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1"/>
  </p:notesMasterIdLst>
  <p:sldIdLst>
    <p:sldId id="256" r:id="rId6"/>
    <p:sldId id="286" r:id="rId7"/>
    <p:sldId id="294" r:id="rId8"/>
    <p:sldId id="292" r:id="rId9"/>
    <p:sldId id="291" r:id="rId10"/>
    <p:sldId id="295" r:id="rId11"/>
    <p:sldId id="258" r:id="rId12"/>
    <p:sldId id="259" r:id="rId13"/>
    <p:sldId id="277" r:id="rId14"/>
    <p:sldId id="276" r:id="rId15"/>
    <p:sldId id="278" r:id="rId16"/>
    <p:sldId id="279" r:id="rId17"/>
    <p:sldId id="280" r:id="rId18"/>
    <p:sldId id="260" r:id="rId19"/>
    <p:sldId id="296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97" r:id="rId34"/>
    <p:sldId id="298" r:id="rId35"/>
    <p:sldId id="274" r:id="rId36"/>
    <p:sldId id="299" r:id="rId37"/>
    <p:sldId id="300" r:id="rId38"/>
    <p:sldId id="301" r:id="rId39"/>
    <p:sldId id="275" r:id="rId4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05859-59AD-4CD7-8818-00B2BCA94CFC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463E-588D-47C4-BB69-0F93FF67F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589DD61B-EEB3-431B-96FC-9E9BAC44EA7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1600" y="744538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756D0E1-64CA-4E3B-A474-8B9D4A3A71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5AC255FC-ED4B-485B-BAD1-477CEB5CEF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1600" y="744538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730692A-A6E9-4C43-833B-B46180AD67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FCEA24F7-C2AB-4DB7-9655-3C0D3A08F0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1600" y="744538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14005E-1973-4668-AF9C-1ED2EE3B55D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52F2-0844-4A93-A5FE-6B188900F58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8AA0-3CF2-4773-A78F-201B9D27B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6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120" y="274680"/>
            <a:ext cx="10968120" cy="528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6167C80-5447-40F2-9A5A-4A363C3D74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0F520BF-1017-4D48-946E-90E14EAEB61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21033A-90C6-4F0B-8000-36A58F30E95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B4E2DB4-242E-4E4D-AD33-A5D8CC98E12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4066A3C-B32D-42EC-ACE0-EDCB45E090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120" y="274680"/>
            <a:ext cx="10968120" cy="528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805521B-F641-4CD6-A5DA-E9A1067083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6869593-F1D7-4361-A0F2-F8877FB2EA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4B1245-AC4B-49A4-9E1C-31D396D079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31FC86B-1CD2-43F0-8B86-F60C5F74C8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903CF0F-62E0-4EEC-B5CA-7F3BB68330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1D6641A-6B0C-418B-A6DD-10A456585A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CDCF648-AEC9-4DA5-9693-61D287D75E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189804-EE54-4835-9FC4-CC15B5D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1FB4F2-278C-4633-B169-42D0A4BB6E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F28B10-FAE4-4B0F-B519-A50FD320E6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2E057A-181E-4965-AA7F-0331544C41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9C41EC-49FC-4C03-AA3C-F1A8D7CE9C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120" y="274680"/>
            <a:ext cx="10968120" cy="528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D4D60B-7525-48B4-A61F-4A565EAB3E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D1B7EA-6BA7-42AB-9017-990BDBB0FE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290F8B-7AAB-4C0C-ADE0-F7764B5320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271FFB-1CC0-4AA0-9781-5717CE8FA0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D391CB-E5FE-429D-BF5C-C42AC6FB0B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77A48C-50F9-44D0-9AE4-14BD5C583E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3211CA-71BC-4F21-9D3E-B81AC51321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120" y="274680"/>
            <a:ext cx="10968120" cy="528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120" y="274680"/>
            <a:ext cx="10968120" cy="528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609480" y="6245280"/>
            <a:ext cx="2844720" cy="475920"/>
          </a:xfrm>
          <a:custGeom>
            <a:avLst/>
            <a:gdLst>
              <a:gd name="textAreaLeft" fmla="*/ 0 w 2844720"/>
              <a:gd name="textAreaRight" fmla="*/ 2845080 w 284472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165560" y="6245280"/>
            <a:ext cx="3860640" cy="475920"/>
          </a:xfrm>
          <a:custGeom>
            <a:avLst/>
            <a:gdLst>
              <a:gd name="textAreaLeft" fmla="*/ 0 w 3860640"/>
              <a:gd name="textAreaRight" fmla="*/ 3861000 w 386064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3"/>
          <p:cNvSpPr/>
          <p:nvPr/>
        </p:nvSpPr>
        <p:spPr>
          <a:xfrm>
            <a:off x="609480" y="6245280"/>
            <a:ext cx="2844720" cy="475920"/>
          </a:xfrm>
          <a:custGeom>
            <a:avLst/>
            <a:gdLst>
              <a:gd name="textAreaLeft" fmla="*/ 0 w 2844720"/>
              <a:gd name="textAreaRight" fmla="*/ 2845080 w 284472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165560" y="6245280"/>
            <a:ext cx="3860640" cy="475920"/>
          </a:xfrm>
          <a:custGeom>
            <a:avLst/>
            <a:gdLst>
              <a:gd name="textAreaLeft" fmla="*/ 0 w 3860640"/>
              <a:gd name="textAreaRight" fmla="*/ 3861000 w 386064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11664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accent1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212745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212745"/>
                </a:solidFill>
                <a:latin typeface="Calibri"/>
              </a:rPr>
              <a:t>Образец текста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212745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212745"/>
                </a:solidFill>
                <a:latin typeface="Calibri"/>
              </a:rPr>
              <a:t>Второй уровень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212745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212745"/>
                </a:solidFill>
                <a:latin typeface="Calibri"/>
              </a:rPr>
              <a:t>Третий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212745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212745"/>
                </a:solidFill>
                <a:latin typeface="Calibri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212745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212745"/>
                </a:solidFill>
                <a:latin typeface="Calibri"/>
              </a:rPr>
              <a:t>Пятый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1"/>
          </p:nvPr>
        </p:nvSpPr>
        <p:spPr>
          <a:xfrm>
            <a:off x="934704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D83318-1D82-4201-B33D-1BB3DBCFEB78}" type="slidenum">
              <a:rPr lang="ru-RU" sz="1800" b="0" strike="noStrike" spc="-1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2"/>
          </p:nvPr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5968B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600" b="1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600" b="1" strike="noStrike" spc="-1">
                <a:solidFill>
                  <a:srgbClr val="FFFFFF"/>
                </a:solidFill>
                <a:latin typeface="Calibri"/>
              </a:rPr>
              <a:t>&lt;нижний колонтитул&gt;</a:t>
            </a:r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11664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sldNum" idx="3"/>
          </p:nvPr>
        </p:nvSpPr>
        <p:spPr>
          <a:xfrm>
            <a:off x="934704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800" b="0" strike="noStrike" spc="-1">
                <a:solidFill>
                  <a:srgbClr val="B7C1E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0E9A58-B8BE-4691-8E34-3BD4DFFE318C}" type="slidenum">
              <a:rPr lang="en-US" sz="1800" b="0" strike="noStrike" spc="-1">
                <a:solidFill>
                  <a:srgbClr val="B7C1E8"/>
                </a:solidFill>
                <a:latin typeface="Calibri"/>
                <a:ea typeface="Calibri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ftr" idx="4"/>
          </p:nvPr>
        </p:nvSpPr>
        <p:spPr>
          <a:xfrm>
            <a:off x="0" y="6492960"/>
            <a:ext cx="12191760" cy="364680"/>
          </a:xfrm>
          <a:prstGeom prst="rect">
            <a:avLst/>
          </a:prstGeom>
          <a:solidFill>
            <a:srgbClr val="5667B1"/>
          </a:solidFill>
          <a:ln w="0">
            <a:noFill/>
          </a:ln>
        </p:spPr>
        <p:txBody>
          <a:bodyPr tIns="91440" bIns="9144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3"/>
          <p:cNvSpPr/>
          <p:nvPr/>
        </p:nvSpPr>
        <p:spPr>
          <a:xfrm>
            <a:off x="609480" y="6245280"/>
            <a:ext cx="2844720" cy="475920"/>
          </a:xfrm>
          <a:custGeom>
            <a:avLst/>
            <a:gdLst>
              <a:gd name="textAreaLeft" fmla="*/ 0 w 2844720"/>
              <a:gd name="textAreaRight" fmla="*/ 2845080 w 284472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4165560" y="6245280"/>
            <a:ext cx="3860640" cy="475920"/>
          </a:xfrm>
          <a:custGeom>
            <a:avLst/>
            <a:gdLst>
              <a:gd name="textAreaLeft" fmla="*/ 0 w 3860640"/>
              <a:gd name="textAreaRight" fmla="*/ 3861000 w 3860640"/>
              <a:gd name="textAreaTop" fmla="*/ 0 h 475920"/>
              <a:gd name="textAreaBottom" fmla="*/ 476280 h 47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8120" cy="1139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671560" y="343080"/>
            <a:ext cx="6848280" cy="478800"/>
          </a:xfrm>
          <a:custGeom>
            <a:avLst/>
            <a:gdLst>
              <a:gd name="textAreaLeft" fmla="*/ 0 w 6848280"/>
              <a:gd name="textAreaRight" fmla="*/ 6848640 w 6848280"/>
              <a:gd name="textAreaTop" fmla="*/ 0 h 478800"/>
              <a:gd name="textAreaBottom" fmla="*/ 479160 h 4788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Объединенный Институт Ядерных Исследований Дубна, Россия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503160" y="4701600"/>
            <a:ext cx="4689360" cy="39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b="1" strike="noStrike" spc="-1" dirty="0" err="1">
                <a:solidFill>
                  <a:srgbClr val="0000FF"/>
                </a:solidFill>
                <a:latin typeface="Comic Sans MS"/>
                <a:ea typeface="DejaVu Sans"/>
              </a:rPr>
              <a:t>Евгений</a:t>
            </a:r>
            <a:r>
              <a:rPr lang="en-US" sz="20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0000FF"/>
                </a:solidFill>
                <a:latin typeface="Comic Sans MS"/>
                <a:ea typeface="DejaVu Sans"/>
              </a:rPr>
              <a:t>Горбачев</a:t>
            </a:r>
            <a:r>
              <a:rPr lang="ru-RU" sz="20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, *Г</a:t>
            </a:r>
            <a:r>
              <a:rPr lang="en-US" sz="2000" b="1" strike="noStrike" spc="-1" dirty="0" err="1">
                <a:solidFill>
                  <a:srgbClr val="0000FF"/>
                </a:solidFill>
                <a:latin typeface="Comic Sans MS"/>
                <a:ea typeface="DejaVu Sans"/>
              </a:rPr>
              <a:t>еоргий</a:t>
            </a:r>
            <a:r>
              <a:rPr lang="en-US" sz="2000" b="1" strike="noStrike" spc="-1" dirty="0">
                <a:solidFill>
                  <a:srgbClr val="0000FF"/>
                </a:solidFill>
                <a:latin typeface="Comic Sans MS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0000FF"/>
                </a:solidFill>
                <a:latin typeface="Comic Sans MS"/>
                <a:ea typeface="DejaVu Sans"/>
              </a:rPr>
              <a:t>Седых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103924" y="6405527"/>
            <a:ext cx="5788806" cy="3253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5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Школа у</a:t>
            </a:r>
            <a:r>
              <a:rPr lang="ru-RU" sz="1500" b="1" spc="-1" dirty="0">
                <a:solidFill>
                  <a:srgbClr val="3333CC"/>
                </a:solidFill>
                <a:latin typeface="Comic Sans MS"/>
                <a:ea typeface="DejaVu Sans"/>
              </a:rPr>
              <a:t>скорительной физики</a:t>
            </a:r>
            <a:r>
              <a:rPr lang="ru-RU" sz="1500" b="1" strike="noStrike" spc="-1" dirty="0">
                <a:solidFill>
                  <a:srgbClr val="3333CC"/>
                </a:solidFill>
                <a:latin typeface="Comic Sans MS"/>
                <a:ea typeface="DejaVu Sans"/>
              </a:rPr>
              <a:t>, остров Липня, 20.06.2023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1523880" y="2133720"/>
            <a:ext cx="9143640" cy="15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800" b="1" strike="noStrike" spc="-1">
                <a:solidFill>
                  <a:srgbClr val="0000FF"/>
                </a:solidFill>
                <a:latin typeface="Comic Sans MS"/>
                <a:ea typeface="DejaVu Sans"/>
              </a:rPr>
              <a:t>Система управления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800" b="1" strike="noStrike" spc="-1">
                <a:solidFill>
                  <a:srgbClr val="0000FF"/>
                </a:solidFill>
                <a:latin typeface="Comic Sans MS"/>
                <a:ea typeface="DejaVu Sans"/>
              </a:rPr>
              <a:t>ускорительного</a:t>
            </a:r>
            <a:r>
              <a:rPr lang="en-US" sz="2800" b="1" strike="noStrike" spc="-1">
                <a:solidFill>
                  <a:srgbClr val="0000FF"/>
                </a:solidFill>
                <a:latin typeface="Comic Sans MS"/>
                <a:ea typeface="DejaVu Sans"/>
              </a:rPr>
              <a:t> комплекса NICA.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800" b="1" strike="noStrike" spc="-1">
                <a:solidFill>
                  <a:srgbClr val="0000FF"/>
                </a:solidFill>
                <a:latin typeface="Comic Sans MS"/>
                <a:ea typeface="DejaVu Sans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Рисунок 84"/>
          <p:cNvPicPr/>
          <p:nvPr/>
        </p:nvPicPr>
        <p:blipFill>
          <a:blip r:embed="rId2"/>
          <a:stretch/>
        </p:blipFill>
        <p:spPr>
          <a:xfrm>
            <a:off x="1724040" y="115920"/>
            <a:ext cx="931320" cy="93132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85"/>
          <p:cNvPicPr/>
          <p:nvPr/>
        </p:nvPicPr>
        <p:blipFill>
          <a:blip r:embed="rId3"/>
          <a:stretch/>
        </p:blipFill>
        <p:spPr>
          <a:xfrm>
            <a:off x="9624960" y="180000"/>
            <a:ext cx="758520" cy="89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Tango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Controls 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Команды (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Commands)</a:t>
            </a:r>
            <a:endParaRPr lang="ru-RU" sz="3200" b="1" spc="-1" dirty="0">
              <a:solidFill>
                <a:srgbClr val="0070C0"/>
              </a:solidFill>
              <a:latin typeface="Comic Sans MS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077"/>
            <a:ext cx="10515600" cy="4613886"/>
          </a:xfrm>
        </p:spPr>
        <p:txBody>
          <a:bodyPr>
            <a:normAutofit/>
          </a:bodyPr>
          <a:lstStyle/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Команды являются частью интерфейса устройства. Они представляют действия, которые клиентское приложение может выполнить. Команды могут изменять внутреннее состояние устройства.  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Команды могут принимать один входной параметр и возвращать один выходной. Параметры могут быть любого из типов данных системы 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Tango. 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61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Tango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Controls 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Свойства (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Properties)</a:t>
            </a:r>
            <a:endParaRPr lang="ru-RU" sz="3200" b="1" spc="-1" dirty="0">
              <a:solidFill>
                <a:srgbClr val="0070C0"/>
              </a:solidFill>
              <a:latin typeface="Comic Sans MS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Свойства – это данные, хранящиеся в базе данных, и используемые для конфигурации Устройства при его запуске. Свойства могут быть любых типов данных 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Tango. 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Механизм свойств позволяют создавать обобщенные Классы Устройств.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Свойства обычно редактируются при помощи утилиты 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Jive.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Примеры: </a:t>
            </a:r>
            <a:r>
              <a:rPr lang="en-US" sz="2400" b="1" spc="-1" dirty="0" err="1">
                <a:solidFill>
                  <a:srgbClr val="3333FF"/>
                </a:solidFill>
                <a:latin typeface="Comic Sans MS"/>
              </a:rPr>
              <a:t>ip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адрес, количество каналов, начальные значения токов, ..</a:t>
            </a:r>
          </a:p>
        </p:txBody>
      </p:sp>
    </p:spTree>
    <p:extLst>
      <p:ext uri="{BB962C8B-B14F-4D97-AF65-F5344CB8AC3E}">
        <p14:creationId xmlns:p14="http://schemas.microsoft.com/office/powerpoint/2010/main" val="6794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42" y="365126"/>
            <a:ext cx="11674136" cy="6586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Tango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Controls 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Модели взаимодействия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с устройствами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07" y="1390619"/>
            <a:ext cx="10228385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Синхронное. Основной поток после запроса блокируется и ждет, пока не придет ответ или наступит таймаут. 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Асинхронное. Основной поток после запроса продолжает свою работу. Результат проверяется спустя некоторое время. Также удобно использовать механизм с функцией обратного вызова.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Событийное</a:t>
            </a:r>
          </a:p>
        </p:txBody>
      </p:sp>
    </p:spTree>
    <p:extLst>
      <p:ext uri="{BB962C8B-B14F-4D97-AF65-F5344CB8AC3E}">
        <p14:creationId xmlns:p14="http://schemas.microsoft.com/office/powerpoint/2010/main" val="164121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1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Tango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Controls 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База данных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Tango</a:t>
            </a:r>
            <a:endParaRPr lang="ru-RU" sz="3200" b="1" spc="-1" dirty="0">
              <a:solidFill>
                <a:srgbClr val="0070C0"/>
              </a:solidFill>
              <a:latin typeface="Comic Sans MS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80" y="1134004"/>
            <a:ext cx="10972440" cy="397728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База данных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Tango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служит для хранения структуры системы и конфигурационной информации для устройств. </a:t>
            </a: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Интерфейс базы реализован в виде специального Сервера Устройства. Клиенты получают доступ к базе данных через стандартизованный клиентский программный интерфейс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Tango.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Поддерживается только реализация с базой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MySQL.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 </a:t>
            </a:r>
            <a:endParaRPr lang="en-US" sz="2000" b="1" spc="-1" dirty="0">
              <a:solidFill>
                <a:srgbClr val="3333FF"/>
              </a:solidFill>
              <a:latin typeface="Comic Sans MS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Каждая база данных имеет свою точку доступа, которая определяется переменной окружения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 TANGO_HOST=</a:t>
            </a:r>
            <a:r>
              <a:rPr lang="en-US" sz="2000" b="1" spc="-1" dirty="0" err="1">
                <a:solidFill>
                  <a:srgbClr val="3333FF"/>
                </a:solidFill>
                <a:latin typeface="Comic Sans MS"/>
              </a:rPr>
              <a:t>host:port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.</a:t>
            </a:r>
            <a:endParaRPr lang="en-US" sz="2000" b="1" spc="-1" dirty="0">
              <a:solidFill>
                <a:srgbClr val="3333FF"/>
              </a:solidFill>
              <a:latin typeface="Comic Sans MS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В пределах системы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 могут одновременно работать несколько баз данных.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B7B6E3-F77D-4115-888F-A16158743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77107" y="4534152"/>
            <a:ext cx="5873511" cy="17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 15"/>
          <p:cNvSpPr/>
          <p:nvPr/>
        </p:nvSpPr>
        <p:spPr>
          <a:xfrm flipV="1">
            <a:off x="1979640" y="5144040"/>
            <a:ext cx="9655560" cy="1620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8800" rIns="90000" bIns="-288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1775240" y="6486480"/>
            <a:ext cx="358560" cy="349920"/>
          </a:xfrm>
          <a:custGeom>
            <a:avLst/>
            <a:gdLst>
              <a:gd name="textAreaLeft" fmla="*/ 0 w 358560"/>
              <a:gd name="textAreaRight" fmla="*/ 358920 w 358560"/>
              <a:gd name="textAreaTop" fmla="*/ 0 h 349920"/>
              <a:gd name="textAreaBottom" fmla="*/ 350280 h 349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C63D2D28-9E81-46AC-B9D4-BDE65053FD61}" type="slidenum">
              <a:rPr lang="ru-RU" sz="1800" b="1" strike="noStrike" spc="-1">
                <a:solidFill>
                  <a:srgbClr val="2D2DB9"/>
                </a:solidFill>
                <a:latin typeface="Comic Sans MS"/>
                <a:ea typeface="Arial"/>
              </a:rPr>
              <a:t>14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Line 3"/>
          <p:cNvSpPr/>
          <p:nvPr/>
        </p:nvSpPr>
        <p:spPr>
          <a:xfrm>
            <a:off x="221760" y="5992200"/>
            <a:ext cx="9846360" cy="2772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7280" rIns="90000" bIns="-1728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Рисунок 66"/>
          <p:cNvPicPr/>
          <p:nvPr/>
        </p:nvPicPr>
        <p:blipFill>
          <a:blip r:embed="rId2"/>
          <a:stretch/>
        </p:blipFill>
        <p:spPr>
          <a:xfrm>
            <a:off x="364320" y="1048680"/>
            <a:ext cx="1386720" cy="469800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4"/>
          <p:cNvSpPr/>
          <p:nvPr/>
        </p:nvSpPr>
        <p:spPr>
          <a:xfrm>
            <a:off x="2552760" y="6081120"/>
            <a:ext cx="1907640" cy="64404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644040"/>
              <a:gd name="textAreaBottom" fmla="*/ 644400 h 644040"/>
            </a:gdLst>
            <a:ahLst/>
            <a:cxnLst/>
            <a:rect l="textAreaLeft" t="textAreaTop" r="textAreaRight" b="textAreaBottom"/>
            <a:pathLst>
              <a:path w="5302" h="1792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2"/>
                </a:lnTo>
                <a:lnTo>
                  <a:pt x="0" y="1493"/>
                </a:lnTo>
                <a:cubicBezTo>
                  <a:pt x="0" y="1545"/>
                  <a:pt x="14" y="1596"/>
                  <a:pt x="40" y="1642"/>
                </a:cubicBezTo>
                <a:cubicBezTo>
                  <a:pt x="66" y="1687"/>
                  <a:pt x="104" y="1725"/>
                  <a:pt x="149" y="1751"/>
                </a:cubicBezTo>
                <a:cubicBezTo>
                  <a:pt x="195" y="1777"/>
                  <a:pt x="246" y="1791"/>
                  <a:pt x="299" y="1791"/>
                </a:cubicBezTo>
                <a:lnTo>
                  <a:pt x="5002" y="1791"/>
                </a:lnTo>
                <a:lnTo>
                  <a:pt x="5003" y="1791"/>
                </a:lnTo>
                <a:cubicBezTo>
                  <a:pt x="5055" y="1791"/>
                  <a:pt x="5106" y="1777"/>
                  <a:pt x="5152" y="1751"/>
                </a:cubicBezTo>
                <a:cubicBezTo>
                  <a:pt x="5197" y="1725"/>
                  <a:pt x="5235" y="1687"/>
                  <a:pt x="5261" y="1642"/>
                </a:cubicBezTo>
                <a:cubicBezTo>
                  <a:pt x="5287" y="1596"/>
                  <a:pt x="5301" y="1545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3" y="0"/>
                </a:cubicBezTo>
                <a:lnTo>
                  <a:pt x="298" y="0"/>
                </a:lnTo>
              </a:path>
            </a:pathLst>
          </a:custGeom>
          <a:solidFill>
            <a:srgbClr val="00B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Оборудование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4591800" y="6064200"/>
            <a:ext cx="1907640" cy="64404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644040"/>
              <a:gd name="textAreaBottom" fmla="*/ 644400 h 644040"/>
            </a:gdLst>
            <a:ahLst/>
            <a:cxnLst/>
            <a:rect l="textAreaLeft" t="textAreaTop" r="textAreaRight" b="textAreaBottom"/>
            <a:pathLst>
              <a:path w="5302" h="1792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2"/>
                </a:lnTo>
                <a:lnTo>
                  <a:pt x="0" y="1493"/>
                </a:lnTo>
                <a:cubicBezTo>
                  <a:pt x="0" y="1545"/>
                  <a:pt x="14" y="1596"/>
                  <a:pt x="40" y="1642"/>
                </a:cubicBezTo>
                <a:cubicBezTo>
                  <a:pt x="66" y="1687"/>
                  <a:pt x="104" y="1725"/>
                  <a:pt x="149" y="1751"/>
                </a:cubicBezTo>
                <a:cubicBezTo>
                  <a:pt x="195" y="1777"/>
                  <a:pt x="246" y="1791"/>
                  <a:pt x="299" y="1791"/>
                </a:cubicBezTo>
                <a:lnTo>
                  <a:pt x="5002" y="1791"/>
                </a:lnTo>
                <a:lnTo>
                  <a:pt x="5003" y="1791"/>
                </a:lnTo>
                <a:cubicBezTo>
                  <a:pt x="5055" y="1791"/>
                  <a:pt x="5106" y="1777"/>
                  <a:pt x="5152" y="1751"/>
                </a:cubicBezTo>
                <a:cubicBezTo>
                  <a:pt x="5197" y="1725"/>
                  <a:pt x="5235" y="1687"/>
                  <a:pt x="5261" y="1642"/>
                </a:cubicBezTo>
                <a:cubicBezTo>
                  <a:pt x="5287" y="1596"/>
                  <a:pt x="5301" y="1545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3" y="0"/>
                </a:cubicBezTo>
                <a:lnTo>
                  <a:pt x="298" y="0"/>
                </a:lnTo>
              </a:path>
            </a:pathLst>
          </a:custGeom>
          <a:solidFill>
            <a:srgbClr val="00B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Оборудование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2528280" y="5267880"/>
            <a:ext cx="1907640" cy="64440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644400"/>
              <a:gd name="textAreaBottom" fmla="*/ 644760 h 644400"/>
            </a:gdLst>
            <a:ahLst/>
            <a:cxnLst/>
            <a:rect l="textAreaLeft" t="textAreaTop" r="textAreaRight" b="textAreaBottom"/>
            <a:pathLst>
              <a:path w="5302" h="1793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3"/>
                </a:lnTo>
                <a:lnTo>
                  <a:pt x="0" y="1493"/>
                </a:lnTo>
                <a:cubicBezTo>
                  <a:pt x="0" y="1546"/>
                  <a:pt x="14" y="1597"/>
                  <a:pt x="40" y="1643"/>
                </a:cubicBezTo>
                <a:cubicBezTo>
                  <a:pt x="66" y="1688"/>
                  <a:pt x="104" y="1726"/>
                  <a:pt x="149" y="1752"/>
                </a:cubicBezTo>
                <a:cubicBezTo>
                  <a:pt x="195" y="1778"/>
                  <a:pt x="246" y="1792"/>
                  <a:pt x="299" y="1792"/>
                </a:cubicBezTo>
                <a:lnTo>
                  <a:pt x="5002" y="1792"/>
                </a:lnTo>
                <a:lnTo>
                  <a:pt x="5002" y="1792"/>
                </a:lnTo>
                <a:cubicBezTo>
                  <a:pt x="5055" y="1792"/>
                  <a:pt x="5106" y="1778"/>
                  <a:pt x="5152" y="1752"/>
                </a:cubicBezTo>
                <a:cubicBezTo>
                  <a:pt x="5197" y="1726"/>
                  <a:pt x="5235" y="1688"/>
                  <a:pt x="5261" y="1643"/>
                </a:cubicBezTo>
                <a:cubicBezTo>
                  <a:pt x="5287" y="1597"/>
                  <a:pt x="5301" y="1546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2" y="0"/>
                </a:cubicBezTo>
                <a:lnTo>
                  <a:pt x="298" y="0"/>
                </a:lnTo>
              </a:path>
            </a:pathLst>
          </a:custGeom>
          <a:solidFill>
            <a:srgbClr val="FFC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Устройство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4591800" y="5250600"/>
            <a:ext cx="1907640" cy="64440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644400"/>
              <a:gd name="textAreaBottom" fmla="*/ 644760 h 644400"/>
            </a:gdLst>
            <a:ahLst/>
            <a:cxnLst/>
            <a:rect l="textAreaLeft" t="textAreaTop" r="textAreaRight" b="textAreaBottom"/>
            <a:pathLst>
              <a:path w="5302" h="1793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3"/>
                </a:lnTo>
                <a:lnTo>
                  <a:pt x="0" y="1493"/>
                </a:lnTo>
                <a:cubicBezTo>
                  <a:pt x="0" y="1546"/>
                  <a:pt x="14" y="1597"/>
                  <a:pt x="40" y="1643"/>
                </a:cubicBezTo>
                <a:cubicBezTo>
                  <a:pt x="66" y="1688"/>
                  <a:pt x="104" y="1726"/>
                  <a:pt x="149" y="1752"/>
                </a:cubicBezTo>
                <a:cubicBezTo>
                  <a:pt x="195" y="1778"/>
                  <a:pt x="246" y="1792"/>
                  <a:pt x="299" y="1792"/>
                </a:cubicBezTo>
                <a:lnTo>
                  <a:pt x="5002" y="1792"/>
                </a:lnTo>
                <a:lnTo>
                  <a:pt x="5002" y="1792"/>
                </a:lnTo>
                <a:cubicBezTo>
                  <a:pt x="5055" y="1792"/>
                  <a:pt x="5106" y="1778"/>
                  <a:pt x="5152" y="1752"/>
                </a:cubicBezTo>
                <a:cubicBezTo>
                  <a:pt x="5197" y="1726"/>
                  <a:pt x="5235" y="1688"/>
                  <a:pt x="5261" y="1643"/>
                </a:cubicBezTo>
                <a:cubicBezTo>
                  <a:pt x="5287" y="1597"/>
                  <a:pt x="5301" y="1546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2" y="0"/>
                </a:cubicBezTo>
                <a:lnTo>
                  <a:pt x="298" y="0"/>
                </a:lnTo>
              </a:path>
            </a:pathLst>
          </a:custGeom>
          <a:solidFill>
            <a:srgbClr val="FFC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Устройство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2554200" y="1746360"/>
            <a:ext cx="3936600" cy="3290040"/>
          </a:xfrm>
          <a:custGeom>
            <a:avLst/>
            <a:gdLst>
              <a:gd name="textAreaLeft" fmla="*/ 0 w 3936600"/>
              <a:gd name="textAreaRight" fmla="*/ 3936960 w 3936600"/>
              <a:gd name="textAreaTop" fmla="*/ 0 h 3290040"/>
              <a:gd name="textAreaBottom" fmla="*/ 3290400 h 3290040"/>
            </a:gdLst>
            <a:ahLst/>
            <a:cxnLst/>
            <a:rect l="textAreaLeft" t="textAreaTop" r="textAreaRight" b="textAreaBottom"/>
            <a:pathLst>
              <a:path w="10938" h="7661">
                <a:moveTo>
                  <a:pt x="1276" y="0"/>
                </a:moveTo>
                <a:lnTo>
                  <a:pt x="1277" y="0"/>
                </a:lnTo>
                <a:cubicBezTo>
                  <a:pt x="1053" y="0"/>
                  <a:pt x="832" y="59"/>
                  <a:pt x="638" y="171"/>
                </a:cubicBezTo>
                <a:cubicBezTo>
                  <a:pt x="444" y="283"/>
                  <a:pt x="283" y="444"/>
                  <a:pt x="171" y="638"/>
                </a:cubicBezTo>
                <a:cubicBezTo>
                  <a:pt x="59" y="832"/>
                  <a:pt x="0" y="1053"/>
                  <a:pt x="0" y="1277"/>
                </a:cubicBezTo>
                <a:lnTo>
                  <a:pt x="0" y="6383"/>
                </a:lnTo>
                <a:lnTo>
                  <a:pt x="0" y="6383"/>
                </a:lnTo>
                <a:cubicBezTo>
                  <a:pt x="0" y="6607"/>
                  <a:pt x="59" y="6828"/>
                  <a:pt x="171" y="7022"/>
                </a:cubicBezTo>
                <a:cubicBezTo>
                  <a:pt x="283" y="7216"/>
                  <a:pt x="444" y="7377"/>
                  <a:pt x="638" y="7489"/>
                </a:cubicBezTo>
                <a:cubicBezTo>
                  <a:pt x="832" y="7601"/>
                  <a:pt x="1053" y="7660"/>
                  <a:pt x="1277" y="7660"/>
                </a:cubicBezTo>
                <a:lnTo>
                  <a:pt x="9660" y="7660"/>
                </a:lnTo>
                <a:lnTo>
                  <a:pt x="9660" y="7660"/>
                </a:lnTo>
                <a:cubicBezTo>
                  <a:pt x="9884" y="7660"/>
                  <a:pt x="10105" y="7601"/>
                  <a:pt x="10299" y="7489"/>
                </a:cubicBezTo>
                <a:cubicBezTo>
                  <a:pt x="10493" y="7377"/>
                  <a:pt x="10654" y="7216"/>
                  <a:pt x="10766" y="7022"/>
                </a:cubicBezTo>
                <a:cubicBezTo>
                  <a:pt x="10878" y="6828"/>
                  <a:pt x="10937" y="6607"/>
                  <a:pt x="10937" y="6383"/>
                </a:cubicBezTo>
                <a:lnTo>
                  <a:pt x="10937" y="1276"/>
                </a:lnTo>
                <a:lnTo>
                  <a:pt x="10937" y="1277"/>
                </a:lnTo>
                <a:lnTo>
                  <a:pt x="10937" y="1277"/>
                </a:lnTo>
                <a:cubicBezTo>
                  <a:pt x="10937" y="1053"/>
                  <a:pt x="10878" y="832"/>
                  <a:pt x="10766" y="638"/>
                </a:cubicBezTo>
                <a:cubicBezTo>
                  <a:pt x="10654" y="444"/>
                  <a:pt x="10493" y="283"/>
                  <a:pt x="10299" y="171"/>
                </a:cubicBezTo>
                <a:cubicBezTo>
                  <a:pt x="10105" y="59"/>
                  <a:pt x="9884" y="0"/>
                  <a:pt x="9660" y="0"/>
                </a:cubicBezTo>
                <a:lnTo>
                  <a:pt x="1276" y="0"/>
                </a:lnTo>
              </a:path>
            </a:pathLst>
          </a:custGeom>
          <a:solidFill>
            <a:srgbClr val="C00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Программное представление управляемой системы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CustomShape 9"/>
          <p:cNvSpPr/>
          <p:nvPr/>
        </p:nvSpPr>
        <p:spPr>
          <a:xfrm>
            <a:off x="7335000" y="2637000"/>
            <a:ext cx="3096720" cy="396360"/>
          </a:xfrm>
          <a:custGeom>
            <a:avLst/>
            <a:gdLst>
              <a:gd name="textAreaLeft" fmla="*/ 0 w 3096720"/>
              <a:gd name="textAreaRight" fmla="*/ 3097080 w 3096720"/>
              <a:gd name="textAreaTop" fmla="*/ 0 h 396360"/>
              <a:gd name="textAreaBottom" fmla="*/ 396720 h 396360"/>
            </a:gdLst>
            <a:ahLst/>
            <a:cxnLst/>
            <a:rect l="textAreaLeft" t="textAreaTop" r="textAreaRight" b="textAreaBottom"/>
            <a:pathLst>
              <a:path w="8605" h="1104">
                <a:moveTo>
                  <a:pt x="183" y="0"/>
                </a:moveTo>
                <a:lnTo>
                  <a:pt x="184" y="0"/>
                </a:lnTo>
                <a:cubicBezTo>
                  <a:pt x="152" y="0"/>
                  <a:pt x="120" y="8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8" y="120"/>
                  <a:pt x="0" y="152"/>
                  <a:pt x="0" y="184"/>
                </a:cubicBezTo>
                <a:lnTo>
                  <a:pt x="0" y="919"/>
                </a:lnTo>
                <a:lnTo>
                  <a:pt x="0" y="919"/>
                </a:lnTo>
                <a:cubicBezTo>
                  <a:pt x="0" y="951"/>
                  <a:pt x="8" y="983"/>
                  <a:pt x="25" y="1011"/>
                </a:cubicBezTo>
                <a:cubicBezTo>
                  <a:pt x="41" y="1039"/>
                  <a:pt x="64" y="1062"/>
                  <a:pt x="92" y="1078"/>
                </a:cubicBezTo>
                <a:cubicBezTo>
                  <a:pt x="120" y="1095"/>
                  <a:pt x="152" y="1103"/>
                  <a:pt x="184" y="1103"/>
                </a:cubicBezTo>
                <a:lnTo>
                  <a:pt x="8420" y="1103"/>
                </a:lnTo>
                <a:lnTo>
                  <a:pt x="8420" y="1103"/>
                </a:lnTo>
                <a:cubicBezTo>
                  <a:pt x="8452" y="1103"/>
                  <a:pt x="8484" y="1095"/>
                  <a:pt x="8512" y="1078"/>
                </a:cubicBezTo>
                <a:cubicBezTo>
                  <a:pt x="8540" y="1062"/>
                  <a:pt x="8563" y="1039"/>
                  <a:pt x="8579" y="1011"/>
                </a:cubicBezTo>
                <a:cubicBezTo>
                  <a:pt x="8596" y="983"/>
                  <a:pt x="8604" y="951"/>
                  <a:pt x="8604" y="919"/>
                </a:cubicBezTo>
                <a:lnTo>
                  <a:pt x="8604" y="183"/>
                </a:lnTo>
                <a:lnTo>
                  <a:pt x="8604" y="184"/>
                </a:lnTo>
                <a:lnTo>
                  <a:pt x="8604" y="184"/>
                </a:lnTo>
                <a:cubicBezTo>
                  <a:pt x="8604" y="152"/>
                  <a:pt x="8596" y="120"/>
                  <a:pt x="8579" y="92"/>
                </a:cubicBezTo>
                <a:cubicBezTo>
                  <a:pt x="8563" y="64"/>
                  <a:pt x="8540" y="41"/>
                  <a:pt x="8512" y="25"/>
                </a:cubicBezTo>
                <a:cubicBezTo>
                  <a:pt x="8484" y="8"/>
                  <a:pt x="8452" y="0"/>
                  <a:pt x="8420" y="0"/>
                </a:cubicBezTo>
                <a:lnTo>
                  <a:pt x="183" y="0"/>
                </a:lnTo>
              </a:path>
            </a:pathLst>
          </a:custGeom>
          <a:solidFill>
            <a:srgbClr val="92D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Контроль доступа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10"/>
          <p:cNvSpPr/>
          <p:nvPr/>
        </p:nvSpPr>
        <p:spPr>
          <a:xfrm>
            <a:off x="7334640" y="3481200"/>
            <a:ext cx="3097080" cy="397800"/>
          </a:xfrm>
          <a:custGeom>
            <a:avLst/>
            <a:gdLst>
              <a:gd name="textAreaLeft" fmla="*/ 0 w 3097080"/>
              <a:gd name="textAreaRight" fmla="*/ 3097440 w 3097080"/>
              <a:gd name="textAreaTop" fmla="*/ 0 h 397800"/>
              <a:gd name="textAreaBottom" fmla="*/ 398160 h 397800"/>
            </a:gdLst>
            <a:ahLst/>
            <a:cxnLst/>
            <a:rect l="textAreaLeft" t="textAreaTop" r="textAreaRight" b="textAreaBottom"/>
            <a:pathLst>
              <a:path w="8606" h="1108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2"/>
                </a:lnTo>
                <a:lnTo>
                  <a:pt x="0" y="923"/>
                </a:lnTo>
                <a:cubicBezTo>
                  <a:pt x="0" y="955"/>
                  <a:pt x="9" y="987"/>
                  <a:pt x="25" y="1015"/>
                </a:cubicBezTo>
                <a:cubicBezTo>
                  <a:pt x="41" y="1043"/>
                  <a:pt x="64" y="1066"/>
                  <a:pt x="92" y="1082"/>
                </a:cubicBezTo>
                <a:cubicBezTo>
                  <a:pt x="120" y="1098"/>
                  <a:pt x="152" y="1107"/>
                  <a:pt x="185" y="1107"/>
                </a:cubicBezTo>
                <a:lnTo>
                  <a:pt x="8420" y="1107"/>
                </a:lnTo>
                <a:lnTo>
                  <a:pt x="8421" y="1107"/>
                </a:lnTo>
                <a:cubicBezTo>
                  <a:pt x="8453" y="1107"/>
                  <a:pt x="8485" y="1098"/>
                  <a:pt x="8513" y="1082"/>
                </a:cubicBezTo>
                <a:cubicBezTo>
                  <a:pt x="8541" y="1066"/>
                  <a:pt x="8564" y="1043"/>
                  <a:pt x="8580" y="1015"/>
                </a:cubicBezTo>
                <a:cubicBezTo>
                  <a:pt x="8596" y="987"/>
                  <a:pt x="8605" y="955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1" y="0"/>
                </a:cubicBezTo>
                <a:lnTo>
                  <a:pt x="184" y="0"/>
                </a:lnTo>
              </a:path>
            </a:pathLst>
          </a:custGeom>
          <a:solidFill>
            <a:srgbClr val="FF006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Архивация данных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11"/>
          <p:cNvSpPr/>
          <p:nvPr/>
        </p:nvSpPr>
        <p:spPr>
          <a:xfrm>
            <a:off x="7332840" y="4727520"/>
            <a:ext cx="3097080" cy="398160"/>
          </a:xfrm>
          <a:custGeom>
            <a:avLst/>
            <a:gdLst>
              <a:gd name="textAreaLeft" fmla="*/ 0 w 3097080"/>
              <a:gd name="textAreaRight" fmla="*/ 3097440 w 3097080"/>
              <a:gd name="textAreaTop" fmla="*/ 0 h 398160"/>
              <a:gd name="textAreaBottom" fmla="*/ 398520 h 398160"/>
            </a:gdLst>
            <a:ahLst/>
            <a:cxnLst/>
            <a:rect l="textAreaLeft" t="textAreaTop" r="textAreaRight" b="textAreaBottom"/>
            <a:pathLst>
              <a:path w="8606" h="1109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Web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сервисы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12"/>
          <p:cNvSpPr/>
          <p:nvPr/>
        </p:nvSpPr>
        <p:spPr>
          <a:xfrm>
            <a:off x="7336800" y="3058560"/>
            <a:ext cx="3097080" cy="397800"/>
          </a:xfrm>
          <a:custGeom>
            <a:avLst/>
            <a:gdLst>
              <a:gd name="textAreaLeft" fmla="*/ 0 w 3097080"/>
              <a:gd name="textAreaRight" fmla="*/ 3097440 w 3097080"/>
              <a:gd name="textAreaTop" fmla="*/ 0 h 397800"/>
              <a:gd name="textAreaBottom" fmla="*/ 398160 h 397800"/>
            </a:gdLst>
            <a:ahLst/>
            <a:cxnLst/>
            <a:rect l="textAreaLeft" t="textAreaTop" r="textAreaRight" b="textAreaBottom"/>
            <a:pathLst>
              <a:path w="8606" h="1108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2"/>
                </a:lnTo>
                <a:lnTo>
                  <a:pt x="0" y="923"/>
                </a:lnTo>
                <a:cubicBezTo>
                  <a:pt x="0" y="955"/>
                  <a:pt x="9" y="987"/>
                  <a:pt x="25" y="1015"/>
                </a:cubicBezTo>
                <a:cubicBezTo>
                  <a:pt x="41" y="1043"/>
                  <a:pt x="64" y="1066"/>
                  <a:pt x="92" y="1082"/>
                </a:cubicBezTo>
                <a:cubicBezTo>
                  <a:pt x="120" y="1098"/>
                  <a:pt x="152" y="1107"/>
                  <a:pt x="185" y="1107"/>
                </a:cubicBezTo>
                <a:lnTo>
                  <a:pt x="8420" y="1107"/>
                </a:lnTo>
                <a:lnTo>
                  <a:pt x="8421" y="1107"/>
                </a:lnTo>
                <a:cubicBezTo>
                  <a:pt x="8453" y="1107"/>
                  <a:pt x="8485" y="1098"/>
                  <a:pt x="8513" y="1082"/>
                </a:cubicBezTo>
                <a:cubicBezTo>
                  <a:pt x="8541" y="1066"/>
                  <a:pt x="8564" y="1043"/>
                  <a:pt x="8580" y="1015"/>
                </a:cubicBezTo>
                <a:cubicBezTo>
                  <a:pt x="8596" y="987"/>
                  <a:pt x="8605" y="955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1" y="0"/>
                </a:cubicBezTo>
                <a:lnTo>
                  <a:pt x="184" y="0"/>
                </a:lnTo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Мониторинг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CustomShape 13"/>
          <p:cNvSpPr/>
          <p:nvPr/>
        </p:nvSpPr>
        <p:spPr>
          <a:xfrm>
            <a:off x="7334640" y="4313160"/>
            <a:ext cx="3095280" cy="398160"/>
          </a:xfrm>
          <a:custGeom>
            <a:avLst/>
            <a:gdLst>
              <a:gd name="textAreaLeft" fmla="*/ 0 w 3095280"/>
              <a:gd name="textAreaRight" fmla="*/ 3095640 w 3095280"/>
              <a:gd name="textAreaTop" fmla="*/ 0 h 398160"/>
              <a:gd name="textAreaBottom" fmla="*/ 398520 h 398160"/>
            </a:gdLst>
            <a:ahLst/>
            <a:cxnLst/>
            <a:rect l="textAreaLeft" t="textAreaTop" r="textAreaRight" b="textAreaBottom"/>
            <a:pathLst>
              <a:path w="8601" h="1109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15" y="1108"/>
                </a:lnTo>
                <a:lnTo>
                  <a:pt x="8415" y="1108"/>
                </a:lnTo>
                <a:cubicBezTo>
                  <a:pt x="8448" y="1108"/>
                  <a:pt x="8480" y="1099"/>
                  <a:pt x="8508" y="1083"/>
                </a:cubicBezTo>
                <a:cubicBezTo>
                  <a:pt x="8536" y="1067"/>
                  <a:pt x="8559" y="1044"/>
                  <a:pt x="8575" y="1016"/>
                </a:cubicBezTo>
                <a:cubicBezTo>
                  <a:pt x="8591" y="988"/>
                  <a:pt x="8600" y="956"/>
                  <a:pt x="8600" y="923"/>
                </a:cubicBezTo>
                <a:lnTo>
                  <a:pt x="8600" y="184"/>
                </a:lnTo>
                <a:lnTo>
                  <a:pt x="8600" y="185"/>
                </a:lnTo>
                <a:lnTo>
                  <a:pt x="8600" y="185"/>
                </a:lnTo>
                <a:cubicBezTo>
                  <a:pt x="8600" y="152"/>
                  <a:pt x="8591" y="120"/>
                  <a:pt x="8575" y="92"/>
                </a:cubicBezTo>
                <a:cubicBezTo>
                  <a:pt x="8559" y="64"/>
                  <a:pt x="8536" y="41"/>
                  <a:pt x="8508" y="25"/>
                </a:cubicBezTo>
                <a:cubicBezTo>
                  <a:pt x="8480" y="9"/>
                  <a:pt x="8448" y="0"/>
                  <a:pt x="8415" y="0"/>
                </a:cubicBezTo>
                <a:lnTo>
                  <a:pt x="184" y="0"/>
                </a:lnTo>
              </a:path>
            </a:pathLst>
          </a:custGeom>
          <a:solidFill>
            <a:srgbClr val="7030A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Режимы работы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14"/>
          <p:cNvSpPr/>
          <p:nvPr/>
        </p:nvSpPr>
        <p:spPr>
          <a:xfrm>
            <a:off x="2030400" y="701640"/>
            <a:ext cx="2189880" cy="650520"/>
          </a:xfrm>
          <a:custGeom>
            <a:avLst/>
            <a:gdLst>
              <a:gd name="textAreaLeft" fmla="*/ 0 w 2189880"/>
              <a:gd name="textAreaRight" fmla="*/ 2190240 w 2189880"/>
              <a:gd name="textAreaTop" fmla="*/ 0 h 650520"/>
              <a:gd name="textAreaBottom" fmla="*/ 650880 h 650520"/>
            </a:gdLst>
            <a:ahLst/>
            <a:cxnLst/>
            <a:rect l="textAreaLeft" t="textAreaTop" r="textAreaRight" b="textAreaBottom"/>
            <a:pathLst>
              <a:path w="8601" h="1810">
                <a:moveTo>
                  <a:pt x="301" y="0"/>
                </a:moveTo>
                <a:lnTo>
                  <a:pt x="302" y="0"/>
                </a:lnTo>
                <a:cubicBezTo>
                  <a:pt x="249" y="0"/>
                  <a:pt x="197" y="14"/>
                  <a:pt x="151" y="40"/>
                </a:cubicBezTo>
                <a:cubicBezTo>
                  <a:pt x="105" y="67"/>
                  <a:pt x="67" y="105"/>
                  <a:pt x="40" y="151"/>
                </a:cubicBezTo>
                <a:cubicBezTo>
                  <a:pt x="14" y="197"/>
                  <a:pt x="0" y="249"/>
                  <a:pt x="0" y="302"/>
                </a:cubicBezTo>
                <a:lnTo>
                  <a:pt x="0" y="1507"/>
                </a:lnTo>
                <a:lnTo>
                  <a:pt x="0" y="1508"/>
                </a:lnTo>
                <a:cubicBezTo>
                  <a:pt x="0" y="1560"/>
                  <a:pt x="14" y="1612"/>
                  <a:pt x="40" y="1658"/>
                </a:cubicBezTo>
                <a:cubicBezTo>
                  <a:pt x="67" y="1704"/>
                  <a:pt x="105" y="1742"/>
                  <a:pt x="151" y="1769"/>
                </a:cubicBezTo>
                <a:cubicBezTo>
                  <a:pt x="197" y="1795"/>
                  <a:pt x="249" y="1809"/>
                  <a:pt x="302" y="1809"/>
                </a:cubicBezTo>
                <a:lnTo>
                  <a:pt x="8298" y="1809"/>
                </a:lnTo>
                <a:lnTo>
                  <a:pt x="8299" y="1809"/>
                </a:lnTo>
                <a:cubicBezTo>
                  <a:pt x="8351" y="1809"/>
                  <a:pt x="8403" y="1795"/>
                  <a:pt x="8449" y="1769"/>
                </a:cubicBezTo>
                <a:cubicBezTo>
                  <a:pt x="8495" y="1742"/>
                  <a:pt x="8533" y="1704"/>
                  <a:pt x="8560" y="1658"/>
                </a:cubicBezTo>
                <a:cubicBezTo>
                  <a:pt x="8586" y="1612"/>
                  <a:pt x="8600" y="1560"/>
                  <a:pt x="8600" y="1508"/>
                </a:cubicBezTo>
                <a:lnTo>
                  <a:pt x="8600" y="301"/>
                </a:lnTo>
                <a:lnTo>
                  <a:pt x="8600" y="302"/>
                </a:lnTo>
                <a:lnTo>
                  <a:pt x="8600" y="302"/>
                </a:lnTo>
                <a:cubicBezTo>
                  <a:pt x="8600" y="249"/>
                  <a:pt x="8586" y="197"/>
                  <a:pt x="8560" y="151"/>
                </a:cubicBezTo>
                <a:cubicBezTo>
                  <a:pt x="8533" y="105"/>
                  <a:pt x="8495" y="67"/>
                  <a:pt x="8449" y="40"/>
                </a:cubicBezTo>
                <a:cubicBezTo>
                  <a:pt x="8403" y="14"/>
                  <a:pt x="8351" y="0"/>
                  <a:pt x="8299" y="0"/>
                </a:cubicBezTo>
                <a:lnTo>
                  <a:pt x="301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Веб</a:t>
            </a: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клиент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Line 15"/>
          <p:cNvSpPr/>
          <p:nvPr/>
        </p:nvSpPr>
        <p:spPr>
          <a:xfrm flipV="1">
            <a:off x="1948320" y="1540080"/>
            <a:ext cx="9587520" cy="576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9240" rIns="90000" bIns="-3924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16"/>
          <p:cNvSpPr/>
          <p:nvPr/>
        </p:nvSpPr>
        <p:spPr>
          <a:xfrm>
            <a:off x="3332880" y="5747040"/>
            <a:ext cx="288360" cy="502920"/>
          </a:xfrm>
          <a:custGeom>
            <a:avLst/>
            <a:gdLst>
              <a:gd name="textAreaLeft" fmla="*/ 0 w 288360"/>
              <a:gd name="textAreaRight" fmla="*/ 288720 w 288360"/>
              <a:gd name="textAreaTop" fmla="*/ 0 h 502920"/>
              <a:gd name="textAreaBottom" fmla="*/ 503280 h 502920"/>
            </a:gdLst>
            <a:ahLst/>
            <a:cxnLst/>
            <a:rect l="textAreaLeft" t="textAreaTop" r="textAreaRight" b="textAreaBottom"/>
            <a:pathLst>
              <a:path w="804" h="1400">
                <a:moveTo>
                  <a:pt x="0" y="399"/>
                </a:moveTo>
                <a:lnTo>
                  <a:pt x="401" y="0"/>
                </a:lnTo>
                <a:lnTo>
                  <a:pt x="803" y="399"/>
                </a:lnTo>
                <a:lnTo>
                  <a:pt x="602" y="399"/>
                </a:lnTo>
                <a:lnTo>
                  <a:pt x="602" y="999"/>
                </a:lnTo>
                <a:lnTo>
                  <a:pt x="803" y="999"/>
                </a:lnTo>
                <a:lnTo>
                  <a:pt x="401" y="1399"/>
                </a:lnTo>
                <a:lnTo>
                  <a:pt x="0" y="999"/>
                </a:lnTo>
                <a:lnTo>
                  <a:pt x="200" y="999"/>
                </a:lnTo>
                <a:lnTo>
                  <a:pt x="200" y="399"/>
                </a:lnTo>
                <a:lnTo>
                  <a:pt x="0" y="399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17"/>
          <p:cNvSpPr/>
          <p:nvPr/>
        </p:nvSpPr>
        <p:spPr>
          <a:xfrm>
            <a:off x="5397480" y="5725800"/>
            <a:ext cx="286920" cy="502920"/>
          </a:xfrm>
          <a:custGeom>
            <a:avLst/>
            <a:gdLst>
              <a:gd name="textAreaLeft" fmla="*/ 0 w 286920"/>
              <a:gd name="textAreaRight" fmla="*/ 287280 w 286920"/>
              <a:gd name="textAreaTop" fmla="*/ 0 h 502920"/>
              <a:gd name="textAreaBottom" fmla="*/ 503280 h 502920"/>
            </a:gdLst>
            <a:ahLst/>
            <a:cxnLst/>
            <a:rect l="textAreaLeft" t="textAreaTop" r="textAreaRight" b="textAreaBottom"/>
            <a:pathLst>
              <a:path w="800" h="1400">
                <a:moveTo>
                  <a:pt x="0" y="399"/>
                </a:moveTo>
                <a:lnTo>
                  <a:pt x="399" y="0"/>
                </a:lnTo>
                <a:lnTo>
                  <a:pt x="799" y="399"/>
                </a:lnTo>
                <a:lnTo>
                  <a:pt x="599" y="399"/>
                </a:lnTo>
                <a:lnTo>
                  <a:pt x="599" y="999"/>
                </a:lnTo>
                <a:lnTo>
                  <a:pt x="799" y="999"/>
                </a:lnTo>
                <a:lnTo>
                  <a:pt x="399" y="1399"/>
                </a:lnTo>
                <a:lnTo>
                  <a:pt x="0" y="999"/>
                </a:lnTo>
                <a:lnTo>
                  <a:pt x="199" y="999"/>
                </a:lnTo>
                <a:lnTo>
                  <a:pt x="199" y="399"/>
                </a:lnTo>
                <a:lnTo>
                  <a:pt x="0" y="399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18"/>
          <p:cNvSpPr/>
          <p:nvPr/>
        </p:nvSpPr>
        <p:spPr>
          <a:xfrm>
            <a:off x="3332880" y="4926600"/>
            <a:ext cx="288720" cy="466560"/>
          </a:xfrm>
          <a:custGeom>
            <a:avLst/>
            <a:gdLst>
              <a:gd name="textAreaLeft" fmla="*/ 0 w 288720"/>
              <a:gd name="textAreaRight" fmla="*/ 289080 w 288720"/>
              <a:gd name="textAreaTop" fmla="*/ 0 h 466560"/>
              <a:gd name="textAreaBottom" fmla="*/ 466920 h 466560"/>
            </a:gdLst>
            <a:ahLst/>
            <a:cxnLst/>
            <a:rect l="textAreaLeft" t="textAreaTop" r="textAreaRight" b="textAreaBottom"/>
            <a:pathLst>
              <a:path w="804" h="1299">
                <a:moveTo>
                  <a:pt x="0" y="401"/>
                </a:moveTo>
                <a:lnTo>
                  <a:pt x="401" y="0"/>
                </a:lnTo>
                <a:lnTo>
                  <a:pt x="803" y="401"/>
                </a:lnTo>
                <a:lnTo>
                  <a:pt x="603" y="401"/>
                </a:lnTo>
                <a:lnTo>
                  <a:pt x="603" y="896"/>
                </a:lnTo>
                <a:lnTo>
                  <a:pt x="803" y="896"/>
                </a:lnTo>
                <a:lnTo>
                  <a:pt x="401" y="1298"/>
                </a:lnTo>
                <a:lnTo>
                  <a:pt x="0" y="896"/>
                </a:lnTo>
                <a:lnTo>
                  <a:pt x="200" y="896"/>
                </a:lnTo>
                <a:lnTo>
                  <a:pt x="200" y="401"/>
                </a:lnTo>
                <a:lnTo>
                  <a:pt x="0" y="4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19"/>
          <p:cNvSpPr/>
          <p:nvPr/>
        </p:nvSpPr>
        <p:spPr>
          <a:xfrm>
            <a:off x="5397480" y="4909320"/>
            <a:ext cx="286920" cy="466560"/>
          </a:xfrm>
          <a:custGeom>
            <a:avLst/>
            <a:gdLst>
              <a:gd name="textAreaLeft" fmla="*/ 0 w 286920"/>
              <a:gd name="textAreaRight" fmla="*/ 287280 w 286920"/>
              <a:gd name="textAreaTop" fmla="*/ 0 h 466560"/>
              <a:gd name="textAreaBottom" fmla="*/ 466920 h 466560"/>
            </a:gdLst>
            <a:ahLst/>
            <a:cxnLst/>
            <a:rect l="textAreaLeft" t="textAreaTop" r="textAreaRight" b="textAreaBottom"/>
            <a:pathLst>
              <a:path w="800" h="1299">
                <a:moveTo>
                  <a:pt x="0" y="401"/>
                </a:moveTo>
                <a:lnTo>
                  <a:pt x="399" y="0"/>
                </a:lnTo>
                <a:lnTo>
                  <a:pt x="799" y="401"/>
                </a:lnTo>
                <a:lnTo>
                  <a:pt x="599" y="401"/>
                </a:lnTo>
                <a:lnTo>
                  <a:pt x="599" y="896"/>
                </a:lnTo>
                <a:lnTo>
                  <a:pt x="799" y="896"/>
                </a:lnTo>
                <a:lnTo>
                  <a:pt x="399" y="1298"/>
                </a:lnTo>
                <a:lnTo>
                  <a:pt x="0" y="896"/>
                </a:lnTo>
                <a:lnTo>
                  <a:pt x="199" y="896"/>
                </a:lnTo>
                <a:lnTo>
                  <a:pt x="199" y="401"/>
                </a:lnTo>
                <a:lnTo>
                  <a:pt x="0" y="4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20"/>
          <p:cNvSpPr/>
          <p:nvPr/>
        </p:nvSpPr>
        <p:spPr>
          <a:xfrm>
            <a:off x="3044520" y="1251000"/>
            <a:ext cx="431640" cy="610920"/>
          </a:xfrm>
          <a:custGeom>
            <a:avLst/>
            <a:gdLst>
              <a:gd name="textAreaLeft" fmla="*/ 0 w 431640"/>
              <a:gd name="textAreaRight" fmla="*/ 432000 w 431640"/>
              <a:gd name="textAreaTop" fmla="*/ 0 h 610920"/>
              <a:gd name="textAreaBottom" fmla="*/ 611280 h 610920"/>
            </a:gdLst>
            <a:ahLst/>
            <a:cxnLst/>
            <a:rect l="textAreaLeft" t="textAreaTop" r="textAreaRight" b="textAreaBottom"/>
            <a:pathLst>
              <a:path w="1202" h="1700">
                <a:moveTo>
                  <a:pt x="0" y="601"/>
                </a:moveTo>
                <a:lnTo>
                  <a:pt x="600" y="0"/>
                </a:lnTo>
                <a:lnTo>
                  <a:pt x="1201" y="601"/>
                </a:lnTo>
                <a:lnTo>
                  <a:pt x="900" y="601"/>
                </a:lnTo>
                <a:lnTo>
                  <a:pt x="900" y="1097"/>
                </a:lnTo>
                <a:lnTo>
                  <a:pt x="1201" y="1097"/>
                </a:lnTo>
                <a:lnTo>
                  <a:pt x="600" y="1699"/>
                </a:lnTo>
                <a:lnTo>
                  <a:pt x="0" y="1097"/>
                </a:lnTo>
                <a:lnTo>
                  <a:pt x="300" y="1097"/>
                </a:lnTo>
                <a:lnTo>
                  <a:pt x="300" y="601"/>
                </a:lnTo>
                <a:lnTo>
                  <a:pt x="0" y="6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21"/>
          <p:cNvSpPr/>
          <p:nvPr/>
        </p:nvSpPr>
        <p:spPr>
          <a:xfrm>
            <a:off x="8141040" y="1366200"/>
            <a:ext cx="1656360" cy="51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8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Сервисы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22"/>
          <p:cNvSpPr/>
          <p:nvPr/>
        </p:nvSpPr>
        <p:spPr>
          <a:xfrm>
            <a:off x="7334640" y="3895200"/>
            <a:ext cx="3097080" cy="398160"/>
          </a:xfrm>
          <a:custGeom>
            <a:avLst/>
            <a:gdLst>
              <a:gd name="textAreaLeft" fmla="*/ 0 w 3097080"/>
              <a:gd name="textAreaRight" fmla="*/ 3097440 w 3097080"/>
              <a:gd name="textAreaTop" fmla="*/ 0 h 398160"/>
              <a:gd name="textAreaBottom" fmla="*/ 398520 h 398160"/>
            </a:gdLst>
            <a:ahLst/>
            <a:cxnLst/>
            <a:rect l="textAreaLeft" t="textAreaTop" r="textAreaRight" b="textAreaBottom"/>
            <a:pathLst>
              <a:path w="8606" h="1109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rgbClr val="FF66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Извлечение данных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14"/>
          <p:cNvSpPr/>
          <p:nvPr/>
        </p:nvSpPr>
        <p:spPr>
          <a:xfrm>
            <a:off x="4491000" y="708480"/>
            <a:ext cx="2454120" cy="650520"/>
          </a:xfrm>
          <a:custGeom>
            <a:avLst/>
            <a:gdLst>
              <a:gd name="textAreaLeft" fmla="*/ 0 w 2454120"/>
              <a:gd name="textAreaRight" fmla="*/ 2454480 w 2454120"/>
              <a:gd name="textAreaTop" fmla="*/ 0 h 650520"/>
              <a:gd name="textAreaBottom" fmla="*/ 650880 h 650520"/>
            </a:gdLst>
            <a:ahLst/>
            <a:cxnLst/>
            <a:rect l="textAreaLeft" t="textAreaTop" r="textAreaRight" b="textAreaBottom"/>
            <a:pathLst>
              <a:path w="8601" h="1810">
                <a:moveTo>
                  <a:pt x="301" y="0"/>
                </a:moveTo>
                <a:lnTo>
                  <a:pt x="302" y="0"/>
                </a:lnTo>
                <a:cubicBezTo>
                  <a:pt x="249" y="0"/>
                  <a:pt x="197" y="14"/>
                  <a:pt x="151" y="40"/>
                </a:cubicBezTo>
                <a:cubicBezTo>
                  <a:pt x="105" y="67"/>
                  <a:pt x="67" y="105"/>
                  <a:pt x="40" y="151"/>
                </a:cubicBezTo>
                <a:cubicBezTo>
                  <a:pt x="14" y="197"/>
                  <a:pt x="0" y="249"/>
                  <a:pt x="0" y="302"/>
                </a:cubicBezTo>
                <a:lnTo>
                  <a:pt x="0" y="1507"/>
                </a:lnTo>
                <a:lnTo>
                  <a:pt x="0" y="1508"/>
                </a:lnTo>
                <a:cubicBezTo>
                  <a:pt x="0" y="1560"/>
                  <a:pt x="14" y="1612"/>
                  <a:pt x="40" y="1658"/>
                </a:cubicBezTo>
                <a:cubicBezTo>
                  <a:pt x="67" y="1704"/>
                  <a:pt x="105" y="1742"/>
                  <a:pt x="151" y="1769"/>
                </a:cubicBezTo>
                <a:cubicBezTo>
                  <a:pt x="197" y="1795"/>
                  <a:pt x="249" y="1809"/>
                  <a:pt x="302" y="1809"/>
                </a:cubicBezTo>
                <a:lnTo>
                  <a:pt x="8298" y="1809"/>
                </a:lnTo>
                <a:lnTo>
                  <a:pt x="8299" y="1809"/>
                </a:lnTo>
                <a:cubicBezTo>
                  <a:pt x="8351" y="1809"/>
                  <a:pt x="8403" y="1795"/>
                  <a:pt x="8449" y="1769"/>
                </a:cubicBezTo>
                <a:cubicBezTo>
                  <a:pt x="8495" y="1742"/>
                  <a:pt x="8533" y="1704"/>
                  <a:pt x="8560" y="1658"/>
                </a:cubicBezTo>
                <a:cubicBezTo>
                  <a:pt x="8586" y="1612"/>
                  <a:pt x="8600" y="1560"/>
                  <a:pt x="8600" y="1508"/>
                </a:cubicBezTo>
                <a:lnTo>
                  <a:pt x="8600" y="301"/>
                </a:lnTo>
                <a:lnTo>
                  <a:pt x="8600" y="302"/>
                </a:lnTo>
                <a:lnTo>
                  <a:pt x="8600" y="302"/>
                </a:lnTo>
                <a:cubicBezTo>
                  <a:pt x="8600" y="249"/>
                  <a:pt x="8586" y="197"/>
                  <a:pt x="8560" y="151"/>
                </a:cubicBezTo>
                <a:cubicBezTo>
                  <a:pt x="8533" y="105"/>
                  <a:pt x="8495" y="67"/>
                  <a:pt x="8449" y="40"/>
                </a:cubicBezTo>
                <a:cubicBezTo>
                  <a:pt x="8403" y="14"/>
                  <a:pt x="8351" y="0"/>
                  <a:pt x="8299" y="0"/>
                </a:cubicBezTo>
                <a:lnTo>
                  <a:pt x="301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Клиент для ПК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20"/>
          <p:cNvSpPr/>
          <p:nvPr/>
        </p:nvSpPr>
        <p:spPr>
          <a:xfrm>
            <a:off x="5545800" y="1280160"/>
            <a:ext cx="431640" cy="610920"/>
          </a:xfrm>
          <a:custGeom>
            <a:avLst/>
            <a:gdLst>
              <a:gd name="textAreaLeft" fmla="*/ 0 w 431640"/>
              <a:gd name="textAreaRight" fmla="*/ 432000 w 431640"/>
              <a:gd name="textAreaTop" fmla="*/ 0 h 610920"/>
              <a:gd name="textAreaBottom" fmla="*/ 611280 h 610920"/>
            </a:gdLst>
            <a:ahLst/>
            <a:cxnLst/>
            <a:rect l="textAreaLeft" t="textAreaTop" r="textAreaRight" b="textAreaBottom"/>
            <a:pathLst>
              <a:path w="1202" h="1700">
                <a:moveTo>
                  <a:pt x="0" y="601"/>
                </a:moveTo>
                <a:lnTo>
                  <a:pt x="600" y="0"/>
                </a:lnTo>
                <a:lnTo>
                  <a:pt x="1201" y="601"/>
                </a:lnTo>
                <a:lnTo>
                  <a:pt x="900" y="601"/>
                </a:lnTo>
                <a:lnTo>
                  <a:pt x="900" y="1097"/>
                </a:lnTo>
                <a:lnTo>
                  <a:pt x="1201" y="1097"/>
                </a:lnTo>
                <a:lnTo>
                  <a:pt x="600" y="1699"/>
                </a:lnTo>
                <a:lnTo>
                  <a:pt x="0" y="1097"/>
                </a:lnTo>
                <a:lnTo>
                  <a:pt x="300" y="1097"/>
                </a:lnTo>
                <a:lnTo>
                  <a:pt x="300" y="601"/>
                </a:lnTo>
                <a:lnTo>
                  <a:pt x="0" y="6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1"/>
          <p:cNvSpPr/>
          <p:nvPr/>
        </p:nvSpPr>
        <p:spPr>
          <a:xfrm>
            <a:off x="0" y="0"/>
            <a:ext cx="12191760" cy="58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Трёхуровневая с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труктура системы управления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1"/>
          <p:cNvSpPr/>
          <p:nvPr/>
        </p:nvSpPr>
        <p:spPr>
          <a:xfrm>
            <a:off x="10439280" y="708480"/>
            <a:ext cx="1506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Клиентский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уровень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Прямоугольник 32"/>
          <p:cNvSpPr/>
          <p:nvPr/>
        </p:nvSpPr>
        <p:spPr>
          <a:xfrm>
            <a:off x="10284120" y="5598000"/>
            <a:ext cx="1724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Уровень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33"/>
          <p:cNvSpPr/>
          <p:nvPr/>
        </p:nvSpPr>
        <p:spPr>
          <a:xfrm>
            <a:off x="10586880" y="2841120"/>
            <a:ext cx="1461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Связующий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4">
                    <a:lumMod val="75000"/>
                  </a:schemeClr>
                </a:solidFill>
                <a:latin typeface="Comic Sans MS"/>
                <a:ea typeface="DejaVu Sans"/>
              </a:rPr>
              <a:t>уровень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Line 3"/>
          <p:cNvSpPr/>
          <p:nvPr/>
        </p:nvSpPr>
        <p:spPr>
          <a:xfrm flipV="1">
            <a:off x="314640" y="574200"/>
            <a:ext cx="11161080" cy="14400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600" rIns="90000" bIns="-306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13"/>
          <p:cNvSpPr/>
          <p:nvPr/>
        </p:nvSpPr>
        <p:spPr>
          <a:xfrm>
            <a:off x="7336440" y="2226960"/>
            <a:ext cx="3095280" cy="398160"/>
          </a:xfrm>
          <a:custGeom>
            <a:avLst/>
            <a:gdLst>
              <a:gd name="textAreaLeft" fmla="*/ 0 w 3095280"/>
              <a:gd name="textAreaRight" fmla="*/ 3095640 w 3095280"/>
              <a:gd name="textAreaTop" fmla="*/ 0 h 398160"/>
              <a:gd name="textAreaBottom" fmla="*/ 398520 h 398160"/>
            </a:gdLst>
            <a:ahLst/>
            <a:cxnLst/>
            <a:rect l="textAreaLeft" t="textAreaTop" r="textAreaRight" b="textAreaBottom"/>
            <a:pathLst>
              <a:path w="8601" h="1109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15" y="1108"/>
                </a:lnTo>
                <a:lnTo>
                  <a:pt x="8415" y="1108"/>
                </a:lnTo>
                <a:cubicBezTo>
                  <a:pt x="8448" y="1108"/>
                  <a:pt x="8480" y="1099"/>
                  <a:pt x="8508" y="1083"/>
                </a:cubicBezTo>
                <a:cubicBezTo>
                  <a:pt x="8536" y="1067"/>
                  <a:pt x="8559" y="1044"/>
                  <a:pt x="8575" y="1016"/>
                </a:cubicBezTo>
                <a:cubicBezTo>
                  <a:pt x="8591" y="988"/>
                  <a:pt x="8600" y="956"/>
                  <a:pt x="8600" y="923"/>
                </a:cubicBezTo>
                <a:lnTo>
                  <a:pt x="8600" y="184"/>
                </a:lnTo>
                <a:lnTo>
                  <a:pt x="8600" y="185"/>
                </a:lnTo>
                <a:lnTo>
                  <a:pt x="8600" y="185"/>
                </a:lnTo>
                <a:cubicBezTo>
                  <a:pt x="8600" y="152"/>
                  <a:pt x="8591" y="120"/>
                  <a:pt x="8575" y="92"/>
                </a:cubicBezTo>
                <a:cubicBezTo>
                  <a:pt x="8559" y="64"/>
                  <a:pt x="8536" y="41"/>
                  <a:pt x="8508" y="25"/>
                </a:cubicBezTo>
                <a:cubicBezTo>
                  <a:pt x="8480" y="9"/>
                  <a:pt x="8448" y="0"/>
                  <a:pt x="8415" y="0"/>
                </a:cubicBezTo>
                <a:lnTo>
                  <a:pt x="184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Настройка, управление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11"/>
          <p:cNvSpPr/>
          <p:nvPr/>
        </p:nvSpPr>
        <p:spPr>
          <a:xfrm>
            <a:off x="7334640" y="1807200"/>
            <a:ext cx="3097080" cy="398160"/>
          </a:xfrm>
          <a:custGeom>
            <a:avLst/>
            <a:gdLst>
              <a:gd name="textAreaLeft" fmla="*/ 0 w 3097080"/>
              <a:gd name="textAreaRight" fmla="*/ 3097440 w 3097080"/>
              <a:gd name="textAreaTop" fmla="*/ 0 h 398160"/>
              <a:gd name="textAreaBottom" fmla="*/ 398520 h 398160"/>
            </a:gdLst>
            <a:ahLst/>
            <a:cxnLst/>
            <a:rect l="textAreaLeft" t="textAreaTop" r="textAreaRight" b="textAreaBottom"/>
            <a:pathLst>
              <a:path w="8606" h="1109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chemeClr val="accent5">
              <a:lumMod val="75000"/>
            </a:schemeClr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Обеспечение надежности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7" y="273600"/>
            <a:ext cx="11327907" cy="800598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3200" spc="-1" dirty="0">
                <a:solidFill>
                  <a:srgbClr val="0070C0"/>
                </a:solidFill>
                <a:latin typeface="Comic Sans MS"/>
              </a:rPr>
              <a:t>Уровень оборудования</a:t>
            </a:r>
            <a:r>
              <a:rPr lang="en-US" sz="3200" spc="-1" dirty="0">
                <a:solidFill>
                  <a:srgbClr val="0070C0"/>
                </a:solidFill>
                <a:latin typeface="Comic Sans MS"/>
              </a:rPr>
              <a:t> :: </a:t>
            </a:r>
            <a:r>
              <a:rPr lang="ru-RU" sz="3200" spc="-1" dirty="0">
                <a:solidFill>
                  <a:srgbClr val="0070C0"/>
                </a:solidFill>
                <a:latin typeface="Comic Sans MS"/>
                <a:cs typeface="+mn-cs"/>
              </a:rPr>
              <a:t>Стандарт 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741"/>
            <a:ext cx="10515600" cy="28770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Конструктивная совместимость – совместимость блоков, каркасов, разъемов … 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Электрическая совместимость – совместимость электрических параметров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1" spc="-1" dirty="0">
              <a:solidFill>
                <a:srgbClr val="3333FF"/>
              </a:solidFill>
              <a:latin typeface="Comic Sans MS"/>
            </a:endParaRPr>
          </a:p>
          <a:p>
            <a:pPr algn="just">
              <a:lnSpc>
                <a:spcPct val="150000"/>
              </a:lnSpc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Логическая совместимость – совместимость протоколов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b="1" spc="-1" dirty="0">
              <a:solidFill>
                <a:srgbClr val="3333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588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0" y="3240"/>
            <a:ext cx="12191760" cy="70272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702720"/>
              <a:gd name="textAreaBottom" fmla="*/ 703080 h 7027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4000" b="0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Уровень оборудования</a:t>
            </a:r>
            <a:r>
              <a:rPr lang="en-US" sz="4000" b="0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:: National Instruments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1777040" y="6492960"/>
            <a:ext cx="375840" cy="364680"/>
          </a:xfrm>
          <a:custGeom>
            <a:avLst/>
            <a:gdLst>
              <a:gd name="textAreaLeft" fmla="*/ 0 w 375840"/>
              <a:gd name="textAreaRight" fmla="*/ 376200 w 37584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64500" lnSpcReduction="20000"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fld id="{4CB7FE76-21C5-4E22-B91F-9908CE9D1E5F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16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рямоугольник 1"/>
          <p:cNvSpPr/>
          <p:nvPr/>
        </p:nvSpPr>
        <p:spPr>
          <a:xfrm>
            <a:off x="597960" y="1132920"/>
            <a:ext cx="10995480" cy="329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с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NI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Дигитайзерами и осциллографами;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Аналоговыми и цифровыми входами/выходами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Таймером и счётчиками;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Цифровыми мультиметрами;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Модулями измерения температур;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Интерфейсы для устройств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Noto Sans CJK SC Regular"/>
              </a:rPr>
              <a:t>FlexRio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и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Noto Sans CJK SC Regular"/>
              </a:rPr>
              <a:t>CompactRio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Рисунок 7"/>
          <p:cNvPicPr/>
          <p:nvPr/>
        </p:nvPicPr>
        <p:blipFill>
          <a:blip r:embed="rId2"/>
          <a:stretch/>
        </p:blipFill>
        <p:spPr>
          <a:xfrm>
            <a:off x="8265600" y="1598400"/>
            <a:ext cx="3511080" cy="26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https://rt-labs.com/content/uploads/modbus_logo.png"/>
          <p:cNvPicPr/>
          <p:nvPr/>
        </p:nvPicPr>
        <p:blipFill>
          <a:blip r:embed="rId2"/>
          <a:stretch/>
        </p:blipFill>
        <p:spPr>
          <a:xfrm>
            <a:off x="6532920" y="2196360"/>
            <a:ext cx="3084120" cy="1713240"/>
          </a:xfrm>
          <a:prstGeom prst="rect">
            <a:avLst/>
          </a:prstGeom>
          <a:ln w="0"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0" y="3240"/>
            <a:ext cx="12191760" cy="9464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946440"/>
              <a:gd name="textAreaBottom" fmla="*/ 946800 h 946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Comic Sans MS"/>
                <a:ea typeface="DejaVu Sans"/>
              </a:rPr>
              <a:t>Уровень оборудования</a:t>
            </a:r>
            <a:r>
              <a:rPr lang="en-US" sz="2800" b="0" strike="noStrike" spc="-1">
                <a:solidFill>
                  <a:srgbClr val="0070C0"/>
                </a:solidFill>
                <a:latin typeface="Comic Sans MS"/>
                <a:ea typeface="DejaVu Sans"/>
              </a:rPr>
              <a:t> :: </a:t>
            </a:r>
            <a:r>
              <a:rPr lang="ru-RU" sz="2800" b="0" strike="noStrike" spc="-1">
                <a:solidFill>
                  <a:srgbClr val="0070C0"/>
                </a:solidFill>
                <a:latin typeface="Comic Sans MS"/>
                <a:ea typeface="DejaVu Sans"/>
              </a:rPr>
              <a:t>Промышленные протоколы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en-US" sz="2800" b="0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70C0"/>
                </a:solidFill>
                <a:latin typeface="Comic Sans MS"/>
                <a:ea typeface="DejaVu Sans"/>
              </a:rPr>
              <a:t>и другие способы подключения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1815920" y="6492960"/>
            <a:ext cx="375840" cy="364680"/>
          </a:xfrm>
          <a:custGeom>
            <a:avLst/>
            <a:gdLst>
              <a:gd name="textAreaLeft" fmla="*/ 0 w 375840"/>
              <a:gd name="textAreaRight" fmla="*/ 376200 w 37584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64500" lnSpcReduction="20000"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fld id="{C204D4F0-4141-44AD-A618-53846FB63F69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17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Прямоугольник 1"/>
          <p:cNvSpPr/>
          <p:nvPr/>
        </p:nvSpPr>
        <p:spPr>
          <a:xfrm>
            <a:off x="597960" y="1198800"/>
            <a:ext cx="1099548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tango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по стандартным протоколам связи: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Modbus (TCP, RTU, RTU over TCP, ASCII)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OPC DA;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NI Datasocket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4"/>
          <p:cNvSpPr/>
          <p:nvPr/>
        </p:nvSpPr>
        <p:spPr>
          <a:xfrm>
            <a:off x="597960" y="3432960"/>
            <a:ext cx="10995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В ближайших планах разработка класса для работы по протоколу </a:t>
            </a:r>
            <a:r>
              <a:rPr lang="en-US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OPC UA</a:t>
            </a:r>
            <a:r>
              <a:rPr lang="ru-RU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, изучение и доработка класса для </a:t>
            </a:r>
            <a:r>
              <a:rPr lang="en-US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CAN bus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2"/>
          <p:cNvSpPr/>
          <p:nvPr/>
        </p:nvSpPr>
        <p:spPr>
          <a:xfrm>
            <a:off x="637920" y="4826520"/>
            <a:ext cx="95544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Для остального оборудования можно использовать: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Готовые классы (при наличии в большой базе компонентов 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Tango);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Текстовые или бинарные 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Ethernet </a:t>
            </a: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команды (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SocketDS);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Текстовые или бинарные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команды по последовательному порту (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Serial line);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Самописные классы с использованием специализированных библиотек и 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SDK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Рисунок 3"/>
          <p:cNvPicPr/>
          <p:nvPr/>
        </p:nvPicPr>
        <p:blipFill>
          <a:blip r:embed="rId3"/>
          <a:stretch/>
        </p:blipFill>
        <p:spPr>
          <a:xfrm>
            <a:off x="4007520" y="2706840"/>
            <a:ext cx="2249280" cy="644040"/>
          </a:xfrm>
          <a:prstGeom prst="rect">
            <a:avLst/>
          </a:prstGeom>
          <a:ln w="0">
            <a:noFill/>
          </a:ln>
        </p:spPr>
      </p:pic>
      <p:pic>
        <p:nvPicPr>
          <p:cNvPr id="278" name="Рисунок 5"/>
          <p:cNvPicPr/>
          <p:nvPr/>
        </p:nvPicPr>
        <p:blipFill>
          <a:blip r:embed="rId4"/>
          <a:stretch/>
        </p:blipFill>
        <p:spPr>
          <a:xfrm>
            <a:off x="9811800" y="2477880"/>
            <a:ext cx="1919520" cy="110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5"/>
          </p:nvPr>
        </p:nvSpPr>
        <p:spPr>
          <a:xfrm>
            <a:off x="11850120" y="6539400"/>
            <a:ext cx="34128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fld id="{AFF98C7D-E824-4759-A976-05C837CA9B53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</a:rPr>
              <a:t>Связующий уровень :: Высокоуровневые устройства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Прямоугольник 1"/>
          <p:cNvSpPr/>
          <p:nvPr/>
        </p:nvSpPr>
        <p:spPr>
          <a:xfrm>
            <a:off x="510120" y="1526040"/>
            <a:ext cx="11476080" cy="32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Отображают сложное устройство или систему целиком;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Работают с устройствами нижнего уровня;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Реализуют логику работы системы</a:t>
            </a:r>
            <a:r>
              <a:rPr lang="en-US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Предоставляют стандартный интерфейс для клиентов: атрибуты и команды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6"/>
          </p:nvPr>
        </p:nvSpPr>
        <p:spPr>
          <a:xfrm>
            <a:off x="11850120" y="6539400"/>
            <a:ext cx="34128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fld id="{F105F90E-BE5B-4FEF-BA29-0E37B6DDD225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19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</a:rPr>
              <a:t>Связующий уровень ::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</a:rPr>
              <a:t>NICollector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Прямоугольник 1"/>
          <p:cNvSpPr/>
          <p:nvPr/>
        </p:nvSpPr>
        <p:spPr>
          <a:xfrm>
            <a:off x="540000" y="3780000"/>
            <a:ext cx="11476080" cy="264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Сводит в готовом виде данные с дигитайзеров и осциллографов </a:t>
            </a:r>
            <a:r>
              <a:rPr lang="en-US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NI</a:t>
            </a: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Позволяет получать данные за определённый интервал времени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Рисунок 2"/>
          <p:cNvPicPr/>
          <p:nvPr/>
        </p:nvPicPr>
        <p:blipFill>
          <a:blip r:embed="rId2"/>
          <a:stretch/>
        </p:blipFill>
        <p:spPr>
          <a:xfrm>
            <a:off x="1762920" y="1021680"/>
            <a:ext cx="1596240" cy="227412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4"/>
          <p:cNvPicPr/>
          <p:nvPr/>
        </p:nvPicPr>
        <p:blipFill>
          <a:blip r:embed="rId3"/>
          <a:stretch/>
        </p:blipFill>
        <p:spPr>
          <a:xfrm>
            <a:off x="4709160" y="1021680"/>
            <a:ext cx="4938120" cy="220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Основные задачи 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155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Взаимодействие с аппаратными средствами.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Взаимодействие с пользователем.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Реализация логики работы, присущей данной конкретной установке.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849" y="4261188"/>
            <a:ext cx="1094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spc="-1" dirty="0">
                <a:solidFill>
                  <a:srgbClr val="3333FF"/>
                </a:solidFill>
                <a:latin typeface="Comic Sans MS"/>
              </a:rPr>
              <a:t>Для небольших, «настольных» установок все три функции обычно выполняются единой программой, которая и реализует графический интерфейс пользователя,  взаимодействует с аппаратурой и содержит некую специфичную для конкретной установки логику (управление рабочим циклом установки, обратные связи, слежение за различными параметрами, и т. п.). </a:t>
            </a:r>
          </a:p>
        </p:txBody>
      </p:sp>
    </p:spTree>
    <p:extLst>
      <p:ext uri="{BB962C8B-B14F-4D97-AF65-F5344CB8AC3E}">
        <p14:creationId xmlns:p14="http://schemas.microsoft.com/office/powerpoint/2010/main" val="191927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631880" y="0"/>
            <a:ext cx="8980200" cy="58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Связующий уровень ::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CollectorDS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1671560" y="6492960"/>
            <a:ext cx="520200" cy="364680"/>
          </a:xfrm>
          <a:custGeom>
            <a:avLst/>
            <a:gdLst>
              <a:gd name="textAreaLeft" fmla="*/ 0 w 520200"/>
              <a:gd name="textAreaRight" fmla="*/ 520560 w 52020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A429EEB6-C275-49A6-90FC-0D115720B78B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20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Рисунок 286"/>
          <p:cNvPicPr/>
          <p:nvPr/>
        </p:nvPicPr>
        <p:blipFill>
          <a:blip r:embed="rId2"/>
          <a:stretch/>
        </p:blipFill>
        <p:spPr>
          <a:xfrm>
            <a:off x="7271640" y="1100520"/>
            <a:ext cx="4535640" cy="4177800"/>
          </a:xfrm>
          <a:prstGeom prst="rect">
            <a:avLst/>
          </a:prstGeom>
          <a:ln w="0">
            <a:noFill/>
          </a:ln>
        </p:spPr>
      </p:pic>
      <p:grpSp>
        <p:nvGrpSpPr>
          <p:cNvPr id="290" name="Группа 289"/>
          <p:cNvGrpSpPr/>
          <p:nvPr/>
        </p:nvGrpSpPr>
        <p:grpSpPr>
          <a:xfrm>
            <a:off x="2879640" y="3576600"/>
            <a:ext cx="3914640" cy="2932200"/>
            <a:chOff x="2879640" y="3576600"/>
            <a:chExt cx="3914640" cy="2932200"/>
          </a:xfrm>
        </p:grpSpPr>
        <p:sp>
          <p:nvSpPr>
            <p:cNvPr id="291" name="CustomShape 4"/>
            <p:cNvSpPr/>
            <p:nvPr/>
          </p:nvSpPr>
          <p:spPr>
            <a:xfrm>
              <a:off x="4679280" y="3918240"/>
              <a:ext cx="2115000" cy="1901520"/>
            </a:xfrm>
            <a:custGeom>
              <a:avLst/>
              <a:gdLst>
                <a:gd name="textAreaLeft" fmla="*/ 0 w 2115000"/>
                <a:gd name="textAreaRight" fmla="*/ 2115360 w 2115000"/>
                <a:gd name="textAreaTop" fmla="*/ 0 h 1901520"/>
                <a:gd name="textAreaBottom" fmla="*/ 1901880 h 1901520"/>
              </a:gdLst>
              <a:ahLst/>
              <a:cxnLst/>
              <a:rect l="textAreaLeft" t="textAreaTop" r="textAreaRight" b="textAreaBottom"/>
              <a:pathLst>
                <a:path w="5878" h="5285">
                  <a:moveTo>
                    <a:pt x="880" y="0"/>
                  </a:moveTo>
                  <a:lnTo>
                    <a:pt x="881" y="0"/>
                  </a:lnTo>
                  <a:cubicBezTo>
                    <a:pt x="726" y="0"/>
                    <a:pt x="574" y="41"/>
                    <a:pt x="440" y="118"/>
                  </a:cubicBezTo>
                  <a:cubicBezTo>
                    <a:pt x="306" y="195"/>
                    <a:pt x="195" y="306"/>
                    <a:pt x="118" y="440"/>
                  </a:cubicBezTo>
                  <a:cubicBezTo>
                    <a:pt x="41" y="574"/>
                    <a:pt x="0" y="726"/>
                    <a:pt x="0" y="881"/>
                  </a:cubicBezTo>
                  <a:lnTo>
                    <a:pt x="0" y="4403"/>
                  </a:lnTo>
                  <a:lnTo>
                    <a:pt x="0" y="4403"/>
                  </a:lnTo>
                  <a:cubicBezTo>
                    <a:pt x="0" y="4558"/>
                    <a:pt x="41" y="4710"/>
                    <a:pt x="118" y="4844"/>
                  </a:cubicBezTo>
                  <a:cubicBezTo>
                    <a:pt x="195" y="4978"/>
                    <a:pt x="306" y="5089"/>
                    <a:pt x="440" y="5166"/>
                  </a:cubicBezTo>
                  <a:cubicBezTo>
                    <a:pt x="574" y="5243"/>
                    <a:pt x="726" y="5284"/>
                    <a:pt x="881" y="5284"/>
                  </a:cubicBezTo>
                  <a:lnTo>
                    <a:pt x="4996" y="5284"/>
                  </a:lnTo>
                  <a:lnTo>
                    <a:pt x="4996" y="5284"/>
                  </a:lnTo>
                  <a:cubicBezTo>
                    <a:pt x="5151" y="5284"/>
                    <a:pt x="5303" y="5243"/>
                    <a:pt x="5437" y="5166"/>
                  </a:cubicBezTo>
                  <a:cubicBezTo>
                    <a:pt x="5571" y="5089"/>
                    <a:pt x="5682" y="4978"/>
                    <a:pt x="5759" y="4844"/>
                  </a:cubicBezTo>
                  <a:cubicBezTo>
                    <a:pt x="5836" y="4710"/>
                    <a:pt x="5877" y="4558"/>
                    <a:pt x="5877" y="4403"/>
                  </a:cubicBezTo>
                  <a:lnTo>
                    <a:pt x="5877" y="880"/>
                  </a:lnTo>
                  <a:lnTo>
                    <a:pt x="5877" y="881"/>
                  </a:lnTo>
                  <a:lnTo>
                    <a:pt x="5877" y="881"/>
                  </a:lnTo>
                  <a:cubicBezTo>
                    <a:pt x="5877" y="726"/>
                    <a:pt x="5836" y="574"/>
                    <a:pt x="5759" y="440"/>
                  </a:cubicBezTo>
                  <a:cubicBezTo>
                    <a:pt x="5682" y="306"/>
                    <a:pt x="5571" y="195"/>
                    <a:pt x="5437" y="118"/>
                  </a:cubicBezTo>
                  <a:cubicBezTo>
                    <a:pt x="5303" y="41"/>
                    <a:pt x="5151" y="0"/>
                    <a:pt x="4996" y="0"/>
                  </a:cubicBezTo>
                  <a:lnTo>
                    <a:pt x="880" y="0"/>
                  </a:lnTo>
                </a:path>
              </a:pathLst>
            </a:custGeom>
            <a:solidFill>
              <a:srgbClr val="00FFFF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CustomShape 5"/>
            <p:cNvSpPr/>
            <p:nvPr/>
          </p:nvSpPr>
          <p:spPr>
            <a:xfrm>
              <a:off x="4679280" y="3700800"/>
              <a:ext cx="1684800" cy="57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8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	</a:t>
              </a: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CollectorDS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CustomShape 6"/>
            <p:cNvSpPr/>
            <p:nvPr/>
          </p:nvSpPr>
          <p:spPr>
            <a:xfrm>
              <a:off x="4894920" y="4351680"/>
              <a:ext cx="1527840" cy="13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2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3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Command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Line 7"/>
            <p:cNvSpPr/>
            <p:nvPr/>
          </p:nvSpPr>
          <p:spPr>
            <a:xfrm>
              <a:off x="4867560" y="4280040"/>
              <a:ext cx="177732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4640" rIns="90000" bIns="-44640" anchor="t" anchorCtr="1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CustomShape 8"/>
            <p:cNvSpPr/>
            <p:nvPr/>
          </p:nvSpPr>
          <p:spPr>
            <a:xfrm>
              <a:off x="2879640" y="3640320"/>
              <a:ext cx="1508760" cy="135720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357200"/>
                <a:gd name="textAreaBottom" fmla="*/ 1357560 h 1357200"/>
              </a:gdLst>
              <a:ahLst/>
              <a:cxnLst/>
              <a:rect l="textAreaLeft" t="textAreaTop" r="textAreaRight" b="textAreaBottom"/>
              <a:pathLst>
                <a:path w="4194" h="3773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3"/>
                  </a:lnTo>
                  <a:lnTo>
                    <a:pt x="0" y="3143"/>
                  </a:lnTo>
                  <a:cubicBezTo>
                    <a:pt x="0" y="3254"/>
                    <a:pt x="29" y="3362"/>
                    <a:pt x="84" y="3458"/>
                  </a:cubicBezTo>
                  <a:cubicBezTo>
                    <a:pt x="139" y="3553"/>
                    <a:pt x="219" y="3633"/>
                    <a:pt x="314" y="3688"/>
                  </a:cubicBezTo>
                  <a:cubicBezTo>
                    <a:pt x="410" y="3743"/>
                    <a:pt x="518" y="3772"/>
                    <a:pt x="629" y="3772"/>
                  </a:cubicBezTo>
                  <a:lnTo>
                    <a:pt x="3564" y="3772"/>
                  </a:lnTo>
                  <a:lnTo>
                    <a:pt x="3564" y="3772"/>
                  </a:lnTo>
                  <a:cubicBezTo>
                    <a:pt x="3675" y="3772"/>
                    <a:pt x="3783" y="3743"/>
                    <a:pt x="3879" y="3688"/>
                  </a:cubicBezTo>
                  <a:cubicBezTo>
                    <a:pt x="3974" y="3633"/>
                    <a:pt x="4054" y="3553"/>
                    <a:pt x="4109" y="3458"/>
                  </a:cubicBezTo>
                  <a:cubicBezTo>
                    <a:pt x="4164" y="3362"/>
                    <a:pt x="4193" y="3254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4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CustomShape 9"/>
            <p:cNvSpPr/>
            <p:nvPr/>
          </p:nvSpPr>
          <p:spPr>
            <a:xfrm>
              <a:off x="3060000" y="3576600"/>
              <a:ext cx="108000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Device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CustomShape 10"/>
            <p:cNvSpPr/>
            <p:nvPr/>
          </p:nvSpPr>
          <p:spPr>
            <a:xfrm>
              <a:off x="2879640" y="3996000"/>
              <a:ext cx="1653120" cy="66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2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Line 11"/>
            <p:cNvSpPr/>
            <p:nvPr/>
          </p:nvSpPr>
          <p:spPr>
            <a:xfrm>
              <a:off x="2928600" y="3936960"/>
              <a:ext cx="138816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4640" rIns="90000" bIns="-44640" anchor="t" anchorCtr="1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CustomShape 12"/>
            <p:cNvSpPr/>
            <p:nvPr/>
          </p:nvSpPr>
          <p:spPr>
            <a:xfrm>
              <a:off x="2879640" y="5151960"/>
              <a:ext cx="1508760" cy="135684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356840"/>
                <a:gd name="textAreaBottom" fmla="*/ 1357200 h 1356840"/>
              </a:gdLst>
              <a:ahLst/>
              <a:cxnLst/>
              <a:rect l="textAreaLeft" t="textAreaTop" r="textAreaRight" b="textAreaBottom"/>
              <a:pathLst>
                <a:path w="4194" h="3772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2"/>
                  </a:lnTo>
                  <a:lnTo>
                    <a:pt x="0" y="3143"/>
                  </a:lnTo>
                  <a:cubicBezTo>
                    <a:pt x="0" y="3253"/>
                    <a:pt x="29" y="3361"/>
                    <a:pt x="84" y="3457"/>
                  </a:cubicBezTo>
                  <a:cubicBezTo>
                    <a:pt x="139" y="3552"/>
                    <a:pt x="219" y="3632"/>
                    <a:pt x="314" y="3687"/>
                  </a:cubicBezTo>
                  <a:cubicBezTo>
                    <a:pt x="410" y="3742"/>
                    <a:pt x="518" y="3771"/>
                    <a:pt x="629" y="3771"/>
                  </a:cubicBezTo>
                  <a:lnTo>
                    <a:pt x="3564" y="3771"/>
                  </a:lnTo>
                  <a:lnTo>
                    <a:pt x="3565" y="3771"/>
                  </a:lnTo>
                  <a:cubicBezTo>
                    <a:pt x="3675" y="3771"/>
                    <a:pt x="3783" y="3742"/>
                    <a:pt x="3879" y="3687"/>
                  </a:cubicBezTo>
                  <a:cubicBezTo>
                    <a:pt x="3974" y="3632"/>
                    <a:pt x="4054" y="3552"/>
                    <a:pt x="4109" y="3457"/>
                  </a:cubicBezTo>
                  <a:cubicBezTo>
                    <a:pt x="4164" y="3361"/>
                    <a:pt x="4193" y="3253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5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CustomShape 13"/>
            <p:cNvSpPr/>
            <p:nvPr/>
          </p:nvSpPr>
          <p:spPr>
            <a:xfrm>
              <a:off x="2880000" y="5063400"/>
              <a:ext cx="1597320" cy="33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Device 2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CustomShape 14"/>
            <p:cNvSpPr/>
            <p:nvPr/>
          </p:nvSpPr>
          <p:spPr>
            <a:xfrm>
              <a:off x="2879640" y="5509080"/>
              <a:ext cx="1653120" cy="66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Attribute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4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Command 1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Line 15"/>
            <p:cNvSpPr/>
            <p:nvPr/>
          </p:nvSpPr>
          <p:spPr>
            <a:xfrm>
              <a:off x="2928600" y="5450040"/>
              <a:ext cx="1388160" cy="36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4640" rIns="90000" bIns="-44640" anchor="t" anchorCtr="1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CustomShape 16"/>
            <p:cNvSpPr/>
            <p:nvPr/>
          </p:nvSpPr>
          <p:spPr>
            <a:xfrm rot="1380000">
              <a:off x="4231440" y="4262040"/>
              <a:ext cx="964440" cy="96480"/>
            </a:xfrm>
            <a:custGeom>
              <a:avLst/>
              <a:gdLst>
                <a:gd name="textAreaLeft" fmla="*/ 0 w 964440"/>
                <a:gd name="textAreaRight" fmla="*/ 964800 w 964440"/>
                <a:gd name="textAreaTop" fmla="*/ 0 h 96480"/>
                <a:gd name="textAreaBottom" fmla="*/ 96840 h 96480"/>
              </a:gdLst>
              <a:ahLst/>
              <a:cxnLst/>
              <a:rect l="textAreaLeft" t="textAreaTop" r="textAreaRight" b="textAreaBottom"/>
              <a:pathLst>
                <a:path w="2681" h="271">
                  <a:moveTo>
                    <a:pt x="0" y="134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7" y="67"/>
                  </a:lnTo>
                  <a:lnTo>
                    <a:pt x="2147" y="0"/>
                  </a:lnTo>
                  <a:lnTo>
                    <a:pt x="2680" y="135"/>
                  </a:lnTo>
                  <a:lnTo>
                    <a:pt x="2147" y="270"/>
                  </a:lnTo>
                  <a:lnTo>
                    <a:pt x="2147" y="202"/>
                  </a:lnTo>
                  <a:lnTo>
                    <a:pt x="533" y="202"/>
                  </a:lnTo>
                  <a:lnTo>
                    <a:pt x="532" y="270"/>
                  </a:lnTo>
                  <a:lnTo>
                    <a:pt x="0" y="134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CustomShape 17"/>
            <p:cNvSpPr/>
            <p:nvPr/>
          </p:nvSpPr>
          <p:spPr>
            <a:xfrm rot="1380000">
              <a:off x="4188600" y="4609800"/>
              <a:ext cx="964440" cy="96480"/>
            </a:xfrm>
            <a:custGeom>
              <a:avLst/>
              <a:gdLst>
                <a:gd name="textAreaLeft" fmla="*/ 0 w 964440"/>
                <a:gd name="textAreaRight" fmla="*/ 964800 w 964440"/>
                <a:gd name="textAreaTop" fmla="*/ 0 h 96480"/>
                <a:gd name="textAreaBottom" fmla="*/ 96840 h 96480"/>
              </a:gdLst>
              <a:ahLst/>
              <a:cxnLst/>
              <a:rect l="textAreaLeft" t="textAreaTop" r="textAreaRight" b="textAreaBottom"/>
              <a:pathLst>
                <a:path w="2681" h="272">
                  <a:moveTo>
                    <a:pt x="0" y="135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6" y="68"/>
                  </a:lnTo>
                  <a:lnTo>
                    <a:pt x="2147" y="0"/>
                  </a:lnTo>
                  <a:lnTo>
                    <a:pt x="2680" y="136"/>
                  </a:lnTo>
                  <a:lnTo>
                    <a:pt x="2147" y="271"/>
                  </a:lnTo>
                  <a:lnTo>
                    <a:pt x="2147" y="203"/>
                  </a:lnTo>
                  <a:lnTo>
                    <a:pt x="533" y="202"/>
                  </a:lnTo>
                  <a:lnTo>
                    <a:pt x="532" y="271"/>
                  </a:lnTo>
                  <a:lnTo>
                    <a:pt x="0" y="135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CustomShape 18"/>
            <p:cNvSpPr/>
            <p:nvPr/>
          </p:nvSpPr>
          <p:spPr>
            <a:xfrm rot="20220000">
              <a:off x="4115160" y="5340960"/>
              <a:ext cx="964440" cy="96480"/>
            </a:xfrm>
            <a:custGeom>
              <a:avLst/>
              <a:gdLst>
                <a:gd name="textAreaLeft" fmla="*/ 0 w 964440"/>
                <a:gd name="textAreaRight" fmla="*/ 964800 w 964440"/>
                <a:gd name="textAreaTop" fmla="*/ 0 h 96480"/>
                <a:gd name="textAreaBottom" fmla="*/ 96840 h 96480"/>
              </a:gdLst>
              <a:ahLst/>
              <a:cxnLst/>
              <a:rect l="textAreaLeft" t="textAreaTop" r="textAreaRight" b="textAreaBottom"/>
              <a:pathLst>
                <a:path w="2681" h="272">
                  <a:moveTo>
                    <a:pt x="0" y="136"/>
                  </a:moveTo>
                  <a:lnTo>
                    <a:pt x="532" y="271"/>
                  </a:lnTo>
                  <a:lnTo>
                    <a:pt x="533" y="204"/>
                  </a:lnTo>
                  <a:lnTo>
                    <a:pt x="2146" y="203"/>
                  </a:lnTo>
                  <a:lnTo>
                    <a:pt x="2147" y="271"/>
                  </a:lnTo>
                  <a:lnTo>
                    <a:pt x="2680" y="135"/>
                  </a:lnTo>
                  <a:lnTo>
                    <a:pt x="2146" y="0"/>
                  </a:lnTo>
                  <a:lnTo>
                    <a:pt x="2147" y="69"/>
                  </a:lnTo>
                  <a:lnTo>
                    <a:pt x="532" y="69"/>
                  </a:lnTo>
                  <a:lnTo>
                    <a:pt x="532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CustomShape 19"/>
            <p:cNvSpPr/>
            <p:nvPr/>
          </p:nvSpPr>
          <p:spPr>
            <a:xfrm rot="20220000">
              <a:off x="4188240" y="5688360"/>
              <a:ext cx="964440" cy="96480"/>
            </a:xfrm>
            <a:custGeom>
              <a:avLst/>
              <a:gdLst>
                <a:gd name="textAreaLeft" fmla="*/ 0 w 964440"/>
                <a:gd name="textAreaRight" fmla="*/ 964800 w 964440"/>
                <a:gd name="textAreaTop" fmla="*/ 0 h 96480"/>
                <a:gd name="textAreaBottom" fmla="*/ 96840 h 96480"/>
              </a:gdLst>
              <a:ahLst/>
              <a:cxnLst/>
              <a:rect l="textAreaLeft" t="textAreaTop" r="textAreaRight" b="textAreaBottom"/>
              <a:pathLst>
                <a:path w="2682" h="272">
                  <a:moveTo>
                    <a:pt x="0" y="136"/>
                  </a:moveTo>
                  <a:lnTo>
                    <a:pt x="533" y="271"/>
                  </a:lnTo>
                  <a:lnTo>
                    <a:pt x="533" y="203"/>
                  </a:lnTo>
                  <a:lnTo>
                    <a:pt x="2147" y="203"/>
                  </a:lnTo>
                  <a:lnTo>
                    <a:pt x="2147" y="270"/>
                  </a:lnTo>
                  <a:lnTo>
                    <a:pt x="2681" y="135"/>
                  </a:lnTo>
                  <a:lnTo>
                    <a:pt x="2147" y="0"/>
                  </a:lnTo>
                  <a:lnTo>
                    <a:pt x="2147" y="68"/>
                  </a:lnTo>
                  <a:lnTo>
                    <a:pt x="533" y="69"/>
                  </a:lnTo>
                  <a:lnTo>
                    <a:pt x="533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7" name="Прямоугольник 1"/>
          <p:cNvSpPr/>
          <p:nvPr/>
        </p:nvSpPr>
        <p:spPr>
          <a:xfrm>
            <a:off x="506160" y="893160"/>
            <a:ext cx="6765120" cy="28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Группирует атрибуты и команды других устройств как свои. Данные могут передаваться напрямую, периодически, по событиям или по триггеру;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Служит для оптимизации трафика и для разгрузки медленных устройств;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OpenSymbol"/>
              <a:buChar char="-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Может применяться для безопасного взаимодействия между различными установками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Tango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Num" idx="7"/>
          </p:nvPr>
        </p:nvSpPr>
        <p:spPr>
          <a:xfrm>
            <a:off x="11702520" y="6446880"/>
            <a:ext cx="489240" cy="41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2FA8C96F-DF66-4027-9A34-642DF87F6AEF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</a:rPr>
              <a:t>Связующий уровень :: </a:t>
            </a:r>
            <a:r>
              <a:rPr lang="en-US" sz="3200" b="1" strike="noStrike" spc="-1">
                <a:solidFill>
                  <a:srgbClr val="0070C0"/>
                </a:solidFill>
                <a:latin typeface="Comic Sans MS"/>
              </a:rPr>
              <a:t>ConnectorDS, TriggerDS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Прямоугольник 1"/>
          <p:cNvSpPr/>
          <p:nvPr/>
        </p:nvSpPr>
        <p:spPr>
          <a:xfrm>
            <a:off x="510120" y="1526040"/>
            <a:ext cx="11476080" cy="392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ConnectorDS </a:t>
            </a: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попарно связывает атрибуты различных устройств по типу «издатель-подписчик»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TriggerDS </a:t>
            </a:r>
            <a:r>
              <a:rPr lang="ru-RU" sz="2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попарно связывает команду и событие, и при наступлении заданного события выполняет соответствующие кманды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Num" idx="8"/>
          </p:nvPr>
        </p:nvSpPr>
        <p:spPr>
          <a:xfrm>
            <a:off x="11628720" y="6492960"/>
            <a:ext cx="5630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038E19AF-1EA0-47A4-BE04-5B04EA81DC93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Shape 325"/>
          <p:cNvSpPr/>
          <p:nvPr/>
        </p:nvSpPr>
        <p:spPr>
          <a:xfrm>
            <a:off x="488160" y="1098360"/>
            <a:ext cx="11418480" cy="271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Все модули среднего уровня работают на виртуальных машинах в кластере на базе серверов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Supermicro;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Для надёжности электропитания используются блоки бесперебойного питания;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Виртуализация осуществляется при помощи надёжной и гибкой системы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Proxmox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Для хранения данных используется система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Ceph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Центральная база данных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Tango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 работает с двойной репликацией по формату «мастер-мастер» с </a:t>
            </a:r>
            <a:r>
              <a:rPr lang="ru-RU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балансировщиком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Arial"/>
              </a:rPr>
              <a:t> нагрузки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Arial"/>
              </a:rPr>
              <a:t>Haproxy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CustomShape 1"/>
          <p:cNvSpPr/>
          <p:nvPr/>
        </p:nvSpPr>
        <p:spPr>
          <a:xfrm>
            <a:off x="101520" y="0"/>
            <a:ext cx="12191760" cy="5869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Arial"/>
              </a:rPr>
              <a:t>Сервисы :: Обеспечение надежности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Num" idx="9"/>
          </p:nvPr>
        </p:nvSpPr>
        <p:spPr>
          <a:xfrm>
            <a:off x="11628720" y="6492960"/>
            <a:ext cx="5630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804B4C83-0D7B-4606-BE5A-BD10967B7A40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Shape 325"/>
          <p:cNvSpPr/>
          <p:nvPr/>
        </p:nvSpPr>
        <p:spPr>
          <a:xfrm>
            <a:off x="491400" y="4097520"/>
            <a:ext cx="11418480" cy="271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Arial"/>
              </a:rPr>
              <a:t>Конфигурация устройств осуществляется свойствами через утилиту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Arial"/>
              </a:rPr>
              <a:t>Jive;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Arial"/>
              </a:rPr>
              <a:t>Управление производится через утилиту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Arial"/>
              </a:rPr>
              <a:t>Astor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CustomShape 1"/>
          <p:cNvSpPr/>
          <p:nvPr/>
        </p:nvSpPr>
        <p:spPr>
          <a:xfrm>
            <a:off x="101520" y="0"/>
            <a:ext cx="1219176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Arial"/>
              </a:rPr>
              <a:t>Сервисы :: Настройка и управление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Рисунок 1"/>
          <p:cNvPicPr/>
          <p:nvPr/>
        </p:nvPicPr>
        <p:blipFill>
          <a:blip r:embed="rId2"/>
          <a:stretch/>
        </p:blipFill>
        <p:spPr>
          <a:xfrm>
            <a:off x="716760" y="727200"/>
            <a:ext cx="5214600" cy="3150720"/>
          </a:xfrm>
          <a:prstGeom prst="rect">
            <a:avLst/>
          </a:prstGeom>
          <a:ln w="0">
            <a:noFill/>
          </a:ln>
        </p:spPr>
      </p:pic>
      <p:pic>
        <p:nvPicPr>
          <p:cNvPr id="318" name="Рисунок 2"/>
          <p:cNvPicPr/>
          <p:nvPr/>
        </p:nvPicPr>
        <p:blipFill>
          <a:blip r:embed="rId3"/>
          <a:stretch/>
        </p:blipFill>
        <p:spPr>
          <a:xfrm>
            <a:off x="7490880" y="507960"/>
            <a:ext cx="3759840" cy="376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0" y="0"/>
            <a:ext cx="1219176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Сервисы :: Контроль доступа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11671560" y="6492960"/>
            <a:ext cx="520200" cy="364680"/>
          </a:xfrm>
          <a:custGeom>
            <a:avLst/>
            <a:gdLst>
              <a:gd name="textAreaLeft" fmla="*/ 0 w 520200"/>
              <a:gd name="textAreaRight" fmla="*/ 520560 w 52020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5396A7E3-865C-488F-91F0-E7546824F5B5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24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447840" y="5911560"/>
            <a:ext cx="9499320" cy="673920"/>
          </a:xfrm>
          <a:custGeom>
            <a:avLst/>
            <a:gdLst>
              <a:gd name="textAreaLeft" fmla="*/ 0 w 9499320"/>
              <a:gd name="textAreaRight" fmla="*/ 9499680 w 9499320"/>
              <a:gd name="textAreaTop" fmla="*/ 0 h 673920"/>
              <a:gd name="textAreaBottom" fmla="*/ 674280 h 673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!!! </a:t>
            </a:r>
            <a:r>
              <a:rPr lang="ru-RU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Ведётется внедрение стандартной системы аутентификации </a:t>
            </a:r>
            <a:r>
              <a:rPr lang="en-US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JINR SSO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Рисунок 1"/>
          <p:cNvPicPr/>
          <p:nvPr/>
        </p:nvPicPr>
        <p:blipFill>
          <a:blip r:embed="rId2"/>
          <a:stretch/>
        </p:blipFill>
        <p:spPr>
          <a:xfrm>
            <a:off x="2847240" y="507960"/>
            <a:ext cx="5843880" cy="3794040"/>
          </a:xfrm>
          <a:prstGeom prst="rect">
            <a:avLst/>
          </a:prstGeom>
          <a:ln w="0">
            <a:noFill/>
          </a:ln>
        </p:spPr>
      </p:pic>
      <p:sp>
        <p:nvSpPr>
          <p:cNvPr id="323" name="CustomShape 3"/>
          <p:cNvSpPr/>
          <p:nvPr/>
        </p:nvSpPr>
        <p:spPr>
          <a:xfrm>
            <a:off x="447840" y="4059720"/>
            <a:ext cx="11189520" cy="1983960"/>
          </a:xfrm>
          <a:custGeom>
            <a:avLst/>
            <a:gdLst>
              <a:gd name="textAreaLeft" fmla="*/ 0 w 11189520"/>
              <a:gd name="textAreaRight" fmla="*/ 11189880 w 11189520"/>
              <a:gd name="textAreaTop" fmla="*/ 0 h 1983960"/>
              <a:gd name="textAreaBottom" fmla="*/ 1984320 h 1983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Система разграничения прав доступа основана на ролях;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Каждой роли соответствует определенный набор прав;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Несколько ролей могут быть назначены для каждой пары ПОЛЬЗОВАТЕЛЬ / IP_АДРЕС;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Производит проверку на стороне сервера;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Используется для защиты главного сервера базы данных системы Tango Controls;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Осуществляет логгирование;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Num" idx="10"/>
          </p:nvPr>
        </p:nvSpPr>
        <p:spPr>
          <a:xfrm>
            <a:off x="11628720" y="6492960"/>
            <a:ext cx="5630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CD7076F4-B650-4A27-B224-1E4FE7767953}" type="slidenum">
              <a:rPr lang="en-US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394560" y="4082040"/>
            <a:ext cx="11612520" cy="225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Отладочная информация различается по уровню (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debug, info, warning, error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)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и может выводиться в консоль, записываться в файл или в базу данных. Система логгирования позволяет: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Вести полный лог изменений базы данных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TANGO – 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запуск устройств, изменения свойств и т.д.;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Вести централизованное логгирование устройств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TANGO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 (выполнение команд, чтение/запись атрибутов, …)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85840">
              <a:lnSpc>
                <a:spcPct val="114000"/>
              </a:lnSpc>
              <a:spcBef>
                <a:spcPts val="598"/>
              </a:spcBef>
              <a:buClr>
                <a:srgbClr val="3333FF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Использовать удобный интерфейс для поиска информации в логах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  <a:ea typeface="Arial"/>
              </a:rPr>
              <a:t>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Shape 326"/>
          <p:cNvPicPr/>
          <p:nvPr/>
        </p:nvPicPr>
        <p:blipFill>
          <a:blip r:embed="rId2"/>
          <a:stretch/>
        </p:blipFill>
        <p:spPr>
          <a:xfrm>
            <a:off x="1797840" y="507960"/>
            <a:ext cx="8994240" cy="3758760"/>
          </a:xfrm>
          <a:prstGeom prst="rect">
            <a:avLst/>
          </a:prstGeom>
          <a:ln w="0"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0" y="0"/>
            <a:ext cx="1219176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Arial"/>
              </a:rPr>
              <a:t>Сервисы :: Логгирование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Num" idx="11"/>
          </p:nvPr>
        </p:nvSpPr>
        <p:spPr>
          <a:xfrm>
            <a:off x="934704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B8C2E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98F835-397D-4AD0-9C04-F065589B6123}" type="slidenum">
              <a:rPr lang="ru-RU" sz="1800" b="0" strike="noStrike" spc="-1">
                <a:solidFill>
                  <a:srgbClr val="B8C2E9"/>
                </a:solidFill>
                <a:latin typeface="Calibri"/>
              </a:rPr>
              <a:t>26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9" name="Объект 8"/>
          <p:cNvPicPr/>
          <p:nvPr/>
        </p:nvPicPr>
        <p:blipFill>
          <a:blip r:embed="rId2"/>
          <a:stretch/>
        </p:blipFill>
        <p:spPr>
          <a:xfrm>
            <a:off x="1231200" y="556200"/>
            <a:ext cx="9159120" cy="3805200"/>
          </a:xfrm>
          <a:prstGeom prst="rect">
            <a:avLst/>
          </a:prstGeom>
          <a:ln w="0">
            <a:noFill/>
          </a:ln>
        </p:spPr>
      </p:pic>
      <p:pic>
        <p:nvPicPr>
          <p:cNvPr id="330" name="Объект 5"/>
          <p:cNvPicPr/>
          <p:nvPr/>
        </p:nvPicPr>
        <p:blipFill>
          <a:blip r:embed="rId3"/>
          <a:stretch/>
        </p:blipFill>
        <p:spPr>
          <a:xfrm>
            <a:off x="5617080" y="1707120"/>
            <a:ext cx="4773600" cy="2654280"/>
          </a:xfrm>
          <a:prstGeom prst="rect">
            <a:avLst/>
          </a:prstGeom>
          <a:ln w="0"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0" y="0"/>
            <a:ext cx="1219176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</a:rPr>
              <a:t>Сервисы :: Мониторинг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Shape 325"/>
          <p:cNvSpPr/>
          <p:nvPr/>
        </p:nvSpPr>
        <p:spPr>
          <a:xfrm>
            <a:off x="281880" y="4614120"/>
            <a:ext cx="11612520" cy="153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598"/>
              </a:spcBef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600" b="1" strike="noStrike" spc="-1">
                <a:solidFill>
                  <a:srgbClr val="3333FF"/>
                </a:solidFill>
                <a:latin typeface="Comic Sans MS"/>
              </a:rPr>
              <a:t>Zabbix –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</a:rPr>
              <a:t> утилита для мониторинга аппаратуры и программного обеспечения системы управления. Собирает данные о состояниях и статусах 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</a:rPr>
              <a:t> устройств, состоянии, загрузке процессора, использовании памяти и диского пространства и многих других параметрах. Отправляет оповещения администраторам через 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</a:rPr>
              <a:t>Telegram </a:t>
            </a:r>
            <a:r>
              <a:rPr lang="ru-RU" sz="1600" b="1" strike="noStrike" spc="-1">
                <a:solidFill>
                  <a:srgbClr val="3333FF"/>
                </a:solidFill>
                <a:latin typeface="Comic Sans MS"/>
              </a:rPr>
              <a:t>и электронную почту</a:t>
            </a:r>
            <a:r>
              <a:rPr lang="en-US" sz="1600" b="1" strike="noStrike" spc="-1">
                <a:solidFill>
                  <a:srgbClr val="3333FF"/>
                </a:solidFill>
                <a:latin typeface="Comic Sans MS"/>
              </a:rPr>
              <a:t>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0"/>
            <a:ext cx="1219176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Сервисы :: 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Архивация</a:t>
            </a: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,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просмотр</a:t>
            </a:r>
            <a:r>
              <a:rPr lang="ru-RU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и выгрузка</a:t>
            </a:r>
            <a:r>
              <a:rPr lang="en-US" sz="26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архивных данных. 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11667240" y="6453360"/>
            <a:ext cx="520200" cy="364680"/>
          </a:xfrm>
          <a:custGeom>
            <a:avLst/>
            <a:gdLst>
              <a:gd name="textAreaLeft" fmla="*/ 0 w 520200"/>
              <a:gd name="textAreaRight" fmla="*/ 520560 w 52020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B70BEA3A-D77F-4FA5-B35B-2A6E828D7F45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27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683640" y="5060160"/>
            <a:ext cx="3586320" cy="1393200"/>
          </a:xfrm>
          <a:custGeom>
            <a:avLst/>
            <a:gdLst>
              <a:gd name="textAreaLeft" fmla="*/ 0 w 3586320"/>
              <a:gd name="textAreaRight" fmla="*/ 3586680 w 3586320"/>
              <a:gd name="textAreaTop" fmla="*/ 0 h 1393200"/>
              <a:gd name="textAreaBottom" fmla="*/ 1393560 h 13932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HDB++: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стандартная система архивации данных в Tango;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работает по событиям;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использует баз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у данных </a:t>
            </a: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Timescale;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4583880" y="5038200"/>
            <a:ext cx="3476520" cy="1307880"/>
          </a:xfrm>
          <a:custGeom>
            <a:avLst/>
            <a:gdLst>
              <a:gd name="textAreaLeft" fmla="*/ 0 w 3476520"/>
              <a:gd name="textAreaRight" fmla="*/ 3476880 w 3476520"/>
              <a:gd name="textAreaTop" fmla="*/ 0 h 1307880"/>
              <a:gd name="textAreaBottom" fmla="*/ 1308240 h 1307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Graphana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веб-приложение, используемое для отображения архивных данных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8374680" y="5060160"/>
            <a:ext cx="3346920" cy="1522080"/>
          </a:xfrm>
          <a:custGeom>
            <a:avLst/>
            <a:gdLst>
              <a:gd name="textAreaLeft" fmla="*/ 0 w 3346920"/>
              <a:gd name="textAreaRight" fmla="*/ 3347280 w 3346920"/>
              <a:gd name="textAreaTop" fmla="*/ 0 h 1522080"/>
              <a:gd name="textAreaBottom" fmla="*/ 1522440 h 1522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400" b="1" strike="noStrike" spc="-1">
                <a:solidFill>
                  <a:srgbClr val="2D2DB9"/>
                </a:solidFill>
                <a:latin typeface="Comic Sans MS"/>
                <a:ea typeface="DejaVu Sans"/>
              </a:rPr>
              <a:t>Extractor: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- веб-клиентское приложение для </a:t>
            </a:r>
            <a:r>
              <a:rPr lang="ru-RU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выгрузки</a:t>
            </a:r>
            <a:r>
              <a:rPr lang="en-US" sz="1400" b="1" strike="noStrike" spc="-1">
                <a:solidFill>
                  <a:srgbClr val="3333FF"/>
                </a:solidFill>
                <a:latin typeface="Comic Sans MS"/>
                <a:ea typeface="DejaVu Sans"/>
              </a:rPr>
              <a:t> архивных данных.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8" name="Рисунок 1"/>
          <p:cNvPicPr/>
          <p:nvPr/>
        </p:nvPicPr>
        <p:blipFill>
          <a:blip r:embed="rId2"/>
          <a:stretch/>
        </p:blipFill>
        <p:spPr>
          <a:xfrm>
            <a:off x="390600" y="892440"/>
            <a:ext cx="6996240" cy="3847680"/>
          </a:xfrm>
          <a:prstGeom prst="rect">
            <a:avLst/>
          </a:prstGeom>
          <a:ln w="0">
            <a:noFill/>
          </a:ln>
        </p:spPr>
      </p:pic>
      <p:pic>
        <p:nvPicPr>
          <p:cNvPr id="339" name="Рисунок 2"/>
          <p:cNvPicPr/>
          <p:nvPr/>
        </p:nvPicPr>
        <p:blipFill>
          <a:blip r:embed="rId3"/>
          <a:stretch/>
        </p:blipFill>
        <p:spPr>
          <a:xfrm>
            <a:off x="7637400" y="892440"/>
            <a:ext cx="4100760" cy="384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Num" idx="12"/>
          </p:nvPr>
        </p:nvSpPr>
        <p:spPr>
          <a:xfrm>
            <a:off x="11702520" y="6483960"/>
            <a:ext cx="48924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03EDBC6E-8494-405A-8B55-418901E414E0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0" y="-326160"/>
            <a:ext cx="1219176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</a:rPr>
              <a:t>Клиентский уровень :: Приложения для ПК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Прямоугольник 1"/>
          <p:cNvSpPr/>
          <p:nvPr/>
        </p:nvSpPr>
        <p:spPr>
          <a:xfrm>
            <a:off x="336960" y="4596120"/>
            <a:ext cx="1177056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Встроенные утилиты: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ATKPanel, Test Device;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Клиентские библиотеки для языков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C++, Python, Java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Связующие компоненты для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LabView, Matlab</a:t>
            </a: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Средства для быстрой разработки клиентских приложений: </a:t>
            </a:r>
            <a:r>
              <a:rPr lang="en-US" sz="20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Taurus, QTango;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Рисунок 2"/>
          <p:cNvPicPr/>
          <p:nvPr/>
        </p:nvPicPr>
        <p:blipFill>
          <a:blip r:embed="rId2"/>
          <a:stretch/>
        </p:blipFill>
        <p:spPr>
          <a:xfrm>
            <a:off x="1921680" y="832680"/>
            <a:ext cx="4596120" cy="3515400"/>
          </a:xfrm>
          <a:prstGeom prst="rect">
            <a:avLst/>
          </a:prstGeom>
          <a:ln w="0">
            <a:noFill/>
          </a:ln>
        </p:spPr>
      </p:pic>
      <p:pic>
        <p:nvPicPr>
          <p:cNvPr id="344" name="Рисунок 4"/>
          <p:cNvPicPr/>
          <p:nvPr/>
        </p:nvPicPr>
        <p:blipFill>
          <a:blip r:embed="rId3"/>
          <a:stretch/>
        </p:blipFill>
        <p:spPr>
          <a:xfrm>
            <a:off x="8103240" y="832680"/>
            <a:ext cx="3598920" cy="484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 idx="13"/>
          </p:nvPr>
        </p:nvSpPr>
        <p:spPr>
          <a:xfrm>
            <a:off x="11720880" y="6521040"/>
            <a:ext cx="470520" cy="33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69D728B9-F9A2-468E-AC64-9D1B6AA6DD0A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29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0" y="-326160"/>
            <a:ext cx="1219176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</a:rPr>
              <a:t>Клиентский уровень :: </a:t>
            </a: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</a:rPr>
              <a:t>C++ 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</a:rPr>
              <a:t>клиент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D281D-8493-4805-A6C9-3208228292CD}"/>
              </a:ext>
            </a:extLst>
          </p:cNvPr>
          <p:cNvSpPr/>
          <p:nvPr/>
        </p:nvSpPr>
        <p:spPr>
          <a:xfrm>
            <a:off x="1245832" y="599273"/>
            <a:ext cx="898124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#include &lt;iostream&gt;</a:t>
            </a:r>
          </a:p>
          <a:p>
            <a:r>
              <a:rPr lang="en-US" sz="1200" b="1" dirty="0"/>
              <a:t>#include &lt;</a:t>
            </a:r>
            <a:r>
              <a:rPr lang="en-US" sz="1200" b="1" dirty="0" err="1"/>
              <a:t>tango.h</a:t>
            </a:r>
            <a:r>
              <a:rPr lang="en-US" sz="1200" b="1" dirty="0"/>
              <a:t>&gt;</a:t>
            </a:r>
          </a:p>
          <a:p>
            <a:endParaRPr lang="en-US" sz="1200" b="1" dirty="0"/>
          </a:p>
          <a:p>
            <a:r>
              <a:rPr lang="en-US" sz="1200" b="1" dirty="0"/>
              <a:t>int main()</a:t>
            </a:r>
          </a:p>
          <a:p>
            <a:r>
              <a:rPr lang="en-US" sz="1200" b="1" dirty="0"/>
              <a:t>{</a:t>
            </a:r>
          </a:p>
          <a:p>
            <a:r>
              <a:rPr lang="en-US" sz="1200" b="1" dirty="0"/>
              <a:t>	try</a:t>
            </a:r>
          </a:p>
          <a:p>
            <a:r>
              <a:rPr lang="en-US" sz="1200" b="1" dirty="0"/>
              <a:t>	{</a:t>
            </a:r>
          </a:p>
          <a:p>
            <a:r>
              <a:rPr lang="en-US" sz="1200" b="1" dirty="0"/>
              <a:t>		</a:t>
            </a:r>
            <a:r>
              <a:rPr lang="en-US" sz="1200" i="1" dirty="0"/>
              <a:t>// </a:t>
            </a:r>
            <a:r>
              <a:rPr lang="ru-RU" sz="1200" i="1" dirty="0"/>
              <a:t>Подключение к устройству</a:t>
            </a:r>
            <a:endParaRPr lang="en-US" sz="1200" i="1" dirty="0"/>
          </a:p>
          <a:p>
            <a:r>
              <a:rPr lang="en-US" sz="1200" b="1" dirty="0"/>
              <a:t>		auto device = Tango::</a:t>
            </a:r>
            <a:r>
              <a:rPr lang="en-US" sz="1200" b="1" dirty="0" err="1"/>
              <a:t>DeviceProxy</a:t>
            </a:r>
            <a:r>
              <a:rPr lang="en-US" sz="1200" b="1" dirty="0"/>
              <a:t>("sys/</a:t>
            </a:r>
            <a:r>
              <a:rPr lang="en-US" sz="1200" b="1" dirty="0" err="1"/>
              <a:t>tangotest</a:t>
            </a:r>
            <a:r>
              <a:rPr lang="en-US" sz="1200" b="1" dirty="0"/>
              <a:t>/2"); </a:t>
            </a:r>
          </a:p>
          <a:p>
            <a:r>
              <a:rPr lang="en-US" sz="1200" b="1" dirty="0"/>
              <a:t>		</a:t>
            </a:r>
            <a:endParaRPr lang="ru-RU" sz="1200" b="1" dirty="0"/>
          </a:p>
          <a:p>
            <a:r>
              <a:rPr lang="en-US" sz="1200" b="1" dirty="0"/>
              <a:t>		</a:t>
            </a:r>
            <a:r>
              <a:rPr lang="en-US" sz="1200" i="1" dirty="0"/>
              <a:t>// </a:t>
            </a:r>
            <a:r>
              <a:rPr lang="ru-RU" sz="1200" i="1" dirty="0"/>
              <a:t>Чтение атрибута</a:t>
            </a:r>
            <a:endParaRPr lang="en-US" sz="1200" i="1" dirty="0"/>
          </a:p>
          <a:p>
            <a:r>
              <a:rPr lang="en-US" sz="1200" b="1" dirty="0"/>
              <a:t>		double </a:t>
            </a:r>
            <a:r>
              <a:rPr lang="en-US" sz="1200" b="1" dirty="0" err="1"/>
              <a:t>doubleValue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Tango::</a:t>
            </a:r>
            <a:r>
              <a:rPr lang="en-US" sz="1200" b="1" dirty="0" err="1"/>
              <a:t>DeviceAttribute</a:t>
            </a:r>
            <a:r>
              <a:rPr lang="en-US" sz="1200" b="1" dirty="0"/>
              <a:t> da = </a:t>
            </a:r>
            <a:r>
              <a:rPr lang="en-US" sz="1200" b="1" dirty="0" err="1"/>
              <a:t>device.read_attribute</a:t>
            </a:r>
            <a:r>
              <a:rPr lang="en-US" sz="1200" b="1" dirty="0"/>
              <a:t>("</a:t>
            </a:r>
            <a:r>
              <a:rPr lang="en-US" sz="1200" b="1" dirty="0" err="1"/>
              <a:t>double_scalar</a:t>
            </a:r>
            <a:r>
              <a:rPr lang="en-US" sz="1200" b="1" dirty="0"/>
              <a:t>");</a:t>
            </a:r>
          </a:p>
          <a:p>
            <a:r>
              <a:rPr lang="en-US" sz="1200" b="1" dirty="0"/>
              <a:t>		da &gt;&gt; </a:t>
            </a:r>
            <a:r>
              <a:rPr lang="en-US" sz="1200" b="1" dirty="0" err="1"/>
              <a:t>doubleValue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std::</a:t>
            </a:r>
            <a:r>
              <a:rPr lang="en-US" sz="1200" b="1" dirty="0" err="1"/>
              <a:t>cout</a:t>
            </a:r>
            <a:r>
              <a:rPr lang="en-US" sz="1200" b="1" dirty="0"/>
              <a:t> &lt;&lt; </a:t>
            </a:r>
            <a:r>
              <a:rPr lang="en-US" sz="1200" b="1" dirty="0" err="1"/>
              <a:t>doubleValue</a:t>
            </a:r>
            <a:r>
              <a:rPr lang="en-US" sz="1200" b="1" dirty="0"/>
              <a:t> &lt;&lt; std::</a:t>
            </a:r>
            <a:r>
              <a:rPr lang="en-US" sz="1200" b="1" dirty="0" err="1"/>
              <a:t>endl</a:t>
            </a:r>
            <a:r>
              <a:rPr lang="en-US" sz="1200" b="1" dirty="0"/>
              <a:t>;</a:t>
            </a:r>
          </a:p>
          <a:p>
            <a:endParaRPr lang="ru-RU" sz="1200" b="1" dirty="0"/>
          </a:p>
          <a:p>
            <a:r>
              <a:rPr lang="ru-RU" sz="1200" b="1" dirty="0"/>
              <a:t>		</a:t>
            </a:r>
            <a:r>
              <a:rPr lang="en-US" sz="1200" i="1" dirty="0"/>
              <a:t>// </a:t>
            </a:r>
            <a:r>
              <a:rPr lang="ru-RU" sz="1200" i="1" dirty="0"/>
              <a:t>Выполнение команды</a:t>
            </a:r>
            <a:endParaRPr lang="en-US" sz="1200" i="1" dirty="0"/>
          </a:p>
          <a:p>
            <a:r>
              <a:rPr lang="en-US" sz="1200" b="1" dirty="0"/>
              <a:t>		double </a:t>
            </a:r>
            <a:r>
              <a:rPr lang="en-US" sz="1200" b="1" dirty="0" err="1"/>
              <a:t>argin</a:t>
            </a:r>
            <a:r>
              <a:rPr lang="en-US" sz="1200" b="1" dirty="0"/>
              <a:t> = 321, </a:t>
            </a:r>
            <a:r>
              <a:rPr lang="en-US" sz="1200" b="1" dirty="0" err="1"/>
              <a:t>argout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Tango::</a:t>
            </a:r>
            <a:r>
              <a:rPr lang="en-US" sz="1200" b="1" dirty="0" err="1"/>
              <a:t>DeviceData</a:t>
            </a:r>
            <a:r>
              <a:rPr lang="en-US" sz="1200" b="1" dirty="0"/>
              <a:t> din, </a:t>
            </a:r>
            <a:r>
              <a:rPr lang="en-US" sz="1200" b="1" dirty="0" err="1"/>
              <a:t>dout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din &lt;&lt; </a:t>
            </a:r>
            <a:r>
              <a:rPr lang="en-US" sz="1200" b="1" dirty="0" err="1"/>
              <a:t>argin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</a:t>
            </a:r>
            <a:r>
              <a:rPr lang="en-US" sz="1200" b="1" dirty="0" err="1"/>
              <a:t>dout</a:t>
            </a:r>
            <a:r>
              <a:rPr lang="en-US" sz="1200" b="1" dirty="0"/>
              <a:t> = </a:t>
            </a:r>
            <a:r>
              <a:rPr lang="en-US" sz="1200" b="1" dirty="0" err="1"/>
              <a:t>device.command_inout</a:t>
            </a:r>
            <a:r>
              <a:rPr lang="en-US" sz="1200" b="1" dirty="0"/>
              <a:t>("</a:t>
            </a:r>
            <a:r>
              <a:rPr lang="en-US" sz="1200" b="1" dirty="0" err="1"/>
              <a:t>DevDouble</a:t>
            </a:r>
            <a:r>
              <a:rPr lang="en-US" sz="1200" b="1" dirty="0"/>
              <a:t>", din);</a:t>
            </a:r>
          </a:p>
          <a:p>
            <a:r>
              <a:rPr lang="en-US" sz="1200" b="1" dirty="0"/>
              <a:t>		</a:t>
            </a:r>
            <a:r>
              <a:rPr lang="en-US" sz="1200" b="1" dirty="0" err="1"/>
              <a:t>dout</a:t>
            </a:r>
            <a:r>
              <a:rPr lang="en-US" sz="1200" b="1" dirty="0"/>
              <a:t> &gt;&gt; </a:t>
            </a:r>
            <a:r>
              <a:rPr lang="en-US" sz="1200" b="1" dirty="0" err="1"/>
              <a:t>argout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	std::</a:t>
            </a:r>
            <a:r>
              <a:rPr lang="en-US" sz="1200" b="1" dirty="0" err="1"/>
              <a:t>cout</a:t>
            </a:r>
            <a:r>
              <a:rPr lang="en-US" sz="1200" b="1" dirty="0"/>
              <a:t> &lt;&lt; </a:t>
            </a:r>
            <a:r>
              <a:rPr lang="en-US" sz="1200" b="1" dirty="0" err="1"/>
              <a:t>argout</a:t>
            </a:r>
            <a:r>
              <a:rPr lang="en-US" sz="1200" b="1" dirty="0"/>
              <a:t> &lt;&lt; std::</a:t>
            </a:r>
            <a:r>
              <a:rPr lang="en-US" sz="1200" b="1" dirty="0" err="1"/>
              <a:t>endl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}</a:t>
            </a:r>
          </a:p>
          <a:p>
            <a:r>
              <a:rPr lang="en-US" sz="1200" b="1" dirty="0"/>
              <a:t>	catch (Tango::</a:t>
            </a:r>
            <a:r>
              <a:rPr lang="en-US" sz="1200" b="1" dirty="0" err="1"/>
              <a:t>DevFailed</a:t>
            </a:r>
            <a:r>
              <a:rPr lang="en-US" sz="1200" b="1" dirty="0"/>
              <a:t>&amp; e)</a:t>
            </a:r>
          </a:p>
          <a:p>
            <a:r>
              <a:rPr lang="en-US" sz="1200" b="1" dirty="0"/>
              <a:t>	{</a:t>
            </a:r>
          </a:p>
          <a:p>
            <a:r>
              <a:rPr lang="en-US" sz="1200" b="1" dirty="0"/>
              <a:t>		std::</a:t>
            </a:r>
            <a:r>
              <a:rPr lang="en-US" sz="1200" b="1" dirty="0" err="1"/>
              <a:t>cerr</a:t>
            </a:r>
            <a:r>
              <a:rPr lang="en-US" sz="1200" b="1" dirty="0"/>
              <a:t> &lt;&lt; </a:t>
            </a:r>
            <a:r>
              <a:rPr lang="en-US" sz="1200" b="1" dirty="0" err="1"/>
              <a:t>e.errors</a:t>
            </a:r>
            <a:r>
              <a:rPr lang="en-US" sz="1200" b="1" dirty="0"/>
              <a:t>[0].desc &lt;&lt; std::</a:t>
            </a:r>
            <a:r>
              <a:rPr lang="en-US" sz="1200" b="1" dirty="0" err="1"/>
              <a:t>endl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	}</a:t>
            </a:r>
          </a:p>
          <a:p>
            <a:endParaRPr lang="en-US" sz="1200" b="1" dirty="0"/>
          </a:p>
          <a:p>
            <a:r>
              <a:rPr lang="en-US" sz="1200" b="1" dirty="0"/>
              <a:t>	return 0;</a:t>
            </a:r>
          </a:p>
          <a:p>
            <a:r>
              <a:rPr lang="en-US" sz="1200" b="1" dirty="0"/>
              <a:t>}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179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07800" cy="6635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Недостатки систем управления с единой программой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50" y="1166515"/>
            <a:ext cx="11366500" cy="2974521"/>
          </a:xfrm>
        </p:spPr>
        <p:txBody>
          <a:bodyPr>
            <a:normAutofit/>
          </a:bodyPr>
          <a:lstStyle/>
          <a:p>
            <a:pPr marL="285840" indent="-285840" algn="just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Трудно обслуживать большое количество электроники одним компьютером и одной программой. </a:t>
            </a:r>
          </a:p>
          <a:p>
            <a:pPr marL="285840" indent="-285840" algn="just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Большой объем кода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и повышенная сложность программы. </a:t>
            </a:r>
          </a:p>
          <a:p>
            <a:pPr marL="285840" indent="-285840" algn="just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 Трудно обеспечить доступ разных программ к одному устройству.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73ED1BD4-0333-4EFA-9B48-0379DB1A0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26" y="3766505"/>
            <a:ext cx="3662779" cy="285486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37726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 idx="13"/>
          </p:nvPr>
        </p:nvSpPr>
        <p:spPr>
          <a:xfrm>
            <a:off x="11720880" y="6521040"/>
            <a:ext cx="470520" cy="33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69D728B9-F9A2-468E-AC64-9D1B6AA6DD0A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30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0" y="-326160"/>
            <a:ext cx="1219176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</a:rPr>
              <a:t>Клиентский уровень ::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Python</a:t>
            </a: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</a:rPr>
              <a:t>клиент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D281D-8493-4805-A6C9-3208228292CD}"/>
              </a:ext>
            </a:extLst>
          </p:cNvPr>
          <p:cNvSpPr/>
          <p:nvPr/>
        </p:nvSpPr>
        <p:spPr>
          <a:xfrm>
            <a:off x="1361241" y="1424896"/>
            <a:ext cx="89812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import tango</a:t>
            </a:r>
          </a:p>
          <a:p>
            <a:r>
              <a:rPr lang="en-US" sz="1400" b="1" dirty="0"/>
              <a:t>import time</a:t>
            </a:r>
          </a:p>
          <a:p>
            <a:endParaRPr lang="en-US" sz="1400" b="1" dirty="0"/>
          </a:p>
          <a:p>
            <a:r>
              <a:rPr lang="en-US" sz="1400" i="1" dirty="0"/>
              <a:t>#</a:t>
            </a:r>
            <a:r>
              <a:rPr lang="ru-RU" sz="1400" i="1" dirty="0"/>
              <a:t>Подключение к устройству</a:t>
            </a:r>
            <a:endParaRPr lang="en-US" sz="1400" i="1" dirty="0"/>
          </a:p>
          <a:p>
            <a:r>
              <a:rPr lang="en-US" sz="1400" b="1" dirty="0"/>
              <a:t>device = </a:t>
            </a:r>
            <a:r>
              <a:rPr lang="en-US" sz="1400" b="1" dirty="0" err="1"/>
              <a:t>tango.DeviceProxy</a:t>
            </a:r>
            <a:r>
              <a:rPr lang="en-US" sz="1400" b="1" dirty="0"/>
              <a:t>("sys/</a:t>
            </a:r>
            <a:r>
              <a:rPr lang="en-US" sz="1400" b="1" dirty="0" err="1"/>
              <a:t>tangotest</a:t>
            </a:r>
            <a:r>
              <a:rPr lang="en-US" sz="1400" b="1" dirty="0"/>
              <a:t>/3")</a:t>
            </a:r>
          </a:p>
          <a:p>
            <a:endParaRPr lang="ru-RU" sz="1400" b="1" dirty="0"/>
          </a:p>
          <a:p>
            <a:r>
              <a:rPr lang="en-US" sz="1400" i="1" dirty="0"/>
              <a:t>#</a:t>
            </a:r>
            <a:r>
              <a:rPr lang="ru-RU" sz="1400" i="1" dirty="0"/>
              <a:t>Чтение атрибута</a:t>
            </a:r>
          </a:p>
          <a:p>
            <a:r>
              <a:rPr lang="en-US" sz="1400" b="1" dirty="0" err="1"/>
              <a:t>doubleValue</a:t>
            </a:r>
            <a:r>
              <a:rPr lang="en-US" sz="1400" b="1" dirty="0"/>
              <a:t> = </a:t>
            </a:r>
            <a:r>
              <a:rPr lang="en-US" sz="1400" b="1" dirty="0" err="1"/>
              <a:t>device.read_attribute</a:t>
            </a:r>
            <a:r>
              <a:rPr lang="en-US" sz="1400" b="1" dirty="0"/>
              <a:t>("</a:t>
            </a:r>
            <a:r>
              <a:rPr lang="en-US" sz="1400" b="1" dirty="0" err="1"/>
              <a:t>double_scalar</a:t>
            </a:r>
            <a:r>
              <a:rPr lang="en-US" sz="1400" b="1" dirty="0"/>
              <a:t>").value</a:t>
            </a:r>
          </a:p>
          <a:p>
            <a:r>
              <a:rPr lang="en-US" sz="1400" b="1" dirty="0"/>
              <a:t>print(</a:t>
            </a:r>
            <a:r>
              <a:rPr lang="en-US" sz="1400" b="1" dirty="0" err="1"/>
              <a:t>doubleValue</a:t>
            </a:r>
            <a:r>
              <a:rPr lang="en-US" sz="1400" b="1" dirty="0"/>
              <a:t>)</a:t>
            </a:r>
          </a:p>
          <a:p>
            <a:endParaRPr lang="ru-RU" sz="1400" b="1" dirty="0"/>
          </a:p>
          <a:p>
            <a:r>
              <a:rPr lang="en-US" sz="1400" i="1" dirty="0"/>
              <a:t>#</a:t>
            </a:r>
            <a:r>
              <a:rPr lang="ru-RU" sz="1400" i="1" dirty="0"/>
              <a:t>Чтение атрибута (короткий способ)</a:t>
            </a:r>
          </a:p>
          <a:p>
            <a:r>
              <a:rPr lang="en-US" sz="1400" b="1" dirty="0"/>
              <a:t>print(device["</a:t>
            </a:r>
            <a:r>
              <a:rPr lang="en-US" sz="1400" b="1" dirty="0" err="1"/>
              <a:t>double_scalar</a:t>
            </a:r>
            <a:r>
              <a:rPr lang="en-US" sz="1400" b="1" dirty="0"/>
              <a:t>"].value)</a:t>
            </a:r>
          </a:p>
          <a:p>
            <a:endParaRPr lang="ru-RU" sz="1400" b="1" dirty="0"/>
          </a:p>
          <a:p>
            <a:r>
              <a:rPr lang="en-US" sz="1400" i="1" dirty="0"/>
              <a:t>#</a:t>
            </a:r>
            <a:r>
              <a:rPr lang="ru-RU" sz="1400" i="1" dirty="0"/>
              <a:t>Выполнение команды</a:t>
            </a:r>
          </a:p>
          <a:p>
            <a:r>
              <a:rPr lang="en-US" sz="1400" b="1" dirty="0" err="1"/>
              <a:t>argin</a:t>
            </a:r>
            <a:r>
              <a:rPr lang="en-US" sz="1400" b="1" dirty="0"/>
              <a:t> = 321</a:t>
            </a:r>
          </a:p>
          <a:p>
            <a:r>
              <a:rPr lang="en-US" sz="1400" b="1" dirty="0" err="1"/>
              <a:t>argout</a:t>
            </a:r>
            <a:r>
              <a:rPr lang="en-US" sz="1400" b="1" dirty="0"/>
              <a:t> = </a:t>
            </a:r>
            <a:r>
              <a:rPr lang="en-US" sz="1400" b="1" dirty="0" err="1"/>
              <a:t>device.command_inout</a:t>
            </a:r>
            <a:r>
              <a:rPr lang="en-US" sz="1400" b="1" dirty="0"/>
              <a:t>(“</a:t>
            </a:r>
            <a:r>
              <a:rPr lang="en-US" sz="1400" b="1" dirty="0" err="1"/>
              <a:t>DevDouble</a:t>
            </a:r>
            <a:r>
              <a:rPr lang="en-US" sz="1400" b="1" dirty="0"/>
              <a:t>“, </a:t>
            </a:r>
            <a:r>
              <a:rPr lang="en-US" sz="1400" b="1" dirty="0" err="1"/>
              <a:t>argin</a:t>
            </a:r>
            <a:r>
              <a:rPr lang="en-US" sz="1400" b="1" dirty="0"/>
              <a:t>)</a:t>
            </a:r>
          </a:p>
          <a:p>
            <a:r>
              <a:rPr lang="en-US" sz="1400" b="1" dirty="0"/>
              <a:t>print(</a:t>
            </a:r>
            <a:r>
              <a:rPr lang="en-US" sz="1400" b="1" dirty="0" err="1"/>
              <a:t>argout</a:t>
            </a:r>
            <a:r>
              <a:rPr lang="en-US" sz="1400" b="1" dirty="0"/>
              <a:t>)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039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 idx="13"/>
          </p:nvPr>
        </p:nvSpPr>
        <p:spPr>
          <a:xfrm>
            <a:off x="11720880" y="6521040"/>
            <a:ext cx="470520" cy="33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69D728B9-F9A2-468E-AC64-9D1B6AA6DD0A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31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0" y="-326160"/>
            <a:ext cx="1219176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</a:rPr>
              <a:t>Клиентский уровень :: Веб-приложения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Прямоугольник 1"/>
          <p:cNvSpPr/>
          <p:nvPr/>
        </p:nvSpPr>
        <p:spPr>
          <a:xfrm>
            <a:off x="420840" y="4258440"/>
            <a:ext cx="1177056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Преимущества: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Работают на любом устройстве (ПК, планшет, смартфон) и в любой операционной системе;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Не требуют установки на компьютер;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333FF"/>
                </a:solidFill>
                <a:latin typeface="Comic Sans MS"/>
                <a:ea typeface="Noto Sans CJK SC Regular"/>
              </a:rPr>
              <a:t>Централизованно обновляются;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Прямоугольник 2"/>
          <p:cNvSpPr/>
          <p:nvPr/>
        </p:nvSpPr>
        <p:spPr>
          <a:xfrm>
            <a:off x="84240" y="5967000"/>
            <a:ext cx="1219176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Веб-приложения для системы </a:t>
            </a:r>
            <a:r>
              <a:rPr lang="en-US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Tango </a:t>
            </a:r>
            <a:r>
              <a:rPr lang="ru-RU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работают при помощи технологий </a:t>
            </a:r>
            <a:r>
              <a:rPr lang="en-US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REST </a:t>
            </a:r>
            <a:r>
              <a:rPr lang="ru-RU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и </a:t>
            </a:r>
            <a:r>
              <a:rPr lang="en-US" sz="2000" b="1" strike="noStrike" spc="-1">
                <a:solidFill>
                  <a:srgbClr val="7030A0"/>
                </a:solidFill>
                <a:latin typeface="Comic Sans MS"/>
                <a:ea typeface="Noto Sans CJK SC Regular"/>
              </a:rPr>
              <a:t>WebSocket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Рисунок 4"/>
          <p:cNvPicPr/>
          <p:nvPr/>
        </p:nvPicPr>
        <p:blipFill>
          <a:blip r:embed="rId2"/>
          <a:stretch/>
        </p:blipFill>
        <p:spPr>
          <a:xfrm>
            <a:off x="4632480" y="540000"/>
            <a:ext cx="4501080" cy="2103120"/>
          </a:xfrm>
          <a:prstGeom prst="rect">
            <a:avLst/>
          </a:prstGeom>
          <a:ln w="0">
            <a:noFill/>
          </a:ln>
        </p:spPr>
      </p:pic>
      <p:pic>
        <p:nvPicPr>
          <p:cNvPr id="350" name="Рисунок 5"/>
          <p:cNvPicPr/>
          <p:nvPr/>
        </p:nvPicPr>
        <p:blipFill>
          <a:blip r:embed="rId3"/>
          <a:stretch/>
        </p:blipFill>
        <p:spPr>
          <a:xfrm>
            <a:off x="624600" y="778320"/>
            <a:ext cx="2787840" cy="24969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6"/>
          <p:cNvPicPr/>
          <p:nvPr/>
        </p:nvPicPr>
        <p:blipFill>
          <a:blip r:embed="rId4"/>
          <a:stretch/>
        </p:blipFill>
        <p:spPr>
          <a:xfrm>
            <a:off x="7201440" y="2277360"/>
            <a:ext cx="4538520" cy="210204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8"/>
          <p:cNvPicPr/>
          <p:nvPr/>
        </p:nvPicPr>
        <p:blipFill>
          <a:blip r:embed="rId5"/>
          <a:stretch/>
        </p:blipFill>
        <p:spPr>
          <a:xfrm>
            <a:off x="3450600" y="1567440"/>
            <a:ext cx="1495440" cy="287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2F5C966E-FC51-4B3C-BD05-4576C483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1"/>
            <a:ext cx="1188719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spc="-1" dirty="0">
                <a:solidFill>
                  <a:srgbClr val="0070C0"/>
                </a:solidFill>
                <a:latin typeface="Comic Sans MS"/>
              </a:rPr>
              <a:t>Клиентский уровень :: Веб-приложения</a:t>
            </a:r>
            <a:r>
              <a:rPr lang="en-US" sz="2800" spc="-1" dirty="0">
                <a:solidFill>
                  <a:srgbClr val="0070C0"/>
                </a:solidFill>
                <a:latin typeface="Comic Sans MS"/>
              </a:rPr>
              <a:t> :: </a:t>
            </a:r>
            <a:r>
              <a:rPr lang="en-US" altLang="ru-RU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WebSocketDS</a:t>
            </a:r>
            <a:endParaRPr lang="en-US" altLang="ru-RU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6F5C603-E70B-4BF2-8E75-AA7C02AF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505076"/>
            <a:ext cx="84963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lnSpc>
                <a:spcPct val="115000"/>
              </a:lnSpc>
              <a:spcBef>
                <a:spcPts val="15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Чтение и запись аттрибутов;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Выполнение команд;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Подписка на события;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48459DC-AB6D-4E4F-B03E-E1E399EB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608013"/>
            <a:ext cx="856932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altLang="ru-RU" b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WebSocket </a:t>
            </a:r>
            <a:r>
              <a:rPr lang="en-US" altLang="ru-RU" b="0" i="1">
                <a:solidFill>
                  <a:srgbClr val="2D2DB9"/>
                </a:solidFill>
                <a:latin typeface="Comic Sans MS" panose="030F0702030302020204" pitchFamily="66" charset="0"/>
              </a:rPr>
              <a:t>– протокол полнодуплексной связи (может передавать и принимать одновременно) поверх TCP соединения, предназначенный для обмена сообщениями между браузером и веб-серверомв режиме реального времени.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31526C2-3A84-4100-99FA-5A367856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714" y="6453189"/>
            <a:ext cx="3762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52388E87-B629-4589-95DA-2D89DCF953DF}" type="slidenum">
              <a:rPr lang="ru-RU" altLang="ru-RU" b="0">
                <a:solidFill>
                  <a:srgbClr val="3333CC"/>
                </a:solidFill>
                <a:latin typeface="Comic Sans MS" panose="030F0702030302020204" pitchFamily="66" charset="0"/>
                <a:cs typeface="DejaVu Sans" charset="0"/>
              </a:rPr>
              <a:pPr>
                <a:buClrTx/>
                <a:buFontTx/>
                <a:buNone/>
              </a:pPr>
              <a:t>32</a:t>
            </a:fld>
            <a:endParaRPr lang="ru-RU" altLang="ru-RU" b="0">
              <a:solidFill>
                <a:srgbClr val="3333CC"/>
              </a:solidFill>
              <a:latin typeface="Comic Sans MS" panose="030F0702030302020204" pitchFamily="66" charset="0"/>
              <a:cs typeface="DejaVu Sans" charset="0"/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1D0D6967-28CB-4177-9931-6B1880E79CCC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3643314"/>
            <a:ext cx="8705850" cy="2662237"/>
            <a:chOff x="85" y="2295"/>
            <a:chExt cx="5484" cy="1677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F9C07A5D-DF1B-4884-972B-C3747AFA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2519"/>
              <a:ext cx="1817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247" name="Group 7">
              <a:extLst>
                <a:ext uri="{FF2B5EF4-FFF2-40B4-BE49-F238E27FC236}">
                  <a16:creationId xmlns:a16="http://schemas.microsoft.com/office/drawing/2014/main" id="{7548988F-F371-4864-AC08-990D7D3A1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2" y="2295"/>
              <a:ext cx="3798" cy="1677"/>
              <a:chOff x="1772" y="2295"/>
              <a:chExt cx="3798" cy="1677"/>
            </a:xfrm>
          </p:grpSpPr>
          <p:grpSp>
            <p:nvGrpSpPr>
              <p:cNvPr id="10248" name="Group 8">
                <a:extLst>
                  <a:ext uri="{FF2B5EF4-FFF2-40B4-BE49-F238E27FC236}">
                    <a16:creationId xmlns:a16="http://schemas.microsoft.com/office/drawing/2014/main" id="{91A2DEC6-D51B-41E6-A321-9BC9B89C7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9" y="2295"/>
                <a:ext cx="2011" cy="1677"/>
                <a:chOff x="3559" y="2295"/>
                <a:chExt cx="2011" cy="1677"/>
              </a:xfrm>
            </p:grpSpPr>
            <p:grpSp>
              <p:nvGrpSpPr>
                <p:cNvPr id="10249" name="Group 9">
                  <a:extLst>
                    <a:ext uri="{FF2B5EF4-FFF2-40B4-BE49-F238E27FC236}">
                      <a16:creationId xmlns:a16="http://schemas.microsoft.com/office/drawing/2014/main" id="{EA9E6AFF-6670-4852-867F-67DB0DFEF4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9" y="2295"/>
                  <a:ext cx="2011" cy="1677"/>
                  <a:chOff x="3559" y="2295"/>
                  <a:chExt cx="2011" cy="1677"/>
                </a:xfrm>
              </p:grpSpPr>
              <p:sp>
                <p:nvSpPr>
                  <p:cNvPr id="10250" name="AutoShape 10">
                    <a:extLst>
                      <a:ext uri="{FF2B5EF4-FFF2-40B4-BE49-F238E27FC236}">
                        <a16:creationId xmlns:a16="http://schemas.microsoft.com/office/drawing/2014/main" id="{27D0FB22-8FCF-4EEB-85AA-76308F2888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8" y="2295"/>
                    <a:ext cx="1832" cy="167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2D2F4"/>
                  </a:solidFill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1" name="Rectangle 11">
                    <a:extLst>
                      <a:ext uri="{FF2B5EF4-FFF2-40B4-BE49-F238E27FC236}">
                        <a16:creationId xmlns:a16="http://schemas.microsoft.com/office/drawing/2014/main" id="{F4D4C920-E9B2-4904-8C49-DE1FF74793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9" y="2332"/>
                    <a:ext cx="1771" cy="3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9pPr>
                  </a:lstStyle>
                  <a:p>
                    <a:pPr>
                      <a:lnSpc>
                        <a:spcPct val="115000"/>
                      </a:lnSpc>
                      <a:spcBef>
                        <a:spcPts val="688"/>
                      </a:spcBef>
                    </a:pPr>
                    <a:r>
                      <a:rPr lang="en-US" altLang="ru-RU" sz="28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	</a:t>
                    </a:r>
                    <a:r>
                      <a:rPr lang="en-US" altLang="ru-RU" sz="2400" b="0">
                        <a:solidFill>
                          <a:srgbClr val="2D2DB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WebSocketDS</a:t>
                    </a:r>
                  </a:p>
                </p:txBody>
              </p:sp>
              <p:sp>
                <p:nvSpPr>
                  <p:cNvPr id="10252" name="Rectangle 12">
                    <a:extLst>
                      <a:ext uri="{FF2B5EF4-FFF2-40B4-BE49-F238E27FC236}">
                        <a16:creationId xmlns:a16="http://schemas.microsoft.com/office/drawing/2014/main" id="{EDD6B24D-56F8-4589-8DC4-88B302D1B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8" y="2691"/>
                    <a:ext cx="1704" cy="6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marL="284163" indent="-284163"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1pPr>
                    <a:lvl2pPr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2pPr>
                    <a:lvl3pPr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3pPr>
                    <a:lvl4pPr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4pPr>
                    <a:lvl5pPr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284163" algn="l"/>
                        <a:tab pos="731838" algn="l"/>
                        <a:tab pos="1181100" algn="l"/>
                        <a:tab pos="1630363" algn="l"/>
                        <a:tab pos="2079625" algn="l"/>
                        <a:tab pos="2528888" algn="l"/>
                        <a:tab pos="2978150" algn="l"/>
                        <a:tab pos="3427413" algn="l"/>
                        <a:tab pos="3876675" algn="l"/>
                        <a:tab pos="4325938" algn="l"/>
                        <a:tab pos="4775200" algn="l"/>
                        <a:tab pos="5224463" algn="l"/>
                        <a:tab pos="5673725" algn="l"/>
                        <a:tab pos="6122988" algn="l"/>
                        <a:tab pos="6572250" algn="l"/>
                        <a:tab pos="7021513" algn="l"/>
                        <a:tab pos="7470775" algn="l"/>
                        <a:tab pos="7920038" algn="l"/>
                        <a:tab pos="8369300" algn="l"/>
                        <a:tab pos="8818563" algn="l"/>
                        <a:tab pos="9267825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9pPr>
                  </a:lstStyle>
                  <a:p>
                    <a:pPr>
                      <a:lnSpc>
                        <a:spcPct val="115000"/>
                      </a:lnSpc>
                      <a:spcBef>
                        <a:spcPts val="688"/>
                      </a:spcBef>
                      <a:buClr>
                        <a:srgbClr val="3333FF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altLang="ru-RU" sz="1600" b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Host:port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688"/>
                      </a:spcBef>
                      <a:buClr>
                        <a:srgbClr val="3333FF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altLang="ru-RU" sz="1600" b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Target module name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688"/>
                      </a:spcBef>
                      <a:buClr>
                        <a:srgbClr val="3333FF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altLang="ru-RU" sz="1600" b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Target attributes list</a:t>
                    </a:r>
                  </a:p>
                </p:txBody>
              </p:sp>
              <p:sp>
                <p:nvSpPr>
                  <p:cNvPr id="10253" name="Line 13">
                    <a:extLst>
                      <a:ext uri="{FF2B5EF4-FFF2-40B4-BE49-F238E27FC236}">
                        <a16:creationId xmlns:a16="http://schemas.microsoft.com/office/drawing/2014/main" id="{FED75BD3-B8B8-4976-8EE4-44ED659F58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6" y="2667"/>
                    <a:ext cx="1539" cy="0"/>
                  </a:xfrm>
                  <a:prstGeom prst="line">
                    <a:avLst/>
                  </a:prstGeom>
                  <a:noFill/>
                  <a:ln w="1260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54" name="Rectangle 14">
                  <a:extLst>
                    <a:ext uri="{FF2B5EF4-FFF2-40B4-BE49-F238E27FC236}">
                      <a16:creationId xmlns:a16="http://schemas.microsoft.com/office/drawing/2014/main" id="{BC12F141-A836-4D57-BF33-BA4D726CD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1" y="3531"/>
                  <a:ext cx="722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marL="284163" indent="-284163"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1pPr>
                  <a:lvl2pPr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2pPr>
                  <a:lvl3pPr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3pPr>
                  <a:lvl4pPr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4pPr>
                  <a:lvl5pPr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284163" algn="l"/>
                      <a:tab pos="731838" algn="l"/>
                      <a:tab pos="1181100" algn="l"/>
                      <a:tab pos="1630363" algn="l"/>
                      <a:tab pos="2079625" algn="l"/>
                      <a:tab pos="2528888" algn="l"/>
                      <a:tab pos="2978150" algn="l"/>
                      <a:tab pos="3427413" algn="l"/>
                      <a:tab pos="3876675" algn="l"/>
                      <a:tab pos="4325938" algn="l"/>
                      <a:tab pos="4775200" algn="l"/>
                      <a:tab pos="5224463" algn="l"/>
                      <a:tab pos="5673725" algn="l"/>
                      <a:tab pos="6122988" algn="l"/>
                      <a:tab pos="6572250" algn="l"/>
                      <a:tab pos="7021513" algn="l"/>
                      <a:tab pos="7470775" algn="l"/>
                      <a:tab pos="7920038" algn="l"/>
                      <a:tab pos="8369300" algn="l"/>
                      <a:tab pos="8818563" algn="l"/>
                      <a:tab pos="9267825" algn="l"/>
                    </a:tabLst>
                    <a:defRPr b="1">
                      <a:solidFill>
                        <a:srgbClr val="FFFFFF"/>
                      </a:solidFill>
                      <a:latin typeface="Arial" panose="020B0604020202020204" pitchFamily="34" charset="0"/>
                      <a:cs typeface="Noto Sans CJK SC Regular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Bef>
                      <a:spcPts val="688"/>
                    </a:spcBef>
                    <a:buClr>
                      <a:srgbClr val="3333FF"/>
                    </a:buClr>
                    <a:buFont typeface="Arial" panose="020B0604020202020204" pitchFamily="34" charset="0"/>
                    <a:buChar char="•"/>
                  </a:pPr>
                  <a:r>
                    <a:rPr lang="en-US" altLang="ru-RU" b="0">
                      <a:solidFill>
                        <a:srgbClr val="3333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anose="030F0702030302020204" pitchFamily="66" charset="0"/>
                    </a:rPr>
                    <a:t>polling</a:t>
                  </a:r>
                </a:p>
              </p:txBody>
            </p:sp>
          </p:grpSp>
          <p:grpSp>
            <p:nvGrpSpPr>
              <p:cNvPr id="10255" name="Group 15">
                <a:extLst>
                  <a:ext uri="{FF2B5EF4-FFF2-40B4-BE49-F238E27FC236}">
                    <a16:creationId xmlns:a16="http://schemas.microsoft.com/office/drawing/2014/main" id="{0A5E9C2A-D3EA-464D-A6E5-5FE858607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2" y="2672"/>
                <a:ext cx="2212" cy="1266"/>
                <a:chOff x="1772" y="2672"/>
                <a:chExt cx="2212" cy="1266"/>
              </a:xfrm>
            </p:grpSpPr>
            <p:pic>
              <p:nvPicPr>
                <p:cNvPr id="10256" name="Picture 16">
                  <a:extLst>
                    <a:ext uri="{FF2B5EF4-FFF2-40B4-BE49-F238E27FC236}">
                      <a16:creationId xmlns:a16="http://schemas.microsoft.com/office/drawing/2014/main" id="{3E967780-58EF-404E-B8C9-CDF853074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" y="2672"/>
                  <a:ext cx="1995" cy="1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257" name="AutoShape 17">
                  <a:extLst>
                    <a:ext uri="{FF2B5EF4-FFF2-40B4-BE49-F238E27FC236}">
                      <a16:creationId xmlns:a16="http://schemas.microsoft.com/office/drawing/2014/main" id="{AB6619D6-341E-4D89-B544-1AEF87B06E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" y="2951"/>
                  <a:ext cx="180" cy="366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00B8FF"/>
                </a:solidFill>
                <a:ln w="936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58" name="AutoShape 18">
                  <a:extLst>
                    <a:ext uri="{FF2B5EF4-FFF2-40B4-BE49-F238E27FC236}">
                      <a16:creationId xmlns:a16="http://schemas.microsoft.com/office/drawing/2014/main" id="{7B48E76E-029C-46F2-9340-61174F732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5" y="2965"/>
                  <a:ext cx="180" cy="366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00B8FF"/>
                </a:solidFill>
                <a:ln w="936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59" name="AutoShape 19">
                  <a:extLst>
                    <a:ext uri="{FF2B5EF4-FFF2-40B4-BE49-F238E27FC236}">
                      <a16:creationId xmlns:a16="http://schemas.microsoft.com/office/drawing/2014/main" id="{C5E38E54-4EFA-43C4-80F9-9B5A0660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8" y="2965"/>
                  <a:ext cx="180" cy="366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00B8FF"/>
                </a:solidFill>
                <a:ln w="936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0" name="AutoShape 20">
                  <a:extLst>
                    <a:ext uri="{FF2B5EF4-FFF2-40B4-BE49-F238E27FC236}">
                      <a16:creationId xmlns:a16="http://schemas.microsoft.com/office/drawing/2014/main" id="{8457EAD3-BC87-433B-9521-F0C65E7D6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" y="2949"/>
                  <a:ext cx="180" cy="366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00B8FF"/>
                </a:solidFill>
                <a:ln w="936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261" name="Group 21">
                  <a:extLst>
                    <a:ext uri="{FF2B5EF4-FFF2-40B4-BE49-F238E27FC236}">
                      <a16:creationId xmlns:a16="http://schemas.microsoft.com/office/drawing/2014/main" id="{06961D7D-9159-4220-858F-FEF02C10BE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7" y="2698"/>
                  <a:ext cx="926" cy="895"/>
                  <a:chOff x="2007" y="2698"/>
                  <a:chExt cx="926" cy="895"/>
                </a:xfrm>
              </p:grpSpPr>
              <p:sp>
                <p:nvSpPr>
                  <p:cNvPr id="10262" name="AutoShape 22">
                    <a:extLst>
                      <a:ext uri="{FF2B5EF4-FFF2-40B4-BE49-F238E27FC236}">
                        <a16:creationId xmlns:a16="http://schemas.microsoft.com/office/drawing/2014/main" id="{CC9ACDB1-0453-4217-B95A-46FA0CC2EE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2698"/>
                    <a:ext cx="861" cy="895"/>
                  </a:xfrm>
                  <a:prstGeom prst="left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00B8FF"/>
                  </a:solidFill>
                  <a:ln w="936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63" name="Rectangle 23">
                    <a:extLst>
                      <a:ext uri="{FF2B5EF4-FFF2-40B4-BE49-F238E27FC236}">
                        <a16:creationId xmlns:a16="http://schemas.microsoft.com/office/drawing/2014/main" id="{BF233109-426B-4C12-BED5-AF395988B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2761"/>
                    <a:ext cx="764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Noto Sans CJK SC Regular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ru-RU" altLang="ru-RU" sz="11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     </a:t>
                    </a:r>
                  </a:p>
                  <a:p>
                    <a:pPr>
                      <a:buClrTx/>
                      <a:buFontTx/>
                      <a:buNone/>
                    </a:pPr>
                    <a: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   [{</a:t>
                    </a:r>
                  </a:p>
                  <a:p>
                    <a:pPr>
                      <a:buClrTx/>
                      <a:buFontTx/>
                      <a:buNone/>
                    </a:pPr>
                    <a:r>
                      <a:rPr lang="ru-RU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“name”: “T1”,</a:t>
                    </a:r>
                    <a:b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</a:br>
                    <a:r>
                      <a:rPr lang="ru-RU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“value”: 273.12,</a:t>
                    </a:r>
                  </a:p>
                  <a:p>
                    <a:pPr>
                      <a:buClrTx/>
                      <a:buFontTx/>
                      <a:buNone/>
                    </a:pPr>
                    <a: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“quality”: “VALID”</a:t>
                    </a:r>
                  </a:p>
                  <a:p>
                    <a:pPr>
                      <a:buClrTx/>
                      <a:buFontTx/>
                      <a:buNone/>
                    </a:pPr>
                    <a:r>
                      <a:rPr lang="en-US" altLang="ru-RU" sz="90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rPr>
                      <a:t>   }, …]</a:t>
                    </a:r>
                  </a:p>
                </p:txBody>
              </p:sp>
            </p:grpSp>
          </p:grpSp>
        </p:grpSp>
      </p:grpSp>
      <p:sp>
        <p:nvSpPr>
          <p:cNvPr id="10264" name="Text Box 24">
            <a:extLst>
              <a:ext uri="{FF2B5EF4-FFF2-40B4-BE49-F238E27FC236}">
                <a16:creationId xmlns:a16="http://schemas.microsoft.com/office/drawing/2014/main" id="{61F6C7DA-20FE-4EAA-8977-A115862E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938338"/>
            <a:ext cx="20875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US" altLang="ru-RU" b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WebSocketDS: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926C3D8-86D2-44D7-9525-BDC71351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spc="-1" dirty="0">
                <a:solidFill>
                  <a:srgbClr val="0070C0"/>
                </a:solidFill>
                <a:latin typeface="Comic Sans MS"/>
              </a:rPr>
              <a:t>Клиентский уровень :: Веб-приложения</a:t>
            </a:r>
            <a:r>
              <a:rPr lang="en-US" sz="2800" spc="-1" dirty="0">
                <a:solidFill>
                  <a:srgbClr val="0070C0"/>
                </a:solidFill>
                <a:latin typeface="Comic Sans MS"/>
              </a:rPr>
              <a:t> :: </a:t>
            </a:r>
            <a:r>
              <a:rPr lang="en-US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Tango REST API RC4 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1289C38-B2E2-45D6-84D8-8E507877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311776"/>
            <a:ext cx="8496300" cy="47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en-US" altLang="ru-RU" sz="1100">
                <a:solidFill>
                  <a:srgbClr val="2D2DB9"/>
                </a:solidFill>
                <a:latin typeface="Comic Sans MS" panose="030F0702030302020204" pitchFamily="66" charset="0"/>
              </a:rPr>
              <a:t>http://</a:t>
            </a:r>
            <a:r>
              <a:rPr lang="en-US" altLang="ru-RU" sz="1100">
                <a:solidFill>
                  <a:srgbClr val="0070C0"/>
                </a:solidFill>
                <a:latin typeface="Comic Sans MS" panose="030F0702030302020204" pitchFamily="66" charset="0"/>
              </a:rPr>
              <a:t>tangodevel.jinr.ru:8080/</a:t>
            </a:r>
            <a:r>
              <a:rPr lang="en-US" altLang="ru-RU" sz="1100">
                <a:solidFill>
                  <a:srgbClr val="3333CC"/>
                </a:solidFill>
                <a:latin typeface="Comic Sans MS" panose="030F0702030302020204" pitchFamily="66" charset="0"/>
              </a:rPr>
              <a:t>tango/rest/rc3/</a:t>
            </a:r>
            <a:r>
              <a:rPr lang="en-US" altLang="ru-RU" sz="1100">
                <a:solidFill>
                  <a:srgbClr val="32946A"/>
                </a:solidFill>
                <a:latin typeface="Comic Sans MS" panose="030F0702030302020204" pitchFamily="66" charset="0"/>
              </a:rPr>
              <a:t>nuclotango.jinr.ru/20000/</a:t>
            </a:r>
            <a:r>
              <a:rPr lang="en-US" altLang="ru-RU" sz="1100">
                <a:solidFill>
                  <a:srgbClr val="3333CC"/>
                </a:solidFill>
                <a:latin typeface="Comic Sans MS" panose="030F0702030302020204" pitchFamily="66" charset="0"/>
              </a:rPr>
              <a:t>devices/</a:t>
            </a:r>
            <a:r>
              <a:rPr lang="en-US" altLang="ru-RU" sz="1100">
                <a:solidFill>
                  <a:srgbClr val="FF9900"/>
                </a:solidFill>
                <a:latin typeface="Comic Sans MS" panose="030F0702030302020204" pitchFamily="66" charset="0"/>
              </a:rPr>
              <a:t>sys/tg_test/1/</a:t>
            </a:r>
            <a:r>
              <a:rPr lang="en-US" altLang="ru-RU" sz="1100">
                <a:solidFill>
                  <a:srgbClr val="2D2DB9"/>
                </a:solidFill>
                <a:latin typeface="Comic Sans MS" panose="030F0702030302020204" pitchFamily="66" charset="0"/>
              </a:rPr>
              <a:t>attributes/</a:t>
            </a:r>
            <a:r>
              <a:rPr lang="en-US" altLang="ru-RU" sz="1100">
                <a:solidFill>
                  <a:srgbClr val="C00000"/>
                </a:solidFill>
                <a:latin typeface="Comic Sans MS" panose="030F0702030302020204" pitchFamily="66" charset="0"/>
              </a:rPr>
              <a:t>DevDouble/value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9A4228-39F9-4370-9398-158356ABF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1116014"/>
            <a:ext cx="562610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</a:pPr>
            <a:r>
              <a:rPr lang="en-US" altLang="ru-RU" sz="240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Спецификация объясняет как: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Отображать структуру системы управления;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Читать/Писать аттрибуты;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Выполнять команды;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Читать/Писать пайпы;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Получать/Устанавливать свойства;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Использовать механизмы авторизации;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Использовать коды ошибок;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9DCF69B3-C326-4A23-A4B9-A45EB10CF219}"/>
              </a:ext>
            </a:extLst>
          </p:cNvPr>
          <p:cNvSpPr>
            <a:spLocks/>
          </p:cNvSpPr>
          <p:nvPr/>
        </p:nvSpPr>
        <p:spPr bwMode="auto">
          <a:xfrm rot="5400000">
            <a:off x="3055939" y="4864101"/>
            <a:ext cx="174625" cy="1584325"/>
          </a:xfrm>
          <a:prstGeom prst="rightBrace">
            <a:avLst>
              <a:gd name="adj1" fmla="val 8359"/>
              <a:gd name="adj2" fmla="val 50000"/>
            </a:avLst>
          </a:prstGeom>
          <a:solidFill>
            <a:srgbClr val="FFFFFF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B1690011-C456-480B-AE91-0EC897B29BBB}"/>
              </a:ext>
            </a:extLst>
          </p:cNvPr>
          <p:cNvSpPr>
            <a:spLocks/>
          </p:cNvSpPr>
          <p:nvPr/>
        </p:nvSpPr>
        <p:spPr bwMode="auto">
          <a:xfrm rot="5400000">
            <a:off x="4425157" y="5150645"/>
            <a:ext cx="174625" cy="1008062"/>
          </a:xfrm>
          <a:prstGeom prst="rightBrace">
            <a:avLst>
              <a:gd name="adj1" fmla="val 8365"/>
              <a:gd name="adj2" fmla="val 50000"/>
            </a:avLst>
          </a:prstGeom>
          <a:solidFill>
            <a:srgbClr val="FFFFFF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952436BC-88E8-40EF-9D00-74CB8AABC011}"/>
              </a:ext>
            </a:extLst>
          </p:cNvPr>
          <p:cNvSpPr>
            <a:spLocks/>
          </p:cNvSpPr>
          <p:nvPr/>
        </p:nvSpPr>
        <p:spPr bwMode="auto">
          <a:xfrm rot="5400000">
            <a:off x="5828507" y="4826795"/>
            <a:ext cx="174625" cy="1655762"/>
          </a:xfrm>
          <a:prstGeom prst="rightBrace">
            <a:avLst>
              <a:gd name="adj1" fmla="val 8340"/>
              <a:gd name="adj2" fmla="val 50000"/>
            </a:avLst>
          </a:prstGeom>
          <a:solidFill>
            <a:srgbClr val="FFFFFF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EB5E752A-30D1-4DCE-A77D-4772085FCDAA}"/>
              </a:ext>
            </a:extLst>
          </p:cNvPr>
          <p:cNvSpPr>
            <a:spLocks/>
          </p:cNvSpPr>
          <p:nvPr/>
        </p:nvSpPr>
        <p:spPr bwMode="auto">
          <a:xfrm rot="5400000">
            <a:off x="7700170" y="5204620"/>
            <a:ext cx="176213" cy="936625"/>
          </a:xfrm>
          <a:prstGeom prst="rightBrace">
            <a:avLst>
              <a:gd name="adj1" fmla="val 8293"/>
              <a:gd name="adj2" fmla="val 50000"/>
            </a:avLst>
          </a:prstGeom>
          <a:solidFill>
            <a:srgbClr val="FFFFFF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A44439E3-F5A6-4F48-9456-5B165BB5EB27}"/>
              </a:ext>
            </a:extLst>
          </p:cNvPr>
          <p:cNvSpPr>
            <a:spLocks/>
          </p:cNvSpPr>
          <p:nvPr/>
        </p:nvSpPr>
        <p:spPr bwMode="auto">
          <a:xfrm rot="5400000">
            <a:off x="9536113" y="5097463"/>
            <a:ext cx="176213" cy="1150938"/>
          </a:xfrm>
          <a:prstGeom prst="rightBrace">
            <a:avLst>
              <a:gd name="adj1" fmla="val 8285"/>
              <a:gd name="adj2" fmla="val 50000"/>
            </a:avLst>
          </a:prstGeom>
          <a:solidFill>
            <a:srgbClr val="FFFFFF"/>
          </a:solidFill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94B08948-C49C-4D5C-BE5E-E43C3E88E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8" y="5770564"/>
            <a:ext cx="10795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9863" indent="-169863"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ru-RU" sz="800">
                <a:solidFill>
                  <a:srgbClr val="C00000"/>
                </a:solidFill>
                <a:latin typeface="Comic Sans MS" panose="030F0702030302020204" pitchFamily="66" charset="0"/>
              </a:rPr>
              <a:t>Attribute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800">
                <a:solidFill>
                  <a:srgbClr val="C00000"/>
                </a:solidFill>
                <a:latin typeface="Comic Sans MS" panose="030F0702030302020204" pitchFamily="66" charset="0"/>
              </a:rPr>
              <a:t>Command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800">
                <a:solidFill>
                  <a:srgbClr val="C00000"/>
                </a:solidFill>
                <a:latin typeface="Comic Sans MS" panose="030F0702030302020204" pitchFamily="66" charset="0"/>
              </a:rPr>
              <a:t>Pipe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800">
                <a:solidFill>
                  <a:srgbClr val="C00000"/>
                </a:solidFill>
                <a:latin typeface="Comic Sans MS" panose="030F0702030302020204" pitchFamily="66" charset="0"/>
              </a:rPr>
              <a:t>Property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7E0038A8-9A57-43F5-ABE5-5922D5AF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4" y="5856288"/>
            <a:ext cx="1202871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000">
                <a:solidFill>
                  <a:srgbClr val="FF9900"/>
                </a:solidFill>
                <a:latin typeface="Comic Sans MS" panose="030F0702030302020204" pitchFamily="66" charset="0"/>
              </a:rPr>
              <a:t>Tango device ID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8029A5E9-9CB3-4A4F-87B9-D4C08ABF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5832475"/>
            <a:ext cx="114035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400">
                <a:solidFill>
                  <a:srgbClr val="32946A"/>
                </a:solidFill>
                <a:latin typeface="Comic Sans MS" panose="030F0702030302020204" pitchFamily="66" charset="0"/>
              </a:rPr>
              <a:t>Tango host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67E55019-91FA-4447-B603-222E4FCB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5856289"/>
            <a:ext cx="12969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000">
                <a:solidFill>
                  <a:srgbClr val="3333CC"/>
                </a:solidFill>
                <a:latin typeface="Comic Sans MS" panose="030F0702030302020204" pitchFamily="66" charset="0"/>
              </a:rPr>
              <a:t>REST API Version</a:t>
            </a: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4EB2BDF3-0253-4BB7-80EE-305ED8E6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848351"/>
            <a:ext cx="1451336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100">
                <a:solidFill>
                  <a:srgbClr val="0070C0"/>
                </a:solidFill>
                <a:latin typeface="Comic Sans MS" panose="030F0702030302020204" pitchFamily="66" charset="0"/>
              </a:rPr>
              <a:t>REST Service URL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D32FBCA1-77D3-49A5-9A81-DD38EA3C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0" y="6453189"/>
            <a:ext cx="52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C59E03BC-2E50-49DA-BA37-BA910A9BEEC1}" type="slidenum">
              <a:rPr lang="ru-RU" altLang="ru-RU" b="0">
                <a:solidFill>
                  <a:srgbClr val="3333CC"/>
                </a:solidFill>
                <a:latin typeface="Comic Sans MS" panose="030F0702030302020204" pitchFamily="66" charset="0"/>
                <a:cs typeface="DejaVu Sans" charset="0"/>
              </a:rPr>
              <a:pPr>
                <a:buClrTx/>
                <a:buFontTx/>
                <a:buNone/>
              </a:pPr>
              <a:t>33</a:t>
            </a:fld>
            <a:endParaRPr lang="ru-RU" altLang="ru-RU" b="0">
              <a:solidFill>
                <a:srgbClr val="3333CC"/>
              </a:solidFill>
              <a:latin typeface="Comic Sans MS" panose="030F0702030302020204" pitchFamily="66" charset="0"/>
              <a:cs typeface="DejaVu Sans" charset="0"/>
            </a:endParaRPr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B473185D-A21B-4330-9917-A5FBAF46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6354763"/>
            <a:ext cx="83931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b="0">
                <a:solidFill>
                  <a:srgbClr val="C00000"/>
                </a:solidFill>
                <a:latin typeface="Comic Sans MS" panose="030F0702030302020204" pitchFamily="66" charset="0"/>
              </a:rPr>
              <a:t>* http://tango-rest-api.readthedocs.io/en/latest/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E71EEF54-62B6-46A1-8349-A214BF79D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9525"/>
            <a:ext cx="12192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spc="-1" dirty="0">
                <a:solidFill>
                  <a:srgbClr val="0070C0"/>
                </a:solidFill>
                <a:latin typeface="Comic Sans MS"/>
              </a:rPr>
              <a:t>Клиентский уровень :: Веб-приложения</a:t>
            </a:r>
            <a:r>
              <a:rPr lang="en-US" sz="3200" spc="-1" dirty="0">
                <a:solidFill>
                  <a:srgbClr val="0070C0"/>
                </a:solidFill>
                <a:latin typeface="Comic Sans MS"/>
              </a:rPr>
              <a:t> :: </a:t>
            </a:r>
            <a:r>
              <a:rPr lang="en-US" altLang="ru-RU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RestDS</a:t>
            </a:r>
            <a:endParaRPr lang="en-US" altLang="ru-RU" sz="3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id="{36967DEC-D5CB-467D-A316-FF7F047B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4" y="1584325"/>
            <a:ext cx="2389187" cy="2374900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CFA91D2-1370-4BD9-8D25-F474B67C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1576388"/>
            <a:ext cx="2179638" cy="5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688"/>
              </a:spcBef>
            </a:pPr>
            <a:r>
              <a:rPr lang="en-US" altLang="ru-RU" sz="28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en-US" altLang="ru-RU" sz="2400" b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RestDS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9C11216-39E7-4F7F-863E-C937567F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514" y="2125664"/>
            <a:ext cx="20986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lnSpc>
                <a:spcPct val="115000"/>
              </a:lnSpc>
              <a:spcBef>
                <a:spcPts val="688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16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Host:port</a:t>
            </a:r>
          </a:p>
          <a:p>
            <a:pPr>
              <a:lnSpc>
                <a:spcPct val="115000"/>
              </a:lnSpc>
              <a:spcBef>
                <a:spcPts val="688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16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Threads number</a:t>
            </a:r>
          </a:p>
          <a:p>
            <a:pPr>
              <a:lnSpc>
                <a:spcPct val="115000"/>
              </a:lnSpc>
              <a:spcBef>
                <a:spcPts val="688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16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Authentication</a:t>
            </a:r>
          </a:p>
          <a:p>
            <a:pPr>
              <a:lnSpc>
                <a:spcPct val="115000"/>
              </a:lnSpc>
              <a:spcBef>
                <a:spcPts val="688"/>
              </a:spcBef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ru-RU" sz="16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Security (SSL)</a:t>
            </a:r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8448D6A2-DEBE-4A46-AC54-9F8BABAF8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6" y="2054225"/>
            <a:ext cx="1895475" cy="1588"/>
          </a:xfrm>
          <a:prstGeom prst="line">
            <a:avLst/>
          </a:prstGeom>
          <a:noFill/>
          <a:ln w="1260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7523E076-3D20-4FF7-A615-AFE770120C6A}"/>
              </a:ext>
            </a:extLst>
          </p:cNvPr>
          <p:cNvGrpSpPr>
            <a:grpSpLocks/>
          </p:cNvGrpSpPr>
          <p:nvPr/>
        </p:nvGrpSpPr>
        <p:grpSpPr bwMode="auto">
          <a:xfrm>
            <a:off x="1878013" y="1565275"/>
            <a:ext cx="1982788" cy="2374900"/>
            <a:chOff x="223" y="986"/>
            <a:chExt cx="1249" cy="1496"/>
          </a:xfrm>
        </p:grpSpPr>
        <p:pic>
          <p:nvPicPr>
            <p:cNvPr id="12295" name="Picture 7">
              <a:extLst>
                <a:ext uri="{FF2B5EF4-FFF2-40B4-BE49-F238E27FC236}">
                  <a16:creationId xmlns:a16="http://schemas.microsoft.com/office/drawing/2014/main" id="{57297625-59DF-4D0D-9555-EC51604D0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253"/>
              <a:ext cx="1228" cy="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6" name="Rectangle 8">
              <a:extLst>
                <a:ext uri="{FF2B5EF4-FFF2-40B4-BE49-F238E27FC236}">
                  <a16:creationId xmlns:a16="http://schemas.microsoft.com/office/drawing/2014/main" id="{48DE1FD5-A9FC-4307-81A7-5B669588F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986"/>
              <a:ext cx="12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rgbClr val="FFFFFF"/>
                  </a:solidFill>
                  <a:latin typeface="Arial" panose="020B0604020202020204" pitchFamily="34" charset="0"/>
                  <a:cs typeface="Noto Sans CJK SC Regular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ru-RU" sz="2400">
                  <a:solidFill>
                    <a:srgbClr val="2D2D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Веб-клиент</a:t>
              </a:r>
            </a:p>
          </p:txBody>
        </p:sp>
      </p:grpSp>
      <p:sp>
        <p:nvSpPr>
          <p:cNvPr id="12297" name="AutoShape 9">
            <a:extLst>
              <a:ext uri="{FF2B5EF4-FFF2-40B4-BE49-F238E27FC236}">
                <a16:creationId xmlns:a16="http://schemas.microsoft.com/office/drawing/2014/main" id="{F6A8B6B4-D3C7-4F72-9911-00A6F2213C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9651" y="792164"/>
            <a:ext cx="7718425" cy="720725"/>
          </a:xfrm>
          <a:prstGeom prst="leftArrow">
            <a:avLst>
              <a:gd name="adj1" fmla="val 50000"/>
              <a:gd name="adj2" fmla="val 9246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400" b="0" dirty="0"/>
              <a:t>http://host:port/tango/rest/rc4/devices/</a:t>
            </a:r>
            <a:r>
              <a:rPr lang="en-US" altLang="ru-RU" sz="1400" b="0" dirty="0">
                <a:solidFill>
                  <a:srgbClr val="FF0000"/>
                </a:solidFill>
              </a:rPr>
              <a:t>thermo/shoulder/1</a:t>
            </a:r>
            <a:r>
              <a:rPr lang="en-US" altLang="ru-RU" sz="1400" b="0" dirty="0"/>
              <a:t>/attributes/</a:t>
            </a:r>
            <a:r>
              <a:rPr lang="en-US" altLang="ru-RU" sz="1400" b="0" dirty="0">
                <a:solidFill>
                  <a:srgbClr val="FF0000"/>
                </a:solidFill>
              </a:rPr>
              <a:t>T56</a:t>
            </a:r>
            <a:r>
              <a:rPr lang="en-US" altLang="ru-RU" sz="1400" b="0" dirty="0"/>
              <a:t>/value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3A49DDCB-2CEC-4CFE-AAA2-A5A176F9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790825"/>
            <a:ext cx="3384550" cy="198755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11">
            <a:extLst>
              <a:ext uri="{FF2B5EF4-FFF2-40B4-BE49-F238E27FC236}">
                <a16:creationId xmlns:a16="http://schemas.microsoft.com/office/drawing/2014/main" id="{F5A7AA28-64F6-4956-BA8C-8EE970FCE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5949950"/>
            <a:ext cx="46037" cy="4445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17CAC068-BC3D-4B2F-9C65-E2EDD2BE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2790826"/>
            <a:ext cx="3622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“name”: “T56”,</a:t>
            </a:r>
          </a:p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“quality”: “VALID”,  </a:t>
            </a:r>
          </a:p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“timestamp”: 1473348563,</a:t>
            </a:r>
          </a:p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“value”: 273.12,</a:t>
            </a:r>
          </a:p>
          <a:p>
            <a:pPr>
              <a:buClrTx/>
              <a:buFontTx/>
              <a:buNone/>
            </a:pPr>
            <a:b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ru-RU" sz="2000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6B9AC88B-73D3-41E8-86B8-BA57F7E1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2054225"/>
            <a:ext cx="5040312" cy="750888"/>
          </a:xfrm>
          <a:prstGeom prst="leftArrow">
            <a:avLst>
              <a:gd name="adj1" fmla="val 50000"/>
              <a:gd name="adj2" fmla="val 5621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1600" b="0"/>
              <a:t>Ответ в виде JSON объекта в случае успеха</a:t>
            </a:r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id="{B3DC18C7-37A8-412E-9FAC-193F1D4E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9" y="2617789"/>
            <a:ext cx="1587" cy="173037"/>
          </a:xfrm>
          <a:prstGeom prst="line">
            <a:avLst/>
          </a:prstGeom>
          <a:noFill/>
          <a:ln w="2844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C5E2393E-B64B-44BB-8A05-2E6245C3A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2617788"/>
            <a:ext cx="1588" cy="195262"/>
          </a:xfrm>
          <a:prstGeom prst="line">
            <a:avLst/>
          </a:prstGeom>
          <a:noFill/>
          <a:ln w="2844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D877FAD0-682B-46DA-95AF-320A719C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1903414"/>
            <a:ext cx="25974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HTTP code 200 - OK</a:t>
            </a:r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A101FA81-E297-4FDB-8C85-51554B12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4867275"/>
            <a:ext cx="7666038" cy="749300"/>
          </a:xfrm>
          <a:prstGeom prst="leftArrow">
            <a:avLst>
              <a:gd name="adj1" fmla="val 50000"/>
              <a:gd name="adj2" fmla="val 50065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b="0"/>
              <a:t>Или код ошибки в случае неудачи</a:t>
            </a:r>
          </a:p>
        </p:txBody>
      </p:sp>
      <p:sp>
        <p:nvSpPr>
          <p:cNvPr id="12306" name="Rectangle 18">
            <a:extLst>
              <a:ext uri="{FF2B5EF4-FFF2-40B4-BE49-F238E27FC236}">
                <a16:creationId xmlns:a16="http://schemas.microsoft.com/office/drawing/2014/main" id="{7779DC31-9B81-4BCE-8EAB-373FE879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5672138"/>
            <a:ext cx="62363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400 – Неправильный запрос		403 – Запрещено</a:t>
            </a:r>
          </a:p>
          <a:p>
            <a:pPr>
              <a:buClrTx/>
              <a:buFontTx/>
              <a:buNone/>
            </a:pPr>
            <a:r>
              <a:rPr lang="en-US" altLang="ru-RU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401 – Не авторизовано			404 – Не найдено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187E097C-2936-4010-90F1-4597D9C7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278" y="6453189"/>
            <a:ext cx="58167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108B275E-A480-4C66-9E7B-653EA12AFBD0}" type="slidenum">
              <a:rPr lang="ru-RU" altLang="ru-RU" b="0">
                <a:solidFill>
                  <a:srgbClr val="3333CC"/>
                </a:solidFill>
                <a:latin typeface="Comic Sans MS" panose="030F0702030302020204" pitchFamily="66" charset="0"/>
                <a:cs typeface="DejaVu Sans" charset="0"/>
              </a:rPr>
              <a:pPr>
                <a:buClrTx/>
                <a:buFontTx/>
                <a:buNone/>
              </a:pPr>
              <a:t>34</a:t>
            </a:fld>
            <a:endParaRPr lang="ru-RU" altLang="ru-RU" b="0" dirty="0">
              <a:solidFill>
                <a:srgbClr val="3333CC"/>
              </a:solidFill>
              <a:latin typeface="Comic Sans MS" panose="030F0702030302020204" pitchFamily="66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595160" y="0"/>
            <a:ext cx="8999280" cy="51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8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Система управления</a:t>
            </a:r>
            <a:r>
              <a:rPr lang="ru-RU" sz="28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:: статус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Прямоугольник 7"/>
          <p:cNvSpPr/>
          <p:nvPr/>
        </p:nvSpPr>
        <p:spPr>
          <a:xfrm>
            <a:off x="253080" y="1369440"/>
            <a:ext cx="3792240" cy="56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Бустер: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 err="1">
                <a:solidFill>
                  <a:schemeClr val="accent1"/>
                </a:solidFill>
                <a:latin typeface="Comic Sans MS"/>
                <a:ea typeface="DejaVu Sans"/>
              </a:rPr>
              <a:t>Циклозадающая</a:t>
            </a: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 аппаратура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Q-</a:t>
            </a: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метр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Вывод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Синхронизация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B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Comic Sans MS"/>
                <a:ea typeface="DejaVu Sans"/>
              </a:rPr>
              <a:t>Вакуум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ВЧ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Электронное охлаждение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2D05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rgbClr val="92D050"/>
                </a:solidFill>
                <a:latin typeface="Comic Sans MS"/>
                <a:ea typeface="DejaVu Sans"/>
              </a:rPr>
              <a:t>СБИС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Отдельно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 dirty="0" err="1">
                <a:solidFill>
                  <a:schemeClr val="accent1"/>
                </a:solidFill>
                <a:latin typeface="Comic Sans MS"/>
                <a:ea typeface="DejaVu Sans"/>
              </a:rPr>
              <a:t>DocDB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 dirty="0">
                <a:solidFill>
                  <a:schemeClr val="accent1"/>
                </a:solidFill>
                <a:latin typeface="Comic Sans MS"/>
                <a:ea typeface="DejaVu Sans"/>
              </a:rPr>
              <a:t>Сохранение состояния системы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Прямоугольник 8"/>
          <p:cNvSpPr/>
          <p:nvPr/>
        </p:nvSpPr>
        <p:spPr>
          <a:xfrm flipH="1">
            <a:off x="4195440" y="1369440"/>
            <a:ext cx="379944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Нуклотрон: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Циклозадающая аппаратура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Вывод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ВЧ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Прямоугольник 9"/>
          <p:cNvSpPr/>
          <p:nvPr/>
        </p:nvSpPr>
        <p:spPr>
          <a:xfrm>
            <a:off x="7994880" y="1296000"/>
            <a:ext cx="4060440" cy="429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Коллайдер: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Циклозадающая аппаратура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Диагностика инжекции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Термометрия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Измерение орбиты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Коррекция орбиты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Измерение тока пучка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Q-</a:t>
            </a: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метр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Синхронизация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SLM </a:t>
            </a: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мониторы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92D050"/>
                </a:solidFill>
                <a:latin typeface="Comic Sans MS"/>
                <a:ea typeface="DejaVu Sans"/>
              </a:rPr>
              <a:t>ВЧ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92D050"/>
                </a:solidFill>
                <a:latin typeface="Comic Sans MS"/>
                <a:ea typeface="DejaVu Sans"/>
              </a:rPr>
              <a:t>Электронное охлаждение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1800" b="1" strike="noStrike" spc="-1">
                <a:solidFill>
                  <a:srgbClr val="92D050"/>
                </a:solidFill>
                <a:latin typeface="Comic Sans MS"/>
                <a:ea typeface="DejaVu Sans"/>
              </a:rPr>
              <a:t>Вакуум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Прямоугольник 11"/>
          <p:cNvSpPr/>
          <p:nvPr/>
        </p:nvSpPr>
        <p:spPr>
          <a:xfrm>
            <a:off x="4645800" y="5473080"/>
            <a:ext cx="32742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4F81BD"/>
              </a:buClr>
              <a:buFont typeface="Wingdings" charset="2"/>
              <a:buChar char=""/>
            </a:pPr>
            <a:r>
              <a:rPr lang="ru-RU" sz="1800" b="1" strike="noStrike" spc="-1">
                <a:solidFill>
                  <a:schemeClr val="accent1"/>
                </a:solidFill>
                <a:latin typeface="Comic Sans MS"/>
                <a:ea typeface="DejaVu Sans"/>
              </a:rPr>
              <a:t>Сделано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ru-RU" sz="1800" b="1" strike="noStrike" spc="-1">
                <a:solidFill>
                  <a:srgbClr val="00B050"/>
                </a:solidFill>
                <a:latin typeface="Comic Sans MS"/>
                <a:ea typeface="DejaVu Sans"/>
              </a:rPr>
              <a:t>Интегрировано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2D050"/>
              </a:buClr>
              <a:buFont typeface="Wingdings" charset="2"/>
              <a:buChar char=""/>
            </a:pPr>
            <a:r>
              <a:rPr lang="ru-RU" sz="1800" b="1" strike="noStrike" spc="-1">
                <a:solidFill>
                  <a:srgbClr val="92D050"/>
                </a:solidFill>
                <a:latin typeface="Comic Sans MS"/>
                <a:ea typeface="DejaVu Sans"/>
              </a:rPr>
              <a:t>Возможно интегрируется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7030A0"/>
              </a:buClr>
              <a:buFont typeface="Wingdings" charset="2"/>
              <a:buChar char=""/>
            </a:pPr>
            <a:r>
              <a:rPr lang="ru-RU" sz="1800" b="1" strike="noStrike" spc="-1">
                <a:solidFill>
                  <a:srgbClr val="7030A0"/>
                </a:solidFill>
                <a:latin typeface="Comic Sans MS"/>
                <a:ea typeface="DejaVu Sans"/>
              </a:rPr>
              <a:t>В работе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88" y="166163"/>
            <a:ext cx="11523023" cy="5538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Трехуровневая архитектура ПО системы управления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1" y="1273629"/>
            <a:ext cx="10599998" cy="44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761999"/>
          </a:xfrm>
        </p:spPr>
        <p:txBody>
          <a:bodyPr>
            <a:normAutofit/>
          </a:bodyPr>
          <a:lstStyle/>
          <a:p>
            <a:pPr algn="ctr"/>
            <a:r>
              <a:rPr lang="ru-RU" sz="3600" b="1" spc="-1" dirty="0">
                <a:solidFill>
                  <a:srgbClr val="0070C0"/>
                </a:solidFill>
                <a:latin typeface="Comic Sans MS"/>
                <a:cs typeface="+mn-cs"/>
              </a:rPr>
              <a:t>Достоинства трехуровневой архитектуры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723" y="1356778"/>
            <a:ext cx="11061700" cy="3086100"/>
          </a:xfrm>
        </p:spPr>
        <p:txBody>
          <a:bodyPr>
            <a:normAutofit fontScale="92500" lnSpcReduction="20000"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разграничение функций; 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 err="1">
                <a:solidFill>
                  <a:srgbClr val="3333FF"/>
                </a:solidFill>
                <a:latin typeface="Comic Sans MS"/>
              </a:rPr>
              <a:t>распределенность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; 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разрешение конфликтов доступа.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endParaRPr lang="ru-RU" sz="2400" b="1" spc="-1" dirty="0">
              <a:solidFill>
                <a:srgbClr val="3333FF"/>
              </a:solidFill>
              <a:latin typeface="Comic Sans MS"/>
            </a:endParaRPr>
          </a:p>
          <a:p>
            <a:pPr marL="0" indent="0" algn="just">
              <a:lnSpc>
                <a:spcPct val="150000"/>
              </a:lnSpc>
              <a:buClr>
                <a:srgbClr val="3333FF"/>
              </a:buClr>
              <a:buNone/>
            </a:pPr>
            <a:r>
              <a:rPr lang="ru-RU" sz="2200" spc="-1" dirty="0">
                <a:solidFill>
                  <a:srgbClr val="3333FF"/>
                </a:solidFill>
                <a:latin typeface="Comic Sans MS"/>
              </a:rPr>
              <a:t>Следствием этих достоинств является масштабируемость – одно из основных требований, предъявляемых к крупным системам управления.  </a:t>
            </a:r>
          </a:p>
        </p:txBody>
      </p:sp>
    </p:spTree>
    <p:extLst>
      <p:ext uri="{BB962C8B-B14F-4D97-AF65-F5344CB8AC3E}">
        <p14:creationId xmlns:p14="http://schemas.microsoft.com/office/powerpoint/2010/main" val="233195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78" y="79821"/>
            <a:ext cx="10825843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Дополнительные элементы 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118508"/>
            <a:ext cx="11074400" cy="4902200"/>
          </a:xfrm>
        </p:spPr>
        <p:txBody>
          <a:bodyPr>
            <a:normAutofit lnSpcReduction="10000"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Средства обеспечения работоспособности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Авторизация и разграничение прав доступа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Стандартизованная система конфигурации элементов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Автоматический запуск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и остановка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Архивация и извлечение архивных данных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Логирование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Мониторинг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Стандартизованная обработка ошибок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</a:rPr>
              <a:t>Библиотеки и наборы инструментов для создания клиентских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66671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194440" y="461160"/>
            <a:ext cx="6573240" cy="702720"/>
          </a:xfrm>
          <a:custGeom>
            <a:avLst/>
            <a:gdLst>
              <a:gd name="textAreaLeft" fmla="*/ 0 w 6573240"/>
              <a:gd name="textAreaRight" fmla="*/ 6573600 w 6573240"/>
              <a:gd name="textAreaTop" fmla="*/ 0 h 702720"/>
              <a:gd name="textAreaBottom" fmla="*/ 703080 h 7027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32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0070C0"/>
                </a:solidFill>
                <a:latin typeface="Comic Sans MS"/>
                <a:ea typeface="DejaVu Sans"/>
              </a:rPr>
              <a:t>– связующая технология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8350200" y="4941720"/>
            <a:ext cx="1293480" cy="126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14"/>
          <p:cNvSpPr/>
          <p:nvPr/>
        </p:nvSpPr>
        <p:spPr>
          <a:xfrm>
            <a:off x="11768040" y="6492960"/>
            <a:ext cx="375840" cy="364680"/>
          </a:xfrm>
          <a:custGeom>
            <a:avLst/>
            <a:gdLst>
              <a:gd name="textAreaLeft" fmla="*/ 0 w 375840"/>
              <a:gd name="textAreaRight" fmla="*/ 376200 w 37584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CCEF5F85-1D23-421B-8824-B3D71750C421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7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27"/>
          <p:cNvSpPr/>
          <p:nvPr/>
        </p:nvSpPr>
        <p:spPr>
          <a:xfrm>
            <a:off x="384120" y="1793160"/>
            <a:ext cx="107359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Предназначена для построения систем управления крупными физическими и промышленными установками;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Основана на принципе распределённых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Скрывает сетевое взаимодействие;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Бесплатное и мультиплатформенное ПО с открытым исходным кодом;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Набор инструментов для централизованной настройки, контроля и управления всеми подключёнными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Серверные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и клиентские библиотеки для языков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C++, Python, Java;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Создание клиентских приложений на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web,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Qt, Taurus, LabView, </a:t>
            </a:r>
            <a:r>
              <a:rPr lang="en-US" sz="2000" b="1" strike="noStrike" spc="-1" dirty="0" err="1">
                <a:solidFill>
                  <a:srgbClr val="3333FF"/>
                </a:solidFill>
                <a:latin typeface="Comic Sans MS"/>
                <a:ea typeface="Noto Sans CJK SC Regular"/>
              </a:rPr>
              <a:t>MatLab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,…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Рисунок 1"/>
          <p:cNvPicPr/>
          <p:nvPr/>
        </p:nvPicPr>
        <p:blipFill>
          <a:blip r:embed="rId2"/>
          <a:stretch/>
        </p:blipFill>
        <p:spPr>
          <a:xfrm rot="5400000">
            <a:off x="2263320" y="-1533960"/>
            <a:ext cx="1383480" cy="470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586160" y="88200"/>
            <a:ext cx="8568720" cy="586957"/>
          </a:xfrm>
          <a:custGeom>
            <a:avLst/>
            <a:gdLst>
              <a:gd name="textAreaLeft" fmla="*/ 0 w 8568720"/>
              <a:gd name="textAreaRight" fmla="*/ 8569080 w 8568720"/>
              <a:gd name="textAreaTop" fmla="*/ 0 h 580680"/>
              <a:gd name="textAreaBottom" fmla="*/ 581040 h 580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Tango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 </a:t>
            </a:r>
            <a:r>
              <a:rPr lang="en-US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Controls :: Device - </a:t>
            </a:r>
            <a:r>
              <a:rPr lang="ru-RU" sz="3200" b="1" strike="noStrike" spc="-1" dirty="0">
                <a:solidFill>
                  <a:srgbClr val="0070C0"/>
                </a:solidFill>
                <a:latin typeface="Comic Sans MS"/>
                <a:ea typeface="DejaVu Sans"/>
              </a:rPr>
              <a:t>устройство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14"/>
          <p:cNvSpPr/>
          <p:nvPr/>
        </p:nvSpPr>
        <p:spPr>
          <a:xfrm>
            <a:off x="11811960" y="6421680"/>
            <a:ext cx="375840" cy="364680"/>
          </a:xfrm>
          <a:custGeom>
            <a:avLst/>
            <a:gdLst>
              <a:gd name="textAreaLeft" fmla="*/ 0 w 375840"/>
              <a:gd name="textAreaRight" fmla="*/ 376200 w 375840"/>
              <a:gd name="textAreaTop" fmla="*/ 0 h 364680"/>
              <a:gd name="textAreaBottom" fmla="*/ 365040 h 36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8A4E8293-FA50-475B-9E60-E2CD5DCFCFD9}" type="slidenum">
              <a:rPr lang="ru-RU" sz="1800" b="1" strike="noStrike" spc="-1">
                <a:solidFill>
                  <a:srgbClr val="3333CC"/>
                </a:solidFill>
                <a:latin typeface="Comic Sans MS"/>
                <a:ea typeface="DejaVu Sans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41387A0-3035-436B-AA02-3E419B6352EB}"/>
              </a:ext>
            </a:extLst>
          </p:cNvPr>
          <p:cNvGrpSpPr/>
          <p:nvPr/>
        </p:nvGrpSpPr>
        <p:grpSpPr>
          <a:xfrm>
            <a:off x="7610760" y="1881360"/>
            <a:ext cx="4614120" cy="4451040"/>
            <a:chOff x="7610760" y="1881360"/>
            <a:chExt cx="4614120" cy="4451040"/>
          </a:xfrm>
        </p:grpSpPr>
        <p:sp>
          <p:nvSpPr>
            <p:cNvPr id="219" name="CustomShape 3"/>
            <p:cNvSpPr/>
            <p:nvPr/>
          </p:nvSpPr>
          <p:spPr>
            <a:xfrm>
              <a:off x="8350200" y="4941720"/>
              <a:ext cx="1293480" cy="126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CustomShape 15"/>
            <p:cNvSpPr/>
            <p:nvPr/>
          </p:nvSpPr>
          <p:spPr>
            <a:xfrm>
              <a:off x="7610760" y="1881360"/>
              <a:ext cx="4392000" cy="4451040"/>
            </a:xfrm>
            <a:custGeom>
              <a:avLst/>
              <a:gdLst>
                <a:gd name="textAreaLeft" fmla="*/ 0 w 4392000"/>
                <a:gd name="textAreaRight" fmla="*/ 4392360 w 4392000"/>
                <a:gd name="textAreaTop" fmla="*/ 0 h 3693600"/>
                <a:gd name="textAreaBottom" fmla="*/ 3693960 h 3693600"/>
              </a:gdLst>
              <a:ahLst/>
              <a:cxnLst/>
              <a:rect l="textAreaLeft" t="textAreaTop" r="textAreaRight" b="textAreaBottom"/>
              <a:pathLst>
                <a:path w="12203" h="10263">
                  <a:moveTo>
                    <a:pt x="1710" y="0"/>
                  </a:moveTo>
                  <a:lnTo>
                    <a:pt x="1710" y="0"/>
                  </a:lnTo>
                  <a:cubicBezTo>
                    <a:pt x="1410" y="0"/>
                    <a:pt x="1115" y="79"/>
                    <a:pt x="855" y="229"/>
                  </a:cubicBezTo>
                  <a:cubicBezTo>
                    <a:pt x="595" y="379"/>
                    <a:pt x="379" y="595"/>
                    <a:pt x="229" y="855"/>
                  </a:cubicBezTo>
                  <a:cubicBezTo>
                    <a:pt x="79" y="1115"/>
                    <a:pt x="0" y="1410"/>
                    <a:pt x="0" y="1710"/>
                  </a:cubicBezTo>
                  <a:lnTo>
                    <a:pt x="0" y="8551"/>
                  </a:lnTo>
                  <a:lnTo>
                    <a:pt x="0" y="8552"/>
                  </a:lnTo>
                  <a:cubicBezTo>
                    <a:pt x="0" y="8852"/>
                    <a:pt x="79" y="9147"/>
                    <a:pt x="229" y="9407"/>
                  </a:cubicBezTo>
                  <a:cubicBezTo>
                    <a:pt x="379" y="9667"/>
                    <a:pt x="595" y="9883"/>
                    <a:pt x="855" y="10033"/>
                  </a:cubicBezTo>
                  <a:cubicBezTo>
                    <a:pt x="1115" y="10183"/>
                    <a:pt x="1410" y="10262"/>
                    <a:pt x="1710" y="10262"/>
                  </a:cubicBezTo>
                  <a:lnTo>
                    <a:pt x="10491" y="10262"/>
                  </a:lnTo>
                  <a:lnTo>
                    <a:pt x="10492" y="10262"/>
                  </a:lnTo>
                  <a:cubicBezTo>
                    <a:pt x="10792" y="10262"/>
                    <a:pt x="11087" y="10183"/>
                    <a:pt x="11347" y="10033"/>
                  </a:cubicBezTo>
                  <a:cubicBezTo>
                    <a:pt x="11607" y="9883"/>
                    <a:pt x="11823" y="9667"/>
                    <a:pt x="11973" y="9407"/>
                  </a:cubicBezTo>
                  <a:cubicBezTo>
                    <a:pt x="12123" y="9147"/>
                    <a:pt x="12202" y="8852"/>
                    <a:pt x="12202" y="8552"/>
                  </a:cubicBezTo>
                  <a:lnTo>
                    <a:pt x="12202" y="1710"/>
                  </a:lnTo>
                  <a:lnTo>
                    <a:pt x="12202" y="1710"/>
                  </a:lnTo>
                  <a:lnTo>
                    <a:pt x="12202" y="1710"/>
                  </a:lnTo>
                  <a:cubicBezTo>
                    <a:pt x="12202" y="1410"/>
                    <a:pt x="12123" y="1115"/>
                    <a:pt x="11973" y="855"/>
                  </a:cubicBezTo>
                  <a:cubicBezTo>
                    <a:pt x="11823" y="595"/>
                    <a:pt x="11607" y="379"/>
                    <a:pt x="11347" y="229"/>
                  </a:cubicBezTo>
                  <a:cubicBezTo>
                    <a:pt x="11087" y="79"/>
                    <a:pt x="10792" y="0"/>
                    <a:pt x="10492" y="0"/>
                  </a:cubicBezTo>
                  <a:lnTo>
                    <a:pt x="1710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CustomShape 16"/>
            <p:cNvSpPr/>
            <p:nvPr/>
          </p:nvSpPr>
          <p:spPr>
            <a:xfrm>
              <a:off x="7898040" y="1944720"/>
              <a:ext cx="3966840" cy="57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800" b="1" strike="noStrike" spc="-1">
                  <a:solidFill>
                    <a:srgbClr val="3333FF"/>
                  </a:solidFill>
                  <a:latin typeface="Comic Sans MS"/>
                  <a:ea typeface="DejaVu Sans"/>
                </a:rPr>
                <a:t>	</a:t>
              </a:r>
              <a:r>
                <a:rPr lang="en-US" sz="2800" b="1" strike="noStrike" spc="-1">
                  <a:solidFill>
                    <a:srgbClr val="2D2DB9"/>
                  </a:solidFill>
                  <a:latin typeface="Comic Sans MS"/>
                  <a:ea typeface="DejaVu Sans"/>
                </a:rPr>
                <a:t>Источник питания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CustomShape 17"/>
            <p:cNvSpPr/>
            <p:nvPr/>
          </p:nvSpPr>
          <p:spPr>
            <a:xfrm>
              <a:off x="7883640" y="2673360"/>
              <a:ext cx="3799374" cy="363375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 anchor="t">
              <a:spAutoFit/>
            </a:bodyPr>
            <a:lstStyle/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ru-RU" b="1" spc="-1" dirty="0">
                  <a:solidFill>
                    <a:srgbClr val="00B050"/>
                  </a:solidFill>
                  <a:latin typeface="Comic Sans MS"/>
                  <a:ea typeface="DejaVu Sans"/>
                </a:rPr>
                <a:t>Состояние </a:t>
              </a: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ru-RU" b="1" spc="-1" dirty="0">
                  <a:solidFill>
                    <a:srgbClr val="00B050"/>
                  </a:solidFill>
                  <a:latin typeface="Comic Sans MS"/>
                  <a:ea typeface="DejaVu Sans"/>
                </a:rPr>
                <a:t>Статус</a:t>
              </a:r>
              <a:endParaRPr lang="en-US" sz="1800" b="1" strike="noStrike" spc="-1" dirty="0">
                <a:solidFill>
                  <a:srgbClr val="00B050"/>
                </a:solidFill>
                <a:latin typeface="Comic Sans MS"/>
                <a:ea typeface="DejaVu Sans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CE181E"/>
                  </a:solidFill>
                  <a:latin typeface="Comic Sans MS"/>
                  <a:ea typeface="DejaVu Sans"/>
                </a:rPr>
                <a:t>Ток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CE181E"/>
                  </a:solidFill>
                  <a:latin typeface="Comic Sans MS"/>
                  <a:ea typeface="DejaVu Sans"/>
                </a:rPr>
                <a:t>Напряжение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CE181E"/>
                  </a:solidFill>
                  <a:latin typeface="Comic Sans MS"/>
                  <a:ea typeface="DejaVu Sans"/>
                </a:rPr>
                <a:t>Режим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FF8C00"/>
                  </a:solidFill>
                  <a:latin typeface="Comic Sans MS"/>
                  <a:ea typeface="DejaVu Sans"/>
                </a:rPr>
                <a:t>Включить</a:t>
              </a:r>
              <a:r>
                <a:rPr lang="en-US" sz="1800" b="1" strike="noStrike" spc="-1" dirty="0">
                  <a:solidFill>
                    <a:srgbClr val="FF8C00"/>
                  </a:solidFill>
                  <a:latin typeface="Comic Sans MS"/>
                  <a:ea typeface="DejaVu Sans"/>
                </a:rPr>
                <a:t> </a:t>
              </a:r>
              <a:r>
                <a:rPr lang="en-US" sz="1800" b="1" strike="noStrike" spc="-1" dirty="0" err="1">
                  <a:solidFill>
                    <a:srgbClr val="FF8C00"/>
                  </a:solidFill>
                  <a:latin typeface="Comic Sans MS"/>
                  <a:ea typeface="DejaVu Sans"/>
                </a:rPr>
                <a:t>вывод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FF8C00"/>
                  </a:solidFill>
                  <a:latin typeface="Comic Sans MS"/>
                  <a:ea typeface="DejaVu Sans"/>
                </a:rPr>
                <a:t>Выключить</a:t>
              </a:r>
              <a:r>
                <a:rPr lang="en-US" sz="1800" b="1" strike="noStrike" spc="-1" dirty="0">
                  <a:solidFill>
                    <a:srgbClr val="FF8C00"/>
                  </a:solidFill>
                  <a:latin typeface="Comic Sans MS"/>
                  <a:ea typeface="DejaVu Sans"/>
                </a:rPr>
                <a:t> </a:t>
              </a:r>
              <a:r>
                <a:rPr lang="en-US" sz="1800" b="1" strike="noStrike" spc="-1" dirty="0" err="1">
                  <a:solidFill>
                    <a:srgbClr val="FF8C00"/>
                  </a:solidFill>
                  <a:latin typeface="Comic Sans MS"/>
                  <a:ea typeface="DejaVu Sans"/>
                </a:rPr>
                <a:t>вывод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FFFF00"/>
                  </a:solidFill>
                  <a:latin typeface="Comic Sans MS"/>
                  <a:ea typeface="DejaVu Sans"/>
                </a:rPr>
                <a:t>Адрес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4040" indent="-284040">
                <a:lnSpc>
                  <a:spcPct val="114000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40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1800" b="1" strike="noStrike" spc="-1" dirty="0" err="1">
                  <a:solidFill>
                    <a:srgbClr val="FFFF00"/>
                  </a:solidFill>
                  <a:latin typeface="Comic Sans MS"/>
                  <a:ea typeface="DejaVu Sans"/>
                </a:rPr>
                <a:t>Порт</a:t>
              </a:r>
              <a:endParaRPr lang="en-US" sz="1800" b="1" strike="noStrike" spc="-1" dirty="0">
                <a:solidFill>
                  <a:srgbClr val="FFFF00"/>
                </a:solidFill>
                <a:latin typeface="Comic Sans MS"/>
                <a:ea typeface="DejaVu Sans"/>
              </a:endParaRPr>
            </a:p>
          </p:txBody>
        </p:sp>
        <p:sp>
          <p:nvSpPr>
            <p:cNvPr id="225" name="Line 18"/>
            <p:cNvSpPr/>
            <p:nvPr/>
          </p:nvSpPr>
          <p:spPr>
            <a:xfrm>
              <a:off x="8265960" y="2593800"/>
              <a:ext cx="3449520" cy="144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3560" rIns="90000" bIns="-43560" anchor="t" anchorCtr="1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CustomShape 19"/>
            <p:cNvSpPr/>
            <p:nvPr/>
          </p:nvSpPr>
          <p:spPr>
            <a:xfrm>
              <a:off x="9738000" y="3583179"/>
              <a:ext cx="286920" cy="1036124"/>
            </a:xfrm>
            <a:custGeom>
              <a:avLst/>
              <a:gdLst>
                <a:gd name="textAreaLeft" fmla="*/ 0 w 286920"/>
                <a:gd name="textAreaRight" fmla="*/ 287280 w 286920"/>
                <a:gd name="textAreaTop" fmla="*/ 0 h 900000"/>
                <a:gd name="textAreaBottom" fmla="*/ 900360 h 900000"/>
              </a:gdLst>
              <a:ahLst/>
              <a:cxnLst/>
              <a:rect l="textAreaLeft" t="textAreaTop" r="textAreaRight" b="textAreaBottom"/>
              <a:pathLst>
                <a:path w="800" h="2503">
                  <a:moveTo>
                    <a:pt x="0" y="0"/>
                  </a:moveTo>
                  <a:cubicBezTo>
                    <a:pt x="199" y="0"/>
                    <a:pt x="399" y="104"/>
                    <a:pt x="399" y="208"/>
                  </a:cubicBezTo>
                  <a:lnTo>
                    <a:pt x="399" y="1042"/>
                  </a:lnTo>
                  <a:cubicBezTo>
                    <a:pt x="399" y="1146"/>
                    <a:pt x="599" y="1251"/>
                    <a:pt x="799" y="1251"/>
                  </a:cubicBezTo>
                  <a:cubicBezTo>
                    <a:pt x="599" y="1251"/>
                    <a:pt x="399" y="1355"/>
                    <a:pt x="399" y="1459"/>
                  </a:cubicBezTo>
                  <a:lnTo>
                    <a:pt x="399" y="2293"/>
                  </a:lnTo>
                  <a:cubicBezTo>
                    <a:pt x="399" y="2397"/>
                    <a:pt x="199" y="2502"/>
                    <a:pt x="0" y="2502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CustomShape 20"/>
            <p:cNvSpPr/>
            <p:nvPr/>
          </p:nvSpPr>
          <p:spPr>
            <a:xfrm>
              <a:off x="10419480" y="4858200"/>
              <a:ext cx="286920" cy="502920"/>
            </a:xfrm>
            <a:custGeom>
              <a:avLst/>
              <a:gdLst>
                <a:gd name="textAreaLeft" fmla="*/ 0 w 286920"/>
                <a:gd name="textAreaRight" fmla="*/ 287280 w 286920"/>
                <a:gd name="textAreaTop" fmla="*/ 0 h 502920"/>
                <a:gd name="textAreaBottom" fmla="*/ 503280 h 502920"/>
              </a:gdLst>
              <a:ahLst/>
              <a:cxnLst/>
              <a:rect l="textAreaLeft" t="textAreaTop" r="textAreaRight" b="textAreaBottom"/>
              <a:pathLst>
                <a:path w="800" h="140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CustomShape 21"/>
            <p:cNvSpPr/>
            <p:nvPr/>
          </p:nvSpPr>
          <p:spPr>
            <a:xfrm>
              <a:off x="9185220" y="5710860"/>
              <a:ext cx="286920" cy="502920"/>
            </a:xfrm>
            <a:custGeom>
              <a:avLst/>
              <a:gdLst>
                <a:gd name="textAreaLeft" fmla="*/ 0 w 286920"/>
                <a:gd name="textAreaRight" fmla="*/ 287280 w 286920"/>
                <a:gd name="textAreaTop" fmla="*/ 0 h 502920"/>
                <a:gd name="textAreaBottom" fmla="*/ 503280 h 502920"/>
              </a:gdLst>
              <a:ahLst/>
              <a:cxnLst/>
              <a:rect l="textAreaLeft" t="textAreaTop" r="textAreaRight" b="textAreaBottom"/>
              <a:pathLst>
                <a:path w="800" h="140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CustomShape 22"/>
            <p:cNvSpPr/>
            <p:nvPr/>
          </p:nvSpPr>
          <p:spPr>
            <a:xfrm>
              <a:off x="10085438" y="3886920"/>
              <a:ext cx="1630080" cy="699840"/>
            </a:xfrm>
            <a:custGeom>
              <a:avLst/>
              <a:gdLst>
                <a:gd name="textAreaLeft" fmla="*/ 0 w 1630080"/>
                <a:gd name="textAreaRight" fmla="*/ 1630440 w 1630080"/>
                <a:gd name="textAreaTop" fmla="*/ 0 h 699840"/>
                <a:gd name="textAreaBottom" fmla="*/ 700200 h 6998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 dirty="0" err="1">
                  <a:solidFill>
                    <a:srgbClr val="3333FF"/>
                  </a:solidFill>
                  <a:latin typeface="Comic Sans MS"/>
                  <a:ea typeface="DejaVu Sans"/>
                </a:rPr>
                <a:t>Атрибуты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CustomShape 23"/>
            <p:cNvSpPr/>
            <p:nvPr/>
          </p:nvSpPr>
          <p:spPr>
            <a:xfrm>
              <a:off x="10739520" y="4912200"/>
              <a:ext cx="1485360" cy="394920"/>
            </a:xfrm>
            <a:custGeom>
              <a:avLst/>
              <a:gdLst>
                <a:gd name="textAreaLeft" fmla="*/ 0 w 1485360"/>
                <a:gd name="textAreaRight" fmla="*/ 1485720 w 1485360"/>
                <a:gd name="textAreaTop" fmla="*/ 0 h 394920"/>
                <a:gd name="textAreaBottom" fmla="*/ 395280 h 3949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 dirty="0" err="1">
                  <a:solidFill>
                    <a:srgbClr val="3333FF"/>
                  </a:solidFill>
                  <a:latin typeface="Comic Sans MS"/>
                  <a:ea typeface="DejaVu Sans"/>
                </a:rPr>
                <a:t>Команды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CustomShape 24"/>
            <p:cNvSpPr/>
            <p:nvPr/>
          </p:nvSpPr>
          <p:spPr>
            <a:xfrm>
              <a:off x="9540744" y="5757120"/>
              <a:ext cx="1485360" cy="394920"/>
            </a:xfrm>
            <a:custGeom>
              <a:avLst/>
              <a:gdLst>
                <a:gd name="textAreaLeft" fmla="*/ 0 w 1485360"/>
                <a:gd name="textAreaRight" fmla="*/ 1485720 w 1485360"/>
                <a:gd name="textAreaTop" fmla="*/ 0 h 394920"/>
                <a:gd name="textAreaBottom" fmla="*/ 395280 h 3949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40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</a:pPr>
              <a:r>
                <a:rPr lang="en-US" sz="2000" b="1" strike="noStrike" spc="-1" dirty="0" err="1">
                  <a:solidFill>
                    <a:srgbClr val="3333FF"/>
                  </a:solidFill>
                  <a:latin typeface="Comic Sans MS"/>
                  <a:ea typeface="DejaVu Sans"/>
                </a:rPr>
                <a:t>Свойства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32" name="Рисунок 125"/>
          <p:cNvPicPr/>
          <p:nvPr/>
        </p:nvPicPr>
        <p:blipFill>
          <a:blip r:embed="rId2"/>
          <a:stretch/>
        </p:blipFill>
        <p:spPr>
          <a:xfrm>
            <a:off x="9889560" y="525600"/>
            <a:ext cx="1922040" cy="1114200"/>
          </a:xfrm>
          <a:prstGeom prst="rect">
            <a:avLst/>
          </a:prstGeom>
          <a:ln w="0">
            <a:noFill/>
          </a:ln>
        </p:spPr>
      </p:pic>
      <p:sp>
        <p:nvSpPr>
          <p:cNvPr id="233" name="Двойная стрелка влево/вверх 2"/>
          <p:cNvSpPr/>
          <p:nvPr/>
        </p:nvSpPr>
        <p:spPr>
          <a:xfrm rot="10800000">
            <a:off x="8850600" y="895680"/>
            <a:ext cx="956160" cy="91836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4" name="Прямоугольник 3"/>
          <p:cNvSpPr/>
          <p:nvPr/>
        </p:nvSpPr>
        <p:spPr>
          <a:xfrm>
            <a:off x="502560" y="1144080"/>
            <a:ext cx="7066440" cy="46100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Программное отображение реального устройства или логической сущности в системе управления;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Уникальный идентификатор </a:t>
            </a:r>
            <a:r>
              <a:rPr lang="en-US" sz="2000" b="1" strike="noStrike" spc="-1" dirty="0">
                <a:solidFill>
                  <a:srgbClr val="C00000"/>
                </a:solidFill>
                <a:latin typeface="Comic Sans MS"/>
                <a:ea typeface="Noto Sans CJK SC Regular"/>
              </a:rPr>
              <a:t>domain/family/member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</a:rPr>
              <a:t>Имеет внутреннее состояние (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</a:rPr>
              <a:t>ON, OFF, FAULT, …)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Интерфейс состоит из атрибутов, команд и пайпов;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Настраивается при помощи свойств;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Принадлежит к определенному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классу;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Выполняется внутри сервера устройств </a:t>
            </a:r>
            <a:r>
              <a:rPr lang="en-US" sz="2000" b="1" strike="noStrike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tango;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Tango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Controls :: </a:t>
            </a:r>
            <a:r>
              <a:rPr lang="ru-RU" sz="3200" b="1" spc="-1" dirty="0">
                <a:solidFill>
                  <a:srgbClr val="0070C0"/>
                </a:solidFill>
                <a:latin typeface="Comic Sans MS"/>
                <a:cs typeface="+mn-cs"/>
              </a:rPr>
              <a:t>Атрибуты 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  <a:cs typeface="+mn-cs"/>
              </a:rPr>
              <a:t>(Attributes)</a:t>
            </a:r>
            <a:endParaRPr lang="ru-RU" sz="3200" b="1" spc="-1" dirty="0">
              <a:solidFill>
                <a:srgbClr val="0070C0"/>
              </a:solidFill>
              <a:latin typeface="Comic Sans MS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469" y="1200394"/>
            <a:ext cx="10877062" cy="5114436"/>
          </a:xfrm>
        </p:spPr>
        <p:txBody>
          <a:bodyPr>
            <a:normAutofit/>
          </a:bodyPr>
          <a:lstStyle/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Атрибуты являются частью интерфейса устройства. Они представляют поля данных. Клиентские приложения могут прочитать их, записать или подписаться на события.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Типы (логический, строка, целые числа, дробные числа, символы, ..)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Размерность (скалярные, спектральные (1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D)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,  картинки (2</a:t>
            </a:r>
            <a:r>
              <a:rPr lang="en-US" sz="2400" b="1" spc="-1" dirty="0">
                <a:solidFill>
                  <a:srgbClr val="3333FF"/>
                </a:solidFill>
                <a:latin typeface="Comic Sans MS"/>
              </a:rPr>
              <a:t>D)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)</a:t>
            </a:r>
          </a:p>
          <a:p>
            <a:pPr algn="just"/>
            <a:r>
              <a:rPr lang="ru-RU" sz="2400" b="1" spc="-1" dirty="0" err="1">
                <a:solidFill>
                  <a:srgbClr val="3333FF"/>
                </a:solidFill>
                <a:latin typeface="Comic Sans MS"/>
              </a:rPr>
              <a:t>Самоописание</a:t>
            </a:r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 (единицы измерения, максимальные и минимальные значения, предупреждения, формат отображения, ..)</a:t>
            </a:r>
          </a:p>
          <a:p>
            <a:pPr algn="just"/>
            <a:r>
              <a:rPr lang="ru-RU" sz="2400" b="1" spc="-1" dirty="0">
                <a:solidFill>
                  <a:srgbClr val="3333FF"/>
                </a:solidFill>
                <a:latin typeface="Comic Sans MS"/>
              </a:rPr>
              <a:t>Атрибуты могут быть прочитаны один за другим или сразу несколько. </a:t>
            </a:r>
          </a:p>
        </p:txBody>
      </p:sp>
    </p:spTree>
    <p:extLst>
      <p:ext uri="{BB962C8B-B14F-4D97-AF65-F5344CB8AC3E}">
        <p14:creationId xmlns:p14="http://schemas.microsoft.com/office/powerpoint/2010/main" val="406312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ICA-MAC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ICA-MAC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1945</Words>
  <Application>Microsoft Office PowerPoint</Application>
  <PresentationFormat>Широкоэкранный</PresentationFormat>
  <Paragraphs>378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Arial</vt:lpstr>
      <vt:lpstr>Calibri</vt:lpstr>
      <vt:lpstr>Comic Sans MS</vt:lpstr>
      <vt:lpstr>DejaVu Sans</vt:lpstr>
      <vt:lpstr>Noto Sans CJK SC Regular</vt:lpstr>
      <vt:lpstr>OpenSymbol</vt:lpstr>
      <vt:lpstr>Symbol</vt:lpstr>
      <vt:lpstr>Times New Roman</vt:lpstr>
      <vt:lpstr>Wingdings</vt:lpstr>
      <vt:lpstr>Office Theme</vt:lpstr>
      <vt:lpstr>1_Office Theme</vt:lpstr>
      <vt:lpstr>1_NICA-MAC</vt:lpstr>
      <vt:lpstr>NICA-MAC</vt:lpstr>
      <vt:lpstr>Office Theme</vt:lpstr>
      <vt:lpstr>Презентация PowerPoint</vt:lpstr>
      <vt:lpstr>Основные задачи системы управления</vt:lpstr>
      <vt:lpstr>Недостатки систем управления с единой программой</vt:lpstr>
      <vt:lpstr>Трехуровневая архитектура ПО системы управления</vt:lpstr>
      <vt:lpstr>Достоинства трехуровневой архитектуры</vt:lpstr>
      <vt:lpstr>Дополнительные элементы системы управления</vt:lpstr>
      <vt:lpstr>Презентация PowerPoint</vt:lpstr>
      <vt:lpstr>Презентация PowerPoint</vt:lpstr>
      <vt:lpstr>Tango Controls :: Атрибуты (Attributes)</vt:lpstr>
      <vt:lpstr>Tango Controls :: Команды (Commands)</vt:lpstr>
      <vt:lpstr>Tango Controls :: Свойства (Properties)</vt:lpstr>
      <vt:lpstr>Tango Controls :: Модели взаимодействия с устройствами</vt:lpstr>
      <vt:lpstr>Tango Controls :: База данных Tango</vt:lpstr>
      <vt:lpstr>Презентация PowerPoint</vt:lpstr>
      <vt:lpstr>Уровень оборудования :: Стандарт системы управления</vt:lpstr>
      <vt:lpstr>Презентация PowerPoint</vt:lpstr>
      <vt:lpstr>Презентация PowerPoint</vt:lpstr>
      <vt:lpstr>Связующий уровень :: Высокоуровневые устройства</vt:lpstr>
      <vt:lpstr>Связующий уровень :: NICollector</vt:lpstr>
      <vt:lpstr>Презентация PowerPoint</vt:lpstr>
      <vt:lpstr>Связующий уровень :: ConnectorDS, TriggerDS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Клиентский уровень :: Приложения для ПК</vt:lpstr>
      <vt:lpstr>Клиентский уровень :: C++ клиент</vt:lpstr>
      <vt:lpstr>Клиентский уровень :: Python клиент</vt:lpstr>
      <vt:lpstr>Клиентский уровень :: Веб-приложения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User</cp:lastModifiedBy>
  <cp:revision>108</cp:revision>
  <dcterms:created xsi:type="dcterms:W3CDTF">2023-03-26T23:06:37Z</dcterms:created>
  <dcterms:modified xsi:type="dcterms:W3CDTF">2023-06-20T03:56:02Z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20</vt:i4>
  </property>
</Properties>
</file>