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sldIdLst>
    <p:sldId id="256" r:id="rId2"/>
    <p:sldId id="295" r:id="rId3"/>
    <p:sldId id="281" r:id="rId4"/>
    <p:sldId id="297" r:id="rId5"/>
    <p:sldId id="296" r:id="rId6"/>
    <p:sldId id="299" r:id="rId7"/>
    <p:sldId id="298" r:id="rId8"/>
    <p:sldId id="301" r:id="rId9"/>
    <p:sldId id="300" r:id="rId10"/>
    <p:sldId id="280" r:id="rId11"/>
    <p:sldId id="302" r:id="rId12"/>
    <p:sldId id="305" r:id="rId13"/>
    <p:sldId id="304" r:id="rId14"/>
    <p:sldId id="303" r:id="rId15"/>
    <p:sldId id="306" r:id="rId16"/>
    <p:sldId id="307" r:id="rId17"/>
    <p:sldId id="308" r:id="rId18"/>
    <p:sldId id="309" r:id="rId19"/>
    <p:sldId id="311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A540B0"/>
    <a:srgbClr val="E80898"/>
    <a:srgbClr val="3333CC"/>
    <a:srgbClr val="FFFF00"/>
    <a:srgbClr val="622F8D"/>
    <a:srgbClr val="FF6600"/>
    <a:srgbClr val="66FFCC"/>
    <a:srgbClr val="9A75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2049" autoAdjust="0"/>
  </p:normalViewPr>
  <p:slideViewPr>
    <p:cSldViewPr>
      <p:cViewPr>
        <p:scale>
          <a:sx n="70" d="100"/>
          <a:sy n="70" d="100"/>
        </p:scale>
        <p:origin x="-196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rota\Dokumenty\sekretarz\USER%20Program\statystyka\Nr%20of%20proposal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Uradne%20dokumenty\Dubna\stats\publication%20sta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Uradne%20dokumenty\Dubna\stats\publication%20sta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Uradne%20dokumenty\Dubna\stats\publication%20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rota\Dokumenty\sekretarz\USER%20Program\statystyka\Nr%20of%20proposa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rota\Dokumenty\sekretarz\USER%20Program\statystyka\Nr%20of%20proposal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rota\Dokumenty\sekretarz\USER%20Program\statystyka\Nr%20of%20proposal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rota\Dokumenty\sekretarz\USER%20Program\statystyka\Nr%20of%20proposal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rota\Dokumenty\sekretarz\USER%20Program\statystyka\Nr%20of%20proposal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rota\Dokumenty\sekretarz\USER%20Program\statystyka\visitor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rota\Dokumenty\sekretarz\USER%20Program\statystyka\visitor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orota\Dokumenty\sekretarz\USER%20Program\statystyka\visito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l-PL" sz="200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proposals</a:t>
            </a:r>
          </a:p>
        </c:rich>
      </c:tx>
      <c:layout>
        <c:manualLayout>
          <c:xMode val="edge"/>
          <c:yMode val="edge"/>
          <c:x val="0.37113780176778038"/>
          <c:y val="3.0415601970151487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'[Nr of proposals.xlsx]Sheet1'!$B$1</c:f>
              <c:strCache>
                <c:ptCount val="1"/>
                <c:pt idx="0">
                  <c:v>Submitted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'[Nr of proposals.xlsx]Sheet1'!$A$2:$A$4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'[Nr of proposals.xlsx]Sheet1'!$B$2:$B$4</c:f>
              <c:numCache>
                <c:formatCode>General</c:formatCode>
                <c:ptCount val="3"/>
                <c:pt idx="0">
                  <c:v>197</c:v>
                </c:pt>
                <c:pt idx="1">
                  <c:v>242</c:v>
                </c:pt>
                <c:pt idx="2">
                  <c:v>221</c:v>
                </c:pt>
              </c:numCache>
            </c:numRef>
          </c:val>
        </c:ser>
        <c:ser>
          <c:idx val="1"/>
          <c:order val="1"/>
          <c:tx>
            <c:strRef>
              <c:f>'[Nr of proposals.xlsx]Sheet1'!$C$1</c:f>
              <c:strCache>
                <c:ptCount val="1"/>
                <c:pt idx="0">
                  <c:v>Accepted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'[Nr of proposals.xlsx]Sheet1'!$A$2:$A$4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'[Nr of proposals.xlsx]Sheet1'!$C$2:$C$4</c:f>
              <c:numCache>
                <c:formatCode>General</c:formatCode>
                <c:ptCount val="3"/>
                <c:pt idx="0">
                  <c:v>189</c:v>
                </c:pt>
                <c:pt idx="1">
                  <c:v>208</c:v>
                </c:pt>
                <c:pt idx="2">
                  <c:v>203</c:v>
                </c:pt>
              </c:numCache>
            </c:numRef>
          </c:val>
        </c:ser>
        <c:dLbls>
          <c:showVal val="1"/>
        </c:dLbls>
        <c:gapWidth val="65"/>
        <c:axId val="105553920"/>
        <c:axId val="105555456"/>
      </c:barChart>
      <c:catAx>
        <c:axId val="105553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5555456"/>
        <c:crosses val="autoZero"/>
        <c:auto val="1"/>
        <c:lblAlgn val="ctr"/>
        <c:lblOffset val="100"/>
      </c:catAx>
      <c:valAx>
        <c:axId val="1055554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555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hart>
    <c:title>
      <c:layout>
        <c:manualLayout>
          <c:xMode val="edge"/>
          <c:yMode val="edge"/>
          <c:x val="4.9723554437106708E-2"/>
          <c:y val="6.3938185600043995E-2"/>
        </c:manualLayout>
      </c:layout>
      <c:txPr>
        <a:bodyPr/>
        <a:lstStyle/>
        <a:p>
          <a:pPr>
            <a:defRPr sz="2800"/>
          </a:pPr>
          <a:endParaRPr lang="pl-PL"/>
        </a:p>
      </c:txPr>
    </c:title>
    <c:plotArea>
      <c:layout>
        <c:manualLayout>
          <c:layoutTarget val="inner"/>
          <c:xMode val="edge"/>
          <c:yMode val="edge"/>
          <c:x val="0.19719456525352272"/>
          <c:y val="4.8928396396612707E-2"/>
          <c:w val="0.61080151230381774"/>
          <c:h val="0.86815760239936712"/>
        </c:manualLayout>
      </c:layout>
      <c:pieChart>
        <c:varyColors val="1"/>
        <c:ser>
          <c:idx val="0"/>
          <c:order val="0"/>
          <c:tx>
            <c:strRef>
              <c:f>stats!$G$9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pl-PL" smtClean="0"/>
                      <a:t>RTD</a:t>
                    </a:r>
                    <a:r>
                      <a:rPr lang="en-US"/>
                      <a:t>
9%</a:t>
                    </a:r>
                  </a:p>
                </c:rich>
              </c:tx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stats!$H$5:$U$5</c:f>
              <c:strCache>
                <c:ptCount val="14"/>
                <c:pt idx="0">
                  <c:v>YuMO</c:v>
                </c:pt>
                <c:pt idx="1">
                  <c:v>HRFD</c:v>
                </c:pt>
                <c:pt idx="2">
                  <c:v>DN-2</c:v>
                </c:pt>
                <c:pt idx="3">
                  <c:v>DN-6</c:v>
                </c:pt>
                <c:pt idx="4">
                  <c:v>EPSILON</c:v>
                </c:pt>
                <c:pt idx="5">
                  <c:v>SKAT</c:v>
                </c:pt>
                <c:pt idx="6">
                  <c:v>NERA</c:v>
                </c:pt>
                <c:pt idx="7">
                  <c:v>REMUR</c:v>
                </c:pt>
                <c:pt idx="8">
                  <c:v>REFLEX</c:v>
                </c:pt>
                <c:pt idx="9">
                  <c:v>GRAINS</c:v>
                </c:pt>
                <c:pt idx="10">
                  <c:v>FSD</c:v>
                </c:pt>
                <c:pt idx="11">
                  <c:v>DN-12</c:v>
                </c:pt>
                <c:pt idx="12">
                  <c:v>NRT</c:v>
                </c:pt>
                <c:pt idx="13">
                  <c:v>DIN-2PI</c:v>
                </c:pt>
              </c:strCache>
            </c:strRef>
          </c:cat>
          <c:val>
            <c:numRef>
              <c:f>stats!$H$9:$U$9</c:f>
              <c:numCache>
                <c:formatCode>General</c:formatCode>
                <c:ptCount val="14"/>
                <c:pt idx="0">
                  <c:v>10.5</c:v>
                </c:pt>
                <c:pt idx="1">
                  <c:v>10.5</c:v>
                </c:pt>
                <c:pt idx="2">
                  <c:v>6</c:v>
                </c:pt>
                <c:pt idx="3">
                  <c:v>2</c:v>
                </c:pt>
                <c:pt idx="4">
                  <c:v>0.5</c:v>
                </c:pt>
                <c:pt idx="5">
                  <c:v>6</c:v>
                </c:pt>
                <c:pt idx="6">
                  <c:v>11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7</c:v>
                </c:pt>
                <c:pt idx="12">
                  <c:v>0.5</c:v>
                </c:pt>
                <c:pt idx="13">
                  <c:v>1.5</c:v>
                </c:pt>
              </c:numCache>
            </c:numRef>
          </c:val>
          <c:extLst xmlns:c16r2="http://schemas.microsoft.com/office/drawing/2015/06/chart"/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Publications</a:t>
            </a:r>
          </a:p>
        </c:rich>
      </c:tx>
      <c:layout>
        <c:manualLayout>
          <c:xMode val="edge"/>
          <c:yMode val="edge"/>
          <c:x val="0.36134711286089238"/>
          <c:y val="6.4814814814814867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[Book1]Sheet1!$A$1:$A$3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[Book1]Sheet1!$B$1:$B$3</c:f>
              <c:numCache>
                <c:formatCode>General</c:formatCode>
                <c:ptCount val="3"/>
                <c:pt idx="0">
                  <c:v>52</c:v>
                </c:pt>
                <c:pt idx="1">
                  <c:v>74</c:v>
                </c:pt>
                <c:pt idx="2">
                  <c:v>78</c:v>
                </c:pt>
              </c:numCache>
            </c:numRef>
          </c:val>
        </c:ser>
        <c:dLbls>
          <c:showVal val="1"/>
        </c:dLbls>
        <c:gapWidth val="65"/>
        <c:axId val="111158400"/>
        <c:axId val="111159936"/>
      </c:barChart>
      <c:catAx>
        <c:axId val="111158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159936"/>
        <c:crosses val="autoZero"/>
        <c:auto val="1"/>
        <c:lblAlgn val="ctr"/>
        <c:lblOffset val="100"/>
      </c:catAx>
      <c:valAx>
        <c:axId val="1111599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1115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Publications</a:t>
            </a:r>
          </a:p>
        </c:rich>
      </c:tx>
      <c:layout>
        <c:manualLayout>
          <c:xMode val="edge"/>
          <c:yMode val="edge"/>
          <c:x val="0.36134711286089238"/>
          <c:y val="6.4814814814814867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[Book1]Sheet1!$A$1:$A$3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[Book1]Sheet1!$B$1:$B$3</c:f>
              <c:numCache>
                <c:formatCode>General</c:formatCode>
                <c:ptCount val="3"/>
                <c:pt idx="0">
                  <c:v>52</c:v>
                </c:pt>
                <c:pt idx="1">
                  <c:v>74</c:v>
                </c:pt>
                <c:pt idx="2">
                  <c:v>78</c:v>
                </c:pt>
              </c:numCache>
            </c:numRef>
          </c:val>
        </c:ser>
        <c:dLbls>
          <c:showVal val="1"/>
        </c:dLbls>
        <c:gapWidth val="65"/>
        <c:axId val="111341568"/>
        <c:axId val="111343104"/>
      </c:barChart>
      <c:catAx>
        <c:axId val="111341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343104"/>
        <c:crosses val="autoZero"/>
        <c:auto val="1"/>
        <c:lblAlgn val="ctr"/>
        <c:lblOffset val="100"/>
      </c:catAx>
      <c:valAx>
        <c:axId val="1113431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1134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hart>
    <c:title>
      <c:tx>
        <c:rich>
          <a:bodyPr/>
          <a:lstStyle/>
          <a:p>
            <a:pPr>
              <a:defRPr sz="2800"/>
            </a:pPr>
            <a:r>
              <a:rPr lang="is-IS" sz="2800" dirty="0"/>
              <a:t>2016</a:t>
            </a:r>
          </a:p>
        </c:rich>
      </c:tx>
      <c:layout>
        <c:manualLayout>
          <c:xMode val="edge"/>
          <c:yMode val="edge"/>
          <c:x val="5.7254507718251364E-2"/>
          <c:y val="8.8616699229233376E-2"/>
        </c:manualLayout>
      </c:layout>
    </c:title>
    <c:plotArea>
      <c:layout>
        <c:manualLayout>
          <c:layoutTarget val="inner"/>
          <c:xMode val="edge"/>
          <c:yMode val="edge"/>
          <c:x val="0.21053398906980558"/>
          <c:y val="0.15448236253945097"/>
          <c:w val="0.64518716125138886"/>
          <c:h val="0.81868876627233755"/>
        </c:manualLayout>
      </c:layout>
      <c:pieChart>
        <c:varyColors val="1"/>
        <c:ser>
          <c:idx val="0"/>
          <c:order val="0"/>
          <c:tx>
            <c:strRef>
              <c:f>stats!$G$10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pl-PL" smtClean="0"/>
                      <a:t>RTD</a:t>
                    </a:r>
                    <a:r>
                      <a:rPr lang="en-US"/>
                      <a:t>
5%</a:t>
                    </a:r>
                  </a:p>
                </c:rich>
              </c:tx>
              <c:showCatName val="1"/>
              <c:showPercent val="1"/>
            </c:dLbl>
            <c:dLbl>
              <c:idx val="13"/>
              <c:layout>
                <c:manualLayout>
                  <c:x val="6.7420914007907326E-2"/>
                  <c:y val="-3.6385984498786971E-3"/>
                </c:manualLayout>
              </c:layout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stats!$H$5:$U$5</c:f>
              <c:strCache>
                <c:ptCount val="14"/>
                <c:pt idx="0">
                  <c:v>YuMO</c:v>
                </c:pt>
                <c:pt idx="1">
                  <c:v>HRFD</c:v>
                </c:pt>
                <c:pt idx="2">
                  <c:v>DN-2</c:v>
                </c:pt>
                <c:pt idx="3">
                  <c:v>DN-6</c:v>
                </c:pt>
                <c:pt idx="4">
                  <c:v>EPSILON</c:v>
                </c:pt>
                <c:pt idx="5">
                  <c:v>SKAT</c:v>
                </c:pt>
                <c:pt idx="6">
                  <c:v>NERA</c:v>
                </c:pt>
                <c:pt idx="7">
                  <c:v>REMUR</c:v>
                </c:pt>
                <c:pt idx="8">
                  <c:v>REFLEX</c:v>
                </c:pt>
                <c:pt idx="9">
                  <c:v>GRAINS</c:v>
                </c:pt>
                <c:pt idx="10">
                  <c:v>FSD</c:v>
                </c:pt>
                <c:pt idx="11">
                  <c:v>DN-12</c:v>
                </c:pt>
                <c:pt idx="12">
                  <c:v>NRT</c:v>
                </c:pt>
                <c:pt idx="13">
                  <c:v>DIN-2PI</c:v>
                </c:pt>
              </c:strCache>
            </c:strRef>
          </c:cat>
          <c:val>
            <c:numRef>
              <c:f>stats!$H$10:$U$10</c:f>
              <c:numCache>
                <c:formatCode>General</c:formatCode>
                <c:ptCount val="14"/>
                <c:pt idx="0">
                  <c:v>18.5</c:v>
                </c:pt>
                <c:pt idx="1">
                  <c:v>37.5</c:v>
                </c:pt>
                <c:pt idx="2">
                  <c:v>6</c:v>
                </c:pt>
                <c:pt idx="3">
                  <c:v>19</c:v>
                </c:pt>
                <c:pt idx="4">
                  <c:v>1.5</c:v>
                </c:pt>
                <c:pt idx="5">
                  <c:v>5</c:v>
                </c:pt>
                <c:pt idx="6">
                  <c:v>7.5</c:v>
                </c:pt>
                <c:pt idx="7">
                  <c:v>7</c:v>
                </c:pt>
                <c:pt idx="8">
                  <c:v>1</c:v>
                </c:pt>
                <c:pt idx="9">
                  <c:v>0</c:v>
                </c:pt>
                <c:pt idx="10">
                  <c:v>5</c:v>
                </c:pt>
                <c:pt idx="11">
                  <c:v>13.5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/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Publications</a:t>
            </a:r>
          </a:p>
        </c:rich>
      </c:tx>
      <c:layout>
        <c:manualLayout>
          <c:xMode val="edge"/>
          <c:yMode val="edge"/>
          <c:x val="0.36134711286089238"/>
          <c:y val="6.4814814814814867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[Book1]Sheet1!$A$1:$A$3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[Book1]Sheet1!$B$1:$B$3</c:f>
              <c:numCache>
                <c:formatCode>General</c:formatCode>
                <c:ptCount val="3"/>
                <c:pt idx="0">
                  <c:v>52</c:v>
                </c:pt>
                <c:pt idx="1">
                  <c:v>74</c:v>
                </c:pt>
                <c:pt idx="2">
                  <c:v>78</c:v>
                </c:pt>
              </c:numCache>
            </c:numRef>
          </c:val>
        </c:ser>
        <c:dLbls>
          <c:showVal val="1"/>
        </c:dLbls>
        <c:gapWidth val="65"/>
        <c:axId val="111267840"/>
        <c:axId val="111269376"/>
      </c:barChart>
      <c:catAx>
        <c:axId val="111267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269376"/>
        <c:crosses val="autoZero"/>
        <c:auto val="1"/>
        <c:lblAlgn val="ctr"/>
        <c:lblOffset val="100"/>
      </c:catAx>
      <c:valAx>
        <c:axId val="111269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1126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hart>
    <c:title>
      <c:tx>
        <c:rich>
          <a:bodyPr/>
          <a:lstStyle/>
          <a:p>
            <a:pPr>
              <a:defRPr sz="2800"/>
            </a:pPr>
            <a:r>
              <a:rPr lang="is-IS" sz="2800"/>
              <a:t>2017</a:t>
            </a:r>
          </a:p>
        </c:rich>
      </c:tx>
      <c:layout>
        <c:manualLayout>
          <c:xMode val="edge"/>
          <c:yMode val="edge"/>
          <c:x val="4.918354567528254E-2"/>
          <c:y val="5.7900763551524563E-2"/>
        </c:manualLayout>
      </c:layout>
    </c:title>
    <c:plotArea>
      <c:layout>
        <c:manualLayout>
          <c:layoutTarget val="inner"/>
          <c:xMode val="edge"/>
          <c:yMode val="edge"/>
          <c:x val="0.19013553149885218"/>
          <c:y val="7.8720716905424093E-2"/>
          <c:w val="0.68158776603281657"/>
          <c:h val="0.8378922867309605"/>
        </c:manualLayout>
      </c:layout>
      <c:pieChart>
        <c:varyColors val="1"/>
        <c:ser>
          <c:idx val="0"/>
          <c:order val="0"/>
          <c:tx>
            <c:strRef>
              <c:f>stats!$G$11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pl-PL" smtClean="0"/>
                      <a:t>RTD</a:t>
                    </a:r>
                    <a:r>
                      <a:rPr lang="en-US"/>
                      <a:t>
1%</a:t>
                    </a:r>
                  </a:p>
                </c:rich>
              </c:tx>
              <c:showCatName val="1"/>
              <c:showPercent val="1"/>
            </c:dLbl>
            <c:dLbl>
              <c:idx val="13"/>
              <c:layout>
                <c:manualLayout>
                  <c:x val="8.4377819144916447E-2"/>
                  <c:y val="1.6706757441107226E-2"/>
                </c:manualLayout>
              </c:layout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stats!$H$5:$U$5</c:f>
              <c:strCache>
                <c:ptCount val="14"/>
                <c:pt idx="0">
                  <c:v>YuMO</c:v>
                </c:pt>
                <c:pt idx="1">
                  <c:v>HRFD</c:v>
                </c:pt>
                <c:pt idx="2">
                  <c:v>DN-2</c:v>
                </c:pt>
                <c:pt idx="3">
                  <c:v>DN-6</c:v>
                </c:pt>
                <c:pt idx="4">
                  <c:v>EPSILON</c:v>
                </c:pt>
                <c:pt idx="5">
                  <c:v>SKAT</c:v>
                </c:pt>
                <c:pt idx="6">
                  <c:v>NERA</c:v>
                </c:pt>
                <c:pt idx="7">
                  <c:v>REMUR</c:v>
                </c:pt>
                <c:pt idx="8">
                  <c:v>REFLEX</c:v>
                </c:pt>
                <c:pt idx="9">
                  <c:v>GRAINS</c:v>
                </c:pt>
                <c:pt idx="10">
                  <c:v>FSD</c:v>
                </c:pt>
                <c:pt idx="11">
                  <c:v>DN-12</c:v>
                </c:pt>
                <c:pt idx="12">
                  <c:v>NRT</c:v>
                </c:pt>
                <c:pt idx="13">
                  <c:v>DIN-2PI</c:v>
                </c:pt>
              </c:strCache>
            </c:strRef>
          </c:cat>
          <c:val>
            <c:numRef>
              <c:f>stats!$H$11:$U$11</c:f>
              <c:numCache>
                <c:formatCode>General</c:formatCode>
                <c:ptCount val="14"/>
                <c:pt idx="0">
                  <c:v>37</c:v>
                </c:pt>
                <c:pt idx="1">
                  <c:v>32</c:v>
                </c:pt>
                <c:pt idx="2">
                  <c:v>0.5</c:v>
                </c:pt>
                <c:pt idx="3">
                  <c:v>2</c:v>
                </c:pt>
                <c:pt idx="4">
                  <c:v>0.5</c:v>
                </c:pt>
                <c:pt idx="5">
                  <c:v>3.5</c:v>
                </c:pt>
                <c:pt idx="6">
                  <c:v>5</c:v>
                </c:pt>
                <c:pt idx="7">
                  <c:v>2</c:v>
                </c:pt>
                <c:pt idx="8">
                  <c:v>1.5</c:v>
                </c:pt>
                <c:pt idx="9">
                  <c:v>5.5</c:v>
                </c:pt>
                <c:pt idx="10">
                  <c:v>3</c:v>
                </c:pt>
                <c:pt idx="11">
                  <c:v>18.5</c:v>
                </c:pt>
                <c:pt idx="12">
                  <c:v>2.5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/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'[Nr of proposals.xlsx]nr of proposals  on Facility'!$B$1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cat>
            <c:strRef>
              <c:f>'[Nr of proposals.xlsx]nr of proposals  on Facility'!$A$2:$A$14</c:f>
              <c:strCache>
                <c:ptCount val="13"/>
                <c:pt idx="0">
                  <c:v>YuMO</c:v>
                </c:pt>
                <c:pt idx="1">
                  <c:v>RTD</c:v>
                </c:pt>
                <c:pt idx="2">
                  <c:v>DN-6</c:v>
                </c:pt>
                <c:pt idx="3">
                  <c:v>DN-12</c:v>
                </c:pt>
                <c:pt idx="4">
                  <c:v>HRFD</c:v>
                </c:pt>
                <c:pt idx="5">
                  <c:v>GRAINS</c:v>
                </c:pt>
                <c:pt idx="6">
                  <c:v>FSD</c:v>
                </c:pt>
                <c:pt idx="7">
                  <c:v>SKAT</c:v>
                </c:pt>
                <c:pt idx="8">
                  <c:v>EPSILON</c:v>
                </c:pt>
                <c:pt idx="9">
                  <c:v>REMUR</c:v>
                </c:pt>
                <c:pt idx="10">
                  <c:v>REFLEKS</c:v>
                </c:pt>
                <c:pt idx="11">
                  <c:v>NERA</c:v>
                </c:pt>
                <c:pt idx="12">
                  <c:v>DIN-2PI</c:v>
                </c:pt>
              </c:strCache>
            </c:strRef>
          </c:cat>
          <c:val>
            <c:numRef>
              <c:f>'[Nr of proposals.xlsx]nr of proposals  on Facility'!$B$2:$B$14</c:f>
              <c:numCache>
                <c:formatCode>General</c:formatCode>
                <c:ptCount val="13"/>
                <c:pt idx="0">
                  <c:v>48</c:v>
                </c:pt>
                <c:pt idx="1">
                  <c:v>16</c:v>
                </c:pt>
                <c:pt idx="3">
                  <c:v>21</c:v>
                </c:pt>
                <c:pt idx="4">
                  <c:v>22</c:v>
                </c:pt>
                <c:pt idx="5">
                  <c:v>12</c:v>
                </c:pt>
                <c:pt idx="6">
                  <c:v>15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3</c:v>
                </c:pt>
                <c:pt idx="11">
                  <c:v>22</c:v>
                </c:pt>
                <c:pt idx="12">
                  <c:v>5</c:v>
                </c:pt>
              </c:numCache>
            </c:numRef>
          </c:val>
        </c:ser>
        <c:ser>
          <c:idx val="1"/>
          <c:order val="1"/>
          <c:tx>
            <c:strRef>
              <c:f>'[Nr of proposals.xlsx]nr of proposals  on Facility'!$C$1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  <a:sp3d>
              <a:contourClr>
                <a:srgbClr val="FF0000"/>
              </a:contourClr>
            </a:sp3d>
          </c:spPr>
          <c:cat>
            <c:strRef>
              <c:f>'[Nr of proposals.xlsx]nr of proposals  on Facility'!$A$2:$A$14</c:f>
              <c:strCache>
                <c:ptCount val="13"/>
                <c:pt idx="0">
                  <c:v>YuMO</c:v>
                </c:pt>
                <c:pt idx="1">
                  <c:v>RTD</c:v>
                </c:pt>
                <c:pt idx="2">
                  <c:v>DN-6</c:v>
                </c:pt>
                <c:pt idx="3">
                  <c:v>DN-12</c:v>
                </c:pt>
                <c:pt idx="4">
                  <c:v>HRFD</c:v>
                </c:pt>
                <c:pt idx="5">
                  <c:v>GRAINS</c:v>
                </c:pt>
                <c:pt idx="6">
                  <c:v>FSD</c:v>
                </c:pt>
                <c:pt idx="7">
                  <c:v>SKAT</c:v>
                </c:pt>
                <c:pt idx="8">
                  <c:v>EPSILON</c:v>
                </c:pt>
                <c:pt idx="9">
                  <c:v>REMUR</c:v>
                </c:pt>
                <c:pt idx="10">
                  <c:v>REFLEKS</c:v>
                </c:pt>
                <c:pt idx="11">
                  <c:v>NERA</c:v>
                </c:pt>
                <c:pt idx="12">
                  <c:v>DIN-2PI</c:v>
                </c:pt>
              </c:strCache>
            </c:strRef>
          </c:cat>
          <c:val>
            <c:numRef>
              <c:f>'[Nr of proposals.xlsx]nr of proposals  on Facility'!$C$2:$C$14</c:f>
              <c:numCache>
                <c:formatCode>General</c:formatCode>
                <c:ptCount val="13"/>
                <c:pt idx="0">
                  <c:v>62</c:v>
                </c:pt>
                <c:pt idx="1">
                  <c:v>14</c:v>
                </c:pt>
                <c:pt idx="2">
                  <c:v>2</c:v>
                </c:pt>
                <c:pt idx="3">
                  <c:v>13</c:v>
                </c:pt>
                <c:pt idx="4">
                  <c:v>34</c:v>
                </c:pt>
                <c:pt idx="5">
                  <c:v>19</c:v>
                </c:pt>
                <c:pt idx="6">
                  <c:v>18</c:v>
                </c:pt>
                <c:pt idx="7">
                  <c:v>33</c:v>
                </c:pt>
                <c:pt idx="8">
                  <c:v>16</c:v>
                </c:pt>
                <c:pt idx="9">
                  <c:v>9</c:v>
                </c:pt>
                <c:pt idx="10">
                  <c:v>3</c:v>
                </c:pt>
                <c:pt idx="11">
                  <c:v>13</c:v>
                </c:pt>
                <c:pt idx="12">
                  <c:v>6</c:v>
                </c:pt>
              </c:numCache>
            </c:numRef>
          </c:val>
        </c:ser>
        <c:ser>
          <c:idx val="2"/>
          <c:order val="2"/>
          <c:tx>
            <c:strRef>
              <c:f>'[Nr of proposals.xlsx]nr of proposals  on Facility'!$D$1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  <a:sp3d>
              <a:contourClr>
                <a:srgbClr val="00B050"/>
              </a:contourClr>
            </a:sp3d>
          </c:spPr>
          <c:cat>
            <c:strRef>
              <c:f>'[Nr of proposals.xlsx]nr of proposals  on Facility'!$A$2:$A$14</c:f>
              <c:strCache>
                <c:ptCount val="13"/>
                <c:pt idx="0">
                  <c:v>YuMO</c:v>
                </c:pt>
                <c:pt idx="1">
                  <c:v>RTD</c:v>
                </c:pt>
                <c:pt idx="2">
                  <c:v>DN-6</c:v>
                </c:pt>
                <c:pt idx="3">
                  <c:v>DN-12</c:v>
                </c:pt>
                <c:pt idx="4">
                  <c:v>HRFD</c:v>
                </c:pt>
                <c:pt idx="5">
                  <c:v>GRAINS</c:v>
                </c:pt>
                <c:pt idx="6">
                  <c:v>FSD</c:v>
                </c:pt>
                <c:pt idx="7">
                  <c:v>SKAT</c:v>
                </c:pt>
                <c:pt idx="8">
                  <c:v>EPSILON</c:v>
                </c:pt>
                <c:pt idx="9">
                  <c:v>REMUR</c:v>
                </c:pt>
                <c:pt idx="10">
                  <c:v>REFLEKS</c:v>
                </c:pt>
                <c:pt idx="11">
                  <c:v>NERA</c:v>
                </c:pt>
                <c:pt idx="12">
                  <c:v>DIN-2PI</c:v>
                </c:pt>
              </c:strCache>
            </c:strRef>
          </c:cat>
          <c:val>
            <c:numRef>
              <c:f>'[Nr of proposals.xlsx]nr of proposals  on Facility'!$D$2:$D$14</c:f>
              <c:numCache>
                <c:formatCode>General</c:formatCode>
                <c:ptCount val="13"/>
                <c:pt idx="0">
                  <c:v>65</c:v>
                </c:pt>
                <c:pt idx="1">
                  <c:v>21</c:v>
                </c:pt>
                <c:pt idx="2">
                  <c:v>6</c:v>
                </c:pt>
                <c:pt idx="3">
                  <c:v>7</c:v>
                </c:pt>
                <c:pt idx="4">
                  <c:v>22</c:v>
                </c:pt>
                <c:pt idx="5">
                  <c:v>16</c:v>
                </c:pt>
                <c:pt idx="6">
                  <c:v>16</c:v>
                </c:pt>
                <c:pt idx="7">
                  <c:v>27</c:v>
                </c:pt>
                <c:pt idx="8">
                  <c:v>14</c:v>
                </c:pt>
                <c:pt idx="9">
                  <c:v>9</c:v>
                </c:pt>
                <c:pt idx="10">
                  <c:v>1</c:v>
                </c:pt>
                <c:pt idx="11">
                  <c:v>13</c:v>
                </c:pt>
                <c:pt idx="12">
                  <c:v>4</c:v>
                </c:pt>
              </c:numCache>
            </c:numRef>
          </c:val>
        </c:ser>
        <c:shape val="box"/>
        <c:axId val="105250816"/>
        <c:axId val="105252352"/>
        <c:axId val="105249856"/>
      </c:bar3DChart>
      <c:catAx>
        <c:axId val="105250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05252352"/>
        <c:crosses val="autoZero"/>
        <c:auto val="1"/>
        <c:lblAlgn val="ctr"/>
        <c:lblOffset val="100"/>
      </c:catAx>
      <c:valAx>
        <c:axId val="105252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05250816"/>
        <c:crosses val="autoZero"/>
        <c:crossBetween val="between"/>
      </c:valAx>
      <c:serAx>
        <c:axId val="105249856"/>
        <c:scaling>
          <c:orientation val="minMax"/>
        </c:scaling>
        <c:delete val="1"/>
        <c:axPos val="b"/>
        <c:majorTickMark val="none"/>
        <c:tickLblPos val="none"/>
        <c:crossAx val="105252352"/>
        <c:crosses val="autoZero"/>
      </c:ser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pl-PL"/>
        </a:p>
      </c:txPr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'[Nr of proposals.xlsx]Sheet3'!$B$1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spPr>
              <a:solidFill>
                <a:srgbClr val="A540B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8.6960192475940543E-2"/>
                  <c:y val="9.4996719160104992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0438429571303592"/>
                  <c:y val="-7.0397346165062699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7.5718285214348299E-2"/>
                  <c:y val="3.9539953339165941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8.6958223972003548E-2"/>
                  <c:y val="6.721894138232723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4.4635389326334214E-2"/>
                  <c:y val="0.10674139690871987"/>
                </c:manualLayout>
              </c:layout>
              <c:dLblPos val="bestFit"/>
              <c:showPercent val="1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'[Nr of proposals.xlsx]Sheet3'!$A$2:$A$7</c:f>
              <c:strCache>
                <c:ptCount val="6"/>
                <c:pt idx="0">
                  <c:v>Materials science</c:v>
                </c:pt>
                <c:pt idx="1">
                  <c:v>Physics</c:v>
                </c:pt>
                <c:pt idx="2">
                  <c:v>Chemistry </c:v>
                </c:pt>
                <c:pt idx="3">
                  <c:v>Applied science</c:v>
                </c:pt>
                <c:pt idx="4">
                  <c:v>Geosciences</c:v>
                </c:pt>
                <c:pt idx="5">
                  <c:v>Biosciences</c:v>
                </c:pt>
              </c:strCache>
            </c:strRef>
          </c:cat>
          <c:val>
            <c:numRef>
              <c:f>'[Nr of proposals.xlsx]Sheet3'!$B$2:$B$7</c:f>
              <c:numCache>
                <c:formatCode>0%</c:formatCode>
                <c:ptCount val="6"/>
                <c:pt idx="0">
                  <c:v>0.26</c:v>
                </c:pt>
                <c:pt idx="1">
                  <c:v>0.4</c:v>
                </c:pt>
                <c:pt idx="2">
                  <c:v>0.12000000000000002</c:v>
                </c:pt>
                <c:pt idx="3">
                  <c:v>4.0000000000000022E-2</c:v>
                </c:pt>
                <c:pt idx="4">
                  <c:v>0.1</c:v>
                </c:pt>
                <c:pt idx="5">
                  <c:v>8.0000000000000043E-2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'[Nr of proposals.xlsx]Sheet3'!$C$1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spPr>
              <a:solidFill>
                <a:srgbClr val="A540B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5.3114610673665793E-3"/>
                  <c:y val="8.912292213473326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0.10157808398950137"/>
                  <c:y val="-6.5024424030329597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8.9614829396325549E-2"/>
                  <c:y val="6.676545640128323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2.3963035870516191E-2"/>
                  <c:y val="0.11400772820064156"/>
                </c:manualLayout>
              </c:layout>
              <c:dLblPos val="bestFit"/>
              <c:showPercent val="1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'[Nr of proposals.xlsx]Sheet3'!$A$2:$A$7</c:f>
              <c:strCache>
                <c:ptCount val="6"/>
                <c:pt idx="0">
                  <c:v>Materials science</c:v>
                </c:pt>
                <c:pt idx="1">
                  <c:v>Physics</c:v>
                </c:pt>
                <c:pt idx="2">
                  <c:v>Chemistry </c:v>
                </c:pt>
                <c:pt idx="3">
                  <c:v>Applied science</c:v>
                </c:pt>
                <c:pt idx="4">
                  <c:v>Geosciences</c:v>
                </c:pt>
                <c:pt idx="5">
                  <c:v>Biosciences</c:v>
                </c:pt>
              </c:strCache>
            </c:strRef>
          </c:cat>
          <c:val>
            <c:numRef>
              <c:f>'[Nr of proposals.xlsx]Sheet3'!$C$2:$C$7</c:f>
              <c:numCache>
                <c:formatCode>0%</c:formatCode>
                <c:ptCount val="6"/>
                <c:pt idx="0">
                  <c:v>2.0000000000000011E-2</c:v>
                </c:pt>
                <c:pt idx="1">
                  <c:v>0.36000000000000021</c:v>
                </c:pt>
                <c:pt idx="2">
                  <c:v>0.30000000000000021</c:v>
                </c:pt>
                <c:pt idx="3">
                  <c:v>0.1</c:v>
                </c:pt>
                <c:pt idx="4">
                  <c:v>0.14000000000000001</c:v>
                </c:pt>
                <c:pt idx="5">
                  <c:v>6.0000000000000032E-2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>
        <c:manualLayout>
          <c:xMode val="edge"/>
          <c:yMode val="edge"/>
          <c:x val="0.46648983446283748"/>
          <c:y val="6.910995761573371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266707978458917"/>
          <c:w val="0.68805915232835591"/>
          <c:h val="0.77118107965262761"/>
        </c:manualLayout>
      </c:layout>
      <c:pie3DChart>
        <c:varyColors val="1"/>
        <c:ser>
          <c:idx val="0"/>
          <c:order val="0"/>
          <c:tx>
            <c:strRef>
              <c:f>'[Nr of proposals.xlsx]Sheet3'!$G$1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spPr>
              <a:solidFill>
                <a:srgbClr val="A540B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999944450616627"/>
                  <c:y val="3.4047197475582013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2.8199829648557592E-2"/>
                  <c:y val="-0.24598825538850214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8.088175387919852E-2"/>
                  <c:y val="-6.256015661295905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5.8663852164574259E-2"/>
                  <c:y val="4.7520578238117818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6.3243158167610947E-2"/>
                  <c:y val="7.6545400004489381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4.7235677517312891E-2"/>
                  <c:y val="9.5240799906946477E-2"/>
                </c:manualLayout>
              </c:layout>
              <c:dLblPos val="bestFit"/>
              <c:showPercent val="1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'[Nr of proposals.xlsx]Sheet3'!$F$2:$F$7</c:f>
              <c:strCache>
                <c:ptCount val="6"/>
                <c:pt idx="0">
                  <c:v>Materials science</c:v>
                </c:pt>
                <c:pt idx="1">
                  <c:v>Physics</c:v>
                </c:pt>
                <c:pt idx="2">
                  <c:v>Chemistry </c:v>
                </c:pt>
                <c:pt idx="3">
                  <c:v>Applied science</c:v>
                </c:pt>
                <c:pt idx="4">
                  <c:v>Geosciences</c:v>
                </c:pt>
                <c:pt idx="5">
                  <c:v>Biosciences</c:v>
                </c:pt>
              </c:strCache>
            </c:strRef>
          </c:cat>
          <c:val>
            <c:numRef>
              <c:f>'[Nr of proposals.xlsx]Sheet3'!$G$2:$G$7</c:f>
              <c:numCache>
                <c:formatCode>0%</c:formatCode>
                <c:ptCount val="6"/>
                <c:pt idx="0">
                  <c:v>0.36000000000000021</c:v>
                </c:pt>
                <c:pt idx="1">
                  <c:v>0.32000000000000023</c:v>
                </c:pt>
                <c:pt idx="2">
                  <c:v>0.12000000000000002</c:v>
                </c:pt>
                <c:pt idx="3">
                  <c:v>3.0000000000000002E-2</c:v>
                </c:pt>
                <c:pt idx="4">
                  <c:v>8.0000000000000043E-2</c:v>
                </c:pt>
                <c:pt idx="5">
                  <c:v>9.0000000000000024E-2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17851899370872"/>
          <c:y val="4.6685612952947424E-2"/>
          <c:w val="0.29748979504069489"/>
          <c:h val="0.94820358324246756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'[Nr of proposals.xlsx]Sheet2'!$B$1</c:f>
              <c:strCache>
                <c:ptCount val="1"/>
                <c:pt idx="0">
                  <c:v>Accepted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'[Nr of proposals.xlsx]Sheet2'!$A$2:$A$4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'[Nr of proposals.xlsx]Sheet2'!$B$2:$B$4</c:f>
              <c:numCache>
                <c:formatCode>General</c:formatCode>
                <c:ptCount val="3"/>
                <c:pt idx="0">
                  <c:v>189</c:v>
                </c:pt>
                <c:pt idx="1">
                  <c:v>208</c:v>
                </c:pt>
                <c:pt idx="2">
                  <c:v>203</c:v>
                </c:pt>
              </c:numCache>
            </c:numRef>
          </c:val>
        </c:ser>
        <c:ser>
          <c:idx val="1"/>
          <c:order val="1"/>
          <c:tx>
            <c:strRef>
              <c:f>'[Nr of proposals.xlsx]Sheet2'!$C$1</c:f>
              <c:strCache>
                <c:ptCount val="1"/>
                <c:pt idx="0">
                  <c:v>Reports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'[Nr of proposals.xlsx]Sheet2'!$A$2:$A$4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'[Nr of proposals.xlsx]Sheet2'!$C$2:$C$4</c:f>
              <c:numCache>
                <c:formatCode>General</c:formatCode>
                <c:ptCount val="3"/>
                <c:pt idx="0">
                  <c:v>52</c:v>
                </c:pt>
                <c:pt idx="1">
                  <c:v>55</c:v>
                </c:pt>
                <c:pt idx="2">
                  <c:v>29</c:v>
                </c:pt>
              </c:numCache>
            </c:numRef>
          </c:val>
        </c:ser>
        <c:dLbls>
          <c:showVal val="1"/>
        </c:dLbls>
        <c:gapWidth val="65"/>
        <c:axId val="110788608"/>
        <c:axId val="110790144"/>
      </c:barChart>
      <c:catAx>
        <c:axId val="110788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790144"/>
        <c:crosses val="autoZero"/>
        <c:auto val="1"/>
        <c:lblAlgn val="ctr"/>
        <c:lblOffset val="100"/>
      </c:catAx>
      <c:valAx>
        <c:axId val="1107901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107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l-PL" b="1"/>
              <a:t>Visitors</a:t>
            </a:r>
          </a:p>
        </c:rich>
      </c:tx>
      <c:layout>
        <c:manualLayout>
          <c:xMode val="edge"/>
          <c:yMode val="edge"/>
          <c:x val="0.41963188976377946"/>
          <c:y val="7.870370370370373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2777777777777792E-2"/>
          <c:y val="0.18506962671332761"/>
          <c:w val="0.93888888888888933"/>
          <c:h val="0.63813976377952764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/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'[visitors.xlsx]2015-2017'!$G$2:$I$2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'[visitors.xlsx]2015-2017'!$G$3:$I$3</c:f>
              <c:numCache>
                <c:formatCode>General</c:formatCode>
                <c:ptCount val="3"/>
                <c:pt idx="0">
                  <c:v>84</c:v>
                </c:pt>
                <c:pt idx="1">
                  <c:v>107</c:v>
                </c:pt>
                <c:pt idx="2">
                  <c:v>115</c:v>
                </c:pt>
              </c:numCache>
            </c:numRef>
          </c:val>
          <c:extLst xmlns:c16r2="http://schemas.microsoft.com/office/drawing/2015/06/chart"/>
        </c:ser>
        <c:dLbls>
          <c:showVal val="1"/>
        </c:dLbls>
        <c:gapWidth val="41"/>
        <c:axId val="110905984"/>
        <c:axId val="110911872"/>
      </c:barChart>
      <c:catAx>
        <c:axId val="110905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911872"/>
        <c:crosses val="autoZero"/>
        <c:auto val="1"/>
        <c:lblAlgn val="ctr"/>
        <c:lblOffset val="100"/>
      </c:catAx>
      <c:valAx>
        <c:axId val="1109118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090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76869119430246E-2"/>
          <c:y val="1.9633671796387406E-2"/>
          <c:w val="0.93183404705990702"/>
          <c:h val="0.7291158444336554"/>
        </c:manualLayout>
      </c:layout>
      <c:bar3DChart>
        <c:barDir val="col"/>
        <c:grouping val="standard"/>
        <c:ser>
          <c:idx val="0"/>
          <c:order val="0"/>
          <c:tx>
            <c:strRef>
              <c:f>'[visitors.xlsx]2015-2017'!$B$1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'[visitors.xlsx]2015-2017'!$A$2:$A$14</c:f>
              <c:strCache>
                <c:ptCount val="13"/>
                <c:pt idx="0">
                  <c:v>YuMO</c:v>
                </c:pt>
                <c:pt idx="1">
                  <c:v>RTD</c:v>
                </c:pt>
                <c:pt idx="2">
                  <c:v>DN-6</c:v>
                </c:pt>
                <c:pt idx="3">
                  <c:v>DN-12</c:v>
                </c:pt>
                <c:pt idx="4">
                  <c:v>HRFD</c:v>
                </c:pt>
                <c:pt idx="5">
                  <c:v>GRAINS</c:v>
                </c:pt>
                <c:pt idx="6">
                  <c:v>FSD</c:v>
                </c:pt>
                <c:pt idx="7">
                  <c:v>SKAT</c:v>
                </c:pt>
                <c:pt idx="8">
                  <c:v>EPSILON</c:v>
                </c:pt>
                <c:pt idx="9">
                  <c:v>REMUR</c:v>
                </c:pt>
                <c:pt idx="10">
                  <c:v>REFLEKS</c:v>
                </c:pt>
                <c:pt idx="11">
                  <c:v>NERA</c:v>
                </c:pt>
                <c:pt idx="12">
                  <c:v>DIN-2PI</c:v>
                </c:pt>
              </c:strCache>
            </c:strRef>
          </c:cat>
          <c:val>
            <c:numRef>
              <c:f>'[visitors.xlsx]2015-2017'!$B$2:$B$14</c:f>
              <c:numCache>
                <c:formatCode>General</c:formatCode>
                <c:ptCount val="13"/>
                <c:pt idx="0">
                  <c:v>31</c:v>
                </c:pt>
                <c:pt idx="1">
                  <c:v>4</c:v>
                </c:pt>
                <c:pt idx="3">
                  <c:v>1</c:v>
                </c:pt>
                <c:pt idx="4">
                  <c:v>6</c:v>
                </c:pt>
                <c:pt idx="5">
                  <c:v>1</c:v>
                </c:pt>
                <c:pt idx="7">
                  <c:v>17</c:v>
                </c:pt>
                <c:pt idx="8">
                  <c:v>16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/>
        </c:ser>
        <c:ser>
          <c:idx val="1"/>
          <c:order val="1"/>
          <c:tx>
            <c:strRef>
              <c:f>'[visitors.xlsx]2015-2017'!$C$1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'[visitors.xlsx]2015-2017'!$A$2:$A$14</c:f>
              <c:strCache>
                <c:ptCount val="13"/>
                <c:pt idx="0">
                  <c:v>YuMO</c:v>
                </c:pt>
                <c:pt idx="1">
                  <c:v>RTD</c:v>
                </c:pt>
                <c:pt idx="2">
                  <c:v>DN-6</c:v>
                </c:pt>
                <c:pt idx="3">
                  <c:v>DN-12</c:v>
                </c:pt>
                <c:pt idx="4">
                  <c:v>HRFD</c:v>
                </c:pt>
                <c:pt idx="5">
                  <c:v>GRAINS</c:v>
                </c:pt>
                <c:pt idx="6">
                  <c:v>FSD</c:v>
                </c:pt>
                <c:pt idx="7">
                  <c:v>SKAT</c:v>
                </c:pt>
                <c:pt idx="8">
                  <c:v>EPSILON</c:v>
                </c:pt>
                <c:pt idx="9">
                  <c:v>REMUR</c:v>
                </c:pt>
                <c:pt idx="10">
                  <c:v>REFLEKS</c:v>
                </c:pt>
                <c:pt idx="11">
                  <c:v>NERA</c:v>
                </c:pt>
                <c:pt idx="12">
                  <c:v>DIN-2PI</c:v>
                </c:pt>
              </c:strCache>
            </c:strRef>
          </c:cat>
          <c:val>
            <c:numRef>
              <c:f>'[visitors.xlsx]2015-2017'!$C$2:$C$14</c:f>
              <c:numCache>
                <c:formatCode>General</c:formatCode>
                <c:ptCount val="13"/>
                <c:pt idx="0">
                  <c:v>33</c:v>
                </c:pt>
                <c:pt idx="1">
                  <c:v>14</c:v>
                </c:pt>
                <c:pt idx="3">
                  <c:v>1</c:v>
                </c:pt>
                <c:pt idx="4">
                  <c:v>11</c:v>
                </c:pt>
                <c:pt idx="5">
                  <c:v>9</c:v>
                </c:pt>
                <c:pt idx="6">
                  <c:v>1</c:v>
                </c:pt>
                <c:pt idx="7">
                  <c:v>19</c:v>
                </c:pt>
                <c:pt idx="8">
                  <c:v>9</c:v>
                </c:pt>
                <c:pt idx="9">
                  <c:v>2</c:v>
                </c:pt>
                <c:pt idx="11">
                  <c:v>6</c:v>
                </c:pt>
                <c:pt idx="12">
                  <c:v>2</c:v>
                </c:pt>
              </c:numCache>
            </c:numRef>
          </c:val>
          <c:extLst xmlns:c16r2="http://schemas.microsoft.com/office/drawing/2015/06/chart"/>
        </c:ser>
        <c:ser>
          <c:idx val="2"/>
          <c:order val="2"/>
          <c:tx>
            <c:strRef>
              <c:f>'[visitors.xlsx]2015-2017'!$D$1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'[visitors.xlsx]2015-2017'!$A$2:$A$14</c:f>
              <c:strCache>
                <c:ptCount val="13"/>
                <c:pt idx="0">
                  <c:v>YuMO</c:v>
                </c:pt>
                <c:pt idx="1">
                  <c:v>RTD</c:v>
                </c:pt>
                <c:pt idx="2">
                  <c:v>DN-6</c:v>
                </c:pt>
                <c:pt idx="3">
                  <c:v>DN-12</c:v>
                </c:pt>
                <c:pt idx="4">
                  <c:v>HRFD</c:v>
                </c:pt>
                <c:pt idx="5">
                  <c:v>GRAINS</c:v>
                </c:pt>
                <c:pt idx="6">
                  <c:v>FSD</c:v>
                </c:pt>
                <c:pt idx="7">
                  <c:v>SKAT</c:v>
                </c:pt>
                <c:pt idx="8">
                  <c:v>EPSILON</c:v>
                </c:pt>
                <c:pt idx="9">
                  <c:v>REMUR</c:v>
                </c:pt>
                <c:pt idx="10">
                  <c:v>REFLEKS</c:v>
                </c:pt>
                <c:pt idx="11">
                  <c:v>NERA</c:v>
                </c:pt>
                <c:pt idx="12">
                  <c:v>DIN-2PI</c:v>
                </c:pt>
              </c:strCache>
            </c:strRef>
          </c:cat>
          <c:val>
            <c:numRef>
              <c:f>'[visitors.xlsx]2015-2017'!$D$2:$D$14</c:f>
              <c:numCache>
                <c:formatCode>General</c:formatCode>
                <c:ptCount val="13"/>
                <c:pt idx="0">
                  <c:v>41</c:v>
                </c:pt>
                <c:pt idx="1">
                  <c:v>12</c:v>
                </c:pt>
                <c:pt idx="4">
                  <c:v>8</c:v>
                </c:pt>
                <c:pt idx="5">
                  <c:v>11</c:v>
                </c:pt>
                <c:pt idx="6">
                  <c:v>4</c:v>
                </c:pt>
                <c:pt idx="7">
                  <c:v>17</c:v>
                </c:pt>
                <c:pt idx="8">
                  <c:v>5</c:v>
                </c:pt>
                <c:pt idx="10">
                  <c:v>5</c:v>
                </c:pt>
                <c:pt idx="11">
                  <c:v>12</c:v>
                </c:pt>
              </c:numCache>
            </c:numRef>
          </c:val>
          <c:extLst xmlns:c16r2="http://schemas.microsoft.com/office/drawing/2015/06/chart"/>
        </c:ser>
        <c:shape val="box"/>
        <c:axId val="110364928"/>
        <c:axId val="110370816"/>
        <c:axId val="110909632"/>
      </c:bar3DChart>
      <c:catAx>
        <c:axId val="110364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370816"/>
        <c:crosses val="autoZero"/>
        <c:auto val="1"/>
        <c:lblAlgn val="ctr"/>
        <c:lblOffset val="100"/>
      </c:catAx>
      <c:valAx>
        <c:axId val="110370816"/>
        <c:scaling>
          <c:orientation val="minMax"/>
        </c:scaling>
        <c:axPos val="l"/>
        <c:majorGridlines>
          <c:spPr>
            <a:ln w="9525" cap="flat" cmpd="sng" algn="ctr">
              <a:solidFill>
                <a:srgbClr val="6666FF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364928"/>
        <c:crosses val="autoZero"/>
        <c:crossBetween val="between"/>
      </c:valAx>
      <c:serAx>
        <c:axId val="110909632"/>
        <c:scaling>
          <c:orientation val="minMax"/>
        </c:scaling>
        <c:delete val="1"/>
        <c:axPos val="b"/>
        <c:majorTickMark val="none"/>
        <c:tickLblPos val="none"/>
        <c:crossAx val="110370816"/>
        <c:crosses val="autoZero"/>
      </c:serAx>
    </c:plotArea>
    <c:legend>
      <c:legendPos val="b"/>
      <c:layout>
        <c:manualLayout>
          <c:xMode val="edge"/>
          <c:yMode val="edge"/>
          <c:x val="0.71477401524169815"/>
          <c:y val="0.2941371850045813"/>
          <c:w val="0.25975733296495834"/>
          <c:h val="9.606833998297134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088631715234726E-2"/>
          <c:y val="2.2804852096190681E-2"/>
          <c:w val="0.96396792269851006"/>
          <c:h val="0.79960485871940201"/>
        </c:manualLayout>
      </c:layout>
      <c:bar3DChart>
        <c:barDir val="col"/>
        <c:grouping val="standard"/>
        <c:ser>
          <c:idx val="0"/>
          <c:order val="0"/>
          <c:tx>
            <c:strRef>
              <c:f>[visitors.xlsx]Countries!$B$1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[visitors.xlsx]Countries!$A$2:$A$22</c:f>
              <c:strCache>
                <c:ptCount val="21"/>
                <c:pt idx="0">
                  <c:v>Azerbaijan</c:v>
                </c:pt>
                <c:pt idx="1">
                  <c:v>Belarus</c:v>
                </c:pt>
                <c:pt idx="2">
                  <c:v>Belgium</c:v>
                </c:pt>
                <c:pt idx="3">
                  <c:v>Bulgaria</c:v>
                </c:pt>
                <c:pt idx="4">
                  <c:v>China</c:v>
                </c:pt>
                <c:pt idx="5">
                  <c:v>Czechia</c:v>
                </c:pt>
                <c:pt idx="6">
                  <c:v>France</c:v>
                </c:pt>
                <c:pt idx="7">
                  <c:v>Germany</c:v>
                </c:pt>
                <c:pt idx="8">
                  <c:v>Hispania</c:v>
                </c:pt>
                <c:pt idx="9">
                  <c:v>Hungary</c:v>
                </c:pt>
                <c:pt idx="10">
                  <c:v>Latvia</c:v>
                </c:pt>
                <c:pt idx="11">
                  <c:v>Moldova</c:v>
                </c:pt>
                <c:pt idx="12">
                  <c:v>Myanmar</c:v>
                </c:pt>
                <c:pt idx="13">
                  <c:v>Poland</c:v>
                </c:pt>
                <c:pt idx="14">
                  <c:v>Romania</c:v>
                </c:pt>
                <c:pt idx="15">
                  <c:v>Russia</c:v>
                </c:pt>
                <c:pt idx="16">
                  <c:v>Slovakia</c:v>
                </c:pt>
                <c:pt idx="17">
                  <c:v>Sweden</c:v>
                </c:pt>
                <c:pt idx="18">
                  <c:v>Taiwan</c:v>
                </c:pt>
                <c:pt idx="19">
                  <c:v>Tajikistan</c:v>
                </c:pt>
                <c:pt idx="20">
                  <c:v>Ukraine</c:v>
                </c:pt>
              </c:strCache>
            </c:strRef>
          </c:cat>
          <c:val>
            <c:numRef>
              <c:f>[visitors.xlsx]Countries!$B$2:$B$22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24</c:v>
                </c:pt>
                <c:pt idx="10">
                  <c:v>2</c:v>
                </c:pt>
                <c:pt idx="12">
                  <c:v>1</c:v>
                </c:pt>
                <c:pt idx="13">
                  <c:v>10</c:v>
                </c:pt>
                <c:pt idx="14">
                  <c:v>2</c:v>
                </c:pt>
                <c:pt idx="15">
                  <c:v>29</c:v>
                </c:pt>
                <c:pt idx="16">
                  <c:v>4</c:v>
                </c:pt>
                <c:pt idx="19">
                  <c:v>2</c:v>
                </c:pt>
                <c:pt idx="20">
                  <c:v>1</c:v>
                </c:pt>
              </c:numCache>
            </c:numRef>
          </c:val>
          <c:extLst xmlns:c16r2="http://schemas.microsoft.com/office/drawing/2015/06/chart"/>
        </c:ser>
        <c:ser>
          <c:idx val="1"/>
          <c:order val="1"/>
          <c:tx>
            <c:strRef>
              <c:f>[visitors.xlsx]Countries!$C$1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[visitors.xlsx]Countries!$A$2:$A$22</c:f>
              <c:strCache>
                <c:ptCount val="21"/>
                <c:pt idx="0">
                  <c:v>Azerbaijan</c:v>
                </c:pt>
                <c:pt idx="1">
                  <c:v>Belarus</c:v>
                </c:pt>
                <c:pt idx="2">
                  <c:v>Belgium</c:v>
                </c:pt>
                <c:pt idx="3">
                  <c:v>Bulgaria</c:v>
                </c:pt>
                <c:pt idx="4">
                  <c:v>China</c:v>
                </c:pt>
                <c:pt idx="5">
                  <c:v>Czechia</c:v>
                </c:pt>
                <c:pt idx="6">
                  <c:v>France</c:v>
                </c:pt>
                <c:pt idx="7">
                  <c:v>Germany</c:v>
                </c:pt>
                <c:pt idx="8">
                  <c:v>Hispania</c:v>
                </c:pt>
                <c:pt idx="9">
                  <c:v>Hungary</c:v>
                </c:pt>
                <c:pt idx="10">
                  <c:v>Latvia</c:v>
                </c:pt>
                <c:pt idx="11">
                  <c:v>Moldova</c:v>
                </c:pt>
                <c:pt idx="12">
                  <c:v>Myanmar</c:v>
                </c:pt>
                <c:pt idx="13">
                  <c:v>Poland</c:v>
                </c:pt>
                <c:pt idx="14">
                  <c:v>Romania</c:v>
                </c:pt>
                <c:pt idx="15">
                  <c:v>Russia</c:v>
                </c:pt>
                <c:pt idx="16">
                  <c:v>Slovakia</c:v>
                </c:pt>
                <c:pt idx="17">
                  <c:v>Sweden</c:v>
                </c:pt>
                <c:pt idx="18">
                  <c:v>Taiwan</c:v>
                </c:pt>
                <c:pt idx="19">
                  <c:v>Tajikistan</c:v>
                </c:pt>
                <c:pt idx="20">
                  <c:v>Ukraine</c:v>
                </c:pt>
              </c:strCache>
            </c:strRef>
          </c:cat>
          <c:val>
            <c:numRef>
              <c:f>[visitors.xlsx]Countries!$C$2:$C$22</c:f>
              <c:numCache>
                <c:formatCode>General</c:formatCode>
                <c:ptCount val="21"/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  <c:pt idx="7">
                  <c:v>16</c:v>
                </c:pt>
                <c:pt idx="13">
                  <c:v>13</c:v>
                </c:pt>
                <c:pt idx="14">
                  <c:v>5</c:v>
                </c:pt>
                <c:pt idx="15">
                  <c:v>48</c:v>
                </c:pt>
                <c:pt idx="16">
                  <c:v>5</c:v>
                </c:pt>
                <c:pt idx="18">
                  <c:v>1</c:v>
                </c:pt>
                <c:pt idx="20">
                  <c:v>6</c:v>
                </c:pt>
              </c:numCache>
            </c:numRef>
          </c:val>
          <c:extLst xmlns:c16r2="http://schemas.microsoft.com/office/drawing/2015/06/chart"/>
        </c:ser>
        <c:ser>
          <c:idx val="2"/>
          <c:order val="2"/>
          <c:tx>
            <c:strRef>
              <c:f>[visitors.xlsx]Countries!$D$1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[visitors.xlsx]Countries!$A$2:$A$22</c:f>
              <c:strCache>
                <c:ptCount val="21"/>
                <c:pt idx="0">
                  <c:v>Azerbaijan</c:v>
                </c:pt>
                <c:pt idx="1">
                  <c:v>Belarus</c:v>
                </c:pt>
                <c:pt idx="2">
                  <c:v>Belgium</c:v>
                </c:pt>
                <c:pt idx="3">
                  <c:v>Bulgaria</c:v>
                </c:pt>
                <c:pt idx="4">
                  <c:v>China</c:v>
                </c:pt>
                <c:pt idx="5">
                  <c:v>Czechia</c:v>
                </c:pt>
                <c:pt idx="6">
                  <c:v>France</c:v>
                </c:pt>
                <c:pt idx="7">
                  <c:v>Germany</c:v>
                </c:pt>
                <c:pt idx="8">
                  <c:v>Hispania</c:v>
                </c:pt>
                <c:pt idx="9">
                  <c:v>Hungary</c:v>
                </c:pt>
                <c:pt idx="10">
                  <c:v>Latvia</c:v>
                </c:pt>
                <c:pt idx="11">
                  <c:v>Moldova</c:v>
                </c:pt>
                <c:pt idx="12">
                  <c:v>Myanmar</c:v>
                </c:pt>
                <c:pt idx="13">
                  <c:v>Poland</c:v>
                </c:pt>
                <c:pt idx="14">
                  <c:v>Romania</c:v>
                </c:pt>
                <c:pt idx="15">
                  <c:v>Russia</c:v>
                </c:pt>
                <c:pt idx="16">
                  <c:v>Slovakia</c:v>
                </c:pt>
                <c:pt idx="17">
                  <c:v>Sweden</c:v>
                </c:pt>
                <c:pt idx="18">
                  <c:v>Taiwan</c:v>
                </c:pt>
                <c:pt idx="19">
                  <c:v>Tajikistan</c:v>
                </c:pt>
                <c:pt idx="20">
                  <c:v>Ukraine</c:v>
                </c:pt>
              </c:strCache>
            </c:strRef>
          </c:cat>
          <c:val>
            <c:numRef>
              <c:f>[visitors.xlsx]Countries!$D$2:$D$22</c:f>
              <c:numCache>
                <c:formatCode>General</c:formatCode>
                <c:ptCount val="21"/>
                <c:pt idx="4">
                  <c:v>6</c:v>
                </c:pt>
                <c:pt idx="7">
                  <c:v>14</c:v>
                </c:pt>
                <c:pt idx="8">
                  <c:v>4</c:v>
                </c:pt>
                <c:pt idx="9">
                  <c:v>2</c:v>
                </c:pt>
                <c:pt idx="11">
                  <c:v>1</c:v>
                </c:pt>
                <c:pt idx="13">
                  <c:v>17</c:v>
                </c:pt>
                <c:pt idx="14">
                  <c:v>1</c:v>
                </c:pt>
                <c:pt idx="15">
                  <c:v>54</c:v>
                </c:pt>
                <c:pt idx="16">
                  <c:v>9</c:v>
                </c:pt>
                <c:pt idx="17">
                  <c:v>4</c:v>
                </c:pt>
                <c:pt idx="20">
                  <c:v>3</c:v>
                </c:pt>
              </c:numCache>
            </c:numRef>
          </c:val>
          <c:extLst xmlns:c16r2="http://schemas.microsoft.com/office/drawing/2015/06/chart"/>
        </c:ser>
        <c:shape val="box"/>
        <c:axId val="110953216"/>
        <c:axId val="110954752"/>
        <c:axId val="110400832"/>
      </c:bar3DChart>
      <c:catAx>
        <c:axId val="110953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954752"/>
        <c:crosses val="autoZero"/>
        <c:auto val="1"/>
        <c:lblAlgn val="ctr"/>
        <c:lblOffset val="100"/>
      </c:catAx>
      <c:valAx>
        <c:axId val="110954752"/>
        <c:scaling>
          <c:orientation val="minMax"/>
        </c:scaling>
        <c:axPos val="l"/>
        <c:majorGridlines>
          <c:spPr>
            <a:ln w="9525" cap="flat" cmpd="sng" algn="ctr">
              <a:solidFill>
                <a:srgbClr val="6666FF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953216"/>
        <c:crosses val="autoZero"/>
        <c:crossBetween val="between"/>
      </c:valAx>
      <c:serAx>
        <c:axId val="110400832"/>
        <c:scaling>
          <c:orientation val="minMax"/>
        </c:scaling>
        <c:delete val="1"/>
        <c:axPos val="b"/>
        <c:majorTickMark val="none"/>
        <c:tickLblPos val="none"/>
        <c:crossAx val="110954752"/>
        <c:crosses val="autoZero"/>
      </c:serAx>
    </c:plotArea>
    <c:legend>
      <c:legendPos val="b"/>
      <c:layout>
        <c:manualLayout>
          <c:xMode val="edge"/>
          <c:yMode val="edge"/>
          <c:x val="0.32631900699912536"/>
          <c:y val="0.10743176684072138"/>
          <c:w val="0.29427307524059498"/>
          <c:h val="5.506060391099765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pl-PL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0.04791</cdr:x>
      <cdr:y>0</cdr:y>
    </cdr:from>
    <cdr:to>
      <cdr:x>0.95159</cdr:x>
      <cdr:y>0.18953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7555" y="0"/>
          <a:ext cx="806489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l-PL" sz="1800" b="1" dirty="0" smtClean="0"/>
            <a:t>T</a:t>
          </a:r>
          <a:r>
            <a:rPr lang="pl-PL" sz="1800" b="1" dirty="0" smtClean="0">
              <a:latin typeface="+mn-lt"/>
              <a:ea typeface="+mn-ea"/>
              <a:cs typeface="+mn-cs"/>
            </a:rPr>
            <a:t>he </a:t>
          </a:r>
          <a:r>
            <a:rPr lang="pl-PL" sz="1800" b="1" dirty="0">
              <a:latin typeface="+mn-lt"/>
              <a:ea typeface="+mn-ea"/>
              <a:cs typeface="+mn-cs"/>
            </a:rPr>
            <a:t>ratio </a:t>
          </a:r>
          <a:r>
            <a:rPr lang="pl-PL" sz="1800" b="1" dirty="0" smtClean="0">
              <a:latin typeface="+mn-lt"/>
              <a:ea typeface="+mn-ea"/>
              <a:cs typeface="+mn-cs"/>
            </a:rPr>
            <a:t>of numbers of experimental reports to  number of accepted  proposals</a:t>
          </a:r>
          <a:endParaRPr lang="pl-PL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0.44488</cdr:x>
      <cdr:y>0.01333</cdr:y>
    </cdr:from>
    <cdr:to>
      <cdr:x>0.51856</cdr:x>
      <cdr:y>0.08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1FA3E34-C5BD-4CE9-9A8F-F0F8BBBD5937}"/>
            </a:ext>
          </a:extLst>
        </cdr:cNvPr>
        <cdr:cNvSpPr txBox="1"/>
      </cdr:nvSpPr>
      <cdr:spPr>
        <a:xfrm xmlns:a="http://schemas.openxmlformats.org/drawingml/2006/main">
          <a:off x="4067943" y="72008"/>
          <a:ext cx="67373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VISITORS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DFE37-1AF1-4738-9AE5-6250C7EECABC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pl-P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47FCE-0125-48BE-B483-154F4E0FB2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4613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47FCE-0125-48BE-B483-154F4E0FB279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8598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47FCE-0125-48BE-B483-154F4E0FB279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444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47FCE-0125-48BE-B483-154F4E0FB279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5049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47FCE-0125-48BE-B483-154F4E0FB279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6027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47FCE-0125-48BE-B483-154F4E0FB279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3067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47FCE-0125-48BE-B483-154F4E0FB279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7111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</a:t>
            </a:r>
            <a:r>
              <a:rPr lang="en-US" baseline="0" dirty="0" smtClean="0">
                <a:cs typeface="Times New Roman" pitchFamily="18" charset="0"/>
              </a:rPr>
              <a:t> n</a:t>
            </a:r>
            <a:r>
              <a:rPr lang="en-US" dirty="0" smtClean="0">
                <a:cs typeface="Times New Roman" pitchFamily="18" charset="0"/>
              </a:rPr>
              <a:t>umber</a:t>
            </a:r>
            <a:r>
              <a:rPr lang="en-US" baseline="0" dirty="0" smtClean="0">
                <a:cs typeface="Times New Roman" pitchFamily="18" charset="0"/>
              </a:rPr>
              <a:t> of papers includes book chapters, journal papers, and conference proceedings while not abstracts.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cs typeface="Times New Roman" pitchFamily="18" charset="0"/>
              </a:rPr>
              <a:t>Graph shows the statistics after applying a weighting factor that is based on the journal impact factor.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cs typeface="Times New Roman" pitchFamily="18" charset="0"/>
              </a:rPr>
              <a:t>Small Angle Neutron Scattering instrument </a:t>
            </a:r>
            <a:r>
              <a:rPr lang="en-US" baseline="0" dirty="0" err="1" smtClean="0">
                <a:cs typeface="Times New Roman" pitchFamily="18" charset="0"/>
              </a:rPr>
              <a:t>YuMO</a:t>
            </a:r>
            <a:r>
              <a:rPr lang="en-US" baseline="0" dirty="0" smtClean="0">
                <a:cs typeface="Times New Roman" pitchFamily="18" charset="0"/>
              </a:rPr>
              <a:t> and Inelastic Neutron Scattering instrument NERA show the best performances, while the best rated paper was born by diffraction data of DN-12 [Impact Factor: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5.6 –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Scient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. Rep. 5, 8620 (2015)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DN-12 – Condensed matter physics, high pressure research.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D.P.Kozlenko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,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E.Burzo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,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P.Vlaic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,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S.E.Kichanov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,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A.V.Rautauskas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,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84" charset="-128"/>
                <a:cs typeface="+mn-cs"/>
              </a:rPr>
              <a:t>B.N.Savenko</a:t>
            </a:r>
            <a:r>
              <a:rPr lang="en-US" baseline="0" dirty="0" smtClean="0">
                <a:cs typeface="Times New Roman" pitchFamily="18" charset="0"/>
              </a:rPr>
              <a:t>].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47FCE-0125-48BE-B483-154F4E0FB279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1691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8A10-7DA1-45FC-908A-225E1A5D49F4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5749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8A10-7DA1-45FC-908A-225E1A5D49F4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4121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8A10-7DA1-45FC-908A-225E1A5D49F4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0616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8A10-7DA1-45FC-908A-225E1A5D49F4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5057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8A10-7DA1-45FC-908A-225E1A5D49F4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8804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8A10-7DA1-45FC-908A-225E1A5D49F4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0540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8A10-7DA1-45FC-908A-225E1A5D49F4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457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8A10-7DA1-45FC-908A-225E1A5D49F4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5272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8A10-7DA1-45FC-908A-225E1A5D49F4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6560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8A10-7DA1-45FC-908A-225E1A5D49F4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3208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8A10-7DA1-45FC-908A-225E1A5D49F4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22867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tx2">
                <a:lumMod val="40000"/>
                <a:lumOff val="60000"/>
                <a:alpha val="37000"/>
              </a:schemeClr>
            </a:gs>
            <a:gs pos="0">
              <a:schemeClr val="tx2">
                <a:lumMod val="20000"/>
                <a:lumOff val="80000"/>
                <a:alpha val="57000"/>
              </a:schemeClr>
            </a:gs>
            <a:gs pos="100000">
              <a:schemeClr val="tx2">
                <a:lumMod val="60000"/>
                <a:lumOff val="40000"/>
                <a:alpha val="47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88A10-7DA1-45FC-908A-225E1A5D49F4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CCA5-0FAA-483A-AEFB-2324BEA02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9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ientific_Secretary@nf.jinr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lnpvisit@jinr.ru" TargetMode="External"/><Relationship Id="rId4" Type="http://schemas.openxmlformats.org/officeDocument/2006/relationships/hyperlink" Target="mailto:user_office@nf.jinr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br-2.jinr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772816"/>
            <a:ext cx="84249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Information about the statistics of implementation of the User </a:t>
            </a:r>
            <a:r>
              <a:rPr lang="en-US" sz="2800" dirty="0" err="1"/>
              <a:t>Programme</a:t>
            </a:r>
            <a:r>
              <a:rPr lang="en-US" sz="2800" dirty="0"/>
              <a:t> at the IBR-2 spectrometers </a:t>
            </a:r>
            <a:endParaRPr lang="pl-PL" sz="2800" dirty="0"/>
          </a:p>
          <a:p>
            <a:pPr algn="ctr">
              <a:lnSpc>
                <a:spcPct val="150000"/>
              </a:lnSpc>
            </a:pPr>
            <a:r>
              <a:rPr lang="en-US" sz="2800" dirty="0"/>
              <a:t>in 2015–2017</a:t>
            </a:r>
            <a:endParaRPr lang="pl-PL" sz="3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D.M. Chudoba</a:t>
            </a:r>
            <a:endParaRPr lang="pl-PL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i="1" baseline="30000" dirty="0"/>
              <a:t>1</a:t>
            </a:r>
            <a:r>
              <a:rPr lang="en-US" sz="1400" i="1" dirty="0"/>
              <a:t>Joint Institute for Nuclear Research,</a:t>
            </a:r>
            <a:r>
              <a:rPr lang="en-US" sz="1400" i="1" baseline="30000" dirty="0"/>
              <a:t> </a:t>
            </a:r>
            <a:r>
              <a:rPr lang="en-US" sz="1400" i="1" dirty="0"/>
              <a:t>Frank Laboratory of Neutron Physics, </a:t>
            </a:r>
            <a:r>
              <a:rPr lang="en-US" sz="1400" i="1" dirty="0" err="1"/>
              <a:t>Dubna</a:t>
            </a:r>
            <a:r>
              <a:rPr lang="en-US" sz="1400" i="1" dirty="0"/>
              <a:t>, Russia</a:t>
            </a:r>
            <a:endParaRPr lang="pl-PL" sz="1400" i="1" dirty="0"/>
          </a:p>
          <a:p>
            <a:pPr algn="ctr"/>
            <a:r>
              <a:rPr lang="en-US" sz="1400" i="1" baseline="30000" dirty="0"/>
              <a:t>2</a:t>
            </a:r>
            <a:r>
              <a:rPr lang="en-US" sz="1400" i="1" dirty="0"/>
              <a:t>Adam Mickiewicz University, Faculty of Physics, </a:t>
            </a:r>
            <a:r>
              <a:rPr lang="en-US" sz="1400" i="1" dirty="0" err="1"/>
              <a:t>Poznań</a:t>
            </a:r>
            <a:r>
              <a:rPr lang="en-US" sz="1400" i="1" dirty="0"/>
              <a:t>, Poland</a:t>
            </a:r>
            <a:endParaRPr lang="pl-PL" sz="1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89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1C7CCA5-0FAA-483A-AEFB-2324BEA02789}" type="slidenum">
              <a:rPr lang="en-US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48680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on the IBR-2 operation for physics experiments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69976" y="1095127"/>
            <a:ext cx="574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Reactor operation for physics experiments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34" y="1724615"/>
            <a:ext cx="7595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cycles (7 – water moderator</a:t>
            </a:r>
            <a:r>
              <a:rPr lang="pl-PL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moderator)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2646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945" y="3155484"/>
            <a:ext cx="7595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cycles (7 – water moderator, 1 cryogenic moderator)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cycle -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canceled due to technical reasons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2447 hr 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="" xmlns:a16="http://schemas.microsoft.com/office/drawing/2014/main" id="{64F6B16A-E047-465A-A9C0-B417BDA032CF}"/>
              </a:ext>
            </a:extLst>
          </p:cNvPr>
          <p:cNvSpPr/>
          <p:nvPr/>
        </p:nvSpPr>
        <p:spPr>
          <a:xfrm>
            <a:off x="111997" y="495867"/>
            <a:ext cx="446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964975"/>
            <a:ext cx="7595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cycles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water moderator,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moderator)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2471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 </a:t>
            </a:r>
          </a:p>
        </p:txBody>
      </p:sp>
    </p:spTree>
    <p:extLst>
      <p:ext uri="{BB962C8B-B14F-4D97-AF65-F5344CB8AC3E}">
        <p14:creationId xmlns:p14="http://schemas.microsoft.com/office/powerpoint/2010/main" xmlns="" val="9878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6CA9C9B-1E81-43FF-A2D7-1DAE74E6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FB89C3C3-672F-4B02-8903-45DF7FB3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7">
            <a:extLst>
              <a:ext uri="{FF2B5EF4-FFF2-40B4-BE49-F238E27FC236}">
                <a16:creationId xmlns="" xmlns:a16="http://schemas.microsoft.com/office/drawing/2014/main" id="{64F6B16A-E047-465A-A9C0-B417BDA032CF}"/>
              </a:ext>
            </a:extLst>
          </p:cNvPr>
          <p:cNvSpPr/>
          <p:nvPr/>
        </p:nvSpPr>
        <p:spPr>
          <a:xfrm>
            <a:off x="111997" y="495867"/>
            <a:ext cx="446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lc="http://schemas.openxmlformats.org/drawingml/2006/lockedCanvas" xmlns:a16="http://schemas.microsoft.com/office/drawing/2014/main" id="{5ACF8D02-31D3-4A83-8C5E-78D4CB832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5596184"/>
              </p:ext>
            </p:extLst>
          </p:nvPr>
        </p:nvGraphicFramePr>
        <p:xfrm>
          <a:off x="453518" y="1340768"/>
          <a:ext cx="82449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005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FB89C3C3-672F-4B02-8903-45DF7FB3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>
            <a:extLst>
              <a:ext uri="{FF2B5EF4-FFF2-40B4-BE49-F238E27FC236}">
                <a16:creationId xmlns="" xmlns:a16="http://schemas.microsoft.com/office/drawing/2014/main" id="{64F6B16A-E047-465A-A9C0-B417BDA032CF}"/>
              </a:ext>
            </a:extLst>
          </p:cNvPr>
          <p:cNvSpPr/>
          <p:nvPr/>
        </p:nvSpPr>
        <p:spPr>
          <a:xfrm>
            <a:off x="111997" y="495867"/>
            <a:ext cx="446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lc="http://schemas.openxmlformats.org/drawingml/2006/lockedCanvas" xmlns:a16="http://schemas.microsoft.com/office/drawing/2014/main" id="{7E882D9B-A35A-4357-BFC6-FA90AF8545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890076"/>
              </p:ext>
            </p:extLst>
          </p:nvPr>
        </p:nvGraphicFramePr>
        <p:xfrm>
          <a:off x="251520" y="1196752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638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FB89C3C3-672F-4B02-8903-45DF7FB3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7">
            <a:extLst>
              <a:ext uri="{FF2B5EF4-FFF2-40B4-BE49-F238E27FC236}">
                <a16:creationId xmlns="" xmlns:a16="http://schemas.microsoft.com/office/drawing/2014/main" id="{64F6B16A-E047-465A-A9C0-B417BDA032CF}"/>
              </a:ext>
            </a:extLst>
          </p:cNvPr>
          <p:cNvSpPr/>
          <p:nvPr/>
        </p:nvSpPr>
        <p:spPr>
          <a:xfrm>
            <a:off x="111997" y="495867"/>
            <a:ext cx="446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lc="http://schemas.openxmlformats.org/drawingml/2006/lockedCanvas" xmlns:a16="http://schemas.microsoft.com/office/drawing/2014/main" id="{A4C1865A-8270-43CF-B1EC-BF9EE5083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7658762"/>
              </p:ext>
            </p:extLst>
          </p:nvPr>
        </p:nvGraphicFramePr>
        <p:xfrm>
          <a:off x="-27566" y="980728"/>
          <a:ext cx="474358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="" xmlns:lc="http://schemas.openxmlformats.org/drawingml/2006/lockedCanvas" xmlns:a16="http://schemas.microsoft.com/office/drawing/2014/main" id="{35E8A5D7-A197-4182-82F5-C7514FC10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0542790"/>
              </p:ext>
            </p:extLst>
          </p:nvPr>
        </p:nvGraphicFramePr>
        <p:xfrm>
          <a:off x="4572000" y="980728"/>
          <a:ext cx="47160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="" xmlns:lc="http://schemas.openxmlformats.org/drawingml/2006/lockedCanvas" xmlns:a16="http://schemas.microsoft.com/office/drawing/2014/main" id="{39B5F087-5314-4102-BEC9-F813BC21E8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7287579"/>
              </p:ext>
            </p:extLst>
          </p:nvPr>
        </p:nvGraphicFramePr>
        <p:xfrm>
          <a:off x="1547664" y="3951857"/>
          <a:ext cx="6696744" cy="294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345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lc="http://schemas.openxmlformats.org/drawingml/2006/lockedCanvas" xmlns:a16="http://schemas.microsoft.com/office/drawing/2014/main" id="{B151B9BC-0E59-4A1E-A826-D8A8561A0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2922728"/>
              </p:ext>
            </p:extLst>
          </p:nvPr>
        </p:nvGraphicFramePr>
        <p:xfrm>
          <a:off x="111997" y="1268760"/>
          <a:ext cx="892449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FB89C3C3-672F-4B02-8903-45DF7FB3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>
            <a:extLst>
              <a:ext uri="{FF2B5EF4-FFF2-40B4-BE49-F238E27FC236}">
                <a16:creationId xmlns="" xmlns:a16="http://schemas.microsoft.com/office/drawing/2014/main" id="{64F6B16A-E047-465A-A9C0-B417BDA032CF}"/>
              </a:ext>
            </a:extLst>
          </p:cNvPr>
          <p:cNvSpPr/>
          <p:nvPr/>
        </p:nvSpPr>
        <p:spPr>
          <a:xfrm>
            <a:off x="111997" y="495867"/>
            <a:ext cx="446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4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lc="http://schemas.openxmlformats.org/drawingml/2006/lockedCanvas" xmlns:a16="http://schemas.microsoft.com/office/drawing/2014/main" id="{08DB2D15-5C27-46D6-AF0C-AF1CE577C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0089843"/>
              </p:ext>
            </p:extLst>
          </p:nvPr>
        </p:nvGraphicFramePr>
        <p:xfrm>
          <a:off x="1979712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FB89C3C3-672F-4B02-8903-45DF7FB3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>
            <a:extLst>
              <a:ext uri="{FF2B5EF4-FFF2-40B4-BE49-F238E27FC236}">
                <a16:creationId xmlns="" xmlns:a16="http://schemas.microsoft.com/office/drawing/2014/main" id="{64F6B16A-E047-465A-A9C0-B417BDA032CF}"/>
              </a:ext>
            </a:extLst>
          </p:cNvPr>
          <p:cNvSpPr/>
          <p:nvPr/>
        </p:nvSpPr>
        <p:spPr>
          <a:xfrm>
            <a:off x="111997" y="495867"/>
            <a:ext cx="446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lc="http://schemas.openxmlformats.org/drawingml/2006/lockedCanvas" xmlns:a16="http://schemas.microsoft.com/office/drawing/2014/main" id="{EBF1ED88-8478-4544-A9AC-74CE66DD26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2024263"/>
              </p:ext>
            </p:extLst>
          </p:nvPr>
        </p:nvGraphicFramePr>
        <p:xfrm>
          <a:off x="105464" y="3212976"/>
          <a:ext cx="8842322" cy="440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924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B89C3C3-672F-4B02-8903-45DF7FB3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7">
            <a:extLst>
              <a:ext uri="{FF2B5EF4-FFF2-40B4-BE49-F238E27FC236}">
                <a16:creationId xmlns="" xmlns:a16="http://schemas.microsoft.com/office/drawing/2014/main" id="{64F6B16A-E047-465A-A9C0-B417BDA032CF}"/>
              </a:ext>
            </a:extLst>
          </p:cNvPr>
          <p:cNvSpPr/>
          <p:nvPr/>
        </p:nvSpPr>
        <p:spPr>
          <a:xfrm>
            <a:off x="111997" y="495867"/>
            <a:ext cx="446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lc="http://schemas.openxmlformats.org/drawingml/2006/lockedCanvas" xmlns:a16="http://schemas.microsoft.com/office/drawing/2014/main" id="{2F4E427A-BD95-41DA-BA60-F51D6A46CE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4593306"/>
              </p:ext>
            </p:extLst>
          </p:nvPr>
        </p:nvGraphicFramePr>
        <p:xfrm>
          <a:off x="1" y="1196752"/>
          <a:ext cx="91440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846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B89C3C3-672F-4B02-8903-45DF7FB3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7">
            <a:extLst>
              <a:ext uri="{FF2B5EF4-FFF2-40B4-BE49-F238E27FC236}">
                <a16:creationId xmlns="" xmlns:a16="http://schemas.microsoft.com/office/drawing/2014/main" id="{64F6B16A-E047-465A-A9C0-B417BDA032CF}"/>
              </a:ext>
            </a:extLst>
          </p:cNvPr>
          <p:cNvSpPr/>
          <p:nvPr/>
        </p:nvSpPr>
        <p:spPr>
          <a:xfrm>
            <a:off x="111997" y="495867"/>
            <a:ext cx="446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2045569"/>
              </p:ext>
            </p:extLst>
          </p:nvPr>
        </p:nvGraphicFramePr>
        <p:xfrm>
          <a:off x="103413" y="1432988"/>
          <a:ext cx="6548235" cy="458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3"/>
          <p:cNvSpPr>
            <a:spLocks noGrp="1"/>
          </p:cNvSpPr>
          <p:nvPr/>
        </p:nvSpPr>
        <p:spPr>
          <a:xfrm>
            <a:off x="0" y="908720"/>
            <a:ext cx="6059016" cy="4754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rgbClr val="223E7E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Instrument Scientific </a:t>
            </a:r>
            <a:r>
              <a:rPr lang="en-C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Outcome</a:t>
            </a:r>
            <a:endParaRPr lang="en-CA" sz="2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lc="http://schemas.openxmlformats.org/drawingml/2006/lockedCanvas" xmlns:a16="http://schemas.microsoft.com/office/drawing/2014/main" id="{848249A9-0F81-4A0B-B28A-FAB10C686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7805807"/>
              </p:ext>
            </p:extLst>
          </p:nvPr>
        </p:nvGraphicFramePr>
        <p:xfrm>
          <a:off x="6732240" y="1052736"/>
          <a:ext cx="2160240" cy="174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-15969" y="5949280"/>
            <a:ext cx="9144000" cy="93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rated paper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of DN-12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CA" sz="1600" dirty="0" err="1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D.P.Kozlenko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E.Burzo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P.Vlaic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S.E.Kichanov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A.V.Rautauskas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</a:t>
            </a:r>
            <a:r>
              <a:rPr lang="en-CA" sz="1600" dirty="0" err="1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B.N.Savenko</a:t>
            </a:r>
            <a:r>
              <a:rPr lang="pl-PL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Scient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. Rep. 5, 8620 (2015</a:t>
            </a:r>
            <a:r>
              <a:rPr lang="en-CA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)</a:t>
            </a:r>
            <a:r>
              <a:rPr lang="pl-PL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Factor: </a:t>
            </a:r>
            <a:r>
              <a:rPr lang="en-CA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5.6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B89C3C3-672F-4B02-8903-45DF7FB3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7">
            <a:extLst>
              <a:ext uri="{FF2B5EF4-FFF2-40B4-BE49-F238E27FC236}">
                <a16:creationId xmlns="" xmlns:a16="http://schemas.microsoft.com/office/drawing/2014/main" id="{64F6B16A-E047-465A-A9C0-B417BDA032CF}"/>
              </a:ext>
            </a:extLst>
          </p:cNvPr>
          <p:cNvSpPr/>
          <p:nvPr/>
        </p:nvSpPr>
        <p:spPr>
          <a:xfrm>
            <a:off x="111997" y="495867"/>
            <a:ext cx="446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/>
          <p:cNvSpPr>
            <a:spLocks noGrp="1"/>
          </p:cNvSpPr>
          <p:nvPr/>
        </p:nvSpPr>
        <p:spPr>
          <a:xfrm>
            <a:off x="-22248" y="836712"/>
            <a:ext cx="6059016" cy="4754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rgbClr val="223E7E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Instrument Scientific </a:t>
            </a:r>
            <a:r>
              <a:rPr lang="en-C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Outcome</a:t>
            </a:r>
            <a:endParaRPr lang="en-CA" sz="2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lc="http://schemas.openxmlformats.org/drawingml/2006/lockedCanvas" xmlns:a16="http://schemas.microsoft.com/office/drawing/2014/main" id="{848249A9-0F81-4A0B-B28A-FAB10C686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23205292"/>
              </p:ext>
            </p:extLst>
          </p:nvPr>
        </p:nvGraphicFramePr>
        <p:xfrm>
          <a:off x="6732240" y="1052736"/>
          <a:ext cx="2160240" cy="174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7810175"/>
              </p:ext>
            </p:extLst>
          </p:nvPr>
        </p:nvGraphicFramePr>
        <p:xfrm>
          <a:off x="0" y="1099229"/>
          <a:ext cx="658822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-50485" y="5808166"/>
            <a:ext cx="9166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rated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of DN-12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600" dirty="0" err="1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Ovsyannikov</a:t>
            </a:r>
            <a:r>
              <a:rPr lang="en-CA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S.V.,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Bykov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M.,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Bykova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E., Kozlenko D.P.,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Tsirlin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A.A.,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Karkin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A.E.,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Shchennikov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V.V.,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Kichanov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S.E., Gou H.,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Abakumov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A.M.,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Egoavil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R.,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Verbeeck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J.,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McCammon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C.,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Dyadkin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V.,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Chernyshov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D., S. van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Smaalen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Dubrovinsky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 L.S</a:t>
            </a:r>
            <a:r>
              <a:rPr lang="en-CA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.</a:t>
            </a:r>
            <a:r>
              <a:rPr lang="pl-PL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</a:t>
            </a:r>
            <a:r>
              <a:rPr lang="en-CA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Nature 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Chemistry, 2016, vol. 8, № 5, p. </a:t>
            </a:r>
            <a:r>
              <a:rPr lang="en-CA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501-508</a:t>
            </a:r>
            <a:r>
              <a:rPr lang="pl-PL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Factor: </a:t>
            </a:r>
            <a:r>
              <a:rPr lang="en-CA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27.9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6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B89C3C3-672F-4B02-8903-45DF7FB3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7">
            <a:extLst>
              <a:ext uri="{FF2B5EF4-FFF2-40B4-BE49-F238E27FC236}">
                <a16:creationId xmlns="" xmlns:a16="http://schemas.microsoft.com/office/drawing/2014/main" id="{64F6B16A-E047-465A-A9C0-B417BDA032CF}"/>
              </a:ext>
            </a:extLst>
          </p:cNvPr>
          <p:cNvSpPr/>
          <p:nvPr/>
        </p:nvSpPr>
        <p:spPr>
          <a:xfrm>
            <a:off x="111997" y="495867"/>
            <a:ext cx="446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/>
          <p:cNvSpPr>
            <a:spLocks noGrp="1"/>
          </p:cNvSpPr>
          <p:nvPr/>
        </p:nvSpPr>
        <p:spPr>
          <a:xfrm>
            <a:off x="-2958" y="836712"/>
            <a:ext cx="6059016" cy="4754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rgbClr val="223E7E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Instrument Scientific </a:t>
            </a:r>
            <a:r>
              <a:rPr lang="en-C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Outcome</a:t>
            </a:r>
            <a:endParaRPr lang="en-CA" sz="2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lc="http://schemas.openxmlformats.org/drawingml/2006/lockedCanvas" xmlns:a16="http://schemas.microsoft.com/office/drawing/2014/main" id="{848249A9-0F81-4A0B-B28A-FAB10C686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0528610"/>
              </p:ext>
            </p:extLst>
          </p:nvPr>
        </p:nvGraphicFramePr>
        <p:xfrm>
          <a:off x="6732240" y="1052736"/>
          <a:ext cx="2160240" cy="174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lc="http://schemas.openxmlformats.org/drawingml/2006/lockedCanvas" xmlns:a16="http://schemas.microsoft.com/office/drawing/2014/main" id="{0F4B4199-97E5-406B-8369-747B1C236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747655"/>
              </p:ext>
            </p:extLst>
          </p:nvPr>
        </p:nvGraphicFramePr>
        <p:xfrm>
          <a:off x="179512" y="1284294"/>
          <a:ext cx="602691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10253"/>
            <a:ext cx="9156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rated paper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high-resolution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 data of HRFD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Bobrikov 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I.A.,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N.Yu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.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Samoylova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S.V.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Sumnikov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O.Yu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.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Ivanshina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R.N.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Vasin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A.I. </a:t>
            </a:r>
            <a:r>
              <a:rPr lang="en-CA" sz="1600" dirty="0" err="1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Beskrovnyi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A.M. </a:t>
            </a:r>
            <a:r>
              <a:rPr lang="en-CA" sz="1600" dirty="0" err="1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Balagurov</a:t>
            </a:r>
            <a:r>
              <a:rPr lang="pl-PL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, </a:t>
            </a:r>
            <a:r>
              <a:rPr lang="en-CA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Journal </a:t>
            </a:r>
            <a:r>
              <a:rPr lang="en-CA" sz="1600" dirty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of Power Sources, 372 (2017) </a:t>
            </a:r>
            <a:r>
              <a:rPr lang="en-CA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74-81</a:t>
            </a:r>
            <a:r>
              <a:rPr lang="pl-PL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Factor: </a:t>
            </a:r>
            <a:r>
              <a:rPr lang="en-CA" sz="1600" dirty="0" smtClean="0">
                <a:latin typeface="Times New Roman" panose="02020603050405020304" pitchFamily="18" charset="0"/>
                <a:ea typeface="ヒラギノ角ゴ Pro W3" pitchFamily="84" charset="-128"/>
                <a:cs typeface="Times New Roman" panose="02020603050405020304" pitchFamily="18" charset="0"/>
              </a:rPr>
              <a:t>6.4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5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14715C-7AB8-4A33-A4BF-001AABE2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3FB69A8D-AAC0-4B1F-B6CD-97B7A81B6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6E2C88F-8E6B-4961-9CED-E4001CF01C72}"/>
              </a:ext>
            </a:extLst>
          </p:cNvPr>
          <p:cNvSpPr/>
          <p:nvPr/>
        </p:nvSpPr>
        <p:spPr>
          <a:xfrm>
            <a:off x="111997" y="495867"/>
            <a:ext cx="496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02B1E66-09A2-4EA1-AFBE-7E62A791DE42}"/>
              </a:ext>
            </a:extLst>
          </p:cNvPr>
          <p:cNvSpPr/>
          <p:nvPr/>
        </p:nvSpPr>
        <p:spPr>
          <a:xfrm>
            <a:off x="196068" y="1268760"/>
            <a:ext cx="8751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02.</a:t>
            </a:r>
            <a:r>
              <a:rPr lang="ru-RU" b="1" dirty="0"/>
              <a:t>2014 </a:t>
            </a:r>
            <a:r>
              <a:rPr lang="pl-PL" b="1" dirty="0"/>
              <a:t> </a:t>
            </a:r>
            <a:r>
              <a:rPr lang="pl-PL" dirty="0"/>
              <a:t>- User Programme managment went from Department of Condensed Matter Physics to the</a:t>
            </a:r>
            <a:r>
              <a:rPr lang="ru-RU" dirty="0"/>
              <a:t> </a:t>
            </a:r>
            <a:r>
              <a:rPr lang="pl-PL" dirty="0"/>
              <a:t>G</a:t>
            </a:r>
            <a:r>
              <a:rPr lang="ru-RU" dirty="0" err="1"/>
              <a:t>roup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scientific</a:t>
            </a:r>
            <a:r>
              <a:rPr lang="ru-RU" dirty="0"/>
              <a:t> </a:t>
            </a:r>
            <a:r>
              <a:rPr lang="ru-RU" dirty="0" err="1"/>
              <a:t>secretary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FLNP</a:t>
            </a:r>
            <a:endParaRPr lang="pl-PL" dirty="0"/>
          </a:p>
        </p:txBody>
      </p:sp>
      <p:sp>
        <p:nvSpPr>
          <p:cNvPr id="10" name="Прямоугольник 8">
            <a:extLst>
              <a:ext uri="{FF2B5EF4-FFF2-40B4-BE49-F238E27FC236}">
                <a16:creationId xmlns="" xmlns:a16="http://schemas.microsoft.com/office/drawing/2014/main" id="{37DE4837-E256-47F6-A057-C797A5548A23}"/>
              </a:ext>
            </a:extLst>
          </p:cNvPr>
          <p:cNvSpPr/>
          <p:nvPr/>
        </p:nvSpPr>
        <p:spPr>
          <a:xfrm>
            <a:off x="2538026" y="3262921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User P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rogram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Dorota Chudoba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Scientific_Secretary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pl-PL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nf.jinr.ru</a:t>
            </a:r>
            <a:endParaRPr lang="ru-RU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">
            <a:extLst>
              <a:ext uri="{FF2B5EF4-FFF2-40B4-BE49-F238E27FC236}">
                <a16:creationId xmlns="" xmlns:a16="http://schemas.microsoft.com/office/drawing/2014/main" id="{C9214CA8-231A-4D13-AD1E-12BFD6D196BA}"/>
              </a:ext>
            </a:extLst>
          </p:cNvPr>
          <p:cNvSpPr/>
          <p:nvPr/>
        </p:nvSpPr>
        <p:spPr>
          <a:xfrm>
            <a:off x="884741" y="4521894"/>
            <a:ext cx="2646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support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Yulia Gorshkova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user_office@nf.jinr.ru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6">
            <a:extLst>
              <a:ext uri="{FF2B5EF4-FFF2-40B4-BE49-F238E27FC236}">
                <a16:creationId xmlns="" xmlns:a16="http://schemas.microsoft.com/office/drawing/2014/main" id="{7F6A458D-EF65-4A70-98FF-EB0C666BCF55}"/>
              </a:ext>
            </a:extLst>
          </p:cNvPr>
          <p:cNvSpPr/>
          <p:nvPr/>
        </p:nvSpPr>
        <p:spPr>
          <a:xfrm>
            <a:off x="5613221" y="4521894"/>
            <a:ext cx="2516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Visa and travel support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Inga Zinicovscaia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flnpvisit@jinr.ru</a:t>
            </a:r>
            <a:endParaRPr lang="ru-RU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9">
            <a:extLst>
              <a:ext uri="{FF2B5EF4-FFF2-40B4-BE49-F238E27FC236}">
                <a16:creationId xmlns="" xmlns:a16="http://schemas.microsoft.com/office/drawing/2014/main" id="{AB93D890-7ADF-4BBF-A635-3DCE2D1F3612}"/>
              </a:ext>
            </a:extLst>
          </p:cNvPr>
          <p:cNvSpPr/>
          <p:nvPr/>
        </p:nvSpPr>
        <p:spPr>
          <a:xfrm>
            <a:off x="2915813" y="5790819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ial support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Kozlenko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8">
            <a:extLst>
              <a:ext uri="{FF2B5EF4-FFF2-40B4-BE49-F238E27FC236}">
                <a16:creationId xmlns="" xmlns:a16="http://schemas.microsoft.com/office/drawing/2014/main" id="{326DA5A8-8109-4246-A266-49585B400501}"/>
              </a:ext>
            </a:extLst>
          </p:cNvPr>
          <p:cNvSpPr/>
          <p:nvPr/>
        </p:nvSpPr>
        <p:spPr>
          <a:xfrm>
            <a:off x="2341996" y="2463279"/>
            <a:ext cx="4716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6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B89C3C3-672F-4B02-8903-45DF7FB3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3"/>
          <p:cNvSpPr/>
          <p:nvPr/>
        </p:nvSpPr>
        <p:spPr>
          <a:xfrm>
            <a:off x="3200400" y="1828800"/>
            <a:ext cx="2539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http://ibr-2.jinr.ru/</a:t>
            </a: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295400"/>
            <a:ext cx="232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3399"/>
                </a:solidFill>
              </a:rPr>
              <a:t>http://flnp.jinr.ru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4792" t="48889" r="81041" b="33333"/>
          <a:stretch>
            <a:fillRect/>
          </a:stretch>
        </p:blipFill>
        <p:spPr bwMode="auto">
          <a:xfrm>
            <a:off x="685800" y="1143000"/>
            <a:ext cx="2095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/>
          <p:nvPr/>
        </p:nvSpPr>
        <p:spPr>
          <a:xfrm>
            <a:off x="3276600" y="2895600"/>
            <a:ext cx="3870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Dorota Chudoba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Scientific_secretary</a:t>
            </a:r>
            <a:r>
              <a:rPr lang="en-US" sz="20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pl-PL" sz="20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nf.jinr.ru</a:t>
            </a:r>
            <a:endParaRPr lang="pl-PL" sz="2000" b="1" dirty="0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9766" y="4509120"/>
            <a:ext cx="5061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xmlns="" val="17103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BF3DDF-49AF-45E0-AFAE-832CDE087C77}"/>
              </a:ext>
            </a:extLst>
          </p:cNvPr>
          <p:cNvSpPr/>
          <p:nvPr/>
        </p:nvSpPr>
        <p:spPr>
          <a:xfrm>
            <a:off x="111997" y="495867"/>
            <a:ext cx="496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INFORMATION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4392B436-59B4-414C-A5C5-3CC3AB48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51903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the beam time</a:t>
            </a:r>
          </a:p>
          <a:p>
            <a:pPr algn="just">
              <a:buNone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FLNP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INR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neutron beam time at the high flux pulsed IBR-2 reactor is distributed between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internal users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(FLNP)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general science community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(GSC) in the ratio of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35%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(internal proposals)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55%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(external regular proposals)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				        </a:t>
            </a:r>
            <a:r>
              <a:rPr lang="pl-PL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0%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(external urgent beam time requests)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can apply for beam time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Scientists from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any country of the world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apply for beam time.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Scientists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member states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of JINR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get additional financial support.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41B7C6B-5AFE-4E03-BE5A-CE8E755E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E765283-10DE-4613-9884-1E1A0FAE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7">
            <a:extLst>
              <a:ext uri="{FF2B5EF4-FFF2-40B4-BE49-F238E27FC236}">
                <a16:creationId xmlns="" xmlns:a16="http://schemas.microsoft.com/office/drawing/2014/main" id="{B5DF08B7-0245-4C73-A974-966D18D894DE}"/>
              </a:ext>
            </a:extLst>
          </p:cNvPr>
          <p:cNvSpPr/>
          <p:nvPr/>
        </p:nvSpPr>
        <p:spPr>
          <a:xfrm>
            <a:off x="111997" y="495867"/>
            <a:ext cx="496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0231F97-A058-4289-818B-6FCC4DE257E3}"/>
              </a:ext>
            </a:extLst>
          </p:cNvPr>
          <p:cNvSpPr/>
          <p:nvPr/>
        </p:nvSpPr>
        <p:spPr>
          <a:xfrm>
            <a:off x="2295832" y="1207927"/>
            <a:ext cx="4552336" cy="46320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kinds of applications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llout: Bent Line 7">
            <a:extLst>
              <a:ext uri="{FF2B5EF4-FFF2-40B4-BE49-F238E27FC236}">
                <a16:creationId xmlns="" xmlns:a16="http://schemas.microsoft.com/office/drawing/2014/main" id="{89D65B95-91E0-4D3A-B1E1-5D2A6F27FA26}"/>
              </a:ext>
            </a:extLst>
          </p:cNvPr>
          <p:cNvSpPr/>
          <p:nvPr/>
        </p:nvSpPr>
        <p:spPr>
          <a:xfrm>
            <a:off x="111996" y="1853047"/>
            <a:ext cx="2947835" cy="957532"/>
          </a:xfrm>
          <a:prstGeom prst="borderCallout2">
            <a:avLst>
              <a:gd name="adj1" fmla="val 19686"/>
              <a:gd name="adj2" fmla="val 102583"/>
              <a:gd name="adj3" fmla="val 19774"/>
              <a:gd name="adj4" fmla="val 129805"/>
              <a:gd name="adj5" fmla="val -13462"/>
              <a:gd name="adj6" fmla="val 1502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access applications</a:t>
            </a:r>
            <a:endParaRPr lang="pl-PL" sz="2000" dirty="0"/>
          </a:p>
        </p:txBody>
      </p:sp>
      <p:sp>
        <p:nvSpPr>
          <p:cNvPr id="9" name="Callout: Bent Line 8">
            <a:extLst>
              <a:ext uri="{FF2B5EF4-FFF2-40B4-BE49-F238E27FC236}">
                <a16:creationId xmlns="" xmlns:a16="http://schemas.microsoft.com/office/drawing/2014/main" id="{4C3670C6-2D9F-4FE4-9C16-A6E578B7FD2F}"/>
              </a:ext>
            </a:extLst>
          </p:cNvPr>
          <p:cNvSpPr/>
          <p:nvPr/>
        </p:nvSpPr>
        <p:spPr>
          <a:xfrm>
            <a:off x="6084169" y="1853046"/>
            <a:ext cx="2947835" cy="957533"/>
          </a:xfrm>
          <a:prstGeom prst="borderCallout2">
            <a:avLst>
              <a:gd name="adj1" fmla="val 18750"/>
              <a:gd name="adj2" fmla="val -2483"/>
              <a:gd name="adj3" fmla="val 18838"/>
              <a:gd name="adj4" fmla="val -30295"/>
              <a:gd name="adj5" fmla="val -12526"/>
              <a:gd name="adj6" fmla="val -4990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access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applications</a:t>
            </a:r>
            <a:endParaRPr lang="pl-PL" sz="2000" dirty="0"/>
          </a:p>
        </p:txBody>
      </p:sp>
      <p:sp>
        <p:nvSpPr>
          <p:cNvPr id="10" name="Callout: Line 9">
            <a:extLst>
              <a:ext uri="{FF2B5EF4-FFF2-40B4-BE49-F238E27FC236}">
                <a16:creationId xmlns="" xmlns:a16="http://schemas.microsoft.com/office/drawing/2014/main" id="{4DD9A012-049F-4F8C-A84A-F4AF6BAF34D4}"/>
              </a:ext>
            </a:extLst>
          </p:cNvPr>
          <p:cNvSpPr/>
          <p:nvPr/>
        </p:nvSpPr>
        <p:spPr>
          <a:xfrm>
            <a:off x="97188" y="3171146"/>
            <a:ext cx="3310123" cy="792088"/>
          </a:xfrm>
          <a:prstGeom prst="borderCallout1">
            <a:avLst>
              <a:gd name="adj1" fmla="val -7317"/>
              <a:gd name="adj2" fmla="val 50629"/>
              <a:gd name="adj3" fmla="val -47628"/>
              <a:gd name="adj4" fmla="val 50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NO DEADLINE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C607484E-1E94-4AE3-842C-03669C525FC1}"/>
              </a:ext>
            </a:extLst>
          </p:cNvPr>
          <p:cNvSpPr/>
          <p:nvPr/>
        </p:nvSpPr>
        <p:spPr>
          <a:xfrm>
            <a:off x="97188" y="5408013"/>
            <a:ext cx="4460005" cy="1449985"/>
          </a:xfrm>
          <a:prstGeom prst="borderCallout1">
            <a:avLst>
              <a:gd name="adj1" fmla="val -7317"/>
              <a:gd name="adj2" fmla="val 50629"/>
              <a:gd name="adj3" fmla="val -38318"/>
              <a:gd name="adj4" fmla="val 50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QUICK REVIEW </a:t>
            </a:r>
          </a:p>
          <a:p>
            <a:pPr algn="ctr"/>
            <a:r>
              <a:rPr lang="pl-PL" dirty="0"/>
              <a:t>BY  THE RESPONSIBLE OF FACILITY  and HEAD OF </a:t>
            </a:r>
            <a:r>
              <a:rPr lang="en-US" dirty="0"/>
              <a:t>DEPARTMENT OF NEUTRON INVESTIGATIONS OF CONDENSED MATTER</a:t>
            </a:r>
          </a:p>
          <a:p>
            <a:pPr algn="ctr"/>
            <a:endParaRPr lang="pl-PL" dirty="0"/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FDCFD45E-4E46-4A4D-ADFA-E93AC4955DAC}"/>
              </a:ext>
            </a:extLst>
          </p:cNvPr>
          <p:cNvSpPr/>
          <p:nvPr/>
        </p:nvSpPr>
        <p:spPr>
          <a:xfrm>
            <a:off x="5625127" y="3171146"/>
            <a:ext cx="3435596" cy="792088"/>
          </a:xfrm>
          <a:prstGeom prst="borderCallout1">
            <a:avLst>
              <a:gd name="adj1" fmla="val -7317"/>
              <a:gd name="adj2" fmla="val 50629"/>
              <a:gd name="adj3" fmla="val -45766"/>
              <a:gd name="adj4" fmla="val 50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SUBMISSION DEADLINE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AAFD217D-E33C-4E03-BEBB-71D837388CD1}"/>
              </a:ext>
            </a:extLst>
          </p:cNvPr>
          <p:cNvSpPr/>
          <p:nvPr/>
        </p:nvSpPr>
        <p:spPr>
          <a:xfrm>
            <a:off x="4788025" y="5402386"/>
            <a:ext cx="4306864" cy="1455611"/>
          </a:xfrm>
          <a:prstGeom prst="borderCallout1">
            <a:avLst>
              <a:gd name="adj1" fmla="val -2251"/>
              <a:gd name="adj2" fmla="val 45492"/>
              <a:gd name="adj3" fmla="val -21367"/>
              <a:gd name="adj4" fmla="val 45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2-STEP REVIEW PROCEDURE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="" xmlns:a16="http://schemas.microsoft.com/office/drawing/2014/main" id="{C3E9C588-7624-4639-ABB5-F6161F80857D}"/>
              </a:ext>
            </a:extLst>
          </p:cNvPr>
          <p:cNvSpPr/>
          <p:nvPr/>
        </p:nvSpPr>
        <p:spPr>
          <a:xfrm>
            <a:off x="111995" y="4282435"/>
            <a:ext cx="3957112" cy="792088"/>
          </a:xfrm>
          <a:prstGeom prst="borderCallout1">
            <a:avLst>
              <a:gd name="adj1" fmla="val -7317"/>
              <a:gd name="adj2" fmla="val 50629"/>
              <a:gd name="adj3" fmla="val -34594"/>
              <a:gd name="adj4" fmla="val 50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 –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 responsible 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="" xmlns:a16="http://schemas.microsoft.com/office/drawing/2014/main" id="{3A0D2A5C-E2C0-4D68-9EEA-EDE1DB080DC5}"/>
              </a:ext>
            </a:extLst>
          </p:cNvPr>
          <p:cNvSpPr/>
          <p:nvPr/>
        </p:nvSpPr>
        <p:spPr>
          <a:xfrm>
            <a:off x="5074894" y="4276807"/>
            <a:ext cx="4019994" cy="792088"/>
          </a:xfrm>
          <a:prstGeom prst="borderCallout1">
            <a:avLst>
              <a:gd name="adj1" fmla="val -7317"/>
              <a:gd name="adj2" fmla="val 50629"/>
              <a:gd name="adj3" fmla="val -32732"/>
              <a:gd name="adj4" fmla="val 50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submission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web site: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http://ibr-2.jinr.ru/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5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892271-1CC7-4A33-951A-576B89EB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A4D46AAF-93DE-4A36-93C4-C01C2C239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7">
            <a:extLst>
              <a:ext uri="{FF2B5EF4-FFF2-40B4-BE49-F238E27FC236}">
                <a16:creationId xmlns="" xmlns:a16="http://schemas.microsoft.com/office/drawing/2014/main" id="{5CDA988A-9DB0-4ADF-BA21-18E8BCD9E0EF}"/>
              </a:ext>
            </a:extLst>
          </p:cNvPr>
          <p:cNvSpPr/>
          <p:nvPr/>
        </p:nvSpPr>
        <p:spPr>
          <a:xfrm>
            <a:off x="111997" y="495867"/>
            <a:ext cx="496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C3A295-0123-4642-B70C-D9F98C099FB5}"/>
              </a:ext>
            </a:extLst>
          </p:cNvPr>
          <p:cNvSpPr/>
          <p:nvPr/>
        </p:nvSpPr>
        <p:spPr>
          <a:xfrm>
            <a:off x="434647" y="1405205"/>
            <a:ext cx="3862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access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applications</a:t>
            </a:r>
            <a:endParaRPr lang="pl-PL" sz="2400" dirty="0"/>
          </a:p>
        </p:txBody>
      </p:sp>
      <p:graphicFrame>
        <p:nvGraphicFramePr>
          <p:cNvPr id="17" name="Таблица 5">
            <a:extLst>
              <a:ext uri="{FF2B5EF4-FFF2-40B4-BE49-F238E27FC236}">
                <a16:creationId xmlns="" xmlns:a16="http://schemas.microsoft.com/office/drawing/2014/main" id="{BB4A6A60-51AA-49D1-B3FF-D0D100B7B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6981063"/>
              </p:ext>
            </p:extLst>
          </p:nvPr>
        </p:nvGraphicFramePr>
        <p:xfrm>
          <a:off x="323529" y="2780928"/>
          <a:ext cx="8496942" cy="3291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First round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Second round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Period for proposal submission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September 1 - 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October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March 1 - April 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End of technical expertise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November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May 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End of scientific expertise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December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June 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Schedule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December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June 15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Information for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December 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June 25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BDD1FA2-0CA8-4EF9-90B3-118D9FFF3494}"/>
              </a:ext>
            </a:extLst>
          </p:cNvPr>
          <p:cNvSpPr/>
          <p:nvPr/>
        </p:nvSpPr>
        <p:spPr>
          <a:xfrm>
            <a:off x="5074894" y="2060848"/>
            <a:ext cx="123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/>
              <a:t>DEADLINES</a:t>
            </a:r>
          </a:p>
        </p:txBody>
      </p:sp>
    </p:spTree>
    <p:extLst>
      <p:ext uri="{BB962C8B-B14F-4D97-AF65-F5344CB8AC3E}">
        <p14:creationId xmlns:p14="http://schemas.microsoft.com/office/powerpoint/2010/main" xmlns="" val="35705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51F877-5489-444D-9132-76850DF2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Box 12">
            <a:extLst>
              <a:ext uri="{FF2B5EF4-FFF2-40B4-BE49-F238E27FC236}">
                <a16:creationId xmlns="" xmlns:a16="http://schemas.microsoft.com/office/drawing/2014/main" id="{D03B4FED-75BF-4192-920E-BBD10767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21" y="3140968"/>
            <a:ext cx="7543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ct val="200000"/>
              </a:lnSpc>
              <a:buFontTx/>
              <a:buChar char="•"/>
            </a:pP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Atomic and magnetic structure</a:t>
            </a:r>
          </a:p>
          <a:p>
            <a:pPr eaLnBrk="1" hangingPunct="1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HRFD,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RTD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SKAT, EPSILON, FSD, DN-12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DN-6 –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experts </a:t>
            </a:r>
          </a:p>
          <a:p>
            <a:pPr algn="l" eaLnBrk="1" hangingPunct="1"/>
            <a:endParaRPr lang="en-US" sz="2000" u="sng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l" eaLnBrk="1" hangingPunct="1">
              <a:lnSpc>
                <a:spcPct val="200000"/>
              </a:lnSpc>
              <a:buFontTx/>
              <a:buChar char="•"/>
            </a:pP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Lattice and molecular dynamics</a:t>
            </a:r>
          </a:p>
          <a:p>
            <a:pPr eaLnBrk="1" hangingPunct="1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DIN-2PI, NERA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 experts</a:t>
            </a:r>
          </a:p>
          <a:p>
            <a:pPr eaLnBrk="1" hangingPunct="1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200000"/>
              </a:lnSpc>
              <a:buFontTx/>
              <a:buChar char="•"/>
            </a:pP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Nanosystems</a:t>
            </a: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and Soft Matter</a:t>
            </a:r>
          </a:p>
          <a:p>
            <a:pPr eaLnBrk="1" hangingPunct="1"/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YuMO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REMUR, REFLEX-P, GRAINS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experts </a:t>
            </a:r>
          </a:p>
        </p:txBody>
      </p:sp>
      <p:sp>
        <p:nvSpPr>
          <p:cNvPr id="7" name="Прямоугольник 11">
            <a:extLst>
              <a:ext uri="{FF2B5EF4-FFF2-40B4-BE49-F238E27FC236}">
                <a16:creationId xmlns="" xmlns:a16="http://schemas.microsoft.com/office/drawing/2014/main" id="{B1378105-B86F-4F14-AE4E-98BFC6012471}"/>
              </a:ext>
            </a:extLst>
          </p:cNvPr>
          <p:cNvSpPr/>
          <p:nvPr/>
        </p:nvSpPr>
        <p:spPr>
          <a:xfrm>
            <a:off x="217021" y="1228370"/>
            <a:ext cx="8534400" cy="1624566"/>
          </a:xfrm>
          <a:prstGeom prst="rect">
            <a:avLst/>
          </a:prstGeom>
          <a:solidFill>
            <a:srgbClr val="99CCFF"/>
          </a:solidFill>
          <a:ln>
            <a:solidFill>
              <a:srgbClr val="622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proposals are evaluated by </a:t>
            </a:r>
            <a:r>
              <a:rPr lang="pl-PL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Experts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Committee</a:t>
            </a:r>
            <a:r>
              <a:rPr lang="pl-PL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technical and scientific</a:t>
            </a:r>
            <a:r>
              <a:rPr lang="pl-PL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pl-PL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experiments is granted upon </a:t>
            </a:r>
            <a:r>
              <a:rPr lang="pl-PL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possibility of technical implementation  and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scientific merit of the proposal</a:t>
            </a:r>
            <a:r>
              <a:rPr lang="pl-PL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0ADE29E1-07B6-4474-96CD-C8A5612B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7">
            <a:extLst>
              <a:ext uri="{FF2B5EF4-FFF2-40B4-BE49-F238E27FC236}">
                <a16:creationId xmlns="" xmlns:a16="http://schemas.microsoft.com/office/drawing/2014/main" id="{20AF3851-2332-4556-8011-25580C549106}"/>
              </a:ext>
            </a:extLst>
          </p:cNvPr>
          <p:cNvSpPr/>
          <p:nvPr/>
        </p:nvSpPr>
        <p:spPr>
          <a:xfrm>
            <a:off x="111997" y="495867"/>
            <a:ext cx="496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870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3C728F-9E9B-4B0F-AA5A-3C52CC3C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E6ED338D-01D3-4C85-BFDB-76CEB817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7">
            <a:extLst>
              <a:ext uri="{FF2B5EF4-FFF2-40B4-BE49-F238E27FC236}">
                <a16:creationId xmlns="" xmlns:a16="http://schemas.microsoft.com/office/drawing/2014/main" id="{14C170D2-DB4D-4704-BEA0-259D3278DBBE}"/>
              </a:ext>
            </a:extLst>
          </p:cNvPr>
          <p:cNvSpPr/>
          <p:nvPr/>
        </p:nvSpPr>
        <p:spPr>
          <a:xfrm>
            <a:off x="111997" y="495867"/>
            <a:ext cx="496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INFORMATION</a:t>
            </a:r>
          </a:p>
        </p:txBody>
      </p:sp>
      <p:sp>
        <p:nvSpPr>
          <p:cNvPr id="7" name="Text Box 30">
            <a:extLst>
              <a:ext uri="{FF2B5EF4-FFF2-40B4-BE49-F238E27FC236}">
                <a16:creationId xmlns="" xmlns:a16="http://schemas.microsoft.com/office/drawing/2014/main" id="{58A5D307-509A-4B76-87B9-E3E2FC564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74" y="1165366"/>
            <a:ext cx="1217613" cy="288032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69C797F-5D5A-4CFE-A269-FFB79F8204A1}"/>
              </a:ext>
            </a:extLst>
          </p:cNvPr>
          <p:cNvSpPr/>
          <p:nvPr/>
        </p:nvSpPr>
        <p:spPr>
          <a:xfrm>
            <a:off x="1753239" y="1143925"/>
            <a:ext cx="1883631" cy="819621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http://ibr-2.jinr.ru/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6">
            <a:extLst>
              <a:ext uri="{FF2B5EF4-FFF2-40B4-BE49-F238E27FC236}">
                <a16:creationId xmlns="" xmlns:a16="http://schemas.microsoft.com/office/drawing/2014/main" id="{3BC4020C-663C-40B9-A97A-DB6754908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691" y="1165366"/>
            <a:ext cx="2126752" cy="576052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 Office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(Technical support)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133AA425-5C6F-4CBB-8EC8-7F0A5D1A2F2C}"/>
              </a:ext>
            </a:extLst>
          </p:cNvPr>
          <p:cNvCxnSpPr/>
          <p:nvPr/>
        </p:nvCxnSpPr>
        <p:spPr>
          <a:xfrm>
            <a:off x="1372867" y="1296766"/>
            <a:ext cx="349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196EFF05-3023-4140-B5DC-9DCFD01F1430}"/>
              </a:ext>
            </a:extLst>
          </p:cNvPr>
          <p:cNvCxnSpPr>
            <a:cxnSpLocks/>
          </p:cNvCxnSpPr>
          <p:nvPr/>
        </p:nvCxnSpPr>
        <p:spPr>
          <a:xfrm>
            <a:off x="3657600" y="1296766"/>
            <a:ext cx="55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6">
            <a:extLst>
              <a:ext uri="{FF2B5EF4-FFF2-40B4-BE49-F238E27FC236}">
                <a16:creationId xmlns="" xmlns:a16="http://schemas.microsoft.com/office/drawing/2014/main" id="{D370832B-42AB-48E1-91ED-A0EC639A9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7" y="1165366"/>
            <a:ext cx="2149475" cy="751466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 Responsible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expertise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41D92AA2-98CB-4858-97F0-1B812BC03412}"/>
              </a:ext>
            </a:extLst>
          </p:cNvPr>
          <p:cNvCxnSpPr>
            <a:cxnSpLocks/>
          </p:cNvCxnSpPr>
          <p:nvPr/>
        </p:nvCxnSpPr>
        <p:spPr>
          <a:xfrm>
            <a:off x="6393904" y="1271093"/>
            <a:ext cx="55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463FC2A4-1784-4CB4-BA48-E81011CE6C3A}"/>
              </a:ext>
            </a:extLst>
          </p:cNvPr>
          <p:cNvCxnSpPr>
            <a:cxnSpLocks/>
          </p:cNvCxnSpPr>
          <p:nvPr/>
        </p:nvCxnSpPr>
        <p:spPr>
          <a:xfrm>
            <a:off x="3779908" y="2420888"/>
            <a:ext cx="55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15BD18AE-9278-4A92-B223-69011BD0C6F2}"/>
              </a:ext>
            </a:extLst>
          </p:cNvPr>
          <p:cNvCxnSpPr>
            <a:cxnSpLocks/>
          </p:cNvCxnSpPr>
          <p:nvPr/>
        </p:nvCxnSpPr>
        <p:spPr>
          <a:xfrm flipH="1">
            <a:off x="1907704" y="1963546"/>
            <a:ext cx="10078" cy="24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44209512-B7D9-4824-963E-62BFD4F23218}"/>
              </a:ext>
            </a:extLst>
          </p:cNvPr>
          <p:cNvCxnSpPr>
            <a:cxnSpLocks/>
          </p:cNvCxnSpPr>
          <p:nvPr/>
        </p:nvCxnSpPr>
        <p:spPr>
          <a:xfrm flipH="1">
            <a:off x="3657600" y="1916832"/>
            <a:ext cx="3373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093E05C8-8593-491A-A21D-DDEAB093E953}"/>
              </a:ext>
            </a:extLst>
          </p:cNvPr>
          <p:cNvCxnSpPr/>
          <p:nvPr/>
        </p:nvCxnSpPr>
        <p:spPr>
          <a:xfrm flipH="1">
            <a:off x="3779908" y="2708920"/>
            <a:ext cx="55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 Box 26">
            <a:extLst>
              <a:ext uri="{FF2B5EF4-FFF2-40B4-BE49-F238E27FC236}">
                <a16:creationId xmlns="" xmlns:a16="http://schemas.microsoft.com/office/drawing/2014/main" id="{9F8A14CE-799E-41DD-B216-F4B666B71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027" y="2251573"/>
            <a:ext cx="2029881" cy="576052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 of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 Office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="" xmlns:a16="http://schemas.microsoft.com/office/drawing/2014/main" id="{71951E7A-9851-446A-B892-BEB30A74D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268" y="2242107"/>
            <a:ext cx="2041526" cy="585518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Heads of Expert</a:t>
            </a:r>
            <a:r>
              <a:rPr lang="pl-PL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Committe</a:t>
            </a: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E05A37CD-4BF6-4A8D-9F34-8B3FB983C7CD}"/>
              </a:ext>
            </a:extLst>
          </p:cNvPr>
          <p:cNvCxnSpPr>
            <a:cxnSpLocks/>
          </p:cNvCxnSpPr>
          <p:nvPr/>
        </p:nvCxnSpPr>
        <p:spPr>
          <a:xfrm>
            <a:off x="6393904" y="2420888"/>
            <a:ext cx="55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F7CD676-43E9-4EA0-B05C-FF7ACA5A6D7D}"/>
              </a:ext>
            </a:extLst>
          </p:cNvPr>
          <p:cNvSpPr/>
          <p:nvPr/>
        </p:nvSpPr>
        <p:spPr>
          <a:xfrm>
            <a:off x="6966434" y="2231023"/>
            <a:ext cx="1883631" cy="628889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http://ibr-2.jinr.ru/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="" xmlns:a16="http://schemas.microsoft.com/office/drawing/2014/main" id="{B1F22208-AC07-47E9-B288-DC501E76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24" y="3331627"/>
            <a:ext cx="2041526" cy="585518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Experts</a:t>
            </a: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8B376D76-9E04-4F54-8D00-5DED51C34353}"/>
              </a:ext>
            </a:extLst>
          </p:cNvPr>
          <p:cNvCxnSpPr>
            <a:cxnSpLocks/>
          </p:cNvCxnSpPr>
          <p:nvPr/>
        </p:nvCxnSpPr>
        <p:spPr>
          <a:xfrm>
            <a:off x="3843797" y="3471700"/>
            <a:ext cx="55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DD7AD18-E641-405C-B22D-40B1E53194FA}"/>
              </a:ext>
            </a:extLst>
          </p:cNvPr>
          <p:cNvSpPr/>
          <p:nvPr/>
        </p:nvSpPr>
        <p:spPr>
          <a:xfrm>
            <a:off x="4416327" y="3328314"/>
            <a:ext cx="1883631" cy="628889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http://ibr-2.jinr.ru/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6">
            <a:extLst>
              <a:ext uri="{FF2B5EF4-FFF2-40B4-BE49-F238E27FC236}">
                <a16:creationId xmlns="" xmlns:a16="http://schemas.microsoft.com/office/drawing/2014/main" id="{61A94292-01D5-4750-905A-E5B321821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596" y="4431956"/>
            <a:ext cx="2126752" cy="576052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 Office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(Technical support)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26">
            <a:extLst>
              <a:ext uri="{FF2B5EF4-FFF2-40B4-BE49-F238E27FC236}">
                <a16:creationId xmlns="" xmlns:a16="http://schemas.microsoft.com/office/drawing/2014/main" id="{97C23DB7-E6A4-45CC-92AE-0D7426D7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830" y="4437112"/>
            <a:ext cx="2149475" cy="576053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 Responsible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3155A754-2C02-4BC8-A467-3FD7C6AC1AD5}"/>
              </a:ext>
            </a:extLst>
          </p:cNvPr>
          <p:cNvCxnSpPr>
            <a:cxnSpLocks/>
          </p:cNvCxnSpPr>
          <p:nvPr/>
        </p:nvCxnSpPr>
        <p:spPr>
          <a:xfrm>
            <a:off x="1917782" y="2859912"/>
            <a:ext cx="0" cy="43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3D1A11FF-3CAA-4F99-A4DF-97E372D17188}"/>
              </a:ext>
            </a:extLst>
          </p:cNvPr>
          <p:cNvCxnSpPr>
            <a:cxnSpLocks/>
          </p:cNvCxnSpPr>
          <p:nvPr/>
        </p:nvCxnSpPr>
        <p:spPr>
          <a:xfrm>
            <a:off x="6334268" y="4581128"/>
            <a:ext cx="55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7BE00BE7-86DB-4E1A-9789-F2CEFA50D00A}"/>
              </a:ext>
            </a:extLst>
          </p:cNvPr>
          <p:cNvCxnSpPr>
            <a:cxnSpLocks/>
          </p:cNvCxnSpPr>
          <p:nvPr/>
        </p:nvCxnSpPr>
        <p:spPr>
          <a:xfrm>
            <a:off x="5098164" y="3999906"/>
            <a:ext cx="0" cy="43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10810926-8E9B-4983-8644-748F3E2460AE}"/>
              </a:ext>
            </a:extLst>
          </p:cNvPr>
          <p:cNvCxnSpPr/>
          <p:nvPr/>
        </p:nvCxnSpPr>
        <p:spPr>
          <a:xfrm flipH="1">
            <a:off x="6299958" y="4869160"/>
            <a:ext cx="55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1198BD2-1525-4653-A53E-6A71E8784D53}"/>
              </a:ext>
            </a:extLst>
          </p:cNvPr>
          <p:cNvSpPr/>
          <p:nvPr/>
        </p:nvSpPr>
        <p:spPr>
          <a:xfrm>
            <a:off x="4278156" y="5482761"/>
            <a:ext cx="4182276" cy="628889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http://ibr-2.jinr.ru/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per Email to the User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BEBB12E0-92C0-4168-B171-297ADE09F3C0}"/>
              </a:ext>
            </a:extLst>
          </p:cNvPr>
          <p:cNvCxnSpPr>
            <a:cxnSpLocks/>
          </p:cNvCxnSpPr>
          <p:nvPr/>
        </p:nvCxnSpPr>
        <p:spPr>
          <a:xfrm>
            <a:off x="5074894" y="5008008"/>
            <a:ext cx="0" cy="43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0">
            <a:extLst>
              <a:ext uri="{FF2B5EF4-FFF2-40B4-BE49-F238E27FC236}">
                <a16:creationId xmlns="" xmlns:a16="http://schemas.microsoft.com/office/drawing/2014/main" id="{502DB9AB-922C-43D1-8AE6-B0B863D3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983" y="5823618"/>
            <a:ext cx="1217613" cy="288032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2741674E-D5A7-4BA1-9DFB-235AA90C220F}"/>
              </a:ext>
            </a:extLst>
          </p:cNvPr>
          <p:cNvCxnSpPr>
            <a:cxnSpLocks/>
            <a:endCxn id="59" idx="3"/>
          </p:cNvCxnSpPr>
          <p:nvPr/>
        </p:nvCxnSpPr>
        <p:spPr>
          <a:xfrm flipH="1" flipV="1">
            <a:off x="1392602" y="5797205"/>
            <a:ext cx="1472992" cy="156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D87AEA64-040D-44B3-9C51-82FC1C0B69C2}"/>
              </a:ext>
            </a:extLst>
          </p:cNvPr>
          <p:cNvCxnSpPr>
            <a:cxnSpLocks/>
            <a:endCxn id="58" idx="3"/>
          </p:cNvCxnSpPr>
          <p:nvPr/>
        </p:nvCxnSpPr>
        <p:spPr>
          <a:xfrm flipH="1">
            <a:off x="2680797" y="6106862"/>
            <a:ext cx="595060" cy="32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26">
            <a:extLst>
              <a:ext uri="{FF2B5EF4-FFF2-40B4-BE49-F238E27FC236}">
                <a16:creationId xmlns="" xmlns:a16="http://schemas.microsoft.com/office/drawing/2014/main" id="{81D3A9DF-EA20-4463-97E7-26647A14F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8" y="6145996"/>
            <a:ext cx="2646479" cy="576052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 Office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(Visa and travel support)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26">
            <a:extLst>
              <a:ext uri="{FF2B5EF4-FFF2-40B4-BE49-F238E27FC236}">
                <a16:creationId xmlns="" xmlns:a16="http://schemas.microsoft.com/office/drawing/2014/main" id="{CC7931DE-8AEB-4E56-A36E-9254D79B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0" y="5606751"/>
            <a:ext cx="1374152" cy="380907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Contact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5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F4F704-3692-4424-B93B-2B837994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Прямоугольник 3">
            <a:extLst>
              <a:ext uri="{FF2B5EF4-FFF2-40B4-BE49-F238E27FC236}">
                <a16:creationId xmlns="" xmlns:a16="http://schemas.microsoft.com/office/drawing/2014/main" id="{F39D107D-FF21-4E69-86EA-F50C4F577A64}"/>
              </a:ext>
            </a:extLst>
          </p:cNvPr>
          <p:cNvSpPr/>
          <p:nvPr/>
        </p:nvSpPr>
        <p:spPr>
          <a:xfrm>
            <a:off x="467544" y="1268760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Experimental report policy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Following the recommendation of the FLNP JINR Scientific Council,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Experimental reports are now mandatory for all experiments within 3 months after the experiment has been performed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port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from previous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measurements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taken into account by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xperts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during evaluation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applications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71F729D3-4DF4-40F0-B7DB-4C66B4A8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>
            <a:extLst>
              <a:ext uri="{FF2B5EF4-FFF2-40B4-BE49-F238E27FC236}">
                <a16:creationId xmlns="" xmlns:a16="http://schemas.microsoft.com/office/drawing/2014/main" id="{18B35133-5DCA-41E6-8873-6E391F822708}"/>
              </a:ext>
            </a:extLst>
          </p:cNvPr>
          <p:cNvSpPr/>
          <p:nvPr/>
        </p:nvSpPr>
        <p:spPr>
          <a:xfrm>
            <a:off x="111997" y="495867"/>
            <a:ext cx="496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517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E9A362-35C6-4B16-9BF0-AAF68613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CCA5-0FAA-483A-AEFB-2324BEA0278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Прямоугольник 9">
            <a:extLst>
              <a:ext uri="{FF2B5EF4-FFF2-40B4-BE49-F238E27FC236}">
                <a16:creationId xmlns="" xmlns:a16="http://schemas.microsoft.com/office/drawing/2014/main" id="{27A809CD-DC93-4EBC-A48D-E9908417C5AB}"/>
              </a:ext>
            </a:extLst>
          </p:cNvPr>
          <p:cNvSpPr/>
          <p:nvPr/>
        </p:nvSpPr>
        <p:spPr>
          <a:xfrm>
            <a:off x="0" y="12256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Publication policy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 of experiment are to be published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FLNP staff members participating in the experiment should be given proper credit and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IBR-2 facilities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where the experiment was performed,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be properly mentioned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FLNP considers it natural for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Local Contacts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who have made a significant contribution to the concept, design, execution, analysis or interpretation of users'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be offered the opportunity to be listed as authors in related publications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Otherwise the authors should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acknowledge the FLNP scientists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their affiliation with the IBR-2 experiment at the end of the paper.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FB89C3C3-672F-4B02-8903-45DF7FB3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>
            <a:extLst>
              <a:ext uri="{FF2B5EF4-FFF2-40B4-BE49-F238E27FC236}">
                <a16:creationId xmlns="" xmlns:a16="http://schemas.microsoft.com/office/drawing/2014/main" id="{64F6B16A-E047-465A-A9C0-B417BDA032CF}"/>
              </a:ext>
            </a:extLst>
          </p:cNvPr>
          <p:cNvSpPr/>
          <p:nvPr/>
        </p:nvSpPr>
        <p:spPr>
          <a:xfrm>
            <a:off x="111997" y="495867"/>
            <a:ext cx="496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Program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126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1037</Words>
  <Application>Microsoft Office PowerPoint</Application>
  <PresentationFormat>Pokaz na ekranie (4:3)</PresentationFormat>
  <Paragraphs>197</Paragraphs>
  <Slides>20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Тема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dmn</dc:creator>
  <cp:lastModifiedBy>Dorota</cp:lastModifiedBy>
  <cp:revision>289</cp:revision>
  <dcterms:created xsi:type="dcterms:W3CDTF">2014-06-23T14:11:49Z</dcterms:created>
  <dcterms:modified xsi:type="dcterms:W3CDTF">2018-01-22T08:40:17Z</dcterms:modified>
</cp:coreProperties>
</file>