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</p:sldMasterIdLst>
  <p:notesMasterIdLst>
    <p:notesMasterId r:id="rId49"/>
  </p:notesMasterIdLst>
  <p:sldIdLst>
    <p:sldId id="256" r:id="rId4"/>
    <p:sldId id="272" r:id="rId5"/>
    <p:sldId id="266" r:id="rId6"/>
    <p:sldId id="271" r:id="rId7"/>
    <p:sldId id="273" r:id="rId8"/>
    <p:sldId id="287" r:id="rId9"/>
    <p:sldId id="283" r:id="rId10"/>
    <p:sldId id="284" r:id="rId11"/>
    <p:sldId id="288" r:id="rId12"/>
    <p:sldId id="290" r:id="rId13"/>
    <p:sldId id="291" r:id="rId14"/>
    <p:sldId id="292" r:id="rId15"/>
    <p:sldId id="299" r:id="rId16"/>
    <p:sldId id="307" r:id="rId17"/>
    <p:sldId id="300" r:id="rId18"/>
    <p:sldId id="301" r:id="rId19"/>
    <p:sldId id="339" r:id="rId20"/>
    <p:sldId id="341" r:id="rId21"/>
    <p:sldId id="302" r:id="rId22"/>
    <p:sldId id="303" r:id="rId23"/>
    <p:sldId id="304" r:id="rId24"/>
    <p:sldId id="305" r:id="rId25"/>
    <p:sldId id="306" r:id="rId26"/>
    <p:sldId id="309" r:id="rId27"/>
    <p:sldId id="310" r:id="rId28"/>
    <p:sldId id="311" r:id="rId29"/>
    <p:sldId id="257" r:id="rId30"/>
    <p:sldId id="342" r:id="rId31"/>
    <p:sldId id="333" r:id="rId32"/>
    <p:sldId id="308" r:id="rId33"/>
    <p:sldId id="297" r:id="rId34"/>
    <p:sldId id="335" r:id="rId35"/>
    <p:sldId id="286" r:id="rId36"/>
    <p:sldId id="275" r:id="rId37"/>
    <p:sldId id="277" r:id="rId38"/>
    <p:sldId id="334" r:id="rId39"/>
    <p:sldId id="294" r:id="rId40"/>
    <p:sldId id="295" r:id="rId41"/>
    <p:sldId id="296" r:id="rId42"/>
    <p:sldId id="293" r:id="rId43"/>
    <p:sldId id="336" r:id="rId44"/>
    <p:sldId id="279" r:id="rId45"/>
    <p:sldId id="280" r:id="rId46"/>
    <p:sldId id="278" r:id="rId47"/>
    <p:sldId id="27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111" autoAdjust="0"/>
  </p:normalViewPr>
  <p:slideViewPr>
    <p:cSldViewPr snapToGrid="0" showGuides="1">
      <p:cViewPr varScale="1">
        <p:scale>
          <a:sx n="82" d="100"/>
          <a:sy n="82" d="100"/>
        </p:scale>
        <p:origin x="590" y="6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050D0-9207-4ACD-9291-3EF7CD873815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9EA51-A539-4251-8FC6-73DE179CD9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9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2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6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ru-RU" smtClean="0"/>
          </a:p>
          <a:p>
            <a:r>
              <a:rPr lang="en-US" altLang="ru-RU" smtClean="0"/>
              <a:t>   </a:t>
            </a: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4D3633-2045-4EC3-A99A-926B1018C5DB}" type="slidenum">
              <a:rPr lang="ru-RU" altLang="ru-RU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4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9EA51-A539-4251-8FC6-73DE179CD98B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23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B7BDA-81CD-442A-BD86-32DE4A11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9EEFD6-A5DD-4290-9496-A0EAA4607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1038C5-39C5-48B7-8802-A8350F4A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29A0A-B6A7-4797-B7A1-770CD98E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5078CC-AE61-4D63-B655-9C1696E6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29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0E463-0160-4126-BDD8-97B2BA9A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849A07-C339-4285-8A22-2C772F27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1B03F0-20AC-4888-8E91-D9F1A2DF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3EFB-841A-4A99-A6A2-53B4A854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E3CB3-99B3-4BE1-B870-5A0EF283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0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A7329-1147-4CAE-BAA4-CC3280AC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930552-322E-400A-8681-FECC09DC1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D4E3F3-00AC-4FC1-AB89-EC32B827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D53E2E-C905-4359-8376-CBE9A400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429121-4CA4-4001-8490-708AC88D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50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B4383-4655-4302-8CEB-B42A3B3D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C811A5-4EF8-460C-8A9B-C74ECC066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096C1B-F0C3-4E7D-9652-16228365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84BA3E-DC5B-41D8-8EEF-1654A39F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0BB4DA-1918-4399-AC36-884AFD7D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BD8F2A-1C46-4B73-B5B9-B9017F12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019D5-1F76-4BDF-AEFD-A9DE2B5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A7249-3546-4E95-9892-7E67A8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A6B46D-E02E-4F4A-AA8F-DD53C303C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2A77B5-884B-4A10-9DBC-9EA21A319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6A0129-1B76-43E5-914F-173D4F9A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F114883-A777-485F-B2AC-4594F611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F39F70-2030-46A1-9178-FCC8BD7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26925E-8355-4816-8F6B-F1A379D8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67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43F15-4050-4881-B41A-3A3A40D5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58723B-3DEA-4D0A-A5F8-6B997EA1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C21F5-7030-41A3-93B0-1405DDE0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749111-755E-483A-81B3-8D014C9B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3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C3857C-0164-4631-B806-1A707091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D8BA75-FB66-4CEC-97E8-94F68DD3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A43512-95E7-4094-8616-21CFDD70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2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60605-F930-4A9E-B0F1-B8005EF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C8D39B-96F6-4341-AC08-DADF0DBA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C00F98-2CF4-4B6B-B54B-A3E6D81A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B8733D-64E2-4D0A-B5D8-A137572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5A63E2-E707-43AB-B9C0-BBC1DF29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77BFB0-9E88-4923-B446-E0EBD69E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48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9DDF3-45CF-4DE6-AB9F-240FDD0B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11239C-898F-4568-9A5D-5E39F8DF1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B96ACD-EF16-4197-A922-0DA9E7E50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74AC98-D1C0-441F-B3B9-DF3D0E2D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0CE8A9-434D-447C-9008-0E5112F2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2AC6FD-1B85-4200-8A46-F65E9507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18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1E8DB-A2DD-4690-880C-E160768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1EC967-B8E1-4873-B039-28D5FA56E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9F5DF-DDC3-49F9-AEA8-CAD1E3CF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F1175-79BA-4B60-BCF5-DB67899F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9A4EC8-1F83-4651-A1FE-ED959097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5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0FEC5E-4721-4476-86F8-E73D9802F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231DE-9A82-4D9A-B9B7-999BE766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140DC-AABF-4493-BDF4-91B86A6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E9455C-23D1-4709-B1B9-31A7818D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2F5C6-5066-47CB-8044-2A7F9126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111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B7BDA-81CD-442A-BD86-32DE4A11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9EEFD6-A5DD-4290-9496-A0EAA4607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1038C5-39C5-48B7-8802-A8350F4A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029A0A-B6A7-4797-B7A1-770CD98E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5078CC-AE61-4D63-B655-9C1696E6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4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0E463-0160-4126-BDD8-97B2BA9AB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849A07-C339-4285-8A22-2C772F27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1B03F0-20AC-4888-8E91-D9F1A2DF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13EFB-841A-4A99-A6A2-53B4A854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E3CB3-99B3-4BE1-B870-5A0EF283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4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A7329-1147-4CAE-BAA4-CC3280AC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930552-322E-400A-8681-FECC09DC1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D4E3F3-00AC-4FC1-AB89-EC32B827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D53E2E-C905-4359-8376-CBE9A400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429121-4CA4-4001-8490-708AC88D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42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B4383-4655-4302-8CEB-B42A3B3D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C811A5-4EF8-460C-8A9B-C74ECC066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1096C1B-F0C3-4E7D-9652-16228365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84BA3E-DC5B-41D8-8EEF-1654A39F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0BB4DA-1918-4399-AC36-884AFD7D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BD8F2A-1C46-4B73-B5B9-B9017F12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47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0019D5-1F76-4BDF-AEFD-A9DE2B55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A7249-3546-4E95-9892-7E67A8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BA6B46D-E02E-4F4A-AA8F-DD53C303C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2A77B5-884B-4A10-9DBC-9EA21A319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6A0129-1B76-43E5-914F-173D4F9A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F114883-A777-485F-B2AC-4594F611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5F39F70-2030-46A1-9178-FCC8BD72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26925E-8355-4816-8F6B-F1A379D8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72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D43F15-4050-4881-B41A-3A3A40D5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758723B-3DEA-4D0A-A5F8-6B997EA1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4C21F5-7030-41A3-93B0-1405DDE0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749111-755E-483A-81B3-8D014C9B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40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C3857C-0164-4631-B806-1A707091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0D8BA75-FB66-4CEC-97E8-94F68DD3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A43512-95E7-4094-8616-21CFDD70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4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60605-F930-4A9E-B0F1-B8005EF5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C8D39B-96F6-4341-AC08-DADF0DBA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C00F98-2CF4-4B6B-B54B-A3E6D81A9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B8733D-64E2-4D0A-B5D8-A137572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5A63E2-E707-43AB-B9C0-BBC1DF29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77BFB0-9E88-4923-B446-E0EBD69E0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97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89DDF3-45CF-4DE6-AB9F-240FDD0B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11239C-898F-4568-9A5D-5E39F8DF1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B96ACD-EF16-4197-A922-0DA9E7E50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74AC98-D1C0-441F-B3B9-DF3D0E2D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0CE8A9-434D-447C-9008-0E5112F2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2AC6FD-1B85-4200-8A46-F65E9507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83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1E8DB-A2DD-4690-880C-E160768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1EC967-B8E1-4873-B039-28D5FA56E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9F5DF-DDC3-49F9-AEA8-CAD1E3CF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2F1175-79BA-4B60-BCF5-DB67899F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9A4EC8-1F83-4651-A1FE-ED959097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93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0FEC5E-4721-4476-86F8-E73D9802F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1231DE-9A82-4D9A-B9B7-999BE766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140DC-AABF-4493-BDF4-91B86A68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E9455C-23D1-4709-B1B9-31A7818D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32F5C6-5066-47CB-8044-2A7F9126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3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B548DC-753A-4156-B310-056AF4B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F3B73F-9C5F-474A-ADAD-CE1CFA66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FA454D-016A-4679-8A7D-985AE41B7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8B19B-1944-45A5-BE87-EA6E6663E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C8403-AAEE-4179-8DDE-3BEEFFFF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DB548DC-753A-4156-B310-056AF4B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F3B73F-9C5F-474A-ADAD-CE1CFA66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FA454D-016A-4679-8A7D-985AE41B7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5E1E756-7E76-4086-86DC-CF785DF3F5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07.12.2017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8B19B-1944-45A5-BE87-EA6E6663E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C8403-AAEE-4179-8DDE-3BEEFFFF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0983D67-9D6A-462F-8AB3-2A3ED6CA6C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4"/>
            <a:ext cx="12192001" cy="683431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76761" y="67070"/>
            <a:ext cx="8842847" cy="1544016"/>
          </a:xfrm>
          <a:effectLst>
            <a:outerShdw blurRad="38100" dist="508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r>
              <a:rPr lang="en-US" sz="3200" u="sng" cap="none" dirty="0" smtClean="0"/>
              <a:t>Prolongation</a:t>
            </a:r>
            <a:r>
              <a:rPr lang="ru-RU" sz="3200" b="1" cap="none" dirty="0" smtClean="0"/>
              <a:t> </a:t>
            </a:r>
            <a:r>
              <a:rPr lang="en-US" b="1" cap="none" dirty="0" smtClean="0"/>
              <a:t/>
            </a:r>
            <a:br>
              <a:rPr lang="en-US" b="1" cap="none" dirty="0" smtClean="0"/>
            </a:br>
            <a:r>
              <a:rPr lang="en-US" sz="4000" b="1" cap="none" dirty="0"/>
              <a:t>P</a:t>
            </a:r>
            <a:r>
              <a:rPr lang="en-US" sz="4000" b="1" cap="none" dirty="0" smtClean="0"/>
              <a:t>roject</a:t>
            </a:r>
            <a:r>
              <a:rPr lang="ru-RU" sz="4000" b="1" cap="none" dirty="0" smtClean="0"/>
              <a:t> </a:t>
            </a:r>
            <a:r>
              <a:rPr lang="en-US" sz="4000" b="1" dirty="0" smtClean="0"/>
              <a:t>Baikal-GVD</a:t>
            </a:r>
            <a:endParaRPr lang="ru-RU" sz="40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694536" y="6016875"/>
            <a:ext cx="2399525" cy="715431"/>
          </a:xfrm>
          <a:solidFill>
            <a:schemeClr val="accent3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sz="2600" dirty="0" err="1" smtClean="0">
                <a:solidFill>
                  <a:schemeClr val="tx1"/>
                </a:solidFill>
              </a:rPr>
              <a:t>I.Belolaptikov</a:t>
            </a:r>
            <a:endParaRPr lang="ru-RU" sz="2600" dirty="0" smtClean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chemeClr val="tx1"/>
                </a:solidFill>
              </a:rPr>
              <a:t>DLNP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en-US" sz="2600" dirty="0" smtClean="0">
                <a:solidFill>
                  <a:schemeClr val="tx1"/>
                </a:solidFill>
              </a:rPr>
              <a:t>07</a:t>
            </a:r>
            <a:r>
              <a:rPr lang="ru-RU" sz="2600" dirty="0" smtClean="0">
                <a:solidFill>
                  <a:schemeClr val="tx1"/>
                </a:solidFill>
              </a:rPr>
              <a:t>.1</a:t>
            </a:r>
            <a:r>
              <a:rPr lang="en-US" sz="2600" dirty="0" smtClean="0">
                <a:solidFill>
                  <a:schemeClr val="tx1"/>
                </a:solidFill>
              </a:rPr>
              <a:t>2</a:t>
            </a:r>
            <a:r>
              <a:rPr lang="ru-RU" sz="2600" dirty="0" smtClean="0">
                <a:solidFill>
                  <a:schemeClr val="tx1"/>
                </a:solidFill>
              </a:rPr>
              <a:t>.2017</a:t>
            </a:r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8120457">
            <a:off x="1578290" y="2465814"/>
            <a:ext cx="2110007" cy="1678610"/>
          </a:xfrm>
          <a:prstGeom prst="triangle">
            <a:avLst/>
          </a:prstGeom>
          <a:solidFill>
            <a:schemeClr val="tx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1828795"/>
            <a:ext cx="2677344" cy="164185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5" name="Равнобедренный треугольник 14"/>
          <p:cNvSpPr/>
          <p:nvPr/>
        </p:nvSpPr>
        <p:spPr>
          <a:xfrm rot="18788564">
            <a:off x="3236600" y="4050768"/>
            <a:ext cx="1100448" cy="1740848"/>
          </a:xfrm>
          <a:prstGeom prst="triangle">
            <a:avLst/>
          </a:prstGeom>
          <a:solidFill>
            <a:schemeClr val="tx1">
              <a:lumMod val="75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44" y="4226063"/>
            <a:ext cx="2574262" cy="25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4"/>
          <p:cNvSpPr txBox="1">
            <a:spLocks/>
          </p:cNvSpPr>
          <p:nvPr/>
        </p:nvSpPr>
        <p:spPr>
          <a:xfrm>
            <a:off x="295110" y="1487066"/>
            <a:ext cx="6327363" cy="1465152"/>
          </a:xfrm>
          <a:prstGeom prst="rect">
            <a:avLst/>
          </a:prstGeom>
          <a:gradFill flip="none" rotWithShape="1">
            <a:gsLst>
              <a:gs pos="73770">
                <a:schemeClr val="bg2">
                  <a:shade val="96000"/>
                  <a:satMod val="120000"/>
                  <a:lumMod val="90000"/>
                </a:schemeClr>
              </a:gs>
              <a:gs pos="0">
                <a:schemeClr val="bg2">
                  <a:tint val="97000"/>
                  <a:hueMod val="92000"/>
                  <a:satMod val="169000"/>
                  <a:lumMod val="40000"/>
                  <a:lumOff val="6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AutoNum type="arabicPeriod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Cluster-1:  preventive maintenance</a:t>
            </a:r>
          </a:p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AutoNum type="arabicPeriod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Installation of new calibration systems</a:t>
            </a:r>
          </a:p>
          <a:p>
            <a:pPr marL="0" indent="-468000" defTabSz="280988">
              <a:spcBef>
                <a:spcPts val="0"/>
              </a:spcBef>
              <a:spcAft>
                <a:spcPts val="0"/>
              </a:spcAft>
              <a:buFont typeface="Georgia" pitchFamily="18" charset="0"/>
              <a:buAutoNum type="arabicPeriod" startAt="3"/>
            </a:pP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Cluster-2:  deployment</a:t>
            </a:r>
            <a:endParaRPr lang="en-US" altLang="ru-RU" sz="28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7" name="Прямоугольник 8"/>
          <p:cNvSpPr>
            <a:spLocks noChangeArrowheads="1"/>
          </p:cNvSpPr>
          <p:nvPr/>
        </p:nvSpPr>
        <p:spPr bwMode="auto">
          <a:xfrm>
            <a:off x="269781" y="102072"/>
            <a:ext cx="40719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Expedition 2017</a:t>
            </a:r>
            <a:endParaRPr lang="ru-RU" altLang="ru-RU" sz="40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295110" y="937504"/>
            <a:ext cx="29867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85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The scope of work</a:t>
            </a:r>
          </a:p>
        </p:txBody>
      </p:sp>
      <p:pic>
        <p:nvPicPr>
          <p:cNvPr id="29" name="Picture 2" descr="C:\AVM\AVM_Basic\Cluster_2016\Ekspedition_2016\Photo\Fedor-photo\ancho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00" y="349599"/>
            <a:ext cx="3710308" cy="55654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966430" y="6048975"/>
            <a:ext cx="3710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The first anchor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second cluster</a:t>
            </a:r>
            <a:endParaRPr lang="ru-RU" dirty="0"/>
          </a:p>
        </p:txBody>
      </p:sp>
      <p:sp>
        <p:nvSpPr>
          <p:cNvPr id="31" name="Прямоугольник 1"/>
          <p:cNvSpPr>
            <a:spLocks noChangeArrowheads="1"/>
          </p:cNvSpPr>
          <p:nvPr/>
        </p:nvSpPr>
        <p:spPr bwMode="auto">
          <a:xfrm>
            <a:off x="295110" y="5156423"/>
            <a:ext cx="32377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8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Problem</a:t>
            </a:r>
          </a:p>
          <a:p>
            <a:pPr eaLnBrk="1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Defective sealant  tape</a:t>
            </a:r>
          </a:p>
        </p:txBody>
      </p:sp>
      <p:sp>
        <p:nvSpPr>
          <p:cNvPr id="32" name="Прямоугольник 1"/>
          <p:cNvSpPr>
            <a:spLocks noChangeArrowheads="1"/>
          </p:cNvSpPr>
          <p:nvPr/>
        </p:nvSpPr>
        <p:spPr bwMode="auto">
          <a:xfrm>
            <a:off x="269781" y="3588813"/>
            <a:ext cx="635269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indent="-180000" eaLnBrk="1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A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new way to connect acoustic positioning </a:t>
            </a: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   systems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was tested</a:t>
            </a:r>
          </a:p>
          <a:p>
            <a:pPr indent="-180000" eaLnBrk="1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Calibration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system designed for </a:t>
            </a:r>
            <a:r>
              <a:rPr lang="en-US" altLang="ru-RU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IceCube</a:t>
            </a: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altLang="ru-RU" sz="24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     </a:t>
            </a:r>
            <a:r>
              <a:rPr lang="en-US" altLang="ru-RU" sz="24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was installed </a:t>
            </a:r>
          </a:p>
        </p:txBody>
      </p:sp>
      <p:sp>
        <p:nvSpPr>
          <p:cNvPr id="33" name="Прямоугольник 4"/>
          <p:cNvSpPr>
            <a:spLocks noChangeArrowheads="1"/>
          </p:cNvSpPr>
          <p:nvPr/>
        </p:nvSpPr>
        <p:spPr bwMode="auto">
          <a:xfrm>
            <a:off x="270487" y="3173749"/>
            <a:ext cx="1517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ts val="85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Cluster-1</a:t>
            </a:r>
          </a:p>
        </p:txBody>
      </p:sp>
    </p:spTree>
    <p:extLst>
      <p:ext uri="{BB962C8B-B14F-4D97-AF65-F5344CB8AC3E}">
        <p14:creationId xmlns:p14="http://schemas.microsoft.com/office/powerpoint/2010/main" val="34749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000">
              <a:schemeClr val="bg2">
                <a:tint val="97000"/>
                <a:hueMod val="92000"/>
                <a:satMod val="169000"/>
                <a:lumMod val="164000"/>
              </a:schemeClr>
            </a:gs>
            <a:gs pos="74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613730" y="166769"/>
            <a:ext cx="55627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Cluster-2 deployment</a:t>
            </a:r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3613730" y="1547571"/>
            <a:ext cx="529254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b="1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Cluster: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8 strings </a:t>
            </a:r>
            <a:r>
              <a:rPr lang="en-US" alt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  <a:sym typeface="Symbol"/>
              </a:rPr>
              <a:t> 36 OMs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4 Acoustic Modems on each string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dirty="0">
                <a:solidFill>
                  <a:prstClr val="black"/>
                </a:solidFill>
                <a:latin typeface="Calibri" panose="020F0502020204030204" pitchFamily="34" charset="0"/>
                <a:cs typeface="Times New Roman" pitchFamily="18" charset="0"/>
              </a:rPr>
              <a:t>5 LED calibration units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0" y="249382"/>
            <a:ext cx="3025039" cy="56922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70" y="280816"/>
            <a:ext cx="811994" cy="61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70110" y="6103201"/>
            <a:ext cx="35670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Size: 525 m </a:t>
            </a: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  <a:sym typeface="Symbol" pitchFamily="18" charset="2"/>
              </a:rPr>
              <a:t>  12</a:t>
            </a:r>
            <a:r>
              <a:rPr lang="en-US" alt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0 m</a:t>
            </a: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675807" y="4036369"/>
            <a:ext cx="4891186" cy="1905307"/>
          </a:xfrm>
          <a:prstGeom prst="rect">
            <a:avLst/>
          </a:prstGeom>
          <a:gradFill flip="none" rotWithShape="1">
            <a:gsLst>
              <a:gs pos="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5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216000" tIns="72000" bIns="108000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Fully unified electronics </a:t>
            </a: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and </a:t>
            </a: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firmware.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Optical modules are equipped with humidity sensors</a:t>
            </a:r>
            <a:r>
              <a:rPr lang="en-US" altLang="ru-RU" sz="2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itchFamily="18" charset="0"/>
              </a:rPr>
              <a:t>.</a:t>
            </a:r>
            <a:endParaRPr lang="en-US" altLang="ru-RU" sz="2800" dirty="0">
              <a:solidFill>
                <a:schemeClr val="tx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19793" y="100616"/>
            <a:ext cx="6441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Detector operation -2017</a:t>
            </a:r>
            <a:endParaRPr lang="ru-RU" altLang="ru-RU" sz="40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1" descr="http://baikalsnr.jinr.ru/images/cluster1/masterstat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2" y="1409725"/>
            <a:ext cx="3455988" cy="2536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1" y="3701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" name="Рисунок 2" descr="http://baikalsnr.jinr.ru/images/cluster2/masterstat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3" y="4054121"/>
            <a:ext cx="3455987" cy="2544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67001" y="39602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351533" y="2809585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Cluster 1</a:t>
            </a:r>
            <a:endParaRPr lang="ru-RU" alt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452923" y="5293651"/>
            <a:ext cx="128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Cluster 2</a:t>
            </a:r>
            <a:endParaRPr lang="ru-RU" alt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19793" y="895585"/>
            <a:ext cx="3005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13  April – 15 Jun 2017</a:t>
            </a:r>
            <a:endParaRPr lang="ru-RU" altLang="ru-RU" sz="24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Рисунок 9" descr="C:\AVM\AVM_Basic\present_select\ICRC-2017\Carta-GVD\Cluster-plan-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99" y="1415388"/>
            <a:ext cx="4479812" cy="34886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18438"/>
              </p:ext>
            </p:extLst>
          </p:nvPr>
        </p:nvGraphicFramePr>
        <p:xfrm>
          <a:off x="4346929" y="5515458"/>
          <a:ext cx="5051211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47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1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47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time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Eff., </a:t>
                      </a:r>
                      <a:r>
                        <a:rPr lang="en-US" sz="2000" kern="0" dirty="0">
                          <a:effectLst/>
                          <a:latin typeface="Perpetua" panose="02020502060401020303" pitchFamily="18" charset="0"/>
                        </a:rPr>
                        <a:t>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Event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Cluster-1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 smtClean="0">
                          <a:effectLst/>
                        </a:rPr>
                        <a:t>64</a:t>
                      </a:r>
                      <a:r>
                        <a:rPr lang="en-US" sz="2000" kern="0" dirty="0" smtClean="0">
                          <a:effectLst/>
                        </a:rPr>
                        <a:t>d 7h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84.4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1.87×10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en-US" sz="2000" kern="0" dirty="0" smtClean="0">
                          <a:effectLst/>
                          <a:latin typeface="Perpetua" panose="02020502060401020303" pitchFamily="18" charset="0"/>
                        </a:rPr>
                        <a:t>Cluster-2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 smtClean="0">
                          <a:effectLst/>
                        </a:rPr>
                        <a:t>64</a:t>
                      </a:r>
                      <a:r>
                        <a:rPr lang="en-US" sz="2000" kern="0" dirty="0" smtClean="0">
                          <a:effectLst/>
                        </a:rPr>
                        <a:t>d</a:t>
                      </a:r>
                      <a:r>
                        <a:rPr lang="en-US" sz="2000" kern="0" baseline="0" dirty="0" smtClean="0">
                          <a:effectLst/>
                        </a:rPr>
                        <a:t> </a:t>
                      </a:r>
                      <a:r>
                        <a:rPr lang="ru-RU" sz="2000" kern="0" dirty="0" smtClean="0">
                          <a:effectLst/>
                        </a:rPr>
                        <a:t>0</a:t>
                      </a:r>
                      <a:r>
                        <a:rPr lang="en-US" sz="2000" kern="0" dirty="0" smtClean="0">
                          <a:effectLst/>
                        </a:rPr>
                        <a:t>h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>
                          <a:effectLst/>
                        </a:rPr>
                        <a:t>87.6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0000"/>
                        </a:lnSpc>
                      </a:pPr>
                      <a:r>
                        <a:rPr lang="ru-RU" sz="2000" kern="0" dirty="0">
                          <a:effectLst/>
                        </a:rPr>
                        <a:t>1.45×10</a:t>
                      </a:r>
                      <a:r>
                        <a:rPr lang="ru-RU" sz="2000" kern="0" baseline="30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334879" y="4917869"/>
            <a:ext cx="3910366" cy="505972"/>
          </a:xfrm>
          <a:prstGeom prst="rect">
            <a:avLst/>
          </a:prstGeom>
          <a:solidFill>
            <a:schemeClr val="tx1">
              <a:lumMod val="95000"/>
              <a:alpha val="45000"/>
            </a:schemeClr>
          </a:solidFill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Eff. Vol. (E &gt; 10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TeV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) ~0.1 km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3</a:t>
            </a:r>
            <a:endParaRPr lang="ru-RU" sz="2400" baseline="30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6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138" y="49497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 b="1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/>
          <a:stretch/>
        </p:blipFill>
        <p:spPr>
          <a:xfrm>
            <a:off x="0" y="-54591"/>
            <a:ext cx="12184516" cy="690718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260595" y="642936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301401" y="643221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1800791" y="1686467"/>
            <a:ext cx="369332" cy="4348052"/>
            <a:chOff x="9310281" y="-47147"/>
            <a:chExt cx="423408" cy="4439013"/>
          </a:xfrm>
        </p:grpSpPr>
        <p:cxnSp>
          <p:nvCxnSpPr>
            <p:cNvPr id="7" name="Прямая со стрелкой 6"/>
            <p:cNvCxnSpPr/>
            <p:nvPr/>
          </p:nvCxnSpPr>
          <p:spPr>
            <a:xfrm flipH="1">
              <a:off x="9328058" y="-47147"/>
              <a:ext cx="10579" cy="4439013"/>
            </a:xfrm>
            <a:prstGeom prst="straightConnector1">
              <a:avLst/>
            </a:prstGeom>
            <a:ln w="34925">
              <a:solidFill>
                <a:schemeClr val="tx2">
                  <a:lumMod val="40000"/>
                  <a:lumOff val="6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9066863" y="1851760"/>
              <a:ext cx="910243" cy="423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prstClr val="white"/>
                    </a:solidFill>
                  </a:ln>
                  <a:solidFill>
                    <a:srgbClr val="1F497D">
                      <a:lumMod val="20000"/>
                      <a:lumOff val="80000"/>
                    </a:srgbClr>
                  </a:solidFill>
                </a:rPr>
                <a:t>~600 m</a:t>
              </a:r>
              <a:endParaRPr lang="ru-RU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10" name="Цилиндр 9"/>
          <p:cNvSpPr/>
          <p:nvPr/>
        </p:nvSpPr>
        <p:spPr>
          <a:xfrm>
            <a:off x="3588973" y="1477509"/>
            <a:ext cx="7317564" cy="4720051"/>
          </a:xfrm>
          <a:prstGeom prst="can">
            <a:avLst>
              <a:gd name="adj" fmla="val 12656"/>
            </a:avLst>
          </a:prstGeom>
          <a:solidFill>
            <a:schemeClr val="accent1">
              <a:lumMod val="20000"/>
              <a:lumOff val="80000"/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20" dirty="0">
              <a:ln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643052" y="1119907"/>
            <a:ext cx="7968827" cy="5577700"/>
            <a:chOff x="4356675" y="751418"/>
            <a:chExt cx="7035596" cy="5577700"/>
          </a:xfrm>
        </p:grpSpPr>
        <p:cxnSp>
          <p:nvCxnSpPr>
            <p:cNvPr id="16" name="Прямая со стрелкой 15"/>
            <p:cNvCxnSpPr/>
            <p:nvPr/>
          </p:nvCxnSpPr>
          <p:spPr>
            <a:xfrm flipV="1">
              <a:off x="7252923" y="5483808"/>
              <a:ext cx="1127097" cy="13846"/>
            </a:xfrm>
            <a:prstGeom prst="straightConnector1">
              <a:avLst/>
            </a:prstGeom>
            <a:ln w="476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Цилиндр 16"/>
            <p:cNvSpPr/>
            <p:nvPr/>
          </p:nvSpPr>
          <p:spPr>
            <a:xfrm>
              <a:off x="4356675" y="1331409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8" name="Цилиндр 17"/>
            <p:cNvSpPr/>
            <p:nvPr/>
          </p:nvSpPr>
          <p:spPr>
            <a:xfrm>
              <a:off x="5623769" y="1206295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9" name="Цилиндр 18"/>
            <p:cNvSpPr/>
            <p:nvPr/>
          </p:nvSpPr>
          <p:spPr>
            <a:xfrm>
              <a:off x="6980147" y="1149567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0" name="Цилиндр 19"/>
            <p:cNvSpPr/>
            <p:nvPr/>
          </p:nvSpPr>
          <p:spPr>
            <a:xfrm>
              <a:off x="8315490" y="1171167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" name="Цилиндр 20"/>
            <p:cNvSpPr/>
            <p:nvPr/>
          </p:nvSpPr>
          <p:spPr>
            <a:xfrm>
              <a:off x="6666839" y="1371783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" name="Цилиндр 21"/>
            <p:cNvSpPr/>
            <p:nvPr/>
          </p:nvSpPr>
          <p:spPr>
            <a:xfrm>
              <a:off x="5505772" y="1481469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3" name="Цилиндр 22"/>
            <p:cNvSpPr/>
            <p:nvPr/>
          </p:nvSpPr>
          <p:spPr>
            <a:xfrm>
              <a:off x="7606855" y="1492281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4" name="Цилиндр 23"/>
            <p:cNvSpPr/>
            <p:nvPr/>
          </p:nvSpPr>
          <p:spPr>
            <a:xfrm>
              <a:off x="9387904" y="1312976"/>
              <a:ext cx="1200156" cy="4315506"/>
            </a:xfrm>
            <a:prstGeom prst="can">
              <a:avLst>
                <a:gd name="adj" fmla="val 1126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62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cxnSp>
          <p:nvCxnSpPr>
            <p:cNvPr id="25" name="Gerade Verbindung mit Pfeil 7"/>
            <p:cNvCxnSpPr/>
            <p:nvPr/>
          </p:nvCxnSpPr>
          <p:spPr>
            <a:xfrm flipV="1">
              <a:off x="9242692" y="5987427"/>
              <a:ext cx="1265849" cy="24464"/>
            </a:xfrm>
            <a:prstGeom prst="straightConnector1">
              <a:avLst/>
            </a:prstGeom>
            <a:ln w="2857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4453598" y="6329118"/>
              <a:ext cx="6576754" cy="0"/>
            </a:xfrm>
            <a:prstGeom prst="straightConnector1">
              <a:avLst/>
            </a:prstGeom>
            <a:ln w="34925">
              <a:solidFill>
                <a:schemeClr val="tx2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144834" y="5947867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dirty="0">
                  <a:ln>
                    <a:solidFill>
                      <a:prstClr val="white"/>
                    </a:solidFill>
                  </a:ln>
                  <a:solidFill>
                    <a:srgbClr val="1F497D">
                      <a:lumMod val="20000"/>
                      <a:lumOff val="80000"/>
                    </a:srgbClr>
                  </a:solidFill>
                </a:rPr>
                <a:t>~1 km</a:t>
              </a:r>
              <a:endParaRPr lang="ru-RU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36160" y="5841232"/>
              <a:ext cx="710852" cy="338554"/>
            </a:xfrm>
            <a:prstGeom prst="rect">
              <a:avLst/>
            </a:prstGeom>
            <a:solidFill>
              <a:srgbClr val="6699FF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120 m</a:t>
              </a:r>
              <a:endParaRPr lang="ru-RU" sz="16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4934503" y="751418"/>
              <a:ext cx="1209041" cy="1087718"/>
              <a:chOff x="1887023" y="836712"/>
              <a:chExt cx="1343522" cy="1087718"/>
            </a:xfrm>
          </p:grpSpPr>
          <p:sp>
            <p:nvSpPr>
              <p:cNvPr id="49" name="TextBox 48"/>
              <p:cNvSpPr txBox="1"/>
              <p:nvPr/>
            </p:nvSpPr>
            <p:spPr>
              <a:xfrm rot="206125">
                <a:off x="2106509" y="1582798"/>
                <a:ext cx="796599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620" b="1" dirty="0">
                    <a:ln>
                      <a:solidFill>
                        <a:prstClr val="white"/>
                      </a:solidFill>
                    </a:ln>
                    <a:solidFill>
                      <a:prstClr val="black"/>
                    </a:solidFill>
                  </a:rPr>
                  <a:t>300 m</a:t>
                </a:r>
                <a:endParaRPr lang="ru-RU" sz="1620" b="1" dirty="0">
                  <a:ln>
                    <a:solidFill>
                      <a:prstClr val="white"/>
                    </a:solidFill>
                  </a:ln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>
                <a:off x="1887023" y="864609"/>
                <a:ext cx="0" cy="8274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flipV="1">
                <a:off x="3194752" y="836712"/>
                <a:ext cx="1926" cy="9169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/>
              <p:cNvCxnSpPr/>
              <p:nvPr/>
            </p:nvCxnSpPr>
            <p:spPr>
              <a:xfrm>
                <a:off x="1922817" y="1540970"/>
                <a:ext cx="1307728" cy="99165"/>
              </a:xfrm>
              <a:prstGeom prst="straightConnector1">
                <a:avLst/>
              </a:prstGeom>
              <a:ln w="44450"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Прямоугольник 29"/>
            <p:cNvSpPr/>
            <p:nvPr/>
          </p:nvSpPr>
          <p:spPr>
            <a:xfrm>
              <a:off x="7514269" y="799807"/>
              <a:ext cx="1200156" cy="753164"/>
            </a:xfrm>
            <a:prstGeom prst="rect">
              <a:avLst/>
            </a:prstGeom>
            <a:solidFill>
              <a:schemeClr val="tx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April 2017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Arial" panose="020B0604020202020204" pitchFamily="34" charset="0"/>
                </a:rPr>
                <a:t>Taking data</a:t>
              </a:r>
              <a:endParaRPr lang="ru-RU" sz="16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9271772" y="834926"/>
              <a:ext cx="1265849" cy="4922412"/>
              <a:chOff x="6207505" y="822667"/>
              <a:chExt cx="1407767" cy="4518163"/>
            </a:xfrm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6207505" y="822667"/>
                <a:ext cx="1407767" cy="4502135"/>
                <a:chOff x="6079552" y="-438017"/>
                <a:chExt cx="1451190" cy="4792091"/>
              </a:xfrm>
            </p:grpSpPr>
            <p:grpSp>
              <p:nvGrpSpPr>
                <p:cNvPr id="45" name="Группа 44"/>
                <p:cNvGrpSpPr/>
                <p:nvPr/>
              </p:nvGrpSpPr>
              <p:grpSpPr>
                <a:xfrm>
                  <a:off x="6079552" y="-438017"/>
                  <a:ext cx="1451190" cy="4792091"/>
                  <a:chOff x="7249879" y="-510243"/>
                  <a:chExt cx="1451190" cy="4792091"/>
                </a:xfrm>
                <a:solidFill>
                  <a:schemeClr val="accent1"/>
                </a:solidFill>
              </p:grpSpPr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249879" y="-510243"/>
                    <a:ext cx="1451190" cy="84194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600" b="1" dirty="0">
                        <a:solidFill>
                          <a:prstClr val="black"/>
                        </a:solidFill>
                        <a:cs typeface="Arial" panose="020B0604020202020204" pitchFamily="34" charset="0"/>
                      </a:rPr>
                      <a:t>April 2016</a:t>
                    </a:r>
                  </a:p>
                  <a:p>
                    <a:pPr algn="ctr">
                      <a:defRPr/>
                    </a:pPr>
                    <a:r>
                      <a:rPr lang="en-US" sz="1600" b="1" dirty="0">
                        <a:solidFill>
                          <a:prstClr val="black"/>
                        </a:solidFill>
                        <a:cs typeface="Arial" panose="020B0604020202020204" pitchFamily="34" charset="0"/>
                      </a:rPr>
                      <a:t>Taking data</a:t>
                    </a:r>
                    <a:endParaRPr lang="ru-RU" sz="1600" b="1" dirty="0">
                      <a:solidFill>
                        <a:prstClr val="black"/>
                      </a:solidFill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endParaRPr lang="en-US" sz="1600" u="sng" dirty="0">
                      <a:ln>
                        <a:solidFill>
                          <a:prstClr val="white"/>
                        </a:solidFill>
                      </a:ln>
                      <a:solidFill>
                        <a:srgbClr val="C00000"/>
                      </a:solidFill>
                    </a:endParaRPr>
                  </a:p>
                </p:txBody>
              </p:sp>
              <p:pic>
                <p:nvPicPr>
                  <p:cNvPr id="48" name="Рисунок 47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5795" y="159766"/>
                    <a:ext cx="1375879" cy="4122082"/>
                  </a:xfrm>
                  <a:prstGeom prst="rect">
                    <a:avLst/>
                  </a:prstGeom>
                  <a:grpFill/>
                  <a:ln w="38100">
                    <a:solidFill>
                      <a:srgbClr val="00B050"/>
                    </a:solidFill>
                  </a:ln>
                </p:spPr>
              </p:pic>
            </p:grpSp>
            <p:sp>
              <p:nvSpPr>
                <p:cNvPr id="46" name="Овал 45"/>
                <p:cNvSpPr/>
                <p:nvPr/>
              </p:nvSpPr>
              <p:spPr>
                <a:xfrm>
                  <a:off x="6095468" y="170845"/>
                  <a:ext cx="1375879" cy="127487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4" name="Овал 43"/>
              <p:cNvSpPr/>
              <p:nvPr/>
            </p:nvSpPr>
            <p:spPr>
              <a:xfrm>
                <a:off x="6234135" y="5248647"/>
                <a:ext cx="1344260" cy="9218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7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2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7553489" y="1479712"/>
              <a:ext cx="1218809" cy="4299210"/>
              <a:chOff x="6222942" y="1394689"/>
              <a:chExt cx="1355453" cy="3946141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6222942" y="1394689"/>
                <a:ext cx="1334709" cy="3930113"/>
                <a:chOff x="6095468" y="170845"/>
                <a:chExt cx="1375879" cy="4183229"/>
              </a:xfrm>
            </p:grpSpPr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5468" y="231992"/>
                  <a:ext cx="1375878" cy="4122082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B050"/>
                  </a:solidFill>
                </a:ln>
              </p:spPr>
            </p:pic>
            <p:sp>
              <p:nvSpPr>
                <p:cNvPr id="42" name="Овал 41"/>
                <p:cNvSpPr/>
                <p:nvPr/>
              </p:nvSpPr>
              <p:spPr>
                <a:xfrm>
                  <a:off x="6095468" y="170845"/>
                  <a:ext cx="1375879" cy="127487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ru-RU" sz="162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0" name="Овал 39"/>
              <p:cNvSpPr/>
              <p:nvPr/>
            </p:nvSpPr>
            <p:spPr>
              <a:xfrm>
                <a:off x="6234135" y="5248647"/>
                <a:ext cx="1344260" cy="9218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  <a:alpha val="7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 sz="162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9946" y="2851743"/>
              <a:ext cx="830639" cy="283055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grpSp>
          <p:nvGrpSpPr>
            <p:cNvPr id="34" name="Группа 33"/>
            <p:cNvGrpSpPr/>
            <p:nvPr/>
          </p:nvGrpSpPr>
          <p:grpSpPr>
            <a:xfrm>
              <a:off x="5666408" y="2663439"/>
              <a:ext cx="2081666" cy="2287203"/>
              <a:chOff x="4145737" y="2883466"/>
              <a:chExt cx="2081666" cy="2287203"/>
            </a:xfrm>
          </p:grpSpPr>
          <p:pic>
            <p:nvPicPr>
              <p:cNvPr id="37" name="Рисунок 36" descr="OM_vid_subcon.png"/>
              <p:cNvPicPr>
                <a:picLocks noChangeAspect="1"/>
              </p:cNvPicPr>
              <p:nvPr/>
            </p:nvPicPr>
            <p:blipFill>
              <a:blip r:embed="rId5">
                <a:lum bright="-14000" contrast="2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72" r="14172"/>
              <a:stretch>
                <a:fillRect/>
              </a:stretch>
            </p:blipFill>
            <p:spPr bwMode="auto">
              <a:xfrm>
                <a:off x="4145737" y="2883466"/>
                <a:ext cx="1800225" cy="2287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Блок-схема: объединение 37"/>
              <p:cNvSpPr/>
              <p:nvPr/>
            </p:nvSpPr>
            <p:spPr>
              <a:xfrm rot="16200000">
                <a:off x="5275215" y="3695600"/>
                <a:ext cx="1662186" cy="242190"/>
              </a:xfrm>
              <a:prstGeom prst="flowChartMerge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5" name="Picture 6" descr="http://km-shop.su/images/sk-0066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78" t="13009" r="39134"/>
            <a:stretch/>
          </p:blipFill>
          <p:spPr bwMode="auto">
            <a:xfrm>
              <a:off x="10672191" y="1634492"/>
              <a:ext cx="720080" cy="410538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9136189" y="3385340"/>
              <a:ext cx="1452137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“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Dubna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” 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Demonstration 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Cluster (2015) </a:t>
              </a:r>
              <a:endParaRPr lang="ru-RU" sz="1600" b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 flipH="1">
            <a:off x="6801045" y="942327"/>
            <a:ext cx="367569" cy="10944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9120" y="113019"/>
            <a:ext cx="3856217" cy="187743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/>
              <a:t>BAIKAL-GVD-1</a:t>
            </a:r>
          </a:p>
          <a:p>
            <a:pPr>
              <a:defRPr/>
            </a:pPr>
            <a:r>
              <a:rPr lang="en-US" sz="2000" b="1" dirty="0"/>
              <a:t>2304 light sensors </a:t>
            </a:r>
            <a:r>
              <a:rPr lang="en-US" sz="2000" b="1" dirty="0" smtClean="0"/>
              <a:t>combined</a:t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  <a:r>
              <a:rPr lang="en-US" sz="2000" b="1" dirty="0"/>
              <a:t>in 8 </a:t>
            </a:r>
            <a:r>
              <a:rPr lang="en-US" sz="2000" b="1" dirty="0" smtClean="0"/>
              <a:t>clusters of </a:t>
            </a:r>
            <a:r>
              <a:rPr lang="en-US" sz="2000" b="1" dirty="0"/>
              <a:t>vertical strings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at 750 – 1300 m depths.</a:t>
            </a:r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0.4km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8560716" y="926825"/>
            <a:ext cx="246393" cy="7074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7989" y="392868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Deployment plan for expedition 2018</a:t>
            </a:r>
            <a:endParaRPr lang="ru-RU" sz="28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258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172877"/>
              </p:ext>
            </p:extLst>
          </p:nvPr>
        </p:nvGraphicFramePr>
        <p:xfrm>
          <a:off x="665649" y="868398"/>
          <a:ext cx="6893391" cy="1659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8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92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670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3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2017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2018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2019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2020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60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2 clusters (deployed)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4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6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8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65649" y="160512"/>
            <a:ext cx="8976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Baikal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-GVD  Stage 1 </a:t>
            </a:r>
            <a:r>
              <a:rPr lang="de-DE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650" y="2886760"/>
            <a:ext cx="7226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GVD </a:t>
            </a:r>
            <a:r>
              <a:rPr lang="en-US" sz="3600" b="1" dirty="0" smtClean="0"/>
              <a:t>Stage </a:t>
            </a:r>
            <a:r>
              <a:rPr lang="en-US" sz="3600" b="1" dirty="0"/>
              <a:t>2</a:t>
            </a:r>
            <a:r>
              <a:rPr lang="en-US" sz="3600" dirty="0"/>
              <a:t>:</a:t>
            </a:r>
            <a:r>
              <a:rPr lang="en-US" dirty="0"/>
              <a:t> </a:t>
            </a:r>
            <a:r>
              <a:rPr lang="en-US" sz="2800" dirty="0"/>
              <a:t>extension to 14 </a:t>
            </a:r>
            <a:r>
              <a:rPr lang="en-US" sz="2800" dirty="0" smtClean="0"/>
              <a:t>clusters</a:t>
            </a:r>
          </a:p>
          <a:p>
            <a:r>
              <a:rPr lang="en-US" dirty="0" smtClean="0"/>
              <a:t>(</a:t>
            </a:r>
            <a:r>
              <a:rPr lang="en-US" dirty="0"/>
              <a:t>possibly technologically upgraded) Timeline Phase-2: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957348"/>
              </p:ext>
            </p:extLst>
          </p:nvPr>
        </p:nvGraphicFramePr>
        <p:xfrm>
          <a:off x="665649" y="4039303"/>
          <a:ext cx="6728142" cy="1950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714"/>
                <a:gridCol w="2242714"/>
                <a:gridCol w="2242714"/>
              </a:tblGrid>
              <a:tr h="975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2021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2022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2023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/>
                </a:tc>
              </a:tr>
              <a:tr h="975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10 clusters</a:t>
                      </a:r>
                      <a:endParaRPr lang="ru-RU" sz="2400" b="0" dirty="0">
                        <a:solidFill>
                          <a:schemeClr val="bg1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 clusters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AEMYJ+Calibri-Light"/>
                        <a:ea typeface="Times New Roman" panose="02020603050405020304" pitchFamily="18" charset="0"/>
                        <a:cs typeface="AAEMYJ+Calibri-Light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5408" y="3810090"/>
            <a:ext cx="3929743" cy="255454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 further extension of Phase 2 to more 14 clusters will </a:t>
            </a:r>
            <a:r>
              <a:rPr lang="en-US" sz="2000" dirty="0" smtClean="0"/>
              <a:t>depend</a:t>
            </a:r>
            <a:r>
              <a:rPr lang="en-US" sz="2000" dirty="0"/>
              <a:t>s</a:t>
            </a:r>
            <a:r>
              <a:rPr lang="en-US" sz="2000" dirty="0" smtClean="0"/>
              <a:t> </a:t>
            </a:r>
            <a:r>
              <a:rPr lang="en-US" sz="2000" dirty="0"/>
              <a:t>on the worldwide physics situation in the </a:t>
            </a:r>
            <a:r>
              <a:rPr lang="en-US" sz="2000" dirty="0" smtClean="0"/>
              <a:t>2020s and </a:t>
            </a:r>
            <a:r>
              <a:rPr lang="en-US" sz="2000" dirty="0"/>
              <a:t>last but not least on the performance and physics output of the </a:t>
            </a:r>
            <a:r>
              <a:rPr lang="en-US" sz="2000" dirty="0" smtClean="0"/>
              <a:t>BAIKAL-GVD </a:t>
            </a:r>
            <a:r>
              <a:rPr lang="en-US" sz="2000" dirty="0"/>
              <a:t>detector.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178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9448800" y="6302376"/>
            <a:ext cx="762000" cy="365125"/>
          </a:xfrm>
        </p:spPr>
        <p:txBody>
          <a:bodyPr/>
          <a:lstStyle/>
          <a:p>
            <a:pPr>
              <a:defRPr/>
            </a:pPr>
            <a:fld id="{C9805DD6-20E0-4DD9-9E48-88F691D5175A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4259" r="6870" b="75"/>
          <a:stretch/>
        </p:blipFill>
        <p:spPr>
          <a:xfrm>
            <a:off x="5696500" y="187569"/>
            <a:ext cx="6312604" cy="5107761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95" y="4610676"/>
            <a:ext cx="3820109" cy="206390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5847" y="753197"/>
            <a:ext cx="5392615" cy="3754874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3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000" dirty="0"/>
              <a:t>Status</a:t>
            </a:r>
            <a:r>
              <a:rPr lang="en-US" sz="2000" b="1" dirty="0"/>
              <a:t>: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</a:rPr>
              <a:t>DUBNA </a:t>
            </a:r>
            <a:r>
              <a:rPr lang="en-US" dirty="0">
                <a:latin typeface="Calibri" panose="020F0502020204030204" pitchFamily="34" charset="0"/>
              </a:rPr>
              <a:t>cluster </a:t>
            </a:r>
            <a:r>
              <a:rPr lang="en-US" dirty="0" smtClean="0">
                <a:latin typeface="Calibri" panose="020F0502020204030204" pitchFamily="34" charset="0"/>
              </a:rPr>
              <a:t>installed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on </a:t>
            </a:r>
            <a:r>
              <a:rPr lang="en-US" dirty="0">
                <a:latin typeface="Calibri" panose="020F0502020204030204" pitchFamily="34" charset="0"/>
              </a:rPr>
              <a:t>April </a:t>
            </a:r>
            <a:r>
              <a:rPr lang="en-US" dirty="0" smtClean="0">
                <a:latin typeface="Calibri" panose="020F0502020204030204" pitchFamily="34" charset="0"/>
              </a:rPr>
              <a:t>2015</a:t>
            </a:r>
            <a:r>
              <a:rPr lang="ru-RU" dirty="0" smtClean="0">
                <a:latin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</a:rPr>
              <a:t>has been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upgraded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to </a:t>
            </a:r>
            <a:r>
              <a:rPr lang="en-US" dirty="0">
                <a:latin typeface="Calibri" panose="020F0502020204030204" pitchFamily="34" charset="0"/>
              </a:rPr>
              <a:t>a final state </a:t>
            </a:r>
            <a:r>
              <a:rPr lang="en-US" dirty="0" smtClean="0">
                <a:latin typeface="Calibri" panose="020F0502020204030204" pitchFamily="34" charset="0"/>
              </a:rPr>
              <a:t>one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with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288 </a:t>
            </a:r>
            <a:r>
              <a:rPr lang="en-US" dirty="0">
                <a:latin typeface="Calibri" panose="020F0502020204030204" pitchFamily="34" charset="0"/>
              </a:rPr>
              <a:t>optical </a:t>
            </a:r>
            <a:r>
              <a:rPr lang="en-US" dirty="0" err="1" smtClean="0">
                <a:latin typeface="Calibri" panose="020F0502020204030204" pitchFamily="34" charset="0"/>
              </a:rPr>
              <a:t>odules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in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2016</a:t>
            </a:r>
            <a:r>
              <a:rPr lang="ru-RU" dirty="0" smtClean="0">
                <a:latin typeface="Calibri" panose="020F0502020204030204" pitchFamily="34" charset="0"/>
              </a:rPr>
              <a:t>  </a:t>
            </a:r>
            <a:r>
              <a:rPr lang="en-US" dirty="0" smtClean="0">
                <a:latin typeface="Calibri" panose="020F0502020204030204" pitchFamily="34" charset="0"/>
              </a:rPr>
              <a:t>spring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The second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cluster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started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to operate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on </a:t>
            </a:r>
            <a:r>
              <a:rPr lang="en-US" dirty="0">
                <a:latin typeface="Calibri" panose="020F0502020204030204" pitchFamily="34" charset="0"/>
              </a:rPr>
              <a:t>April 2017.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new data taking </a:t>
            </a:r>
            <a:r>
              <a:rPr lang="en-US" dirty="0" smtClean="0">
                <a:latin typeface="Calibri" panose="020F0502020204030204" pitchFamily="34" charset="0"/>
              </a:rPr>
              <a:t>center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at </a:t>
            </a:r>
            <a:r>
              <a:rPr lang="en-US" dirty="0">
                <a:latin typeface="Calibri" panose="020F0502020204030204" pitchFamily="34" charset="0"/>
              </a:rPr>
              <a:t>the array </a:t>
            </a:r>
            <a:r>
              <a:rPr lang="en-US" dirty="0" smtClean="0">
                <a:latin typeface="Calibri" panose="020F0502020204030204" pitchFamily="34" charset="0"/>
              </a:rPr>
              <a:t>site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</a:t>
            </a:r>
            <a:r>
              <a:rPr lang="en-US" dirty="0" smtClean="0">
                <a:latin typeface="Calibri" panose="020F0502020204030204" pitchFamily="34" charset="0"/>
              </a:rPr>
              <a:t> has been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installed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new shore lab </a:t>
            </a:r>
            <a:r>
              <a:rPr lang="en-US" dirty="0" smtClean="0">
                <a:latin typeface="Calibri" panose="020F0502020204030204" pitchFamily="34" charset="0"/>
              </a:rPr>
              <a:t>was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installed </a:t>
            </a:r>
            <a:r>
              <a:rPr lang="en-US" dirty="0">
                <a:latin typeface="Calibri" panose="020F0502020204030204" pitchFamily="34" charset="0"/>
              </a:rPr>
              <a:t>on the </a:t>
            </a:r>
            <a:r>
              <a:rPr lang="en-US" dirty="0" smtClean="0">
                <a:latin typeface="Calibri" panose="020F0502020204030204" pitchFamily="34" charset="0"/>
              </a:rPr>
              <a:t>site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during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summer </a:t>
            </a:r>
            <a:r>
              <a:rPr lang="en-US" dirty="0">
                <a:latin typeface="Calibri" panose="020F0502020204030204" pitchFamily="34" charset="0"/>
              </a:rPr>
              <a:t>2017.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latin typeface="Calibri" panose="020F0502020204030204" pitchFamily="34" charset="0"/>
              </a:rPr>
              <a:t>The building in </a:t>
            </a:r>
            <a:r>
              <a:rPr lang="en-US" dirty="0" err="1" smtClean="0">
                <a:latin typeface="Calibri" panose="020F0502020204030204" pitchFamily="34" charset="0"/>
              </a:rPr>
              <a:t>Baikalsk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is </a:t>
            </a:r>
            <a:r>
              <a:rPr lang="en-US" dirty="0">
                <a:latin typeface="Calibri" panose="020F0502020204030204" pitchFamily="34" charset="0"/>
              </a:rPr>
              <a:t>prepared </a:t>
            </a:r>
            <a:r>
              <a:rPr lang="en-US" dirty="0" smtClean="0">
                <a:latin typeface="Calibri" panose="020F0502020204030204" pitchFamily="34" charset="0"/>
              </a:rPr>
              <a:t>for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</a:rPr>
              <a:t>local </a:t>
            </a:r>
            <a:r>
              <a:rPr lang="en-US" dirty="0" smtClean="0">
                <a:latin typeface="Calibri" panose="020F0502020204030204" pitchFamily="34" charset="0"/>
              </a:rPr>
              <a:t>lab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and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a </a:t>
            </a:r>
            <a:r>
              <a:rPr lang="en-US" dirty="0">
                <a:latin typeface="Calibri" panose="020F0502020204030204" pitchFamily="34" charset="0"/>
              </a:rPr>
              <a:t>temporary storage </a:t>
            </a:r>
            <a:r>
              <a:rPr lang="en-US" dirty="0" smtClean="0">
                <a:latin typeface="Calibri" panose="020F0502020204030204" pitchFamily="34" charset="0"/>
              </a:rPr>
              <a:t>for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optical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modules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of </a:t>
            </a:r>
            <a:r>
              <a:rPr lang="en-US" dirty="0">
                <a:latin typeface="Calibri" panose="020F0502020204030204" pitchFamily="34" charset="0"/>
              </a:rPr>
              <a:t>the next </a:t>
            </a:r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</a:t>
            </a:r>
            <a:r>
              <a:rPr lang="en-US" dirty="0" smtClean="0">
                <a:latin typeface="Calibri" panose="020F0502020204030204" pitchFamily="34" charset="0"/>
              </a:rPr>
              <a:t>stages</a:t>
            </a:r>
            <a:r>
              <a:rPr lang="ru-RU" dirty="0" smtClean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of </a:t>
            </a:r>
            <a:r>
              <a:rPr lang="en-US" dirty="0">
                <a:latin typeface="Calibri" panose="020F0502020204030204" pitchFamily="34" charset="0"/>
              </a:rPr>
              <a:t>the detector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ru-RU" dirty="0" smtClean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16" y="4610676"/>
            <a:ext cx="3365550" cy="206390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2038" y="18015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(site)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7071" r="1942" b="40588"/>
          <a:stretch/>
        </p:blipFill>
        <p:spPr>
          <a:xfrm>
            <a:off x="175846" y="4622398"/>
            <a:ext cx="4416541" cy="205975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20278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026" y="1066801"/>
            <a:ext cx="3275038" cy="5139869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chemeClr val="bg2">
                  <a:shade val="96000"/>
                  <a:satMod val="120000"/>
                  <a:lumMod val="90000"/>
                </a:schemeClr>
              </a:gs>
            </a:gsLst>
            <a:lin ang="10800000" scaled="0"/>
            <a:tileRect/>
          </a:gradFill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B050"/>
              </a:buClr>
            </a:pPr>
            <a:r>
              <a:rPr lang="ru-RU" sz="2000" b="1" dirty="0" smtClean="0"/>
              <a:t>  </a:t>
            </a:r>
            <a:r>
              <a:rPr lang="en-US" sz="2000" b="1" dirty="0" smtClean="0"/>
              <a:t>Status </a:t>
            </a:r>
            <a:r>
              <a:rPr lang="en-US" sz="2000" dirty="0"/>
              <a:t>(continue):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New  living boxes will be deployed on the site up to the end of 2017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Transportation problem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from the temporary store in </a:t>
            </a:r>
            <a:r>
              <a:rPr lang="en-US" sz="2000" dirty="0" err="1" smtClean="0">
                <a:latin typeface="Calibri" panose="020F0502020204030204" pitchFamily="34" charset="0"/>
              </a:rPr>
              <a:t>Baikalsk</a:t>
            </a:r>
            <a:r>
              <a:rPr lang="en-US" sz="2000" dirty="0" smtClean="0">
                <a:latin typeface="Calibri" panose="020F0502020204030204" pitchFamily="34" charset="0"/>
              </a:rPr>
              <a:t> to the shore and cargo handling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at the site </a:t>
            </a:r>
            <a:r>
              <a:rPr lang="ru-RU" sz="2000" dirty="0" smtClean="0">
                <a:latin typeface="Calibri" panose="020F0502020204030204" pitchFamily="34" charset="0"/>
              </a:rPr>
              <a:t/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</a:rPr>
              <a:t>was resolved by getting 2 cargo vehicles and the crane 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</a:rPr>
              <a:t>All shore infrastructure extension, emergency transportation executed by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excavator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 smtClean="0">
                <a:latin typeface="Calibri" panose="020F0502020204030204" pitchFamily="34" charset="0"/>
              </a:rPr>
              <a:t>track and speed boat.</a:t>
            </a:r>
            <a:endParaRPr lang="en-US" sz="8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379026" y="185011"/>
            <a:ext cx="4783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(site)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3715"/>
          <a:stretch/>
        </p:blipFill>
        <p:spPr>
          <a:xfrm>
            <a:off x="8524875" y="1066801"/>
            <a:ext cx="3324225" cy="5562600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1"/>
          <a:stretch/>
        </p:blipFill>
        <p:spPr>
          <a:xfrm>
            <a:off x="3847919" y="1066801"/>
            <a:ext cx="4483100" cy="2461969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8351"/>
          <a:stretch/>
        </p:blipFill>
        <p:spPr>
          <a:xfrm>
            <a:off x="3865563" y="3689974"/>
            <a:ext cx="4483100" cy="2946400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40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6C389A-C2AB-44EC-B7AD-B07F50E7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development plans for </a:t>
            </a:r>
            <a:r>
              <a:rPr lang="en-US" dirty="0" smtClean="0"/>
              <a:t>2018-2020-21 </a:t>
            </a:r>
            <a:r>
              <a:rPr lang="en-US" dirty="0" smtClean="0"/>
              <a:t>(</a:t>
            </a:r>
            <a:r>
              <a:rPr lang="en-US" sz="3200" dirty="0" smtClean="0"/>
              <a:t>on a base </a:t>
            </a:r>
            <a:r>
              <a:rPr lang="en-US" sz="3200" dirty="0" smtClean="0"/>
              <a:t>of the developed </a:t>
            </a:r>
            <a:r>
              <a:rPr lang="en-US" sz="3200" dirty="0" smtClean="0"/>
              <a:t>general plan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E063B7-89E6-4672-938F-90B052BC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2945423"/>
            <a:ext cx="11092962" cy="364880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Design and build a 30-person canteen and 8-10 person dormitory near the 106 km shore center.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Restore 2 houses: an old shore center at 106 km, and a house at 107 km (both buildings are recognized as a cultural heritage by the Russian government).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 pier on 106 km capable of housing 2 boats.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Paperwork and property rights on 460 000 sq. m. of land at 106-107km and 220 000 sq. m. of land in the </a:t>
            </a:r>
            <a:r>
              <a:rPr lang="en-US" dirty="0" err="1"/>
              <a:t>Baikalsk</a:t>
            </a:r>
            <a:r>
              <a:rPr lang="en-US" dirty="0"/>
              <a:t> city.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Renovate mobile housing at 106 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sewage and water supply issues for facilities at 106-107 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a cable channel underneath the railroad at 106km.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Finish building renovations in </a:t>
            </a:r>
            <a:r>
              <a:rPr lang="en-US" dirty="0" err="1"/>
              <a:t>Baikalsk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General improvements for sites at 106-107 km and in </a:t>
            </a:r>
            <a:r>
              <a:rPr lang="en-US" dirty="0" err="1"/>
              <a:t>Baikalsk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DCBBB8-C2E2-45AF-9D49-601D574E7EDB}"/>
              </a:ext>
            </a:extLst>
          </p:cNvPr>
          <p:cNvSpPr txBox="1"/>
          <p:nvPr/>
        </p:nvSpPr>
        <p:spPr>
          <a:xfrm>
            <a:off x="671146" y="1756283"/>
            <a:ext cx="11092962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</a:rPr>
              <a:t>Due to zoning issues, it is impossible to determine exact time frames for the following tasks. However, while resolving zoning situation might take 1-2 years, all possible preparations will be made so that once the necessary permits are acquired, the infrastructure development plans will be implemented rapidly.</a:t>
            </a:r>
          </a:p>
        </p:txBody>
      </p:sp>
    </p:spTree>
    <p:extLst>
      <p:ext uri="{BB962C8B-B14F-4D97-AF65-F5344CB8AC3E}">
        <p14:creationId xmlns:p14="http://schemas.microsoft.com/office/powerpoint/2010/main" val="88480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645A37-BB82-4093-98EC-8421B4602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1" y="457200"/>
            <a:ext cx="11784706" cy="5958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1" y="293914"/>
            <a:ext cx="605293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View of the 106 km shore base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5064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" y="934562"/>
            <a:ext cx="10058400" cy="5649685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095785" y="4124240"/>
            <a:ext cx="8722996" cy="2286951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19050">
            <a:solidFill>
              <a:srgbClr val="FFFFFF"/>
            </a:solidFill>
          </a:ln>
          <a:effectLst/>
        </p:spPr>
        <p:txBody>
          <a:bodyPr wrap="none" lIns="81646" tIns="66623" rIns="81646" bIns="40823"/>
          <a:lstStyle>
            <a:lvl1pPr marL="212725" indent="-212725"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1pPr>
            <a:lvl2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2pPr>
            <a:lvl3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3pPr>
            <a:lvl4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4pPr>
            <a:lvl5pPr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2725" algn="l"/>
                <a:tab pos="660400" algn="l"/>
                <a:tab pos="1109663" algn="l"/>
                <a:tab pos="1558925" algn="l"/>
                <a:tab pos="2008188" algn="l"/>
                <a:tab pos="2457450" algn="l"/>
                <a:tab pos="2906713" algn="l"/>
                <a:tab pos="3355975" algn="l"/>
                <a:tab pos="3805238" algn="l"/>
                <a:tab pos="4254500" algn="l"/>
                <a:tab pos="4703763" algn="l"/>
                <a:tab pos="5153025" algn="l"/>
                <a:tab pos="5602288" algn="l"/>
                <a:tab pos="6051550" algn="l"/>
                <a:tab pos="6500813" algn="l"/>
                <a:tab pos="6950075" algn="l"/>
                <a:tab pos="7399338" algn="l"/>
                <a:tab pos="7848600" algn="l"/>
                <a:tab pos="8297863" algn="l"/>
                <a:tab pos="8747125" algn="l"/>
                <a:tab pos="9196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ource Han Sans CN Regular" charset="0"/>
                <a:cs typeface="Source Han Sans CN Regular" charset="0"/>
              </a:defRPr>
            </a:lvl9pPr>
          </a:lstStyle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altLang="ru-RU" sz="2800" dirty="0">
                <a:solidFill>
                  <a:schemeClr val="tx1"/>
                </a:solidFill>
              </a:rPr>
              <a:t>The assembly and testing of optical modules was </a:t>
            </a:r>
            <a:r>
              <a:rPr lang="ru-RU" altLang="ru-RU" sz="2800" dirty="0" smtClean="0">
                <a:solidFill>
                  <a:schemeClr val="tx1"/>
                </a:solidFill>
              </a:rPr>
              <a:t/>
            </a:r>
            <a:br>
              <a:rPr lang="ru-RU" altLang="ru-RU" sz="2800" dirty="0" smtClean="0">
                <a:solidFill>
                  <a:schemeClr val="tx1"/>
                </a:solidFill>
              </a:rPr>
            </a:br>
            <a:r>
              <a:rPr lang="en-US" altLang="ru-RU" sz="2800" dirty="0" smtClean="0">
                <a:solidFill>
                  <a:schemeClr val="tx1"/>
                </a:solidFill>
              </a:rPr>
              <a:t>carried </a:t>
            </a:r>
            <a:r>
              <a:rPr lang="en-US" altLang="ru-RU" sz="2800" dirty="0">
                <a:solidFill>
                  <a:schemeClr val="tx1"/>
                </a:solidFill>
              </a:rPr>
              <a:t>out in period </a:t>
            </a:r>
            <a:r>
              <a:rPr lang="ru-RU" altLang="ru-RU" sz="2800" dirty="0">
                <a:solidFill>
                  <a:schemeClr val="tx1"/>
                </a:solidFill>
              </a:rPr>
              <a:t>21.09.2016 </a:t>
            </a:r>
            <a:r>
              <a:rPr lang="en-US" altLang="ru-RU" sz="2800" dirty="0">
                <a:solidFill>
                  <a:schemeClr val="tx1"/>
                </a:solidFill>
              </a:rPr>
              <a:t>- </a:t>
            </a:r>
            <a:r>
              <a:rPr lang="ru-RU" altLang="ru-RU" sz="2800" dirty="0" smtClean="0">
                <a:solidFill>
                  <a:schemeClr val="tx1"/>
                </a:solidFill>
              </a:rPr>
              <a:t>10.03.2017</a:t>
            </a:r>
          </a:p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altLang="ru-RU" sz="2800" dirty="0" smtClean="0">
                <a:solidFill>
                  <a:schemeClr val="tx1"/>
                </a:solidFill>
              </a:rPr>
              <a:t>In </a:t>
            </a:r>
            <a:r>
              <a:rPr lang="en-US" altLang="ru-RU" sz="2800" dirty="0">
                <a:solidFill>
                  <a:schemeClr val="tx1"/>
                </a:solidFill>
              </a:rPr>
              <a:t>total</a:t>
            </a:r>
            <a:r>
              <a:rPr lang="ru-RU" altLang="ru-RU" sz="2800" dirty="0">
                <a:solidFill>
                  <a:schemeClr val="tx1"/>
                </a:solidFill>
              </a:rPr>
              <a:t>, 305 OM</a:t>
            </a:r>
            <a:r>
              <a:rPr lang="en-US" altLang="ru-RU" sz="2800" dirty="0">
                <a:solidFill>
                  <a:schemeClr val="tx1"/>
                </a:solidFill>
              </a:rPr>
              <a:t>s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have been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prepared</a:t>
            </a: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en-US" altLang="ru-RU" sz="2800" dirty="0">
                <a:solidFill>
                  <a:schemeClr val="tx1"/>
                </a:solidFill>
              </a:rPr>
              <a:t>and </a:t>
            </a:r>
            <a:r>
              <a:rPr lang="en-US" altLang="ru-RU" sz="2800" dirty="0" smtClean="0">
                <a:solidFill>
                  <a:schemeClr val="tx1"/>
                </a:solidFill>
              </a:rPr>
              <a:t>tested</a:t>
            </a:r>
            <a:endParaRPr lang="ru-RU" altLang="ru-RU" sz="2800" dirty="0" smtClean="0">
              <a:solidFill>
                <a:schemeClr val="tx1"/>
              </a:solidFill>
            </a:endParaRPr>
          </a:p>
          <a:p>
            <a:pPr marL="457200" indent="-457200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Production </a:t>
            </a:r>
            <a:r>
              <a:rPr lang="en-US" sz="2800" dirty="0">
                <a:solidFill>
                  <a:schemeClr val="tx1"/>
                </a:solidFill>
              </a:rPr>
              <a:t>rate (including testing) was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up to </a:t>
            </a:r>
            <a:r>
              <a:rPr lang="en-US" sz="2800" dirty="0">
                <a:solidFill>
                  <a:schemeClr val="tx1"/>
                </a:solidFill>
              </a:rPr>
              <a:t>6 OM/day for 2-3 </a:t>
            </a:r>
            <a:r>
              <a:rPr lang="en-US" sz="2800" dirty="0" smtClean="0">
                <a:solidFill>
                  <a:schemeClr val="tx1"/>
                </a:solidFill>
              </a:rPr>
              <a:t>people</a:t>
            </a:r>
            <a:endParaRPr lang="ru-RU" altLang="ru-RU" sz="2903" dirty="0"/>
          </a:p>
          <a:p>
            <a:pPr marL="195864">
              <a:lnSpc>
                <a:spcPct val="93000"/>
              </a:lnSpc>
              <a:spcBef>
                <a:spcPts val="261"/>
              </a:spcBef>
              <a:spcAft>
                <a:spcPts val="261"/>
              </a:spcAft>
              <a:buSzPct val="45000"/>
              <a:defRPr/>
            </a:pPr>
            <a:endParaRPr lang="ru-RU" altLang="ru-RU" sz="2903" dirty="0"/>
          </a:p>
        </p:txBody>
      </p:sp>
      <p:sp>
        <p:nvSpPr>
          <p:cNvPr id="11" name="TextBox 10"/>
          <p:cNvSpPr txBox="1"/>
          <p:nvPr/>
        </p:nvSpPr>
        <p:spPr>
          <a:xfrm>
            <a:off x="6132513" y="9862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2880" y="221734"/>
            <a:ext cx="5468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  <a:tab pos="8151419" algn="l"/>
              </a:tabLst>
            </a:pPr>
            <a:r>
              <a:rPr lang="en-US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modules assemble</a:t>
            </a:r>
          </a:p>
        </p:txBody>
      </p:sp>
    </p:spTree>
    <p:extLst>
      <p:ext uri="{BB962C8B-B14F-4D97-AF65-F5344CB8AC3E}">
        <p14:creationId xmlns:p14="http://schemas.microsoft.com/office/powerpoint/2010/main" val="304926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" y="184634"/>
            <a:ext cx="12192000" cy="646135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ctr" rotWithShape="0">
              <a:schemeClr val="bg2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3" tIns="45623" rIns="91243" bIns="45623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3600" b="1" dirty="0" err="1">
                <a:ln w="3175" cmpd="sng">
                  <a:noFill/>
                </a:ln>
                <a:latin typeface="+mj-lt"/>
              </a:rPr>
              <a:t>Gigaton</a:t>
            </a:r>
            <a:r>
              <a:rPr lang="en-GB" sz="3600" b="1" dirty="0">
                <a:ln w="3175" cmpd="sng">
                  <a:noFill/>
                </a:ln>
                <a:latin typeface="+mj-lt"/>
              </a:rPr>
              <a:t> Volume Detector (GVD) in Lake Baikal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79721" y="1215250"/>
            <a:ext cx="9144000" cy="5201228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9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243" tIns="45623" rIns="91243" bIns="45623">
            <a:spAutoFit/>
          </a:bodyPr>
          <a:lstStyle/>
          <a:p>
            <a:r>
              <a:rPr lang="en-US" sz="2800" b="1" dirty="0"/>
              <a:t>Objectives:</a:t>
            </a:r>
            <a:r>
              <a:rPr lang="en-US" b="1" dirty="0"/>
              <a:t> </a:t>
            </a:r>
          </a:p>
          <a:p>
            <a:pPr lvl="1"/>
            <a:r>
              <a:rPr lang="ru-RU" sz="2000" dirty="0" smtClean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km3-scale 3D-array of photo sensors</a:t>
            </a:r>
          </a:p>
          <a:p>
            <a:pPr lvl="2"/>
            <a:r>
              <a:rPr lang="en-US" sz="2000" dirty="0" smtClean="0"/>
              <a:t>- </a:t>
            </a:r>
            <a:r>
              <a:rPr lang="en-US" sz="2000" dirty="0"/>
              <a:t>flexible structure allowing  an upgrade and/or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  </a:t>
            </a:r>
            <a:r>
              <a:rPr lang="en-US" sz="2000" dirty="0" smtClean="0"/>
              <a:t>a  rearrangement </a:t>
            </a:r>
            <a:r>
              <a:rPr lang="en-US" sz="2000" dirty="0"/>
              <a:t>of the main building blocks (clusters)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high sensitivity and resolution of neutrino energy,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</a:t>
            </a:r>
            <a:r>
              <a:rPr lang="en-US" sz="2000" dirty="0" smtClean="0"/>
              <a:t>direction</a:t>
            </a:r>
            <a:r>
              <a:rPr lang="ru-RU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flavor content</a:t>
            </a:r>
            <a:r>
              <a:rPr lang="en-US" dirty="0"/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2800" b="1" dirty="0"/>
              <a:t>Central Physics Goals: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Investigate Galactic and extragalactic neutrino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</a:t>
            </a:r>
            <a:r>
              <a:rPr lang="en-US" sz="2000" dirty="0" smtClean="0"/>
              <a:t>“point</a:t>
            </a:r>
            <a:r>
              <a:rPr lang="ru-RU" sz="2000" dirty="0" smtClean="0"/>
              <a:t> </a:t>
            </a:r>
            <a:r>
              <a:rPr lang="en-US" sz="2000" dirty="0" smtClean="0"/>
              <a:t>sources</a:t>
            </a:r>
            <a:r>
              <a:rPr lang="en-US" sz="2000" dirty="0"/>
              <a:t>” in energy range &gt; </a:t>
            </a:r>
            <a:r>
              <a:rPr lang="en-US" sz="2000" dirty="0" err="1"/>
              <a:t>TeV</a:t>
            </a:r>
            <a:endParaRPr lang="en-US" sz="2000" dirty="0"/>
          </a:p>
          <a:p>
            <a:pPr lvl="2"/>
            <a:r>
              <a:rPr lang="en-US" sz="2000" dirty="0" smtClean="0"/>
              <a:t>- </a:t>
            </a:r>
            <a:r>
              <a:rPr lang="en-US" sz="2000" dirty="0"/>
              <a:t>Diffuse neutrino flux – energy spectrum, local and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</a:t>
            </a:r>
            <a:r>
              <a:rPr lang="en-US" sz="2000" dirty="0" smtClean="0"/>
              <a:t>global anisotropy</a:t>
            </a:r>
            <a:r>
              <a:rPr lang="en-US" sz="2000" dirty="0"/>
              <a:t>, flavor content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</a:t>
            </a:r>
            <a:r>
              <a:rPr lang="en-US" sz="2000" dirty="0"/>
              <a:t>Transient sources (GRB, …)</a:t>
            </a:r>
            <a:endParaRPr lang="ru-RU" sz="2000" dirty="0"/>
          </a:p>
          <a:p>
            <a:pPr lvl="1"/>
            <a:r>
              <a:rPr lang="ru-RU" sz="2000" dirty="0" smtClean="0"/>
              <a:t>	-  </a:t>
            </a:r>
            <a:r>
              <a:rPr lang="en-US" sz="2000" dirty="0"/>
              <a:t>Dark matter – indirect search</a:t>
            </a:r>
          </a:p>
          <a:p>
            <a:r>
              <a:rPr lang="ru-RU" sz="2000" dirty="0" smtClean="0"/>
              <a:t>		</a:t>
            </a:r>
            <a:r>
              <a:rPr lang="en-US" sz="2000" dirty="0" smtClean="0"/>
              <a:t>-  </a:t>
            </a:r>
            <a:r>
              <a:rPr lang="en-US" sz="2000" dirty="0"/>
              <a:t>Exotic particles – monopoles, Q-balls, </a:t>
            </a:r>
            <a:r>
              <a:rPr lang="en-US" sz="2000" dirty="0" err="1"/>
              <a:t>nuclearites</a:t>
            </a:r>
            <a:r>
              <a:rPr lang="en-US" sz="2000" dirty="0"/>
              <a:t>, …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60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796" y="101600"/>
            <a:ext cx="12014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optical modules production facility (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Rearrangeed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2017)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005" y="5943600"/>
            <a:ext cx="9056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facility allows to produce and test up to 12 OM per day</a:t>
            </a:r>
          </a:p>
          <a:p>
            <a:r>
              <a:rPr lang="en-US" sz="2400" dirty="0" smtClean="0"/>
              <a:t>We need to produce and send to the site 600 OM up to end of February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5"/>
          <a:stretch/>
        </p:blipFill>
        <p:spPr>
          <a:xfrm>
            <a:off x="352805" y="826075"/>
            <a:ext cx="10058400" cy="49905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46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415" y="12700"/>
            <a:ext cx="10902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testing room (OMs and sections)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5" y="952500"/>
            <a:ext cx="10058400" cy="571145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06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4" y="112907"/>
            <a:ext cx="4038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storages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4" y="978269"/>
            <a:ext cx="10058400" cy="565724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063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" y="1257069"/>
            <a:ext cx="10058400" cy="5309985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9505" y="114376"/>
            <a:ext cx="11826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Prepared place for a container where we are going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to </a:t>
            </a:r>
            <a:r>
              <a:rPr lang="en-US" sz="2800" dirty="0">
                <a:solidFill>
                  <a:schemeClr val="bg1"/>
                </a:solidFill>
              </a:rPr>
              <a:t>make long-term tests at least a one equipped full string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01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49446"/>
              </p:ext>
            </p:extLst>
          </p:nvPr>
        </p:nvGraphicFramePr>
        <p:xfrm>
          <a:off x="758868" y="1189973"/>
          <a:ext cx="10033347" cy="5294221"/>
        </p:xfrm>
        <a:graphic>
          <a:graphicData uri="http://schemas.openxmlformats.org/drawingml/2006/table">
            <a:tbl>
              <a:tblPr firstRow="1" firstCol="1">
                <a:tableStyleId>{775DCB02-9BB8-47FD-8907-85C794F793BA}</a:tableStyleId>
              </a:tblPr>
              <a:tblGrid>
                <a:gridCol w="671287">
                  <a:extLst>
                    <a:ext uri="{9D8B030D-6E8A-4147-A177-3AD203B41FA5}">
                      <a16:colId xmlns:a16="http://schemas.microsoft.com/office/drawing/2014/main" xmlns="" val="142306523"/>
                    </a:ext>
                  </a:extLst>
                </a:gridCol>
                <a:gridCol w="4019800">
                  <a:extLst>
                    <a:ext uri="{9D8B030D-6E8A-4147-A177-3AD203B41FA5}">
                      <a16:colId xmlns:a16="http://schemas.microsoft.com/office/drawing/2014/main" xmlns="" val="4294217935"/>
                    </a:ext>
                  </a:extLst>
                </a:gridCol>
                <a:gridCol w="1475101">
                  <a:extLst>
                    <a:ext uri="{9D8B030D-6E8A-4147-A177-3AD203B41FA5}">
                      <a16:colId xmlns:a16="http://schemas.microsoft.com/office/drawing/2014/main" xmlns="" val="1701921656"/>
                    </a:ext>
                  </a:extLst>
                </a:gridCol>
                <a:gridCol w="1206057">
                  <a:extLst>
                    <a:ext uri="{9D8B030D-6E8A-4147-A177-3AD203B41FA5}">
                      <a16:colId xmlns:a16="http://schemas.microsoft.com/office/drawing/2014/main" xmlns="" val="3637817544"/>
                    </a:ext>
                  </a:extLst>
                </a:gridCol>
                <a:gridCol w="1330551">
                  <a:extLst>
                    <a:ext uri="{9D8B030D-6E8A-4147-A177-3AD203B41FA5}">
                      <a16:colId xmlns:a16="http://schemas.microsoft.com/office/drawing/2014/main" xmlns="" val="3524558390"/>
                    </a:ext>
                  </a:extLst>
                </a:gridCol>
                <a:gridCol w="1330551">
                  <a:extLst>
                    <a:ext uri="{9D8B030D-6E8A-4147-A177-3AD203B41FA5}">
                      <a16:colId xmlns:a16="http://schemas.microsoft.com/office/drawing/2014/main" xmlns="" val="176360260"/>
                    </a:ext>
                  </a:extLst>
                </a:gridCol>
              </a:tblGrid>
              <a:tr h="85075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Expenditures, resources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financing sources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645" marR="4064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 of parts (US$),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resources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needs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645" marR="4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Proposals of the 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Laboratory on the distribution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of finances and resources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2602495"/>
                  </a:ext>
                </a:extLst>
              </a:tr>
              <a:tr h="32196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800" b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4445899"/>
                  </a:ext>
                </a:extLst>
              </a:tr>
              <a:tr h="402585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Main parts and equipment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0645" marT="0" marB="0" vert="vert27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1. Underwater optical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module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elements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2. Underwater connectors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3. Elements of underwater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electronic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system of control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and data acquisition  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Elements of underwater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cable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communications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Elements of the acoustic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positioning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Infrastructure development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and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vehicles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. Electro-optical cable and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deployment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tool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kern="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ru-RU" sz="1800" b="1" kern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08000" marR="40645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430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950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2 400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2 400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20 580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468000" marT="7200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810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700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650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500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800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600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86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</a:rPr>
                        <a:t>0 </a:t>
                      </a:r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</a:rPr>
                        <a:t>K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40645" marR="252000" marT="7200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9453420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758868" y="137786"/>
            <a:ext cx="10033347" cy="10521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Recourses needs for the BAIKAL project </a:t>
            </a:r>
            <a:r>
              <a:rPr lang="ru-RU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proposed schedule of its allocation</a:t>
            </a:r>
            <a:endParaRPr lang="ru-RU" sz="3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15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67380"/>
              </p:ext>
            </p:extLst>
          </p:nvPr>
        </p:nvGraphicFramePr>
        <p:xfrm>
          <a:off x="1005833" y="1569620"/>
          <a:ext cx="9892142" cy="4062104"/>
        </p:xfrm>
        <a:graphic>
          <a:graphicData uri="http://schemas.openxmlformats.org/drawingml/2006/table">
            <a:tbl>
              <a:tblPr/>
              <a:tblGrid>
                <a:gridCol w="703861">
                  <a:extLst>
                    <a:ext uri="{9D8B030D-6E8A-4147-A177-3AD203B41FA5}">
                      <a16:colId xmlns:a16="http://schemas.microsoft.com/office/drawing/2014/main" xmlns="" val="3477229278"/>
                    </a:ext>
                  </a:extLst>
                </a:gridCol>
                <a:gridCol w="1546159">
                  <a:extLst>
                    <a:ext uri="{9D8B030D-6E8A-4147-A177-3AD203B41FA5}">
                      <a16:colId xmlns:a16="http://schemas.microsoft.com/office/drawing/2014/main" xmlns="" val="1184925441"/>
                    </a:ext>
                  </a:extLst>
                </a:gridCol>
                <a:gridCol w="3000850">
                  <a:extLst>
                    <a:ext uri="{9D8B030D-6E8A-4147-A177-3AD203B41FA5}">
                      <a16:colId xmlns:a16="http://schemas.microsoft.com/office/drawing/2014/main" xmlns="" val="2533535527"/>
                    </a:ext>
                  </a:extLst>
                </a:gridCol>
                <a:gridCol w="1233055">
                  <a:extLst>
                    <a:ext uri="{9D8B030D-6E8A-4147-A177-3AD203B41FA5}">
                      <a16:colId xmlns:a16="http://schemas.microsoft.com/office/drawing/2014/main" xmlns="" val="2373266620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xmlns="" val="24682645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2499813602"/>
                    </a:ext>
                  </a:extLst>
                </a:gridCol>
                <a:gridCol w="1094508">
                  <a:extLst>
                    <a:ext uri="{9D8B030D-6E8A-4147-A177-3AD203B41FA5}">
                      <a16:colId xmlns:a16="http://schemas.microsoft.com/office/drawing/2014/main" xmlns="" val="2885812088"/>
                    </a:ext>
                  </a:extLst>
                </a:gridCol>
              </a:tblGrid>
              <a:tr h="1343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0800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Standard </a:t>
                      </a:r>
                      <a:r>
                        <a:rPr lang="ru-RU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/>
                      </a:r>
                      <a:br>
                        <a:rPr lang="ru-RU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</a:br>
                      <a:r>
                        <a:rPr lang="en-US" sz="2000" b="0" kern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hour</a:t>
                      </a:r>
                      <a:endParaRPr lang="ru-RU" sz="20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08000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JINR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workshop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DLNP workshop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88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7200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383852"/>
                  </a:ext>
                </a:extLst>
              </a:tr>
              <a:tr h="1365337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Financial 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68272" marR="68272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Budgetary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 Budgetary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272" marR="68272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kern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Budget </a:t>
                      </a:r>
                      <a:r>
                        <a:rPr lang="en-US" sz="1800" b="1" kern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spending</a:t>
                      </a:r>
                      <a:endParaRPr lang="ru-RU" sz="1800" b="1" kern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88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18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8459107"/>
                  </a:ext>
                </a:extLst>
              </a:tr>
              <a:tr h="1352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External resources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272" marR="68272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Contribution from collaboration(s);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Grants; Sponsors;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Contracts; Other sources</a:t>
                      </a:r>
                      <a:endParaRPr lang="ru-RU" sz="2000" b="1" kern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25200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K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2446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47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8898"/>
              </p:ext>
            </p:extLst>
          </p:nvPr>
        </p:nvGraphicFramePr>
        <p:xfrm>
          <a:off x="821023" y="1448263"/>
          <a:ext cx="9504219" cy="4131101"/>
        </p:xfrm>
        <a:graphic>
          <a:graphicData uri="http://schemas.openxmlformats.org/drawingml/2006/table">
            <a:tbl>
              <a:tblPr firstRow="1" lastRow="1"/>
              <a:tblGrid>
                <a:gridCol w="542480">
                  <a:extLst>
                    <a:ext uri="{9D8B030D-6E8A-4147-A177-3AD203B41FA5}">
                      <a16:colId xmlns:a16="http://schemas.microsoft.com/office/drawing/2014/main" xmlns="" val="1602489024"/>
                    </a:ext>
                  </a:extLst>
                </a:gridCol>
                <a:gridCol w="2853100">
                  <a:extLst>
                    <a:ext uri="{9D8B030D-6E8A-4147-A177-3AD203B41FA5}">
                      <a16:colId xmlns:a16="http://schemas.microsoft.com/office/drawing/2014/main" xmlns="" val="190088665"/>
                    </a:ext>
                  </a:extLst>
                </a:gridCol>
                <a:gridCol w="1840461">
                  <a:extLst>
                    <a:ext uri="{9D8B030D-6E8A-4147-A177-3AD203B41FA5}">
                      <a16:colId xmlns:a16="http://schemas.microsoft.com/office/drawing/2014/main" xmlns="" val="3239805467"/>
                    </a:ext>
                  </a:extLst>
                </a:gridCol>
                <a:gridCol w="1454981">
                  <a:extLst>
                    <a:ext uri="{9D8B030D-6E8A-4147-A177-3AD203B41FA5}">
                      <a16:colId xmlns:a16="http://schemas.microsoft.com/office/drawing/2014/main" xmlns="" val="3360610996"/>
                    </a:ext>
                  </a:extLst>
                </a:gridCol>
                <a:gridCol w="1426982">
                  <a:extLst>
                    <a:ext uri="{9D8B030D-6E8A-4147-A177-3AD203B41FA5}">
                      <a16:colId xmlns:a16="http://schemas.microsoft.com/office/drawing/2014/main" xmlns="" val="2416795165"/>
                    </a:ext>
                  </a:extLst>
                </a:gridCol>
                <a:gridCol w="1386215">
                  <a:extLst>
                    <a:ext uri="{9D8B030D-6E8A-4147-A177-3AD203B41FA5}">
                      <a16:colId xmlns:a16="http://schemas.microsoft.com/office/drawing/2014/main" xmlns="" val="1313923751"/>
                    </a:ext>
                  </a:extLst>
                </a:gridCol>
              </a:tblGrid>
              <a:tr h="5190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№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        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Designation for outlays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Full cost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st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nd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rd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year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104819"/>
                  </a:ext>
                </a:extLst>
              </a:tr>
              <a:tr h="41569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6711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Direct expenses for the project</a:t>
                      </a:r>
                      <a:endParaRPr lang="ru-RU" dirty="0"/>
                    </a:p>
                  </a:txBody>
                  <a:tcPr marL="66711" marR="66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8175228"/>
                  </a:ext>
                </a:extLst>
              </a:tr>
              <a:tr h="2349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5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Networking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DLNP workshop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JINR workshop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Materials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Equipment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R&amp;D on a contract base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Travel expenses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30.0K US$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000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h.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280.0K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300.0K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210.0K US$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180.0K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US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$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1 100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00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760.0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2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100.0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70.0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</a:rPr>
                        <a:t>60.0</a:t>
                      </a:r>
                      <a:endParaRPr lang="ru-RU" sz="20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5416774"/>
                  </a:ext>
                </a:extLst>
              </a:tr>
              <a:tr h="75792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Total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144000" marR="6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21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 US$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S Mincho" panose="02020609040205080304" pitchFamily="49" charset="-128"/>
                        </a:rPr>
                        <a:t>000.0K$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</a:endParaRPr>
                    </a:p>
                  </a:txBody>
                  <a:tcPr marL="0" marR="180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973348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0612" y="167008"/>
            <a:ext cx="11722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Estimate of expenditures for the project BAIKAL-GVD, </a:t>
            </a:r>
            <a:r>
              <a:rPr lang="ru-RU" sz="30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30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4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Deep </a:t>
            </a:r>
            <a:r>
              <a:rPr lang="en-US" sz="24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underwater muon and neutrino detector </a:t>
            </a:r>
            <a:r>
              <a:rPr lang="en-US" sz="2400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on </a:t>
            </a:r>
            <a:r>
              <a:rPr lang="en-US" sz="24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Lake Baikal</a:t>
            </a:r>
            <a:endParaRPr lang="ru-RU" sz="24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021" y="5817513"/>
            <a:ext cx="9881896" cy="4053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Including budget spending JINR 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18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	   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  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 </a:t>
            </a:r>
            <a:r>
              <a:rPr lang="ru-RU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6000.0K</a:t>
            </a:r>
            <a:r>
              <a:rPr lang="en-US" sz="2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$</a:t>
            </a:r>
            <a:endParaRPr lang="ru-RU" sz="2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7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90" y="629388"/>
            <a:ext cx="8534401" cy="489465"/>
          </a:xfrm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r>
              <a:rPr lang="en-US" sz="4000" b="1" dirty="0">
                <a:ea typeface="+mn-ea"/>
                <a:cs typeface="+mn-cs"/>
              </a:rPr>
              <a:t>Baikal Collaboration</a:t>
            </a:r>
            <a:endParaRPr lang="ru-RU" sz="4000" b="1" dirty="0"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4190" y="1267127"/>
            <a:ext cx="9332999" cy="5010104"/>
          </a:xfrm>
        </p:spPr>
        <p:txBody>
          <a:bodyPr>
            <a:noAutofit/>
          </a:bodyPr>
          <a:lstStyle/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u="sng" dirty="0">
                <a:solidFill>
                  <a:schemeClr val="tx1"/>
                </a:solidFill>
              </a:rPr>
              <a:t>Institute for Nuclear Research, Moscow, </a:t>
            </a:r>
            <a:r>
              <a:rPr lang="en-US" sz="2400" u="sng" dirty="0" smtClean="0">
                <a:solidFill>
                  <a:schemeClr val="tx1"/>
                </a:solidFill>
              </a:rPr>
              <a:t>Russia</a:t>
            </a:r>
            <a:endParaRPr lang="en-US" sz="2400" u="sng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u="sng" dirty="0">
                <a:solidFill>
                  <a:schemeClr val="tx1"/>
                </a:solidFill>
              </a:rPr>
              <a:t>Joint Institute for Nuclear Research, </a:t>
            </a:r>
            <a:r>
              <a:rPr lang="en-US" sz="2400" u="sng" dirty="0" err="1">
                <a:solidFill>
                  <a:schemeClr val="tx1"/>
                </a:solidFill>
              </a:rPr>
              <a:t>Dubna</a:t>
            </a:r>
            <a:r>
              <a:rPr lang="en-US" sz="2400" u="sng" dirty="0">
                <a:solidFill>
                  <a:schemeClr val="tx1"/>
                </a:solidFill>
              </a:rPr>
              <a:t>, </a:t>
            </a:r>
            <a:r>
              <a:rPr lang="en-US" sz="2400" u="sng" dirty="0" smtClean="0">
                <a:solidFill>
                  <a:schemeClr val="tx1"/>
                </a:solidFill>
              </a:rPr>
              <a:t>Russia</a:t>
            </a:r>
            <a:endParaRPr lang="en-US" sz="2400" u="sng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Irkutsk State University, Irkutsk,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 err="1">
                <a:solidFill>
                  <a:schemeClr val="tx1"/>
                </a:solidFill>
              </a:rPr>
              <a:t>Skobeltsyn</a:t>
            </a:r>
            <a:r>
              <a:rPr lang="en-US" sz="2400" dirty="0">
                <a:solidFill>
                  <a:schemeClr val="tx1"/>
                </a:solidFill>
              </a:rPr>
              <a:t> Institute of Nuclear Physics MSU, Moscow,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Nizhny Novgorod State Technical University,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Saint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Petersburg State Marine University, </a:t>
            </a:r>
            <a:r>
              <a:rPr lang="en-US" sz="2400" dirty="0" smtClean="0">
                <a:solidFill>
                  <a:schemeClr val="tx1"/>
                </a:solidFill>
              </a:rPr>
              <a:t>Russia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Institute of Experimental and Applied Physics,                                                  Czech Technical University, Prague, Czech </a:t>
            </a:r>
            <a:r>
              <a:rPr lang="en-US" sz="2400" dirty="0" smtClean="0">
                <a:solidFill>
                  <a:schemeClr val="tx1"/>
                </a:solidFill>
              </a:rPr>
              <a:t>Republic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Comenius University, Bratislava, </a:t>
            </a:r>
            <a:r>
              <a:rPr lang="en-US" sz="2400" dirty="0" smtClean="0">
                <a:solidFill>
                  <a:schemeClr val="tx1"/>
                </a:solidFill>
              </a:rPr>
              <a:t>Slovakia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 defTabSz="49657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800">
                <a:solidFill>
                  <a:srgbClr val="000000"/>
                </a:solidFill>
              </a:defRPr>
            </a:pPr>
            <a:r>
              <a:rPr lang="en-US" sz="2400" dirty="0" err="1">
                <a:solidFill>
                  <a:schemeClr val="tx1"/>
                </a:solidFill>
              </a:rPr>
              <a:t>EvoLogics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GmbH, Berlin, </a:t>
            </a:r>
            <a:r>
              <a:rPr lang="en-US" sz="2400" dirty="0" smtClean="0">
                <a:solidFill>
                  <a:schemeClr val="tx1"/>
                </a:solidFill>
              </a:rPr>
              <a:t>Germany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6855" y="536027"/>
            <a:ext cx="1933904" cy="731100"/>
          </a:xfrm>
          <a:prstGeom prst="rect">
            <a:avLst/>
          </a:prstGeom>
          <a:gradFill flip="none" rotWithShape="1">
            <a:gsLst>
              <a:gs pos="1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91000">
                <a:schemeClr val="bg2">
                  <a:shade val="96000"/>
                  <a:satMod val="120000"/>
                  <a:lumMod val="9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~ 65 physicists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engineers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7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6311" y="596381"/>
            <a:ext cx="10951028" cy="3774233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A. </a:t>
            </a:r>
            <a:r>
              <a:rPr lang="en-US" dirty="0">
                <a:solidFill>
                  <a:schemeClr val="tx1"/>
                </a:solidFill>
              </a:rPr>
              <a:t>Avrorin (Moscow, INR)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The optical module of </a:t>
            </a:r>
            <a:r>
              <a:rPr lang="en-US" dirty="0" smtClean="0">
                <a:solidFill>
                  <a:schemeClr val="tx1"/>
                </a:solidFill>
              </a:rPr>
              <a:t>Baikal-GVD, </a:t>
            </a:r>
            <a:r>
              <a:rPr lang="en-US" dirty="0" err="1">
                <a:solidFill>
                  <a:schemeClr val="tx1"/>
                </a:solidFill>
              </a:rPr>
              <a:t>Phys.Part.Nucl.Lett</a:t>
            </a:r>
            <a:r>
              <a:rPr lang="en-US" dirty="0">
                <a:solidFill>
                  <a:schemeClr val="tx1"/>
                </a:solidFill>
              </a:rPr>
              <a:t>. 13 (2016) no.6, 737-746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A. Avrorin </a:t>
            </a:r>
            <a:r>
              <a:rPr lang="en-US" dirty="0">
                <a:solidFill>
                  <a:schemeClr val="tx1"/>
                </a:solidFill>
              </a:rPr>
              <a:t>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Dark matter constraints from an observation of </a:t>
            </a:r>
            <a:r>
              <a:rPr lang="en-US" dirty="0" err="1">
                <a:solidFill>
                  <a:schemeClr val="tx1"/>
                </a:solidFill>
              </a:rPr>
              <a:t>dSphs</a:t>
            </a:r>
            <a:r>
              <a:rPr lang="en-US" dirty="0">
                <a:solidFill>
                  <a:schemeClr val="tx1"/>
                </a:solidFill>
              </a:rPr>
              <a:t> and the LMC with the Baikal NT200, Published in JETP Vol. 152 (7) (2017</a:t>
            </a:r>
            <a:r>
              <a:rPr lang="en-US" dirty="0" smtClean="0">
                <a:solidFill>
                  <a:schemeClr val="tx1"/>
                </a:solidFill>
              </a:rPr>
              <a:t>) – results in PDG2017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Data acquisition system for the Baikal-GVD neutrino </a:t>
            </a:r>
            <a:r>
              <a:rPr lang="en-US" dirty="0" smtClean="0">
                <a:solidFill>
                  <a:schemeClr val="tx1"/>
                </a:solidFill>
              </a:rPr>
              <a:t>telescope, </a:t>
            </a:r>
            <a:r>
              <a:rPr lang="en-US" dirty="0" err="1">
                <a:solidFill>
                  <a:schemeClr val="tx1"/>
                </a:solidFill>
              </a:rPr>
              <a:t>Phys.Part.Nucl</a:t>
            </a:r>
            <a:r>
              <a:rPr lang="en-US" dirty="0">
                <a:solidFill>
                  <a:schemeClr val="tx1"/>
                </a:solidFill>
              </a:rPr>
              <a:t>. 47 (2016) no.6, 933-937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Neutrino signal at Baikal from dark matter in the Galactic </a:t>
            </a:r>
            <a:r>
              <a:rPr lang="en-US" dirty="0" smtClean="0">
                <a:solidFill>
                  <a:schemeClr val="tx1"/>
                </a:solidFill>
              </a:rPr>
              <a:t>Center, </a:t>
            </a:r>
            <a:r>
              <a:rPr lang="en-US" dirty="0" err="1" smtClean="0">
                <a:solidFill>
                  <a:schemeClr val="tx1"/>
                </a:solidFill>
              </a:rPr>
              <a:t>Phys.Part.Nucl</a:t>
            </a:r>
            <a:r>
              <a:rPr lang="en-US" dirty="0">
                <a:solidFill>
                  <a:schemeClr val="tx1"/>
                </a:solidFill>
              </a:rPr>
              <a:t>. 47 (2016) no.6, 926-932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</a:t>
            </a:r>
            <a:r>
              <a:rPr lang="en-US" dirty="0" smtClean="0">
                <a:solidFill>
                  <a:schemeClr val="tx1"/>
                </a:solidFill>
              </a:rPr>
              <a:t>., </a:t>
            </a:r>
            <a:r>
              <a:rPr lang="en-US" dirty="0">
                <a:solidFill>
                  <a:schemeClr val="tx1"/>
                </a:solidFill>
              </a:rPr>
              <a:t>Baikal-GVD: first cluster </a:t>
            </a:r>
            <a:r>
              <a:rPr lang="en-US" dirty="0" smtClean="0">
                <a:solidFill>
                  <a:schemeClr val="tx1"/>
                </a:solidFill>
              </a:rPr>
              <a:t>Dubna, </a:t>
            </a:r>
            <a:r>
              <a:rPr lang="en-US" dirty="0" err="1">
                <a:solidFill>
                  <a:schemeClr val="tx1"/>
                </a:solidFill>
              </a:rPr>
              <a:t>PoS</a:t>
            </a:r>
            <a:r>
              <a:rPr lang="en-US" dirty="0">
                <a:solidFill>
                  <a:schemeClr val="tx1"/>
                </a:solidFill>
              </a:rPr>
              <a:t> EPS-HEP2015 (2015) 418 </a:t>
            </a:r>
            <a:endParaRPr lang="ru-RU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A. Avrorin et al., </a:t>
            </a:r>
            <a:r>
              <a:rPr lang="en-US" dirty="0" smtClean="0">
                <a:solidFill>
                  <a:schemeClr val="tx1"/>
                </a:solidFill>
              </a:rPr>
              <a:t>Search </a:t>
            </a:r>
            <a:r>
              <a:rPr lang="en-US" dirty="0">
                <a:solidFill>
                  <a:schemeClr val="tx1"/>
                </a:solidFill>
              </a:rPr>
              <a:t>for neutrino emission from relic dark matter in the Sun with the Baikal NT200 </a:t>
            </a:r>
            <a:r>
              <a:rPr lang="en-US" dirty="0" smtClean="0">
                <a:solidFill>
                  <a:schemeClr val="tx1"/>
                </a:solidFill>
              </a:rPr>
              <a:t>detector, </a:t>
            </a:r>
            <a:r>
              <a:rPr lang="en-US" dirty="0" err="1">
                <a:solidFill>
                  <a:schemeClr val="tx1"/>
                </a:solidFill>
              </a:rPr>
              <a:t>Astropart.Phys</a:t>
            </a:r>
            <a:r>
              <a:rPr lang="en-US" dirty="0">
                <a:solidFill>
                  <a:schemeClr val="tx1"/>
                </a:solidFill>
              </a:rPr>
              <a:t>. 62 (2015) 12-20 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6311" y="171065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</a:rPr>
              <a:t>Main publications for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2015-2017 years.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6311" y="4347289"/>
            <a:ext cx="11506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PHD thesis:</a:t>
            </a:r>
            <a:endParaRPr lang="ru-RU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Avrorin A.D. Muons registration with deep underwater neutrino telescope Baikal-GVD, Moscow, 2016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Kuleshov</a:t>
            </a:r>
            <a:r>
              <a:rPr lang="en-US" dirty="0"/>
              <a:t> D.A. The DAQ system of the telescope NT1000, Moscow, 2014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Sheifler</a:t>
            </a:r>
            <a:r>
              <a:rPr lang="en-US" dirty="0"/>
              <a:t> A.A.  Optical module of the Baikal deep underwater neutrino telescope Baikal-GVD (development and testing of the detecting system), Moscow, 2016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6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7521" y="-173944"/>
            <a:ext cx="11342077" cy="149111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JINR group participation </a:t>
            </a:r>
          </a:p>
          <a:p>
            <a:pPr lvl="0" defTabSz="914400">
              <a:defRPr/>
            </a:pPr>
            <a:r>
              <a:rPr lang="en-US" sz="2400" u="sng" dirty="0">
                <a:solidFill>
                  <a:schemeClr val="tx1"/>
                </a:solidFill>
              </a:rPr>
              <a:t>Total FTE (Engineers): 8.8, Total FTE (Scientific staff): 8.3</a:t>
            </a:r>
            <a:endParaRPr kumimoji="0" lang="ru-RU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7521" y="1693980"/>
            <a:ext cx="9850735" cy="5080045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tx1"/>
              </a:buClr>
            </a:pPr>
            <a:r>
              <a:rPr lang="en-GB" dirty="0"/>
              <a:t>Assembly and test of OMs and strings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Participation in winter deployment campaigns </a:t>
            </a:r>
            <a:r>
              <a:rPr lang="en-GB" dirty="0" smtClean="0"/>
              <a:t>and summer infrastructure extension expeditions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Access and security service.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Data archive processing and analysis.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Detector calibration and mass processing of data.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Remote control and monitoring systems of </a:t>
            </a:r>
            <a:r>
              <a:rPr lang="en-GB" dirty="0" smtClean="0"/>
              <a:t>detector</a:t>
            </a:r>
          </a:p>
          <a:p>
            <a:pPr lvl="0">
              <a:buClr>
                <a:schemeClr val="tx1"/>
              </a:buClr>
            </a:pPr>
            <a:r>
              <a:rPr lang="en-GB" dirty="0" smtClean="0"/>
              <a:t>Analysis frame software (BARS)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Simulation software and MK production.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On-line software</a:t>
            </a:r>
            <a:endParaRPr lang="ru-RU" dirty="0"/>
          </a:p>
          <a:p>
            <a:pPr lvl="0">
              <a:buClr>
                <a:schemeClr val="tx1"/>
              </a:buClr>
            </a:pPr>
            <a:r>
              <a:rPr lang="en-GB" dirty="0"/>
              <a:t>Development of new methods of event selection and reconstruction.</a:t>
            </a:r>
            <a:endParaRPr lang="ru-RU" dirty="0"/>
          </a:p>
          <a:p>
            <a:pPr>
              <a:buClr>
                <a:schemeClr val="tx1"/>
              </a:buClr>
            </a:pPr>
            <a:r>
              <a:rPr lang="en-GB" dirty="0"/>
              <a:t>Data analysis with respect to high-energy neutrinos and neutrinos from dark matter annihilation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84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886" y="214980"/>
            <a:ext cx="9424079" cy="707739"/>
          </a:xfrm>
          <a:prstGeom prst="rect">
            <a:avLst/>
          </a:prstGeom>
          <a:noFill/>
          <a:effectLst>
            <a:outerShdw blurRad="25400" dist="38100" dir="2700000" algn="ctr" rotWithShape="0">
              <a:schemeClr val="bg2">
                <a:lumMod val="75000"/>
                <a:alpha val="43000"/>
              </a:schemeClr>
            </a:outerShdw>
          </a:effectLst>
        </p:spPr>
        <p:txBody>
          <a:bodyPr wrap="none" lIns="91293" tIns="45647" rIns="91293" bIns="45647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 smtClean="0">
                <a:ln w="3175" cmpd="sng">
                  <a:noFill/>
                </a:ln>
                <a:latin typeface="+mj-lt"/>
              </a:rPr>
              <a:t>Detection Modes – </a:t>
            </a:r>
            <a:r>
              <a:rPr lang="en-US" sz="4000" b="1" dirty="0" err="1" smtClean="0">
                <a:ln w="3175" cmpd="sng">
                  <a:noFill/>
                </a:ln>
                <a:latin typeface="+mj-lt"/>
              </a:rPr>
              <a:t>cascades&amp;muons</a:t>
            </a:r>
            <a:endParaRPr lang="ru-RU" sz="4000" b="1" dirty="0">
              <a:ln w="3175" cmpd="sng">
                <a:noFill/>
              </a:ln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2886" y="1158911"/>
            <a:ext cx="10133286" cy="5222044"/>
            <a:chOff x="76201" y="1137139"/>
            <a:chExt cx="10133286" cy="522204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6201" y="1137139"/>
              <a:ext cx="10133286" cy="5222044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05304" y="5231912"/>
              <a:ext cx="4353505" cy="6461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lIns="91293" tIns="45647" rIns="91293" bIns="45647" rtlCol="0">
              <a:spAutoFit/>
            </a:bodyPr>
            <a:lstStyle/>
            <a:p>
              <a:r>
                <a:rPr lang="el-GR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μ</a:t>
              </a:r>
              <a:r>
                <a:rPr lang="en-US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/</a:t>
              </a:r>
              <a:r>
                <a:rPr lang="en-US" sz="3600" i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casc</a:t>
              </a:r>
              <a:r>
                <a:rPr lang="en-US" sz="3600" i="1" dirty="0">
                  <a:solidFill>
                    <a:prstClr val="black"/>
                  </a:solidFill>
                  <a:latin typeface="Calibri" panose="020F0502020204030204" pitchFamily="34" charset="0"/>
                </a:rPr>
                <a:t>. ~ 1/3 for </a:t>
              </a:r>
              <a:r>
                <a:rPr lang="en-US" sz="3600" i="1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1:1:1</a:t>
              </a:r>
              <a:endParaRPr lang="ru-RU" sz="3600" i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27901" y="3342980"/>
              <a:ext cx="3935291" cy="293549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206829" y="1254286"/>
                  <a:ext cx="9666514" cy="1860990"/>
                </a:xfrm>
                <a:prstGeom prst="rect">
                  <a:avLst/>
                </a:prstGeom>
              </p:spPr>
              <p:txBody>
                <a:bodyPr wrap="square" lIns="91407" tIns="45704" rIns="91407" bIns="45704">
                  <a:spAutoFit/>
                </a:bodyPr>
                <a:lstStyle/>
                <a:p>
                  <a:pPr defTabSz="91440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𝑙</m:t>
                            </m:r>
                          </m:sub>
                        </m:sSub>
                        <m:r>
                          <a:rPr lang="ru-RU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ru-RU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𝑁</m:t>
                        </m:r>
                        <m:box>
                          <m:boxPr>
                            <m:ctrlPr>
                              <a:rPr lang="ru-RU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ru-RU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ru-RU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𝐶𝐶</m:t>
                                </m:r>
                              </m:e>
                            </m:groupCh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</m:t>
                            </m:r>
                            <m:d>
                              <m:dPr>
                                <m:begChr m:val="{"/>
                                <m:endChr m:val=""/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 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𝑋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𝑡𝑟𝑎𝑐𝑘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𝑐𝑎𝑠𝑐𝑎𝑑𝑒</m:t>
                                    </m:r>
                                  </m:e>
                                </m:eqArr>
                              </m:e>
                            </m:d>
                            <m: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            </m:t>
                            </m:r>
                          </m:e>
                        </m:box>
                      </m:oMath>
                    </m:oMathPara>
                  </a14:m>
                  <a:endParaRPr lang="ru-RU" sz="3600" i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29" y="1254286"/>
                  <a:ext cx="9666514" cy="186099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Прямоугольник 7"/>
                <p:cNvSpPr/>
                <p:nvPr/>
              </p:nvSpPr>
              <p:spPr>
                <a:xfrm>
                  <a:off x="914400" y="3688377"/>
                  <a:ext cx="4681793" cy="836857"/>
                </a:xfrm>
                <a:prstGeom prst="rect">
                  <a:avLst/>
                </a:prstGeom>
              </p:spPr>
              <p:txBody>
                <a:bodyPr wrap="none" lIns="91407" tIns="45704" rIns="91407" bIns="45704">
                  <a:spAutoFit/>
                </a:bodyPr>
                <a:lstStyle/>
                <a:p>
                  <a:r>
                    <a:rPr lang="ru-RU" sz="36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ru-RU" sz="3600" i="1">
                          <a:solidFill>
                            <a:prstClr val="black"/>
                          </a:solidFill>
                          <a:latin typeface="Cambria Math"/>
                        </a:rPr>
                        <m:t>𝑁</m:t>
                      </m:r>
                      <m:box>
                        <m:boxPr>
                          <m:ctrlPr>
                            <a:rPr lang="ru-RU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groupChr>
                            <m:groupChrPr>
                              <m:chr m:val="→"/>
                              <m:vertJc m:val="bot"/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𝑁𝐶</m:t>
                              </m:r>
                            </m:e>
                          </m:groupChr>
                          <m:sSub>
                            <m:sSubPr>
                              <m:ctrlP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ru-RU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𝑐𝑎𝑠𝑐𝑎𝑑𝑒</m:t>
                          </m:r>
                        </m:e>
                      </m:box>
                    </m:oMath>
                  </a14:m>
                  <a:endParaRPr lang="ru-RU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Прямоугольник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3688377"/>
                  <a:ext cx="4681793" cy="8368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8962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r="3425" b="1709"/>
          <a:stretch/>
        </p:blipFill>
        <p:spPr>
          <a:xfrm>
            <a:off x="1" y="1"/>
            <a:ext cx="12191999" cy="684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4867" y="365624"/>
            <a:ext cx="519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034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9250" y="1121560"/>
            <a:ext cx="6637619" cy="52014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Heavy thunderstorm of June 17, 2017</a:t>
            </a:r>
          </a:p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Cluster-2: critical failure 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Both shore PSU failing simultaneously;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Underwater power control system is partially out of operation.</a:t>
            </a:r>
          </a:p>
          <a:p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Cluster-1:  was not affected</a:t>
            </a:r>
          </a:p>
          <a:p>
            <a:pPr algn="just"/>
            <a:endParaRPr lang="en-US" sz="2400" dirty="0">
              <a:solidFill>
                <a:prstClr val="black"/>
              </a:solidFill>
              <a:latin typeface="Perpetua" panose="02020502060401020303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Perpetua" panose="02020502060401020303" pitchFamily="18" charset="0"/>
              </a:rPr>
              <a:t>Failed power supplies have been sent to the manufacturer for repairs. At the moment, the second cluster operates on backup power; it is sufficient to keep four out of eight strings operational.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Perpetua" panose="02020502060401020303" pitchFamily="18" charset="0"/>
              </a:rPr>
              <a:t> Detector configuration (July – October</a:t>
            </a:r>
            <a:r>
              <a:rPr lang="en-US" sz="2800" b="1" dirty="0">
                <a:solidFill>
                  <a:prstClr val="black"/>
                </a:solidFill>
                <a:latin typeface="Perpetua" panose="02020502060401020303" pitchFamily="18" charset="0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Perpetua" panose="02020502060401020303" pitchFamily="18" charset="0"/>
              </a:rPr>
              <a:t>Cluster-1: 8 strings      Cluster-2: 4 strings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3973081" y="434282"/>
            <a:ext cx="410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en-US" altLang="ru-RU" sz="3200" b="1" dirty="0">
                <a:solidFill>
                  <a:prstClr val="black"/>
                </a:solidFill>
                <a:latin typeface="Perpetua" panose="02020502060401020303" pitchFamily="18" charset="0"/>
                <a:cs typeface="Times New Roman" pitchFamily="18" charset="0"/>
              </a:rPr>
              <a:t>Power supply problem</a:t>
            </a:r>
            <a:endParaRPr lang="en-GB" altLang="ru-RU" sz="3200" b="1" dirty="0">
              <a:solidFill>
                <a:prstClr val="black"/>
              </a:solidFill>
              <a:latin typeface="Perpetua" panose="0202050206040102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3"/>
          <p:cNvSpPr>
            <a:spLocks noChangeArrowheads="1"/>
          </p:cNvSpPr>
          <p:nvPr/>
        </p:nvSpPr>
        <p:spPr bwMode="auto">
          <a:xfrm>
            <a:off x="2557464" y="73026"/>
            <a:ext cx="7210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36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Cluster-1: defective nuts and sealant</a:t>
            </a:r>
            <a:endParaRPr lang="ru-RU" altLang="ru-RU" sz="36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1" y="5016501"/>
            <a:ext cx="28924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3165476"/>
            <a:ext cx="28924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6"/>
          <p:cNvSpPr>
            <a:spLocks noChangeArrowheads="1"/>
          </p:cNvSpPr>
          <p:nvPr/>
        </p:nvSpPr>
        <p:spPr bwMode="auto">
          <a:xfrm>
            <a:off x="5668964" y="5632451"/>
            <a:ext cx="392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~30 OMs were restored during expedition 2017</a:t>
            </a:r>
            <a:endParaRPr lang="ru-RU" alt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9" y="1036639"/>
            <a:ext cx="49307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Прямоугольник 1"/>
          <p:cNvSpPr>
            <a:spLocks noChangeArrowheads="1"/>
          </p:cNvSpPr>
          <p:nvPr/>
        </p:nvSpPr>
        <p:spPr bwMode="auto">
          <a:xfrm>
            <a:off x="6591301" y="1404939"/>
            <a:ext cx="37004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Defective nuts: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corrosion and destruction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emersion of underwater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modules.</a:t>
            </a:r>
          </a:p>
        </p:txBody>
      </p:sp>
      <p:sp>
        <p:nvSpPr>
          <p:cNvPr id="9224" name="Прямоугольник 12"/>
          <p:cNvSpPr>
            <a:spLocks noChangeArrowheads="1"/>
          </p:cNvSpPr>
          <p:nvPr/>
        </p:nvSpPr>
        <p:spPr bwMode="auto">
          <a:xfrm>
            <a:off x="4872039" y="3408363"/>
            <a:ext cx="4187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Defective sealant: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condensate inside the modules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 b="1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sharp decrease in reliability</a:t>
            </a:r>
            <a:endParaRPr lang="en-US" altLang="ru-RU" sz="2400" b="1">
              <a:solidFill>
                <a:schemeClr val="tx1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Прямоугольник 15"/>
          <p:cNvSpPr>
            <a:spLocks noChangeArrowheads="1"/>
          </p:cNvSpPr>
          <p:nvPr/>
        </p:nvSpPr>
        <p:spPr bwMode="auto">
          <a:xfrm>
            <a:off x="4872039" y="4838701"/>
            <a:ext cx="3927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400">
                <a:solidFill>
                  <a:schemeClr val="tx1"/>
                </a:solidFill>
                <a:latin typeface="Perpetua" panose="02020502060401020303" pitchFamily="18" charset="0"/>
                <a:cs typeface="Times New Roman" panose="02020603050405020304" pitchFamily="18" charset="0"/>
              </a:rPr>
              <a:t>~100 OMs were installed with defective sealant.</a:t>
            </a:r>
            <a:endParaRPr lang="en-GB" altLang="ru-RU" sz="2400">
              <a:solidFill>
                <a:schemeClr val="tx1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2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" y="694529"/>
            <a:ext cx="4748918" cy="2755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511" y="694529"/>
            <a:ext cx="4584896" cy="5769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63920" y="149766"/>
            <a:ext cx="4872678" cy="46163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</a:rPr>
              <a:t>Множественность сработавших ОМ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" y="3579248"/>
            <a:ext cx="4748918" cy="2885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610511" y="149765"/>
            <a:ext cx="4762134" cy="461633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Фоновое событие - группа мюонов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9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324188" y="332468"/>
            <a:ext cx="56451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Optical</a:t>
            </a:r>
            <a:r>
              <a:rPr lang="en-US" altLang="ru-RU" sz="4000" b="1" dirty="0">
                <a:ln w="3175" cmpd="sng">
                  <a:noFill/>
                </a:ln>
                <a:latin typeface="+mj-lt"/>
              </a:rPr>
              <a:t> </a:t>
            </a: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module</a:t>
            </a:r>
            <a:endParaRPr lang="en-GB" alt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379" y="368136"/>
            <a:ext cx="3299986" cy="3135471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7946890" y="3828279"/>
            <a:ext cx="3919975" cy="2840592"/>
            <a:chOff x="7357625" y="3865008"/>
            <a:chExt cx="3919975" cy="28405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Прямоугольник 29"/>
            <p:cNvSpPr/>
            <p:nvPr/>
          </p:nvSpPr>
          <p:spPr>
            <a:xfrm>
              <a:off x="7357625" y="3914639"/>
              <a:ext cx="3919975" cy="279096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164" y="4244109"/>
              <a:ext cx="3744912" cy="240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1"/>
            <p:cNvSpPr txBox="1">
              <a:spLocks noChangeArrowheads="1"/>
            </p:cNvSpPr>
            <p:nvPr/>
          </p:nvSpPr>
          <p:spPr bwMode="auto">
            <a:xfrm>
              <a:off x="8051544" y="3865008"/>
              <a:ext cx="2822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24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Angular sensitivity  </a:t>
              </a:r>
              <a:endParaRPr lang="ru-RU" altLang="ru-RU" sz="24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760320" y="3883657"/>
            <a:ext cx="4972231" cy="2788926"/>
            <a:chOff x="697344" y="3865008"/>
            <a:chExt cx="4972231" cy="278892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97344" y="3865008"/>
              <a:ext cx="4972231" cy="27889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38"/>
            <p:cNvSpPr txBox="1">
              <a:spLocks noChangeArrowheads="1"/>
            </p:cNvSpPr>
            <p:nvPr/>
          </p:nvSpPr>
          <p:spPr bwMode="auto">
            <a:xfrm>
              <a:off x="3450277" y="4372970"/>
              <a:ext cx="1809218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 OM electronics</a:t>
              </a:r>
              <a:endParaRPr lang="ru-RU" altLang="ru-RU" sz="1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3522280" y="4761080"/>
              <a:ext cx="1809218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Mu-metal cage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2" name="TextBox 41"/>
            <p:cNvSpPr txBox="1">
              <a:spLocks noChangeArrowheads="1"/>
            </p:cNvSpPr>
            <p:nvPr/>
          </p:nvSpPr>
          <p:spPr bwMode="auto">
            <a:xfrm>
              <a:off x="3507026" y="5166020"/>
              <a:ext cx="734260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PMT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3" name="TextBox 42"/>
            <p:cNvSpPr txBox="1">
              <a:spLocks noChangeArrowheads="1"/>
            </p:cNvSpPr>
            <p:nvPr/>
          </p:nvSpPr>
          <p:spPr bwMode="auto">
            <a:xfrm>
              <a:off x="3510771" y="5510531"/>
              <a:ext cx="1636264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>
                  <a:solidFill>
                    <a:prstClr val="black"/>
                  </a:solidFill>
                  <a:cs typeface="Times New Roman" pitchFamily="18" charset="0"/>
                </a:rPr>
                <a:t>Optical gel  </a:t>
              </a:r>
              <a:endParaRPr lang="ru-RU" altLang="ru-RU" sz="16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pic>
          <p:nvPicPr>
            <p:cNvPr id="14" name="Рисунок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45" y="3965439"/>
              <a:ext cx="2607508" cy="261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Соединительная линия уступом 14"/>
            <p:cNvCxnSpPr/>
            <p:nvPr/>
          </p:nvCxnSpPr>
          <p:spPr bwMode="auto">
            <a:xfrm>
              <a:off x="2771757" y="4994494"/>
              <a:ext cx="735013" cy="635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Соединительная линия уступом 15"/>
            <p:cNvCxnSpPr/>
            <p:nvPr/>
          </p:nvCxnSpPr>
          <p:spPr bwMode="auto">
            <a:xfrm flipV="1">
              <a:off x="2757470" y="6266081"/>
              <a:ext cx="765175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Соединительная линия уступом 16"/>
            <p:cNvCxnSpPr/>
            <p:nvPr/>
          </p:nvCxnSpPr>
          <p:spPr bwMode="auto">
            <a:xfrm flipV="1">
              <a:off x="2295507" y="5391368"/>
              <a:ext cx="1214438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Соединительная линия уступом 17"/>
            <p:cNvCxnSpPr/>
            <p:nvPr/>
          </p:nvCxnSpPr>
          <p:spPr bwMode="auto">
            <a:xfrm flipV="1">
              <a:off x="2879707" y="5708868"/>
              <a:ext cx="642938" cy="0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Соединительная линия уступом 18"/>
            <p:cNvCxnSpPr/>
            <p:nvPr/>
          </p:nvCxnSpPr>
          <p:spPr bwMode="auto">
            <a:xfrm flipV="1">
              <a:off x="2124057" y="4523006"/>
              <a:ext cx="1398588" cy="3174"/>
            </a:xfrm>
            <a:prstGeom prst="bentConnector3">
              <a:avLst>
                <a:gd name="adj1" fmla="val 50000"/>
              </a:avLst>
            </a:prstGeom>
            <a:ln w="12700" cap="rnd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37"/>
            <p:cNvSpPr txBox="1">
              <a:spLocks noChangeArrowheads="1"/>
            </p:cNvSpPr>
            <p:nvPr/>
          </p:nvSpPr>
          <p:spPr bwMode="auto">
            <a:xfrm>
              <a:off x="3522280" y="5973217"/>
              <a:ext cx="21472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Glass pressure-resistant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600" dirty="0" smtClean="0">
                  <a:solidFill>
                    <a:prstClr val="black"/>
                  </a:solidFill>
                  <a:cs typeface="Times New Roman" pitchFamily="18" charset="0"/>
                </a:rPr>
                <a:t>sphere </a:t>
              </a:r>
              <a:r>
                <a:rPr lang="en-US" altLang="ru-RU" sz="1200" dirty="0">
                  <a:solidFill>
                    <a:prstClr val="black"/>
                  </a:solidFill>
                  <a:cs typeface="Times New Roman" pitchFamily="18" charset="0"/>
                </a:rPr>
                <a:t>VETROVEX</a:t>
              </a:r>
              <a:r>
                <a:rPr lang="en-US" altLang="ru-RU" sz="1600" dirty="0">
                  <a:solidFill>
                    <a:prstClr val="black"/>
                  </a:solidFill>
                  <a:cs typeface="Times New Roman" pitchFamily="18" charset="0"/>
                </a:rPr>
                <a:t> </a:t>
              </a:r>
              <a:r>
                <a:rPr lang="en-US" altLang="ru-RU" sz="1400" dirty="0">
                  <a:solidFill>
                    <a:prstClr val="black"/>
                  </a:solidFill>
                  <a:cs typeface="Times New Roman" pitchFamily="18" charset="0"/>
                </a:rPr>
                <a:t>(17</a:t>
              </a:r>
              <a:r>
                <a:rPr lang="en-US" altLang="ru-RU" sz="1400" dirty="0" smtClean="0">
                  <a:solidFill>
                    <a:prstClr val="black"/>
                  </a:solidFill>
                  <a:cs typeface="Times New Roman" pitchFamily="18" charset="0"/>
                </a:rPr>
                <a:t>”)</a:t>
              </a:r>
              <a:endParaRPr lang="ru-RU" altLang="ru-RU" sz="16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20" name="Прямоугольник 18"/>
          <p:cNvSpPr>
            <a:spLocks noChangeArrowheads="1"/>
          </p:cNvSpPr>
          <p:nvPr/>
        </p:nvSpPr>
        <p:spPr bwMode="auto">
          <a:xfrm>
            <a:off x="308553" y="2489335"/>
            <a:ext cx="6772079" cy="1261884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7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b="1" dirty="0">
                <a:latin typeface="Calibri" panose="020F0502020204030204" pitchFamily="34" charset="0"/>
                <a:cs typeface="Times New Roman" pitchFamily="18" charset="0"/>
              </a:rPr>
              <a:t>R7081-100  Hamamatsu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D=10 inch. SBA photocathode</a:t>
            </a:r>
            <a:r>
              <a:rPr lang="ru-RU" altLang="ru-RU" sz="24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QE ≈ 35% @ 400nm; </a:t>
            </a:r>
            <a: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latin typeface="Calibri" panose="020F0502020204030204" pitchFamily="34" charset="0"/>
                <a:cs typeface="Times New Roman" pitchFamily="18" charset="0"/>
              </a:rPr>
            </a:br>
            <a:r>
              <a:rPr lang="en-GB" altLang="ru-RU" sz="2400" dirty="0" smtClean="0">
                <a:latin typeface="Calibri" panose="020F0502020204030204" pitchFamily="34" charset="0"/>
                <a:cs typeface="Times New Roman" pitchFamily="18" charset="0"/>
              </a:rPr>
              <a:t>Gain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~10</a:t>
            </a:r>
            <a:r>
              <a:rPr lang="en-GB" altLang="ru-RU" sz="2400" baseline="30000" dirty="0">
                <a:latin typeface="Calibri" panose="020F0502020204030204" pitchFamily="34" charset="0"/>
                <a:cs typeface="Times New Roman" pitchFamily="18" charset="0"/>
              </a:rPr>
              <a:t>7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dark </a:t>
            </a:r>
            <a:r>
              <a:rPr lang="en-US" altLang="ru-RU" sz="2400" dirty="0" smtClean="0">
                <a:latin typeface="Calibri" panose="020F0502020204030204" pitchFamily="34" charset="0"/>
                <a:cs typeface="Times New Roman" pitchFamily="18" charset="0"/>
              </a:rPr>
              <a:t>current </a:t>
            </a:r>
            <a:r>
              <a:rPr lang="en-GB" altLang="ru-RU" sz="2400" dirty="0">
                <a:latin typeface="Calibri" panose="020F0502020204030204" pitchFamily="34" charset="0"/>
                <a:cs typeface="Times New Roman" pitchFamily="18" charset="0"/>
              </a:rPr>
              <a:t>~8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2400" dirty="0" smtClean="0">
                <a:latin typeface="Calibri" panose="020F0502020204030204" pitchFamily="34" charset="0"/>
                <a:cs typeface="Times New Roman" pitchFamily="18" charset="0"/>
              </a:rPr>
              <a:t>kHz</a:t>
            </a:r>
            <a:endParaRPr lang="en-GB" altLang="ru-RU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1" name="Группа 13"/>
          <p:cNvGrpSpPr>
            <a:grpSpLocks/>
          </p:cNvGrpSpPr>
          <p:nvPr/>
        </p:nvGrpSpPr>
        <p:grpSpPr bwMode="auto">
          <a:xfrm>
            <a:off x="307068" y="3867796"/>
            <a:ext cx="2238913" cy="2804787"/>
            <a:chOff x="-5940793" y="2782261"/>
            <a:chExt cx="3318141" cy="41536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4" descr="C:\AVM\AVM_Basic\present_select\MANTS-RICAP-2014\Material\R7081-PM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40793" y="2782261"/>
              <a:ext cx="3318141" cy="415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5"/>
            <p:cNvSpPr>
              <a:spLocks noChangeShapeType="1"/>
            </p:cNvSpPr>
            <p:nvPr/>
          </p:nvSpPr>
          <p:spPr bwMode="auto">
            <a:xfrm flipV="1">
              <a:off x="-5722914" y="4398163"/>
              <a:ext cx="2923546" cy="351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-5138355" y="3748323"/>
              <a:ext cx="1584328" cy="1299679"/>
            </a:xfrm>
            <a:prstGeom prst="rect">
              <a:avLst/>
            </a:prstGeom>
            <a:solidFill>
              <a:srgbClr val="FFFFC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ja-JP" sz="2000" b="1" i="1" dirty="0">
                  <a:solidFill>
                    <a:srgbClr val="002060"/>
                  </a:solidFill>
                  <a:cs typeface="Times New Roman" pitchFamily="18" charset="0"/>
                </a:rPr>
                <a:t>Φ220</a:t>
              </a:r>
              <a:r>
                <a:rPr lang="en-US" altLang="ja-JP" sz="2000" b="1" i="1" dirty="0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 </a:t>
              </a:r>
              <a:r>
                <a:rPr lang="en-US" altLang="ja-JP" sz="2000" b="1" dirty="0">
                  <a:solidFill>
                    <a:srgbClr val="002060"/>
                  </a:solidFill>
                  <a:latin typeface="Perpetua" pitchFamily="18" charset="0"/>
                  <a:cs typeface="Times New Roman" pitchFamily="18" charset="0"/>
                </a:rPr>
                <a:t>mm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965702" y="344184"/>
            <a:ext cx="3268663" cy="2451100"/>
            <a:chOff x="4267201" y="549275"/>
            <a:chExt cx="3268663" cy="2451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Рисунок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1" y="549275"/>
              <a:ext cx="3268663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4770439" y="2630488"/>
              <a:ext cx="23491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00"/>
                </a:buClr>
                <a:buSzPct val="65000"/>
                <a:buFont typeface="Wingdings 2" pitchFamily="18" charset="2"/>
                <a:buChar char="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639763" indent="-246063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 2" pitchFamily="18" charset="2"/>
                <a:buChar char="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33475" indent="-246063">
                <a:spcBef>
                  <a:spcPct val="20000"/>
                </a:spcBef>
                <a:buClr>
                  <a:schemeClr val="tx1"/>
                </a:buClr>
                <a:buSzPct val="95000"/>
                <a:buFont typeface="Wingdings" pitchFamily="2" charset="2"/>
                <a:buChar char=""/>
                <a:defRPr sz="22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187450" indent="-2095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 3" pitchFamily="18" charset="2"/>
                <a:buChar char="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462088" indent="-209550">
                <a:spcBef>
                  <a:spcPct val="20000"/>
                </a:spcBef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9192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3764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8336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290888" indent="-209550" fontAlgn="base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 2" pitchFamily="18" charset="2"/>
                <a:buChar char="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800" b="1" dirty="0">
                  <a:solidFill>
                    <a:prstClr val="black"/>
                  </a:solidFill>
                  <a:latin typeface="Constantia" pitchFamily="18" charset="0"/>
                </a:rPr>
                <a:t>Quantum efficiency</a:t>
              </a:r>
              <a:endParaRPr lang="ru-RU" altLang="ru-RU" sz="1800" b="1" dirty="0">
                <a:solidFill>
                  <a:prstClr val="black"/>
                </a:solidFill>
                <a:latin typeface="Constant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096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52702" y="1901124"/>
            <a:ext cx="4108197" cy="4801314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chemeClr val="bg2">
                  <a:shade val="96000"/>
                  <a:satMod val="120000"/>
                  <a:lumMod val="90000"/>
                </a:schemeClr>
              </a:gs>
            </a:gsLst>
            <a:lin ang="108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44000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Channel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OM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:   analog output, </a:t>
            </a:r>
            <a:r>
              <a:rPr lang="en-GB" altLang="ru-RU" sz="1800" dirty="0">
                <a:latin typeface="Calibri" panose="020F0502020204030204" pitchFamily="34" charset="0"/>
                <a:cs typeface="Times New Roman" pitchFamily="18" charset="0"/>
              </a:rPr>
              <a:t>gain ~10</a:t>
            </a:r>
            <a:r>
              <a:rPr lang="en-GB" altLang="ru-RU" sz="1800" baseline="30000" dirty="0">
                <a:latin typeface="Calibri" panose="020F0502020204030204" pitchFamily="34" charset="0"/>
                <a:cs typeface="Times New Roman" pitchFamily="18" charset="0"/>
              </a:rPr>
              <a:t>8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ADC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: 12-bit 200 MSPS (waveform) </a:t>
            </a:r>
          </a:p>
          <a:p>
            <a:pPr eaLnBrk="1" hangingPunct="1">
              <a:spcBef>
                <a:spcPct val="0"/>
              </a:spcBef>
              <a:buClr>
                <a:schemeClr val="tx1"/>
              </a:buClr>
              <a:buSzPct val="110000"/>
              <a:buNone/>
            </a:pPr>
            <a:r>
              <a:rPr lang="en-US" altLang="ru-RU" sz="1800" b="1" dirty="0" smtClean="0">
                <a:latin typeface="Calibri" panose="020F0502020204030204" pitchFamily="34" charset="0"/>
                <a:cs typeface="Times New Roman" pitchFamily="18" charset="0"/>
              </a:rPr>
              <a:t>Section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12 optical modules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Trigger: c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oin. any pairs of nearby OMs</a:t>
            </a:r>
            <a:endParaRPr lang="en-US" altLang="ru-RU" sz="1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Master records: waveforms of 12 channels</a:t>
            </a:r>
          </a:p>
          <a:p>
            <a:pPr marL="285750" indent="-285750" eaLnBrk="1" hangingPunct="1">
              <a:spcBef>
                <a:spcPct val="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Data transmitting: 2-wire Eth. </a:t>
            </a:r>
            <a:r>
              <a:rPr lang="en-US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Extenders</a:t>
            </a:r>
            <a:r>
              <a:rPr lang="ru-RU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smtClean="0">
                <a:latin typeface="Calibri" panose="020F0502020204030204" pitchFamily="34" charset="0"/>
              </a:rPr>
              <a:t>time </a:t>
            </a:r>
            <a:r>
              <a:rPr lang="en-US" sz="1800" dirty="0">
                <a:latin typeface="Calibri" panose="020F0502020204030204" pitchFamily="34" charset="0"/>
              </a:rPr>
              <a:t>intervals without pulses are clipped</a:t>
            </a:r>
            <a:r>
              <a:rPr lang="en-US" sz="1800" dirty="0" smtClean="0">
                <a:latin typeface="Calibri" panose="020F0502020204030204" pitchFamily="34" charset="0"/>
              </a:rPr>
              <a:t>)</a:t>
            </a:r>
            <a:endParaRPr lang="ru-RU" sz="1800" dirty="0" smtClean="0">
              <a:latin typeface="Calibri" panose="020F0502020204030204" pitchFamily="34" charset="0"/>
            </a:endParaRPr>
          </a:p>
          <a:p>
            <a:pPr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String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3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 sections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Section power </a:t>
            </a:r>
            <a:r>
              <a:rPr 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control</a:t>
            </a:r>
            <a:endParaRPr lang="ru-RU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  <a:buSzPct val="110000"/>
              <a:buNone/>
            </a:pPr>
            <a:r>
              <a:rPr lang="en-US" altLang="ru-RU" sz="1800" b="1" dirty="0">
                <a:latin typeface="Calibri" panose="020F0502020204030204" pitchFamily="34" charset="0"/>
                <a:cs typeface="Times New Roman" pitchFamily="18" charset="0"/>
              </a:rPr>
              <a:t>Cluster</a:t>
            </a:r>
            <a:r>
              <a:rPr lang="en-US" altLang="ru-RU" sz="1800" i="1" dirty="0">
                <a:latin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8 strings 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Data transmitting: optical line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ru-RU" sz="1800" dirty="0">
                <a:latin typeface="Calibri" panose="020F0502020204030204" pitchFamily="34" charset="0"/>
                <a:cs typeface="Times New Roman" pitchFamily="18" charset="0"/>
              </a:rPr>
              <a:t>Event  rate: 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50 – 250 Hz  </a:t>
            </a:r>
            <a:endParaRPr lang="en-US" sz="1800" dirty="0"/>
          </a:p>
        </p:txBody>
      </p:sp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>
            <a:off x="483160" y="74861"/>
            <a:ext cx="4286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DAQ system</a:t>
            </a:r>
            <a:endParaRPr lang="en-GB" alt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4946970" y="5003800"/>
            <a:ext cx="4368800" cy="1698638"/>
            <a:chOff x="5181600" y="5003801"/>
            <a:chExt cx="4368800" cy="169863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181600" y="5003801"/>
              <a:ext cx="4368800" cy="16986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607" y="5136169"/>
              <a:ext cx="4110087" cy="1434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946970" y="927100"/>
            <a:ext cx="2981890" cy="3884925"/>
            <a:chOff x="4946970" y="1028700"/>
            <a:chExt cx="2981890" cy="3884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Прямоугольник 12"/>
            <p:cNvSpPr/>
            <p:nvPr/>
          </p:nvSpPr>
          <p:spPr>
            <a:xfrm>
              <a:off x="4946970" y="1028700"/>
              <a:ext cx="2981890" cy="3884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5047977" y="1123734"/>
              <a:ext cx="2880882" cy="3789891"/>
              <a:chOff x="6638890" y="229656"/>
              <a:chExt cx="2253724" cy="3261291"/>
            </a:xfrm>
          </p:grpSpPr>
          <p:sp>
            <p:nvSpPr>
              <p:cNvPr id="8" name="TextBox 23"/>
              <p:cNvSpPr txBox="1">
                <a:spLocks noChangeArrowheads="1"/>
              </p:cNvSpPr>
              <p:nvPr/>
            </p:nvSpPr>
            <p:spPr bwMode="auto">
              <a:xfrm rot="16200000">
                <a:off x="7262067" y="1655257"/>
                <a:ext cx="2899932" cy="36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2400" dirty="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GVD Section: 12 channels</a:t>
                </a:r>
                <a:endParaRPr lang="ru-RU" alt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38890" y="229656"/>
                <a:ext cx="1900464" cy="3261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2" y="933234"/>
            <a:ext cx="4147132" cy="7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50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622071"/>
              </p:ext>
            </p:extLst>
          </p:nvPr>
        </p:nvGraphicFramePr>
        <p:xfrm>
          <a:off x="1449420" y="1116563"/>
          <a:ext cx="9530864" cy="3584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26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804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26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KM3NeT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091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Foreseen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24 Str. ARCA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7 Str. ORCA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230 Str.(ARCA)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115 Str. (ORCA)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91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Realized so far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DU (36 OMs) ARCA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DUs (72 OMs)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ARCA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DU (36 OMs)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ORCA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608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Baikal-GVD-1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2676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Foreseen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Dubna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192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Cluster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288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Clusters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576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8 Clusters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ru-RU" sz="18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</a:rPr>
                        <a:t>2304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2676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Realized so far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Dubna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192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 Cluster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288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2 Clusters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576 OMs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946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74533" y="61638"/>
            <a:ext cx="6263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Deep-water</a:t>
            </a:r>
            <a:r>
              <a:rPr lang="de-DE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pulsed</a:t>
            </a:r>
            <a:r>
              <a:rPr lang="de-DE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4000" dirty="0" err="1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laser</a:t>
            </a:r>
            <a:endParaRPr lang="de-DE" sz="40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533" y="702194"/>
            <a:ext cx="5882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Wavelength:  532 nm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Pulse energy: 0.37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mJ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(~10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photons)</a:t>
            </a: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Flash duration ~1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ns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Attenuation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steps: 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-4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-2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10</a:t>
            </a:r>
            <a:r>
              <a:rPr lang="en-US" sz="2400" baseline="300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4"/>
          <p:cNvSpPr txBox="1"/>
          <p:nvPr/>
        </p:nvSpPr>
        <p:spPr>
          <a:xfrm>
            <a:off x="6863541" y="772070"/>
            <a:ext cx="3454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Purposes</a:t>
            </a:r>
            <a: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inter-cluster </a:t>
            </a:r>
            <a:r>
              <a:rPr lang="de-DE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calibration</a:t>
            </a:r>
            <a:endParaRPr lang="de-DE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cascade</a:t>
            </a:r>
            <a:r>
              <a:rPr lang="de-DE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emulation</a:t>
            </a:r>
            <a:endParaRPr lang="de-DE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74533" y="2340832"/>
            <a:ext cx="11654227" cy="4301665"/>
            <a:chOff x="399228" y="2326977"/>
            <a:chExt cx="11654227" cy="430166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99228" y="2326978"/>
              <a:ext cx="11654227" cy="43016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969" y="2790438"/>
              <a:ext cx="1343025" cy="358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106" y="2790438"/>
              <a:ext cx="1268164" cy="358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74" y="2326977"/>
              <a:ext cx="4475874" cy="430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7" y="2464936"/>
              <a:ext cx="3599759" cy="408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538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8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1" y="2657819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>
                <a:solidFill>
                  <a:srgbClr val="8EAADB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lang="en-US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1524001" y="2955054"/>
            <a:ext cx="607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000" i="1">
                <a:solidFill>
                  <a:srgbClr val="8EAADB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lang="en-US" alt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68518" y="4098414"/>
            <a:ext cx="4225854" cy="2497164"/>
            <a:chOff x="4175720" y="1043249"/>
            <a:chExt cx="4392488" cy="2636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720" y="1043249"/>
              <a:ext cx="4392488" cy="2636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860032" y="2390130"/>
              <a:ext cx="730134" cy="42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Time</a:t>
              </a:r>
              <a:endParaRPr lang="ru-RU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045345" y="905077"/>
            <a:ext cx="3851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first Laser Runs: Jun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86000" y="1440002"/>
            <a:ext cx="2770480" cy="2981283"/>
            <a:chOff x="1259632" y="2862667"/>
            <a:chExt cx="2571973" cy="2620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Группа 9"/>
            <p:cNvGrpSpPr/>
            <p:nvPr/>
          </p:nvGrpSpPr>
          <p:grpSpPr>
            <a:xfrm>
              <a:off x="1355105" y="2862667"/>
              <a:ext cx="2476500" cy="2620963"/>
              <a:chOff x="270784" y="2429458"/>
              <a:chExt cx="2476500" cy="2620963"/>
            </a:xfrm>
          </p:grpSpPr>
          <p:pic>
            <p:nvPicPr>
              <p:cNvPr id="15" name="Рисунок 7" descr="Изображение выглядит как объект, стол, внутренний, предмет&#10;&#10;Описание создано с высокой степенью достоверности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676" r="13702"/>
              <a:stretch>
                <a:fillRect/>
              </a:stretch>
            </p:blipFill>
            <p:spPr bwMode="auto">
              <a:xfrm>
                <a:off x="270784" y="2429458"/>
                <a:ext cx="2476500" cy="2620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Группа 15"/>
              <p:cNvGrpSpPr/>
              <p:nvPr/>
            </p:nvGrpSpPr>
            <p:grpSpPr>
              <a:xfrm>
                <a:off x="323528" y="2432886"/>
                <a:ext cx="467678" cy="1806576"/>
                <a:chOff x="2987824" y="2899674"/>
                <a:chExt cx="467678" cy="1806576"/>
              </a:xfrm>
            </p:grpSpPr>
            <p:sp>
              <p:nvSpPr>
                <p:cNvPr id="17" name="Прямоугольник 16"/>
                <p:cNvSpPr/>
                <p:nvPr/>
              </p:nvSpPr>
              <p:spPr>
                <a:xfrm>
                  <a:off x="2987824" y="2899674"/>
                  <a:ext cx="94615" cy="1806576"/>
                </a:xfrm>
                <a:prstGeom prst="rect">
                  <a:avLst/>
                </a:prstGeom>
                <a:gradFill>
                  <a:gsLst>
                    <a:gs pos="0">
                      <a:srgbClr val="0070C0"/>
                    </a:gs>
                    <a:gs pos="40920">
                      <a:srgbClr val="00EE6C"/>
                    </a:gs>
                    <a:gs pos="22000">
                      <a:srgbClr val="71DAFF"/>
                    </a:gs>
                    <a:gs pos="6600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18" name="Рисунок 8" descr="Изображение выглядит как предмет&#10;&#10;Описание создано с высокой степенью достоверности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78" t="37427" r="-76" b="36427"/>
                <a:stretch>
                  <a:fillRect/>
                </a:stretch>
              </p:blipFill>
              <p:spPr bwMode="auto">
                <a:xfrm rot="-5400000">
                  <a:off x="2365683" y="3616431"/>
                  <a:ext cx="1806575" cy="3730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" name="Солнце 10"/>
            <p:cNvSpPr/>
            <p:nvPr/>
          </p:nvSpPr>
          <p:spPr>
            <a:xfrm>
              <a:off x="1403648" y="5195422"/>
              <a:ext cx="229503" cy="214642"/>
            </a:xfrm>
            <a:prstGeom prst="su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V="1">
              <a:off x="1619672" y="4797152"/>
              <a:ext cx="814121" cy="467928"/>
            </a:xfrm>
            <a:prstGeom prst="straightConnector1">
              <a:avLst/>
            </a:prstGeom>
            <a:ln w="19050"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801520" y="5075892"/>
              <a:ext cx="570258" cy="324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Perpetua" panose="02020502060401020303" pitchFamily="18" charset="0"/>
                </a:rPr>
                <a:t>64 m</a:t>
              </a: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9632" y="4890646"/>
              <a:ext cx="600021" cy="297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prstClr val="black"/>
                  </a:solidFill>
                  <a:latin typeface="Perpetua" panose="02020502060401020303" pitchFamily="18" charset="0"/>
                </a:rPr>
                <a:t>LASER</a:t>
              </a:r>
              <a:endParaRPr lang="ru-RU" sz="1600" i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5768518" y="1447617"/>
            <a:ext cx="4225854" cy="2488446"/>
            <a:chOff x="4810642" y="1340768"/>
            <a:chExt cx="4225854" cy="24884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Группа 19"/>
            <p:cNvGrpSpPr/>
            <p:nvPr/>
          </p:nvGrpSpPr>
          <p:grpSpPr>
            <a:xfrm>
              <a:off x="4810642" y="1340768"/>
              <a:ext cx="4225854" cy="2488446"/>
              <a:chOff x="4192304" y="3841004"/>
              <a:chExt cx="4392488" cy="2571950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4192304" y="3841004"/>
                <a:ext cx="4392488" cy="2571950"/>
                <a:chOff x="4192304" y="3841004"/>
                <a:chExt cx="4392488" cy="2571950"/>
              </a:xfrm>
            </p:grpSpPr>
            <p:pic>
              <p:nvPicPr>
                <p:cNvPr id="30" name="Рисунок 29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2304" y="3841004"/>
                  <a:ext cx="4392488" cy="2571949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716016" y="4206279"/>
                  <a:ext cx="1326639" cy="4135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Amplitude</a:t>
                  </a:r>
                  <a:endParaRPr lang="ru-RU" sz="2000" dirty="0">
                    <a:solidFill>
                      <a:srgbClr val="FF0000"/>
                    </a:solidFill>
                  </a:endParaRPr>
                </a:p>
              </p:txBody>
            </p:sp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7565" y="6165304"/>
                  <a:ext cx="904875" cy="247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9" name="TextBox 28"/>
              <p:cNvSpPr txBox="1"/>
              <p:nvPr/>
            </p:nvSpPr>
            <p:spPr>
              <a:xfrm rot="16200000">
                <a:off x="4024915" y="4046321"/>
                <a:ext cx="673333" cy="31991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Q, </a:t>
                </a:r>
                <a:r>
                  <a:rPr lang="en-US" sz="14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endParaRPr lang="ru-RU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092280" y="1509516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S6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2790" y="221565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S7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98766" y="237127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S8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96018" y="1907540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S5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99756" y="2550048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S4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17639" y="3072267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S3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57645" y="2746534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Perpetua" panose="02020502060401020303" pitchFamily="18" charset="0"/>
                </a:rPr>
                <a:t>S1</a:t>
              </a:r>
              <a:endParaRPr lang="ru-RU" b="1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3" name="Textfeld 3"/>
          <p:cNvSpPr txBox="1"/>
          <p:nvPr/>
        </p:nvSpPr>
        <p:spPr>
          <a:xfrm>
            <a:off x="494839" y="60919"/>
            <a:ext cx="8675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first tests of the laser operation</a:t>
            </a:r>
            <a:endParaRPr lang="de-DE" sz="4000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5004" y="4620259"/>
            <a:ext cx="4672473" cy="1938992"/>
          </a:xfrm>
          <a:prstGeom prst="rect">
            <a:avLst/>
          </a:prstGeom>
          <a:gradFill flip="none" rotWithShape="1">
            <a:gsLst>
              <a:gs pos="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Check up of main parameters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detector with laser: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Uncertainties of the  timing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calibration 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of the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Precision of the OMs </a:t>
            </a:r>
            <a:r>
              <a:rPr lang="en-US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positioning </a:t>
            </a:r>
            <a:endParaRPr lang="ru-RU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Группа 86"/>
          <p:cNvGrpSpPr/>
          <p:nvPr/>
        </p:nvGrpSpPr>
        <p:grpSpPr>
          <a:xfrm>
            <a:off x="191073" y="113746"/>
            <a:ext cx="9174595" cy="6574681"/>
            <a:chOff x="1631950" y="116632"/>
            <a:chExt cx="9174595" cy="65746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6" name="Прямоугольник 85"/>
            <p:cNvSpPr/>
            <p:nvPr/>
          </p:nvSpPr>
          <p:spPr>
            <a:xfrm>
              <a:off x="1631950" y="116632"/>
              <a:ext cx="9174595" cy="65746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8" name="Группа 5">
              <a:extLst>
                <a:ext uri="{FF2B5EF4-FFF2-40B4-BE49-F238E27FC236}">
                  <a16:creationId xmlns:a16="http://schemas.microsoft.com/office/drawing/2014/main" xmlns="" id="{8791527B-4EDF-43B0-8B20-FC3F8390B3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1663" y="3484564"/>
              <a:ext cx="5975350" cy="3095625"/>
              <a:chOff x="107504" y="2997198"/>
              <a:chExt cx="6638623" cy="3744169"/>
            </a:xfrm>
          </p:grpSpPr>
          <p:grpSp>
            <p:nvGrpSpPr>
              <p:cNvPr id="59" name="Группа 2">
                <a:extLst>
                  <a:ext uri="{FF2B5EF4-FFF2-40B4-BE49-F238E27FC236}">
                    <a16:creationId xmlns:a16="http://schemas.microsoft.com/office/drawing/2014/main" xmlns="" id="{323D2EB9-2540-4DE9-8A8F-738EE9E8E1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39750" y="2997198"/>
                <a:ext cx="2157197" cy="3744167"/>
                <a:chOff x="5436096" y="1628800"/>
                <a:chExt cx="2783887" cy="3650853"/>
              </a:xfrm>
            </p:grpSpPr>
            <p:pic>
              <p:nvPicPr>
                <p:cNvPr id="66" name="Picture 2" descr="C:\Users\baikal\Downloads\matrix.png">
                  <a:extLst>
                    <a:ext uri="{FF2B5EF4-FFF2-40B4-BE49-F238E27FC236}">
                      <a16:creationId xmlns:a16="http://schemas.microsoft.com/office/drawing/2014/main" xmlns="" id="{E5E2F486-E670-42BB-8D39-4B2FF10F52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596" t="11842" r="34537" b="6824"/>
                <a:stretch>
                  <a:fillRect/>
                </a:stretch>
              </p:blipFill>
              <p:spPr bwMode="auto">
                <a:xfrm>
                  <a:off x="5436096" y="1628800"/>
                  <a:ext cx="2783887" cy="3650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TextBox 1">
                  <a:extLst>
                    <a:ext uri="{FF2B5EF4-FFF2-40B4-BE49-F238E27FC236}">
                      <a16:creationId xmlns:a16="http://schemas.microsoft.com/office/drawing/2014/main" xmlns="" id="{012628A3-C585-4655-8F26-A927E321CC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4881" y="1852080"/>
                  <a:ext cx="2434382" cy="435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8 Section 1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Группа 3">
                <a:extLst>
                  <a:ext uri="{FF2B5EF4-FFF2-40B4-BE49-F238E27FC236}">
                    <a16:creationId xmlns:a16="http://schemas.microsoft.com/office/drawing/2014/main" xmlns="" id="{5EB8AAEE-8270-46AC-B042-F551BF90D6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04" y="2997200"/>
                <a:ext cx="2160240" cy="3744167"/>
                <a:chOff x="2610392" y="1806233"/>
                <a:chExt cx="2592244" cy="3238711"/>
              </a:xfrm>
            </p:grpSpPr>
            <p:pic>
              <p:nvPicPr>
                <p:cNvPr id="64" name="Picture 5" descr="http://baikal.jinr.ru/wiki/images/6/61/Matrix_str1.png">
                  <a:extLst>
                    <a:ext uri="{FF2B5EF4-FFF2-40B4-BE49-F238E27FC236}">
                      <a16:creationId xmlns:a16="http://schemas.microsoft.com/office/drawing/2014/main" xmlns="" id="{9CF1F541-F52F-40BB-B66B-7F0E503E2D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6" t="594" r="30791" b="23073"/>
                <a:stretch>
                  <a:fillRect/>
                </a:stretch>
              </p:blipFill>
              <p:spPr bwMode="auto">
                <a:xfrm>
                  <a:off x="2610392" y="1806233"/>
                  <a:ext cx="2592244" cy="32387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" name="TextBox 6">
                  <a:extLst>
                    <a:ext uri="{FF2B5EF4-FFF2-40B4-BE49-F238E27FC236}">
                      <a16:creationId xmlns:a16="http://schemas.microsoft.com/office/drawing/2014/main" xmlns="" id="{B96EA0F8-8CA1-459C-BC1B-44D94290CA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05964" y="2022171"/>
                  <a:ext cx="2263606" cy="386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1 Section 1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Группа 4">
                <a:extLst>
                  <a:ext uri="{FF2B5EF4-FFF2-40B4-BE49-F238E27FC236}">
                    <a16:creationId xmlns:a16="http://schemas.microsoft.com/office/drawing/2014/main" xmlns="" id="{3183122F-84D7-46A4-9B7C-E1C07E7128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72000" y="2997198"/>
                <a:ext cx="2174127" cy="3744169"/>
                <a:chOff x="-63288" y="1726337"/>
                <a:chExt cx="2016000" cy="3348000"/>
              </a:xfrm>
            </p:grpSpPr>
            <p:pic>
              <p:nvPicPr>
                <p:cNvPr id="62" name="Picture 7" descr="http://baikal.jinr.ru/wiki/images/d/dc/Matrix_str8_mid2.png">
                  <a:extLst>
                    <a:ext uri="{FF2B5EF4-FFF2-40B4-BE49-F238E27FC236}">
                      <a16:creationId xmlns:a16="http://schemas.microsoft.com/office/drawing/2014/main" xmlns="" id="{A7D734B8-157B-472B-A9E8-03F5CF35E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288" t="7498" r="32585" b="5351"/>
                <a:stretch>
                  <a:fillRect/>
                </a:stretch>
              </p:blipFill>
              <p:spPr bwMode="auto">
                <a:xfrm>
                  <a:off x="-63288" y="1726337"/>
                  <a:ext cx="2016000" cy="334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3" name="TextBox 9">
                  <a:extLst>
                    <a:ext uri="{FF2B5EF4-FFF2-40B4-BE49-F238E27FC236}">
                      <a16:creationId xmlns:a16="http://schemas.microsoft.com/office/drawing/2014/main" xmlns="" id="{332D7CDA-E006-48DE-BE3A-FE3F25BE53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7024" y="1920752"/>
                  <a:ext cx="1749173" cy="3994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defTabSz="914400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buNone/>
                    <a:defRPr/>
                  </a:pPr>
                  <a:r>
                    <a:rPr lang="en-US" altLang="ru-RU" sz="1800">
                      <a:solidFill>
                        <a:prstClr val="black"/>
                      </a:solidFill>
                      <a:latin typeface="Arial" panose="020B0604020202020204" pitchFamily="34" charset="0"/>
                    </a:rPr>
                    <a:t>Str 8 Section 2</a:t>
                  </a:r>
                  <a:endParaRPr lang="ru-RU" altLang="ru-RU" sz="180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xmlns="" id="{517E86C9-5B13-47A9-BC56-C7D1B2F2E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20414" y="116632"/>
              <a:ext cx="3254933" cy="26039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9" name="Прямоугольник 1">
              <a:extLst>
                <a:ext uri="{FF2B5EF4-FFF2-40B4-BE49-F238E27FC236}">
                  <a16:creationId xmlns:a16="http://schemas.microsoft.com/office/drawing/2014/main" xmlns="" id="{0CBEC5D4-9E91-432A-AF3D-229E00A7E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645" y="141436"/>
              <a:ext cx="509466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dirty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New LED light sources </a:t>
              </a:r>
              <a: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/>
              </a:r>
              <a:b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</a:br>
              <a:r>
                <a:rPr lang="en-US" altLang="ru-RU" dirty="0" smtClean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for inter-string </a:t>
              </a:r>
              <a:r>
                <a:rPr lang="en-US" altLang="ru-RU" dirty="0">
                  <a:ln w="3175" cmpd="sng">
                    <a:noFill/>
                  </a:ln>
                  <a:solidFill>
                    <a:schemeClr val="bg1"/>
                  </a:solidFill>
                  <a:latin typeface="+mj-lt"/>
                </a:rPr>
                <a:t>calibration</a:t>
              </a:r>
              <a:endParaRPr lang="ru-RU" altLang="ru-RU" dirty="0">
                <a:ln w="3175" cmpd="sng">
                  <a:noFill/>
                </a:ln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TextBox 2">
              <a:extLst>
                <a:ext uri="{FF2B5EF4-FFF2-40B4-BE49-F238E27FC236}">
                  <a16:creationId xmlns:a16="http://schemas.microsoft.com/office/drawing/2014/main" xmlns="" id="{189F365D-1B0B-451C-B95A-F5056A6C8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714" y="1347794"/>
              <a:ext cx="3665537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3 new LED light sources (LED beacon) for the  time calibration of the Strings were installed.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Each LED beacon comprises 12 synchronized LEDs:  6 vertical and 6  horizontal. </a:t>
              </a:r>
              <a:endParaRPr lang="ru-RU" altLang="ru-RU" sz="1800" dirty="0">
                <a:solidFill>
                  <a:prstClr val="black"/>
                </a:solidFill>
              </a:endParaRPr>
            </a:p>
          </p:txBody>
        </p:sp>
        <p:grpSp>
          <p:nvGrpSpPr>
            <p:cNvPr id="71" name="Группа 4">
              <a:extLst>
                <a:ext uri="{FF2B5EF4-FFF2-40B4-BE49-F238E27FC236}">
                  <a16:creationId xmlns:a16="http://schemas.microsoft.com/office/drawing/2014/main" xmlns="" id="{32547469-D07D-40E2-BE26-3027F2117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8887" y="2720975"/>
              <a:ext cx="2209725" cy="3970338"/>
              <a:chOff x="6864127" y="2997200"/>
              <a:chExt cx="2100360" cy="3693614"/>
            </a:xfrm>
          </p:grpSpPr>
          <p:grpSp>
            <p:nvGrpSpPr>
              <p:cNvPr id="72" name="Группа 2">
                <a:extLst>
                  <a:ext uri="{FF2B5EF4-FFF2-40B4-BE49-F238E27FC236}">
                    <a16:creationId xmlns:a16="http://schemas.microsoft.com/office/drawing/2014/main" xmlns="" id="{652B4BE1-30B2-4C44-BA5B-FFA10CB6A0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6256" y="2997200"/>
                <a:ext cx="2088231" cy="3693614"/>
                <a:chOff x="6876256" y="2997200"/>
                <a:chExt cx="2088231" cy="3693614"/>
              </a:xfrm>
            </p:grpSpPr>
            <p:pic>
              <p:nvPicPr>
                <p:cNvPr id="75" name="Picture 2">
                  <a:extLst>
                    <a:ext uri="{FF2B5EF4-FFF2-40B4-BE49-F238E27FC236}">
                      <a16:creationId xmlns:a16="http://schemas.microsoft.com/office/drawing/2014/main" xmlns="" id="{50D3211A-51F2-4841-8491-A4DBF713B6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36766" y="2997200"/>
                  <a:ext cx="2027721" cy="36936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7-конечная звезда 75">
                  <a:extLst>
                    <a:ext uri="{FF2B5EF4-FFF2-40B4-BE49-F238E27FC236}">
                      <a16:creationId xmlns:a16="http://schemas.microsoft.com/office/drawing/2014/main" xmlns="" id="{3B37A0BA-5AAB-48DA-8725-9A6E12678FC8}"/>
                    </a:ext>
                  </a:extLst>
                </p:cNvPr>
                <p:cNvSpPr/>
                <p:nvPr/>
              </p:nvSpPr>
              <p:spPr>
                <a:xfrm>
                  <a:off x="7807137" y="5661446"/>
                  <a:ext cx="286697" cy="228913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7-конечная звезда 76">
                  <a:extLst>
                    <a:ext uri="{FF2B5EF4-FFF2-40B4-BE49-F238E27FC236}">
                      <a16:creationId xmlns:a16="http://schemas.microsoft.com/office/drawing/2014/main" xmlns="" id="{9829789B-299C-4504-9490-A1CB73E8B2AF}"/>
                    </a:ext>
                  </a:extLst>
                </p:cNvPr>
                <p:cNvSpPr/>
                <p:nvPr/>
              </p:nvSpPr>
              <p:spPr>
                <a:xfrm>
                  <a:off x="7807137" y="4940741"/>
                  <a:ext cx="286697" cy="228913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7-конечная звезда 77">
                  <a:extLst>
                    <a:ext uri="{FF2B5EF4-FFF2-40B4-BE49-F238E27FC236}">
                      <a16:creationId xmlns:a16="http://schemas.microsoft.com/office/drawing/2014/main" xmlns="" id="{A0B518F8-7AA5-4E3F-A12F-685CA389105E}"/>
                    </a:ext>
                  </a:extLst>
                </p:cNvPr>
                <p:cNvSpPr/>
                <p:nvPr/>
              </p:nvSpPr>
              <p:spPr>
                <a:xfrm>
                  <a:off x="6876128" y="5775164"/>
                  <a:ext cx="288205" cy="228912"/>
                </a:xfrm>
                <a:prstGeom prst="star7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3" name="TextBox 3">
                <a:extLst>
                  <a:ext uri="{FF2B5EF4-FFF2-40B4-BE49-F238E27FC236}">
                    <a16:creationId xmlns:a16="http://schemas.microsoft.com/office/drawing/2014/main" xmlns="" id="{8DDE7363-8DD3-472E-B052-14C1CA01B7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738837" y="3610923"/>
                <a:ext cx="543123" cy="29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Str 1</a:t>
                </a:r>
                <a:endParaRPr kumimoji="0" lang="ru-RU" altLang="ru-RU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TextBox 20">
                <a:extLst>
                  <a:ext uri="{FF2B5EF4-FFF2-40B4-BE49-F238E27FC236}">
                    <a16:creationId xmlns:a16="http://schemas.microsoft.com/office/drawing/2014/main" xmlns="" id="{4C9CB0CE-7EDF-4E3B-A985-9DF7308243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7669192" y="3574635"/>
                <a:ext cx="543123" cy="29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Str 8</a:t>
                </a:r>
                <a:endParaRPr kumimoji="0" lang="ru-RU" altLang="ru-RU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79" name="Рисунок 22">
              <a:extLst>
                <a:ext uri="{FF2B5EF4-FFF2-40B4-BE49-F238E27FC236}">
                  <a16:creationId xmlns:a16="http://schemas.microsoft.com/office/drawing/2014/main" xmlns="" id="{88E1674C-B4F5-45EA-9707-FE99788BE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638" y="1144594"/>
              <a:ext cx="1439862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" name="Группа 10">
              <a:extLst>
                <a:ext uri="{FF2B5EF4-FFF2-40B4-BE49-F238E27FC236}">
                  <a16:creationId xmlns:a16="http://schemas.microsoft.com/office/drawing/2014/main" xmlns="" id="{4E71CBE7-B03A-4BAE-A002-0BB2A32C9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8300" y="2147888"/>
              <a:ext cx="2452688" cy="1136650"/>
              <a:chOff x="3990568" y="2158699"/>
              <a:chExt cx="2453640" cy="1136650"/>
            </a:xfrm>
          </p:grpSpPr>
          <p:pic>
            <p:nvPicPr>
              <p:cNvPr id="81" name="Рисунок 23">
                <a:extLst>
                  <a:ext uri="{FF2B5EF4-FFF2-40B4-BE49-F238E27FC236}">
                    <a16:creationId xmlns:a16="http://schemas.microsoft.com/office/drawing/2014/main" xmlns="" id="{1F974826-B44E-41E1-A2A0-0A357E4AD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0568" y="2158699"/>
                <a:ext cx="2453640" cy="1136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" name="TextBox 6">
                <a:extLst>
                  <a:ext uri="{FF2B5EF4-FFF2-40B4-BE49-F238E27FC236}">
                    <a16:creationId xmlns:a16="http://schemas.microsoft.com/office/drawing/2014/main" xmlns="" id="{8C15A8DA-B6FC-4EAC-A82D-7814D781DB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0782" y="2368211"/>
                <a:ext cx="9541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470 nm</a:t>
                </a:r>
                <a:endPara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xmlns="" id="{8CECEDF0-90CF-49A8-951F-F65D602933AA}"/>
                  </a:ext>
                </a:extLst>
              </p:cNvPr>
              <p:cNvCxnSpPr/>
              <p:nvPr/>
            </p:nvCxnSpPr>
            <p:spPr>
              <a:xfrm flipV="1">
                <a:off x="5037137" y="2204736"/>
                <a:ext cx="0" cy="792163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headEnd type="stealth"/>
              </a:ln>
              <a:effectLst/>
            </p:spPr>
          </p:cxnSp>
        </p:grpSp>
        <p:sp>
          <p:nvSpPr>
            <p:cNvPr id="84" name="Прямоугольник 12">
              <a:extLst>
                <a:ext uri="{FF2B5EF4-FFF2-40B4-BE49-F238E27FC236}">
                  <a16:creationId xmlns:a16="http://schemas.microsoft.com/office/drawing/2014/main" xmlns="" id="{C63E455C-8249-4D23-9212-3D5B7E79D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088125"/>
              <a:ext cx="29124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ru-RU" sz="1800" dirty="0">
                  <a:solidFill>
                    <a:prstClr val="black"/>
                  </a:solidFill>
                </a:rPr>
                <a:t>LED: </a:t>
              </a:r>
              <a:r>
                <a:rPr lang="en-US" altLang="ru-RU" sz="1800" dirty="0" err="1">
                  <a:solidFill>
                    <a:prstClr val="black"/>
                  </a:solidFill>
                </a:rPr>
                <a:t>Kingbright</a:t>
              </a:r>
              <a:r>
                <a:rPr lang="en-US" altLang="ru-RU" sz="1800" dirty="0">
                  <a:solidFill>
                    <a:prstClr val="black"/>
                  </a:solidFill>
                </a:rPr>
                <a:t> L</a:t>
              </a:r>
              <a:r>
                <a:rPr lang="ru-RU" altLang="ru-RU" sz="1800" dirty="0">
                  <a:solidFill>
                    <a:prstClr val="black"/>
                  </a:solidFill>
                </a:rPr>
                <a:t>7113 </a:t>
              </a:r>
              <a:r>
                <a:rPr lang="en-US" altLang="ru-RU" sz="1800" dirty="0">
                  <a:solidFill>
                    <a:prstClr val="black"/>
                  </a:solidFill>
                </a:rPr>
                <a:t>PBC</a:t>
              </a:r>
              <a:r>
                <a:rPr lang="ru-RU" altLang="ru-RU" sz="1800" dirty="0">
                  <a:solidFill>
                    <a:prstClr val="black"/>
                  </a:solidFill>
                </a:rPr>
                <a:t>-</a:t>
              </a:r>
              <a:r>
                <a:rPr lang="en-US" altLang="ru-RU" sz="1800" dirty="0">
                  <a:solidFill>
                    <a:prstClr val="black"/>
                  </a:solidFill>
                </a:rPr>
                <a:t>A </a:t>
              </a: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xmlns="" id="{BBE37C2F-E33E-40CF-A372-EA3DB0AFC5AB}"/>
                </a:ext>
              </a:extLst>
            </p:cNvPr>
            <p:cNvCxnSpPr>
              <a:endCxn id="79" idx="2"/>
            </p:cNvCxnSpPr>
            <p:nvPr/>
          </p:nvCxnSpPr>
          <p:spPr>
            <a:xfrm flipH="1">
              <a:off x="7175501" y="1493843"/>
              <a:ext cx="792163" cy="11271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stealt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624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686180" y="805413"/>
            <a:ext cx="9740206" cy="3823242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11762" y="36061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211762" y="32315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1" y="5743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49681" y="69019"/>
            <a:ext cx="7776865" cy="646092"/>
          </a:xfrm>
          <a:prstGeom prst="rect">
            <a:avLst/>
          </a:prstGeom>
          <a:noFill/>
          <a:ln>
            <a:noFill/>
          </a:ln>
          <a:effectLst>
            <a:outerShdw blurRad="254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03" tIns="45602" rIns="91203" bIns="4560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3175" cmpd="sng">
                  <a:noFill/>
                </a:ln>
                <a:latin typeface="+mj-lt"/>
              </a:rPr>
              <a:t>Baikal-GVD : phase 1 (up to 2020)</a:t>
            </a:r>
            <a:endParaRPr lang="ru-RU" sz="3600" b="1" dirty="0">
              <a:ln w="3175" cmpd="sng">
                <a:noFill/>
              </a:ln>
              <a:latin typeface="+mj-lt"/>
            </a:endParaRPr>
          </a:p>
        </p:txBody>
      </p:sp>
      <p:pic>
        <p:nvPicPr>
          <p:cNvPr id="6" name="Рисунок 4" descr="OM_vid_subcon.png"/>
          <p:cNvPicPr>
            <a:picLocks noChangeAspect="1"/>
          </p:cNvPicPr>
          <p:nvPr/>
        </p:nvPicPr>
        <p:blipFill>
          <a:blip r:embed="rId2" cstate="print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1009752" y="1141645"/>
            <a:ext cx="1711811" cy="19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7366" y="4244119"/>
            <a:ext cx="2273560" cy="399990"/>
          </a:xfrm>
          <a:prstGeom prst="rect">
            <a:avLst/>
          </a:prstGeom>
          <a:noFill/>
        </p:spPr>
        <p:txBody>
          <a:bodyPr wrap="squar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Cluster: 8 strings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64" t="3" r="-61217" b="-5788"/>
          <a:stretch>
            <a:fillRect/>
          </a:stretch>
        </p:blipFill>
        <p:spPr bwMode="auto">
          <a:xfrm>
            <a:off x="3313360" y="849977"/>
            <a:ext cx="1014338" cy="37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44285" y="3878937"/>
            <a:ext cx="1923684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String: 36 OMs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774984" y="3023423"/>
            <a:ext cx="2260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Optical </a:t>
            </a:r>
            <a:r>
              <a:rPr lang="en-US" sz="2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module</a:t>
            </a:r>
            <a:endParaRPr lang="ru-RU" sz="2000" b="1" dirty="0">
              <a:solidFill>
                <a:prstClr val="black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15362"/>
              </p:ext>
            </p:extLst>
          </p:nvPr>
        </p:nvGraphicFramePr>
        <p:xfrm>
          <a:off x="719644" y="4740254"/>
          <a:ext cx="5586382" cy="1998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962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01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 GVD-1</a:t>
                      </a:r>
                      <a:endParaRPr lang="ru-RU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OMs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2304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Clusters (8 Strings)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Depths, m 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750 </a:t>
                      </a:r>
                      <a:r>
                        <a:rPr lang="en-US" sz="2000" b="1" baseline="0" dirty="0" smtClean="0"/>
                        <a:t> – 1275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Eff.</a:t>
                      </a:r>
                      <a:r>
                        <a:rPr lang="en-US" sz="2000" b="1" baseline="0" dirty="0" smtClean="0"/>
                        <a:t> Volume (E</a:t>
                      </a:r>
                      <a:r>
                        <a:rPr lang="en-US" sz="2000" b="1" baseline="-25000" dirty="0" smtClean="0"/>
                        <a:t>SH</a:t>
                      </a:r>
                      <a:r>
                        <a:rPr lang="en-US" sz="2000" b="1" baseline="0" dirty="0" smtClean="0"/>
                        <a:t> &gt; 100 </a:t>
                      </a:r>
                      <a:r>
                        <a:rPr lang="ru-RU" sz="2000" b="1" baseline="0" dirty="0" smtClean="0"/>
                        <a:t>Т</a:t>
                      </a:r>
                      <a:r>
                        <a:rPr lang="en-US" sz="2000" b="1" baseline="0" dirty="0" smtClean="0"/>
                        <a:t>eV)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0.4 km</a:t>
                      </a:r>
                      <a:r>
                        <a:rPr lang="en-US" sz="2000" b="1" baseline="30000" dirty="0" smtClean="0"/>
                        <a:t>3</a:t>
                      </a:r>
                      <a:endParaRPr lang="ru-RU" sz="20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4488631" y="860456"/>
            <a:ext cx="2014216" cy="3384376"/>
            <a:chOff x="3275856" y="980728"/>
            <a:chExt cx="2014216" cy="3384376"/>
          </a:xfrm>
        </p:grpSpPr>
        <p:pic>
          <p:nvPicPr>
            <p:cNvPr id="13" name="Рисунок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980728"/>
              <a:ext cx="2014215" cy="332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 rot="16200000">
              <a:off x="4717318" y="25995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525 m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867833" y="3995772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120 m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039862" y="980495"/>
            <a:ext cx="3225667" cy="3267770"/>
            <a:chOff x="5666657" y="1091285"/>
            <a:chExt cx="3225667" cy="3267770"/>
          </a:xfrm>
        </p:grpSpPr>
        <p:pic>
          <p:nvPicPr>
            <p:cNvPr id="17" name="Рисунок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88000"/>
                      </a14:imgEffect>
                      <a14:imgEffect>
                        <a14:brightnessContrast bright="-20000" contrast="6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4994"/>
            <a:stretch>
              <a:fillRect/>
            </a:stretch>
          </p:blipFill>
          <p:spPr bwMode="auto">
            <a:xfrm>
              <a:off x="5666657" y="1091285"/>
              <a:ext cx="3225667" cy="319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Прямая со стрелкой 17"/>
            <p:cNvCxnSpPr/>
            <p:nvPr/>
          </p:nvCxnSpPr>
          <p:spPr>
            <a:xfrm flipV="1">
              <a:off x="5796136" y="4237950"/>
              <a:ext cx="3096188" cy="1015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рямоугольник 18"/>
            <p:cNvSpPr/>
            <p:nvPr/>
          </p:nvSpPr>
          <p:spPr>
            <a:xfrm>
              <a:off x="6964177" y="3989723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700 m</a:t>
              </a:r>
              <a:endParaRPr lang="ru-RU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55610" y="4259416"/>
            <a:ext cx="2367716" cy="399990"/>
          </a:xfrm>
          <a:prstGeom prst="rect">
            <a:avLst/>
          </a:prstGeom>
          <a:noFill/>
        </p:spPr>
        <p:txBody>
          <a:bodyPr wrap="none" lIns="91321" tIns="45661" rIns="91321" bIns="45661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GVD-1:  8 clusters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955652"/>
              </p:ext>
            </p:extLst>
          </p:nvPr>
        </p:nvGraphicFramePr>
        <p:xfrm>
          <a:off x="6787003" y="4740254"/>
          <a:ext cx="3037227" cy="12004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372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5753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Directional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Cascades:  ~3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</a:t>
                      </a:r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Symbo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992"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Muons: 0.25 - 0.5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047" y="4062382"/>
            <a:ext cx="6540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POCAM connection to the DAQ of the Cluster-1</a:t>
            </a: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509352" y="5702035"/>
            <a:ext cx="5099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i="1" dirty="0" err="1">
                <a:solidFill>
                  <a:prstClr val="black"/>
                </a:solidFill>
                <a:latin typeface="Arial" pitchFamily="34" charset="0"/>
              </a:rPr>
              <a:t>NPort</a:t>
            </a:r>
            <a:r>
              <a:rPr lang="en-US" altLang="ru-RU" sz="2000" b="1" i="1" dirty="0">
                <a:solidFill>
                  <a:prstClr val="black"/>
                </a:solidFill>
                <a:latin typeface="Arial" pitchFamily="34" charset="0"/>
              </a:rPr>
              <a:t> 5250:  Ethernet – RS485 converter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i="1" dirty="0">
                <a:solidFill>
                  <a:prstClr val="black"/>
                </a:solidFill>
                <a:latin typeface="Arial" pitchFamily="34" charset="0"/>
              </a:rPr>
              <a:t>300 VDC power commutator</a:t>
            </a:r>
            <a:endParaRPr lang="ru-RU" altLang="ru-RU" sz="2000" b="1" i="1" dirty="0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6446521" y="4524046"/>
            <a:ext cx="1978774" cy="1839554"/>
            <a:chOff x="679048" y="4113426"/>
            <a:chExt cx="1978233" cy="1838427"/>
          </a:xfrm>
          <a:solidFill>
            <a:schemeClr val="tx1"/>
          </a:solidFill>
        </p:grpSpPr>
        <p:sp>
          <p:nvSpPr>
            <p:cNvPr id="13" name="Овал 12"/>
            <p:cNvSpPr/>
            <p:nvPr/>
          </p:nvSpPr>
          <p:spPr>
            <a:xfrm>
              <a:off x="679048" y="4113426"/>
              <a:ext cx="1978233" cy="183842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151962" y="4511798"/>
              <a:ext cx="998264" cy="4791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i="1" dirty="0" err="1">
                  <a:solidFill>
                    <a:prstClr val="black"/>
                  </a:solidFill>
                </a:rPr>
                <a:t>NPort</a:t>
              </a:r>
              <a:endParaRPr lang="ru-RU" sz="2400" b="1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6" name="Прямая соединительная линия 5"/>
          <p:cNvCxnSpPr>
            <a:endCxn id="13" idx="2"/>
          </p:cNvCxnSpPr>
          <p:nvPr/>
        </p:nvCxnSpPr>
        <p:spPr bwMode="auto">
          <a:xfrm flipV="1">
            <a:off x="5538269" y="5443824"/>
            <a:ext cx="908252" cy="7"/>
          </a:xfrm>
          <a:prstGeom prst="line">
            <a:avLst/>
          </a:prstGeom>
          <a:ln w="19050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4"/>
          <p:cNvGrpSpPr>
            <a:grpSpLocks/>
          </p:cNvGrpSpPr>
          <p:nvPr/>
        </p:nvGrpSpPr>
        <p:grpSpPr bwMode="auto">
          <a:xfrm>
            <a:off x="9610046" y="4655972"/>
            <a:ext cx="504825" cy="1519238"/>
            <a:chOff x="4059184" y="4673818"/>
            <a:chExt cx="504687" cy="1518307"/>
          </a:xfrm>
          <a:solidFill>
            <a:schemeClr val="tx1"/>
          </a:solidFill>
        </p:grpSpPr>
        <p:sp>
          <p:nvSpPr>
            <p:cNvPr id="11" name="Прямоугольник 10"/>
            <p:cNvSpPr/>
            <p:nvPr/>
          </p:nvSpPr>
          <p:spPr>
            <a:xfrm rot="16200000">
              <a:off x="3552374" y="5180628"/>
              <a:ext cx="1518307" cy="50468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TextBox 18"/>
            <p:cNvSpPr txBox="1">
              <a:spLocks noChangeArrowheads="1"/>
            </p:cNvSpPr>
            <p:nvPr/>
          </p:nvSpPr>
          <p:spPr bwMode="auto">
            <a:xfrm rot="16200000">
              <a:off x="3790203" y="5248224"/>
              <a:ext cx="1043236" cy="3692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2200">
                  <a:solidFill>
                    <a:srgbClr val="404040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2000">
                  <a:solidFill>
                    <a:srgbClr val="404040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>
                  <a:solidFill>
                    <a:srgbClr val="404040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600">
                  <a:solidFill>
                    <a:srgbClr val="404040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300"/>
                </a:spcAft>
                <a:buClr>
                  <a:srgbClr val="C3260C"/>
                </a:buClr>
                <a:buSzPct val="130000"/>
                <a:buFont typeface="Georgia" pitchFamily="18" charset="0"/>
                <a:buChar char="*"/>
                <a:defRPr sz="1400">
                  <a:solidFill>
                    <a:srgbClr val="404040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800" b="1" dirty="0">
                  <a:solidFill>
                    <a:prstClr val="black"/>
                  </a:solidFill>
                  <a:latin typeface="Arial" pitchFamily="34" charset="0"/>
                </a:rPr>
                <a:t>POCAM</a:t>
              </a:r>
              <a:endParaRPr lang="ru-RU" altLang="ru-RU" sz="18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cxnSp>
        <p:nvCxnSpPr>
          <p:cNvPr id="8" name="Прямая соединительная линия 7"/>
          <p:cNvCxnSpPr>
            <a:stCxn id="13" idx="6"/>
            <a:endCxn id="11" idx="0"/>
          </p:cNvCxnSpPr>
          <p:nvPr/>
        </p:nvCxnSpPr>
        <p:spPr bwMode="auto">
          <a:xfrm flipV="1">
            <a:off x="8425295" y="5415592"/>
            <a:ext cx="1184752" cy="28231"/>
          </a:xfrm>
          <a:prstGeom prst="line">
            <a:avLst/>
          </a:prstGeom>
          <a:ln w="19050">
            <a:solidFill>
              <a:schemeClr val="accent1">
                <a:tint val="76000"/>
                <a:hueMod val="9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8537020" y="5081902"/>
            <a:ext cx="879007" cy="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dirty="0">
                <a:solidFill>
                  <a:prstClr val="black"/>
                </a:solidFill>
                <a:latin typeface="Arial" pitchFamily="34" charset="0"/>
              </a:rPr>
              <a:t>RS-485</a:t>
            </a:r>
            <a:endParaRPr lang="ru-RU" altLang="ru-RU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8468874" y="5482816"/>
            <a:ext cx="1015299" cy="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dirty="0">
                <a:solidFill>
                  <a:prstClr val="black"/>
                </a:solidFill>
                <a:latin typeface="Arial" pitchFamily="34" charset="0"/>
              </a:rPr>
              <a:t>300 VDC</a:t>
            </a:r>
            <a:endParaRPr lang="ru-RU" altLang="ru-RU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Прямоугольник 19"/>
          <p:cNvSpPr>
            <a:spLocks noChangeArrowheads="1"/>
          </p:cNvSpPr>
          <p:nvPr/>
        </p:nvSpPr>
        <p:spPr bwMode="auto">
          <a:xfrm>
            <a:off x="3518017" y="5217145"/>
            <a:ext cx="2052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ru-RU" sz="2000" b="1" i="1" dirty="0">
                <a:solidFill>
                  <a:prstClr val="black"/>
                </a:solidFill>
                <a:latin typeface="Arial" pitchFamily="34" charset="0"/>
              </a:rPr>
              <a:t>Remote access</a:t>
            </a:r>
            <a:endParaRPr lang="ru-RU" altLang="ru-RU" sz="2000" b="1" i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62" y="111812"/>
            <a:ext cx="6804264" cy="382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 bwMode="auto">
          <a:xfrm>
            <a:off x="6950047" y="5527150"/>
            <a:ext cx="998537" cy="4794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prstClr val="black"/>
                </a:solidFill>
              </a:rPr>
              <a:t>300 V</a:t>
            </a:r>
            <a:endParaRPr lang="ru-RU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2657476" y="260350"/>
            <a:ext cx="7254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280988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280988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ts val="850"/>
              </a:spcBef>
              <a:spcAft>
                <a:spcPct val="0"/>
              </a:spcAft>
              <a:buClrTx/>
              <a:buSzTx/>
              <a:buNone/>
            </a:pPr>
            <a:r>
              <a:rPr lang="en-US" altLang="ru-RU" sz="3200" b="1">
                <a:latin typeface="Perpetua" panose="02020502060401020303" pitchFamily="18" charset="0"/>
                <a:cs typeface="Times New Roman" panose="02020603050405020304" pitchFamily="18" charset="0"/>
              </a:rPr>
              <a:t>Repair of Cluser-2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4826" y="2800350"/>
            <a:ext cx="8893175" cy="21698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#1 Section #3 Channels #9, #10  (RS485 output of RELE board)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#2 Section #3 Channels #9, # 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#4 Section #3 Channels  #9, #10,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String #6 Section #3 Channels  #7, #8, #9, #10, #11, #12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supply)</a:t>
            </a:r>
          </a:p>
          <a:p>
            <a:pPr marL="285750" indent="-285750" defTabSz="449263" hangingPunct="0">
              <a:lnSpc>
                <a:spcPct val="150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#7 Section #1 Channels  #1, #2, #3, #4, #5, #6, #7, #</a:t>
            </a:r>
            <a:r>
              <a:rPr lang="en-US" altLang="ru-RU" dirty="0">
                <a:solidFill>
                  <a:schemeClr val="bg1"/>
                </a:solidFill>
                <a:latin typeface="Times New Roman" pitchFamily="16" charset="0"/>
                <a:cs typeface="Times New Roman" pitchFamily="16" charset="0"/>
              </a:rPr>
              <a:t>11 </a:t>
            </a:r>
            <a:r>
              <a:rPr lang="en-US" altLang="ru-RU" dirty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(restriction on power supply</a:t>
            </a:r>
            <a:r>
              <a:rPr lang="en-US" altLang="ru-RU" dirty="0" smtClean="0">
                <a:solidFill>
                  <a:schemeClr val="accent6"/>
                </a:solidFill>
                <a:latin typeface="Times New Roman" pitchFamily="16" charset="0"/>
                <a:cs typeface="Times New Roman" pitchFamily="16" charset="0"/>
              </a:rPr>
              <a:t>)</a:t>
            </a:r>
            <a:endParaRPr lang="en-US" altLang="ru-RU" dirty="0">
              <a:solidFill>
                <a:schemeClr val="accent6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9289" y="1268414"/>
            <a:ext cx="8497887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1.  Repair of cluster center – power module</a:t>
            </a:r>
          </a:p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      (thunderstorm)</a:t>
            </a:r>
          </a:p>
          <a:p>
            <a:pPr marL="457200" indent="-457200" algn="just">
              <a:buFontTx/>
              <a:buAutoNum type="arabicPeriod"/>
              <a:defRPr/>
            </a:pPr>
            <a:endParaRPr lang="en-US" altLang="ru-RU" sz="2400" dirty="0">
              <a:latin typeface="Perpetua" panose="02020502060401020303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altLang="ru-RU" sz="2400" b="1" dirty="0">
                <a:latin typeface="Perpetua" panose="02020502060401020303" pitchFamily="18" charset="0"/>
                <a:cs typeface="Times New Roman" pitchFamily="18" charset="0"/>
              </a:rPr>
              <a:t>2.  Repair of central modules of the upper sections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35638" y="4999038"/>
            <a:ext cx="4572000" cy="806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285750" indent="-285750" defTabSz="449263" hangingPunct="0">
              <a:lnSpc>
                <a:spcPct val="8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#1 Section #1 Channel #11</a:t>
            </a:r>
          </a:p>
          <a:p>
            <a:pPr marL="285750" indent="-285750" defTabSz="449263" hangingPunct="0">
              <a:lnSpc>
                <a:spcPct val="86000"/>
              </a:lnSpc>
              <a:buClr>
                <a:srgbClr val="000000"/>
              </a:buClr>
              <a:buSzPct val="100000"/>
              <a:buFontTx/>
              <a:buChar char="-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String #3 Section #1 Channel #12</a:t>
            </a:r>
          </a:p>
          <a:p>
            <a:pPr defTabSz="449263" hangingPunct="0">
              <a:lnSpc>
                <a:spcPct val="86000"/>
              </a:lnSpc>
              <a:buClr>
                <a:srgbClr val="000000"/>
              </a:buClr>
              <a:buSzPct val="100000"/>
              <a:tabLst>
                <a:tab pos="282575" algn="l"/>
                <a:tab pos="730250" algn="l"/>
                <a:tab pos="1179513" algn="l"/>
                <a:tab pos="1628775" algn="l"/>
                <a:tab pos="2078038" algn="l"/>
                <a:tab pos="2527300" algn="l"/>
                <a:tab pos="2976563" algn="l"/>
                <a:tab pos="3425825" algn="l"/>
                <a:tab pos="3875088" algn="l"/>
                <a:tab pos="4324350" algn="l"/>
                <a:tab pos="4773613" algn="l"/>
                <a:tab pos="5222875" algn="l"/>
                <a:tab pos="5672138" algn="l"/>
                <a:tab pos="6121400" algn="l"/>
                <a:tab pos="6570663" algn="l"/>
                <a:tab pos="7019925" algn="l"/>
                <a:tab pos="7469188" algn="l"/>
                <a:tab pos="7918450" algn="l"/>
                <a:tab pos="8367713" algn="l"/>
                <a:tab pos="8816975" algn="l"/>
                <a:tab pos="9266238" algn="l"/>
              </a:tabLst>
              <a:defRPr/>
            </a:pPr>
            <a:r>
              <a:rPr lang="en-US" altLang="ru-RU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-    String #8 Section #2 Channel #7</a:t>
            </a:r>
          </a:p>
        </p:txBody>
      </p:sp>
    </p:spTree>
    <p:extLst>
      <p:ext uri="{BB962C8B-B14F-4D97-AF65-F5344CB8AC3E}">
        <p14:creationId xmlns:p14="http://schemas.microsoft.com/office/powerpoint/2010/main" val="1198630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945931" y="1215468"/>
            <a:ext cx="9963807" cy="3924091"/>
            <a:chOff x="998483" y="1373123"/>
            <a:chExt cx="9963807" cy="392409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998483" y="1373123"/>
              <a:ext cx="9963807" cy="39240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0" y="2206653"/>
              <a:ext cx="4752528" cy="305258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080" y="2125223"/>
              <a:ext cx="4671663" cy="30525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11517" y="1535013"/>
              <a:ext cx="35285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Counting rates of OMs during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April –September 2014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93318" y="1535013"/>
              <a:ext cx="38459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Amplitude distribution </a:t>
              </a:r>
              <a:r>
                <a:rPr lang="ru-RU" dirty="0" smtClean="0">
                  <a:solidFill>
                    <a:schemeClr val="bg1"/>
                  </a:solidFill>
                </a:rPr>
                <a:t/>
              </a:r>
              <a:br>
                <a:rPr lang="ru-RU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of </a:t>
              </a:r>
              <a:r>
                <a:rPr lang="en-US" dirty="0">
                  <a:solidFill>
                    <a:schemeClr val="bg1"/>
                  </a:solidFill>
                </a:rPr>
                <a:t>selected </a:t>
              </a:r>
              <a:r>
                <a:rPr lang="en-US" dirty="0" smtClean="0">
                  <a:solidFill>
                    <a:schemeClr val="bg1"/>
                  </a:solidFill>
                </a:rPr>
                <a:t>OM</a:t>
              </a:r>
              <a:r>
                <a:rPr lang="ru-RU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recorded </a:t>
              </a:r>
              <a:r>
                <a:rPr lang="en-US" dirty="0">
                  <a:solidFill>
                    <a:schemeClr val="bg1"/>
                  </a:solidFill>
                </a:rPr>
                <a:t>pulses 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88912" y="2348881"/>
              <a:ext cx="1813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Run 214 – 20 kHz</a:t>
              </a:r>
            </a:p>
            <a:p>
              <a:r>
                <a:rPr lang="en-US" dirty="0"/>
                <a:t>Run 318 -  50 kHz</a:t>
              </a:r>
              <a:endParaRPr lang="ru-RU" dirty="0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8184233" y="2564904"/>
              <a:ext cx="3046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8184233" y="2780928"/>
              <a:ext cx="304679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616281" y="2996952"/>
              <a:ext cx="171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1ph.el.= 8 codes</a:t>
              </a:r>
              <a:endParaRPr lang="ru-RU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5932" y="5299796"/>
            <a:ext cx="5791200" cy="369332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1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Deep water light background at 1ph.el. level !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67890" y="350258"/>
            <a:ext cx="43492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Operation - 2014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706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6448428" y="4172704"/>
            <a:ext cx="32497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Zenith angular distributions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of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experimental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MC-simulated </a:t>
            </a: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events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after cut on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  <a:sym typeface="Symbol" pitchFamily="18" charset="2"/>
              </a:rPr>
              <a:t>2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value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61813" y="1011884"/>
            <a:ext cx="5492623" cy="1200329"/>
          </a:xfrm>
          <a:prstGeom prst="rect">
            <a:avLst/>
          </a:prstGeom>
          <a:gradFill flip="none" rotWithShape="1">
            <a:gsLst>
              <a:gs pos="47512">
                <a:srgbClr val="1B74A4"/>
              </a:gs>
              <a:gs pos="8000">
                <a:srgbClr val="2783B0"/>
              </a:gs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Performance of time measuring systems. </a:t>
            </a: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- Reliability of calibration methods.</a:t>
            </a:r>
          </a:p>
          <a:p>
            <a:pPr>
              <a:buFontTx/>
              <a:buChar char="-"/>
              <a:defRPr/>
            </a:pPr>
            <a:r>
              <a:rPr lang="en-US" sz="2400" dirty="0">
                <a:latin typeface="Calibri" panose="020F0502020204030204" pitchFamily="34" charset="0"/>
                <a:cs typeface="Times New Roman" pitchFamily="18" charset="0"/>
              </a:rPr>
              <a:t> Efficiency of background suppression.</a:t>
            </a:r>
            <a:endParaRPr lang="ru-RU" sz="24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auto">
          <a:xfrm>
            <a:off x="561813" y="2283338"/>
            <a:ext cx="47849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Selected sample of 2010 string data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 -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Trigger condition: &gt;3 hit OMs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- PMT noise: ~15kHz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6390790" y="2414689"/>
            <a:ext cx="2643170" cy="40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6266099" y="874124"/>
            <a:ext cx="44059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Noise suppression procedure: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The time difference between the pulses of any pair of OMs should be smaller than the light propagation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time.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2810899" y="3281599"/>
            <a:ext cx="3637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Muon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track reconstruction</a:t>
            </a: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: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8000" contrast="-28000"/>
          </a:blip>
          <a:srcRect/>
          <a:stretch>
            <a:fillRect/>
          </a:stretch>
        </p:blipFill>
        <p:spPr bwMode="auto">
          <a:xfrm>
            <a:off x="6448428" y="2996727"/>
            <a:ext cx="3775149" cy="100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24001" y="8345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6" name="Прямоугольник 14"/>
          <p:cNvSpPr>
            <a:spLocks noChangeArrowheads="1"/>
          </p:cNvSpPr>
          <p:nvPr/>
        </p:nvSpPr>
        <p:spPr bwMode="auto">
          <a:xfrm>
            <a:off x="469977" y="178265"/>
            <a:ext cx="975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Prototype string:  muon reconstruction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Рисунок 2" descr="ricap11_fig10.eps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t="4041"/>
          <a:stretch>
            <a:fillRect/>
          </a:stretch>
        </p:blipFill>
        <p:spPr bwMode="auto">
          <a:xfrm>
            <a:off x="397537" y="3768539"/>
            <a:ext cx="5821173" cy="290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257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75"/>
          <p:cNvSpPr/>
          <p:nvPr/>
        </p:nvSpPr>
        <p:spPr>
          <a:xfrm>
            <a:off x="419406" y="1069489"/>
            <a:ext cx="10269615" cy="5245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 261"/>
          <p:cNvSpPr/>
          <p:nvPr/>
        </p:nvSpPr>
        <p:spPr>
          <a:xfrm>
            <a:off x="565610" y="1258448"/>
            <a:ext cx="1536441" cy="4813825"/>
          </a:xfrm>
          <a:prstGeom prst="rect">
            <a:avLst/>
          </a:prstGeom>
          <a:solidFill>
            <a:srgbClr val="E2E2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755950" y="1319229"/>
            <a:ext cx="1315646" cy="4745614"/>
            <a:chOff x="1385889" y="1660924"/>
            <a:chExt cx="917972" cy="360992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22000" contrast="22000"/>
            </a:blip>
            <a:srcRect/>
            <a:stretch>
              <a:fillRect/>
            </a:stretch>
          </p:blipFill>
          <p:spPr bwMode="auto">
            <a:xfrm>
              <a:off x="1406164" y="1927350"/>
              <a:ext cx="864394" cy="30241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13"/>
            <p:cNvSpPr txBox="1">
              <a:spLocks noChangeArrowheads="1"/>
            </p:cNvSpPr>
            <p:nvPr/>
          </p:nvSpPr>
          <p:spPr bwMode="auto">
            <a:xfrm>
              <a:off x="1574006" y="1660924"/>
              <a:ext cx="533400" cy="245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erpetua" pitchFamily="18" charset="0"/>
                </a:rPr>
                <a:t>2009</a:t>
              </a:r>
              <a:endParaRPr lang="ru-RU" sz="1500" b="1" dirty="0">
                <a:solidFill>
                  <a:schemeClr val="bg1"/>
                </a:solidFill>
                <a:latin typeface="Constantia" pitchFamily="18" charset="0"/>
              </a:endParaRPr>
            </a:p>
          </p:txBody>
        </p:sp>
        <p:sp>
          <p:nvSpPr>
            <p:cNvPr id="5" name="Прямоугольник 27"/>
            <p:cNvSpPr>
              <a:spLocks noChangeArrowheads="1"/>
            </p:cNvSpPr>
            <p:nvPr/>
          </p:nvSpPr>
          <p:spPr bwMode="auto">
            <a:xfrm>
              <a:off x="1385889" y="4919663"/>
              <a:ext cx="917972" cy="35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indent="66675" algn="ctr"/>
              <a:r>
                <a:rPr lang="en-US" sz="1200" b="1" dirty="0">
                  <a:latin typeface="Perpetua" pitchFamily="18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Perpetua" pitchFamily="18" charset="0"/>
                </a:rPr>
                <a:t>XP1807 </a:t>
              </a:r>
            </a:p>
            <a:p>
              <a:pPr indent="66675" algn="ctr"/>
              <a:r>
                <a:rPr lang="en-US" sz="1200" dirty="0">
                  <a:solidFill>
                    <a:schemeClr val="bg1"/>
                  </a:solidFill>
                  <a:latin typeface="Perpetua" pitchFamily="18" charset="0"/>
                </a:rPr>
                <a:t>R8055</a:t>
              </a: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2231831" y="1261597"/>
            <a:ext cx="1548065" cy="4813825"/>
            <a:chOff x="2147751" y="1272107"/>
            <a:chExt cx="1548065" cy="4813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5" name="Прямоугольник 264"/>
            <p:cNvSpPr/>
            <p:nvPr/>
          </p:nvSpPr>
          <p:spPr>
            <a:xfrm>
              <a:off x="2147751" y="1272107"/>
              <a:ext cx="1536441" cy="4813825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6" name="Группа 265"/>
            <p:cNvGrpSpPr/>
            <p:nvPr/>
          </p:nvGrpSpPr>
          <p:grpSpPr>
            <a:xfrm>
              <a:off x="2241061" y="1293127"/>
              <a:ext cx="1454755" cy="4624356"/>
              <a:chOff x="2241061" y="1293127"/>
              <a:chExt cx="1454755" cy="4624356"/>
            </a:xfrm>
          </p:grpSpPr>
          <p:pic>
            <p:nvPicPr>
              <p:cNvPr id="7" name="Picture 17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32000" contrast="42000"/>
              </a:blip>
              <a:srcRect/>
              <a:stretch>
                <a:fillRect/>
              </a:stretch>
            </p:blipFill>
            <p:spPr bwMode="auto">
              <a:xfrm>
                <a:off x="2241061" y="1580146"/>
                <a:ext cx="1238283" cy="4089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13"/>
              <p:cNvSpPr txBox="1">
                <a:spLocks noChangeArrowheads="1"/>
              </p:cNvSpPr>
              <p:nvPr/>
            </p:nvSpPr>
            <p:spPr bwMode="auto">
              <a:xfrm>
                <a:off x="2265282" y="1293127"/>
                <a:ext cx="965801" cy="323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1500" b="1" dirty="0">
                    <a:solidFill>
                      <a:schemeClr val="bg1"/>
                    </a:solidFill>
                    <a:latin typeface="Perpetua" pitchFamily="18" charset="0"/>
                  </a:rPr>
                  <a:t>2010</a:t>
                </a:r>
                <a:endParaRPr lang="ru-RU" sz="1500" b="1" dirty="0">
                  <a:solidFill>
                    <a:schemeClr val="bg1"/>
                  </a:solidFill>
                  <a:latin typeface="Constantia" pitchFamily="18" charset="0"/>
                </a:endParaRPr>
              </a:p>
            </p:txBody>
          </p:sp>
          <p:sp>
            <p:nvSpPr>
              <p:cNvPr id="9" name="Прямоугольник 28"/>
              <p:cNvSpPr>
                <a:spLocks noChangeArrowheads="1"/>
              </p:cNvSpPr>
              <p:nvPr/>
            </p:nvSpPr>
            <p:spPr bwMode="auto">
              <a:xfrm>
                <a:off x="2265282" y="5640484"/>
                <a:ext cx="143053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indent="66675" algn="ctr"/>
                <a:r>
                  <a:rPr lang="en-US" sz="1200" b="1" dirty="0">
                    <a:solidFill>
                      <a:schemeClr val="bg1"/>
                    </a:solidFill>
                    <a:latin typeface="Perpetua" pitchFamily="18" charset="0"/>
                  </a:rPr>
                  <a:t> R7081HQE </a:t>
                </a:r>
                <a:r>
                  <a:rPr lang="en-US" sz="1200" dirty="0">
                    <a:solidFill>
                      <a:schemeClr val="bg1"/>
                    </a:solidFill>
                    <a:latin typeface="Perpetua" pitchFamily="18" charset="0"/>
                  </a:rPr>
                  <a:t>R8055 </a:t>
                </a:r>
              </a:p>
            </p:txBody>
          </p:sp>
        </p:grpSp>
      </p:grpSp>
      <p:sp>
        <p:nvSpPr>
          <p:cNvPr id="10" name="Прямоугольник 14"/>
          <p:cNvSpPr>
            <a:spLocks noChangeArrowheads="1"/>
          </p:cNvSpPr>
          <p:nvPr/>
        </p:nvSpPr>
        <p:spPr bwMode="auto">
          <a:xfrm>
            <a:off x="445616" y="122310"/>
            <a:ext cx="83649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Prototype string:  time calibration</a:t>
            </a:r>
            <a:endParaRPr lang="ru-RU" sz="4000" b="1" dirty="0">
              <a:ln w="3175" cmpd="sng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5"/>
          <p:cNvSpPr>
            <a:spLocks noChangeArrowheads="1"/>
          </p:cNvSpPr>
          <p:nvPr/>
        </p:nvSpPr>
        <p:spPr bwMode="auto">
          <a:xfrm>
            <a:off x="3923146" y="1203272"/>
            <a:ext cx="423961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</a:rPr>
              <a:t>Tests with LED</a:t>
            </a:r>
            <a:endParaRPr lang="en-US" b="1" u="sng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LED flasher  produces pairs of delayed pulses, which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are transmitted to each OM via individual optical fibre. Time between pulses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 was calculated from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</a:rPr>
              <a:t>waveform data.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4055072" y="3040661"/>
            <a:ext cx="3062249" cy="646331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Time resolution: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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) = 1.6 ns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=&gt;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(1 pulse) ~ 1ns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74"/>
          <p:cNvSpPr>
            <a:spLocks noChangeArrowheads="1"/>
          </p:cNvSpPr>
          <p:nvPr/>
        </p:nvSpPr>
        <p:spPr bwMode="auto">
          <a:xfrm>
            <a:off x="3995671" y="3730139"/>
            <a:ext cx="2793206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</a:rPr>
              <a:t>Tests with LASER</a:t>
            </a:r>
            <a:endParaRPr lang="en-US" b="1" u="sng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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T = &lt;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EXPECTED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LASER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&gt;</a:t>
            </a:r>
          </a:p>
          <a:p>
            <a:pPr algn="just">
              <a:lnSpc>
                <a:spcPct val="120000"/>
              </a:lnSpc>
            </a:pP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EXPECTED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= (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b="1" i="1" dirty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en-US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r>
              <a:rPr lang="en-US" i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</a:t>
            </a:r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c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water</a:t>
            </a:r>
            <a:endParaRPr lang="en-US" i="1" baseline="-25000" dirty="0">
              <a:solidFill>
                <a:schemeClr val="bg1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r>
              <a:rPr lang="en-US" i="1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en-US" i="1" baseline="-25000" dirty="0" err="1">
                <a:solidFill>
                  <a:schemeClr val="bg1"/>
                </a:solidFill>
                <a:latin typeface="Calibri" panose="020F0502020204030204" pitchFamily="34" charset="0"/>
              </a:rPr>
              <a:t>LASER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 - time difference between two channels measured for Laser pulses.</a:t>
            </a:r>
          </a:p>
        </p:txBody>
      </p:sp>
      <p:sp>
        <p:nvSpPr>
          <p:cNvPr id="75" name="TextBox 38"/>
          <p:cNvSpPr txBox="1">
            <a:spLocks noChangeArrowheads="1"/>
          </p:cNvSpPr>
          <p:nvPr/>
        </p:nvSpPr>
        <p:spPr bwMode="auto">
          <a:xfrm>
            <a:off x="4079859" y="5610118"/>
            <a:ext cx="2275175" cy="36933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 T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ime error: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Symbol" pitchFamily="18" charset="2"/>
              </a:rPr>
              <a:t>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T ~ 2 ns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9" name="TextBox 55"/>
          <p:cNvSpPr txBox="1">
            <a:spLocks noChangeArrowheads="1"/>
          </p:cNvSpPr>
          <p:nvPr/>
        </p:nvSpPr>
        <p:spPr bwMode="auto">
          <a:xfrm>
            <a:off x="8599064" y="5945329"/>
            <a:ext cx="614271" cy="36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Perpetua" pitchFamily="18" charset="0"/>
              </a:rPr>
              <a:t>97 m</a:t>
            </a:r>
            <a:endParaRPr lang="ru-RU" dirty="0">
              <a:latin typeface="Constantia" pitchFamily="18" charset="0"/>
            </a:endParaRPr>
          </a:p>
        </p:txBody>
      </p:sp>
      <p:grpSp>
        <p:nvGrpSpPr>
          <p:cNvPr id="201" name="Группа 99"/>
          <p:cNvGrpSpPr>
            <a:grpSpLocks/>
          </p:cNvGrpSpPr>
          <p:nvPr/>
        </p:nvGrpSpPr>
        <p:grpSpPr bwMode="auto">
          <a:xfrm>
            <a:off x="7154205" y="1331256"/>
            <a:ext cx="3144549" cy="4740511"/>
            <a:chOff x="2643174" y="3143246"/>
            <a:chExt cx="2552718" cy="3429050"/>
          </a:xfrm>
        </p:grpSpPr>
        <p:sp>
          <p:nvSpPr>
            <p:cNvPr id="202" name="TextBox 67"/>
            <p:cNvSpPr txBox="1">
              <a:spLocks noChangeArrowheads="1"/>
            </p:cNvSpPr>
            <p:nvPr/>
          </p:nvSpPr>
          <p:spPr bwMode="auto">
            <a:xfrm>
              <a:off x="2643174" y="6014059"/>
              <a:ext cx="667933" cy="24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rPr>
                <a:t>LASER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sp>
          <p:nvSpPr>
            <p:cNvPr id="203" name="7-конечная звезда 202"/>
            <p:cNvSpPr/>
            <p:nvPr/>
          </p:nvSpPr>
          <p:spPr bwMode="auto">
            <a:xfrm>
              <a:off x="3098790" y="6252582"/>
              <a:ext cx="180976" cy="180564"/>
            </a:xfrm>
            <a:prstGeom prst="star7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4" name="Прямая соединительная линия 203"/>
            <p:cNvCxnSpPr/>
            <p:nvPr/>
          </p:nvCxnSpPr>
          <p:spPr bwMode="auto">
            <a:xfrm rot="5400000" flipH="1" flipV="1">
              <a:off x="3676047" y="4742676"/>
              <a:ext cx="3038103" cy="1587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205" name="TextBox 55"/>
            <p:cNvSpPr txBox="1">
              <a:spLocks noChangeArrowheads="1"/>
            </p:cNvSpPr>
            <p:nvPr/>
          </p:nvSpPr>
          <p:spPr bwMode="auto">
            <a:xfrm rot="16200000">
              <a:off x="4719929" y="4554906"/>
              <a:ext cx="479119" cy="274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erpetua" pitchFamily="18" charset="0"/>
                </a:rPr>
                <a:t>110 m</a:t>
              </a:r>
              <a:endPara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cxnSp>
          <p:nvCxnSpPr>
            <p:cNvPr id="206" name="Прямая соединительная линия 205"/>
            <p:cNvCxnSpPr>
              <a:stCxn id="203" idx="3"/>
              <a:endCxn id="203" idx="2"/>
            </p:cNvCxnSpPr>
            <p:nvPr/>
          </p:nvCxnSpPr>
          <p:spPr bwMode="auto">
            <a:xfrm rot="16200000" flipH="1">
              <a:off x="3189243" y="6393493"/>
              <a:ext cx="1656" cy="80963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grpSp>
          <p:nvGrpSpPr>
            <p:cNvPr id="207" name="Группа 15"/>
            <p:cNvGrpSpPr>
              <a:grpSpLocks/>
            </p:cNvGrpSpPr>
            <p:nvPr/>
          </p:nvGrpSpPr>
          <p:grpSpPr bwMode="auto">
            <a:xfrm rot="10800000">
              <a:off x="4148135" y="5601561"/>
              <a:ext cx="188913" cy="147433"/>
              <a:chOff x="7397028" y="839364"/>
              <a:chExt cx="373514" cy="357302"/>
            </a:xfrm>
          </p:grpSpPr>
          <p:sp>
            <p:nvSpPr>
              <p:cNvPr id="260" name="Хорда 259"/>
              <p:cNvSpPr/>
              <p:nvPr/>
            </p:nvSpPr>
            <p:spPr>
              <a:xfrm rot="17344916">
                <a:off x="7405134" y="831258"/>
                <a:ext cx="357299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Овал 260"/>
              <p:cNvSpPr/>
              <p:nvPr/>
            </p:nvSpPr>
            <p:spPr>
              <a:xfrm>
                <a:off x="7397026" y="839367"/>
                <a:ext cx="373516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Группа 21"/>
            <p:cNvGrpSpPr>
              <a:grpSpLocks/>
            </p:cNvGrpSpPr>
            <p:nvPr/>
          </p:nvGrpSpPr>
          <p:grpSpPr bwMode="auto">
            <a:xfrm rot="10800000">
              <a:off x="4148124" y="5328230"/>
              <a:ext cx="188914" cy="145776"/>
              <a:chOff x="7397046" y="862839"/>
              <a:chExt cx="373516" cy="353283"/>
            </a:xfrm>
          </p:grpSpPr>
          <p:sp>
            <p:nvSpPr>
              <p:cNvPr id="258" name="Хорда 257"/>
              <p:cNvSpPr/>
              <p:nvPr/>
            </p:nvSpPr>
            <p:spPr>
              <a:xfrm rot="17344916">
                <a:off x="7407140" y="852724"/>
                <a:ext cx="353283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9" name="Овал 258"/>
              <p:cNvSpPr/>
              <p:nvPr/>
            </p:nvSpPr>
            <p:spPr>
              <a:xfrm>
                <a:off x="7397024" y="862839"/>
                <a:ext cx="373516" cy="353283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Группа 24"/>
            <p:cNvGrpSpPr>
              <a:grpSpLocks/>
            </p:cNvGrpSpPr>
            <p:nvPr/>
          </p:nvGrpSpPr>
          <p:grpSpPr bwMode="auto">
            <a:xfrm>
              <a:off x="4140206" y="5866605"/>
              <a:ext cx="188915" cy="147433"/>
              <a:chOff x="7429962" y="874380"/>
              <a:chExt cx="373520" cy="357302"/>
            </a:xfrm>
          </p:grpSpPr>
          <p:sp>
            <p:nvSpPr>
              <p:cNvPr id="256" name="Хорда 255"/>
              <p:cNvSpPr/>
              <p:nvPr/>
            </p:nvSpPr>
            <p:spPr>
              <a:xfrm rot="17344916">
                <a:off x="7438053" y="866281"/>
                <a:ext cx="357299" cy="373516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Овал 256"/>
              <p:cNvSpPr/>
              <p:nvPr/>
            </p:nvSpPr>
            <p:spPr>
              <a:xfrm>
                <a:off x="7429946" y="874388"/>
                <a:ext cx="373516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Группа 27"/>
            <p:cNvGrpSpPr>
              <a:grpSpLocks/>
            </p:cNvGrpSpPr>
            <p:nvPr/>
          </p:nvGrpSpPr>
          <p:grpSpPr bwMode="auto">
            <a:xfrm>
              <a:off x="4140206" y="6125026"/>
              <a:ext cx="188915" cy="152402"/>
              <a:chOff x="7429983" y="857713"/>
              <a:chExt cx="373521" cy="369342"/>
            </a:xfrm>
          </p:grpSpPr>
          <p:sp>
            <p:nvSpPr>
              <p:cNvPr id="254" name="Хорда 253"/>
              <p:cNvSpPr/>
              <p:nvPr/>
            </p:nvSpPr>
            <p:spPr>
              <a:xfrm rot="17344916">
                <a:off x="7432055" y="855633"/>
                <a:ext cx="369342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" name="Овал 254"/>
              <p:cNvSpPr/>
              <p:nvPr/>
            </p:nvSpPr>
            <p:spPr>
              <a:xfrm>
                <a:off x="7429967" y="857721"/>
                <a:ext cx="373517" cy="369342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1" name="Группа 39"/>
            <p:cNvGrpSpPr>
              <a:grpSpLocks/>
            </p:cNvGrpSpPr>
            <p:nvPr/>
          </p:nvGrpSpPr>
          <p:grpSpPr bwMode="auto">
            <a:xfrm rot="10800000">
              <a:off x="4148124" y="5054901"/>
              <a:ext cx="188914" cy="147433"/>
              <a:chOff x="7397047" y="878290"/>
              <a:chExt cx="373517" cy="357299"/>
            </a:xfrm>
          </p:grpSpPr>
          <p:sp>
            <p:nvSpPr>
              <p:cNvPr id="252" name="Хорда 251"/>
              <p:cNvSpPr/>
              <p:nvPr/>
            </p:nvSpPr>
            <p:spPr>
              <a:xfrm rot="17344916">
                <a:off x="7405136" y="870182"/>
                <a:ext cx="357296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3" name="Овал 252"/>
              <p:cNvSpPr/>
              <p:nvPr/>
            </p:nvSpPr>
            <p:spPr>
              <a:xfrm>
                <a:off x="7397025" y="878293"/>
                <a:ext cx="373517" cy="357296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Группа 42"/>
            <p:cNvGrpSpPr>
              <a:grpSpLocks/>
            </p:cNvGrpSpPr>
            <p:nvPr/>
          </p:nvGrpSpPr>
          <p:grpSpPr bwMode="auto">
            <a:xfrm rot="10800000">
              <a:off x="4148124" y="4818014"/>
              <a:ext cx="188914" cy="147433"/>
              <a:chOff x="7397028" y="880872"/>
              <a:chExt cx="373515" cy="357299"/>
            </a:xfrm>
          </p:grpSpPr>
          <p:sp>
            <p:nvSpPr>
              <p:cNvPr id="250" name="Хорда 249"/>
              <p:cNvSpPr/>
              <p:nvPr/>
            </p:nvSpPr>
            <p:spPr>
              <a:xfrm rot="17344916">
                <a:off x="7405113" y="872765"/>
                <a:ext cx="357299" cy="373515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1" name="Овал 250"/>
              <p:cNvSpPr/>
              <p:nvPr/>
            </p:nvSpPr>
            <p:spPr>
              <a:xfrm>
                <a:off x="7397006" y="880872"/>
                <a:ext cx="373515" cy="357299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Группа 20"/>
            <p:cNvGrpSpPr>
              <a:grpSpLocks/>
            </p:cNvGrpSpPr>
            <p:nvPr/>
          </p:nvGrpSpPr>
          <p:grpSpPr bwMode="auto">
            <a:xfrm rot="10800000">
              <a:off x="4148134" y="4007964"/>
              <a:ext cx="188913" cy="145776"/>
              <a:chOff x="7397047" y="840226"/>
              <a:chExt cx="373515" cy="353284"/>
            </a:xfrm>
          </p:grpSpPr>
          <p:sp>
            <p:nvSpPr>
              <p:cNvPr id="248" name="Хорда 247"/>
              <p:cNvSpPr/>
              <p:nvPr/>
            </p:nvSpPr>
            <p:spPr>
              <a:xfrm rot="17344916">
                <a:off x="7407159" y="830111"/>
                <a:ext cx="353284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Овал 248"/>
              <p:cNvSpPr/>
              <p:nvPr/>
            </p:nvSpPr>
            <p:spPr>
              <a:xfrm>
                <a:off x="7397043" y="840226"/>
                <a:ext cx="373517" cy="353284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Группа 21"/>
            <p:cNvGrpSpPr>
              <a:grpSpLocks/>
            </p:cNvGrpSpPr>
            <p:nvPr/>
          </p:nvGrpSpPr>
          <p:grpSpPr bwMode="auto">
            <a:xfrm rot="10800000">
              <a:off x="4148135" y="3732979"/>
              <a:ext cx="188913" cy="147433"/>
              <a:chOff x="7397047" y="859693"/>
              <a:chExt cx="373515" cy="357301"/>
            </a:xfrm>
          </p:grpSpPr>
          <p:sp>
            <p:nvSpPr>
              <p:cNvPr id="246" name="Хорда 245"/>
              <p:cNvSpPr/>
              <p:nvPr/>
            </p:nvSpPr>
            <p:spPr>
              <a:xfrm rot="17344916">
                <a:off x="7405154" y="851589"/>
                <a:ext cx="357298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Овал 246"/>
              <p:cNvSpPr/>
              <p:nvPr/>
            </p:nvSpPr>
            <p:spPr>
              <a:xfrm>
                <a:off x="7397045" y="859698"/>
                <a:ext cx="373517" cy="35729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5" name="Группа 39"/>
            <p:cNvGrpSpPr>
              <a:grpSpLocks/>
            </p:cNvGrpSpPr>
            <p:nvPr/>
          </p:nvGrpSpPr>
          <p:grpSpPr bwMode="auto">
            <a:xfrm rot="10800000">
              <a:off x="4148135" y="3459649"/>
              <a:ext cx="188913" cy="147432"/>
              <a:chOff x="7397028" y="879157"/>
              <a:chExt cx="373515" cy="357297"/>
            </a:xfrm>
          </p:grpSpPr>
          <p:sp>
            <p:nvSpPr>
              <p:cNvPr id="244" name="Хорда 243"/>
              <p:cNvSpPr/>
              <p:nvPr/>
            </p:nvSpPr>
            <p:spPr>
              <a:xfrm rot="17344916">
                <a:off x="7405134" y="871050"/>
                <a:ext cx="357300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Овал 244"/>
              <p:cNvSpPr/>
              <p:nvPr/>
            </p:nvSpPr>
            <p:spPr>
              <a:xfrm>
                <a:off x="7397026" y="879157"/>
                <a:ext cx="373517" cy="357300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Группа 42"/>
            <p:cNvGrpSpPr>
              <a:grpSpLocks/>
            </p:cNvGrpSpPr>
            <p:nvPr/>
          </p:nvGrpSpPr>
          <p:grpSpPr bwMode="auto">
            <a:xfrm rot="10800000">
              <a:off x="4148135" y="3222763"/>
              <a:ext cx="188913" cy="147433"/>
              <a:chOff x="7397047" y="881738"/>
              <a:chExt cx="373515" cy="357301"/>
            </a:xfrm>
          </p:grpSpPr>
          <p:sp>
            <p:nvSpPr>
              <p:cNvPr id="242" name="Хорда 241"/>
              <p:cNvSpPr/>
              <p:nvPr/>
            </p:nvSpPr>
            <p:spPr>
              <a:xfrm rot="17344916">
                <a:off x="7405154" y="873634"/>
                <a:ext cx="357298" cy="373517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Овал 242"/>
              <p:cNvSpPr/>
              <p:nvPr/>
            </p:nvSpPr>
            <p:spPr>
              <a:xfrm>
                <a:off x="7397045" y="881743"/>
                <a:ext cx="373517" cy="357298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7" name="Группа 70"/>
            <p:cNvGrpSpPr>
              <a:grpSpLocks/>
            </p:cNvGrpSpPr>
            <p:nvPr/>
          </p:nvGrpSpPr>
          <p:grpSpPr bwMode="auto">
            <a:xfrm>
              <a:off x="4283653" y="3143246"/>
              <a:ext cx="442704" cy="3058880"/>
              <a:chOff x="5186002" y="3295017"/>
              <a:chExt cx="347011" cy="2740247"/>
            </a:xfrm>
          </p:grpSpPr>
          <p:sp>
            <p:nvSpPr>
              <p:cNvPr id="230" name="TextBox 12"/>
              <p:cNvSpPr txBox="1">
                <a:spLocks noChangeArrowheads="1"/>
              </p:cNvSpPr>
              <p:nvPr/>
            </p:nvSpPr>
            <p:spPr bwMode="auto">
              <a:xfrm>
                <a:off x="5186005" y="4723777"/>
                <a:ext cx="31947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OM#7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1" name="TextBox 13"/>
              <p:cNvSpPr txBox="1">
                <a:spLocks noChangeArrowheads="1"/>
              </p:cNvSpPr>
              <p:nvPr/>
            </p:nvSpPr>
            <p:spPr bwMode="auto">
              <a:xfrm>
                <a:off x="5186002" y="4930545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OM#8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2" name="TextBox 14"/>
              <p:cNvSpPr txBox="1">
                <a:spLocks noChangeArrowheads="1"/>
              </p:cNvSpPr>
              <p:nvPr/>
            </p:nvSpPr>
            <p:spPr bwMode="auto">
              <a:xfrm>
                <a:off x="5186002" y="5172696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OM#9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3" name="TextBox 15"/>
              <p:cNvSpPr txBox="1">
                <a:spLocks noChangeArrowheads="1"/>
              </p:cNvSpPr>
              <p:nvPr/>
            </p:nvSpPr>
            <p:spPr bwMode="auto">
              <a:xfrm>
                <a:off x="5186002" y="5410359"/>
                <a:ext cx="34701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OM#10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4" name="TextBox 16"/>
              <p:cNvSpPr txBox="1">
                <a:spLocks noChangeArrowheads="1"/>
              </p:cNvSpPr>
              <p:nvPr/>
            </p:nvSpPr>
            <p:spPr bwMode="auto">
              <a:xfrm>
                <a:off x="5186002" y="5648023"/>
                <a:ext cx="33069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OM#11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5" name="TextBox 17"/>
              <p:cNvSpPr txBox="1">
                <a:spLocks noChangeArrowheads="1"/>
              </p:cNvSpPr>
              <p:nvPr/>
            </p:nvSpPr>
            <p:spPr bwMode="auto">
              <a:xfrm>
                <a:off x="5186002" y="5885685"/>
                <a:ext cx="342931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OM#12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6" name="TextBox 12"/>
              <p:cNvSpPr txBox="1">
                <a:spLocks noChangeArrowheads="1"/>
              </p:cNvSpPr>
              <p:nvPr/>
            </p:nvSpPr>
            <p:spPr bwMode="auto">
              <a:xfrm>
                <a:off x="5186002" y="3295017"/>
                <a:ext cx="307229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OM#1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7" name="TextBox 13"/>
              <p:cNvSpPr txBox="1">
                <a:spLocks noChangeArrowheads="1"/>
              </p:cNvSpPr>
              <p:nvPr/>
            </p:nvSpPr>
            <p:spPr bwMode="auto">
              <a:xfrm>
                <a:off x="5186002" y="3501785"/>
                <a:ext cx="31947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OM#2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8" name="TextBox 14"/>
              <p:cNvSpPr txBox="1">
                <a:spLocks noChangeArrowheads="1"/>
              </p:cNvSpPr>
              <p:nvPr/>
            </p:nvSpPr>
            <p:spPr bwMode="auto">
              <a:xfrm>
                <a:off x="5186002" y="3743936"/>
                <a:ext cx="31743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OM#3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39" name="TextBox 15"/>
              <p:cNvSpPr txBox="1">
                <a:spLocks noChangeArrowheads="1"/>
              </p:cNvSpPr>
              <p:nvPr/>
            </p:nvSpPr>
            <p:spPr bwMode="auto">
              <a:xfrm>
                <a:off x="5186002" y="3981600"/>
                <a:ext cx="32253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OM#4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40" name="TextBox 16"/>
              <p:cNvSpPr txBox="1">
                <a:spLocks noChangeArrowheads="1"/>
              </p:cNvSpPr>
              <p:nvPr/>
            </p:nvSpPr>
            <p:spPr bwMode="auto">
              <a:xfrm>
                <a:off x="5186002" y="4219263"/>
                <a:ext cx="3184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OM#5</a:t>
                </a:r>
                <a:endParaRPr kumimoji="0" lang="ru-RU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  <p:sp>
            <p:nvSpPr>
              <p:cNvPr id="241" name="TextBox 17"/>
              <p:cNvSpPr txBox="1">
                <a:spLocks noChangeArrowheads="1"/>
              </p:cNvSpPr>
              <p:nvPr/>
            </p:nvSpPr>
            <p:spPr bwMode="auto">
              <a:xfrm>
                <a:off x="5186002" y="4456925"/>
                <a:ext cx="323550" cy="149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 pitchFamily="18" charset="0"/>
                  </a:rPr>
                  <a:t>OM#6</a:t>
                </a:r>
                <a:endParaRPr kumimoji="0" lang="ru-RU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 pitchFamily="18" charset="0"/>
                </a:endParaRPr>
              </a:p>
            </p:txBody>
          </p:sp>
        </p:grpSp>
        <p:cxnSp>
          <p:nvCxnSpPr>
            <p:cNvPr id="218" name="Прямая соединительная линия 217"/>
            <p:cNvCxnSpPr/>
            <p:nvPr/>
          </p:nvCxnSpPr>
          <p:spPr bwMode="auto">
            <a:xfrm flipV="1">
              <a:off x="3189278" y="6565670"/>
              <a:ext cx="1093796" cy="6626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stealth"/>
              <a:tailEnd type="stealth"/>
            </a:ln>
            <a:effectLst/>
          </p:spPr>
        </p:cxnSp>
        <p:sp>
          <p:nvSpPr>
            <p:cNvPr id="219" name="TextBox 55"/>
            <p:cNvSpPr txBox="1">
              <a:spLocks noChangeArrowheads="1"/>
            </p:cNvSpPr>
            <p:nvPr/>
          </p:nvSpPr>
          <p:spPr bwMode="auto">
            <a:xfrm>
              <a:off x="3555562" y="6289828"/>
              <a:ext cx="498660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erpetua" pitchFamily="18" charset="0"/>
                </a:rPr>
                <a:t>97 m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cxnSp>
          <p:nvCxnSpPr>
            <p:cNvPr id="220" name="Прямая со стрелкой 219"/>
            <p:cNvCxnSpPr>
              <a:stCxn id="251" idx="7"/>
            </p:cNvCxnSpPr>
            <p:nvPr/>
          </p:nvCxnSpPr>
          <p:spPr>
            <a:xfrm rot="5400000">
              <a:off x="2988073" y="5145117"/>
              <a:ext cx="1389842" cy="987432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221" name="Прямая со стрелкой 220"/>
            <p:cNvCxnSpPr/>
            <p:nvPr/>
          </p:nvCxnSpPr>
          <p:spPr>
            <a:xfrm rot="10800000" flipV="1">
              <a:off x="3189277" y="6236640"/>
              <a:ext cx="950920" cy="110988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2" name="TextBox 55"/>
            <p:cNvSpPr txBox="1">
              <a:spLocks noChangeArrowheads="1"/>
            </p:cNvSpPr>
            <p:nvPr/>
          </p:nvSpPr>
          <p:spPr bwMode="auto">
            <a:xfrm>
              <a:off x="3414038" y="5363938"/>
              <a:ext cx="282643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r</a:t>
              </a:r>
              <a:r>
                <a:rPr kumimoji="0" lang="en-US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1</a:t>
              </a:r>
              <a:endParaRPr kumimoji="0" lang="ru-RU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sp>
          <p:nvSpPr>
            <p:cNvPr id="223" name="TextBox 55"/>
            <p:cNvSpPr txBox="1">
              <a:spLocks noChangeArrowheads="1"/>
            </p:cNvSpPr>
            <p:nvPr/>
          </p:nvSpPr>
          <p:spPr bwMode="auto">
            <a:xfrm>
              <a:off x="3670990" y="5974067"/>
              <a:ext cx="282643" cy="267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r</a:t>
              </a:r>
              <a:r>
                <a:rPr kumimoji="0" lang="en-US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" pitchFamily="18" charset="0"/>
                </a:rPr>
                <a:t>2</a:t>
              </a:r>
              <a:endParaRPr kumimoji="0" lang="ru-RU" sz="1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</a:endParaRPr>
            </a:p>
          </p:txBody>
        </p:sp>
        <p:grpSp>
          <p:nvGrpSpPr>
            <p:cNvPr id="224" name="Группа 15"/>
            <p:cNvGrpSpPr>
              <a:grpSpLocks/>
            </p:cNvGrpSpPr>
            <p:nvPr/>
          </p:nvGrpSpPr>
          <p:grpSpPr bwMode="auto">
            <a:xfrm rot="10800000">
              <a:off x="4143362" y="4281294"/>
              <a:ext cx="188915" cy="147432"/>
              <a:chOff x="7395527" y="839488"/>
              <a:chExt cx="373518" cy="357299"/>
            </a:xfrm>
          </p:grpSpPr>
          <p:sp>
            <p:nvSpPr>
              <p:cNvPr id="228" name="Хорда 227"/>
              <p:cNvSpPr/>
              <p:nvPr/>
            </p:nvSpPr>
            <p:spPr>
              <a:xfrm rot="17344916">
                <a:off x="7403615" y="831379"/>
                <a:ext cx="357302" cy="373514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Овал 228"/>
              <p:cNvSpPr/>
              <p:nvPr/>
            </p:nvSpPr>
            <p:spPr>
              <a:xfrm>
                <a:off x="7395509" y="839485"/>
                <a:ext cx="373514" cy="357302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Группа 15"/>
            <p:cNvGrpSpPr>
              <a:grpSpLocks/>
            </p:cNvGrpSpPr>
            <p:nvPr/>
          </p:nvGrpSpPr>
          <p:grpSpPr bwMode="auto">
            <a:xfrm rot="10800000">
              <a:off x="4143362" y="4567877"/>
              <a:ext cx="188915" cy="147433"/>
              <a:chOff x="7395507" y="837477"/>
              <a:chExt cx="373517" cy="357303"/>
            </a:xfrm>
          </p:grpSpPr>
          <p:sp>
            <p:nvSpPr>
              <p:cNvPr id="226" name="Хорда 225"/>
              <p:cNvSpPr/>
              <p:nvPr/>
            </p:nvSpPr>
            <p:spPr>
              <a:xfrm rot="17344916">
                <a:off x="7403596" y="829372"/>
                <a:ext cx="357300" cy="373513"/>
              </a:xfrm>
              <a:prstGeom prst="chord">
                <a:avLst/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Овал 226"/>
              <p:cNvSpPr/>
              <p:nvPr/>
            </p:nvSpPr>
            <p:spPr>
              <a:xfrm>
                <a:off x="7395489" y="837480"/>
                <a:ext cx="373513" cy="357300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00" b="0" i="0" u="none" strike="noStrike" kern="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3644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6"/>
            <a:ext cx="12248546" cy="6842224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57687" y="218771"/>
            <a:ext cx="2357141" cy="82238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0" tIns="41455" rIns="82910" bIns="41455">
            <a:spAutoFit/>
          </a:bodyPr>
          <a:lstStyle>
            <a:lvl1pPr defTabSz="4064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064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064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064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06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8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The site</a:t>
            </a:r>
            <a:endParaRPr lang="ru-RU" altLang="ru-RU" sz="4800" b="1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965598" y="1834694"/>
            <a:ext cx="2000250" cy="4603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Arial" pitchFamily="34" charset="0"/>
              </a:rPr>
              <a:t>Shore station</a:t>
            </a:r>
            <a:endParaRPr lang="ru-RU" altLang="ru-RU" sz="2400" dirty="0">
              <a:latin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630959" y="3978975"/>
            <a:ext cx="430336" cy="954597"/>
          </a:xfrm>
          <a:prstGeom prst="straightConnector1">
            <a:avLst/>
          </a:prstGeom>
          <a:ln w="317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56653" y="4394257"/>
            <a:ext cx="833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36 km</a:t>
            </a:r>
            <a:endParaRPr lang="ru-RU" altLang="ru-RU" sz="20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7" y="5223906"/>
            <a:ext cx="3862656" cy="12480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6304" y="1813432"/>
            <a:ext cx="2634054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104</a:t>
            </a:r>
            <a:r>
              <a:rPr lang="en-US" sz="2400" b="1" baseline="30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en-US" sz="2400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E; 51</a:t>
            </a:r>
            <a:r>
              <a:rPr lang="en-US" sz="2400" b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46’ </a:t>
            </a:r>
            <a:r>
              <a:rPr lang="en-US" sz="2400" b="1" dirty="0">
                <a:latin typeface="Calibri" panose="020F0502020204030204" pitchFamily="34" charset="0"/>
              </a:rPr>
              <a:t>N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87207" y="4733442"/>
            <a:ext cx="1391728" cy="4616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2400" dirty="0" err="1" smtClean="0">
                <a:latin typeface="Arial" pitchFamily="34" charset="0"/>
              </a:rPr>
              <a:t>Baikal’sk</a:t>
            </a:r>
            <a:endParaRPr lang="ru-RU" altLang="ru-RU" sz="2400" dirty="0">
              <a:latin typeface="Arial" pitchFamily="34" charset="0"/>
            </a:endParaRPr>
          </a:p>
        </p:txBody>
      </p:sp>
      <p:sp>
        <p:nvSpPr>
          <p:cNvPr id="14" name="Прямоугольник 1"/>
          <p:cNvSpPr>
            <a:spLocks noChangeArrowheads="1"/>
          </p:cNvSpPr>
          <p:nvPr/>
        </p:nvSpPr>
        <p:spPr bwMode="auto">
          <a:xfrm>
            <a:off x="232628" y="5134479"/>
            <a:ext cx="3839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200" dirty="0" err="1">
                <a:solidFill>
                  <a:srgbClr val="FF0000"/>
                </a:solidFill>
                <a:cs typeface="Times New Roman" pitchFamily="18" charset="0"/>
              </a:rPr>
              <a:t>Workshop&amp;Storage</a:t>
            </a:r>
            <a:r>
              <a:rPr lang="en-US" altLang="ru-RU" sz="2400" dirty="0">
                <a:solidFill>
                  <a:srgbClr val="FF0000"/>
                </a:solidFill>
                <a:cs typeface="Times New Roman" pitchFamily="18" charset="0"/>
              </a:rPr>
              <a:t> facilities</a:t>
            </a:r>
            <a:endParaRPr lang="ru-RU" alt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47849" y="2295018"/>
            <a:ext cx="2726377" cy="110799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Baikal water </a:t>
            </a:r>
          </a:p>
          <a:p>
            <a:pPr>
              <a:spcBef>
                <a:spcPct val="0"/>
              </a:spcBef>
            </a:pP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Abs.Length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22 ± 2 m  </a:t>
            </a:r>
            <a:r>
              <a:rPr lang="en-US" altLang="ru-RU" sz="2200" dirty="0" err="1">
                <a:latin typeface="Times New Roman" pitchFamily="18" charset="0"/>
                <a:cs typeface="Times New Roman" pitchFamily="18" charset="0"/>
              </a:rPr>
              <a:t>Scatt.Length</a:t>
            </a: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: 30-50 m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5079" y="295520"/>
            <a:ext cx="4939780" cy="1846659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  <a:alpha val="62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400" b="1" dirty="0">
                <a:latin typeface="Calibri" panose="020F0502020204030204" pitchFamily="34" charset="0"/>
                <a:cs typeface="Times New Roman" pitchFamily="18" charset="0"/>
              </a:rPr>
              <a:t>Site: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latin typeface="Calibri" panose="020F0502020204030204" pitchFamily="34" charset="0"/>
                <a:cs typeface="Times New Roman" pitchFamily="18" charset="0"/>
              </a:rPr>
              <a:t>1370 m </a:t>
            </a:r>
            <a:r>
              <a:rPr lang="en-US" altLang="ru-RU" sz="2400" dirty="0">
                <a:latin typeface="Calibri" panose="020F0502020204030204" pitchFamily="34" charset="0"/>
                <a:cs typeface="Times New Roman" pitchFamily="18" charset="0"/>
              </a:rPr>
              <a:t>maximum depth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Distance to shore ~</a:t>
            </a:r>
            <a:r>
              <a:rPr lang="en-US" altLang="ru-RU" sz="2200" b="1" dirty="0">
                <a:latin typeface="Calibri" panose="020F0502020204030204" pitchFamily="34" charset="0"/>
                <a:cs typeface="Times New Roman" pitchFamily="18" charset="0"/>
              </a:rPr>
              <a:t>4  km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No high luminosity bursts from </a:t>
            </a:r>
            <a:r>
              <a:rPr lang="en-US" altLang="ru-RU" sz="2200" dirty="0" smtClean="0">
                <a:latin typeface="Calibri" panose="020F0502020204030204" pitchFamily="34" charset="0"/>
                <a:cs typeface="Times New Roman" pitchFamily="18" charset="0"/>
              </a:rPr>
              <a:t>biology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No </a:t>
            </a:r>
            <a:r>
              <a:rPr lang="en-US" altLang="ru-RU" sz="2200" b="1" dirty="0">
                <a:latin typeface="Calibri" panose="020F0502020204030204" pitchFamily="34" charset="0"/>
                <a:cs typeface="Times New Roman" pitchFamily="18" charset="0"/>
              </a:rPr>
              <a:t>K</a:t>
            </a:r>
            <a:r>
              <a:rPr lang="en-US" altLang="ru-RU" sz="2200" b="1" baseline="30000" dirty="0">
                <a:latin typeface="Calibri" panose="020F0502020204030204" pitchFamily="34" charset="0"/>
                <a:cs typeface="Times New Roman" pitchFamily="18" charset="0"/>
              </a:rPr>
              <a:t>40</a:t>
            </a:r>
            <a:r>
              <a:rPr lang="en-US" altLang="ru-RU" sz="2200" dirty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altLang="ru-RU" sz="2200" dirty="0" smtClean="0">
                <a:latin typeface="Calibri" panose="020F0502020204030204" pitchFamily="34" charset="0"/>
                <a:cs typeface="Times New Roman" pitchFamily="18" charset="0"/>
              </a:rPr>
              <a:t>background</a:t>
            </a:r>
            <a:endParaRPr lang="en-US" altLang="ru-RU" sz="22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6" b="15329"/>
          <a:stretch/>
        </p:blipFill>
        <p:spPr>
          <a:xfrm>
            <a:off x="3061295" y="2333473"/>
            <a:ext cx="2584593" cy="13666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Равнобедренный треугольник 20"/>
          <p:cNvSpPr/>
          <p:nvPr/>
        </p:nvSpPr>
        <p:spPr>
          <a:xfrm rot="17617833">
            <a:off x="3722430" y="3625288"/>
            <a:ext cx="1293213" cy="2424596"/>
          </a:xfrm>
          <a:prstGeom prst="triangle">
            <a:avLst/>
          </a:prstGeom>
          <a:solidFill>
            <a:schemeClr val="tx1">
              <a:lumMod val="75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56" y="4452284"/>
            <a:ext cx="2122589" cy="20196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8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4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80" y="15643"/>
            <a:ext cx="5647700" cy="646331"/>
          </a:xfrm>
          <a:prstGeom prst="rect">
            <a:avLst/>
          </a:prstGeom>
          <a:effectLst>
            <a:outerShdw blurRad="25400" dist="38100" dir="2700000" algn="ctr" rotWithShape="0">
              <a:schemeClr val="bg2">
                <a:lumMod val="75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91205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3600" b="1" dirty="0">
                <a:ln w="3175" cmpd="sng">
                  <a:noFill/>
                </a:ln>
                <a:latin typeface="+mj-lt"/>
              </a:rPr>
              <a:t>Assembling the detector</a:t>
            </a:r>
            <a:endParaRPr lang="ru-RU" sz="3600" b="1" dirty="0">
              <a:ln w="3175" cmpd="sng">
                <a:noFill/>
              </a:ln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9249" y="3807608"/>
            <a:ext cx="2662089" cy="29484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603" y="3807608"/>
            <a:ext cx="3525373" cy="29546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9" y="767120"/>
            <a:ext cx="3166947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305" y="767120"/>
            <a:ext cx="1946586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9" y="3807608"/>
            <a:ext cx="2014098" cy="29254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936" y="767120"/>
            <a:ext cx="5221242" cy="29327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694922" y="892909"/>
            <a:ext cx="5162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itchFamily="18" charset="0"/>
              </a:rPr>
              <a:t>Detector deployment from the ice. 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Deployment period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 February … ~10 </a:t>
            </a:r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April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082" y="3807608"/>
            <a:ext cx="2951902" cy="29198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082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/>
        </p:nvSpPr>
        <p:spPr bwMode="auto">
          <a:xfrm>
            <a:off x="267104" y="4832"/>
            <a:ext cx="10205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0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Stages of deployment of the Baikal-GVD</a:t>
            </a:r>
            <a:endParaRPr lang="ru-RU" altLang="ru-RU" sz="40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316048"/>
              </p:ext>
            </p:extLst>
          </p:nvPr>
        </p:nvGraphicFramePr>
        <p:xfrm>
          <a:off x="2108222" y="6061849"/>
          <a:ext cx="6931400" cy="670632"/>
        </p:xfrm>
        <a:graphic>
          <a:graphicData uri="http://schemas.openxmlformats.org/drawingml/2006/table">
            <a:tbl>
              <a:tblPr/>
              <a:tblGrid>
                <a:gridCol w="1617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7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8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879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62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Live time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Full time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Eff %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Master Records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235d 0h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302d 15h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77.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1,796,646,941</a:t>
                      </a:r>
                    </a:p>
                  </a:txBody>
                  <a:tcPr marL="15238" marR="76189" marT="15258" marB="152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1" y="129291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ru-RU" altLang="ru-RU" sz="1800">
                <a:solidFill>
                  <a:schemeClr val="tx1"/>
                </a:solidFill>
                <a:latin typeface="Arial" pitchFamily="34" charset="0"/>
              </a:rPr>
            </a:br>
            <a:endParaRPr lang="ru-RU" altLang="ru-RU" sz="180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65833"/>
              </p:ext>
            </p:extLst>
          </p:nvPr>
        </p:nvGraphicFramePr>
        <p:xfrm>
          <a:off x="1173950" y="712718"/>
          <a:ext cx="8799944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1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2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6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Configuration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The number of  OMs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(8str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24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288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(8str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36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Geometric sizes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×345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×525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Symbol"/>
                        </a:rPr>
                        <a:t>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×525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fontAlgn="auto">
                        <a:lnSpc>
                          <a:spcPct val="120000"/>
                        </a:lnSpc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Eff. Vol. (E</a:t>
                      </a:r>
                      <a:r>
                        <a:rPr lang="en-US" sz="2000" kern="0" baseline="-25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&gt; 100TeV)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2159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0.03 </a:t>
                      </a: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698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0.05 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-19050" algn="ctr" fontAlgn="auto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 km</a:t>
                      </a:r>
                      <a:r>
                        <a:rPr lang="en-US" sz="2000" kern="0" baseline="300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kern="150" dirty="0">
                        <a:effectLst/>
                        <a:latin typeface="Calibri" panose="020F0502020204030204" pitchFamily="34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2108222" y="2305827"/>
            <a:ext cx="6931400" cy="3668429"/>
            <a:chOff x="411112" y="2426208"/>
            <a:chExt cx="6931400" cy="36684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" name="Группа 4"/>
            <p:cNvGrpSpPr/>
            <p:nvPr/>
          </p:nvGrpSpPr>
          <p:grpSpPr>
            <a:xfrm>
              <a:off x="411112" y="2426208"/>
              <a:ext cx="6931400" cy="3668429"/>
              <a:chOff x="3156804" y="2771318"/>
              <a:chExt cx="5816338" cy="2889931"/>
            </a:xfrm>
          </p:grpSpPr>
          <p:pic>
            <p:nvPicPr>
              <p:cNvPr id="6" name="Picture 2" descr="http://baikalsnr.jinr.ru/cgi-bin/PATH/step1plots/masterstat201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8271" y="2771318"/>
                <a:ext cx="3934871" cy="2889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Рисунок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6804" y="2781514"/>
                <a:ext cx="1862074" cy="2879735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3346859" y="3038695"/>
              <a:ext cx="2547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Cluster-2016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operation</a:t>
              </a:r>
              <a:endPara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1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1" y="81376"/>
            <a:ext cx="5297320" cy="6666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578" y="318381"/>
            <a:ext cx="4830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#</a:t>
            </a:r>
            <a:r>
              <a:rPr lang="en-US" sz="2800" dirty="0" smtClean="0">
                <a:solidFill>
                  <a:schemeClr val="bg1"/>
                </a:solidFill>
              </a:rPr>
              <a:t>3101111 - </a:t>
            </a:r>
            <a:r>
              <a:rPr lang="en-US" sz="2800" dirty="0" smtClean="0">
                <a:solidFill>
                  <a:schemeClr val="bg1"/>
                </a:solidFill>
                <a:sym typeface="Symbol" panose="05050102010706020507" pitchFamily="18" charset="2"/>
              </a:rPr>
              <a:t> candidate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v</a:t>
            </a:r>
            <a:r>
              <a:rPr lang="en-US" sz="2000" baseline="-25000" dirty="0" err="1">
                <a:solidFill>
                  <a:schemeClr val="bg1"/>
                </a:solidFill>
              </a:rPr>
              <a:t>sec</a:t>
            </a:r>
            <a:r>
              <a:rPr lang="en-US" sz="2000" dirty="0">
                <a:solidFill>
                  <a:schemeClr val="bg1"/>
                </a:solidFill>
              </a:rPr>
              <a:t> = 0.338 m/ns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18899" y="1249662"/>
            <a:ext cx="4164792" cy="2519160"/>
            <a:chOff x="1474008" y="1295233"/>
            <a:chExt cx="4164792" cy="251916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474008" y="1295233"/>
              <a:ext cx="4164792" cy="25191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763" y="1695343"/>
              <a:ext cx="4033260" cy="2090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17896" y="1295233"/>
              <a:ext cx="1504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Arrival times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584848" y="3969389"/>
            <a:ext cx="4164792" cy="2736712"/>
            <a:chOff x="1474008" y="4010954"/>
            <a:chExt cx="4164792" cy="273671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474008" y="4010954"/>
              <a:ext cx="4164792" cy="27367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135" y="4495218"/>
              <a:ext cx="4033260" cy="22524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72112" y="4102098"/>
              <a:ext cx="2086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Amplitude vs time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26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 b="14259"/>
          <a:stretch/>
        </p:blipFill>
        <p:spPr>
          <a:xfrm>
            <a:off x="1524000" y="41564"/>
            <a:ext cx="9180512" cy="674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48094" y="154574"/>
            <a:ext cx="77829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E = 158 </a:t>
            </a:r>
            <a:r>
              <a:rPr lang="en-US" sz="3600" dirty="0" err="1"/>
              <a:t>TeV</a:t>
            </a:r>
            <a:r>
              <a:rPr lang="en-US" sz="3600" dirty="0"/>
              <a:t>,  </a:t>
            </a:r>
            <a:r>
              <a:rPr lang="el-GR" sz="3600" dirty="0"/>
              <a:t>θ</a:t>
            </a:r>
            <a:r>
              <a:rPr lang="en-US" sz="3600" dirty="0"/>
              <a:t> = 59°, </a:t>
            </a:r>
            <a:r>
              <a:rPr lang="el-GR" sz="3600" dirty="0"/>
              <a:t>ρ</a:t>
            </a:r>
            <a:r>
              <a:rPr lang="en-US" sz="3600" dirty="0"/>
              <a:t> = 73 m,  z = -62 m</a:t>
            </a:r>
            <a:endParaRPr lang="ru-RU" sz="3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783632" y="4293096"/>
            <a:ext cx="1584176" cy="1944216"/>
            <a:chOff x="2195736" y="1988840"/>
            <a:chExt cx="1584176" cy="194421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2195736" y="2204864"/>
              <a:ext cx="0" cy="172819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2195736" y="2204864"/>
              <a:ext cx="1584176" cy="1368152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V="1">
              <a:off x="2195736" y="1988840"/>
              <a:ext cx="1584176" cy="216024"/>
            </a:xfrm>
            <a:prstGeom prst="straightConnector1">
              <a:avLst/>
            </a:prstGeom>
            <a:ln w="25400">
              <a:solidFill>
                <a:schemeClr val="bg2">
                  <a:lumMod val="9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249006" y="5183378"/>
            <a:ext cx="1274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 panose="05050102010706020507" pitchFamily="18" charset="2"/>
              </a:rPr>
              <a:t></a:t>
            </a:r>
            <a:r>
              <a:rPr lang="en-US" sz="2400" dirty="0" smtClean="0"/>
              <a:t>shower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938046" y="505005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ym typeface="Symbol" panose="05050102010706020507" pitchFamily="18" charset="2"/>
              </a:rPr>
              <a:t>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0004" y="3701905"/>
            <a:ext cx="373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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7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84908" y="286570"/>
            <a:ext cx="11707091" cy="72398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Reconstructed</a:t>
            </a:r>
            <a:r>
              <a:rPr lang="ru-RU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zenith</a:t>
            </a:r>
            <a:r>
              <a:rPr lang="ru-RU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angle</a:t>
            </a:r>
            <a:r>
              <a:rPr lang="ru-RU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distribution</a:t>
            </a:r>
            <a:r>
              <a:rPr lang="ru-RU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with</a:t>
            </a:r>
            <a:r>
              <a:rPr lang="ru-RU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600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cut</a:t>
            </a:r>
            <a:r>
              <a:rPr lang="en-US" sz="3600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</a:t>
            </a:r>
            <a:endParaRPr lang="ru-RU" sz="3600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0" name="Image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84908" y="1447194"/>
            <a:ext cx="7036724" cy="4407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812577" y="1453515"/>
            <a:ext cx="2716878" cy="4401205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7000">
                <a:schemeClr val="bg2">
                  <a:shade val="96000"/>
                  <a:satMod val="120000"/>
                  <a:lumMod val="90000"/>
                </a:schemeClr>
              </a:gs>
            </a:gsLst>
            <a:lin ang="10800000" scaled="1"/>
            <a:tileRect/>
          </a:gradFill>
          <a:ln w="19050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Polar angle distribution of muons selected with the requirement of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at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least 6 hit OM's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at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3 strings.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Data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(black dots)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is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compared to the atmospheric muon flux generated with CORSIKA (dashed histogram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passed through 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detector simulation (histogram</a:t>
            </a:r>
            <a:r>
              <a:rPr lang="en-US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10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defTabSz="914400"/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1539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2561</TotalTime>
  <Words>2381</Words>
  <Application>Microsoft Office PowerPoint</Application>
  <PresentationFormat>Широкоэкранный</PresentationFormat>
  <Paragraphs>597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65" baseType="lpstr">
      <vt:lpstr>メイリオ</vt:lpstr>
      <vt:lpstr>MS Mincho</vt:lpstr>
      <vt:lpstr>AAEMYJ+Calibri-Light</vt:lpstr>
      <vt:lpstr>Arial</vt:lpstr>
      <vt:lpstr>Calibri</vt:lpstr>
      <vt:lpstr>Calibri Light</vt:lpstr>
      <vt:lpstr>Cambria Math</vt:lpstr>
      <vt:lpstr>Century Gothic</vt:lpstr>
      <vt:lpstr>Constantia</vt:lpstr>
      <vt:lpstr>Georgia</vt:lpstr>
      <vt:lpstr>Perpetua</vt:lpstr>
      <vt:lpstr>Source Han Sans CN Regular</vt:lpstr>
      <vt:lpstr>Symbol</vt:lpstr>
      <vt:lpstr>Times New Roman</vt:lpstr>
      <vt:lpstr>Wingdings</vt:lpstr>
      <vt:lpstr>Wingdings 2</vt:lpstr>
      <vt:lpstr>Wingdings 3</vt:lpstr>
      <vt:lpstr>Сектор</vt:lpstr>
      <vt:lpstr>Office Theme</vt:lpstr>
      <vt:lpstr>1_Office Theme</vt:lpstr>
      <vt:lpstr>Prolongation  Project Baikal-GVD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Infrastructure development plans for 2018-2020-21 (on a base of the developed general plan)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Baikal Collaboration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Статус и ближайшие планы проекта Baikal-GVD</dc:title>
  <dc:creator>Lena</dc:creator>
  <cp:lastModifiedBy>ig be</cp:lastModifiedBy>
  <cp:revision>182</cp:revision>
  <dcterms:created xsi:type="dcterms:W3CDTF">2017-11-28T08:25:07Z</dcterms:created>
  <dcterms:modified xsi:type="dcterms:W3CDTF">2017-12-07T11:25:07Z</dcterms:modified>
</cp:coreProperties>
</file>