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543" r:id="rId3"/>
    <p:sldId id="496" r:id="rId4"/>
    <p:sldId id="328" r:id="rId5"/>
    <p:sldId id="301" r:id="rId6"/>
    <p:sldId id="330" r:id="rId7"/>
    <p:sldId id="349" r:id="rId8"/>
    <p:sldId id="264" r:id="rId9"/>
    <p:sldId id="266" r:id="rId10"/>
    <p:sldId id="275" r:id="rId11"/>
    <p:sldId id="332" r:id="rId12"/>
    <p:sldId id="350" r:id="rId13"/>
    <p:sldId id="351" r:id="rId14"/>
    <p:sldId id="352" r:id="rId15"/>
    <p:sldId id="353" r:id="rId16"/>
    <p:sldId id="497" r:id="rId17"/>
    <p:sldId id="491" r:id="rId18"/>
    <p:sldId id="492" r:id="rId19"/>
    <p:sldId id="493" r:id="rId20"/>
    <p:sldId id="494" r:id="rId21"/>
    <p:sldId id="459" r:id="rId22"/>
    <p:sldId id="441" r:id="rId23"/>
    <p:sldId id="460" r:id="rId24"/>
    <p:sldId id="483" r:id="rId25"/>
    <p:sldId id="484" r:id="rId26"/>
    <p:sldId id="467" r:id="rId27"/>
    <p:sldId id="462" r:id="rId28"/>
    <p:sldId id="485" r:id="rId29"/>
    <p:sldId id="486" r:id="rId30"/>
    <p:sldId id="487" r:id="rId31"/>
    <p:sldId id="488" r:id="rId32"/>
    <p:sldId id="489" r:id="rId33"/>
    <p:sldId id="495" r:id="rId34"/>
    <p:sldId id="498" r:id="rId35"/>
    <p:sldId id="405" r:id="rId36"/>
    <p:sldId id="257" r:id="rId37"/>
    <p:sldId id="259" r:id="rId38"/>
    <p:sldId id="537" r:id="rId39"/>
    <p:sldId id="538" r:id="rId40"/>
    <p:sldId id="539" r:id="rId41"/>
    <p:sldId id="481" r:id="rId42"/>
    <p:sldId id="541" r:id="rId43"/>
    <p:sldId id="540" r:id="rId44"/>
    <p:sldId id="542" r:id="rId45"/>
    <p:sldId id="499" r:id="rId46"/>
    <p:sldId id="347" r:id="rId47"/>
    <p:sldId id="313" r:id="rId48"/>
    <p:sldId id="314" r:id="rId49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9"/>
    <p:restoredTop sz="96281"/>
  </p:normalViewPr>
  <p:slideViewPr>
    <p:cSldViewPr snapToGrid="0">
      <p:cViewPr>
        <p:scale>
          <a:sx n="129" d="100"/>
          <a:sy n="129" d="100"/>
        </p:scale>
        <p:origin x="-272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70D28-ADE7-214D-BCEE-AD9A5D49DAC4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73A47-C18E-7D46-A4FD-DAA542568854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98862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B1DEB3-48E8-44DC-821B-20AC40FD97E2}" type="slidenum">
              <a:rPr lang="ru-RU"/>
              <a:pPr/>
              <a:t>9</a:t>
            </a:fld>
            <a:endParaRPr lang="ru-RU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Идея ФАРИЧ появилась в 2004 г.</a:t>
            </a:r>
          </a:p>
          <a:p>
            <a:pPr>
              <a:spcBef>
                <a:spcPct val="0"/>
              </a:spcBef>
            </a:pPr>
            <a:r>
              <a:rPr lang="ru-RU" altLang="ru-RU"/>
              <a:t>Точность измерения черенковского угла связана с точностью измерения скорости, а значит с качеством разделения частиц.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986" indent="-30961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441" indent="-2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817" indent="-2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9193" indent="-2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4569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945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5322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10698" indent="-247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8D0E81-4A6F-488E-888C-907380A609D9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62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3D4E-09B2-0F77-DA03-A3739A471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C5C4F-3DDF-3923-8C53-8FB9C5812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C30DE-0426-7C63-8BB7-EF699CF30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2F665-17A3-4766-66AE-CEF3F053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C4ACE-8698-07E0-CC31-69C462E1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3218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ECF2-255C-5C2B-FDB2-A642801B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9C5BB9-3CBA-59FE-C344-E943A92CB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AAEB2-254C-7B8D-888E-947FAD968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5A23E-DD0B-F782-AC06-7E52B6647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E68BB-349B-1B85-A0BE-99E887AB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76363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38B066-6E2B-040C-789B-AAED9A5B06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79A950-B690-A058-B52C-5BF3EC364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03ADD-A409-8408-E6E0-96FF71FFC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A269D-4E55-067F-4AE6-A108BE2CC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65410-3388-84E3-4CBE-1CD77CED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27817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0" y="273629"/>
            <a:ext cx="10965121" cy="114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640" y="1604328"/>
            <a:ext cx="5389441" cy="4522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2400" y="1604332"/>
            <a:ext cx="5391360" cy="2191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2400" y="3934494"/>
            <a:ext cx="5391360" cy="2191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88E662-F640-424C-8049-58ED28044442}" type="datetime1">
              <a:rPr lang="ru-RU" smtClean="0"/>
              <a:t>29.05.2023</a:t>
            </a:fld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SCF2021, Novosibirsk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CCB8FE-C739-49E0-AE10-FEE22BFD6E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2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F2A9C-4442-57AB-2DE5-DCA854F2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EAD9-5887-2945-E53C-5470234D1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B4E23-3C34-A2BA-2279-FB5978051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EFA99-3C57-D96F-F8D6-0BACF4F0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A2023-E260-61CA-38B3-CEDAE4DB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0483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7D059-D339-52F3-1328-25741F235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43E8E-90C7-339B-48DB-B4B3AC91D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0B4B-543D-0C30-1CA6-B4E1F1D31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E2791-5935-939D-A682-0D7567B9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612FC-5296-839A-91BE-650B74B0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4575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1CAB7-C1D8-259C-0751-22283FBC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1914A-DE29-D4C7-E862-8396F630C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58152-3E6C-65C2-7CF1-BE5DC5A31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50BB2-2865-2549-FB3F-22A4E1327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F032C-6D8A-A2BC-3D1F-978D67A0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2D9BE-A0A7-128F-2B2B-272DC2F1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985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80DE-8591-2031-8700-6FCFD962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1AC70-BE81-3044-78A6-CAF44439D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C48E8-B605-94B0-B137-7F9EEA2D1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A93BE-627C-7CF2-6003-3FDDD50C11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E522C-9A4A-2D88-BCA4-C66D15F73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5F38E-EE77-9A21-F35C-4E083C6FC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6037C4-65BE-F369-FD10-81B45D8F6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B6B4B-6C5F-01B3-8A0A-4C43CD1B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3706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08BAF-2DDE-1BB2-2F7B-19EA790D7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927C0-961B-4857-9D4F-B11E23F5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50826-E935-3B4C-46D5-8FE3661F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6088B-BE2C-B592-2609-7FA83C4B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5200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00518-645E-49C1-D80F-683AB004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439B4C-2CD2-035B-4237-E2319EDB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6BF4C-70DF-A309-DD0B-429A21CF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3620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7A6A-FC9A-8F25-A5E0-A257937E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7319A-404E-17F9-6292-DD4BD8673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77403-A5B3-64D8-A8FB-2DA5003FB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D6E42-30FA-2C19-3627-C8466A6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E5261-30A6-2A24-B84C-C2E8BDB4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B0EDC-F66F-3F91-47A7-E222F7D9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0653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0A71-B0F6-D6E4-3243-657BE509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6963DC-0615-E88D-561F-E06EA22810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7C291-F37E-A1C8-D11D-F25367612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DC3A9-5124-4812-3564-0F05F6EE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2788B-B4B6-F583-B09F-02BFD0FF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010D6-8E39-B1B6-D697-AC653B52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678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09A75C-6C34-3D00-01A9-45C0039F5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9E0BF-0F2C-479D-E2E5-2B1001FBA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5D91-FC02-CD3B-3DF3-96E647EE88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D84EE-4961-AF4C-9FE5-D0FDA2D5EA73}" type="datetimeFigureOut">
              <a:rPr lang="en-RU" smtClean="0"/>
              <a:t>29.05.2023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0C682-4177-9CA8-3E0B-3F88E082B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CDF0A-E050-805B-FAD0-ACD7C2AED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89C1B-B975-5945-99A4-B32C36AF0C5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3741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1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0.png"/><Relationship Id="rId7" Type="http://schemas.openxmlformats.org/officeDocument/2006/relationships/image" Target="../media/image47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14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70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A003D-3287-BD5B-FA83-B1F7E5718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2556"/>
            <a:ext cx="9144000" cy="1862575"/>
          </a:xfrm>
        </p:spPr>
        <p:txBody>
          <a:bodyPr>
            <a:noAutofit/>
          </a:bodyPr>
          <a:lstStyle/>
          <a:p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 2020 – 2023 гг. в разработке 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аэрогелевых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черенковских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счетчиков в Новосибирске</a:t>
            </a:r>
            <a:endParaRPr lang="en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9FC271-7CA6-1FA1-0B0E-3FA78B34A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4130" y="2165130"/>
            <a:ext cx="9337952" cy="4522749"/>
          </a:xfrm>
        </p:spPr>
        <p:txBody>
          <a:bodyPr>
            <a:normAutofit/>
          </a:bodyPr>
          <a:lstStyle/>
          <a:p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 Ю. </a:t>
            </a:r>
            <a:r>
              <a:rPr lang="ru-RU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Барняков</a:t>
            </a: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и др.</a:t>
            </a:r>
          </a:p>
          <a:p>
            <a:pPr algn="l"/>
            <a:r>
              <a:rPr lang="ru-RU" sz="2000" u="sng" dirty="0"/>
              <a:t>План: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Счетчики АШИФ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Эксперимент КЕДР и СНД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Долговременная стабильность счетчиков АШИФ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АШИФ с КФЭУ, модернизация счетчика АШИФ для эксперимента СНД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Детекторы </a:t>
            </a:r>
            <a:r>
              <a:rPr lang="ru-RU" sz="2000" dirty="0" err="1"/>
              <a:t>черенковских</a:t>
            </a:r>
            <a:r>
              <a:rPr lang="ru-RU" sz="2000" dirty="0"/>
              <a:t> колец с фокусировкой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Счетчики с линзой Френеля (</a:t>
            </a:r>
            <a:r>
              <a:rPr lang="en-US" sz="1600" dirty="0" err="1"/>
              <a:t>mRICH</a:t>
            </a:r>
            <a:r>
              <a:rPr lang="en-US" sz="1600" dirty="0"/>
              <a:t> for EIC project)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ФАРИЧ для Супер С-Тау фабрики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Позиционно-чувствительные фотодетекторы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Матрицы КФЭУ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ФЭУ с МКП</a:t>
            </a:r>
          </a:p>
        </p:txBody>
      </p:sp>
    </p:spTree>
    <p:extLst>
      <p:ext uri="{BB962C8B-B14F-4D97-AF65-F5344CB8AC3E}">
        <p14:creationId xmlns:p14="http://schemas.microsoft.com/office/powerpoint/2010/main" val="990988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SND ASHIPH: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/К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separation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7E81-01A1-004D-BB58-E3FD4AE8B4DA}" type="datetime1">
              <a:rPr lang="ru-RU" smtClean="0"/>
              <a:t>29.05.2023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SCF2021, Novosibirsk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743201" y="1676400"/>
            <a:ext cx="503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dirty="0">
                <a:latin typeface="Times New Roman" pitchFamily="18" charset="0"/>
                <a:cs typeface="Arial" charset="0"/>
              </a:rPr>
              <a:t>●   </a:t>
            </a:r>
            <a:r>
              <a:rPr lang="el-GR" sz="1200" dirty="0">
                <a:latin typeface="Times New Roman" pitchFamily="18" charset="0"/>
                <a:cs typeface="Times New Roman" pitchFamily="18" charset="0"/>
              </a:rPr>
              <a:t>π</a:t>
            </a:r>
            <a:br>
              <a:rPr lang="en-US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Arial" charset="0"/>
              </a:rPr>
              <a:t>○   </a:t>
            </a:r>
            <a:r>
              <a:rPr lang="en-US" sz="1200" dirty="0">
                <a:latin typeface="Times New Roman" pitchFamily="18" charset="0"/>
                <a:cs typeface="Arial" charset="0"/>
              </a:rPr>
              <a:t>K</a:t>
            </a:r>
            <a:endParaRPr lang="ru-RU" sz="1200" dirty="0">
              <a:latin typeface="Times New Roman" pitchFamily="18" charset="0"/>
              <a:cs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D8CE5C-38AE-81D3-D445-282B28556C75}"/>
              </a:ext>
            </a:extLst>
          </p:cNvPr>
          <p:cNvGrpSpPr/>
          <p:nvPr/>
        </p:nvGrpSpPr>
        <p:grpSpPr>
          <a:xfrm>
            <a:off x="838201" y="810205"/>
            <a:ext cx="5280026" cy="3536372"/>
            <a:chOff x="838201" y="810205"/>
            <a:chExt cx="5280026" cy="3536372"/>
          </a:xfrm>
        </p:grpSpPr>
        <p:pic>
          <p:nvPicPr>
            <p:cNvPr id="19459" name="Рисунок 4" descr="amplitude_k_p_momentum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1" y="810205"/>
              <a:ext cx="5280026" cy="353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Text Box 8"/>
            <p:cNvSpPr txBox="1">
              <a:spLocks noChangeArrowheads="1"/>
            </p:cNvSpPr>
            <p:nvPr/>
          </p:nvSpPr>
          <p:spPr bwMode="auto">
            <a:xfrm>
              <a:off x="4421946" y="818903"/>
              <a:ext cx="865943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dirty="0"/>
                <a:t>Amplitude</a:t>
              </a:r>
              <a:endParaRPr lang="ru-RU" sz="12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85D771-09C0-8472-4A20-EA63EC95C4F9}"/>
              </a:ext>
            </a:extLst>
          </p:cNvPr>
          <p:cNvGrpSpPr/>
          <p:nvPr/>
        </p:nvGrpSpPr>
        <p:grpSpPr>
          <a:xfrm>
            <a:off x="6405108" y="796746"/>
            <a:ext cx="5167518" cy="3473630"/>
            <a:chOff x="5974185" y="796746"/>
            <a:chExt cx="5167518" cy="3473630"/>
          </a:xfrm>
        </p:grpSpPr>
        <p:pic>
          <p:nvPicPr>
            <p:cNvPr id="19460" name="Рисунок 5" descr="efficiency_k_p_momentum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185" y="810205"/>
              <a:ext cx="5167518" cy="34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4" name="Text Box 9"/>
            <p:cNvSpPr txBox="1">
              <a:spLocks noChangeArrowheads="1"/>
            </p:cNvSpPr>
            <p:nvPr/>
          </p:nvSpPr>
          <p:spPr bwMode="auto">
            <a:xfrm>
              <a:off x="9272072" y="796746"/>
              <a:ext cx="839140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dirty="0"/>
                <a:t>Efficiency</a:t>
              </a:r>
              <a:endParaRPr lang="ru-RU" sz="1200" dirty="0"/>
            </a:p>
          </p:txBody>
        </p:sp>
      </p:grp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5181600" y="4191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9372601" y="4191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14" name="TextBox 13"/>
          <p:cNvSpPr txBox="1"/>
          <p:nvPr/>
        </p:nvSpPr>
        <p:spPr>
          <a:xfrm>
            <a:off x="7065239" y="4425951"/>
            <a:ext cx="384725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2" indent="-228602">
              <a:buFontTx/>
              <a:buAutoNum type="arabicPeriod"/>
              <a:defRPr/>
            </a:pPr>
            <a:r>
              <a:rPr lang="en-US" sz="1600" dirty="0">
                <a:cs typeface="Times New Roman" pitchFamily="18" charset="0"/>
              </a:rPr>
              <a:t>For momenta above </a:t>
            </a:r>
            <a:r>
              <a:rPr lang="ru-RU" sz="1600" dirty="0">
                <a:cs typeface="Times New Roman" pitchFamily="18" charset="0"/>
              </a:rPr>
              <a:t>350 </a:t>
            </a:r>
            <a:r>
              <a:rPr lang="en-US" sz="1600" dirty="0">
                <a:cs typeface="Times New Roman" pitchFamily="18" charset="0"/>
              </a:rPr>
              <a:t>MeV</a:t>
            </a:r>
            <a:r>
              <a:rPr lang="ru-RU" sz="1600" dirty="0">
                <a:cs typeface="Times New Roman" pitchFamily="18" charset="0"/>
              </a:rPr>
              <a:t>/с </a:t>
            </a:r>
            <a:r>
              <a:rPr lang="en-US" sz="1600" dirty="0">
                <a:cs typeface="Times New Roman" pitchFamily="18" charset="0"/>
              </a:rPr>
              <a:t>separation level is sufficient</a:t>
            </a:r>
            <a:endParaRPr lang="ru-RU" sz="1600" dirty="0">
              <a:cs typeface="Times New Roman" pitchFamily="18" charset="0"/>
            </a:endParaRPr>
          </a:p>
          <a:p>
            <a:pPr marL="228602" indent="-228602">
              <a:buFontTx/>
              <a:buAutoNum type="arabicPeriod"/>
              <a:defRPr/>
            </a:pPr>
            <a:r>
              <a:rPr lang="en-US" sz="1600" dirty="0">
                <a:cs typeface="Times New Roman" pitchFamily="18" charset="0"/>
              </a:rPr>
              <a:t>Below</a:t>
            </a:r>
            <a:r>
              <a:rPr lang="ru-RU" sz="1600" dirty="0">
                <a:cs typeface="Times New Roman" pitchFamily="18" charset="0"/>
              </a:rPr>
              <a:t> 350 </a:t>
            </a:r>
            <a:r>
              <a:rPr lang="en-US" sz="1600" dirty="0">
                <a:cs typeface="Times New Roman" pitchFamily="18" charset="0"/>
              </a:rPr>
              <a:t>MeV</a:t>
            </a:r>
            <a:r>
              <a:rPr lang="ru-RU" sz="1600" dirty="0">
                <a:cs typeface="Times New Roman" pitchFamily="18" charset="0"/>
              </a:rPr>
              <a:t>/</a:t>
            </a:r>
            <a:r>
              <a:rPr lang="en-US" sz="1600" dirty="0">
                <a:cs typeface="Times New Roman" pitchFamily="18" charset="0"/>
              </a:rPr>
              <a:t>c</a:t>
            </a:r>
            <a:r>
              <a:rPr lang="ru-RU" sz="1600" dirty="0">
                <a:cs typeface="Times New Roman" pitchFamily="18" charset="0"/>
              </a:rPr>
              <a:t> </a:t>
            </a:r>
            <a:r>
              <a:rPr lang="en-US" sz="1600" dirty="0">
                <a:cs typeface="Times New Roman" pitchFamily="18" charset="0"/>
              </a:rPr>
              <a:t>separation will be supplemented by other subsystems (DC)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698281" y="2452688"/>
            <a:ext cx="503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200" dirty="0">
                <a:latin typeface="Times New Roman" pitchFamily="18" charset="0"/>
                <a:cs typeface="Arial" charset="0"/>
              </a:rPr>
              <a:t>●   </a:t>
            </a:r>
            <a:r>
              <a:rPr lang="el-GR" sz="1200" dirty="0">
                <a:latin typeface="Times New Roman" pitchFamily="18" charset="0"/>
                <a:cs typeface="Times New Roman" pitchFamily="18" charset="0"/>
              </a:rPr>
              <a:t>π</a:t>
            </a:r>
            <a:br>
              <a:rPr lang="en-US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Arial" charset="0"/>
              </a:rPr>
              <a:t>○   </a:t>
            </a:r>
            <a:r>
              <a:rPr lang="en-US" sz="1200" dirty="0">
                <a:latin typeface="Times New Roman" pitchFamily="18" charset="0"/>
                <a:cs typeface="Arial" charset="0"/>
              </a:rPr>
              <a:t>K</a:t>
            </a:r>
            <a:endParaRPr lang="ru-RU" sz="1200" dirty="0"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651619"/>
              </p:ext>
            </p:extLst>
          </p:nvPr>
        </p:nvGraphicFramePr>
        <p:xfrm>
          <a:off x="1766636" y="4355275"/>
          <a:ext cx="4068068" cy="1854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17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P, MeV/c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ε</a:t>
                      </a:r>
                      <a:r>
                        <a:rPr lang="en-US" sz="1600" baseline="-25000" dirty="0"/>
                        <a:t>K </a:t>
                      </a:r>
                      <a:r>
                        <a:rPr lang="en-US" sz="1600" baseline="0" dirty="0"/>
                        <a:t>, %</a:t>
                      </a:r>
                      <a:endParaRPr lang="en-US" sz="16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Ε</a:t>
                      </a:r>
                      <a:r>
                        <a:rPr lang="el-GR" sz="1600" baseline="-25000" dirty="0"/>
                        <a:t>π</a:t>
                      </a:r>
                      <a:r>
                        <a:rPr lang="en-US" sz="1600" baseline="-25000" dirty="0"/>
                        <a:t> </a:t>
                      </a:r>
                      <a:r>
                        <a:rPr lang="en-US" sz="1600" baseline="0" dirty="0"/>
                        <a:t>, %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Sep, </a:t>
                      </a:r>
                      <a:r>
                        <a:rPr lang="el-GR" sz="1600" dirty="0"/>
                        <a:t>σ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600-800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7" descr="C:\Users\Сергей\Downloads\sndico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200" y="136525"/>
            <a:ext cx="540000" cy="52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DF2B2F-DCEF-6E48-9A55-A1E7F9B383FE}"/>
              </a:ext>
            </a:extLst>
          </p:cNvPr>
          <p:cNvSpPr txBox="1"/>
          <p:nvPr/>
        </p:nvSpPr>
        <p:spPr>
          <a:xfrm>
            <a:off x="6357297" y="5780677"/>
            <a:ext cx="3767442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33" dirty="0">
                <a:solidFill>
                  <a:srgbClr val="FF0000"/>
                </a:solidFill>
              </a:rPr>
              <a:t>A Yu </a:t>
            </a:r>
            <a:r>
              <a:rPr lang="en-GB" sz="1633" dirty="0" err="1">
                <a:solidFill>
                  <a:srgbClr val="FF0000"/>
                </a:solidFill>
              </a:rPr>
              <a:t>Barnyakov</a:t>
            </a:r>
            <a:r>
              <a:rPr lang="en-GB" sz="1633" dirty="0">
                <a:solidFill>
                  <a:srgbClr val="FF0000"/>
                </a:solidFill>
              </a:rPr>
              <a:t> </a:t>
            </a:r>
            <a:r>
              <a:rPr lang="en-GB" sz="1633" i="1" dirty="0">
                <a:solidFill>
                  <a:srgbClr val="FF0000"/>
                </a:solidFill>
              </a:rPr>
              <a:t>et al </a:t>
            </a:r>
            <a:r>
              <a:rPr lang="en-GB" sz="1633" dirty="0">
                <a:solidFill>
                  <a:srgbClr val="FF0000"/>
                </a:solidFill>
              </a:rPr>
              <a:t>2014 </a:t>
            </a:r>
            <a:r>
              <a:rPr lang="en-GB" sz="1633" i="1" dirty="0">
                <a:solidFill>
                  <a:srgbClr val="FF0000"/>
                </a:solidFill>
              </a:rPr>
              <a:t>JINST </a:t>
            </a:r>
            <a:r>
              <a:rPr lang="en-GB" sz="1633" b="1" dirty="0">
                <a:solidFill>
                  <a:srgbClr val="FF0000"/>
                </a:solidFill>
              </a:rPr>
              <a:t>9 </a:t>
            </a:r>
            <a:r>
              <a:rPr lang="en-GB" sz="1633" dirty="0">
                <a:solidFill>
                  <a:srgbClr val="FF0000"/>
                </a:solidFill>
              </a:rPr>
              <a:t>C09023 </a:t>
            </a:r>
          </a:p>
        </p:txBody>
      </p:sp>
    </p:spTree>
    <p:extLst>
      <p:ext uri="{BB962C8B-B14F-4D97-AF65-F5344CB8AC3E}">
        <p14:creationId xmlns:p14="http://schemas.microsoft.com/office/powerpoint/2010/main" val="1586349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497B0E-BE35-BC8C-7C1C-58CCC1774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0" t="1697" r="6193" b="1"/>
          <a:stretch/>
        </p:blipFill>
        <p:spPr>
          <a:xfrm>
            <a:off x="204816" y="776726"/>
            <a:ext cx="5649331" cy="4113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08619F-BD11-A7B9-94AD-10BBF127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38" y="64481"/>
            <a:ext cx="10653729" cy="66760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Long-term stability of ASHIPH counters</a:t>
            </a:r>
            <a:endParaRPr lang="en-RU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29883-D4DA-7BD4-B911-9F61014A95D7}"/>
              </a:ext>
            </a:extLst>
          </p:cNvPr>
          <p:cNvSpPr txBox="1"/>
          <p:nvPr/>
        </p:nvSpPr>
        <p:spPr>
          <a:xfrm>
            <a:off x="1532808" y="4732790"/>
            <a:ext cx="3187556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ASHIPH prototype for the KEDR.</a:t>
            </a:r>
            <a:r>
              <a:rPr lang="ru-RU" sz="1600" dirty="0"/>
              <a:t> </a:t>
            </a:r>
          </a:p>
          <a:p>
            <a:pPr algn="just"/>
            <a:r>
              <a:rPr lang="en-US" sz="1600" dirty="0"/>
              <a:t>After tests with mixed hadron beams at JINR (Dubna) in 2000 is under operation from time to time.</a:t>
            </a:r>
            <a:endParaRPr lang="en-RU" sz="1600" dirty="0"/>
          </a:p>
        </p:txBody>
      </p:sp>
      <p:pic>
        <p:nvPicPr>
          <p:cNvPr id="13" name="Picture 7" descr="C:\Users\Сергей\Downloads\TinyLogo_030608.png">
            <a:extLst>
              <a:ext uri="{FF2B5EF4-FFF2-40B4-BE49-F238E27FC236}">
                <a16:creationId xmlns:a16="http://schemas.microsoft.com/office/drawing/2014/main" id="{F4511474-1C35-4C16-73BE-8A07D3B10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0712" y="129511"/>
            <a:ext cx="488860" cy="41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DB57E2-67B3-35D0-90B6-21C1E10BFB78}"/>
              </a:ext>
            </a:extLst>
          </p:cNvPr>
          <p:cNvSpPr txBox="1"/>
          <p:nvPr/>
        </p:nvSpPr>
        <p:spPr>
          <a:xfrm>
            <a:off x="835438" y="6202461"/>
            <a:ext cx="3187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A Yu </a:t>
            </a:r>
            <a:r>
              <a:rPr lang="en-GB" sz="1400" b="0" i="0" u="none" strike="noStrike" dirty="0" err="1">
                <a:solidFill>
                  <a:srgbClr val="FF0000"/>
                </a:solidFill>
                <a:effectLst/>
                <a:latin typeface="-apple-system"/>
              </a:rPr>
              <a:t>Barnyakov</a:t>
            </a:r>
            <a:r>
              <a:rPr lang="en-GB" sz="14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 </a:t>
            </a:r>
            <a:r>
              <a:rPr lang="en-GB" sz="1400" b="0" i="1" u="none" strike="noStrike" dirty="0">
                <a:solidFill>
                  <a:srgbClr val="FF0000"/>
                </a:solidFill>
                <a:effectLst/>
                <a:latin typeface="-apple-system"/>
              </a:rPr>
              <a:t>et al</a:t>
            </a:r>
            <a:r>
              <a:rPr lang="en-GB" sz="14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 2014 </a:t>
            </a:r>
            <a:r>
              <a:rPr lang="en-GB" sz="1400" b="0" i="1" u="none" strike="noStrike" dirty="0">
                <a:solidFill>
                  <a:srgbClr val="FF0000"/>
                </a:solidFill>
                <a:effectLst/>
                <a:latin typeface="-apple-system"/>
              </a:rPr>
              <a:t>JINST</a:t>
            </a:r>
            <a:r>
              <a:rPr lang="en-GB" sz="14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 </a:t>
            </a:r>
            <a:r>
              <a:rPr lang="en-GB" sz="1400" b="1" i="0" u="none" strike="noStrike" dirty="0">
                <a:solidFill>
                  <a:srgbClr val="FF0000"/>
                </a:solidFill>
                <a:effectLst/>
                <a:latin typeface="-apple-system"/>
              </a:rPr>
              <a:t>9</a:t>
            </a:r>
            <a:r>
              <a:rPr lang="en-GB" sz="1400" b="0" i="0" u="none" strike="noStrike" dirty="0">
                <a:solidFill>
                  <a:srgbClr val="FF0000"/>
                </a:solidFill>
                <a:effectLst/>
                <a:latin typeface="-apple-system"/>
              </a:rPr>
              <a:t> C09005</a:t>
            </a:r>
            <a:endParaRPr lang="en-RU" sz="1400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E1994-C2F1-C246-C77A-0CB345F0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D02A-31DB-734C-9E28-360C4C3CD1DA}" type="slidenum">
              <a:rPr lang="en-RU" smtClean="0"/>
              <a:t>11</a:t>
            </a:fld>
            <a:endParaRPr lang="en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6407E-43F8-93FD-1CF4-C76DD3D2D1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0" r="7046"/>
          <a:stretch/>
        </p:blipFill>
        <p:spPr>
          <a:xfrm>
            <a:off x="6460464" y="732090"/>
            <a:ext cx="5483621" cy="4113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E807F8-FF95-C668-0B6A-F36F4EE19A8B}"/>
              </a:ext>
            </a:extLst>
          </p:cNvPr>
          <p:cNvSpPr txBox="1"/>
          <p:nvPr/>
        </p:nvSpPr>
        <p:spPr>
          <a:xfrm>
            <a:off x="6915807" y="4732790"/>
            <a:ext cx="4563366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One of the first ASHIPH counters for the KEDR detector was under </a:t>
            </a:r>
            <a:r>
              <a:rPr lang="en-US" sz="1600" dirty="0" err="1"/>
              <a:t>operationin</a:t>
            </a:r>
            <a:r>
              <a:rPr lang="en-US" sz="1600" dirty="0"/>
              <a:t> the experiment from </a:t>
            </a:r>
            <a:r>
              <a:rPr lang="ru-RU" sz="1600" dirty="0"/>
              <a:t>2000 </a:t>
            </a:r>
            <a:r>
              <a:rPr lang="en-US" sz="1600" dirty="0"/>
              <a:t>to</a:t>
            </a:r>
            <a:r>
              <a:rPr lang="ru-RU" sz="1600" dirty="0"/>
              <a:t> 2003</a:t>
            </a:r>
            <a:r>
              <a:rPr lang="en-US" sz="1600" dirty="0"/>
              <a:t>.</a:t>
            </a:r>
            <a:endParaRPr lang="en-RU" sz="1600" dirty="0"/>
          </a:p>
        </p:txBody>
      </p:sp>
    </p:spTree>
    <p:extLst>
      <p:ext uri="{BB962C8B-B14F-4D97-AF65-F5344CB8AC3E}">
        <p14:creationId xmlns:p14="http://schemas.microsoft.com/office/powerpoint/2010/main" val="85786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BB1F-56EB-8DEA-6298-AA43D597F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7" y="186449"/>
            <a:ext cx="11221279" cy="10853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Amplitude decrease reasons</a:t>
            </a:r>
            <a:r>
              <a:rPr lang="en-US" sz="3600" b="1" dirty="0"/>
              <a:t> </a:t>
            </a:r>
            <a:r>
              <a:rPr lang="en-US" b="1" dirty="0"/>
              <a:t>for the ASHIPH system </a:t>
            </a:r>
            <a:br>
              <a:rPr lang="en-US" b="1" dirty="0"/>
            </a:br>
            <a:r>
              <a:rPr lang="en-US" sz="3600" dirty="0"/>
              <a:t>which is in operation at the KEDR detector since </a:t>
            </a:r>
            <a:r>
              <a:rPr lang="ru-RU" sz="3600" dirty="0"/>
              <a:t> 2014</a:t>
            </a:r>
            <a:endParaRPr lang="en-RU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5D25D7-F8C3-7B72-DE5B-5CC517EE65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46" r="7022"/>
          <a:stretch/>
        </p:blipFill>
        <p:spPr>
          <a:xfrm>
            <a:off x="56658" y="1397874"/>
            <a:ext cx="5854098" cy="3323592"/>
          </a:xfrm>
        </p:spPr>
      </p:pic>
      <p:pic>
        <p:nvPicPr>
          <p:cNvPr id="10" name="Picture 7" descr="C:\Users\Сергей\Downloads\TinyLogo_030608.png">
            <a:extLst>
              <a:ext uri="{FF2B5EF4-FFF2-40B4-BE49-F238E27FC236}">
                <a16:creationId xmlns:a16="http://schemas.microsoft.com/office/drawing/2014/main" id="{CBA81E1A-7D65-975A-E9F4-0A26970F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0712" y="129511"/>
            <a:ext cx="488860" cy="41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A0041D-A064-636E-CAC2-B60695D7F59B}"/>
              </a:ext>
            </a:extLst>
          </p:cNvPr>
          <p:cNvSpPr txBox="1"/>
          <p:nvPr/>
        </p:nvSpPr>
        <p:spPr>
          <a:xfrm>
            <a:off x="579572" y="4721465"/>
            <a:ext cx="500621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ASHIPH counters with 2MCP-PMTs</a:t>
            </a:r>
            <a:r>
              <a:rPr lang="ru-RU" dirty="0"/>
              <a:t> </a:t>
            </a:r>
            <a:r>
              <a:rPr lang="en-US" dirty="0"/>
              <a:t>from </a:t>
            </a:r>
            <a:r>
              <a:rPr lang="ru-RU" dirty="0"/>
              <a:t>1999</a:t>
            </a:r>
            <a:r>
              <a:rPr lang="en-US" dirty="0"/>
              <a:t>÷</a:t>
            </a:r>
            <a:r>
              <a:rPr lang="ru-RU" dirty="0"/>
              <a:t>2000</a:t>
            </a:r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5D795F-8DA2-DA94-3D20-078A1049A052}"/>
              </a:ext>
            </a:extLst>
          </p:cNvPr>
          <p:cNvSpPr txBox="1"/>
          <p:nvPr/>
        </p:nvSpPr>
        <p:spPr>
          <a:xfrm>
            <a:off x="6818243" y="4721465"/>
            <a:ext cx="500621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ASHIPH counters with 3MCP-PMTs</a:t>
            </a:r>
            <a:r>
              <a:rPr lang="ru-RU" dirty="0"/>
              <a:t> </a:t>
            </a:r>
            <a:r>
              <a:rPr lang="en-US" dirty="0"/>
              <a:t>from 2006÷</a:t>
            </a:r>
            <a:r>
              <a:rPr lang="ru-RU" dirty="0"/>
              <a:t>200</a:t>
            </a:r>
            <a:r>
              <a:rPr lang="en-US" dirty="0"/>
              <a:t>7</a:t>
            </a:r>
            <a:endParaRPr lang="en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9D75F9-699A-9F7D-8C7C-DD90B00F883F}"/>
                  </a:ext>
                </a:extLst>
              </p:cNvPr>
              <p:cNvSpPr txBox="1"/>
              <p:nvPr/>
            </p:nvSpPr>
            <p:spPr>
              <a:xfrm>
                <a:off x="2133056" y="5195375"/>
                <a:ext cx="3581076" cy="122527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фэ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𝑎𝑒𝑟</m:t>
                        </m:r>
                      </m:e>
                    </m:d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16%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 </a:t>
                </a:r>
                <a:endParaRPr lang="en-RU" dirty="0"/>
              </a:p>
              <a:p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𝑄𝐸</m:t>
                    </m:r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𝑊𝐿𝑆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47%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    – </a:t>
                </a:r>
                <a:r>
                  <a:rPr lang="ru-RU" dirty="0">
                    <a:solidFill>
                      <a:srgbClr val="7030A0"/>
                    </a:solidFill>
                  </a:rPr>
                  <a:t>1999</a:t>
                </a:r>
              </a:p>
              <a:p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𝑄𝐸</m:t>
                    </m:r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𝑊𝐿𝑆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32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    – </a:t>
                </a:r>
                <a:r>
                  <a:rPr lang="en-US" dirty="0"/>
                  <a:t>3MCP</a:t>
                </a:r>
                <a:r>
                  <a:rPr lang="ru-RU" dirty="0"/>
                  <a:t> 2006</a:t>
                </a:r>
                <a:r>
                  <a:rPr lang="en-US" dirty="0"/>
                  <a:t> </a:t>
                </a:r>
                <a:endParaRPr lang="ru-RU" dirty="0"/>
              </a:p>
              <a:p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𝑄𝐸</m:t>
                    </m:r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𝑊𝐿𝑆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33.5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 – 2</a:t>
                </a:r>
                <a:r>
                  <a:rPr lang="en-US" dirty="0"/>
                  <a:t>MCP</a:t>
                </a:r>
                <a:r>
                  <a:rPr lang="ru-RU" dirty="0"/>
                  <a:t> 2008</a:t>
                </a:r>
                <a:endParaRPr lang="en-RU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9D75F9-699A-9F7D-8C7C-DD90B00F8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056" y="5195375"/>
                <a:ext cx="3581076" cy="1225272"/>
              </a:xfrm>
              <a:prstGeom prst="rect">
                <a:avLst/>
              </a:prstGeom>
              <a:blipFill>
                <a:blip r:embed="rId4"/>
                <a:stretch>
                  <a:fillRect r="-1773" b="-816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EDA72AE6-A640-928C-2C5C-80EA479E6C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7" r="7704"/>
          <a:stretch/>
        </p:blipFill>
        <p:spPr>
          <a:xfrm>
            <a:off x="6291661" y="1251484"/>
            <a:ext cx="5854098" cy="3383886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FFCEF2-8E64-0C1D-1448-84035D933B6A}"/>
                  </a:ext>
                </a:extLst>
              </p:cNvPr>
              <p:cNvSpPr txBox="1"/>
              <p:nvPr/>
            </p:nvSpPr>
            <p:spPr>
              <a:xfrm>
                <a:off x="5714131" y="5512641"/>
                <a:ext cx="5337743" cy="88812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RU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RU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RU" dirty="0"/>
                  <a:t> Evaluated with help of cosmic tracks hitted the WLS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FFCEF2-8E64-0C1D-1448-84035D933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131" y="5512641"/>
                <a:ext cx="5337743" cy="888128"/>
              </a:xfrm>
              <a:prstGeom prst="rect">
                <a:avLst/>
              </a:prstGeom>
              <a:blipFill>
                <a:blip r:embed="rId6"/>
                <a:stretch>
                  <a:fillRect l="-20142" t="-170833" b="-24722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850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7924D-B995-4DD4-2727-1DED85EDC8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8" t="6143" r="9678" b="8756"/>
          <a:stretch/>
        </p:blipFill>
        <p:spPr>
          <a:xfrm>
            <a:off x="1759097" y="131675"/>
            <a:ext cx="8856351" cy="65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46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9DB4-03FC-BFF6-5368-80BB02DC1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959"/>
            <a:ext cx="10515600" cy="72795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ASHIPH option for Super C-Tau factory</a:t>
            </a:r>
            <a:endParaRPr lang="en-RU" sz="40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53971D-DDE8-5FE5-2AEB-F9D5CF70E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3214" y="817424"/>
            <a:ext cx="7945820" cy="47355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D5D57C-C3AC-5286-0923-F73790D6C100}"/>
              </a:ext>
            </a:extLst>
          </p:cNvPr>
          <p:cNvSpPr txBox="1"/>
          <p:nvPr/>
        </p:nvSpPr>
        <p:spPr>
          <a:xfrm>
            <a:off x="217290" y="2333371"/>
            <a:ext cx="3658759" cy="2031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1400 </a:t>
            </a:r>
            <a:r>
              <a:rPr lang="en-US" b="1" dirty="0"/>
              <a:t>counters</a:t>
            </a:r>
            <a:r>
              <a:rPr lang="ru-RU" b="1" dirty="0"/>
              <a:t> 18</a:t>
            </a:r>
            <a:r>
              <a:rPr lang="en-US" b="1" dirty="0"/>
              <a:t>x</a:t>
            </a:r>
            <a:r>
              <a:rPr lang="ru-RU" b="1" dirty="0"/>
              <a:t>30</a:t>
            </a:r>
            <a:r>
              <a:rPr lang="en-US" b="1" dirty="0"/>
              <a:t>x</a:t>
            </a:r>
            <a:r>
              <a:rPr lang="ru-RU" b="1" dirty="0"/>
              <a:t>8 </a:t>
            </a:r>
            <a:r>
              <a:rPr lang="en-US" b="1" dirty="0"/>
              <a:t>cm</a:t>
            </a:r>
            <a:r>
              <a:rPr lang="ru-RU" b="1" baseline="30000" dirty="0"/>
              <a:t>3</a:t>
            </a:r>
          </a:p>
          <a:p>
            <a:r>
              <a:rPr lang="en-US" b="1" dirty="0"/>
              <a:t>System consists of </a:t>
            </a:r>
            <a:r>
              <a:rPr lang="ru-RU" b="1" dirty="0"/>
              <a:t> 3 </a:t>
            </a:r>
            <a:r>
              <a:rPr lang="en-US" b="1" dirty="0"/>
              <a:t>layers</a:t>
            </a:r>
            <a:r>
              <a:rPr lang="ru-RU" b="1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n=1.03 </a:t>
            </a:r>
            <a:r>
              <a:rPr lang="ru-RU" dirty="0"/>
              <a:t>(</a:t>
            </a:r>
            <a:r>
              <a:rPr lang="en-US" dirty="0"/>
              <a:t>8 cm</a:t>
            </a:r>
            <a:r>
              <a:rPr lang="ru-RU" dirty="0"/>
              <a:t>) – 2000 </a:t>
            </a:r>
            <a:r>
              <a:rPr lang="en-US" dirty="0"/>
              <a:t>liters 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en-US" dirty="0"/>
              <a:t>n=1.015 (8+8 cm</a:t>
            </a:r>
            <a:r>
              <a:rPr lang="ru-RU" dirty="0"/>
              <a:t>) – 4000 </a:t>
            </a:r>
            <a:r>
              <a:rPr lang="en-US" dirty="0"/>
              <a:t>liters</a:t>
            </a:r>
            <a:endParaRPr lang="ru-RU" dirty="0"/>
          </a:p>
          <a:p>
            <a:r>
              <a:rPr lang="ru-RU" b="1" dirty="0"/>
              <a:t>28</a:t>
            </a:r>
            <a:r>
              <a:rPr lang="en-US" b="1" dirty="0"/>
              <a:t>k </a:t>
            </a:r>
            <a:r>
              <a:rPr lang="en-US" b="1" dirty="0" err="1"/>
              <a:t>SiPM</a:t>
            </a:r>
            <a:r>
              <a:rPr lang="ru-RU" b="1" dirty="0"/>
              <a:t> 3</a:t>
            </a:r>
            <a:r>
              <a:rPr lang="en-US" b="1" dirty="0"/>
              <a:t>x</a:t>
            </a:r>
            <a:r>
              <a:rPr lang="ru-RU" b="1" dirty="0"/>
              <a:t>3 </a:t>
            </a:r>
            <a:r>
              <a:rPr lang="en-US" b="1" dirty="0"/>
              <a:t>mm</a:t>
            </a:r>
            <a:r>
              <a:rPr lang="ru-RU" b="1" baseline="30000" dirty="0"/>
              <a:t>2</a:t>
            </a:r>
          </a:p>
          <a:p>
            <a:r>
              <a:rPr lang="en-US" b="1" dirty="0"/>
              <a:t>WLS based on PMMA</a:t>
            </a:r>
            <a:r>
              <a:rPr lang="ru-RU" b="1" dirty="0"/>
              <a:t> </a:t>
            </a:r>
            <a:r>
              <a:rPr lang="en-US" b="1" dirty="0"/>
              <a:t>doped by BBQ</a:t>
            </a:r>
          </a:p>
          <a:p>
            <a:r>
              <a:rPr lang="en-US" b="1" dirty="0"/>
              <a:t>	</a:t>
            </a:r>
            <a:r>
              <a:rPr lang="ru-RU" dirty="0"/>
              <a:t>0.3</a:t>
            </a:r>
            <a:r>
              <a:rPr lang="en-US" dirty="0"/>
              <a:t>x</a:t>
            </a:r>
            <a:r>
              <a:rPr lang="ru-RU" dirty="0"/>
              <a:t>6</a:t>
            </a:r>
            <a:r>
              <a:rPr lang="en-US" dirty="0"/>
              <a:t>x</a:t>
            </a:r>
            <a:r>
              <a:rPr lang="ru-RU" dirty="0"/>
              <a:t>28 </a:t>
            </a:r>
            <a:r>
              <a:rPr lang="en-US" dirty="0"/>
              <a:t>cm</a:t>
            </a:r>
            <a:r>
              <a:rPr lang="ru-RU" baseline="30000" dirty="0"/>
              <a:t>3</a:t>
            </a:r>
            <a:endParaRPr lang="ru-RU" b="1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1F6C8-6033-FB26-91AF-96053B54A87D}"/>
              </a:ext>
            </a:extLst>
          </p:cNvPr>
          <p:cNvSpPr txBox="1"/>
          <p:nvPr/>
        </p:nvSpPr>
        <p:spPr>
          <a:xfrm>
            <a:off x="7337013" y="5556410"/>
            <a:ext cx="382919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π</a:t>
            </a:r>
            <a:r>
              <a:rPr lang="ru-RU" b="1" dirty="0"/>
              <a:t>/К</a:t>
            </a:r>
            <a:r>
              <a:rPr lang="en-US" dirty="0"/>
              <a:t> – separation up to</a:t>
            </a:r>
            <a:r>
              <a:rPr lang="ru-RU" dirty="0"/>
              <a:t> 3.5 </a:t>
            </a:r>
            <a:r>
              <a:rPr lang="en-US" dirty="0"/>
              <a:t>GeV</a:t>
            </a:r>
            <a:r>
              <a:rPr lang="ru-RU" dirty="0"/>
              <a:t>/</a:t>
            </a:r>
            <a:r>
              <a:rPr lang="en-US" dirty="0"/>
              <a:t>c</a:t>
            </a:r>
          </a:p>
          <a:p>
            <a:r>
              <a:rPr lang="en-US" b="1" dirty="0"/>
              <a:t>µ/π</a:t>
            </a:r>
            <a:r>
              <a:rPr lang="en-US" dirty="0"/>
              <a:t> – separation</a:t>
            </a:r>
            <a:r>
              <a:rPr lang="ru-RU" dirty="0"/>
              <a:t> </a:t>
            </a:r>
            <a:r>
              <a:rPr lang="en-US" dirty="0"/>
              <a:t>from</a:t>
            </a:r>
            <a:r>
              <a:rPr lang="ru-RU" dirty="0"/>
              <a:t> 0.5 </a:t>
            </a:r>
            <a:r>
              <a:rPr lang="en-US" dirty="0"/>
              <a:t>to</a:t>
            </a:r>
            <a:r>
              <a:rPr lang="ru-RU" dirty="0"/>
              <a:t> 0.9 </a:t>
            </a:r>
            <a:r>
              <a:rPr lang="en-US" dirty="0"/>
              <a:t>GeV</a:t>
            </a:r>
            <a:r>
              <a:rPr lang="ru-RU" dirty="0"/>
              <a:t>/</a:t>
            </a:r>
            <a:r>
              <a:rPr lang="en-US" dirty="0"/>
              <a:t>c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70115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30B6D-0717-9279-8FA1-EAD6AD62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77" y="46095"/>
            <a:ext cx="10515600" cy="73550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Upgrade of ASHIPH system for the SND</a:t>
            </a:r>
            <a:endParaRPr lang="en-RU" sz="4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1AEC69-B07D-2407-FCFC-37A90AE72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5877" y="781599"/>
            <a:ext cx="5181600" cy="1731150"/>
          </a:xfrm>
        </p:spPr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Change of MCP-PMT to </a:t>
            </a:r>
            <a:r>
              <a:rPr lang="en-US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lead to increase of amplitude by two or more times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ASHIPH system with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n=1.05: </a:t>
            </a:r>
            <a:r>
              <a:rPr lang="en-GB" sz="1600" dirty="0">
                <a:solidFill>
                  <a:srgbClr val="66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4.5 </a:t>
            </a:r>
            <a:r>
              <a:rPr lang="en-US" sz="16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1600" dirty="0">
                <a:solidFill>
                  <a:srgbClr val="66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ru-RU" sz="1600" dirty="0">
                <a:solidFill>
                  <a:srgbClr val="CC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8÷10 </a:t>
            </a:r>
            <a:r>
              <a:rPr lang="en-US" sz="1600" dirty="0">
                <a:solidFill>
                  <a:srgbClr val="C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1600" dirty="0">
                <a:solidFill>
                  <a:srgbClr val="CC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ASHIPH system with </a:t>
            </a:r>
            <a:r>
              <a: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n=1.13: </a:t>
            </a:r>
            <a:r>
              <a:rPr lang="en-GB" sz="1600" dirty="0">
                <a:solidFill>
                  <a:srgbClr val="66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9.5 </a:t>
            </a:r>
            <a:r>
              <a:rPr lang="en-US" sz="16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1600" dirty="0">
                <a:solidFill>
                  <a:srgbClr val="66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ru-RU" sz="1600" dirty="0">
                <a:solidFill>
                  <a:srgbClr val="CC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18÷20 </a:t>
            </a:r>
            <a:r>
              <a:rPr lang="en-US" sz="1600" dirty="0">
                <a:solidFill>
                  <a:srgbClr val="CC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sz="1600" dirty="0">
                <a:solidFill>
                  <a:srgbClr val="CC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/>
              <a:t>π/K-separation become more reliable </a:t>
            </a:r>
            <a:endParaRPr lang="en-RU" sz="18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B8747F3-4094-C0F7-F907-3E45ED7802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82" t="7075" b="3306"/>
          <a:stretch/>
        </p:blipFill>
        <p:spPr>
          <a:xfrm rot="5400000">
            <a:off x="7706186" y="-783905"/>
            <a:ext cx="2851185" cy="564733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40A84C-7A85-E488-F2EA-80B90A3473DB}"/>
              </a:ext>
            </a:extLst>
          </p:cNvPr>
          <p:cNvSpPr txBox="1"/>
          <p:nvPr/>
        </p:nvSpPr>
        <p:spPr>
          <a:xfrm>
            <a:off x="8620748" y="614582"/>
            <a:ext cx="8306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RU" dirty="0"/>
              <a:t>=1.13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206B3F-043E-45D4-244F-CC29BA9CE988}"/>
              </a:ext>
            </a:extLst>
          </p:cNvPr>
          <p:cNvSpPr txBox="1"/>
          <p:nvPr/>
        </p:nvSpPr>
        <p:spPr>
          <a:xfrm>
            <a:off x="8521068" y="2436544"/>
            <a:ext cx="2608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Parametric simulation results</a:t>
            </a:r>
            <a:endParaRPr lang="en-RU" sz="16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ED78ED-7994-8D63-4171-2F6998AE73CF}"/>
              </a:ext>
            </a:extLst>
          </p:cNvPr>
          <p:cNvGrpSpPr/>
          <p:nvPr/>
        </p:nvGrpSpPr>
        <p:grpSpPr>
          <a:xfrm>
            <a:off x="6373850" y="3476547"/>
            <a:ext cx="5768533" cy="3073105"/>
            <a:chOff x="6341951" y="3710467"/>
            <a:chExt cx="5768533" cy="30731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F679E7E-B5BB-9DDC-D548-C4E6E347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9491" y="3776228"/>
              <a:ext cx="3812323" cy="141434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CF7874-69FB-7740-C5E6-E2A6BBC81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0123" y="5291546"/>
              <a:ext cx="3812323" cy="141434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477C5D-4DC1-1F6E-0A87-984C2BAF60E4}"/>
                </a:ext>
              </a:extLst>
            </p:cNvPr>
            <p:cNvSpPr txBox="1"/>
            <p:nvPr/>
          </p:nvSpPr>
          <p:spPr>
            <a:xfrm>
              <a:off x="6384484" y="3940476"/>
              <a:ext cx="1808953" cy="7386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Aerogel radiator made from </a:t>
              </a:r>
              <a:r>
                <a:rPr lang="ru-RU" sz="1400" dirty="0"/>
                <a:t>38 </a:t>
              </a:r>
              <a:r>
                <a:rPr lang="en-US" sz="1400" dirty="0"/>
                <a:t>sintered blocks </a:t>
              </a:r>
              <a:r>
                <a:rPr lang="ru-RU" sz="1400" dirty="0"/>
                <a:t>50х50х25 </a:t>
              </a:r>
              <a:r>
                <a:rPr lang="en-US" sz="1400" dirty="0"/>
                <a:t>mm</a:t>
              </a:r>
              <a:r>
                <a:rPr lang="ru-RU" sz="1400" baseline="30000" dirty="0"/>
                <a:t>3</a:t>
              </a:r>
              <a:endParaRPr lang="en-RU" sz="1400" baseline="30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B5FE0A-0184-77FD-BEFD-583B50C7F179}"/>
                </a:ext>
              </a:extLst>
            </p:cNvPr>
            <p:cNvSpPr txBox="1"/>
            <p:nvPr/>
          </p:nvSpPr>
          <p:spPr>
            <a:xfrm>
              <a:off x="6384483" y="5629385"/>
              <a:ext cx="1808953" cy="73866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Aerogel radiator made from single block </a:t>
              </a:r>
              <a:r>
                <a:rPr lang="ru-RU" sz="1400" dirty="0"/>
                <a:t>200х200х40 </a:t>
              </a:r>
              <a:r>
                <a:rPr lang="en-US" sz="1400" dirty="0"/>
                <a:t>mm</a:t>
              </a:r>
              <a:r>
                <a:rPr lang="ru-RU" sz="1400" baseline="30000" dirty="0"/>
                <a:t>3</a:t>
              </a:r>
              <a:endParaRPr lang="en-RU" sz="1400" baseline="300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3697E7-9C0D-39DE-E096-4106DE0309E8}"/>
                </a:ext>
              </a:extLst>
            </p:cNvPr>
            <p:cNvSpPr/>
            <p:nvPr/>
          </p:nvSpPr>
          <p:spPr>
            <a:xfrm>
              <a:off x="6341951" y="3710467"/>
              <a:ext cx="5768533" cy="307310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973497-0DA2-5825-C3D3-63A2E10879E4}"/>
              </a:ext>
            </a:extLst>
          </p:cNvPr>
          <p:cNvGrpSpPr/>
          <p:nvPr/>
        </p:nvGrpSpPr>
        <p:grpSpPr>
          <a:xfrm>
            <a:off x="36956" y="2541178"/>
            <a:ext cx="6294362" cy="4008474"/>
            <a:chOff x="47589" y="2775098"/>
            <a:chExt cx="6294362" cy="4008474"/>
          </a:xfrm>
        </p:grpSpPr>
        <p:pic>
          <p:nvPicPr>
            <p:cNvPr id="12" name="Рисунок 6" descr="Изображение выглядит как электроника, схема&#10;&#10;Автоматически созданное описание">
              <a:extLst>
                <a:ext uri="{FF2B5EF4-FFF2-40B4-BE49-F238E27FC236}">
                  <a16:creationId xmlns:a16="http://schemas.microsoft.com/office/drawing/2014/main" id="{575A215B-2F7E-77C7-CD7E-39EFBCC28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8133" y="4862067"/>
              <a:ext cx="3066078" cy="1724669"/>
            </a:xfrm>
            <a:prstGeom prst="rect">
              <a:avLst/>
            </a:prstGeom>
          </p:spPr>
        </p:pic>
        <p:pic>
          <p:nvPicPr>
            <p:cNvPr id="13" name="Рисунок 11">
              <a:extLst>
                <a:ext uri="{FF2B5EF4-FFF2-40B4-BE49-F238E27FC236}">
                  <a16:creationId xmlns:a16="http://schemas.microsoft.com/office/drawing/2014/main" id="{B746C5CC-35C9-A4A4-3211-B7E8BF954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63" r="8478"/>
            <a:stretch/>
          </p:blipFill>
          <p:spPr>
            <a:xfrm>
              <a:off x="3902154" y="2785731"/>
              <a:ext cx="2376001" cy="1991004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9CBC26-A862-24B5-6502-8C4F5476DB74}"/>
                </a:ext>
              </a:extLst>
            </p:cNvPr>
            <p:cNvGrpSpPr/>
            <p:nvPr/>
          </p:nvGrpSpPr>
          <p:grpSpPr>
            <a:xfrm>
              <a:off x="125239" y="3009018"/>
              <a:ext cx="3510400" cy="3598984"/>
              <a:chOff x="125239" y="3009018"/>
              <a:chExt cx="3510400" cy="3598984"/>
            </a:xfrm>
          </p:grpSpPr>
          <p:pic>
            <p:nvPicPr>
              <p:cNvPr id="14" name="Объект 8">
                <a:extLst>
                  <a:ext uri="{FF2B5EF4-FFF2-40B4-BE49-F238E27FC236}">
                    <a16:creationId xmlns:a16="http://schemas.microsoft.com/office/drawing/2014/main" id="{5A08B960-5435-E21B-01C6-DE0F3D2EF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239" y="3615071"/>
                <a:ext cx="3510400" cy="2992931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921834-5103-8AAF-8D7F-CEEAF6118C7F}"/>
                  </a:ext>
                </a:extLst>
              </p:cNvPr>
              <p:cNvSpPr txBox="1"/>
              <p:nvPr/>
            </p:nvSpPr>
            <p:spPr>
              <a:xfrm>
                <a:off x="311515" y="3009018"/>
                <a:ext cx="3137847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Scheme with consequently-parallel </a:t>
                </a:r>
              </a:p>
              <a:p>
                <a:pPr algn="ctr"/>
                <a:r>
                  <a:rPr lang="en-US" sz="1600" dirty="0"/>
                  <a:t>connection of  </a:t>
                </a:r>
                <a:r>
                  <a:rPr lang="en-US" sz="1600" dirty="0" err="1"/>
                  <a:t>SiPM</a:t>
                </a:r>
                <a:endParaRPr lang="en-RU" sz="1600" dirty="0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6D4198-BEE6-0BEF-A0F5-08CEEE76C5DD}"/>
                </a:ext>
              </a:extLst>
            </p:cNvPr>
            <p:cNvSpPr/>
            <p:nvPr/>
          </p:nvSpPr>
          <p:spPr>
            <a:xfrm>
              <a:off x="47589" y="2775098"/>
              <a:ext cx="6294362" cy="400847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</p:spTree>
    <p:extLst>
      <p:ext uri="{BB962C8B-B14F-4D97-AF65-F5344CB8AC3E}">
        <p14:creationId xmlns:p14="http://schemas.microsoft.com/office/powerpoint/2010/main" val="2922751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12250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RICH with Fresnel lens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912348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7CAC-AA89-ACF6-0088-5301866F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43838"/>
            <a:ext cx="5766099" cy="740661"/>
          </a:xfrm>
        </p:spPr>
        <p:txBody>
          <a:bodyPr/>
          <a:lstStyle/>
          <a:p>
            <a:pPr algn="ctr"/>
            <a:r>
              <a:rPr lang="en-RU" b="1" dirty="0">
                <a:latin typeface="+mn-lt"/>
              </a:rPr>
              <a:t>EIC project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4F05B3-DAD2-DA6A-A910-F034A0F551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6843" y="2441986"/>
            <a:ext cx="7231209" cy="3803436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DDE845-08A3-DCD3-F42F-162FDEFC98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21" y="777468"/>
            <a:ext cx="4386860" cy="566636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51E2E4-2DB2-C8E8-F8A1-F0BA5BC66533}"/>
                  </a:ext>
                </a:extLst>
              </p:cNvPr>
              <p:cNvSpPr txBox="1"/>
              <p:nvPr/>
            </p:nvSpPr>
            <p:spPr>
              <a:xfrm>
                <a:off x="5159846" y="135093"/>
                <a:ext cx="6862033" cy="235769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0" i="0" u="none" strike="noStrike" dirty="0">
                    <a:solidFill>
                      <a:srgbClr val="FBD44F"/>
                    </a:solidFill>
                    <a:effectLst/>
                    <a:latin typeface="Oswald" panose="020F0502020204030204" pitchFamily="34" charset="0"/>
                  </a:rPr>
                  <a:t>Key EIC Characteristics (parameters)</a:t>
                </a:r>
              </a:p>
              <a:p>
                <a:pPr algn="just"/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F0502020204030204" pitchFamily="34" charset="0"/>
                  </a:rPr>
                  <a:t>– 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F0502020204030204" pitchFamily="34" charset="0"/>
                  </a:rPr>
                  <a:t>High particle collision rate </a:t>
                </a:r>
                <a14:m>
                  <m:oMath xmlns:m="http://schemas.openxmlformats.org/officeDocument/2006/math"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GB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𝟑𝟒</m:t>
                        </m:r>
                      </m:sup>
                    </m:sSup>
                    <m:sSup>
                      <m:sSupPr>
                        <m:ctrlPr>
                          <a:rPr lang="en-GB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GB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500" b="1" i="1" u="none" strike="noStrike" dirty="0" smtClean="0">
                            <a:solidFill>
                              <a:srgbClr val="FBD44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RU" sz="1500" b="0" i="0" u="none" strike="noStrike" baseline="30000" dirty="0">
                    <a:solidFill>
                      <a:srgbClr val="FFFFFF"/>
                    </a:solidFill>
                    <a:effectLst/>
                    <a:latin typeface="Roboto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GB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nary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=100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𝑓𝑏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𝑦𝑒𝑎𝑟</m:t>
                        </m:r>
                      </m:e>
                    </m:d>
                  </m:oMath>
                </a14:m>
                <a:endParaRPr lang="en-RU" sz="1500" b="0" i="0" u="none" strike="noStrike" baseline="30000" dirty="0">
                  <a:solidFill>
                    <a:srgbClr val="FFFFFF"/>
                  </a:solidFill>
                  <a:effectLst/>
                  <a:latin typeface="Roboto" panose="020F0502020204030204" pitchFamily="34" charset="0"/>
                </a:endParaRPr>
              </a:p>
              <a:p>
                <a:pPr algn="just"/>
                <a:r>
                  <a:rPr lang="en-RU" sz="1500" dirty="0">
                    <a:solidFill>
                      <a:srgbClr val="FFFFFF"/>
                    </a:solidFill>
                    <a:latin typeface="Roboto" panose="020F0502020204030204" pitchFamily="34" charset="0"/>
                  </a:rPr>
                  <a:t>– </a:t>
                </a:r>
                <a:r>
                  <a:rPr lang="en-GB" sz="1500" b="1" dirty="0">
                    <a:solidFill>
                      <a:srgbClr val="FBD44F"/>
                    </a:solidFill>
                    <a:latin typeface="Roboto" panose="02000000000000000000" pitchFamily="2" charset="0"/>
                  </a:rPr>
                  <a:t>L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arge </a:t>
                </a:r>
                <a:r>
                  <a:rPr lang="en-GB" sz="1500" b="1" i="0" u="none" strike="noStrike" dirty="0" err="1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center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-of-mass energy range </a:t>
                </a:r>
                <a14:m>
                  <m:oMath xmlns:m="http://schemas.openxmlformats.org/officeDocument/2006/math"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GB" sz="1500" b="1" i="1" u="none" strike="noStrike" baseline="-25000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𝑪𝑴</m:t>
                    </m:r>
                    <m:r>
                      <a:rPr lang="en-GB" sz="1500" b="1" i="1" u="none" strike="noStrike" baseline="-25000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÷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𝟏𝟒𝟎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1" i="1" u="none" strike="noStrike" dirty="0" smtClean="0">
                        <a:solidFill>
                          <a:srgbClr val="FBD44F"/>
                        </a:solidFill>
                        <a:effectLst/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endParaRPr lang="en-GB" sz="1500" b="1" i="0" u="none" strike="noStrike" dirty="0">
                  <a:solidFill>
                    <a:srgbClr val="FBD44F"/>
                  </a:solidFill>
                  <a:effectLst/>
                  <a:latin typeface="Roboto" panose="02000000000000000000" pitchFamily="2" charset="0"/>
                </a:endParaRPr>
              </a:p>
              <a:p>
                <a:pPr algn="just"/>
                <a:r>
                  <a:rPr lang="en-GB" sz="1500" b="1" dirty="0">
                    <a:solidFill>
                      <a:srgbClr val="FBD44F"/>
                    </a:solidFill>
                    <a:latin typeface="Roboto" panose="02000000000000000000" pitchFamily="2" charset="0"/>
                  </a:rPr>
                  <a:t>	– electrons </a:t>
                </a:r>
                <a14:m>
                  <m:oMath xmlns:m="http://schemas.openxmlformats.org/officeDocument/2006/math"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÷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endParaRPr lang="en-GB" sz="1500" b="1" dirty="0">
                  <a:solidFill>
                    <a:srgbClr val="FBD44F"/>
                  </a:solidFill>
                  <a:latin typeface="Roboto" panose="02000000000000000000" pitchFamily="2" charset="0"/>
                </a:endParaRPr>
              </a:p>
              <a:p>
                <a:pPr algn="just"/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	</a:t>
                </a:r>
                <a:r>
                  <a:rPr lang="en-GB" sz="1500" b="1" dirty="0">
                    <a:solidFill>
                      <a:srgbClr val="FBD44F"/>
                    </a:solidFill>
                    <a:latin typeface="Roboto" panose="02000000000000000000" pitchFamily="2" charset="0"/>
                  </a:rPr>
                  <a:t>– protons    </a:t>
                </a:r>
                <a14:m>
                  <m:oMath xmlns:m="http://schemas.openxmlformats.org/officeDocument/2006/math"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÷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𝟐𝟕𝟓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1" i="1" dirty="0" smtClean="0">
                        <a:solidFill>
                          <a:srgbClr val="FBD44F"/>
                        </a:solidFill>
                        <a:latin typeface="Cambria Math" panose="02040503050406030204" pitchFamily="18" charset="0"/>
                      </a:rPr>
                      <m:t>𝑮𝒆𝑽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 (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𝑖𝑜𝑛𝑠</m:t>
                    </m:r>
                    <m:r>
                      <a:rPr lang="en-US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: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500" b="0" i="1" u="none" strike="noStrike" dirty="0" err="1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1500" b="0" i="1" u="none" strike="noStrike" dirty="0" err="1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500" b="0" i="1" u="none" strike="noStrike" baseline="-25000" dirty="0" err="1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500" b="0" i="0" u="none" strike="noStrike" baseline="-25000" dirty="0">
                  <a:solidFill>
                    <a:srgbClr val="FFFFFF"/>
                  </a:solidFill>
                  <a:effectLst/>
                  <a:latin typeface="Roboto" panose="02000000000000000000" pitchFamily="2" charset="0"/>
                </a:endParaRPr>
              </a:p>
              <a:p>
                <a:pPr algn="just"/>
                <a:r>
                  <a:rPr lang="en-RU" sz="1500" b="0" i="0" u="none" strike="noStrike" dirty="0">
                    <a:solidFill>
                      <a:srgbClr val="FFFFFF"/>
                    </a:solidFill>
                    <a:effectLst/>
                    <a:latin typeface="Roboto" panose="020F0502020204030204" pitchFamily="34" charset="0"/>
                  </a:rPr>
                  <a:t>– 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Polarized beams</a:t>
                </a:r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00000000000000000" pitchFamily="2" charset="0"/>
                  </a:rPr>
                  <a:t> of electrons and ions </a:t>
                </a:r>
                <a14:m>
                  <m:oMath xmlns:m="http://schemas.openxmlformats.org/officeDocument/2006/math"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𝑢𝑝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 70%)</m:t>
                    </m:r>
                  </m:oMath>
                </a14:m>
                <a:endParaRPr lang="en-GB" sz="1500" b="0" i="0" u="none" strike="noStrike" dirty="0">
                  <a:solidFill>
                    <a:srgbClr val="FFFFFF"/>
                  </a:solidFill>
                  <a:effectLst/>
                  <a:latin typeface="Roboto" panose="02000000000000000000" pitchFamily="2" charset="0"/>
                </a:endParaRPr>
              </a:p>
              <a:p>
                <a:pPr algn="just"/>
                <a:r>
                  <a:rPr lang="en-GB" sz="1500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– 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Large range of ion species</a:t>
                </a:r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00000000000000000" pitchFamily="2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500" dirty="0">
                  <a:solidFill>
                    <a:srgbClr val="FFFFFF"/>
                  </a:solidFill>
                  <a:latin typeface="Roboto" panose="020F0502020204030204" pitchFamily="34" charset="0"/>
                </a:endParaRPr>
              </a:p>
              <a:p>
                <a:pPr algn="just"/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F0502020204030204" pitchFamily="34" charset="0"/>
                  </a:rPr>
                  <a:t>– </a:t>
                </a:r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00000000000000000" pitchFamily="2" charset="0"/>
                  </a:rPr>
                  <a:t>At least one </a:t>
                </a:r>
                <a:r>
                  <a:rPr lang="en-GB" sz="1500" b="1" i="0" u="none" strike="noStrike" dirty="0">
                    <a:solidFill>
                      <a:srgbClr val="FBD44F"/>
                    </a:solidFill>
                    <a:effectLst/>
                    <a:latin typeface="Roboto" panose="02000000000000000000" pitchFamily="2" charset="0"/>
                  </a:rPr>
                  <a:t>large-acceptance detector</a:t>
                </a:r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00000000000000000" pitchFamily="2" charset="0"/>
                  </a:rPr>
                  <a:t> </a:t>
                </a:r>
              </a:p>
              <a:p>
                <a:pPr algn="just"/>
                <a:r>
                  <a:rPr lang="en-GB" sz="1500" dirty="0">
                    <a:solidFill>
                      <a:srgbClr val="FFFFFF"/>
                    </a:solidFill>
                    <a:latin typeface="Roboto" panose="02000000000000000000" pitchFamily="2" charset="0"/>
                  </a:rPr>
                  <a:t>– </a:t>
                </a:r>
                <a:r>
                  <a:rPr lang="en-GB" sz="15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Roboto" panose="02000000000000000000" pitchFamily="2" charset="0"/>
                  </a:rPr>
                  <a:t>Projected budget:</a:t>
                </a:r>
                <a:r>
                  <a:rPr lang="en-GB" sz="15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5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sz="15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$2.4 </m:t>
                    </m:r>
                    <m:r>
                      <a:rPr lang="en-GB" sz="15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𝑏𝑖𝑙𝑙𝑖𝑜𝑛</m:t>
                    </m:r>
                  </m:oMath>
                </a14:m>
                <a:r>
                  <a:rPr lang="en-GB" sz="1500" b="0" i="0" u="none" strike="noStrike" dirty="0">
                    <a:solidFill>
                      <a:srgbClr val="FFFFFF"/>
                    </a:solidFill>
                    <a:effectLst/>
                    <a:latin typeface="Roboto" panose="02000000000000000000" pitchFamily="2" charset="0"/>
                  </a:rPr>
                  <a:t> 	– </a:t>
                </a:r>
                <a:r>
                  <a:rPr lang="en-GB" sz="1500" b="1" i="0" u="none" strike="noStrike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/>
                    <a:latin typeface="Roboto" panose="02000000000000000000" pitchFamily="2" charset="0"/>
                  </a:rPr>
                  <a:t>Start date: </a:t>
                </a:r>
                <a14:m>
                  <m:oMath xmlns:m="http://schemas.openxmlformats.org/officeDocument/2006/math"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sz="1500" b="0" i="1" u="none" strike="noStrike" dirty="0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</a:rPr>
                      <m:t>2031</m:t>
                    </m:r>
                  </m:oMath>
                </a14:m>
                <a:endParaRPr lang="en-GB" sz="1500" b="0" i="0" u="none" strike="noStrike" dirty="0">
                  <a:solidFill>
                    <a:srgbClr val="FFFFFF"/>
                  </a:solidFill>
                  <a:effectLst/>
                  <a:latin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51E2E4-2DB2-C8E8-F8A1-F0BA5BC66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846" y="135093"/>
                <a:ext cx="6862033" cy="2357697"/>
              </a:xfrm>
              <a:prstGeom prst="rect">
                <a:avLst/>
              </a:prstGeom>
              <a:blipFill>
                <a:blip r:embed="rId4"/>
                <a:stretch>
                  <a:fillRect l="-370" t="-11765" b="-213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7BF22DE-F004-F992-F9FF-84C93BB19385}"/>
              </a:ext>
            </a:extLst>
          </p:cNvPr>
          <p:cNvSpPr/>
          <p:nvPr/>
        </p:nvSpPr>
        <p:spPr>
          <a:xfrm>
            <a:off x="9335636" y="2780529"/>
            <a:ext cx="2834848" cy="3529441"/>
          </a:xfrm>
          <a:prstGeom prst="roundRect">
            <a:avLst>
              <a:gd name="adj" fmla="val 1042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b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Almost approved concept since begin of 2022 </a:t>
            </a:r>
            <a:endParaRPr lang="en-R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08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CFE9-EE2E-BEDC-BA0B-3B9C763D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9124"/>
          </a:xfrm>
        </p:spPr>
        <p:txBody>
          <a:bodyPr>
            <a:normAutofit/>
          </a:bodyPr>
          <a:lstStyle/>
          <a:p>
            <a:pPr algn="ctr"/>
            <a:r>
              <a:rPr lang="en-RU" sz="4000" b="1" dirty="0">
                <a:latin typeface="+mn-lt"/>
              </a:rPr>
              <a:t>ECCE-PID </a:t>
            </a:r>
            <a:r>
              <a:rPr lang="en-US" sz="4000" b="1" dirty="0">
                <a:latin typeface="+mn-lt"/>
              </a:rPr>
              <a:t>&amp; </a:t>
            </a:r>
            <a:r>
              <a:rPr lang="en-US" sz="4000" b="1" dirty="0" err="1">
                <a:latin typeface="+mn-lt"/>
              </a:rPr>
              <a:t>mRICH</a:t>
            </a:r>
            <a:r>
              <a:rPr lang="en-US" sz="4000" b="1" dirty="0">
                <a:latin typeface="+mn-lt"/>
              </a:rPr>
              <a:t> system </a:t>
            </a:r>
            <a:r>
              <a:rPr lang="en-RU" sz="4000" b="1" dirty="0">
                <a:latin typeface="+mn-lt"/>
              </a:rPr>
              <a:t>concepts</a:t>
            </a:r>
            <a:r>
              <a:rPr lang="ru-RU" sz="4000" b="1" dirty="0">
                <a:latin typeface="+mn-lt"/>
              </a:rPr>
              <a:t> </a:t>
            </a:r>
            <a:endParaRPr lang="en-RU" sz="4000" b="1" dirty="0">
              <a:latin typeface="+mn-lt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80C717-49D3-6904-5125-FD4C93257F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949" y="1007646"/>
            <a:ext cx="5181600" cy="291388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D7B90-A143-ED9E-7B2F-2F69DBA8B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232" y="950224"/>
            <a:ext cx="5626250" cy="3639092"/>
          </a:xfrm>
        </p:spPr>
        <p:txBody>
          <a:bodyPr>
            <a:normAutofit fontScale="92500" lnSpcReduction="10000"/>
          </a:bodyPr>
          <a:lstStyle/>
          <a:p>
            <a:r>
              <a:rPr lang="en-GB" sz="1800" b="1" dirty="0">
                <a:solidFill>
                  <a:srgbClr val="990000"/>
                </a:solidFill>
                <a:latin typeface="Arial" panose="020B0604020202020204" pitchFamily="34" charset="0"/>
              </a:rPr>
              <a:t>P</a:t>
            </a:r>
            <a:r>
              <a:rPr lang="en-GB" sz="1800" b="1" dirty="0">
                <a:solidFill>
                  <a:srgbClr val="990000"/>
                </a:solidFill>
                <a:effectLst/>
                <a:latin typeface="Arial" panose="020B0604020202020204" pitchFamily="34" charset="0"/>
              </a:rPr>
              <a:t>hysics requirements</a:t>
            </a: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pion, kaon and proton ID </a:t>
            </a:r>
            <a:endParaRPr lang="en-GB" sz="700" dirty="0">
              <a:effectLst/>
            </a:endParaRP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over a wide range |</a:t>
            </a:r>
            <a:r>
              <a:rPr lang="el-GR" sz="1400" dirty="0">
                <a:solidFill>
                  <a:srgbClr val="565656"/>
                </a:solidFill>
                <a:effectLst/>
                <a:latin typeface="ArialMT"/>
              </a:rPr>
              <a:t>η| ≤ 3.5 </a:t>
            </a:r>
            <a:endParaRPr lang="el-GR" sz="700" dirty="0">
              <a:effectLst/>
            </a:endParaRP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with better than 3</a:t>
            </a:r>
            <a:r>
              <a:rPr lang="el-GR" sz="1400" dirty="0">
                <a:solidFill>
                  <a:srgbClr val="565656"/>
                </a:solidFill>
                <a:effectLst/>
                <a:latin typeface="ArialMT"/>
              </a:rPr>
              <a:t>σ </a:t>
            </a:r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separation </a:t>
            </a:r>
            <a:endParaRPr lang="en-GB" sz="700" dirty="0">
              <a:effectLst/>
            </a:endParaRP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significant pion/electron suppression </a:t>
            </a:r>
            <a:r>
              <a:rPr lang="en-GB" sz="1400" b="1" dirty="0">
                <a:solidFill>
                  <a:srgbClr val="990000"/>
                </a:solidFill>
                <a:effectLst/>
                <a:latin typeface="Arial" panose="020B0604020202020204" pitchFamily="34" charset="0"/>
              </a:rPr>
              <a:t> </a:t>
            </a:r>
            <a:endParaRPr lang="en-GB" dirty="0">
              <a:effectLst/>
            </a:endParaRPr>
          </a:p>
          <a:p>
            <a:r>
              <a:rPr lang="en-GB" sz="1800" b="1" dirty="0">
                <a:solidFill>
                  <a:srgbClr val="990000"/>
                </a:solidFill>
                <a:latin typeface="Arial" panose="020B0604020202020204" pitchFamily="34" charset="0"/>
              </a:rPr>
              <a:t>M</a:t>
            </a:r>
            <a:r>
              <a:rPr lang="en-GB" sz="1800" b="1" dirty="0">
                <a:solidFill>
                  <a:srgbClr val="990000"/>
                </a:solidFill>
                <a:effectLst/>
                <a:latin typeface="Arial" panose="020B0604020202020204" pitchFamily="34" charset="0"/>
              </a:rPr>
              <a:t>omentum-rapidity coverage </a:t>
            </a: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forward: up to 50 GeV/c </a:t>
            </a:r>
            <a:endParaRPr lang="en-GB" dirty="0">
              <a:effectLst/>
            </a:endParaRP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central: up to 6 GeV/c </a:t>
            </a:r>
            <a:endParaRPr lang="en-GB" dirty="0">
              <a:effectLst/>
            </a:endParaRPr>
          </a:p>
          <a:p>
            <a:pPr lvl="1"/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backward: up to 10 GeV/c </a:t>
            </a:r>
            <a:endParaRPr lang="en-GB" dirty="0">
              <a:effectLst/>
            </a:endParaRPr>
          </a:p>
          <a:p>
            <a:r>
              <a:rPr lang="en-GB" sz="1800" b="1" dirty="0">
                <a:solidFill>
                  <a:srgbClr val="990000"/>
                </a:solidFill>
                <a:latin typeface="Arial" panose="020B0604020202020204" pitchFamily="34" charset="0"/>
              </a:rPr>
              <a:t>D</a:t>
            </a:r>
            <a:r>
              <a:rPr lang="en-GB" sz="1800" b="1" dirty="0">
                <a:solidFill>
                  <a:srgbClr val="990000"/>
                </a:solidFill>
                <a:effectLst/>
                <a:latin typeface="Arial" panose="020B0604020202020204" pitchFamily="34" charset="0"/>
              </a:rPr>
              <a:t>emands different technologies </a:t>
            </a:r>
          </a:p>
          <a:p>
            <a:r>
              <a:rPr lang="en-GB" sz="1800" b="1" dirty="0">
                <a:solidFill>
                  <a:srgbClr val="990000"/>
                </a:solidFill>
                <a:latin typeface="Arial" panose="020B0604020202020204" pitchFamily="34" charset="0"/>
              </a:rPr>
              <a:t>Cherenkov detectors:</a:t>
            </a:r>
          </a:p>
          <a:p>
            <a:pPr lvl="1"/>
            <a:r>
              <a:rPr lang="en-GB" sz="1400" dirty="0" err="1">
                <a:solidFill>
                  <a:srgbClr val="565656"/>
                </a:solidFill>
                <a:latin typeface="ArialMT"/>
              </a:rPr>
              <a:t>dRICH</a:t>
            </a:r>
            <a:r>
              <a:rPr lang="en-GB" sz="1400" dirty="0">
                <a:solidFill>
                  <a:srgbClr val="565656"/>
                </a:solidFill>
                <a:latin typeface="ArialMT"/>
              </a:rPr>
              <a:t> = dual RICH (aerogel + gas)</a:t>
            </a:r>
          </a:p>
          <a:p>
            <a:pPr lvl="1"/>
            <a:r>
              <a:rPr lang="en-GB" sz="1400" dirty="0" err="1">
                <a:solidFill>
                  <a:srgbClr val="565656"/>
                </a:solidFill>
                <a:effectLst/>
                <a:latin typeface="ArialMT"/>
              </a:rPr>
              <a:t>hpDIRC</a:t>
            </a:r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 = high-performance DIRC (synthetic fused silica)</a:t>
            </a:r>
          </a:p>
          <a:p>
            <a:pPr lvl="1"/>
            <a:r>
              <a:rPr lang="en-GB" sz="1400" dirty="0" err="1">
                <a:solidFill>
                  <a:srgbClr val="565656"/>
                </a:solidFill>
                <a:latin typeface="ArialMT"/>
              </a:rPr>
              <a:t>mRICH</a:t>
            </a:r>
            <a:r>
              <a:rPr lang="en-GB" sz="1400" dirty="0">
                <a:solidFill>
                  <a:srgbClr val="565656"/>
                </a:solidFill>
                <a:latin typeface="ArialMT"/>
              </a:rPr>
              <a:t> = modular RICH (aerogel + Fresnel lens)</a:t>
            </a:r>
            <a:r>
              <a:rPr lang="en-GB" sz="1400" dirty="0">
                <a:solidFill>
                  <a:srgbClr val="565656"/>
                </a:solidFill>
                <a:effectLst/>
                <a:latin typeface="ArialMT"/>
              </a:rPr>
              <a:t> </a:t>
            </a:r>
            <a:endParaRPr lang="en-GB" dirty="0">
              <a:effectLst/>
            </a:endParaRPr>
          </a:p>
          <a:p>
            <a:pPr marL="0" indent="0">
              <a:buNone/>
            </a:pPr>
            <a:endParaRPr lang="en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3FE8C-C123-2296-8DBA-F64B8A737B4A}"/>
              </a:ext>
            </a:extLst>
          </p:cNvPr>
          <p:cNvSpPr txBox="1"/>
          <p:nvPr/>
        </p:nvSpPr>
        <p:spPr>
          <a:xfrm>
            <a:off x="2816339" y="556561"/>
            <a:ext cx="627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000" b="1" dirty="0"/>
              <a:t>ECCE = EIC Comprehensive Chromodynamics Experiment</a:t>
            </a:r>
            <a:r>
              <a:rPr lang="ru-RU" sz="2000" b="1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EEBC93-3821-F32F-7A18-6A49CC4F8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49" y="3805491"/>
            <a:ext cx="4961944" cy="270544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9BADB22-16DE-40D2-A93D-C2F26AE82E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651" y="4240056"/>
            <a:ext cx="1894091" cy="2510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48C57D-8A58-5DAD-D878-8CC06B93ACCC}"/>
              </a:ext>
            </a:extLst>
          </p:cNvPr>
          <p:cNvSpPr txBox="1"/>
          <p:nvPr/>
        </p:nvSpPr>
        <p:spPr>
          <a:xfrm>
            <a:off x="7286173" y="4850416"/>
            <a:ext cx="482230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sz="1600" dirty="0"/>
              <a:t>68 </a:t>
            </a:r>
            <a:r>
              <a:rPr lang="en-US" sz="1600" dirty="0"/>
              <a:t>modular counters oriented to IP</a:t>
            </a:r>
            <a:r>
              <a:rPr lang="ru-RU" sz="1600" dirty="0"/>
              <a:t>:</a:t>
            </a:r>
          </a:p>
          <a:p>
            <a:r>
              <a:rPr lang="ru-RU" sz="1600" dirty="0"/>
              <a:t> – </a:t>
            </a:r>
            <a:r>
              <a:rPr lang="en-US" sz="1600" dirty="0"/>
              <a:t>aerogel</a:t>
            </a:r>
            <a:r>
              <a:rPr lang="ru-RU" sz="1600" dirty="0"/>
              <a:t> </a:t>
            </a:r>
            <a:r>
              <a:rPr lang="en-US" sz="1600" dirty="0"/>
              <a:t>n=1.03 100x</a:t>
            </a:r>
            <a:r>
              <a:rPr lang="ru-RU" sz="1600" dirty="0"/>
              <a:t>100</a:t>
            </a:r>
            <a:r>
              <a:rPr lang="en-US" sz="1600" dirty="0"/>
              <a:t>x40</a:t>
            </a:r>
            <a:r>
              <a:rPr lang="ru-RU" sz="1600" dirty="0"/>
              <a:t> </a:t>
            </a:r>
            <a:r>
              <a:rPr lang="en-US" sz="1600" dirty="0"/>
              <a:t>mm</a:t>
            </a:r>
            <a:r>
              <a:rPr lang="ru-RU" sz="1600" baseline="30000" dirty="0"/>
              <a:t>3</a:t>
            </a:r>
            <a:endParaRPr lang="ru-RU" sz="1600" dirty="0"/>
          </a:p>
          <a:p>
            <a:r>
              <a:rPr lang="ru-RU" sz="1600" dirty="0"/>
              <a:t> – </a:t>
            </a:r>
            <a:r>
              <a:rPr lang="en-US" sz="1600" dirty="0"/>
              <a:t>acrylic Fresnel lens</a:t>
            </a:r>
            <a:r>
              <a:rPr lang="ru-RU" sz="1600" dirty="0"/>
              <a:t> </a:t>
            </a:r>
            <a:r>
              <a:rPr lang="en-US" sz="1600" dirty="0"/>
              <a:t>with focal distance </a:t>
            </a:r>
            <a:r>
              <a:rPr lang="ru-RU" sz="1600" dirty="0"/>
              <a:t>6</a:t>
            </a:r>
            <a:r>
              <a:rPr lang="en-US" sz="1600" dirty="0"/>
              <a:t>”</a:t>
            </a:r>
          </a:p>
          <a:p>
            <a:r>
              <a:rPr lang="en-US" sz="1600" dirty="0"/>
              <a:t> – position sensitive photon detector  HRRPD (MCP-PMT) or </a:t>
            </a:r>
            <a:r>
              <a:rPr lang="en-US" sz="1600" dirty="0" err="1"/>
              <a:t>SiPM</a:t>
            </a:r>
            <a:r>
              <a:rPr lang="en-US" sz="1600" dirty="0"/>
              <a:t> arrays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58635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2415E-6A2C-BF4C-7950-FF1007D1B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313"/>
            <a:ext cx="10515600" cy="740661"/>
          </a:xfrm>
        </p:spPr>
        <p:txBody>
          <a:bodyPr/>
          <a:lstStyle/>
          <a:p>
            <a:pPr algn="ctr"/>
            <a:r>
              <a:rPr lang="en-US" dirty="0"/>
              <a:t>Aerogel RICH with Fresnel lens</a:t>
            </a:r>
            <a:endParaRPr lang="en-R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8DF129-1388-5029-777C-8AEFB821A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65" y="689749"/>
            <a:ext cx="10603720" cy="5478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54C48-36C3-69A4-D895-0DA93DC9396D}"/>
              </a:ext>
            </a:extLst>
          </p:cNvPr>
          <p:cNvSpPr txBox="1"/>
          <p:nvPr/>
        </p:nvSpPr>
        <p:spPr>
          <a:xfrm>
            <a:off x="1483831" y="6168250"/>
            <a:ext cx="951331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Such approach allows us </a:t>
            </a:r>
            <a:r>
              <a:rPr lang="ru-RU" dirty="0"/>
              <a:t> </a:t>
            </a:r>
            <a:r>
              <a:rPr lang="en-US" dirty="0"/>
              <a:t>to improve Cherenkov angle resolution and optimize photo detectors area!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121153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A003D-3287-BD5B-FA83-B1F7E5718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2556"/>
            <a:ext cx="9144000" cy="1862575"/>
          </a:xfrm>
        </p:spPr>
        <p:txBody>
          <a:bodyPr>
            <a:noAutofit/>
          </a:bodyPr>
          <a:lstStyle/>
          <a:p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2020 – 2023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aerogel Cherenkov counters development in Novosibirsk</a:t>
            </a:r>
            <a:endParaRPr lang="en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9FC271-7CA6-1FA1-0B0E-3FA78B34A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4130" y="2165130"/>
            <a:ext cx="9337952" cy="4522749"/>
          </a:xfrm>
        </p:spPr>
        <p:txBody>
          <a:bodyPr>
            <a:normAutofit/>
          </a:bodyPr>
          <a:lstStyle/>
          <a:p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Yu</a:t>
            </a: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Barnyakov</a:t>
            </a: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other</a:t>
            </a:r>
            <a:r>
              <a:rPr lang="ru-RU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l"/>
            <a:r>
              <a:rPr lang="en-US" sz="2000" u="sng" dirty="0"/>
              <a:t>Contents</a:t>
            </a:r>
            <a:r>
              <a:rPr lang="ru-RU" sz="2000" u="sng" dirty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ASHIPH counters</a:t>
            </a:r>
            <a:endParaRPr lang="ru-RU" sz="20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The KEDR and the SND experiments</a:t>
            </a:r>
            <a:endParaRPr lang="ru-RU" sz="16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Long-term stability of the ASHIPH counters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ASHIP with </a:t>
            </a:r>
            <a:r>
              <a:rPr lang="en-US" sz="1600" dirty="0" err="1"/>
              <a:t>SiPM</a:t>
            </a:r>
            <a:r>
              <a:rPr lang="ru-RU" sz="1600" dirty="0"/>
              <a:t>, </a:t>
            </a:r>
            <a:r>
              <a:rPr lang="en-US" sz="1600" dirty="0"/>
              <a:t>upgrade of the ASHIPH system for the SND experiment</a:t>
            </a:r>
            <a:endParaRPr lang="ru-RU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RICH detectors with focusing of the light</a:t>
            </a:r>
            <a:endParaRPr lang="ru-RU" sz="20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RICH with Fresnel lens</a:t>
            </a:r>
            <a:r>
              <a:rPr lang="ru-RU" sz="1600" dirty="0"/>
              <a:t> (</a:t>
            </a:r>
            <a:r>
              <a:rPr lang="en-US" sz="1600" dirty="0" err="1"/>
              <a:t>mRICH</a:t>
            </a:r>
            <a:r>
              <a:rPr lang="en-US" sz="1600" dirty="0"/>
              <a:t> for EIC project)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FARICH for the Super Charm-Tau Factory</a:t>
            </a:r>
            <a:endParaRPr lang="ru-RU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Position-sensitive photon detectors</a:t>
            </a:r>
            <a:endParaRPr lang="ru-RU" sz="20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 err="1"/>
              <a:t>SiPM</a:t>
            </a:r>
            <a:r>
              <a:rPr lang="en-US" sz="1600" dirty="0"/>
              <a:t> arrays</a:t>
            </a:r>
            <a:endParaRPr lang="ru-RU" sz="16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/>
              <a:t>MCP-PMTs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67102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12DD-AA62-1C6C-159E-0708004D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54" y="139199"/>
            <a:ext cx="10515600" cy="6662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thick aerogel for</a:t>
            </a:r>
            <a:r>
              <a:rPr lang="ru-RU" dirty="0"/>
              <a:t> </a:t>
            </a:r>
            <a:r>
              <a:rPr lang="en-US" dirty="0" err="1"/>
              <a:t>mRICH</a:t>
            </a:r>
            <a:endParaRPr lang="en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30B17B-F1A4-70CC-1D7D-644CFD6857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875" y="914400"/>
                <a:ext cx="11546958" cy="559567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There are two way to increase the aerogel thickness</a:t>
                </a:r>
                <a:r>
                  <a:rPr lang="ru-RU" sz="2400" dirty="0"/>
                  <a:t>:</a:t>
                </a:r>
              </a:p>
              <a:p>
                <a:r>
                  <a:rPr lang="en-US" sz="2400" dirty="0"/>
                  <a:t>Arrange the stack of several aerogel samples with moderate thickness like as 20 mm</a:t>
                </a:r>
                <a:endParaRPr lang="ru-RU" sz="2400" dirty="0"/>
              </a:p>
              <a:p>
                <a:r>
                  <a:rPr lang="en-US" sz="2400" dirty="0"/>
                  <a:t>Produce the larger (thicker) aerogel samples as for </a:t>
                </a:r>
                <a:r>
                  <a:rPr lang="en-US" sz="2400" dirty="0" err="1"/>
                  <a:t>LHCb</a:t>
                </a:r>
                <a:r>
                  <a:rPr lang="en-US" sz="2400" dirty="0"/>
                  <a:t> (n=1.03; 200x200x50</a:t>
                </a:r>
                <a:r>
                  <a:rPr lang="ru-RU" sz="2400" dirty="0"/>
                  <a:t> </a:t>
                </a:r>
                <a:r>
                  <a:rPr lang="en-US" sz="2400" dirty="0"/>
                  <a:t>mm</a:t>
                </a:r>
                <a:r>
                  <a:rPr lang="ru-RU" sz="2400" baseline="30000" dirty="0"/>
                  <a:t>3</a:t>
                </a:r>
                <a:r>
                  <a:rPr lang="ru-RU" sz="2400" dirty="0"/>
                  <a:t>)</a:t>
                </a:r>
              </a:p>
              <a:p>
                <a:endParaRPr lang="ru-RU" sz="2400" dirty="0"/>
              </a:p>
              <a:p>
                <a:endParaRPr lang="ru-RU" sz="2400" dirty="0"/>
              </a:p>
              <a:p>
                <a:r>
                  <a:rPr lang="en-US" sz="2400" dirty="0"/>
                  <a:t>In both cases there is no reason to make the aerogel thickness more than</a:t>
                </a:r>
                <a:r>
                  <a:rPr lang="ru-RU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4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÷2</m:t>
                        </m:r>
                      </m:e>
                    </m:d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 baseline="-25000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i="1" baseline="-25000" dirty="0" err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R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𝑠𝑐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𝑠𝑐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sz="2800" b="0" dirty="0">
                  <a:ea typeface="Cambria Math" panose="02040503050406030204" pitchFamily="18" charset="0"/>
                </a:endParaRPr>
              </a:p>
              <a:p>
                <a:r>
                  <a:rPr lang="en-US" sz="2400" dirty="0"/>
                  <a:t>In case of approach “stack” the additional Cherenkov photons loss is </a:t>
                </a:r>
                <a:r>
                  <a:rPr lang="en-US" sz="2400" dirty="0" err="1"/>
                  <a:t>occured</a:t>
                </a:r>
                <a:r>
                  <a:rPr lang="en-US" sz="2400" dirty="0"/>
                  <a:t> due to reflectance and scattering on the additional surfaces</a:t>
                </a:r>
                <a:endParaRPr lang="ru-RU" sz="2400" dirty="0"/>
              </a:p>
              <a:p>
                <a:r>
                  <a:rPr lang="en-US" sz="2400" dirty="0"/>
                  <a:t>There are two not </a:t>
                </a:r>
                <a:r>
                  <a:rPr lang="en-US" sz="2400" dirty="0" err="1"/>
                  <a:t>cuttied</a:t>
                </a:r>
                <a:r>
                  <a:rPr lang="en-US" sz="2400" dirty="0"/>
                  <a:t> surfaces in aerogel</a:t>
                </a:r>
                <a:endParaRPr lang="ru-RU" sz="2400" dirty="0"/>
              </a:p>
              <a:p>
                <a:pPr lvl="1"/>
                <a:r>
                  <a:rPr lang="en-US" sz="2000" dirty="0"/>
                  <a:t>“Optical surface@</a:t>
                </a:r>
                <a:r>
                  <a:rPr lang="ru-RU" sz="2000" dirty="0"/>
                  <a:t> – </a:t>
                </a:r>
                <a:r>
                  <a:rPr lang="en-US" sz="2000" dirty="0"/>
                  <a:t>which contacts only  with air during the production </a:t>
                </a:r>
                <a:endParaRPr lang="ru-RU" sz="2000" dirty="0"/>
              </a:p>
              <a:p>
                <a:pPr lvl="1"/>
                <a:r>
                  <a:rPr lang="en-US" sz="2000" dirty="0"/>
                  <a:t>“Bottom”	</a:t>
                </a:r>
                <a:r>
                  <a:rPr lang="ru-RU" sz="2000" dirty="0"/>
                  <a:t>	</a:t>
                </a:r>
                <a:r>
                  <a:rPr lang="en-US" sz="2000" dirty="0"/>
                  <a:t>it contacts with metallic frame during the production processes </a:t>
                </a:r>
                <a:endParaRPr lang="ru-RU" sz="2000" dirty="0"/>
              </a:p>
              <a:p>
                <a:r>
                  <a:rPr lang="en-US" sz="2400" dirty="0"/>
                  <a:t>Several configuration of the aerogel Cherenkov radiators were tested with relativistic </a:t>
                </a:r>
                <a:r>
                  <a:rPr lang="en-US" sz="2400" dirty="0" err="1"/>
                  <a:t>elecron</a:t>
                </a:r>
                <a:r>
                  <a:rPr lang="en-US" sz="2400" dirty="0"/>
                  <a:t> beams at BINP beam test facilities in</a:t>
                </a:r>
                <a:r>
                  <a:rPr lang="ru-RU" sz="2400" dirty="0"/>
                  <a:t> 2022</a:t>
                </a:r>
                <a:r>
                  <a:rPr lang="en-US" sz="2400" dirty="0"/>
                  <a:t>.</a:t>
                </a:r>
                <a:endParaRPr lang="en-RU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30B17B-F1A4-70CC-1D7D-644CFD6857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875" y="914400"/>
                <a:ext cx="11546958" cy="5595679"/>
              </a:xfrm>
              <a:blipFill>
                <a:blip r:embed="rId2"/>
                <a:stretch>
                  <a:fillRect l="-659" t="-204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2E91896-C81B-F927-6DF9-ACA6ED1D27E9}"/>
              </a:ext>
            </a:extLst>
          </p:cNvPr>
          <p:cNvSpPr txBox="1"/>
          <p:nvPr/>
        </p:nvSpPr>
        <p:spPr>
          <a:xfrm>
            <a:off x="611678" y="2487835"/>
            <a:ext cx="1096864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According to Marco </a:t>
            </a:r>
            <a:r>
              <a:rPr lang="en-US" dirty="0" err="1"/>
              <a:t>Contalbrigo</a:t>
            </a:r>
            <a:r>
              <a:rPr lang="en-US" dirty="0"/>
              <a:t>, so far the only manufacturer that achieved thickness larger than 2cm is in Russian. </a:t>
            </a:r>
          </a:p>
        </p:txBody>
      </p:sp>
    </p:spTree>
    <p:extLst>
      <p:ext uri="{BB962C8B-B14F-4D97-AF65-F5344CB8AC3E}">
        <p14:creationId xmlns:p14="http://schemas.microsoft.com/office/powerpoint/2010/main" val="2805708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A23B-341F-AA4C-993F-1625FA8C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798"/>
            <a:ext cx="10515600" cy="724186"/>
          </a:xfrm>
        </p:spPr>
        <p:txBody>
          <a:bodyPr>
            <a:normAutofit fontScale="90000"/>
          </a:bodyPr>
          <a:lstStyle/>
          <a:p>
            <a:pPr algn="ctr"/>
            <a:r>
              <a:rPr lang="en-RU" b="1" dirty="0"/>
              <a:t>Beam tests schem of aerogel RICH in 2022 at BINP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511E6E-CD3D-974D-9E35-77A58FB9119F}"/>
              </a:ext>
            </a:extLst>
          </p:cNvPr>
          <p:cNvSpPr txBox="1"/>
          <p:nvPr/>
        </p:nvSpPr>
        <p:spPr>
          <a:xfrm>
            <a:off x="988828" y="917520"/>
            <a:ext cx="10590028" cy="255454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Three short runs (2 shifts: 12+12 hours) with electrons E=2.5 GeV was done in May, November and December 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Four </a:t>
            </a:r>
            <a:r>
              <a:rPr lang="en-GB" sz="2000" dirty="0" err="1"/>
              <a:t>MaPMTs</a:t>
            </a:r>
            <a:r>
              <a:rPr lang="en-GB" sz="2000" dirty="0"/>
              <a:t> H12700 (Hamamatsu) with pixel 6x6 mm were placed in such way to register 85% (for May run) and 60% (for Nov and Dec run) of Cherenkov photons per track.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Three GEMs with spatial resolution 𝜎</a:t>
            </a:r>
            <a:r>
              <a:rPr lang="en-GB" sz="2000" baseline="-25000" dirty="0"/>
              <a:t>𝑋,𝑌</a:t>
            </a:r>
            <a:r>
              <a:rPr lang="en-GB" sz="2000" dirty="0"/>
              <a:t>≤100 µm were used at beamline. 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/>
              <a:t>Two before aerogel sample and one behind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Two approaches to create a thick aerogel Cherenkov radiators (single thick tile or stack of two tiles) were compared with help of beam tests and G4 simulation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A579E5-3D1E-7928-B050-ACFB263BCA51}"/>
              </a:ext>
            </a:extLst>
          </p:cNvPr>
          <p:cNvGrpSpPr/>
          <p:nvPr/>
        </p:nvGrpSpPr>
        <p:grpSpPr>
          <a:xfrm>
            <a:off x="809624" y="3331277"/>
            <a:ext cx="10851093" cy="3165402"/>
            <a:chOff x="838200" y="3359853"/>
            <a:chExt cx="10851093" cy="3165402"/>
          </a:xfrm>
        </p:grpSpPr>
        <p:pic>
          <p:nvPicPr>
            <p:cNvPr id="6" name="Picture 5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BFE55B07-9784-2748-ABE8-495EBA471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3693" y="3359853"/>
              <a:ext cx="10515600" cy="297942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3E34E5-B245-60CE-9A57-99A94634EE4A}"/>
                </a:ext>
              </a:extLst>
            </p:cNvPr>
            <p:cNvSpPr txBox="1"/>
            <p:nvPr/>
          </p:nvSpPr>
          <p:spPr>
            <a:xfrm>
              <a:off x="4314825" y="4906719"/>
              <a:ext cx="251459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RU" sz="3200" b="1" i="1" dirty="0">
                  <a:solidFill>
                    <a:schemeClr val="accent2">
                      <a:lumMod val="50000"/>
                    </a:schemeClr>
                  </a:solidFill>
                </a:rPr>
                <a:t>   GEM2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C2DD3C-C2D8-783C-831D-0966A03600E3}"/>
                </a:ext>
              </a:extLst>
            </p:cNvPr>
            <p:cNvSpPr txBox="1"/>
            <p:nvPr/>
          </p:nvSpPr>
          <p:spPr>
            <a:xfrm>
              <a:off x="8439147" y="3844683"/>
              <a:ext cx="222884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RU" sz="3200" b="1" i="1" dirty="0">
                  <a:solidFill>
                    <a:schemeClr val="accent2">
                      <a:lumMod val="50000"/>
                    </a:schemeClr>
                  </a:solidFill>
                </a:rPr>
                <a:t>GEM3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C97AD5-3ED6-8760-1CAF-AFE575E0B213}"/>
                </a:ext>
              </a:extLst>
            </p:cNvPr>
            <p:cNvSpPr txBox="1"/>
            <p:nvPr/>
          </p:nvSpPr>
          <p:spPr>
            <a:xfrm>
              <a:off x="838200" y="5940480"/>
              <a:ext cx="251459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RU" sz="3200" b="1" i="1" dirty="0">
                  <a:solidFill>
                    <a:schemeClr val="accent2">
                      <a:lumMod val="50000"/>
                    </a:schemeClr>
                  </a:solidFill>
                </a:rPr>
                <a:t>   GEM1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4250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3BCFB4-C2E2-4823-AE26-A21379A87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23" y="707886"/>
            <a:ext cx="8906346" cy="60499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380D5-243B-5E36-DF38-C1F553D553FA}"/>
              </a:ext>
            </a:extLst>
          </p:cNvPr>
          <p:cNvSpPr txBox="1"/>
          <p:nvPr/>
        </p:nvSpPr>
        <p:spPr>
          <a:xfrm>
            <a:off x="3062177" y="0"/>
            <a:ext cx="4998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4000" b="1" dirty="0"/>
              <a:t>BINP beam test facility</a:t>
            </a:r>
          </a:p>
        </p:txBody>
      </p:sp>
      <p:pic>
        <p:nvPicPr>
          <p:cNvPr id="3" name="Рисунок 8" descr="Изображение выглядит как сидит, стол, компьютер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3404598B-4FBE-942F-127C-C459CCC89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4516" y="1016678"/>
            <a:ext cx="2853055" cy="2555862"/>
          </a:xfrm>
          <a:prstGeom prst="rect">
            <a:avLst/>
          </a:prstGeom>
          <a:ln w="28575">
            <a:solidFill>
              <a:schemeClr val="accent2"/>
            </a:solidFill>
          </a:ln>
          <a:effectLst/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5F537F-CF4E-E9AA-D1F8-3D13FB4BE343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3806456" y="2294609"/>
            <a:ext cx="5458060" cy="158672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C992528-1D83-922B-C96C-815B89DE8879}"/>
              </a:ext>
            </a:extLst>
          </p:cNvPr>
          <p:cNvSpPr txBox="1"/>
          <p:nvPr/>
        </p:nvSpPr>
        <p:spPr>
          <a:xfrm>
            <a:off x="10005237" y="3696666"/>
            <a:ext cx="1872629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RU" dirty="0"/>
              <a:t>4 MaPMT H12700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4A51AA-565E-FC1F-92B1-D4050B9F91F3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0240770" y="2753833"/>
            <a:ext cx="700782" cy="9428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5AD2F6-19E7-B98F-F8D2-137732E26C95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10941552" y="2753833"/>
            <a:ext cx="0" cy="9428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37A453-9974-C19E-7620-32F76E8D5612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10941552" y="1871330"/>
            <a:ext cx="235533" cy="18253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DD9FBD-9C5D-BCC5-98E9-CE7043CF0415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10384152" y="1988288"/>
            <a:ext cx="557400" cy="17083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864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DD777D-BFE5-593C-A8B4-23FE2A648D02}"/>
              </a:ext>
            </a:extLst>
          </p:cNvPr>
          <p:cNvCxnSpPr>
            <a:cxnSpLocks/>
          </p:cNvCxnSpPr>
          <p:nvPr/>
        </p:nvCxnSpPr>
        <p:spPr>
          <a:xfrm flipV="1">
            <a:off x="1546677" y="978467"/>
            <a:ext cx="3626069" cy="44191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2" name="Content Placeholder 41">
            <a:extLst>
              <a:ext uri="{FF2B5EF4-FFF2-40B4-BE49-F238E27FC236}">
                <a16:creationId xmlns:a16="http://schemas.microsoft.com/office/drawing/2014/main" id="{8B689988-3701-912E-5609-BFC081525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601" y="649852"/>
            <a:ext cx="4775776" cy="6031731"/>
          </a:xfr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1F6097-584F-B84D-8E04-B61793C731FD}"/>
              </a:ext>
            </a:extLst>
          </p:cNvPr>
          <p:cNvCxnSpPr>
            <a:cxnSpLocks/>
          </p:cNvCxnSpPr>
          <p:nvPr/>
        </p:nvCxnSpPr>
        <p:spPr>
          <a:xfrm flipV="1">
            <a:off x="1424691" y="3359895"/>
            <a:ext cx="3626069" cy="44191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5A434FE-353E-B424-B721-EBE877029BBC}"/>
              </a:ext>
            </a:extLst>
          </p:cNvPr>
          <p:cNvCxnSpPr>
            <a:cxnSpLocks/>
          </p:cNvCxnSpPr>
          <p:nvPr/>
        </p:nvCxnSpPr>
        <p:spPr>
          <a:xfrm>
            <a:off x="1755228" y="5187883"/>
            <a:ext cx="325588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951DB3C-F6D5-A3E8-674A-D7E65B48A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77" y="563518"/>
            <a:ext cx="7065841" cy="2197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AEFA7-3A8B-C2F1-243F-D492214E0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178" y="2610278"/>
            <a:ext cx="7095822" cy="2207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6934A5-6BA9-F0BE-D93F-8F6B1B1B8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760" y="4637835"/>
            <a:ext cx="7163274" cy="2228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FF350-8BDA-4FD6-348E-1F25C65E9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910" y="39306"/>
            <a:ext cx="10515600" cy="738461"/>
          </a:xfrm>
        </p:spPr>
        <p:txBody>
          <a:bodyPr/>
          <a:lstStyle/>
          <a:p>
            <a:r>
              <a:rPr lang="en-RU" b="1" dirty="0"/>
              <a:t>Scheme&amp;Results of beam test (May 2022)</a:t>
            </a:r>
          </a:p>
        </p:txBody>
      </p:sp>
    </p:spTree>
    <p:extLst>
      <p:ext uri="{BB962C8B-B14F-4D97-AF65-F5344CB8AC3E}">
        <p14:creationId xmlns:p14="http://schemas.microsoft.com/office/powerpoint/2010/main" val="2928631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926C52-AA5D-F4E1-92B0-A00CCE39383C}"/>
                  </a:ext>
                </a:extLst>
              </p:cNvPr>
              <p:cNvSpPr txBox="1"/>
              <p:nvPr/>
            </p:nvSpPr>
            <p:spPr>
              <a:xfrm>
                <a:off x="231354" y="2630255"/>
                <a:ext cx="2764411" cy="79874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RU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RU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RU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𝑏𝑜𝑡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den>
                      </m:f>
                      <m:r>
                        <a:rPr lang="en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1.03±0.07</m:t>
                      </m:r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926C52-AA5D-F4E1-92B0-A00CCE393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54" y="2630255"/>
                <a:ext cx="2764411" cy="7987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E4C9F41-DD68-7B6F-BC7E-82A8793B2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46" y="1097691"/>
            <a:ext cx="9027715" cy="2807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752F4-1A72-C883-3A30-8B996E68E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106" y="4045348"/>
            <a:ext cx="9010162" cy="2802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0C2B2E-6983-F626-F876-FD76528DD3AC}"/>
                  </a:ext>
                </a:extLst>
              </p:cNvPr>
              <p:cNvSpPr txBox="1"/>
              <p:nvPr/>
            </p:nvSpPr>
            <p:spPr>
              <a:xfrm>
                <a:off x="6767584" y="3817480"/>
                <a:ext cx="2210542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“Opt.s”+“Bot.s” </a:t>
                </a:r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RU" dirty="0"/>
                  <a:t>PD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0C2B2E-6983-F626-F876-FD76528DD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584" y="3817480"/>
                <a:ext cx="2210542" cy="369332"/>
              </a:xfrm>
              <a:prstGeom prst="rect">
                <a:avLst/>
              </a:prstGeom>
              <a:blipFill>
                <a:blip r:embed="rId5"/>
                <a:stretch>
                  <a:fillRect l="-2273" t="-6452" r="-1136" b="-2258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C44DB1-1614-1AF3-38C9-A426F58CBF98}"/>
                  </a:ext>
                </a:extLst>
              </p:cNvPr>
              <p:cNvSpPr txBox="1"/>
              <p:nvPr/>
            </p:nvSpPr>
            <p:spPr>
              <a:xfrm>
                <a:off x="6767584" y="752820"/>
                <a:ext cx="2235868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“Opt.s”+“Opt.s” </a:t>
                </a:r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RU" dirty="0"/>
                  <a:t> PD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C44DB1-1614-1AF3-38C9-A426F58CB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584" y="752820"/>
                <a:ext cx="2235868" cy="369332"/>
              </a:xfrm>
              <a:prstGeom prst="rect">
                <a:avLst/>
              </a:prstGeom>
              <a:blipFill>
                <a:blip r:embed="rId6"/>
                <a:stretch>
                  <a:fillRect l="-2247" t="-3226" r="-1124" b="-2258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517D87-8F81-56F6-699E-1A5082FD3E37}"/>
                  </a:ext>
                </a:extLst>
              </p:cNvPr>
              <p:cNvSpPr txBox="1"/>
              <p:nvPr/>
            </p:nvSpPr>
            <p:spPr>
              <a:xfrm>
                <a:off x="84308" y="3609756"/>
                <a:ext cx="3746012" cy="83542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RU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RU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𝑏𝑜𝑡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5.51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5.34</m:t>
                          </m:r>
                        </m:den>
                      </m:f>
                      <m:r>
                        <a:rPr lang="en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1.032±0.005</m:t>
                      </m:r>
                    </m:oMath>
                  </m:oMathPara>
                </a14:m>
                <a:endParaRPr lang="en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517D87-8F81-56F6-699E-1A5082FD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8" y="3609756"/>
                <a:ext cx="3746012" cy="835422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9514B545-9326-8E25-8405-2EBB4D47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0" y="20255"/>
            <a:ext cx="12086960" cy="732565"/>
          </a:xfrm>
        </p:spPr>
        <p:txBody>
          <a:bodyPr>
            <a:normAutofit/>
          </a:bodyPr>
          <a:lstStyle/>
          <a:p>
            <a:r>
              <a:rPr lang="ru-RU" sz="4000" dirty="0"/>
              <a:t>Влияние эффектов поверхности в стопке </a:t>
            </a:r>
            <a:r>
              <a:rPr lang="en-RU" sz="4000" dirty="0"/>
              <a:t>(</a:t>
            </a:r>
            <a:r>
              <a:rPr lang="en-RU" sz="4000" dirty="0">
                <a:solidFill>
                  <a:schemeClr val="accent5"/>
                </a:solidFill>
              </a:rPr>
              <a:t>457f3+457f4</a:t>
            </a:r>
            <a:r>
              <a:rPr lang="en-RU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172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8C4C-EEDA-F77A-904E-F52CCEDC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0" y="42939"/>
            <a:ext cx="12126700" cy="703511"/>
          </a:xfrm>
        </p:spPr>
        <p:txBody>
          <a:bodyPr>
            <a:normAutofit fontScale="90000"/>
          </a:bodyPr>
          <a:lstStyle/>
          <a:p>
            <a:r>
              <a:rPr lang="ru-RU" dirty="0"/>
              <a:t>Влияние эффектов поверхности в стопке </a:t>
            </a:r>
            <a:r>
              <a:rPr lang="en-RU" dirty="0"/>
              <a:t>(</a:t>
            </a:r>
            <a:r>
              <a:rPr lang="en-RU" dirty="0">
                <a:solidFill>
                  <a:schemeClr val="accent5"/>
                </a:solidFill>
              </a:rPr>
              <a:t>457f3+457f4</a:t>
            </a:r>
            <a:r>
              <a:rPr lang="en-RU" dirty="0"/>
              <a:t>)</a:t>
            </a:r>
            <a:r>
              <a:rPr lang="en-US" sz="1800" dirty="0"/>
              <a:t>(2)</a:t>
            </a:r>
            <a:endParaRPr lang="en-RU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BAB09-5177-8C58-8EB5-476BE770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060" y="823550"/>
            <a:ext cx="8833632" cy="27475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C44DB1-1614-1AF3-38C9-A426F58CBF98}"/>
                  </a:ext>
                </a:extLst>
              </p:cNvPr>
              <p:cNvSpPr txBox="1"/>
              <p:nvPr/>
            </p:nvSpPr>
            <p:spPr>
              <a:xfrm>
                <a:off x="6767584" y="712180"/>
                <a:ext cx="2285819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“Bott.s”+“Opt.s” </a:t>
                </a:r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RU" dirty="0"/>
                  <a:t> PD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C44DB1-1614-1AF3-38C9-A426F58CB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584" y="712180"/>
                <a:ext cx="2285819" cy="369332"/>
              </a:xfrm>
              <a:prstGeom prst="rect">
                <a:avLst/>
              </a:prstGeom>
              <a:blipFill>
                <a:blip r:embed="rId3"/>
                <a:stretch>
                  <a:fillRect l="-2198" t="-6452" r="-1099" b="-2580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638A4AC-A065-B445-F062-1810FBD84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340" y="3443029"/>
            <a:ext cx="8772672" cy="2728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517D87-8F81-56F6-699E-1A5082FD3E37}"/>
                  </a:ext>
                </a:extLst>
              </p:cNvPr>
              <p:cNvSpPr txBox="1"/>
              <p:nvPr/>
            </p:nvSpPr>
            <p:spPr>
              <a:xfrm>
                <a:off x="132468" y="2024276"/>
                <a:ext cx="3746012" cy="83542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RU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RU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𝑏𝑜𝑡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5.51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5.38</m:t>
                          </m:r>
                        </m:den>
                      </m:f>
                      <m:r>
                        <a:rPr lang="en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1.024±0.005</m:t>
                      </m:r>
                    </m:oMath>
                  </m:oMathPara>
                </a14:m>
                <a:endParaRPr lang="en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517D87-8F81-56F6-699E-1A5082FD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68" y="2024276"/>
                <a:ext cx="3746012" cy="835422"/>
              </a:xfrm>
              <a:prstGeom prst="rect">
                <a:avLst/>
              </a:prstGeom>
              <a:blipFill>
                <a:blip r:embed="rId5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0C2B2E-6983-F626-F876-FD76528DD3AC}"/>
                  </a:ext>
                </a:extLst>
              </p:cNvPr>
              <p:cNvSpPr txBox="1"/>
              <p:nvPr/>
            </p:nvSpPr>
            <p:spPr>
              <a:xfrm>
                <a:off x="6767584" y="3380600"/>
                <a:ext cx="2186817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“Bot.s”+“Bot.s” </a:t>
                </a:r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RU" dirty="0"/>
                  <a:t>PD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0C2B2E-6983-F626-F876-FD76528DD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584" y="3380600"/>
                <a:ext cx="2186817" cy="369332"/>
              </a:xfrm>
              <a:prstGeom prst="rect">
                <a:avLst/>
              </a:prstGeom>
              <a:blipFill>
                <a:blip r:embed="rId6"/>
                <a:stretch>
                  <a:fillRect l="-2299" t="-3226" r="-1149" b="-2258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5108E0-1A38-A72D-5DF7-3C7508BFD187}"/>
                  </a:ext>
                </a:extLst>
              </p:cNvPr>
              <p:cNvSpPr txBox="1"/>
              <p:nvPr/>
            </p:nvSpPr>
            <p:spPr>
              <a:xfrm>
                <a:off x="267013" y="999164"/>
                <a:ext cx="2764411" cy="79874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RU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RU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RU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𝑏𝑜𝑡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den>
                      </m:f>
                      <m:r>
                        <a:rPr lang="en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0.96±0.07</m:t>
                      </m:r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5108E0-1A38-A72D-5DF7-3C7508BFD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13" y="999164"/>
                <a:ext cx="2764411" cy="798745"/>
              </a:xfrm>
              <a:prstGeom prst="rect">
                <a:avLst/>
              </a:prstGeom>
              <a:blipFill>
                <a:blip r:embed="rId7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2C7112-A8AB-5357-2A8F-1AD577AFA722}"/>
                  </a:ext>
                </a:extLst>
              </p:cNvPr>
              <p:cNvSpPr txBox="1"/>
              <p:nvPr/>
            </p:nvSpPr>
            <p:spPr>
              <a:xfrm>
                <a:off x="132468" y="4780075"/>
                <a:ext cx="3746012" cy="78970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RU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RU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𝑏𝑜𝑡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𝑏𝑜𝑡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5.51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5.19</m:t>
                          </m:r>
                        </m:den>
                      </m:f>
                      <m:r>
                        <a:rPr lang="en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1.062±0.005</m:t>
                      </m:r>
                    </m:oMath>
                  </m:oMathPara>
                </a14:m>
                <a:endParaRPr lang="en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2C7112-A8AB-5357-2A8F-1AD577AFA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68" y="4780075"/>
                <a:ext cx="3746012" cy="7897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B09FF93-AAF7-DB0E-B6F9-B4D477C8E514}"/>
                  </a:ext>
                </a:extLst>
              </p:cNvPr>
              <p:cNvSpPr txBox="1"/>
              <p:nvPr/>
            </p:nvSpPr>
            <p:spPr>
              <a:xfrm>
                <a:off x="280419" y="3469240"/>
                <a:ext cx="2764411" cy="75302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RU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RU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𝑜𝑝𝑡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RU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𝑏𝑜𝑡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𝑏𝑜𝑡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den>
                      </m:f>
                      <m:r>
                        <a:rPr lang="en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0.87±0.07</m:t>
                      </m:r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B09FF93-AAF7-DB0E-B6F9-B4D477C8E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9" y="3469240"/>
                <a:ext cx="2764411" cy="753027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011A2CB-7581-70ED-4F32-7835C64C19F8}"/>
              </a:ext>
            </a:extLst>
          </p:cNvPr>
          <p:cNvSpPr txBox="1"/>
          <p:nvPr/>
        </p:nvSpPr>
        <p:spPr>
          <a:xfrm>
            <a:off x="742068" y="6074308"/>
            <a:ext cx="1055585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cap="rnd"/>
          <a:effectLst>
            <a:softEdge rad="762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RU" sz="1600" dirty="0">
                <a:solidFill>
                  <a:srgbClr val="C00000"/>
                </a:solidFill>
              </a:rPr>
              <a:t>Due to scattering effects on the bottom aerogel surfaces the N</a:t>
            </a:r>
            <a:r>
              <a:rPr lang="en-RU" sz="1600" baseline="-25000" dirty="0">
                <a:solidFill>
                  <a:srgbClr val="C00000"/>
                </a:solidFill>
              </a:rPr>
              <a:t>pe</a:t>
            </a:r>
            <a:r>
              <a:rPr lang="en-RU" sz="1600" dirty="0">
                <a:solidFill>
                  <a:srgbClr val="C00000"/>
                </a:solidFill>
              </a:rPr>
              <a:t> loss </a:t>
            </a:r>
            <a:r>
              <a:rPr lang="en-GB" sz="1600" dirty="0" err="1">
                <a:solidFill>
                  <a:srgbClr val="C00000"/>
                </a:solidFill>
              </a:rPr>
              <a:t>i</a:t>
            </a:r>
            <a:r>
              <a:rPr lang="en-RU" sz="1600" dirty="0">
                <a:solidFill>
                  <a:srgbClr val="C00000"/>
                </a:solidFill>
              </a:rPr>
              <a:t>s about </a:t>
            </a:r>
            <a:r>
              <a:rPr lang="en-RU" sz="1600" dirty="0">
                <a:solidFill>
                  <a:schemeClr val="tx1"/>
                </a:solidFill>
              </a:rPr>
              <a:t>3–4%</a:t>
            </a:r>
            <a:r>
              <a:rPr lang="en-RU" sz="1600" dirty="0">
                <a:solidFill>
                  <a:srgbClr val="C00000"/>
                </a:solidFill>
              </a:rPr>
              <a:t> for single layer samples and about </a:t>
            </a:r>
            <a:r>
              <a:rPr lang="en-RU" sz="1600" dirty="0">
                <a:solidFill>
                  <a:schemeClr val="tx1"/>
                </a:solidFill>
              </a:rPr>
              <a:t>6%</a:t>
            </a:r>
            <a:r>
              <a:rPr lang="en-RU" sz="1600" dirty="0">
                <a:solidFill>
                  <a:srgbClr val="C00000"/>
                </a:solidFill>
              </a:rPr>
              <a:t> for stack of two samples. While the resoultion degradation becomes sensable (</a:t>
            </a:r>
            <a:r>
              <a:rPr lang="en-RU" sz="1600" dirty="0">
                <a:solidFill>
                  <a:schemeClr val="tx1"/>
                </a:solidFill>
              </a:rPr>
              <a:t>13%</a:t>
            </a:r>
            <a:r>
              <a:rPr lang="en-RU" sz="1600" dirty="0">
                <a:solidFill>
                  <a:srgbClr val="C00000"/>
                </a:solidFill>
              </a:rPr>
              <a:t>) only in case of stack of two aerogel samples.</a:t>
            </a:r>
          </a:p>
        </p:txBody>
      </p:sp>
    </p:spTree>
    <p:extLst>
      <p:ext uri="{BB962C8B-B14F-4D97-AF65-F5344CB8AC3E}">
        <p14:creationId xmlns:p14="http://schemas.microsoft.com/office/powerpoint/2010/main" val="552349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D0EA-03E8-2828-DF4B-7A31A3DBE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28" y="0"/>
            <a:ext cx="10515600" cy="578069"/>
          </a:xfrm>
        </p:spPr>
        <p:txBody>
          <a:bodyPr>
            <a:normAutofit fontScale="90000"/>
          </a:bodyPr>
          <a:lstStyle/>
          <a:p>
            <a:r>
              <a:rPr lang="en-RU" dirty="0"/>
              <a:t>T</a:t>
            </a:r>
            <a:r>
              <a:rPr lang="en-GB" dirty="0"/>
              <a:t>B</a:t>
            </a:r>
            <a:r>
              <a:rPr lang="en-RU" dirty="0"/>
              <a:t>eam simulation with G4: input data.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77C5A-41B8-66BC-E467-C9A27111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622" y="3556154"/>
            <a:ext cx="4478502" cy="331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FD86F-182C-16A0-1277-54905ADCE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80908" y="2693601"/>
            <a:ext cx="3366637" cy="4678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CE307E-26CF-FB32-F095-9FEE747FB1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3476" y="515013"/>
                <a:ext cx="11340662" cy="3237183"/>
              </a:xfrm>
            </p:spPr>
            <p:txBody>
              <a:bodyPr>
                <a:normAutofit fontScale="62500" lnSpcReduction="20000"/>
              </a:bodyPr>
              <a:lstStyle/>
              <a:p>
                <a:pPr algn="just"/>
                <a:r>
                  <a:rPr lang="en-RU" dirty="0"/>
                  <a:t>To perform quntitively comparison T</a:t>
                </a:r>
                <a:r>
                  <a:rPr lang="en-GB" dirty="0"/>
                  <a:t>B</a:t>
                </a:r>
                <a:r>
                  <a:rPr lang="en-RU" dirty="0"/>
                  <a:t>eam results with G4 simulation it is necessary to implement in simulation very correct data on aerogel parameters (</a:t>
                </a:r>
                <a:r>
                  <a:rPr lang="en-RU" dirty="0">
                    <a:solidFill>
                      <a:srgbClr val="FF0000"/>
                    </a:solidFill>
                  </a:rPr>
                  <a:t>n, L</a:t>
                </a:r>
                <a:r>
                  <a:rPr lang="en-RU" baseline="-25000" dirty="0">
                    <a:solidFill>
                      <a:srgbClr val="FF0000"/>
                    </a:solidFill>
                  </a:rPr>
                  <a:t>sc</a:t>
                </a:r>
                <a:r>
                  <a:rPr lang="en-RU" dirty="0">
                    <a:solidFill>
                      <a:srgbClr val="FF0000"/>
                    </a:solidFill>
                  </a:rPr>
                  <a:t>, thick</a:t>
                </a:r>
                <a:r>
                  <a:rPr lang="en-RU" dirty="0"/>
                  <a:t>) and also about photon detector parameters such like </a:t>
                </a:r>
                <a:r>
                  <a:rPr lang="en-RU" dirty="0">
                    <a:solidFill>
                      <a:srgbClr val="FF0000"/>
                    </a:solidFill>
                  </a:rPr>
                  <a:t>Geometry</a:t>
                </a:r>
                <a:r>
                  <a:rPr lang="en-RU" dirty="0"/>
                  <a:t> and </a:t>
                </a:r>
                <a:r>
                  <a:rPr lang="en-RU" dirty="0">
                    <a:solidFill>
                      <a:srgbClr val="FF0000"/>
                    </a:solidFill>
                  </a:rPr>
                  <a:t>PDE</a:t>
                </a:r>
                <a:r>
                  <a:rPr lang="en-RU" dirty="0"/>
                  <a:t>.</a:t>
                </a:r>
              </a:p>
              <a:p>
                <a:pPr algn="just"/>
                <a:r>
                  <a:rPr lang="en-RU" dirty="0"/>
                  <a:t>As a QE(</a:t>
                </a:r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RU" dirty="0"/>
                  <a:t>) we will use data for MaPMT H12700 from manufacturier (Hamamatsu) data-sheet (DS) normalized on our own direct measurement QE(</a:t>
                </a:r>
                <a14:m>
                  <m:oMath xmlns:m="http://schemas.openxmlformats.org/officeDocument/2006/math">
                    <m:r>
                      <a:rPr lang="en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RU" dirty="0"/>
                  <a:t>=409nm) performed with laser light sourse(see the pictures below: left). </a:t>
                </a:r>
              </a:p>
              <a:p>
                <a:pPr algn="just"/>
                <a:r>
                  <a:rPr lang="en-RU" dirty="0"/>
                  <a:t>Also it is necessary to take into account that flat-pannel MaPMTs have non 100% photoelectron collection efficiency (CE). According to invetigations (Ref. </a:t>
                </a:r>
                <a:r>
                  <a:rPr lang="en-GB" i="1" dirty="0">
                    <a:solidFill>
                      <a:schemeClr val="accent1"/>
                    </a:solidFill>
                  </a:rPr>
                  <a:t>arXiv:1506.04302v2 [</a:t>
                </a:r>
                <a:r>
                  <a:rPr lang="en-GB" i="1" dirty="0" err="1">
                    <a:solidFill>
                      <a:schemeClr val="accent1"/>
                    </a:solidFill>
                  </a:rPr>
                  <a:t>physics.ins</a:t>
                </a:r>
                <a:r>
                  <a:rPr lang="en-GB" i="1" dirty="0">
                    <a:solidFill>
                      <a:schemeClr val="accent1"/>
                    </a:solidFill>
                  </a:rPr>
                  <a:t>-det] 5 Oct 2015</a:t>
                </a:r>
                <a:r>
                  <a:rPr lang="en-GB" dirty="0"/>
                  <a:t>) about 20% of photoelectrons are able to give by 5 times smaller amplitude than a single photoelectron peak due to skip of the first dynode stage </a:t>
                </a:r>
                <a:r>
                  <a:rPr lang="en-RU" dirty="0"/>
                  <a:t>(see the pictures below: right)</a:t>
                </a:r>
                <a:r>
                  <a:rPr lang="en-GB" dirty="0"/>
                  <a:t>. It means that if the read out electronics discriminator threshold is set ~0.1-0.2pe we will lose about 20% of photoelectrons. </a:t>
                </a:r>
              </a:p>
              <a:p>
                <a:pPr algn="just"/>
                <a:r>
                  <a:rPr lang="en-GB" dirty="0"/>
                  <a:t>In the G4 simulation is implemented recalculated photon detection efficiency (PDE):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𝑃𝐷𝐸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DS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409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DS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𝑄𝐸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409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b="0" i="0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Meas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DS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32%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20%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0.8</m:t>
                      </m:r>
                    </m:oMath>
                  </m:oMathPara>
                </a14:m>
                <a:endParaRPr lang="en-GB" dirty="0"/>
              </a:p>
              <a:p>
                <a:pPr marL="0" indent="0" algn="just">
                  <a:buNone/>
                </a:pPr>
                <a:endParaRPr lang="en-R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CE307E-26CF-FB32-F095-9FEE747FB1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3476" y="515013"/>
                <a:ext cx="11340662" cy="3237183"/>
              </a:xfrm>
              <a:blipFill>
                <a:blip r:embed="rId4"/>
                <a:stretch>
                  <a:fillRect l="-223" t="-3125" r="-44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57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BA32-8F9B-FE3D-993B-A6061B07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12381"/>
            <a:ext cx="11201400" cy="612337"/>
          </a:xfrm>
        </p:spPr>
        <p:txBody>
          <a:bodyPr>
            <a:normAutofit fontScale="90000"/>
          </a:bodyPr>
          <a:lstStyle/>
          <a:p>
            <a:r>
              <a:rPr lang="en-RU" dirty="0"/>
              <a:t>T</a:t>
            </a:r>
            <a:r>
              <a:rPr lang="en-GB" dirty="0"/>
              <a:t>b</a:t>
            </a:r>
            <a:r>
              <a:rPr lang="en-RU" dirty="0"/>
              <a:t>eam and G4sim comparison (</a:t>
            </a:r>
            <a:r>
              <a:rPr lang="en-RU" dirty="0">
                <a:solidFill>
                  <a:schemeClr val="accent1"/>
                </a:solidFill>
              </a:rPr>
              <a:t>single – thin 457-3</a:t>
            </a:r>
            <a:r>
              <a:rPr lang="en-RU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B823E53-B4DB-BF0D-5993-CB60DF3A4317}"/>
                  </a:ext>
                </a:extLst>
              </p:cNvPr>
              <p:cNvSpPr/>
              <p:nvPr/>
            </p:nvSpPr>
            <p:spPr>
              <a:xfrm>
                <a:off x="385762" y="5208461"/>
                <a:ext cx="2339295" cy="8620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i="1" baseline="-25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baseline="-25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i="1" baseline="-250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𝑠𝑐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⌊"/>
                                          <m:endChr m:val="⌋"/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400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B823E53-B4DB-BF0D-5993-CB60DF3A43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" y="5208461"/>
                <a:ext cx="2339295" cy="862031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89B01C6-37A0-F18A-5C0E-73DEB41BCB94}"/>
              </a:ext>
            </a:extLst>
          </p:cNvPr>
          <p:cNvCxnSpPr>
            <a:cxnSpLocks/>
          </p:cNvCxnSpPr>
          <p:nvPr/>
        </p:nvCxnSpPr>
        <p:spPr>
          <a:xfrm flipH="1" flipV="1">
            <a:off x="471487" y="4046312"/>
            <a:ext cx="600075" cy="1668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F8FEB1-6361-7C41-0210-3328A9EEB4EC}"/>
              </a:ext>
            </a:extLst>
          </p:cNvPr>
          <p:cNvGrpSpPr/>
          <p:nvPr/>
        </p:nvGrpSpPr>
        <p:grpSpPr>
          <a:xfrm>
            <a:off x="14286" y="2488978"/>
            <a:ext cx="3086101" cy="2085976"/>
            <a:chOff x="25649" y="2146076"/>
            <a:chExt cx="3061369" cy="2085976"/>
          </a:xfrm>
        </p:grpSpPr>
        <p:pic>
          <p:nvPicPr>
            <p:cNvPr id="23" name="Content Placeholder 41">
              <a:extLst>
                <a:ext uri="{FF2B5EF4-FFF2-40B4-BE49-F238E27FC236}">
                  <a16:creationId xmlns:a16="http://schemas.microsoft.com/office/drawing/2014/main" id="{B5E895BE-0DEA-8B6F-96D6-D8B463B5F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80" y="2160364"/>
              <a:ext cx="3043238" cy="207168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E29681-FC1B-B541-2A7E-8F5CD328979C}"/>
                </a:ext>
              </a:extLst>
            </p:cNvPr>
            <p:cNvSpPr txBox="1"/>
            <p:nvPr/>
          </p:nvSpPr>
          <p:spPr>
            <a:xfrm rot="16200000">
              <a:off x="364867" y="3139157"/>
              <a:ext cx="1534923" cy="400110"/>
            </a:xfrm>
            <a:prstGeom prst="rect">
              <a:avLst/>
            </a:prstGeom>
            <a:solidFill>
              <a:srgbClr val="29E8FD"/>
            </a:solidFill>
          </p:spPr>
          <p:txBody>
            <a:bodyPr wrap="square" rtlCol="0">
              <a:spAutoFit/>
            </a:bodyPr>
            <a:lstStyle/>
            <a:p>
              <a:r>
                <a:rPr lang="en-RU" sz="2000" b="1" dirty="0"/>
                <a:t>      457_3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968554-7069-8991-F205-5FECFA5ED08D}"/>
                </a:ext>
              </a:extLst>
            </p:cNvPr>
            <p:cNvSpPr txBox="1"/>
            <p:nvPr/>
          </p:nvSpPr>
          <p:spPr>
            <a:xfrm rot="16200000">
              <a:off x="-399988" y="2868799"/>
              <a:ext cx="17746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n</a:t>
              </a:r>
              <a:r>
                <a:rPr lang="en-RU" b="1" dirty="0"/>
                <a:t>=1.027</a:t>
              </a:r>
            </a:p>
            <a:p>
              <a:pPr algn="ctr"/>
              <a:r>
                <a:rPr lang="en-RU" b="1" dirty="0"/>
                <a:t>A</a:t>
              </a:r>
              <a:r>
                <a:rPr lang="en-RU" b="1" baseline="-25000" dirty="0"/>
                <a:t>0</a:t>
              </a:r>
              <a:r>
                <a:rPr lang="en-RU" b="1" dirty="0"/>
                <a:t>=0.78</a:t>
              </a:r>
            </a:p>
            <a:p>
              <a:pPr algn="ctr"/>
              <a:r>
                <a:rPr lang="en-RU" b="1" dirty="0"/>
                <a:t>L</a:t>
              </a:r>
              <a:r>
                <a:rPr lang="en-RU" b="1" baseline="-25000" dirty="0"/>
                <a:t>sc</a:t>
              </a:r>
              <a:r>
                <a:rPr lang="en-RU" b="1" dirty="0"/>
                <a:t> = 50 mm</a:t>
              </a:r>
              <a:endParaRPr lang="en-RU" b="1" baseline="-25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18C6FF6-1C18-CF48-0574-54E6131B1554}"/>
                </a:ext>
              </a:extLst>
            </p:cNvPr>
            <p:cNvSpPr txBox="1"/>
            <p:nvPr/>
          </p:nvSpPr>
          <p:spPr>
            <a:xfrm>
              <a:off x="394148" y="2146076"/>
              <a:ext cx="164406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RU" sz="2000" b="1" dirty="0"/>
                <a:t>   19.0 mm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1C4D6D2-B06B-7CF9-4105-6FE82772FBF2}"/>
              </a:ext>
            </a:extLst>
          </p:cNvPr>
          <p:cNvCxnSpPr>
            <a:cxnSpLocks/>
          </p:cNvCxnSpPr>
          <p:nvPr/>
        </p:nvCxnSpPr>
        <p:spPr>
          <a:xfrm flipH="1" flipV="1">
            <a:off x="800100" y="4206368"/>
            <a:ext cx="957263" cy="1433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E6933DF-843F-7958-2CA4-6A5363D90786}"/>
              </a:ext>
            </a:extLst>
          </p:cNvPr>
          <p:cNvCxnSpPr>
            <a:cxnSpLocks/>
          </p:cNvCxnSpPr>
          <p:nvPr/>
        </p:nvCxnSpPr>
        <p:spPr>
          <a:xfrm flipH="1" flipV="1">
            <a:off x="1083299" y="2786063"/>
            <a:ext cx="1002112" cy="2514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7DCBDA-AFF1-73C8-2416-27F88EE84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050942" y="957209"/>
            <a:ext cx="9083326" cy="282524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BCDF1B-44C0-C686-4621-2B5A9CC4B74C}"/>
              </a:ext>
            </a:extLst>
          </p:cNvPr>
          <p:cNvSpPr txBox="1"/>
          <p:nvPr/>
        </p:nvSpPr>
        <p:spPr>
          <a:xfrm>
            <a:off x="7086604" y="633090"/>
            <a:ext cx="126297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9065A1-D696-D711-2D08-D8CC0F0BD290}"/>
                  </a:ext>
                </a:extLst>
              </p:cNvPr>
              <p:cNvSpPr txBox="1"/>
              <p:nvPr/>
            </p:nvSpPr>
            <p:spPr>
              <a:xfrm>
                <a:off x="220716" y="787443"/>
                <a:ext cx="3379033" cy="59368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RU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𝐴𝑒𝑟</m:t>
                                  </m:r>
                                </m:sub>
                              </m:sSub>
                            </m:e>
                          </m:d>
                          <m:r>
                            <a:rPr lang="en-RU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en-RU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RU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rad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𝑅𝑂𝐼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RU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RU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RU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RU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RU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2−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RU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9065A1-D696-D711-2D08-D8CC0F0B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16" y="787443"/>
                <a:ext cx="3379033" cy="5936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D5ADA86-6443-1061-417B-851ABA7E9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3574" y="3926660"/>
            <a:ext cx="9083326" cy="28356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2541F6-9B4A-D401-418D-A0C062396DDF}"/>
              </a:ext>
            </a:extLst>
          </p:cNvPr>
          <p:cNvSpPr txBox="1"/>
          <p:nvPr/>
        </p:nvSpPr>
        <p:spPr>
          <a:xfrm>
            <a:off x="7086604" y="3676980"/>
            <a:ext cx="1184427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RU" dirty="0"/>
              <a:t>Simulation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4919C-B780-AFA9-4C59-34A0E0F5DEA0}"/>
              </a:ext>
            </a:extLst>
          </p:cNvPr>
          <p:cNvSpPr txBox="1"/>
          <p:nvPr/>
        </p:nvSpPr>
        <p:spPr>
          <a:xfrm>
            <a:off x="3040911" y="320712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(2)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965249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023F5-E8FD-62AA-7052-E574A8F5D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89" y="777768"/>
            <a:ext cx="11666863" cy="300571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RU" sz="2400" dirty="0"/>
              <a:t>The new aerogel samples were produced in 2022 to be tested in mRICH prototype with mixed hadron beams in 2023-2024.</a:t>
            </a:r>
          </a:p>
          <a:p>
            <a:pPr marL="914400" lvl="2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Refractive index of all tiles n = 1.028±0.001;</a:t>
            </a:r>
          </a:p>
          <a:p>
            <a:pPr marL="914400" lvl="2" indent="0" algn="just">
              <a:buNone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(400nm) for all blocks ≥43mm; </a:t>
            </a:r>
          </a:p>
          <a:p>
            <a:pPr marL="914400" lvl="2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7 aerogel tiles 30 mm 100x100 mm</a:t>
            </a:r>
          </a:p>
          <a:p>
            <a:pPr marL="914400" lvl="2" indent="0" algn="just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4 aerogel tiles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mm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100x100 mm</a:t>
            </a:r>
          </a:p>
          <a:p>
            <a:pPr marL="914400" lvl="2" indent="0" algn="just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 aerogel tile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mm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80x80 mm;</a:t>
            </a:r>
            <a:endParaRPr lang="en-RU" sz="1600" dirty="0"/>
          </a:p>
          <a:p>
            <a:pPr algn="just"/>
            <a:r>
              <a:rPr lang="en-RU" sz="2400" dirty="0"/>
              <a:t>The general idea of the experiment was to investigate the quality of new aerogels and estimate the impact from aerogel itself to overal mRICH prototype resolution.</a:t>
            </a:r>
          </a:p>
          <a:p>
            <a:pPr algn="just"/>
            <a:r>
              <a:rPr lang="en-RU" sz="2400" dirty="0"/>
              <a:t>PD and beamline configurations were the same as in Novembe 2022. It allow us to perform direct comparison of results from these two beam test campaigns (Nov and Dec 2022).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06C173-1295-67ED-7CFE-0E913DA76738}"/>
              </a:ext>
            </a:extLst>
          </p:cNvPr>
          <p:cNvSpPr txBox="1">
            <a:spLocks/>
          </p:cNvSpPr>
          <p:nvPr/>
        </p:nvSpPr>
        <p:spPr>
          <a:xfrm>
            <a:off x="1386910" y="39306"/>
            <a:ext cx="10515600" cy="738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RU" b="1" dirty="0"/>
              <a:t>Scheme&amp;Results of beam test (Dec 2022)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E93902-068B-0411-FA05-3C172ACC5888}"/>
              </a:ext>
            </a:extLst>
          </p:cNvPr>
          <p:cNvGrpSpPr/>
          <p:nvPr/>
        </p:nvGrpSpPr>
        <p:grpSpPr>
          <a:xfrm>
            <a:off x="8575040" y="3744755"/>
            <a:ext cx="3205380" cy="2798285"/>
            <a:chOff x="5991255" y="2612705"/>
            <a:chExt cx="3625086" cy="3446667"/>
          </a:xfrm>
        </p:grpSpPr>
        <p:pic>
          <p:nvPicPr>
            <p:cNvPr id="6" name="Рисунок 12">
              <a:extLst>
                <a:ext uri="{FF2B5EF4-FFF2-40B4-BE49-F238E27FC236}">
                  <a16:creationId xmlns:a16="http://schemas.microsoft.com/office/drawing/2014/main" id="{9F48F540-1B4A-7BCB-0700-6C3EE1F42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1255" y="2612705"/>
              <a:ext cx="3625086" cy="3446667"/>
            </a:xfrm>
            <a:prstGeom prst="rect">
              <a:avLst/>
            </a:prstGeom>
          </p:spPr>
        </p:pic>
        <p:cxnSp>
          <p:nvCxnSpPr>
            <p:cNvPr id="7" name="Прямая со стрелкой 14">
              <a:extLst>
                <a:ext uri="{FF2B5EF4-FFF2-40B4-BE49-F238E27FC236}">
                  <a16:creationId xmlns:a16="http://schemas.microsoft.com/office/drawing/2014/main" id="{26FB44FD-F885-55AD-4775-9AC30A8965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3348" y="3188254"/>
              <a:ext cx="2467756" cy="16208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16">
              <a:extLst>
                <a:ext uri="{FF2B5EF4-FFF2-40B4-BE49-F238E27FC236}">
                  <a16:creationId xmlns:a16="http://schemas.microsoft.com/office/drawing/2014/main" id="{A58C5195-F0F9-F81D-CCCF-1ED02D4D50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68532" y="3178070"/>
              <a:ext cx="122572" cy="187239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20">
              <a:extLst>
                <a:ext uri="{FF2B5EF4-FFF2-40B4-BE49-F238E27FC236}">
                  <a16:creationId xmlns:a16="http://schemas.microsoft.com/office/drawing/2014/main" id="{C12A1215-F8A0-97FF-0987-8C6CA424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603659" y="2685782"/>
              <a:ext cx="488402" cy="49228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5BBA91-9DFB-1CA6-905A-8B0D5774EA89}"/>
                </a:ext>
              </a:extLst>
            </p:cNvPr>
            <p:cNvSpPr txBox="1"/>
            <p:nvPr/>
          </p:nvSpPr>
          <p:spPr>
            <a:xfrm rot="14006939">
              <a:off x="8392091" y="2729607"/>
              <a:ext cx="520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  <a:endPara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D6508-191C-82DD-0D2C-262109807CBA}"/>
                </a:ext>
              </a:extLst>
            </p:cNvPr>
            <p:cNvSpPr txBox="1"/>
            <p:nvPr/>
          </p:nvSpPr>
          <p:spPr>
            <a:xfrm rot="21292691">
              <a:off x="7660633" y="2924072"/>
              <a:ext cx="566559" cy="37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BCE2FA-54B9-0190-8521-11C95B62B862}"/>
                </a:ext>
              </a:extLst>
            </p:cNvPr>
            <p:cNvSpPr txBox="1"/>
            <p:nvPr/>
          </p:nvSpPr>
          <p:spPr>
            <a:xfrm rot="16545893">
              <a:off x="8468540" y="4045537"/>
              <a:ext cx="516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E87DBD-25D7-AB39-347F-CC39CB76E1AF}"/>
              </a:ext>
            </a:extLst>
          </p:cNvPr>
          <p:cNvGrpSpPr/>
          <p:nvPr/>
        </p:nvGrpSpPr>
        <p:grpSpPr>
          <a:xfrm>
            <a:off x="448672" y="3759070"/>
            <a:ext cx="3053098" cy="2955317"/>
            <a:chOff x="90534" y="669828"/>
            <a:chExt cx="3053098" cy="2955317"/>
          </a:xfrm>
        </p:grpSpPr>
        <p:pic>
          <p:nvPicPr>
            <p:cNvPr id="18" name="Рисунок 4">
              <a:extLst>
                <a:ext uri="{FF2B5EF4-FFF2-40B4-BE49-F238E27FC236}">
                  <a16:creationId xmlns:a16="http://schemas.microsoft.com/office/drawing/2014/main" id="{D7497A7D-1425-A657-62FF-96FFDD562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534" y="669828"/>
              <a:ext cx="3053098" cy="2955317"/>
            </a:xfrm>
            <a:prstGeom prst="rect">
              <a:avLst/>
            </a:prstGeom>
          </p:spPr>
        </p:pic>
        <p:cxnSp>
          <p:nvCxnSpPr>
            <p:cNvPr id="19" name="Прямая со стрелкой 19">
              <a:extLst>
                <a:ext uri="{FF2B5EF4-FFF2-40B4-BE49-F238E27FC236}">
                  <a16:creationId xmlns:a16="http://schemas.microsoft.com/office/drawing/2014/main" id="{D80896E5-DD2A-707D-A650-8900843FB0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3057" y="1201791"/>
              <a:ext cx="274676" cy="12315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22">
              <a:extLst>
                <a:ext uri="{FF2B5EF4-FFF2-40B4-BE49-F238E27FC236}">
                  <a16:creationId xmlns:a16="http://schemas.microsoft.com/office/drawing/2014/main" id="{A012D1CA-8A0D-83FB-6C22-97B094686C4F}"/>
                </a:ext>
              </a:extLst>
            </p:cNvPr>
            <p:cNvCxnSpPr>
              <a:cxnSpLocks/>
            </p:cNvCxnSpPr>
            <p:nvPr/>
          </p:nvCxnSpPr>
          <p:spPr>
            <a:xfrm>
              <a:off x="187225" y="2094342"/>
              <a:ext cx="2595550" cy="33396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0D8735-0094-B8D9-C862-C78B60B860A2}"/>
                </a:ext>
              </a:extLst>
            </p:cNvPr>
            <p:cNvSpPr txBox="1"/>
            <p:nvPr/>
          </p:nvSpPr>
          <p:spPr>
            <a:xfrm rot="517047">
              <a:off x="1355081" y="1953542"/>
              <a:ext cx="535724" cy="44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230</a:t>
              </a:r>
              <a:endPara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5E2FA0-93DA-3B2F-3A4C-8E1BCDABCFBA}"/>
                </a:ext>
              </a:extLst>
            </p:cNvPr>
            <p:cNvSpPr txBox="1"/>
            <p:nvPr/>
          </p:nvSpPr>
          <p:spPr>
            <a:xfrm rot="15271570">
              <a:off x="2261123" y="1620875"/>
              <a:ext cx="535724" cy="44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230</a:t>
              </a:r>
              <a:endPara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4097D7-6EC0-7F7D-B3B5-0BBE24BB8B79}"/>
                </a:ext>
              </a:extLst>
            </p:cNvPr>
            <p:cNvSpPr txBox="1"/>
            <p:nvPr/>
          </p:nvSpPr>
          <p:spPr>
            <a:xfrm>
              <a:off x="2388143" y="2433129"/>
              <a:ext cx="535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6E2016-0ADD-83AB-08DA-857EF67A830E}"/>
                </a:ext>
              </a:extLst>
            </p:cNvPr>
            <p:cNvSpPr txBox="1"/>
            <p:nvPr/>
          </p:nvSpPr>
          <p:spPr>
            <a:xfrm>
              <a:off x="998570" y="694211"/>
              <a:ext cx="1129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op460f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FFFD85-7E81-0516-741F-E6219F59E365}"/>
                </a:ext>
              </a:extLst>
            </p:cNvPr>
            <p:cNvSpPr txBox="1"/>
            <p:nvPr/>
          </p:nvSpPr>
          <p:spPr>
            <a:xfrm>
              <a:off x="117986" y="2717935"/>
              <a:ext cx="11031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=1.027</a:t>
              </a:r>
              <a:endPara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2CDC43-EE83-E580-A120-ADE30A913105}"/>
              </a:ext>
            </a:extLst>
          </p:cNvPr>
          <p:cNvGrpSpPr/>
          <p:nvPr/>
        </p:nvGrpSpPr>
        <p:grpSpPr>
          <a:xfrm>
            <a:off x="4393947" y="3783478"/>
            <a:ext cx="2910930" cy="2906938"/>
            <a:chOff x="90534" y="3107322"/>
            <a:chExt cx="3684940" cy="3590220"/>
          </a:xfrm>
        </p:grpSpPr>
        <p:pic>
          <p:nvPicPr>
            <p:cNvPr id="27" name="Рисунок 33">
              <a:extLst>
                <a:ext uri="{FF2B5EF4-FFF2-40B4-BE49-F238E27FC236}">
                  <a16:creationId xmlns:a16="http://schemas.microsoft.com/office/drawing/2014/main" id="{9D33B44E-5B12-86EE-2812-81E45EAFE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534" y="3107322"/>
              <a:ext cx="3684940" cy="3590220"/>
            </a:xfrm>
            <a:prstGeom prst="rect">
              <a:avLst/>
            </a:prstGeom>
          </p:spPr>
        </p:pic>
        <p:cxnSp>
          <p:nvCxnSpPr>
            <p:cNvPr id="28" name="Прямая со стрелкой 35">
              <a:extLst>
                <a:ext uri="{FF2B5EF4-FFF2-40B4-BE49-F238E27FC236}">
                  <a16:creationId xmlns:a16="http://schemas.microsoft.com/office/drawing/2014/main" id="{4AAC6987-B2C5-131F-E77F-3BAA38196E86}"/>
                </a:ext>
              </a:extLst>
            </p:cNvPr>
            <p:cNvCxnSpPr>
              <a:cxnSpLocks/>
            </p:cNvCxnSpPr>
            <p:nvPr/>
          </p:nvCxnSpPr>
          <p:spPr>
            <a:xfrm>
              <a:off x="1995095" y="4996063"/>
              <a:ext cx="1667976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37">
              <a:extLst>
                <a:ext uri="{FF2B5EF4-FFF2-40B4-BE49-F238E27FC236}">
                  <a16:creationId xmlns:a16="http://schemas.microsoft.com/office/drawing/2014/main" id="{AB3A105E-A4E3-6B82-4252-8149043094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2063" y="4903466"/>
              <a:ext cx="0" cy="152785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7A56F1-9D7A-67F6-F638-A6268B489C70}"/>
                </a:ext>
              </a:extLst>
            </p:cNvPr>
            <p:cNvSpPr txBox="1"/>
            <p:nvPr/>
          </p:nvSpPr>
          <p:spPr>
            <a:xfrm>
              <a:off x="2554865" y="499621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115</a:t>
              </a:r>
              <a:endPara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3A34F71-992D-9E15-F09E-BA8569056C40}"/>
                </a:ext>
              </a:extLst>
            </p:cNvPr>
            <p:cNvSpPr txBox="1"/>
            <p:nvPr/>
          </p:nvSpPr>
          <p:spPr>
            <a:xfrm rot="16200000">
              <a:off x="2028867" y="5482729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115</a:t>
              </a:r>
              <a:endPara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Right Arrow 31">
            <a:extLst>
              <a:ext uri="{FF2B5EF4-FFF2-40B4-BE49-F238E27FC236}">
                <a16:creationId xmlns:a16="http://schemas.microsoft.com/office/drawing/2014/main" id="{2E4EE901-A9B0-B098-C128-450A9FF04CE6}"/>
              </a:ext>
            </a:extLst>
          </p:cNvPr>
          <p:cNvSpPr/>
          <p:nvPr/>
        </p:nvSpPr>
        <p:spPr>
          <a:xfrm>
            <a:off x="3501770" y="5237784"/>
            <a:ext cx="904264" cy="357327"/>
          </a:xfrm>
          <a:prstGeom prst="rightArrow">
            <a:avLst>
              <a:gd name="adj1" fmla="val 37421"/>
              <a:gd name="adj2" fmla="val 395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0429B0-459F-0AE7-248D-3339CAB8CC7E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3173935" y="2184400"/>
            <a:ext cx="2675477" cy="15990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20F40C4-97FF-C6EF-4951-73F819DC8539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4406034" y="2387005"/>
            <a:ext cx="5771696" cy="13577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24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FBD1-8AE5-31AB-36DB-92E7464A4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8"/>
            <a:ext cx="10515600" cy="70693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Aerogel with </a:t>
            </a:r>
            <a:r>
              <a:rPr lang="en-US" sz="4000" dirty="0">
                <a:solidFill>
                  <a:srgbClr val="FF0000"/>
                </a:solidFill>
              </a:rPr>
              <a:t>30</a:t>
            </a:r>
            <a:r>
              <a:rPr lang="en-US" sz="4000" dirty="0"/>
              <a:t> mm thickness (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460f4</a:t>
            </a:r>
            <a:r>
              <a:rPr lang="en-US" sz="4000" dirty="0"/>
              <a:t>)</a:t>
            </a:r>
            <a:endParaRPr lang="en-RU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479648-B457-98E8-129F-131305280C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9306" y="790904"/>
            <a:ext cx="9250370" cy="287720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BC6C08-A236-0C1F-DF60-C67983AACC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39306" y="3664130"/>
            <a:ext cx="9250370" cy="287720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9788C2-31F4-2CA0-0A73-79B813BE60A8}"/>
              </a:ext>
            </a:extLst>
          </p:cNvPr>
          <p:cNvSpPr txBox="1"/>
          <p:nvPr/>
        </p:nvSpPr>
        <p:spPr>
          <a:xfrm>
            <a:off x="330152" y="1333091"/>
            <a:ext cx="2560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RU" b="1" dirty="0"/>
              <a:t>460f4_4</a:t>
            </a:r>
          </a:p>
          <a:p>
            <a:r>
              <a:rPr lang="en-RU" dirty="0"/>
              <a:t>T(5 hours)=</a:t>
            </a:r>
            <a:r>
              <a:rPr lang="en-RU" dirty="0">
                <a:solidFill>
                  <a:srgbClr val="FF0000"/>
                </a:solidFill>
              </a:rPr>
              <a:t>470˚C</a:t>
            </a:r>
          </a:p>
          <a:p>
            <a:r>
              <a:rPr lang="en-GB" dirty="0"/>
              <a:t>n=1.027</a:t>
            </a:r>
          </a:p>
          <a:p>
            <a:r>
              <a:rPr lang="en-GB" dirty="0" err="1"/>
              <a:t>L</a:t>
            </a:r>
            <a:r>
              <a:rPr lang="en-GB" baseline="-25000" dirty="0" err="1"/>
              <a:t>sc</a:t>
            </a:r>
            <a:r>
              <a:rPr lang="en-GB" dirty="0"/>
              <a:t>(400nm)=47.0±0.7 mm</a:t>
            </a:r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256F7-E857-6A62-1A76-F535A1FFFC6D}"/>
              </a:ext>
            </a:extLst>
          </p:cNvPr>
          <p:cNvSpPr txBox="1"/>
          <p:nvPr/>
        </p:nvSpPr>
        <p:spPr>
          <a:xfrm>
            <a:off x="189391" y="4178045"/>
            <a:ext cx="2560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RU" b="1" dirty="0"/>
              <a:t>460f4_3</a:t>
            </a:r>
          </a:p>
          <a:p>
            <a:r>
              <a:rPr lang="en-RU" dirty="0"/>
              <a:t>T(5 hours)=</a:t>
            </a:r>
            <a:r>
              <a:rPr lang="en-RU" dirty="0">
                <a:solidFill>
                  <a:srgbClr val="0070C0"/>
                </a:solidFill>
              </a:rPr>
              <a:t>600˚C</a:t>
            </a:r>
          </a:p>
          <a:p>
            <a:r>
              <a:rPr lang="en-GB" dirty="0"/>
              <a:t>n=1.029</a:t>
            </a:r>
          </a:p>
          <a:p>
            <a:r>
              <a:rPr lang="en-GB" dirty="0" err="1"/>
              <a:t>L</a:t>
            </a:r>
            <a:r>
              <a:rPr lang="en-GB" baseline="-25000" dirty="0" err="1"/>
              <a:t>sc</a:t>
            </a:r>
            <a:r>
              <a:rPr lang="en-GB" dirty="0"/>
              <a:t>(400nm)=41.8±0.7 mm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4789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ASHIPH technique is 30 years old!!!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590920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FBD1-8AE5-31AB-36DB-92E7464A4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8"/>
            <a:ext cx="10515600" cy="70693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Aerogel with </a:t>
            </a:r>
            <a:r>
              <a:rPr lang="en-US" sz="4000" dirty="0">
                <a:solidFill>
                  <a:srgbClr val="FF0000"/>
                </a:solidFill>
              </a:rPr>
              <a:t>40</a:t>
            </a:r>
            <a:r>
              <a:rPr lang="en-US" sz="4000" dirty="0"/>
              <a:t> mm thickness (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460f11</a:t>
            </a:r>
            <a:r>
              <a:rPr lang="en-US" sz="4000" dirty="0"/>
              <a:t>)</a:t>
            </a:r>
            <a:endParaRPr lang="en-RU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9788C2-31F4-2CA0-0A73-79B813BE60A8}"/>
              </a:ext>
            </a:extLst>
          </p:cNvPr>
          <p:cNvSpPr txBox="1"/>
          <p:nvPr/>
        </p:nvSpPr>
        <p:spPr>
          <a:xfrm>
            <a:off x="330152" y="1333091"/>
            <a:ext cx="2560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RU" b="1" dirty="0"/>
              <a:t>460f11_21</a:t>
            </a:r>
          </a:p>
          <a:p>
            <a:r>
              <a:rPr lang="en-RU" dirty="0"/>
              <a:t>T(5 hours)=</a:t>
            </a:r>
            <a:r>
              <a:rPr lang="en-RU" dirty="0">
                <a:solidFill>
                  <a:srgbClr val="FF0000"/>
                </a:solidFill>
              </a:rPr>
              <a:t>470˚C</a:t>
            </a:r>
          </a:p>
          <a:p>
            <a:r>
              <a:rPr lang="en-GB" dirty="0"/>
              <a:t>n=1.028</a:t>
            </a:r>
          </a:p>
          <a:p>
            <a:r>
              <a:rPr lang="en-GB" dirty="0" err="1"/>
              <a:t>L</a:t>
            </a:r>
            <a:r>
              <a:rPr lang="en-GB" baseline="-25000" dirty="0" err="1"/>
              <a:t>sc</a:t>
            </a:r>
            <a:r>
              <a:rPr lang="en-GB" dirty="0"/>
              <a:t>(400nm)=48.2±0.7 mm</a:t>
            </a:r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256F7-E857-6A62-1A76-F535A1FFFC6D}"/>
              </a:ext>
            </a:extLst>
          </p:cNvPr>
          <p:cNvSpPr txBox="1"/>
          <p:nvPr/>
        </p:nvSpPr>
        <p:spPr>
          <a:xfrm>
            <a:off x="189391" y="4178045"/>
            <a:ext cx="2560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RU" b="1" dirty="0"/>
              <a:t>460f11_22</a:t>
            </a:r>
          </a:p>
          <a:p>
            <a:r>
              <a:rPr lang="en-RU" dirty="0"/>
              <a:t>T(5 hours)=</a:t>
            </a:r>
            <a:r>
              <a:rPr lang="en-RU" dirty="0">
                <a:solidFill>
                  <a:srgbClr val="0070C0"/>
                </a:solidFill>
              </a:rPr>
              <a:t>600˚C</a:t>
            </a:r>
          </a:p>
          <a:p>
            <a:r>
              <a:rPr lang="en-GB" dirty="0"/>
              <a:t>n=1.029</a:t>
            </a:r>
          </a:p>
          <a:p>
            <a:r>
              <a:rPr lang="en-GB" dirty="0" err="1"/>
              <a:t>L</a:t>
            </a:r>
            <a:r>
              <a:rPr lang="en-GB" baseline="-25000" dirty="0" err="1"/>
              <a:t>sc</a:t>
            </a:r>
            <a:r>
              <a:rPr lang="en-GB" dirty="0"/>
              <a:t>(400nm)=42.7±0.7 mm</a:t>
            </a:r>
            <a:endParaRPr lang="en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D2491E-53A2-EDCE-80B1-F45E4A7DD5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7199" y="819808"/>
            <a:ext cx="9144649" cy="2844322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0C77CCA-0F50-753F-48CA-9907F6A108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17199" y="3609353"/>
            <a:ext cx="9144649" cy="2844322"/>
          </a:xfrm>
        </p:spPr>
      </p:pic>
    </p:spTree>
    <p:extLst>
      <p:ext uri="{BB962C8B-B14F-4D97-AF65-F5344CB8AC3E}">
        <p14:creationId xmlns:p14="http://schemas.microsoft.com/office/powerpoint/2010/main" val="943993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FBD1-8AE5-31AB-36DB-92E7464A4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8"/>
            <a:ext cx="10515600" cy="70693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Aerogel with </a:t>
            </a:r>
            <a:r>
              <a:rPr lang="en-US" sz="4000" dirty="0">
                <a:solidFill>
                  <a:srgbClr val="FF0000"/>
                </a:solidFill>
              </a:rPr>
              <a:t>50 mm </a:t>
            </a:r>
            <a:r>
              <a:rPr lang="en-US" sz="4000" dirty="0"/>
              <a:t>thickness (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460f15</a:t>
            </a:r>
            <a:r>
              <a:rPr lang="en-US" sz="4000" dirty="0"/>
              <a:t>)</a:t>
            </a:r>
            <a:endParaRPr lang="en-RU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9788C2-31F4-2CA0-0A73-79B813BE60A8}"/>
              </a:ext>
            </a:extLst>
          </p:cNvPr>
          <p:cNvSpPr txBox="1"/>
          <p:nvPr/>
        </p:nvSpPr>
        <p:spPr>
          <a:xfrm>
            <a:off x="330152" y="1333091"/>
            <a:ext cx="2560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RU" b="1" dirty="0"/>
              <a:t>460f15_1</a:t>
            </a:r>
          </a:p>
          <a:p>
            <a:r>
              <a:rPr lang="en-RU" dirty="0"/>
              <a:t>T(5 hours)=</a:t>
            </a:r>
            <a:r>
              <a:rPr lang="en-RU" dirty="0">
                <a:solidFill>
                  <a:srgbClr val="FF0000"/>
                </a:solidFill>
              </a:rPr>
              <a:t>470˚C</a:t>
            </a:r>
          </a:p>
          <a:p>
            <a:r>
              <a:rPr lang="en-GB" dirty="0"/>
              <a:t>n=1.027</a:t>
            </a:r>
          </a:p>
          <a:p>
            <a:r>
              <a:rPr lang="en-GB" dirty="0" err="1"/>
              <a:t>L</a:t>
            </a:r>
            <a:r>
              <a:rPr lang="en-GB" baseline="-25000" dirty="0" err="1"/>
              <a:t>sc</a:t>
            </a:r>
            <a:r>
              <a:rPr lang="en-GB" dirty="0"/>
              <a:t>(400nm)=43.7±0.6 mm</a:t>
            </a:r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256F7-E857-6A62-1A76-F535A1FFFC6D}"/>
              </a:ext>
            </a:extLst>
          </p:cNvPr>
          <p:cNvSpPr txBox="1"/>
          <p:nvPr/>
        </p:nvSpPr>
        <p:spPr>
          <a:xfrm>
            <a:off x="189391" y="4178045"/>
            <a:ext cx="2560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RU" b="1" dirty="0"/>
              <a:t>460f15_3</a:t>
            </a:r>
          </a:p>
          <a:p>
            <a:r>
              <a:rPr lang="en-RU" dirty="0"/>
              <a:t>T(5 hours)=</a:t>
            </a:r>
            <a:r>
              <a:rPr lang="en-RU" dirty="0">
                <a:solidFill>
                  <a:srgbClr val="0070C0"/>
                </a:solidFill>
              </a:rPr>
              <a:t>600˚C</a:t>
            </a:r>
          </a:p>
          <a:p>
            <a:r>
              <a:rPr lang="en-GB" dirty="0"/>
              <a:t>n=1.029</a:t>
            </a:r>
          </a:p>
          <a:p>
            <a:r>
              <a:rPr lang="en-GB" dirty="0" err="1"/>
              <a:t>L</a:t>
            </a:r>
            <a:r>
              <a:rPr lang="en-GB" baseline="-25000" dirty="0" err="1"/>
              <a:t>sc</a:t>
            </a:r>
            <a:r>
              <a:rPr lang="en-GB" dirty="0"/>
              <a:t>(400nm)=41.7±0.6 mm</a:t>
            </a:r>
            <a:endParaRPr lang="en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D11822-9132-EDEB-696F-9F77E9CAD3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12894" y="819808"/>
            <a:ext cx="9144649" cy="2844322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86D67DA-7653-A026-9EB4-D01CBCDB15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01565" y="3664130"/>
            <a:ext cx="9383570" cy="2918635"/>
          </a:xfrm>
        </p:spPr>
      </p:pic>
    </p:spTree>
    <p:extLst>
      <p:ext uri="{BB962C8B-B14F-4D97-AF65-F5344CB8AC3E}">
        <p14:creationId xmlns:p14="http://schemas.microsoft.com/office/powerpoint/2010/main" val="1621544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6EEDB8-C383-2586-8A9D-8CE78D70B2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99308"/>
                <a:ext cx="10515600" cy="698127"/>
              </a:xfrm>
            </p:spPr>
            <p:txBody>
              <a:bodyPr>
                <a:normAutofit/>
              </a:bodyPr>
              <a:lstStyle/>
              <a:p>
                <a:r>
                  <a:rPr lang="en-RU" sz="4000" b="1" dirty="0"/>
                  <a:t>Dependence of N</a:t>
                </a:r>
                <a:r>
                  <a:rPr lang="en-RU" sz="4000" b="1" baseline="-25000" dirty="0"/>
                  <a:t>pe</a:t>
                </a:r>
                <a:r>
                  <a:rPr lang="en-RU" sz="4000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4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RU" sz="4000" b="1" dirty="0"/>
                  <a:t> on aerogel thickness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6EEDB8-C383-2586-8A9D-8CE78D70B2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99308"/>
                <a:ext cx="10515600" cy="698127"/>
              </a:xfrm>
              <a:blipFill>
                <a:blip r:embed="rId2"/>
                <a:stretch>
                  <a:fillRect l="-2171" t="-17857" b="-3571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6E3844-C9D8-CED5-7AEB-FA37816C2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793" y="797436"/>
            <a:ext cx="11988528" cy="374266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AFF121-8CE0-9D88-6D20-A030AF00D753}"/>
                  </a:ext>
                </a:extLst>
              </p:cNvPr>
              <p:cNvSpPr txBox="1"/>
              <p:nvPr/>
            </p:nvSpPr>
            <p:spPr>
              <a:xfrm>
                <a:off x="412898" y="4421514"/>
                <a:ext cx="11366204" cy="2337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RU" dirty="0"/>
                  <a:t>N</a:t>
                </a:r>
                <a:r>
                  <a:rPr lang="en-RU" baseline="-25000" dirty="0"/>
                  <a:t>pe</a:t>
                </a:r>
                <a:r>
                  <a:rPr lang="en-RU" dirty="0"/>
                  <a:t> dependes on the aerogel thickness as expected and limitted by the Releigh light scattering law.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RU" dirty="0"/>
                  <a:t>Some ssytematical increase of N</a:t>
                </a:r>
                <a:r>
                  <a:rPr lang="en-RU" baseline="-25000" dirty="0"/>
                  <a:t>pe</a:t>
                </a:r>
                <a:r>
                  <a:rPr lang="en-RU" dirty="0"/>
                  <a:t> (</a:t>
                </a:r>
                <a:r>
                  <a:rPr lang="en-RU" dirty="0">
                    <a:solidFill>
                      <a:srgbClr val="FF0000"/>
                    </a:solidFill>
                  </a:rPr>
                  <a:t>~13÷15%</a:t>
                </a:r>
                <a:r>
                  <a:rPr lang="en-RU" dirty="0"/>
                  <a:t>) are observed in new thick aerogels after increase of backing temperature (</a:t>
                </a:r>
                <a:r>
                  <a:rPr lang="en-RU" dirty="0">
                    <a:solidFill>
                      <a:srgbClr val="FF0000"/>
                    </a:solidFill>
                  </a:rPr>
                  <a:t>470˚C –&gt; 600˚C</a:t>
                </a:r>
                <a:r>
                  <a:rPr lang="en-RU" dirty="0"/>
                  <a:t>). This effect could not be quantatively explained by increase of refractive indexes (</a:t>
                </a:r>
                <a:r>
                  <a:rPr lang="en-RU" dirty="0">
                    <a:solidFill>
                      <a:srgbClr val="FF0000"/>
                    </a:solidFill>
                  </a:rPr>
                  <a:t>1.027 –&gt; 1.029</a:t>
                </a:r>
                <a:r>
                  <a:rPr lang="en-RU" dirty="0"/>
                  <a:t>) and it is contra to N</a:t>
                </a:r>
                <a:r>
                  <a:rPr lang="en-RU" baseline="-25000" dirty="0"/>
                  <a:t>pe</a:t>
                </a:r>
                <a:r>
                  <a:rPr lang="en-RU" dirty="0"/>
                  <a:t> decrease (~5÷6%) expected due to Releigh light scattering decrease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400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𝑛𝑚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,1.027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47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400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𝑛𝑚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,1.029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41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R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RU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𝑡h𝑖𝑐𝑘𝑛𝑒𝑠𝑠</m:t>
                        </m:r>
                      </m:e>
                    </m:rad>
                  </m:oMath>
                </a14:m>
                <a:r>
                  <a:rPr lang="en-RU" dirty="0"/>
                  <a:t>  (as expected), while for several aerogel samples some deviations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RU" dirty="0"/>
                  <a:t> from the dependence are observed. The reason of this effect could be in some impurites inside the aerogel which are able to give additional small angle forward scattering.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AFF121-8CE0-9D88-6D20-A030AF00D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98" y="4421514"/>
                <a:ext cx="11366204" cy="2337178"/>
              </a:xfrm>
              <a:prstGeom prst="rect">
                <a:avLst/>
              </a:prstGeom>
              <a:blipFill>
                <a:blip r:embed="rId4"/>
                <a:stretch>
                  <a:fillRect l="-335" t="-1081" b="-324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9822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991033-A922-3233-9A68-CD26294BB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9" y="624965"/>
            <a:ext cx="2014108" cy="203995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C96C66-A4FD-8D70-2B3A-8F6BDD3F7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7" y="102199"/>
            <a:ext cx="10515600" cy="526708"/>
          </a:xfrm>
        </p:spPr>
        <p:txBody>
          <a:bodyPr>
            <a:normAutofit fontScale="90000"/>
          </a:bodyPr>
          <a:lstStyle/>
          <a:p>
            <a:r>
              <a:rPr lang="en-RU" dirty="0"/>
              <a:t>Cherenkov angle single photon resolution (SPR)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0126A8-1A73-92C3-DCCA-A4C414BB9275}"/>
              </a:ext>
            </a:extLst>
          </p:cNvPr>
          <p:cNvGrpSpPr/>
          <p:nvPr/>
        </p:nvGrpSpPr>
        <p:grpSpPr>
          <a:xfrm>
            <a:off x="5973726" y="607453"/>
            <a:ext cx="2025864" cy="2541062"/>
            <a:chOff x="3068171" y="3766691"/>
            <a:chExt cx="2514600" cy="29061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29DA10-82C0-B372-2FAD-944379365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8171" y="3766691"/>
              <a:ext cx="2514600" cy="2362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546C2F-66DF-0B7A-57BC-566763FFC77B}"/>
                </a:ext>
              </a:extLst>
            </p:cNvPr>
            <p:cNvSpPr txBox="1"/>
            <p:nvPr/>
          </p:nvSpPr>
          <p:spPr>
            <a:xfrm>
              <a:off x="3636084" y="5986354"/>
              <a:ext cx="1557760" cy="686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1600" dirty="0"/>
                <a:t>19.0+17.6 mm</a:t>
              </a:r>
            </a:p>
            <a:p>
              <a:pPr algn="ctr"/>
              <a:r>
                <a:rPr lang="en-RU" sz="1200" i="1" dirty="0"/>
                <a:t>457f3+457f4</a:t>
              </a:r>
              <a:endParaRPr lang="en-RU" sz="1600" i="1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71CED5-5E39-57B1-B348-5047F85752C5}"/>
              </a:ext>
            </a:extLst>
          </p:cNvPr>
          <p:cNvSpPr txBox="1"/>
          <p:nvPr/>
        </p:nvSpPr>
        <p:spPr>
          <a:xfrm>
            <a:off x="396842" y="2502948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600" dirty="0"/>
              <a:t>17.6 mm</a:t>
            </a:r>
          </a:p>
          <a:p>
            <a:pPr algn="ctr"/>
            <a:r>
              <a:rPr lang="en-RU" sz="1200" i="1" dirty="0"/>
              <a:t>457f4</a:t>
            </a:r>
            <a:endParaRPr lang="en-RU" sz="1600" i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7EC3FE-1555-02E8-EF6F-04C41117222A}"/>
              </a:ext>
            </a:extLst>
          </p:cNvPr>
          <p:cNvGrpSpPr/>
          <p:nvPr/>
        </p:nvGrpSpPr>
        <p:grpSpPr>
          <a:xfrm>
            <a:off x="7990536" y="582325"/>
            <a:ext cx="2088693" cy="2579637"/>
            <a:chOff x="5582771" y="3805521"/>
            <a:chExt cx="2514600" cy="28477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D569E5-9036-CBBB-2D2C-034858551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2771" y="3805521"/>
              <a:ext cx="2514600" cy="2362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AEB7C0-31D9-E28F-F9AC-13FCCA5EB24B}"/>
                </a:ext>
              </a:extLst>
            </p:cNvPr>
            <p:cNvSpPr txBox="1"/>
            <p:nvPr/>
          </p:nvSpPr>
          <p:spPr>
            <a:xfrm>
              <a:off x="6332559" y="5988491"/>
              <a:ext cx="1103225" cy="664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1600" dirty="0"/>
                <a:t>40. mm</a:t>
              </a:r>
              <a:endParaRPr lang="en-RU" sz="1600" i="1" dirty="0"/>
            </a:p>
            <a:p>
              <a:r>
                <a:rPr lang="en-RU" sz="1200" i="1" dirty="0"/>
                <a:t>460f11_22</a:t>
              </a:r>
              <a:endParaRPr lang="en-RU" sz="12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518A9B-7847-E623-8E03-53103952C4F0}"/>
              </a:ext>
            </a:extLst>
          </p:cNvPr>
          <p:cNvGrpSpPr/>
          <p:nvPr/>
        </p:nvGrpSpPr>
        <p:grpSpPr>
          <a:xfrm>
            <a:off x="2018722" y="598279"/>
            <a:ext cx="2012418" cy="2457041"/>
            <a:chOff x="5589046" y="810129"/>
            <a:chExt cx="2514600" cy="28030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B5EF4E-CBDF-1C82-FF85-434E9A18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9046" y="810129"/>
              <a:ext cx="2514600" cy="2362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D773DF-6651-3E07-40D2-5DB50FD1ADA2}"/>
                </a:ext>
              </a:extLst>
            </p:cNvPr>
            <p:cNvSpPr txBox="1"/>
            <p:nvPr/>
          </p:nvSpPr>
          <p:spPr>
            <a:xfrm>
              <a:off x="6332560" y="3012308"/>
              <a:ext cx="882303" cy="600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1600" dirty="0"/>
                <a:t>19.0 mm</a:t>
              </a:r>
            </a:p>
            <a:p>
              <a:pPr algn="ctr"/>
              <a:r>
                <a:rPr lang="en-RU" sz="1200" i="1" dirty="0"/>
                <a:t>457f3</a:t>
              </a:r>
              <a:endParaRPr lang="en-RU" sz="1600" i="1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626ACB-B3E5-49AC-AEB2-9C911E0A436F}"/>
              </a:ext>
            </a:extLst>
          </p:cNvPr>
          <p:cNvGrpSpPr/>
          <p:nvPr/>
        </p:nvGrpSpPr>
        <p:grpSpPr>
          <a:xfrm>
            <a:off x="10103307" y="607451"/>
            <a:ext cx="2088693" cy="2448034"/>
            <a:chOff x="8281147" y="3805521"/>
            <a:chExt cx="2514600" cy="27667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CE6D34-E1FE-0201-3412-177C21C94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1147" y="3805521"/>
              <a:ext cx="2514600" cy="23622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0BB3F5B-483E-3652-A205-3E754BE35A30}"/>
                </a:ext>
              </a:extLst>
            </p:cNvPr>
            <p:cNvSpPr txBox="1"/>
            <p:nvPr/>
          </p:nvSpPr>
          <p:spPr>
            <a:xfrm>
              <a:off x="8954151" y="5987463"/>
              <a:ext cx="8980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50. mm</a:t>
              </a:r>
              <a:endParaRPr lang="en-RU" i="1" dirty="0"/>
            </a:p>
            <a:p>
              <a:r>
                <a:rPr lang="en-RU" sz="1400" i="1" dirty="0"/>
                <a:t>460f15_3</a:t>
              </a:r>
              <a:endParaRPr lang="en-RU" sz="1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24660B-D984-BE6E-2B8E-DF73BDAE7ECB}"/>
              </a:ext>
            </a:extLst>
          </p:cNvPr>
          <p:cNvGrpSpPr/>
          <p:nvPr/>
        </p:nvGrpSpPr>
        <p:grpSpPr>
          <a:xfrm>
            <a:off x="4004237" y="584832"/>
            <a:ext cx="2025865" cy="2429941"/>
            <a:chOff x="9538447" y="612290"/>
            <a:chExt cx="2514600" cy="27979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5FA128-765B-B9D7-B99F-FCED8FCC4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38447" y="612290"/>
              <a:ext cx="2514600" cy="2362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BBE956-57BB-B848-AC3B-08B2963567A2}"/>
                </a:ext>
              </a:extLst>
            </p:cNvPr>
            <p:cNvSpPr txBox="1"/>
            <p:nvPr/>
          </p:nvSpPr>
          <p:spPr>
            <a:xfrm>
              <a:off x="10233262" y="2834192"/>
              <a:ext cx="866353" cy="576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1600" dirty="0"/>
                <a:t>30.0 mm</a:t>
              </a:r>
            </a:p>
            <a:p>
              <a:pPr algn="ctr"/>
              <a:r>
                <a:rPr lang="en-RU" sz="1200" i="1" dirty="0"/>
                <a:t>460f4_3</a:t>
              </a:r>
              <a:endParaRPr lang="en-RU" sz="1600" i="1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F590C9C-67AF-E712-74EC-1C4E3DE2E597}"/>
              </a:ext>
            </a:extLst>
          </p:cNvPr>
          <p:cNvGrpSpPr/>
          <p:nvPr/>
        </p:nvGrpSpPr>
        <p:grpSpPr>
          <a:xfrm>
            <a:off x="61398" y="3281050"/>
            <a:ext cx="5527988" cy="3384250"/>
            <a:chOff x="221673" y="810129"/>
            <a:chExt cx="5677142" cy="406604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81126B-2026-4B8F-70B6-B52E1CD09FB8}"/>
                </a:ext>
              </a:extLst>
            </p:cNvPr>
            <p:cNvSpPr/>
            <p:nvPr/>
          </p:nvSpPr>
          <p:spPr>
            <a:xfrm>
              <a:off x="563418" y="1459345"/>
              <a:ext cx="471055" cy="110836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1160E6-8137-D7D6-462D-A15AF26750B8}"/>
                </a:ext>
              </a:extLst>
            </p:cNvPr>
            <p:cNvSpPr/>
            <p:nvPr/>
          </p:nvSpPr>
          <p:spPr>
            <a:xfrm>
              <a:off x="3509818" y="810129"/>
              <a:ext cx="227362" cy="239120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P</a:t>
              </a:r>
              <a:r>
                <a:rPr lang="en-RU" sz="1400" dirty="0">
                  <a:solidFill>
                    <a:schemeClr val="tx1"/>
                  </a:solidFill>
                </a:rPr>
                <a:t>hoton detector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E1DA446-448D-0F0C-73CE-F38BBB73723A}"/>
                </a:ext>
              </a:extLst>
            </p:cNvPr>
            <p:cNvCxnSpPr>
              <a:cxnSpLocks/>
            </p:cNvCxnSpPr>
            <p:nvPr/>
          </p:nvCxnSpPr>
          <p:spPr>
            <a:xfrm>
              <a:off x="563418" y="1616364"/>
              <a:ext cx="47105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Diagonal Stripe 51">
              <a:extLst>
                <a:ext uri="{FF2B5EF4-FFF2-40B4-BE49-F238E27FC236}">
                  <a16:creationId xmlns:a16="http://schemas.microsoft.com/office/drawing/2014/main" id="{BAFB6536-E525-1836-D017-447E8089FD8D}"/>
                </a:ext>
              </a:extLst>
            </p:cNvPr>
            <p:cNvSpPr/>
            <p:nvPr/>
          </p:nvSpPr>
          <p:spPr>
            <a:xfrm rot="10800000" flipV="1">
              <a:off x="563418" y="2003172"/>
              <a:ext cx="2945662" cy="936870"/>
            </a:xfrm>
            <a:prstGeom prst="diagStripe">
              <a:avLst>
                <a:gd name="adj" fmla="val 8248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20520000"/>
                </a:camera>
                <a:lightRig rig="threePt" dir="t"/>
              </a:scene3d>
            </a:bodyPr>
            <a:lstStyle/>
            <a:p>
              <a:pPr algn="ctr"/>
              <a:r>
                <a:rPr lang="en-RU" sz="1400" dirty="0">
                  <a:solidFill>
                    <a:schemeClr val="bg1"/>
                  </a:solidFill>
                </a:rPr>
                <a:t>Cherenkov light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5F806CD-68CA-CB4E-99B5-7C130503AE0F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221673" y="2005730"/>
              <a:ext cx="3288145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stealth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9" name="Diagonal Stripe 48">
              <a:extLst>
                <a:ext uri="{FF2B5EF4-FFF2-40B4-BE49-F238E27FC236}">
                  <a16:creationId xmlns:a16="http://schemas.microsoft.com/office/drawing/2014/main" id="{72941A2A-0041-D890-5966-D417EC939124}"/>
                </a:ext>
              </a:extLst>
            </p:cNvPr>
            <p:cNvSpPr/>
            <p:nvPr/>
          </p:nvSpPr>
          <p:spPr>
            <a:xfrm rot="10800000">
              <a:off x="563418" y="1052945"/>
              <a:ext cx="2945662" cy="936870"/>
            </a:xfrm>
            <a:prstGeom prst="diagStripe">
              <a:avLst>
                <a:gd name="adj" fmla="val 8248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85A1AF3-7C8E-CFE4-7201-E5A7DA579D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418" y="2531613"/>
              <a:ext cx="294566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462BE1-4C47-8E70-9AB7-9BF7750A2D04}"/>
                </a:ext>
              </a:extLst>
            </p:cNvPr>
            <p:cNvSpPr txBox="1"/>
            <p:nvPr/>
          </p:nvSpPr>
          <p:spPr>
            <a:xfrm>
              <a:off x="668139" y="1245973"/>
              <a:ext cx="26161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CD292B2-A4C4-0386-C120-582B69E51020}"/>
                </a:ext>
              </a:extLst>
            </p:cNvPr>
            <p:cNvSpPr txBox="1"/>
            <p:nvPr/>
          </p:nvSpPr>
          <p:spPr>
            <a:xfrm>
              <a:off x="1438689" y="2531613"/>
              <a:ext cx="1205388" cy="4437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b="1" i="1" dirty="0">
                  <a:solidFill>
                    <a:schemeClr val="accent2"/>
                  </a:solidFill>
                </a:rPr>
                <a:t>L=175 mm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D1CF45E-A96C-DCCB-6911-AAB30E81EDC0}"/>
                    </a:ext>
                  </a:extLst>
                </p:cNvPr>
                <p:cNvSpPr txBox="1"/>
                <p:nvPr/>
              </p:nvSpPr>
              <p:spPr>
                <a:xfrm>
                  <a:off x="221673" y="3644568"/>
                  <a:ext cx="5677142" cy="12316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RU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RU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  <m:sup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𝑎𝑟𝑐𝑡𝑎𝑛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</m:func>
                    </m:oMath>
                  </a14:m>
                  <a:r>
                    <a:rPr lang="en-RU" sz="1600" dirty="0"/>
                    <a:t>,</a:t>
                  </a:r>
                  <a:r>
                    <a:rPr lang="en-RU" sz="1600" b="1" dirty="0">
                      <a:solidFill>
                        <a:srgbClr val="FF0000"/>
                      </a:solidFill>
                    </a:rPr>
                    <a:t> </a:t>
                  </a:r>
                  <a:endParaRPr lang="en-US" sz="16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RU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RU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RU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RU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sub>
                        <m:sup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en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R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func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RU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RU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tan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sSub>
                                    <m:sSubPr>
                                      <m:ctrlPr>
                                        <a:rPr lang="en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RU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func>
                            </m:e>
                          </m:rad>
                          <m: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RU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RU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RU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den>
                          </m:f>
                        </m:e>
                      </m:func>
                    </m:oMath>
                  </a14:m>
                  <a:r>
                    <a:rPr lang="en-RU" sz="1600" dirty="0"/>
                    <a:t>,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D1CF45E-A96C-DCCB-6911-AAB30E81E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673" y="3644568"/>
                  <a:ext cx="5677142" cy="1231604"/>
                </a:xfrm>
                <a:prstGeom prst="rect">
                  <a:avLst/>
                </a:prstGeom>
                <a:blipFill>
                  <a:blip r:embed="rId8"/>
                  <a:stretch>
                    <a:fillRect t="-6173" b="-37037"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Left Brace 58">
              <a:extLst>
                <a:ext uri="{FF2B5EF4-FFF2-40B4-BE49-F238E27FC236}">
                  <a16:creationId xmlns:a16="http://schemas.microsoft.com/office/drawing/2014/main" id="{DA192E26-5B8D-ACAB-E8F0-5C8403744FB4}"/>
                </a:ext>
              </a:extLst>
            </p:cNvPr>
            <p:cNvSpPr/>
            <p:nvPr/>
          </p:nvSpPr>
          <p:spPr>
            <a:xfrm>
              <a:off x="3281720" y="1144077"/>
              <a:ext cx="227362" cy="845737"/>
            </a:xfrm>
            <a:prstGeom prst="leftBrac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E76D455-FEEC-10B6-B26A-FDAF68088D74}"/>
                    </a:ext>
                  </a:extLst>
                </p:cNvPr>
                <p:cNvSpPr txBox="1"/>
                <p:nvPr/>
              </p:nvSpPr>
              <p:spPr>
                <a:xfrm rot="16200000">
                  <a:off x="2890840" y="1363316"/>
                  <a:ext cx="5005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RU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E76D455-FEEC-10B6-B26A-FDAF68088D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890840" y="1363316"/>
                  <a:ext cx="50058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2">
                <a:extLst>
                  <a:ext uri="{FF2B5EF4-FFF2-40B4-BE49-F238E27FC236}">
                    <a16:creationId xmlns:a16="http://schemas.microsoft.com/office/drawing/2014/main" id="{4D3A5909-295D-691C-AC28-31DC5CBFF89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603812" y="3056793"/>
              <a:ext cx="8524709" cy="29757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09404">
                      <a:extLst>
                        <a:ext uri="{9D8B030D-6E8A-4147-A177-3AD203B41FA5}">
                          <a16:colId xmlns:a16="http://schemas.microsoft.com/office/drawing/2014/main" val="1839300176"/>
                        </a:ext>
                      </a:extLst>
                    </a:gridCol>
                    <a:gridCol w="1139667">
                      <a:extLst>
                        <a:ext uri="{9D8B030D-6E8A-4147-A177-3AD203B41FA5}">
                          <a16:colId xmlns:a16="http://schemas.microsoft.com/office/drawing/2014/main" val="1162311270"/>
                        </a:ext>
                      </a:extLst>
                    </a:gridCol>
                    <a:gridCol w="1183341">
                      <a:extLst>
                        <a:ext uri="{9D8B030D-6E8A-4147-A177-3AD203B41FA5}">
                          <a16:colId xmlns:a16="http://schemas.microsoft.com/office/drawing/2014/main" val="1211451585"/>
                        </a:ext>
                      </a:extLst>
                    </a:gridCol>
                    <a:gridCol w="1250576">
                      <a:extLst>
                        <a:ext uri="{9D8B030D-6E8A-4147-A177-3AD203B41FA5}">
                          <a16:colId xmlns:a16="http://schemas.microsoft.com/office/drawing/2014/main" val="1745623597"/>
                        </a:ext>
                      </a:extLst>
                    </a:gridCol>
                    <a:gridCol w="1055975">
                      <a:extLst>
                        <a:ext uri="{9D8B030D-6E8A-4147-A177-3AD203B41FA5}">
                          <a16:colId xmlns:a16="http://schemas.microsoft.com/office/drawing/2014/main" val="429677137"/>
                        </a:ext>
                      </a:extLst>
                    </a:gridCol>
                    <a:gridCol w="1192873">
                      <a:extLst>
                        <a:ext uri="{9D8B030D-6E8A-4147-A177-3AD203B41FA5}">
                          <a16:colId xmlns:a16="http://schemas.microsoft.com/office/drawing/2014/main" val="2638051830"/>
                        </a:ext>
                      </a:extLst>
                    </a:gridCol>
                    <a:gridCol w="1192873">
                      <a:extLst>
                        <a:ext uri="{9D8B030D-6E8A-4147-A177-3AD203B41FA5}">
                          <a16:colId xmlns:a16="http://schemas.microsoft.com/office/drawing/2014/main" val="4581337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RU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460f4_3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457f3_f4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460f11_22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460f15_3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8881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i="1" dirty="0"/>
                            <a:t>t/L</a:t>
                          </a:r>
                          <a:r>
                            <a:rPr lang="en-GB" sz="1400" dirty="0"/>
                            <a:t>, mm</a:t>
                          </a:r>
                          <a:endParaRPr lang="en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17.6/185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19.0/175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30.0/185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36.6/185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40.0/185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50.0/185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10169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RU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RU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RU" sz="1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RU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𝑺𝑷𝑹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RU" sz="1400" dirty="0"/>
                            <a:t>, 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14.46±0.06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15.92±0.06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16.96±0.05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20.8±0.1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24.0±0.1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26.7±0.1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3425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RU" sz="1400" b="1" dirty="0"/>
                            <a:t>N</a:t>
                          </a:r>
                          <a:r>
                            <a:rPr lang="en-RU" sz="1400" b="1" baseline="-25000" dirty="0"/>
                            <a:t>pe</a:t>
                          </a:r>
                          <a:r>
                            <a:rPr lang="en-RU" sz="1400" b="1" baseline="30000" dirty="0"/>
                            <a:t>* – 60% of the ring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4.01±0.01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4.16±0.01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7.69±0.02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1600" dirty="0"/>
                            <a:t>5.51±0.02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8.22±0.03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8.05±0.02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6214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RU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RU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RU" sz="1400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RU" sz="1400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𝒕𝒓𝒌</m:t>
                                  </m:r>
                                </m:sup>
                              </m:sSubSup>
                              <m:r>
                                <a:rPr lang="en-US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RU" sz="14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RU" sz="14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RU" sz="140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RU" sz="140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sz="1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𝑆𝑃𝑅</m:t>
                                      </m:r>
                                    </m:sup>
                                  </m:sSubSup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1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US" sz="1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𝑝𝑒</m:t>
                                          </m:r>
                                        </m:sub>
                                      </m:sSub>
                                    </m:e>
                                  </m:rad>
                                </m:den>
                              </m:f>
                            </m:oMath>
                          </a14:m>
                          <a:r>
                            <a:rPr lang="en-RU" sz="1400" baseline="0" dirty="0">
                              <a:solidFill>
                                <a:srgbClr val="00B050"/>
                              </a:solidFill>
                            </a:rPr>
                            <a:t>,mrad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7.2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7.8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6.1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8.9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8.4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9.4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95527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RU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RU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RU" sz="1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𝑹𝑶𝑰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RU" sz="1400" dirty="0"/>
                            <a:t>, 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1.11±0.03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1.08±0.04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1.20±0.02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1.33±0.06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1.35±0.04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1.37±0.07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86519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RU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RU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RU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RU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  <m:sub>
                                        <m:r>
                                          <a:rPr lang="en-US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sup>
                                </m:sSubSup>
                                <m:r>
                                  <a:rPr lang="en-US" sz="1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</m:t>
                                </m:r>
                                <m:f>
                                  <m:fPr>
                                    <m:ctrlPr>
                                      <a:rPr lang="en-US" sz="1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40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f>
                                  <m:fPr>
                                    <m:ctrlP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RU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RU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RU" sz="14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1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type m:val="skw"/>
                                        <m:ctrlP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en-US" sz="14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den>
                                </m:f>
                              </m:oMath>
                            </m:oMathPara>
                          </a14:m>
                          <a:endParaRPr lang="en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5.9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6.15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6.65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7.5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7.7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8.1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512430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2">
                <a:extLst>
                  <a:ext uri="{FF2B5EF4-FFF2-40B4-BE49-F238E27FC236}">
                    <a16:creationId xmlns:a16="http://schemas.microsoft.com/office/drawing/2014/main" id="{4D3A5909-295D-691C-AC28-31DC5CBFF8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3800170"/>
                  </p:ext>
                </p:extLst>
              </p:nvPr>
            </p:nvGraphicFramePr>
            <p:xfrm>
              <a:off x="3603812" y="3056793"/>
              <a:ext cx="8524709" cy="29757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09404">
                      <a:extLst>
                        <a:ext uri="{9D8B030D-6E8A-4147-A177-3AD203B41FA5}">
                          <a16:colId xmlns:a16="http://schemas.microsoft.com/office/drawing/2014/main" val="1839300176"/>
                        </a:ext>
                      </a:extLst>
                    </a:gridCol>
                    <a:gridCol w="1139667">
                      <a:extLst>
                        <a:ext uri="{9D8B030D-6E8A-4147-A177-3AD203B41FA5}">
                          <a16:colId xmlns:a16="http://schemas.microsoft.com/office/drawing/2014/main" val="1162311270"/>
                        </a:ext>
                      </a:extLst>
                    </a:gridCol>
                    <a:gridCol w="1183341">
                      <a:extLst>
                        <a:ext uri="{9D8B030D-6E8A-4147-A177-3AD203B41FA5}">
                          <a16:colId xmlns:a16="http://schemas.microsoft.com/office/drawing/2014/main" val="1211451585"/>
                        </a:ext>
                      </a:extLst>
                    </a:gridCol>
                    <a:gridCol w="1250576">
                      <a:extLst>
                        <a:ext uri="{9D8B030D-6E8A-4147-A177-3AD203B41FA5}">
                          <a16:colId xmlns:a16="http://schemas.microsoft.com/office/drawing/2014/main" val="1745623597"/>
                        </a:ext>
                      </a:extLst>
                    </a:gridCol>
                    <a:gridCol w="1055975">
                      <a:extLst>
                        <a:ext uri="{9D8B030D-6E8A-4147-A177-3AD203B41FA5}">
                          <a16:colId xmlns:a16="http://schemas.microsoft.com/office/drawing/2014/main" val="429677137"/>
                        </a:ext>
                      </a:extLst>
                    </a:gridCol>
                    <a:gridCol w="1192873">
                      <a:extLst>
                        <a:ext uri="{9D8B030D-6E8A-4147-A177-3AD203B41FA5}">
                          <a16:colId xmlns:a16="http://schemas.microsoft.com/office/drawing/2014/main" val="2638051830"/>
                        </a:ext>
                      </a:extLst>
                    </a:gridCol>
                    <a:gridCol w="1192873">
                      <a:extLst>
                        <a:ext uri="{9D8B030D-6E8A-4147-A177-3AD203B41FA5}">
                          <a16:colId xmlns:a16="http://schemas.microsoft.com/office/drawing/2014/main" val="4581337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RU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460f4_3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457f3_f4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460f11_22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400" dirty="0"/>
                            <a:t>460f15_3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8881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1" i="1" dirty="0"/>
                            <a:t>t/L</a:t>
                          </a:r>
                          <a:r>
                            <a:rPr lang="en-GB" sz="1400" dirty="0"/>
                            <a:t>, mm</a:t>
                          </a:r>
                          <a:endParaRPr lang="en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17.6/185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19.0/175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30.0/185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36.6/185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40.0/185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50.0/185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10169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10"/>
                          <a:stretch>
                            <a:fillRect t="-203448" r="-467227" b="-6862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14.46±0.06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15.92±0.06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16.96±0.05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20.8±0.1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24.0±0.1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26.7±0.1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3425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RU" sz="1400" b="1" dirty="0"/>
                            <a:t>N</a:t>
                          </a:r>
                          <a:r>
                            <a:rPr lang="en-RU" sz="1400" b="1" baseline="-25000" dirty="0"/>
                            <a:t>pe</a:t>
                          </a:r>
                          <a:r>
                            <a:rPr lang="en-RU" sz="1400" b="1" baseline="30000" dirty="0"/>
                            <a:t>* – 60% of the ring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4.01±0.01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4.16±0.01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7.69±0.02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1600" dirty="0"/>
                            <a:t>5.51±0.02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8.22±0.03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8.05±0.02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6214785"/>
                      </a:ext>
                    </a:extLst>
                  </a:tr>
                  <a:tr h="534797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10"/>
                          <a:stretch>
                            <a:fillRect t="-280952" r="-467227" b="-30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7.2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7.8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6.1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8.9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8.4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00B050"/>
                              </a:solidFill>
                            </a:rPr>
                            <a:t>9.4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95527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10"/>
                          <a:stretch>
                            <a:fillRect t="-551724" r="-467227" b="-3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1.11±0.03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1.08±0.04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1.20±0.02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1.33±0.06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1.35±0.04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/>
                            <a:t>1.37±0.07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8651945"/>
                      </a:ext>
                    </a:extLst>
                  </a:tr>
                  <a:tr h="586740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10"/>
                          <a:stretch>
                            <a:fillRect t="-402128" r="-467227" b="-1085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5.9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6.15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6.65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7.5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7.7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RU" sz="1600" dirty="0">
                              <a:solidFill>
                                <a:srgbClr val="FF0000"/>
                              </a:solidFill>
                            </a:rPr>
                            <a:t>8.1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512430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E89E58E3-BA98-4759-8C87-5426CBFD1924}"/>
              </a:ext>
            </a:extLst>
          </p:cNvPr>
          <p:cNvSpPr txBox="1"/>
          <p:nvPr/>
        </p:nvSpPr>
        <p:spPr>
          <a:xfrm>
            <a:off x="6020024" y="6207095"/>
            <a:ext cx="474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>
                <a:solidFill>
                  <a:srgbClr val="C00000"/>
                </a:solidFill>
              </a:rPr>
              <a:t>How much effect from Fresnel lens is expected?!</a:t>
            </a:r>
          </a:p>
        </p:txBody>
      </p:sp>
    </p:spTree>
    <p:extLst>
      <p:ext uri="{BB962C8B-B14F-4D97-AF65-F5344CB8AC3E}">
        <p14:creationId xmlns:p14="http://schemas.microsoft.com/office/powerpoint/2010/main" val="1442827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FARICH</a:t>
            </a:r>
            <a:r>
              <a:rPr lang="en-US" dirty="0"/>
              <a:t> </a:t>
            </a:r>
            <a:r>
              <a:rPr lang="ru-RU" dirty="0"/>
              <a:t>– </a:t>
            </a:r>
            <a:r>
              <a:rPr lang="en-US" b="1" dirty="0"/>
              <a:t>F</a:t>
            </a:r>
            <a:r>
              <a:rPr lang="en-US" dirty="0"/>
              <a:t>ocusing</a:t>
            </a:r>
            <a:r>
              <a:rPr lang="ru-RU" dirty="0"/>
              <a:t> </a:t>
            </a:r>
            <a:r>
              <a:rPr lang="en-US" b="1" dirty="0"/>
              <a:t>A</a:t>
            </a:r>
            <a:r>
              <a:rPr lang="en-US" dirty="0"/>
              <a:t>erogel </a:t>
            </a:r>
            <a:r>
              <a:rPr lang="en-US" b="1" dirty="0"/>
              <a:t>RICH</a:t>
            </a:r>
            <a:endParaRPr lang="en-RU" b="1" dirty="0"/>
          </a:p>
        </p:txBody>
      </p:sp>
    </p:spTree>
    <p:extLst>
      <p:ext uri="{BB962C8B-B14F-4D97-AF65-F5344CB8AC3E}">
        <p14:creationId xmlns:p14="http://schemas.microsoft.com/office/powerpoint/2010/main" val="2368844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84" y="33779"/>
            <a:ext cx="12044516" cy="787329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FARICH</a:t>
            </a:r>
            <a:r>
              <a:rPr lang="ru-RU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option for SCTF</a:t>
            </a:r>
            <a:endParaRPr lang="ru-RU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950244" y="6410171"/>
            <a:ext cx="2133600" cy="365125"/>
          </a:xfrm>
        </p:spPr>
        <p:txBody>
          <a:bodyPr/>
          <a:lstStyle/>
          <a:p>
            <a:pPr>
              <a:defRPr/>
            </a:pPr>
            <a:fld id="{0020FB47-C79D-4925-BA81-6A17668DB6FC}" type="slidenum">
              <a:rPr lang="ru-RU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3082" name="Прямоугольник 2"/>
          <p:cNvSpPr>
            <a:spLocks noChangeArrowheads="1"/>
          </p:cNvSpPr>
          <p:nvPr/>
        </p:nvSpPr>
        <p:spPr bwMode="auto">
          <a:xfrm>
            <a:off x="503637" y="3271763"/>
            <a:ext cx="28060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 err="1">
                <a:solidFill>
                  <a:srgbClr val="C00000"/>
                </a:solidFill>
              </a:rPr>
              <a:t>T.Iijima</a:t>
            </a:r>
            <a:r>
              <a:rPr lang="ru-RU" altLang="ru-RU" sz="1200" dirty="0">
                <a:solidFill>
                  <a:srgbClr val="C00000"/>
                </a:solidFill>
              </a:rPr>
              <a:t> </a:t>
            </a:r>
            <a:r>
              <a:rPr lang="ru-RU" altLang="ru-RU" sz="1200" dirty="0" err="1">
                <a:solidFill>
                  <a:srgbClr val="C00000"/>
                </a:solidFill>
              </a:rPr>
              <a:t>et</a:t>
            </a:r>
            <a:r>
              <a:rPr lang="ru-RU" altLang="ru-RU" sz="1200" dirty="0">
                <a:solidFill>
                  <a:srgbClr val="C00000"/>
                </a:solidFill>
              </a:rPr>
              <a:t> </a:t>
            </a:r>
            <a:r>
              <a:rPr lang="ru-RU" altLang="ru-RU" sz="1200" dirty="0" err="1">
                <a:solidFill>
                  <a:srgbClr val="C00000"/>
                </a:solidFill>
              </a:rPr>
              <a:t>al</a:t>
            </a:r>
            <a:r>
              <a:rPr lang="ru-RU" altLang="ru-RU" sz="1200" dirty="0">
                <a:solidFill>
                  <a:srgbClr val="C00000"/>
                </a:solidFill>
              </a:rPr>
              <a:t>., NIM A548 (2005) 383</a:t>
            </a:r>
            <a:br>
              <a:rPr lang="ru-RU" altLang="ru-RU" sz="1200" dirty="0">
                <a:solidFill>
                  <a:srgbClr val="C00000"/>
                </a:solidFill>
              </a:rPr>
            </a:br>
            <a:r>
              <a:rPr lang="ru-RU" altLang="ru-RU" sz="1200" dirty="0" err="1">
                <a:solidFill>
                  <a:srgbClr val="C00000"/>
                </a:solidFill>
              </a:rPr>
              <a:t>A.Yu.Barnyakov</a:t>
            </a:r>
            <a:r>
              <a:rPr lang="ru-RU" altLang="ru-RU" sz="1200" dirty="0">
                <a:solidFill>
                  <a:srgbClr val="C00000"/>
                </a:solidFill>
              </a:rPr>
              <a:t> </a:t>
            </a:r>
            <a:r>
              <a:rPr lang="ru-RU" altLang="ru-RU" sz="1200" dirty="0" err="1">
                <a:solidFill>
                  <a:srgbClr val="C00000"/>
                </a:solidFill>
              </a:rPr>
              <a:t>et</a:t>
            </a:r>
            <a:r>
              <a:rPr lang="ru-RU" altLang="ru-RU" sz="1200" dirty="0">
                <a:solidFill>
                  <a:srgbClr val="C00000"/>
                </a:solidFill>
              </a:rPr>
              <a:t> </a:t>
            </a:r>
            <a:r>
              <a:rPr lang="ru-RU" altLang="ru-RU" sz="1200" dirty="0" err="1">
                <a:solidFill>
                  <a:srgbClr val="C00000"/>
                </a:solidFill>
              </a:rPr>
              <a:t>al</a:t>
            </a:r>
            <a:r>
              <a:rPr lang="ru-RU" altLang="ru-RU" sz="1200" dirty="0">
                <a:solidFill>
                  <a:srgbClr val="C00000"/>
                </a:solidFill>
              </a:rPr>
              <a:t>., NIM A553 (2005) 70</a:t>
            </a:r>
          </a:p>
        </p:txBody>
      </p:sp>
      <p:grpSp>
        <p:nvGrpSpPr>
          <p:cNvPr id="13" name="Группа 12"/>
          <p:cNvGrpSpPr>
            <a:grpSpLocks noChangeAspect="1"/>
          </p:cNvGrpSpPr>
          <p:nvPr/>
        </p:nvGrpSpPr>
        <p:grpSpPr>
          <a:xfrm>
            <a:off x="3189150" y="1090132"/>
            <a:ext cx="2483541" cy="1855493"/>
            <a:chOff x="1763713" y="2477948"/>
            <a:chExt cx="3816399" cy="28512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6" descr="p10603041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2477948"/>
              <a:ext cx="3816399" cy="285129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 rot="11199961" flipV="1">
              <a:off x="2249541" y="3342732"/>
              <a:ext cx="2160588" cy="40784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ru-RU" sz="1400" dirty="0"/>
                <a:t>n=1.030   6.0mm</a:t>
              </a:r>
              <a:endParaRPr lang="ru-RU" altLang="ru-RU" sz="1400" baseline="-25000" dirty="0"/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 rot="11199961" flipV="1">
              <a:off x="2249541" y="3774530"/>
              <a:ext cx="2160588" cy="40784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ru-RU" sz="1400" dirty="0"/>
                <a:t>n=1.027   6.3mm</a:t>
              </a:r>
              <a:endParaRPr lang="ru-RU" altLang="ru-RU" sz="1400" baseline="-25000" dirty="0"/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 rot="11199961" flipV="1">
              <a:off x="2249541" y="4196071"/>
              <a:ext cx="2160588" cy="40784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ru-RU" sz="1400" dirty="0"/>
                <a:t>n=1.024   6.7mm</a:t>
              </a:r>
              <a:endParaRPr lang="ru-RU" altLang="ru-RU" sz="1400" baseline="-25000" dirty="0"/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 rot="11199961" flipV="1">
              <a:off x="2246289" y="4557606"/>
              <a:ext cx="2160588" cy="40784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ru-RU" sz="1400" dirty="0"/>
                <a:t>n=1.022   7.0mm</a:t>
              </a:r>
              <a:endParaRPr lang="ru-RU" altLang="ru-RU" sz="1400" baseline="-250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883328" y="752424"/>
            <a:ext cx="3092754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/>
              <a:t>The first 4-layer monolithic sample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055" y="2956485"/>
            <a:ext cx="5205636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Increase</a:t>
            </a:r>
            <a:r>
              <a:rPr lang="ru-RU" sz="1600" dirty="0"/>
              <a:t> </a:t>
            </a:r>
            <a:r>
              <a:rPr lang="en-GB" sz="1600" dirty="0"/>
              <a:t>N</a:t>
            </a:r>
            <a:r>
              <a:rPr lang="en-US" sz="1600" baseline="-25000" dirty="0"/>
              <a:t>pe</a:t>
            </a:r>
            <a:r>
              <a:rPr lang="ru-RU" sz="1600" baseline="-25000" dirty="0"/>
              <a:t> </a:t>
            </a:r>
            <a:r>
              <a:rPr lang="en-US" sz="1600" dirty="0"/>
              <a:t>due thickness increase</a:t>
            </a:r>
            <a:r>
              <a:rPr lang="ru-RU" sz="1600" dirty="0"/>
              <a:t> </a:t>
            </a:r>
            <a:r>
              <a:rPr lang="en-US" sz="1600" dirty="0"/>
              <a:t>without </a:t>
            </a:r>
            <a:r>
              <a:rPr lang="el-GR" sz="1600" dirty="0" err="1"/>
              <a:t>σ</a:t>
            </a:r>
            <a:r>
              <a:rPr lang="el-GR" sz="1600" baseline="-25000" dirty="0" err="1"/>
              <a:t>Θ</a:t>
            </a:r>
            <a:r>
              <a:rPr lang="en-GB" sz="1600" baseline="-25000" dirty="0"/>
              <a:t>c</a:t>
            </a:r>
            <a:r>
              <a:rPr lang="en-GB" sz="1600" dirty="0"/>
              <a:t> degradation</a:t>
            </a:r>
            <a:endParaRPr lang="en-GB" sz="1600" dirty="0">
              <a:effectLst/>
            </a:endParaRPr>
          </a:p>
        </p:txBody>
      </p:sp>
      <p:pic>
        <p:nvPicPr>
          <p:cNvPr id="3080" name="Рисунок 3079">
            <a:extLst>
              <a:ext uri="{FF2B5EF4-FFF2-40B4-BE49-F238E27FC236}">
                <a16:creationId xmlns:a16="http://schemas.microsoft.com/office/drawing/2014/main" id="{5D467304-7688-4709-94CF-7775212E7B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55" y="758677"/>
            <a:ext cx="2733188" cy="2206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2A0A78-4C74-2065-97A3-D8BCE8391C0E}"/>
              </a:ext>
            </a:extLst>
          </p:cNvPr>
          <p:cNvGrpSpPr/>
          <p:nvPr/>
        </p:nvGrpSpPr>
        <p:grpSpPr>
          <a:xfrm>
            <a:off x="216293" y="3901859"/>
            <a:ext cx="4296771" cy="2788114"/>
            <a:chOff x="246110" y="3981371"/>
            <a:chExt cx="4296771" cy="2788114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C9A8D9C-188D-44EF-8B52-BDD6F3F3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420" y="4093124"/>
              <a:ext cx="4284461" cy="267636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0E2380-162C-41A2-BB71-A68B25A36A44}"/>
                </a:ext>
              </a:extLst>
            </p:cNvPr>
            <p:cNvSpPr txBox="1"/>
            <p:nvPr/>
          </p:nvSpPr>
          <p:spPr>
            <a:xfrm>
              <a:off x="246110" y="3981371"/>
              <a:ext cx="4284461" cy="307777"/>
            </a:xfrm>
            <a:prstGeom prst="rect">
              <a:avLst/>
            </a:prstGeom>
            <a:solidFill>
              <a:schemeClr val="bg1">
                <a:lumMod val="85000"/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The Belle II (ARICH) is the first application of the method</a:t>
              </a:r>
              <a:endParaRPr lang="ru-RU" sz="14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838AA5-DEEA-844F-B7D7-C04A342826DE}"/>
              </a:ext>
            </a:extLst>
          </p:cNvPr>
          <p:cNvGrpSpPr/>
          <p:nvPr/>
        </p:nvGrpSpPr>
        <p:grpSpPr>
          <a:xfrm>
            <a:off x="7743052" y="827076"/>
            <a:ext cx="4399254" cy="5676452"/>
            <a:chOff x="7378470" y="770339"/>
            <a:chExt cx="4241634" cy="5664335"/>
          </a:xfrm>
        </p:grpSpPr>
        <p:pic>
          <p:nvPicPr>
            <p:cNvPr id="20" name="Рисунок 10">
              <a:extLst>
                <a:ext uri="{FF2B5EF4-FFF2-40B4-BE49-F238E27FC236}">
                  <a16:creationId xmlns:a16="http://schemas.microsoft.com/office/drawing/2014/main" id="{16E7B983-148B-754F-A60B-07770A217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6886" y="770339"/>
              <a:ext cx="3806109" cy="354725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Прямоугольник 3">
                  <a:extLst>
                    <a:ext uri="{FF2B5EF4-FFF2-40B4-BE49-F238E27FC236}">
                      <a16:creationId xmlns:a16="http://schemas.microsoft.com/office/drawing/2014/main" id="{10689146-3757-374D-A31C-396387213745}"/>
                    </a:ext>
                  </a:extLst>
                </p:cNvPr>
                <p:cNvSpPr/>
                <p:nvPr/>
              </p:nvSpPr>
              <p:spPr>
                <a:xfrm>
                  <a:off x="7378470" y="4311773"/>
                  <a:ext cx="4241634" cy="2122901"/>
                </a:xfrm>
                <a:prstGeom prst="rect">
                  <a:avLst/>
                </a:prstGeom>
                <a:ln/>
                <a:effectLst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Proximity focusing RICH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4-layer focusing aerogel</a:t>
                  </a:r>
                  <a:endParaRPr lang="ru-RU" sz="16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600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n</a:t>
                  </a:r>
                  <a:r>
                    <a:rPr lang="en-US" sz="1600" baseline="-25000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max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= 1.05 (1.07?), total thickness 35 mm</a:t>
                  </a:r>
                  <a:endParaRPr lang="ru-RU" sz="16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𝑎𝑒𝑟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15 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ru-RU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ru-RU" sz="16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600" dirty="0">
                      <a:solidFill>
                        <a:srgbClr val="C00000"/>
                      </a:solidFill>
                    </a:rPr>
                    <a:t>21 m</a:t>
                  </a:r>
                  <a:r>
                    <a:rPr lang="en-US" sz="1600" baseline="30000" dirty="0">
                      <a:solidFill>
                        <a:srgbClr val="C00000"/>
                      </a:solidFill>
                    </a:rPr>
                    <a:t>2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–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total area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of photon detectors</a:t>
                  </a:r>
                </a:p>
                <a:p>
                  <a:pPr lvl="1">
                    <a:defRPr/>
                  </a:pP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• </a:t>
                  </a:r>
                  <a:r>
                    <a:rPr lang="en-US" sz="1600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SiPMs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–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barrel part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(16 m</a:t>
                  </a:r>
                  <a:r>
                    <a:rPr lang="en-US" sz="1600" baseline="30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2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)</a:t>
                  </a:r>
                </a:p>
                <a:p>
                  <a:pPr lvl="1">
                    <a:defRPr/>
                  </a:pPr>
                  <a:r>
                    <a:rPr lang="en-US" sz="1600" dirty="0">
                      <a:solidFill>
                        <a:srgbClr val="FF0000"/>
                      </a:solidFill>
                    </a:rPr>
                    <a:t>• MCP-PMT </a:t>
                  </a:r>
                  <a:r>
                    <a:rPr lang="ru-RU" sz="1600" dirty="0">
                      <a:solidFill>
                        <a:srgbClr val="FF0000"/>
                      </a:solidFill>
                    </a:rPr>
                    <a:t>– </a:t>
                  </a:r>
                  <a:r>
                    <a:rPr lang="en-US" sz="1600" dirty="0">
                      <a:solidFill>
                        <a:srgbClr val="FF0000"/>
                      </a:solidFill>
                    </a:rPr>
                    <a:t>endcap parts (4 m</a:t>
                  </a:r>
                  <a:r>
                    <a:rPr lang="en-US" sz="1600" baseline="30000" dirty="0">
                      <a:solidFill>
                        <a:srgbClr val="FF0000"/>
                      </a:solidFill>
                    </a:rPr>
                    <a:t>2</a:t>
                  </a:r>
                  <a:r>
                    <a:rPr lang="en-US" sz="1600" dirty="0">
                      <a:solidFill>
                        <a:srgbClr val="FF0000"/>
                      </a:solidFill>
                    </a:rPr>
                    <a:t>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~10</a:t>
                  </a:r>
                  <a:r>
                    <a:rPr lang="en-US" sz="1600" baseline="30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6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pixels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3х3 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mm</a:t>
                  </a:r>
                  <a:r>
                    <a:rPr lang="ru-RU" sz="1600" baseline="30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2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with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pitch 4</a:t>
                  </a:r>
                  <a:r>
                    <a:rPr lang="ru-RU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 </a:t>
                  </a:r>
                  <a:r>
                    <a:rPr lang="en-US" sz="16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mm</a:t>
                  </a:r>
                </a:p>
              </p:txBody>
            </p:sp>
          </mc:Choice>
          <mc:Fallback>
            <p:sp>
              <p:nvSpPr>
                <p:cNvPr id="21" name="Прямоугольник 3">
                  <a:extLst>
                    <a:ext uri="{FF2B5EF4-FFF2-40B4-BE49-F238E27FC236}">
                      <a16:creationId xmlns:a16="http://schemas.microsoft.com/office/drawing/2014/main" id="{10689146-3757-374D-A31C-3963872137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470" y="4311773"/>
                  <a:ext cx="4241634" cy="2122901"/>
                </a:xfrm>
                <a:prstGeom prst="rect">
                  <a:avLst/>
                </a:prstGeom>
                <a:blipFill>
                  <a:blip r:embed="rId7"/>
                  <a:stretch>
                    <a:fillRect l="-575" t="-592"/>
                  </a:stretch>
                </a:blipFill>
                <a:ln/>
                <a:effectLst/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Прямоугольник 33">
            <a:extLst>
              <a:ext uri="{FF2B5EF4-FFF2-40B4-BE49-F238E27FC236}">
                <a16:creationId xmlns:a16="http://schemas.microsoft.com/office/drawing/2014/main" id="{D8CA86A6-C96E-CB40-946F-532FC80F0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461" y="5562393"/>
            <a:ext cx="302316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200" dirty="0" err="1">
                <a:solidFill>
                  <a:srgbClr val="C00000"/>
                </a:solidFill>
              </a:rPr>
              <a:t>A.Yu</a:t>
            </a:r>
            <a:r>
              <a:rPr lang="en-US" altLang="ru-RU" sz="1200" dirty="0">
                <a:solidFill>
                  <a:srgbClr val="C00000"/>
                </a:solidFill>
              </a:rPr>
              <a:t>. </a:t>
            </a:r>
            <a:r>
              <a:rPr lang="en-US" altLang="ru-RU" sz="1200" dirty="0" err="1">
                <a:solidFill>
                  <a:srgbClr val="C00000"/>
                </a:solidFill>
              </a:rPr>
              <a:t>Barnyakov</a:t>
            </a:r>
            <a:r>
              <a:rPr lang="en-US" altLang="ru-RU" sz="1200" dirty="0">
                <a:solidFill>
                  <a:srgbClr val="C00000"/>
                </a:solidFill>
              </a:rPr>
              <a:t>, et al., NIM A </a:t>
            </a:r>
            <a:r>
              <a:rPr lang="en-US" sz="1200" dirty="0">
                <a:solidFill>
                  <a:srgbClr val="C00000"/>
                </a:solidFill>
              </a:rPr>
              <a:t>732 (2013) 352</a:t>
            </a:r>
            <a:endParaRPr lang="ru-RU" altLang="ru-RU" sz="12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6146BC-CF40-C844-8746-7C86DD372F53}"/>
              </a:ext>
            </a:extLst>
          </p:cNvPr>
          <p:cNvSpPr txBox="1"/>
          <p:nvPr/>
        </p:nvSpPr>
        <p:spPr>
          <a:xfrm>
            <a:off x="4586185" y="4485175"/>
            <a:ext cx="3092754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The capability of µ/π-separation</a:t>
            </a:r>
            <a:r>
              <a:rPr lang="ru-RU" sz="1600" dirty="0"/>
              <a:t> </a:t>
            </a:r>
            <a:r>
              <a:rPr lang="en-US" sz="1600" dirty="0"/>
              <a:t>at the level of</a:t>
            </a:r>
            <a:r>
              <a:rPr lang="ru-RU" sz="1600" dirty="0"/>
              <a:t> </a:t>
            </a:r>
            <a:r>
              <a:rPr lang="en-US" sz="1600" dirty="0"/>
              <a:t>≥</a:t>
            </a:r>
            <a:r>
              <a:rPr lang="ru-RU" sz="1600" dirty="0"/>
              <a:t>3</a:t>
            </a:r>
            <a:r>
              <a:rPr lang="el-GR" sz="1600" dirty="0">
                <a:latin typeface="Arial"/>
                <a:cs typeface="Arial"/>
              </a:rPr>
              <a:t>σ</a:t>
            </a:r>
            <a:r>
              <a:rPr lang="ru-RU" sz="160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for</a:t>
            </a:r>
            <a:r>
              <a:rPr lang="ru-RU" sz="160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P=</a:t>
            </a:r>
            <a:r>
              <a:rPr lang="ru-RU" sz="1600" dirty="0">
                <a:latin typeface="Arial"/>
                <a:cs typeface="Arial"/>
              </a:rPr>
              <a:t>1</a:t>
            </a:r>
            <a:r>
              <a:rPr lang="en-US" sz="1600" dirty="0">
                <a:latin typeface="Arial"/>
                <a:cs typeface="Arial"/>
              </a:rPr>
              <a:t> GeV</a:t>
            </a:r>
            <a:r>
              <a:rPr lang="ru-RU" sz="1600" dirty="0">
                <a:latin typeface="Arial"/>
                <a:cs typeface="Arial"/>
              </a:rPr>
              <a:t>/</a:t>
            </a:r>
            <a:r>
              <a:rPr lang="en-US" sz="1600" dirty="0">
                <a:latin typeface="Arial"/>
                <a:cs typeface="Arial"/>
              </a:rPr>
              <a:t>c</a:t>
            </a:r>
            <a:r>
              <a:rPr lang="ru-RU" sz="160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was shown at CERN beam test in 2012</a:t>
            </a:r>
            <a:endParaRPr lang="en-RU" sz="1600" dirty="0"/>
          </a:p>
        </p:txBody>
      </p:sp>
      <p:pic>
        <p:nvPicPr>
          <p:cNvPr id="3" name="Picture 2" descr="D:\Архив\Лого ИЯФ\++ logo BINP new bold blue Прозрачный.gif">
            <a:extLst>
              <a:ext uri="{FF2B5EF4-FFF2-40B4-BE49-F238E27FC236}">
                <a16:creationId xmlns:a16="http://schemas.microsoft.com/office/drawing/2014/main" id="{66D937E5-F52F-EF24-BA06-FA5EB380A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79" y="16873"/>
            <a:ext cx="609828" cy="7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6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0622F3-7E89-93C7-BFA5-72F8D92B9C46}"/>
              </a:ext>
            </a:extLst>
          </p:cNvPr>
          <p:cNvGrpSpPr/>
          <p:nvPr/>
        </p:nvGrpSpPr>
        <p:grpSpPr>
          <a:xfrm>
            <a:off x="1375185" y="797119"/>
            <a:ext cx="9151168" cy="2076181"/>
            <a:chOff x="1546423" y="463099"/>
            <a:chExt cx="8892269" cy="2410527"/>
          </a:xfrm>
        </p:grpSpPr>
        <p:pic>
          <p:nvPicPr>
            <p:cNvPr id="78" name="Picture 77"/>
            <p:cNvPicPr/>
            <p:nvPr/>
          </p:nvPicPr>
          <p:blipFill>
            <a:blip r:embed="rId2"/>
            <a:stretch/>
          </p:blipFill>
          <p:spPr>
            <a:xfrm>
              <a:off x="1546423" y="587854"/>
              <a:ext cx="6427202" cy="215513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9" name="Picture 78"/>
            <p:cNvPicPr/>
            <p:nvPr/>
          </p:nvPicPr>
          <p:blipFill>
            <a:blip r:embed="rId3"/>
            <a:stretch/>
          </p:blipFill>
          <p:spPr>
            <a:xfrm>
              <a:off x="7712683" y="463099"/>
              <a:ext cx="2726009" cy="2410527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0" name="Straight Connector 79"/>
          <p:cNvSpPr/>
          <p:nvPr/>
        </p:nvSpPr>
        <p:spPr>
          <a:xfrm>
            <a:off x="7973952" y="758245"/>
            <a:ext cx="327" cy="2155464"/>
          </a:xfrm>
          <a:prstGeom prst="line">
            <a:avLst/>
          </a:prstGeom>
          <a:ln w="72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79A81F-7986-6BB5-EEAB-707E230A271A}"/>
              </a:ext>
            </a:extLst>
          </p:cNvPr>
          <p:cNvGrpSpPr/>
          <p:nvPr/>
        </p:nvGrpSpPr>
        <p:grpSpPr>
          <a:xfrm>
            <a:off x="186974" y="2823341"/>
            <a:ext cx="7101308" cy="3586978"/>
            <a:chOff x="2552633" y="2451198"/>
            <a:chExt cx="7021588" cy="4042954"/>
          </a:xfrm>
        </p:grpSpPr>
        <p:pic>
          <p:nvPicPr>
            <p:cNvPr id="81" name="Picture 80"/>
            <p:cNvPicPr/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flipH="1">
              <a:off x="3336111" y="2743318"/>
              <a:ext cx="5943529" cy="3750834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2" name="Rectangle 81"/>
            <p:cNvSpPr/>
            <p:nvPr/>
          </p:nvSpPr>
          <p:spPr>
            <a:xfrm>
              <a:off x="8170229" y="3102562"/>
              <a:ext cx="1027678" cy="49510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46" tIns="40823" rIns="81646" bIns="40823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903" spc="-1" dirty="0">
                  <a:latin typeface="Arial"/>
                </a:rPr>
                <a:t>GEM</a:t>
              </a:r>
              <a:endParaRPr lang="ru-RU" sz="2903" spc="-1" dirty="0">
                <a:latin typeface="Arial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552633" y="2599601"/>
              <a:ext cx="1905298" cy="82954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46" tIns="40823" rIns="81646" bIns="40823" anchor="t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52" spc="-1" dirty="0" err="1">
                  <a:latin typeface="Arial"/>
                </a:rPr>
                <a:t>MaPMT</a:t>
              </a:r>
              <a:r>
                <a:rPr lang="en-US" sz="1452" spc="-1" dirty="0">
                  <a:latin typeface="Arial"/>
                </a:rPr>
                <a:t> H12700</a:t>
              </a:r>
              <a:r>
                <a:rPr lang="ru-RU" sz="1452" spc="-1" dirty="0">
                  <a:latin typeface="Arial"/>
                </a:rPr>
                <a:t> </a:t>
              </a:r>
              <a:r>
                <a:rPr lang="en-US" sz="1452" spc="-1" dirty="0">
                  <a:latin typeface="Arial"/>
                </a:rPr>
                <a:t>(</a:t>
              </a:r>
              <a:r>
                <a:rPr lang="ru-RU" sz="1452" spc="-1" dirty="0" err="1">
                  <a:latin typeface="Arial"/>
                </a:rPr>
                <a:t>Hamamatsu</a:t>
              </a:r>
              <a:r>
                <a:rPr lang="en-US" sz="1452" spc="-1" dirty="0">
                  <a:latin typeface="Arial"/>
                </a:rPr>
                <a:t>)</a:t>
              </a:r>
              <a:endParaRPr lang="ru-RU" sz="1452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52" spc="-1" dirty="0">
                  <a:latin typeface="Arial"/>
                </a:rPr>
                <a:t>with mask</a:t>
              </a:r>
              <a:r>
                <a:rPr lang="ru-RU" sz="1452" spc="-1" dirty="0">
                  <a:latin typeface="Arial"/>
                </a:rPr>
                <a:t> 3х3 </a:t>
              </a:r>
              <a:r>
                <a:rPr lang="en-US" sz="1452" spc="-1" dirty="0">
                  <a:latin typeface="Arial"/>
                </a:rPr>
                <a:t>mm</a:t>
              </a:r>
              <a:r>
                <a:rPr lang="ru-RU" sz="1452" spc="-1" baseline="30000" dirty="0">
                  <a:latin typeface="Arial"/>
                </a:rPr>
                <a:t>2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680322" y="2451198"/>
              <a:ext cx="2437276" cy="82954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46" tIns="40823" rIns="81646" bIns="40823" anchor="t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400" spc="-1" dirty="0">
                  <a:latin typeface="Arial"/>
                </a:rPr>
                <a:t>2 aerogel pcs</a:t>
              </a:r>
            </a:p>
            <a:p>
              <a:pPr algn="ctr">
                <a:lnSpc>
                  <a:spcPct val="100000"/>
                </a:lnSpc>
              </a:pPr>
              <a:r>
                <a:rPr lang="en-US" sz="2400" spc="-1" dirty="0">
                  <a:latin typeface="Arial"/>
                </a:rPr>
                <a:t>230x230x35 mm</a:t>
              </a:r>
              <a:endParaRPr lang="ru-RU" sz="2400" spc="-1" dirty="0">
                <a:latin typeface="Arial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 flipH="1">
              <a:off x="2552633" y="4408904"/>
              <a:ext cx="7021588" cy="0"/>
            </a:xfrm>
            <a:prstGeom prst="line">
              <a:avLst/>
            </a:prstGeom>
            <a:ln w="54000">
              <a:solidFill>
                <a:srgbClr val="3465A4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2619434" y="3862526"/>
                  <a:ext cx="578225" cy="546377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lIns="81646" tIns="40823" rIns="81646" bIns="40823" anchor="t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ru-RU" sz="3266" i="1" spc="-1" smtClean="0">
                                <a:solidFill>
                                  <a:srgbClr val="3465A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66" b="0" i="1" spc="-1" smtClean="0">
                                <a:solidFill>
                                  <a:srgbClr val="3465A4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ru-RU" sz="3266" b="0" i="1" spc="-1" smtClean="0">
                                <a:solidFill>
                                  <a:srgbClr val="3465A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ru-RU" sz="3266" spc="-1" baseline="30000" dirty="0">
                    <a:solidFill>
                      <a:srgbClr val="3465A4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9434" y="3862526"/>
                  <a:ext cx="578225" cy="546377"/>
                </a:xfrm>
                <a:prstGeom prst="rect">
                  <a:avLst/>
                </a:prstGeom>
                <a:blipFill>
                  <a:blip r:embed="rId5"/>
                  <a:stretch>
                    <a:fillRect l="-4255" b="-10256"/>
                  </a:stretch>
                </a:blipFill>
                <a:ln w="0">
                  <a:noFill/>
                </a:ln>
              </p:spPr>
              <p:txBody>
                <a:bodyPr/>
                <a:lstStyle/>
                <a:p>
                  <a:r>
                    <a:rPr lang="en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0BECDC1-B190-9DE5-FDD5-F0F9018DADFC}"/>
              </a:ext>
            </a:extLst>
          </p:cNvPr>
          <p:cNvSpPr txBox="1">
            <a:spLocks/>
          </p:cNvSpPr>
          <p:nvPr/>
        </p:nvSpPr>
        <p:spPr>
          <a:xfrm>
            <a:off x="73742" y="75416"/>
            <a:ext cx="12044516" cy="661246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largest 4-layers focusing aerogel samples</a:t>
            </a:r>
            <a:endParaRPr lang="ru-RU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6B11F-F824-2548-4F5B-0A4AF27883B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55841" y="3401242"/>
            <a:ext cx="4812921" cy="281879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6"/>
          <p:cNvPicPr/>
          <p:nvPr/>
        </p:nvPicPr>
        <p:blipFill>
          <a:blip r:embed="rId2"/>
          <a:stretch/>
        </p:blipFill>
        <p:spPr>
          <a:xfrm>
            <a:off x="2540136" y="3694032"/>
            <a:ext cx="9638478" cy="3002621"/>
          </a:xfrm>
          <a:prstGeom prst="rect">
            <a:avLst/>
          </a:prstGeom>
          <a:ln w="0">
            <a:noFill/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EF577FB-3097-C589-892E-905A595B3455}"/>
              </a:ext>
            </a:extLst>
          </p:cNvPr>
          <p:cNvSpPr txBox="1">
            <a:spLocks/>
          </p:cNvSpPr>
          <p:nvPr/>
        </p:nvSpPr>
        <p:spPr>
          <a:xfrm>
            <a:off x="73742" y="75416"/>
            <a:ext cx="12044516" cy="661246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Beam test results</a:t>
            </a:r>
            <a:endParaRPr lang="ru-RU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06D766-8EB4-8A1A-A15E-296DC6F4E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35" y="718770"/>
            <a:ext cx="9575930" cy="3002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9B6EFD-8104-CA5F-82AC-12E41BF015A5}"/>
              </a:ext>
            </a:extLst>
          </p:cNvPr>
          <p:cNvSpPr txBox="1"/>
          <p:nvPr/>
        </p:nvSpPr>
        <p:spPr>
          <a:xfrm>
            <a:off x="578120" y="1743739"/>
            <a:ext cx="171636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Pixel </a:t>
            </a:r>
            <a:r>
              <a:rPr lang="ru-RU" dirty="0"/>
              <a:t>6</a:t>
            </a:r>
            <a:r>
              <a:rPr lang="en-US" dirty="0"/>
              <a:t>x</a:t>
            </a:r>
            <a:r>
              <a:rPr lang="ru-RU" dirty="0"/>
              <a:t>6</a:t>
            </a:r>
            <a:r>
              <a:rPr lang="en-US" dirty="0"/>
              <a:t> mm</a:t>
            </a:r>
            <a:endParaRPr lang="ru-RU" dirty="0"/>
          </a:p>
          <a:p>
            <a:r>
              <a:rPr lang="en-US" dirty="0" err="1"/>
              <a:t>Geom</a:t>
            </a:r>
            <a:r>
              <a:rPr lang="ru-RU" dirty="0"/>
              <a:t>.</a:t>
            </a:r>
            <a:r>
              <a:rPr lang="en-US" dirty="0"/>
              <a:t>Eff.</a:t>
            </a:r>
            <a:r>
              <a:rPr lang="ru-RU" dirty="0"/>
              <a:t> </a:t>
            </a:r>
            <a:r>
              <a:rPr lang="en-US" dirty="0"/>
              <a:t>~ 80%</a:t>
            </a:r>
            <a:endParaRPr lang="en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9D5473-B5D3-9115-B1C2-0F37B9E19066}"/>
              </a:ext>
            </a:extLst>
          </p:cNvPr>
          <p:cNvSpPr txBox="1"/>
          <p:nvPr/>
        </p:nvSpPr>
        <p:spPr>
          <a:xfrm>
            <a:off x="578119" y="4467931"/>
            <a:ext cx="171636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Pixel 3x3 mm</a:t>
            </a:r>
            <a:endParaRPr lang="ru-RU" dirty="0"/>
          </a:p>
          <a:p>
            <a:r>
              <a:rPr lang="en-US" dirty="0" err="1"/>
              <a:t>Geom</a:t>
            </a:r>
            <a:r>
              <a:rPr lang="ru-RU" dirty="0"/>
              <a:t>.</a:t>
            </a:r>
            <a:r>
              <a:rPr lang="en-US" dirty="0"/>
              <a:t>Eff.</a:t>
            </a:r>
            <a:r>
              <a:rPr lang="ru-RU" dirty="0"/>
              <a:t> </a:t>
            </a:r>
            <a:r>
              <a:rPr lang="en-US" dirty="0"/>
              <a:t>~ 20%</a:t>
            </a:r>
            <a:endParaRPr lang="en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D377C-E220-BF0C-D1DE-12C58E9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35397"/>
            <a:ext cx="11429999" cy="5958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Cherenkov angle Single </a:t>
            </a:r>
            <a:r>
              <a:rPr lang="en-US" sz="4000" b="1" dirty="0" err="1"/>
              <a:t>PhotoElectron</a:t>
            </a:r>
            <a:r>
              <a:rPr lang="en-US" sz="4000" b="1" dirty="0"/>
              <a:t> (</a:t>
            </a:r>
            <a:r>
              <a:rPr lang="en-US" sz="4000" b="1" i="1" dirty="0"/>
              <a:t>SPE</a:t>
            </a:r>
            <a:r>
              <a:rPr lang="en-US" sz="4000" b="1" dirty="0"/>
              <a:t>) resolution</a:t>
            </a:r>
            <a:endParaRPr lang="en-RU" sz="40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C17607-7530-0A5A-9723-7DD9357D2C9A}"/>
              </a:ext>
            </a:extLst>
          </p:cNvPr>
          <p:cNvGrpSpPr/>
          <p:nvPr/>
        </p:nvGrpSpPr>
        <p:grpSpPr>
          <a:xfrm>
            <a:off x="33979" y="1348661"/>
            <a:ext cx="3221886" cy="2913908"/>
            <a:chOff x="6934213" y="149005"/>
            <a:chExt cx="3296222" cy="34165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ACC015-FB7B-30F9-C4AA-D6FADEB3B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213" y="387653"/>
              <a:ext cx="3296222" cy="31778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5071B0-F496-7641-6A6B-68D8DE5A67D8}"/>
                </a:ext>
              </a:extLst>
            </p:cNvPr>
            <p:cNvSpPr txBox="1"/>
            <p:nvPr/>
          </p:nvSpPr>
          <p:spPr>
            <a:xfrm>
              <a:off x="8347885" y="211798"/>
              <a:ext cx="18649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PTEP 2016, 033H01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080AAF-C73D-0ACC-8DD4-063D066EF034}"/>
                </a:ext>
              </a:extLst>
            </p:cNvPr>
            <p:cNvSpPr txBox="1"/>
            <p:nvPr/>
          </p:nvSpPr>
          <p:spPr>
            <a:xfrm>
              <a:off x="7501786" y="149005"/>
              <a:ext cx="11652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Times"/>
                </a:rPr>
                <a:t>Belle II</a:t>
              </a:r>
              <a:endParaRPr lang="en-US" dirty="0">
                <a:latin typeface="Time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C4762C1-AB90-8572-C59A-6C225F66883D}"/>
              </a:ext>
            </a:extLst>
          </p:cNvPr>
          <p:cNvSpPr txBox="1"/>
          <p:nvPr/>
        </p:nvSpPr>
        <p:spPr>
          <a:xfrm>
            <a:off x="124307" y="4867486"/>
            <a:ext cx="350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Аэрогель: </a:t>
            </a:r>
            <a:r>
              <a:rPr lang="en-RU" dirty="0"/>
              <a:t>20+20 </a:t>
            </a:r>
            <a:r>
              <a:rPr lang="en-US" dirty="0"/>
              <a:t>mm</a:t>
            </a:r>
            <a:r>
              <a:rPr lang="ru-RU" dirty="0"/>
              <a:t> (</a:t>
            </a:r>
            <a:r>
              <a:rPr lang="en-US" dirty="0" err="1"/>
              <a:t>Tchiba</a:t>
            </a:r>
            <a:r>
              <a:rPr lang="en-US" dirty="0"/>
              <a:t> Univ.)</a:t>
            </a:r>
          </a:p>
          <a:p>
            <a:r>
              <a:rPr lang="en-US" dirty="0"/>
              <a:t>n(400nm): 1.045 +1.055</a:t>
            </a:r>
          </a:p>
          <a:p>
            <a:r>
              <a:rPr lang="en-US" dirty="0"/>
              <a:t>Pixel:	   </a:t>
            </a:r>
            <a:r>
              <a:rPr lang="en-US" dirty="0">
                <a:solidFill>
                  <a:srgbClr val="7030A0"/>
                </a:solidFill>
              </a:rPr>
              <a:t>5x5</a:t>
            </a:r>
            <a:r>
              <a:rPr lang="en-US" dirty="0"/>
              <a:t> mm</a:t>
            </a:r>
            <a:endParaRPr lang="en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56C8C5-E486-29A8-4F3B-34FBA90234B3}"/>
              </a:ext>
            </a:extLst>
          </p:cNvPr>
          <p:cNvSpPr txBox="1"/>
          <p:nvPr/>
        </p:nvSpPr>
        <p:spPr>
          <a:xfrm>
            <a:off x="3783716" y="4886528"/>
            <a:ext cx="2473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4-</a:t>
            </a:r>
            <a:r>
              <a:rPr lang="en-US" dirty="0"/>
              <a:t>layers</a:t>
            </a:r>
            <a:r>
              <a:rPr lang="ru-RU" dirty="0"/>
              <a:t> (</a:t>
            </a:r>
            <a:r>
              <a:rPr lang="en-US" dirty="0"/>
              <a:t>Novosibirsk</a:t>
            </a:r>
            <a:r>
              <a:rPr lang="ru-RU" dirty="0"/>
              <a:t>)</a:t>
            </a:r>
            <a:r>
              <a:rPr lang="en-US" dirty="0"/>
              <a:t> –&gt;</a:t>
            </a:r>
            <a:endParaRPr lang="ru-RU" dirty="0"/>
          </a:p>
          <a:p>
            <a:pPr algn="ctr"/>
            <a:r>
              <a:rPr lang="ru-RU" dirty="0"/>
              <a:t>1.039 </a:t>
            </a:r>
            <a:r>
              <a:rPr lang="en-US" dirty="0"/>
              <a:t>÷ 1.046</a:t>
            </a:r>
          </a:p>
          <a:p>
            <a:pPr algn="ctr"/>
            <a:r>
              <a:rPr lang="en-RU" dirty="0">
                <a:solidFill>
                  <a:srgbClr val="FF0000"/>
                </a:solidFill>
              </a:rPr>
              <a:t>6x6</a:t>
            </a:r>
            <a:r>
              <a:rPr lang="en-RU" dirty="0"/>
              <a:t> </a:t>
            </a:r>
            <a:r>
              <a:rPr lang="en-US" dirty="0"/>
              <a:t>mm</a:t>
            </a:r>
            <a:endParaRPr lang="en-R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978BE4-00ED-15E4-349A-B194B7BB1103}"/>
              </a:ext>
            </a:extLst>
          </p:cNvPr>
          <p:cNvGrpSpPr/>
          <p:nvPr/>
        </p:nvGrpSpPr>
        <p:grpSpPr>
          <a:xfrm>
            <a:off x="9317138" y="1304212"/>
            <a:ext cx="2955268" cy="3072089"/>
            <a:chOff x="5403102" y="3851441"/>
            <a:chExt cx="2503282" cy="22912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BF91D9-63CD-D83A-458F-92B5EA481B90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5403102" y="3851441"/>
              <a:ext cx="2430392" cy="229120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0E472F-5F05-9E9C-65F4-CB4E4483BC4E}"/>
                </a:ext>
              </a:extLst>
            </p:cNvPr>
            <p:cNvSpPr txBox="1"/>
            <p:nvPr/>
          </p:nvSpPr>
          <p:spPr>
            <a:xfrm>
              <a:off x="5793537" y="3851441"/>
              <a:ext cx="1575201" cy="2864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71600" tIns="35800" rIns="71600" bIns="35800" anchor="t">
              <a:noAutofit/>
            </a:bodyPr>
            <a:lstStyle/>
            <a:p>
              <a:pPr algn="ctr"/>
              <a:r>
                <a:rPr lang="en-US" sz="1432" spc="-1" dirty="0">
                  <a:latin typeface="Arial"/>
                </a:rPr>
                <a:t>Simulation</a:t>
              </a:r>
              <a:endParaRPr lang="ru-RU" sz="1432" spc="-1" dirty="0">
                <a:latin typeface="Arial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2A1079D-2CBE-AB00-B44B-57423037CEBA}"/>
                </a:ext>
              </a:extLst>
            </p:cNvPr>
            <p:cNvSpPr/>
            <p:nvPr/>
          </p:nvSpPr>
          <p:spPr>
            <a:xfrm>
              <a:off x="6969303" y="4632877"/>
              <a:ext cx="937081" cy="162091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RU" sz="1633">
                <a:noFill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F56EAD-DC0F-3A52-F638-6CC0AA0F639F}"/>
              </a:ext>
            </a:extLst>
          </p:cNvPr>
          <p:cNvGrpSpPr/>
          <p:nvPr/>
        </p:nvGrpSpPr>
        <p:grpSpPr>
          <a:xfrm>
            <a:off x="6122555" y="1327395"/>
            <a:ext cx="3209006" cy="2964202"/>
            <a:chOff x="8261663" y="3842599"/>
            <a:chExt cx="2463900" cy="23143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9E2C98-1D02-A8B1-55B1-AB2258ADDCD0}"/>
                </a:ext>
              </a:extLst>
            </p:cNvPr>
            <p:cNvGrpSpPr/>
            <p:nvPr/>
          </p:nvGrpSpPr>
          <p:grpSpPr>
            <a:xfrm>
              <a:off x="8261663" y="3842599"/>
              <a:ext cx="2463900" cy="2314361"/>
              <a:chOff x="7733148" y="4235754"/>
              <a:chExt cx="2715994" cy="2551155"/>
            </a:xfrm>
          </p:grpSpPr>
          <p:pic>
            <p:nvPicPr>
              <p:cNvPr id="13" name="Рисунок 10">
                <a:extLst>
                  <a:ext uri="{FF2B5EF4-FFF2-40B4-BE49-F238E27FC236}">
                    <a16:creationId xmlns:a16="http://schemas.microsoft.com/office/drawing/2014/main" id="{49EA0D67-20E5-1A86-98C4-61FFB0D5ADBF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7733148" y="4348102"/>
                <a:ext cx="2715994" cy="2438807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0B1AD9-E233-1F0F-94AB-F6565AD7BFCC}"/>
                  </a:ext>
                </a:extLst>
              </p:cNvPr>
              <p:cNvSpPr txBox="1"/>
              <p:nvPr/>
            </p:nvSpPr>
            <p:spPr>
              <a:xfrm>
                <a:off x="7979904" y="4235754"/>
                <a:ext cx="1736367" cy="315703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71600" tIns="35800" rIns="71600" bIns="35800" anchor="t">
                <a:noAutofit/>
              </a:bodyPr>
              <a:lstStyle/>
              <a:p>
                <a:pPr algn="ctr"/>
                <a:r>
                  <a:rPr lang="en-US" sz="1432" spc="-1" dirty="0">
                    <a:latin typeface="Arial"/>
                  </a:rPr>
                  <a:t>Measured</a:t>
                </a:r>
                <a:endParaRPr lang="ru-RU" sz="1432" spc="-1" dirty="0">
                  <a:latin typeface="Arial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A68C055-1017-2DAB-FCD9-852D65B9A883}"/>
                </a:ext>
              </a:extLst>
            </p:cNvPr>
            <p:cNvSpPr/>
            <p:nvPr/>
          </p:nvSpPr>
          <p:spPr>
            <a:xfrm>
              <a:off x="9788482" y="4661412"/>
              <a:ext cx="937081" cy="162091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RU" sz="1633">
                <a:noFill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ADD51DB-6448-374E-6628-231F48250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548" y="1388322"/>
            <a:ext cx="3071000" cy="28228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DA35858-43F1-AB4F-F464-D537CBC03502}"/>
              </a:ext>
            </a:extLst>
          </p:cNvPr>
          <p:cNvSpPr txBox="1"/>
          <p:nvPr/>
        </p:nvSpPr>
        <p:spPr>
          <a:xfrm>
            <a:off x="7257217" y="4937138"/>
            <a:ext cx="939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–</a:t>
            </a:r>
          </a:p>
          <a:p>
            <a:pPr algn="ctr"/>
            <a:r>
              <a:rPr lang="ru-RU" dirty="0"/>
              <a:t>–</a:t>
            </a:r>
            <a:endParaRPr lang="en-US" dirty="0"/>
          </a:p>
          <a:p>
            <a:pPr algn="ctr"/>
            <a:r>
              <a:rPr lang="ru-RU" dirty="0">
                <a:solidFill>
                  <a:srgbClr val="FF0000"/>
                </a:solidFill>
              </a:rPr>
              <a:t>3</a:t>
            </a:r>
            <a:r>
              <a:rPr lang="en-RU" dirty="0">
                <a:solidFill>
                  <a:srgbClr val="FF0000"/>
                </a:solidFill>
              </a:rPr>
              <a:t>x</a:t>
            </a:r>
            <a:r>
              <a:rPr lang="ru-RU" dirty="0">
                <a:solidFill>
                  <a:srgbClr val="FF0000"/>
                </a:solidFill>
              </a:rPr>
              <a:t>3</a:t>
            </a:r>
            <a:r>
              <a:rPr lang="en-RU" dirty="0"/>
              <a:t> </a:t>
            </a:r>
            <a:r>
              <a:rPr lang="en-US" dirty="0"/>
              <a:t>mm</a:t>
            </a:r>
            <a:endParaRPr lang="en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6E6189-0E8D-E3D0-0C46-5A7B979E5C81}"/>
              </a:ext>
            </a:extLst>
          </p:cNvPr>
          <p:cNvSpPr txBox="1"/>
          <p:nvPr/>
        </p:nvSpPr>
        <p:spPr>
          <a:xfrm>
            <a:off x="9498988" y="4917396"/>
            <a:ext cx="22265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4-</a:t>
            </a:r>
            <a:r>
              <a:rPr lang="en-US" dirty="0"/>
              <a:t>layers</a:t>
            </a:r>
            <a:r>
              <a:rPr lang="ru-RU" dirty="0"/>
              <a:t> (</a:t>
            </a:r>
            <a:r>
              <a:rPr lang="en-US" dirty="0"/>
              <a:t>ideal profile</a:t>
            </a:r>
            <a:r>
              <a:rPr lang="ru-RU" dirty="0"/>
              <a:t>)</a:t>
            </a:r>
          </a:p>
          <a:p>
            <a:pPr algn="ctr"/>
            <a:r>
              <a:rPr lang="ru-RU" dirty="0"/>
              <a:t>1.041 </a:t>
            </a:r>
            <a:r>
              <a:rPr lang="en-US" dirty="0"/>
              <a:t>÷ 1.0</a:t>
            </a:r>
            <a:r>
              <a:rPr lang="ru-RU" dirty="0"/>
              <a:t>50</a:t>
            </a:r>
            <a:endParaRPr lang="en-US" dirty="0"/>
          </a:p>
          <a:p>
            <a:pPr algn="ctr"/>
            <a:r>
              <a:rPr lang="ru-RU" dirty="0">
                <a:solidFill>
                  <a:srgbClr val="7030A0"/>
                </a:solidFill>
              </a:rPr>
              <a:t>3</a:t>
            </a:r>
            <a:r>
              <a:rPr lang="en-RU" dirty="0">
                <a:solidFill>
                  <a:srgbClr val="7030A0"/>
                </a:solidFill>
              </a:rPr>
              <a:t>x</a:t>
            </a:r>
            <a:r>
              <a:rPr lang="ru-RU" dirty="0">
                <a:solidFill>
                  <a:srgbClr val="7030A0"/>
                </a:solidFill>
              </a:rPr>
              <a:t>3</a:t>
            </a:r>
            <a:r>
              <a:rPr lang="en-RU" dirty="0"/>
              <a:t> </a:t>
            </a:r>
            <a:r>
              <a:rPr lang="en-US" dirty="0"/>
              <a:t>mm</a:t>
            </a:r>
            <a:endParaRPr lang="en-RU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6DCF1D5-700C-6CE7-EAB4-31144BD3C252}"/>
              </a:ext>
            </a:extLst>
          </p:cNvPr>
          <p:cNvSpPr/>
          <p:nvPr/>
        </p:nvSpPr>
        <p:spPr>
          <a:xfrm>
            <a:off x="1959919" y="2469292"/>
            <a:ext cx="1302240" cy="23030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2877A42-CDE2-3EB6-339B-6577EAC4F4D2}"/>
              </a:ext>
            </a:extLst>
          </p:cNvPr>
          <p:cNvSpPr/>
          <p:nvPr/>
        </p:nvSpPr>
        <p:spPr>
          <a:xfrm>
            <a:off x="4963334" y="2345589"/>
            <a:ext cx="1302240" cy="23030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21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400" dirty="0"/>
              <a:t>Position-sensitive</a:t>
            </a:r>
            <a:r>
              <a:rPr lang="ru-RU" sz="4400" dirty="0"/>
              <a:t> </a:t>
            </a:r>
            <a:r>
              <a:rPr lang="en-US" sz="4400" dirty="0"/>
              <a:t>photon detectors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7189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ASHIPH detectors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5181460" y="1561076"/>
            <a:ext cx="5026173" cy="639427"/>
          </a:xfrm>
        </p:spPr>
        <p:txBody>
          <a:bodyPr/>
          <a:lstStyle/>
          <a:p>
            <a:pPr algn="ctr"/>
            <a:r>
              <a:rPr lang="en-US" dirty="0"/>
              <a:t>Aerogel </a:t>
            </a:r>
            <a:r>
              <a:rPr lang="en-US" dirty="0" err="1"/>
              <a:t>SHIfter</a:t>
            </a:r>
            <a:r>
              <a:rPr lang="en-US" dirty="0"/>
              <a:t> and </a:t>
            </a:r>
            <a:r>
              <a:rPr lang="en-US" dirty="0" err="1"/>
              <a:t>PHotomultiplier</a:t>
            </a:r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888" y="2359613"/>
            <a:ext cx="5153019" cy="2432122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CCB072B-C820-2D42-AA4A-E6DBE06A8600}" type="datetime1">
              <a:rPr lang="ru-RU" smtClean="0"/>
              <a:t>29.05.2023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SCF2021, Novosibirsk</a:t>
            </a: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088201" y="5650028"/>
            <a:ext cx="4940840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Suggested at BINP. </a:t>
            </a:r>
            <a:r>
              <a:rPr lang="en-US" sz="1633" dirty="0" err="1">
                <a:solidFill>
                  <a:srgbClr val="FF0000"/>
                </a:solidFill>
              </a:rPr>
              <a:t>A.Onuchin</a:t>
            </a:r>
            <a:r>
              <a:rPr lang="en-US" sz="1633" dirty="0">
                <a:solidFill>
                  <a:srgbClr val="FF0000"/>
                </a:solidFill>
              </a:rPr>
              <a:t> et.al. NIM A315(1992)517</a:t>
            </a:r>
            <a:endParaRPr lang="ru-RU" sz="1633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664638E-9FAD-4DF0-B796-93E791A20A8C}" type="slidenum">
              <a:rPr lang="fi-FI" smtClean="0"/>
              <a:pPr/>
              <a:t>4</a:t>
            </a:fld>
            <a:endParaRPr lang="fi-FI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482" y="1227346"/>
            <a:ext cx="2788733" cy="2788733"/>
          </a:xfrm>
          <a:solidFill>
            <a:schemeClr val="bg1"/>
          </a:solidFill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183" y="4016079"/>
            <a:ext cx="2792033" cy="27920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5813343" y="4837525"/>
            <a:ext cx="3506409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3" dirty="0"/>
              <a:t>PMMA light guide doped with BBQ dye</a:t>
            </a:r>
          </a:p>
          <a:p>
            <a:r>
              <a:rPr lang="en-US" sz="1633" dirty="0"/>
              <a:t> is used as wavelength shifter</a:t>
            </a:r>
            <a:endParaRPr lang="ru-RU" sz="1633" dirty="0"/>
          </a:p>
        </p:txBody>
      </p:sp>
    </p:spTree>
    <p:extLst>
      <p:ext uri="{BB962C8B-B14F-4D97-AF65-F5344CB8AC3E}">
        <p14:creationId xmlns:p14="http://schemas.microsoft.com/office/powerpoint/2010/main" val="1669478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3FD80-F57C-4435-901A-33E8F3E2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92"/>
            <a:ext cx="10515600" cy="858054"/>
          </a:xfrm>
        </p:spPr>
        <p:txBody>
          <a:bodyPr/>
          <a:lstStyle/>
          <a:p>
            <a:r>
              <a:rPr lang="en-RU" dirty="0"/>
              <a:t>FEE based on FPGA-TDC</a:t>
            </a:r>
            <a:endParaRPr lang="ru-RU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86CAF5-A353-49B4-85D7-E84731776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BE341-5B2B-483D-B783-8F8F54F62B3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8711FB-C292-4595-AE6F-7D6C21954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73" y="4169456"/>
            <a:ext cx="3428340" cy="23296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03C13-73E7-4947-8022-837A2421623A}"/>
              </a:ext>
            </a:extLst>
          </p:cNvPr>
          <p:cNvSpPr txBox="1"/>
          <p:nvPr/>
        </p:nvSpPr>
        <p:spPr>
          <a:xfrm>
            <a:off x="3995170" y="4303250"/>
            <a:ext cx="3329154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DC-DC convertor board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goes behind the backplane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51×84 mm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size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provides power to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SiPMs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amplifiers, FPGA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uses air inductive coils to operate in the detector magnetic field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power, trigger &amp; clock connectors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374E0F-BFE1-BA46-A95F-9D9EEB865A10}"/>
              </a:ext>
            </a:extLst>
          </p:cNvPr>
          <p:cNvGrpSpPr/>
          <p:nvPr/>
        </p:nvGrpSpPr>
        <p:grpSpPr>
          <a:xfrm>
            <a:off x="453989" y="1068659"/>
            <a:ext cx="8441096" cy="3004174"/>
            <a:chOff x="1773500" y="1439050"/>
            <a:chExt cx="8441096" cy="3004174"/>
          </a:xfrm>
        </p:grpSpPr>
        <p:pic>
          <p:nvPicPr>
            <p:cNvPr id="6" name="Рисунок 5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12F89FAE-094D-4A16-92D4-056C1927B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1324" y="1447095"/>
              <a:ext cx="1801350" cy="1800000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текст, электроника, дисплей&#10;&#10;Автоматически созданное описание">
              <a:extLst>
                <a:ext uri="{FF2B5EF4-FFF2-40B4-BE49-F238E27FC236}">
                  <a16:creationId xmlns:a16="http://schemas.microsoft.com/office/drawing/2014/main" id="{B428717D-5129-4446-AFA2-301955342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071" y="1462136"/>
              <a:ext cx="1808160" cy="180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3E0CA1-5AC3-4216-95B9-B1FC16507DFB}"/>
                </a:ext>
              </a:extLst>
            </p:cNvPr>
            <p:cNvSpPr txBox="1"/>
            <p:nvPr/>
          </p:nvSpPr>
          <p:spPr>
            <a:xfrm>
              <a:off x="3652674" y="1439050"/>
              <a:ext cx="2447122" cy="181588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dirty="0"/>
                <a:t>Amplifier board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27×27 mm</a:t>
              </a:r>
              <a:r>
                <a:rPr lang="en-US" sz="1600" baseline="30000" dirty="0"/>
                <a:t>2</a:t>
              </a:r>
              <a:r>
                <a:rPr lang="en-US" sz="1600" dirty="0"/>
                <a:t> size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14-layer PCB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30x gain, 64 channels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couples to KETEK 8×8 SiPM array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endParaRPr lang="en-US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D729BA-5DF5-46A5-B8F7-25945C5E8F30}"/>
                </a:ext>
              </a:extLst>
            </p:cNvPr>
            <p:cNvSpPr txBox="1"/>
            <p:nvPr/>
          </p:nvSpPr>
          <p:spPr>
            <a:xfrm>
              <a:off x="8224674" y="1468560"/>
              <a:ext cx="1989922" cy="15696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dirty="0"/>
                <a:t>TDC board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64 channels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2 TDC + 4 threshold FPGAs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r>
                <a:rPr lang="en-US" sz="1600" dirty="0"/>
                <a:t>10ps precision</a:t>
              </a:r>
            </a:p>
            <a:p>
              <a:pPr marL="180000" indent="-180000">
                <a:buFont typeface="Arial" panose="020B0604020202020204" pitchFamily="34" charset="0"/>
                <a:buChar char="•"/>
              </a:pPr>
              <a:endParaRPr lang="ru-RU" sz="1600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F372999-C8D0-4500-B289-305D0CB5A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3500" y="3306137"/>
              <a:ext cx="1957422" cy="113708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3948F0-B62B-4EB4-89B0-C60BE5E1F372}"/>
                </a:ext>
              </a:extLst>
            </p:cNvPr>
            <p:cNvSpPr txBox="1"/>
            <p:nvPr/>
          </p:nvSpPr>
          <p:spPr>
            <a:xfrm flipH="1">
              <a:off x="3702523" y="3423907"/>
              <a:ext cx="4841749" cy="523220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Simulated single photon pulse shapes from amplifier for different input resistance. ~ 22mV amplitude can be achieved.</a:t>
              </a:r>
              <a:endParaRPr lang="ru-RU" sz="1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29B01BB-15AC-904D-8426-0D54DCD94F06}"/>
              </a:ext>
            </a:extLst>
          </p:cNvPr>
          <p:cNvSpPr txBox="1"/>
          <p:nvPr/>
        </p:nvSpPr>
        <p:spPr>
          <a:xfrm>
            <a:off x="7417981" y="2848804"/>
            <a:ext cx="4320030" cy="8580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rmAutofit/>
          </a:bodyPr>
          <a:lstStyle/>
          <a:p>
            <a:pPr algn="just"/>
            <a:r>
              <a:rPr lang="en-RU" sz="1600" dirty="0">
                <a:solidFill>
                  <a:schemeClr val="accent1">
                    <a:lumMod val="50000"/>
                  </a:schemeClr>
                </a:solidFill>
                <a:ea typeface="Cambria Math" panose="02040503050406030204" pitchFamily="18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en-US" sz="1600" dirty="0">
                <a:solidFill>
                  <a:schemeClr val="tx1"/>
                </a:solidFill>
              </a:rPr>
              <a:t>Each module readouts 6 arrays  8x8 pixels and equipped with optical transceiver. </a:t>
            </a:r>
          </a:p>
          <a:p>
            <a:pPr algn="just"/>
            <a:r>
              <a:rPr lang="en-US" sz="1600" dirty="0"/>
              <a:t> • Thickness of 5-layer design is less than 5 cm.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CD99747-3887-7942-9FDB-6E63AA8BCA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981" y="3731260"/>
            <a:ext cx="4268863" cy="29788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CE1A24-F787-6940-AB5C-56573A044C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8074" y="1091745"/>
            <a:ext cx="1989922" cy="171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8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29867-ECC0-C549-B20F-60A3D713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973"/>
            <a:ext cx="10515600" cy="710640"/>
          </a:xfrm>
        </p:spPr>
        <p:txBody>
          <a:bodyPr/>
          <a:lstStyle/>
          <a:p>
            <a:r>
              <a:rPr lang="en-RU" dirty="0"/>
              <a:t>The first tests of </a:t>
            </a:r>
            <a:r>
              <a:rPr lang="en-GB" b="1" i="1" dirty="0" err="1"/>
              <a:t>FaRICH</a:t>
            </a:r>
            <a:r>
              <a:rPr lang="en-GB" b="1" i="1" dirty="0"/>
              <a:t>-Auslese-System</a:t>
            </a:r>
            <a:r>
              <a:rPr lang="en-RU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116808-2F0A-4A40-9B3F-AD65AA4F5A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852909" y="-343554"/>
            <a:ext cx="3614570" cy="674165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A51002-10EF-5648-9FF9-C8FAD2D27B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8057059" y="737724"/>
            <a:ext cx="3214272" cy="475846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DAD9A1-788F-9E4D-BAD4-0485CFCE8A09}"/>
              </a:ext>
            </a:extLst>
          </p:cNvPr>
          <p:cNvSpPr txBox="1"/>
          <p:nvPr/>
        </p:nvSpPr>
        <p:spPr>
          <a:xfrm rot="16200000">
            <a:off x="418207" y="2973502"/>
            <a:ext cx="439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ToT</a:t>
            </a:r>
            <a:endParaRPr lang="en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5C07A-7FB8-7549-8D1E-E3C89410B6A2}"/>
              </a:ext>
            </a:extLst>
          </p:cNvPr>
          <p:cNvSpPr txBox="1"/>
          <p:nvPr/>
        </p:nvSpPr>
        <p:spPr>
          <a:xfrm>
            <a:off x="3388659" y="4167406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400" dirty="0"/>
              <a:t>Time, 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82C698-D84F-7E4E-A0E9-E4A22C7DBC04}"/>
              </a:ext>
            </a:extLst>
          </p:cNvPr>
          <p:cNvSpPr txBox="1"/>
          <p:nvPr/>
        </p:nvSpPr>
        <p:spPr>
          <a:xfrm>
            <a:off x="696891" y="4921327"/>
            <a:ext cx="11136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RU" dirty="0"/>
              <a:t>The tests performed bu Mechael Traxler, </a:t>
            </a:r>
            <a:r>
              <a:rPr lang="en-GB" dirty="0"/>
              <a:t>Matthias Hoek</a:t>
            </a:r>
            <a:r>
              <a:rPr lang="en-RU" dirty="0"/>
              <a:t> and </a:t>
            </a:r>
            <a:r>
              <a:rPr lang="en-GB" dirty="0"/>
              <a:t>Merlin </a:t>
            </a:r>
            <a:r>
              <a:rPr lang="en-GB" dirty="0" err="1"/>
              <a:t>Böhm</a:t>
            </a:r>
            <a:r>
              <a:rPr lang="en-GB" dirty="0"/>
              <a:t> at HIM-Institute in Mainz.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RU" dirty="0"/>
              <a:t>Everything works as expected: ToT(Time) is as expected for single photon distribution.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RU" dirty="0"/>
              <a:t>Single photon detection time resolution without any corrections and proper TDC calibration is about 380ps (it is good enough value for FARICH), while intrinsic resolution of TDC is about 8÷12 ps.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RU" dirty="0"/>
              <a:t>A lot of dark counts are in the data (every 3</a:t>
            </a:r>
            <a:r>
              <a:rPr lang="en-RU" baseline="30000" dirty="0"/>
              <a:t>rd</a:t>
            </a:r>
            <a:r>
              <a:rPr lang="en-RU" dirty="0"/>
              <a:t> hit is noise). Thermostabilization or cooling is needed for future tests.</a:t>
            </a:r>
            <a:endParaRPr lang="en-RU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9B6BFA-A9AE-6B42-A48D-E3B834517AFB}"/>
              </a:ext>
            </a:extLst>
          </p:cNvPr>
          <p:cNvSpPr txBox="1"/>
          <p:nvPr/>
        </p:nvSpPr>
        <p:spPr>
          <a:xfrm>
            <a:off x="1733549" y="824997"/>
            <a:ext cx="872490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FPGA-TDC </a:t>
            </a:r>
            <a:r>
              <a:rPr lang="ru-RU" dirty="0"/>
              <a:t>(</a:t>
            </a:r>
            <a:r>
              <a:rPr lang="en-GB" dirty="0" err="1"/>
              <a:t>FaRICH</a:t>
            </a:r>
            <a:r>
              <a:rPr lang="en-GB" dirty="0"/>
              <a:t>-Auslese-System</a:t>
            </a:r>
            <a:r>
              <a:rPr lang="ru-RU" dirty="0"/>
              <a:t>) </a:t>
            </a:r>
            <a:r>
              <a:rPr lang="en-US" dirty="0"/>
              <a:t>to readout 2304 </a:t>
            </a:r>
            <a:r>
              <a:rPr lang="en-US" dirty="0" err="1"/>
              <a:t>SiPMs</a:t>
            </a:r>
            <a:r>
              <a:rPr lang="en-US" dirty="0"/>
              <a:t> developed and produced in GSI. 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647A6-2C7E-1148-986B-EB0E3C2374DD}"/>
              </a:ext>
            </a:extLst>
          </p:cNvPr>
          <p:cNvSpPr txBox="1"/>
          <p:nvPr/>
        </p:nvSpPr>
        <p:spPr>
          <a:xfrm>
            <a:off x="9398643" y="4437140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400" dirty="0"/>
              <a:t>Time, ns</a:t>
            </a:r>
          </a:p>
        </p:txBody>
      </p:sp>
    </p:spTree>
    <p:extLst>
      <p:ext uri="{BB962C8B-B14F-4D97-AF65-F5344CB8AC3E}">
        <p14:creationId xmlns:p14="http://schemas.microsoft.com/office/powerpoint/2010/main" val="4113822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8BA9-6532-DDF6-109B-596D8C0E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46"/>
            <a:ext cx="10515600" cy="761926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Позиционно-чувствительные ФЭУ с МКП</a:t>
            </a:r>
            <a:endParaRPr lang="en-RU" sz="40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66ECE5E-6DFA-FA01-6F7C-B6B04CCF90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3" y="687937"/>
            <a:ext cx="2030817" cy="3519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45920-1C8F-4AC7-5882-AA25CF97F58C}"/>
              </a:ext>
            </a:extLst>
          </p:cNvPr>
          <p:cNvSpPr txBox="1"/>
          <p:nvPr/>
        </p:nvSpPr>
        <p:spPr>
          <a:xfrm>
            <a:off x="272059" y="4238226"/>
            <a:ext cx="2642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HRPPD (Income)</a:t>
            </a:r>
          </a:p>
          <a:p>
            <a:r>
              <a:rPr lang="en-US" sz="1600" dirty="0"/>
              <a:t>10x10 </a:t>
            </a:r>
            <a:r>
              <a:rPr lang="ru-RU" sz="1600" dirty="0"/>
              <a:t>см</a:t>
            </a:r>
            <a:r>
              <a:rPr lang="en-US" sz="1600" dirty="0"/>
              <a:t>;</a:t>
            </a:r>
            <a:r>
              <a:rPr lang="ru-RU" sz="1600" dirty="0"/>
              <a:t> пиксел </a:t>
            </a:r>
            <a:r>
              <a:rPr lang="en-US" sz="1600" dirty="0"/>
              <a:t>2.5x2.5</a:t>
            </a:r>
            <a:r>
              <a:rPr lang="ru-RU" sz="1600" dirty="0"/>
              <a:t> мм</a:t>
            </a:r>
            <a:endParaRPr lang="en-US" sz="1600" dirty="0"/>
          </a:p>
          <a:p>
            <a:r>
              <a:rPr lang="ru-RU" sz="1600" dirty="0"/>
              <a:t>Цена: </a:t>
            </a:r>
            <a:r>
              <a:rPr lang="en-US" sz="1600" dirty="0"/>
              <a:t>~20k$</a:t>
            </a:r>
            <a:endParaRPr lang="en-RU" sz="1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95110A-8B6B-DD19-1416-99E8022E55A8}"/>
              </a:ext>
            </a:extLst>
          </p:cNvPr>
          <p:cNvGrpSpPr/>
          <p:nvPr/>
        </p:nvGrpSpPr>
        <p:grpSpPr>
          <a:xfrm>
            <a:off x="2434856" y="592242"/>
            <a:ext cx="2661920" cy="2096368"/>
            <a:chOff x="8557259" y="564151"/>
            <a:chExt cx="2661920" cy="20963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1CFD21-79F3-0399-AF85-9B8ED1A26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9839" y="794544"/>
              <a:ext cx="2016761" cy="18659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E1BE8E-0DAB-3FCE-2935-8E0F3C5C8479}"/>
                </a:ext>
              </a:extLst>
            </p:cNvPr>
            <p:cNvSpPr txBox="1"/>
            <p:nvPr/>
          </p:nvSpPr>
          <p:spPr>
            <a:xfrm>
              <a:off x="8557259" y="564151"/>
              <a:ext cx="26619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 err="1">
                  <a:effectLst/>
                  <a:latin typeface="TimesNewRomanPSMT"/>
                </a:rPr>
                <a:t>Hamamtsu</a:t>
              </a:r>
              <a:r>
                <a:rPr lang="en-GB" sz="1400" b="1" dirty="0">
                  <a:effectLst/>
                  <a:latin typeface="TimesNewRomanPSMT"/>
                </a:rPr>
                <a:t> R10754-016-M16(N)</a:t>
              </a:r>
              <a:endParaRPr lang="en-RU" sz="1400" b="1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D0F0CE9-C113-FFFE-C05F-DA53E126E6EC}"/>
              </a:ext>
            </a:extLst>
          </p:cNvPr>
          <p:cNvSpPr txBox="1"/>
          <p:nvPr/>
        </p:nvSpPr>
        <p:spPr>
          <a:xfrm>
            <a:off x="2704059" y="2732000"/>
            <a:ext cx="2034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600" dirty="0"/>
              <a:t>4</a:t>
            </a:r>
            <a:r>
              <a:rPr lang="ru-RU" sz="1600" dirty="0"/>
              <a:t>х4 пикселя; 5х5 мм</a:t>
            </a:r>
          </a:p>
          <a:p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Цена: 900 тыс. </a:t>
            </a:r>
            <a:r>
              <a:rPr lang="ru-RU" sz="1600" dirty="0">
                <a:solidFill>
                  <a:srgbClr val="000000"/>
                </a:solidFill>
                <a:latin typeface="Helvetica" pitchFamily="2" charset="0"/>
              </a:rPr>
              <a:t>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ен</a:t>
            </a:r>
            <a:endParaRPr lang="en-RU" sz="1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CA3E29-D4E1-B0E3-6D02-800D6DDBCEC8}"/>
              </a:ext>
            </a:extLst>
          </p:cNvPr>
          <p:cNvGrpSpPr/>
          <p:nvPr/>
        </p:nvGrpSpPr>
        <p:grpSpPr>
          <a:xfrm>
            <a:off x="6292897" y="669496"/>
            <a:ext cx="2321029" cy="2483024"/>
            <a:chOff x="7879079" y="1075986"/>
            <a:chExt cx="1554480" cy="15378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6D498C-31F9-FDE4-544F-03638861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9079" y="1075986"/>
              <a:ext cx="1554480" cy="1537825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CB0E3C3-16B7-2DA8-55BA-C478D965C8BE}"/>
                </a:ext>
              </a:extLst>
            </p:cNvPr>
            <p:cNvCxnSpPr>
              <a:cxnSpLocks/>
            </p:cNvCxnSpPr>
            <p:nvPr/>
          </p:nvCxnSpPr>
          <p:spPr>
            <a:xfrm>
              <a:off x="8869680" y="1470581"/>
              <a:ext cx="0" cy="1018095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55D2D6-2128-AA21-99F5-80B993A7F304}"/>
                </a:ext>
              </a:extLst>
            </p:cNvPr>
            <p:cNvSpPr txBox="1"/>
            <p:nvPr/>
          </p:nvSpPr>
          <p:spPr>
            <a:xfrm rot="16200000">
              <a:off x="8502110" y="1780149"/>
              <a:ext cx="585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sz="1200" dirty="0">
                  <a:solidFill>
                    <a:srgbClr val="0070C0"/>
                  </a:solidFill>
                </a:rPr>
                <a:t>59 </a:t>
              </a:r>
              <a:r>
                <a:rPr lang="ru-RU" sz="1200" dirty="0">
                  <a:solidFill>
                    <a:srgbClr val="0070C0"/>
                  </a:solidFill>
                </a:rPr>
                <a:t>мм</a:t>
              </a:r>
              <a:endParaRPr lang="en-RU" sz="12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D7C8E43-8314-8C98-6BAD-8DE18C52819A}"/>
              </a:ext>
            </a:extLst>
          </p:cNvPr>
          <p:cNvSpPr txBox="1"/>
          <p:nvPr/>
        </p:nvSpPr>
        <p:spPr>
          <a:xfrm>
            <a:off x="6683527" y="3076532"/>
            <a:ext cx="2076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Planacon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XP85112</a:t>
            </a:r>
          </a:p>
          <a:p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х8 пикселей; 6х6 мм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Цена: 15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k$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27D805-EFB6-F0B1-6B74-EBC624A947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738" y="679905"/>
            <a:ext cx="2034531" cy="35741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6C9B2C-5D73-71E9-FD0C-CF85E3A7044E}"/>
              </a:ext>
            </a:extLst>
          </p:cNvPr>
          <p:cNvSpPr txBox="1"/>
          <p:nvPr/>
        </p:nvSpPr>
        <p:spPr>
          <a:xfrm>
            <a:off x="9928928" y="4238226"/>
            <a:ext cx="1715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NNVT (</a:t>
            </a:r>
            <a:r>
              <a:rPr lang="ru-RU" dirty="0"/>
              <a:t>Китай)</a:t>
            </a:r>
          </a:p>
          <a:p>
            <a:r>
              <a:rPr lang="ru-RU" dirty="0"/>
              <a:t>Цена: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18кЕвро</a:t>
            </a:r>
            <a:endParaRPr lang="en-RU" dirty="0"/>
          </a:p>
        </p:txBody>
      </p:sp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5CB57084-FF1A-0B6B-85A7-015AA39C8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12" t="30708" r="19812" b="31520"/>
          <a:stretch/>
        </p:blipFill>
        <p:spPr>
          <a:xfrm>
            <a:off x="2914962" y="3891517"/>
            <a:ext cx="3499096" cy="2839267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3AE5B7-E934-9B7E-7499-6728357B7B2E}"/>
              </a:ext>
            </a:extLst>
          </p:cNvPr>
          <p:cNvSpPr txBox="1"/>
          <p:nvPr/>
        </p:nvSpPr>
        <p:spPr>
          <a:xfrm>
            <a:off x="6429832" y="4612220"/>
            <a:ext cx="2315057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Коллектор ФЭУ с МКП</a:t>
            </a:r>
          </a:p>
          <a:p>
            <a:pPr algn="ctr"/>
            <a:r>
              <a:rPr lang="ru-RU" sz="1200" dirty="0"/>
              <a:t>Концепция Экран ФЭП</a:t>
            </a:r>
          </a:p>
          <a:p>
            <a:pPr algn="ctr"/>
            <a:r>
              <a:rPr lang="ru-RU" sz="1200" dirty="0"/>
              <a:t>(лето 2022г.)</a:t>
            </a:r>
          </a:p>
          <a:p>
            <a:pPr algn="ctr"/>
            <a:endParaRPr lang="ru-RU" sz="1200" dirty="0"/>
          </a:p>
          <a:p>
            <a:r>
              <a:rPr lang="ru-RU" sz="1600" dirty="0"/>
              <a:t>Доступность: 	</a:t>
            </a:r>
            <a:r>
              <a:rPr lang="ru-RU" sz="1600" dirty="0">
                <a:solidFill>
                  <a:srgbClr val="C00000"/>
                </a:solidFill>
              </a:rPr>
              <a:t>???</a:t>
            </a:r>
          </a:p>
          <a:p>
            <a:r>
              <a:rPr lang="ru-RU" sz="1600" dirty="0"/>
              <a:t>Цена:		</a:t>
            </a:r>
            <a:r>
              <a:rPr lang="ru-RU" sz="1600" dirty="0">
                <a:solidFill>
                  <a:srgbClr val="C00000"/>
                </a:solidFill>
              </a:rPr>
              <a:t>???</a:t>
            </a:r>
            <a:endParaRPr lang="en-RU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B17FB9-EC9F-3236-C6F7-97F90928B577}"/>
              </a:ext>
            </a:extLst>
          </p:cNvPr>
          <p:cNvSpPr/>
          <p:nvPr/>
        </p:nvSpPr>
        <p:spPr>
          <a:xfrm>
            <a:off x="3019647" y="3891517"/>
            <a:ext cx="6257391" cy="283926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2704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B664CF-15C4-17E8-9B77-76B4E80BC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47" y="96181"/>
            <a:ext cx="11056172" cy="60019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Round vs Square MCP-PMT for the RICH</a:t>
            </a:r>
            <a:endParaRPr lang="en-RU" sz="3600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C87861-6053-01C0-D9AA-C6CD0D62B1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03" t="17638" r="17432" b="14165"/>
          <a:stretch/>
        </p:blipFill>
        <p:spPr>
          <a:xfrm>
            <a:off x="112504" y="814316"/>
            <a:ext cx="4312782" cy="3964984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5EE23D6-B1AB-37EB-4FFC-D756D5FBC9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2" t="17626" r="18609" b="13398"/>
          <a:stretch/>
        </p:blipFill>
        <p:spPr>
          <a:xfrm>
            <a:off x="7889191" y="885728"/>
            <a:ext cx="4190305" cy="3858399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48551C-647E-452B-0BAA-6D34B14165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2" t="6724" r="5508" b="1222"/>
          <a:stretch/>
        </p:blipFill>
        <p:spPr>
          <a:xfrm>
            <a:off x="4225686" y="2268532"/>
            <a:ext cx="3644589" cy="26287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874E546-2385-13F4-D992-D3EC4245FDC6}"/>
                  </a:ext>
                </a:extLst>
              </p:cNvPr>
              <p:cNvSpPr txBox="1"/>
              <p:nvPr/>
            </p:nvSpPr>
            <p:spPr>
              <a:xfrm>
                <a:off x="328329" y="4772455"/>
                <a:ext cx="6050956" cy="19124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5</a:t>
                </a:r>
                <a:r>
                  <a:rPr lang="en-US" dirty="0"/>
                  <a:t>16</a:t>
                </a:r>
                <a:r>
                  <a:rPr lang="ru-RU" dirty="0"/>
                  <a:t> </a:t>
                </a:r>
                <a:r>
                  <a:rPr lang="en-US" dirty="0"/>
                  <a:t>PMTs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ru-RU" dirty="0">
                    <a:solidFill>
                      <a:srgbClr val="FF0000"/>
                    </a:solidFill>
                  </a:rPr>
                  <a:t>58х58 </a:t>
                </a:r>
                <a:r>
                  <a:rPr lang="en-US" dirty="0">
                    <a:solidFill>
                      <a:srgbClr val="FF0000"/>
                    </a:solidFill>
                  </a:rPr>
                  <a:t>mm</a:t>
                </a:r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  <a:r>
                  <a:rPr lang="ru-RU" dirty="0">
                    <a:solidFill>
                      <a:srgbClr val="7030A0"/>
                    </a:solidFill>
                  </a:rPr>
                  <a:t>(</a:t>
                </a:r>
                <a:r>
                  <a:rPr lang="en-US" dirty="0">
                    <a:solidFill>
                      <a:srgbClr val="7030A0"/>
                    </a:solidFill>
                  </a:rPr>
                  <a:t>PC</a:t>
                </a:r>
                <a:r>
                  <a:rPr lang="ru-RU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 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50x50</a:t>
                </a:r>
                <a:r>
                  <a:rPr lang="ru-RU" dirty="0">
                    <a:solidFill>
                      <a:srgbClr val="7030A0"/>
                    </a:solidFill>
                  </a:rPr>
                  <a:t> мм)</a:t>
                </a:r>
                <a:r>
                  <a:rPr lang="en-US" dirty="0">
                    <a:solidFill>
                      <a:srgbClr val="7030A0"/>
                    </a:solidFill>
                  </a:rPr>
                  <a:t> –&gt; </a:t>
                </a: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𝐸𝑓𝑓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516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∙5×5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𝑒𝑛𝑑𝑐𝑎𝑝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12900 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0.68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ru-RU" dirty="0"/>
                  <a:t>16х16=256 </a:t>
                </a:r>
                <a:r>
                  <a:rPr lang="en-US" dirty="0"/>
                  <a:t>pixels</a:t>
                </a:r>
                <a:r>
                  <a:rPr lang="ru-RU" dirty="0"/>
                  <a:t> </a:t>
                </a:r>
                <a:r>
                  <a:rPr lang="ru-RU" dirty="0">
                    <a:solidFill>
                      <a:srgbClr val="FF0000"/>
                    </a:solidFill>
                  </a:rPr>
                  <a:t>2.9х2.9 </a:t>
                </a:r>
                <a:r>
                  <a:rPr lang="en-US" dirty="0">
                    <a:solidFill>
                      <a:srgbClr val="FF0000"/>
                    </a:solidFill>
                  </a:rPr>
                  <a:t>mm</a:t>
                </a:r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𝐸𝑓𝑓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516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256∙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0.29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0.29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𝑒𝑛𝑑𝑐𝑎𝑝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11109 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0.59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874E546-2385-13F4-D992-D3EC4245F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29" y="4772455"/>
                <a:ext cx="6050956" cy="1912447"/>
              </a:xfrm>
              <a:prstGeom prst="rect">
                <a:avLst/>
              </a:prstGeom>
              <a:blipFill>
                <a:blip r:embed="rId5"/>
                <a:stretch>
                  <a:fillRect l="-837" t="-1316" b="-131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F94263-6FBB-D4EC-D179-319C2747BC59}"/>
                  </a:ext>
                </a:extLst>
              </p:cNvPr>
              <p:cNvSpPr txBox="1"/>
              <p:nvPr/>
            </p:nvSpPr>
            <p:spPr>
              <a:xfrm>
                <a:off x="6619790" y="4747962"/>
                <a:ext cx="5388240" cy="19438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594</a:t>
                </a:r>
                <a:r>
                  <a:rPr lang="ru-RU" dirty="0"/>
                  <a:t> </a:t>
                </a:r>
                <a:r>
                  <a:rPr lang="en-US" dirty="0"/>
                  <a:t>PMTs</a:t>
                </a:r>
                <a:r>
                  <a:rPr lang="ru-RU" dirty="0"/>
                  <a:t> </a:t>
                </a:r>
                <a:r>
                  <a:rPr lang="en-US" dirty="0" err="1">
                    <a:solidFill>
                      <a:srgbClr val="FF0000"/>
                    </a:solidFill>
                  </a:rPr>
                  <a:t>Ø</a:t>
                </a:r>
                <a:r>
                  <a:rPr lang="ru-RU" dirty="0">
                    <a:solidFill>
                      <a:srgbClr val="FF0000"/>
                    </a:solidFill>
                  </a:rPr>
                  <a:t>58 </a:t>
                </a:r>
                <a:r>
                  <a:rPr lang="en-US" dirty="0">
                    <a:solidFill>
                      <a:srgbClr val="FF0000"/>
                    </a:solidFill>
                  </a:rPr>
                  <a:t>mm</a:t>
                </a:r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  <a:r>
                  <a:rPr lang="ru-RU" dirty="0">
                    <a:solidFill>
                      <a:srgbClr val="7030A0"/>
                    </a:solidFill>
                  </a:rPr>
                  <a:t>(</a:t>
                </a:r>
                <a:r>
                  <a:rPr lang="en-US" dirty="0">
                    <a:solidFill>
                      <a:srgbClr val="7030A0"/>
                    </a:solidFill>
                  </a:rPr>
                  <a:t>PC</a:t>
                </a:r>
                <a:r>
                  <a:rPr lang="ru-RU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</a:rPr>
                  <a:t>Ø50</a:t>
                </a:r>
                <a:r>
                  <a:rPr lang="ru-RU" dirty="0">
                    <a:solidFill>
                      <a:srgbClr val="7030A0"/>
                    </a:solidFill>
                  </a:rPr>
                  <a:t> </a:t>
                </a:r>
                <a:r>
                  <a:rPr lang="en-US" dirty="0">
                    <a:solidFill>
                      <a:srgbClr val="7030A0"/>
                    </a:solidFill>
                  </a:rPr>
                  <a:t>mm</a:t>
                </a:r>
                <a:r>
                  <a:rPr lang="ru-RU" dirty="0">
                    <a:solidFill>
                      <a:srgbClr val="7030A0"/>
                    </a:solidFill>
                  </a:rPr>
                  <a:t>)</a:t>
                </a:r>
                <a:r>
                  <a:rPr lang="en-US" dirty="0">
                    <a:solidFill>
                      <a:srgbClr val="7030A0"/>
                    </a:solidFill>
                  </a:rPr>
                  <a:t> –&gt;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𝐸𝑓𝑓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594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2.5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𝑒𝑛𝑑𝑐𝑎𝑝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12370 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0.65</m:t>
                      </m:r>
                    </m:oMath>
                  </m:oMathPara>
                </a14:m>
                <a:endParaRPr lang="ru-RU" dirty="0">
                  <a:solidFill>
                    <a:srgbClr val="7030A0"/>
                  </a:solidFill>
                </a:endParaRPr>
              </a:p>
              <a:p>
                <a:r>
                  <a:rPr lang="ru-RU" dirty="0"/>
                  <a:t>2</a:t>
                </a:r>
                <a:r>
                  <a:rPr lang="en-US" dirty="0"/>
                  <a:t>1</a:t>
                </a:r>
                <a:r>
                  <a:rPr lang="ru-RU" dirty="0"/>
                  <a:t>6 </a:t>
                </a:r>
                <a:r>
                  <a:rPr lang="en-US" dirty="0"/>
                  <a:t>pixels</a:t>
                </a:r>
                <a:r>
                  <a:rPr lang="ru-RU" dirty="0"/>
                  <a:t> </a:t>
                </a:r>
                <a:r>
                  <a:rPr lang="ru-RU" dirty="0">
                    <a:solidFill>
                      <a:srgbClr val="FF0000"/>
                    </a:solidFill>
                  </a:rPr>
                  <a:t>2.9х2.9 мм 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𝐸𝑓𝑓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594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∙216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∙0.29×0.29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𝑒𝑛𝑑𝑐𝑎𝑝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11444 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ru-RU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57</m:t>
                      </m:r>
                    </m:oMath>
                  </m:oMathPara>
                </a14:m>
                <a:endParaRPr lang="ru-RU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F94263-6FBB-D4EC-D179-319C2747B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90" y="4747962"/>
                <a:ext cx="5388240" cy="1943865"/>
              </a:xfrm>
              <a:prstGeom prst="rect">
                <a:avLst/>
              </a:prstGeom>
              <a:blipFill>
                <a:blip r:embed="rId6"/>
                <a:stretch>
                  <a:fillRect l="-941" t="-129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C2471A70-20EC-BA46-0452-0E65470156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2759" y="622797"/>
            <a:ext cx="3163948" cy="1726408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955026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C323-3485-4B79-DBD9-86A88DF06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46465"/>
            <a:ext cx="10515600" cy="64866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Round vs Square MCP-PMT for the RICH</a:t>
            </a:r>
            <a:r>
              <a:rPr lang="ru-RU" sz="4000" b="1" dirty="0"/>
              <a:t> </a:t>
            </a:r>
            <a:r>
              <a:rPr lang="ru-RU" sz="2000" b="1" dirty="0"/>
              <a:t>(2)</a:t>
            </a:r>
            <a:endParaRPr lang="en-RU" sz="4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84EBD9-4619-B510-B786-C700A6F4156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2826290"/>
                <a:ext cx="5181600" cy="2069926"/>
              </a:xfr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RU" sz="2400" b="1" u="sng" dirty="0"/>
                  <a:t>Square</a:t>
                </a:r>
                <a:r>
                  <a:rPr lang="en-RU" sz="2400" u="sng" dirty="0"/>
                  <a:t> shape MCP-PMT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𝐺𝐸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0.59</m:t>
                    </m:r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𝑒𝑥𝑝𝑒𝑐𝑡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0.6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0.59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0.8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0.8</m:t>
                        </m:r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≈8.8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(for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𝑆𝑃𝐸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𝑝𝑒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7÷8 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𝑚𝑟𝑎𝑑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8.8</m:t>
                            </m:r>
                          </m:e>
                        </m:rad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=2.3÷2.7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84EBD9-4619-B510-B786-C700A6F415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2826290"/>
                <a:ext cx="5181600" cy="2069926"/>
              </a:xfrm>
              <a:blipFill>
                <a:blip r:embed="rId2"/>
                <a:stretch>
                  <a:fillRect l="-1222" t="-365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CB1FD3-DBE2-6CF8-4D6A-8DBEB1FE43C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2816350"/>
                <a:ext cx="5181600" cy="2079866"/>
              </a:xfr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RU" sz="2400" b="1" u="sng" dirty="0"/>
                  <a:t>Round</a:t>
                </a:r>
                <a:r>
                  <a:rPr lang="en-RU" sz="2400" u="sng" dirty="0"/>
                  <a:t> shape MCP-PMT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𝐺𝐸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𝑒𝑥𝑝𝑒𝑐𝑡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0.6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0.8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0.8</m:t>
                        </m:r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≈8.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(for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𝑆𝑃𝐸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𝑝𝑒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7÷8 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𝑚𝑟𝑎𝑑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8.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÷2.7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RU" sz="2000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CB1FD3-DBE2-6CF8-4D6A-8DBEB1FE43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2816350"/>
                <a:ext cx="5181600" cy="2079866"/>
              </a:xfrm>
              <a:blipFill>
                <a:blip r:embed="rId3"/>
                <a:stretch>
                  <a:fillRect l="-1222" t="-303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1E3ADB-2521-9A76-A8AB-B0FCF4453277}"/>
                  </a:ext>
                </a:extLst>
              </p:cNvPr>
              <p:cNvSpPr txBox="1"/>
              <p:nvPr/>
            </p:nvSpPr>
            <p:spPr>
              <a:xfrm>
                <a:off x="549079" y="756364"/>
                <a:ext cx="10880921" cy="2069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To evaluate expected performance we can use recent FARICH beam test data: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12700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16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12700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0.8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 – photoelectron collection efficiency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𝑀𝐶𝑃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𝑇𝐵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0.8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 – Geometrical Efficiency of Test Beam setup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is determined by fill factor of photon detectors for the experimental setup)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𝑝𝑒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𝑒𝑥𝑝𝑒𝑐𝑡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12700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𝑀𝐶𝑃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𝐺𝐸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𝑒𝑥𝑝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𝐶𝐸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12700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𝑇𝐵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RU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1E3ADB-2521-9A76-A8AB-B0FCF4453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79" y="756364"/>
                <a:ext cx="10880921" cy="2069926"/>
              </a:xfrm>
              <a:prstGeom prst="rect">
                <a:avLst/>
              </a:prstGeom>
              <a:blipFill>
                <a:blip r:embed="rId4"/>
                <a:stretch>
                  <a:fillRect l="-466" t="-1220" r="-233" b="-61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E18258-F0E6-83A3-BBE1-279C840FFE3D}"/>
                  </a:ext>
                </a:extLst>
              </p:cNvPr>
              <p:cNvSpPr txBox="1"/>
              <p:nvPr/>
            </p:nvSpPr>
            <p:spPr>
              <a:xfrm>
                <a:off x="3662063" y="5188226"/>
                <a:ext cx="4659289" cy="111427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RU" sz="1800" dirty="0">
                    <a:solidFill>
                      <a:schemeClr val="tx1"/>
                    </a:solidFill>
                  </a:rPr>
                  <a:t>µ/π @ </a:t>
                </a:r>
                <a:r>
                  <a:rPr lang="en-RU" sz="1800" dirty="0">
                    <a:solidFill>
                      <a:srgbClr val="C00000"/>
                    </a:solidFill>
                  </a:rPr>
                  <a:t>1 GeV/c</a:t>
                </a:r>
                <a:r>
                  <a:rPr lang="en-RU" sz="1800" dirty="0">
                    <a:solidFill>
                      <a:schemeClr val="tx1"/>
                    </a:solidFill>
                  </a:rPr>
                  <a:t>:	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RU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RU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RU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RU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RU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RU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</m:t>
                            </m:r>
                          </m:sub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den>
                    </m:f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RU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292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278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2.5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5.6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RU" sz="1800" dirty="0">
                  <a:solidFill>
                    <a:schemeClr val="tx1"/>
                  </a:solidFill>
                </a:endParaRPr>
              </a:p>
              <a:p>
                <a:r>
                  <a:rPr lang="en-RU" sz="1800" dirty="0">
                    <a:solidFill>
                      <a:schemeClr val="tx1"/>
                    </a:solidFill>
                  </a:rPr>
                  <a:t>π/K @ </a:t>
                </a:r>
                <a:r>
                  <a:rPr lang="en-RU" sz="1800" dirty="0">
                    <a:solidFill>
                      <a:srgbClr val="C00000"/>
                    </a:solidFill>
                  </a:rPr>
                  <a:t>6 GeV/c</a:t>
                </a:r>
                <a:r>
                  <a:rPr lang="en-RU" sz="1800" dirty="0">
                    <a:solidFill>
                      <a:schemeClr val="tx1"/>
                    </a:solidFill>
                  </a:rPr>
                  <a:t>:	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RU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RU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RU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p>
                        </m:sSub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RU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RU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</m:t>
                            </m:r>
                          </m:sub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den>
                    </m:f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RU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309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299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2.5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3.9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RU" sz="1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E18258-F0E6-83A3-BBE1-279C840FF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063" y="5188226"/>
                <a:ext cx="4659289" cy="1114279"/>
              </a:xfrm>
              <a:prstGeom prst="rect">
                <a:avLst/>
              </a:prstGeom>
              <a:blipFill>
                <a:blip r:embed="rId5"/>
                <a:stretch>
                  <a:fillRect l="-10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1664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DEED-B8DA-1162-DD45-D36599AC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8743"/>
            <a:ext cx="10889512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Addendum</a:t>
            </a:r>
            <a:endParaRPr lang="en-RU" b="1" dirty="0"/>
          </a:p>
        </p:txBody>
      </p:sp>
    </p:spTree>
    <p:extLst>
      <p:ext uri="{BB962C8B-B14F-4D97-AF65-F5344CB8AC3E}">
        <p14:creationId xmlns:p14="http://schemas.microsoft.com/office/powerpoint/2010/main" val="1260034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D44F3-CF07-3841-743E-46C135EF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58875"/>
          </a:xfrm>
        </p:spPr>
        <p:txBody>
          <a:bodyPr>
            <a:normAutofit/>
          </a:bodyPr>
          <a:lstStyle/>
          <a:p>
            <a:pPr algn="ctr"/>
            <a:r>
              <a:rPr lang="en-RU" sz="4000" b="1" dirty="0"/>
              <a:t>HRPPD</a:t>
            </a:r>
            <a:br>
              <a:rPr lang="en-RU" sz="4000" b="1" dirty="0"/>
            </a:br>
            <a:r>
              <a:rPr lang="en-RU" sz="2400" b="1" dirty="0">
                <a:solidFill>
                  <a:srgbClr val="FF0000"/>
                </a:solidFill>
              </a:rPr>
              <a:t>H</a:t>
            </a:r>
            <a:r>
              <a:rPr lang="en-RU" sz="2400" b="1" dirty="0"/>
              <a:t>ihg </a:t>
            </a:r>
            <a:r>
              <a:rPr lang="en-RU" sz="2400" b="1" dirty="0">
                <a:solidFill>
                  <a:srgbClr val="FF0000"/>
                </a:solidFill>
              </a:rPr>
              <a:t>R</a:t>
            </a:r>
            <a:r>
              <a:rPr lang="en-RU" sz="2400" b="1" dirty="0"/>
              <a:t>ate </a:t>
            </a:r>
            <a:r>
              <a:rPr lang="en-RU" sz="2400" b="1" dirty="0">
                <a:solidFill>
                  <a:srgbClr val="FF0000"/>
                </a:solidFill>
              </a:rPr>
              <a:t>P</a:t>
            </a:r>
            <a:r>
              <a:rPr lang="en-RU" sz="2400" b="1" dirty="0"/>
              <a:t>icosecond </a:t>
            </a:r>
            <a:r>
              <a:rPr lang="en-RU" sz="2400" b="1" dirty="0">
                <a:solidFill>
                  <a:srgbClr val="FF0000"/>
                </a:solidFill>
              </a:rPr>
              <a:t>P</a:t>
            </a:r>
            <a:r>
              <a:rPr lang="en-RU" sz="2400" b="1" dirty="0"/>
              <a:t>hoton </a:t>
            </a:r>
            <a:r>
              <a:rPr lang="en-RU" sz="2400" b="1" dirty="0">
                <a:solidFill>
                  <a:srgbClr val="FF0000"/>
                </a:solidFill>
              </a:rPr>
              <a:t>D</a:t>
            </a:r>
            <a:r>
              <a:rPr lang="en-RU" sz="2400" b="1" dirty="0"/>
              <a:t>etector</a:t>
            </a:r>
            <a:endParaRPr lang="en-RU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15F5A3-DB48-451C-4EBD-2255BF6D6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46" y="1054100"/>
            <a:ext cx="11652030" cy="56007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511BCF-343A-C8F6-5451-9ED6ED1E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0097" y="6365875"/>
            <a:ext cx="2743200" cy="365125"/>
          </a:xfrm>
        </p:spPr>
        <p:txBody>
          <a:bodyPr/>
          <a:lstStyle/>
          <a:p>
            <a:fld id="{9F92D02A-31DB-734C-9E28-360C4C3CD1DA}" type="slidenum">
              <a:rPr lang="en-RU" smtClean="0"/>
              <a:t>46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867272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575594"/>
            <a:ext cx="4860493" cy="3302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Aerogel internal surface is 10</a:t>
            </a:r>
            <a:r>
              <a:rPr lang="en-US" sz="1800" baseline="30000" dirty="0"/>
              <a:t>6</a:t>
            </a:r>
            <a:r>
              <a:rPr lang="en-US" sz="1800" dirty="0"/>
              <a:t> times greater than external. Adsorption of water is very fast process (1-10 hours).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Degradation of the light absorption length is very slow process (1-2 months) after water absorption.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The time and the level of the  degradation are depend on the impurities in aerogel from raw materials and production procedure (Fe, </a:t>
            </a:r>
            <a:r>
              <a:rPr lang="en-US" sz="1800" dirty="0" err="1"/>
              <a:t>Mn</a:t>
            </a:r>
            <a:r>
              <a:rPr lang="en-US" sz="1800" dirty="0"/>
              <a:t>, Cr, etc.).</a:t>
            </a:r>
          </a:p>
        </p:txBody>
      </p:sp>
      <p:pic>
        <p:nvPicPr>
          <p:cNvPr id="6147" name="Content Placeholder 6" descr="dm_aer_dt_new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" r="-2946"/>
          <a:stretch>
            <a:fillRect/>
          </a:stretch>
        </p:blipFill>
        <p:spPr>
          <a:xfrm>
            <a:off x="6998136" y="812740"/>
            <a:ext cx="3670300" cy="3009900"/>
          </a:xfrm>
        </p:spPr>
      </p:pic>
      <p:pic>
        <p:nvPicPr>
          <p:cNvPr id="6148" name="Picture 22" descr="bl1_hist_ser0picrlc_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98" r="-237"/>
          <a:stretch>
            <a:fillRect/>
          </a:stretch>
        </p:blipFill>
        <p:spPr>
          <a:xfrm>
            <a:off x="6919914" y="3781697"/>
            <a:ext cx="3670300" cy="2951163"/>
          </a:xfrm>
        </p:spPr>
      </p:pic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C632048-3710-454A-B829-17A3BB2AB96D}" type="datetime1">
              <a:rPr lang="ru-RU" smtClean="0"/>
              <a:t>29.05.2023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SCF2021, Novosibirsk</a:t>
            </a:r>
            <a:endParaRPr lang="ru-RU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071112" y="4714393"/>
          <a:ext cx="3975100" cy="13759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5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5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50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54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Concentration of</a:t>
                      </a:r>
                      <a:r>
                        <a:rPr lang="en-US" sz="1800" baseline="0" dirty="0"/>
                        <a:t> metals in aerogel, ppb</a:t>
                      </a:r>
                      <a:endParaRPr lang="en-US" sz="1800" dirty="0"/>
                    </a:p>
                  </a:txBody>
                  <a:tcPr marT="45707" marB="4570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924">
                <a:tc>
                  <a:txBody>
                    <a:bodyPr/>
                    <a:lstStyle/>
                    <a:p>
                      <a:r>
                        <a:rPr lang="en-US" sz="1800" dirty="0"/>
                        <a:t>Fe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Cu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Mn</a:t>
                      </a:r>
                      <a:endParaRPr lang="en-US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Cr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Ni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924">
                <a:tc>
                  <a:txBody>
                    <a:bodyPr/>
                    <a:lstStyle/>
                    <a:p>
                      <a:r>
                        <a:rPr lang="en-US" sz="1800" dirty="0"/>
                        <a:t>500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26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784593" y="167229"/>
            <a:ext cx="8223250" cy="844770"/>
          </a:xfrm>
        </p:spPr>
        <p:txBody>
          <a:bodyPr/>
          <a:lstStyle/>
          <a:p>
            <a:r>
              <a:rPr lang="en-US" sz="3200" dirty="0"/>
              <a:t>Aerogel degradation due to water adsorption(1)</a:t>
            </a:r>
          </a:p>
        </p:txBody>
      </p:sp>
    </p:spTree>
    <p:extLst>
      <p:ext uri="{BB962C8B-B14F-4D97-AF65-F5344CB8AC3E}">
        <p14:creationId xmlns:p14="http://schemas.microsoft.com/office/powerpoint/2010/main" val="3291971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8"/>
          <p:cNvSpPr>
            <a:spLocks noGrp="1"/>
          </p:cNvSpPr>
          <p:nvPr>
            <p:ph type="title"/>
          </p:nvPr>
        </p:nvSpPr>
        <p:spPr>
          <a:xfrm>
            <a:off x="1981200" y="20638"/>
            <a:ext cx="8229600" cy="1056685"/>
          </a:xfrm>
        </p:spPr>
        <p:txBody>
          <a:bodyPr/>
          <a:lstStyle/>
          <a:p>
            <a:r>
              <a:rPr lang="en-US" sz="3266" dirty="0"/>
              <a:t>Aerogel degradation due to water adsorption(2)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653944" y="1861216"/>
            <a:ext cx="3854138" cy="4264948"/>
          </a:xfrm>
        </p:spPr>
        <p:txBody>
          <a:bodyPr rtlCol="0">
            <a:noAutofit/>
          </a:bodyPr>
          <a:lstStyle/>
          <a:p>
            <a:pPr algn="just">
              <a:buFont typeface="Arial"/>
              <a:buChar char="•"/>
              <a:defRPr/>
            </a:pPr>
            <a:r>
              <a:rPr lang="en-US" sz="1600" dirty="0"/>
              <a:t>The refractive index (n-1) and light scattering length depends on amount of adsorbed water and are changed less than 10% after water adsorption of 2-4% of aerogel mass.</a:t>
            </a:r>
          </a:p>
          <a:p>
            <a:pPr algn="just">
              <a:buFont typeface="Arial"/>
              <a:buChar char="•"/>
              <a:defRPr/>
            </a:pPr>
            <a:r>
              <a:rPr lang="en-US" sz="1600" dirty="0"/>
              <a:t>The light absorption length (L</a:t>
            </a:r>
            <a:r>
              <a:rPr lang="en-US" sz="1600" baseline="-25000" dirty="0"/>
              <a:t>abs</a:t>
            </a:r>
            <a:r>
              <a:rPr lang="en-US" sz="1600" dirty="0"/>
              <a:t>) in different aerogel samples after baking is the same, but after water impregnation could be very different</a:t>
            </a:r>
          </a:p>
          <a:p>
            <a:pPr algn="just">
              <a:buFont typeface="Arial"/>
              <a:buChar char="•"/>
              <a:defRPr/>
            </a:pPr>
            <a:r>
              <a:rPr lang="en-US" sz="1600" dirty="0"/>
              <a:t>It is possible to make aerogel selection after water impregnation</a:t>
            </a:r>
          </a:p>
          <a:p>
            <a:pPr algn="just">
              <a:buFont typeface="Arial"/>
              <a:buChar char="•"/>
              <a:defRPr/>
            </a:pPr>
            <a:r>
              <a:rPr lang="en-US" sz="1600" dirty="0"/>
              <a:t>One atom Fe is able to attract 6 molecules of water</a:t>
            </a:r>
          </a:p>
          <a:p>
            <a:pPr algn="just">
              <a:buFont typeface="Arial"/>
              <a:buChar char="•"/>
              <a:defRPr/>
            </a:pPr>
            <a:r>
              <a:rPr lang="en-US" sz="1600" dirty="0"/>
              <a:t>To achieve maximum degradation of L</a:t>
            </a:r>
            <a:r>
              <a:rPr lang="en-US" sz="1600" baseline="-25000" dirty="0"/>
              <a:t>abs</a:t>
            </a:r>
            <a:r>
              <a:rPr lang="en-US" sz="1600" dirty="0"/>
              <a:t> it is enough to adsorb 1ppm of water.</a:t>
            </a:r>
          </a:p>
          <a:p>
            <a:pPr marL="0" indent="0" algn="ctr">
              <a:buNone/>
              <a:defRPr/>
            </a:pPr>
            <a:r>
              <a:rPr lang="en-US" sz="1600" dirty="0">
                <a:solidFill>
                  <a:srgbClr val="FF0000"/>
                </a:solidFill>
              </a:rPr>
              <a:t>(NIM A598 (2009) 166-168)</a:t>
            </a:r>
          </a:p>
          <a:p>
            <a:pPr marL="0" indent="0" algn="just">
              <a:defRPr/>
            </a:pPr>
            <a:endParaRPr lang="en-US" sz="1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793CD13-BF95-564D-A983-A41772B0A0E1}" type="datetime1">
              <a:rPr lang="ru-RU" smtClean="0"/>
              <a:t>29.05.2023</a:t>
            </a:fld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SCF2021, Novosibirsk</a:t>
            </a:r>
            <a:endParaRPr lang="ru-RU"/>
          </a:p>
        </p:txBody>
      </p:sp>
      <p:pic>
        <p:nvPicPr>
          <p:cNvPr id="7174" name="Content Placeholder 8" descr="bl3_bl9_dry_w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4703" y="1427344"/>
            <a:ext cx="4759485" cy="5132690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6E7014-49C3-4255-9D1C-497824AF14C8}" type="slidenum">
              <a:rPr lang="fi-FI" smtClean="0"/>
              <a:pPr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1320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79" y="665155"/>
            <a:ext cx="6493243" cy="448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34821" y="6250545"/>
            <a:ext cx="2128543" cy="470930"/>
          </a:xfrm>
        </p:spPr>
        <p:txBody>
          <a:bodyPr/>
          <a:lstStyle/>
          <a:p>
            <a:fld id="{959B33FB-0F60-544A-AB26-A0DD2265E9A2}" type="datetime1">
              <a:rPr lang="ru-RU" smtClean="0"/>
              <a:t>29.05.2023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51529" y="6303272"/>
            <a:ext cx="2897584" cy="470930"/>
          </a:xfrm>
        </p:spPr>
        <p:txBody>
          <a:bodyPr/>
          <a:lstStyle/>
          <a:p>
            <a:r>
              <a:rPr lang="en-US" dirty="0"/>
              <a:t>SCF2021, Novosibirsk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7" descr="C:\Users\Сергей\Downloads\TinyLogo_0306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1336" y="90947"/>
            <a:ext cx="443485" cy="3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35053" y="4821289"/>
            <a:ext cx="8218747" cy="157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b="1" u="sng" dirty="0"/>
              <a:t>Physics program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sz="1600" dirty="0"/>
              <a:t>Precise particle mass measurements</a:t>
            </a:r>
            <a:r>
              <a:rPr lang="en-US" sz="1600" i="1" dirty="0"/>
              <a:t>: J/</a:t>
            </a:r>
            <a:r>
              <a:rPr lang="el-GR" sz="1600" i="1" dirty="0"/>
              <a:t>ψ</a:t>
            </a:r>
            <a:r>
              <a:rPr lang="en-US" sz="1600" i="1" dirty="0"/>
              <a:t>, </a:t>
            </a:r>
            <a:r>
              <a:rPr lang="el-GR" sz="1600" i="1" dirty="0"/>
              <a:t>ψ</a:t>
            </a:r>
            <a:r>
              <a:rPr lang="en-US" sz="1600" dirty="0"/>
              <a:t>(2S),</a:t>
            </a:r>
            <a:r>
              <a:rPr lang="el-GR" sz="1600" dirty="0"/>
              <a:t> </a:t>
            </a:r>
            <a:r>
              <a:rPr lang="el-GR" sz="1600" i="1" dirty="0"/>
              <a:t>ψ</a:t>
            </a:r>
            <a:r>
              <a:rPr lang="en-US" sz="1600" dirty="0"/>
              <a:t>(3770), </a:t>
            </a:r>
            <a:r>
              <a:rPr lang="el-GR" sz="1600" i="1" dirty="0"/>
              <a:t>τ</a:t>
            </a:r>
            <a:r>
              <a:rPr lang="en-US" sz="1600" dirty="0"/>
              <a:t> lepton, </a:t>
            </a:r>
            <a:r>
              <a:rPr lang="en-US" sz="1600" i="1" dirty="0"/>
              <a:t>D</a:t>
            </a:r>
            <a:r>
              <a:rPr lang="en-US" sz="1600" dirty="0"/>
              <a:t> mesons, </a:t>
            </a:r>
            <a:r>
              <a:rPr lang="el-GR" sz="1600" i="1" dirty="0"/>
              <a:t>Υ</a:t>
            </a:r>
            <a:r>
              <a:rPr lang="en-US" sz="1600" dirty="0"/>
              <a:t> mesons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sz="1600" dirty="0"/>
              <a:t>Measurements of </a:t>
            </a:r>
            <a:r>
              <a:rPr lang="el-GR" sz="1600" i="1" dirty="0"/>
              <a:t>ψ</a:t>
            </a:r>
            <a:r>
              <a:rPr lang="en-US" sz="1600" i="1" dirty="0"/>
              <a:t> </a:t>
            </a:r>
            <a:r>
              <a:rPr lang="en-US" sz="1600" dirty="0"/>
              <a:t>and </a:t>
            </a:r>
            <a:r>
              <a:rPr lang="el-GR" sz="1600" i="1" dirty="0"/>
              <a:t>Υ</a:t>
            </a:r>
            <a:r>
              <a:rPr lang="en-US" sz="1600" dirty="0"/>
              <a:t> mesons lepton width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sz="1600" dirty="0"/>
              <a:t>R measurement in 2-10 GeV </a:t>
            </a:r>
            <a:r>
              <a:rPr lang="en-US" sz="1600" dirty="0" err="1"/>
              <a:t>c.m</a:t>
            </a:r>
            <a:r>
              <a:rPr lang="en-US" sz="1600" dirty="0"/>
              <a:t>. energy range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l-GR" sz="1600" dirty="0">
                <a:cs typeface="Arial"/>
              </a:rPr>
              <a:t>γγ→</a:t>
            </a:r>
            <a:r>
              <a:rPr lang="en-US" sz="1600" i="1" dirty="0">
                <a:cs typeface="Arial"/>
              </a:rPr>
              <a:t>hadrons </a:t>
            </a:r>
            <a:r>
              <a:rPr lang="en-US" sz="1600" dirty="0">
                <a:cs typeface="Arial"/>
              </a:rPr>
              <a:t>and other 2</a:t>
            </a:r>
            <a:r>
              <a:rPr lang="el-GR" sz="1600" dirty="0">
                <a:cs typeface="Arial"/>
              </a:rPr>
              <a:t>γ</a:t>
            </a:r>
            <a:r>
              <a:rPr lang="en-US" sz="1600" dirty="0">
                <a:cs typeface="Arial"/>
              </a:rPr>
              <a:t> processes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sz="1600" dirty="0">
                <a:cs typeface="Arial"/>
              </a:rPr>
              <a:t>Branching fractions measurements in charm and bottom quark systems (above 10</a:t>
            </a:r>
            <a:r>
              <a:rPr lang="en-US" sz="1600" baseline="30000" dirty="0">
                <a:cs typeface="Arial"/>
              </a:rPr>
              <a:t>-4</a:t>
            </a:r>
            <a:r>
              <a:rPr lang="en-US" sz="1600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10600" y="951123"/>
            <a:ext cx="3024336" cy="18209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33" b="1" u="sng" dirty="0"/>
              <a:t>VEPP-4M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sz="1600" dirty="0"/>
              <a:t>Symmetric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e</a:t>
            </a:r>
            <a:r>
              <a:rPr lang="en-US" sz="1600" baseline="30000" dirty="0"/>
              <a:t>-- </a:t>
            </a:r>
            <a:r>
              <a:rPr lang="en-US" sz="1600" dirty="0"/>
              <a:t>collider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sz="1600" dirty="0" err="1"/>
              <a:t>E</a:t>
            </a:r>
            <a:r>
              <a:rPr lang="en-US" sz="1600" baseline="-25000" dirty="0" err="1"/>
              <a:t>c.m</a:t>
            </a:r>
            <a:r>
              <a:rPr lang="en-US" sz="1600" baseline="-25000" dirty="0"/>
              <a:t>.</a:t>
            </a:r>
            <a:r>
              <a:rPr lang="en-US" sz="1600" dirty="0"/>
              <a:t> = 2–10 GeV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sz="1600" dirty="0"/>
              <a:t>L = (1÷80) x 10</a:t>
            </a:r>
            <a:r>
              <a:rPr lang="en-US" sz="1600" baseline="30000" dirty="0"/>
              <a:t>30</a:t>
            </a:r>
            <a:r>
              <a:rPr lang="en-US" sz="1600" dirty="0"/>
              <a:t> cm</a:t>
            </a:r>
            <a:r>
              <a:rPr lang="en-US" sz="1600" baseline="30000" dirty="0"/>
              <a:t>-2</a:t>
            </a:r>
            <a:r>
              <a:rPr lang="en-US" sz="1600" dirty="0"/>
              <a:t>s</a:t>
            </a:r>
            <a:r>
              <a:rPr lang="en-US" sz="1600" baseline="30000" dirty="0"/>
              <a:t>-1</a:t>
            </a:r>
          </a:p>
          <a:p>
            <a:pPr marL="285752" indent="-285752">
              <a:buFont typeface="Arial" pitchFamily="34" charset="0"/>
              <a:buChar char="•"/>
            </a:pPr>
            <a:r>
              <a:rPr lang="en-US" sz="1600" dirty="0"/>
              <a:t>Precise energy calibration:</a:t>
            </a:r>
          </a:p>
          <a:p>
            <a:pPr marL="396003" lvl="1"/>
            <a:r>
              <a:rPr lang="en-US" sz="1600" dirty="0"/>
              <a:t>RD: (5÷15)x10</a:t>
            </a:r>
            <a:r>
              <a:rPr lang="en-US" sz="1600" baseline="30000" dirty="0"/>
              <a:t>-6</a:t>
            </a:r>
            <a:endParaRPr lang="en-US" sz="1600" dirty="0"/>
          </a:p>
          <a:p>
            <a:pPr marL="396003" lvl="1"/>
            <a:r>
              <a:rPr lang="en-US" sz="1600" dirty="0"/>
              <a:t>CBS: 3x10</a:t>
            </a:r>
            <a:r>
              <a:rPr lang="en-US" sz="1600" baseline="30000" dirty="0"/>
              <a:t>-5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KEDR experiment at VEPP-4M</a:t>
            </a:r>
          </a:p>
        </p:txBody>
      </p:sp>
    </p:spTree>
    <p:extLst>
      <p:ext uri="{BB962C8B-B14F-4D97-AF65-F5344CB8AC3E}">
        <p14:creationId xmlns:p14="http://schemas.microsoft.com/office/powerpoint/2010/main" val="143723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98" y="681038"/>
            <a:ext cx="4226619" cy="557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9" name="Title 1"/>
          <p:cNvSpPr>
            <a:spLocks noGrp="1"/>
          </p:cNvSpPr>
          <p:nvPr>
            <p:ph type="title"/>
          </p:nvPr>
        </p:nvSpPr>
        <p:spPr>
          <a:xfrm>
            <a:off x="2049463" y="153988"/>
            <a:ext cx="8223250" cy="10541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KEDR ASHIPH system</a:t>
            </a:r>
          </a:p>
        </p:txBody>
      </p:sp>
      <p:sp>
        <p:nvSpPr>
          <p:cNvPr id="2052" name="Content Placeholder 4"/>
          <p:cNvSpPr>
            <a:spLocks noGrp="1"/>
          </p:cNvSpPr>
          <p:nvPr>
            <p:ph sz="quarter" idx="3"/>
          </p:nvPr>
        </p:nvSpPr>
        <p:spPr>
          <a:xfrm>
            <a:off x="4754375" y="4129197"/>
            <a:ext cx="5325526" cy="22381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52" dirty="0"/>
              <a:t>160 counters in 2 layers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52" dirty="0"/>
              <a:t>Solid angle 96% of 4</a:t>
            </a:r>
            <a:r>
              <a:rPr lang="el-GR" sz="14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ru-RU" sz="14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52" dirty="0"/>
              <a:t>n=1.05, V</a:t>
            </a:r>
            <a:r>
              <a:rPr lang="el-GR" sz="1452" baseline="-25000" dirty="0"/>
              <a:t>Σ</a:t>
            </a:r>
            <a:r>
              <a:rPr lang="en-US" sz="1452" dirty="0"/>
              <a:t>=1000 l, high transparency SAN-96 aerogel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52" dirty="0"/>
              <a:t>π</a:t>
            </a:r>
            <a:r>
              <a:rPr lang="en-US" sz="1452" dirty="0"/>
              <a:t>/</a:t>
            </a:r>
            <a:r>
              <a:rPr lang="ru-RU" sz="1452" dirty="0"/>
              <a:t>K</a:t>
            </a:r>
            <a:r>
              <a:rPr lang="en-US" sz="1452" dirty="0"/>
              <a:t>- separation in the momentum range 0.6÷1.5 GeV</a:t>
            </a:r>
            <a:r>
              <a:rPr lang="ru-RU" sz="1452" dirty="0"/>
              <a:t>/</a:t>
            </a:r>
            <a:r>
              <a:rPr lang="ru-RU" sz="1452" i="1" dirty="0"/>
              <a:t>с</a:t>
            </a:r>
            <a:endParaRPr lang="en-US" sz="1452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52" dirty="0"/>
              <a:t>160 MCP PMTs</a:t>
            </a:r>
            <a:r>
              <a:rPr lang="ru-RU" sz="1452" dirty="0"/>
              <a:t>, </a:t>
            </a:r>
            <a:r>
              <a:rPr lang="en-US" sz="1452" dirty="0"/>
              <a:t>photocathode diameter ø18mm</a:t>
            </a:r>
            <a:r>
              <a:rPr lang="ru-RU" sz="1452" dirty="0"/>
              <a:t>, </a:t>
            </a:r>
            <a:r>
              <a:rPr lang="en-US" sz="1452" dirty="0"/>
              <a:t>able to work in the magnetic field up to 2 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52" dirty="0"/>
              <a:t>Fully installed in the detector in 2013. Now is in operation.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>
          <a:xfrm>
            <a:off x="617186" y="6176962"/>
            <a:ext cx="2128543" cy="470930"/>
          </a:xfrm>
        </p:spPr>
        <p:txBody>
          <a:bodyPr/>
          <a:lstStyle/>
          <a:p>
            <a:pPr>
              <a:defRPr/>
            </a:pPr>
            <a:fld id="{99046BA2-6A74-C742-8A91-355FA11292A2}" type="datetime1">
              <a:rPr lang="ru-RU" smtClean="0"/>
              <a:t>29.05.2023</a:t>
            </a:fld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076" y="895735"/>
            <a:ext cx="4791823" cy="3592182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SCF2021, Novosibirsk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Picture 7" descr="C:\Users\Сергей\Downloads\TinyLogo_030608.png">
            <a:extLst>
              <a:ext uri="{FF2B5EF4-FFF2-40B4-BE49-F238E27FC236}">
                <a16:creationId xmlns:a16="http://schemas.microsoft.com/office/drawing/2014/main" id="{089165AC-3455-0E83-518D-74720F50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1336" y="90947"/>
            <a:ext cx="443485" cy="3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95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694" y="189130"/>
            <a:ext cx="10515600" cy="68590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KEDR ASHIPH system </a:t>
            </a:r>
            <a:r>
              <a:rPr lang="en-US" sz="1814" dirty="0">
                <a:solidFill>
                  <a:schemeClr val="accent6">
                    <a:lumMod val="75000"/>
                  </a:schemeClr>
                </a:solidFill>
              </a:rPr>
              <a:t>(2)</a:t>
            </a:r>
            <a:endParaRPr lang="ru-RU" sz="1814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634821" y="2038179"/>
            <a:ext cx="4432488" cy="201417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414772" indent="-414772"/>
            <a:r>
              <a:rPr lang="en-US" sz="2000" dirty="0" err="1">
                <a:cs typeface="Times New Roman" panose="02020603050405020304" pitchFamily="18" charset="0"/>
              </a:rPr>
              <a:t>Npe</a:t>
            </a:r>
            <a:r>
              <a:rPr lang="en-US" sz="2000" dirty="0">
                <a:cs typeface="Times New Roman" panose="02020603050405020304" pitchFamily="18" charset="0"/>
              </a:rPr>
              <a:t> = 6.4±0.2 – layer 1</a:t>
            </a:r>
          </a:p>
          <a:p>
            <a:pPr marL="414772" indent="-414772"/>
            <a:r>
              <a:rPr lang="en-US" sz="2000" dirty="0" err="1">
                <a:cs typeface="Times New Roman" panose="02020603050405020304" pitchFamily="18" charset="0"/>
              </a:rPr>
              <a:t>Npe</a:t>
            </a:r>
            <a:r>
              <a:rPr lang="en-US" sz="2000" dirty="0">
                <a:cs typeface="Times New Roman" panose="02020603050405020304" pitchFamily="18" charset="0"/>
              </a:rPr>
              <a:t> = 5.0±0.2 – layer 2</a:t>
            </a:r>
          </a:p>
          <a:p>
            <a:pPr marL="414772" indent="-414772"/>
            <a:r>
              <a:rPr lang="en-US" sz="2000" dirty="0" err="1">
                <a:cs typeface="Times New Roman" panose="02020603050405020304" pitchFamily="18" charset="0"/>
              </a:rPr>
              <a:t>Npe</a:t>
            </a:r>
            <a:r>
              <a:rPr lang="en-US" sz="2000" dirty="0">
                <a:cs typeface="Times New Roman" panose="02020603050405020304" pitchFamily="18" charset="0"/>
              </a:rPr>
              <a:t> = 10.9±0.2 – sum of the signals in 2 layers (80%)</a:t>
            </a:r>
          </a:p>
          <a:p>
            <a:pPr marL="414772" indent="-414772"/>
            <a:r>
              <a:rPr lang="en-US" sz="2000" dirty="0">
                <a:cs typeface="Times New Roman" panose="02020603050405020304" pitchFamily="18" charset="0"/>
              </a:rPr>
              <a:t>π/K-separation at 1.2GeV/</a:t>
            </a:r>
            <a:r>
              <a:rPr lang="en-US" sz="2000" i="1" dirty="0">
                <a:cs typeface="Times New Roman" panose="02020603050405020304" pitchFamily="18" charset="0"/>
              </a:rPr>
              <a:t>c</a:t>
            </a:r>
            <a:r>
              <a:rPr lang="en-US" sz="2000" dirty="0">
                <a:cs typeface="Times New Roman" panose="02020603050405020304" pitchFamily="18" charset="0"/>
              </a:rPr>
              <a:t> is 4.3</a:t>
            </a:r>
            <a:r>
              <a:rPr lang="el-GR" sz="2000" dirty="0">
                <a:cs typeface="Times New Roman" panose="02020603050405020304" pitchFamily="18" charset="0"/>
              </a:rPr>
              <a:t>σ</a:t>
            </a:r>
            <a:endParaRPr lang="en-US" sz="20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360" y="977462"/>
            <a:ext cx="6194008" cy="5182280"/>
          </a:xfrm>
        </p:spPr>
      </p:pic>
      <p:sp>
        <p:nvSpPr>
          <p:cNvPr id="6" name="Дата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CA9ABE6-3A98-084A-9B68-EA0DC0E27913}" type="datetime1">
              <a:rPr lang="ru-RU" smtClean="0"/>
              <a:t>29.05.2023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SCF2021, Novosibirsk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2CCB8FE-C739-49E0-AE10-FEE22BFD6E4C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03695-CD14-CA4D-A0D8-892F046A4179}"/>
              </a:ext>
            </a:extLst>
          </p:cNvPr>
          <p:cNvSpPr txBox="1"/>
          <p:nvPr/>
        </p:nvSpPr>
        <p:spPr>
          <a:xfrm>
            <a:off x="1344228" y="5785922"/>
            <a:ext cx="3763659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33" dirty="0" err="1">
                <a:solidFill>
                  <a:srgbClr val="FF0000"/>
                </a:solidFill>
              </a:rPr>
              <a:t>A.Yu.Barnyakov</a:t>
            </a:r>
            <a:r>
              <a:rPr lang="en-GB" sz="1633" dirty="0">
                <a:solidFill>
                  <a:srgbClr val="FF0000"/>
                </a:solidFill>
              </a:rPr>
              <a:t> et al., NIM A824 (2016) 79</a:t>
            </a:r>
          </a:p>
        </p:txBody>
      </p:sp>
      <p:pic>
        <p:nvPicPr>
          <p:cNvPr id="3" name="Picture 7" descr="C:\Users\Сергей\Downloads\TinyLogo_030608.png">
            <a:extLst>
              <a:ext uri="{FF2B5EF4-FFF2-40B4-BE49-F238E27FC236}">
                <a16:creationId xmlns:a16="http://schemas.microsoft.com/office/drawing/2014/main" id="{527BAC1D-08CB-E2C1-9E45-371BA63E4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1336" y="90947"/>
            <a:ext cx="443485" cy="3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108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SND at VEPP-2000</a:t>
            </a:r>
          </a:p>
        </p:txBody>
      </p:sp>
      <p:sp>
        <p:nvSpPr>
          <p:cNvPr id="1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96E7-9071-4D4D-BEE6-BCC1DF6BF665}" type="datetime1">
              <a:rPr lang="ru-RU" smtClean="0"/>
              <a:t>29.05.2023</a:t>
            </a:fld>
            <a:endParaRPr lang="ru-RU"/>
          </a:p>
        </p:txBody>
      </p:sp>
      <p:sp>
        <p:nvSpPr>
          <p:cNvPr id="1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SCF2021, Novosibirsk</a:t>
            </a:r>
            <a:endParaRPr lang="ru-RU"/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ACAD9-B058-4902-BC70-916DEA742827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88130" name="Picture 2" descr="vepp2000_layout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27" b="-2550"/>
          <a:stretch/>
        </p:blipFill>
        <p:spPr bwMode="auto">
          <a:xfrm>
            <a:off x="838200" y="898917"/>
            <a:ext cx="5528048" cy="233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8132" name="Rectangle 4"/>
          <p:cNvSpPr>
            <a:spLocks noChangeArrowheads="1"/>
          </p:cNvSpPr>
          <p:nvPr/>
        </p:nvSpPr>
        <p:spPr bwMode="auto">
          <a:xfrm>
            <a:off x="6775984" y="898917"/>
            <a:ext cx="3025080" cy="13333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1633" dirty="0">
                <a:solidFill>
                  <a:srgbClr val="002060"/>
                </a:solidFill>
              </a:rPr>
              <a:t>Symmetric </a:t>
            </a:r>
            <a:r>
              <a:rPr lang="en-US" sz="1633" dirty="0" err="1">
                <a:solidFill>
                  <a:srgbClr val="002060"/>
                </a:solidFill>
              </a:rPr>
              <a:t>e</a:t>
            </a:r>
            <a:r>
              <a:rPr lang="en-US" sz="1633" baseline="30000" dirty="0" err="1">
                <a:solidFill>
                  <a:srgbClr val="002060"/>
                </a:solidFill>
              </a:rPr>
              <a:t>+</a:t>
            </a:r>
            <a:r>
              <a:rPr lang="en-US" sz="1633" dirty="0" err="1">
                <a:solidFill>
                  <a:srgbClr val="002060"/>
                </a:solidFill>
              </a:rPr>
              <a:t>e</a:t>
            </a:r>
            <a:r>
              <a:rPr lang="en-US" sz="1633" baseline="30000" dirty="0">
                <a:solidFill>
                  <a:srgbClr val="002060"/>
                </a:solidFill>
              </a:rPr>
              <a:t>−</a:t>
            </a:r>
            <a:r>
              <a:rPr lang="en-US" sz="1633" dirty="0">
                <a:solidFill>
                  <a:srgbClr val="002060"/>
                </a:solidFill>
              </a:rPr>
              <a:t> collider with round beams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33" dirty="0">
                <a:solidFill>
                  <a:srgbClr val="002060"/>
                </a:solidFill>
              </a:rPr>
              <a:t>2</a:t>
            </a:r>
            <a:r>
              <a:rPr lang="en-US" sz="1633" i="1" dirty="0" err="1">
                <a:solidFill>
                  <a:srgbClr val="002060"/>
                </a:solidFill>
              </a:rPr>
              <a:t>E</a:t>
            </a:r>
            <a:r>
              <a:rPr lang="en-US" sz="1633" i="1" baseline="-25000" dirty="0" err="1">
                <a:solidFill>
                  <a:srgbClr val="002060"/>
                </a:solidFill>
              </a:rPr>
              <a:t>max</a:t>
            </a:r>
            <a:r>
              <a:rPr lang="en-US" sz="1633" dirty="0">
                <a:solidFill>
                  <a:srgbClr val="002060"/>
                </a:solidFill>
              </a:rPr>
              <a:t>=</a:t>
            </a:r>
            <a:r>
              <a:rPr lang="ru-RU" sz="1633" dirty="0">
                <a:solidFill>
                  <a:srgbClr val="002060"/>
                </a:solidFill>
              </a:rPr>
              <a:t>2000</a:t>
            </a:r>
            <a:r>
              <a:rPr lang="en-US" sz="1633" dirty="0">
                <a:solidFill>
                  <a:srgbClr val="002060"/>
                </a:solidFill>
              </a:rPr>
              <a:t> </a:t>
            </a:r>
            <a:r>
              <a:rPr lang="ru-RU" sz="1633" dirty="0">
                <a:solidFill>
                  <a:srgbClr val="002060"/>
                </a:solidFill>
              </a:rPr>
              <a:t>М</a:t>
            </a:r>
            <a:r>
              <a:rPr lang="en-US" sz="1633" dirty="0" err="1">
                <a:solidFill>
                  <a:srgbClr val="002060"/>
                </a:solidFill>
              </a:rPr>
              <a:t>eV</a:t>
            </a:r>
            <a:endParaRPr lang="en-US" sz="1633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1633" dirty="0">
                <a:solidFill>
                  <a:srgbClr val="002060"/>
                </a:solidFill>
              </a:rPr>
              <a:t>L=</a:t>
            </a:r>
            <a:r>
              <a:rPr lang="en-US" sz="1633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n-US" sz="1633" baseline="300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ru-RU" sz="1633" baseline="30000" dirty="0">
                <a:solidFill>
                  <a:srgbClr val="002060"/>
                </a:solidFill>
              </a:rPr>
              <a:t>1</a:t>
            </a:r>
            <a:r>
              <a:rPr lang="ru-RU" sz="1633" dirty="0">
                <a:solidFill>
                  <a:srgbClr val="002060"/>
                </a:solidFill>
              </a:rPr>
              <a:t>с</a:t>
            </a:r>
            <a:r>
              <a:rPr lang="en-US" sz="1633" dirty="0">
                <a:solidFill>
                  <a:srgbClr val="002060"/>
                </a:solidFill>
              </a:rPr>
              <a:t>m</a:t>
            </a:r>
            <a:r>
              <a:rPr lang="ru-RU" sz="1633" baseline="30000" dirty="0">
                <a:solidFill>
                  <a:srgbClr val="002060"/>
                </a:solidFill>
              </a:rPr>
              <a:t>-2</a:t>
            </a:r>
            <a:r>
              <a:rPr lang="en-US" sz="1633" dirty="0">
                <a:solidFill>
                  <a:srgbClr val="002060"/>
                </a:solidFill>
              </a:rPr>
              <a:t>s</a:t>
            </a:r>
            <a:r>
              <a:rPr lang="ru-RU" sz="1633" baseline="30000" dirty="0">
                <a:solidFill>
                  <a:srgbClr val="002060"/>
                </a:solidFill>
              </a:rPr>
              <a:t>-1 </a:t>
            </a:r>
            <a:r>
              <a:rPr lang="ru-RU" sz="1633" dirty="0">
                <a:solidFill>
                  <a:srgbClr val="002060"/>
                </a:solidFill>
              </a:rPr>
              <a:t> </a:t>
            </a:r>
            <a:r>
              <a:rPr lang="en-US" sz="1633" dirty="0">
                <a:solidFill>
                  <a:srgbClr val="002060"/>
                </a:solidFill>
              </a:rPr>
              <a:t>at</a:t>
            </a:r>
            <a:r>
              <a:rPr lang="ru-RU" sz="1633" dirty="0">
                <a:solidFill>
                  <a:srgbClr val="002060"/>
                </a:solidFill>
              </a:rPr>
              <a:t> </a:t>
            </a:r>
            <a:r>
              <a:rPr lang="en-US" sz="1633" dirty="0">
                <a:solidFill>
                  <a:srgbClr val="002060"/>
                </a:solidFill>
              </a:rPr>
              <a:t>E=</a:t>
            </a:r>
            <a:r>
              <a:rPr lang="ru-RU" sz="1633" dirty="0">
                <a:solidFill>
                  <a:srgbClr val="002060"/>
                </a:solidFill>
              </a:rPr>
              <a:t>510 М</a:t>
            </a:r>
            <a:r>
              <a:rPr lang="en-US" sz="1633" dirty="0" err="1">
                <a:solidFill>
                  <a:srgbClr val="002060"/>
                </a:solidFill>
              </a:rPr>
              <a:t>eV</a:t>
            </a:r>
            <a:endParaRPr lang="en-US" sz="1633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1633" dirty="0">
                <a:solidFill>
                  <a:srgbClr val="002060"/>
                </a:solidFill>
              </a:rPr>
              <a:t>L=</a:t>
            </a:r>
            <a:r>
              <a:rPr lang="en-US" sz="1633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n-US" sz="1633" baseline="30000" dirty="0">
                <a:solidFill>
                  <a:srgbClr val="002060"/>
                </a:solidFill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ru-RU" sz="1633" baseline="30000" dirty="0">
                <a:solidFill>
                  <a:srgbClr val="002060"/>
                </a:solidFill>
              </a:rPr>
              <a:t>2</a:t>
            </a:r>
            <a:r>
              <a:rPr lang="ru-RU" sz="1633" dirty="0">
                <a:solidFill>
                  <a:srgbClr val="002060"/>
                </a:solidFill>
              </a:rPr>
              <a:t>с</a:t>
            </a:r>
            <a:r>
              <a:rPr lang="en-US" sz="1633" dirty="0">
                <a:solidFill>
                  <a:srgbClr val="002060"/>
                </a:solidFill>
              </a:rPr>
              <a:t>m</a:t>
            </a:r>
            <a:r>
              <a:rPr lang="ru-RU" sz="1633" baseline="30000" dirty="0">
                <a:solidFill>
                  <a:srgbClr val="002060"/>
                </a:solidFill>
              </a:rPr>
              <a:t>-2</a:t>
            </a:r>
            <a:r>
              <a:rPr lang="en-US" sz="1633" dirty="0">
                <a:solidFill>
                  <a:srgbClr val="002060"/>
                </a:solidFill>
              </a:rPr>
              <a:t>s</a:t>
            </a:r>
            <a:r>
              <a:rPr lang="ru-RU" sz="1633" baseline="30000" dirty="0">
                <a:solidFill>
                  <a:srgbClr val="002060"/>
                </a:solidFill>
              </a:rPr>
              <a:t>-1 </a:t>
            </a:r>
            <a:r>
              <a:rPr lang="ru-RU" sz="1633" dirty="0">
                <a:solidFill>
                  <a:srgbClr val="002060"/>
                </a:solidFill>
              </a:rPr>
              <a:t> </a:t>
            </a:r>
            <a:r>
              <a:rPr lang="en-US" sz="1633" dirty="0">
                <a:solidFill>
                  <a:srgbClr val="002060"/>
                </a:solidFill>
              </a:rPr>
              <a:t>at E=</a:t>
            </a:r>
            <a:r>
              <a:rPr lang="ru-RU" sz="1633" dirty="0">
                <a:solidFill>
                  <a:srgbClr val="002060"/>
                </a:solidFill>
              </a:rPr>
              <a:t>1000 М</a:t>
            </a:r>
            <a:r>
              <a:rPr lang="en-US" sz="1633" dirty="0" err="1">
                <a:solidFill>
                  <a:srgbClr val="002060"/>
                </a:solidFill>
              </a:rPr>
              <a:t>eV</a:t>
            </a:r>
            <a:endParaRPr lang="ru-RU" sz="1633" baseline="30000" dirty="0">
              <a:solidFill>
                <a:srgbClr val="002060"/>
              </a:solidFill>
            </a:endParaRPr>
          </a:p>
        </p:txBody>
      </p:sp>
      <p:pic>
        <p:nvPicPr>
          <p:cNvPr id="688139" name="Picture 11" descr="snd2000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9490" y="2374341"/>
            <a:ext cx="5543275" cy="398200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5404077" y="3884900"/>
            <a:ext cx="1080120" cy="28803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CAF394D-726D-446E-B2E1-DB5F8DABD93C}"/>
              </a:ext>
            </a:extLst>
          </p:cNvPr>
          <p:cNvGrpSpPr/>
          <p:nvPr/>
        </p:nvGrpSpPr>
        <p:grpSpPr>
          <a:xfrm>
            <a:off x="2595765" y="3593147"/>
            <a:ext cx="3381631" cy="2605200"/>
            <a:chOff x="2595765" y="3593147"/>
            <a:chExt cx="3381631" cy="2605200"/>
          </a:xfrm>
        </p:grpSpPr>
        <p:sp>
          <p:nvSpPr>
            <p:cNvPr id="688134" name="Text Box 6"/>
            <p:cNvSpPr txBox="1">
              <a:spLocks noChangeArrowheads="1"/>
            </p:cNvSpPr>
            <p:nvPr/>
          </p:nvSpPr>
          <p:spPr bwMode="auto">
            <a:xfrm>
              <a:off x="2595765" y="3593147"/>
              <a:ext cx="3381631" cy="2605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marL="3429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VEPP-2000 beam pipe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Tracking system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C00000"/>
                  </a:solidFill>
                  <a:latin typeface="+mn-lt"/>
                </a:rPr>
                <a:t>Aerogel </a:t>
              </a:r>
              <a:r>
                <a:rPr lang="en-US" sz="1633" dirty="0">
                  <a:solidFill>
                    <a:srgbClr val="C00000"/>
                  </a:solidFill>
                  <a:latin typeface="+mn-lt"/>
                  <a:cs typeface="Times New Roman" pitchFamily="18" charset="0"/>
                </a:rPr>
                <a:t>Ch</a:t>
              </a:r>
              <a:r>
                <a:rPr lang="en-US" sz="1633" dirty="0">
                  <a:solidFill>
                    <a:srgbClr val="C00000"/>
                  </a:solidFill>
                  <a:latin typeface="+mn-lt"/>
                </a:rPr>
                <a:t>erenkov counters</a:t>
              </a:r>
            </a:p>
            <a:p>
              <a:pPr>
                <a:buFontTx/>
                <a:buAutoNum type="arabicPeriod"/>
              </a:pPr>
              <a:r>
                <a:rPr lang="en-US" sz="1633" dirty="0" err="1">
                  <a:solidFill>
                    <a:srgbClr val="002060"/>
                  </a:solidFill>
                  <a:latin typeface="+mn-lt"/>
                </a:rPr>
                <a:t>NaI</a:t>
              </a: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(</a:t>
              </a:r>
              <a:r>
                <a:rPr lang="en-US" sz="1633" dirty="0" err="1">
                  <a:solidFill>
                    <a:srgbClr val="002060"/>
                  </a:solidFill>
                  <a:latin typeface="+mn-lt"/>
                </a:rPr>
                <a:t>Tl</a:t>
              </a: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) crystals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Vacuum </a:t>
              </a:r>
              <a:r>
                <a:rPr lang="en-US" sz="1633" dirty="0" err="1">
                  <a:solidFill>
                    <a:srgbClr val="002060"/>
                  </a:solidFill>
                  <a:latin typeface="+mn-lt"/>
                </a:rPr>
                <a:t>phototriodes</a:t>
              </a:r>
              <a:endParaRPr lang="en-US" sz="1633" dirty="0">
                <a:solidFill>
                  <a:srgbClr val="002060"/>
                </a:solidFill>
                <a:latin typeface="+mn-lt"/>
              </a:endParaRP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Fe absorber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 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 Muon system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 </a:t>
              </a:r>
            </a:p>
            <a:p>
              <a:pPr>
                <a:buFontTx/>
                <a:buAutoNum type="arabicPeriod"/>
              </a:pP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VEPP-2000 </a:t>
              </a:r>
              <a:r>
                <a:rPr lang="en-US" sz="1633" dirty="0" err="1">
                  <a:solidFill>
                    <a:srgbClr val="002060"/>
                  </a:solidFill>
                  <a:latin typeface="+mn-lt"/>
                </a:rPr>
                <a:t>s.c.</a:t>
              </a:r>
              <a:r>
                <a:rPr lang="en-US" sz="1633" dirty="0">
                  <a:solidFill>
                    <a:srgbClr val="002060"/>
                  </a:solidFill>
                  <a:latin typeface="+mn-lt"/>
                </a:rPr>
                <a:t> focusing solenoids</a:t>
              </a:r>
              <a:endParaRPr lang="ru-RU" sz="1633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7" name="Правая фигурная скобка 16"/>
            <p:cNvSpPr/>
            <p:nvPr/>
          </p:nvSpPr>
          <p:spPr>
            <a:xfrm>
              <a:off x="2843044" y="5164302"/>
              <a:ext cx="154384" cy="704304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889069" y="4385509"/>
              <a:ext cx="772306" cy="510238"/>
              <a:chOff x="3408920" y="4649688"/>
              <a:chExt cx="772306" cy="510238"/>
            </a:xfrm>
          </p:grpSpPr>
          <p:sp>
            <p:nvSpPr>
              <p:cNvPr id="15" name="Правая фигурная скобка 14"/>
              <p:cNvSpPr/>
              <p:nvPr/>
            </p:nvSpPr>
            <p:spPr>
              <a:xfrm>
                <a:off x="3408920" y="4649688"/>
                <a:ext cx="121680" cy="510238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460576" y="4720141"/>
                <a:ext cx="720650" cy="34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33" dirty="0">
                    <a:solidFill>
                      <a:srgbClr val="002060"/>
                    </a:solidFill>
                  </a:rPr>
                  <a:t>EMC</a:t>
                </a:r>
              </a:p>
            </p:txBody>
          </p:sp>
        </p:grpSp>
      </p:grpSp>
      <p:pic>
        <p:nvPicPr>
          <p:cNvPr id="21511" name="Picture 7" descr="C:\Users\Сергей\Downloads\sndico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05" y="46295"/>
            <a:ext cx="540000" cy="52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393967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25" name="Picture 29" descr="aerogel-counter-top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372" y="835731"/>
            <a:ext cx="5374936" cy="22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ASHIPH counters for SND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EAE3-98C3-9741-837C-9A96259199CF}" type="datetime1">
              <a:rPr lang="ru-RU" smtClean="0"/>
              <a:t>29.05.2023</a:t>
            </a:fld>
            <a:endParaRPr lang="ru-RU"/>
          </a:p>
        </p:txBody>
      </p:sp>
      <p:sp>
        <p:nvSpPr>
          <p:cNvPr id="21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SCF2021, Novosibirsk</a:t>
            </a:r>
            <a:endParaRPr lang="ru-RU"/>
          </a:p>
        </p:txBody>
      </p:sp>
      <p:sp>
        <p:nvSpPr>
          <p:cNvPr id="22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33F68-58CC-4E63-9FBD-87F9BCD785FC}" type="slidenum">
              <a:rPr lang="ru-RU" smtClean="0"/>
              <a:pPr/>
              <a:t>9</a:t>
            </a:fld>
            <a:endParaRPr lang="ru-RU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B1C3DE-D383-5B34-1F0E-71C5AECB00F9}"/>
              </a:ext>
            </a:extLst>
          </p:cNvPr>
          <p:cNvGrpSpPr/>
          <p:nvPr/>
        </p:nvGrpSpPr>
        <p:grpSpPr>
          <a:xfrm>
            <a:off x="1041868" y="4257794"/>
            <a:ext cx="3816424" cy="2000454"/>
            <a:chOff x="1971354" y="4352678"/>
            <a:chExt cx="3816424" cy="2000454"/>
          </a:xfrm>
        </p:grpSpPr>
        <p:sp>
          <p:nvSpPr>
            <p:cNvPr id="157700" name="Text Box 4"/>
            <p:cNvSpPr txBox="1">
              <a:spLocks noChangeArrowheads="1"/>
            </p:cNvSpPr>
            <p:nvPr/>
          </p:nvSpPr>
          <p:spPr bwMode="auto">
            <a:xfrm>
              <a:off x="1971354" y="4537250"/>
              <a:ext cx="3816424" cy="18158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80001" indent="-180001">
                <a:buFontTx/>
                <a:buChar char="•"/>
              </a:pPr>
              <a:endParaRPr lang="en-US" sz="1600" dirty="0"/>
            </a:p>
            <a:p>
              <a:pPr marL="180001" indent="-180001">
                <a:buFontTx/>
                <a:buChar char="•"/>
              </a:pPr>
              <a:r>
                <a:rPr lang="en-US" sz="1600" dirty="0"/>
                <a:t>π/K separation from 300 to 870 MeV/c</a:t>
              </a:r>
            </a:p>
            <a:p>
              <a:pPr marL="180001" indent="-180001">
                <a:buFontTx/>
                <a:buChar char="•"/>
              </a:pPr>
              <a:r>
                <a:rPr lang="en-US" sz="1600" dirty="0"/>
                <a:t>Cylindrical shape: R=105</a:t>
              </a:r>
              <a:r>
                <a:rPr lang="en-US" sz="1600" dirty="0">
                  <a:cs typeface="Arial" pitchFamily="34" charset="0"/>
                </a:rPr>
                <a:t>÷141 mm</a:t>
              </a:r>
            </a:p>
            <a:p>
              <a:pPr marL="180001" indent="-180001">
                <a:buFontTx/>
                <a:buChar char="•"/>
              </a:pPr>
              <a:r>
                <a:rPr lang="en-US" sz="1600" dirty="0"/>
                <a:t>Case material: 1mm of Al</a:t>
              </a:r>
              <a:endParaRPr lang="ru-RU" sz="1600" dirty="0"/>
            </a:p>
            <a:p>
              <a:pPr marL="180001" indent="-180001">
                <a:buFontTx/>
                <a:buChar char="•"/>
              </a:pPr>
              <a:r>
                <a:rPr lang="en-US" sz="1600" dirty="0"/>
                <a:t>3 segments of 3 counters in each</a:t>
              </a:r>
            </a:p>
            <a:p>
              <a:pPr marL="180001" indent="-180001">
                <a:buFontTx/>
                <a:buChar char="•"/>
              </a:pPr>
              <a:r>
                <a:rPr lang="en-US" sz="1600" dirty="0"/>
                <a:t>Solid angle</a:t>
              </a:r>
              <a:r>
                <a:rPr lang="ru-RU" sz="1600" dirty="0"/>
                <a:t>: </a:t>
              </a:r>
              <a:r>
                <a:rPr lang="en-US" sz="1600" dirty="0"/>
                <a:t>~60%</a:t>
              </a:r>
              <a:r>
                <a:rPr lang="en-US" sz="1600" dirty="0">
                  <a:cs typeface="Arial" pitchFamily="34" charset="0"/>
                </a:rPr>
                <a:t> of</a:t>
              </a:r>
              <a:r>
                <a:rPr lang="ru-RU" sz="1600" dirty="0">
                  <a:cs typeface="Arial" pitchFamily="34" charset="0"/>
                </a:rPr>
                <a:t> </a:t>
              </a:r>
              <a:r>
                <a:rPr lang="en-US" sz="1600" dirty="0">
                  <a:cs typeface="Arial" pitchFamily="34" charset="0"/>
                </a:rPr>
                <a:t>4</a:t>
              </a:r>
              <a:r>
                <a:rPr lang="el-GR" sz="1600" dirty="0">
                  <a:cs typeface="Times New Roman" pitchFamily="18" charset="0"/>
                </a:rPr>
                <a:t>π</a:t>
              </a:r>
              <a:r>
                <a:rPr lang="ru-RU" sz="1600" dirty="0">
                  <a:cs typeface="Times New Roman" pitchFamily="18" charset="0"/>
                </a:rPr>
                <a:t> </a:t>
              </a:r>
            </a:p>
            <a:p>
              <a:pPr marL="180001" indent="-180001">
                <a:buFontTx/>
                <a:buChar char="•"/>
              </a:pPr>
              <a:r>
                <a:rPr lang="en-US" sz="1600" dirty="0">
                  <a:cs typeface="Times New Roman" pitchFamily="18" charset="0"/>
                </a:rPr>
                <a:t>Thickness</a:t>
              </a:r>
              <a:r>
                <a:rPr lang="ru-RU" sz="1600" dirty="0">
                  <a:cs typeface="Times New Roman" pitchFamily="18" charset="0"/>
                </a:rPr>
                <a:t>: 0.09</a:t>
              </a:r>
              <a:r>
                <a:rPr lang="en-US" sz="1600" dirty="0">
                  <a:cs typeface="Times New Roman" pitchFamily="18" charset="0"/>
                </a:rPr>
                <a:t> X</a:t>
              </a:r>
              <a:r>
                <a:rPr lang="en-US" sz="1600" baseline="-25000" dirty="0">
                  <a:cs typeface="Times New Roman" pitchFamily="18" charset="0"/>
                </a:rPr>
                <a:t>o</a:t>
              </a:r>
              <a:endParaRPr lang="el-GR" sz="1600" baseline="-25000" dirty="0">
                <a:cs typeface="Times New Roman" pitchFamily="18" charset="0"/>
              </a:endParaRPr>
            </a:p>
          </p:txBody>
        </p:sp>
        <p:sp>
          <p:nvSpPr>
            <p:cNvPr id="157702" name="Text Box 6"/>
            <p:cNvSpPr txBox="1">
              <a:spLocks noChangeArrowheads="1"/>
            </p:cNvSpPr>
            <p:nvPr/>
          </p:nvSpPr>
          <p:spPr bwMode="auto">
            <a:xfrm>
              <a:off x="3566920" y="4352678"/>
              <a:ext cx="814647" cy="3436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33" dirty="0">
                  <a:solidFill>
                    <a:srgbClr val="002060"/>
                  </a:solidFill>
                </a:rPr>
                <a:t>Outline</a:t>
              </a:r>
              <a:endParaRPr lang="ru-RU" sz="1633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75705" y="835730"/>
            <a:ext cx="4348750" cy="3347386"/>
            <a:chOff x="-156340" y="1102304"/>
            <a:chExt cx="4348750" cy="3282173"/>
          </a:xfrm>
        </p:grpSpPr>
        <p:sp>
          <p:nvSpPr>
            <p:cNvPr id="157726" name="Text Box 30"/>
            <p:cNvSpPr txBox="1">
              <a:spLocks noChangeArrowheads="1"/>
            </p:cNvSpPr>
            <p:nvPr/>
          </p:nvSpPr>
          <p:spPr bwMode="auto">
            <a:xfrm>
              <a:off x="1088107" y="4076700"/>
              <a:ext cx="235359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1400" b="1" dirty="0"/>
                <a:t>1 - </a:t>
              </a:r>
              <a:r>
                <a:rPr lang="en-US" sz="1400" b="1" dirty="0"/>
                <a:t>PMT</a:t>
              </a:r>
              <a:r>
                <a:rPr lang="ru-RU" sz="1400" b="1" dirty="0"/>
                <a:t>,  2 – </a:t>
              </a:r>
              <a:r>
                <a:rPr lang="en-US" sz="1400" b="1" dirty="0"/>
                <a:t>aerogel</a:t>
              </a:r>
              <a:r>
                <a:rPr lang="ru-RU" sz="1400" b="1" dirty="0"/>
                <a:t>,  3 - </a:t>
              </a:r>
              <a:r>
                <a:rPr lang="en-US" sz="1400" b="1" dirty="0"/>
                <a:t>WLS</a:t>
              </a:r>
              <a:endParaRPr lang="ru-RU" sz="1400" b="1" dirty="0"/>
            </a:p>
          </p:txBody>
        </p:sp>
        <p:pic>
          <p:nvPicPr>
            <p:cNvPr id="157699" name="Picture 3" descr="segment3"/>
            <p:cNvPicPr>
              <a:picLocks noGrp="1" noChangeAspect="1" noChangeArrowheads="1"/>
            </p:cNvPicPr>
            <p:nvPr>
              <p:ph idx="4294967295"/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56340" y="1102304"/>
              <a:ext cx="4348750" cy="3261562"/>
            </a:xfr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7712" name="Line 16"/>
            <p:cNvSpPr>
              <a:spLocks noChangeShapeType="1"/>
            </p:cNvSpPr>
            <p:nvPr/>
          </p:nvSpPr>
          <p:spPr bwMode="auto">
            <a:xfrm>
              <a:off x="762000" y="1752600"/>
              <a:ext cx="12192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157713" name="Line 17"/>
            <p:cNvSpPr>
              <a:spLocks noChangeShapeType="1"/>
            </p:cNvSpPr>
            <p:nvPr/>
          </p:nvSpPr>
          <p:spPr bwMode="auto">
            <a:xfrm>
              <a:off x="762000" y="1752600"/>
              <a:ext cx="914400" cy="15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157714" name="Text Box 18"/>
            <p:cNvSpPr txBox="1">
              <a:spLocks noChangeArrowheads="1"/>
            </p:cNvSpPr>
            <p:nvPr/>
          </p:nvSpPr>
          <p:spPr bwMode="auto">
            <a:xfrm>
              <a:off x="517525" y="1484313"/>
              <a:ext cx="290464" cy="343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1633"/>
                <a:t>2</a:t>
              </a:r>
            </a:p>
          </p:txBody>
        </p:sp>
        <p:sp>
          <p:nvSpPr>
            <p:cNvPr id="157706" name="Line 10"/>
            <p:cNvSpPr>
              <a:spLocks noChangeShapeType="1"/>
            </p:cNvSpPr>
            <p:nvPr/>
          </p:nvSpPr>
          <p:spPr bwMode="auto">
            <a:xfrm flipH="1" flipV="1">
              <a:off x="3124200" y="2743200"/>
              <a:ext cx="3810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157707" name="Text Box 11"/>
            <p:cNvSpPr txBox="1">
              <a:spLocks noChangeArrowheads="1"/>
            </p:cNvSpPr>
            <p:nvPr/>
          </p:nvSpPr>
          <p:spPr bwMode="auto">
            <a:xfrm>
              <a:off x="3413125" y="3084513"/>
              <a:ext cx="290464" cy="343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1633"/>
                <a:t>1</a:t>
              </a:r>
            </a:p>
          </p:txBody>
        </p:sp>
        <p:sp>
          <p:nvSpPr>
            <p:cNvPr id="157711" name="Line 15"/>
            <p:cNvSpPr>
              <a:spLocks noChangeShapeType="1"/>
            </p:cNvSpPr>
            <p:nvPr/>
          </p:nvSpPr>
          <p:spPr bwMode="auto">
            <a:xfrm flipH="1">
              <a:off x="2667000" y="3276600"/>
              <a:ext cx="838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157708" name="Line 12"/>
            <p:cNvSpPr>
              <a:spLocks noChangeShapeType="1"/>
            </p:cNvSpPr>
            <p:nvPr/>
          </p:nvSpPr>
          <p:spPr bwMode="auto">
            <a:xfrm flipH="1">
              <a:off x="2057400" y="1447800"/>
              <a:ext cx="12954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157709" name="Line 13"/>
            <p:cNvSpPr>
              <a:spLocks noChangeShapeType="1"/>
            </p:cNvSpPr>
            <p:nvPr/>
          </p:nvSpPr>
          <p:spPr bwMode="auto">
            <a:xfrm flipH="1">
              <a:off x="3124200" y="1447800"/>
              <a:ext cx="2286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3"/>
            </a:p>
          </p:txBody>
        </p:sp>
        <p:sp>
          <p:nvSpPr>
            <p:cNvPr id="157710" name="Text Box 14"/>
            <p:cNvSpPr txBox="1">
              <a:spLocks noChangeArrowheads="1"/>
            </p:cNvSpPr>
            <p:nvPr/>
          </p:nvSpPr>
          <p:spPr bwMode="auto">
            <a:xfrm>
              <a:off x="3336925" y="1179513"/>
              <a:ext cx="290464" cy="343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1633"/>
                <a:t>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7A4A-7147-7493-0EDF-D0434C3E9B50}"/>
              </a:ext>
            </a:extLst>
          </p:cNvPr>
          <p:cNvGrpSpPr/>
          <p:nvPr/>
        </p:nvGrpSpPr>
        <p:grpSpPr>
          <a:xfrm>
            <a:off x="6853978" y="4691479"/>
            <a:ext cx="3455988" cy="1511558"/>
            <a:chOff x="6517649" y="4691479"/>
            <a:chExt cx="3455988" cy="1511558"/>
          </a:xfrm>
        </p:grpSpPr>
        <p:sp>
          <p:nvSpPr>
            <p:cNvPr id="157722" name="Text Box 26"/>
            <p:cNvSpPr txBox="1">
              <a:spLocks noChangeArrowheads="1"/>
            </p:cNvSpPr>
            <p:nvPr/>
          </p:nvSpPr>
          <p:spPr bwMode="auto">
            <a:xfrm>
              <a:off x="6517649" y="4879598"/>
              <a:ext cx="3455988" cy="13234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defTabSz="3290888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defTabSz="32908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80001" indent="-180001">
                <a:buFontTx/>
                <a:buChar char="•"/>
              </a:pPr>
              <a:endParaRPr lang="en-US" sz="1600" dirty="0">
                <a:latin typeface="+mn-lt"/>
              </a:endParaRPr>
            </a:p>
            <a:p>
              <a:pPr marL="180001" indent="-180001">
                <a:buFontTx/>
                <a:buChar char="•"/>
              </a:pPr>
              <a:r>
                <a:rPr lang="en-US" sz="1600" dirty="0">
                  <a:latin typeface="+mn-lt"/>
                </a:rPr>
                <a:t>Refraction index: </a:t>
              </a:r>
              <a:r>
                <a:rPr lang="en-US" sz="1600" b="1" dirty="0">
                  <a:latin typeface="+mn-lt"/>
                </a:rPr>
                <a:t>n=1.13</a:t>
              </a:r>
              <a:r>
                <a:rPr lang="en-US" sz="1600" b="1" dirty="0">
                  <a:latin typeface="+mn-lt"/>
                  <a:cs typeface="Times New Roman" pitchFamily="18" charset="0"/>
                </a:rPr>
                <a:t>±0.01</a:t>
              </a:r>
            </a:p>
            <a:p>
              <a:pPr marL="180001" indent="-180001">
                <a:buFontTx/>
                <a:buChar char="•"/>
              </a:pPr>
              <a:r>
                <a:rPr lang="en-US" sz="1600" dirty="0">
                  <a:latin typeface="+mn-lt"/>
                  <a:cs typeface="Times New Roman" pitchFamily="18" charset="0"/>
                </a:rPr>
                <a:t>Density: </a:t>
              </a:r>
              <a:r>
                <a:rPr lang="el-GR" sz="1600" dirty="0">
                  <a:latin typeface="+mn-lt"/>
                  <a:cs typeface="Times New Roman" pitchFamily="18" charset="0"/>
                </a:rPr>
                <a:t>ρ</a:t>
              </a:r>
              <a:r>
                <a:rPr lang="en-US" sz="1600" dirty="0">
                  <a:latin typeface="+mn-lt"/>
                  <a:cs typeface="Times New Roman" pitchFamily="18" charset="0"/>
                </a:rPr>
                <a:t>=0.65 g/cm</a:t>
              </a:r>
              <a:r>
                <a:rPr lang="en-US" sz="1600" baseline="30000" dirty="0">
                  <a:latin typeface="+mn-lt"/>
                  <a:cs typeface="Times New Roman" pitchFamily="18" charset="0"/>
                </a:rPr>
                <a:t>3 </a:t>
              </a:r>
            </a:p>
            <a:p>
              <a:pPr marL="180001" indent="-180001">
                <a:buFontTx/>
                <a:buChar char="•"/>
              </a:pPr>
              <a:r>
                <a:rPr lang="en-US" sz="1600" dirty="0" err="1">
                  <a:latin typeface="+mn-lt"/>
                </a:rPr>
                <a:t>L</a:t>
              </a:r>
              <a:r>
                <a:rPr lang="en-US" sz="1600" baseline="-25000" dirty="0" err="1">
                  <a:latin typeface="+mn-lt"/>
                </a:rPr>
                <a:t>sc</a:t>
              </a:r>
              <a:r>
                <a:rPr lang="en-US" sz="1600" dirty="0">
                  <a:latin typeface="+mn-lt"/>
                </a:rPr>
                <a:t>=19 mm at </a:t>
              </a:r>
              <a:r>
                <a:rPr lang="en-US" sz="1600" dirty="0">
                  <a:latin typeface="+mn-lt"/>
                  <a:sym typeface="Symbol" pitchFamily="18" charset="2"/>
                </a:rPr>
                <a:t>=</a:t>
              </a:r>
              <a:r>
                <a:rPr lang="en-US" sz="1600" dirty="0">
                  <a:latin typeface="+mn-lt"/>
                </a:rPr>
                <a:t>400 nm</a:t>
              </a:r>
              <a:endParaRPr lang="en-US" sz="1600" dirty="0">
                <a:latin typeface="+mn-lt"/>
                <a:sym typeface="Symbol" pitchFamily="18" charset="2"/>
              </a:endParaRPr>
            </a:p>
            <a:p>
              <a:pPr marL="180001" indent="-180001">
                <a:buFontTx/>
                <a:buChar char="•"/>
              </a:pPr>
              <a:r>
                <a:rPr lang="en-US" sz="1600" dirty="0">
                  <a:latin typeface="+mn-lt"/>
                </a:rPr>
                <a:t>L</a:t>
              </a:r>
              <a:r>
                <a:rPr lang="en-US" sz="1600" baseline="-25000" dirty="0">
                  <a:latin typeface="+mn-lt"/>
                </a:rPr>
                <a:t>abs</a:t>
              </a:r>
              <a:r>
                <a:rPr lang="en-US" sz="1600" dirty="0">
                  <a:latin typeface="+mn-lt"/>
                </a:rPr>
                <a:t>=100 cm at </a:t>
              </a:r>
              <a:r>
                <a:rPr lang="en-US" sz="1600" dirty="0">
                  <a:latin typeface="+mn-lt"/>
                  <a:sym typeface="Symbol" pitchFamily="18" charset="2"/>
                </a:rPr>
                <a:t>=</a:t>
              </a:r>
              <a:r>
                <a:rPr lang="en-US" sz="1600" dirty="0">
                  <a:latin typeface="+mn-lt"/>
                </a:rPr>
                <a:t>400 nm</a:t>
              </a:r>
              <a:endParaRPr lang="el-GR" sz="1600" dirty="0">
                <a:latin typeface="+mn-lt"/>
              </a:endParaRPr>
            </a:p>
          </p:txBody>
        </p:sp>
        <p:sp>
          <p:nvSpPr>
            <p:cNvPr id="157723" name="Text Box 27"/>
            <p:cNvSpPr txBox="1">
              <a:spLocks noChangeArrowheads="1"/>
            </p:cNvSpPr>
            <p:nvPr/>
          </p:nvSpPr>
          <p:spPr bwMode="auto">
            <a:xfrm>
              <a:off x="7255042" y="4691479"/>
              <a:ext cx="2017712" cy="3436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633" dirty="0">
                  <a:solidFill>
                    <a:srgbClr val="002060"/>
                  </a:solidFill>
                </a:rPr>
                <a:t>Aerogel parameters</a:t>
              </a:r>
              <a:endParaRPr lang="ru-RU" sz="1633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A15A18-5E26-75FE-5F5F-3F2675357D0E}"/>
              </a:ext>
            </a:extLst>
          </p:cNvPr>
          <p:cNvGrpSpPr/>
          <p:nvPr/>
        </p:nvGrpSpPr>
        <p:grpSpPr>
          <a:xfrm>
            <a:off x="6874997" y="3128963"/>
            <a:ext cx="3492500" cy="1455201"/>
            <a:chOff x="6517648" y="3128963"/>
            <a:chExt cx="3492500" cy="1455201"/>
          </a:xfrm>
        </p:grpSpPr>
        <p:sp>
          <p:nvSpPr>
            <p:cNvPr id="157704" name="Text Box 8"/>
            <p:cNvSpPr txBox="1">
              <a:spLocks noChangeArrowheads="1"/>
            </p:cNvSpPr>
            <p:nvPr/>
          </p:nvSpPr>
          <p:spPr bwMode="auto">
            <a:xfrm>
              <a:off x="6517648" y="3260725"/>
              <a:ext cx="3492500" cy="13234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buFontTx/>
                <a:buChar char="•"/>
              </a:pPr>
              <a:endParaRPr lang="en-US" sz="1600" dirty="0"/>
            </a:p>
            <a:p>
              <a:pPr marL="180001" indent="-180001">
                <a:buFontTx/>
                <a:buChar char="•"/>
              </a:pPr>
              <a:r>
                <a:rPr lang="en-US" sz="1600" dirty="0"/>
                <a:t>Scheme</a:t>
              </a:r>
              <a:r>
                <a:rPr lang="ru-RU" sz="1600" dirty="0"/>
                <a:t>: </a:t>
              </a:r>
              <a:r>
                <a:rPr lang="en-US" sz="1600" dirty="0"/>
                <a:t>ASHIPH</a:t>
              </a:r>
              <a:endParaRPr lang="en-US" sz="1600" b="1" dirty="0"/>
            </a:p>
            <a:p>
              <a:pPr marL="180001" indent="-180001">
                <a:buFontTx/>
                <a:buChar char="•"/>
              </a:pPr>
              <a:r>
                <a:rPr lang="en-US" sz="1600" dirty="0"/>
                <a:t>WLS position: displaced by ~5</a:t>
              </a:r>
              <a:r>
                <a:rPr lang="en-US" sz="1600" dirty="0">
                  <a:cs typeface="Arial" pitchFamily="34" charset="0"/>
                </a:rPr>
                <a:t>° from counter center</a:t>
              </a:r>
            </a:p>
            <a:p>
              <a:pPr marL="180001" indent="-180001">
                <a:buFontTx/>
                <a:buChar char="•"/>
              </a:pPr>
              <a:r>
                <a:rPr lang="en-US" sz="1600" dirty="0"/>
                <a:t>Aerogel thickness: ~30 mm</a:t>
              </a:r>
              <a:endParaRPr lang="ru-RU" sz="1600" dirty="0"/>
            </a:p>
          </p:txBody>
        </p:sp>
        <p:sp>
          <p:nvSpPr>
            <p:cNvPr id="157705" name="Text Box 9"/>
            <p:cNvSpPr txBox="1">
              <a:spLocks noChangeArrowheads="1"/>
            </p:cNvSpPr>
            <p:nvPr/>
          </p:nvSpPr>
          <p:spPr bwMode="auto">
            <a:xfrm>
              <a:off x="7417760" y="3128963"/>
              <a:ext cx="1655763" cy="3436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633" dirty="0">
                  <a:solidFill>
                    <a:srgbClr val="002060"/>
                  </a:solidFill>
                </a:rPr>
                <a:t>Counter Design</a:t>
              </a:r>
              <a:endParaRPr lang="ru-RU" sz="1633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5" name="Picture 7" descr="C:\Users\Сергей\Downloads\sndicon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517" y="136525"/>
            <a:ext cx="540000" cy="52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29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7849</TotalTime>
  <Words>3690</Words>
  <Application>Microsoft Macintosh PowerPoint</Application>
  <PresentationFormat>Widescreen</PresentationFormat>
  <Paragraphs>550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-apple-system</vt:lpstr>
      <vt:lpstr>Arial</vt:lpstr>
      <vt:lpstr>ArialMT</vt:lpstr>
      <vt:lpstr>Calibri</vt:lpstr>
      <vt:lpstr>Calibri Light</vt:lpstr>
      <vt:lpstr>Cambria Math</vt:lpstr>
      <vt:lpstr>Helvetica</vt:lpstr>
      <vt:lpstr>Oswald</vt:lpstr>
      <vt:lpstr>Roboto</vt:lpstr>
      <vt:lpstr>Times</vt:lpstr>
      <vt:lpstr>Times New Roman</vt:lpstr>
      <vt:lpstr>TimesNewRomanPSMT</vt:lpstr>
      <vt:lpstr>Wingdings</vt:lpstr>
      <vt:lpstr>Office Theme</vt:lpstr>
      <vt:lpstr>Прогресс 2020 – 2023 гг. в разработке  аэрогелевых черенковских счетчиков в Новосибирске</vt:lpstr>
      <vt:lpstr>Progress 2020 – 2023 in aerogel Cherenkov counters development in Novosibirsk</vt:lpstr>
      <vt:lpstr>ASHIPH technique is 30 years old!!!</vt:lpstr>
      <vt:lpstr>ASHIPH detectors</vt:lpstr>
      <vt:lpstr>KEDR experiment at VEPP-4M</vt:lpstr>
      <vt:lpstr>KEDR ASHIPH system</vt:lpstr>
      <vt:lpstr>KEDR ASHIPH system (2)</vt:lpstr>
      <vt:lpstr>SND at VEPP-2000</vt:lpstr>
      <vt:lpstr>ASHIPH counters for SND</vt:lpstr>
      <vt:lpstr>SND ASHIPH: π/К separation</vt:lpstr>
      <vt:lpstr>Long-term stability of ASHIPH counters</vt:lpstr>
      <vt:lpstr>Amplitude decrease reasons for the ASHIPH system  which is in operation at the KEDR detector since  2014</vt:lpstr>
      <vt:lpstr>PowerPoint Presentation</vt:lpstr>
      <vt:lpstr>ASHIPH option for Super C-Tau factory</vt:lpstr>
      <vt:lpstr>Upgrade of ASHIPH system for the SND</vt:lpstr>
      <vt:lpstr>RICH with Fresnel lens</vt:lpstr>
      <vt:lpstr>EIC project</vt:lpstr>
      <vt:lpstr>ECCE-PID &amp; mRICH system concepts </vt:lpstr>
      <vt:lpstr>Aerogel RICH with Fresnel lens</vt:lpstr>
      <vt:lpstr>The thick aerogel for mRICH</vt:lpstr>
      <vt:lpstr>Beam tests schem of aerogel RICH in 2022 at BINP</vt:lpstr>
      <vt:lpstr>PowerPoint Presentation</vt:lpstr>
      <vt:lpstr>Scheme&amp;Results of beam test (May 2022)</vt:lpstr>
      <vt:lpstr>Влияние эффектов поверхности в стопке (457f3+457f4)</vt:lpstr>
      <vt:lpstr>Влияние эффектов поверхности в стопке (457f3+457f4)(2)</vt:lpstr>
      <vt:lpstr>TBeam simulation with G4: input data.</vt:lpstr>
      <vt:lpstr>Tbeam and G4sim comparison (single – thin 457-3)</vt:lpstr>
      <vt:lpstr>PowerPoint Presentation</vt:lpstr>
      <vt:lpstr>Aerogel with 30 mm thickness (460f4)</vt:lpstr>
      <vt:lpstr>Aerogel with 40 mm thickness (460f11)</vt:lpstr>
      <vt:lpstr>Aerogel with 50 mm thickness (460f15)</vt:lpstr>
      <vt:lpstr>Dependence of Npe and σ_R on aerogel thickness</vt:lpstr>
      <vt:lpstr>Cherenkov angle single photon resolution (SPR)</vt:lpstr>
      <vt:lpstr>FARICH – Focusing Aerogel RICH</vt:lpstr>
      <vt:lpstr>FARICH option for SCTF</vt:lpstr>
      <vt:lpstr>PowerPoint Presentation</vt:lpstr>
      <vt:lpstr>PowerPoint Presentation</vt:lpstr>
      <vt:lpstr>Cherenkov angle Single PhotoElectron (SPE) resolution</vt:lpstr>
      <vt:lpstr>Position-sensitive photon detectors</vt:lpstr>
      <vt:lpstr>FEE based on FPGA-TDC</vt:lpstr>
      <vt:lpstr>The first tests of FaRICH-Auslese-System </vt:lpstr>
      <vt:lpstr>Позиционно-чувствительные ФЭУ с МКП</vt:lpstr>
      <vt:lpstr>Round vs Square MCP-PMT for the RICH</vt:lpstr>
      <vt:lpstr>Round vs Square MCP-PMT for the RICH (2)</vt:lpstr>
      <vt:lpstr>Addendum</vt:lpstr>
      <vt:lpstr>HRPPD Hihg Rate Picosecond Photon Detector</vt:lpstr>
      <vt:lpstr>Aerogel degradation due to water adsorption(1)</vt:lpstr>
      <vt:lpstr>Aerogel degradation due to water adsorption(2)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Прогресс 2020 – 2023 гг. в разработке  аэрогелевых черенковских счетчиков в Новосибирске</dc:title>
  <dc:creator>Microsoft Office User</dc:creator>
  <cp:lastModifiedBy>Microsoft Office User</cp:lastModifiedBy>
  <cp:revision>26</cp:revision>
  <dcterms:created xsi:type="dcterms:W3CDTF">2023-05-24T02:40:48Z</dcterms:created>
  <dcterms:modified xsi:type="dcterms:W3CDTF">2023-06-02T08:07:05Z</dcterms:modified>
</cp:coreProperties>
</file>