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  <p:sldMasterId id="2147483677" r:id="rId3"/>
  </p:sldMasterIdLst>
  <p:sldIdLst>
    <p:sldId id="256" r:id="rId4"/>
    <p:sldId id="295" r:id="rId5"/>
    <p:sldId id="294" r:id="rId6"/>
    <p:sldId id="300" r:id="rId7"/>
    <p:sldId id="265" r:id="rId8"/>
    <p:sldId id="290" r:id="rId9"/>
    <p:sldId id="292" r:id="rId10"/>
    <p:sldId id="293" r:id="rId11"/>
    <p:sldId id="288" r:id="rId12"/>
    <p:sldId id="283" r:id="rId13"/>
    <p:sldId id="296" r:id="rId14"/>
    <p:sldId id="297" r:id="rId15"/>
    <p:sldId id="298" r:id="rId16"/>
    <p:sldId id="270" r:id="rId17"/>
    <p:sldId id="271" r:id="rId18"/>
    <p:sldId id="306" r:id="rId19"/>
    <p:sldId id="299" r:id="rId20"/>
    <p:sldId id="303" r:id="rId21"/>
    <p:sldId id="301" r:id="rId22"/>
    <p:sldId id="305" r:id="rId23"/>
    <p:sldId id="307" r:id="rId24"/>
    <p:sldId id="308" r:id="rId25"/>
    <p:sldId id="309" r:id="rId26"/>
    <p:sldId id="311" r:id="rId27"/>
    <p:sldId id="312" r:id="rId28"/>
    <p:sldId id="315" r:id="rId29"/>
    <p:sldId id="313" r:id="rId30"/>
    <p:sldId id="314" r:id="rId31"/>
    <p:sldId id="316" r:id="rId32"/>
    <p:sldId id="317" r:id="rId33"/>
    <p:sldId id="280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44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E38CB-3A49-44D9-89F8-5FC81BF60EA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483C23-E1C4-4D66-889B-67C0B2A398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601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E38CB-3A49-44D9-89F8-5FC81BF60EA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483C23-E1C4-4D66-889B-67C0B2A398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3812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E38CB-3A49-44D9-89F8-5FC81BF60EA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483C23-E1C4-4D66-889B-67C0B2A398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063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E38CB-3A49-44D9-89F8-5FC81BF60EA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483C23-E1C4-4D66-889B-67C0B2A398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969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E38CB-3A49-44D9-89F8-5FC81BF60EA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483C23-E1C4-4D66-889B-67C0B2A398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842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E38CB-3A49-44D9-89F8-5FC81BF60EA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483C23-E1C4-4D66-889B-67C0B2A398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96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E38CB-3A49-44D9-89F8-5FC81BF60EA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483C23-E1C4-4D66-889B-67C0B2A398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49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E38CB-3A49-44D9-89F8-5FC81BF60EA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483C23-E1C4-4D66-889B-67C0B2A398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582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E38CB-3A49-44D9-89F8-5FC81BF60EA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483C23-E1C4-4D66-889B-67C0B2A398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5118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E38CB-3A49-44D9-89F8-5FC81BF60EA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483C23-E1C4-4D66-889B-67C0B2A398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997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E38CB-3A49-44D9-89F8-5FC81BF60EA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483C23-E1C4-4D66-889B-67C0B2A398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31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73241-4520-4FFC-9411-8F0ABFD9EA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77037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7A576-38D5-4EF0-A5C1-0C9F3889C2E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1128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728B3-6B88-4F46-9615-F7AF680C8C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04944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B5B19-AF14-4263-81C0-4E1FA66DC42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96788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AEECA-EDC2-4539-A375-4C3E82F6511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8316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1DA0B-08F9-4ED5-8013-AF3B564469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10936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27DEA-FA57-4532-8B9A-02BB31C98F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31700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2F1A6-CBB3-46B2-9B17-82A9C9FA54A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9308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BAC01-DA55-49E2-A87F-B8E0BA83A4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6196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11ED1B-5F5D-4FD8-AED5-D025A72402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33635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7182B-B5E9-4377-B8BA-6C9A922D877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5229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E38CB-3A49-44D9-89F8-5FC81BF60EA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27.10.2023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483C23-E1C4-4D66-889B-67C0B2A398A8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43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D8BDA74-9BC1-4007-8B3F-732DB2C80B1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927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atterymaterials.info/" TargetMode="External"/><Relationship Id="rId2" Type="http://schemas.openxmlformats.org/officeDocument/2006/relationships/hyperlink" Target="https://www.sacada.info/" TargetMode="Externa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50173" y="2063931"/>
            <a:ext cx="8915399" cy="1506583"/>
          </a:xfrm>
        </p:spPr>
        <p:txBody>
          <a:bodyPr>
            <a:noAutofit/>
          </a:bodyPr>
          <a:lstStyle/>
          <a:p>
            <a:r>
              <a:rPr lang="en-US" sz="4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 of new materials using theoretical materials science </a:t>
            </a:r>
            <a:endParaRPr lang="ru-RU" sz="4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82143" y="4020742"/>
            <a:ext cx="3483429" cy="667458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Kabanov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Artem</a:t>
            </a:r>
            <a:endParaRPr lang="ru-RU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690" y="200848"/>
            <a:ext cx="1518781" cy="1349184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3483429" y="5896072"/>
            <a:ext cx="5320937" cy="6674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Samara University</a:t>
            </a:r>
            <a:r>
              <a:rPr lang="en-US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27 October  2023</a:t>
            </a: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74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155567" y="107179"/>
            <a:ext cx="7402194" cy="665067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Elastic matrix </a:t>
            </a:r>
            <a:r>
              <a:rPr lang="ru-RU" altLang="ru-RU" sz="2500" i="1" dirty="0" smtClean="0"/>
              <a:t>С</a:t>
            </a:r>
            <a:r>
              <a:rPr lang="en-US" altLang="ru-RU" sz="2500" i="1" baseline="-25000" dirty="0" err="1"/>
              <a:t>ij</a:t>
            </a:r>
            <a:endParaRPr lang="ru-RU" altLang="ru-RU" sz="2500" i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Young modulus </a:t>
            </a:r>
            <a:r>
              <a:rPr lang="en-US" altLang="ru-RU" sz="2500" i="1" dirty="0" smtClean="0"/>
              <a:t>E</a:t>
            </a:r>
            <a:r>
              <a:rPr lang="ru-RU" altLang="ru-RU" sz="2500" i="1" dirty="0" smtClean="0"/>
              <a:t>(</a:t>
            </a:r>
            <a:r>
              <a:rPr lang="en-US" altLang="ru-RU" sz="2500" i="1" dirty="0"/>
              <a:t>T</a:t>
            </a:r>
            <a:r>
              <a:rPr lang="ru-RU" altLang="ru-RU" sz="2500" i="1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Shear modulus </a:t>
            </a:r>
            <a:r>
              <a:rPr lang="en-US" altLang="ru-RU" sz="2500" i="1" dirty="0" smtClean="0"/>
              <a:t>G</a:t>
            </a:r>
            <a:r>
              <a:rPr lang="ru-RU" altLang="ru-RU" sz="2500" i="1" dirty="0" smtClean="0"/>
              <a:t>(</a:t>
            </a:r>
            <a:r>
              <a:rPr lang="en-US" altLang="ru-RU" sz="2500" i="1" dirty="0"/>
              <a:t>T</a:t>
            </a:r>
            <a:r>
              <a:rPr lang="ru-RU" altLang="ru-RU" sz="2500" i="1" dirty="0"/>
              <a:t>)</a:t>
            </a:r>
            <a:endParaRPr lang="en-US" altLang="ru-RU" sz="2500" i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Bulk modulus </a:t>
            </a:r>
            <a:r>
              <a:rPr lang="en-US" altLang="ru-RU" sz="2500" i="1" dirty="0" smtClean="0"/>
              <a:t>K</a:t>
            </a:r>
            <a:r>
              <a:rPr lang="ru-RU" altLang="ru-RU" sz="2500" i="1" dirty="0" smtClean="0"/>
              <a:t>(</a:t>
            </a:r>
            <a:r>
              <a:rPr lang="en-US" altLang="ru-RU" sz="2500" i="1" dirty="0"/>
              <a:t>T</a:t>
            </a:r>
            <a:r>
              <a:rPr lang="ru-RU" altLang="ru-RU" sz="2500" i="1" dirty="0"/>
              <a:t>)</a:t>
            </a:r>
            <a:endParaRPr lang="en-US" altLang="ru-RU" sz="2500" i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Poisson's </a:t>
            </a:r>
            <a:r>
              <a:rPr lang="en-US" altLang="ru-RU" sz="2500" dirty="0" smtClean="0"/>
              <a:t>ratio </a:t>
            </a:r>
            <a:r>
              <a:rPr lang="ru-RU" altLang="ru-RU" sz="2500" dirty="0" smtClean="0">
                <a:sym typeface="Mathematica1" panose="05000502060100000001" pitchFamily="2" charset="2"/>
              </a:rPr>
              <a:t>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Hardness </a:t>
            </a:r>
            <a:r>
              <a:rPr lang="en-US" altLang="ru-RU" sz="2500" i="1" dirty="0" smtClean="0"/>
              <a:t>H</a:t>
            </a:r>
            <a:endParaRPr lang="ru-RU" altLang="ru-RU" sz="2500" i="1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Fragility</a:t>
            </a:r>
            <a:r>
              <a:rPr lang="ru-RU" altLang="ru-RU" sz="2500" dirty="0" smtClean="0"/>
              <a:t>/</a:t>
            </a:r>
            <a:r>
              <a:rPr lang="en-US" altLang="ru-RU" sz="2500" dirty="0" smtClean="0"/>
              <a:t>elasticity - </a:t>
            </a:r>
            <a:r>
              <a:rPr lang="en-US" altLang="ru-RU" sz="2500" i="1" dirty="0" smtClean="0"/>
              <a:t>G/K</a:t>
            </a:r>
            <a:endParaRPr lang="ru-RU" altLang="ru-RU" sz="2500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Oxidation processes</a:t>
            </a:r>
            <a:endParaRPr lang="ru-RU" altLang="ru-RU" sz="2500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H</a:t>
            </a:r>
            <a:r>
              <a:rPr lang="en-US" altLang="ru-RU" sz="2500" dirty="0" smtClean="0"/>
              <a:t>eat </a:t>
            </a:r>
            <a:r>
              <a:rPr lang="en-US" altLang="ru-RU" sz="2500" dirty="0"/>
              <a:t>capacity</a:t>
            </a:r>
            <a:r>
              <a:rPr lang="ru-RU" altLang="ru-RU" sz="2500" dirty="0" smtClean="0"/>
              <a:t> </a:t>
            </a:r>
            <a:r>
              <a:rPr lang="ru-RU" altLang="ru-RU" sz="2500" i="1" dirty="0"/>
              <a:t>С</a:t>
            </a:r>
            <a:r>
              <a:rPr lang="en-US" altLang="ru-RU" sz="2500" i="1" dirty="0"/>
              <a:t>p</a:t>
            </a:r>
            <a:r>
              <a:rPr lang="en-US" altLang="ru-RU" sz="2500" dirty="0"/>
              <a:t>, </a:t>
            </a:r>
            <a:r>
              <a:rPr lang="en-US" altLang="ru-RU" sz="2500" i="1" dirty="0" err="1"/>
              <a:t>Cv</a:t>
            </a:r>
            <a:endParaRPr lang="en-US" altLang="ru-RU" sz="2500" i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Thermal expansion coefficient </a:t>
            </a:r>
            <a:r>
              <a:rPr lang="el-GR" altLang="ru-RU" sz="2400" dirty="0" smtClean="0"/>
              <a:t>α</a:t>
            </a:r>
            <a:r>
              <a:rPr lang="ru-RU" altLang="ru-RU" sz="2400" dirty="0"/>
              <a:t>(</a:t>
            </a:r>
            <a:r>
              <a:rPr lang="en-US" altLang="ru-RU" sz="2400" dirty="0"/>
              <a:t>P,T</a:t>
            </a:r>
            <a:r>
              <a:rPr lang="ru-RU" altLang="ru-RU" sz="2400" dirty="0"/>
              <a:t>)</a:t>
            </a:r>
            <a:r>
              <a:rPr lang="en-US" altLang="ru-RU" sz="2400" dirty="0"/>
              <a:t> </a:t>
            </a:r>
            <a:endParaRPr lang="ru-RU" altLang="ru-RU" sz="2400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Electronic band structure</a:t>
            </a:r>
            <a:endParaRPr lang="ru-RU" altLang="ru-RU" sz="25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Magnetic </a:t>
            </a:r>
            <a:r>
              <a:rPr lang="en-US" altLang="ru-RU" sz="2500" dirty="0" smtClean="0"/>
              <a:t>susceptibility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Dielectric constant </a:t>
            </a:r>
            <a:r>
              <a:rPr lang="en-US" altLang="ru-RU" sz="2500" dirty="0" smtClean="0"/>
              <a:t>tensor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Optical properties: refractive </a:t>
            </a:r>
            <a:r>
              <a:rPr lang="en-US" altLang="ru-RU" sz="2500" dirty="0"/>
              <a:t>index, absorption coefficient, </a:t>
            </a:r>
            <a:r>
              <a:rPr lang="en-US" altLang="ru-RU" sz="2500" dirty="0" smtClean="0"/>
              <a:t>reflectivity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Phonon </a:t>
            </a:r>
            <a:r>
              <a:rPr lang="en-US" altLang="ru-RU" sz="2500" dirty="0" smtClean="0"/>
              <a:t>spectra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IR and Raman </a:t>
            </a:r>
            <a:r>
              <a:rPr lang="en-US" altLang="ru-RU" sz="2500" dirty="0" smtClean="0"/>
              <a:t>spectra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ru-RU" sz="2500" dirty="0" smtClean="0"/>
              <a:t>etc.</a:t>
            </a:r>
            <a:endParaRPr lang="ru-RU" altLang="ru-RU" sz="2500" dirty="0" smtClean="0"/>
          </a:p>
          <a:p>
            <a:pPr eaLnBrk="1" hangingPunct="1">
              <a:lnSpc>
                <a:spcPct val="80000"/>
              </a:lnSpc>
            </a:pPr>
            <a:endParaRPr lang="en-US" altLang="ru-RU" sz="2500" dirty="0"/>
          </a:p>
          <a:p>
            <a:pPr eaLnBrk="1" hangingPunct="1">
              <a:lnSpc>
                <a:spcPct val="80000"/>
              </a:lnSpc>
            </a:pPr>
            <a:endParaRPr lang="ru-RU" altLang="ru-RU" sz="2500" dirty="0"/>
          </a:p>
          <a:p>
            <a:pPr eaLnBrk="1" hangingPunct="1">
              <a:lnSpc>
                <a:spcPct val="80000"/>
              </a:lnSpc>
            </a:pPr>
            <a:endParaRPr lang="ru-RU" altLang="ru-RU" sz="1600" dirty="0"/>
          </a:p>
        </p:txBody>
      </p:sp>
      <p:sp>
        <p:nvSpPr>
          <p:cNvPr id="3" name="Rectangle 70" descr="Упаковочная бумага"/>
          <p:cNvSpPr txBox="1">
            <a:spLocks noChangeArrowheads="1"/>
          </p:cNvSpPr>
          <p:nvPr/>
        </p:nvSpPr>
        <p:spPr bwMode="auto">
          <a:xfrm>
            <a:off x="0" y="0"/>
            <a:ext cx="5281824" cy="120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4000" b="1" i="1" dirty="0" smtClean="0">
                <a:solidFill>
                  <a:srgbClr val="000000"/>
                </a:solidFill>
                <a:sym typeface="Symbol" panose="05050102010706020507" pitchFamily="18" charset="2"/>
              </a:rPr>
              <a:t>DFT can compute:</a:t>
            </a:r>
            <a:r>
              <a:rPr lang="en-US" altLang="ru-RU" sz="5400" b="1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</a:t>
            </a:r>
            <a:endParaRPr kumimoji="0" lang="ru-RU" altLang="ru-RU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1316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155567" y="107179"/>
            <a:ext cx="7402194" cy="665067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Elastic matrix </a:t>
            </a:r>
            <a:r>
              <a:rPr lang="ru-RU" altLang="ru-RU" sz="2500" i="1" dirty="0" smtClean="0"/>
              <a:t>С</a:t>
            </a:r>
            <a:r>
              <a:rPr lang="en-US" altLang="ru-RU" sz="2500" i="1" baseline="-25000" dirty="0" err="1"/>
              <a:t>ij</a:t>
            </a:r>
            <a:endParaRPr lang="ru-RU" altLang="ru-RU" sz="2500" i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Young modulus </a:t>
            </a:r>
            <a:r>
              <a:rPr lang="en-US" altLang="ru-RU" sz="2500" i="1" dirty="0" smtClean="0"/>
              <a:t>E</a:t>
            </a:r>
            <a:r>
              <a:rPr lang="ru-RU" altLang="ru-RU" sz="2500" i="1" dirty="0" smtClean="0"/>
              <a:t>(</a:t>
            </a:r>
            <a:r>
              <a:rPr lang="en-US" altLang="ru-RU" sz="2500" i="1" dirty="0"/>
              <a:t>T</a:t>
            </a:r>
            <a:r>
              <a:rPr lang="ru-RU" altLang="ru-RU" sz="2500" i="1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Shear modulus </a:t>
            </a:r>
            <a:r>
              <a:rPr lang="en-US" altLang="ru-RU" sz="2500" i="1" dirty="0" smtClean="0"/>
              <a:t>G</a:t>
            </a:r>
            <a:r>
              <a:rPr lang="ru-RU" altLang="ru-RU" sz="2500" i="1" dirty="0" smtClean="0"/>
              <a:t>(</a:t>
            </a:r>
            <a:r>
              <a:rPr lang="en-US" altLang="ru-RU" sz="2500" i="1" dirty="0"/>
              <a:t>T</a:t>
            </a:r>
            <a:r>
              <a:rPr lang="ru-RU" altLang="ru-RU" sz="2500" i="1" dirty="0"/>
              <a:t>)</a:t>
            </a:r>
            <a:endParaRPr lang="en-US" altLang="ru-RU" sz="2500" i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Bulk modulus </a:t>
            </a:r>
            <a:r>
              <a:rPr lang="en-US" altLang="ru-RU" sz="2500" i="1" dirty="0" smtClean="0"/>
              <a:t>K</a:t>
            </a:r>
            <a:r>
              <a:rPr lang="ru-RU" altLang="ru-RU" sz="2500" i="1" dirty="0" smtClean="0"/>
              <a:t>(</a:t>
            </a:r>
            <a:r>
              <a:rPr lang="en-US" altLang="ru-RU" sz="2500" i="1" dirty="0"/>
              <a:t>T</a:t>
            </a:r>
            <a:r>
              <a:rPr lang="ru-RU" altLang="ru-RU" sz="2500" i="1" dirty="0"/>
              <a:t>)</a:t>
            </a:r>
            <a:endParaRPr lang="en-US" altLang="ru-RU" sz="2500" i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Poisson's </a:t>
            </a:r>
            <a:r>
              <a:rPr lang="en-US" altLang="ru-RU" sz="2500" dirty="0" smtClean="0"/>
              <a:t>ratio </a:t>
            </a:r>
            <a:r>
              <a:rPr lang="ru-RU" altLang="ru-RU" sz="2500" dirty="0" smtClean="0">
                <a:sym typeface="Mathematica1" panose="05000502060100000001" pitchFamily="2" charset="2"/>
              </a:rPr>
              <a:t>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Hardness </a:t>
            </a:r>
            <a:r>
              <a:rPr lang="en-US" altLang="ru-RU" sz="2500" i="1" dirty="0" smtClean="0"/>
              <a:t>H</a:t>
            </a:r>
            <a:endParaRPr lang="ru-RU" altLang="ru-RU" sz="2500" i="1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Fragility</a:t>
            </a:r>
            <a:r>
              <a:rPr lang="ru-RU" altLang="ru-RU" sz="2500" dirty="0" smtClean="0"/>
              <a:t>/</a:t>
            </a:r>
            <a:r>
              <a:rPr lang="en-US" altLang="ru-RU" sz="2500" dirty="0" smtClean="0"/>
              <a:t>elasticity - </a:t>
            </a:r>
            <a:r>
              <a:rPr lang="en-US" altLang="ru-RU" sz="2500" i="1" dirty="0" smtClean="0"/>
              <a:t>G/K</a:t>
            </a:r>
            <a:endParaRPr lang="ru-RU" altLang="ru-RU" sz="2500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Oxidation processes</a:t>
            </a:r>
            <a:endParaRPr lang="ru-RU" altLang="ru-RU" sz="2500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H</a:t>
            </a:r>
            <a:r>
              <a:rPr lang="en-US" altLang="ru-RU" sz="2500" dirty="0" smtClean="0"/>
              <a:t>eat </a:t>
            </a:r>
            <a:r>
              <a:rPr lang="en-US" altLang="ru-RU" sz="2500" dirty="0"/>
              <a:t>capacity</a:t>
            </a:r>
            <a:r>
              <a:rPr lang="ru-RU" altLang="ru-RU" sz="2500" dirty="0" smtClean="0"/>
              <a:t> </a:t>
            </a:r>
            <a:r>
              <a:rPr lang="ru-RU" altLang="ru-RU" sz="2500" i="1" dirty="0"/>
              <a:t>С</a:t>
            </a:r>
            <a:r>
              <a:rPr lang="en-US" altLang="ru-RU" sz="2500" i="1" dirty="0"/>
              <a:t>p</a:t>
            </a:r>
            <a:r>
              <a:rPr lang="en-US" altLang="ru-RU" sz="2500" dirty="0"/>
              <a:t>, </a:t>
            </a:r>
            <a:r>
              <a:rPr lang="en-US" altLang="ru-RU" sz="2500" i="1" dirty="0" err="1"/>
              <a:t>Cv</a:t>
            </a:r>
            <a:endParaRPr lang="en-US" altLang="ru-RU" sz="2500" i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Thermal expansion coefficient </a:t>
            </a:r>
            <a:r>
              <a:rPr lang="el-GR" altLang="ru-RU" sz="2400" dirty="0" smtClean="0"/>
              <a:t>α</a:t>
            </a:r>
            <a:r>
              <a:rPr lang="ru-RU" altLang="ru-RU" sz="2400" dirty="0"/>
              <a:t>(</a:t>
            </a:r>
            <a:r>
              <a:rPr lang="en-US" altLang="ru-RU" sz="2400" dirty="0"/>
              <a:t>P,T</a:t>
            </a:r>
            <a:r>
              <a:rPr lang="ru-RU" altLang="ru-RU" sz="2400" dirty="0"/>
              <a:t>)</a:t>
            </a:r>
            <a:r>
              <a:rPr lang="en-US" altLang="ru-RU" sz="2400" dirty="0"/>
              <a:t> </a:t>
            </a:r>
            <a:endParaRPr lang="ru-RU" altLang="ru-RU" sz="2400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Electronic band structure</a:t>
            </a:r>
            <a:endParaRPr lang="ru-RU" altLang="ru-RU" sz="25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Magnetic </a:t>
            </a:r>
            <a:r>
              <a:rPr lang="en-US" altLang="ru-RU" sz="2500" dirty="0" smtClean="0"/>
              <a:t>susceptibility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Dielectric constant </a:t>
            </a:r>
            <a:r>
              <a:rPr lang="en-US" altLang="ru-RU" sz="2500" dirty="0" smtClean="0"/>
              <a:t>tensor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Optical properties: refractive </a:t>
            </a:r>
            <a:r>
              <a:rPr lang="en-US" altLang="ru-RU" sz="2500" dirty="0"/>
              <a:t>index, absorption coefficient, </a:t>
            </a:r>
            <a:r>
              <a:rPr lang="en-US" altLang="ru-RU" sz="2500" dirty="0" smtClean="0"/>
              <a:t>reflectivity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Phonon </a:t>
            </a:r>
            <a:r>
              <a:rPr lang="en-US" altLang="ru-RU" sz="2500" dirty="0" smtClean="0"/>
              <a:t>spectra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IR and Raman </a:t>
            </a:r>
            <a:r>
              <a:rPr lang="en-US" altLang="ru-RU" sz="2500" dirty="0" smtClean="0"/>
              <a:t>spectra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ru-RU" sz="2500" dirty="0" smtClean="0"/>
              <a:t>etc.</a:t>
            </a:r>
            <a:endParaRPr lang="ru-RU" altLang="ru-RU" sz="2500" dirty="0" smtClean="0"/>
          </a:p>
          <a:p>
            <a:pPr eaLnBrk="1" hangingPunct="1">
              <a:lnSpc>
                <a:spcPct val="80000"/>
              </a:lnSpc>
            </a:pPr>
            <a:endParaRPr lang="en-US" altLang="ru-RU" sz="2500" dirty="0"/>
          </a:p>
          <a:p>
            <a:pPr eaLnBrk="1" hangingPunct="1">
              <a:lnSpc>
                <a:spcPct val="80000"/>
              </a:lnSpc>
            </a:pPr>
            <a:endParaRPr lang="ru-RU" altLang="ru-RU" sz="2500" dirty="0"/>
          </a:p>
          <a:p>
            <a:pPr eaLnBrk="1" hangingPunct="1">
              <a:lnSpc>
                <a:spcPct val="80000"/>
              </a:lnSpc>
            </a:pPr>
            <a:endParaRPr lang="ru-RU" altLang="ru-RU" sz="1600" dirty="0"/>
          </a:p>
        </p:txBody>
      </p:sp>
      <p:sp>
        <p:nvSpPr>
          <p:cNvPr id="3" name="Rectangle 70" descr="Упаковочная бумага"/>
          <p:cNvSpPr txBox="1">
            <a:spLocks noChangeArrowheads="1"/>
          </p:cNvSpPr>
          <p:nvPr/>
        </p:nvSpPr>
        <p:spPr bwMode="auto">
          <a:xfrm>
            <a:off x="0" y="0"/>
            <a:ext cx="5281824" cy="120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4000" b="1" i="1" dirty="0" smtClean="0">
                <a:solidFill>
                  <a:srgbClr val="000000"/>
                </a:solidFill>
                <a:sym typeface="Symbol" panose="05050102010706020507" pitchFamily="18" charset="2"/>
              </a:rPr>
              <a:t>DFT can compute:</a:t>
            </a:r>
            <a:r>
              <a:rPr lang="en-US" altLang="ru-RU" sz="5400" b="1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</a:t>
            </a:r>
            <a:endParaRPr kumimoji="0" lang="ru-RU" altLang="ru-RU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Symbol" panose="05050102010706020507" pitchFamily="18" charset="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1461950"/>
            <a:ext cx="10063163" cy="463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03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155567" y="107179"/>
            <a:ext cx="7402194" cy="665067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Elastic matrix </a:t>
            </a:r>
            <a:r>
              <a:rPr lang="ru-RU" altLang="ru-RU" sz="2500" i="1" dirty="0" smtClean="0"/>
              <a:t>С</a:t>
            </a:r>
            <a:r>
              <a:rPr lang="en-US" altLang="ru-RU" sz="2500" i="1" baseline="-25000" dirty="0" err="1"/>
              <a:t>ij</a:t>
            </a:r>
            <a:endParaRPr lang="ru-RU" altLang="ru-RU" sz="2500" i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Young modulus </a:t>
            </a:r>
            <a:r>
              <a:rPr lang="en-US" altLang="ru-RU" sz="2500" i="1" dirty="0" smtClean="0"/>
              <a:t>E</a:t>
            </a:r>
            <a:r>
              <a:rPr lang="ru-RU" altLang="ru-RU" sz="2500" i="1" dirty="0" smtClean="0"/>
              <a:t>(</a:t>
            </a:r>
            <a:r>
              <a:rPr lang="en-US" altLang="ru-RU" sz="2500" i="1" dirty="0"/>
              <a:t>T</a:t>
            </a:r>
            <a:r>
              <a:rPr lang="ru-RU" altLang="ru-RU" sz="2500" i="1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Shear modulus </a:t>
            </a:r>
            <a:r>
              <a:rPr lang="en-US" altLang="ru-RU" sz="2500" i="1" dirty="0" smtClean="0"/>
              <a:t>G</a:t>
            </a:r>
            <a:r>
              <a:rPr lang="ru-RU" altLang="ru-RU" sz="2500" i="1" dirty="0" smtClean="0"/>
              <a:t>(</a:t>
            </a:r>
            <a:r>
              <a:rPr lang="en-US" altLang="ru-RU" sz="2500" i="1" dirty="0"/>
              <a:t>T</a:t>
            </a:r>
            <a:r>
              <a:rPr lang="ru-RU" altLang="ru-RU" sz="2500" i="1" dirty="0"/>
              <a:t>)</a:t>
            </a:r>
            <a:endParaRPr lang="en-US" altLang="ru-RU" sz="2500" i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Bulk modulus </a:t>
            </a:r>
            <a:r>
              <a:rPr lang="en-US" altLang="ru-RU" sz="2500" i="1" dirty="0" smtClean="0"/>
              <a:t>K</a:t>
            </a:r>
            <a:r>
              <a:rPr lang="ru-RU" altLang="ru-RU" sz="2500" i="1" dirty="0" smtClean="0"/>
              <a:t>(</a:t>
            </a:r>
            <a:r>
              <a:rPr lang="en-US" altLang="ru-RU" sz="2500" i="1" dirty="0"/>
              <a:t>T</a:t>
            </a:r>
            <a:r>
              <a:rPr lang="ru-RU" altLang="ru-RU" sz="2500" i="1" dirty="0"/>
              <a:t>)</a:t>
            </a:r>
            <a:endParaRPr lang="en-US" altLang="ru-RU" sz="2500" i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Poisson's </a:t>
            </a:r>
            <a:r>
              <a:rPr lang="en-US" altLang="ru-RU" sz="2500" dirty="0" smtClean="0"/>
              <a:t>ratio </a:t>
            </a:r>
            <a:r>
              <a:rPr lang="ru-RU" altLang="ru-RU" sz="2500" dirty="0" smtClean="0">
                <a:sym typeface="Mathematica1" panose="05000502060100000001" pitchFamily="2" charset="2"/>
              </a:rPr>
              <a:t>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Hardness </a:t>
            </a:r>
            <a:r>
              <a:rPr lang="en-US" altLang="ru-RU" sz="2500" i="1" dirty="0" smtClean="0"/>
              <a:t>H</a:t>
            </a:r>
            <a:endParaRPr lang="ru-RU" altLang="ru-RU" sz="2500" i="1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Fragility</a:t>
            </a:r>
            <a:r>
              <a:rPr lang="ru-RU" altLang="ru-RU" sz="2500" dirty="0" smtClean="0"/>
              <a:t>/</a:t>
            </a:r>
            <a:r>
              <a:rPr lang="en-US" altLang="ru-RU" sz="2500" dirty="0" smtClean="0"/>
              <a:t>elasticity - </a:t>
            </a:r>
            <a:r>
              <a:rPr lang="en-US" altLang="ru-RU" sz="2500" i="1" dirty="0" smtClean="0"/>
              <a:t>G/K</a:t>
            </a:r>
            <a:endParaRPr lang="ru-RU" altLang="ru-RU" sz="2500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Oxidation processes</a:t>
            </a:r>
            <a:endParaRPr lang="ru-RU" altLang="ru-RU" sz="2500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H</a:t>
            </a:r>
            <a:r>
              <a:rPr lang="en-US" altLang="ru-RU" sz="2500" dirty="0" smtClean="0"/>
              <a:t>eat </a:t>
            </a:r>
            <a:r>
              <a:rPr lang="en-US" altLang="ru-RU" sz="2500" dirty="0"/>
              <a:t>capacity</a:t>
            </a:r>
            <a:r>
              <a:rPr lang="ru-RU" altLang="ru-RU" sz="2500" dirty="0" smtClean="0"/>
              <a:t> </a:t>
            </a:r>
            <a:r>
              <a:rPr lang="ru-RU" altLang="ru-RU" sz="2500" i="1" dirty="0"/>
              <a:t>С</a:t>
            </a:r>
            <a:r>
              <a:rPr lang="en-US" altLang="ru-RU" sz="2500" i="1" dirty="0"/>
              <a:t>p</a:t>
            </a:r>
            <a:r>
              <a:rPr lang="en-US" altLang="ru-RU" sz="2500" dirty="0"/>
              <a:t>, </a:t>
            </a:r>
            <a:r>
              <a:rPr lang="en-US" altLang="ru-RU" sz="2500" i="1" dirty="0" err="1"/>
              <a:t>Cv</a:t>
            </a:r>
            <a:endParaRPr lang="en-US" altLang="ru-RU" sz="2500" i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Thermal expansion coefficient </a:t>
            </a:r>
            <a:r>
              <a:rPr lang="el-GR" altLang="ru-RU" sz="2400" dirty="0" smtClean="0"/>
              <a:t>α</a:t>
            </a:r>
            <a:r>
              <a:rPr lang="ru-RU" altLang="ru-RU" sz="2400" dirty="0"/>
              <a:t>(</a:t>
            </a:r>
            <a:r>
              <a:rPr lang="en-US" altLang="ru-RU" sz="2400" dirty="0"/>
              <a:t>P,T</a:t>
            </a:r>
            <a:r>
              <a:rPr lang="ru-RU" altLang="ru-RU" sz="2400" dirty="0"/>
              <a:t>)</a:t>
            </a:r>
            <a:r>
              <a:rPr lang="en-US" altLang="ru-RU" sz="2400" dirty="0"/>
              <a:t> </a:t>
            </a:r>
            <a:endParaRPr lang="ru-RU" altLang="ru-RU" sz="2400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Electronic band structure</a:t>
            </a:r>
            <a:endParaRPr lang="ru-RU" altLang="ru-RU" sz="25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Magnetic </a:t>
            </a:r>
            <a:r>
              <a:rPr lang="en-US" altLang="ru-RU" sz="2500" dirty="0" smtClean="0"/>
              <a:t>susceptibility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Dielectric constant </a:t>
            </a:r>
            <a:r>
              <a:rPr lang="en-US" altLang="ru-RU" sz="2500" dirty="0" smtClean="0"/>
              <a:t>tensor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Optical properties: refractive </a:t>
            </a:r>
            <a:r>
              <a:rPr lang="en-US" altLang="ru-RU" sz="2500" dirty="0"/>
              <a:t>index, absorption coefficient, </a:t>
            </a:r>
            <a:r>
              <a:rPr lang="en-US" altLang="ru-RU" sz="2500" dirty="0" smtClean="0"/>
              <a:t>reflectivity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Phonon </a:t>
            </a:r>
            <a:r>
              <a:rPr lang="en-US" altLang="ru-RU" sz="2500" dirty="0" smtClean="0"/>
              <a:t>spectra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IR and Raman </a:t>
            </a:r>
            <a:r>
              <a:rPr lang="en-US" altLang="ru-RU" sz="2500" dirty="0" smtClean="0"/>
              <a:t>spectra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ru-RU" sz="2500" dirty="0" smtClean="0"/>
              <a:t>etc.</a:t>
            </a:r>
            <a:endParaRPr lang="ru-RU" altLang="ru-RU" sz="2500" dirty="0" smtClean="0"/>
          </a:p>
          <a:p>
            <a:pPr eaLnBrk="1" hangingPunct="1">
              <a:lnSpc>
                <a:spcPct val="80000"/>
              </a:lnSpc>
            </a:pPr>
            <a:endParaRPr lang="en-US" altLang="ru-RU" sz="2500" dirty="0"/>
          </a:p>
          <a:p>
            <a:pPr eaLnBrk="1" hangingPunct="1">
              <a:lnSpc>
                <a:spcPct val="80000"/>
              </a:lnSpc>
            </a:pPr>
            <a:endParaRPr lang="ru-RU" altLang="ru-RU" sz="2500" dirty="0"/>
          </a:p>
          <a:p>
            <a:pPr eaLnBrk="1" hangingPunct="1">
              <a:lnSpc>
                <a:spcPct val="80000"/>
              </a:lnSpc>
            </a:pPr>
            <a:endParaRPr lang="ru-RU" altLang="ru-RU" sz="1600" dirty="0"/>
          </a:p>
        </p:txBody>
      </p:sp>
      <p:sp>
        <p:nvSpPr>
          <p:cNvPr id="3" name="Rectangle 70" descr="Упаковочная бумага"/>
          <p:cNvSpPr txBox="1">
            <a:spLocks noChangeArrowheads="1"/>
          </p:cNvSpPr>
          <p:nvPr/>
        </p:nvSpPr>
        <p:spPr bwMode="auto">
          <a:xfrm>
            <a:off x="0" y="0"/>
            <a:ext cx="5281824" cy="120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4000" b="1" i="1" dirty="0" smtClean="0">
                <a:solidFill>
                  <a:srgbClr val="000000"/>
                </a:solidFill>
                <a:sym typeface="Symbol" panose="05050102010706020507" pitchFamily="18" charset="2"/>
              </a:rPr>
              <a:t>DFT can compute:</a:t>
            </a:r>
            <a:r>
              <a:rPr lang="en-US" altLang="ru-RU" sz="5400" b="1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</a:t>
            </a:r>
            <a:endParaRPr kumimoji="0" lang="ru-RU" altLang="ru-RU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Symbol" panose="05050102010706020507" pitchFamily="18" charset="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1461950"/>
            <a:ext cx="10063163" cy="4638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457325"/>
            <a:ext cx="11449050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2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5155567" y="107179"/>
            <a:ext cx="7402194" cy="665067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Elastic matrix </a:t>
            </a:r>
            <a:r>
              <a:rPr lang="ru-RU" altLang="ru-RU" sz="2500" i="1" dirty="0" smtClean="0"/>
              <a:t>С</a:t>
            </a:r>
            <a:r>
              <a:rPr lang="en-US" altLang="ru-RU" sz="2500" i="1" baseline="-25000" dirty="0" err="1"/>
              <a:t>ij</a:t>
            </a:r>
            <a:endParaRPr lang="ru-RU" altLang="ru-RU" sz="2500" i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Young modulus </a:t>
            </a:r>
            <a:r>
              <a:rPr lang="en-US" altLang="ru-RU" sz="2500" i="1" dirty="0" smtClean="0"/>
              <a:t>E</a:t>
            </a:r>
            <a:r>
              <a:rPr lang="ru-RU" altLang="ru-RU" sz="2500" i="1" dirty="0" smtClean="0"/>
              <a:t>(</a:t>
            </a:r>
            <a:r>
              <a:rPr lang="en-US" altLang="ru-RU" sz="2500" i="1" dirty="0"/>
              <a:t>T</a:t>
            </a:r>
            <a:r>
              <a:rPr lang="ru-RU" altLang="ru-RU" sz="2500" i="1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Shear modulus </a:t>
            </a:r>
            <a:r>
              <a:rPr lang="en-US" altLang="ru-RU" sz="2500" i="1" dirty="0" smtClean="0"/>
              <a:t>G</a:t>
            </a:r>
            <a:r>
              <a:rPr lang="ru-RU" altLang="ru-RU" sz="2500" i="1" dirty="0" smtClean="0"/>
              <a:t>(</a:t>
            </a:r>
            <a:r>
              <a:rPr lang="en-US" altLang="ru-RU" sz="2500" i="1" dirty="0"/>
              <a:t>T</a:t>
            </a:r>
            <a:r>
              <a:rPr lang="ru-RU" altLang="ru-RU" sz="2500" i="1" dirty="0"/>
              <a:t>)</a:t>
            </a:r>
            <a:endParaRPr lang="en-US" altLang="ru-RU" sz="2500" i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Bulk modulus </a:t>
            </a:r>
            <a:r>
              <a:rPr lang="en-US" altLang="ru-RU" sz="2500" i="1" dirty="0" smtClean="0"/>
              <a:t>K</a:t>
            </a:r>
            <a:r>
              <a:rPr lang="ru-RU" altLang="ru-RU" sz="2500" i="1" dirty="0" smtClean="0"/>
              <a:t>(</a:t>
            </a:r>
            <a:r>
              <a:rPr lang="en-US" altLang="ru-RU" sz="2500" i="1" dirty="0"/>
              <a:t>T</a:t>
            </a:r>
            <a:r>
              <a:rPr lang="ru-RU" altLang="ru-RU" sz="2500" i="1" dirty="0"/>
              <a:t>)</a:t>
            </a:r>
            <a:endParaRPr lang="en-US" altLang="ru-RU" sz="2500" i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Poisson's </a:t>
            </a:r>
            <a:r>
              <a:rPr lang="en-US" altLang="ru-RU" sz="2500" dirty="0" smtClean="0"/>
              <a:t>ratio </a:t>
            </a:r>
            <a:r>
              <a:rPr lang="ru-RU" altLang="ru-RU" sz="2500" dirty="0" smtClean="0">
                <a:sym typeface="Mathematica1" panose="05000502060100000001" pitchFamily="2" charset="2"/>
              </a:rPr>
              <a:t>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Hardness </a:t>
            </a:r>
            <a:r>
              <a:rPr lang="en-US" altLang="ru-RU" sz="2500" i="1" dirty="0" smtClean="0"/>
              <a:t>H</a:t>
            </a:r>
            <a:endParaRPr lang="ru-RU" altLang="ru-RU" sz="2500" i="1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Fragility</a:t>
            </a:r>
            <a:r>
              <a:rPr lang="ru-RU" altLang="ru-RU" sz="2500" dirty="0" smtClean="0"/>
              <a:t>/</a:t>
            </a:r>
            <a:r>
              <a:rPr lang="en-US" altLang="ru-RU" sz="2500" dirty="0" smtClean="0"/>
              <a:t>elasticity - </a:t>
            </a:r>
            <a:r>
              <a:rPr lang="en-US" altLang="ru-RU" sz="2500" i="1" dirty="0" smtClean="0"/>
              <a:t>G/K</a:t>
            </a:r>
            <a:endParaRPr lang="ru-RU" altLang="ru-RU" sz="2500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Oxidation processes</a:t>
            </a:r>
            <a:endParaRPr lang="ru-RU" altLang="ru-RU" sz="2500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H</a:t>
            </a:r>
            <a:r>
              <a:rPr lang="en-US" altLang="ru-RU" sz="2500" dirty="0" smtClean="0"/>
              <a:t>eat </a:t>
            </a:r>
            <a:r>
              <a:rPr lang="en-US" altLang="ru-RU" sz="2500" dirty="0"/>
              <a:t>capacity</a:t>
            </a:r>
            <a:r>
              <a:rPr lang="ru-RU" altLang="ru-RU" sz="2500" dirty="0" smtClean="0"/>
              <a:t> </a:t>
            </a:r>
            <a:r>
              <a:rPr lang="ru-RU" altLang="ru-RU" sz="2500" i="1" dirty="0"/>
              <a:t>С</a:t>
            </a:r>
            <a:r>
              <a:rPr lang="en-US" altLang="ru-RU" sz="2500" i="1" dirty="0"/>
              <a:t>p</a:t>
            </a:r>
            <a:r>
              <a:rPr lang="en-US" altLang="ru-RU" sz="2500" dirty="0"/>
              <a:t>, </a:t>
            </a:r>
            <a:r>
              <a:rPr lang="en-US" altLang="ru-RU" sz="2500" i="1" dirty="0" err="1"/>
              <a:t>Cv</a:t>
            </a:r>
            <a:endParaRPr lang="en-US" altLang="ru-RU" sz="2500" i="1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Thermal expansion coefficient </a:t>
            </a:r>
            <a:r>
              <a:rPr lang="el-GR" altLang="ru-RU" sz="2400" dirty="0" smtClean="0"/>
              <a:t>α</a:t>
            </a:r>
            <a:r>
              <a:rPr lang="ru-RU" altLang="ru-RU" sz="2400" dirty="0"/>
              <a:t>(</a:t>
            </a:r>
            <a:r>
              <a:rPr lang="en-US" altLang="ru-RU" sz="2400" dirty="0"/>
              <a:t>P,T</a:t>
            </a:r>
            <a:r>
              <a:rPr lang="ru-RU" altLang="ru-RU" sz="2400" dirty="0"/>
              <a:t>)</a:t>
            </a:r>
            <a:r>
              <a:rPr lang="en-US" altLang="ru-RU" sz="2400" dirty="0"/>
              <a:t> </a:t>
            </a:r>
            <a:endParaRPr lang="ru-RU" altLang="ru-RU" sz="2400" dirty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Electronic band structure</a:t>
            </a:r>
            <a:endParaRPr lang="ru-RU" altLang="ru-RU" sz="2500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Magnetic </a:t>
            </a:r>
            <a:r>
              <a:rPr lang="en-US" altLang="ru-RU" sz="2500" dirty="0" smtClean="0"/>
              <a:t>susceptibility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Dielectric constant </a:t>
            </a:r>
            <a:r>
              <a:rPr lang="en-US" altLang="ru-RU" sz="2500" dirty="0" smtClean="0"/>
              <a:t>tensor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 smtClean="0"/>
              <a:t>Optical properties: refractive </a:t>
            </a:r>
            <a:r>
              <a:rPr lang="en-US" altLang="ru-RU" sz="2500" dirty="0"/>
              <a:t>index, absorption coefficient, </a:t>
            </a:r>
            <a:r>
              <a:rPr lang="en-US" altLang="ru-RU" sz="2500" dirty="0" smtClean="0"/>
              <a:t>reflectivity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Phonon </a:t>
            </a:r>
            <a:r>
              <a:rPr lang="en-US" altLang="ru-RU" sz="2500" dirty="0" smtClean="0"/>
              <a:t>spectra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500" dirty="0"/>
              <a:t>IR and Raman </a:t>
            </a:r>
            <a:r>
              <a:rPr lang="en-US" altLang="ru-RU" sz="2500" dirty="0" smtClean="0"/>
              <a:t>spectra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altLang="ru-RU" sz="2500" dirty="0" smtClean="0"/>
              <a:t>etc.</a:t>
            </a:r>
            <a:endParaRPr lang="ru-RU" altLang="ru-RU" sz="2500" dirty="0" smtClean="0"/>
          </a:p>
          <a:p>
            <a:pPr eaLnBrk="1" hangingPunct="1">
              <a:lnSpc>
                <a:spcPct val="80000"/>
              </a:lnSpc>
            </a:pPr>
            <a:endParaRPr lang="en-US" altLang="ru-RU" sz="2500" dirty="0"/>
          </a:p>
          <a:p>
            <a:pPr eaLnBrk="1" hangingPunct="1">
              <a:lnSpc>
                <a:spcPct val="80000"/>
              </a:lnSpc>
            </a:pPr>
            <a:endParaRPr lang="ru-RU" altLang="ru-RU" sz="2500" dirty="0"/>
          </a:p>
          <a:p>
            <a:pPr eaLnBrk="1" hangingPunct="1">
              <a:lnSpc>
                <a:spcPct val="80000"/>
              </a:lnSpc>
            </a:pPr>
            <a:endParaRPr lang="ru-RU" altLang="ru-RU" sz="1600" dirty="0"/>
          </a:p>
        </p:txBody>
      </p:sp>
      <p:sp>
        <p:nvSpPr>
          <p:cNvPr id="3" name="Rectangle 70" descr="Упаковочная бумага"/>
          <p:cNvSpPr txBox="1">
            <a:spLocks noChangeArrowheads="1"/>
          </p:cNvSpPr>
          <p:nvPr/>
        </p:nvSpPr>
        <p:spPr bwMode="auto">
          <a:xfrm>
            <a:off x="0" y="0"/>
            <a:ext cx="5281824" cy="120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4000" b="1" i="1" dirty="0" smtClean="0">
                <a:solidFill>
                  <a:srgbClr val="000000"/>
                </a:solidFill>
                <a:sym typeface="Symbol" panose="05050102010706020507" pitchFamily="18" charset="2"/>
              </a:rPr>
              <a:t>DFT can compute:</a:t>
            </a:r>
            <a:r>
              <a:rPr lang="en-US" altLang="ru-RU" sz="5400" b="1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</a:t>
            </a:r>
            <a:endParaRPr kumimoji="0" lang="ru-RU" altLang="ru-RU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Symbol" panose="05050102010706020507" pitchFamily="18" charset="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1461950"/>
            <a:ext cx="10063163" cy="4638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457325"/>
            <a:ext cx="11449050" cy="54006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599" y="1591107"/>
            <a:ext cx="10666879" cy="521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42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907" y="156755"/>
            <a:ext cx="5845698" cy="27257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490" y="3179525"/>
            <a:ext cx="9021159" cy="3678475"/>
          </a:xfrm>
          <a:prstGeom prst="rect">
            <a:avLst/>
          </a:prstGeom>
        </p:spPr>
      </p:pic>
      <p:sp>
        <p:nvSpPr>
          <p:cNvPr id="4" name="Rectangle 70" descr="Упаковочная бумага"/>
          <p:cNvSpPr txBox="1">
            <a:spLocks noChangeArrowheads="1"/>
          </p:cNvSpPr>
          <p:nvPr/>
        </p:nvSpPr>
        <p:spPr bwMode="auto">
          <a:xfrm>
            <a:off x="0" y="0"/>
            <a:ext cx="5281824" cy="120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4000" b="1" i="1" dirty="0" smtClean="0">
                <a:solidFill>
                  <a:srgbClr val="000000"/>
                </a:solidFill>
                <a:sym typeface="Symbol" panose="05050102010706020507" pitchFamily="18" charset="2"/>
              </a:rPr>
              <a:t>DFT can compute:</a:t>
            </a:r>
            <a:r>
              <a:rPr lang="en-US" altLang="ru-RU" sz="5400" b="1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</a:t>
            </a:r>
            <a:endParaRPr kumimoji="0" lang="ru-RU" altLang="ru-RU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4962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4411"/>
            <a:ext cx="5799247" cy="24689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01244"/>
            <a:ext cx="7352971" cy="4372181"/>
          </a:xfrm>
          <a:prstGeom prst="rect">
            <a:avLst/>
          </a:prstGeom>
        </p:spPr>
      </p:pic>
      <p:sp>
        <p:nvSpPr>
          <p:cNvPr id="4" name="Rectangle 70" descr="Упаковочная бумага"/>
          <p:cNvSpPr txBox="1">
            <a:spLocks noChangeArrowheads="1"/>
          </p:cNvSpPr>
          <p:nvPr/>
        </p:nvSpPr>
        <p:spPr bwMode="auto">
          <a:xfrm>
            <a:off x="0" y="0"/>
            <a:ext cx="5281824" cy="120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4000" b="1" i="1" dirty="0" smtClean="0">
                <a:solidFill>
                  <a:srgbClr val="000000"/>
                </a:solidFill>
                <a:sym typeface="Symbol" panose="05050102010706020507" pitchFamily="18" charset="2"/>
              </a:rPr>
              <a:t>DFT can compute:</a:t>
            </a:r>
            <a:r>
              <a:rPr lang="en-US" altLang="ru-RU" sz="5400" b="1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</a:t>
            </a:r>
            <a:endParaRPr kumimoji="0" lang="ru-RU" altLang="ru-RU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895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idymite_Keati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1225" y="1410796"/>
            <a:ext cx="6591472" cy="518484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76139" y="5734615"/>
            <a:ext cx="4479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>
                <a:cs typeface="Calibri Light" panose="020F0302020204030204" pitchFamily="34" charset="0"/>
              </a:rPr>
              <a:t>Scientific reports 9 (1), 1-12</a:t>
            </a:r>
            <a:r>
              <a:rPr lang="ru-RU" sz="2400" i="1" dirty="0">
                <a:cs typeface="Calibri Light" panose="020F0302020204030204" pitchFamily="34" charset="0"/>
              </a:rPr>
              <a:t> (2019)</a:t>
            </a:r>
            <a:endParaRPr lang="en-US" sz="2400" i="1" dirty="0">
              <a:cs typeface="Calibri Light" panose="020F0302020204030204" pitchFamily="34" charset="0"/>
            </a:endParaRPr>
          </a:p>
        </p:txBody>
      </p:sp>
      <p:sp>
        <p:nvSpPr>
          <p:cNvPr id="4" name="Rectangle 70" descr="Упаковочная бумага"/>
          <p:cNvSpPr txBox="1">
            <a:spLocks noChangeArrowheads="1"/>
          </p:cNvSpPr>
          <p:nvPr/>
        </p:nvSpPr>
        <p:spPr bwMode="auto">
          <a:xfrm>
            <a:off x="0" y="0"/>
            <a:ext cx="5281824" cy="120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4000" b="1" i="1" dirty="0" smtClean="0">
                <a:solidFill>
                  <a:srgbClr val="000000"/>
                </a:solidFill>
                <a:sym typeface="Symbol" panose="05050102010706020507" pitchFamily="18" charset="2"/>
              </a:rPr>
              <a:t>DFT can compute:</a:t>
            </a:r>
            <a:r>
              <a:rPr lang="en-US" altLang="ru-RU" sz="5400" b="1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</a:t>
            </a:r>
            <a:endParaRPr kumimoji="0" lang="ru-RU" altLang="ru-RU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8269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3108" y="486230"/>
            <a:ext cx="107463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High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throughput screening (HTS) 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use of automated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algorithms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rapidly test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hundreds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thousands of materials.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08" y="2248665"/>
            <a:ext cx="4608690" cy="401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0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3108" y="486230"/>
            <a:ext cx="107463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High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throughput screening (HTS) 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use of automated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algorithms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rapidly test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hundreds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thousands of materials.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08" y="2248665"/>
            <a:ext cx="4608690" cy="4011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549" y="1908845"/>
            <a:ext cx="3512812" cy="435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2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1607" y="1438710"/>
            <a:ext cx="10072253" cy="4864684"/>
            <a:chOff x="462900" y="1447416"/>
            <a:chExt cx="10072253" cy="486468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Marker/>
                      </a14:imgEffect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00" y="1447416"/>
              <a:ext cx="3787929" cy="4864684"/>
            </a:xfrm>
            <a:prstGeom prst="rect">
              <a:avLst/>
            </a:prstGeom>
          </p:spPr>
        </p:pic>
        <p:sp>
          <p:nvSpPr>
            <p:cNvPr id="4" name="Google Shape;563;p35"/>
            <p:cNvSpPr txBox="1">
              <a:spLocks/>
            </p:cNvSpPr>
            <p:nvPr/>
          </p:nvSpPr>
          <p:spPr>
            <a:xfrm>
              <a:off x="4250828" y="1600202"/>
              <a:ext cx="6284325" cy="849086"/>
            </a:xfrm>
            <a:prstGeom prst="rect">
              <a:avLst/>
            </a:prstGeom>
            <a:solidFill>
              <a:srgbClr val="00E6AA"/>
            </a:solidFill>
          </p:spPr>
          <p:txBody>
            <a:bodyPr spcFirstLastPara="1" vert="horz" wrap="square" lIns="0" tIns="0" rIns="0" bIns="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5464" indent="0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en-US" sz="2400" dirty="0" smtClean="0"/>
                <a:t>Crystal structure sampling </a:t>
              </a:r>
              <a:r>
                <a:rPr lang="ru-RU" sz="2400" dirty="0" smtClean="0"/>
                <a:t>/ </a:t>
              </a:r>
              <a:r>
                <a:rPr lang="en-US" sz="2400" dirty="0" smtClean="0"/>
                <a:t>SUPERCELL</a:t>
              </a:r>
              <a:endParaRPr lang="de-DE" sz="2400" dirty="0" smtClean="0"/>
            </a:p>
            <a:p>
              <a:pPr>
                <a:spcBef>
                  <a:spcPts val="0"/>
                </a:spcBef>
                <a:defRPr/>
              </a:pPr>
              <a:endParaRPr lang="de-DE" sz="2400" dirty="0"/>
            </a:p>
          </p:txBody>
        </p:sp>
        <p:sp>
          <p:nvSpPr>
            <p:cNvPr id="5" name="Google Shape;563;p35"/>
            <p:cNvSpPr txBox="1">
              <a:spLocks/>
            </p:cNvSpPr>
            <p:nvPr/>
          </p:nvSpPr>
          <p:spPr>
            <a:xfrm>
              <a:off x="4250827" y="2561254"/>
              <a:ext cx="6284326" cy="849086"/>
            </a:xfrm>
            <a:prstGeom prst="rect">
              <a:avLst/>
            </a:prstGeom>
            <a:solidFill>
              <a:srgbClr val="7065D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585" marR="0" lvl="0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❑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1pPr>
              <a:lvl2pPr marL="1219170" marR="0" lvl="1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2pPr>
              <a:lvl3pPr marL="1828754" marR="0" lvl="2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3pPr>
              <a:lvl4pPr marL="2438339" marR="0" lvl="3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4pPr>
              <a:lvl5pPr marL="3047924" marR="0" lvl="4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5pPr>
              <a:lvl6pPr marL="3657509" marR="0" lvl="5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6pPr>
              <a:lvl7pPr marL="4267093" marR="0" lvl="6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7pPr>
              <a:lvl8pPr marL="4876678" marR="0" lvl="7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8pPr>
              <a:lvl9pPr marL="5486263" marR="0" lvl="8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9pPr>
            </a:lstStyle>
            <a:p>
              <a:pPr marL="135464" indent="0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en-US" sz="2400" dirty="0" smtClean="0"/>
                <a:t>Topological (Geometrical) analysis</a:t>
              </a:r>
              <a:r>
                <a:rPr lang="ru-RU" sz="2400" dirty="0" smtClean="0"/>
                <a:t> </a:t>
              </a:r>
              <a:r>
                <a:rPr lang="de-DE" sz="2400" i="1" dirty="0" err="1"/>
                <a:t>ToposPro</a:t>
              </a:r>
              <a:endParaRPr lang="de-DE" sz="2400" dirty="0"/>
            </a:p>
          </p:txBody>
        </p:sp>
        <p:sp>
          <p:nvSpPr>
            <p:cNvPr id="6" name="Google Shape;563;p35"/>
            <p:cNvSpPr txBox="1">
              <a:spLocks/>
            </p:cNvSpPr>
            <p:nvPr/>
          </p:nvSpPr>
          <p:spPr>
            <a:xfrm>
              <a:off x="4250827" y="3528128"/>
              <a:ext cx="6284326" cy="849086"/>
            </a:xfrm>
            <a:prstGeom prst="rect">
              <a:avLst/>
            </a:prstGeom>
            <a:solidFill>
              <a:srgbClr val="F64C6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585" marR="0" lvl="0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❑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1pPr>
              <a:lvl2pPr marL="1219170" marR="0" lvl="1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2pPr>
              <a:lvl3pPr marL="1828754" marR="0" lvl="2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3pPr>
              <a:lvl4pPr marL="2438339" marR="0" lvl="3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4pPr>
              <a:lvl5pPr marL="3047924" marR="0" lvl="4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5pPr>
              <a:lvl6pPr marL="3657509" marR="0" lvl="5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6pPr>
              <a:lvl7pPr marL="4267093" marR="0" lvl="6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7pPr>
              <a:lvl8pPr marL="4876678" marR="0" lvl="7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8pPr>
              <a:lvl9pPr marL="5486263" marR="0" lvl="8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9pPr>
            </a:lstStyle>
            <a:p>
              <a:pPr marL="135464" indent="0">
                <a:spcBef>
                  <a:spcPts val="0"/>
                </a:spcBef>
                <a:buNone/>
                <a:defRPr/>
              </a:pPr>
              <a:r>
                <a:rPr lang="de-DE" sz="2400" kern="0" dirty="0" smtClean="0">
                  <a:solidFill>
                    <a:schemeClr val="tx1"/>
                  </a:solidFill>
                </a:rPr>
                <a:t>Bond </a:t>
              </a:r>
              <a:r>
                <a:rPr lang="de-DE" sz="2400" kern="0" dirty="0" err="1" smtClean="0">
                  <a:solidFill>
                    <a:schemeClr val="tx1"/>
                  </a:solidFill>
                </a:rPr>
                <a:t>valence</a:t>
              </a:r>
              <a:r>
                <a:rPr lang="de-DE" sz="2400" kern="0" dirty="0" smtClean="0">
                  <a:solidFill>
                    <a:schemeClr val="tx1"/>
                  </a:solidFill>
                </a:rPr>
                <a:t> </a:t>
              </a:r>
              <a:r>
                <a:rPr lang="de-DE" sz="2400" kern="0" dirty="0" err="1" smtClean="0">
                  <a:solidFill>
                    <a:schemeClr val="tx1"/>
                  </a:solidFill>
                </a:rPr>
                <a:t>site</a:t>
              </a:r>
              <a:r>
                <a:rPr lang="de-DE" sz="2400" kern="0" dirty="0" smtClean="0">
                  <a:solidFill>
                    <a:schemeClr val="tx1"/>
                  </a:solidFill>
                </a:rPr>
                <a:t> </a:t>
              </a:r>
              <a:r>
                <a:rPr lang="de-DE" sz="2400" kern="0" dirty="0" err="1" smtClean="0">
                  <a:solidFill>
                    <a:schemeClr val="tx1"/>
                  </a:solidFill>
                </a:rPr>
                <a:t>energy</a:t>
              </a:r>
              <a:r>
                <a:rPr lang="de-DE" sz="2400" kern="0" dirty="0" smtClean="0">
                  <a:solidFill>
                    <a:schemeClr val="tx1"/>
                  </a:solidFill>
                </a:rPr>
                <a:t> </a:t>
              </a:r>
              <a:r>
                <a:rPr lang="de-DE" sz="2400" kern="0" dirty="0">
                  <a:solidFill>
                    <a:schemeClr val="tx1"/>
                  </a:solidFill>
                </a:rPr>
                <a:t>/ </a:t>
              </a:r>
              <a:r>
                <a:rPr lang="de-DE" sz="2400" i="1" kern="0" dirty="0">
                  <a:solidFill>
                    <a:schemeClr val="tx1"/>
                  </a:solidFill>
                </a:rPr>
                <a:t>3DBVSMAPPER</a:t>
              </a:r>
              <a:r>
                <a:rPr lang="en-US" sz="2400" kern="0" dirty="0">
                  <a:solidFill>
                    <a:schemeClr val="tx1"/>
                  </a:solidFill>
                </a:rPr>
                <a:t>, </a:t>
              </a:r>
              <a:r>
                <a:rPr lang="en-US" sz="2400" kern="0" dirty="0" err="1">
                  <a:solidFill>
                    <a:schemeClr val="tx1"/>
                  </a:solidFill>
                </a:rPr>
                <a:t>softBV</a:t>
              </a:r>
              <a:endParaRPr lang="de-DE" sz="2400" kern="0" dirty="0">
                <a:solidFill>
                  <a:schemeClr val="tx1"/>
                </a:solidFill>
              </a:endParaRPr>
            </a:p>
          </p:txBody>
        </p:sp>
        <p:sp>
          <p:nvSpPr>
            <p:cNvPr id="7" name="Google Shape;563;p35"/>
            <p:cNvSpPr txBox="1">
              <a:spLocks/>
            </p:cNvSpPr>
            <p:nvPr/>
          </p:nvSpPr>
          <p:spPr>
            <a:xfrm>
              <a:off x="4250827" y="4488001"/>
              <a:ext cx="6284326" cy="849086"/>
            </a:xfrm>
            <a:prstGeom prst="rect">
              <a:avLst/>
            </a:prstGeom>
            <a:solidFill>
              <a:srgbClr val="4EEA3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585" marR="0" lvl="0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❑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1pPr>
              <a:lvl2pPr marL="1219170" marR="0" lvl="1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2pPr>
              <a:lvl3pPr marL="1828754" marR="0" lvl="2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3pPr>
              <a:lvl4pPr marL="2438339" marR="0" lvl="3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4pPr>
              <a:lvl5pPr marL="3047924" marR="0" lvl="4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5pPr>
              <a:lvl6pPr marL="3657509" marR="0" lvl="5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6pPr>
              <a:lvl7pPr marL="4267093" marR="0" lvl="6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7pPr>
              <a:lvl8pPr marL="4876678" marR="0" lvl="7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8pPr>
              <a:lvl9pPr marL="5486263" marR="0" lvl="8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9pPr>
            </a:lstStyle>
            <a:p>
              <a:pPr marL="135464" indent="0">
                <a:spcBef>
                  <a:spcPts val="0"/>
                </a:spcBef>
                <a:buNone/>
                <a:defRPr/>
              </a:pPr>
              <a:r>
                <a:rPr lang="en-US" sz="2400" kern="0" dirty="0" smtClean="0">
                  <a:solidFill>
                    <a:schemeClr val="tx1"/>
                  </a:solidFill>
                </a:rPr>
                <a:t>Molecular Dynamics </a:t>
              </a:r>
              <a:r>
                <a:rPr lang="ru-RU" sz="2400" kern="0" dirty="0" smtClean="0">
                  <a:solidFill>
                    <a:schemeClr val="tx1"/>
                  </a:solidFill>
                </a:rPr>
                <a:t>(</a:t>
              </a:r>
              <a:r>
                <a:rPr lang="en-US" sz="2400" kern="0" dirty="0" smtClean="0">
                  <a:solidFill>
                    <a:schemeClr val="tx1"/>
                  </a:solidFill>
                </a:rPr>
                <a:t>classical</a:t>
              </a:r>
              <a:r>
                <a:rPr lang="ru-RU" sz="2400" kern="0" dirty="0" smtClean="0">
                  <a:solidFill>
                    <a:schemeClr val="tx1"/>
                  </a:solidFill>
                </a:rPr>
                <a:t> </a:t>
              </a:r>
              <a:r>
                <a:rPr lang="en-US" sz="2400" kern="0" dirty="0" smtClean="0">
                  <a:solidFill>
                    <a:schemeClr val="tx1"/>
                  </a:solidFill>
                </a:rPr>
                <a:t>and</a:t>
              </a:r>
              <a:r>
                <a:rPr lang="ru-RU" sz="2400" kern="0" dirty="0" smtClean="0">
                  <a:solidFill>
                    <a:schemeClr val="tx1"/>
                  </a:solidFill>
                </a:rPr>
                <a:t> </a:t>
              </a:r>
              <a:r>
                <a:rPr lang="en-US" sz="2400" kern="0" dirty="0" smtClean="0">
                  <a:solidFill>
                    <a:schemeClr val="tx1"/>
                  </a:solidFill>
                </a:rPr>
                <a:t>ab initio</a:t>
              </a:r>
              <a:r>
                <a:rPr lang="en-US" sz="2400" kern="0" dirty="0">
                  <a:solidFill>
                    <a:schemeClr val="tx1"/>
                  </a:solidFill>
                </a:rPr>
                <a:t>)</a:t>
              </a:r>
              <a:r>
                <a:rPr lang="ru-RU" sz="2400" kern="0" dirty="0">
                  <a:solidFill>
                    <a:schemeClr val="tx1"/>
                  </a:solidFill>
                </a:rPr>
                <a:t> / </a:t>
              </a:r>
              <a:r>
                <a:rPr lang="en-US" sz="2400" kern="0" dirty="0">
                  <a:solidFill>
                    <a:schemeClr val="tx1"/>
                  </a:solidFill>
                </a:rPr>
                <a:t>LAMMPS, Gulp, CP2K</a:t>
              </a:r>
              <a:endParaRPr lang="de-DE" sz="2400" kern="0" dirty="0">
                <a:solidFill>
                  <a:schemeClr val="tx1"/>
                </a:solidFill>
              </a:endParaRPr>
            </a:p>
            <a:p>
              <a:pPr marL="135464" indent="0">
                <a:spcBef>
                  <a:spcPts val="0"/>
                </a:spcBef>
                <a:buNone/>
                <a:defRPr/>
              </a:pPr>
              <a:r>
                <a:rPr lang="de-DE" sz="2400" kern="0" dirty="0" smtClean="0">
                  <a:solidFill>
                    <a:schemeClr val="tx1"/>
                  </a:solidFill>
                </a:rPr>
                <a:t>etc</a:t>
              </a:r>
              <a:r>
                <a:rPr lang="de-DE" sz="2400" kern="0" dirty="0">
                  <a:solidFill>
                    <a:schemeClr val="tx1"/>
                  </a:solidFill>
                </a:rPr>
                <a:t>.</a:t>
              </a:r>
            </a:p>
            <a:p>
              <a:pPr>
                <a:spcBef>
                  <a:spcPts val="0"/>
                </a:spcBef>
                <a:defRPr/>
              </a:pPr>
              <a:endParaRPr lang="de-DE" sz="2400" kern="0" dirty="0">
                <a:solidFill>
                  <a:schemeClr val="tx1"/>
                </a:solidFill>
              </a:endParaRPr>
            </a:p>
          </p:txBody>
        </p:sp>
        <p:sp>
          <p:nvSpPr>
            <p:cNvPr id="8" name="Google Shape;563;p35"/>
            <p:cNvSpPr txBox="1">
              <a:spLocks/>
            </p:cNvSpPr>
            <p:nvPr/>
          </p:nvSpPr>
          <p:spPr>
            <a:xfrm>
              <a:off x="4250825" y="5454875"/>
              <a:ext cx="6284328" cy="849086"/>
            </a:xfrm>
            <a:prstGeom prst="rect">
              <a:avLst/>
            </a:prstGeom>
            <a:solidFill>
              <a:srgbClr val="FFFF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585" marR="0" lvl="0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❑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1pPr>
              <a:lvl2pPr marL="1219170" marR="0" lvl="1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2pPr>
              <a:lvl3pPr marL="1828754" marR="0" lvl="2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3pPr>
              <a:lvl4pPr marL="2438339" marR="0" lvl="3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4pPr>
              <a:lvl5pPr marL="3047924" marR="0" lvl="4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5pPr>
              <a:lvl6pPr marL="3657509" marR="0" lvl="5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6pPr>
              <a:lvl7pPr marL="4267093" marR="0" lvl="6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7pPr>
              <a:lvl8pPr marL="4876678" marR="0" lvl="7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8pPr>
              <a:lvl9pPr marL="5486263" marR="0" lvl="8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9pPr>
            </a:lstStyle>
            <a:p>
              <a:pPr marL="135464" indent="0">
                <a:spcBef>
                  <a:spcPts val="0"/>
                </a:spcBef>
                <a:buNone/>
                <a:defRPr/>
              </a:pPr>
              <a:endParaRPr lang="de-DE" sz="2400" kern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4000492" y="564166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latin typeface="Montserrat Light"/>
              </a:rPr>
              <a:t>DFT</a:t>
            </a:r>
            <a:r>
              <a:rPr lang="ru-RU" sz="2400" dirty="0" smtClean="0">
                <a:latin typeface="Montserrat Light"/>
              </a:rPr>
              <a:t>/ </a:t>
            </a:r>
            <a:r>
              <a:rPr lang="ru-RU" sz="2400" dirty="0">
                <a:latin typeface="Montserrat Light"/>
              </a:rPr>
              <a:t>VASP, CASTEP </a:t>
            </a:r>
          </a:p>
        </p:txBody>
      </p:sp>
      <p:sp>
        <p:nvSpPr>
          <p:cNvPr id="18" name="Google Shape;325;p14"/>
          <p:cNvSpPr txBox="1">
            <a:spLocks/>
          </p:cNvSpPr>
          <p:nvPr/>
        </p:nvSpPr>
        <p:spPr>
          <a:xfrm>
            <a:off x="10352272" y="1591496"/>
            <a:ext cx="1449579" cy="4446684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5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5400" b="1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</a:p>
          <a:p>
            <a:pPr>
              <a:lnSpc>
                <a:spcPct val="120000"/>
              </a:lnSpc>
            </a:pPr>
            <a:r>
              <a:rPr lang="en-US" sz="5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5400" b="1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  <a:p>
            <a:pPr>
              <a:lnSpc>
                <a:spcPct val="120000"/>
              </a:lnSpc>
            </a:pPr>
            <a:r>
              <a:rPr lang="en-US" sz="5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5400" b="1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3-4</a:t>
            </a:r>
          </a:p>
          <a:p>
            <a:pPr>
              <a:lnSpc>
                <a:spcPct val="120000"/>
              </a:lnSpc>
            </a:pPr>
            <a:r>
              <a:rPr lang="en-US" sz="5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5400" b="1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2-3</a:t>
            </a:r>
          </a:p>
          <a:p>
            <a:pPr>
              <a:lnSpc>
                <a:spcPct val="120000"/>
              </a:lnSpc>
            </a:pPr>
            <a:r>
              <a:rPr lang="en-US" sz="5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5400" b="1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1-2</a:t>
            </a:r>
            <a:endParaRPr lang="en-US" sz="5400" b="1" baseline="30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935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0" descr="Упаковочная бумага"/>
          <p:cNvSpPr txBox="1">
            <a:spLocks noChangeArrowheads="1"/>
          </p:cNvSpPr>
          <p:nvPr/>
        </p:nvSpPr>
        <p:spPr bwMode="auto">
          <a:xfrm>
            <a:off x="1149531" y="115889"/>
            <a:ext cx="955330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2600"/>
              </a:lnSpc>
            </a:pPr>
            <a:r>
              <a:rPr lang="en-US" altLang="ru-RU" sz="4000" b="1" dirty="0">
                <a:solidFill>
                  <a:srgbClr val="000000"/>
                </a:solidFill>
                <a:sym typeface="Symbol" panose="05050102010706020507" pitchFamily="18" charset="2"/>
              </a:rPr>
              <a:t>Why </a:t>
            </a:r>
            <a:r>
              <a:rPr lang="en-US" altLang="ru-RU" sz="4000" b="1" i="1" u="sng" dirty="0" smtClean="0">
                <a:solidFill>
                  <a:srgbClr val="000000"/>
                </a:solidFill>
                <a:sym typeface="Symbol" panose="05050102010706020507" pitchFamily="18" charset="2"/>
              </a:rPr>
              <a:t>theoretical</a:t>
            </a:r>
            <a:r>
              <a:rPr lang="en-US" altLang="ru-RU" sz="4000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 materials science?</a:t>
            </a:r>
            <a:endParaRPr lang="ru-RU" altLang="ru-RU" sz="4000" b="1" dirty="0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96" y="1128779"/>
            <a:ext cx="4513262" cy="2932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96" y="4265339"/>
            <a:ext cx="9290638" cy="16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470651" y="1061511"/>
            <a:ext cx="44324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ru-RU" sz="2400" dirty="0">
                <a:latin typeface="Calibri" panose="020F0502020204030204" pitchFamily="34" charset="0"/>
              </a:rPr>
              <a:t>Incorporating new materials into applications takes </a:t>
            </a:r>
            <a:r>
              <a:rPr lang="en-US" altLang="ru-RU" sz="2400" b="1" dirty="0">
                <a:latin typeface="Calibri" panose="020F0502020204030204" pitchFamily="34" charset="0"/>
              </a:rPr>
              <a:t>10-20 </a:t>
            </a:r>
            <a:r>
              <a:rPr lang="en-US" altLang="ru-RU" sz="2400" dirty="0" smtClean="0">
                <a:latin typeface="Calibri" panose="020F0502020204030204" pitchFamily="34" charset="0"/>
              </a:rPr>
              <a:t>years.</a:t>
            </a: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470651" y="2172829"/>
            <a:ext cx="455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ru-RU" sz="2400" dirty="0">
                <a:latin typeface="Calibri" panose="020F0502020204030204" pitchFamily="34" charset="0"/>
              </a:rPr>
              <a:t>We should decrease this time down to </a:t>
            </a:r>
            <a:r>
              <a:rPr lang="en-US" altLang="ru-RU" sz="2400" b="1" dirty="0">
                <a:latin typeface="Calibri" panose="020F0502020204030204" pitchFamily="34" charset="0"/>
              </a:rPr>
              <a:t>2-3</a:t>
            </a:r>
            <a:r>
              <a:rPr lang="en-US" altLang="ru-RU" sz="2400" dirty="0">
                <a:latin typeface="Calibri" panose="020F0502020204030204" pitchFamily="34" charset="0"/>
              </a:rPr>
              <a:t> </a:t>
            </a:r>
            <a:r>
              <a:rPr lang="en-US" altLang="ru-RU" sz="2400" dirty="0" smtClean="0">
                <a:latin typeface="Calibri" panose="020F0502020204030204" pitchFamily="34" charset="0"/>
              </a:rPr>
              <a:t>years.</a:t>
            </a:r>
            <a:endParaRPr lang="ru-RU" altLang="ru-RU" sz="2400" dirty="0">
              <a:latin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0651" y="2991786"/>
            <a:ext cx="423218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Solution is in </a:t>
            </a:r>
            <a:r>
              <a:rPr lang="en-US" sz="2400" dirty="0" smtClean="0"/>
              <a:t>developing algorithms </a:t>
            </a:r>
            <a:r>
              <a:rPr lang="en-US" sz="2400" dirty="0"/>
              <a:t>and software for </a:t>
            </a:r>
            <a:r>
              <a:rPr lang="en-US" sz="2400" dirty="0"/>
              <a:t>modeling </a:t>
            </a:r>
            <a:r>
              <a:rPr lang="en-US" sz="2400" dirty="0" smtClean="0"/>
              <a:t>materials &amp; data </a:t>
            </a:r>
            <a:r>
              <a:rPr lang="en-US" sz="2400" dirty="0"/>
              <a:t>exchange systems </a:t>
            </a:r>
            <a:endParaRPr lang="ru-RU" sz="2400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308463" y="4061756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b="1" dirty="0">
                <a:latin typeface="Calibri" panose="020F0502020204030204" pitchFamily="34" charset="0"/>
              </a:rPr>
              <a:t>Materials Genome Initiative (2011)</a:t>
            </a:r>
            <a:endParaRPr lang="ru-RU" altLang="ru-RU" b="1" dirty="0">
              <a:latin typeface="Calibri" panose="020F0502020204030204" pitchFamily="34" charset="0"/>
            </a:endParaRPr>
          </a:p>
        </p:txBody>
      </p:sp>
      <p:sp>
        <p:nvSpPr>
          <p:cNvPr id="11" name="Номер слайда 3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EE08866C-81D6-47F8-A7AE-6070964ADBF9}" type="slidenum">
              <a:rPr lang="ru-RU" altLang="ru-RU" sz="1200">
                <a:solidFill>
                  <a:srgbClr val="898989"/>
                </a:solidFill>
                <a:latin typeface="Calibri" panose="020F0502020204030204" pitchFamily="34" charset="0"/>
              </a:rPr>
              <a:pPr algn="r"/>
              <a:t>2</a:t>
            </a:fld>
            <a:endParaRPr lang="ru-RU" altLang="ru-RU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" name="Левая фигурная скобка 5"/>
          <p:cNvSpPr/>
          <p:nvPr/>
        </p:nvSpPr>
        <p:spPr>
          <a:xfrm rot="16200000">
            <a:off x="4165215" y="3807852"/>
            <a:ext cx="115888" cy="419653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653156" y="6230939"/>
            <a:ext cx="1223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ru-RU" b="1" dirty="0">
                <a:latin typeface="Calibri" panose="020F0502020204030204" pitchFamily="34" charset="0"/>
              </a:rPr>
              <a:t>Modeling</a:t>
            </a:r>
            <a:endParaRPr lang="ru-RU" altLang="ru-RU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6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3" grpId="0"/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51607" y="1438710"/>
            <a:ext cx="10072253" cy="4864684"/>
            <a:chOff x="462900" y="1447416"/>
            <a:chExt cx="10072253" cy="4864684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Marker/>
                      </a14:imgEffect>
                      <a14:imgEffect>
                        <a14:colorTemperature colorTemp="88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00" y="1447416"/>
              <a:ext cx="3787929" cy="4864684"/>
            </a:xfrm>
            <a:prstGeom prst="rect">
              <a:avLst/>
            </a:prstGeom>
          </p:spPr>
        </p:pic>
        <p:sp>
          <p:nvSpPr>
            <p:cNvPr id="4" name="Google Shape;563;p35"/>
            <p:cNvSpPr txBox="1">
              <a:spLocks/>
            </p:cNvSpPr>
            <p:nvPr/>
          </p:nvSpPr>
          <p:spPr>
            <a:xfrm>
              <a:off x="4250828" y="1600202"/>
              <a:ext cx="6284325" cy="849086"/>
            </a:xfrm>
            <a:prstGeom prst="rect">
              <a:avLst/>
            </a:prstGeom>
            <a:solidFill>
              <a:srgbClr val="00E6AA"/>
            </a:solidFill>
          </p:spPr>
          <p:txBody>
            <a:bodyPr spcFirstLastPara="1" vert="horz" wrap="square" lIns="0" tIns="0" rIns="0" bIns="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35464" indent="0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en-US" sz="2400" dirty="0" smtClean="0"/>
                <a:t>Crystal structure sampling </a:t>
              </a:r>
              <a:r>
                <a:rPr lang="ru-RU" sz="2400" dirty="0" smtClean="0"/>
                <a:t>/ </a:t>
              </a:r>
              <a:r>
                <a:rPr lang="en-US" sz="2400" dirty="0" smtClean="0"/>
                <a:t>SUPERCELL</a:t>
              </a:r>
              <a:endParaRPr lang="de-DE" sz="2400" dirty="0" smtClean="0"/>
            </a:p>
            <a:p>
              <a:pPr>
                <a:spcBef>
                  <a:spcPts val="0"/>
                </a:spcBef>
                <a:defRPr/>
              </a:pPr>
              <a:endParaRPr lang="de-DE" sz="2400" dirty="0"/>
            </a:p>
          </p:txBody>
        </p:sp>
        <p:sp>
          <p:nvSpPr>
            <p:cNvPr id="5" name="Google Shape;563;p35"/>
            <p:cNvSpPr txBox="1">
              <a:spLocks/>
            </p:cNvSpPr>
            <p:nvPr/>
          </p:nvSpPr>
          <p:spPr>
            <a:xfrm>
              <a:off x="4250827" y="2561254"/>
              <a:ext cx="6284326" cy="849086"/>
            </a:xfrm>
            <a:prstGeom prst="rect">
              <a:avLst/>
            </a:prstGeom>
            <a:solidFill>
              <a:srgbClr val="7065D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585" marR="0" lvl="0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❑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1pPr>
              <a:lvl2pPr marL="1219170" marR="0" lvl="1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2pPr>
              <a:lvl3pPr marL="1828754" marR="0" lvl="2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3pPr>
              <a:lvl4pPr marL="2438339" marR="0" lvl="3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4pPr>
              <a:lvl5pPr marL="3047924" marR="0" lvl="4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5pPr>
              <a:lvl6pPr marL="3657509" marR="0" lvl="5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6pPr>
              <a:lvl7pPr marL="4267093" marR="0" lvl="6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7pPr>
              <a:lvl8pPr marL="4876678" marR="0" lvl="7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8pPr>
              <a:lvl9pPr marL="5486263" marR="0" lvl="8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9pPr>
            </a:lstStyle>
            <a:p>
              <a:pPr marL="135464" indent="0">
                <a:spcBef>
                  <a:spcPts val="0"/>
                </a:spcBef>
                <a:buFont typeface="Arial" panose="020B0604020202020204" pitchFamily="34" charset="0"/>
                <a:buNone/>
                <a:defRPr/>
              </a:pPr>
              <a:r>
                <a:rPr lang="en-US" sz="2400" dirty="0" smtClean="0"/>
                <a:t>Topological (Geometrical) analysis</a:t>
              </a:r>
              <a:r>
                <a:rPr lang="ru-RU" sz="2400" dirty="0" smtClean="0"/>
                <a:t> </a:t>
              </a:r>
              <a:r>
                <a:rPr lang="de-DE" sz="2400" i="1" dirty="0" err="1"/>
                <a:t>ToposPro</a:t>
              </a:r>
              <a:endParaRPr lang="de-DE" sz="2400" dirty="0"/>
            </a:p>
          </p:txBody>
        </p:sp>
        <p:sp>
          <p:nvSpPr>
            <p:cNvPr id="6" name="Google Shape;563;p35"/>
            <p:cNvSpPr txBox="1">
              <a:spLocks/>
            </p:cNvSpPr>
            <p:nvPr/>
          </p:nvSpPr>
          <p:spPr>
            <a:xfrm>
              <a:off x="4250827" y="3528128"/>
              <a:ext cx="6284326" cy="849086"/>
            </a:xfrm>
            <a:prstGeom prst="rect">
              <a:avLst/>
            </a:prstGeom>
            <a:solidFill>
              <a:srgbClr val="F64C6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585" marR="0" lvl="0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❑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1pPr>
              <a:lvl2pPr marL="1219170" marR="0" lvl="1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2pPr>
              <a:lvl3pPr marL="1828754" marR="0" lvl="2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3pPr>
              <a:lvl4pPr marL="2438339" marR="0" lvl="3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4pPr>
              <a:lvl5pPr marL="3047924" marR="0" lvl="4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5pPr>
              <a:lvl6pPr marL="3657509" marR="0" lvl="5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6pPr>
              <a:lvl7pPr marL="4267093" marR="0" lvl="6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7pPr>
              <a:lvl8pPr marL="4876678" marR="0" lvl="7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8pPr>
              <a:lvl9pPr marL="5486263" marR="0" lvl="8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9pPr>
            </a:lstStyle>
            <a:p>
              <a:pPr marL="135464" indent="0">
                <a:spcBef>
                  <a:spcPts val="0"/>
                </a:spcBef>
                <a:buNone/>
                <a:defRPr/>
              </a:pPr>
              <a:r>
                <a:rPr lang="de-DE" sz="2400" kern="0" dirty="0" smtClean="0">
                  <a:solidFill>
                    <a:schemeClr val="tx1"/>
                  </a:solidFill>
                </a:rPr>
                <a:t>Bond </a:t>
              </a:r>
              <a:r>
                <a:rPr lang="de-DE" sz="2400" kern="0" dirty="0" err="1" smtClean="0">
                  <a:solidFill>
                    <a:schemeClr val="tx1"/>
                  </a:solidFill>
                </a:rPr>
                <a:t>valence</a:t>
              </a:r>
              <a:r>
                <a:rPr lang="de-DE" sz="2400" kern="0" dirty="0" smtClean="0">
                  <a:solidFill>
                    <a:schemeClr val="tx1"/>
                  </a:solidFill>
                </a:rPr>
                <a:t> </a:t>
              </a:r>
              <a:r>
                <a:rPr lang="de-DE" sz="2400" kern="0" dirty="0" err="1" smtClean="0">
                  <a:solidFill>
                    <a:schemeClr val="tx1"/>
                  </a:solidFill>
                </a:rPr>
                <a:t>site</a:t>
              </a:r>
              <a:r>
                <a:rPr lang="de-DE" sz="2400" kern="0" dirty="0" smtClean="0">
                  <a:solidFill>
                    <a:schemeClr val="tx1"/>
                  </a:solidFill>
                </a:rPr>
                <a:t> </a:t>
              </a:r>
              <a:r>
                <a:rPr lang="de-DE" sz="2400" kern="0" dirty="0" err="1" smtClean="0">
                  <a:solidFill>
                    <a:schemeClr val="tx1"/>
                  </a:solidFill>
                </a:rPr>
                <a:t>energy</a:t>
              </a:r>
              <a:r>
                <a:rPr lang="de-DE" sz="2400" kern="0" dirty="0" smtClean="0">
                  <a:solidFill>
                    <a:schemeClr val="tx1"/>
                  </a:solidFill>
                </a:rPr>
                <a:t> </a:t>
              </a:r>
              <a:r>
                <a:rPr lang="de-DE" sz="2400" kern="0" dirty="0">
                  <a:solidFill>
                    <a:schemeClr val="tx1"/>
                  </a:solidFill>
                </a:rPr>
                <a:t>/ </a:t>
              </a:r>
              <a:r>
                <a:rPr lang="de-DE" sz="2400" i="1" kern="0" dirty="0">
                  <a:solidFill>
                    <a:schemeClr val="tx1"/>
                  </a:solidFill>
                </a:rPr>
                <a:t>3DBVSMAPPER</a:t>
              </a:r>
              <a:r>
                <a:rPr lang="en-US" sz="2400" kern="0" dirty="0">
                  <a:solidFill>
                    <a:schemeClr val="tx1"/>
                  </a:solidFill>
                </a:rPr>
                <a:t>, </a:t>
              </a:r>
              <a:r>
                <a:rPr lang="en-US" sz="2400" kern="0" dirty="0" err="1">
                  <a:solidFill>
                    <a:schemeClr val="tx1"/>
                  </a:solidFill>
                </a:rPr>
                <a:t>softBV</a:t>
              </a:r>
              <a:endParaRPr lang="de-DE" sz="2400" kern="0" dirty="0">
                <a:solidFill>
                  <a:schemeClr val="tx1"/>
                </a:solidFill>
              </a:endParaRPr>
            </a:p>
          </p:txBody>
        </p:sp>
        <p:sp>
          <p:nvSpPr>
            <p:cNvPr id="7" name="Google Shape;563;p35"/>
            <p:cNvSpPr txBox="1">
              <a:spLocks/>
            </p:cNvSpPr>
            <p:nvPr/>
          </p:nvSpPr>
          <p:spPr>
            <a:xfrm>
              <a:off x="4250827" y="4488001"/>
              <a:ext cx="6284326" cy="849086"/>
            </a:xfrm>
            <a:prstGeom prst="rect">
              <a:avLst/>
            </a:prstGeom>
            <a:solidFill>
              <a:srgbClr val="4EEA3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585" marR="0" lvl="0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❑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1pPr>
              <a:lvl2pPr marL="1219170" marR="0" lvl="1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2pPr>
              <a:lvl3pPr marL="1828754" marR="0" lvl="2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3pPr>
              <a:lvl4pPr marL="2438339" marR="0" lvl="3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4pPr>
              <a:lvl5pPr marL="3047924" marR="0" lvl="4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5pPr>
              <a:lvl6pPr marL="3657509" marR="0" lvl="5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6pPr>
              <a:lvl7pPr marL="4267093" marR="0" lvl="6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7pPr>
              <a:lvl8pPr marL="4876678" marR="0" lvl="7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8pPr>
              <a:lvl9pPr marL="5486263" marR="0" lvl="8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9pPr>
            </a:lstStyle>
            <a:p>
              <a:pPr marL="135464" indent="0">
                <a:spcBef>
                  <a:spcPts val="0"/>
                </a:spcBef>
                <a:buNone/>
                <a:defRPr/>
              </a:pPr>
              <a:r>
                <a:rPr lang="en-US" sz="2400" kern="0" dirty="0" smtClean="0">
                  <a:solidFill>
                    <a:schemeClr val="tx1"/>
                  </a:solidFill>
                </a:rPr>
                <a:t>Molecular Dynamics </a:t>
              </a:r>
              <a:r>
                <a:rPr lang="ru-RU" sz="2400" kern="0" dirty="0" smtClean="0">
                  <a:solidFill>
                    <a:schemeClr val="tx1"/>
                  </a:solidFill>
                </a:rPr>
                <a:t>(</a:t>
              </a:r>
              <a:r>
                <a:rPr lang="en-US" sz="2400" kern="0" dirty="0" smtClean="0">
                  <a:solidFill>
                    <a:schemeClr val="tx1"/>
                  </a:solidFill>
                </a:rPr>
                <a:t>classical</a:t>
              </a:r>
              <a:r>
                <a:rPr lang="ru-RU" sz="2400" kern="0" dirty="0" smtClean="0">
                  <a:solidFill>
                    <a:schemeClr val="tx1"/>
                  </a:solidFill>
                </a:rPr>
                <a:t> </a:t>
              </a:r>
              <a:r>
                <a:rPr lang="en-US" sz="2400" kern="0" dirty="0" smtClean="0">
                  <a:solidFill>
                    <a:schemeClr val="tx1"/>
                  </a:solidFill>
                </a:rPr>
                <a:t>and</a:t>
              </a:r>
              <a:r>
                <a:rPr lang="ru-RU" sz="2400" kern="0" dirty="0" smtClean="0">
                  <a:solidFill>
                    <a:schemeClr val="tx1"/>
                  </a:solidFill>
                </a:rPr>
                <a:t> </a:t>
              </a:r>
              <a:r>
                <a:rPr lang="en-US" sz="2400" kern="0" dirty="0" smtClean="0">
                  <a:solidFill>
                    <a:schemeClr val="tx1"/>
                  </a:solidFill>
                </a:rPr>
                <a:t>ab initio</a:t>
              </a:r>
              <a:r>
                <a:rPr lang="en-US" sz="2400" kern="0" dirty="0">
                  <a:solidFill>
                    <a:schemeClr val="tx1"/>
                  </a:solidFill>
                </a:rPr>
                <a:t>)</a:t>
              </a:r>
              <a:r>
                <a:rPr lang="ru-RU" sz="2400" kern="0" dirty="0">
                  <a:solidFill>
                    <a:schemeClr val="tx1"/>
                  </a:solidFill>
                </a:rPr>
                <a:t> / </a:t>
              </a:r>
              <a:r>
                <a:rPr lang="en-US" sz="2400" kern="0" dirty="0">
                  <a:solidFill>
                    <a:schemeClr val="tx1"/>
                  </a:solidFill>
                </a:rPr>
                <a:t>LAMMPS, Gulp, CP2K</a:t>
              </a:r>
              <a:endParaRPr lang="de-DE" sz="2400" kern="0" dirty="0">
                <a:solidFill>
                  <a:schemeClr val="tx1"/>
                </a:solidFill>
              </a:endParaRPr>
            </a:p>
            <a:p>
              <a:pPr marL="135464" indent="0">
                <a:spcBef>
                  <a:spcPts val="0"/>
                </a:spcBef>
                <a:buNone/>
                <a:defRPr/>
              </a:pPr>
              <a:r>
                <a:rPr lang="de-DE" sz="2400" kern="0" dirty="0" smtClean="0">
                  <a:solidFill>
                    <a:schemeClr val="tx1"/>
                  </a:solidFill>
                </a:rPr>
                <a:t>etc</a:t>
              </a:r>
              <a:r>
                <a:rPr lang="de-DE" sz="2400" kern="0" dirty="0">
                  <a:solidFill>
                    <a:schemeClr val="tx1"/>
                  </a:solidFill>
                </a:rPr>
                <a:t>.</a:t>
              </a:r>
            </a:p>
            <a:p>
              <a:pPr>
                <a:spcBef>
                  <a:spcPts val="0"/>
                </a:spcBef>
                <a:defRPr/>
              </a:pPr>
              <a:endParaRPr lang="de-DE" sz="2400" kern="0" dirty="0">
                <a:solidFill>
                  <a:schemeClr val="tx1"/>
                </a:solidFill>
              </a:endParaRPr>
            </a:p>
          </p:txBody>
        </p:sp>
        <p:sp>
          <p:nvSpPr>
            <p:cNvPr id="8" name="Google Shape;563;p35"/>
            <p:cNvSpPr txBox="1">
              <a:spLocks/>
            </p:cNvSpPr>
            <p:nvPr/>
          </p:nvSpPr>
          <p:spPr>
            <a:xfrm>
              <a:off x="4250825" y="5454875"/>
              <a:ext cx="6284328" cy="849086"/>
            </a:xfrm>
            <a:prstGeom prst="rect">
              <a:avLst/>
            </a:prstGeom>
            <a:solidFill>
              <a:srgbClr val="FFFF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609585" marR="0" lvl="0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❑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1pPr>
              <a:lvl2pPr marL="1219170" marR="0" lvl="1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2pPr>
              <a:lvl3pPr marL="1828754" marR="0" lvl="2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3pPr>
              <a:lvl4pPr marL="2438339" marR="0" lvl="3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4pPr>
              <a:lvl5pPr marL="3047924" marR="0" lvl="4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5pPr>
              <a:lvl6pPr marL="3657509" marR="0" lvl="5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6pPr>
              <a:lvl7pPr marL="4267093" marR="0" lvl="6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7pPr>
              <a:lvl8pPr marL="4876678" marR="0" lvl="7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8pPr>
              <a:lvl9pPr marL="5486263" marR="0" lvl="8" indent="-474121" algn="l" rtl="0">
                <a:lnSpc>
                  <a:spcPct val="120000"/>
                </a:lnSpc>
                <a:spcBef>
                  <a:spcPts val="800"/>
                </a:spcBef>
                <a:spcAft>
                  <a:spcPts val="0"/>
                </a:spcAft>
                <a:buClr>
                  <a:schemeClr val="accent6"/>
                </a:buClr>
                <a:buSzPts val="2000"/>
                <a:buFont typeface="Montserrat Light"/>
                <a:buChar char="❏"/>
                <a:defRPr sz="2000" b="0" i="0" u="none" strike="noStrike" cap="none">
                  <a:solidFill>
                    <a:schemeClr val="dk1"/>
                  </a:solidFill>
                  <a:latin typeface="Montserrat Light"/>
                  <a:ea typeface="Montserrat Light"/>
                  <a:cs typeface="Montserrat Light"/>
                  <a:sym typeface="Montserrat Light"/>
                </a:defRPr>
              </a:lvl9pPr>
            </a:lstStyle>
            <a:p>
              <a:pPr marL="135464" indent="0">
                <a:spcBef>
                  <a:spcPts val="0"/>
                </a:spcBef>
                <a:buNone/>
                <a:defRPr/>
              </a:pPr>
              <a:endParaRPr lang="de-DE" sz="2400" kern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4000492" y="564166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latin typeface="Montserrat Light"/>
              </a:rPr>
              <a:t>DFT</a:t>
            </a:r>
            <a:r>
              <a:rPr lang="ru-RU" sz="2400" dirty="0" smtClean="0">
                <a:latin typeface="Montserrat Light"/>
              </a:rPr>
              <a:t>/ </a:t>
            </a:r>
            <a:r>
              <a:rPr lang="ru-RU" sz="2400" dirty="0">
                <a:latin typeface="Montserrat Light"/>
              </a:rPr>
              <a:t>VASP, CASTEP </a:t>
            </a:r>
          </a:p>
        </p:txBody>
      </p:sp>
      <p:sp>
        <p:nvSpPr>
          <p:cNvPr id="18" name="Google Shape;325;p14"/>
          <p:cNvSpPr txBox="1">
            <a:spLocks/>
          </p:cNvSpPr>
          <p:nvPr/>
        </p:nvSpPr>
        <p:spPr>
          <a:xfrm>
            <a:off x="10352272" y="1591496"/>
            <a:ext cx="1449579" cy="4446684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5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5400" b="1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</a:p>
          <a:p>
            <a:pPr>
              <a:lnSpc>
                <a:spcPct val="120000"/>
              </a:lnSpc>
            </a:pPr>
            <a:r>
              <a:rPr lang="en-US" sz="5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5400" b="1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4</a:t>
            </a:r>
          </a:p>
          <a:p>
            <a:pPr>
              <a:lnSpc>
                <a:spcPct val="120000"/>
              </a:lnSpc>
            </a:pPr>
            <a:r>
              <a:rPr lang="en-US" sz="5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5400" b="1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3-4</a:t>
            </a:r>
          </a:p>
          <a:p>
            <a:pPr>
              <a:lnSpc>
                <a:spcPct val="120000"/>
              </a:lnSpc>
            </a:pPr>
            <a:r>
              <a:rPr lang="en-US" sz="5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5400" b="1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2-3</a:t>
            </a:r>
          </a:p>
          <a:p>
            <a:pPr>
              <a:lnSpc>
                <a:spcPct val="120000"/>
              </a:lnSpc>
            </a:pPr>
            <a:r>
              <a:rPr lang="en-US" sz="54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10</a:t>
            </a:r>
            <a:r>
              <a:rPr lang="en-US" sz="5400" b="1" baseline="300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1-2</a:t>
            </a:r>
            <a:endParaRPr lang="en-US" sz="5400" b="1" baseline="30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1610" y="1487178"/>
            <a:ext cx="11939871" cy="3473928"/>
          </a:xfrm>
          <a:prstGeom prst="rect">
            <a:avLst/>
          </a:prstGeom>
          <a:solidFill>
            <a:schemeClr val="bg2">
              <a:lumMod val="25000"/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1610" y="4961106"/>
            <a:ext cx="11939871" cy="1395244"/>
          </a:xfrm>
          <a:prstGeom prst="rect">
            <a:avLst/>
          </a:prstGeom>
          <a:solidFill>
            <a:schemeClr val="accent4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417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65" y="231594"/>
            <a:ext cx="10277475" cy="59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347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65" y="231594"/>
            <a:ext cx="10277475" cy="5924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6" y="332422"/>
            <a:ext cx="9391650" cy="692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88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3108" y="486230"/>
            <a:ext cx="107463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ML-assisted high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throughput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screening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977" y="1194116"/>
            <a:ext cx="7655529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20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3108" y="486230"/>
            <a:ext cx="107463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 ML-assisted high 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throughput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screening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977" y="1194116"/>
            <a:ext cx="7655529" cy="51339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42" y="1556982"/>
            <a:ext cx="7379017" cy="46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34" y="149679"/>
            <a:ext cx="11534775" cy="5600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556" y="1917382"/>
            <a:ext cx="47625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29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3108" y="486230"/>
            <a:ext cx="107463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IV. Our online databases</a:t>
            </a:r>
          </a:p>
          <a:p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Sacada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BatteryMaterials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6"/>
          <p:cNvSpPr txBox="1">
            <a:spLocks noChangeArrowheads="1"/>
          </p:cNvSpPr>
          <p:nvPr/>
        </p:nvSpPr>
        <p:spPr bwMode="auto">
          <a:xfrm>
            <a:off x="984068" y="1973323"/>
            <a:ext cx="816864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just" defTabSz="914400">
              <a:spcBef>
                <a:spcPct val="0"/>
              </a:spcBef>
              <a:buNone/>
              <a:defRPr/>
            </a:pPr>
            <a:r>
              <a:rPr lang="en-US" altLang="ru-RU" sz="2800" i="1" dirty="0">
                <a:solidFill>
                  <a:prstClr val="black"/>
                </a:solidFill>
                <a:hlinkClick r:id="rId2"/>
              </a:rPr>
              <a:t>https://</a:t>
            </a:r>
            <a:r>
              <a:rPr lang="en-US" altLang="ru-RU" sz="2800" i="1" dirty="0" smtClean="0">
                <a:solidFill>
                  <a:prstClr val="black"/>
                </a:solidFill>
                <a:hlinkClick r:id="rId2"/>
              </a:rPr>
              <a:t>www.sacada.info</a:t>
            </a:r>
            <a:r>
              <a:rPr lang="en-US" altLang="ru-RU" sz="2800" i="1" dirty="0" smtClean="0">
                <a:solidFill>
                  <a:prstClr val="black"/>
                </a:solidFill>
              </a:rPr>
              <a:t> </a:t>
            </a:r>
          </a:p>
          <a:p>
            <a:pPr lvl="0" algn="just" defTabSz="914400">
              <a:spcBef>
                <a:spcPct val="0"/>
              </a:spcBef>
              <a:buNone/>
              <a:defRPr/>
            </a:pPr>
            <a:endParaRPr lang="en-US" altLang="ru-RU" sz="2800" i="1" dirty="0">
              <a:solidFill>
                <a:prstClr val="black"/>
              </a:solidFill>
            </a:endParaRPr>
          </a:p>
          <a:p>
            <a:pPr lvl="0" algn="just" defTabSz="914400">
              <a:spcBef>
                <a:spcPct val="0"/>
              </a:spcBef>
              <a:buNone/>
              <a:defRPr/>
            </a:pPr>
            <a:r>
              <a:rPr lang="en-US" altLang="ru-RU" sz="2800" dirty="0">
                <a:solidFill>
                  <a:prstClr val="black"/>
                </a:solidFill>
                <a:hlinkClick r:id="rId3"/>
              </a:rPr>
              <a:t>https://</a:t>
            </a:r>
            <a:r>
              <a:rPr lang="en-US" altLang="ru-RU" sz="2800" dirty="0" smtClean="0">
                <a:solidFill>
                  <a:prstClr val="black"/>
                </a:solidFill>
                <a:hlinkClick r:id="rId3"/>
              </a:rPr>
              <a:t>batterymaterials.info</a:t>
            </a:r>
            <a:r>
              <a:rPr lang="en-US" altLang="ru-RU" sz="2800" dirty="0">
                <a:solidFill>
                  <a:prstClr val="black"/>
                </a:solidFill>
              </a:rPr>
              <a:t> </a:t>
            </a:r>
            <a:endParaRPr lang="en-US" altLang="ru-RU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77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81" y="91576"/>
            <a:ext cx="10569389" cy="676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94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760" y="486792"/>
            <a:ext cx="11143969" cy="526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35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38" y="0"/>
            <a:ext cx="9907469" cy="667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91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399" y="414201"/>
            <a:ext cx="942975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35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7" y="483544"/>
            <a:ext cx="11566417" cy="556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09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66263" y="5171191"/>
            <a:ext cx="53993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600" lvl="0" indent="0">
              <a:buNone/>
            </a:pPr>
            <a:endParaRPr lang="en-US" sz="3600" b="1" i="1" dirty="0" smtClean="0">
              <a:solidFill>
                <a:srgbClr val="382ABC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01600" lvl="0" indent="0">
              <a:buNone/>
            </a:pPr>
            <a:r>
              <a:rPr lang="en-US" sz="36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email</a:t>
            </a:r>
            <a:r>
              <a:rPr lang="en-US" sz="36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r>
              <a:rPr lang="en-US" sz="3600" b="1" i="1" dirty="0" smtClean="0">
                <a:solidFill>
                  <a:srgbClr val="382ABC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artkabanov@mail.ru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0738" y="971755"/>
            <a:ext cx="35380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ru-RU" sz="48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Thank you</a:t>
            </a:r>
            <a:r>
              <a:rPr lang="en-US" altLang="ru-RU" sz="48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! </a:t>
            </a:r>
            <a:endParaRPr lang="ru-RU" altLang="ru-RU" sz="48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612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 txBox="1">
            <a:spLocks noGrp="1"/>
          </p:cNvSpPr>
          <p:nvPr/>
        </p:nvSpPr>
        <p:spPr>
          <a:xfrm>
            <a:off x="9565342" y="6356351"/>
            <a:ext cx="2133600" cy="365125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411FA9CF-01DC-40AC-85B1-87A69A1DF6E4}" type="slidenum">
              <a:rPr lang="de-DE" altLang="ru-RU" sz="1000">
                <a:solidFill>
                  <a:srgbClr val="898989"/>
                </a:solidFill>
                <a:latin typeface="Calibri" panose="020F0502020204030204" pitchFamily="34" charset="0"/>
              </a:rPr>
              <a:pPr algn="r"/>
              <a:t>4</a:t>
            </a:fld>
            <a:endParaRPr lang="de-DE" altLang="ru-RU" sz="10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3239903" y="1454151"/>
            <a:ext cx="2447925" cy="45370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de-DE" dirty="0" err="1">
                <a:solidFill>
                  <a:schemeClr val="tx1"/>
                </a:solidFill>
              </a:rPr>
              <a:t>Voronoi</a:t>
            </a:r>
            <a:r>
              <a:rPr lang="de-DE" cap="small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Partitioning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5759265" y="1454151"/>
            <a:ext cx="2447925" cy="45370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de-DE" dirty="0">
                <a:solidFill>
                  <a:schemeClr val="tx1"/>
                </a:solidFill>
              </a:rPr>
              <a:t>Bond-</a:t>
            </a:r>
            <a:r>
              <a:rPr lang="de-DE" dirty="0" err="1">
                <a:solidFill>
                  <a:schemeClr val="tx1"/>
                </a:solidFill>
              </a:rPr>
              <a:t>Valence</a:t>
            </a:r>
            <a:r>
              <a:rPr lang="de-DE" dirty="0">
                <a:solidFill>
                  <a:schemeClr val="tx1"/>
                </a:solidFill>
              </a:rPr>
              <a:t> 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dirty="0" err="1">
                <a:solidFill>
                  <a:schemeClr val="tx1"/>
                </a:solidFill>
              </a:rPr>
              <a:t>Energy-Landscape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8280215" y="1447801"/>
            <a:ext cx="2447925" cy="453707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>
              <a:defRPr/>
            </a:pPr>
            <a:r>
              <a:rPr lang="de-DE" sz="1600" b="1" dirty="0" err="1">
                <a:solidFill>
                  <a:schemeClr val="tx1"/>
                </a:solidFill>
              </a:rPr>
              <a:t>Density</a:t>
            </a:r>
            <a:r>
              <a:rPr lang="de-DE" sz="1600" b="1" dirty="0">
                <a:solidFill>
                  <a:schemeClr val="tx1"/>
                </a:solidFill>
              </a:rPr>
              <a:t> </a:t>
            </a:r>
            <a:r>
              <a:rPr lang="de-DE" sz="1600" b="1" dirty="0" err="1">
                <a:solidFill>
                  <a:schemeClr val="tx1"/>
                </a:solidFill>
              </a:rPr>
              <a:t>Functional</a:t>
            </a:r>
            <a:r>
              <a:rPr lang="de-DE" sz="1600" b="1" dirty="0">
                <a:solidFill>
                  <a:schemeClr val="tx1"/>
                </a:solidFill>
              </a:rPr>
              <a:t> </a:t>
            </a:r>
            <a:r>
              <a:rPr lang="de-DE" sz="1600" b="1" dirty="0" err="1">
                <a:solidFill>
                  <a:schemeClr val="tx1"/>
                </a:solidFill>
              </a:rPr>
              <a:t>Theory</a:t>
            </a:r>
            <a:r>
              <a:rPr lang="de-DE" sz="1600" b="1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Molecular</a:t>
            </a:r>
            <a:r>
              <a:rPr lang="de-DE" sz="1600" dirty="0">
                <a:solidFill>
                  <a:schemeClr val="tx1"/>
                </a:solidFill>
              </a:rPr>
              <a:t> Dynamics</a:t>
            </a:r>
          </a:p>
        </p:txBody>
      </p:sp>
      <p:sp>
        <p:nvSpPr>
          <p:cNvPr id="8" name="Rechteck 7"/>
          <p:cNvSpPr/>
          <p:nvPr/>
        </p:nvSpPr>
        <p:spPr>
          <a:xfrm>
            <a:off x="3351027" y="5414963"/>
            <a:ext cx="3560762" cy="431800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de-DE" b="1" dirty="0" err="1">
                <a:solidFill>
                  <a:schemeClr val="tx1"/>
                </a:solidFill>
                <a:latin typeface="Futura Bk BT" panose="020B0502020204020303" pitchFamily="34" charset="0"/>
              </a:rPr>
              <a:t>Geometry</a:t>
            </a:r>
            <a:r>
              <a:rPr lang="de-DE" dirty="0" err="1">
                <a:solidFill>
                  <a:schemeClr val="tx1"/>
                </a:solidFill>
                <a:latin typeface="Futura Bk BT" panose="020B0502020204020303" pitchFamily="34" charset="0"/>
              </a:rPr>
              <a:t>-based</a:t>
            </a:r>
            <a:endParaRPr lang="de-DE" dirty="0">
              <a:solidFill>
                <a:schemeClr val="tx1"/>
              </a:solidFill>
              <a:latin typeface="Futura Bk BT" panose="020B0502020204020303" pitchFamily="34" charset="0"/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7056252" y="5414963"/>
            <a:ext cx="3560762" cy="431800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de-DE" b="1" dirty="0" err="1">
                <a:solidFill>
                  <a:schemeClr val="tx1"/>
                </a:solidFill>
                <a:latin typeface="Futura Bk BT" panose="020B0502020204020303" pitchFamily="34" charset="0"/>
              </a:rPr>
              <a:t>Energy</a:t>
            </a:r>
            <a:r>
              <a:rPr lang="de-DE" dirty="0" err="1">
                <a:solidFill>
                  <a:schemeClr val="tx1"/>
                </a:solidFill>
                <a:latin typeface="Futura Bk BT" panose="020B0502020204020303" pitchFamily="34" charset="0"/>
              </a:rPr>
              <a:t>-based</a:t>
            </a:r>
            <a:endParaRPr lang="de-DE" dirty="0">
              <a:solidFill>
                <a:schemeClr val="tx1"/>
              </a:solidFill>
              <a:latin typeface="Futura Bk BT" panose="020B0502020204020303" pitchFamily="34" charset="0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3351028" y="3905250"/>
            <a:ext cx="2225675" cy="431800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ru-RU" b="1">
                <a:sym typeface="Symbol" panose="05050102010706020507" pitchFamily="18" charset="2"/>
              </a:rPr>
              <a:t></a:t>
            </a:r>
            <a:r>
              <a:rPr lang="en-US" altLang="ru-RU"/>
              <a:t> </a:t>
            </a:r>
            <a:r>
              <a:rPr lang="en-US" altLang="ru-RU" b="1">
                <a:latin typeface="Calibri" panose="020F0502020204030204" pitchFamily="34" charset="0"/>
              </a:rPr>
              <a:t>S</a:t>
            </a:r>
            <a:r>
              <a:rPr lang="de-DE" altLang="ru-RU" b="1">
                <a:latin typeface="Calibri" panose="020F0502020204030204" pitchFamily="34" charset="0"/>
              </a:rPr>
              <a:t>econds</a:t>
            </a:r>
          </a:p>
        </p:txBody>
      </p:sp>
      <p:sp>
        <p:nvSpPr>
          <p:cNvPr id="25" name="Rechteck 24"/>
          <p:cNvSpPr/>
          <p:nvPr/>
        </p:nvSpPr>
        <p:spPr>
          <a:xfrm>
            <a:off x="5903728" y="3902075"/>
            <a:ext cx="2225675" cy="431800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b="1" dirty="0">
                <a:solidFill>
                  <a:schemeClr val="tx1"/>
                </a:solidFill>
                <a:sym typeface="Symbol" panose="05050102010706020507" pitchFamily="18" charset="2"/>
              </a:rPr>
              <a:t></a:t>
            </a:r>
            <a:r>
              <a:rPr lang="de-DE" b="1" dirty="0" err="1">
                <a:solidFill>
                  <a:schemeClr val="tx1"/>
                </a:solidFill>
              </a:rPr>
              <a:t>Minutes</a:t>
            </a:r>
            <a:r>
              <a:rPr lang="de-DE" b="1" dirty="0">
                <a:solidFill>
                  <a:schemeClr val="tx1"/>
                </a:solidFill>
              </a:rPr>
              <a:t> 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8391340" y="3905250"/>
            <a:ext cx="2225675" cy="431800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de-DE" altLang="ru-RU" b="1">
                <a:sym typeface="Symbol" panose="05050102010706020507" pitchFamily="18" charset="2"/>
              </a:rPr>
              <a:t></a:t>
            </a:r>
            <a:r>
              <a:rPr lang="de-DE" altLang="ru-RU"/>
              <a:t> </a:t>
            </a:r>
            <a:r>
              <a:rPr lang="de-DE" altLang="ru-RU" b="1"/>
              <a:t>D</a:t>
            </a:r>
            <a:r>
              <a:rPr lang="de-DE" altLang="ru-RU" b="1">
                <a:latin typeface="Calibri" panose="020F0502020204030204" pitchFamily="34" charset="0"/>
              </a:rPr>
              <a:t>ays</a:t>
            </a:r>
          </a:p>
        </p:txBody>
      </p:sp>
      <p:sp>
        <p:nvSpPr>
          <p:cNvPr id="29" name="Rechteck 28"/>
          <p:cNvSpPr/>
          <p:nvPr/>
        </p:nvSpPr>
        <p:spPr>
          <a:xfrm>
            <a:off x="3382778" y="4694238"/>
            <a:ext cx="4745037" cy="4318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b="1" dirty="0" err="1">
                <a:solidFill>
                  <a:schemeClr val="bg1"/>
                </a:solidFill>
                <a:latin typeface="Futura Bk BT" panose="020B0502020204020303" pitchFamily="34" charset="0"/>
              </a:rPr>
              <a:t>Empirical</a:t>
            </a:r>
            <a:endParaRPr lang="de-DE" b="1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8424678" y="4694238"/>
            <a:ext cx="2225675" cy="431800"/>
          </a:xfrm>
          <a:prstGeom prst="rect">
            <a:avLst/>
          </a:prstGeom>
          <a:solidFill>
            <a:schemeClr val="accent6">
              <a:lumMod val="50000"/>
              <a:alpha val="50000"/>
            </a:schemeClr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de-DE" b="1" i="1" dirty="0">
                <a:solidFill>
                  <a:schemeClr val="bg1"/>
                </a:solidFill>
                <a:latin typeface="Futura Bk BT" panose="020B0502020204020303" pitchFamily="34" charset="0"/>
              </a:rPr>
              <a:t>Ab </a:t>
            </a:r>
            <a:r>
              <a:rPr lang="de-DE" b="1" i="1" dirty="0" err="1">
                <a:solidFill>
                  <a:schemeClr val="bg1"/>
                </a:solidFill>
                <a:latin typeface="Futura Bk BT" panose="020B0502020204020303" pitchFamily="34" charset="0"/>
              </a:rPr>
              <a:t>initio</a:t>
            </a:r>
            <a:endParaRPr lang="de-DE" b="1" i="1" dirty="0">
              <a:solidFill>
                <a:schemeClr val="bg1"/>
              </a:solidFill>
              <a:latin typeface="Futura Bk BT" panose="020B0502020204020303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165" y="2146300"/>
            <a:ext cx="156686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640" y="2146300"/>
            <a:ext cx="17827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115" y="2133601"/>
            <a:ext cx="1762125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8" name="Rectangle 70" descr="Упаковочная бумага"/>
          <p:cNvSpPr txBox="1">
            <a:spLocks noChangeArrowheads="1"/>
          </p:cNvSpPr>
          <p:nvPr/>
        </p:nvSpPr>
        <p:spPr bwMode="auto">
          <a:xfrm>
            <a:off x="-917574" y="173038"/>
            <a:ext cx="1075213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2600"/>
              </a:lnSpc>
            </a:pPr>
            <a:r>
              <a:rPr lang="en-US" altLang="ru-RU" sz="3200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Methods of </a:t>
            </a:r>
            <a:r>
              <a:rPr lang="en-US" altLang="ru-RU" sz="3200" b="1" dirty="0">
                <a:solidFill>
                  <a:srgbClr val="000000"/>
                </a:solidFill>
                <a:sym typeface="Symbol" panose="05050102010706020507" pitchFamily="18" charset="2"/>
              </a:rPr>
              <a:t>theoretical materials </a:t>
            </a:r>
            <a:r>
              <a:rPr lang="en-US" altLang="ru-RU" sz="3200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science: </a:t>
            </a:r>
            <a:endParaRPr lang="ru-RU" altLang="ru-RU" sz="3200" b="1" dirty="0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6245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8" grpId="0" animBg="1"/>
      <p:bldP spid="23" grpId="0" animBg="1"/>
      <p:bldP spid="24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0" descr="Упаковочная бумага"/>
          <p:cNvSpPr txBox="1">
            <a:spLocks noChangeArrowheads="1"/>
          </p:cNvSpPr>
          <p:nvPr/>
        </p:nvSpPr>
        <p:spPr bwMode="auto">
          <a:xfrm>
            <a:off x="620260" y="239805"/>
            <a:ext cx="10949152" cy="120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defTabSz="914400">
              <a:spcBef>
                <a:spcPct val="0"/>
              </a:spcBef>
              <a:buNone/>
              <a:defRPr/>
            </a:pPr>
            <a:r>
              <a:rPr lang="en-US" altLang="ru-RU" sz="4000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I</a:t>
            </a:r>
            <a:r>
              <a:rPr lang="en-US" altLang="ru-RU" sz="4000" b="1" dirty="0">
                <a:solidFill>
                  <a:srgbClr val="000000"/>
                </a:solidFill>
                <a:sym typeface="Symbol" panose="05050102010706020507" pitchFamily="18" charset="2"/>
              </a:rPr>
              <a:t>. </a:t>
            </a:r>
            <a:r>
              <a:rPr lang="en-US" altLang="ru-RU" sz="4000" b="1" dirty="0" smtClean="0">
                <a:solidFill>
                  <a:srgbClr val="000000"/>
                </a:solidFill>
                <a:sym typeface="Symbol" panose="05050102010706020507" pitchFamily="18" charset="2"/>
              </a:rPr>
              <a:t>Density Functional Theory (DFT)</a:t>
            </a:r>
            <a:r>
              <a:rPr lang="en-US" altLang="ru-RU" sz="5400" b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</a:t>
            </a:r>
            <a:endParaRPr kumimoji="0" lang="ru-RU" altLang="ru-RU" sz="5400" b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6496594" y="3142357"/>
            <a:ext cx="31176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1964-1965 </a:t>
            </a:r>
            <a:r>
              <a:rPr lang="ru-RU" sz="2800" i="1" dirty="0" smtClean="0">
                <a:solidFill>
                  <a:prstClr val="black"/>
                </a:solidFill>
              </a:rPr>
              <a:t>гг.</a:t>
            </a:r>
            <a:endParaRPr kumimoji="0" lang="ru-RU" altLang="ru-R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93" y="1671952"/>
            <a:ext cx="10564905" cy="1278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30" y="4394218"/>
            <a:ext cx="1306462" cy="1306462"/>
          </a:xfrm>
          <a:prstGeom prst="rect">
            <a:avLst/>
          </a:prstGeom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9100279" y="4716523"/>
            <a:ext cx="1645921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19</a:t>
            </a:r>
            <a:r>
              <a:rPr kumimoji="0" lang="ru-RU" sz="2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98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800" i="1" noProof="0" dirty="0" err="1" smtClean="0">
                <a:solidFill>
                  <a:prstClr val="black"/>
                </a:solidFill>
              </a:rPr>
              <a:t>W.Kohn</a:t>
            </a:r>
            <a:endParaRPr lang="en-US" altLang="ru-RU" sz="2800" i="1" dirty="0">
              <a:solidFill>
                <a:prstClr val="black"/>
              </a:solidFill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800" i="1" dirty="0" smtClean="0">
                <a:solidFill>
                  <a:prstClr val="black"/>
                </a:solidFill>
              </a:rPr>
              <a:t>J. </a:t>
            </a:r>
            <a:r>
              <a:rPr lang="en-US" altLang="ru-RU" sz="2800" i="1" dirty="0" err="1" smtClean="0">
                <a:solidFill>
                  <a:prstClr val="black"/>
                </a:solidFill>
              </a:rPr>
              <a:t>Pople</a:t>
            </a:r>
            <a:endParaRPr lang="en-US" altLang="ru-RU" sz="280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82" y="3180573"/>
            <a:ext cx="5529940" cy="182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1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34" y="295275"/>
            <a:ext cx="11058525" cy="65627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1451" y="95799"/>
            <a:ext cx="2629308" cy="100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034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451" y="95799"/>
            <a:ext cx="2629308" cy="10039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68" y="1099716"/>
            <a:ext cx="10648950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820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1451" y="95799"/>
            <a:ext cx="2629308" cy="10039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68" y="1099716"/>
            <a:ext cx="10648950" cy="46005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934" y="1465458"/>
            <a:ext cx="812482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10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img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890" y="910814"/>
            <a:ext cx="1655762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wien2k_logo_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39" y="3630995"/>
            <a:ext cx="1084263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CRYSTAL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228" y="2264554"/>
            <a:ext cx="266382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Gaussian_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191" y="4129994"/>
            <a:ext cx="1800225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7" descr="cp2k_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684" y="1684558"/>
            <a:ext cx="109855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9" descr="SIESTA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18" y="927948"/>
            <a:ext cx="198437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10" descr="QE_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739" y="2416066"/>
            <a:ext cx="267335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al05_full_server_row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345" y="3306623"/>
            <a:ext cx="4729655" cy="355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70" descr="Упаковочная бумага"/>
          <p:cNvSpPr txBox="1">
            <a:spLocks noChangeArrowheads="1"/>
          </p:cNvSpPr>
          <p:nvPr/>
        </p:nvSpPr>
        <p:spPr bwMode="auto">
          <a:xfrm>
            <a:off x="6653437" y="278946"/>
            <a:ext cx="5281824" cy="120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4000" b="1" i="1" dirty="0" smtClean="0">
                <a:solidFill>
                  <a:srgbClr val="000000"/>
                </a:solidFill>
                <a:sym typeface="Symbol" panose="05050102010706020507" pitchFamily="18" charset="2"/>
              </a:rPr>
              <a:t>Some DFT codes</a:t>
            </a:r>
            <a:r>
              <a:rPr lang="en-US" altLang="ru-RU" sz="5400" b="1" i="1" dirty="0" smtClean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Symbol" panose="05050102010706020507" pitchFamily="18" charset="2"/>
              </a:rPr>
              <a:t> </a:t>
            </a:r>
            <a:endParaRPr kumimoji="0" lang="ru-RU" altLang="ru-RU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2857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3690</TotalTime>
  <Words>609</Words>
  <Application>Microsoft Office PowerPoint</Application>
  <PresentationFormat>Широкоэкранный</PresentationFormat>
  <Paragraphs>145</Paragraphs>
  <Slides>31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Futura Bk BT</vt:lpstr>
      <vt:lpstr>Mathematica1</vt:lpstr>
      <vt:lpstr>Montserrat Light</vt:lpstr>
      <vt:lpstr>Symbol</vt:lpstr>
      <vt:lpstr>Wingdings 3</vt:lpstr>
      <vt:lpstr>Легкий дым</vt:lpstr>
      <vt:lpstr>Тема Office</vt:lpstr>
      <vt:lpstr>Оформление по умолчанию</vt:lpstr>
      <vt:lpstr>Discovery of new materials using theoretical materials science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Разработки МНИЦТМ СамГТУ в области прогнозирования материалов для новых типов металл-ионных аккумуляторов</dc:title>
  <dc:creator>Nev-2-1</dc:creator>
  <cp:lastModifiedBy>Kabanov</cp:lastModifiedBy>
  <cp:revision>131</cp:revision>
  <dcterms:created xsi:type="dcterms:W3CDTF">2020-02-05T14:02:00Z</dcterms:created>
  <dcterms:modified xsi:type="dcterms:W3CDTF">2023-10-27T05:17:14Z</dcterms:modified>
</cp:coreProperties>
</file>