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23" r:id="rId2"/>
    <p:sldId id="324" r:id="rId3"/>
    <p:sldId id="326" r:id="rId4"/>
    <p:sldId id="327" r:id="rId5"/>
    <p:sldId id="328" r:id="rId6"/>
    <p:sldId id="329" r:id="rId7"/>
    <p:sldId id="332" r:id="rId8"/>
    <p:sldId id="311" r:id="rId9"/>
    <p:sldId id="331" r:id="rId10"/>
    <p:sldId id="325" r:id="rId11"/>
    <p:sldId id="322" r:id="rId12"/>
    <p:sldId id="312" r:id="rId13"/>
    <p:sldId id="330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2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4D1F-ED3D-446E-AA9D-FAF807020711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E635A-06D8-448E-9482-0141BA143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69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87AA-FEDB-4B84-A9A8-F6A7A94BAE07}" type="datetime1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1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46F5-E973-43F6-9595-77B551AD8FB8}" type="datetime1">
              <a:rPr lang="ru-RU" smtClean="0"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2953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46F5-E973-43F6-9595-77B551AD8FB8}" type="datetime1">
              <a:rPr lang="ru-RU" smtClean="0"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41227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46F5-E973-43F6-9595-77B551AD8FB8}" type="datetime1">
              <a:rPr lang="ru-RU" smtClean="0"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827359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46F5-E973-43F6-9595-77B551AD8FB8}" type="datetime1">
              <a:rPr lang="ru-RU" smtClean="0"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06643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46F5-E973-43F6-9595-77B551AD8FB8}" type="datetime1">
              <a:rPr lang="ru-RU" smtClean="0"/>
              <a:t>23.10.2023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4649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46F5-E973-43F6-9595-77B551AD8FB8}" type="datetime1">
              <a:rPr lang="ru-RU" smtClean="0"/>
              <a:t>23.10.2023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00990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46F5-E973-43F6-9595-77B551AD8FB8}" type="datetime1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25744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46F5-E973-43F6-9595-77B551AD8FB8}" type="datetime1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72841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150-F380-45DA-9691-3A6E9A2930DF}" type="datetime1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24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46F5-E973-43F6-9595-77B551AD8FB8}" type="datetime1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03449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82A6-D00C-4A14-956B-A773F73271EF}" type="datetime1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03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46F5-E973-43F6-9595-77B551AD8FB8}" type="datetime1">
              <a:rPr lang="ru-RU" smtClean="0"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39043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46F5-E973-43F6-9595-77B551AD8FB8}" type="datetime1">
              <a:rPr lang="ru-RU" smtClean="0"/>
              <a:t>23.10.2023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79617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72B1-030F-4851-8D5C-D19326330A11}" type="datetime1">
              <a:rPr lang="ru-RU" smtClean="0"/>
              <a:t>23.10.2023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56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8F7D-F092-4659-8265-F54CF364F17C}" type="datetime1">
              <a:rPr lang="ru-RU" smtClean="0"/>
              <a:t>23.10.2023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943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46F5-E973-43F6-9595-77B551AD8FB8}" type="datetime1">
              <a:rPr lang="ru-RU" smtClean="0"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24493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1302E-4759-41C7-A496-8C9D215F64FC}" type="datetime1">
              <a:rPr lang="ru-RU" smtClean="0"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0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72F46F5-E973-43F6-9595-77B551AD8FB8}" type="datetime1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8AEA400-B7DB-451C-A801-6944C7D25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72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DCD8B7-955E-4A90-97CE-5E4C11531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mtClean="0"/>
              <a:t>1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7D3E0-DE19-4578-BAF7-1867477CAD91}"/>
              </a:ext>
            </a:extLst>
          </p:cNvPr>
          <p:cNvSpPr txBox="1"/>
          <p:nvPr/>
        </p:nvSpPr>
        <p:spPr>
          <a:xfrm>
            <a:off x="3234365" y="2669404"/>
            <a:ext cx="6202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Cryogenic system of SPD</a:t>
            </a:r>
            <a:r>
              <a:rPr lang="ru-RU" sz="40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1A63A0"/>
              </a:solidFill>
              <a:latin typeface="Roboto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92D226-9BD7-C970-B6CD-0192B3598876}"/>
              </a:ext>
            </a:extLst>
          </p:cNvPr>
          <p:cNvSpPr txBox="1"/>
          <p:nvPr/>
        </p:nvSpPr>
        <p:spPr>
          <a:xfrm>
            <a:off x="536521" y="5578612"/>
            <a:ext cx="11281913" cy="66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Speaker:						     							 PhD Dr. Nikiforov Dmitry</a:t>
            </a:r>
            <a:r>
              <a:rPr lang="en-US" sz="28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64863C-1551-3125-9FA2-727E79D96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28946" cy="108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83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D4780B5-A709-EF7C-10CF-4CF0322EDD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2" r="8560"/>
          <a:stretch/>
        </p:blipFill>
        <p:spPr>
          <a:xfrm rot="16200000">
            <a:off x="2965778" y="-2081285"/>
            <a:ext cx="6608149" cy="1127042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A45ABA-C018-B84B-78F7-457E53D0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85133" y="6425587"/>
            <a:ext cx="764215" cy="365125"/>
          </a:xfrm>
        </p:spPr>
        <p:txBody>
          <a:bodyPr/>
          <a:lstStyle/>
          <a:p>
            <a:fld id="{88AEA400-B7DB-451C-A801-6944C7D25C5E}" type="slidenum">
              <a:rPr lang="ru-RU" sz="2000" smtClean="0"/>
              <a:t>10</a:t>
            </a:fld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3078B1-EAD0-9838-2B4E-A5D791DB6778}"/>
              </a:ext>
            </a:extLst>
          </p:cNvPr>
          <p:cNvSpPr txBox="1"/>
          <p:nvPr/>
        </p:nvSpPr>
        <p:spPr>
          <a:xfrm>
            <a:off x="3675200" y="-5123"/>
            <a:ext cx="434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Nitrogen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4975E6-E8E6-5372-6344-64E9ABCB9C26}"/>
              </a:ext>
            </a:extLst>
          </p:cNvPr>
          <p:cNvSpPr txBox="1"/>
          <p:nvPr/>
        </p:nvSpPr>
        <p:spPr>
          <a:xfrm>
            <a:off x="1076092" y="1299116"/>
            <a:ext cx="2274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option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837C8EC-DA1D-1C0C-4311-056D7E554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992"/>
            <a:ext cx="2286000" cy="63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17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CB66C1-858D-4311-910C-29015458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z="2000" smtClean="0"/>
              <a:t>11</a:t>
            </a:fld>
            <a:endParaRPr lang="ru-RU" sz="2000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A29F1F14-D5FA-4E38-8144-809DB5B18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387301"/>
              </p:ext>
            </p:extLst>
          </p:nvPr>
        </p:nvGraphicFramePr>
        <p:xfrm>
          <a:off x="2224298" y="1692932"/>
          <a:ext cx="8191230" cy="3750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246">
                  <a:extLst>
                    <a:ext uri="{9D8B030D-6E8A-4147-A177-3AD203B41FA5}">
                      <a16:colId xmlns:a16="http://schemas.microsoft.com/office/drawing/2014/main" val="945736180"/>
                    </a:ext>
                  </a:extLst>
                </a:gridCol>
                <a:gridCol w="1638246">
                  <a:extLst>
                    <a:ext uri="{9D8B030D-6E8A-4147-A177-3AD203B41FA5}">
                      <a16:colId xmlns:a16="http://schemas.microsoft.com/office/drawing/2014/main" val="1543171218"/>
                    </a:ext>
                  </a:extLst>
                </a:gridCol>
                <a:gridCol w="1638246">
                  <a:extLst>
                    <a:ext uri="{9D8B030D-6E8A-4147-A177-3AD203B41FA5}">
                      <a16:colId xmlns:a16="http://schemas.microsoft.com/office/drawing/2014/main" val="457319925"/>
                    </a:ext>
                  </a:extLst>
                </a:gridCol>
                <a:gridCol w="1638246">
                  <a:extLst>
                    <a:ext uri="{9D8B030D-6E8A-4147-A177-3AD203B41FA5}">
                      <a16:colId xmlns:a16="http://schemas.microsoft.com/office/drawing/2014/main" val="3909175892"/>
                    </a:ext>
                  </a:extLst>
                </a:gridCol>
                <a:gridCol w="1638246">
                  <a:extLst>
                    <a:ext uri="{9D8B030D-6E8A-4147-A177-3AD203B41FA5}">
                      <a16:colId xmlns:a16="http://schemas.microsoft.com/office/drawing/2014/main" val="3493564511"/>
                    </a:ext>
                  </a:extLst>
                </a:gridCol>
              </a:tblGrid>
              <a:tr h="93520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Detectors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C4H10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48116"/>
                  </a:ext>
                </a:extLst>
              </a:tr>
              <a:tr h="54182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 t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6584434"/>
                  </a:ext>
                </a:extLst>
              </a:tr>
              <a:tr h="54182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7146039"/>
                  </a:ext>
                </a:extLst>
              </a:tr>
              <a:tr h="54182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0,029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0,0045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409390"/>
                  </a:ext>
                </a:extLst>
              </a:tr>
              <a:tr h="541826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Cryo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plant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≈ 15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726601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5,429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0,0045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525236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B4270C4-531C-4ED8-A117-3C6FCE0A550F}"/>
              </a:ext>
            </a:extLst>
          </p:cNvPr>
          <p:cNvSpPr txBox="1"/>
          <p:nvPr/>
        </p:nvSpPr>
        <p:spPr>
          <a:xfrm>
            <a:off x="1158241" y="704506"/>
            <a:ext cx="1066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Gas consumption for SPD detectors during 1 month of operation</a:t>
            </a:r>
            <a:endParaRPr lang="ru-RU" sz="32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360C09C-D057-D66A-314E-60F16162E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992"/>
            <a:ext cx="2286000" cy="6340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62FA25-50FF-4013-FF45-0CE46B9E8687}"/>
              </a:ext>
            </a:extLst>
          </p:cNvPr>
          <p:cNvSpPr txBox="1"/>
          <p:nvPr/>
        </p:nvSpPr>
        <p:spPr>
          <a:xfrm>
            <a:off x="3675200" y="-5123"/>
            <a:ext cx="434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Nitrogen system</a:t>
            </a:r>
          </a:p>
        </p:txBody>
      </p:sp>
    </p:spTree>
    <p:extLst>
      <p:ext uri="{BB962C8B-B14F-4D97-AF65-F5344CB8AC3E}">
        <p14:creationId xmlns:p14="http://schemas.microsoft.com/office/powerpoint/2010/main" val="4156970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A54268-D3C7-44DB-86C6-CA099CC75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z="2000" smtClean="0"/>
              <a:t>12</a:t>
            </a:fld>
            <a:endParaRPr lang="ru-RU" sz="2000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5D196F2-4D7F-C1D0-BA3F-30082AC6E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103600"/>
              </p:ext>
            </p:extLst>
          </p:nvPr>
        </p:nvGraphicFramePr>
        <p:xfrm>
          <a:off x="673786" y="1014798"/>
          <a:ext cx="10844428" cy="4904672"/>
        </p:xfrm>
        <a:graphic>
          <a:graphicData uri="http://schemas.openxmlformats.org/drawingml/2006/table">
            <a:tbl>
              <a:tblPr/>
              <a:tblGrid>
                <a:gridCol w="2226340">
                  <a:extLst>
                    <a:ext uri="{9D8B030D-6E8A-4147-A177-3AD203B41FA5}">
                      <a16:colId xmlns:a16="http://schemas.microsoft.com/office/drawing/2014/main" val="3788068656"/>
                    </a:ext>
                  </a:extLst>
                </a:gridCol>
                <a:gridCol w="359087">
                  <a:extLst>
                    <a:ext uri="{9D8B030D-6E8A-4147-A177-3AD203B41FA5}">
                      <a16:colId xmlns:a16="http://schemas.microsoft.com/office/drawing/2014/main" val="811833941"/>
                    </a:ext>
                  </a:extLst>
                </a:gridCol>
                <a:gridCol w="359087">
                  <a:extLst>
                    <a:ext uri="{9D8B030D-6E8A-4147-A177-3AD203B41FA5}">
                      <a16:colId xmlns:a16="http://schemas.microsoft.com/office/drawing/2014/main" val="1293061336"/>
                    </a:ext>
                  </a:extLst>
                </a:gridCol>
                <a:gridCol w="359087">
                  <a:extLst>
                    <a:ext uri="{9D8B030D-6E8A-4147-A177-3AD203B41FA5}">
                      <a16:colId xmlns:a16="http://schemas.microsoft.com/office/drawing/2014/main" val="2999748210"/>
                    </a:ext>
                  </a:extLst>
                </a:gridCol>
                <a:gridCol w="359087">
                  <a:extLst>
                    <a:ext uri="{9D8B030D-6E8A-4147-A177-3AD203B41FA5}">
                      <a16:colId xmlns:a16="http://schemas.microsoft.com/office/drawing/2014/main" val="770787901"/>
                    </a:ext>
                  </a:extLst>
                </a:gridCol>
                <a:gridCol w="359087">
                  <a:extLst>
                    <a:ext uri="{9D8B030D-6E8A-4147-A177-3AD203B41FA5}">
                      <a16:colId xmlns:a16="http://schemas.microsoft.com/office/drawing/2014/main" val="1517926098"/>
                    </a:ext>
                  </a:extLst>
                </a:gridCol>
                <a:gridCol w="359087">
                  <a:extLst>
                    <a:ext uri="{9D8B030D-6E8A-4147-A177-3AD203B41FA5}">
                      <a16:colId xmlns:a16="http://schemas.microsoft.com/office/drawing/2014/main" val="2618896727"/>
                    </a:ext>
                  </a:extLst>
                </a:gridCol>
                <a:gridCol w="359087">
                  <a:extLst>
                    <a:ext uri="{9D8B030D-6E8A-4147-A177-3AD203B41FA5}">
                      <a16:colId xmlns:a16="http://schemas.microsoft.com/office/drawing/2014/main" val="349453081"/>
                    </a:ext>
                  </a:extLst>
                </a:gridCol>
                <a:gridCol w="359087">
                  <a:extLst>
                    <a:ext uri="{9D8B030D-6E8A-4147-A177-3AD203B41FA5}">
                      <a16:colId xmlns:a16="http://schemas.microsoft.com/office/drawing/2014/main" val="422356167"/>
                    </a:ext>
                  </a:extLst>
                </a:gridCol>
                <a:gridCol w="359087">
                  <a:extLst>
                    <a:ext uri="{9D8B030D-6E8A-4147-A177-3AD203B41FA5}">
                      <a16:colId xmlns:a16="http://schemas.microsoft.com/office/drawing/2014/main" val="3700635803"/>
                    </a:ext>
                  </a:extLst>
                </a:gridCol>
                <a:gridCol w="359087">
                  <a:extLst>
                    <a:ext uri="{9D8B030D-6E8A-4147-A177-3AD203B41FA5}">
                      <a16:colId xmlns:a16="http://schemas.microsoft.com/office/drawing/2014/main" val="2030755531"/>
                    </a:ext>
                  </a:extLst>
                </a:gridCol>
                <a:gridCol w="359087">
                  <a:extLst>
                    <a:ext uri="{9D8B030D-6E8A-4147-A177-3AD203B41FA5}">
                      <a16:colId xmlns:a16="http://schemas.microsoft.com/office/drawing/2014/main" val="3439531070"/>
                    </a:ext>
                  </a:extLst>
                </a:gridCol>
                <a:gridCol w="359087">
                  <a:extLst>
                    <a:ext uri="{9D8B030D-6E8A-4147-A177-3AD203B41FA5}">
                      <a16:colId xmlns:a16="http://schemas.microsoft.com/office/drawing/2014/main" val="4279664186"/>
                    </a:ext>
                  </a:extLst>
                </a:gridCol>
                <a:gridCol w="359087">
                  <a:extLst>
                    <a:ext uri="{9D8B030D-6E8A-4147-A177-3AD203B41FA5}">
                      <a16:colId xmlns:a16="http://schemas.microsoft.com/office/drawing/2014/main" val="1653608053"/>
                    </a:ext>
                  </a:extLst>
                </a:gridCol>
                <a:gridCol w="359087">
                  <a:extLst>
                    <a:ext uri="{9D8B030D-6E8A-4147-A177-3AD203B41FA5}">
                      <a16:colId xmlns:a16="http://schemas.microsoft.com/office/drawing/2014/main" val="1488188419"/>
                    </a:ext>
                  </a:extLst>
                </a:gridCol>
                <a:gridCol w="359087">
                  <a:extLst>
                    <a:ext uri="{9D8B030D-6E8A-4147-A177-3AD203B41FA5}">
                      <a16:colId xmlns:a16="http://schemas.microsoft.com/office/drawing/2014/main" val="154405235"/>
                    </a:ext>
                  </a:extLst>
                </a:gridCol>
                <a:gridCol w="359087">
                  <a:extLst>
                    <a:ext uri="{9D8B030D-6E8A-4147-A177-3AD203B41FA5}">
                      <a16:colId xmlns:a16="http://schemas.microsoft.com/office/drawing/2014/main" val="2506401757"/>
                    </a:ext>
                  </a:extLst>
                </a:gridCol>
                <a:gridCol w="359087">
                  <a:extLst>
                    <a:ext uri="{9D8B030D-6E8A-4147-A177-3AD203B41FA5}">
                      <a16:colId xmlns:a16="http://schemas.microsoft.com/office/drawing/2014/main" val="2127064005"/>
                    </a:ext>
                  </a:extLst>
                </a:gridCol>
                <a:gridCol w="359087">
                  <a:extLst>
                    <a:ext uri="{9D8B030D-6E8A-4147-A177-3AD203B41FA5}">
                      <a16:colId xmlns:a16="http://schemas.microsoft.com/office/drawing/2014/main" val="317844589"/>
                    </a:ext>
                  </a:extLst>
                </a:gridCol>
                <a:gridCol w="359087">
                  <a:extLst>
                    <a:ext uri="{9D8B030D-6E8A-4147-A177-3AD203B41FA5}">
                      <a16:colId xmlns:a16="http://schemas.microsoft.com/office/drawing/2014/main" val="2873534765"/>
                    </a:ext>
                  </a:extLst>
                </a:gridCol>
                <a:gridCol w="359087">
                  <a:extLst>
                    <a:ext uri="{9D8B030D-6E8A-4147-A177-3AD203B41FA5}">
                      <a16:colId xmlns:a16="http://schemas.microsoft.com/office/drawing/2014/main" val="2860164402"/>
                    </a:ext>
                  </a:extLst>
                </a:gridCol>
                <a:gridCol w="359087">
                  <a:extLst>
                    <a:ext uri="{9D8B030D-6E8A-4147-A177-3AD203B41FA5}">
                      <a16:colId xmlns:a16="http://schemas.microsoft.com/office/drawing/2014/main" val="431555103"/>
                    </a:ext>
                  </a:extLst>
                </a:gridCol>
                <a:gridCol w="359087">
                  <a:extLst>
                    <a:ext uri="{9D8B030D-6E8A-4147-A177-3AD203B41FA5}">
                      <a16:colId xmlns:a16="http://schemas.microsoft.com/office/drawing/2014/main" val="951029804"/>
                    </a:ext>
                  </a:extLst>
                </a:gridCol>
                <a:gridCol w="359087">
                  <a:extLst>
                    <a:ext uri="{9D8B030D-6E8A-4147-A177-3AD203B41FA5}">
                      <a16:colId xmlns:a16="http://schemas.microsoft.com/office/drawing/2014/main" val="700019046"/>
                    </a:ext>
                  </a:extLst>
                </a:gridCol>
                <a:gridCol w="359087">
                  <a:extLst>
                    <a:ext uri="{9D8B030D-6E8A-4147-A177-3AD203B41FA5}">
                      <a16:colId xmlns:a16="http://schemas.microsoft.com/office/drawing/2014/main" val="3683322030"/>
                    </a:ext>
                  </a:extLst>
                </a:gridCol>
              </a:tblGrid>
              <a:tr h="422935">
                <a:tc gridSpan="25"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Steps of creation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339786"/>
                  </a:ext>
                </a:extLst>
              </a:tr>
              <a:tr h="36499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123975"/>
                  </a:ext>
                </a:extLst>
              </a:tr>
              <a:tr h="364992">
                <a:tc vMerge="1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19777"/>
                  </a:ext>
                </a:extLst>
              </a:tr>
              <a:tr h="364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Cryogenic plant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029253"/>
                  </a:ext>
                </a:extLst>
              </a:tr>
              <a:tr h="364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Helium pipeline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800211"/>
                  </a:ext>
                </a:extLst>
              </a:tr>
              <a:tr h="364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 system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756116"/>
                  </a:ext>
                </a:extLst>
              </a:tr>
              <a:tr h="364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Vacuum system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356239"/>
                  </a:ext>
                </a:extLst>
              </a:tr>
              <a:tr h="364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Pneumatic system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84393"/>
                  </a:ext>
                </a:extLst>
              </a:tr>
              <a:tr h="7237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Cryogenic system control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 </a:t>
                      </a:r>
                    </a:p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330846"/>
                  </a:ext>
                </a:extLst>
              </a:tr>
              <a:tr h="330132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04673"/>
                  </a:ext>
                </a:extLst>
              </a:tr>
              <a:tr h="723756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Technical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Contract   execution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Assembly &amp; Test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Commissioning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590803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CF3E09-83E0-31D4-2B2C-A6FB271A5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992"/>
            <a:ext cx="2286000" cy="63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46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E16410-C3E3-D20C-9175-5A3863953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084" y="6223698"/>
            <a:ext cx="764215" cy="365125"/>
          </a:xfrm>
        </p:spPr>
        <p:txBody>
          <a:bodyPr/>
          <a:lstStyle/>
          <a:p>
            <a:fld id="{88AEA400-B7DB-451C-A801-6944C7D25C5E}" type="slidenum">
              <a:rPr lang="ru-RU" sz="2000" smtClean="0"/>
              <a:t>13</a:t>
            </a:fld>
            <a:endParaRPr lang="ru-R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6EB9B7-2886-8CEB-E656-286502679A5B}"/>
              </a:ext>
            </a:extLst>
          </p:cNvPr>
          <p:cNvSpPr txBox="1"/>
          <p:nvPr/>
        </p:nvSpPr>
        <p:spPr>
          <a:xfrm>
            <a:off x="818634" y="210507"/>
            <a:ext cx="1036445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Conclusions: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The manufacturer of the SPD magnet and the type of cryogenic plant were determined.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The location of cryogenic tanks, their volumes and gas consumption for SPD were determined.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The maximum cooling capacity of the cryogenic plant is calculated.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The development of technical specifications for a cryogenic plant and a platform for cryogenic tanks is in an active phase.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The work is being carried out in accordance with the plan.</a:t>
            </a:r>
          </a:p>
        </p:txBody>
      </p:sp>
    </p:spTree>
    <p:extLst>
      <p:ext uri="{BB962C8B-B14F-4D97-AF65-F5344CB8AC3E}">
        <p14:creationId xmlns:p14="http://schemas.microsoft.com/office/powerpoint/2010/main" val="2323096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B28E668-BB62-4B68-8269-5617AADBF00A}"/>
              </a:ext>
            </a:extLst>
          </p:cNvPr>
          <p:cNvSpPr txBox="1"/>
          <p:nvPr/>
        </p:nvSpPr>
        <p:spPr>
          <a:xfrm>
            <a:off x="2897186" y="3075057"/>
            <a:ext cx="838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112844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D346C8-7D97-0F73-E911-4C9276DE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z="2000" smtClean="0"/>
              <a:t>2</a:t>
            </a:fld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AA3D3B-DBFC-0663-7B72-D3E1C34FF129}"/>
              </a:ext>
            </a:extLst>
          </p:cNvPr>
          <p:cNvSpPr txBox="1"/>
          <p:nvPr/>
        </p:nvSpPr>
        <p:spPr>
          <a:xfrm>
            <a:off x="1134756" y="1069604"/>
            <a:ext cx="105000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  <a:p>
            <a:endParaRPr lang="en-US" sz="4000" b="1" dirty="0">
              <a:solidFill>
                <a:srgbClr val="1A63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en-US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Cryogenic system</a:t>
            </a:r>
          </a:p>
          <a:p>
            <a:pPr marL="742950" indent="-742950">
              <a:buAutoNum type="arabicPeriod"/>
            </a:pPr>
            <a:r>
              <a:rPr lang="en-US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Helium system</a:t>
            </a:r>
          </a:p>
          <a:p>
            <a:pPr marL="742950" indent="-742950"/>
            <a:r>
              <a:rPr lang="ru-RU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Nitrogen system</a:t>
            </a:r>
          </a:p>
          <a:p>
            <a:pPr marL="742950" indent="-742950"/>
            <a:r>
              <a:rPr lang="ru-RU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Steps of creation</a:t>
            </a:r>
          </a:p>
          <a:p>
            <a:pPr marL="742950" indent="-742950"/>
            <a:r>
              <a:rPr lang="ru-RU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1A63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Conclusions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DC85AC-6A25-F86C-2FDF-A4C972333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992"/>
            <a:ext cx="2286000" cy="63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28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91C6542-0F82-46F9-FB16-FEC44661F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23"/>
            <a:ext cx="12192000" cy="6863123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179B3D-7275-1D76-4C5B-D62207407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0" y="5643135"/>
            <a:ext cx="764215" cy="365125"/>
          </a:xfrm>
        </p:spPr>
        <p:txBody>
          <a:bodyPr/>
          <a:lstStyle/>
          <a:p>
            <a:fld id="{88AEA400-B7DB-451C-A801-6944C7D25C5E}" type="slidenum">
              <a:rPr lang="ru-RU" sz="2000" smtClean="0"/>
              <a:t>3</a:t>
            </a:fld>
            <a:endParaRPr lang="ru-R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DE7AC5-1A51-688B-4C46-631D29366F7F}"/>
              </a:ext>
            </a:extLst>
          </p:cNvPr>
          <p:cNvSpPr txBox="1"/>
          <p:nvPr/>
        </p:nvSpPr>
        <p:spPr>
          <a:xfrm>
            <a:off x="3675200" y="-5123"/>
            <a:ext cx="434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oboto"/>
                <a:cs typeface="Times New Roman" panose="02020603050405020304" pitchFamily="18" charset="0"/>
              </a:rPr>
              <a:t>Cryogenic system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C58739-B52B-39B1-4100-E13479A9E77A}"/>
              </a:ext>
            </a:extLst>
          </p:cNvPr>
          <p:cNvSpPr txBox="1"/>
          <p:nvPr/>
        </p:nvSpPr>
        <p:spPr>
          <a:xfrm>
            <a:off x="580241" y="595321"/>
            <a:ext cx="1755939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Helium pipelines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164146-3AD9-5AE9-B6F8-C7818751CAD9}"/>
              </a:ext>
            </a:extLst>
          </p:cNvPr>
          <p:cNvSpPr txBox="1"/>
          <p:nvPr/>
        </p:nvSpPr>
        <p:spPr>
          <a:xfrm>
            <a:off x="1555252" y="3664658"/>
            <a:ext cx="2169633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Ar, CO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pipelines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777E0E-2188-822C-849C-650A60BD8A7A}"/>
              </a:ext>
            </a:extLst>
          </p:cNvPr>
          <p:cNvSpPr txBox="1"/>
          <p:nvPr/>
        </p:nvSpPr>
        <p:spPr>
          <a:xfrm>
            <a:off x="3879678" y="5526806"/>
            <a:ext cx="2418932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Cryogenic storage tanks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083469-CC5C-0A94-ACBC-728FDBB5F8FB}"/>
              </a:ext>
            </a:extLst>
          </p:cNvPr>
          <p:cNvSpPr txBox="1"/>
          <p:nvPr/>
        </p:nvSpPr>
        <p:spPr>
          <a:xfrm>
            <a:off x="10101345" y="91875"/>
            <a:ext cx="1986177" cy="39068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Helium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liquef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ier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90CFEF10-AD84-A9A2-EEAE-A0FD3CCA13B4}"/>
              </a:ext>
            </a:extLst>
          </p:cNvPr>
          <p:cNvCxnSpPr>
            <a:cxnSpLocks/>
          </p:cNvCxnSpPr>
          <p:nvPr/>
        </p:nvCxnSpPr>
        <p:spPr>
          <a:xfrm flipH="1">
            <a:off x="9640229" y="482559"/>
            <a:ext cx="953923" cy="97304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8B5BFF62-547B-47BE-542A-6C63922C1531}"/>
              </a:ext>
            </a:extLst>
          </p:cNvPr>
          <p:cNvCxnSpPr>
            <a:cxnSpLocks/>
          </p:cNvCxnSpPr>
          <p:nvPr/>
        </p:nvCxnSpPr>
        <p:spPr>
          <a:xfrm>
            <a:off x="3059324" y="4027087"/>
            <a:ext cx="768466" cy="542274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CE085F18-120E-30CB-98E3-F1F8BCF27B88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3328639" y="5896138"/>
            <a:ext cx="1760505" cy="50466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AC2A55C0-2AEB-0FC8-54F4-47F51FFF60B4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458211" y="964653"/>
            <a:ext cx="1931760" cy="18949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AA35E31-991C-3DAD-E686-F4132E1DA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6211788"/>
            <a:ext cx="2286000" cy="63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37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D03EE7-707B-0B98-1924-E5D0BA1D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8997" y="5964803"/>
            <a:ext cx="764215" cy="365125"/>
          </a:xfrm>
        </p:spPr>
        <p:txBody>
          <a:bodyPr/>
          <a:lstStyle/>
          <a:p>
            <a:fld id="{88AEA400-B7DB-451C-A801-6944C7D25C5E}" type="slidenum">
              <a:rPr lang="ru-RU" sz="2000" smtClean="0"/>
              <a:t>4</a:t>
            </a:fld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346694-B0FA-945C-9791-87A76946B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03" y="583264"/>
            <a:ext cx="9345994" cy="56914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46EF52-DEFD-955D-4756-1AE029725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992"/>
            <a:ext cx="2286000" cy="6340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152687-E4A9-E100-639B-754C2509836D}"/>
              </a:ext>
            </a:extLst>
          </p:cNvPr>
          <p:cNvSpPr txBox="1"/>
          <p:nvPr/>
        </p:nvSpPr>
        <p:spPr>
          <a:xfrm>
            <a:off x="3675200" y="-5123"/>
            <a:ext cx="434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oboto"/>
                <a:cs typeface="Times New Roman" panose="02020603050405020304" pitchFamily="18" charset="0"/>
              </a:rPr>
              <a:t>Helium system</a:t>
            </a:r>
          </a:p>
        </p:txBody>
      </p:sp>
    </p:spTree>
    <p:extLst>
      <p:ext uri="{BB962C8B-B14F-4D97-AF65-F5344CB8AC3E}">
        <p14:creationId xmlns:p14="http://schemas.microsoft.com/office/powerpoint/2010/main" val="3939063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ECAC2-B37B-853A-ABF3-8D69184C2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4075FE-EEB9-BC67-95ED-7DB3492D5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1ADFEE-EB74-0819-FA39-FE753FAE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0" y="5925811"/>
            <a:ext cx="764215" cy="365125"/>
          </a:xfrm>
        </p:spPr>
        <p:txBody>
          <a:bodyPr/>
          <a:lstStyle/>
          <a:p>
            <a:fld id="{88AEA400-B7DB-451C-A801-6944C7D25C5E}" type="slidenum">
              <a:rPr lang="ru-RU" sz="2000" smtClean="0"/>
              <a:t>5</a:t>
            </a:fld>
            <a:endParaRPr lang="ru-RU" sz="2000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43BB740-5B81-8F54-FA92-C3D6822BA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5607203"/>
              </p:ext>
            </p:extLst>
          </p:nvPr>
        </p:nvGraphicFramePr>
        <p:xfrm>
          <a:off x="251462" y="1052138"/>
          <a:ext cx="7193134" cy="5499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407">
                  <a:extLst>
                    <a:ext uri="{9D8B030D-6E8A-4147-A177-3AD203B41FA5}">
                      <a16:colId xmlns:a16="http://schemas.microsoft.com/office/drawing/2014/main" val="753589522"/>
                    </a:ext>
                  </a:extLst>
                </a:gridCol>
                <a:gridCol w="3966432">
                  <a:extLst>
                    <a:ext uri="{9D8B030D-6E8A-4147-A177-3AD203B41FA5}">
                      <a16:colId xmlns:a16="http://schemas.microsoft.com/office/drawing/2014/main" val="1885305497"/>
                    </a:ext>
                  </a:extLst>
                </a:gridCol>
                <a:gridCol w="2881295">
                  <a:extLst>
                    <a:ext uri="{9D8B030D-6E8A-4147-A177-3AD203B41FA5}">
                      <a16:colId xmlns:a16="http://schemas.microsoft.com/office/drawing/2014/main" val="3000462507"/>
                    </a:ext>
                  </a:extLst>
                </a:gridCol>
              </a:tblGrid>
              <a:tr h="328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parameters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/>
                </a:tc>
                <a:extLst>
                  <a:ext uri="{0D108BD9-81ED-4DB2-BD59-A6C34878D82A}">
                    <a16:rowId xmlns:a16="http://schemas.microsoft.com/office/drawing/2014/main" val="859739181"/>
                  </a:ext>
                </a:extLst>
              </a:tr>
              <a:tr h="328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Cooling capacity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4.5 K)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100 - 130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l/h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extLst>
                  <a:ext uri="{0D108BD9-81ED-4DB2-BD59-A6C34878D82A}">
                    <a16:rowId xmlns:a16="http://schemas.microsoft.com/office/drawing/2014/main" val="1304839772"/>
                  </a:ext>
                </a:extLst>
              </a:tr>
              <a:tr h="328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Cooling capacity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50 K)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 W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extLst>
                  <a:ext uri="{0D108BD9-81ED-4DB2-BD59-A6C34878D82A}">
                    <a16:rowId xmlns:a16="http://schemas.microsoft.com/office/drawing/2014/main" val="1114471445"/>
                  </a:ext>
                </a:extLst>
              </a:tr>
              <a:tr h="643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Temperature of outlet flow from the SPD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 K (1.05 bar)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extLst>
                  <a:ext uri="{0D108BD9-81ED-4DB2-BD59-A6C34878D82A}">
                    <a16:rowId xmlns:a16="http://schemas.microsoft.com/office/drawing/2014/main" val="2845543998"/>
                  </a:ext>
                </a:extLst>
              </a:tr>
              <a:tr h="643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Temperature of inlet flow from the SPD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 К (1.15 bar)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extLst>
                  <a:ext uri="{0D108BD9-81ED-4DB2-BD59-A6C34878D82A}">
                    <a16:rowId xmlns:a16="http://schemas.microsoft.com/office/drawing/2014/main" val="2925667563"/>
                  </a:ext>
                </a:extLst>
              </a:tr>
              <a:tr h="314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Hydraulic resistance of the SC coil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 bar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extLst>
                  <a:ext uri="{0D108BD9-81ED-4DB2-BD59-A6C34878D82A}">
                    <a16:rowId xmlns:a16="http://schemas.microsoft.com/office/drawing/2014/main" val="996323089"/>
                  </a:ext>
                </a:extLst>
              </a:tr>
              <a:tr h="328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Cold weight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extLst>
                  <a:ext uri="{0D108BD9-81ED-4DB2-BD59-A6C34878D82A}">
                    <a16:rowId xmlns:a16="http://schemas.microsoft.com/office/drawing/2014/main" val="3160020085"/>
                  </a:ext>
                </a:extLst>
              </a:tr>
              <a:tr h="328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Maximum pressure in coil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MPa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extLst>
                  <a:ext uri="{0D108BD9-81ED-4DB2-BD59-A6C34878D82A}">
                    <a16:rowId xmlns:a16="http://schemas.microsoft.com/office/drawing/2014/main" val="2447073011"/>
                  </a:ext>
                </a:extLst>
              </a:tr>
              <a:tr h="328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 load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– 80 W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extLst>
                  <a:ext uri="{0D108BD9-81ED-4DB2-BD59-A6C34878D82A}">
                    <a16:rowId xmlns:a16="http://schemas.microsoft.com/office/drawing/2014/main" val="1846293087"/>
                  </a:ext>
                </a:extLst>
              </a:tr>
              <a:tr h="973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Equipment Requirement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Maximum reliability, energy efficiency, compactness, automatic mode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extLst>
                  <a:ext uri="{0D108BD9-81ED-4DB2-BD59-A6C34878D82A}">
                    <a16:rowId xmlns:a16="http://schemas.microsoft.com/office/drawing/2014/main" val="4274519869"/>
                  </a:ext>
                </a:extLst>
              </a:tr>
              <a:tr h="643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Interval of repair/regulatory work of the plant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more than once a year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51" marR="42451" marT="0" marB="0" anchor="ctr"/>
                </a:tc>
                <a:extLst>
                  <a:ext uri="{0D108BD9-81ED-4DB2-BD59-A6C34878D82A}">
                    <a16:rowId xmlns:a16="http://schemas.microsoft.com/office/drawing/2014/main" val="3937293194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C7A58B-B886-E614-7404-B9DAC9F57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010" y="1052138"/>
            <a:ext cx="4456649" cy="48984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CB8AB4-00ED-2F85-7F16-D1BC2F29F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6223992"/>
            <a:ext cx="2286000" cy="6340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308940-260E-710A-A090-5E8477A63F7F}"/>
              </a:ext>
            </a:extLst>
          </p:cNvPr>
          <p:cNvSpPr txBox="1"/>
          <p:nvPr/>
        </p:nvSpPr>
        <p:spPr>
          <a:xfrm>
            <a:off x="3675200" y="-5123"/>
            <a:ext cx="434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oboto"/>
                <a:cs typeface="Times New Roman" panose="02020603050405020304" pitchFamily="18" charset="0"/>
              </a:rPr>
              <a:t>Helium system</a:t>
            </a:r>
          </a:p>
        </p:txBody>
      </p:sp>
    </p:spTree>
    <p:extLst>
      <p:ext uri="{BB962C8B-B14F-4D97-AF65-F5344CB8AC3E}">
        <p14:creationId xmlns:p14="http://schemas.microsoft.com/office/powerpoint/2010/main" val="265928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A446C-59EF-AC86-C6F3-338235FEC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DA5410E-1752-98E7-E56A-360E4073A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2" r="10343"/>
          <a:stretch/>
        </p:blipFill>
        <p:spPr>
          <a:xfrm rot="16200000">
            <a:off x="2960222" y="-1838894"/>
            <a:ext cx="6271556" cy="11186379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7690FE-8919-F30B-218E-22330D81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z="2000" smtClean="0"/>
              <a:t>6</a:t>
            </a:fld>
            <a:endParaRPr lang="ru-RU" sz="2000" dirty="0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C389153-60C7-A644-C8A6-DF366730F49F}"/>
              </a:ext>
            </a:extLst>
          </p:cNvPr>
          <p:cNvCxnSpPr>
            <a:cxnSpLocks/>
          </p:cNvCxnSpPr>
          <p:nvPr/>
        </p:nvCxnSpPr>
        <p:spPr>
          <a:xfrm flipH="1">
            <a:off x="3200400" y="1528118"/>
            <a:ext cx="802888" cy="138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F63B2F0-EE26-86FF-D8D0-F1B4D03FAC8E}"/>
              </a:ext>
            </a:extLst>
          </p:cNvPr>
          <p:cNvSpPr txBox="1"/>
          <p:nvPr/>
        </p:nvSpPr>
        <p:spPr>
          <a:xfrm>
            <a:off x="3367016" y="1112619"/>
            <a:ext cx="20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Service position</a:t>
            </a:r>
            <a:endParaRPr lang="ru-RU" sz="2400" dirty="0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286610BE-CB66-9C6E-4F6E-BAD5D010AD11}"/>
              </a:ext>
            </a:extLst>
          </p:cNvPr>
          <p:cNvCxnSpPr>
            <a:cxnSpLocks/>
          </p:cNvCxnSpPr>
          <p:nvPr/>
        </p:nvCxnSpPr>
        <p:spPr>
          <a:xfrm>
            <a:off x="7727795" y="1528118"/>
            <a:ext cx="811716" cy="93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4DC522F-5BBF-5F1F-D4F8-596087B17973}"/>
              </a:ext>
            </a:extLst>
          </p:cNvPr>
          <p:cNvSpPr txBox="1"/>
          <p:nvPr/>
        </p:nvSpPr>
        <p:spPr>
          <a:xfrm>
            <a:off x="6125089" y="1112618"/>
            <a:ext cx="2254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Working position</a:t>
            </a:r>
            <a:endParaRPr lang="ru-RU" sz="24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00DE594-9BAA-6570-625E-0D004BE37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91"/>
            <a:ext cx="2286000" cy="63400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BCA6B4C-42AA-4011-41B8-02AFBD9A2AFA}"/>
              </a:ext>
            </a:extLst>
          </p:cNvPr>
          <p:cNvSpPr txBox="1"/>
          <p:nvPr/>
        </p:nvSpPr>
        <p:spPr>
          <a:xfrm>
            <a:off x="3675200" y="-5123"/>
            <a:ext cx="434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oboto"/>
                <a:cs typeface="Times New Roman" panose="02020603050405020304" pitchFamily="18" charset="0"/>
              </a:rPr>
              <a:t>Helium system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F25050C5-675C-82EC-1CE5-F04F848349A9}"/>
              </a:ext>
            </a:extLst>
          </p:cNvPr>
          <p:cNvCxnSpPr/>
          <p:nvPr/>
        </p:nvCxnSpPr>
        <p:spPr>
          <a:xfrm>
            <a:off x="3551274" y="4770474"/>
            <a:ext cx="354419" cy="538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90887EF-76F9-EE02-5484-65606C0DEC53}"/>
              </a:ext>
            </a:extLst>
          </p:cNvPr>
          <p:cNvSpPr txBox="1"/>
          <p:nvPr/>
        </p:nvSpPr>
        <p:spPr>
          <a:xfrm>
            <a:off x="3094114" y="5156536"/>
            <a:ext cx="1806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Power supply</a:t>
            </a:r>
            <a:endParaRPr lang="ru-RU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94B30F-7C5A-A9B1-3355-4FA1291A0ADD}"/>
              </a:ext>
            </a:extLst>
          </p:cNvPr>
          <p:cNvSpPr txBox="1"/>
          <p:nvPr/>
        </p:nvSpPr>
        <p:spPr>
          <a:xfrm>
            <a:off x="5685418" y="5156536"/>
            <a:ext cx="2104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Control cryostat</a:t>
            </a:r>
            <a:endParaRPr lang="ru-RU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84B597-1CA8-87E5-475C-2B937808CA91}"/>
              </a:ext>
            </a:extLst>
          </p:cNvPr>
          <p:cNvSpPr txBox="1"/>
          <p:nvPr/>
        </p:nvSpPr>
        <p:spPr>
          <a:xfrm>
            <a:off x="8133653" y="5156536"/>
            <a:ext cx="125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Liquefier</a:t>
            </a:r>
            <a:endParaRPr lang="ru-RU" sz="2400" dirty="0"/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E7FD0766-2630-9254-0344-F97975749E2E}"/>
              </a:ext>
            </a:extLst>
          </p:cNvPr>
          <p:cNvCxnSpPr>
            <a:cxnSpLocks/>
          </p:cNvCxnSpPr>
          <p:nvPr/>
        </p:nvCxnSpPr>
        <p:spPr>
          <a:xfrm>
            <a:off x="6779659" y="4887177"/>
            <a:ext cx="273271" cy="336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354DC14C-DB2E-86D3-1F8B-99E99B0349B9}"/>
              </a:ext>
            </a:extLst>
          </p:cNvPr>
          <p:cNvCxnSpPr/>
          <p:nvPr/>
        </p:nvCxnSpPr>
        <p:spPr>
          <a:xfrm>
            <a:off x="8438156" y="4634780"/>
            <a:ext cx="354419" cy="538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08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CE1728-0102-8C3F-63C8-73BB1C745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z="2000" smtClean="0"/>
              <a:t>7</a:t>
            </a:fld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E20542-A0E4-300A-A6CB-7C728DC1C4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4" t="26768" r="5614"/>
          <a:stretch/>
        </p:blipFill>
        <p:spPr>
          <a:xfrm>
            <a:off x="1238488" y="1449940"/>
            <a:ext cx="9376218" cy="44333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4A5A3E-5207-26A3-3862-E15172D07F2A}"/>
              </a:ext>
            </a:extLst>
          </p:cNvPr>
          <p:cNvSpPr txBox="1"/>
          <p:nvPr/>
        </p:nvSpPr>
        <p:spPr>
          <a:xfrm>
            <a:off x="3675200" y="-5123"/>
            <a:ext cx="434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oboto"/>
                <a:cs typeface="Times New Roman" panose="02020603050405020304" pitchFamily="18" charset="0"/>
              </a:rPr>
              <a:t>Helium system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DF4E0F-1CC4-1522-1416-60F048786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992"/>
            <a:ext cx="2286000" cy="6340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7806D9-F961-EF48-4B00-027B712F2C1B}"/>
              </a:ext>
            </a:extLst>
          </p:cNvPr>
          <p:cNvSpPr txBox="1"/>
          <p:nvPr/>
        </p:nvSpPr>
        <p:spPr>
          <a:xfrm>
            <a:off x="429706" y="814742"/>
            <a:ext cx="2274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option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332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05BCCF-2B2A-B35E-9167-A3C2953589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" r="8364"/>
          <a:stretch/>
        </p:blipFill>
        <p:spPr>
          <a:xfrm rot="16200000">
            <a:off x="2799594" y="-2651830"/>
            <a:ext cx="6592811" cy="1216166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87409A-49ED-448F-A863-57EA25E4B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8045" y="6206661"/>
            <a:ext cx="764215" cy="365125"/>
          </a:xfrm>
        </p:spPr>
        <p:txBody>
          <a:bodyPr/>
          <a:lstStyle/>
          <a:p>
            <a:fld id="{88AEA400-B7DB-451C-A801-6944C7D25C5E}" type="slidenum">
              <a:rPr lang="ru-RU" sz="2000" smtClean="0"/>
              <a:t>8</a:t>
            </a:fld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CF11D3-AFA3-4C00-AB5C-3357711A1266}"/>
              </a:ext>
            </a:extLst>
          </p:cNvPr>
          <p:cNvSpPr txBox="1"/>
          <p:nvPr/>
        </p:nvSpPr>
        <p:spPr>
          <a:xfrm>
            <a:off x="3675200" y="-5123"/>
            <a:ext cx="434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A63A0"/>
                </a:solidFill>
                <a:latin typeface="Roboto"/>
                <a:cs typeface="Times New Roman" panose="02020603050405020304" pitchFamily="18" charset="0"/>
              </a:rPr>
              <a:t>Nitrogen system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BD53A7-DAD3-4505-936F-498D6AD45F85}"/>
              </a:ext>
            </a:extLst>
          </p:cNvPr>
          <p:cNvSpPr txBox="1"/>
          <p:nvPr/>
        </p:nvSpPr>
        <p:spPr>
          <a:xfrm>
            <a:off x="1076092" y="1299116"/>
            <a:ext cx="2274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option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FF4AED7-ECB7-5B99-499B-1BD13B5A4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992"/>
            <a:ext cx="2286000" cy="63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17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3DD6D3-1711-7A4B-4CB3-27B09727A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A400-B7DB-451C-A801-6944C7D25C5E}" type="slidenum">
              <a:rPr lang="ru-RU" sz="2000" smtClean="0"/>
              <a:t>9</a:t>
            </a:fld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ECE01C-2F8D-C9FB-7DEB-EE464B9AD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4" y="1526079"/>
            <a:ext cx="5912636" cy="41117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8AE9D8-D2A7-5498-F52B-249CF9202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15" y="1526079"/>
            <a:ext cx="5860611" cy="4111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556EFC-CFC0-A512-89FF-328247D00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992"/>
            <a:ext cx="2286000" cy="6340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588E34-65C2-741E-9C5F-3A9F6C8C1A79}"/>
              </a:ext>
            </a:extLst>
          </p:cNvPr>
          <p:cNvSpPr txBox="1"/>
          <p:nvPr/>
        </p:nvSpPr>
        <p:spPr>
          <a:xfrm>
            <a:off x="2024121" y="5637831"/>
            <a:ext cx="20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Service position</a:t>
            </a:r>
            <a:endParaRPr lang="ru-RU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AAE1F1-06A4-E8A2-8884-901507BF29D1}"/>
              </a:ext>
            </a:extLst>
          </p:cNvPr>
          <p:cNvSpPr txBox="1"/>
          <p:nvPr/>
        </p:nvSpPr>
        <p:spPr>
          <a:xfrm>
            <a:off x="8016563" y="5637830"/>
            <a:ext cx="2254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Working position</a:t>
            </a:r>
            <a:endParaRPr lang="ru-RU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AB242A-2330-5B93-EE23-78549D7749B0}"/>
              </a:ext>
            </a:extLst>
          </p:cNvPr>
          <p:cNvSpPr txBox="1"/>
          <p:nvPr/>
        </p:nvSpPr>
        <p:spPr>
          <a:xfrm>
            <a:off x="3675200" y="-5123"/>
            <a:ext cx="434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oboto"/>
                <a:cs typeface="Times New Roman" panose="02020603050405020304" pitchFamily="18" charset="0"/>
              </a:rPr>
              <a:t>Helium system</a:t>
            </a:r>
          </a:p>
        </p:txBody>
      </p:sp>
    </p:spTree>
    <p:extLst>
      <p:ext uri="{BB962C8B-B14F-4D97-AF65-F5344CB8AC3E}">
        <p14:creationId xmlns:p14="http://schemas.microsoft.com/office/powerpoint/2010/main" val="2944139427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35439</TotalTime>
  <Words>566</Words>
  <Application>Microsoft Office PowerPoint</Application>
  <PresentationFormat>Широкоэкранный</PresentationFormat>
  <Paragraphs>304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Roboto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Дмитрий</cp:lastModifiedBy>
  <cp:revision>66</cp:revision>
  <dcterms:created xsi:type="dcterms:W3CDTF">2021-03-17T12:42:53Z</dcterms:created>
  <dcterms:modified xsi:type="dcterms:W3CDTF">2023-10-23T17:42:53Z</dcterms:modified>
</cp:coreProperties>
</file>