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jpeg" ContentType="image/jpeg"/>
  <Override PartName="/ppt/media/image10.jpeg" ContentType="image/jpe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jpeg" ContentType="image/jpeg"/>
  <Override PartName="/ppt/media/image28.png" ContentType="image/png"/>
  <Override PartName="/ppt/media/image29.jpeg" ContentType="image/jpe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9144000" cy="5143500"/>
  <p:notesSz cx="51435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6D92587C-84BD-4A42-94E6-A2BB64FEE367}" type="slidenum">
              <a:t>&lt;#&gt;</a:t>
            </a:fld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96720" y="487440"/>
            <a:ext cx="8267760" cy="394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72E51F3-D0B0-492E-AC44-9786AF3679D4}" type="slidenum">
              <a:t>&lt;#&gt;</a:t>
            </a:fld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396720" y="487440"/>
            <a:ext cx="8267760" cy="394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3BD0A75-2E3D-4BBA-B274-DE65984CD120}" type="slidenum">
              <a:t>&lt;#&gt;</a:t>
            </a:fld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96720" y="487440"/>
            <a:ext cx="8267760" cy="394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A0B80231-F2F6-4195-B415-C9E41195712F}" type="slidenum">
              <a:t>&lt;#&gt;</a:t>
            </a:fld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421204E-FE33-456A-B4C7-86D4FD21E9CE}" type="slidenum">
              <a:t>&lt;#&gt;</a:t>
            </a:fld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396720" y="487440"/>
            <a:ext cx="8267760" cy="394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91B577D-D05B-49C5-A44A-23BCE85A7E1E}" type="slidenum">
              <a:t>&lt;#&gt;</a:t>
            </a:fld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396720" y="487440"/>
            <a:ext cx="8267760" cy="394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0F220A5-C1FF-43C3-B95C-D21F04025316}" type="slidenum">
              <a:t>&lt;#&gt;</a:t>
            </a:fld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396720" y="487440"/>
            <a:ext cx="8267760" cy="394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24F6C27-10AA-4FEB-8E44-BE12A8EB14FD}" type="slidenum">
              <a:t>&lt;#&gt;</a:t>
            </a:fld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396720" y="487440"/>
            <a:ext cx="8267760" cy="394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2C3B32F-2BF5-4751-A72F-1BA40A8E5FD6}" type="slidenum">
              <a:t>&lt;#&gt;</a:t>
            </a:fld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396720" y="487440"/>
            <a:ext cx="8267760" cy="182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F7249D7-059A-4016-871F-2557F845E10C}" type="slidenum">
              <a:t>&lt;#&gt;</a:t>
            </a:fld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396720" y="487440"/>
            <a:ext cx="8267760" cy="394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0FFA24C-51BF-4073-80FC-F35BC60792DC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96720" y="487440"/>
            <a:ext cx="8267760" cy="394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668C92FA-0E7A-4F39-B8C2-4FC60EC3D72E}" type="slidenum">
              <a:t>&lt;#&gt;</a:t>
            </a:fld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396720" y="487440"/>
            <a:ext cx="8267760" cy="394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090E3E3-6C36-4DF6-A4A6-225A3DD334D9}" type="slidenum">
              <a:t>&lt;#&gt;</a:t>
            </a:fld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396720" y="487440"/>
            <a:ext cx="8267760" cy="394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B9FB934-0928-47E2-B2C2-B97519DB7396}" type="slidenum">
              <a:t>&lt;#&gt;</a:t>
            </a:fld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396720" y="487440"/>
            <a:ext cx="8267760" cy="394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B13CC4A-47D4-4E7D-A09E-20B7D4BC878E}" type="slidenum">
              <a:t>&lt;#&gt;</a:t>
            </a:fld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396720" y="487440"/>
            <a:ext cx="8267760" cy="394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FBAF5D0-CC3D-4642-9376-BE0158B95607}" type="slidenum">
              <a:t>&lt;#&gt;</a:t>
            </a:fld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396720" y="487440"/>
            <a:ext cx="8267760" cy="394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5ADCB64-9FDC-41E3-A55F-C49397B8676C}" type="slidenum">
              <a:t>&lt;#&gt;</a:t>
            </a:fld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311A6D1-BC71-4727-A81F-35E0CDEDBB7F}" type="slidenum">
              <a:t>&lt;#&gt;</a:t>
            </a:fld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396720" y="487440"/>
            <a:ext cx="8267760" cy="394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BF08A0E-81C1-4835-9EA6-3710B623C720}" type="slidenum">
              <a:t>&lt;#&gt;</a:t>
            </a:fld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396720" y="487440"/>
            <a:ext cx="8267760" cy="394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ABB6D15-29B1-4B77-95DA-170E753867EF}" type="slidenum">
              <a:t>&lt;#&gt;</a:t>
            </a:fld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396720" y="487440"/>
            <a:ext cx="8267760" cy="394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5988322-99CB-4FD6-85A7-411296481164}" type="slidenum">
              <a:t>&lt;#&gt;</a:t>
            </a:fld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396720" y="487440"/>
            <a:ext cx="8267760" cy="394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912399A-F706-42A0-83BA-044B3CACC8E7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396720" y="487440"/>
            <a:ext cx="8267760" cy="394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0C032C6C-BF92-496D-92E9-D82DBB8CAFBE}" type="slidenum">
              <a:t>&lt;#&gt;</a:t>
            </a:fld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subTitle"/>
          </p:nvPr>
        </p:nvSpPr>
        <p:spPr>
          <a:xfrm>
            <a:off x="396720" y="487440"/>
            <a:ext cx="8267760" cy="182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D02A556-7A16-47E6-8A09-4F4EF62E5799}" type="slidenum">
              <a:t>&lt;#&gt;</a:t>
            </a:fld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396720" y="487440"/>
            <a:ext cx="8267760" cy="394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ED379EE-B733-4BB6-B7DC-740DFDB069B4}" type="slidenum">
              <a:t>&lt;#&gt;</a:t>
            </a:fld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396720" y="487440"/>
            <a:ext cx="8267760" cy="394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411ACF9-E9FF-4AFE-8582-EEC8958CD2A2}" type="slidenum">
              <a:t>&lt;#&gt;</a:t>
            </a:fld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396720" y="487440"/>
            <a:ext cx="8267760" cy="394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4D74F5E-6A1C-4E98-B3F2-961B34A7D062}" type="slidenum">
              <a:t>&lt;#&gt;</a:t>
            </a:fld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396720" y="487440"/>
            <a:ext cx="8267760" cy="394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23C5C8B-A0FB-47D7-955C-886510EC7F62}" type="slidenum">
              <a:t>&lt;#&gt;</a:t>
            </a:fld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396720" y="487440"/>
            <a:ext cx="8267760" cy="394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32C83DD-107A-4D2F-86C4-A5A0A43E29F3}" type="slidenum">
              <a:t>&lt;#&gt;</a:t>
            </a:fld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396720" y="487440"/>
            <a:ext cx="8267760" cy="394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4DBB0FC-6747-4B02-B401-77C9D9D6CFE6}" type="slidenum">
              <a:t>&lt;#&gt;</a:t>
            </a:fld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396720" y="487440"/>
            <a:ext cx="8267760" cy="394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19B2654D-A7FE-44C6-8C51-E90E556604AD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396720" y="487440"/>
            <a:ext cx="8267760" cy="394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5FC784F6-4F35-4954-8184-4EF16B370E7A}" type="slidenum">
              <a:t>&lt;#&gt;</a:t>
            </a:fld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subTitle"/>
          </p:nvPr>
        </p:nvSpPr>
        <p:spPr>
          <a:xfrm>
            <a:off x="396720" y="487440"/>
            <a:ext cx="8267760" cy="182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BC24998-5AA0-4580-ACF0-9B7067AC6313}" type="slidenum">
              <a:t>&lt;#&gt;</a:t>
            </a:fld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396720" y="487440"/>
            <a:ext cx="8267760" cy="394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9DCBCF4A-A8DA-4EE1-B6C4-1EEEFDB9E156}" type="slidenum">
              <a:t>&lt;#&gt;</a:t>
            </a:fld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396720" y="487440"/>
            <a:ext cx="8267760" cy="394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C8BA0634-9178-4B34-AA04-4A9583E610AE}" type="slidenum">
              <a:t>&lt;#&gt;</a:t>
            </a:fld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396720" y="487440"/>
            <a:ext cx="8267760" cy="394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DEB8FA4C-F9F9-469A-B11C-694D56C6473B}" type="slidenum">
              <a:t>&lt;#&gt;</a:t>
            </a:fld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hyperlink" Target="http://www.spbpu.com/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.png"/><Relationship Id="rId11" Type="http://schemas.openxmlformats.org/officeDocument/2006/relationships/image" Target="../media/image6.png"/><Relationship Id="rId12" Type="http://schemas.openxmlformats.org/officeDocument/2006/relationships/image" Target="../media/image8.png"/><Relationship Id="rId13" Type="http://schemas.openxmlformats.org/officeDocument/2006/relationships/image" Target="../media/image5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7" Type="http://schemas.openxmlformats.org/officeDocument/2006/relationships/slideLayout" Target="../slideLayouts/slideLayout1.xml"/><Relationship Id="rId18" Type="http://schemas.openxmlformats.org/officeDocument/2006/relationships/slideLayout" Target="../slideLayouts/slideLayout2.xml"/><Relationship Id="rId19" Type="http://schemas.openxmlformats.org/officeDocument/2006/relationships/slideLayout" Target="../slideLayouts/slideLayout3.xml"/><Relationship Id="rId20" Type="http://schemas.openxmlformats.org/officeDocument/2006/relationships/slideLayout" Target="../slideLayouts/slideLayout4.xml"/><Relationship Id="rId21" Type="http://schemas.openxmlformats.org/officeDocument/2006/relationships/slideLayout" Target="../slideLayouts/slideLayout5.xml"/><Relationship Id="rId22" Type="http://schemas.openxmlformats.org/officeDocument/2006/relationships/slideLayout" Target="../slideLayouts/slideLayout6.xml"/><Relationship Id="rId23" Type="http://schemas.openxmlformats.org/officeDocument/2006/relationships/slideLayout" Target="../slideLayouts/slideLayout7.xml"/><Relationship Id="rId24" Type="http://schemas.openxmlformats.org/officeDocument/2006/relationships/slideLayout" Target="../slideLayouts/slideLayout8.xml"/><Relationship Id="rId25" Type="http://schemas.openxmlformats.org/officeDocument/2006/relationships/slideLayout" Target="../slideLayouts/slideLayout9.xml"/><Relationship Id="rId26" Type="http://schemas.openxmlformats.org/officeDocument/2006/relationships/slideLayout" Target="../slideLayouts/slideLayout10.xml"/><Relationship Id="rId27" Type="http://schemas.openxmlformats.org/officeDocument/2006/relationships/slideLayout" Target="../slideLayouts/slideLayout11.xml"/><Relationship Id="rId28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hyperlink" Target="http://www.spbpu.com/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png"/><Relationship Id="rId3" Type="http://schemas.openxmlformats.org/officeDocument/2006/relationships/hyperlink" Target="http://www.spbpu.com/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Рисунок 4" descr=""/>
          <p:cNvPicPr/>
          <p:nvPr/>
        </p:nvPicPr>
        <p:blipFill>
          <a:blip r:embed="rId2"/>
          <a:srcRect l="21362" t="32389" r="21362" b="32751"/>
          <a:stretch/>
        </p:blipFill>
        <p:spPr>
          <a:xfrm>
            <a:off x="5671800" y="26640"/>
            <a:ext cx="962280" cy="299160"/>
          </a:xfrm>
          <a:prstGeom prst="rect">
            <a:avLst/>
          </a:prstGeom>
          <a:ln w="0">
            <a:noFill/>
          </a:ln>
        </p:spPr>
      </p:pic>
      <p:sp>
        <p:nvSpPr>
          <p:cNvPr id="1" name="Google Shape;11;p45"/>
          <p:cNvSpPr/>
          <p:nvPr/>
        </p:nvSpPr>
        <p:spPr>
          <a:xfrm>
            <a:off x="7877880" y="4823640"/>
            <a:ext cx="76212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bIns="9144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000" spc="-1" strike="noStrike" u="sng">
                <a:solidFill>
                  <a:schemeClr val="dk1"/>
                </a:solidFill>
                <a:uFillTx/>
                <a:latin typeface="Roboto"/>
                <a:ea typeface="Roboto"/>
                <a:hlinkClick r:id="rId3"/>
              </a:rPr>
              <a:t>spbpu.com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Google Shape;12;p45"/>
          <p:cNvSpPr/>
          <p:nvPr/>
        </p:nvSpPr>
        <p:spPr>
          <a:xfrm>
            <a:off x="8543520" y="4819680"/>
            <a:ext cx="213120" cy="22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0" bIns="9144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000" spc="-1" strike="noStrike">
                <a:solidFill>
                  <a:schemeClr val="dk1"/>
                </a:solidFill>
                <a:latin typeface="Roboto"/>
                <a:ea typeface="Roboto"/>
              </a:rPr>
              <a:t>|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Google Shape;13;p45"/>
          <p:cNvSpPr/>
          <p:nvPr/>
        </p:nvSpPr>
        <p:spPr>
          <a:xfrm>
            <a:off x="397440" y="480240"/>
            <a:ext cx="814608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1" lang="ru-RU" sz="1350" spc="-1" strike="noStrike">
              <a:solidFill>
                <a:srgbClr val="4b2a79"/>
              </a:solidFill>
              <a:latin typeface="Roboto"/>
              <a:ea typeface="Roboto"/>
            </a:endParaRPr>
          </a:p>
        </p:txBody>
      </p:sp>
      <p:cxnSp>
        <p:nvCxnSpPr>
          <p:cNvPr id="4" name="Google Shape;14;p45"/>
          <p:cNvCxnSpPr/>
          <p:nvPr/>
        </p:nvCxnSpPr>
        <p:spPr>
          <a:xfrm>
            <a:off x="0" y="357120"/>
            <a:ext cx="9144360" cy="360"/>
          </a:xfrm>
          <a:prstGeom prst="straightConnector1">
            <a:avLst/>
          </a:prstGeom>
          <a:ln w="9525">
            <a:solidFill>
              <a:srgbClr val="bfbfbf"/>
            </a:solidFill>
            <a:round/>
          </a:ln>
        </p:spPr>
      </p:cxnSp>
      <p:sp>
        <p:nvSpPr>
          <p:cNvPr id="5" name="Google Shape;18;p45"/>
          <p:cNvSpPr/>
          <p:nvPr/>
        </p:nvSpPr>
        <p:spPr>
          <a:xfrm>
            <a:off x="397440" y="480240"/>
            <a:ext cx="814608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1" lang="ru-RU" sz="1350" spc="-1" strike="noStrike">
              <a:solidFill>
                <a:srgbClr val="4b2a79"/>
              </a:solidFill>
              <a:latin typeface="Roboto"/>
              <a:ea typeface="Roboto"/>
            </a:endParaRPr>
          </a:p>
        </p:txBody>
      </p:sp>
      <p:sp>
        <p:nvSpPr>
          <p:cNvPr id="6" name="Google Shape;19;p45"/>
          <p:cNvSpPr/>
          <p:nvPr/>
        </p:nvSpPr>
        <p:spPr>
          <a:xfrm>
            <a:off x="497520" y="882000"/>
            <a:ext cx="8146080" cy="32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91440" bIns="914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rgbClr val="4b2a79"/>
              </a:solidFill>
              <a:latin typeface="Roboto"/>
              <a:ea typeface="Roboto"/>
            </a:endParaRPr>
          </a:p>
        </p:txBody>
      </p:sp>
      <p:pic>
        <p:nvPicPr>
          <p:cNvPr id="7" name="Рисунок 24" descr=""/>
          <p:cNvPicPr/>
          <p:nvPr/>
        </p:nvPicPr>
        <p:blipFill>
          <a:blip r:embed="rId4"/>
          <a:stretch/>
        </p:blipFill>
        <p:spPr>
          <a:xfrm>
            <a:off x="8073720" y="35640"/>
            <a:ext cx="979920" cy="280800"/>
          </a:xfrm>
          <a:prstGeom prst="rect">
            <a:avLst/>
          </a:prstGeom>
          <a:ln w="0">
            <a:noFill/>
          </a:ln>
        </p:spPr>
      </p:pic>
      <p:pic>
        <p:nvPicPr>
          <p:cNvPr id="8" name="Рисунок 25" descr=""/>
          <p:cNvPicPr/>
          <p:nvPr/>
        </p:nvPicPr>
        <p:blipFill>
          <a:blip r:embed="rId5"/>
          <a:stretch/>
        </p:blipFill>
        <p:spPr>
          <a:xfrm>
            <a:off x="6858360" y="34200"/>
            <a:ext cx="1020600" cy="288720"/>
          </a:xfrm>
          <a:prstGeom prst="rect">
            <a:avLst/>
          </a:prstGeom>
          <a:ln w="0">
            <a:noFill/>
          </a:ln>
        </p:spPr>
      </p:pic>
      <p:pic>
        <p:nvPicPr>
          <p:cNvPr id="9" name="Рисунок 26" descr=""/>
          <p:cNvPicPr/>
          <p:nvPr/>
        </p:nvPicPr>
        <p:blipFill>
          <a:blip r:embed="rId6"/>
          <a:stretch/>
        </p:blipFill>
        <p:spPr>
          <a:xfrm>
            <a:off x="3252600" y="21960"/>
            <a:ext cx="1108440" cy="316440"/>
          </a:xfrm>
          <a:prstGeom prst="rect">
            <a:avLst/>
          </a:prstGeom>
          <a:ln w="0">
            <a:noFill/>
          </a:ln>
        </p:spPr>
      </p:pic>
      <p:pic>
        <p:nvPicPr>
          <p:cNvPr id="10" name="Рисунок 5" descr=""/>
          <p:cNvPicPr/>
          <p:nvPr/>
        </p:nvPicPr>
        <p:blipFill>
          <a:blip r:embed="rId7"/>
          <a:srcRect l="17647" t="30281" r="19867" b="26587"/>
          <a:stretch/>
        </p:blipFill>
        <p:spPr>
          <a:xfrm>
            <a:off x="65160" y="46800"/>
            <a:ext cx="401040" cy="276840"/>
          </a:xfrm>
          <a:prstGeom prst="rect">
            <a:avLst/>
          </a:prstGeom>
          <a:ln w="0">
            <a:noFill/>
          </a:ln>
        </p:spPr>
      </p:pic>
      <p:pic>
        <p:nvPicPr>
          <p:cNvPr id="11" name="Рисунок 6" descr=""/>
          <p:cNvPicPr/>
          <p:nvPr/>
        </p:nvPicPr>
        <p:blipFill>
          <a:blip r:embed="rId8"/>
          <a:stretch/>
        </p:blipFill>
        <p:spPr>
          <a:xfrm>
            <a:off x="626040" y="35640"/>
            <a:ext cx="993240" cy="285840"/>
          </a:xfrm>
          <a:prstGeom prst="rect">
            <a:avLst/>
          </a:prstGeom>
          <a:ln w="0">
            <a:noFill/>
          </a:ln>
        </p:spPr>
      </p:pic>
      <p:pic>
        <p:nvPicPr>
          <p:cNvPr id="12" name="Рисунок 7" descr="Изображение выглядит как текст&#10;&#10;Автоматически созданное описание"/>
          <p:cNvPicPr/>
          <p:nvPr/>
        </p:nvPicPr>
        <p:blipFill>
          <a:blip r:embed="rId9"/>
          <a:srcRect l="0" t="-844" r="0" b="0"/>
          <a:stretch/>
        </p:blipFill>
        <p:spPr>
          <a:xfrm>
            <a:off x="4602600" y="10440"/>
            <a:ext cx="865800" cy="311040"/>
          </a:xfrm>
          <a:prstGeom prst="rect">
            <a:avLst/>
          </a:prstGeom>
          <a:ln w="0">
            <a:noFill/>
          </a:ln>
        </p:spPr>
      </p:pic>
      <p:pic>
        <p:nvPicPr>
          <p:cNvPr id="13" name="Рисунок 1" descr=""/>
          <p:cNvPicPr/>
          <p:nvPr/>
        </p:nvPicPr>
        <p:blipFill>
          <a:blip r:embed="rId10"/>
          <a:srcRect l="21362" t="32389" r="21362" b="32751"/>
          <a:stretch/>
        </p:blipFill>
        <p:spPr>
          <a:xfrm>
            <a:off x="547200" y="669960"/>
            <a:ext cx="1027800" cy="319320"/>
          </a:xfrm>
          <a:prstGeom prst="rect">
            <a:avLst/>
          </a:prstGeom>
          <a:ln w="0">
            <a:noFill/>
          </a:ln>
        </p:spPr>
      </p:pic>
      <p:sp>
        <p:nvSpPr>
          <p:cNvPr id="14" name="Google Shape;24;p46"/>
          <p:cNvSpPr/>
          <p:nvPr/>
        </p:nvSpPr>
        <p:spPr>
          <a:xfrm>
            <a:off x="0" y="0"/>
            <a:ext cx="9126000" cy="420120"/>
          </a:xfrm>
          <a:prstGeom prst="rect">
            <a:avLst/>
          </a:prstGeom>
          <a:solidFill>
            <a:schemeClr val="lt1"/>
          </a:solidFill>
          <a:ln w="254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50" spc="-1" strike="noStrike">
              <a:solidFill>
                <a:schemeClr val="lt1"/>
              </a:solidFill>
              <a:latin typeface="Roboto"/>
              <a:ea typeface="Roboto"/>
            </a:endParaRPr>
          </a:p>
        </p:txBody>
      </p:sp>
      <p:pic>
        <p:nvPicPr>
          <p:cNvPr id="15" name="Рисунок 16" descr=""/>
          <p:cNvPicPr/>
          <p:nvPr/>
        </p:nvPicPr>
        <p:blipFill>
          <a:blip r:embed="rId11"/>
          <a:stretch/>
        </p:blipFill>
        <p:spPr>
          <a:xfrm>
            <a:off x="1165680" y="194040"/>
            <a:ext cx="1058760" cy="304560"/>
          </a:xfrm>
          <a:prstGeom prst="rect">
            <a:avLst/>
          </a:prstGeom>
          <a:ln w="0">
            <a:noFill/>
          </a:ln>
        </p:spPr>
      </p:pic>
      <p:pic>
        <p:nvPicPr>
          <p:cNvPr id="16" name="Рисунок 17" descr=""/>
          <p:cNvPicPr/>
          <p:nvPr/>
        </p:nvPicPr>
        <p:blipFill>
          <a:blip r:embed="rId12"/>
          <a:stretch/>
        </p:blipFill>
        <p:spPr>
          <a:xfrm>
            <a:off x="3834000" y="178920"/>
            <a:ext cx="870840" cy="307800"/>
          </a:xfrm>
          <a:prstGeom prst="rect">
            <a:avLst/>
          </a:prstGeom>
          <a:ln w="0">
            <a:noFill/>
          </a:ln>
        </p:spPr>
      </p:pic>
      <p:pic>
        <p:nvPicPr>
          <p:cNvPr id="17" name="Рисунок 19" descr=""/>
          <p:cNvPicPr/>
          <p:nvPr/>
        </p:nvPicPr>
        <p:blipFill>
          <a:blip r:embed="rId13"/>
          <a:srcRect l="17647" t="30281" r="19867" b="26587"/>
          <a:stretch/>
        </p:blipFill>
        <p:spPr>
          <a:xfrm>
            <a:off x="443880" y="197280"/>
            <a:ext cx="441360" cy="304560"/>
          </a:xfrm>
          <a:prstGeom prst="rect">
            <a:avLst/>
          </a:prstGeom>
          <a:ln w="0">
            <a:noFill/>
          </a:ln>
        </p:spPr>
      </p:pic>
      <p:sp>
        <p:nvSpPr>
          <p:cNvPr id="18" name="PlaceHolder 1"/>
          <p:cNvSpPr>
            <a:spLocks noGrp="1"/>
          </p:cNvSpPr>
          <p:nvPr>
            <p:ph type="sldNum" idx="1"/>
          </p:nvPr>
        </p:nvSpPr>
        <p:spPr>
          <a:xfrm>
            <a:off x="8765640" y="4832640"/>
            <a:ext cx="287640" cy="215640"/>
          </a:xfrm>
          <a:prstGeom prst="rect">
            <a:avLst/>
          </a:prstGeom>
          <a:noFill/>
          <a:ln w="0">
            <a:noFill/>
          </a:ln>
        </p:spPr>
        <p:txBody>
          <a:bodyPr lIns="0" tIns="7200" bIns="9144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900" spc="-1" strike="noStrike">
                <a:solidFill>
                  <a:srgbClr val="000000"/>
                </a:solidFill>
                <a:latin typeface="Roboto"/>
                <a:ea typeface="Roboto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096D9BF4-1EFD-4AB6-A661-7A6D60FC5620}" type="slidenum">
              <a:rPr b="0" lang="ru-RU" sz="900" spc="-1" strike="noStrike">
                <a:solidFill>
                  <a:srgbClr val="000000"/>
                </a:solidFill>
                <a:latin typeface="Roboto"/>
                <a:ea typeface="Roboto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" name="Google Shape;23;p46"/>
          <p:cNvSpPr/>
          <p:nvPr/>
        </p:nvSpPr>
        <p:spPr>
          <a:xfrm>
            <a:off x="0" y="2730600"/>
            <a:ext cx="9161280" cy="2412720"/>
          </a:xfrm>
          <a:prstGeom prst="rect">
            <a:avLst/>
          </a:prstGeom>
          <a:solidFill>
            <a:srgbClr val="4b2a7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50" spc="-1" strike="noStrike">
              <a:solidFill>
                <a:schemeClr val="lt1"/>
              </a:solidFill>
              <a:latin typeface="Roboto"/>
              <a:ea typeface="Roboto"/>
            </a:endParaRPr>
          </a:p>
        </p:txBody>
      </p:sp>
      <p:sp>
        <p:nvSpPr>
          <p:cNvPr id="20" name="Google Shape;27;p46"/>
          <p:cNvSpPr/>
          <p:nvPr/>
        </p:nvSpPr>
        <p:spPr>
          <a:xfrm>
            <a:off x="2460240" y="3969720"/>
            <a:ext cx="3875400" cy="53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600" spc="-1" strike="noStrike">
              <a:solidFill>
                <a:schemeClr val="lt1"/>
              </a:solidFill>
              <a:latin typeface="Roboto"/>
              <a:ea typeface="Roboto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title"/>
          </p:nvPr>
        </p:nvSpPr>
        <p:spPr>
          <a:xfrm>
            <a:off x="502560" y="1348560"/>
            <a:ext cx="4141080" cy="12229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buNone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" name="Рисунок 2" descr=""/>
          <p:cNvPicPr/>
          <p:nvPr/>
        </p:nvPicPr>
        <p:blipFill>
          <a:blip r:embed="rId14"/>
          <a:stretch/>
        </p:blipFill>
        <p:spPr>
          <a:xfrm>
            <a:off x="3574440" y="677520"/>
            <a:ext cx="1088640" cy="312120"/>
          </a:xfrm>
          <a:prstGeom prst="rect">
            <a:avLst/>
          </a:prstGeom>
          <a:ln w="0">
            <a:noFill/>
          </a:ln>
        </p:spPr>
      </p:pic>
      <p:pic>
        <p:nvPicPr>
          <p:cNvPr id="23" name="Рисунок 3" descr=""/>
          <p:cNvPicPr/>
          <p:nvPr/>
        </p:nvPicPr>
        <p:blipFill>
          <a:blip r:embed="rId15"/>
          <a:stretch/>
        </p:blipFill>
        <p:spPr>
          <a:xfrm>
            <a:off x="1983600" y="678960"/>
            <a:ext cx="1088640" cy="308160"/>
          </a:xfrm>
          <a:prstGeom prst="rect">
            <a:avLst/>
          </a:prstGeom>
          <a:ln w="0">
            <a:noFill/>
          </a:ln>
        </p:spPr>
      </p:pic>
      <p:pic>
        <p:nvPicPr>
          <p:cNvPr id="24" name="Рисунок 4" descr=""/>
          <p:cNvPicPr/>
          <p:nvPr/>
        </p:nvPicPr>
        <p:blipFill>
          <a:blip r:embed="rId16"/>
          <a:stretch/>
        </p:blipFill>
        <p:spPr>
          <a:xfrm>
            <a:off x="2453760" y="183240"/>
            <a:ext cx="1177560" cy="336240"/>
          </a:xfrm>
          <a:prstGeom prst="rect">
            <a:avLst/>
          </a:prstGeom>
          <a:ln w="0">
            <a:noFill/>
          </a:ln>
        </p:spPr>
      </p:pic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17"/>
    <p:sldLayoutId id="2147483650" r:id="rId18"/>
    <p:sldLayoutId id="2147483651" r:id="rId19"/>
    <p:sldLayoutId id="2147483652" r:id="rId20"/>
    <p:sldLayoutId id="2147483653" r:id="rId21"/>
    <p:sldLayoutId id="2147483654" r:id="rId22"/>
    <p:sldLayoutId id="2147483655" r:id="rId23"/>
    <p:sldLayoutId id="2147483656" r:id="rId24"/>
    <p:sldLayoutId id="2147483657" r:id="rId25"/>
    <p:sldLayoutId id="2147483658" r:id="rId26"/>
    <p:sldLayoutId id="2147483659" r:id="rId27"/>
    <p:sldLayoutId id="2147483660" r:id="rId28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Рисунок 4" descr=""/>
          <p:cNvPicPr/>
          <p:nvPr/>
        </p:nvPicPr>
        <p:blipFill>
          <a:blip r:embed="rId2"/>
          <a:srcRect l="21362" t="32389" r="21362" b="32751"/>
          <a:stretch/>
        </p:blipFill>
        <p:spPr>
          <a:xfrm>
            <a:off x="5671800" y="26640"/>
            <a:ext cx="962280" cy="299160"/>
          </a:xfrm>
          <a:prstGeom prst="rect">
            <a:avLst/>
          </a:prstGeom>
          <a:ln w="0">
            <a:noFill/>
          </a:ln>
        </p:spPr>
      </p:pic>
      <p:sp>
        <p:nvSpPr>
          <p:cNvPr id="63" name="Google Shape;11;p45"/>
          <p:cNvSpPr/>
          <p:nvPr/>
        </p:nvSpPr>
        <p:spPr>
          <a:xfrm>
            <a:off x="7877880" y="4823640"/>
            <a:ext cx="76212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bIns="9144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000" spc="-1" strike="noStrike" u="sng">
                <a:solidFill>
                  <a:schemeClr val="dk1"/>
                </a:solidFill>
                <a:uFillTx/>
                <a:latin typeface="Roboto"/>
                <a:ea typeface="Roboto"/>
                <a:hlinkClick r:id="rId3"/>
              </a:rPr>
              <a:t>spbpu.com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Google Shape;12;p45"/>
          <p:cNvSpPr/>
          <p:nvPr/>
        </p:nvSpPr>
        <p:spPr>
          <a:xfrm>
            <a:off x="8543520" y="4819680"/>
            <a:ext cx="213120" cy="22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0" bIns="9144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000" spc="-1" strike="noStrike">
                <a:solidFill>
                  <a:schemeClr val="dk1"/>
                </a:solidFill>
                <a:latin typeface="Roboto"/>
                <a:ea typeface="Roboto"/>
              </a:rPr>
              <a:t>|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Google Shape;13;p45"/>
          <p:cNvSpPr/>
          <p:nvPr/>
        </p:nvSpPr>
        <p:spPr>
          <a:xfrm>
            <a:off x="397440" y="480240"/>
            <a:ext cx="814608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1" lang="ru-RU" sz="1350" spc="-1" strike="noStrike">
              <a:solidFill>
                <a:srgbClr val="4b2a79"/>
              </a:solidFill>
              <a:latin typeface="Roboto"/>
              <a:ea typeface="Roboto"/>
            </a:endParaRPr>
          </a:p>
        </p:txBody>
      </p:sp>
      <p:cxnSp>
        <p:nvCxnSpPr>
          <p:cNvPr id="66" name="Google Shape;14;p45"/>
          <p:cNvCxnSpPr/>
          <p:nvPr/>
        </p:nvCxnSpPr>
        <p:spPr>
          <a:xfrm>
            <a:off x="0" y="357120"/>
            <a:ext cx="9144360" cy="360"/>
          </a:xfrm>
          <a:prstGeom prst="straightConnector1">
            <a:avLst/>
          </a:prstGeom>
          <a:ln w="9525">
            <a:solidFill>
              <a:srgbClr val="bfbfbf"/>
            </a:solidFill>
            <a:round/>
          </a:ln>
        </p:spPr>
      </p:cxnSp>
      <p:sp>
        <p:nvSpPr>
          <p:cNvPr id="67" name="Google Shape;18;p45"/>
          <p:cNvSpPr/>
          <p:nvPr/>
        </p:nvSpPr>
        <p:spPr>
          <a:xfrm>
            <a:off x="397440" y="480240"/>
            <a:ext cx="814608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1" lang="ru-RU" sz="1350" spc="-1" strike="noStrike">
              <a:solidFill>
                <a:srgbClr val="4b2a79"/>
              </a:solidFill>
              <a:latin typeface="Roboto"/>
              <a:ea typeface="Roboto"/>
            </a:endParaRPr>
          </a:p>
        </p:txBody>
      </p:sp>
      <p:sp>
        <p:nvSpPr>
          <p:cNvPr id="68" name="Google Shape;19;p45"/>
          <p:cNvSpPr/>
          <p:nvPr/>
        </p:nvSpPr>
        <p:spPr>
          <a:xfrm>
            <a:off x="497520" y="882000"/>
            <a:ext cx="8146080" cy="32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91440" bIns="914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rgbClr val="4b2a79"/>
              </a:solidFill>
              <a:latin typeface="Roboto"/>
              <a:ea typeface="Roboto"/>
            </a:endParaRPr>
          </a:p>
        </p:txBody>
      </p:sp>
      <p:pic>
        <p:nvPicPr>
          <p:cNvPr id="69" name="Рисунок 24" descr=""/>
          <p:cNvPicPr/>
          <p:nvPr/>
        </p:nvPicPr>
        <p:blipFill>
          <a:blip r:embed="rId4"/>
          <a:stretch/>
        </p:blipFill>
        <p:spPr>
          <a:xfrm>
            <a:off x="8073720" y="35640"/>
            <a:ext cx="979920" cy="280800"/>
          </a:xfrm>
          <a:prstGeom prst="rect">
            <a:avLst/>
          </a:prstGeom>
          <a:ln w="0">
            <a:noFill/>
          </a:ln>
        </p:spPr>
      </p:pic>
      <p:pic>
        <p:nvPicPr>
          <p:cNvPr id="70" name="Рисунок 25" descr=""/>
          <p:cNvPicPr/>
          <p:nvPr/>
        </p:nvPicPr>
        <p:blipFill>
          <a:blip r:embed="rId5"/>
          <a:stretch/>
        </p:blipFill>
        <p:spPr>
          <a:xfrm>
            <a:off x="6858360" y="34200"/>
            <a:ext cx="1020600" cy="288720"/>
          </a:xfrm>
          <a:prstGeom prst="rect">
            <a:avLst/>
          </a:prstGeom>
          <a:ln w="0">
            <a:noFill/>
          </a:ln>
        </p:spPr>
      </p:pic>
      <p:pic>
        <p:nvPicPr>
          <p:cNvPr id="71" name="Рисунок 26" descr=""/>
          <p:cNvPicPr/>
          <p:nvPr/>
        </p:nvPicPr>
        <p:blipFill>
          <a:blip r:embed="rId6"/>
          <a:stretch/>
        </p:blipFill>
        <p:spPr>
          <a:xfrm>
            <a:off x="3252600" y="21960"/>
            <a:ext cx="1108440" cy="316440"/>
          </a:xfrm>
          <a:prstGeom prst="rect">
            <a:avLst/>
          </a:prstGeom>
          <a:ln w="0">
            <a:noFill/>
          </a:ln>
        </p:spPr>
      </p:pic>
      <p:pic>
        <p:nvPicPr>
          <p:cNvPr id="72" name="Рисунок 5" descr=""/>
          <p:cNvPicPr/>
          <p:nvPr/>
        </p:nvPicPr>
        <p:blipFill>
          <a:blip r:embed="rId7"/>
          <a:srcRect l="17647" t="30281" r="19867" b="26587"/>
          <a:stretch/>
        </p:blipFill>
        <p:spPr>
          <a:xfrm>
            <a:off x="65160" y="46800"/>
            <a:ext cx="401040" cy="276840"/>
          </a:xfrm>
          <a:prstGeom prst="rect">
            <a:avLst/>
          </a:prstGeom>
          <a:ln w="0">
            <a:noFill/>
          </a:ln>
        </p:spPr>
      </p:pic>
      <p:pic>
        <p:nvPicPr>
          <p:cNvPr id="73" name="Рисунок 6" descr=""/>
          <p:cNvPicPr/>
          <p:nvPr/>
        </p:nvPicPr>
        <p:blipFill>
          <a:blip r:embed="rId8"/>
          <a:stretch/>
        </p:blipFill>
        <p:spPr>
          <a:xfrm>
            <a:off x="626040" y="35640"/>
            <a:ext cx="993240" cy="285840"/>
          </a:xfrm>
          <a:prstGeom prst="rect">
            <a:avLst/>
          </a:prstGeom>
          <a:ln w="0">
            <a:noFill/>
          </a:ln>
        </p:spPr>
      </p:pic>
      <p:pic>
        <p:nvPicPr>
          <p:cNvPr id="74" name="Рисунок 7" descr="Изображение выглядит как текст&#10;&#10;Автоматически созданное описание"/>
          <p:cNvPicPr/>
          <p:nvPr/>
        </p:nvPicPr>
        <p:blipFill>
          <a:blip r:embed="rId9"/>
          <a:srcRect l="0" t="-844" r="0" b="0"/>
          <a:stretch/>
        </p:blipFill>
        <p:spPr>
          <a:xfrm>
            <a:off x="4602600" y="10440"/>
            <a:ext cx="865800" cy="311040"/>
          </a:xfrm>
          <a:prstGeom prst="rect">
            <a:avLst/>
          </a:prstGeom>
          <a:ln w="0">
            <a:noFill/>
          </a:ln>
        </p:spPr>
      </p:pic>
      <p:sp>
        <p:nvSpPr>
          <p:cNvPr id="75" name="PlaceHolder 1"/>
          <p:cNvSpPr>
            <a:spLocks noGrp="1"/>
          </p:cNvSpPr>
          <p:nvPr>
            <p:ph type="sldNum" idx="2"/>
          </p:nvPr>
        </p:nvSpPr>
        <p:spPr>
          <a:xfrm>
            <a:off x="8765640" y="4832640"/>
            <a:ext cx="287640" cy="215640"/>
          </a:xfrm>
          <a:prstGeom prst="rect">
            <a:avLst/>
          </a:prstGeom>
          <a:noFill/>
          <a:ln w="0">
            <a:noFill/>
          </a:ln>
        </p:spPr>
        <p:txBody>
          <a:bodyPr lIns="0" tIns="7200" bIns="9144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900" spc="-1" strike="noStrike">
                <a:solidFill>
                  <a:srgbClr val="000000"/>
                </a:solidFill>
                <a:latin typeface="Roboto"/>
                <a:ea typeface="Roboto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6A642916-5883-4493-B613-48269A25C6AE}" type="slidenum">
              <a:rPr b="0" lang="ru-RU" sz="900" spc="-1" strike="noStrike">
                <a:solidFill>
                  <a:srgbClr val="000000"/>
                </a:solidFill>
                <a:latin typeface="Roboto"/>
                <a:ea typeface="Roboto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  <p:sldLayoutId id="2147483673" r:id="rId21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Рисунок 4" descr=""/>
          <p:cNvPicPr/>
          <p:nvPr/>
        </p:nvPicPr>
        <p:blipFill>
          <a:blip r:embed="rId2"/>
          <a:srcRect l="21362" t="32389" r="21362" b="32751"/>
          <a:stretch/>
        </p:blipFill>
        <p:spPr>
          <a:xfrm>
            <a:off x="5671800" y="26640"/>
            <a:ext cx="962280" cy="299160"/>
          </a:xfrm>
          <a:prstGeom prst="rect">
            <a:avLst/>
          </a:prstGeom>
          <a:ln w="0">
            <a:noFill/>
          </a:ln>
        </p:spPr>
      </p:pic>
      <p:sp>
        <p:nvSpPr>
          <p:cNvPr id="115" name="Google Shape;11;p45"/>
          <p:cNvSpPr/>
          <p:nvPr/>
        </p:nvSpPr>
        <p:spPr>
          <a:xfrm>
            <a:off x="7877880" y="4823640"/>
            <a:ext cx="76212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bIns="9144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000" spc="-1" strike="noStrike" u="sng">
                <a:solidFill>
                  <a:schemeClr val="dk1"/>
                </a:solidFill>
                <a:uFillTx/>
                <a:latin typeface="Roboto"/>
                <a:ea typeface="Roboto"/>
                <a:hlinkClick r:id="rId3"/>
              </a:rPr>
              <a:t>spbpu.com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Google Shape;12;p45"/>
          <p:cNvSpPr/>
          <p:nvPr/>
        </p:nvSpPr>
        <p:spPr>
          <a:xfrm>
            <a:off x="8543520" y="4819680"/>
            <a:ext cx="213120" cy="22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0" bIns="9144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000" spc="-1" strike="noStrike">
                <a:solidFill>
                  <a:schemeClr val="dk1"/>
                </a:solidFill>
                <a:latin typeface="Roboto"/>
                <a:ea typeface="Roboto"/>
              </a:rPr>
              <a:t>|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Google Shape;13;p45"/>
          <p:cNvSpPr/>
          <p:nvPr/>
        </p:nvSpPr>
        <p:spPr>
          <a:xfrm>
            <a:off x="397440" y="480240"/>
            <a:ext cx="814608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1" lang="ru-RU" sz="1350" spc="-1" strike="noStrike">
              <a:solidFill>
                <a:srgbClr val="4b2a79"/>
              </a:solidFill>
              <a:latin typeface="Roboto"/>
              <a:ea typeface="Roboto"/>
            </a:endParaRPr>
          </a:p>
        </p:txBody>
      </p:sp>
      <p:cxnSp>
        <p:nvCxnSpPr>
          <p:cNvPr id="118" name="Google Shape;14;p45"/>
          <p:cNvCxnSpPr/>
          <p:nvPr/>
        </p:nvCxnSpPr>
        <p:spPr>
          <a:xfrm>
            <a:off x="0" y="357120"/>
            <a:ext cx="9144360" cy="360"/>
          </a:xfrm>
          <a:prstGeom prst="straightConnector1">
            <a:avLst/>
          </a:prstGeom>
          <a:ln w="9525">
            <a:solidFill>
              <a:srgbClr val="bfbfbf"/>
            </a:solidFill>
            <a:round/>
          </a:ln>
        </p:spPr>
      </p:cxnSp>
      <p:sp>
        <p:nvSpPr>
          <p:cNvPr id="119" name="Google Shape;18;p45"/>
          <p:cNvSpPr/>
          <p:nvPr/>
        </p:nvSpPr>
        <p:spPr>
          <a:xfrm>
            <a:off x="397440" y="480240"/>
            <a:ext cx="814608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1" lang="ru-RU" sz="1350" spc="-1" strike="noStrike">
              <a:solidFill>
                <a:srgbClr val="4b2a79"/>
              </a:solidFill>
              <a:latin typeface="Roboto"/>
              <a:ea typeface="Roboto"/>
            </a:endParaRPr>
          </a:p>
        </p:txBody>
      </p:sp>
      <p:sp>
        <p:nvSpPr>
          <p:cNvPr id="120" name="Google Shape;19;p45"/>
          <p:cNvSpPr/>
          <p:nvPr/>
        </p:nvSpPr>
        <p:spPr>
          <a:xfrm>
            <a:off x="497520" y="882000"/>
            <a:ext cx="8146080" cy="32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91440" bIns="914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rgbClr val="4b2a79"/>
              </a:solidFill>
              <a:latin typeface="Roboto"/>
              <a:ea typeface="Roboto"/>
            </a:endParaRPr>
          </a:p>
        </p:txBody>
      </p:sp>
      <p:pic>
        <p:nvPicPr>
          <p:cNvPr id="121" name="Рисунок 24" descr=""/>
          <p:cNvPicPr/>
          <p:nvPr/>
        </p:nvPicPr>
        <p:blipFill>
          <a:blip r:embed="rId4"/>
          <a:stretch/>
        </p:blipFill>
        <p:spPr>
          <a:xfrm>
            <a:off x="8073720" y="35640"/>
            <a:ext cx="979920" cy="280800"/>
          </a:xfrm>
          <a:prstGeom prst="rect">
            <a:avLst/>
          </a:prstGeom>
          <a:ln w="0">
            <a:noFill/>
          </a:ln>
        </p:spPr>
      </p:pic>
      <p:pic>
        <p:nvPicPr>
          <p:cNvPr id="122" name="Рисунок 25" descr=""/>
          <p:cNvPicPr/>
          <p:nvPr/>
        </p:nvPicPr>
        <p:blipFill>
          <a:blip r:embed="rId5"/>
          <a:stretch/>
        </p:blipFill>
        <p:spPr>
          <a:xfrm>
            <a:off x="6858360" y="34200"/>
            <a:ext cx="1020600" cy="288720"/>
          </a:xfrm>
          <a:prstGeom prst="rect">
            <a:avLst/>
          </a:prstGeom>
          <a:ln w="0">
            <a:noFill/>
          </a:ln>
        </p:spPr>
      </p:pic>
      <p:pic>
        <p:nvPicPr>
          <p:cNvPr id="123" name="Рисунок 26" descr=""/>
          <p:cNvPicPr/>
          <p:nvPr/>
        </p:nvPicPr>
        <p:blipFill>
          <a:blip r:embed="rId6"/>
          <a:stretch/>
        </p:blipFill>
        <p:spPr>
          <a:xfrm>
            <a:off x="3252600" y="21960"/>
            <a:ext cx="1108440" cy="316440"/>
          </a:xfrm>
          <a:prstGeom prst="rect">
            <a:avLst/>
          </a:prstGeom>
          <a:ln w="0">
            <a:noFill/>
          </a:ln>
        </p:spPr>
      </p:pic>
      <p:pic>
        <p:nvPicPr>
          <p:cNvPr id="124" name="Рисунок 5" descr=""/>
          <p:cNvPicPr/>
          <p:nvPr/>
        </p:nvPicPr>
        <p:blipFill>
          <a:blip r:embed="rId7"/>
          <a:srcRect l="17647" t="30281" r="19867" b="26587"/>
          <a:stretch/>
        </p:blipFill>
        <p:spPr>
          <a:xfrm>
            <a:off x="65160" y="46800"/>
            <a:ext cx="401040" cy="276840"/>
          </a:xfrm>
          <a:prstGeom prst="rect">
            <a:avLst/>
          </a:prstGeom>
          <a:ln w="0">
            <a:noFill/>
          </a:ln>
        </p:spPr>
      </p:pic>
      <p:pic>
        <p:nvPicPr>
          <p:cNvPr id="125" name="Рисунок 6" descr=""/>
          <p:cNvPicPr/>
          <p:nvPr/>
        </p:nvPicPr>
        <p:blipFill>
          <a:blip r:embed="rId8"/>
          <a:stretch/>
        </p:blipFill>
        <p:spPr>
          <a:xfrm>
            <a:off x="626040" y="35640"/>
            <a:ext cx="993240" cy="285840"/>
          </a:xfrm>
          <a:prstGeom prst="rect">
            <a:avLst/>
          </a:prstGeom>
          <a:ln w="0">
            <a:noFill/>
          </a:ln>
        </p:spPr>
      </p:pic>
      <p:pic>
        <p:nvPicPr>
          <p:cNvPr id="126" name="Рисунок 7" descr="Изображение выглядит как текст&#10;&#10;Автоматически созданное описание"/>
          <p:cNvPicPr/>
          <p:nvPr/>
        </p:nvPicPr>
        <p:blipFill>
          <a:blip r:embed="rId9"/>
          <a:srcRect l="0" t="-844" r="0" b="0"/>
          <a:stretch/>
        </p:blipFill>
        <p:spPr>
          <a:xfrm>
            <a:off x="4602600" y="10440"/>
            <a:ext cx="865800" cy="311040"/>
          </a:xfrm>
          <a:prstGeom prst="rect">
            <a:avLst/>
          </a:prstGeom>
          <a:ln w="0">
            <a:noFill/>
          </a:ln>
        </p:spPr>
      </p:pic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396720" y="487440"/>
            <a:ext cx="8267760" cy="394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buNone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sldNum" idx="3"/>
          </p:nvPr>
        </p:nvSpPr>
        <p:spPr>
          <a:xfrm>
            <a:off x="8765640" y="4832640"/>
            <a:ext cx="287640" cy="215640"/>
          </a:xfrm>
          <a:prstGeom prst="rect">
            <a:avLst/>
          </a:prstGeom>
          <a:noFill/>
          <a:ln w="0">
            <a:noFill/>
          </a:ln>
        </p:spPr>
        <p:txBody>
          <a:bodyPr lIns="0" tIns="7200" bIns="9144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900" spc="-1" strike="noStrike">
                <a:solidFill>
                  <a:srgbClr val="000000"/>
                </a:solidFill>
                <a:latin typeface="Roboto"/>
                <a:ea typeface="Roboto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CD31BFEA-34BA-42D2-8662-51FB21F89873}" type="slidenum">
              <a:rPr b="0" lang="ru-RU" sz="900" spc="-1" strike="noStrike">
                <a:solidFill>
                  <a:srgbClr val="000000"/>
                </a:solidFill>
                <a:latin typeface="Roboto"/>
                <a:ea typeface="Roboto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hyperlink" Target="mailto:marina.bolsunovskaia@spbpu.com" TargetMode="External"/><Relationship Id="rId3" Type="http://schemas.openxmlformats.org/officeDocument/2006/relationships/image" Target="../media/image28.png"/><Relationship Id="rId4" Type="http://schemas.openxmlformats.org/officeDocument/2006/relationships/hyperlink" Target="mailto:dmitry.ryabikov@spbpu.com" TargetMode="External"/><Relationship Id="rId5" Type="http://schemas.openxmlformats.org/officeDocument/2006/relationships/image" Target="../media/image29.jpeg"/><Relationship Id="rId6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519120" y="3101040"/>
            <a:ext cx="8156160" cy="14619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US" sz="2400" spc="-1" strike="noStrike">
                <a:solidFill>
                  <a:srgbClr val="ffffff"/>
                </a:solidFill>
                <a:latin typeface="Roboto"/>
                <a:ea typeface="Verdana"/>
              </a:rPr>
              <a:t>White-Rabbit evaluation device for SPD TSS prototyping</a:t>
            </a:r>
            <a:br>
              <a:rPr sz="2400"/>
            </a:br>
            <a:br>
              <a:rPr sz="2400"/>
            </a:br>
            <a:r>
              <a:rPr b="1" lang="en-US" sz="1600" spc="-1" strike="noStrike">
                <a:solidFill>
                  <a:srgbClr val="ffffff"/>
                </a:solidFill>
                <a:latin typeface="Roboto"/>
                <a:ea typeface="Verdana"/>
              </a:rPr>
              <a:t>Dmitry Ryabikov</a:t>
            </a:r>
            <a:br>
              <a:rPr sz="200"/>
            </a:br>
            <a:br>
              <a:rPr sz="400"/>
            </a:br>
            <a:r>
              <a:rPr b="0" lang="en-US" sz="1400" spc="-1" strike="noStrike">
                <a:solidFill>
                  <a:srgbClr val="ffffff"/>
                </a:solidFill>
                <a:latin typeface="Roboto"/>
                <a:ea typeface="Roboto"/>
              </a:rPr>
              <a:t>Industrial Systems for Streaming Data Processing</a:t>
            </a:r>
            <a:r>
              <a:rPr b="0" lang="ru-RU" sz="1400" spc="-1" strike="noStrike">
                <a:solidFill>
                  <a:srgbClr val="ffffff"/>
                </a:solidFill>
                <a:latin typeface="Roboto"/>
                <a:ea typeface="Roboto"/>
              </a:rPr>
              <a:t> </a:t>
            </a:r>
            <a:r>
              <a:rPr b="0" lang="en-US" sz="1400" spc="-1" strike="noStrike">
                <a:solidFill>
                  <a:srgbClr val="ffffff"/>
                </a:solidFill>
                <a:latin typeface="Roboto"/>
                <a:ea typeface="Roboto"/>
              </a:rPr>
              <a:t>Laboratory</a:t>
            </a:r>
            <a:r>
              <a:rPr b="0" lang="ru-RU" sz="1400" spc="-1" strike="noStrike">
                <a:solidFill>
                  <a:srgbClr val="ffffff"/>
                </a:solidFill>
                <a:latin typeface="Roboto"/>
                <a:ea typeface="Roboto"/>
              </a:rPr>
              <a:t>, </a:t>
            </a:r>
            <a:r>
              <a:rPr b="0" lang="en-US" sz="1400" spc="-1" strike="noStrike">
                <a:solidFill>
                  <a:srgbClr val="ffffff"/>
                </a:solidFill>
                <a:latin typeface="Roboto"/>
                <a:ea typeface="Roboto"/>
              </a:rPr>
              <a:t>“Digital Engineering” Advanced Engineering School, SPbPU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7" name="Google Shape;131;p1" descr=""/>
          <p:cNvPicPr/>
          <p:nvPr/>
        </p:nvPicPr>
        <p:blipFill>
          <a:blip r:embed="rId1"/>
          <a:srcRect l="-90" t="35704" r="0" b="17778"/>
          <a:stretch/>
        </p:blipFill>
        <p:spPr>
          <a:xfrm>
            <a:off x="7259760" y="140040"/>
            <a:ext cx="1883880" cy="1274760"/>
          </a:xfrm>
          <a:prstGeom prst="rect">
            <a:avLst/>
          </a:prstGeom>
          <a:ln w="0">
            <a:noFill/>
          </a:ln>
        </p:spPr>
      </p:pic>
      <p:pic>
        <p:nvPicPr>
          <p:cNvPr id="168" name="Google Shape;132;p1" descr=""/>
          <p:cNvPicPr/>
          <p:nvPr/>
        </p:nvPicPr>
        <p:blipFill>
          <a:blip r:embed="rId2"/>
          <a:srcRect l="89" t="2981" r="473" b="6176"/>
          <a:stretch/>
        </p:blipFill>
        <p:spPr>
          <a:xfrm>
            <a:off x="5345280" y="142560"/>
            <a:ext cx="1883880" cy="1274760"/>
          </a:xfrm>
          <a:prstGeom prst="rect">
            <a:avLst/>
          </a:prstGeom>
          <a:ln w="0">
            <a:noFill/>
          </a:ln>
        </p:spPr>
      </p:pic>
      <p:pic>
        <p:nvPicPr>
          <p:cNvPr id="169" name="Google Shape;133;p1" descr=""/>
          <p:cNvPicPr/>
          <p:nvPr/>
        </p:nvPicPr>
        <p:blipFill>
          <a:blip r:embed="rId3"/>
          <a:srcRect l="-255" t="5871" r="2" b="3866"/>
          <a:stretch/>
        </p:blipFill>
        <p:spPr>
          <a:xfrm flipH="1">
            <a:off x="7260120" y="1449720"/>
            <a:ext cx="1888560" cy="1135800"/>
          </a:xfrm>
          <a:prstGeom prst="rect">
            <a:avLst/>
          </a:prstGeom>
          <a:ln w="0">
            <a:noFill/>
          </a:ln>
        </p:spPr>
      </p:pic>
      <p:pic>
        <p:nvPicPr>
          <p:cNvPr id="170" name="Google Shape;134;p1" descr=""/>
          <p:cNvPicPr/>
          <p:nvPr/>
        </p:nvPicPr>
        <p:blipFill>
          <a:blip r:embed="rId4"/>
          <a:srcRect l="0" t="0" r="0" b="19307"/>
          <a:stretch/>
        </p:blipFill>
        <p:spPr>
          <a:xfrm>
            <a:off x="5345280" y="1449720"/>
            <a:ext cx="1883880" cy="1135800"/>
          </a:xfrm>
          <a:prstGeom prst="rect">
            <a:avLst/>
          </a:prstGeom>
          <a:ln w="0">
            <a:noFill/>
          </a:ln>
        </p:spPr>
      </p:pic>
      <p:sp>
        <p:nvSpPr>
          <p:cNvPr id="171" name="TextBox 6"/>
          <p:cNvSpPr/>
          <p:nvPr/>
        </p:nvSpPr>
        <p:spPr>
          <a:xfrm>
            <a:off x="182160" y="1373040"/>
            <a:ext cx="5034960" cy="109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chemeClr val="accent2"/>
                </a:solidFill>
                <a:latin typeface="Roboto"/>
                <a:ea typeface="Roboto"/>
              </a:rPr>
              <a:t>SPD collaboration meeting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chemeClr val="accent2"/>
                </a:solidFill>
                <a:latin typeface="Roboto"/>
                <a:ea typeface="Roboto"/>
              </a:rPr>
              <a:t>___________________________________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4b2a79"/>
                </a:solidFill>
                <a:latin typeface="Roboto"/>
                <a:ea typeface="Roboto"/>
              </a:rPr>
              <a:t>October 24</a:t>
            </a:r>
            <a:r>
              <a:rPr b="1" lang="en-US" sz="1800" spc="-1" strike="noStrike" baseline="30000">
                <a:solidFill>
                  <a:srgbClr val="4b2a79"/>
                </a:solidFill>
                <a:latin typeface="Roboto"/>
                <a:ea typeface="Roboto"/>
              </a:rPr>
              <a:t>th</a:t>
            </a:r>
            <a:r>
              <a:rPr b="1" lang="en-US" sz="1800" spc="-1" strike="noStrike">
                <a:solidFill>
                  <a:srgbClr val="4b2a79"/>
                </a:solidFill>
                <a:latin typeface="Roboto"/>
                <a:ea typeface="Roboto"/>
              </a:rPr>
              <a:t>, 2023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sldNum" idx="12"/>
          </p:nvPr>
        </p:nvSpPr>
        <p:spPr>
          <a:xfrm>
            <a:off x="8765640" y="4832640"/>
            <a:ext cx="282240" cy="210240"/>
          </a:xfrm>
          <a:prstGeom prst="rect">
            <a:avLst/>
          </a:prstGeom>
          <a:noFill/>
          <a:ln w="0">
            <a:noFill/>
          </a:ln>
        </p:spPr>
        <p:txBody>
          <a:bodyPr lIns="0" rIns="90000" tIns="7200" bIns="9144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900" spc="-1" strike="noStrike">
                <a:solidFill>
                  <a:srgbClr val="000000"/>
                </a:solidFill>
                <a:latin typeface="Roboto"/>
                <a:ea typeface="Roboto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DA7FB6A2-9078-4CA2-AD43-BD1EEC126547}" type="slidenum">
              <a:rPr b="0" lang="ru-RU" sz="900" spc="-1" strike="noStrike">
                <a:solidFill>
                  <a:srgbClr val="000000"/>
                </a:solidFill>
                <a:latin typeface="Roboto"/>
                <a:ea typeface="Roboto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0" name="Заголовок 2"/>
          <p:cNvSpPr/>
          <p:nvPr/>
        </p:nvSpPr>
        <p:spPr>
          <a:xfrm>
            <a:off x="396720" y="508320"/>
            <a:ext cx="82479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1" lang="en-US" sz="2400" spc="-1" strike="noStrike">
              <a:solidFill>
                <a:schemeClr val="accent2"/>
              </a:solidFill>
              <a:latin typeface="Roboto"/>
              <a:ea typeface="Roboto"/>
            </a:endParaRPr>
          </a:p>
        </p:txBody>
      </p:sp>
      <p:sp>
        <p:nvSpPr>
          <p:cNvPr id="221" name="Заголовок 3"/>
          <p:cNvSpPr/>
          <p:nvPr/>
        </p:nvSpPr>
        <p:spPr>
          <a:xfrm>
            <a:off x="396720" y="487440"/>
            <a:ext cx="8247960" cy="35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chemeClr val="accent2"/>
                </a:solidFill>
                <a:latin typeface="Roboto"/>
                <a:ea typeface="Roboto"/>
              </a:rPr>
              <a:t>White-Rabbit evaluation board. PCB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Объект 2"/>
          <p:cNvSpPr/>
          <p:nvPr/>
        </p:nvSpPr>
        <p:spPr>
          <a:xfrm>
            <a:off x="457920" y="899280"/>
            <a:ext cx="7817400" cy="77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0" bIns="91440" anchor="t">
            <a:noAutofit/>
          </a:bodyPr>
          <a:p>
            <a:pPr>
              <a:lnSpc>
                <a:spcPct val="100000"/>
              </a:lnSpc>
              <a:spcBef>
                <a:spcPts val="799"/>
              </a:spcBef>
              <a:spcAft>
                <a:spcPts val="201"/>
              </a:spcAft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spcAft>
                <a:spcPts val="201"/>
              </a:spcAft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3" name="Рисунок 209" descr=""/>
          <p:cNvPicPr/>
          <p:nvPr/>
        </p:nvPicPr>
        <p:blipFill>
          <a:blip r:embed="rId1"/>
          <a:stretch/>
        </p:blipFill>
        <p:spPr>
          <a:xfrm>
            <a:off x="483120" y="1315440"/>
            <a:ext cx="3925080" cy="2460600"/>
          </a:xfrm>
          <a:prstGeom prst="rect">
            <a:avLst/>
          </a:prstGeom>
          <a:ln w="0">
            <a:noFill/>
          </a:ln>
        </p:spPr>
      </p:pic>
      <p:pic>
        <p:nvPicPr>
          <p:cNvPr id="224" name="Рисунок 210" descr=""/>
          <p:cNvPicPr/>
          <p:nvPr/>
        </p:nvPicPr>
        <p:blipFill>
          <a:blip r:embed="rId2"/>
          <a:stretch/>
        </p:blipFill>
        <p:spPr>
          <a:xfrm>
            <a:off x="4765320" y="1315440"/>
            <a:ext cx="3925080" cy="2460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sldNum" idx="13"/>
          </p:nvPr>
        </p:nvSpPr>
        <p:spPr>
          <a:xfrm>
            <a:off x="8765640" y="4832640"/>
            <a:ext cx="282240" cy="210240"/>
          </a:xfrm>
          <a:prstGeom prst="rect">
            <a:avLst/>
          </a:prstGeom>
          <a:noFill/>
          <a:ln w="0">
            <a:noFill/>
          </a:ln>
        </p:spPr>
        <p:txBody>
          <a:bodyPr lIns="0" rIns="90000" tIns="7200" bIns="9144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900" spc="-1" strike="noStrike">
                <a:solidFill>
                  <a:srgbClr val="000000"/>
                </a:solidFill>
                <a:latin typeface="Roboto"/>
                <a:ea typeface="Roboto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286A4CAE-5450-4FA4-B6F4-8F67988218C9}" type="slidenum">
              <a:rPr b="0" lang="ru-RU" sz="900" spc="-1" strike="noStrike">
                <a:solidFill>
                  <a:srgbClr val="000000"/>
                </a:solidFill>
                <a:latin typeface="Roboto"/>
                <a:ea typeface="Roboto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6" name="Заголовок 1"/>
          <p:cNvSpPr/>
          <p:nvPr/>
        </p:nvSpPr>
        <p:spPr>
          <a:xfrm>
            <a:off x="396720" y="508320"/>
            <a:ext cx="82479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1" lang="en-US" sz="2400" spc="-1" strike="noStrike">
              <a:solidFill>
                <a:schemeClr val="accent2"/>
              </a:solidFill>
              <a:latin typeface="Roboto"/>
              <a:ea typeface="Roboto"/>
            </a:endParaRPr>
          </a:p>
        </p:txBody>
      </p:sp>
      <p:sp>
        <p:nvSpPr>
          <p:cNvPr id="227" name="Заголовок 1"/>
          <p:cNvSpPr/>
          <p:nvPr/>
        </p:nvSpPr>
        <p:spPr>
          <a:xfrm>
            <a:off x="396720" y="487440"/>
            <a:ext cx="8247960" cy="35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chemeClr val="accent2"/>
                </a:solidFill>
                <a:latin typeface="Roboto"/>
                <a:ea typeface="Roboto"/>
              </a:rPr>
              <a:t>FPGA project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8" name="Рисунок 214" descr=""/>
          <p:cNvPicPr/>
          <p:nvPr/>
        </p:nvPicPr>
        <p:blipFill>
          <a:blip r:embed="rId1"/>
          <a:stretch/>
        </p:blipFill>
        <p:spPr>
          <a:xfrm>
            <a:off x="5356440" y="1001160"/>
            <a:ext cx="3408840" cy="2910960"/>
          </a:xfrm>
          <a:prstGeom prst="rect">
            <a:avLst/>
          </a:prstGeom>
          <a:ln w="0">
            <a:noFill/>
          </a:ln>
        </p:spPr>
      </p:pic>
      <p:pic>
        <p:nvPicPr>
          <p:cNvPr id="229" name="Рисунок 215" descr=""/>
          <p:cNvPicPr/>
          <p:nvPr/>
        </p:nvPicPr>
        <p:blipFill>
          <a:blip r:embed="rId2"/>
          <a:stretch/>
        </p:blipFill>
        <p:spPr>
          <a:xfrm>
            <a:off x="493200" y="2571840"/>
            <a:ext cx="3328920" cy="1641960"/>
          </a:xfrm>
          <a:prstGeom prst="rect">
            <a:avLst/>
          </a:prstGeom>
          <a:ln w="9525">
            <a:solidFill>
              <a:srgbClr val="a5a5a5"/>
            </a:solidFill>
            <a:round/>
          </a:ln>
        </p:spPr>
      </p:pic>
      <p:pic>
        <p:nvPicPr>
          <p:cNvPr id="230" name="Рисунок 216" descr=""/>
          <p:cNvPicPr/>
          <p:nvPr/>
        </p:nvPicPr>
        <p:blipFill>
          <a:blip r:embed="rId3"/>
          <a:stretch/>
        </p:blipFill>
        <p:spPr>
          <a:xfrm>
            <a:off x="3925080" y="3042360"/>
            <a:ext cx="2968920" cy="1641960"/>
          </a:xfrm>
          <a:prstGeom prst="rect">
            <a:avLst/>
          </a:prstGeom>
          <a:ln w="9525">
            <a:solidFill>
              <a:srgbClr val="a5a5a5"/>
            </a:solidFill>
            <a:round/>
          </a:ln>
        </p:spPr>
      </p:pic>
      <p:sp>
        <p:nvSpPr>
          <p:cNvPr id="231" name="Объект 1"/>
          <p:cNvSpPr/>
          <p:nvPr/>
        </p:nvSpPr>
        <p:spPr>
          <a:xfrm>
            <a:off x="468360" y="1152360"/>
            <a:ext cx="4708080" cy="248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0" bIns="91440" anchor="t">
            <a:noAutofit/>
          </a:bodyPr>
          <a:p>
            <a:pPr marL="171360" indent="-171360">
              <a:lnSpc>
                <a:spcPct val="100000"/>
              </a:lnSpc>
              <a:spcBef>
                <a:spcPts val="201"/>
              </a:spcBef>
              <a:spcAft>
                <a:spcPts val="201"/>
              </a:spcAft>
              <a:buClr>
                <a:srgbClr val="724ca8"/>
              </a:buClr>
              <a:buSzPct val="150000"/>
              <a:buFont typeface="Arial"/>
              <a:buChar char="•"/>
            </a:pPr>
            <a:r>
              <a:rPr b="0" lang="en-US" sz="1400" spc="-1" strike="noStrike">
                <a:solidFill>
                  <a:srgbClr val="231f20"/>
                </a:solidFill>
                <a:latin typeface="Roboto"/>
                <a:ea typeface="Roboto Medium"/>
              </a:rPr>
              <a:t>Taken the most relevant WR reference design for Xilinx Zynq UltraScale+ FPGA from CERN’s open hardware repository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>
              <a:lnSpc>
                <a:spcPct val="100000"/>
              </a:lnSpc>
              <a:spcBef>
                <a:spcPts val="201"/>
              </a:spcBef>
              <a:spcAft>
                <a:spcPts val="201"/>
              </a:spcAft>
              <a:buClr>
                <a:srgbClr val="724ca8"/>
              </a:buClr>
              <a:buSzPct val="150000"/>
              <a:buFont typeface="Arial"/>
              <a:buChar char="•"/>
            </a:pPr>
            <a:r>
              <a:rPr b="0" lang="en-US" sz="1400" spc="-1" strike="noStrike">
                <a:solidFill>
                  <a:srgbClr val="231f20"/>
                </a:solidFill>
                <a:latin typeface="Roboto"/>
                <a:ea typeface="Roboto Medium"/>
              </a:rPr>
              <a:t>Ported it to our hardware platform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>
              <a:lnSpc>
                <a:spcPct val="100000"/>
              </a:lnSpc>
              <a:spcBef>
                <a:spcPts val="201"/>
              </a:spcBef>
              <a:spcAft>
                <a:spcPts val="201"/>
              </a:spcAft>
              <a:buClr>
                <a:srgbClr val="724ca8"/>
              </a:buClr>
              <a:buSzPct val="150000"/>
              <a:buFont typeface="Arial"/>
              <a:buChar char="•"/>
            </a:pPr>
            <a:r>
              <a:rPr b="0" lang="en-US" sz="1400" spc="-1" strike="noStrike">
                <a:solidFill>
                  <a:srgbClr val="231f20"/>
                </a:solidFill>
                <a:latin typeface="Roboto"/>
                <a:ea typeface="Roboto Medium"/>
              </a:rPr>
              <a:t>Hardware debug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sldNum" idx="14"/>
          </p:nvPr>
        </p:nvSpPr>
        <p:spPr>
          <a:xfrm>
            <a:off x="8765640" y="4832640"/>
            <a:ext cx="282240" cy="210240"/>
          </a:xfrm>
          <a:prstGeom prst="rect">
            <a:avLst/>
          </a:prstGeom>
          <a:noFill/>
          <a:ln w="0">
            <a:noFill/>
          </a:ln>
        </p:spPr>
        <p:txBody>
          <a:bodyPr lIns="0" rIns="90000" tIns="7200" bIns="9144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900" spc="-1" strike="noStrike">
                <a:solidFill>
                  <a:srgbClr val="000000"/>
                </a:solidFill>
                <a:latin typeface="Roboto"/>
                <a:ea typeface="Roboto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C5CD437F-C8AD-49E7-9425-01E2CABCB327}" type="slidenum">
              <a:rPr b="0" lang="ru-RU" sz="900" spc="-1" strike="noStrike">
                <a:solidFill>
                  <a:srgbClr val="000000"/>
                </a:solidFill>
                <a:latin typeface="Roboto"/>
                <a:ea typeface="Roboto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3" name="Заголовок 1"/>
          <p:cNvSpPr/>
          <p:nvPr/>
        </p:nvSpPr>
        <p:spPr>
          <a:xfrm>
            <a:off x="396720" y="508320"/>
            <a:ext cx="82479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1" lang="en-US" sz="2400" spc="-1" strike="noStrike">
              <a:solidFill>
                <a:schemeClr val="accent2"/>
              </a:solidFill>
              <a:latin typeface="Roboto"/>
              <a:ea typeface="Roboto"/>
            </a:endParaRPr>
          </a:p>
        </p:txBody>
      </p:sp>
      <p:sp>
        <p:nvSpPr>
          <p:cNvPr id="234" name="Заголовок 1"/>
          <p:cNvSpPr/>
          <p:nvPr/>
        </p:nvSpPr>
        <p:spPr>
          <a:xfrm>
            <a:off x="396720" y="487440"/>
            <a:ext cx="8241120" cy="35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chemeClr val="accent2"/>
                </a:solidFill>
                <a:latin typeface="Roboto"/>
                <a:ea typeface="Roboto"/>
              </a:rPr>
              <a:t>White-Rabbit evaluation board. Current and further steps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Объект 14"/>
          <p:cNvSpPr/>
          <p:nvPr/>
        </p:nvSpPr>
        <p:spPr>
          <a:xfrm>
            <a:off x="468360" y="1129680"/>
            <a:ext cx="8455320" cy="250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0" bIns="91440" anchor="t">
            <a:noAutofit/>
          </a:bodyPr>
          <a:p>
            <a:pPr marL="171360" indent="-17136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724ca8"/>
              </a:buClr>
              <a:buSzPct val="150000"/>
              <a:buFont typeface="Arial"/>
              <a:buChar char="•"/>
            </a:pPr>
            <a:r>
              <a:rPr b="0" lang="en-US" sz="1400" spc="-1" strike="noStrike">
                <a:solidFill>
                  <a:srgbClr val="231f20"/>
                </a:solidFill>
                <a:latin typeface="Roboto"/>
                <a:ea typeface="Roboto Medium"/>
              </a:rPr>
              <a:t>Board setup and refinement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724ca8"/>
              </a:buClr>
              <a:buSzPct val="150000"/>
              <a:buFont typeface="Arial"/>
              <a:buChar char="•"/>
            </a:pPr>
            <a:r>
              <a:rPr b="0" lang="en-US" sz="1400" spc="-1" strike="noStrike">
                <a:solidFill>
                  <a:srgbClr val="231f20"/>
                </a:solidFill>
                <a:latin typeface="Roboto"/>
                <a:ea typeface="Roboto Medium"/>
              </a:rPr>
              <a:t>Setup with SyncTechnology equipment: WRS-18A, Cute-WR-A7-PKG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724ca8"/>
              </a:buClr>
              <a:buSzPct val="150000"/>
              <a:buFont typeface="Arial"/>
              <a:buChar char="•"/>
            </a:pPr>
            <a:r>
              <a:rPr b="0" lang="en-US" sz="1400" spc="-1" strike="noStrike">
                <a:solidFill>
                  <a:srgbClr val="231f20"/>
                </a:solidFill>
                <a:latin typeface="Roboto"/>
                <a:ea typeface="Roboto Medium"/>
              </a:rPr>
              <a:t>Evaluation different configuration our platform with SyncTechnology equipment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6" name="Рисунок 222" descr=""/>
          <p:cNvPicPr/>
          <p:nvPr/>
        </p:nvPicPr>
        <p:blipFill>
          <a:blip r:embed="rId1"/>
          <a:stretch/>
        </p:blipFill>
        <p:spPr>
          <a:xfrm>
            <a:off x="219960" y="2359440"/>
            <a:ext cx="4412520" cy="2033640"/>
          </a:xfrm>
          <a:prstGeom prst="rect">
            <a:avLst/>
          </a:prstGeom>
          <a:ln w="0">
            <a:noFill/>
          </a:ln>
        </p:spPr>
      </p:pic>
      <p:pic>
        <p:nvPicPr>
          <p:cNvPr id="237" name="Рисунок 223" descr=""/>
          <p:cNvPicPr/>
          <p:nvPr/>
        </p:nvPicPr>
        <p:blipFill>
          <a:blip r:embed="rId2"/>
          <a:stretch/>
        </p:blipFill>
        <p:spPr>
          <a:xfrm>
            <a:off x="4572000" y="2121840"/>
            <a:ext cx="4260600" cy="2387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sldNum" idx="15"/>
          </p:nvPr>
        </p:nvSpPr>
        <p:spPr>
          <a:xfrm>
            <a:off x="8765640" y="4832640"/>
            <a:ext cx="287640" cy="215640"/>
          </a:xfrm>
          <a:prstGeom prst="rect">
            <a:avLst/>
          </a:prstGeom>
          <a:noFill/>
          <a:ln w="0">
            <a:noFill/>
          </a:ln>
        </p:spPr>
        <p:txBody>
          <a:bodyPr lIns="0" tIns="7200" bIns="9144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900" spc="-1" strike="noStrike">
                <a:solidFill>
                  <a:srgbClr val="000000"/>
                </a:solidFill>
                <a:latin typeface="Roboto"/>
                <a:ea typeface="Roboto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C929DC49-80D8-431B-8B73-E88BA2FBDB7C}" type="slidenum">
              <a:rPr b="0" lang="ru-RU" sz="900" spc="-1" strike="noStrike">
                <a:solidFill>
                  <a:srgbClr val="000000"/>
                </a:solidFill>
                <a:latin typeface="Roboto"/>
                <a:ea typeface="Roboto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 type="title"/>
          </p:nvPr>
        </p:nvSpPr>
        <p:spPr>
          <a:xfrm>
            <a:off x="396720" y="487440"/>
            <a:ext cx="8267760" cy="394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2400" spc="-1" strike="noStrike">
                <a:solidFill>
                  <a:srgbClr val="4b2a79"/>
                </a:solidFill>
                <a:latin typeface="Roboto"/>
                <a:ea typeface="Roboto"/>
              </a:rPr>
              <a:t>Contacts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/>
          </p:nvPr>
        </p:nvSpPr>
        <p:spPr>
          <a:xfrm>
            <a:off x="6004440" y="1399320"/>
            <a:ext cx="2285640" cy="431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050" spc="-1" strike="noStrike">
                <a:solidFill>
                  <a:srgbClr val="4b2a79"/>
                </a:solidFill>
                <a:latin typeface="Roboto"/>
                <a:ea typeface="Roboto"/>
              </a:rPr>
              <a:t>Marina Bolsunovskaya, </a:t>
            </a:r>
            <a:endParaRPr b="0" lang="ru-RU" sz="105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050" spc="-1" strike="noStrike">
                <a:solidFill>
                  <a:srgbClr val="4b2a79"/>
                </a:solidFill>
                <a:latin typeface="Roboto"/>
                <a:ea typeface="Roboto"/>
              </a:rPr>
              <a:t>Cand. of Engineering </a:t>
            </a:r>
            <a:endParaRPr b="0" lang="ru-RU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PlaceHolder 4"/>
          <p:cNvSpPr>
            <a:spLocks noGrp="1"/>
          </p:cNvSpPr>
          <p:nvPr>
            <p:ph/>
          </p:nvPr>
        </p:nvSpPr>
        <p:spPr>
          <a:xfrm>
            <a:off x="6004440" y="1885680"/>
            <a:ext cx="2285640" cy="253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050" spc="-1" strike="noStrike">
                <a:solidFill>
                  <a:srgbClr val="000000"/>
                </a:solidFill>
                <a:latin typeface="Roboto"/>
                <a:ea typeface="Roboto"/>
              </a:rPr>
              <a:t>Head of Laboratory</a:t>
            </a:r>
            <a:endParaRPr b="0" lang="ru-RU" sz="105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2" name="Рисунок 9" descr=""/>
          <p:cNvPicPr/>
          <p:nvPr/>
        </p:nvPicPr>
        <p:blipFill>
          <a:blip r:embed="rId1"/>
          <a:stretch/>
        </p:blipFill>
        <p:spPr>
          <a:xfrm>
            <a:off x="4584960" y="1420560"/>
            <a:ext cx="1260000" cy="1239120"/>
          </a:xfrm>
          <a:prstGeom prst="rect">
            <a:avLst/>
          </a:prstGeom>
          <a:ln w="0">
            <a:noFill/>
          </a:ln>
        </p:spPr>
      </p:pic>
      <p:sp>
        <p:nvSpPr>
          <p:cNvPr id="243" name="Текст 24"/>
          <p:cNvSpPr/>
          <p:nvPr/>
        </p:nvSpPr>
        <p:spPr>
          <a:xfrm>
            <a:off x="6083640" y="2347200"/>
            <a:ext cx="2633760" cy="73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bIns="9144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050" spc="-1" strike="noStrike">
                <a:solidFill>
                  <a:schemeClr val="dk1"/>
                </a:solidFill>
                <a:latin typeface="Roboto"/>
                <a:ea typeface="Roboto"/>
              </a:rPr>
              <a:t>Tel</a:t>
            </a:r>
            <a:r>
              <a:rPr b="0" lang="ru-RU" sz="1050" spc="-1" strike="noStrike">
                <a:solidFill>
                  <a:schemeClr val="dk1"/>
                </a:solidFill>
                <a:latin typeface="Roboto"/>
                <a:ea typeface="Roboto"/>
              </a:rPr>
              <a:t>: +7 (812) 980-11-31</a:t>
            </a:r>
            <a:endParaRPr b="0" lang="ru-RU" sz="10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050" spc="-1" strike="noStrike">
                <a:solidFill>
                  <a:schemeClr val="dk1"/>
                </a:solidFill>
                <a:latin typeface="Roboto"/>
                <a:ea typeface="Roboto"/>
              </a:rPr>
              <a:t>E-mail: </a:t>
            </a:r>
            <a:r>
              <a:rPr b="0" lang="en-US" sz="1050" spc="-1" strike="noStrike" u="sng">
                <a:solidFill>
                  <a:schemeClr val="dk1"/>
                </a:solidFill>
                <a:uFillTx/>
                <a:latin typeface="Roboto"/>
                <a:ea typeface="Roboto"/>
                <a:hlinkClick r:id="rId2"/>
              </a:rPr>
              <a:t>marina.bolsunovskaia@spbpu.com</a:t>
            </a:r>
            <a:r>
              <a:rPr b="0" lang="en-US" sz="1050" spc="-1" strike="noStrike">
                <a:solidFill>
                  <a:schemeClr val="dk1"/>
                </a:solidFill>
                <a:latin typeface="Roboto"/>
                <a:ea typeface="Roboto"/>
              </a:rPr>
              <a:t>  </a:t>
            </a:r>
            <a:endParaRPr b="0" lang="ru-RU" sz="10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050" spc="-1" strike="noStrike">
                <a:solidFill>
                  <a:schemeClr val="dk1"/>
                </a:solidFill>
                <a:latin typeface="Roboto"/>
                <a:ea typeface="Roboto"/>
              </a:rPr>
              <a:t> </a:t>
            </a:r>
            <a:endParaRPr b="0" lang="ru-RU" sz="105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4" name="Picture 1" descr=""/>
          <p:cNvPicPr/>
          <p:nvPr/>
        </p:nvPicPr>
        <p:blipFill>
          <a:blip r:embed="rId3"/>
          <a:stretch/>
        </p:blipFill>
        <p:spPr>
          <a:xfrm>
            <a:off x="4572000" y="1399320"/>
            <a:ext cx="1285920" cy="1285920"/>
          </a:xfrm>
          <a:prstGeom prst="rect">
            <a:avLst/>
          </a:prstGeom>
          <a:ln w="0">
            <a:noFill/>
          </a:ln>
        </p:spPr>
      </p:pic>
      <p:sp>
        <p:nvSpPr>
          <p:cNvPr id="245" name="Текст 29"/>
          <p:cNvSpPr/>
          <p:nvPr/>
        </p:nvSpPr>
        <p:spPr>
          <a:xfrm>
            <a:off x="1874880" y="1391400"/>
            <a:ext cx="2280960" cy="24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210"/>
              </a:spcBef>
              <a:tabLst>
                <a:tab algn="l" pos="0"/>
              </a:tabLst>
            </a:pPr>
            <a:r>
              <a:rPr b="1" lang="en-US" sz="1050" spc="-1" strike="noStrike">
                <a:solidFill>
                  <a:schemeClr val="accent2"/>
                </a:solidFill>
                <a:highlight>
                  <a:srgbClr val="ffffff"/>
                </a:highlight>
                <a:latin typeface="Roboto"/>
                <a:ea typeface="DejaVu Sans"/>
              </a:rPr>
              <a:t>Dmitry </a:t>
            </a:r>
            <a:r>
              <a:rPr b="1" lang="en-US" sz="1050" spc="-1" strike="noStrike">
                <a:solidFill>
                  <a:schemeClr val="accent2"/>
                </a:solidFill>
                <a:latin typeface="Roboto"/>
                <a:ea typeface="Roboto"/>
              </a:rPr>
              <a:t>Ryabikov</a:t>
            </a:r>
            <a:endParaRPr b="0" lang="ru-RU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Текст 30"/>
          <p:cNvSpPr/>
          <p:nvPr/>
        </p:nvSpPr>
        <p:spPr>
          <a:xfrm>
            <a:off x="1874880" y="1885680"/>
            <a:ext cx="2280960" cy="24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201"/>
              </a:spcBef>
              <a:tabLst>
                <a:tab algn="l" pos="0"/>
              </a:tabLst>
            </a:pPr>
            <a:r>
              <a:rPr b="0" lang="en-US" sz="1050" spc="-1" strike="noStrike">
                <a:solidFill>
                  <a:srgbClr val="231f20"/>
                </a:solidFill>
                <a:highlight>
                  <a:srgbClr val="ffffff"/>
                </a:highlight>
                <a:latin typeface="Roboto"/>
                <a:ea typeface="DejaVu Sans"/>
              </a:rPr>
              <a:t>Junior Engineer</a:t>
            </a:r>
            <a:endParaRPr b="0" lang="ru-RU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Текст 24"/>
          <p:cNvSpPr/>
          <p:nvPr/>
        </p:nvSpPr>
        <p:spPr>
          <a:xfrm>
            <a:off x="1956240" y="2529000"/>
            <a:ext cx="2207880" cy="41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0" bIns="9144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050" spc="-1" strike="noStrike">
                <a:solidFill>
                  <a:schemeClr val="dk1"/>
                </a:solidFill>
                <a:latin typeface="Roboto"/>
                <a:ea typeface="Roboto"/>
              </a:rPr>
              <a:t>E-mail: </a:t>
            </a:r>
            <a:r>
              <a:rPr b="0" lang="en-US" sz="1050" spc="-1" strike="noStrike" u="sng">
                <a:solidFill>
                  <a:schemeClr val="dk1"/>
                </a:solidFill>
                <a:uFillTx/>
                <a:latin typeface="Roboto"/>
                <a:ea typeface="Roboto"/>
                <a:hlinkClick r:id="rId4"/>
              </a:rPr>
              <a:t>dmitry.ryabikov@spbpu.com</a:t>
            </a:r>
            <a:r>
              <a:rPr b="0" lang="ru-RU" sz="1050" spc="-1" strike="noStrike">
                <a:solidFill>
                  <a:schemeClr val="dk1"/>
                </a:solidFill>
                <a:latin typeface="Roboto"/>
                <a:ea typeface="Roboto"/>
              </a:rPr>
              <a:t> </a:t>
            </a:r>
            <a:r>
              <a:rPr b="0" lang="en-US" sz="1050" spc="-1" strike="noStrike">
                <a:solidFill>
                  <a:schemeClr val="dk1"/>
                </a:solidFill>
                <a:latin typeface="Roboto"/>
                <a:ea typeface="Roboto"/>
              </a:rPr>
              <a:t>  </a:t>
            </a:r>
            <a:endParaRPr b="0" lang="ru-RU" sz="105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8" name="Рисунок 6" descr=""/>
          <p:cNvPicPr/>
          <p:nvPr/>
        </p:nvPicPr>
        <p:blipFill>
          <a:blip r:embed="rId5"/>
          <a:srcRect l="8822" t="-1115" r="0" b="21070"/>
          <a:stretch/>
        </p:blipFill>
        <p:spPr>
          <a:xfrm>
            <a:off x="468360" y="1369440"/>
            <a:ext cx="1260000" cy="1285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Picture 9" descr=""/>
          <p:cNvPicPr/>
          <p:nvPr/>
        </p:nvPicPr>
        <p:blipFill>
          <a:blip r:embed="rId1"/>
          <a:stretch/>
        </p:blipFill>
        <p:spPr>
          <a:xfrm>
            <a:off x="3752280" y="2478960"/>
            <a:ext cx="5120640" cy="2252880"/>
          </a:xfrm>
          <a:prstGeom prst="rect">
            <a:avLst/>
          </a:prstGeom>
          <a:ln w="0">
            <a:noFill/>
          </a:ln>
        </p:spPr>
      </p:pic>
      <p:sp>
        <p:nvSpPr>
          <p:cNvPr id="173" name="PlaceHolder 1"/>
          <p:cNvSpPr>
            <a:spLocks noGrp="1"/>
          </p:cNvSpPr>
          <p:nvPr>
            <p:ph type="sldNum" idx="4"/>
          </p:nvPr>
        </p:nvSpPr>
        <p:spPr>
          <a:xfrm>
            <a:off x="8765640" y="4832640"/>
            <a:ext cx="282240" cy="210240"/>
          </a:xfrm>
          <a:prstGeom prst="rect">
            <a:avLst/>
          </a:prstGeom>
          <a:noFill/>
          <a:ln w="0">
            <a:noFill/>
          </a:ln>
        </p:spPr>
        <p:txBody>
          <a:bodyPr lIns="0" rIns="90000" tIns="7200" bIns="9144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900" spc="-1" strike="noStrike">
                <a:solidFill>
                  <a:srgbClr val="000000"/>
                </a:solidFill>
                <a:latin typeface="Roboto"/>
                <a:ea typeface="Roboto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E8D64161-AC7A-4C34-88FC-D4E432C015AB}" type="slidenum">
              <a:rPr b="0" lang="ru-RU" sz="900" spc="-1" strike="noStrike">
                <a:solidFill>
                  <a:srgbClr val="000000"/>
                </a:solidFill>
                <a:latin typeface="Roboto"/>
                <a:ea typeface="Roboto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title"/>
          </p:nvPr>
        </p:nvSpPr>
        <p:spPr>
          <a:xfrm>
            <a:off x="396720" y="487440"/>
            <a:ext cx="8247960" cy="357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400" spc="-1" strike="noStrike">
                <a:solidFill>
                  <a:srgbClr val="4b2a79"/>
                </a:solidFill>
                <a:latin typeface="Roboto"/>
                <a:ea typeface="Roboto"/>
              </a:rPr>
              <a:t>TSS instead of TCS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Объект 14"/>
          <p:cNvSpPr/>
          <p:nvPr/>
        </p:nvSpPr>
        <p:spPr>
          <a:xfrm>
            <a:off x="468360" y="1119960"/>
            <a:ext cx="3283560" cy="139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0" bIns="91440" anchor="t">
            <a:noAutofit/>
          </a:bodyPr>
          <a:p>
            <a:pPr marL="171360" indent="-171360">
              <a:lnSpc>
                <a:spcPct val="100000"/>
              </a:lnSpc>
              <a:spcBef>
                <a:spcPts val="99"/>
              </a:spcBef>
              <a:spcAft>
                <a:spcPts val="99"/>
              </a:spcAft>
              <a:buClr>
                <a:srgbClr val="724ca8"/>
              </a:buClr>
              <a:buSzPct val="150000"/>
              <a:buFont typeface="Arial"/>
              <a:buChar char="•"/>
            </a:pPr>
            <a:r>
              <a:rPr b="0" lang="en-US" sz="1400" spc="-1" strike="noStrike">
                <a:solidFill>
                  <a:srgbClr val="231f20"/>
                </a:solidFill>
                <a:latin typeface="Roboto"/>
                <a:ea typeface="Roboto Medium"/>
              </a:rPr>
              <a:t>TCS – Trigger and Control System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>
              <a:lnSpc>
                <a:spcPct val="100000"/>
              </a:lnSpc>
              <a:spcBef>
                <a:spcPts val="99"/>
              </a:spcBef>
              <a:spcAft>
                <a:spcPts val="99"/>
              </a:spcAft>
              <a:buClr>
                <a:srgbClr val="724ca8"/>
              </a:buClr>
              <a:buSzPct val="150000"/>
              <a:buFont typeface="Arial"/>
              <a:buChar char="•"/>
            </a:pPr>
            <a:r>
              <a:rPr b="0" lang="en-US" sz="1400" spc="-1" strike="noStrike">
                <a:solidFill>
                  <a:srgbClr val="231f20"/>
                </a:solidFill>
                <a:latin typeface="Roboto"/>
                <a:ea typeface="Roboto Medium"/>
              </a:rPr>
              <a:t>TSS – Time Synchronization System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>
              <a:lnSpc>
                <a:spcPct val="100000"/>
              </a:lnSpc>
              <a:spcBef>
                <a:spcPts val="99"/>
              </a:spcBef>
              <a:spcAft>
                <a:spcPts val="99"/>
              </a:spcAft>
              <a:buClr>
                <a:srgbClr val="724ca8"/>
              </a:buClr>
              <a:buSzPct val="150000"/>
              <a:buFont typeface="Arial"/>
              <a:buChar char="•"/>
            </a:pPr>
            <a:r>
              <a:rPr b="0" lang="en-US" sz="1400" spc="-1" strike="noStrike">
                <a:solidFill>
                  <a:srgbClr val="231f20"/>
                </a:solidFill>
                <a:latin typeface="Roboto"/>
                <a:ea typeface="Roboto Medium"/>
              </a:rPr>
              <a:t>Triggerless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>
              <a:lnSpc>
                <a:spcPct val="100000"/>
              </a:lnSpc>
              <a:spcBef>
                <a:spcPts val="99"/>
              </a:spcBef>
              <a:spcAft>
                <a:spcPts val="99"/>
              </a:spcAft>
              <a:buClr>
                <a:srgbClr val="724ca8"/>
              </a:buClr>
              <a:buSzPct val="150000"/>
              <a:buFont typeface="Arial"/>
              <a:buChar char="•"/>
            </a:pPr>
            <a:r>
              <a:rPr b="0" lang="en-US" sz="1400" spc="-1" strike="noStrike">
                <a:solidFill>
                  <a:srgbClr val="231f20"/>
                </a:solidFill>
                <a:latin typeface="Roboto"/>
                <a:ea typeface="Roboto Medium"/>
              </a:rPr>
              <a:t>Higher precision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>
              <a:lnSpc>
                <a:spcPct val="100000"/>
              </a:lnSpc>
              <a:spcBef>
                <a:spcPts val="99"/>
              </a:spcBef>
              <a:spcAft>
                <a:spcPts val="99"/>
              </a:spcAft>
              <a:buClr>
                <a:srgbClr val="724ca8"/>
              </a:buClr>
              <a:buSzPct val="150000"/>
              <a:buFont typeface="Arial"/>
              <a:buChar char="•"/>
            </a:pPr>
            <a:r>
              <a:rPr b="0" lang="en-US" sz="1400" spc="-1" strike="noStrike">
                <a:solidFill>
                  <a:srgbClr val="231f20"/>
                </a:solidFill>
                <a:latin typeface="Roboto"/>
                <a:ea typeface="Roboto Medium"/>
              </a:rPr>
              <a:t>Versatile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>
              <a:lnSpc>
                <a:spcPct val="100000"/>
              </a:lnSpc>
              <a:spcBef>
                <a:spcPts val="99"/>
              </a:spcBef>
              <a:spcAft>
                <a:spcPts val="99"/>
              </a:spcAft>
              <a:buClr>
                <a:srgbClr val="724ca8"/>
              </a:buClr>
              <a:buSzPct val="150000"/>
              <a:buFont typeface="Arial"/>
              <a:buChar char="•"/>
            </a:pPr>
            <a:r>
              <a:rPr b="0" lang="en-US" sz="1400" spc="-1" strike="noStrike">
                <a:solidFill>
                  <a:srgbClr val="231f20"/>
                </a:solidFill>
                <a:latin typeface="Roboto"/>
                <a:ea typeface="Roboto Medium"/>
              </a:rPr>
              <a:t>More complex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spcAft>
                <a:spcPts val="201"/>
              </a:spcAft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Объект 14"/>
          <p:cNvSpPr/>
          <p:nvPr/>
        </p:nvSpPr>
        <p:spPr>
          <a:xfrm>
            <a:off x="3922560" y="1119960"/>
            <a:ext cx="4485600" cy="124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0" bIns="91440" anchor="t">
            <a:noAutofit/>
          </a:bodyPr>
          <a:p>
            <a:pPr marL="171360" indent="-171360">
              <a:lnSpc>
                <a:spcPct val="100000"/>
              </a:lnSpc>
              <a:spcBef>
                <a:spcPts val="201"/>
              </a:spcBef>
              <a:spcAft>
                <a:spcPts val="201"/>
              </a:spcAft>
              <a:buClr>
                <a:srgbClr val="724ca8"/>
              </a:buClr>
              <a:buSzPct val="150000"/>
              <a:buFont typeface="Arial"/>
              <a:buChar char="•"/>
            </a:pPr>
            <a:r>
              <a:rPr b="0" lang="en-US" sz="1400" spc="-1" strike="noStrike">
                <a:solidFill>
                  <a:srgbClr val="231f20"/>
                </a:solidFill>
                <a:latin typeface="Roboto"/>
                <a:ea typeface="Roboto Medium"/>
              </a:rPr>
              <a:t>Synchronizes with NICA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>
              <a:lnSpc>
                <a:spcPct val="100000"/>
              </a:lnSpc>
              <a:spcBef>
                <a:spcPts val="201"/>
              </a:spcBef>
              <a:spcAft>
                <a:spcPts val="201"/>
              </a:spcAft>
              <a:buClr>
                <a:srgbClr val="724ca8"/>
              </a:buClr>
              <a:buSzPct val="150000"/>
              <a:buFont typeface="Arial"/>
              <a:buChar char="•"/>
            </a:pPr>
            <a:r>
              <a:rPr b="0" lang="en-US" sz="1400" spc="-1" strike="noStrike">
                <a:solidFill>
                  <a:srgbClr val="231f20"/>
                </a:solidFill>
                <a:latin typeface="Roboto"/>
                <a:ea typeface="Roboto Medium"/>
              </a:rPr>
              <a:t>Propagates bunch crossing signal into DAQ system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>
              <a:lnSpc>
                <a:spcPct val="100000"/>
              </a:lnSpc>
              <a:spcBef>
                <a:spcPts val="201"/>
              </a:spcBef>
              <a:spcAft>
                <a:spcPts val="201"/>
              </a:spcAft>
              <a:buClr>
                <a:srgbClr val="724ca8"/>
              </a:buClr>
              <a:buSzPct val="150000"/>
              <a:buFont typeface="Arial"/>
              <a:buChar char="•"/>
            </a:pPr>
            <a:r>
              <a:rPr b="0" lang="en-US" sz="1400" spc="-1" strike="noStrike">
                <a:solidFill>
                  <a:srgbClr val="231f20"/>
                </a:solidFill>
                <a:latin typeface="Roboto"/>
                <a:ea typeface="Roboto Medium"/>
              </a:rPr>
              <a:t>Synchronizes all the DAQ units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>
              <a:lnSpc>
                <a:spcPct val="100000"/>
              </a:lnSpc>
              <a:spcBef>
                <a:spcPts val="201"/>
              </a:spcBef>
              <a:spcAft>
                <a:spcPts val="201"/>
              </a:spcAft>
              <a:buClr>
                <a:srgbClr val="724ca8"/>
              </a:buClr>
              <a:buSzPct val="150000"/>
              <a:buFont typeface="Arial"/>
              <a:buChar char="•"/>
            </a:pPr>
            <a:r>
              <a:rPr b="0" lang="en-US" sz="1400" spc="-1" strike="noStrike">
                <a:solidFill>
                  <a:srgbClr val="231f20"/>
                </a:solidFill>
                <a:latin typeface="Roboto"/>
                <a:ea typeface="Roboto Medium"/>
              </a:rPr>
              <a:t>Controls data acquisition process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spcAft>
                <a:spcPts val="201"/>
              </a:spcAft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7" name="Рисунок 164" descr=""/>
          <p:cNvPicPr/>
          <p:nvPr/>
        </p:nvPicPr>
        <p:blipFill>
          <a:blip r:embed="rId2"/>
          <a:stretch/>
        </p:blipFill>
        <p:spPr>
          <a:xfrm>
            <a:off x="468360" y="2761200"/>
            <a:ext cx="1918800" cy="1992600"/>
          </a:xfrm>
          <a:prstGeom prst="rect">
            <a:avLst/>
          </a:prstGeom>
          <a:ln w="0">
            <a:noFill/>
          </a:ln>
        </p:spPr>
      </p:pic>
      <p:sp>
        <p:nvSpPr>
          <p:cNvPr id="178" name="Прямоугольник 165"/>
          <p:cNvSpPr/>
          <p:nvPr/>
        </p:nvSpPr>
        <p:spPr>
          <a:xfrm>
            <a:off x="3707280" y="4452840"/>
            <a:ext cx="1729440" cy="26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en-US" sz="1400" spc="-1" strike="noStrike">
                <a:solidFill>
                  <a:srgbClr val="231f20"/>
                </a:solidFill>
                <a:latin typeface="Roboto"/>
                <a:ea typeface="Roboto Medium"/>
              </a:rPr>
              <a:t>SPD readout chain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Прямоугольник 166"/>
          <p:cNvSpPr/>
          <p:nvPr/>
        </p:nvSpPr>
        <p:spPr>
          <a:xfrm>
            <a:off x="2387520" y="2786400"/>
            <a:ext cx="986040" cy="25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en-US" sz="1400" spc="-1" strike="noStrike">
                <a:solidFill>
                  <a:srgbClr val="231f20"/>
                </a:solidFill>
                <a:latin typeface="Roboto"/>
                <a:ea typeface="Roboto Medium"/>
              </a:rPr>
              <a:t>SPD slice building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Rectangle: Rounded Corners 11"/>
          <p:cNvSpPr/>
          <p:nvPr/>
        </p:nvSpPr>
        <p:spPr>
          <a:xfrm>
            <a:off x="6225120" y="4359240"/>
            <a:ext cx="779040" cy="22752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724ca8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400" spc="-1" strike="noStrike">
              <a:solidFill>
                <a:schemeClr val="accent1"/>
              </a:solidFill>
              <a:latin typeface="Roboto"/>
              <a:ea typeface="Robot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sldNum" idx="5"/>
          </p:nvPr>
        </p:nvSpPr>
        <p:spPr>
          <a:xfrm>
            <a:off x="8765640" y="4832640"/>
            <a:ext cx="282240" cy="210240"/>
          </a:xfrm>
          <a:prstGeom prst="rect">
            <a:avLst/>
          </a:prstGeom>
          <a:noFill/>
          <a:ln w="0">
            <a:noFill/>
          </a:ln>
        </p:spPr>
        <p:txBody>
          <a:bodyPr lIns="0" rIns="90000" tIns="7200" bIns="9144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900" spc="-1" strike="noStrike">
                <a:solidFill>
                  <a:srgbClr val="000000"/>
                </a:solidFill>
                <a:latin typeface="Roboto"/>
                <a:ea typeface="Roboto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32946034-B62E-4595-AEF6-8E3184D3DAD8}" type="slidenum">
              <a:rPr b="0" lang="ru-RU" sz="900" spc="-1" strike="noStrike">
                <a:solidFill>
                  <a:srgbClr val="000000"/>
                </a:solidFill>
                <a:latin typeface="Roboto"/>
                <a:ea typeface="Roboto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2" name="Заголовок 1"/>
          <p:cNvSpPr/>
          <p:nvPr/>
        </p:nvSpPr>
        <p:spPr>
          <a:xfrm>
            <a:off x="396720" y="508320"/>
            <a:ext cx="82479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1" lang="en-US" sz="2400" spc="-1" strike="noStrike">
              <a:solidFill>
                <a:schemeClr val="accent2"/>
              </a:solidFill>
              <a:latin typeface="Roboto"/>
              <a:ea typeface="Roboto"/>
            </a:endParaRPr>
          </a:p>
        </p:txBody>
      </p:sp>
      <p:sp>
        <p:nvSpPr>
          <p:cNvPr id="183" name="Заголовок 1"/>
          <p:cNvSpPr/>
          <p:nvPr/>
        </p:nvSpPr>
        <p:spPr>
          <a:xfrm>
            <a:off x="396720" y="487440"/>
            <a:ext cx="8247960" cy="35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chemeClr val="accent2"/>
                </a:solidFill>
                <a:latin typeface="Roboto"/>
                <a:ea typeface="Roboto"/>
              </a:rPr>
              <a:t>TSS architecture options. TCS-based approach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Объект 14"/>
          <p:cNvSpPr/>
          <p:nvPr/>
        </p:nvSpPr>
        <p:spPr>
          <a:xfrm>
            <a:off x="5543640" y="1281600"/>
            <a:ext cx="2990520" cy="143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0" bIns="91440" anchor="t">
            <a:noAutofit/>
          </a:bodyPr>
          <a:p>
            <a:pPr marL="171360" indent="-17136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724ca8"/>
              </a:buClr>
              <a:buSzPct val="150000"/>
              <a:buFont typeface="Arial"/>
              <a:buChar char="•"/>
            </a:pPr>
            <a:r>
              <a:rPr b="0" lang="en-US" sz="1400" spc="-1" strike="noStrike">
                <a:solidFill>
                  <a:srgbClr val="231f20"/>
                </a:solidFill>
                <a:latin typeface="Roboto"/>
                <a:ea typeface="Roboto Medium"/>
              </a:rPr>
              <a:t>TCS – well-known method of clock and control distribution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724ca8"/>
              </a:buClr>
              <a:buSzPct val="150000"/>
              <a:buFont typeface="Arial"/>
              <a:buChar char="•"/>
            </a:pPr>
            <a:r>
              <a:rPr b="0" lang="en-US" sz="1400" spc="-1" strike="noStrike">
                <a:solidFill>
                  <a:srgbClr val="231f20"/>
                </a:solidFill>
                <a:latin typeface="Roboto"/>
                <a:ea typeface="Roboto Medium"/>
              </a:rPr>
              <a:t>TSS should have different interfaces for NICA and for DAQ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724ca8"/>
              </a:buClr>
              <a:buSzPct val="150000"/>
              <a:buFont typeface="Arial"/>
              <a:buChar char="•"/>
            </a:pPr>
            <a:r>
              <a:rPr b="0" lang="en-US" sz="1400" spc="-1" strike="noStrike">
                <a:solidFill>
                  <a:srgbClr val="231f20"/>
                </a:solidFill>
                <a:latin typeface="Roboto"/>
                <a:ea typeface="Roboto Medium"/>
              </a:rPr>
              <a:t>Might be difficult to achieve the required 1 ns accuracy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spcAft>
                <a:spcPts val="201"/>
              </a:spcAft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5" name="Рисунок 171" descr=""/>
          <p:cNvPicPr/>
          <p:nvPr/>
        </p:nvPicPr>
        <p:blipFill>
          <a:blip r:embed="rId1"/>
          <a:stretch/>
        </p:blipFill>
        <p:spPr>
          <a:xfrm>
            <a:off x="396720" y="1024200"/>
            <a:ext cx="4754880" cy="3767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sldNum" idx="6"/>
          </p:nvPr>
        </p:nvSpPr>
        <p:spPr>
          <a:xfrm>
            <a:off x="8765640" y="4832640"/>
            <a:ext cx="282240" cy="210240"/>
          </a:xfrm>
          <a:prstGeom prst="rect">
            <a:avLst/>
          </a:prstGeom>
          <a:noFill/>
          <a:ln w="0">
            <a:noFill/>
          </a:ln>
        </p:spPr>
        <p:txBody>
          <a:bodyPr lIns="0" rIns="90000" tIns="7200" bIns="9144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900" spc="-1" strike="noStrike">
                <a:solidFill>
                  <a:srgbClr val="000000"/>
                </a:solidFill>
                <a:latin typeface="Roboto"/>
                <a:ea typeface="Roboto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4A264EE3-5ACE-496A-959C-4E45F89D8F25}" type="slidenum">
              <a:rPr b="0" lang="ru-RU" sz="900" spc="-1" strike="noStrike">
                <a:solidFill>
                  <a:srgbClr val="000000"/>
                </a:solidFill>
                <a:latin typeface="Roboto"/>
                <a:ea typeface="Roboto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7" name="Заголовок 1"/>
          <p:cNvSpPr/>
          <p:nvPr/>
        </p:nvSpPr>
        <p:spPr>
          <a:xfrm>
            <a:off x="396720" y="508320"/>
            <a:ext cx="82479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1" lang="en-US" sz="2400" spc="-1" strike="noStrike">
              <a:solidFill>
                <a:schemeClr val="accent2"/>
              </a:solidFill>
              <a:latin typeface="Roboto"/>
              <a:ea typeface="Roboto"/>
            </a:endParaRPr>
          </a:p>
        </p:txBody>
      </p:sp>
      <p:sp>
        <p:nvSpPr>
          <p:cNvPr id="188" name="Заголовок 1"/>
          <p:cNvSpPr/>
          <p:nvPr/>
        </p:nvSpPr>
        <p:spPr>
          <a:xfrm>
            <a:off x="396720" y="487440"/>
            <a:ext cx="8247960" cy="35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chemeClr val="accent2"/>
                </a:solidFill>
                <a:latin typeface="Roboto"/>
                <a:ea typeface="Roboto"/>
              </a:rPr>
              <a:t>TSS architecture options. WR-based approach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Объект 14"/>
          <p:cNvSpPr/>
          <p:nvPr/>
        </p:nvSpPr>
        <p:spPr>
          <a:xfrm>
            <a:off x="5532480" y="1289160"/>
            <a:ext cx="3142800" cy="166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0" bIns="91440" anchor="t">
            <a:noAutofit/>
          </a:bodyPr>
          <a:p>
            <a:pPr marL="171360" indent="-17136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724ca8"/>
              </a:buClr>
              <a:buSzPct val="150000"/>
              <a:buFont typeface="Arial"/>
              <a:buChar char="•"/>
            </a:pPr>
            <a:r>
              <a:rPr b="0" lang="en-US" sz="1400" spc="-1" strike="noStrike">
                <a:solidFill>
                  <a:srgbClr val="231f20"/>
                </a:solidFill>
                <a:latin typeface="Roboto"/>
                <a:ea typeface="Roboto Medium"/>
              </a:rPr>
              <a:t>WR PTP – standard protocol developed and widely used by CERN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724ca8"/>
              </a:buClr>
              <a:buSzPct val="150000"/>
              <a:buFont typeface="Arial"/>
              <a:buChar char="•"/>
            </a:pPr>
            <a:r>
              <a:rPr b="0" lang="en-US" sz="1400" spc="-1" strike="noStrike">
                <a:solidFill>
                  <a:srgbClr val="231f20"/>
                </a:solidFill>
                <a:latin typeface="Roboto"/>
                <a:ea typeface="Roboto Medium"/>
              </a:rPr>
              <a:t>Same interfaces for all connections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724ca8"/>
              </a:buClr>
              <a:buSzPct val="150000"/>
              <a:buFont typeface="Arial"/>
              <a:buChar char="•"/>
            </a:pPr>
            <a:r>
              <a:rPr b="0" lang="en-US" sz="1400" spc="-1" strike="noStrike">
                <a:solidFill>
                  <a:srgbClr val="231f20"/>
                </a:solidFill>
                <a:latin typeface="Roboto"/>
                <a:ea typeface="Roboto Medium"/>
              </a:rPr>
              <a:t>More elegant but expensive and sophisticated solution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724ca8"/>
              </a:buClr>
              <a:buSzPct val="150000"/>
              <a:buFont typeface="Arial"/>
              <a:buChar char="•"/>
            </a:pPr>
            <a:r>
              <a:rPr b="0" lang="en-US" sz="1400" spc="-1" strike="noStrike">
                <a:solidFill>
                  <a:srgbClr val="231f20"/>
                </a:solidFill>
                <a:latin typeface="Roboto"/>
                <a:ea typeface="Roboto Medium"/>
              </a:rPr>
              <a:t>Guaranteed accuracy is much better than 1 ns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0" name="Рисунок 176" descr=""/>
          <p:cNvPicPr/>
          <p:nvPr/>
        </p:nvPicPr>
        <p:blipFill>
          <a:blip r:embed="rId1"/>
          <a:stretch/>
        </p:blipFill>
        <p:spPr>
          <a:xfrm>
            <a:off x="468360" y="1082520"/>
            <a:ext cx="4678920" cy="3687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sldNum" idx="7"/>
          </p:nvPr>
        </p:nvSpPr>
        <p:spPr>
          <a:xfrm>
            <a:off x="8765640" y="4832640"/>
            <a:ext cx="282240" cy="210240"/>
          </a:xfrm>
          <a:prstGeom prst="rect">
            <a:avLst/>
          </a:prstGeom>
          <a:noFill/>
          <a:ln w="0">
            <a:noFill/>
          </a:ln>
        </p:spPr>
        <p:txBody>
          <a:bodyPr lIns="0" rIns="90000" tIns="7200" bIns="9144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900" spc="-1" strike="noStrike">
                <a:solidFill>
                  <a:srgbClr val="000000"/>
                </a:solidFill>
                <a:latin typeface="Roboto"/>
                <a:ea typeface="Roboto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225F5B13-8043-4F11-9A72-2F36A73E4A78}" type="slidenum">
              <a:rPr b="0" lang="ru-RU" sz="900" spc="-1" strike="noStrike">
                <a:solidFill>
                  <a:srgbClr val="000000"/>
                </a:solidFill>
                <a:latin typeface="Roboto"/>
                <a:ea typeface="Roboto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2" name="Заголовок 1"/>
          <p:cNvSpPr/>
          <p:nvPr/>
        </p:nvSpPr>
        <p:spPr>
          <a:xfrm>
            <a:off x="396720" y="508320"/>
            <a:ext cx="82479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1" lang="en-US" sz="2400" spc="-1" strike="noStrike">
              <a:solidFill>
                <a:schemeClr val="accent2"/>
              </a:solidFill>
              <a:latin typeface="Roboto"/>
              <a:ea typeface="Roboto"/>
            </a:endParaRPr>
          </a:p>
        </p:txBody>
      </p:sp>
      <p:sp>
        <p:nvSpPr>
          <p:cNvPr id="193" name="Заголовок 1"/>
          <p:cNvSpPr/>
          <p:nvPr/>
        </p:nvSpPr>
        <p:spPr>
          <a:xfrm>
            <a:off x="396720" y="487440"/>
            <a:ext cx="8247960" cy="35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chemeClr val="accent2"/>
                </a:solidFill>
                <a:latin typeface="Roboto"/>
                <a:ea typeface="Roboto"/>
              </a:rPr>
              <a:t>White Rabbit in TSS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TextBox 2"/>
          <p:cNvSpPr/>
          <p:nvPr/>
        </p:nvSpPr>
        <p:spPr>
          <a:xfrm>
            <a:off x="396720" y="1112760"/>
            <a:ext cx="8363160" cy="145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171360" indent="-17136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724ca8"/>
              </a:buClr>
              <a:buSzPct val="150000"/>
              <a:buFont typeface="Arial"/>
              <a:buChar char="•"/>
            </a:pPr>
            <a:r>
              <a:rPr b="0" lang="en-US" sz="1400" spc="-1" strike="noStrike">
                <a:solidFill>
                  <a:srgbClr val="231f20"/>
                </a:solidFill>
                <a:latin typeface="Roboto"/>
                <a:ea typeface="Roboto"/>
              </a:rPr>
              <a:t>No </a:t>
            </a:r>
            <a:r>
              <a:rPr b="0" lang="en-US" sz="1400" spc="-1" strike="noStrike">
                <a:solidFill>
                  <a:srgbClr val="231f20"/>
                </a:solidFill>
                <a:latin typeface="Roboto"/>
                <a:ea typeface="Roboto Medium"/>
              </a:rPr>
              <a:t>matter what option we will choose – anyway TSS will contain at least one WR node</a:t>
            </a:r>
            <a:r>
              <a:rPr b="0" lang="ru-RU" sz="1400" spc="-1" strike="noStrike">
                <a:solidFill>
                  <a:srgbClr val="231f20"/>
                </a:solidFill>
                <a:latin typeface="Roboto"/>
                <a:ea typeface="Roboto Medium"/>
              </a:rPr>
              <a:t>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724ca8"/>
              </a:buClr>
              <a:buSzPct val="150000"/>
              <a:buFont typeface="Arial"/>
              <a:buChar char="•"/>
            </a:pPr>
            <a:r>
              <a:rPr b="0" lang="en-US" sz="1400" spc="-1" strike="noStrike">
                <a:solidFill>
                  <a:srgbClr val="231f20"/>
                </a:solidFill>
                <a:latin typeface="Roboto"/>
                <a:ea typeface="Roboto Medium"/>
              </a:rPr>
              <a:t>NICA uses White Rabbit protocol, so it is the most convenient way for SPD-DAQ to obtain synchronization with NICA</a:t>
            </a:r>
            <a:r>
              <a:rPr b="0" lang="ru-RU" sz="1400" spc="-1" strike="noStrike">
                <a:solidFill>
                  <a:srgbClr val="231f20"/>
                </a:solidFill>
                <a:latin typeface="Roboto"/>
                <a:ea typeface="Roboto Medium"/>
              </a:rPr>
              <a:t>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724ca8"/>
              </a:buClr>
              <a:buSzPct val="150000"/>
              <a:buFont typeface="Arial"/>
              <a:buChar char="•"/>
            </a:pPr>
            <a:r>
              <a:rPr b="0" lang="en-US" sz="1400" spc="-1" strike="noStrike">
                <a:solidFill>
                  <a:srgbClr val="231f20"/>
                </a:solidFill>
                <a:latin typeface="Roboto"/>
                <a:ea typeface="Roboto Medium"/>
              </a:rPr>
              <a:t>Decided to start from developing WR-compatible hardware platform</a:t>
            </a:r>
            <a:r>
              <a:rPr b="0" lang="ru-RU" sz="1400" spc="-1" strike="noStrike">
                <a:solidFill>
                  <a:srgbClr val="231f20"/>
                </a:solidFill>
                <a:latin typeface="Roboto"/>
                <a:ea typeface="Roboto Medium"/>
              </a:rPr>
              <a:t>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724ca8"/>
              </a:buClr>
              <a:buSzPct val="150000"/>
              <a:buFont typeface="Arial"/>
              <a:buChar char="•"/>
            </a:pPr>
            <a:r>
              <a:rPr b="0" lang="en-US" sz="1400" spc="-1" strike="noStrike">
                <a:solidFill>
                  <a:srgbClr val="231f20"/>
                </a:solidFill>
                <a:latin typeface="Roboto"/>
                <a:ea typeface="Roboto Medium"/>
              </a:rPr>
              <a:t>It should have enough resources and performance</a:t>
            </a:r>
            <a:r>
              <a:rPr b="0" lang="ru-RU" sz="1400" spc="-1" strike="noStrike">
                <a:solidFill>
                  <a:srgbClr val="231f20"/>
                </a:solidFill>
                <a:latin typeface="Roboto"/>
                <a:ea typeface="Roboto Medium"/>
              </a:rPr>
              <a:t>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sldNum" idx="8"/>
          </p:nvPr>
        </p:nvSpPr>
        <p:spPr>
          <a:xfrm>
            <a:off x="8765640" y="4832640"/>
            <a:ext cx="282240" cy="210240"/>
          </a:xfrm>
          <a:prstGeom prst="rect">
            <a:avLst/>
          </a:prstGeom>
          <a:noFill/>
          <a:ln w="0">
            <a:noFill/>
          </a:ln>
        </p:spPr>
        <p:txBody>
          <a:bodyPr lIns="0" rIns="90000" tIns="7200" bIns="9144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900" spc="-1" strike="noStrike">
                <a:solidFill>
                  <a:srgbClr val="000000"/>
                </a:solidFill>
                <a:latin typeface="Roboto"/>
                <a:ea typeface="Roboto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50DD77F9-6D34-449E-8D4E-67A0EDC81B10}" type="slidenum">
              <a:rPr b="0" lang="ru-RU" sz="900" spc="-1" strike="noStrike">
                <a:solidFill>
                  <a:srgbClr val="000000"/>
                </a:solidFill>
                <a:latin typeface="Roboto"/>
                <a:ea typeface="Roboto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6" name="Заголовок 1"/>
          <p:cNvSpPr/>
          <p:nvPr/>
        </p:nvSpPr>
        <p:spPr>
          <a:xfrm>
            <a:off x="396720" y="508320"/>
            <a:ext cx="82479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1" lang="en-US" sz="2400" spc="-1" strike="noStrike">
              <a:solidFill>
                <a:schemeClr val="accent2"/>
              </a:solidFill>
              <a:latin typeface="Roboto"/>
              <a:ea typeface="Roboto"/>
            </a:endParaRPr>
          </a:p>
        </p:txBody>
      </p:sp>
      <p:sp>
        <p:nvSpPr>
          <p:cNvPr id="197" name="Заголовок 1"/>
          <p:cNvSpPr/>
          <p:nvPr/>
        </p:nvSpPr>
        <p:spPr>
          <a:xfrm>
            <a:off x="396720" y="487440"/>
            <a:ext cx="8247960" cy="35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chemeClr val="accent2"/>
                </a:solidFill>
                <a:latin typeface="Roboto"/>
                <a:ea typeface="Roboto"/>
              </a:rPr>
              <a:t>TSS development roadmap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TextBox 8"/>
          <p:cNvSpPr/>
          <p:nvPr/>
        </p:nvSpPr>
        <p:spPr>
          <a:xfrm>
            <a:off x="483120" y="2010600"/>
            <a:ext cx="5876640" cy="715680"/>
          </a:xfrm>
          <a:prstGeom prst="rect">
            <a:avLst/>
          </a:prstGeom>
          <a:solidFill>
            <a:schemeClr val="tx2">
              <a:lumMod val="90000"/>
              <a:alpha val="22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171360" indent="-171360">
              <a:lnSpc>
                <a:spcPct val="100000"/>
              </a:lnSpc>
              <a:spcBef>
                <a:spcPts val="201"/>
              </a:spcBef>
              <a:spcAft>
                <a:spcPts val="201"/>
              </a:spcAft>
              <a:buClr>
                <a:srgbClr val="724ca8"/>
              </a:buClr>
              <a:buSzPct val="150000"/>
              <a:buFont typeface="Arial"/>
              <a:buChar char="•"/>
            </a:pPr>
            <a:r>
              <a:rPr b="0" lang="en-US" sz="1400" spc="-1" strike="noStrike">
                <a:solidFill>
                  <a:srgbClr val="231f20"/>
                </a:solidFill>
                <a:latin typeface="Roboto"/>
                <a:ea typeface="Roboto Medium"/>
              </a:rPr>
              <a:t>TSS design option choosing: TCS-based or WR-based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>
              <a:lnSpc>
                <a:spcPct val="100000"/>
              </a:lnSpc>
              <a:spcBef>
                <a:spcPts val="201"/>
              </a:spcBef>
              <a:spcAft>
                <a:spcPts val="201"/>
              </a:spcAft>
              <a:buClr>
                <a:srgbClr val="724ca8"/>
              </a:buClr>
              <a:buSzPct val="150000"/>
              <a:buFont typeface="Arial"/>
              <a:buChar char="•"/>
            </a:pPr>
            <a:r>
              <a:rPr b="0" lang="en-US" sz="1400" spc="-1" strike="noStrike">
                <a:solidFill>
                  <a:srgbClr val="231f20"/>
                </a:solidFill>
                <a:latin typeface="Roboto"/>
                <a:ea typeface="Roboto Medium"/>
              </a:rPr>
              <a:t>TSS control protocol implementation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TextBox 8"/>
          <p:cNvSpPr/>
          <p:nvPr/>
        </p:nvSpPr>
        <p:spPr>
          <a:xfrm>
            <a:off x="6467400" y="2010600"/>
            <a:ext cx="1490760" cy="700920"/>
          </a:xfrm>
          <a:prstGeom prst="rect">
            <a:avLst/>
          </a:prstGeom>
          <a:solidFill>
            <a:schemeClr val="tx2">
              <a:lumMod val="90000"/>
              <a:alpha val="22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chemeClr val="accent2"/>
                </a:solidFill>
                <a:latin typeface="Roboto"/>
                <a:ea typeface="Roboto"/>
              </a:rPr>
              <a:t>2023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TextBox 8"/>
          <p:cNvSpPr/>
          <p:nvPr/>
        </p:nvSpPr>
        <p:spPr>
          <a:xfrm>
            <a:off x="483120" y="2863800"/>
            <a:ext cx="5876640" cy="715680"/>
          </a:xfrm>
          <a:prstGeom prst="rect">
            <a:avLst/>
          </a:prstGeom>
          <a:solidFill>
            <a:schemeClr val="tx2">
              <a:lumMod val="90000"/>
              <a:alpha val="22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171360" indent="-171360">
              <a:lnSpc>
                <a:spcPct val="100000"/>
              </a:lnSpc>
              <a:spcBef>
                <a:spcPts val="201"/>
              </a:spcBef>
              <a:spcAft>
                <a:spcPts val="201"/>
              </a:spcAft>
              <a:buClr>
                <a:srgbClr val="724ca8"/>
              </a:buClr>
              <a:buSzPct val="150000"/>
              <a:buFont typeface="Arial"/>
              <a:buChar char="•"/>
            </a:pPr>
            <a:r>
              <a:rPr b="0" lang="en-US" sz="1400" spc="-1" strike="noStrike">
                <a:solidFill>
                  <a:srgbClr val="231f20"/>
                </a:solidFill>
                <a:latin typeface="Roboto"/>
                <a:ea typeface="Roboto Medium"/>
              </a:rPr>
              <a:t>In-system debugging and testing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TextBox 8"/>
          <p:cNvSpPr/>
          <p:nvPr/>
        </p:nvSpPr>
        <p:spPr>
          <a:xfrm>
            <a:off x="6467400" y="2868120"/>
            <a:ext cx="1490760" cy="696600"/>
          </a:xfrm>
          <a:prstGeom prst="rect">
            <a:avLst/>
          </a:prstGeom>
          <a:solidFill>
            <a:schemeClr val="tx2">
              <a:lumMod val="90000"/>
              <a:alpha val="22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chemeClr val="accent2"/>
                </a:solidFill>
                <a:latin typeface="Roboto"/>
                <a:ea typeface="Roboto"/>
              </a:rPr>
              <a:t>202</a:t>
            </a:r>
            <a:r>
              <a:rPr b="1" lang="ru-RU" sz="2800" spc="-1" strike="noStrike">
                <a:solidFill>
                  <a:schemeClr val="accent2"/>
                </a:solidFill>
                <a:latin typeface="Roboto"/>
                <a:ea typeface="Roboto"/>
              </a:rPr>
              <a:t>4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TextBox 8"/>
          <p:cNvSpPr/>
          <p:nvPr/>
        </p:nvSpPr>
        <p:spPr>
          <a:xfrm>
            <a:off x="472680" y="3714120"/>
            <a:ext cx="5876640" cy="715680"/>
          </a:xfrm>
          <a:prstGeom prst="rect">
            <a:avLst/>
          </a:prstGeom>
          <a:solidFill>
            <a:schemeClr val="tx2">
              <a:lumMod val="90000"/>
              <a:alpha val="22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171360" indent="-171360">
              <a:lnSpc>
                <a:spcPct val="100000"/>
              </a:lnSpc>
              <a:spcBef>
                <a:spcPts val="201"/>
              </a:spcBef>
              <a:spcAft>
                <a:spcPts val="201"/>
              </a:spcAft>
              <a:buClr>
                <a:srgbClr val="724ca8"/>
              </a:buClr>
              <a:buSzPct val="150000"/>
              <a:buFont typeface="Arial"/>
              <a:buChar char="•"/>
            </a:pPr>
            <a:r>
              <a:rPr b="0" lang="en-US" sz="1400" spc="-1" strike="noStrike">
                <a:solidFill>
                  <a:srgbClr val="231f20"/>
                </a:solidFill>
                <a:latin typeface="Roboto"/>
                <a:ea typeface="Roboto Medium"/>
              </a:rPr>
              <a:t>NICA interface implementation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>
              <a:lnSpc>
                <a:spcPct val="100000"/>
              </a:lnSpc>
              <a:spcBef>
                <a:spcPts val="201"/>
              </a:spcBef>
              <a:spcAft>
                <a:spcPts val="201"/>
              </a:spcAft>
              <a:buClr>
                <a:srgbClr val="724ca8"/>
              </a:buClr>
              <a:buSzPct val="150000"/>
              <a:buFont typeface="Arial"/>
              <a:buChar char="•"/>
            </a:pPr>
            <a:r>
              <a:rPr b="0" lang="en-US" sz="1400" spc="-1" strike="noStrike">
                <a:solidFill>
                  <a:srgbClr val="231f20"/>
                </a:solidFill>
                <a:latin typeface="Roboto"/>
                <a:ea typeface="Roboto Medium"/>
              </a:rPr>
              <a:t>White Rabbit switch project implementation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TextBox 8"/>
          <p:cNvSpPr/>
          <p:nvPr/>
        </p:nvSpPr>
        <p:spPr>
          <a:xfrm>
            <a:off x="6456960" y="3714120"/>
            <a:ext cx="1490760" cy="700920"/>
          </a:xfrm>
          <a:prstGeom prst="rect">
            <a:avLst/>
          </a:prstGeom>
          <a:solidFill>
            <a:schemeClr val="tx2">
              <a:lumMod val="90000"/>
              <a:alpha val="22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chemeClr val="accent2"/>
                </a:solidFill>
                <a:latin typeface="Roboto"/>
                <a:ea typeface="Roboto"/>
              </a:rPr>
              <a:t>Optional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TextBox 8"/>
          <p:cNvSpPr/>
          <p:nvPr/>
        </p:nvSpPr>
        <p:spPr>
          <a:xfrm>
            <a:off x="472680" y="1179720"/>
            <a:ext cx="5876640" cy="715680"/>
          </a:xfrm>
          <a:prstGeom prst="rect">
            <a:avLst/>
          </a:prstGeom>
          <a:solidFill>
            <a:schemeClr val="tx2">
              <a:lumMod val="90000"/>
              <a:alpha val="22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171360" indent="-171360">
              <a:lnSpc>
                <a:spcPct val="100000"/>
              </a:lnSpc>
              <a:spcBef>
                <a:spcPts val="201"/>
              </a:spcBef>
              <a:spcAft>
                <a:spcPts val="201"/>
              </a:spcAft>
              <a:buClr>
                <a:srgbClr val="724ca8"/>
              </a:buClr>
              <a:buSzPct val="150000"/>
              <a:buFont typeface="Arial"/>
              <a:buChar char="•"/>
            </a:pPr>
            <a:r>
              <a:rPr b="1" lang="en-US" sz="1400" spc="-1" strike="noStrike">
                <a:solidFill>
                  <a:srgbClr val="231f20"/>
                </a:solidFill>
                <a:latin typeface="Roboto"/>
                <a:ea typeface="Roboto Medium"/>
              </a:rPr>
              <a:t>HW platform: Schematic and PCB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>
              <a:lnSpc>
                <a:spcPct val="100000"/>
              </a:lnSpc>
              <a:spcBef>
                <a:spcPts val="201"/>
              </a:spcBef>
              <a:spcAft>
                <a:spcPts val="201"/>
              </a:spcAft>
              <a:buClr>
                <a:srgbClr val="724ca8"/>
              </a:buClr>
              <a:buSzPct val="150000"/>
              <a:buFont typeface="Arial"/>
              <a:buChar char="•"/>
            </a:pPr>
            <a:r>
              <a:rPr b="1" lang="en-US" sz="1400" spc="-1" strike="noStrike">
                <a:solidFill>
                  <a:srgbClr val="231f20"/>
                </a:solidFill>
                <a:latin typeface="Roboto"/>
                <a:ea typeface="Roboto Medium"/>
              </a:rPr>
              <a:t>White Rabbit node project porting to the HW platform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TextBox 8"/>
          <p:cNvSpPr/>
          <p:nvPr/>
        </p:nvSpPr>
        <p:spPr>
          <a:xfrm>
            <a:off x="6467400" y="1166760"/>
            <a:ext cx="1490760" cy="728280"/>
          </a:xfrm>
          <a:prstGeom prst="rect">
            <a:avLst/>
          </a:prstGeom>
          <a:solidFill>
            <a:schemeClr val="tx2">
              <a:lumMod val="90000"/>
              <a:alpha val="22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chemeClr val="accent2"/>
                </a:solidFill>
                <a:latin typeface="Roboto"/>
                <a:ea typeface="Roboto"/>
              </a:rPr>
              <a:t>202</a:t>
            </a:r>
            <a:r>
              <a:rPr b="1" lang="ru-RU" sz="2800" spc="-1" strike="noStrike">
                <a:solidFill>
                  <a:schemeClr val="accent2"/>
                </a:solidFill>
                <a:latin typeface="Roboto"/>
                <a:ea typeface="Roboto"/>
              </a:rPr>
              <a:t>2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sldNum" idx="9"/>
          </p:nvPr>
        </p:nvSpPr>
        <p:spPr>
          <a:xfrm>
            <a:off x="8765640" y="4832640"/>
            <a:ext cx="282240" cy="210240"/>
          </a:xfrm>
          <a:prstGeom prst="rect">
            <a:avLst/>
          </a:prstGeom>
          <a:noFill/>
          <a:ln w="0">
            <a:noFill/>
          </a:ln>
        </p:spPr>
        <p:txBody>
          <a:bodyPr lIns="0" rIns="90000" tIns="7200" bIns="9144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900" spc="-1" strike="noStrike">
                <a:solidFill>
                  <a:srgbClr val="000000"/>
                </a:solidFill>
                <a:latin typeface="Roboto"/>
                <a:ea typeface="Roboto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C297D420-B45D-4A0C-B0F7-40A641E70F49}" type="slidenum">
              <a:rPr b="0" lang="ru-RU" sz="900" spc="-1" strike="noStrike">
                <a:solidFill>
                  <a:srgbClr val="000000"/>
                </a:solidFill>
                <a:latin typeface="Roboto"/>
                <a:ea typeface="Roboto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7" name="Заголовок 1"/>
          <p:cNvSpPr/>
          <p:nvPr/>
        </p:nvSpPr>
        <p:spPr>
          <a:xfrm>
            <a:off x="396720" y="508320"/>
            <a:ext cx="82479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1" lang="en-US" sz="2400" spc="-1" strike="noStrike">
              <a:solidFill>
                <a:schemeClr val="accent2"/>
              </a:solidFill>
              <a:latin typeface="Roboto"/>
              <a:ea typeface="Roboto"/>
            </a:endParaRPr>
          </a:p>
        </p:txBody>
      </p:sp>
      <p:sp>
        <p:nvSpPr>
          <p:cNvPr id="208" name="Заголовок 1"/>
          <p:cNvSpPr/>
          <p:nvPr/>
        </p:nvSpPr>
        <p:spPr>
          <a:xfrm>
            <a:off x="396720" y="487440"/>
            <a:ext cx="8247960" cy="35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chemeClr val="accent2"/>
                </a:solidFill>
                <a:latin typeface="Roboto"/>
                <a:ea typeface="Roboto"/>
              </a:rPr>
              <a:t>White-Rabbit evaluation board. FPGA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Объект 14"/>
          <p:cNvSpPr/>
          <p:nvPr/>
        </p:nvSpPr>
        <p:spPr>
          <a:xfrm>
            <a:off x="468360" y="1166760"/>
            <a:ext cx="5457240" cy="319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0" bIns="91440" anchor="t">
            <a:noAutofit/>
          </a:bodyPr>
          <a:p>
            <a:pPr marL="171360" indent="-17136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724ca8"/>
              </a:buClr>
              <a:buSzPct val="150000"/>
              <a:buFont typeface="Arial"/>
              <a:buChar char="•"/>
            </a:pPr>
            <a:r>
              <a:rPr b="0" lang="en-US" sz="1400" spc="-1" strike="noStrike">
                <a:solidFill>
                  <a:srgbClr val="231f20"/>
                </a:solidFill>
                <a:latin typeface="Roboto"/>
                <a:ea typeface="Roboto Medium"/>
              </a:rPr>
              <a:t>Xilinx Zynq UltraScale+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724ca8"/>
              </a:buClr>
              <a:buSzPct val="150000"/>
              <a:buFont typeface="Arial"/>
              <a:buChar char="•"/>
            </a:pPr>
            <a:r>
              <a:rPr b="0" lang="en-US" sz="1400" spc="-1" strike="noStrike">
                <a:solidFill>
                  <a:srgbClr val="231f20"/>
                </a:solidFill>
                <a:latin typeface="Roboto"/>
                <a:ea typeface="Roboto Medium"/>
              </a:rPr>
              <a:t>iWave iW-RainboW-G30M SoM with everything needed on-board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724ca8"/>
              </a:buClr>
              <a:buSzPct val="150000"/>
              <a:buFont typeface="Arial"/>
              <a:buChar char="•"/>
            </a:pPr>
            <a:r>
              <a:rPr b="0" lang="en-US" sz="1400" spc="-1" strike="noStrike">
                <a:solidFill>
                  <a:srgbClr val="231f20"/>
                </a:solidFill>
                <a:latin typeface="Roboto"/>
                <a:ea typeface="Roboto Medium"/>
              </a:rPr>
              <a:t>Up to 504K Logic cells &amp; 230K LUTs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724ca8"/>
              </a:buClr>
              <a:buSzPct val="150000"/>
              <a:buFont typeface="Arial"/>
              <a:buChar char="•"/>
            </a:pPr>
            <a:r>
              <a:rPr b="0" lang="en-US" sz="1400" spc="-1" strike="noStrike">
                <a:solidFill>
                  <a:srgbClr val="231f20"/>
                </a:solidFill>
                <a:latin typeface="Roboto"/>
                <a:ea typeface="Roboto Medium"/>
              </a:rPr>
              <a:t>PL GTH High Speed Transceivers x 16 @ 16.3 Gbps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724ca8"/>
              </a:buClr>
              <a:buSzPct val="150000"/>
              <a:buFont typeface="Arial"/>
              <a:buChar char="•"/>
            </a:pPr>
            <a:r>
              <a:rPr b="0" lang="en-US" sz="1400" spc="-1" strike="noStrike">
                <a:solidFill>
                  <a:srgbClr val="231f20"/>
                </a:solidFill>
                <a:latin typeface="Roboto"/>
                <a:ea typeface="Roboto Medium"/>
              </a:rPr>
              <a:t>DDR4 RAM: 4GB on PS, 2GB on PL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724ca8"/>
              </a:buClr>
              <a:buSzPct val="150000"/>
              <a:buFont typeface="Arial"/>
              <a:buChar char="•"/>
            </a:pPr>
            <a:r>
              <a:rPr b="0" lang="en-US" sz="1400" spc="-1" strike="noStrike">
                <a:solidFill>
                  <a:srgbClr val="231f20"/>
                </a:solidFill>
                <a:latin typeface="Roboto"/>
                <a:ea typeface="Roboto Medium"/>
              </a:rPr>
              <a:t>Flash: 8GB eMMC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724ca8"/>
              </a:buClr>
              <a:buSzPct val="150000"/>
              <a:buFont typeface="Arial"/>
              <a:buChar char="•"/>
            </a:pPr>
            <a:r>
              <a:rPr b="0" lang="en-US" sz="1400" spc="-1" strike="noStrike">
                <a:solidFill>
                  <a:srgbClr val="231f20"/>
                </a:solidFill>
                <a:latin typeface="Roboto"/>
                <a:ea typeface="Roboto Medium"/>
              </a:rPr>
              <a:t>ARM Cortex-A53 hard processor system on-board – some TSS functions could be implemented in software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spcAft>
                <a:spcPts val="201"/>
              </a:spcAft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0" name="Google Shape;88;p18" descr=""/>
          <p:cNvPicPr/>
          <p:nvPr/>
        </p:nvPicPr>
        <p:blipFill>
          <a:blip r:embed="rId1"/>
          <a:stretch/>
        </p:blipFill>
        <p:spPr>
          <a:xfrm>
            <a:off x="6229800" y="1147320"/>
            <a:ext cx="2535480" cy="3616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sldNum" idx="10"/>
          </p:nvPr>
        </p:nvSpPr>
        <p:spPr>
          <a:xfrm>
            <a:off x="8765640" y="4832640"/>
            <a:ext cx="282240" cy="210240"/>
          </a:xfrm>
          <a:prstGeom prst="rect">
            <a:avLst/>
          </a:prstGeom>
          <a:noFill/>
          <a:ln w="0">
            <a:noFill/>
          </a:ln>
        </p:spPr>
        <p:txBody>
          <a:bodyPr lIns="0" rIns="90000" tIns="7200" bIns="9144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900" spc="-1" strike="noStrike">
                <a:solidFill>
                  <a:srgbClr val="000000"/>
                </a:solidFill>
                <a:latin typeface="Roboto"/>
                <a:ea typeface="Roboto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6A366DDA-3CF9-428E-8736-43D97F476196}" type="slidenum">
              <a:rPr b="0" lang="ru-RU" sz="900" spc="-1" strike="noStrike">
                <a:solidFill>
                  <a:srgbClr val="000000"/>
                </a:solidFill>
                <a:latin typeface="Roboto"/>
                <a:ea typeface="Roboto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title"/>
          </p:nvPr>
        </p:nvSpPr>
        <p:spPr>
          <a:xfrm>
            <a:off x="396720" y="487440"/>
            <a:ext cx="8247960" cy="357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400" spc="-1" strike="noStrike">
                <a:solidFill>
                  <a:schemeClr val="accent2"/>
                </a:solidFill>
                <a:latin typeface="Roboto"/>
                <a:ea typeface="Roboto"/>
              </a:rPr>
              <a:t>White-Rabbit evaluation board. Top level view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3" name="Рисунок 199" descr=""/>
          <p:cNvPicPr/>
          <p:nvPr/>
        </p:nvPicPr>
        <p:blipFill>
          <a:blip r:embed="rId1"/>
          <a:stretch/>
        </p:blipFill>
        <p:spPr>
          <a:xfrm>
            <a:off x="1252440" y="982800"/>
            <a:ext cx="6639120" cy="4060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sldNum" idx="11"/>
          </p:nvPr>
        </p:nvSpPr>
        <p:spPr>
          <a:xfrm>
            <a:off x="8765640" y="4832640"/>
            <a:ext cx="282240" cy="210240"/>
          </a:xfrm>
          <a:prstGeom prst="rect">
            <a:avLst/>
          </a:prstGeom>
          <a:noFill/>
          <a:ln w="0">
            <a:noFill/>
          </a:ln>
        </p:spPr>
        <p:txBody>
          <a:bodyPr lIns="0" rIns="90000" tIns="7200" bIns="9144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900" spc="-1" strike="noStrike">
                <a:solidFill>
                  <a:srgbClr val="000000"/>
                </a:solidFill>
                <a:latin typeface="Roboto"/>
                <a:ea typeface="Roboto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8E7ABBD0-941B-4DBA-A3B8-699981F38AE8}" type="slidenum">
              <a:rPr b="0" lang="ru-RU" sz="900" spc="-1" strike="noStrike">
                <a:solidFill>
                  <a:srgbClr val="000000"/>
                </a:solidFill>
                <a:latin typeface="Roboto"/>
                <a:ea typeface="Roboto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5" name="Заголовок 1"/>
          <p:cNvSpPr/>
          <p:nvPr/>
        </p:nvSpPr>
        <p:spPr>
          <a:xfrm>
            <a:off x="396720" y="508320"/>
            <a:ext cx="82479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1" lang="en-US" sz="2400" spc="-1" strike="noStrike">
              <a:solidFill>
                <a:schemeClr val="accent2"/>
              </a:solidFill>
              <a:latin typeface="Roboto"/>
              <a:ea typeface="Roboto"/>
            </a:endParaRPr>
          </a:p>
        </p:txBody>
      </p:sp>
      <p:sp>
        <p:nvSpPr>
          <p:cNvPr id="216" name="Заголовок 1"/>
          <p:cNvSpPr/>
          <p:nvPr/>
        </p:nvSpPr>
        <p:spPr>
          <a:xfrm>
            <a:off x="396720" y="487440"/>
            <a:ext cx="8247960" cy="35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chemeClr val="accent2"/>
                </a:solidFill>
                <a:latin typeface="Roboto"/>
                <a:ea typeface="Roboto"/>
              </a:rPr>
              <a:t>White-Rabbit evaluation board. PCB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Объект 14"/>
          <p:cNvSpPr/>
          <p:nvPr/>
        </p:nvSpPr>
        <p:spPr>
          <a:xfrm>
            <a:off x="474840" y="1328040"/>
            <a:ext cx="1679760" cy="2907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0" bIns="91440" anchor="t">
            <a:noAutofit/>
          </a:bodyPr>
          <a:p>
            <a:pPr marL="171360" indent="-17136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724ca8"/>
              </a:buClr>
              <a:buSzPct val="150000"/>
              <a:buFont typeface="Arial"/>
              <a:buChar char="•"/>
            </a:pPr>
            <a:r>
              <a:rPr b="0" lang="en-US" sz="1400" spc="-1" strike="noStrike">
                <a:solidFill>
                  <a:srgbClr val="231f20"/>
                </a:solidFill>
                <a:latin typeface="Roboto"/>
                <a:ea typeface="Roboto Medium"/>
              </a:rPr>
              <a:t>Custom board based on CERN White Rabbit reference design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724ca8"/>
              </a:buClr>
              <a:buSzPct val="150000"/>
              <a:buFont typeface="Arial"/>
              <a:buChar char="•"/>
            </a:pPr>
            <a:r>
              <a:rPr b="0" lang="en-US" sz="1400" spc="-1" strike="noStrike">
                <a:solidFill>
                  <a:srgbClr val="231f20"/>
                </a:solidFill>
                <a:latin typeface="Roboto"/>
                <a:ea typeface="Roboto Medium"/>
              </a:rPr>
              <a:t>Multi-port baseboard with WR switch functionality – could be a multipurpose device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spcAft>
                <a:spcPts val="201"/>
              </a:spcAft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8" name="Picture 4" descr=""/>
          <p:cNvPicPr/>
          <p:nvPr/>
        </p:nvPicPr>
        <p:blipFill>
          <a:blip r:embed="rId1"/>
          <a:stretch/>
        </p:blipFill>
        <p:spPr>
          <a:xfrm>
            <a:off x="2328120" y="995400"/>
            <a:ext cx="6340680" cy="3632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Шаблон_ЦНТИ_RUS">
  <a:themeElements>
    <a:clrScheme name="Другая 22">
      <a:dk1>
        <a:srgbClr val="231f20"/>
      </a:dk1>
      <a:lt1>
        <a:srgbClr val="ffffff"/>
      </a:lt1>
      <a:dk2>
        <a:srgbClr val="595959"/>
      </a:dk2>
      <a:lt2>
        <a:srgbClr val="eeeeee"/>
      </a:lt2>
      <a:accent1>
        <a:srgbClr val="724ca8"/>
      </a:accent1>
      <a:accent2>
        <a:srgbClr val="4b2a79"/>
      </a:accent2>
      <a:accent3>
        <a:srgbClr val="a5a5a5"/>
      </a:accent3>
      <a:accent4>
        <a:srgbClr val="bfbfbf"/>
      </a:accent4>
      <a:accent5>
        <a:srgbClr val="d8d8d8"/>
      </a:accent5>
      <a:accent6>
        <a:srgbClr val="f2f2f2"/>
      </a:accent6>
      <a:hlink>
        <a:srgbClr val="4b2a79"/>
      </a:hlink>
      <a:folHlink>
        <a:srgbClr val="4b2a7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Шаблон_ЦНТИ_RUS">
  <a:themeElements>
    <a:clrScheme name="Другая 22">
      <a:dk1>
        <a:srgbClr val="231f20"/>
      </a:dk1>
      <a:lt1>
        <a:srgbClr val="ffffff"/>
      </a:lt1>
      <a:dk2>
        <a:srgbClr val="595959"/>
      </a:dk2>
      <a:lt2>
        <a:srgbClr val="eeeeee"/>
      </a:lt2>
      <a:accent1>
        <a:srgbClr val="724ca8"/>
      </a:accent1>
      <a:accent2>
        <a:srgbClr val="4b2a79"/>
      </a:accent2>
      <a:accent3>
        <a:srgbClr val="a5a5a5"/>
      </a:accent3>
      <a:accent4>
        <a:srgbClr val="bfbfbf"/>
      </a:accent4>
      <a:accent5>
        <a:srgbClr val="d8d8d8"/>
      </a:accent5>
      <a:accent6>
        <a:srgbClr val="f2f2f2"/>
      </a:accent6>
      <a:hlink>
        <a:srgbClr val="4b2a79"/>
      </a:hlink>
      <a:folHlink>
        <a:srgbClr val="4b2a7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Шаблон_ЦНТИ_RUS">
  <a:themeElements>
    <a:clrScheme name="Другая 22">
      <a:dk1>
        <a:srgbClr val="231f20"/>
      </a:dk1>
      <a:lt1>
        <a:srgbClr val="ffffff"/>
      </a:lt1>
      <a:dk2>
        <a:srgbClr val="595959"/>
      </a:dk2>
      <a:lt2>
        <a:srgbClr val="eeeeee"/>
      </a:lt2>
      <a:accent1>
        <a:srgbClr val="724ca8"/>
      </a:accent1>
      <a:accent2>
        <a:srgbClr val="4b2a79"/>
      </a:accent2>
      <a:accent3>
        <a:srgbClr val="a5a5a5"/>
      </a:accent3>
      <a:accent4>
        <a:srgbClr val="bfbfbf"/>
      </a:accent4>
      <a:accent5>
        <a:srgbClr val="d8d8d8"/>
      </a:accent5>
      <a:accent6>
        <a:srgbClr val="f2f2f2"/>
      </a:accent6>
      <a:hlink>
        <a:srgbClr val="4b2a79"/>
      </a:hlink>
      <a:folHlink>
        <a:srgbClr val="4b2a7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</TotalTime>
  <Application>LibreOffice/7.4.7.2$Windows_X86_64 LibreOffice_project/723314e595e8007d3cf785c16538505a1c878ca5</Application>
  <AppVersion>15.0000</AppVersion>
  <Words>524</Words>
  <Paragraphs>100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Aspod</dc:creator>
  <dc:description/>
  <dc:language>ru-RU</dc:language>
  <cp:lastModifiedBy/>
  <dcterms:modified xsi:type="dcterms:W3CDTF">2023-10-19T17:00:31Z</dcterms:modified>
  <cp:revision>44</cp:revision>
  <dc:subject/>
  <dc:title>Advanced Manufacturing Technologies   Staint Petersburg  2022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</vt:i4>
  </property>
  <property fmtid="{D5CDD505-2E9C-101B-9397-08002B2CF9AE}" pid="3" name="PresentationFormat">
    <vt:lpwstr>Экран (16:9)</vt:lpwstr>
  </property>
  <property fmtid="{D5CDD505-2E9C-101B-9397-08002B2CF9AE}" pid="4" name="Slides">
    <vt:i4>14</vt:i4>
  </property>
</Properties>
</file>