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2"/>
  </p:notesMasterIdLst>
  <p:sldIdLst>
    <p:sldId id="265" r:id="rId2"/>
    <p:sldId id="256" r:id="rId3"/>
    <p:sldId id="257" r:id="rId4"/>
    <p:sldId id="258" r:id="rId5"/>
    <p:sldId id="263" r:id="rId6"/>
    <p:sldId id="259" r:id="rId7"/>
    <p:sldId id="270" r:id="rId8"/>
    <p:sldId id="277" r:id="rId9"/>
    <p:sldId id="260" r:id="rId10"/>
    <p:sldId id="267" r:id="rId11"/>
    <p:sldId id="268" r:id="rId12"/>
    <p:sldId id="269" r:id="rId13"/>
    <p:sldId id="264" r:id="rId14"/>
    <p:sldId id="261" r:id="rId15"/>
    <p:sldId id="271" r:id="rId16"/>
    <p:sldId id="273" r:id="rId17"/>
    <p:sldId id="274" r:id="rId18"/>
    <p:sldId id="275" r:id="rId19"/>
    <p:sldId id="276" r:id="rId20"/>
    <p:sldId id="26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106" d="100"/>
          <a:sy n="106" d="100"/>
        </p:scale>
        <p:origin x="690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0A5E5-D8F8-460C-A244-373DA1742434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4ADB6-820C-4349-9E82-330DE16AF7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950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4ADB6-820C-4349-9E82-330DE16AF72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689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4ADB6-820C-4349-9E82-330DE16AF72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07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4ADB6-820C-4349-9E82-330DE16AF72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916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4ADB6-820C-4349-9E82-330DE16AF72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39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75E2-866C-49ED-886B-4BAD7DDB1916}" type="datetime1">
              <a:rPr lang="ru-RU" smtClean="0"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32C9-8ADC-4119-A6AD-450BF1905CD2}" type="datetime1">
              <a:rPr lang="ru-RU" smtClean="0"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E7B13-8A02-47B9-8C0D-549E4F42D405}" type="datetime1">
              <a:rPr lang="ru-RU" smtClean="0"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5DB2-A4AC-41FF-B153-F10300E62A7C}" type="datetime1">
              <a:rPr lang="ru-RU" smtClean="0"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3C40-CD4F-42DF-9955-EA332DF54B6A}" type="datetime1">
              <a:rPr lang="ru-RU" smtClean="0"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BBE2-E965-4F88-BEEC-722675C12306}" type="datetime1">
              <a:rPr lang="ru-RU" smtClean="0"/>
              <a:t>27.10.2023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63E4-DCD9-4042-9149-70FEABB91148}" type="datetime1">
              <a:rPr lang="ru-RU" smtClean="0"/>
              <a:t>27.10.2023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5A8A-160B-4CEA-8993-588ED82B67DB}" type="datetime1">
              <a:rPr lang="ru-RU" smtClean="0"/>
              <a:t>27.10.2023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C2FE-A1CC-499B-95AD-786B034E6761}" type="datetime1">
              <a:rPr lang="ru-RU" smtClean="0"/>
              <a:t>27.10.2023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5A21-1DF1-4CFC-B735-60F555DDBCB7}" type="datetime1">
              <a:rPr lang="ru-RU" smtClean="0"/>
              <a:t>27.10.2023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0061-BD6C-451F-9CA6-E6FE27D475A6}" type="datetime1">
              <a:rPr lang="ru-RU" smtClean="0"/>
              <a:t>27.10.2023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C5652-3FA4-4CCD-9CC6-C0AD0ADAC999}" type="datetime1">
              <a:rPr lang="ru-RU" smtClean="0"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6EA30ED-5FA2-3BF5-B75C-09B7A5C718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7249" y="3335679"/>
            <a:ext cx="3491306" cy="310338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648A657-AE12-CC23-B74B-970A78184B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065" y="2690210"/>
            <a:ext cx="3391804" cy="3255665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FF6AA96B-C112-1D58-3364-82F36973407D}"/>
              </a:ext>
            </a:extLst>
          </p:cNvPr>
          <p:cNvGrpSpPr/>
          <p:nvPr/>
        </p:nvGrpSpPr>
        <p:grpSpPr>
          <a:xfrm>
            <a:off x="515672" y="270600"/>
            <a:ext cx="1423518" cy="1044307"/>
            <a:chOff x="441193" y="126898"/>
            <a:chExt cx="1423518" cy="1044307"/>
          </a:xfrm>
        </p:grpSpPr>
        <p:pic>
          <p:nvPicPr>
            <p:cNvPr id="3" name="Picture 4">
              <a:extLst>
                <a:ext uri="{FF2B5EF4-FFF2-40B4-BE49-F238E27FC236}">
                  <a16:creationId xmlns:a16="http://schemas.microsoft.com/office/drawing/2014/main" xmlns="" id="{9D86459E-17F9-3284-7063-22BD831FFD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880" y="126898"/>
              <a:ext cx="814145" cy="789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Заголовок 1">
              <a:extLst>
                <a:ext uri="{FF2B5EF4-FFF2-40B4-BE49-F238E27FC236}">
                  <a16:creationId xmlns:a16="http://schemas.microsoft.com/office/drawing/2014/main" xmlns="" id="{E3552E84-661D-6F95-67AA-E7B2B5EB0F73}"/>
                </a:ext>
              </a:extLst>
            </p:cNvPr>
            <p:cNvSpPr txBox="1">
              <a:spLocks/>
            </p:cNvSpPr>
            <p:nvPr/>
          </p:nvSpPr>
          <p:spPr>
            <a:xfrm>
              <a:off x="441193" y="879177"/>
              <a:ext cx="1423518" cy="29202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SCTMS</a:t>
              </a:r>
              <a:endPara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-59962" y="2375234"/>
            <a:ext cx="8832303" cy="4437112"/>
          </a:xfrm>
          <a:prstGeom prst="rect">
            <a:avLst/>
          </a:prstGeom>
          <a:solidFill>
            <a:srgbClr val="FFFFFF">
              <a:alpha val="65098"/>
            </a:srgb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988148" y="4585471"/>
            <a:ext cx="2952328" cy="147732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Barabanova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D.,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Junior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Research Scientist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Shevchenko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Senior Research Scientist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345505" y="1969869"/>
            <a:ext cx="750099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 bmk="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</a:t>
            </a:r>
            <a:r>
              <a:rPr lang="en-US" sz="2400" b="1" dirty="0" bmk="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data dashboard is a useful tool for identifying structure-property correlations in </a:t>
            </a:r>
            <a:r>
              <a:rPr lang="en-US" sz="2400" b="1" dirty="0" err="1" bmk="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monoligand</a:t>
            </a:r>
            <a:r>
              <a:rPr lang="en-US" sz="2400" b="1" dirty="0" bmk="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complexes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480723E-81C6-553C-437B-CC971E91CC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6190" y="270600"/>
            <a:ext cx="3613423" cy="9638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/>
          <a:srcRect l="35825" t="10101" r="37007" b="62600"/>
          <a:stretch/>
        </p:blipFill>
        <p:spPr>
          <a:xfrm>
            <a:off x="9950385" y="270600"/>
            <a:ext cx="1705203" cy="9638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2807301-FAB2-D1C0-FB33-BCA54692C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77272"/>
            <a:ext cx="12200359" cy="9807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B45D369-6882-FBFB-652B-316307831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0688"/>
            <a:ext cx="12192000" cy="581738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30771FE-53C2-E57C-340F-932CC5F1E824}"/>
              </a:ext>
            </a:extLst>
          </p:cNvPr>
          <p:cNvSpPr/>
          <p:nvPr/>
        </p:nvSpPr>
        <p:spPr>
          <a:xfrm>
            <a:off x="4234465" y="32213"/>
            <a:ext cx="37230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Interactive Features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-28458" y="6492875"/>
            <a:ext cx="456728" cy="365125"/>
          </a:xfrm>
        </p:spPr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097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B6A72D7-62B3-02CD-12E2-4F4C64770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59" y="5877272"/>
            <a:ext cx="12200359" cy="9807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483FF81-802C-20D3-76A5-2A1F78B36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6996"/>
            <a:ext cx="12192000" cy="576064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6882AC3-1A50-20DF-4EE2-31985AB55FC4}"/>
              </a:ext>
            </a:extLst>
          </p:cNvPr>
          <p:cNvSpPr/>
          <p:nvPr/>
        </p:nvSpPr>
        <p:spPr>
          <a:xfrm>
            <a:off x="4230285" y="40742"/>
            <a:ext cx="37230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Interactive Features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6"/>
          <p:cNvSpPr txBox="1">
            <a:spLocks/>
          </p:cNvSpPr>
          <p:nvPr/>
        </p:nvSpPr>
        <p:spPr>
          <a:xfrm>
            <a:off x="-28458" y="6492875"/>
            <a:ext cx="456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880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88890D0-CC55-007E-992B-4D7EA385E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59" y="5864600"/>
            <a:ext cx="12200359" cy="9933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648C348-52EE-8E48-22C3-F9ABC8BD3F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92696"/>
            <a:ext cx="12192000" cy="570204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544D1B1-9C7E-AB7B-E13D-75FCC5EE55CC}"/>
              </a:ext>
            </a:extLst>
          </p:cNvPr>
          <p:cNvSpPr/>
          <p:nvPr/>
        </p:nvSpPr>
        <p:spPr>
          <a:xfrm>
            <a:off x="4230285" y="13686"/>
            <a:ext cx="37230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Interactive Features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6"/>
          <p:cNvSpPr txBox="1">
            <a:spLocks/>
          </p:cNvSpPr>
          <p:nvPr/>
        </p:nvSpPr>
        <p:spPr>
          <a:xfrm>
            <a:off x="-28458" y="6492875"/>
            <a:ext cx="456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110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90931" y="47120"/>
            <a:ext cx="36918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Our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Internet resources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 l="3843" t="13672" r="39056" b="13086"/>
          <a:stretch>
            <a:fillRect/>
          </a:stretch>
        </p:blipFill>
        <p:spPr bwMode="auto">
          <a:xfrm>
            <a:off x="429122" y="714356"/>
            <a:ext cx="376430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4429" t="17773" r="39019" b="8008"/>
          <a:stretch>
            <a:fillRect/>
          </a:stretch>
        </p:blipFill>
        <p:spPr bwMode="auto">
          <a:xfrm>
            <a:off x="407368" y="3573016"/>
            <a:ext cx="3864232" cy="2851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 l="4429" t="14844" r="36823" b="8984"/>
          <a:stretch>
            <a:fillRect/>
          </a:stretch>
        </p:blipFill>
        <p:spPr bwMode="auto">
          <a:xfrm>
            <a:off x="4439816" y="714356"/>
            <a:ext cx="7269895" cy="529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806C8CE-9626-E665-EC8A-BBEC1CC6A3B6}"/>
              </a:ext>
            </a:extLst>
          </p:cNvPr>
          <p:cNvSpPr txBox="1"/>
          <p:nvPr/>
        </p:nvSpPr>
        <p:spPr>
          <a:xfrm>
            <a:off x="4511824" y="60909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https://topcryst.com/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89856" cy="365125"/>
          </a:xfrm>
        </p:spPr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63952" y="125327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Case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8C5D8E4-0066-8C0E-E230-43952E59C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52" y="590154"/>
            <a:ext cx="10128448" cy="626784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5EB8399-42CC-33F5-E1DD-FEA7BF716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45" y="188640"/>
            <a:ext cx="1746643" cy="183527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F54D779-2142-33EF-2211-13624ED41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09" y="4462688"/>
            <a:ext cx="1979334" cy="2018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475FB81-9793-E140-54A8-D0727B78D217}"/>
              </a:ext>
            </a:extLst>
          </p:cNvPr>
          <p:cNvSpPr txBox="1"/>
          <p:nvPr/>
        </p:nvSpPr>
        <p:spPr>
          <a:xfrm>
            <a:off x="0" y="2151727"/>
            <a:ext cx="20635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Спрогнозировать КЧ для соединения с атомом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 степенью окисления +2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координационным полиэдром в состав которого входят атомы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0" y="6480778"/>
            <a:ext cx="407368" cy="365125"/>
          </a:xfrm>
        </p:spPr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91944" y="116632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Case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475FB81-9793-E140-54A8-D0727B78D217}"/>
              </a:ext>
            </a:extLst>
          </p:cNvPr>
          <p:cNvSpPr txBox="1"/>
          <p:nvPr/>
        </p:nvSpPr>
        <p:spPr>
          <a:xfrm>
            <a:off x="261443" y="764704"/>
            <a:ext cx="2555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Комбинация каких параметров приведёт к соединению с КЧ металла 9?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C6A66F1-7786-6763-992A-250CCAFE2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633" y="668818"/>
            <a:ext cx="9408368" cy="618918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ED80F24-ADB5-FD56-1D8D-0E149ABC60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5" t="5713" r="32665" b="14670"/>
          <a:stretch/>
        </p:blipFill>
        <p:spPr>
          <a:xfrm>
            <a:off x="132431" y="3663529"/>
            <a:ext cx="2551944" cy="29772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52B695E-212D-E9C3-8614-1E0075E2D6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38" t="5081" r="22677" b="4495"/>
          <a:stretch/>
        </p:blipFill>
        <p:spPr>
          <a:xfrm rot="16200000">
            <a:off x="1137080" y="1977116"/>
            <a:ext cx="792088" cy="21039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087A4B4-0658-EFFE-4807-5DDEC2609BEA}"/>
              </a:ext>
            </a:extLst>
          </p:cNvPr>
          <p:cNvSpPr txBox="1"/>
          <p:nvPr/>
        </p:nvSpPr>
        <p:spPr>
          <a:xfrm>
            <a:off x="695400" y="228851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475B1D3-0B48-AF82-4D3E-65DADBD33B1F}"/>
              </a:ext>
            </a:extLst>
          </p:cNvPr>
          <p:cNvSpPr txBox="1"/>
          <p:nvPr/>
        </p:nvSpPr>
        <p:spPr>
          <a:xfrm>
            <a:off x="1358014" y="2288515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4C2C4BB-2EBE-420F-695C-0096217B9B7C}"/>
              </a:ext>
            </a:extLst>
          </p:cNvPr>
          <p:cNvSpPr txBox="1"/>
          <p:nvPr/>
        </p:nvSpPr>
        <p:spPr>
          <a:xfrm>
            <a:off x="2083918" y="228851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ru-RU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-2320" y="6492875"/>
            <a:ext cx="445840" cy="365125"/>
          </a:xfrm>
        </p:spPr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15</a:t>
            </a:fld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860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19936" y="131640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Case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475FB81-9793-E140-54A8-D0727B78D217}"/>
              </a:ext>
            </a:extLst>
          </p:cNvPr>
          <p:cNvSpPr txBox="1"/>
          <p:nvPr/>
        </p:nvSpPr>
        <p:spPr>
          <a:xfrm>
            <a:off x="35099" y="880786"/>
            <a:ext cx="3012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Комбинация каких параметров приведёт к соединению с КЧ металла 9?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EECFBDF-9BA0-4E85-24C1-090E68D7F4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8" t="2464"/>
          <a:stretch/>
        </p:blipFill>
        <p:spPr>
          <a:xfrm>
            <a:off x="3048000" y="692696"/>
            <a:ext cx="9144000" cy="396044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124EE03-2636-8C01-AC36-FB1E3FE56F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37"/>
          <a:stretch/>
        </p:blipFill>
        <p:spPr>
          <a:xfrm>
            <a:off x="3048000" y="4752527"/>
            <a:ext cx="9144000" cy="198884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508AFD8-6049-0458-8C3D-1BEBE4FD5B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5" t="5713" r="32665" b="14670"/>
          <a:stretch/>
        </p:blipFill>
        <p:spPr>
          <a:xfrm>
            <a:off x="52232" y="3429000"/>
            <a:ext cx="2900895" cy="338437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F06E0FE-BE3C-D520-02A2-D4E17C26C89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238" t="5081" r="22677" b="4495"/>
          <a:stretch/>
        </p:blipFill>
        <p:spPr>
          <a:xfrm rot="16200000">
            <a:off x="1137080" y="1977116"/>
            <a:ext cx="792088" cy="21039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4F687FB-4AFD-D22C-407B-F230B165C105}"/>
              </a:ext>
            </a:extLst>
          </p:cNvPr>
          <p:cNvSpPr txBox="1"/>
          <p:nvPr/>
        </p:nvSpPr>
        <p:spPr>
          <a:xfrm>
            <a:off x="695400" y="228851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9CA1795-AE08-7737-A1B6-2F5BC28001A3}"/>
              </a:ext>
            </a:extLst>
          </p:cNvPr>
          <p:cNvSpPr txBox="1"/>
          <p:nvPr/>
        </p:nvSpPr>
        <p:spPr>
          <a:xfrm>
            <a:off x="1358014" y="228851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984F4FC-9646-0BA5-9014-EF8763CA5E50}"/>
              </a:ext>
            </a:extLst>
          </p:cNvPr>
          <p:cNvSpPr txBox="1"/>
          <p:nvPr/>
        </p:nvSpPr>
        <p:spPr>
          <a:xfrm>
            <a:off x="2083918" y="2288515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+3</a:t>
            </a:r>
            <a:endParaRPr lang="ru-RU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-10774" y="6492875"/>
            <a:ext cx="418142" cy="365125"/>
          </a:xfrm>
        </p:spPr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16</a:t>
            </a:fld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785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54993" y="116633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Case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475FB81-9793-E140-54A8-D0727B78D217}"/>
              </a:ext>
            </a:extLst>
          </p:cNvPr>
          <p:cNvSpPr txBox="1"/>
          <p:nvPr/>
        </p:nvSpPr>
        <p:spPr>
          <a:xfrm>
            <a:off x="7400" y="578298"/>
            <a:ext cx="3064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Комбинация каких параметров приведёт к соединению с КЧ металла 9?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C24D260-ADC3-AF44-30BD-142C32C64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656" y="578298"/>
            <a:ext cx="9201125" cy="627970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A73ED6F-20CA-9D84-30AC-A8AE321E4F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5" t="5713" r="32665" b="14670"/>
          <a:stretch/>
        </p:blipFill>
        <p:spPr>
          <a:xfrm>
            <a:off x="52232" y="3429000"/>
            <a:ext cx="2900895" cy="338437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BCBA753-4B77-8396-DADC-77DBCBA3C9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38" t="5081" r="22677" b="4495"/>
          <a:stretch/>
        </p:blipFill>
        <p:spPr>
          <a:xfrm rot="16200000">
            <a:off x="1259487" y="1959077"/>
            <a:ext cx="792088" cy="21039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163B07E-AD92-F9D4-5066-9F966D1CADBE}"/>
              </a:ext>
            </a:extLst>
          </p:cNvPr>
          <p:cNvSpPr txBox="1"/>
          <p:nvPr/>
        </p:nvSpPr>
        <p:spPr>
          <a:xfrm>
            <a:off x="668062" y="2288515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N/O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F1F9CA6-4B0D-4552-C0A1-B00E39FF7FFB}"/>
              </a:ext>
            </a:extLst>
          </p:cNvPr>
          <p:cNvSpPr txBox="1"/>
          <p:nvPr/>
        </p:nvSpPr>
        <p:spPr>
          <a:xfrm>
            <a:off x="1386845" y="2288515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N/O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7B30253-D175-C9F2-3F5D-3D4BD4290ACB}"/>
              </a:ext>
            </a:extLst>
          </p:cNvPr>
          <p:cNvSpPr txBox="1"/>
          <p:nvPr/>
        </p:nvSpPr>
        <p:spPr>
          <a:xfrm>
            <a:off x="2105628" y="2288515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+3</a:t>
            </a:r>
            <a:endParaRPr lang="ru-RU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008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87073" y="99836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Case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475FB81-9793-E140-54A8-D0727B78D217}"/>
              </a:ext>
            </a:extLst>
          </p:cNvPr>
          <p:cNvSpPr txBox="1"/>
          <p:nvPr/>
        </p:nvSpPr>
        <p:spPr>
          <a:xfrm>
            <a:off x="0" y="562295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Комбинация каких параметров приведёт к соединению с КЧ металла 9?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84929B0-9A08-4EF5-62CC-697AF8743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561501"/>
            <a:ext cx="9144000" cy="62964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124F3C1-D44B-13E5-2489-CCEB0CB0D0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5" t="5713" r="32665" b="14670"/>
          <a:stretch/>
        </p:blipFill>
        <p:spPr>
          <a:xfrm>
            <a:off x="52232" y="3429000"/>
            <a:ext cx="2900895" cy="338437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EF74E0F-3413-6181-7F36-F830E00340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38" t="5081" r="22677" b="4495"/>
          <a:stretch/>
        </p:blipFill>
        <p:spPr>
          <a:xfrm rot="16200000">
            <a:off x="1137080" y="1977116"/>
            <a:ext cx="792088" cy="21039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ABC1704-25BB-D18B-4423-E15D477A48D9}"/>
              </a:ext>
            </a:extLst>
          </p:cNvPr>
          <p:cNvSpPr txBox="1"/>
          <p:nvPr/>
        </p:nvSpPr>
        <p:spPr>
          <a:xfrm>
            <a:off x="695400" y="228851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0F9F65D-C770-F843-587D-C1203A6A7B7F}"/>
              </a:ext>
            </a:extLst>
          </p:cNvPr>
          <p:cNvSpPr txBox="1"/>
          <p:nvPr/>
        </p:nvSpPr>
        <p:spPr>
          <a:xfrm>
            <a:off x="1358014" y="2288515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C206205-60FC-28E3-77BA-33D991DC4822}"/>
              </a:ext>
            </a:extLst>
          </p:cNvPr>
          <p:cNvSpPr txBox="1"/>
          <p:nvPr/>
        </p:nvSpPr>
        <p:spPr>
          <a:xfrm>
            <a:off x="2083918" y="2288515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+3</a:t>
            </a:r>
            <a:endParaRPr lang="ru-RU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-16782" y="6483101"/>
            <a:ext cx="424150" cy="365125"/>
          </a:xfrm>
        </p:spPr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18</a:t>
            </a:fld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817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35960" y="116632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Case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475FB81-9793-E140-54A8-D0727B78D217}"/>
              </a:ext>
            </a:extLst>
          </p:cNvPr>
          <p:cNvSpPr txBox="1"/>
          <p:nvPr/>
        </p:nvSpPr>
        <p:spPr>
          <a:xfrm>
            <a:off x="0" y="908720"/>
            <a:ext cx="3036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Комбинация каких параметров приведёт к соединению с КЧ металла 9?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6823D21-1095-FD65-EB11-B114DE467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565" y="641716"/>
            <a:ext cx="9144000" cy="621628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5C5F4C8-8850-F370-3CF4-C48EA76950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5" t="5713" r="32665" b="14670"/>
          <a:stretch/>
        </p:blipFill>
        <p:spPr>
          <a:xfrm>
            <a:off x="52232" y="3429000"/>
            <a:ext cx="2900895" cy="338437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021B6A0-79E2-73BB-F929-78CEE7B2A3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38" t="5081" r="22677" b="4495"/>
          <a:stretch/>
        </p:blipFill>
        <p:spPr>
          <a:xfrm rot="16200000">
            <a:off x="1137080" y="1977116"/>
            <a:ext cx="792088" cy="21039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190C652-2E09-E479-2A54-86D42568963D}"/>
              </a:ext>
            </a:extLst>
          </p:cNvPr>
          <p:cNvSpPr txBox="1"/>
          <p:nvPr/>
        </p:nvSpPr>
        <p:spPr>
          <a:xfrm>
            <a:off x="695400" y="228851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BE477E8-D1C3-7238-9721-314EFEA54339}"/>
              </a:ext>
            </a:extLst>
          </p:cNvPr>
          <p:cNvSpPr txBox="1"/>
          <p:nvPr/>
        </p:nvSpPr>
        <p:spPr>
          <a:xfrm>
            <a:off x="1358014" y="2288515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FBFA0F3-42EE-CF14-4187-9352A96C3E76}"/>
              </a:ext>
            </a:extLst>
          </p:cNvPr>
          <p:cNvSpPr txBox="1"/>
          <p:nvPr/>
        </p:nvSpPr>
        <p:spPr>
          <a:xfrm>
            <a:off x="2083918" y="2288515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+3</a:t>
            </a:r>
            <a:endParaRPr lang="ru-RU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07368" cy="365125"/>
          </a:xfrm>
        </p:spPr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19</a:t>
            </a:fld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985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9800" y="28865"/>
            <a:ext cx="7772400" cy="857255"/>
          </a:xfrm>
        </p:spPr>
        <p:txBody>
          <a:bodyPr>
            <a:normAutofit/>
          </a:bodyPr>
          <a:lstStyle/>
          <a:p>
            <a:r>
              <a:rPr lang="en-US" sz="3600" b="1" dirty="0" err="1" smtClean="0" bmk="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Monoligand</a:t>
            </a:r>
            <a:r>
              <a:rPr lang="en-US" sz="3600" b="1" dirty="0" smtClean="0" bmk="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Complexes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B9125EED-65BB-CAB5-29E7-A82A21C58657}"/>
              </a:ext>
            </a:extLst>
          </p:cNvPr>
          <p:cNvGrpSpPr/>
          <p:nvPr/>
        </p:nvGrpSpPr>
        <p:grpSpPr>
          <a:xfrm>
            <a:off x="8596418" y="3043700"/>
            <a:ext cx="3595582" cy="1754326"/>
            <a:chOff x="7605243" y="1990028"/>
            <a:chExt cx="3116206" cy="1758729"/>
          </a:xfrm>
        </p:grpSpPr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xmlns="" id="{126A3C6D-85FA-1C0F-207A-6EC7A8E8BC95}"/>
                </a:ext>
              </a:extLst>
            </p:cNvPr>
            <p:cNvGrpSpPr/>
            <p:nvPr/>
          </p:nvGrpSpPr>
          <p:grpSpPr>
            <a:xfrm>
              <a:off x="7605244" y="2094082"/>
              <a:ext cx="2857520" cy="1617936"/>
              <a:chOff x="7605244" y="2094082"/>
              <a:chExt cx="2857520" cy="1617936"/>
            </a:xfrm>
          </p:grpSpPr>
          <p:sp>
            <p:nvSpPr>
              <p:cNvPr id="5" name="Прямоугольник: скругленные углы 40">
                <a:extLst>
                  <a:ext uri="{FF2B5EF4-FFF2-40B4-BE49-F238E27FC236}">
                    <a16:creationId xmlns:a16="http://schemas.microsoft.com/office/drawing/2014/main" xmlns="" id="{DBEA5D96-9210-DB38-FBD1-3B4F9939C89A}"/>
                  </a:ext>
                </a:extLst>
              </p:cNvPr>
              <p:cNvSpPr/>
              <p:nvPr/>
            </p:nvSpPr>
            <p:spPr>
              <a:xfrm>
                <a:off x="7605244" y="2094082"/>
                <a:ext cx="2857520" cy="500066"/>
              </a:xfrm>
              <a:prstGeom prst="roundRect">
                <a:avLst>
                  <a:gd name="adj" fmla="val 30307"/>
                </a:avLst>
              </a:prstGeom>
              <a:gradFill flip="none" rotWithShape="1">
                <a:gsLst>
                  <a:gs pos="0">
                    <a:srgbClr val="ECECEC"/>
                  </a:gs>
                  <a:gs pos="92000">
                    <a:schemeClr val="accent1">
                      <a:lumMod val="60000"/>
                      <a:lumOff val="40000"/>
                    </a:schemeClr>
                  </a:gs>
                </a:gsLst>
                <a:lin ang="5400000" scaled="1"/>
                <a:tileRect/>
              </a:gradFill>
              <a:ln w="22225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contrasting" dir="t"/>
              </a:scene3d>
              <a:sp3d>
                <a:bevelT/>
                <a:bevelB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рямоугольник: скругленные углы 40">
                <a:extLst>
                  <a:ext uri="{FF2B5EF4-FFF2-40B4-BE49-F238E27FC236}">
                    <a16:creationId xmlns:a16="http://schemas.microsoft.com/office/drawing/2014/main" xmlns="" id="{E373441A-36A1-225D-A9DC-287D4D55A9A9}"/>
                  </a:ext>
                </a:extLst>
              </p:cNvPr>
              <p:cNvSpPr/>
              <p:nvPr/>
            </p:nvSpPr>
            <p:spPr>
              <a:xfrm>
                <a:off x="7605244" y="2648438"/>
                <a:ext cx="2857520" cy="500066"/>
              </a:xfrm>
              <a:prstGeom prst="roundRect">
                <a:avLst>
                  <a:gd name="adj" fmla="val 30307"/>
                </a:avLst>
              </a:prstGeom>
              <a:gradFill flip="none" rotWithShape="1">
                <a:gsLst>
                  <a:gs pos="0">
                    <a:srgbClr val="ECECEC"/>
                  </a:gs>
                  <a:gs pos="92000">
                    <a:schemeClr val="accent1">
                      <a:lumMod val="60000"/>
                      <a:lumOff val="40000"/>
                    </a:schemeClr>
                  </a:gs>
                </a:gsLst>
                <a:lin ang="5400000" scaled="1"/>
                <a:tileRect/>
              </a:gradFill>
              <a:ln w="22225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contrasting" dir="t"/>
              </a:scene3d>
              <a:sp3d>
                <a:bevelT/>
                <a:bevelB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: скругленные углы 40">
                <a:extLst>
                  <a:ext uri="{FF2B5EF4-FFF2-40B4-BE49-F238E27FC236}">
                    <a16:creationId xmlns:a16="http://schemas.microsoft.com/office/drawing/2014/main" xmlns="" id="{B7DC1391-DF18-2086-4532-B15C3273F36B}"/>
                  </a:ext>
                </a:extLst>
              </p:cNvPr>
              <p:cNvSpPr/>
              <p:nvPr/>
            </p:nvSpPr>
            <p:spPr>
              <a:xfrm>
                <a:off x="7605244" y="3211952"/>
                <a:ext cx="2857520" cy="500066"/>
              </a:xfrm>
              <a:prstGeom prst="roundRect">
                <a:avLst>
                  <a:gd name="adj" fmla="val 30307"/>
                </a:avLst>
              </a:prstGeom>
              <a:gradFill flip="none" rotWithShape="1">
                <a:gsLst>
                  <a:gs pos="0">
                    <a:srgbClr val="ECECEC"/>
                  </a:gs>
                  <a:gs pos="92000">
                    <a:schemeClr val="accent1">
                      <a:lumMod val="60000"/>
                      <a:lumOff val="40000"/>
                    </a:schemeClr>
                  </a:gs>
                </a:gsLst>
                <a:lin ang="5400000" scaled="1"/>
                <a:tileRect/>
              </a:gradFill>
              <a:ln w="22225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contrasting" dir="t"/>
              </a:scene3d>
              <a:sp3d>
                <a:bevelT/>
                <a:bevelB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" name="Прямоугольник 3"/>
            <p:cNvSpPr/>
            <p:nvPr/>
          </p:nvSpPr>
          <p:spPr>
            <a:xfrm>
              <a:off x="7605243" y="1990028"/>
              <a:ext cx="3116206" cy="175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  <a:buFont typeface="Arial" pitchFamily="34" charset="0"/>
                <a:buChar char="•"/>
              </a:pP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C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atalysts* </a:t>
              </a:r>
              <a:endParaRPr lang="ru-RU" dirty="0" smtClean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200000"/>
                </a:lnSpc>
                <a:buFont typeface="Arial" pitchFamily="34" charset="0"/>
                <a:buChar char="•"/>
              </a:pP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Organic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Light-Emitting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Diode**</a:t>
              </a:r>
              <a:endParaRPr lang="ru-RU" dirty="0" smtClean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200000"/>
                </a:lnSpc>
                <a:buFont typeface="Arial" pitchFamily="34" charset="0"/>
                <a:buChar char="•"/>
              </a:pP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High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efficiency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OLEDs***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9F9F4D4B-5DFF-814F-4F1A-7AFC605EDE6D}"/>
              </a:ext>
            </a:extLst>
          </p:cNvPr>
          <p:cNvGrpSpPr/>
          <p:nvPr/>
        </p:nvGrpSpPr>
        <p:grpSpPr>
          <a:xfrm>
            <a:off x="8524988" y="1059431"/>
            <a:ext cx="3255955" cy="1192953"/>
            <a:chOff x="2352484" y="1827922"/>
            <a:chExt cx="3000380" cy="1192953"/>
          </a:xfrm>
        </p:grpSpPr>
        <p:sp>
          <p:nvSpPr>
            <p:cNvPr id="24" name="Прямоугольник: скругленные углы 40">
              <a:extLst>
                <a:ext uri="{FF2B5EF4-FFF2-40B4-BE49-F238E27FC236}">
                  <a16:creationId xmlns:a16="http://schemas.microsoft.com/office/drawing/2014/main" xmlns="" id="{3AE5617D-2FCE-AA76-8FAD-7C82BAA04775}"/>
                </a:ext>
              </a:extLst>
            </p:cNvPr>
            <p:cNvSpPr/>
            <p:nvPr/>
          </p:nvSpPr>
          <p:spPr>
            <a:xfrm>
              <a:off x="2352484" y="2520809"/>
              <a:ext cx="3000380" cy="500066"/>
            </a:xfrm>
            <a:prstGeom prst="roundRect">
              <a:avLst>
                <a:gd name="adj" fmla="val 30307"/>
              </a:avLst>
            </a:prstGeom>
            <a:gradFill flip="none" rotWithShape="1">
              <a:gsLst>
                <a:gs pos="0">
                  <a:srgbClr val="ECECEC"/>
                </a:gs>
                <a:gs pos="92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22225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/>
            </a:scene3d>
            <a:sp3d>
              <a:bevelT/>
              <a:bevelB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: скругленные углы 40">
              <a:extLst>
                <a:ext uri="{FF2B5EF4-FFF2-40B4-BE49-F238E27FC236}">
                  <a16:creationId xmlns:a16="http://schemas.microsoft.com/office/drawing/2014/main" xmlns="" id="{F1ED3772-041F-B82C-102B-704D2C124F84}"/>
                </a:ext>
              </a:extLst>
            </p:cNvPr>
            <p:cNvSpPr/>
            <p:nvPr/>
          </p:nvSpPr>
          <p:spPr>
            <a:xfrm>
              <a:off x="2352484" y="1949206"/>
              <a:ext cx="3000380" cy="500066"/>
            </a:xfrm>
            <a:prstGeom prst="roundRect">
              <a:avLst>
                <a:gd name="adj" fmla="val 30307"/>
              </a:avLst>
            </a:prstGeom>
            <a:gradFill flip="none" rotWithShape="1">
              <a:gsLst>
                <a:gs pos="0">
                  <a:srgbClr val="ECECEC"/>
                </a:gs>
                <a:gs pos="92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22225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/>
            </a:scene3d>
            <a:sp3d>
              <a:bevelT/>
              <a:bevelB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560074" y="1827922"/>
              <a:ext cx="2790830" cy="11159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Central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metal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atom</a:t>
              </a:r>
              <a:br>
                <a:rPr lang="en-US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All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the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ligands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are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identical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8120287" y="525832"/>
            <a:ext cx="2428892" cy="614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Specificity: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120287" y="2330050"/>
            <a:ext cx="3500430" cy="614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Application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465087FE-5C3C-7EFC-2D00-DC1C91896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361" y="832871"/>
            <a:ext cx="6199712" cy="592385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1164981F-1413-FF2E-A4C0-E189DFD818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53" t="12906" r="9580" b="66851"/>
          <a:stretch/>
        </p:blipFill>
        <p:spPr>
          <a:xfrm>
            <a:off x="315551" y="1144542"/>
            <a:ext cx="788012" cy="208823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FF1BC5C9-CE0A-6689-B024-2AB06EB1073A}"/>
              </a:ext>
            </a:extLst>
          </p:cNvPr>
          <p:cNvSpPr txBox="1"/>
          <p:nvPr/>
        </p:nvSpPr>
        <p:spPr>
          <a:xfrm>
            <a:off x="-14968" y="6167748"/>
            <a:ext cx="61927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M.H.Chisholm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J.C.Gallucci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K.Phomphrai,Inorganic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Chemistry, 2004, 43, 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6717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D147BE47-38D6-8FF7-6C6A-094C024280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25" y="3686395"/>
            <a:ext cx="2335509" cy="233550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16080" y="5204632"/>
            <a:ext cx="52500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Sagnik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K. 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R.,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Mrinmay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M.,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Debashis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C., et al.; </a:t>
            </a:r>
            <a:r>
              <a:rPr lang="en-US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Polym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Chem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12, 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3953-3967, 2021</a:t>
            </a:r>
          </a:p>
          <a:p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**Akira T.,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Hironobu 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I.,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Manabu 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F., et al,. Am. Chem. Soc. 2003, 125, 42, 12971–12979, 2003</a:t>
            </a:r>
          </a:p>
          <a:p>
            <a:r>
              <a:rPr lang="de-DE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***Man </a:t>
            </a:r>
            <a:r>
              <a:rPr lang="de-DE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Chen; Li-Ding Wang; Yue </a:t>
            </a:r>
            <a:r>
              <a:rPr lang="de-DE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Wang, et al.; 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Organic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Electronics, ISSN: 1566-1199, Vol: 75, Page: 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105439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-95376" y="6514582"/>
            <a:ext cx="445840" cy="365125"/>
          </a:xfrm>
        </p:spPr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1664" y="2780928"/>
            <a:ext cx="60926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Thank you for your attention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: скругленные углы 40">
            <a:extLst>
              <a:ext uri="{FF2B5EF4-FFF2-40B4-BE49-F238E27FC236}">
                <a16:creationId xmlns:a16="http://schemas.microsoft.com/office/drawing/2014/main" xmlns="" id="{F1ED3772-041F-B82C-102B-704D2C124F84}"/>
              </a:ext>
            </a:extLst>
          </p:cNvPr>
          <p:cNvSpPr/>
          <p:nvPr/>
        </p:nvSpPr>
        <p:spPr>
          <a:xfrm>
            <a:off x="2345250" y="5806228"/>
            <a:ext cx="2392459" cy="434699"/>
          </a:xfrm>
          <a:prstGeom prst="roundRect">
            <a:avLst>
              <a:gd name="adj" fmla="val 30307"/>
            </a:avLst>
          </a:prstGeom>
          <a:gradFill flip="none" rotWithShape="1">
            <a:gsLst>
              <a:gs pos="0">
                <a:srgbClr val="ECECEC"/>
              </a:gs>
              <a:gs pos="92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  <a:ln w="22225"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/>
          </a:scene3d>
          <a:sp3d>
            <a:bevelT/>
            <a:bevelB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: скругленные углы 40">
            <a:extLst>
              <a:ext uri="{FF2B5EF4-FFF2-40B4-BE49-F238E27FC236}">
                <a16:creationId xmlns:a16="http://schemas.microsoft.com/office/drawing/2014/main" xmlns="" id="{F1ED3772-041F-B82C-102B-704D2C124F84}"/>
              </a:ext>
            </a:extLst>
          </p:cNvPr>
          <p:cNvSpPr/>
          <p:nvPr/>
        </p:nvSpPr>
        <p:spPr>
          <a:xfrm>
            <a:off x="5128363" y="3497925"/>
            <a:ext cx="2089309" cy="500066"/>
          </a:xfrm>
          <a:prstGeom prst="roundRect">
            <a:avLst>
              <a:gd name="adj" fmla="val 30307"/>
            </a:avLst>
          </a:prstGeom>
          <a:gradFill flip="none" rotWithShape="1">
            <a:gsLst>
              <a:gs pos="0">
                <a:srgbClr val="ECECEC"/>
              </a:gs>
              <a:gs pos="92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  <a:ln w="22225"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/>
          </a:scene3d>
          <a:sp3d>
            <a:bevelT/>
            <a:bevelB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7361772" y="1959070"/>
            <a:ext cx="4712788" cy="3167265"/>
            <a:chOff x="5953123" y="2289011"/>
            <a:chExt cx="4712788" cy="2308488"/>
          </a:xfrm>
        </p:grpSpPr>
        <p:sp>
          <p:nvSpPr>
            <p:cNvPr id="5" name="Прямоугольник: скругленные углы 40">
              <a:extLst>
                <a:ext uri="{FF2B5EF4-FFF2-40B4-BE49-F238E27FC236}">
                  <a16:creationId xmlns:a16="http://schemas.microsoft.com/office/drawing/2014/main" xmlns="" id="{DBEA5D96-9210-DB38-FBD1-3B4F9939C89A}"/>
                </a:ext>
              </a:extLst>
            </p:cNvPr>
            <p:cNvSpPr/>
            <p:nvPr/>
          </p:nvSpPr>
          <p:spPr>
            <a:xfrm>
              <a:off x="5953123" y="2289011"/>
              <a:ext cx="4712787" cy="557795"/>
            </a:xfrm>
            <a:prstGeom prst="roundRect">
              <a:avLst>
                <a:gd name="adj" fmla="val 30307"/>
              </a:avLst>
            </a:prstGeom>
            <a:gradFill flip="none" rotWithShape="1">
              <a:gsLst>
                <a:gs pos="0">
                  <a:srgbClr val="ECECEC"/>
                </a:gs>
                <a:gs pos="57000">
                  <a:schemeClr val="bg1">
                    <a:lumMod val="65000"/>
                    <a:alpha val="48000"/>
                  </a:schemeClr>
                </a:gs>
              </a:gsLst>
              <a:lin ang="5400000" scaled="1"/>
              <a:tileRect/>
            </a:gradFill>
            <a:ln w="22225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contrasting" dir="t"/>
            </a:scene3d>
            <a:sp3d>
              <a:bevelT/>
              <a:bevelB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: скругленные углы 40">
              <a:extLst>
                <a:ext uri="{FF2B5EF4-FFF2-40B4-BE49-F238E27FC236}">
                  <a16:creationId xmlns:a16="http://schemas.microsoft.com/office/drawing/2014/main" xmlns="" id="{DBEA5D96-9210-DB38-FBD1-3B4F9939C89A}"/>
                </a:ext>
              </a:extLst>
            </p:cNvPr>
            <p:cNvSpPr/>
            <p:nvPr/>
          </p:nvSpPr>
          <p:spPr>
            <a:xfrm>
              <a:off x="5953123" y="2928934"/>
              <a:ext cx="4712788" cy="500066"/>
            </a:xfrm>
            <a:prstGeom prst="roundRect">
              <a:avLst>
                <a:gd name="adj" fmla="val 30307"/>
              </a:avLst>
            </a:prstGeom>
            <a:gradFill flip="none" rotWithShape="1">
              <a:gsLst>
                <a:gs pos="0">
                  <a:srgbClr val="ECECEC"/>
                </a:gs>
                <a:gs pos="57000">
                  <a:schemeClr val="bg1">
                    <a:lumMod val="65000"/>
                    <a:alpha val="48000"/>
                  </a:schemeClr>
                </a:gs>
              </a:gsLst>
              <a:lin ang="5400000" scaled="1"/>
              <a:tileRect/>
            </a:gradFill>
            <a:ln w="22225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contrasting" dir="t"/>
            </a:scene3d>
            <a:sp3d>
              <a:bevelT/>
              <a:bevelB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: скругленные углы 40">
              <a:extLst>
                <a:ext uri="{FF2B5EF4-FFF2-40B4-BE49-F238E27FC236}">
                  <a16:creationId xmlns:a16="http://schemas.microsoft.com/office/drawing/2014/main" xmlns="" id="{DBEA5D96-9210-DB38-FBD1-3B4F9939C89A}"/>
                </a:ext>
              </a:extLst>
            </p:cNvPr>
            <p:cNvSpPr/>
            <p:nvPr/>
          </p:nvSpPr>
          <p:spPr>
            <a:xfrm>
              <a:off x="5953124" y="4097433"/>
              <a:ext cx="4712786" cy="500066"/>
            </a:xfrm>
            <a:prstGeom prst="roundRect">
              <a:avLst>
                <a:gd name="adj" fmla="val 30307"/>
              </a:avLst>
            </a:prstGeom>
            <a:gradFill flip="none" rotWithShape="1">
              <a:gsLst>
                <a:gs pos="0">
                  <a:srgbClr val="ECECEC"/>
                </a:gs>
                <a:gs pos="57000">
                  <a:schemeClr val="bg1">
                    <a:lumMod val="65000"/>
                    <a:alpha val="48000"/>
                  </a:schemeClr>
                </a:gs>
              </a:gsLst>
              <a:lin ang="5400000" scaled="1"/>
              <a:tileRect/>
            </a:gradFill>
            <a:ln w="22225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contrasting" dir="t"/>
            </a:scene3d>
            <a:sp3d>
              <a:bevelT/>
              <a:bevelB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: скругленные углы 40">
              <a:extLst>
                <a:ext uri="{FF2B5EF4-FFF2-40B4-BE49-F238E27FC236}">
                  <a16:creationId xmlns:a16="http://schemas.microsoft.com/office/drawing/2014/main" xmlns="" id="{DBEA5D96-9210-DB38-FBD1-3B4F9939C89A}"/>
                </a:ext>
              </a:extLst>
            </p:cNvPr>
            <p:cNvSpPr/>
            <p:nvPr/>
          </p:nvSpPr>
          <p:spPr>
            <a:xfrm>
              <a:off x="5953124" y="3517739"/>
              <a:ext cx="4712786" cy="500066"/>
            </a:xfrm>
            <a:prstGeom prst="roundRect">
              <a:avLst>
                <a:gd name="adj" fmla="val 30307"/>
              </a:avLst>
            </a:prstGeom>
            <a:gradFill flip="none" rotWithShape="1">
              <a:gsLst>
                <a:gs pos="0">
                  <a:srgbClr val="ECECEC"/>
                </a:gs>
                <a:gs pos="57000">
                  <a:schemeClr val="bg1">
                    <a:lumMod val="65000"/>
                    <a:alpha val="48000"/>
                  </a:schemeClr>
                </a:gs>
              </a:gsLst>
              <a:lin ang="5400000" scaled="1"/>
              <a:tileRect/>
            </a:gradFill>
            <a:ln w="22225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contrasting" dir="t"/>
            </a:scene3d>
            <a:sp3d>
              <a:bevelT/>
              <a:bevelB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4112635" y="214291"/>
            <a:ext cx="427168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Correlations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Structure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property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01589" y="1952052"/>
            <a:ext cx="4477508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Prediction of chemical 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compounds properties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Process Design 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Optimization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Designing New Materials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Solving real problems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2135560" y="1129359"/>
            <a:ext cx="3857652" cy="1562820"/>
            <a:chOff x="285720" y="1142984"/>
            <a:chExt cx="3857652" cy="1712536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285720" y="1142984"/>
              <a:ext cx="3071835" cy="1569660"/>
              <a:chOff x="173311" y="-366368"/>
              <a:chExt cx="5121001" cy="3315901"/>
            </a:xfrm>
          </p:grpSpPr>
          <p:grpSp>
            <p:nvGrpSpPr>
              <p:cNvPr id="16" name="Группа 15"/>
              <p:cNvGrpSpPr/>
              <p:nvPr/>
            </p:nvGrpSpPr>
            <p:grpSpPr>
              <a:xfrm>
                <a:off x="173311" y="-366368"/>
                <a:ext cx="4337996" cy="3315901"/>
                <a:chOff x="173311" y="-366368"/>
                <a:chExt cx="4337996" cy="3315901"/>
              </a:xfrm>
            </p:grpSpPr>
            <p:sp>
              <p:nvSpPr>
                <p:cNvPr id="24" name="Прямоугольник 23"/>
                <p:cNvSpPr/>
                <p:nvPr/>
              </p:nvSpPr>
              <p:spPr>
                <a:xfrm>
                  <a:off x="1721520" y="-366368"/>
                  <a:ext cx="1426370" cy="33159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  <a:scene3d>
                    <a:camera prst="orthographicFront"/>
                    <a:lightRig rig="chilly" dir="t"/>
                  </a:scene3d>
                  <a:sp3d extrusionH="57150" prstMaterial="metal">
                    <a:bevelT w="101600" h="101600"/>
                  </a:sp3d>
                </a:bodyPr>
                <a:lstStyle/>
                <a:p>
                  <a:r>
                    <a:rPr lang="en-US" sz="9600" dirty="0"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  <a:solidFill>
                        <a:schemeClr val="accent1">
                          <a:lumMod val="50000"/>
                        </a:schemeClr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endParaRPr lang="ru-RU" sz="9600" dirty="0">
                    <a:ln>
                      <a:solidFill>
                        <a:schemeClr val="bg2">
                          <a:lumMod val="25000"/>
                        </a:schemeClr>
                      </a:solidFill>
                    </a:ln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5" name="Прямоугольник 24"/>
                <p:cNvSpPr/>
                <p:nvPr/>
              </p:nvSpPr>
              <p:spPr>
                <a:xfrm>
                  <a:off x="173311" y="-366368"/>
                  <a:ext cx="1837435" cy="33159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  <a:scene3d>
                    <a:camera prst="orthographicFront"/>
                    <a:lightRig rig="chilly" dir="t"/>
                  </a:scene3d>
                  <a:sp3d extrusionH="57150" prstMaterial="metal">
                    <a:bevelT w="101600" h="101600"/>
                  </a:sp3d>
                </a:bodyPr>
                <a:lstStyle/>
                <a:p>
                  <a:r>
                    <a:rPr lang="en-US" sz="9600" dirty="0"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  <a:solidFill>
                        <a:schemeClr val="accent1">
                          <a:lumMod val="50000"/>
                        </a:schemeClr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endParaRPr lang="ru-RU" sz="9600" dirty="0">
                    <a:ln>
                      <a:solidFill>
                        <a:schemeClr val="bg2">
                          <a:lumMod val="25000"/>
                        </a:schemeClr>
                      </a:solidFill>
                    </a:ln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6" name="Прямоугольник 25"/>
                <p:cNvSpPr/>
                <p:nvPr/>
              </p:nvSpPr>
              <p:spPr>
                <a:xfrm>
                  <a:off x="3269729" y="-366368"/>
                  <a:ext cx="1241578" cy="33159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  <a:scene3d>
                    <a:camera prst="orthographicFront"/>
                    <a:lightRig rig="chilly" dir="t"/>
                  </a:scene3d>
                  <a:sp3d extrusionH="57150" prstMaterial="metal">
                    <a:bevelT w="101600" h="101600"/>
                  </a:sp3d>
                </a:bodyPr>
                <a:lstStyle/>
                <a:p>
                  <a:r>
                    <a:rPr lang="en-US" sz="9600" dirty="0"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  <a:solidFill>
                        <a:schemeClr val="accent1">
                          <a:lumMod val="50000"/>
                        </a:schemeClr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z</a:t>
                  </a:r>
                  <a:endParaRPr lang="ru-RU" sz="9600" dirty="0">
                    <a:ln>
                      <a:solidFill>
                        <a:schemeClr val="bg2">
                          <a:lumMod val="25000"/>
                        </a:schemeClr>
                      </a:solidFill>
                    </a:ln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7" name="Группа 14"/>
              <p:cNvGrpSpPr/>
              <p:nvPr/>
            </p:nvGrpSpPr>
            <p:grpSpPr>
              <a:xfrm>
                <a:off x="1245147" y="1142758"/>
                <a:ext cx="4049165" cy="1053041"/>
                <a:chOff x="1245147" y="1142758"/>
                <a:chExt cx="4049165" cy="1053041"/>
              </a:xfrm>
            </p:grpSpPr>
            <p:sp>
              <p:nvSpPr>
                <p:cNvPr id="19" name="Равно 18"/>
                <p:cNvSpPr/>
                <p:nvPr/>
              </p:nvSpPr>
              <p:spPr>
                <a:xfrm>
                  <a:off x="4341568" y="1142758"/>
                  <a:ext cx="952744" cy="902128"/>
                </a:xfrm>
                <a:prstGeom prst="mathEqual">
                  <a:avLst>
                    <a:gd name="adj1" fmla="val 14914"/>
                    <a:gd name="adj2" fmla="val 19410"/>
                  </a:avLst>
                </a:pr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960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0" name="Плюс 19"/>
                <p:cNvSpPr/>
                <p:nvPr/>
              </p:nvSpPr>
              <p:spPr>
                <a:xfrm>
                  <a:off x="1245147" y="1293669"/>
                  <a:ext cx="766169" cy="902128"/>
                </a:xfrm>
                <a:prstGeom prst="mathPlus">
                  <a:avLst>
                    <a:gd name="adj1" fmla="val 13958"/>
                  </a:avLst>
                </a:pr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9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Плюс 20"/>
                <p:cNvSpPr/>
                <p:nvPr/>
              </p:nvSpPr>
              <p:spPr>
                <a:xfrm>
                  <a:off x="2674264" y="1293669"/>
                  <a:ext cx="798305" cy="902130"/>
                </a:xfrm>
                <a:prstGeom prst="mathPlus">
                  <a:avLst>
                    <a:gd name="adj1" fmla="val 13958"/>
                  </a:avLst>
                </a:pr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960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28" name="Прямоугольник 27"/>
            <p:cNvSpPr/>
            <p:nvPr/>
          </p:nvSpPr>
          <p:spPr>
            <a:xfrm>
              <a:off x="3214678" y="1285860"/>
              <a:ext cx="928694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chilly" dir="t"/>
              </a:scene3d>
              <a:sp3d extrusionH="57150" prstMaterial="metal">
                <a:bevelT w="101600" h="101600"/>
              </a:sp3d>
            </a:bodyPr>
            <a:lstStyle/>
            <a:p>
              <a:r>
                <a:rPr lang="ru-RU" sz="9600" dirty="0">
                  <a:ln>
                    <a:solidFill>
                      <a:schemeClr val="bg2">
                        <a:lumMod val="2500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7" y="2853732"/>
            <a:ext cx="1750751" cy="15795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5250" y="2692179"/>
            <a:ext cx="2431236" cy="19871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64518" y="3542703"/>
            <a:ext cx="2153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люс 26"/>
          <p:cNvSpPr/>
          <p:nvPr/>
        </p:nvSpPr>
        <p:spPr>
          <a:xfrm>
            <a:off x="1802675" y="3553103"/>
            <a:ext cx="459587" cy="389710"/>
          </a:xfrm>
          <a:prstGeom prst="mathPlus">
            <a:avLst>
              <a:gd name="adj1" fmla="val 13958"/>
            </a:avLst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600">
              <a:solidFill>
                <a:schemeClr val="tx1"/>
              </a:solidFill>
            </a:endParaRPr>
          </a:p>
        </p:txBody>
      </p:sp>
      <p:sp>
        <p:nvSpPr>
          <p:cNvPr id="30" name="Плюс 29"/>
          <p:cNvSpPr/>
          <p:nvPr/>
        </p:nvSpPr>
        <p:spPr>
          <a:xfrm>
            <a:off x="4588018" y="3547903"/>
            <a:ext cx="459587" cy="389710"/>
          </a:xfrm>
          <a:prstGeom prst="mathPlus">
            <a:avLst>
              <a:gd name="adj1" fmla="val 13958"/>
            </a:avLst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600">
              <a:solidFill>
                <a:schemeClr val="tx1"/>
              </a:solidFill>
            </a:endParaRPr>
          </a:p>
        </p:txBody>
      </p:sp>
      <p:sp>
        <p:nvSpPr>
          <p:cNvPr id="31" name="Равно 30"/>
          <p:cNvSpPr/>
          <p:nvPr/>
        </p:nvSpPr>
        <p:spPr>
          <a:xfrm>
            <a:off x="3275116" y="4948846"/>
            <a:ext cx="571504" cy="389710"/>
          </a:xfrm>
          <a:prstGeom prst="mathEqual">
            <a:avLst>
              <a:gd name="adj1" fmla="val 14914"/>
              <a:gd name="adj2" fmla="val 19410"/>
            </a:avLst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6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51478" y="5871595"/>
            <a:ext cx="2386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High efficiency OLEDs</a:t>
            </a: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>
          <a:xfrm>
            <a:off x="132078" y="6381328"/>
            <a:ext cx="301961" cy="365125"/>
          </a:xfrm>
        </p:spPr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ru-RU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1614" y="222435"/>
            <a:ext cx="46072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The role of Data Dashboards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: скругленные углы 40">
            <a:extLst>
              <a:ext uri="{FF2B5EF4-FFF2-40B4-BE49-F238E27FC236}">
                <a16:creationId xmlns:a16="http://schemas.microsoft.com/office/drawing/2014/main" xmlns="" id="{DBEA5D96-9210-DB38-FBD1-3B4F9939C89A}"/>
              </a:ext>
            </a:extLst>
          </p:cNvPr>
          <p:cNvSpPr/>
          <p:nvPr/>
        </p:nvSpPr>
        <p:spPr>
          <a:xfrm>
            <a:off x="5453058" y="1857364"/>
            <a:ext cx="1214446" cy="1214446"/>
          </a:xfrm>
          <a:prstGeom prst="roundRect">
            <a:avLst>
              <a:gd name="adj" fmla="val 21894"/>
            </a:avLst>
          </a:prstGeom>
          <a:gradFill flip="none" rotWithShape="1">
            <a:gsLst>
              <a:gs pos="0">
                <a:srgbClr val="ECECEC"/>
              </a:gs>
              <a:gs pos="85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  <a:ln w="222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contrasting" dir="t"/>
          </a:scene3d>
          <a:sp3d>
            <a:bevelT/>
            <a:bevelB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0">
            <a:extLst>
              <a:ext uri="{FF2B5EF4-FFF2-40B4-BE49-F238E27FC236}">
                <a16:creationId xmlns:a16="http://schemas.microsoft.com/office/drawing/2014/main" xmlns="" id="{DBEA5D96-9210-DB38-FBD1-3B4F9939C89A}"/>
              </a:ext>
            </a:extLst>
          </p:cNvPr>
          <p:cNvSpPr/>
          <p:nvPr/>
        </p:nvSpPr>
        <p:spPr>
          <a:xfrm>
            <a:off x="4667240" y="5072074"/>
            <a:ext cx="2643206" cy="1500198"/>
          </a:xfrm>
          <a:prstGeom prst="roundRect">
            <a:avLst>
              <a:gd name="adj" fmla="val 35905"/>
            </a:avLst>
          </a:prstGeom>
          <a:gradFill flip="none" rotWithShape="1">
            <a:gsLst>
              <a:gs pos="0">
                <a:srgbClr val="ECECEC"/>
              </a:gs>
              <a:gs pos="85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  <a:ln w="222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contrasting" dir="t"/>
          </a:scene3d>
          <a:sp3d>
            <a:bevelT/>
            <a:bevelB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40">
            <a:extLst>
              <a:ext uri="{FF2B5EF4-FFF2-40B4-BE49-F238E27FC236}">
                <a16:creationId xmlns:a16="http://schemas.microsoft.com/office/drawing/2014/main" xmlns="" id="{DBEA5D96-9210-DB38-FBD1-3B4F9939C89A}"/>
              </a:ext>
            </a:extLst>
          </p:cNvPr>
          <p:cNvSpPr/>
          <p:nvPr/>
        </p:nvSpPr>
        <p:spPr>
          <a:xfrm>
            <a:off x="5167306" y="3286124"/>
            <a:ext cx="1643074" cy="1571636"/>
          </a:xfrm>
          <a:prstGeom prst="roundRect">
            <a:avLst>
              <a:gd name="adj" fmla="val 31898"/>
            </a:avLst>
          </a:prstGeom>
          <a:gradFill flip="none" rotWithShape="1">
            <a:gsLst>
              <a:gs pos="0">
                <a:srgbClr val="ECECEC"/>
              </a:gs>
              <a:gs pos="85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  <a:ln w="222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contrasting" dir="t"/>
          </a:scene3d>
          <a:sp3d>
            <a:bevelT/>
            <a:bevelB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40">
            <a:extLst>
              <a:ext uri="{FF2B5EF4-FFF2-40B4-BE49-F238E27FC236}">
                <a16:creationId xmlns:a16="http://schemas.microsoft.com/office/drawing/2014/main" xmlns="" id="{DBEA5D96-9210-DB38-FBD1-3B4F9939C89A}"/>
              </a:ext>
            </a:extLst>
          </p:cNvPr>
          <p:cNvSpPr/>
          <p:nvPr/>
        </p:nvSpPr>
        <p:spPr>
          <a:xfrm>
            <a:off x="4935132" y="1027489"/>
            <a:ext cx="2107421" cy="50006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ECECEC"/>
              </a:gs>
              <a:gs pos="57000">
                <a:schemeClr val="bg1">
                  <a:lumMod val="65000"/>
                  <a:alpha val="48000"/>
                </a:schemeClr>
              </a:gs>
            </a:gsLst>
            <a:lin ang="5400000" scaled="1"/>
            <a:tileRect/>
          </a:gradFill>
          <a:ln w="2222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contrasting" dir="t"/>
          </a:scene3d>
          <a:sp3d>
            <a:bevelT/>
            <a:bevelB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276209" y="1078986"/>
            <a:ext cx="14221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Instrument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3" name="Picture 1" descr="C:\Users\Хороший\AppData\Local\Microsoft\Windows\Temporary Internet Files\Content.IE5\CB9HAKMV\hands_PNG95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5934" y="2071678"/>
            <a:ext cx="987358" cy="857256"/>
          </a:xfrm>
          <a:prstGeom prst="rect">
            <a:avLst/>
          </a:prstGeom>
          <a:noFill/>
        </p:spPr>
      </p:pic>
      <p:pic>
        <p:nvPicPr>
          <p:cNvPr id="8194" name="Picture 2" descr="C:\Users\Хороший\AppData\Local\Microsoft\Windows\Temporary Internet Files\Content.IE5\0Z59AGXC\3dc6eaef88b16325786be5975670071b0667cefa69032f19f645c5a7a04b5f9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1620" y="3429000"/>
            <a:ext cx="1214446" cy="1317612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8195" name="Picture 3" descr="C:\Users\Хороший\AppData\Local\Microsoft\Windows\Temporary Internet Files\Content.IE5\LLFQHFA1\laundry_florence_italy-742729[1].jpg"/>
          <p:cNvPicPr>
            <a:picLocks noChangeAspect="1" noChangeArrowheads="1"/>
          </p:cNvPicPr>
          <p:nvPr/>
        </p:nvPicPr>
        <p:blipFill>
          <a:blip r:embed="rId4"/>
          <a:srcRect l="26562" t="21323" b="10294"/>
          <a:stretch>
            <a:fillRect/>
          </a:stretch>
        </p:blipFill>
        <p:spPr bwMode="auto">
          <a:xfrm>
            <a:off x="4952992" y="5214951"/>
            <a:ext cx="2000264" cy="1236871"/>
          </a:xfrm>
          <a:prstGeom prst="rect">
            <a:avLst/>
          </a:prstGeom>
          <a:noFill/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A1453FEB-6C22-23AE-E389-7863603962EB}"/>
              </a:ext>
            </a:extLst>
          </p:cNvPr>
          <p:cNvGrpSpPr/>
          <p:nvPr/>
        </p:nvGrpSpPr>
        <p:grpSpPr>
          <a:xfrm>
            <a:off x="9610797" y="2777886"/>
            <a:ext cx="2357454" cy="1968726"/>
            <a:chOff x="7881950" y="2857496"/>
            <a:chExt cx="2357454" cy="1571636"/>
          </a:xfrm>
        </p:grpSpPr>
        <p:sp>
          <p:nvSpPr>
            <p:cNvPr id="6" name="Прямоугольник: скругленные углы 40">
              <a:extLst>
                <a:ext uri="{FF2B5EF4-FFF2-40B4-BE49-F238E27FC236}">
                  <a16:creationId xmlns:a16="http://schemas.microsoft.com/office/drawing/2014/main" xmlns="" id="{DBEA5D96-9210-DB38-FBD1-3B4F9939C89A}"/>
                </a:ext>
              </a:extLst>
            </p:cNvPr>
            <p:cNvSpPr/>
            <p:nvPr/>
          </p:nvSpPr>
          <p:spPr>
            <a:xfrm>
              <a:off x="7881950" y="2857496"/>
              <a:ext cx="2357454" cy="1571636"/>
            </a:xfrm>
            <a:prstGeom prst="roundRect">
              <a:avLst>
                <a:gd name="adj" fmla="val 16383"/>
              </a:avLst>
            </a:prstGeom>
            <a:gradFill flip="none" rotWithShape="1">
              <a:gsLst>
                <a:gs pos="0">
                  <a:srgbClr val="ECECEC"/>
                </a:gs>
                <a:gs pos="85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  <a:ln w="22225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contrasting" dir="t"/>
            </a:scene3d>
            <a:sp3d>
              <a:bevelT/>
              <a:bevelB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197" name="Picture 5" descr="http://polostylist.com/wp-content/uploads/2020/11/9854.jpg"/>
            <p:cNvPicPr>
              <a:picLocks noChangeAspect="1" noChangeArrowheads="1"/>
            </p:cNvPicPr>
            <p:nvPr/>
          </p:nvPicPr>
          <p:blipFill>
            <a:blip r:embed="rId5"/>
            <a:srcRect l="68867" t="69558" r="5633" b="3656"/>
            <a:stretch>
              <a:fillRect/>
            </a:stretch>
          </p:blipFill>
          <p:spPr bwMode="auto">
            <a:xfrm>
              <a:off x="8096264" y="3071810"/>
              <a:ext cx="1966220" cy="1214446"/>
            </a:xfrm>
            <a:prstGeom prst="rect">
              <a:avLst/>
            </a:prstGeom>
            <a:noFill/>
          </p:spPr>
        </p:pic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AB743291-D94A-EE3D-1C1D-A7365934D90C}"/>
              </a:ext>
            </a:extLst>
          </p:cNvPr>
          <p:cNvGrpSpPr/>
          <p:nvPr/>
        </p:nvGrpSpPr>
        <p:grpSpPr>
          <a:xfrm>
            <a:off x="327538" y="2492896"/>
            <a:ext cx="2328897" cy="2579178"/>
            <a:chOff x="1881158" y="2643182"/>
            <a:chExt cx="2214578" cy="2428892"/>
          </a:xfrm>
        </p:grpSpPr>
        <p:sp>
          <p:nvSpPr>
            <p:cNvPr id="7" name="Прямоугольник: скругленные углы 40">
              <a:extLst>
                <a:ext uri="{FF2B5EF4-FFF2-40B4-BE49-F238E27FC236}">
                  <a16:creationId xmlns:a16="http://schemas.microsoft.com/office/drawing/2014/main" xmlns="" id="{DBEA5D96-9210-DB38-FBD1-3B4F9939C89A}"/>
                </a:ext>
              </a:extLst>
            </p:cNvPr>
            <p:cNvSpPr/>
            <p:nvPr/>
          </p:nvSpPr>
          <p:spPr>
            <a:xfrm>
              <a:off x="1881158" y="2643182"/>
              <a:ext cx="2214578" cy="2428892"/>
            </a:xfrm>
            <a:prstGeom prst="roundRect">
              <a:avLst>
                <a:gd name="adj" fmla="val 14150"/>
              </a:avLst>
            </a:prstGeom>
            <a:gradFill flip="none" rotWithShape="1">
              <a:gsLst>
                <a:gs pos="0">
                  <a:srgbClr val="ECECEC"/>
                </a:gs>
                <a:gs pos="85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  <a:ln w="22225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contrasting" dir="t"/>
            </a:scene3d>
            <a:sp3d>
              <a:bevelT/>
              <a:bevelB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5" descr="http://polostylist.com/wp-content/uploads/2020/11/9854.jpg"/>
            <p:cNvPicPr>
              <a:picLocks noChangeAspect="1" noChangeArrowheads="1"/>
            </p:cNvPicPr>
            <p:nvPr/>
          </p:nvPicPr>
          <p:blipFill>
            <a:blip r:embed="rId5"/>
            <a:srcRect l="63517" t="4336" r="2733" b="34439"/>
            <a:stretch>
              <a:fillRect/>
            </a:stretch>
          </p:blipFill>
          <p:spPr bwMode="auto">
            <a:xfrm>
              <a:off x="2015105" y="2857496"/>
              <a:ext cx="1942221" cy="2071702"/>
            </a:xfrm>
            <a:prstGeom prst="rect">
              <a:avLst/>
            </a:prstGeom>
            <a:noFill/>
          </p:spPr>
        </p:pic>
      </p:grpSp>
      <p:sp>
        <p:nvSpPr>
          <p:cNvPr id="16" name="Стрелка вправо 15"/>
          <p:cNvSpPr/>
          <p:nvPr/>
        </p:nvSpPr>
        <p:spPr>
          <a:xfrm rot="20918639" flipV="1">
            <a:off x="2734120" y="2239392"/>
            <a:ext cx="2615886" cy="413279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084575">
            <a:off x="2733431" y="4996943"/>
            <a:ext cx="1930911" cy="45747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928886" y="3786190"/>
            <a:ext cx="2166982" cy="434898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20686496">
            <a:off x="7360745" y="4965783"/>
            <a:ext cx="2295419" cy="428978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6953256" y="3792106"/>
            <a:ext cx="2538798" cy="428981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193676">
            <a:off x="6714784" y="2391602"/>
            <a:ext cx="2908449" cy="420031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47167" y="6389709"/>
            <a:ext cx="301824" cy="365125"/>
          </a:xfrm>
        </p:spPr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63752" y="0"/>
            <a:ext cx="41569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Data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dashboard examples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01A61BE-F7A4-79C1-322E-3650DA62F4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26"/>
          <a:stretch/>
        </p:blipFill>
        <p:spPr>
          <a:xfrm>
            <a:off x="5519936" y="3635734"/>
            <a:ext cx="6672064" cy="306169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B1D2B80-75F7-7FA5-DB5A-E37B60140B17}"/>
              </a:ext>
            </a:extLst>
          </p:cNvPr>
          <p:cNvSpPr/>
          <p:nvPr/>
        </p:nvSpPr>
        <p:spPr>
          <a:xfrm>
            <a:off x="5545836" y="3457067"/>
            <a:ext cx="394063" cy="1786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C0A1465-E681-8D67-374C-49333E8BC19B}"/>
              </a:ext>
            </a:extLst>
          </p:cNvPr>
          <p:cNvSpPr/>
          <p:nvPr/>
        </p:nvSpPr>
        <p:spPr>
          <a:xfrm>
            <a:off x="10944504" y="3457066"/>
            <a:ext cx="1221596" cy="1786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32EA9ED-B5B1-8E59-E92D-8F480B3EAC68}"/>
              </a:ext>
            </a:extLst>
          </p:cNvPr>
          <p:cNvSpPr txBox="1"/>
          <p:nvPr/>
        </p:nvSpPr>
        <p:spPr>
          <a:xfrm>
            <a:off x="8328248" y="6512762"/>
            <a:ext cx="40324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https://aam.ceb.cam.ac.uk/mof-explorer/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9AF5DDE-070B-D778-7BAC-0F46D7C4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3" y="565038"/>
            <a:ext cx="5433333" cy="301663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9C80C63-EF69-BDAB-CA05-0D483B7DCD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33" y="3828561"/>
            <a:ext cx="5407376" cy="283047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6197C41-6778-97E5-02AB-84AF6116B057}"/>
              </a:ext>
            </a:extLst>
          </p:cNvPr>
          <p:cNvSpPr txBox="1"/>
          <p:nvPr/>
        </p:nvSpPr>
        <p:spPr>
          <a:xfrm>
            <a:off x="1441477" y="3520450"/>
            <a:ext cx="25922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https://alexkolokolov.com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F8063F10-BAA6-41A5-4822-156B6BE955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277"/>
          <a:stretch/>
        </p:blipFill>
        <p:spPr>
          <a:xfrm>
            <a:off x="5534553" y="556157"/>
            <a:ext cx="6626637" cy="287284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6665B64-F03E-DB32-DDC5-8AED88E49B5C}"/>
              </a:ext>
            </a:extLst>
          </p:cNvPr>
          <p:cNvSpPr txBox="1"/>
          <p:nvPr/>
        </p:nvSpPr>
        <p:spPr>
          <a:xfrm>
            <a:off x="7680176" y="3291285"/>
            <a:ext cx="48053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https://htm-dashboard-uan5l4xr6a-od.a.run.app/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-36698" y="6540804"/>
            <a:ext cx="396528" cy="365125"/>
          </a:xfrm>
        </p:spPr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49858C5-C143-0F9E-C334-8F9D6A801D2A}"/>
              </a:ext>
            </a:extLst>
          </p:cNvPr>
          <p:cNvSpPr/>
          <p:nvPr/>
        </p:nvSpPr>
        <p:spPr>
          <a:xfrm>
            <a:off x="7834283" y="1"/>
            <a:ext cx="4357717" cy="685799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452530" y="248314"/>
            <a:ext cx="54355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Creating a Dashboard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A55DE28F-EA8D-C55A-3995-811395E4E076}"/>
              </a:ext>
            </a:extLst>
          </p:cNvPr>
          <p:cNvGrpSpPr/>
          <p:nvPr/>
        </p:nvGrpSpPr>
        <p:grpSpPr>
          <a:xfrm>
            <a:off x="8267513" y="2354507"/>
            <a:ext cx="3809170" cy="1785950"/>
            <a:chOff x="1201003" y="-34492"/>
            <a:chExt cx="5104262" cy="2909955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F9ECAD5A-28D2-99A6-8C41-C403AAA21F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46" t="8751" r="56087" b="542"/>
            <a:stretch/>
          </p:blipFill>
          <p:spPr>
            <a:xfrm>
              <a:off x="1201003" y="-34492"/>
              <a:ext cx="5104262" cy="2909955"/>
            </a:xfrm>
            <a:prstGeom prst="roundRect">
              <a:avLst>
                <a:gd name="adj" fmla="val 50000"/>
              </a:avLst>
            </a:prstGeom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xmlns="" id="{3968B27E-9279-A8A0-202C-33C819F8F4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2571" y="438483"/>
              <a:ext cx="3070536" cy="593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B18FCB5C-2ED0-1ED9-7E5F-87C12D0C1453}"/>
                </a:ext>
              </a:extLst>
            </p:cNvPr>
            <p:cNvSpPr txBox="1"/>
            <p:nvPr/>
          </p:nvSpPr>
          <p:spPr>
            <a:xfrm>
              <a:off x="1311217" y="1179423"/>
              <a:ext cx="4883832" cy="12035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1400" dirty="0">
                  <a:solidFill>
                    <a:srgbClr val="FFFFFF"/>
                  </a:solidFill>
                  <a:latin typeface="Arial" panose="020B0604020202020204" pitchFamily="34" charset="0"/>
                </a:rPr>
                <a:t>A comprehensive system for geometrical</a:t>
              </a:r>
              <a:r>
                <a:rPr lang="en-US" sz="1400" dirty="0"/>
                <a:t/>
              </a:r>
              <a:br>
                <a:rPr lang="en-US" sz="1400" dirty="0"/>
              </a:br>
              <a:r>
                <a:rPr lang="en-US" sz="1400" dirty="0">
                  <a:solidFill>
                    <a:srgbClr val="FFFFFF"/>
                  </a:solidFill>
                  <a:latin typeface="Arial" panose="020B0604020202020204" pitchFamily="34" charset="0"/>
                </a:rPr>
                <a:t>and topological analysis of crystal structures</a:t>
              </a:r>
              <a:endParaRPr lang="ru-RU" sz="14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283157" y="2252155"/>
              <a:ext cx="3254669" cy="601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http://topospro.com/</a:t>
              </a: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E35436F8-F7BB-C444-C1D8-915EBCA124AF}"/>
              </a:ext>
            </a:extLst>
          </p:cNvPr>
          <p:cNvGrpSpPr/>
          <p:nvPr/>
        </p:nvGrpSpPr>
        <p:grpSpPr>
          <a:xfrm>
            <a:off x="8375944" y="280767"/>
            <a:ext cx="3726919" cy="1643074"/>
            <a:chOff x="1406799" y="4115056"/>
            <a:chExt cx="2674961" cy="1466878"/>
          </a:xfrm>
        </p:grpSpPr>
        <p:sp>
          <p:nvSpPr>
            <p:cNvPr id="10" name="Прямоугольник: скругленные углы 17">
              <a:extLst>
                <a:ext uri="{FF2B5EF4-FFF2-40B4-BE49-F238E27FC236}">
                  <a16:creationId xmlns:a16="http://schemas.microsoft.com/office/drawing/2014/main" xmlns="" id="{5C99D250-8680-3C22-7E34-B9B0C6A80E25}"/>
                </a:ext>
              </a:extLst>
            </p:cNvPr>
            <p:cNvSpPr/>
            <p:nvPr/>
          </p:nvSpPr>
          <p:spPr>
            <a:xfrm>
              <a:off x="1406799" y="4115056"/>
              <a:ext cx="2578347" cy="146687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575756"/>
              </a:solidFill>
            </a:ln>
            <a:effectLst>
              <a:outerShdw blurRad="50800" dir="7860000" sx="93000" sy="93000" algn="ctr" rotWithShape="0">
                <a:srgbClr val="000000">
                  <a:alpha val="0"/>
                </a:srgbClr>
              </a:outerShdw>
            </a:effectLst>
            <a:scene3d>
              <a:camera prst="orthographicFront"/>
              <a:lightRig rig="threePt" dir="t">
                <a:rot lat="0" lon="0" rev="6600000"/>
              </a:lightRig>
            </a:scene3d>
            <a:sp3d>
              <a:bevelT w="234950" h="184150"/>
              <a:bevelB w="44450" h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xmlns="" id="{DFC75CA7-A02C-F97C-6E82-68963BAE93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2734" y="4330286"/>
              <a:ext cx="1606476" cy="671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29C85C17-0F07-245C-2444-EEE8F5DFDE4F}"/>
                </a:ext>
              </a:extLst>
            </p:cNvPr>
            <p:cNvSpPr/>
            <p:nvPr/>
          </p:nvSpPr>
          <p:spPr>
            <a:xfrm>
              <a:off x="1406799" y="5046098"/>
              <a:ext cx="2674961" cy="4121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57575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Cambridge Crystallographic </a:t>
              </a:r>
              <a:br>
                <a:rPr lang="en-US" sz="1200" b="1" dirty="0">
                  <a:solidFill>
                    <a:srgbClr val="57575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b="1" dirty="0">
                  <a:solidFill>
                    <a:srgbClr val="57575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 Centre</a:t>
              </a:r>
              <a:endParaRPr lang="ru-RU" sz="1200" b="1" dirty="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8375942" y="4571123"/>
            <a:ext cx="3592310" cy="1785950"/>
            <a:chOff x="428596" y="3357562"/>
            <a:chExt cx="3592310" cy="1785950"/>
          </a:xfrm>
        </p:grpSpPr>
        <p:sp>
          <p:nvSpPr>
            <p:cNvPr id="15" name="Прямоугольник: скругленные углы 17">
              <a:extLst>
                <a:ext uri="{FF2B5EF4-FFF2-40B4-BE49-F238E27FC236}">
                  <a16:creationId xmlns:a16="http://schemas.microsoft.com/office/drawing/2014/main" xmlns="" id="{5C99D250-8680-3C22-7E34-B9B0C6A80E25}"/>
                </a:ext>
              </a:extLst>
            </p:cNvPr>
            <p:cNvSpPr/>
            <p:nvPr/>
          </p:nvSpPr>
          <p:spPr>
            <a:xfrm>
              <a:off x="428596" y="3500438"/>
              <a:ext cx="3592310" cy="157163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575756"/>
              </a:solidFill>
            </a:ln>
            <a:effectLst>
              <a:outerShdw blurRad="50800" dir="7860000" sx="93000" sy="93000" algn="ctr" rotWithShape="0">
                <a:schemeClr val="accent3">
                  <a:lumMod val="50000"/>
                  <a:alpha val="0"/>
                </a:schemeClr>
              </a:outerShdw>
            </a:effectLst>
            <a:scene3d>
              <a:camera prst="orthographicFront"/>
              <a:lightRig rig="threePt" dir="t">
                <a:rot lat="0" lon="0" rev="6600000"/>
              </a:lightRig>
            </a:scene3d>
            <a:sp3d>
              <a:bevelT w="234950" h="184150"/>
              <a:bevelB w="44450" h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170" name="Picture 2" descr="https://bitlabs.id/blog/wp-content/uploads/2022/02/logo-microsoft-excel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42910" y="3357562"/>
              <a:ext cx="3214710" cy="1785950"/>
            </a:xfrm>
            <a:prstGeom prst="rect">
              <a:avLst/>
            </a:prstGeom>
            <a:noFill/>
          </p:spPr>
        </p:pic>
      </p:grpSp>
      <p:sp>
        <p:nvSpPr>
          <p:cNvPr id="19" name="Прямоугольник 18"/>
          <p:cNvSpPr/>
          <p:nvPr/>
        </p:nvSpPr>
        <p:spPr>
          <a:xfrm>
            <a:off x="263352" y="966113"/>
            <a:ext cx="67036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Search for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monoligand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complexes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Make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calculations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 atoms parameters (V, S, G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VCP, CP et al.) ligands, composition of external particles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et al.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Determination of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oxidation states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Data Analysis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etermination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important parameters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Design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development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Creating a Dashboard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77374" y="571383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2013; 2016</a:t>
            </a:r>
            <a:endParaRPr lang="ru-RU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91182" cy="365125"/>
          </a:xfrm>
        </p:spPr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C9C8A74-6B7D-14A5-BBE7-9B2CFB2A8524}"/>
              </a:ext>
            </a:extLst>
          </p:cNvPr>
          <p:cNvSpPr txBox="1"/>
          <p:nvPr/>
        </p:nvSpPr>
        <p:spPr>
          <a:xfrm>
            <a:off x="5375920" y="90872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135560" y="51799"/>
            <a:ext cx="8712968" cy="856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Parameters used for the dashboard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9" t="6822" r="29329" b="6822"/>
          <a:stretch/>
        </p:blipFill>
        <p:spPr>
          <a:xfrm>
            <a:off x="9406198" y="2203135"/>
            <a:ext cx="2160240" cy="23454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29" t="10099" r="20293" b="64903"/>
          <a:stretch/>
        </p:blipFill>
        <p:spPr>
          <a:xfrm>
            <a:off x="9249448" y="646555"/>
            <a:ext cx="936105" cy="158417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30306" y="1781633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Atomic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Voronoi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Dirichlet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polyhedron (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VDP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is a convex polyhedron whose faces are perpendicular to segments connecting the central atom of VDP (VDP atom) and other (surrounding) atoms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0307" y="980728"/>
            <a:ext cx="8100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Coordination number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number of neighbors of a central atom in a molecule or ion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8016" y="2821449"/>
            <a:ext cx="65137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VDP</a:t>
            </a:r>
            <a:r>
              <a:rPr lang="ru-RU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volume of the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Voronoi-Dirichlet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VD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polyhedra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2694486"/>
            <a:ext cx="1324405" cy="50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06663" y="3289352"/>
            <a:ext cx="69063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Radius of spherical domain (</a:t>
            </a:r>
            <a:r>
              <a:rPr lang="en-US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b="1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sd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is the radius of a sphere of VDP volume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97769" y="4726825"/>
            <a:ext cx="101348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normalized second moment of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inertia</a:t>
            </a:r>
          </a:p>
          <a:p>
            <a:pPr algn="just"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smallest value, G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0.07697, corresponds to a sphere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134" y="4726825"/>
            <a:ext cx="16002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06663" y="5548584"/>
            <a:ext cx="11735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the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distance between the atom and a 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point inside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Voronoi-Dirichlet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polyhedron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8877" y="6038496"/>
            <a:ext cx="116263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sz="10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Блатов </a:t>
            </a:r>
            <a:r>
              <a:rPr lang="ru-RU" sz="1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В.А., Шевченко А.П., Сережкин В.Н. // Кристаллография. 1995. </a:t>
            </a:r>
            <a:r>
              <a:rPr lang="ru-RU" sz="10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51А. №6. С. 909</a:t>
            </a:r>
            <a:r>
              <a:rPr lang="ru-RU" sz="10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 </a:t>
            </a:r>
            <a:r>
              <a:rPr lang="en-US" sz="1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R.S.Forgan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B.D.Roach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P.A.Wood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F.J.White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J.Campbell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D.K.Henderson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E.Kamenetzky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F.E.McAllister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S.Parsons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E.Pidcock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P.Richardson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R.M.Swart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P.A.Tasker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Inorganic Chemistry, 2011, 50, </a:t>
            </a:r>
            <a:r>
              <a:rPr lang="en-US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4515</a:t>
            </a:r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10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*** </a:t>
            </a:r>
            <a:r>
              <a:rPr lang="ru-RU" sz="10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Cережкин</a:t>
            </a:r>
            <a:r>
              <a:rPr lang="ru-RU" sz="10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В.Н., Сережкина Л.Б. // </a:t>
            </a:r>
            <a:r>
              <a:rPr lang="ru-RU" sz="1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Журнал неорганической химии.</a:t>
            </a:r>
            <a:r>
              <a:rPr lang="ru-RU" sz="1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1994. Т. 39. № 12. С. 1871.</a:t>
            </a:r>
            <a:endParaRPr lang="ru-RU" sz="10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ru-RU" sz="10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112224" y="4741487"/>
            <a:ext cx="39604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VDP of Cu atom</a:t>
            </a:r>
            <a:r>
              <a:rPr lang="ru-RU" sz="1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1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</a:t>
            </a:r>
            <a:r>
              <a:rPr lang="en-US" sz="1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(4-t-Butyl-2-</a:t>
            </a:r>
            <a:r>
              <a:rPr lang="en-US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((</a:t>
            </a:r>
            <a:r>
              <a:rPr lang="en-US" sz="1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hydroxyimino</a:t>
            </a:r>
            <a:r>
              <a:rPr lang="en-US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)methyl)-6-methylphenolato)-copper(ii</a:t>
            </a:r>
            <a:r>
              <a:rPr lang="en-US" sz="1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crystal structure</a:t>
            </a:r>
            <a:r>
              <a:rPr lang="ru-RU" sz="1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CN of Cu atom is </a:t>
            </a:r>
            <a:r>
              <a:rPr lang="ru-RU" sz="1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**</a:t>
            </a:r>
            <a:endParaRPr lang="ru-RU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51784" y="4663334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-10354" y="6477268"/>
            <a:ext cx="373832" cy="365125"/>
          </a:xfrm>
        </p:spPr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7769" y="3861747"/>
            <a:ext cx="8012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Coordination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polyhedra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is 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ligands' geometric pattern or spatial arrangement directly linked to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atom or an ion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/>
          <a:srcRect l="22509" t="6473" r="24800" b="6473"/>
          <a:stretch/>
        </p:blipFill>
        <p:spPr>
          <a:xfrm>
            <a:off x="10828451" y="410876"/>
            <a:ext cx="1080352" cy="178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56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9738C39-CFE1-576E-23D6-31F07BA2D4FD}"/>
              </a:ext>
            </a:extLst>
          </p:cNvPr>
          <p:cNvSpPr/>
          <p:nvPr/>
        </p:nvSpPr>
        <p:spPr>
          <a:xfrm>
            <a:off x="3503712" y="-3770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Creating a Dashboard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C7B11F7-3EC8-9813-9634-AEFA6922B8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9" b="12356"/>
          <a:stretch/>
        </p:blipFill>
        <p:spPr>
          <a:xfrm>
            <a:off x="86517" y="642562"/>
            <a:ext cx="12018966" cy="595479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0" y="6498465"/>
            <a:ext cx="373832" cy="365125"/>
          </a:xfrm>
        </p:spPr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718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D6951A8-D874-7F25-9A93-299BCE3B0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60" y="5877272"/>
            <a:ext cx="12200359" cy="98072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30284" y="188640"/>
            <a:ext cx="37230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Interactive Features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1A6F334-1BB9-0534-95FF-5BBB2CBDF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6712"/>
            <a:ext cx="12192000" cy="5511333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7328" y="6411342"/>
            <a:ext cx="301824" cy="365125"/>
          </a:xfrm>
        </p:spPr>
        <p:txBody>
          <a:bodyPr/>
          <a:lstStyle/>
          <a:p>
            <a:fld id="{725C68B6-61C2-468F-89AB-4B9F7531AA68}" type="slidenum">
              <a:rPr lang="ru-RU" sz="1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1383</TotalTime>
  <Words>589</Words>
  <Application>Microsoft Office PowerPoint</Application>
  <PresentationFormat>Широкоэкранный</PresentationFormat>
  <Paragraphs>119</Paragraphs>
  <Slides>20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Тема Office</vt:lpstr>
      <vt:lpstr>Презентация PowerPoint</vt:lpstr>
      <vt:lpstr>Monoligand Complexes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Хороший</dc:creator>
  <cp:lastModifiedBy>11369</cp:lastModifiedBy>
  <cp:revision>36</cp:revision>
  <dcterms:created xsi:type="dcterms:W3CDTF">2023-10-20T06:03:54Z</dcterms:created>
  <dcterms:modified xsi:type="dcterms:W3CDTF">2023-10-27T12:29:02Z</dcterms:modified>
</cp:coreProperties>
</file>