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43"/>
  </p:notesMasterIdLst>
  <p:sldIdLst>
    <p:sldId id="256" r:id="rId2"/>
    <p:sldId id="258" r:id="rId3"/>
    <p:sldId id="259" r:id="rId4"/>
    <p:sldId id="286" r:id="rId5"/>
    <p:sldId id="287" r:id="rId6"/>
    <p:sldId id="288" r:id="rId7"/>
    <p:sldId id="289" r:id="rId8"/>
    <p:sldId id="293" r:id="rId9"/>
    <p:sldId id="290" r:id="rId10"/>
    <p:sldId id="292" r:id="rId11"/>
    <p:sldId id="296" r:id="rId12"/>
    <p:sldId id="262" r:id="rId13"/>
    <p:sldId id="294" r:id="rId14"/>
    <p:sldId id="260" r:id="rId15"/>
    <p:sldId id="261" r:id="rId16"/>
    <p:sldId id="295" r:id="rId17"/>
    <p:sldId id="257" r:id="rId18"/>
    <p:sldId id="297" r:id="rId19"/>
    <p:sldId id="298" r:id="rId20"/>
    <p:sldId id="299" r:id="rId21"/>
    <p:sldId id="300"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80" r:id="rId38"/>
    <p:sldId id="278" r:id="rId39"/>
    <p:sldId id="279" r:id="rId40"/>
    <p:sldId id="302" r:id="rId41"/>
    <p:sldId id="301"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5E91B68-0E9E-4D97-88C7-B7F8F855C36A}">
  <a:tblStyle styleId="{95E91B68-0E9E-4D97-88C7-B7F8F855C36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D40349B-8D23-40B0-8163-61392C46C3FA}"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24" autoAdjust="0"/>
  </p:normalViewPr>
  <p:slideViewPr>
    <p:cSldViewPr snapToGrid="0">
      <p:cViewPr>
        <p:scale>
          <a:sx n="111" d="100"/>
          <a:sy n="111" d="100"/>
        </p:scale>
        <p:origin x="-77" y="-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420689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2d27c5a851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Я представляю результаты испытаний нового прототипа нейтронного детектора совместной работы ОИЯИ, Курчатовского комплекса теоретической и экспериментальной физики и Института ядерных исследований</a:t>
            </a:r>
            <a:endParaRPr/>
          </a:p>
        </p:txBody>
      </p:sp>
      <p:sp>
        <p:nvSpPr>
          <p:cNvPr id="58" name="Google Shape;58;g22d27c5a851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2d27c5a851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При совместной работе двух институтов были разработаны девятиканальные платы с фотодетекторами. С единственной разницей в напряжении питания. В одном случае была возможность подобрать индивидуальные напряжения, в другом же подается базовое напряжение на плату </a:t>
            </a:r>
            <a:endParaRPr/>
          </a:p>
        </p:txBody>
      </p:sp>
      <p:sp>
        <p:nvSpPr>
          <p:cNvPr id="109" name="Google Shape;109;g22d27c5a851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2d27c5a851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При совместной работе двух институтов были разработаны девятиканальные платы с фотодетекторами. С единственной разницей в напряжении питания. В одном случае была возможность подобрать индивидуальные напряжения, в другом же подается базовое напряжение на плату </a:t>
            </a:r>
            <a:endParaRPr/>
          </a:p>
        </p:txBody>
      </p:sp>
      <p:sp>
        <p:nvSpPr>
          <p:cNvPr id="109" name="Google Shape;109;g22d27c5a851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2d27c5a851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 Конструкция прототипа компактная и при этом дает возможность независимой замены модулей в сборке. Вся необходимая электроника размещается в опорной передвижной конструкции представленной на рисунке справа.</a:t>
            </a:r>
            <a:endParaRPr/>
          </a:p>
          <a:p>
            <a:pPr marL="0" lvl="0" indent="0" algn="l" rtl="0">
              <a:spcBef>
                <a:spcPts val="0"/>
              </a:spcBef>
              <a:spcAft>
                <a:spcPts val="0"/>
              </a:spcAft>
              <a:buNone/>
            </a:pPr>
            <a:r>
              <a:rPr lang="ru"/>
              <a:t>Разработанная механика позволяет легко и быстро устанавливать детектор в необходимую позицию.</a:t>
            </a:r>
            <a:endParaRPr/>
          </a:p>
        </p:txBody>
      </p:sp>
      <p:sp>
        <p:nvSpPr>
          <p:cNvPr id="117" name="Google Shape;117;g22d27c5a851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2d27c5a851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При совместной работе двух институтов были разработаны девятиканальные платы с фотодетекторами. С единственной разницей в напряжении питания. В одном случае была возможность подобрать индивидуальные напряжения, в другом же подается базовое напряжение на плату </a:t>
            </a:r>
            <a:endParaRPr/>
          </a:p>
        </p:txBody>
      </p:sp>
      <p:sp>
        <p:nvSpPr>
          <p:cNvPr id="109" name="Google Shape;109;g22d27c5a851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2d27c5a851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Главной целью нейтронного детектора является идентификация и определение энергии нейтронов с хорошим временным разрешением. Также полезно исследовать фоновые процессы в детекторе.</a:t>
            </a:r>
            <a:endParaRPr/>
          </a:p>
          <a:p>
            <a:pPr marL="0" lvl="0" indent="0" algn="l" rtl="0">
              <a:spcBef>
                <a:spcPts val="0"/>
              </a:spcBef>
              <a:spcAft>
                <a:spcPts val="0"/>
              </a:spcAft>
              <a:buNone/>
            </a:pPr>
            <a:r>
              <a:rPr lang="ru"/>
              <a:t>Прототип располагался в двух позициях:  под 0 градусов к пучку и 27 градусов и в различных конфигурациях</a:t>
            </a:r>
            <a:endParaRPr/>
          </a:p>
        </p:txBody>
      </p:sp>
      <p:sp>
        <p:nvSpPr>
          <p:cNvPr id="67" name="Google Shape;67;g22d27c5a851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0" name="Google Shape;66;g22d27c5a851_0_275:notes">
            <a:extLst>
              <a:ext uri="{FF2B5EF4-FFF2-40B4-BE49-F238E27FC236}">
                <a16:creationId xmlns:a16="http://schemas.microsoft.com/office/drawing/2014/main" xmlns="" id="{781B194A-79CE-1DF3-AB8F-3A0ACB428EB3}"/>
              </a:ext>
            </a:extLst>
          </p:cNvPr>
          <p:cNvSpPr txBox="1">
            <a:spLocks noGrp="1"/>
          </p:cNvSpPr>
          <p:nvPr>
            <p:ph type="body" idx="1"/>
          </p:nvPr>
        </p:nvSpPr>
        <p:spPr>
          <a:ln/>
        </p:spPr>
        <p:txBody>
          <a:bodyPr/>
          <a:lstStyle/>
          <a:p>
            <a:pPr marL="0" indent="0" eaLnBrk="1" hangingPunct="1">
              <a:buSzPts val="1100"/>
            </a:pPr>
            <a:r>
              <a:rPr lang="ru-RU" altLang="ru-RU" sz="1100">
                <a:latin typeface="Arial" panose="020B0604020202020204" pitchFamily="34" charset="0"/>
                <a:cs typeface="Arial" panose="020B0604020202020204" pitchFamily="34" charset="0"/>
              </a:rPr>
              <a:t>Детектор располагался в двух позициях:  под 0 градусов к пучку и 27 градусов</a:t>
            </a:r>
          </a:p>
          <a:p>
            <a:pPr marL="0" indent="0" eaLnBrk="1" hangingPunct="1">
              <a:buSzPts val="1100"/>
            </a:pPr>
            <a:r>
              <a:rPr lang="ru-RU" altLang="ru-RU" sz="1100">
                <a:latin typeface="Arial" panose="020B0604020202020204" pitchFamily="34" charset="0"/>
                <a:cs typeface="Arial" panose="020B0604020202020204" pitchFamily="34" charset="0"/>
              </a:rPr>
              <a:t>Position of nDet at 0 deg.</a:t>
            </a:r>
          </a:p>
          <a:p>
            <a:pPr marL="0" indent="0" eaLnBrk="1" hangingPunct="1">
              <a:buSzPts val="1100"/>
            </a:pPr>
            <a:r>
              <a:rPr lang="ru-RU" altLang="ru-RU" sz="1100">
                <a:latin typeface="Arial" panose="020B0604020202020204" pitchFamily="34" charset="0"/>
                <a:cs typeface="Arial" panose="020B0604020202020204" pitchFamily="34" charset="0"/>
              </a:rPr>
              <a:t>• - to test of nDet with known neutron energy</a:t>
            </a:r>
          </a:p>
          <a:p>
            <a:pPr marL="0" indent="0" eaLnBrk="1" hangingPunct="1">
              <a:buSzPts val="1100"/>
            </a:pPr>
            <a:r>
              <a:rPr lang="ru-RU" altLang="ru-RU" sz="1100">
                <a:latin typeface="Arial" panose="020B0604020202020204" pitchFamily="34" charset="0"/>
                <a:cs typeface="Arial" panose="020B0604020202020204" pitchFamily="34" charset="0"/>
              </a:rPr>
              <a:t>• (beam energy of neutron-spectators)</a:t>
            </a:r>
          </a:p>
          <a:p>
            <a:pPr marL="0" indent="0" eaLnBrk="1" hangingPunct="1">
              <a:buSzPts val="1100"/>
            </a:pPr>
            <a:r>
              <a:rPr lang="ru-RU" altLang="ru-RU" sz="1100">
                <a:latin typeface="Arial" panose="020B0604020202020204" pitchFamily="34" charset="0"/>
                <a:cs typeface="Arial" panose="020B0604020202020204" pitchFamily="34" charset="0"/>
              </a:rPr>
              <a:t>• Position of nDet at 27 deg.</a:t>
            </a:r>
          </a:p>
          <a:p>
            <a:pPr marL="0" indent="0" eaLnBrk="1" hangingPunct="1">
              <a:buSzPts val="1100"/>
            </a:pPr>
            <a:r>
              <a:rPr lang="ru-RU" altLang="ru-RU" sz="1100">
                <a:latin typeface="Arial" panose="020B0604020202020204" pitchFamily="34" charset="0"/>
                <a:cs typeface="Arial" panose="020B0604020202020204" pitchFamily="34" charset="0"/>
              </a:rPr>
              <a:t>• - measurements of neutron spectra at ~ midrapidity</a:t>
            </a:r>
          </a:p>
        </p:txBody>
      </p:sp>
      <p:sp>
        <p:nvSpPr>
          <p:cNvPr id="58371" name="Google Shape;67;g22d27c5a851_0_275:notes">
            <a:extLst>
              <a:ext uri="{FF2B5EF4-FFF2-40B4-BE49-F238E27FC236}">
                <a16:creationId xmlns:a16="http://schemas.microsoft.com/office/drawing/2014/main" xmlns="" id="{88CB399F-1A08-78DE-8BE8-4982D569388B}"/>
              </a:ext>
            </a:extLst>
          </p:cNvPr>
          <p:cNvSpPr>
            <a:spLocks noGrp="1" noRot="1" noChangeAspect="1" noTextEdit="1"/>
          </p:cNvSpPr>
          <p:nvPr>
            <p:ph type="sldImg" idx="2"/>
          </p:nvPr>
        </p:nvSpPr>
        <p:spPr>
          <a:xfrm>
            <a:off x="381000" y="685800"/>
            <a:ext cx="6096000" cy="3429000"/>
          </a:xfrm>
          <a:noFill/>
          <a:ln>
            <a:headEnd/>
            <a:tailEn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41d172e3bc_16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41d172e3bc_16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Калибровка проводилась в позиции под нулем градусов к пучку частиц с энергией 3.86 ГэВ на нуклон. Во время набора данных, там где была возможность были подобраны индивидуальные напряжения для каждого канала. </a:t>
            </a:r>
            <a:endParaRPr/>
          </a:p>
          <a:p>
            <a:pPr marL="0" lvl="0" indent="0" algn="l" rtl="0">
              <a:spcBef>
                <a:spcPts val="0"/>
              </a:spcBef>
              <a:spcAft>
                <a:spcPts val="0"/>
              </a:spcAft>
              <a:buNone/>
            </a:pPr>
            <a:r>
              <a:rPr lang="ru"/>
              <a:t>Вето слой использовался для отсечения заряженных частиц. Использовалось время ячеек в первом сработавшем слое по оси Z</a:t>
            </a:r>
            <a:endParaRPr/>
          </a:p>
          <a:p>
            <a:pPr marL="0" lvl="0" indent="0" algn="l" rtl="0">
              <a:spcBef>
                <a:spcPts val="0"/>
              </a:spcBef>
              <a:spcAft>
                <a:spcPts val="0"/>
              </a:spcAft>
              <a:buNone/>
            </a:pPr>
            <a:r>
              <a:rPr lang="ru"/>
              <a:t>Пример распределения по амплитуде представлен слева сверху. Для каждого канала определены пороги для отсечки фона и наложен фит функцией ландау и по этому пику амплитуда нормирована к единице. Это можно наблюдать на нижнем рисунке</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2d27c5a85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2d27c5a85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Особую роль в амплитудно - временных  измерениях играет так называемый эффект time slewing, который появляется из-за фиксированного порога срабатывания электроники для различной амплитуды сигналов. Эту зависимость времени от амплитуды можно увидеть на рисунке слева. Она достаточно хорошо параметризуется и на нее не составляет труда сделать поправку. </a:t>
            </a:r>
            <a:br>
              <a:rPr lang="ru"/>
            </a:br>
            <a:r>
              <a:rPr lang="ru"/>
              <a:t>Также эта коррекция проделана для стартового счетчика.</a:t>
            </a:r>
            <a:endParaRPr/>
          </a:p>
          <a:p>
            <a:pPr marL="0" lvl="0" indent="0" algn="l" rtl="0">
              <a:spcBef>
                <a:spcPts val="0"/>
              </a:spcBef>
              <a:spcAft>
                <a:spcPts val="0"/>
              </a:spcAft>
              <a:buNone/>
            </a:pPr>
            <a:r>
              <a:rPr lang="ru"/>
              <a:t>После слюинг коррекции время мы вывели на нулевой уровень.</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2d27c5a851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2d27c5a851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Калибровку мы проводим основываясь на информации от нейтронов, энергию которых мы далее пытаемся восстановить. Здесь представлено время пролета нейтрона рассчитанное до каждой ячейки детектора. Временной пик соответствует энергии нейтронов 3,86 ГэВ</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398d0d267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398d0d267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Несмотря на начальные расхождения по временному разрешению обусловленные разными типами электроники, после калибровки временное разрешение выходит на один уровень.</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2d27c5a851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Прототип имеет слоистую структуру из сцинтиллятора электроники и поглотителя. </a:t>
            </a:r>
            <a:endParaRPr/>
          </a:p>
          <a:p>
            <a:pPr marL="0" lvl="0" indent="0" algn="l" rtl="0">
              <a:spcBef>
                <a:spcPts val="0"/>
              </a:spcBef>
              <a:spcAft>
                <a:spcPts val="0"/>
              </a:spcAft>
              <a:buNone/>
            </a:pPr>
            <a:r>
              <a:rPr lang="ru"/>
              <a:t>По поглотителю прототип разделяется на 2 части - свинцовую электромагнитную из 5 слоев и медную адронную из 9 слоев. </a:t>
            </a:r>
            <a:endParaRPr/>
          </a:p>
          <a:p>
            <a:pPr marL="0" lvl="0" indent="0" algn="l" rtl="0">
              <a:spcBef>
                <a:spcPts val="0"/>
              </a:spcBef>
              <a:spcAft>
                <a:spcPts val="0"/>
              </a:spcAft>
              <a:buNone/>
            </a:pPr>
            <a:r>
              <a:rPr lang="ru"/>
              <a:t>Ядерная длина для всего прототипа примерно равна двум.</a:t>
            </a:r>
            <a:endParaRPr/>
          </a:p>
          <a:p>
            <a:pPr marL="0" lvl="0" indent="0" algn="l" rtl="0">
              <a:spcBef>
                <a:spcPts val="0"/>
              </a:spcBef>
              <a:spcAft>
                <a:spcPts val="0"/>
              </a:spcAft>
              <a:buNone/>
            </a:pPr>
            <a:r>
              <a:rPr lang="ru"/>
              <a:t> Каждый слой имеет 9 ячеек, сигнал с которых считывается фотодетекторами.</a:t>
            </a:r>
            <a:endParaRPr/>
          </a:p>
          <a:p>
            <a:pPr marL="0" lvl="0" indent="0" algn="l" rtl="0">
              <a:spcBef>
                <a:spcPts val="0"/>
              </a:spcBef>
              <a:spcAft>
                <a:spcPts val="0"/>
              </a:spcAft>
              <a:buNone/>
            </a:pPr>
            <a:endParaRPr/>
          </a:p>
        </p:txBody>
      </p:sp>
      <p:sp>
        <p:nvSpPr>
          <p:cNvPr id="79" name="Google Shape;79;g22d27c5a851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398d0d267a_0_593:notes"/>
          <p:cNvSpPr txBox="1">
            <a:spLocks noGrp="1"/>
          </p:cNvSpPr>
          <p:nvPr>
            <p:ph type="body" idx="1"/>
          </p:nvPr>
        </p:nvSpPr>
        <p:spPr>
          <a:xfrm>
            <a:off x="685784" y="4343396"/>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Для оценки временного разрешения попарно исследовались отдельные ячейки детектора. Применено условие на отсутствие сигналов в первых четырех слоях, как попытка убрать электроиагнитный ливень.</a:t>
            </a:r>
            <a:endParaRPr/>
          </a:p>
          <a:p>
            <a:pPr marL="0" lvl="0" indent="0" algn="l" rtl="0">
              <a:spcBef>
                <a:spcPts val="0"/>
              </a:spcBef>
              <a:spcAft>
                <a:spcPts val="0"/>
              </a:spcAft>
              <a:buNone/>
            </a:pPr>
            <a:r>
              <a:rPr lang="ru"/>
              <a:t>Для определения временного разрешения ячейки необходимо минимум 3 ячейки для составления системы уравнений, которые указаны цветами, а 4ая ячейка по обе стороны от этой тройки является триггерной. </a:t>
            </a:r>
            <a:endParaRPr/>
          </a:p>
          <a:p>
            <a:pPr marL="0" lvl="0" indent="0" algn="l" rtl="0">
              <a:spcBef>
                <a:spcPts val="0"/>
              </a:spcBef>
              <a:spcAft>
                <a:spcPts val="0"/>
              </a:spcAft>
              <a:buNone/>
            </a:pPr>
            <a:r>
              <a:rPr lang="ru"/>
              <a:t>Для центральной ячейки временное разрешение составляет 134 пс</a:t>
            </a:r>
            <a:endParaRPr/>
          </a:p>
        </p:txBody>
      </p:sp>
      <p:sp>
        <p:nvSpPr>
          <p:cNvPr id="194" name="Google Shape;194;g2398d0d267a_0_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4505f73b2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6" name="Google Shape;216;g24505f73b21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ru">
                <a:solidFill>
                  <a:schemeClr val="dk1"/>
                </a:solidFill>
              </a:rPr>
              <a:t>При восстановлении кинетической энергии нейтронов большую роль играет правильная калибровка. В идеальном случае мы точно знаем, что используем информацию от нейтронов или фотонов, пики хорошо разделяются, условно это представлено слева.</a:t>
            </a:r>
            <a:endParaRPr>
              <a:solidFill>
                <a:schemeClr val="dk1"/>
              </a:solidFill>
            </a:endParaRPr>
          </a:p>
          <a:p>
            <a:pPr marL="0" lvl="0" indent="0" algn="l" rtl="0">
              <a:spcBef>
                <a:spcPts val="0"/>
              </a:spcBef>
              <a:spcAft>
                <a:spcPts val="0"/>
              </a:spcAft>
              <a:buClr>
                <a:schemeClr val="dk1"/>
              </a:buClr>
              <a:buSzPts val="1100"/>
              <a:buFont typeface="Arial"/>
              <a:buNone/>
            </a:pPr>
            <a:r>
              <a:rPr lang="ru">
                <a:solidFill>
                  <a:schemeClr val="dk1"/>
                </a:solidFill>
              </a:rPr>
              <a:t>В реальности мы имеем примесь частиц в одном пике. </a:t>
            </a: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41d172e3bc_16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41d172e3bc_16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Если калиброваться по фотонам, то получается завышение энергии, а если по нейтронам, то энергия занижена. Для электромагнитной части эти случаи показаны разными цветами.</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398d0d267a_0_612:notes"/>
          <p:cNvSpPr txBox="1">
            <a:spLocks noGrp="1"/>
          </p:cNvSpPr>
          <p:nvPr>
            <p:ph type="body" idx="1"/>
          </p:nvPr>
        </p:nvSpPr>
        <p:spPr>
          <a:xfrm>
            <a:off x="685784" y="4343396"/>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ru">
                <a:solidFill>
                  <a:schemeClr val="dk1"/>
                </a:solidFill>
              </a:rPr>
              <a:t>Из предыдущих слайдов следует важность определения критериев отбора частиц для калибровки.</a:t>
            </a:r>
            <a:endParaRPr>
              <a:solidFill>
                <a:schemeClr val="dk1"/>
              </a:solidFill>
            </a:endParaRPr>
          </a:p>
          <a:p>
            <a:pPr marL="0" lvl="0" indent="0" algn="l" rtl="0">
              <a:spcBef>
                <a:spcPts val="0"/>
              </a:spcBef>
              <a:spcAft>
                <a:spcPts val="0"/>
              </a:spcAft>
              <a:buClr>
                <a:schemeClr val="dk1"/>
              </a:buClr>
              <a:buSzPts val="1100"/>
              <a:buFont typeface="Arial"/>
              <a:buNone/>
            </a:pPr>
            <a:r>
              <a:rPr lang="ru">
                <a:solidFill>
                  <a:schemeClr val="dk1"/>
                </a:solidFill>
              </a:rPr>
              <a:t>Предложены условия для отбора событий с гамма квантами,а именно отсутствие сигналов в вето слое и наличие хитов в первых трех слоях. </a:t>
            </a:r>
            <a:endParaRPr>
              <a:solidFill>
                <a:schemeClr val="dk1"/>
              </a:solidFill>
            </a:endParaRPr>
          </a:p>
          <a:p>
            <a:pPr marL="0" lvl="0" indent="0" algn="l" rtl="0">
              <a:spcBef>
                <a:spcPts val="0"/>
              </a:spcBef>
              <a:spcAft>
                <a:spcPts val="0"/>
              </a:spcAft>
              <a:buClr>
                <a:schemeClr val="dk1"/>
              </a:buClr>
              <a:buSzPts val="1100"/>
              <a:buFont typeface="Arial"/>
              <a:buNone/>
            </a:pPr>
            <a:r>
              <a:rPr lang="ru">
                <a:solidFill>
                  <a:schemeClr val="dk1"/>
                </a:solidFill>
              </a:rPr>
              <a:t>Видно, что в основном ливень от гамма-квантов проникает до 8 слоя. </a:t>
            </a:r>
            <a:endParaRPr>
              <a:solidFill>
                <a:schemeClr val="dk1"/>
              </a:solidFill>
            </a:endParaRPr>
          </a:p>
          <a:p>
            <a:pPr marL="0" lvl="0" indent="0" algn="l" rtl="0">
              <a:spcBef>
                <a:spcPts val="0"/>
              </a:spcBef>
              <a:spcAft>
                <a:spcPts val="0"/>
              </a:spcAft>
              <a:buClr>
                <a:schemeClr val="dk1"/>
              </a:buClr>
              <a:buSzPts val="1100"/>
              <a:buFont typeface="Arial"/>
              <a:buNone/>
            </a:pPr>
            <a:r>
              <a:rPr lang="ru">
                <a:solidFill>
                  <a:schemeClr val="dk1"/>
                </a:solidFill>
              </a:rPr>
              <a:t>Для позиции 27 градусов для всего детектора количество таких событий составляет 0.17 процентов, что сравнимо с симуляцией.</a:t>
            </a:r>
            <a:endParaRPr>
              <a:solidFill>
                <a:schemeClr val="dk1"/>
              </a:solidFill>
            </a:endParaRPr>
          </a:p>
          <a:p>
            <a:pPr marL="0" lvl="0" indent="0" algn="l" rtl="0">
              <a:spcBef>
                <a:spcPts val="0"/>
              </a:spcBef>
              <a:spcAft>
                <a:spcPts val="0"/>
              </a:spcAft>
              <a:buClr>
                <a:schemeClr val="dk1"/>
              </a:buClr>
              <a:buSzPts val="1100"/>
              <a:buFont typeface="Arial"/>
              <a:buNone/>
            </a:pPr>
            <a:endParaRPr/>
          </a:p>
        </p:txBody>
      </p:sp>
      <p:sp>
        <p:nvSpPr>
          <p:cNvPr id="288" name="Google Shape;288;g2398d0d267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41d172e3b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41d172e3b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Для восстановления кинетической энергии нейтронов предложено несколько методов. </a:t>
            </a:r>
            <a:endParaRPr/>
          </a:p>
          <a:p>
            <a:pPr marL="0" lvl="0" indent="0" algn="l" rtl="0">
              <a:spcBef>
                <a:spcPts val="0"/>
              </a:spcBef>
              <a:spcAft>
                <a:spcPts val="0"/>
              </a:spcAft>
              <a:buNone/>
            </a:pPr>
            <a:r>
              <a:rPr lang="ru"/>
              <a:t>Минимальная по времени ячейка в первом сработавшем слое по оси Z</a:t>
            </a:r>
            <a:endParaRPr/>
          </a:p>
          <a:p>
            <a:pPr marL="0" lvl="0" indent="0" algn="l" rtl="0">
              <a:spcBef>
                <a:spcPts val="0"/>
              </a:spcBef>
              <a:spcAft>
                <a:spcPts val="0"/>
              </a:spcAft>
              <a:buNone/>
            </a:pPr>
            <a:r>
              <a:rPr lang="ru"/>
              <a:t>Ячейка с максимальной скоростью частиц в событии</a:t>
            </a:r>
            <a:endParaRPr/>
          </a:p>
          <a:p>
            <a:pPr marL="0" lvl="0" indent="0" algn="l" rtl="0">
              <a:spcBef>
                <a:spcPts val="0"/>
              </a:spcBef>
              <a:spcAft>
                <a:spcPts val="0"/>
              </a:spcAft>
              <a:buNone/>
            </a:pPr>
            <a:r>
              <a:rPr lang="ru"/>
              <a:t>И определение кластеров нейтронов</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398d0d267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398d0d267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Итак первый метод, по минимальному времени ячейки в первом сработавшем слое по оси Z.</a:t>
            </a:r>
            <a:br>
              <a:rPr lang="ru"/>
            </a:br>
            <a:r>
              <a:rPr lang="ru"/>
              <a:t>Минимальные условия для событий это отсутствие сигнала в вето слое и минимальный порог для энергии по отношению сигнал фон 500МэВ</a:t>
            </a:r>
            <a:endParaRPr/>
          </a:p>
          <a:p>
            <a:pPr marL="0" lvl="0" indent="0" algn="l" rtl="0">
              <a:spcBef>
                <a:spcPts val="0"/>
              </a:spcBef>
              <a:spcAft>
                <a:spcPts val="0"/>
              </a:spcAft>
              <a:buNone/>
            </a:pPr>
            <a:r>
              <a:rPr lang="ru"/>
              <a:t> Энергия получается почти 3.2 ГэВ а разрешение 40%</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398d0d267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398d0d267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Чтобы подавить электромагнитный ливень при восстановлении энергии нейтронов применено условие на отсутствие одновременного срабатывания первых трех слоев. Существенно подавлены хиты в первом слое, общая статистика уменьшилась на 12%</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398d0d267a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398d0d267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Тем не менее после применения предыдущих условий  восстановленная энергия занижена из-за электромагнитных процессов в калибровочных данных. </a:t>
            </a:r>
            <a:endParaRPr/>
          </a:p>
          <a:p>
            <a:pPr marL="0" lvl="0" indent="0" algn="l" rtl="0">
              <a:spcBef>
                <a:spcPts val="0"/>
              </a:spcBef>
              <a:spcAft>
                <a:spcPts val="0"/>
              </a:spcAft>
              <a:buNone/>
            </a:pPr>
            <a:r>
              <a:rPr lang="ru"/>
              <a:t>Если искусственно вырезать электромагнитную часть, и рассматривать только адронную, то энергия получается 3.4 ГэВ а разрешение 33%</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41d172e3bc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41d172e3b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Второй метод заключается в поиске сработавшей ячейки с максимальной скоростью и использовании ее времени для расчета энергии нейтронов.</a:t>
            </a:r>
            <a:endParaRPr/>
          </a:p>
          <a:p>
            <a:pPr marL="0" lvl="0" indent="0" algn="l" rtl="0">
              <a:spcBef>
                <a:spcPts val="0"/>
              </a:spcBef>
              <a:spcAft>
                <a:spcPts val="0"/>
              </a:spcAft>
              <a:buNone/>
            </a:pPr>
            <a:r>
              <a:rPr lang="ru"/>
              <a:t>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398d0d267a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398d0d267a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Третий метод - кластеризация, более сложный т.к. позволяет проводить более глубокий анализ событий используя трехмерную структуру детектора. В данном случае в первом приближении рассмотрен простой вариант кластеров с подряд сработавшими 4мя ячейками</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2d27c5a851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Использовался произведенный в ОИЯИ быстрый сцинтиллятор. Состав приведен на слайде. Выбран оптимальный размер сцинтиллятора 40х40х25мм</a:t>
            </a:r>
            <a:endParaRPr/>
          </a:p>
          <a:p>
            <a:pPr marL="0" lvl="0" indent="0" algn="l" rtl="0">
              <a:spcBef>
                <a:spcPts val="0"/>
              </a:spcBef>
              <a:spcAft>
                <a:spcPts val="0"/>
              </a:spcAft>
              <a:buNone/>
            </a:pPr>
            <a:r>
              <a:rPr lang="ru"/>
              <a:t>Фотодетектор компании Hamamatsu 50 микронный с размером 6х6 мм </a:t>
            </a:r>
            <a:endParaRPr/>
          </a:p>
        </p:txBody>
      </p:sp>
      <p:sp>
        <p:nvSpPr>
          <p:cNvPr id="101" name="Google Shape;101;g22d27c5a851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41d172e3bc_16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41d172e3bc_16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solidFill>
                  <a:schemeClr val="dk1"/>
                </a:solidFill>
              </a:rPr>
              <a:t>Энергия нейтронов определялась по среднему значению энергии, измеренной в каждой ячейке кластера</a:t>
            </a:r>
            <a:endParaRPr>
              <a:solidFill>
                <a:schemeClr val="dk1"/>
              </a:solidFill>
            </a:endParaRPr>
          </a:p>
          <a:p>
            <a:pPr marL="0" lvl="0" indent="0" algn="l" rtl="0">
              <a:spcBef>
                <a:spcPts val="0"/>
              </a:spcBef>
              <a:spcAft>
                <a:spcPts val="0"/>
              </a:spcAft>
              <a:buNone/>
            </a:pPr>
            <a:r>
              <a:rPr lang="ru">
                <a:solidFill>
                  <a:schemeClr val="dk1"/>
                </a:solidFill>
              </a:rPr>
              <a:t>Также из расчета убраны ячейки с энергией больше, чем 3 сигма.</a:t>
            </a:r>
            <a:endParaRPr>
              <a:solidFill>
                <a:schemeClr val="dk1"/>
              </a:solidFill>
            </a:endParaRPr>
          </a:p>
          <a:p>
            <a:pPr marL="0" lvl="0" indent="0" algn="l" rtl="0">
              <a:spcBef>
                <a:spcPts val="0"/>
              </a:spcBef>
              <a:spcAft>
                <a:spcPts val="0"/>
              </a:spcAft>
              <a:buNone/>
            </a:pPr>
            <a:r>
              <a:rPr lang="ru">
                <a:solidFill>
                  <a:schemeClr val="dk1"/>
                </a:solidFill>
              </a:rPr>
              <a:t>Полученная энергия нейтронов составляет 4.1 ГэВ, а разрешение 23%.</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44bc9ca58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44bc9ca58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При техже условиях рассчитана энергия нейтронов при энергии пучка ксенона 3 ГэВ</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2d27c5a851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g22d27c5a851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41d172e3bc_16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41d172e3bc_16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46b43e3c6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46b43e3c6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ru">
                <a:solidFill>
                  <a:schemeClr val="dk1"/>
                </a:solidFill>
              </a:rPr>
              <a:t>Моделирование прохождения заряженных частиц через сцинтиллятор позволяет подобрать оптимальные конструктивные параметры детектора. </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ru">
                <a:solidFill>
                  <a:schemeClr val="dk1"/>
                </a:solidFill>
              </a:rPr>
              <a:t>Определяющим параметром является временное разрешение близкое к 100 пс. </a:t>
            </a:r>
            <a:endParaRPr>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ru"/>
              <a:t>Для поставленной задачи необходимо добиться оптимального соотношения цены единицы аксептанса детектора и его временного разрешения</a:t>
            </a:r>
            <a:endParaRPr/>
          </a:p>
          <a:p>
            <a:pPr marL="0" lvl="0" indent="0" algn="l" rtl="0">
              <a:spcBef>
                <a:spcPts val="0"/>
              </a:spcBef>
              <a:spcAft>
                <a:spcPts val="0"/>
              </a:spcAft>
              <a:buNone/>
            </a:pPr>
            <a:endParaRPr sz="900">
              <a:solidFill>
                <a:srgbClr val="333333"/>
              </a:solidFill>
              <a:highlight>
                <a:srgbClr val="FFFFFF"/>
              </a:highlight>
              <a:latin typeface="Courier New"/>
              <a:ea typeface="Courier New"/>
              <a:cs typeface="Courier New"/>
              <a:sym typeface="Courier New"/>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46b43e3c68_1_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457200" algn="just" rtl="0">
              <a:lnSpc>
                <a:spcPct val="115000"/>
              </a:lnSpc>
              <a:spcBef>
                <a:spcPts val="0"/>
              </a:spcBef>
              <a:spcAft>
                <a:spcPts val="0"/>
              </a:spcAft>
              <a:buClr>
                <a:schemeClr val="dk1"/>
              </a:buClr>
              <a:buSzPts val="1100"/>
              <a:buFont typeface="Arial"/>
              <a:buNone/>
            </a:pPr>
            <a:r>
              <a:rPr lang="ru">
                <a:solidFill>
                  <a:schemeClr val="dk1"/>
                </a:solidFill>
              </a:rPr>
              <a:t>Также параметрами влияющими на временное разрешение являются время генерации света где присутствуют время фронты сигнала и время спада на рисунке слева и время его передачи на фотоприемник, пример многократного отражения фотона приведен справа.</a:t>
            </a:r>
            <a:endParaRPr>
              <a:solidFill>
                <a:schemeClr val="dk1"/>
              </a:solidFill>
            </a:endParaRPr>
          </a:p>
          <a:p>
            <a:pPr marL="0" lvl="0" indent="0" algn="l" rtl="0">
              <a:lnSpc>
                <a:spcPct val="100000"/>
              </a:lnSpc>
              <a:spcBef>
                <a:spcPts val="0"/>
              </a:spcBef>
              <a:spcAft>
                <a:spcPts val="0"/>
              </a:spcAft>
              <a:buSzPts val="1400"/>
              <a:buNone/>
            </a:pPr>
            <a:endParaRPr/>
          </a:p>
        </p:txBody>
      </p:sp>
      <p:sp>
        <p:nvSpPr>
          <p:cNvPr id="74" name="Google Shape;74;g146b43e3c68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46de298c14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457200" algn="just" rtl="0">
              <a:lnSpc>
                <a:spcPct val="115000"/>
              </a:lnSpc>
              <a:spcBef>
                <a:spcPts val="0"/>
              </a:spcBef>
              <a:spcAft>
                <a:spcPts val="0"/>
              </a:spcAft>
              <a:buClr>
                <a:schemeClr val="dk1"/>
              </a:buClr>
              <a:buSzPts val="1100"/>
              <a:buFont typeface="Arial"/>
              <a:buNone/>
            </a:pPr>
            <a:r>
              <a:rPr lang="ru">
                <a:solidFill>
                  <a:schemeClr val="dk1"/>
                </a:solidFill>
              </a:rPr>
              <a:t>В выходном сигнале учитывались времена  нарастания (U</a:t>
            </a:r>
            <a:r>
              <a:rPr lang="ru" baseline="-25000">
                <a:solidFill>
                  <a:schemeClr val="dk1"/>
                </a:solidFill>
              </a:rPr>
              <a:t>f</a:t>
            </a:r>
            <a:r>
              <a:rPr lang="ru">
                <a:solidFill>
                  <a:schemeClr val="dk1"/>
                </a:solidFill>
              </a:rPr>
              <a:t>) и спада сигнала (U</a:t>
            </a:r>
            <a:r>
              <a:rPr lang="ru" baseline="-25000">
                <a:solidFill>
                  <a:schemeClr val="dk1"/>
                </a:solidFill>
              </a:rPr>
              <a:t>b</a:t>
            </a:r>
            <a:r>
              <a:rPr lang="ru">
                <a:solidFill>
                  <a:schemeClr val="dk1"/>
                </a:solidFill>
              </a:rPr>
              <a:t>) сцинтиллятора и временные свойства фотодетектора, зависящие от его типа и емкости</a:t>
            </a:r>
            <a:endParaRPr>
              <a:solidFill>
                <a:schemeClr val="dk1"/>
              </a:solidFill>
            </a:endParaRPr>
          </a:p>
          <a:p>
            <a:pPr marL="0" lvl="0" indent="457200" algn="just" rtl="0">
              <a:lnSpc>
                <a:spcPct val="115000"/>
              </a:lnSpc>
              <a:spcBef>
                <a:spcPts val="0"/>
              </a:spcBef>
              <a:spcAft>
                <a:spcPts val="0"/>
              </a:spcAft>
              <a:buClr>
                <a:schemeClr val="dk1"/>
              </a:buClr>
              <a:buSzPts val="1100"/>
              <a:buFont typeface="Arial"/>
              <a:buNone/>
            </a:pPr>
            <a:r>
              <a:rPr lang="ru">
                <a:solidFill>
                  <a:schemeClr val="dk1"/>
                </a:solidFill>
              </a:rPr>
              <a:t>Начальный выходной сигнал слева, сигнал с учетом времени фронта и спада по середине и инвертированный и фитированный функцией новосибирск сигнал справа</a:t>
            </a:r>
            <a:endParaRPr>
              <a:solidFill>
                <a:schemeClr val="dk1"/>
              </a:solidFill>
            </a:endParaRPr>
          </a:p>
        </p:txBody>
      </p:sp>
      <p:sp>
        <p:nvSpPr>
          <p:cNvPr id="94" name="Google Shape;94;g146de298c14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b43e3c68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b43e3c68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В симуляции использовались два типа сцинтиллятора и два типа фотоумножителя со следующими временными характеристиками</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109899b10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109899b109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1109899b109_0_32: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8</a:t>
            </a:fld>
            <a:endParaRPr sz="1400">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2d27c5a851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Для прототипа нейтронного детектора проведено моделирование с целью определения энергетического разрешения и эффективности. Использовался бокс генератор. Для восстановления кинетической энергии использовалась сработавшая ячейка с минимальным временем.</a:t>
            </a:r>
            <a:endParaRPr/>
          </a:p>
          <a:p>
            <a:pPr marL="0" lvl="0" indent="0" algn="l" rtl="0">
              <a:spcBef>
                <a:spcPts val="0"/>
              </a:spcBef>
              <a:spcAft>
                <a:spcPts val="0"/>
              </a:spcAft>
              <a:buNone/>
            </a:pPr>
            <a:r>
              <a:rPr lang="ru"/>
              <a:t>Для временного разрешения 150пс и энергии около 3.9 ГэВ энергетическое разрешение составляет около 19% а эффективность около 90%</a:t>
            </a:r>
            <a:endParaRPr/>
          </a:p>
        </p:txBody>
      </p:sp>
      <p:sp>
        <p:nvSpPr>
          <p:cNvPr id="127" name="Google Shape;127;g22d27c5a851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49" y="273843"/>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49" y="1369218"/>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dt" idx="10"/>
          </p:nvPr>
        </p:nvSpPr>
        <p:spPr>
          <a:xfrm>
            <a:off x="628649" y="4767262"/>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49" y="4767262"/>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49" y="4767262"/>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2946575" y="577550"/>
            <a:ext cx="6021900" cy="1790700"/>
          </a:xfrm>
          <a:prstGeom prst="rect">
            <a:avLst/>
          </a:prstGeom>
          <a:noFill/>
          <a:ln>
            <a:noFill/>
          </a:ln>
        </p:spPr>
        <p:txBody>
          <a:bodyPr spcFirstLastPara="1" wrap="square" lIns="68575" tIns="34275" rIns="68575" bIns="34275" anchor="b" anchorCtr="0">
            <a:normAutofit/>
          </a:bodyPr>
          <a:lstStyle/>
          <a:p>
            <a:pPr marL="0" lvl="0" indent="0" algn="r" rtl="0">
              <a:lnSpc>
                <a:spcPct val="90000"/>
              </a:lnSpc>
              <a:spcBef>
                <a:spcPts val="0"/>
              </a:spcBef>
              <a:spcAft>
                <a:spcPts val="0"/>
              </a:spcAft>
              <a:buClr>
                <a:schemeClr val="dk1"/>
              </a:buClr>
              <a:buSzPts val="3000"/>
              <a:buFont typeface="Arial"/>
              <a:buNone/>
            </a:pPr>
            <a:r>
              <a:rPr lang="ru" sz="3000" b="1"/>
              <a:t>H</a:t>
            </a:r>
            <a:r>
              <a:rPr lang="ru" sz="2800"/>
              <a:t>igh</a:t>
            </a:r>
            <a:r>
              <a:rPr lang="ru" sz="3000"/>
              <a:t> </a:t>
            </a:r>
            <a:r>
              <a:rPr lang="ru" sz="3000" b="1"/>
              <a:t>G</a:t>
            </a:r>
            <a:r>
              <a:rPr lang="ru" sz="2800"/>
              <a:t>ranularity</a:t>
            </a:r>
            <a:r>
              <a:rPr lang="ru" sz="3000"/>
              <a:t> </a:t>
            </a:r>
            <a:r>
              <a:rPr lang="ru" sz="3000" b="1"/>
              <a:t>N</a:t>
            </a:r>
            <a:r>
              <a:rPr lang="ru" sz="2800"/>
              <a:t>eutron</a:t>
            </a:r>
            <a:r>
              <a:rPr lang="ru" sz="3000"/>
              <a:t> detector prototype test in Xe run</a:t>
            </a:r>
            <a:endParaRPr sz="3000"/>
          </a:p>
          <a:p>
            <a:pPr marL="0" lvl="0" indent="0" algn="r" rtl="0">
              <a:lnSpc>
                <a:spcPct val="90000"/>
              </a:lnSpc>
              <a:spcBef>
                <a:spcPts val="0"/>
              </a:spcBef>
              <a:spcAft>
                <a:spcPts val="0"/>
              </a:spcAft>
              <a:buClr>
                <a:schemeClr val="dk1"/>
              </a:buClr>
              <a:buSzPts val="3000"/>
              <a:buFont typeface="Arial"/>
              <a:buNone/>
            </a:pPr>
            <a:endParaRPr sz="3000" b="1"/>
          </a:p>
        </p:txBody>
      </p:sp>
      <p:sp>
        <p:nvSpPr>
          <p:cNvPr id="61" name="Google Shape;61;p14"/>
          <p:cNvSpPr txBox="1">
            <a:spLocks noGrp="1"/>
          </p:cNvSpPr>
          <p:nvPr>
            <p:ph type="subTitle" idx="1"/>
          </p:nvPr>
        </p:nvSpPr>
        <p:spPr>
          <a:xfrm>
            <a:off x="2185886" y="2313553"/>
            <a:ext cx="6858000" cy="1241700"/>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800"/>
              </a:spcBef>
              <a:spcAft>
                <a:spcPts val="0"/>
              </a:spcAft>
              <a:buClr>
                <a:schemeClr val="dk1"/>
              </a:buClr>
              <a:buSzPct val="64285"/>
              <a:buNone/>
            </a:pPr>
            <a:r>
              <a:rPr lang="ru" dirty="0" smtClean="0"/>
              <a:t>JINR/KCTEP/INR team</a:t>
            </a:r>
            <a:endParaRPr lang="en-US" dirty="0" smtClean="0"/>
          </a:p>
          <a:p>
            <a:pPr marL="0" lvl="0" indent="0" algn="r" rtl="0">
              <a:lnSpc>
                <a:spcPct val="90000"/>
              </a:lnSpc>
              <a:spcBef>
                <a:spcPts val="800"/>
              </a:spcBef>
              <a:spcAft>
                <a:spcPts val="0"/>
              </a:spcAft>
              <a:buClr>
                <a:schemeClr val="dk1"/>
              </a:buClr>
              <a:buSzPct val="64285"/>
              <a:buNone/>
            </a:pPr>
            <a:r>
              <a:rPr lang="en-US" dirty="0" smtClean="0"/>
              <a:t>BM@N detector meeting 30 may 2023 </a:t>
            </a:r>
            <a:endParaRPr dirty="0"/>
          </a:p>
        </p:txBody>
      </p:sp>
      <p:pic>
        <p:nvPicPr>
          <p:cNvPr id="62" name="Google Shape;62;p14"/>
          <p:cNvPicPr preferRelativeResize="0"/>
          <p:nvPr/>
        </p:nvPicPr>
        <p:blipFill rotWithShape="1">
          <a:blip r:embed="rId3">
            <a:alphaModFix/>
          </a:blip>
          <a:srcRect/>
          <a:stretch/>
        </p:blipFill>
        <p:spPr>
          <a:xfrm>
            <a:off x="8082434" y="3823619"/>
            <a:ext cx="885824" cy="885824"/>
          </a:xfrm>
          <a:prstGeom prst="rect">
            <a:avLst/>
          </a:prstGeom>
          <a:noFill/>
          <a:ln>
            <a:noFill/>
          </a:ln>
        </p:spPr>
      </p:pic>
      <p:pic>
        <p:nvPicPr>
          <p:cNvPr id="63" name="Google Shape;63;p14"/>
          <p:cNvPicPr preferRelativeResize="0"/>
          <p:nvPr/>
        </p:nvPicPr>
        <p:blipFill rotWithShape="1">
          <a:blip r:embed="rId4">
            <a:alphaModFix/>
          </a:blip>
          <a:srcRect/>
          <a:stretch/>
        </p:blipFill>
        <p:spPr>
          <a:xfrm>
            <a:off x="6437330" y="3733562"/>
            <a:ext cx="1471821" cy="975881"/>
          </a:xfrm>
          <a:prstGeom prst="rect">
            <a:avLst/>
          </a:prstGeom>
          <a:noFill/>
          <a:ln>
            <a:noFill/>
          </a:ln>
        </p:spPr>
      </p:pic>
      <p:pic>
        <p:nvPicPr>
          <p:cNvPr id="64" name="Google Shape;64;p14"/>
          <p:cNvPicPr preferRelativeResize="0"/>
          <p:nvPr/>
        </p:nvPicPr>
        <p:blipFill>
          <a:blip r:embed="rId5">
            <a:alphaModFix/>
          </a:blip>
          <a:stretch>
            <a:fillRect/>
          </a:stretch>
        </p:blipFill>
        <p:spPr>
          <a:xfrm>
            <a:off x="5217261" y="3698099"/>
            <a:ext cx="1046777" cy="10468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0" y="1168431"/>
            <a:ext cx="8229600" cy="742950"/>
          </a:xfrm>
        </p:spPr>
        <p:txBody>
          <a:bodyPr/>
          <a:lstStyle/>
          <a:p>
            <a:r>
              <a:rPr lang="en-US" dirty="0" smtClean="0"/>
              <a:t>Non painted scintillators</a:t>
            </a:r>
            <a:endParaRPr lang="ru-RU" dirty="0"/>
          </a:p>
        </p:txBody>
      </p:sp>
      <p:sp>
        <p:nvSpPr>
          <p:cNvPr id="5" name="Номер слайда 4"/>
          <p:cNvSpPr>
            <a:spLocks noGrp="1"/>
          </p:cNvSpPr>
          <p:nvPr>
            <p:ph type="sldNum" sz="quarter" idx="12"/>
          </p:nvPr>
        </p:nvSpPr>
        <p:spPr/>
        <p:txBody>
          <a:bodyPr/>
          <a:lstStyle/>
          <a:p>
            <a:fld id="{4ACDF5E8-910B-4952-BDD3-DB34F454391D}" type="slidenum">
              <a:rPr lang="ru-RU" smtClean="0"/>
              <a:pPr/>
              <a:t>10</a:t>
            </a:fld>
            <a:endParaRPr lang="ru-RU"/>
          </a:p>
        </p:txBody>
      </p:sp>
      <p:pic>
        <p:nvPicPr>
          <p:cNvPr id="2050" name="Picture 2" descr="https://sun9-71.userapi.com/impg/DjOmMBs96A9ccHqAADi7lWa5Is67gqEYyEhMDg/1g6h8zaHjI4.jpg?size=2560x1920&amp;quality=95&amp;sign=4160a6e86ad36c932568021cdcf7f99a&amp;type=albu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47" t="25028" r="10556" b="18130"/>
          <a:stretch/>
        </p:blipFill>
        <p:spPr bwMode="auto">
          <a:xfrm>
            <a:off x="457200" y="400050"/>
            <a:ext cx="3978321" cy="22797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un9-68.userapi.com/impg/MI0sOHwaMhcwEs0gyvCv1mQQjU59JaA3VdwMyQ/I1MM5-Q6yaA.jpg?size=2560x1920&amp;quality=95&amp;sign=b52a3ed24e2fdd55a452179a5ef54d3e&amp;type=album"/>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3289" t="26390" r="2548" b="17501"/>
          <a:stretch/>
        </p:blipFill>
        <p:spPr bwMode="auto">
          <a:xfrm>
            <a:off x="460580" y="2826476"/>
            <a:ext cx="4104456" cy="20522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421630"/>
            <a:ext cx="1512273" cy="284693"/>
          </a:xfrm>
          <a:prstGeom prst="rect">
            <a:avLst/>
          </a:prstGeom>
          <a:noFill/>
        </p:spPr>
        <p:txBody>
          <a:bodyPr wrap="none" lIns="68580" tIns="34290" rIns="68580" bIns="34290" rtlCol="0">
            <a:spAutoFit/>
          </a:bodyPr>
          <a:lstStyle/>
          <a:p>
            <a:r>
              <a:rPr lang="en-US" dirty="0" smtClean="0"/>
              <a:t>Polished  surface</a:t>
            </a:r>
            <a:endParaRPr lang="ru-RU" dirty="0"/>
          </a:p>
        </p:txBody>
      </p:sp>
      <p:sp>
        <p:nvSpPr>
          <p:cNvPr id="10" name="TextBox 9"/>
          <p:cNvSpPr txBox="1"/>
          <p:nvPr/>
        </p:nvSpPr>
        <p:spPr>
          <a:xfrm>
            <a:off x="2789802" y="2247714"/>
            <a:ext cx="1332737" cy="284693"/>
          </a:xfrm>
          <a:prstGeom prst="rect">
            <a:avLst/>
          </a:prstGeom>
          <a:noFill/>
        </p:spPr>
        <p:txBody>
          <a:bodyPr wrap="none" lIns="68580" tIns="34290" rIns="68580" bIns="34290" rtlCol="0">
            <a:spAutoFit/>
          </a:bodyPr>
          <a:lstStyle/>
          <a:p>
            <a:r>
              <a:rPr lang="en-US" dirty="0" smtClean="0"/>
              <a:t>Diffuse surface</a:t>
            </a:r>
            <a:endParaRPr lang="ru-RU" dirty="0"/>
          </a:p>
        </p:txBody>
      </p:sp>
      <p:sp>
        <p:nvSpPr>
          <p:cNvPr id="7" name="TextBox 6"/>
          <p:cNvSpPr txBox="1"/>
          <p:nvPr/>
        </p:nvSpPr>
        <p:spPr>
          <a:xfrm>
            <a:off x="5026986" y="2524713"/>
            <a:ext cx="2185535" cy="284693"/>
          </a:xfrm>
          <a:prstGeom prst="rect">
            <a:avLst/>
          </a:prstGeom>
          <a:noFill/>
        </p:spPr>
        <p:txBody>
          <a:bodyPr wrap="none" lIns="68580" tIns="34290" rIns="68580" bIns="34290" rtlCol="0">
            <a:spAutoFit/>
          </a:bodyPr>
          <a:lstStyle/>
          <a:p>
            <a:r>
              <a:rPr lang="en-US" dirty="0" smtClean="0"/>
              <a:t>Dimension</a:t>
            </a:r>
            <a:r>
              <a:rPr lang="en-US" dirty="0" smtClean="0"/>
              <a:t> </a:t>
            </a:r>
            <a:r>
              <a:rPr lang="ru-RU" dirty="0" smtClean="0"/>
              <a:t>40</a:t>
            </a:r>
            <a:r>
              <a:rPr lang="en-US" dirty="0" smtClean="0"/>
              <a:t>x</a:t>
            </a:r>
            <a:r>
              <a:rPr lang="ru-RU" dirty="0" smtClean="0"/>
              <a:t>40</a:t>
            </a:r>
            <a:r>
              <a:rPr lang="en-US" dirty="0" smtClean="0"/>
              <a:t>x</a:t>
            </a:r>
            <a:r>
              <a:rPr lang="ru-RU" dirty="0" smtClean="0"/>
              <a:t>2</a:t>
            </a:r>
            <a:r>
              <a:rPr lang="en-US" dirty="0" smtClean="0"/>
              <a:t>5</a:t>
            </a:r>
            <a:r>
              <a:rPr lang="ru-RU" dirty="0" smtClean="0"/>
              <a:t> </a:t>
            </a:r>
            <a:r>
              <a:rPr lang="ru-RU" dirty="0" smtClean="0"/>
              <a:t>мм</a:t>
            </a:r>
            <a:r>
              <a:rPr lang="ru-RU" baseline="30000" dirty="0" smtClean="0"/>
              <a:t>3</a:t>
            </a:r>
            <a:endParaRPr lang="ru-RU" baseline="30000" dirty="0"/>
          </a:p>
        </p:txBody>
      </p:sp>
      <p:sp>
        <p:nvSpPr>
          <p:cNvPr id="14" name="TextBox 13"/>
          <p:cNvSpPr txBox="1"/>
          <p:nvPr/>
        </p:nvSpPr>
        <p:spPr>
          <a:xfrm>
            <a:off x="2789802" y="4407669"/>
            <a:ext cx="1332737" cy="284693"/>
          </a:xfrm>
          <a:prstGeom prst="rect">
            <a:avLst/>
          </a:prstGeom>
          <a:noFill/>
        </p:spPr>
        <p:txBody>
          <a:bodyPr wrap="none" lIns="68580" tIns="34290" rIns="68580" bIns="34290" rtlCol="0">
            <a:spAutoFit/>
          </a:bodyPr>
          <a:lstStyle/>
          <a:p>
            <a:r>
              <a:rPr lang="en-US" dirty="0" smtClean="0"/>
              <a:t>Diffuse surface</a:t>
            </a:r>
            <a:endParaRPr lang="ru-RU" dirty="0"/>
          </a:p>
        </p:txBody>
      </p:sp>
      <p:sp>
        <p:nvSpPr>
          <p:cNvPr id="15" name="TextBox 14"/>
          <p:cNvSpPr txBox="1"/>
          <p:nvPr/>
        </p:nvSpPr>
        <p:spPr>
          <a:xfrm>
            <a:off x="513347" y="2890968"/>
            <a:ext cx="1512273" cy="284693"/>
          </a:xfrm>
          <a:prstGeom prst="rect">
            <a:avLst/>
          </a:prstGeom>
          <a:noFill/>
        </p:spPr>
        <p:txBody>
          <a:bodyPr wrap="none" lIns="68580" tIns="34290" rIns="68580" bIns="34290" rtlCol="0">
            <a:spAutoFit/>
          </a:bodyPr>
          <a:lstStyle/>
          <a:p>
            <a:r>
              <a:rPr lang="en-US" dirty="0" smtClean="0"/>
              <a:t>Polished  surface</a:t>
            </a:r>
            <a:endParaRPr lang="ru-RU" dirty="0"/>
          </a:p>
        </p:txBody>
      </p:sp>
      <p:sp>
        <p:nvSpPr>
          <p:cNvPr id="16" name="Заголовок 1"/>
          <p:cNvSpPr txBox="1">
            <a:spLocks/>
          </p:cNvSpPr>
          <p:nvPr/>
        </p:nvSpPr>
        <p:spPr>
          <a:xfrm>
            <a:off x="5026986" y="3455528"/>
            <a:ext cx="3900523" cy="742950"/>
          </a:xfrm>
          <a:prstGeom prst="rect">
            <a:avLst/>
          </a:prstGeom>
          <a:noFill/>
          <a:ln>
            <a:noFill/>
          </a:ln>
        </p:spPr>
        <p:txBody>
          <a:bodyPr spcFirstLastPara="1" wrap="square" lIns="68575" tIns="34275" rIns="68575" bIns="34275" anchor="ctr" anchorCtr="0">
            <a:normAutofit fontScale="92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t>P</a:t>
            </a:r>
            <a:r>
              <a:rPr lang="en-US" dirty="0" smtClean="0"/>
              <a:t>ainted scintillators</a:t>
            </a:r>
          </a:p>
          <a:p>
            <a:r>
              <a:rPr lang="en-US" dirty="0" smtClean="0"/>
              <a:t>Ej-510 reflective coating</a:t>
            </a:r>
            <a:endParaRPr lang="ru-RU" dirty="0"/>
          </a:p>
        </p:txBody>
      </p:sp>
    </p:spTree>
    <p:extLst>
      <p:ext uri="{BB962C8B-B14F-4D97-AF65-F5344CB8AC3E}">
        <p14:creationId xmlns:p14="http://schemas.microsoft.com/office/powerpoint/2010/main" val="36424590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 smtClean="0"/>
              <a:t>11</a:t>
            </a:fld>
            <a:endParaRPr lang="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511" y="0"/>
            <a:ext cx="6786956" cy="5093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67420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0"/>
          <p:cNvPicPr preferRelativeResize="0"/>
          <p:nvPr/>
        </p:nvPicPr>
        <p:blipFill>
          <a:blip r:embed="rId3">
            <a:alphaModFix/>
          </a:blip>
          <a:stretch>
            <a:fillRect/>
          </a:stretch>
        </p:blipFill>
        <p:spPr>
          <a:xfrm>
            <a:off x="0" y="85657"/>
            <a:ext cx="9144000" cy="5057841"/>
          </a:xfrm>
          <a:prstGeom prst="rect">
            <a:avLst/>
          </a:prstGeom>
          <a:noFill/>
          <a:ln>
            <a:noFill/>
          </a:ln>
        </p:spPr>
      </p:pic>
      <p:sp>
        <p:nvSpPr>
          <p:cNvPr id="130" name="Google Shape;130;p20"/>
          <p:cNvSpPr txBox="1">
            <a:spLocks noGrp="1"/>
          </p:cNvSpPr>
          <p:nvPr>
            <p:ph type="sldNum" idx="12"/>
          </p:nvPr>
        </p:nvSpPr>
        <p:spPr>
          <a:xfrm>
            <a:off x="6457949" y="4767262"/>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ru">
                <a:latin typeface="Arial"/>
                <a:ea typeface="Arial"/>
                <a:cs typeface="Arial"/>
                <a:sym typeface="Arial"/>
              </a:rPr>
              <a:t>12</a:t>
            </a:fld>
            <a:endParaRPr>
              <a:latin typeface="Arial"/>
              <a:ea typeface="Arial"/>
              <a:cs typeface="Arial"/>
              <a:sym typeface="Arial"/>
            </a:endParaRPr>
          </a:p>
        </p:txBody>
      </p:sp>
      <p:pic>
        <p:nvPicPr>
          <p:cNvPr id="131" name="Google Shape;131;p20"/>
          <p:cNvPicPr preferRelativeResize="0"/>
          <p:nvPr/>
        </p:nvPicPr>
        <p:blipFill>
          <a:blip r:embed="rId4">
            <a:alphaModFix/>
          </a:blip>
          <a:stretch>
            <a:fillRect/>
          </a:stretch>
        </p:blipFill>
        <p:spPr>
          <a:xfrm>
            <a:off x="1333525" y="2309038"/>
            <a:ext cx="1187650" cy="430175"/>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485774" y="145256"/>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ru"/>
              <a:t>HGN </a:t>
            </a:r>
            <a:r>
              <a:rPr lang="ru" sz="3300" b="0" i="0" u="none" strike="noStrike" cap="none">
                <a:solidFill>
                  <a:schemeClr val="dk1"/>
                </a:solidFill>
                <a:latin typeface="Arial"/>
                <a:ea typeface="Arial"/>
                <a:cs typeface="Arial"/>
                <a:sym typeface="Arial"/>
              </a:rPr>
              <a:t>prototype </a:t>
            </a:r>
            <a:r>
              <a:rPr lang="ru"/>
              <a:t>electronics </a:t>
            </a:r>
            <a:endParaRPr/>
          </a:p>
        </p:txBody>
      </p:sp>
      <p:sp>
        <p:nvSpPr>
          <p:cNvPr id="112" name="Google Shape;112;p18"/>
          <p:cNvSpPr txBox="1">
            <a:spLocks noGrp="1"/>
          </p:cNvSpPr>
          <p:nvPr>
            <p:ph type="body" idx="1"/>
          </p:nvPr>
        </p:nvSpPr>
        <p:spPr>
          <a:xfrm>
            <a:off x="4786312" y="875482"/>
            <a:ext cx="4346700" cy="3839400"/>
          </a:xfrm>
          <a:prstGeom prst="rect">
            <a:avLst/>
          </a:prstGeom>
          <a:noFill/>
          <a:ln>
            <a:noFill/>
          </a:ln>
        </p:spPr>
        <p:txBody>
          <a:bodyPr spcFirstLastPara="1" wrap="square" lIns="68575" tIns="34275" rIns="68575" bIns="34275" anchor="ctr" anchorCtr="0">
            <a:normAutofit/>
          </a:bodyPr>
          <a:lstStyle/>
          <a:p>
            <a:pPr marL="177800" lvl="0" indent="-139700" algn="l" rtl="0">
              <a:lnSpc>
                <a:spcPct val="90000"/>
              </a:lnSpc>
              <a:spcBef>
                <a:spcPts val="0"/>
              </a:spcBef>
              <a:spcAft>
                <a:spcPts val="0"/>
              </a:spcAft>
              <a:buClr>
                <a:schemeClr val="dk1"/>
              </a:buClr>
              <a:buSzPts val="1600"/>
              <a:buChar char="●"/>
            </a:pPr>
            <a:r>
              <a:rPr lang="ru" sz="1600" b="1">
                <a:solidFill>
                  <a:schemeClr val="dk1"/>
                </a:solidFill>
              </a:rPr>
              <a:t>Two types of PCBs </a:t>
            </a:r>
            <a:r>
              <a:rPr lang="ru" sz="1600">
                <a:solidFill>
                  <a:schemeClr val="dk1"/>
                </a:solidFill>
              </a:rPr>
              <a:t>with photodetectors</a:t>
            </a:r>
            <a:endParaRPr sz="1600">
              <a:solidFill>
                <a:schemeClr val="dk1"/>
              </a:solidFill>
            </a:endParaRPr>
          </a:p>
          <a:p>
            <a:pPr marL="177800" lvl="0" indent="0" algn="l" rtl="0">
              <a:lnSpc>
                <a:spcPct val="90000"/>
              </a:lnSpc>
              <a:spcBef>
                <a:spcPts val="0"/>
              </a:spcBef>
              <a:spcAft>
                <a:spcPts val="0"/>
              </a:spcAft>
              <a:buNone/>
            </a:pPr>
            <a:r>
              <a:rPr lang="ru" sz="1600">
                <a:solidFill>
                  <a:schemeClr val="dk1"/>
                </a:solidFill>
              </a:rPr>
              <a:t>were designed in INR and ITEP</a:t>
            </a:r>
            <a:endParaRPr sz="1600">
              <a:solidFill>
                <a:schemeClr val="dk1"/>
              </a:solidFill>
            </a:endParaRPr>
          </a:p>
          <a:p>
            <a:pPr marL="520700" lvl="1" indent="-139700" algn="l" rtl="0">
              <a:lnSpc>
                <a:spcPct val="90000"/>
              </a:lnSpc>
              <a:spcBef>
                <a:spcPts val="400"/>
              </a:spcBef>
              <a:spcAft>
                <a:spcPts val="0"/>
              </a:spcAft>
              <a:buClr>
                <a:schemeClr val="dk1"/>
              </a:buClr>
              <a:buSzPts val="1600"/>
              <a:buChar char="○"/>
            </a:pPr>
            <a:r>
              <a:rPr lang="ru" sz="1600">
                <a:solidFill>
                  <a:schemeClr val="dk1"/>
                </a:solidFill>
              </a:rPr>
              <a:t>Used </a:t>
            </a:r>
            <a:r>
              <a:rPr lang="ru" sz="1600" b="0" i="0" u="none" strike="noStrike" cap="none">
                <a:solidFill>
                  <a:schemeClr val="dk1"/>
                </a:solidFill>
                <a:latin typeface="Arial"/>
                <a:ea typeface="Arial"/>
                <a:cs typeface="Arial"/>
                <a:sym typeface="Arial"/>
              </a:rPr>
              <a:t>9 SiPM per board</a:t>
            </a:r>
            <a:endParaRPr sz="1600" b="0" i="0" u="none" strike="noStrike" cap="none">
              <a:solidFill>
                <a:schemeClr val="dk1"/>
              </a:solidFill>
              <a:latin typeface="Arial"/>
              <a:ea typeface="Arial"/>
              <a:cs typeface="Arial"/>
              <a:sym typeface="Arial"/>
            </a:endParaRPr>
          </a:p>
          <a:p>
            <a:pPr marL="520700" lvl="1" indent="-139700" algn="l" rtl="0">
              <a:lnSpc>
                <a:spcPct val="90000"/>
              </a:lnSpc>
              <a:spcBef>
                <a:spcPts val="400"/>
              </a:spcBef>
              <a:spcAft>
                <a:spcPts val="0"/>
              </a:spcAft>
              <a:buClr>
                <a:schemeClr val="dk1"/>
              </a:buClr>
              <a:buSzPts val="1600"/>
              <a:buChar char="○"/>
            </a:pPr>
            <a:r>
              <a:rPr lang="ru" sz="1600">
                <a:solidFill>
                  <a:schemeClr val="dk1"/>
                </a:solidFill>
              </a:rPr>
              <a:t>INR b</a:t>
            </a:r>
            <a:r>
              <a:rPr lang="ru" sz="1600" b="0" i="0" u="none" strike="noStrike" cap="none">
                <a:solidFill>
                  <a:schemeClr val="dk1"/>
                </a:solidFill>
                <a:latin typeface="Arial"/>
                <a:ea typeface="Arial"/>
                <a:cs typeface="Arial"/>
                <a:sym typeface="Arial"/>
              </a:rPr>
              <a:t>oards are compatible with COMPASS V3 bias supplies</a:t>
            </a:r>
            <a:endParaRPr sz="1600">
              <a:solidFill>
                <a:schemeClr val="dk1"/>
              </a:solidFill>
            </a:endParaRPr>
          </a:p>
          <a:p>
            <a:pPr marL="520700" lvl="1" indent="-139700" algn="l" rtl="0">
              <a:lnSpc>
                <a:spcPct val="90000"/>
              </a:lnSpc>
              <a:spcBef>
                <a:spcPts val="1200"/>
              </a:spcBef>
              <a:spcAft>
                <a:spcPts val="1200"/>
              </a:spcAft>
              <a:buClr>
                <a:schemeClr val="dk1"/>
              </a:buClr>
              <a:buSzPts val="1600"/>
              <a:buChar char="○"/>
            </a:pPr>
            <a:r>
              <a:rPr lang="ru" sz="1600">
                <a:solidFill>
                  <a:schemeClr val="dk1"/>
                </a:solidFill>
              </a:rPr>
              <a:t>KCTEP boards are supplied by single HV source</a:t>
            </a:r>
            <a:endParaRPr sz="1600"/>
          </a:p>
        </p:txBody>
      </p:sp>
      <p:pic>
        <p:nvPicPr>
          <p:cNvPr id="113" name="Google Shape;113;p18"/>
          <p:cNvPicPr preferRelativeResize="0"/>
          <p:nvPr/>
        </p:nvPicPr>
        <p:blipFill rotWithShape="1">
          <a:blip r:embed="rId3">
            <a:alphaModFix/>
          </a:blip>
          <a:srcRect/>
          <a:stretch/>
        </p:blipFill>
        <p:spPr>
          <a:xfrm>
            <a:off x="485775" y="1198550"/>
            <a:ext cx="4196900" cy="3201399"/>
          </a:xfrm>
          <a:prstGeom prst="rect">
            <a:avLst/>
          </a:prstGeom>
          <a:noFill/>
          <a:ln>
            <a:noFill/>
          </a:ln>
        </p:spPr>
      </p:pic>
      <p:sp>
        <p:nvSpPr>
          <p:cNvPr id="114" name="Google Shape;114;p18"/>
          <p:cNvSpPr txBox="1">
            <a:spLocks noGrp="1"/>
          </p:cNvSpPr>
          <p:nvPr>
            <p:ph type="sldNum" idx="12"/>
          </p:nvPr>
        </p:nvSpPr>
        <p:spPr>
          <a:xfrm>
            <a:off x="6457949" y="4767262"/>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ru">
                <a:latin typeface="Arial"/>
                <a:ea typeface="Arial"/>
                <a:cs typeface="Arial"/>
                <a:sym typeface="Arial"/>
              </a:rPr>
              <a:t>13</a:t>
            </a:fld>
            <a:endParaRPr>
              <a:latin typeface="Arial"/>
              <a:ea typeface="Arial"/>
              <a:cs typeface="Arial"/>
              <a:sym typeface="Arial"/>
            </a:endParaRPr>
          </a:p>
        </p:txBody>
      </p:sp>
    </p:spTree>
    <p:extLst>
      <p:ext uri="{BB962C8B-B14F-4D97-AF65-F5344CB8AC3E}">
        <p14:creationId xmlns:p14="http://schemas.microsoft.com/office/powerpoint/2010/main" val="5121045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128264" y="0"/>
            <a:ext cx="7886700" cy="618767"/>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ru" dirty="0"/>
              <a:t>HGN </a:t>
            </a:r>
            <a:r>
              <a:rPr lang="ru" sz="3300" b="0" i="0" u="none" strike="noStrike" cap="none" dirty="0" smtClean="0">
                <a:solidFill>
                  <a:schemeClr val="dk1"/>
                </a:solidFill>
                <a:latin typeface="Arial"/>
                <a:ea typeface="Arial"/>
                <a:cs typeface="Arial"/>
                <a:sym typeface="Arial"/>
              </a:rPr>
              <a:t>prototype</a:t>
            </a:r>
            <a:r>
              <a:rPr lang="en-US" sz="3300" b="0" i="0" u="none" strike="noStrike" cap="none" dirty="0" smtClean="0">
                <a:solidFill>
                  <a:schemeClr val="dk1"/>
                </a:solidFill>
                <a:latin typeface="Arial"/>
                <a:ea typeface="Arial"/>
                <a:cs typeface="Arial"/>
                <a:sym typeface="Arial"/>
              </a:rPr>
              <a:t> components</a:t>
            </a:r>
            <a:endParaRPr dirty="0"/>
          </a:p>
        </p:txBody>
      </p:sp>
      <p:sp>
        <p:nvSpPr>
          <p:cNvPr id="114" name="Google Shape;114;p18"/>
          <p:cNvSpPr txBox="1">
            <a:spLocks noGrp="1"/>
          </p:cNvSpPr>
          <p:nvPr>
            <p:ph type="sldNum" idx="12"/>
          </p:nvPr>
        </p:nvSpPr>
        <p:spPr>
          <a:xfrm>
            <a:off x="6457949" y="4767262"/>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ru">
                <a:latin typeface="Arial"/>
                <a:ea typeface="Arial"/>
                <a:cs typeface="Arial"/>
                <a:sym typeface="Arial"/>
              </a:rPr>
              <a:t>14</a:t>
            </a:fld>
            <a:endParaRPr>
              <a:latin typeface="Arial"/>
              <a:ea typeface="Arial"/>
              <a:cs typeface="Arial"/>
              <a:sym typeface="Aria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422" y="1581144"/>
            <a:ext cx="3032811" cy="3100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5938" y="1525993"/>
            <a:ext cx="2562779" cy="3211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idx="1"/>
          </p:nvPr>
        </p:nvSpPr>
        <p:spPr>
          <a:xfrm>
            <a:off x="4375627" y="564293"/>
            <a:ext cx="4627289" cy="851468"/>
          </a:xfrm>
        </p:spPr>
        <p:txBody>
          <a:bodyPr/>
          <a:lstStyle/>
          <a:p>
            <a:r>
              <a:rPr lang="en-US" dirty="0"/>
              <a:t>Hamamatsu </a:t>
            </a:r>
            <a:r>
              <a:rPr lang="en-US" dirty="0" smtClean="0"/>
              <a:t>S13360-6050PE </a:t>
            </a:r>
            <a:r>
              <a:rPr lang="en-US" dirty="0"/>
              <a:t>6x6 mm</a:t>
            </a:r>
            <a:r>
              <a:rPr lang="en-US" baseline="30000" dirty="0"/>
              <a:t>2</a:t>
            </a:r>
          </a:p>
          <a:p>
            <a:r>
              <a:rPr lang="en-US" dirty="0" smtClean="0"/>
              <a:t>P-</a:t>
            </a:r>
            <a:r>
              <a:rPr lang="en-US" dirty="0" err="1" smtClean="0"/>
              <a:t>terphenile</a:t>
            </a:r>
            <a:r>
              <a:rPr lang="en-US" dirty="0" smtClean="0"/>
              <a:t> 1.5% + POPOP 0.01%</a:t>
            </a:r>
            <a:endParaRPr lang="ru-R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263949" y="131381"/>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ru"/>
              <a:t>HGN </a:t>
            </a:r>
            <a:r>
              <a:rPr lang="ru" sz="3300" b="0" i="0" u="none" strike="noStrike" cap="none">
                <a:solidFill>
                  <a:schemeClr val="dk1"/>
                </a:solidFill>
                <a:latin typeface="Arial"/>
                <a:ea typeface="Arial"/>
                <a:cs typeface="Arial"/>
                <a:sym typeface="Arial"/>
              </a:rPr>
              <a:t>prototype </a:t>
            </a:r>
            <a:r>
              <a:rPr lang="ru"/>
              <a:t>mechanics </a:t>
            </a:r>
            <a:endParaRPr/>
          </a:p>
        </p:txBody>
      </p:sp>
      <p:sp>
        <p:nvSpPr>
          <p:cNvPr id="120" name="Google Shape;120;p19"/>
          <p:cNvSpPr txBox="1">
            <a:spLocks noGrp="1"/>
          </p:cNvSpPr>
          <p:nvPr>
            <p:ph type="body" idx="1"/>
          </p:nvPr>
        </p:nvSpPr>
        <p:spPr>
          <a:xfrm>
            <a:off x="2260325" y="3300625"/>
            <a:ext cx="4311000" cy="1802400"/>
          </a:xfrm>
          <a:prstGeom prst="rect">
            <a:avLst/>
          </a:prstGeom>
          <a:noFill/>
          <a:ln>
            <a:noFill/>
          </a:ln>
        </p:spPr>
        <p:txBody>
          <a:bodyPr spcFirstLastPara="1" wrap="square" lIns="68575" tIns="34275" rIns="68575" bIns="34275" anchor="ctr" anchorCtr="0">
            <a:normAutofit/>
          </a:bodyPr>
          <a:lstStyle/>
          <a:p>
            <a:pPr marL="177800" lvl="0" indent="-107950" algn="l" rtl="0">
              <a:lnSpc>
                <a:spcPct val="70000"/>
              </a:lnSpc>
              <a:spcBef>
                <a:spcPts val="0"/>
              </a:spcBef>
              <a:spcAft>
                <a:spcPts val="0"/>
              </a:spcAft>
              <a:buClr>
                <a:schemeClr val="dk1"/>
              </a:buClr>
              <a:buSzPts val="1300"/>
              <a:buChar char="●"/>
            </a:pPr>
            <a:r>
              <a:rPr lang="ru" sz="1300" b="0" i="0" u="none" strike="noStrike" cap="none">
                <a:solidFill>
                  <a:schemeClr val="dk1"/>
                </a:solidFill>
                <a:latin typeface="Arial"/>
                <a:ea typeface="Arial"/>
                <a:cs typeface="Arial"/>
                <a:sym typeface="Arial"/>
              </a:rPr>
              <a:t>Support structure for </a:t>
            </a:r>
            <a:r>
              <a:rPr lang="ru" sz="1700">
                <a:solidFill>
                  <a:schemeClr val="dk1"/>
                </a:solidFill>
              </a:rPr>
              <a:t>HGN</a:t>
            </a:r>
            <a:r>
              <a:rPr lang="ru" sz="1300" b="0" i="0" u="none" strike="noStrike" cap="none">
                <a:solidFill>
                  <a:schemeClr val="dk1"/>
                </a:solidFill>
                <a:latin typeface="Arial"/>
                <a:ea typeface="Arial"/>
                <a:cs typeface="Arial"/>
                <a:sym typeface="Arial"/>
              </a:rPr>
              <a:t> positioning</a:t>
            </a:r>
            <a:endParaRPr sz="1300"/>
          </a:p>
          <a:p>
            <a:pPr marL="520700" lvl="1" indent="-107950" algn="l" rtl="0">
              <a:lnSpc>
                <a:spcPct val="70000"/>
              </a:lnSpc>
              <a:spcBef>
                <a:spcPts val="400"/>
              </a:spcBef>
              <a:spcAft>
                <a:spcPts val="0"/>
              </a:spcAft>
              <a:buClr>
                <a:schemeClr val="dk1"/>
              </a:buClr>
              <a:buSzPts val="1300"/>
              <a:buChar char="○"/>
            </a:pPr>
            <a:r>
              <a:rPr lang="ru" sz="1300" b="0" i="0" u="none" strike="noStrike" cap="none">
                <a:solidFill>
                  <a:schemeClr val="dk1"/>
                </a:solidFill>
                <a:latin typeface="Arial"/>
                <a:ea typeface="Arial"/>
                <a:cs typeface="Arial"/>
                <a:sym typeface="Arial"/>
              </a:rPr>
              <a:t>~2m tall</a:t>
            </a:r>
            <a:endParaRPr sz="1300"/>
          </a:p>
          <a:p>
            <a:pPr marL="520700" lvl="1" indent="-107950" algn="l" rtl="0">
              <a:lnSpc>
                <a:spcPct val="70000"/>
              </a:lnSpc>
              <a:spcBef>
                <a:spcPts val="400"/>
              </a:spcBef>
              <a:spcAft>
                <a:spcPts val="0"/>
              </a:spcAft>
              <a:buClr>
                <a:schemeClr val="dk1"/>
              </a:buClr>
              <a:buSzPts val="1300"/>
              <a:buChar char="○"/>
            </a:pPr>
            <a:r>
              <a:rPr lang="ru" sz="1300" b="0" i="0" u="none" strike="noStrike" cap="none">
                <a:solidFill>
                  <a:schemeClr val="dk1"/>
                </a:solidFill>
                <a:latin typeface="Arial"/>
                <a:ea typeface="Arial"/>
                <a:cs typeface="Arial"/>
                <a:sym typeface="Arial"/>
              </a:rPr>
              <a:t>On rollers with retractable feet</a:t>
            </a:r>
            <a:endParaRPr sz="1300"/>
          </a:p>
          <a:p>
            <a:pPr marL="520700" lvl="1" indent="-107950" algn="l" rtl="0">
              <a:lnSpc>
                <a:spcPct val="70000"/>
              </a:lnSpc>
              <a:spcBef>
                <a:spcPts val="400"/>
              </a:spcBef>
              <a:spcAft>
                <a:spcPts val="0"/>
              </a:spcAft>
              <a:buClr>
                <a:schemeClr val="dk1"/>
              </a:buClr>
              <a:buSzPts val="1300"/>
              <a:buChar char="○"/>
            </a:pPr>
            <a:r>
              <a:rPr lang="ru" sz="1300" b="0" i="0" u="none" strike="noStrike" cap="none">
                <a:solidFill>
                  <a:schemeClr val="dk1"/>
                </a:solidFill>
                <a:latin typeface="Arial"/>
                <a:ea typeface="Arial"/>
                <a:cs typeface="Arial"/>
                <a:sym typeface="Arial"/>
              </a:rPr>
              <a:t>~1m high shelf for readout equipment</a:t>
            </a:r>
            <a:endParaRPr sz="1300"/>
          </a:p>
          <a:p>
            <a:pPr marL="520700" lvl="1" indent="-107950" algn="l" rtl="0">
              <a:lnSpc>
                <a:spcPct val="70000"/>
              </a:lnSpc>
              <a:spcBef>
                <a:spcPts val="400"/>
              </a:spcBef>
              <a:spcAft>
                <a:spcPts val="0"/>
              </a:spcAft>
              <a:buClr>
                <a:schemeClr val="dk1"/>
              </a:buClr>
              <a:buSzPts val="1300"/>
              <a:buChar char="○"/>
            </a:pPr>
            <a:r>
              <a:rPr lang="ru" sz="1300" b="0" i="0" u="none" strike="noStrike" cap="none">
                <a:solidFill>
                  <a:schemeClr val="dk1"/>
                </a:solidFill>
                <a:latin typeface="Arial"/>
                <a:ea typeface="Arial"/>
                <a:cs typeface="Arial"/>
                <a:sym typeface="Arial"/>
              </a:rPr>
              <a:t>Shelf for additional weight on the bottom</a:t>
            </a:r>
            <a:endParaRPr sz="1300"/>
          </a:p>
          <a:p>
            <a:pPr marL="520700" lvl="1" indent="-107950" algn="l" rtl="0">
              <a:lnSpc>
                <a:spcPct val="70000"/>
              </a:lnSpc>
              <a:spcBef>
                <a:spcPts val="400"/>
              </a:spcBef>
              <a:spcAft>
                <a:spcPts val="0"/>
              </a:spcAft>
              <a:buClr>
                <a:schemeClr val="dk1"/>
              </a:buClr>
              <a:buSzPts val="1300"/>
              <a:buChar char="○"/>
            </a:pPr>
            <a:r>
              <a:rPr lang="ru" sz="1300" b="0" i="0" u="none" strike="noStrike" cap="none">
                <a:solidFill>
                  <a:schemeClr val="dk1"/>
                </a:solidFill>
                <a:latin typeface="Arial"/>
                <a:ea typeface="Arial"/>
                <a:cs typeface="Arial"/>
                <a:sym typeface="Arial"/>
              </a:rPr>
              <a:t>Adjustable on all 3 axes of movement and rotation</a:t>
            </a:r>
            <a:endParaRPr sz="1300"/>
          </a:p>
          <a:p>
            <a:pPr marL="520700" lvl="1" indent="-107950" algn="l" rtl="0">
              <a:lnSpc>
                <a:spcPct val="70000"/>
              </a:lnSpc>
              <a:spcBef>
                <a:spcPts val="400"/>
              </a:spcBef>
              <a:spcAft>
                <a:spcPts val="1200"/>
              </a:spcAft>
              <a:buClr>
                <a:schemeClr val="dk1"/>
              </a:buClr>
              <a:buSzPts val="1300"/>
              <a:buChar char="○"/>
            </a:pPr>
            <a:r>
              <a:rPr lang="ru" sz="1300" b="0" i="0" u="none" strike="noStrike" cap="none">
                <a:solidFill>
                  <a:schemeClr val="dk1"/>
                </a:solidFill>
                <a:latin typeface="Arial"/>
                <a:ea typeface="Arial"/>
                <a:cs typeface="Arial"/>
                <a:sym typeface="Arial"/>
              </a:rPr>
              <a:t>Built with 40x40 Bosch Rexroth profile</a:t>
            </a:r>
            <a:endParaRPr sz="1300" b="0" i="0" u="none" strike="noStrike" cap="none">
              <a:solidFill>
                <a:schemeClr val="dk1"/>
              </a:solidFill>
              <a:latin typeface="Arial"/>
              <a:ea typeface="Arial"/>
              <a:cs typeface="Arial"/>
              <a:sym typeface="Arial"/>
            </a:endParaRPr>
          </a:p>
        </p:txBody>
      </p:sp>
      <p:pic>
        <p:nvPicPr>
          <p:cNvPr id="121" name="Google Shape;121;p19"/>
          <p:cNvPicPr preferRelativeResize="0"/>
          <p:nvPr/>
        </p:nvPicPr>
        <p:blipFill rotWithShape="1">
          <a:blip r:embed="rId3">
            <a:alphaModFix/>
          </a:blip>
          <a:srcRect/>
          <a:stretch/>
        </p:blipFill>
        <p:spPr>
          <a:xfrm>
            <a:off x="6437797" y="16668"/>
            <a:ext cx="2493168" cy="5086348"/>
          </a:xfrm>
          <a:prstGeom prst="rect">
            <a:avLst/>
          </a:prstGeom>
          <a:noFill/>
          <a:ln>
            <a:noFill/>
          </a:ln>
        </p:spPr>
      </p:pic>
      <p:sp>
        <p:nvSpPr>
          <p:cNvPr id="122" name="Google Shape;122;p19"/>
          <p:cNvSpPr txBox="1">
            <a:spLocks noGrp="1"/>
          </p:cNvSpPr>
          <p:nvPr>
            <p:ph type="sldNum" idx="12"/>
          </p:nvPr>
        </p:nvSpPr>
        <p:spPr>
          <a:xfrm>
            <a:off x="6457949" y="4767262"/>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ru">
                <a:latin typeface="Arial"/>
                <a:ea typeface="Arial"/>
                <a:cs typeface="Arial"/>
                <a:sym typeface="Arial"/>
              </a:rPr>
              <a:t>15</a:t>
            </a:fld>
            <a:endParaRPr>
              <a:latin typeface="Arial"/>
              <a:ea typeface="Arial"/>
              <a:cs typeface="Arial"/>
              <a:sym typeface="Arial"/>
            </a:endParaRPr>
          </a:p>
        </p:txBody>
      </p:sp>
      <p:pic>
        <p:nvPicPr>
          <p:cNvPr id="123" name="Google Shape;123;p19"/>
          <p:cNvPicPr preferRelativeResize="0"/>
          <p:nvPr/>
        </p:nvPicPr>
        <p:blipFill rotWithShape="1">
          <a:blip r:embed="rId4">
            <a:alphaModFix/>
          </a:blip>
          <a:srcRect l="12656" t="4686" b="30043"/>
          <a:stretch/>
        </p:blipFill>
        <p:spPr>
          <a:xfrm>
            <a:off x="2572200" y="1125572"/>
            <a:ext cx="3687251" cy="2066525"/>
          </a:xfrm>
          <a:prstGeom prst="rect">
            <a:avLst/>
          </a:prstGeom>
          <a:noFill/>
          <a:ln>
            <a:noFill/>
          </a:ln>
        </p:spPr>
      </p:pic>
      <p:sp>
        <p:nvSpPr>
          <p:cNvPr id="124" name="Google Shape;124;p19"/>
          <p:cNvSpPr txBox="1">
            <a:spLocks noGrp="1"/>
          </p:cNvSpPr>
          <p:nvPr>
            <p:ph type="body" idx="1"/>
          </p:nvPr>
        </p:nvSpPr>
        <p:spPr>
          <a:xfrm>
            <a:off x="141125" y="1097228"/>
            <a:ext cx="2337900" cy="2244000"/>
          </a:xfrm>
          <a:prstGeom prst="rect">
            <a:avLst/>
          </a:prstGeom>
          <a:noFill/>
          <a:ln>
            <a:noFill/>
          </a:ln>
        </p:spPr>
        <p:txBody>
          <a:bodyPr spcFirstLastPara="1" wrap="square" lIns="68575" tIns="34275" rIns="68575" bIns="34275" anchor="ctr" anchorCtr="0">
            <a:normAutofit/>
          </a:bodyPr>
          <a:lstStyle/>
          <a:p>
            <a:pPr marL="177800" lvl="0" indent="-127000" algn="l" rtl="0">
              <a:lnSpc>
                <a:spcPct val="90000"/>
              </a:lnSpc>
              <a:spcBef>
                <a:spcPts val="0"/>
              </a:spcBef>
              <a:spcAft>
                <a:spcPts val="0"/>
              </a:spcAft>
              <a:buSzPts val="1400"/>
              <a:buChar char="●"/>
            </a:pPr>
            <a:r>
              <a:rPr lang="ru" sz="1400">
                <a:solidFill>
                  <a:schemeClr val="dk1"/>
                </a:solidFill>
              </a:rPr>
              <a:t>Detector modules are independent</a:t>
            </a:r>
            <a:endParaRPr sz="1400">
              <a:solidFill>
                <a:schemeClr val="dk1"/>
              </a:solidFill>
            </a:endParaRPr>
          </a:p>
          <a:p>
            <a:pPr marL="520700" lvl="1" indent="-152400" algn="l" rtl="0">
              <a:lnSpc>
                <a:spcPct val="90000"/>
              </a:lnSpc>
              <a:spcBef>
                <a:spcPts val="400"/>
              </a:spcBef>
              <a:spcAft>
                <a:spcPts val="0"/>
              </a:spcAft>
              <a:buSzPts val="1400"/>
              <a:buChar char="○"/>
            </a:pPr>
            <a:r>
              <a:rPr lang="ru">
                <a:solidFill>
                  <a:schemeClr val="dk1"/>
                </a:solidFill>
              </a:rPr>
              <a:t>May be inserted and removed with minimal disassembly</a:t>
            </a:r>
            <a:endParaRPr>
              <a:solidFill>
                <a:schemeClr val="dk1"/>
              </a:solidFill>
            </a:endParaRPr>
          </a:p>
          <a:p>
            <a:pPr marL="177800" lvl="0" indent="-127000" algn="l" rtl="0">
              <a:lnSpc>
                <a:spcPct val="90000"/>
              </a:lnSpc>
              <a:spcBef>
                <a:spcPts val="800"/>
              </a:spcBef>
              <a:spcAft>
                <a:spcPts val="1200"/>
              </a:spcAft>
              <a:buSzPts val="1400"/>
              <a:buChar char="●"/>
            </a:pPr>
            <a:r>
              <a:rPr lang="ru" sz="1400">
                <a:solidFill>
                  <a:schemeClr val="dk1"/>
                </a:solidFill>
              </a:rPr>
              <a:t>Bias supply system is modular with variable module count</a:t>
            </a:r>
            <a:endParaRPr sz="1400">
              <a:solidFill>
                <a:schemeClr val="dk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4" name="Google Shape;114;p18"/>
          <p:cNvSpPr txBox="1">
            <a:spLocks noGrp="1"/>
          </p:cNvSpPr>
          <p:nvPr>
            <p:ph type="sldNum" idx="12"/>
          </p:nvPr>
        </p:nvSpPr>
        <p:spPr>
          <a:xfrm>
            <a:off x="6457949" y="4767262"/>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ru">
                <a:latin typeface="Arial"/>
                <a:ea typeface="Arial"/>
                <a:cs typeface="Arial"/>
                <a:sym typeface="Arial"/>
              </a:rPr>
              <a:t>16</a:t>
            </a:fld>
            <a:endParaRPr>
              <a:latin typeface="Arial"/>
              <a:ea typeface="Arial"/>
              <a:cs typeface="Arial"/>
              <a:sym typeface="Aria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115" y="134113"/>
            <a:ext cx="3648433" cy="486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79449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5"/>
          <p:cNvPicPr preferRelativeResize="0"/>
          <p:nvPr/>
        </p:nvPicPr>
        <p:blipFill>
          <a:blip r:embed="rId3">
            <a:alphaModFix/>
          </a:blip>
          <a:stretch>
            <a:fillRect/>
          </a:stretch>
        </p:blipFill>
        <p:spPr>
          <a:xfrm>
            <a:off x="264555" y="952196"/>
            <a:ext cx="5244095" cy="3858576"/>
          </a:xfrm>
          <a:prstGeom prst="rect">
            <a:avLst/>
          </a:prstGeom>
          <a:noFill/>
          <a:ln>
            <a:noFill/>
          </a:ln>
        </p:spPr>
      </p:pic>
      <p:sp>
        <p:nvSpPr>
          <p:cNvPr id="70" name="Google Shape;70;p15"/>
          <p:cNvSpPr txBox="1">
            <a:spLocks noGrp="1"/>
          </p:cNvSpPr>
          <p:nvPr>
            <p:ph type="title"/>
          </p:nvPr>
        </p:nvSpPr>
        <p:spPr>
          <a:xfrm>
            <a:off x="228599" y="145256"/>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ru"/>
              <a:t>Objectives</a:t>
            </a:r>
            <a:endParaRPr/>
          </a:p>
        </p:txBody>
      </p:sp>
      <p:sp>
        <p:nvSpPr>
          <p:cNvPr id="71" name="Google Shape;71;p15"/>
          <p:cNvSpPr txBox="1">
            <a:spLocks noGrp="1"/>
          </p:cNvSpPr>
          <p:nvPr>
            <p:ph type="body" idx="1"/>
          </p:nvPr>
        </p:nvSpPr>
        <p:spPr>
          <a:xfrm>
            <a:off x="5685225" y="1441225"/>
            <a:ext cx="3280800" cy="26484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0"/>
              </a:spcBef>
              <a:spcAft>
                <a:spcPts val="0"/>
              </a:spcAft>
              <a:buNone/>
            </a:pPr>
            <a:r>
              <a:rPr lang="ru" sz="1500">
                <a:solidFill>
                  <a:srgbClr val="222222"/>
                </a:solidFill>
              </a:rPr>
              <a:t>Beam test of HGN prototype </a:t>
            </a:r>
            <a:r>
              <a:rPr lang="ru" sz="1500" b="0" i="0" u="none">
                <a:solidFill>
                  <a:srgbClr val="222222"/>
                </a:solidFill>
                <a:latin typeface="Arial"/>
                <a:ea typeface="Arial"/>
                <a:cs typeface="Arial"/>
                <a:sym typeface="Arial"/>
              </a:rPr>
              <a:t>for the BM@N experiment;</a:t>
            </a:r>
            <a:endParaRPr sz="1500" b="0" i="0" u="none">
              <a:solidFill>
                <a:srgbClr val="222222"/>
              </a:solidFill>
              <a:latin typeface="Arial"/>
              <a:ea typeface="Arial"/>
              <a:cs typeface="Arial"/>
              <a:sym typeface="Arial"/>
            </a:endParaRPr>
          </a:p>
          <a:p>
            <a:pPr marL="0" lvl="0" indent="0" algn="l" rtl="0">
              <a:lnSpc>
                <a:spcPct val="115000"/>
              </a:lnSpc>
              <a:spcBef>
                <a:spcPts val="800"/>
              </a:spcBef>
              <a:spcAft>
                <a:spcPts val="0"/>
              </a:spcAft>
              <a:buNone/>
            </a:pPr>
            <a:r>
              <a:rPr lang="ru" sz="1500" b="0" i="0" u="none">
                <a:solidFill>
                  <a:srgbClr val="222222"/>
                </a:solidFill>
                <a:latin typeface="Arial"/>
                <a:ea typeface="Arial"/>
                <a:cs typeface="Arial"/>
                <a:sym typeface="Arial"/>
              </a:rPr>
              <a:t>Identification and energy measurements of fast neutrons</a:t>
            </a:r>
            <a:r>
              <a:rPr lang="ru" sz="1500">
                <a:solidFill>
                  <a:srgbClr val="222222"/>
                </a:solidFill>
              </a:rPr>
              <a:t> u</a:t>
            </a:r>
            <a:r>
              <a:rPr lang="ru" sz="1500" b="0" i="0" u="none">
                <a:solidFill>
                  <a:srgbClr val="222222"/>
                </a:solidFill>
                <a:latin typeface="Arial"/>
                <a:ea typeface="Arial"/>
                <a:cs typeface="Arial"/>
                <a:sym typeface="Arial"/>
              </a:rPr>
              <a:t>p to 4 GeV energies;</a:t>
            </a:r>
            <a:endParaRPr sz="1500" b="0" i="0" u="none">
              <a:solidFill>
                <a:srgbClr val="222222"/>
              </a:solidFill>
              <a:latin typeface="Arial"/>
              <a:ea typeface="Arial"/>
              <a:cs typeface="Arial"/>
              <a:sym typeface="Arial"/>
            </a:endParaRPr>
          </a:p>
          <a:p>
            <a:pPr marL="0" lvl="0" indent="0" algn="l" rtl="0">
              <a:lnSpc>
                <a:spcPct val="115000"/>
              </a:lnSpc>
              <a:spcBef>
                <a:spcPts val="400"/>
              </a:spcBef>
              <a:spcAft>
                <a:spcPts val="0"/>
              </a:spcAft>
              <a:buNone/>
            </a:pPr>
            <a:r>
              <a:rPr lang="ru" sz="1500">
                <a:solidFill>
                  <a:srgbClr val="222222"/>
                </a:solidFill>
              </a:rPr>
              <a:t>Investigation of background conditions on the setup;</a:t>
            </a:r>
            <a:endParaRPr sz="1500">
              <a:solidFill>
                <a:srgbClr val="222222"/>
              </a:solidFill>
            </a:endParaRPr>
          </a:p>
          <a:p>
            <a:pPr marL="0" lvl="0" indent="0" algn="l" rtl="0">
              <a:lnSpc>
                <a:spcPct val="115000"/>
              </a:lnSpc>
              <a:spcBef>
                <a:spcPts val="400"/>
              </a:spcBef>
              <a:spcAft>
                <a:spcPts val="0"/>
              </a:spcAft>
              <a:buNone/>
            </a:pPr>
            <a:r>
              <a:rPr lang="ru" sz="1500">
                <a:solidFill>
                  <a:srgbClr val="222222"/>
                </a:solidFill>
              </a:rPr>
              <a:t>Investigation of the time resolution during neutron registration.</a:t>
            </a:r>
            <a:endParaRPr sz="1500">
              <a:solidFill>
                <a:srgbClr val="222222"/>
              </a:solidFill>
            </a:endParaRPr>
          </a:p>
          <a:p>
            <a:pPr marL="0" lvl="0" indent="0" algn="l" rtl="0">
              <a:lnSpc>
                <a:spcPct val="115000"/>
              </a:lnSpc>
              <a:spcBef>
                <a:spcPts val="400"/>
              </a:spcBef>
              <a:spcAft>
                <a:spcPts val="0"/>
              </a:spcAft>
              <a:buNone/>
            </a:pPr>
            <a:endParaRPr sz="1500">
              <a:solidFill>
                <a:srgbClr val="222222"/>
              </a:solidFill>
            </a:endParaRPr>
          </a:p>
        </p:txBody>
      </p:sp>
      <p:sp>
        <p:nvSpPr>
          <p:cNvPr id="72" name="Google Shape;72;p15"/>
          <p:cNvSpPr/>
          <p:nvPr/>
        </p:nvSpPr>
        <p:spPr>
          <a:xfrm rot="10800000">
            <a:off x="722192" y="2531777"/>
            <a:ext cx="845400" cy="391800"/>
          </a:xfrm>
          <a:prstGeom prst="leftArrow">
            <a:avLst>
              <a:gd name="adj1" fmla="val 50000"/>
              <a:gd name="adj2" fmla="val 50000"/>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3" name="Google Shape;73;p15"/>
          <p:cNvSpPr txBox="1"/>
          <p:nvPr/>
        </p:nvSpPr>
        <p:spPr>
          <a:xfrm>
            <a:off x="865919" y="2601955"/>
            <a:ext cx="6102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ru" sz="1200" b="0" i="0" u="none" strike="noStrike" cap="none">
                <a:solidFill>
                  <a:schemeClr val="dk1"/>
                </a:solidFill>
                <a:latin typeface="Arial"/>
                <a:ea typeface="Arial"/>
                <a:cs typeface="Arial"/>
                <a:sym typeface="Arial"/>
              </a:rPr>
              <a:t>nDet</a:t>
            </a:r>
            <a:endParaRPr sz="1200" b="0" i="0" u="none" strike="noStrike" cap="none">
              <a:solidFill>
                <a:schemeClr val="dk1"/>
              </a:solidFill>
              <a:latin typeface="Arial"/>
              <a:ea typeface="Arial"/>
              <a:cs typeface="Arial"/>
              <a:sym typeface="Arial"/>
            </a:endParaRPr>
          </a:p>
        </p:txBody>
      </p:sp>
      <p:sp>
        <p:nvSpPr>
          <p:cNvPr id="74" name="Google Shape;74;p15"/>
          <p:cNvSpPr txBox="1">
            <a:spLocks noGrp="1"/>
          </p:cNvSpPr>
          <p:nvPr>
            <p:ph type="sldNum" idx="12"/>
          </p:nvPr>
        </p:nvSpPr>
        <p:spPr>
          <a:xfrm>
            <a:off x="6457949" y="4767262"/>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ru"/>
              <a:t>17</a:t>
            </a:fld>
            <a:endParaRPr/>
          </a:p>
        </p:txBody>
      </p:sp>
      <p:sp>
        <p:nvSpPr>
          <p:cNvPr id="75" name="Google Shape;75;p15"/>
          <p:cNvSpPr/>
          <p:nvPr/>
        </p:nvSpPr>
        <p:spPr>
          <a:xfrm rot="10800000">
            <a:off x="1865192" y="1541177"/>
            <a:ext cx="845400" cy="391800"/>
          </a:xfrm>
          <a:prstGeom prst="leftArrow">
            <a:avLst>
              <a:gd name="adj1" fmla="val 50000"/>
              <a:gd name="adj2" fmla="val 50000"/>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6" name="Google Shape;76;p15"/>
          <p:cNvSpPr txBox="1"/>
          <p:nvPr/>
        </p:nvSpPr>
        <p:spPr>
          <a:xfrm>
            <a:off x="2008919" y="1611355"/>
            <a:ext cx="6102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ru" sz="1200" b="0" i="0" u="none" strike="noStrike" cap="none">
                <a:solidFill>
                  <a:schemeClr val="dk1"/>
                </a:solidFill>
                <a:latin typeface="Arial"/>
                <a:ea typeface="Arial"/>
                <a:cs typeface="Arial"/>
                <a:sym typeface="Arial"/>
              </a:rPr>
              <a:t>nDet</a:t>
            </a:r>
            <a:endParaRPr sz="12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lh6.googleusercontent.com/ttAp45g2AHzpxbg3Ac39ZL3hWBMa4uworuB5rfxI7Jc7Ds6V28u84bpxXTtaFlKNfQYCf7FCEV6nfbVSHYi0GpkZ-YW7mEFNeZCVCHEBxu9MENsHrKCB8G_4ayEbd-MEcBtZ9ImN=s2048">
            <a:extLst>
              <a:ext uri="{FF2B5EF4-FFF2-40B4-BE49-F238E27FC236}">
                <a16:creationId xmlns:a16="http://schemas.microsoft.com/office/drawing/2014/main" xmlns="" id="{28F1427D-7240-BFA2-25C9-360D57C07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5541963"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Slide Number Placeholder 3">
            <a:extLst>
              <a:ext uri="{FF2B5EF4-FFF2-40B4-BE49-F238E27FC236}">
                <a16:creationId xmlns:a16="http://schemas.microsoft.com/office/drawing/2014/main" xmlns="" id="{F90C6FBD-DFFB-398B-31A4-2ED26097A126}"/>
              </a:ext>
            </a:extLst>
          </p:cNvPr>
          <p:cNvSpPr>
            <a:spLocks noGrp="1"/>
          </p:cNvSpPr>
          <p:nvPr>
            <p:ph type="sldNum" sz="quarter" idx="12"/>
          </p:nvPr>
        </p:nvSpPr>
        <p:spPr>
          <a:noFill/>
        </p:spPr>
        <p:txBody>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36B1753C-2F2F-48D1-8C87-F068A807B4CF}" type="slidenum">
              <a:rPr lang="ru-RU" altLang="ru-RU" sz="1000">
                <a:solidFill>
                  <a:srgbClr val="595959"/>
                </a:solidFill>
              </a:rPr>
              <a:pPr eaLnBrk="1" hangingPunct="1"/>
              <a:t>18</a:t>
            </a:fld>
            <a:endParaRPr lang="ru-RU" altLang="ru-RU" sz="1000">
              <a:solidFill>
                <a:srgbClr val="595959"/>
              </a:solidFill>
            </a:endParaRPr>
          </a:p>
        </p:txBody>
      </p:sp>
      <p:pic>
        <p:nvPicPr>
          <p:cNvPr id="28676" name="Picture 4" descr="https://lh5.googleusercontent.com/MQh_YuSGnZCOtIixYb7X11LTZTBWYkriayPdiDJL8sQzd3e4OS9d35ovAj-lmp3Nt9cMMThqpE89d1dRiQP6qZQLYsMfoDXSpUY8EvtrIGSsNLJEEV-pPbZcJ1fwI-jDeB6riwdw=s2048">
            <a:extLst>
              <a:ext uri="{FF2B5EF4-FFF2-40B4-BE49-F238E27FC236}">
                <a16:creationId xmlns:a16="http://schemas.microsoft.com/office/drawing/2014/main" xmlns="" id="{1CE4BCBA-8C54-CD01-B5D5-EF398E9AD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450" y="1038225"/>
            <a:ext cx="2166938"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8">
            <a:extLst>
              <a:ext uri="{FF2B5EF4-FFF2-40B4-BE49-F238E27FC236}">
                <a16:creationId xmlns:a16="http://schemas.microsoft.com/office/drawing/2014/main" xmlns="" id="{6151ABFD-9B0E-924B-2EDC-297208C13F1A}"/>
              </a:ext>
            </a:extLst>
          </p:cNvPr>
          <p:cNvSpPr>
            <a:spLocks noChangeArrowheads="1"/>
          </p:cNvSpPr>
          <p:nvPr/>
        </p:nvSpPr>
        <p:spPr bwMode="auto">
          <a:xfrm>
            <a:off x="1368425" y="153988"/>
            <a:ext cx="7035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b="1"/>
              <a:t>Non uniform occupancy in the cells of HGN.  (position 28</a:t>
            </a:r>
            <a:r>
              <a:rPr lang="en-US" altLang="ru-RU" b="1" baseline="30000"/>
              <a:t>0</a:t>
            </a:r>
            <a:r>
              <a:rPr lang="en-US" altLang="ru-RU" b="1"/>
              <a:t>) </a:t>
            </a:r>
            <a:endParaRPr lang="ru-RU" altLang="ru-RU"/>
          </a:p>
        </p:txBody>
      </p:sp>
      <p:sp>
        <p:nvSpPr>
          <p:cNvPr id="8" name="Flowchart: Or 7">
            <a:extLst>
              <a:ext uri="{FF2B5EF4-FFF2-40B4-BE49-F238E27FC236}">
                <a16:creationId xmlns:a16="http://schemas.microsoft.com/office/drawing/2014/main" xmlns="" id="{AED3095E-63A5-08F4-568D-C7113B75318D}"/>
              </a:ext>
            </a:extLst>
          </p:cNvPr>
          <p:cNvSpPr/>
          <p:nvPr/>
        </p:nvSpPr>
        <p:spPr>
          <a:xfrm>
            <a:off x="3238500" y="1714500"/>
            <a:ext cx="306388" cy="296863"/>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sp>
        <p:nvSpPr>
          <p:cNvPr id="28679" name="TextBox 9">
            <a:extLst>
              <a:ext uri="{FF2B5EF4-FFF2-40B4-BE49-F238E27FC236}">
                <a16:creationId xmlns:a16="http://schemas.microsoft.com/office/drawing/2014/main" xmlns="" id="{6FDF4472-C095-B9BA-ABF1-B7536F3EFDF1}"/>
              </a:ext>
            </a:extLst>
          </p:cNvPr>
          <p:cNvSpPr txBox="1">
            <a:spLocks noChangeArrowheads="1"/>
          </p:cNvSpPr>
          <p:nvPr/>
        </p:nvSpPr>
        <p:spPr bwMode="auto">
          <a:xfrm>
            <a:off x="3101975" y="1374775"/>
            <a:ext cx="698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a:t>Beam</a:t>
            </a:r>
            <a:endParaRPr lang="ru-RU" altLang="ru-RU"/>
          </a:p>
        </p:txBody>
      </p:sp>
      <p:sp>
        <p:nvSpPr>
          <p:cNvPr id="11" name="Rectangle 10">
            <a:extLst>
              <a:ext uri="{FF2B5EF4-FFF2-40B4-BE49-F238E27FC236}">
                <a16:creationId xmlns:a16="http://schemas.microsoft.com/office/drawing/2014/main" xmlns="" id="{E9EBA03B-1014-4B6B-B0B4-7C5F5ABF9B23}"/>
              </a:ext>
            </a:extLst>
          </p:cNvPr>
          <p:cNvSpPr/>
          <p:nvPr/>
        </p:nvSpPr>
        <p:spPr>
          <a:xfrm rot="1573886">
            <a:off x="7623175" y="1670050"/>
            <a:ext cx="1065213" cy="206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cxnSp>
        <p:nvCxnSpPr>
          <p:cNvPr id="13" name="Straight Connector 12">
            <a:extLst>
              <a:ext uri="{FF2B5EF4-FFF2-40B4-BE49-F238E27FC236}">
                <a16:creationId xmlns:a16="http://schemas.microsoft.com/office/drawing/2014/main" xmlns="" id="{A28B38E0-04A4-B3AD-BF6F-6847777562C0}"/>
              </a:ext>
            </a:extLst>
          </p:cNvPr>
          <p:cNvCxnSpPr>
            <a:stCxn id="11" idx="1"/>
          </p:cNvCxnSpPr>
          <p:nvPr/>
        </p:nvCxnSpPr>
        <p:spPr>
          <a:xfrm flipH="1" flipV="1">
            <a:off x="6627813" y="1049338"/>
            <a:ext cx="1050925" cy="48895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xmlns="" id="{69CC4F8E-8C43-7EFC-17AB-3A7393D156D6}"/>
              </a:ext>
            </a:extLst>
          </p:cNvPr>
          <p:cNvSpPr/>
          <p:nvPr/>
        </p:nvSpPr>
        <p:spPr>
          <a:xfrm rot="1627899">
            <a:off x="7604125" y="2924175"/>
            <a:ext cx="1065213" cy="206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cxnSp>
        <p:nvCxnSpPr>
          <p:cNvPr id="35" name="Straight Connector 34">
            <a:extLst>
              <a:ext uri="{FF2B5EF4-FFF2-40B4-BE49-F238E27FC236}">
                <a16:creationId xmlns:a16="http://schemas.microsoft.com/office/drawing/2014/main" xmlns="" id="{A29B1D20-DC58-26B6-A112-8F15A1130344}"/>
              </a:ext>
            </a:extLst>
          </p:cNvPr>
          <p:cNvCxnSpPr/>
          <p:nvPr/>
        </p:nvCxnSpPr>
        <p:spPr>
          <a:xfrm flipH="1" flipV="1">
            <a:off x="6530975" y="2309813"/>
            <a:ext cx="1147763" cy="517525"/>
          </a:xfrm>
          <a:prstGeom prst="line">
            <a:avLst/>
          </a:prstGeom>
        </p:spPr>
        <p:style>
          <a:lnRef idx="1">
            <a:schemeClr val="accent1"/>
          </a:lnRef>
          <a:fillRef idx="0">
            <a:schemeClr val="accent1"/>
          </a:fillRef>
          <a:effectRef idx="0">
            <a:schemeClr val="accent1"/>
          </a:effectRef>
          <a:fontRef idx="minor">
            <a:schemeClr val="tx1"/>
          </a:fontRef>
        </p:style>
      </p:cxnSp>
      <p:sp>
        <p:nvSpPr>
          <p:cNvPr id="28684" name="TextBox 2058">
            <a:extLst>
              <a:ext uri="{FF2B5EF4-FFF2-40B4-BE49-F238E27FC236}">
                <a16:creationId xmlns:a16="http://schemas.microsoft.com/office/drawing/2014/main" xmlns="" id="{226C05B0-C3F6-7ADB-3A4D-495AAD380196}"/>
              </a:ext>
            </a:extLst>
          </p:cNvPr>
          <p:cNvSpPr txBox="1">
            <a:spLocks noChangeArrowheads="1"/>
          </p:cNvSpPr>
          <p:nvPr/>
        </p:nvSpPr>
        <p:spPr bwMode="auto">
          <a:xfrm>
            <a:off x="7262813" y="1003300"/>
            <a:ext cx="1885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sz="1200"/>
              <a:t>Position 28</a:t>
            </a:r>
            <a:r>
              <a:rPr lang="en-US" altLang="ru-RU" sz="1200" baseline="30000"/>
              <a:t>0</a:t>
            </a:r>
            <a:r>
              <a:rPr lang="en-US" altLang="ru-RU" sz="1200"/>
              <a:t>(0</a:t>
            </a:r>
            <a:r>
              <a:rPr lang="en-US" altLang="ru-RU" sz="1200" baseline="30000"/>
              <a:t>0</a:t>
            </a:r>
            <a:r>
              <a:rPr lang="en-US" altLang="ru-RU" sz="1200"/>
              <a:t> rotation)</a:t>
            </a:r>
            <a:endParaRPr lang="ru-RU" altLang="ru-RU" sz="1200"/>
          </a:p>
        </p:txBody>
      </p:sp>
      <p:sp>
        <p:nvSpPr>
          <p:cNvPr id="28685" name="TextBox 45">
            <a:extLst>
              <a:ext uri="{FF2B5EF4-FFF2-40B4-BE49-F238E27FC236}">
                <a16:creationId xmlns:a16="http://schemas.microsoft.com/office/drawing/2014/main" xmlns="" id="{C05FBBB7-CC28-A4FB-8124-7CEE030A1335}"/>
              </a:ext>
            </a:extLst>
          </p:cNvPr>
          <p:cNvSpPr txBox="1">
            <a:spLocks noChangeArrowheads="1"/>
          </p:cNvSpPr>
          <p:nvPr/>
        </p:nvSpPr>
        <p:spPr bwMode="auto">
          <a:xfrm>
            <a:off x="7632700" y="2200275"/>
            <a:ext cx="14970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sz="1200"/>
              <a:t>Polyethylene shield</a:t>
            </a:r>
            <a:endParaRPr lang="ru-RU" altLang="ru-RU" sz="1200"/>
          </a:p>
        </p:txBody>
      </p:sp>
      <p:sp>
        <p:nvSpPr>
          <p:cNvPr id="2060" name="Rectangle 2059">
            <a:extLst>
              <a:ext uri="{FF2B5EF4-FFF2-40B4-BE49-F238E27FC236}">
                <a16:creationId xmlns:a16="http://schemas.microsoft.com/office/drawing/2014/main" xmlns="" id="{4A561ACB-5635-11AB-6866-7D2CB9B713A4}"/>
              </a:ext>
            </a:extLst>
          </p:cNvPr>
          <p:cNvSpPr/>
          <p:nvPr/>
        </p:nvSpPr>
        <p:spPr>
          <a:xfrm>
            <a:off x="6530975" y="1003300"/>
            <a:ext cx="96838" cy="46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sp>
        <p:nvSpPr>
          <p:cNvPr id="28688" name="TextBox 48">
            <a:extLst>
              <a:ext uri="{FF2B5EF4-FFF2-40B4-BE49-F238E27FC236}">
                <a16:creationId xmlns:a16="http://schemas.microsoft.com/office/drawing/2014/main" xmlns="" id="{12D882A9-2086-9169-4196-142590BA1829}"/>
              </a:ext>
            </a:extLst>
          </p:cNvPr>
          <p:cNvSpPr txBox="1">
            <a:spLocks noChangeArrowheads="1"/>
          </p:cNvSpPr>
          <p:nvPr/>
        </p:nvSpPr>
        <p:spPr bwMode="auto">
          <a:xfrm>
            <a:off x="6148388" y="674688"/>
            <a:ext cx="665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sz="1200"/>
              <a:t>Target</a:t>
            </a:r>
            <a:endParaRPr lang="ru-RU" altLang="ru-RU" sz="1200"/>
          </a:p>
        </p:txBody>
      </p:sp>
      <p:sp>
        <p:nvSpPr>
          <p:cNvPr id="28689" name="TextBox 49">
            <a:extLst>
              <a:ext uri="{FF2B5EF4-FFF2-40B4-BE49-F238E27FC236}">
                <a16:creationId xmlns:a16="http://schemas.microsoft.com/office/drawing/2014/main" xmlns="" id="{F8F3973D-22F0-27C8-1B18-DA3A53A04D60}"/>
              </a:ext>
            </a:extLst>
          </p:cNvPr>
          <p:cNvSpPr txBox="1">
            <a:spLocks noChangeArrowheads="1"/>
          </p:cNvSpPr>
          <p:nvPr/>
        </p:nvSpPr>
        <p:spPr bwMode="auto">
          <a:xfrm>
            <a:off x="6148388" y="1900238"/>
            <a:ext cx="665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sz="1200"/>
              <a:t>Target</a:t>
            </a:r>
            <a:endParaRPr lang="ru-RU" altLang="ru-RU" sz="1200"/>
          </a:p>
        </p:txBody>
      </p:sp>
      <p:sp>
        <p:nvSpPr>
          <p:cNvPr id="52" name="Rectangle 51">
            <a:extLst>
              <a:ext uri="{FF2B5EF4-FFF2-40B4-BE49-F238E27FC236}">
                <a16:creationId xmlns:a16="http://schemas.microsoft.com/office/drawing/2014/main" xmlns="" id="{7EC23076-3540-4F09-F544-FAD06B5A908D}"/>
              </a:ext>
            </a:extLst>
          </p:cNvPr>
          <p:cNvSpPr/>
          <p:nvPr/>
        </p:nvSpPr>
        <p:spPr>
          <a:xfrm>
            <a:off x="6435725" y="2263775"/>
            <a:ext cx="96838" cy="46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sp>
        <p:nvSpPr>
          <p:cNvPr id="32" name="Rectangle 31">
            <a:extLst>
              <a:ext uri="{FF2B5EF4-FFF2-40B4-BE49-F238E27FC236}">
                <a16:creationId xmlns:a16="http://schemas.microsoft.com/office/drawing/2014/main" xmlns="" id="{6651FBB6-87DE-584B-DE79-225A78E740A7}"/>
              </a:ext>
            </a:extLst>
          </p:cNvPr>
          <p:cNvSpPr/>
          <p:nvPr/>
        </p:nvSpPr>
        <p:spPr>
          <a:xfrm rot="1627899">
            <a:off x="7454900" y="2816225"/>
            <a:ext cx="1501775" cy="73025"/>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spTree>
    <p:extLst>
      <p:ext uri="{BB962C8B-B14F-4D97-AF65-F5344CB8AC3E}">
        <p14:creationId xmlns:p14="http://schemas.microsoft.com/office/powerpoint/2010/main" val="35702978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a:extLst>
              <a:ext uri="{FF2B5EF4-FFF2-40B4-BE49-F238E27FC236}">
                <a16:creationId xmlns:a16="http://schemas.microsoft.com/office/drawing/2014/main" xmlns="" id="{B75A00A5-CAD4-7601-C142-C317C43536A9}"/>
              </a:ext>
            </a:extLst>
          </p:cNvPr>
          <p:cNvSpPr>
            <a:spLocks noGrp="1"/>
          </p:cNvSpPr>
          <p:nvPr>
            <p:ph type="sldNum" sz="quarter" idx="12"/>
          </p:nvPr>
        </p:nvSpPr>
        <p:spPr>
          <a:noFill/>
        </p:spPr>
        <p:txBody>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0E1B4E9B-8675-4F42-8331-349D63E0A783}" type="slidenum">
              <a:rPr lang="ru-RU" altLang="ru-RU" sz="1000">
                <a:solidFill>
                  <a:srgbClr val="595959"/>
                </a:solidFill>
              </a:rPr>
              <a:pPr eaLnBrk="1" hangingPunct="1"/>
              <a:t>19</a:t>
            </a:fld>
            <a:endParaRPr lang="ru-RU" altLang="ru-RU" sz="1000">
              <a:solidFill>
                <a:srgbClr val="595959"/>
              </a:solidFill>
            </a:endParaRPr>
          </a:p>
        </p:txBody>
      </p:sp>
      <p:pic>
        <p:nvPicPr>
          <p:cNvPr id="29699" name="Picture 2" descr="https://lh5.googleusercontent.com/DbhbcOrFGKUUpAvqgjVpZblsJS84k5MfueedKUzRiCffRKyGMOvvNLdzLYI7vMmC3EWZFmF68rhWHThtE8Tbqefz5gmeDEUW7NqAvFzuMI45wlBOlcP8Ywis4IjBMe7QWDMbb5Yx=s2048">
            <a:extLst>
              <a:ext uri="{FF2B5EF4-FFF2-40B4-BE49-F238E27FC236}">
                <a16:creationId xmlns:a16="http://schemas.microsoft.com/office/drawing/2014/main" xmlns="" id="{CD90C57C-B0BD-5B46-F5FF-6C8D073C5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1141413"/>
            <a:ext cx="5940425"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https://lh5.googleusercontent.com/MQh_YuSGnZCOtIixYb7X11LTZTBWYkriayPdiDJL8sQzd3e4OS9d35ovAj-lmp3Nt9cMMThqpE89d1dRiQP6qZQLYsMfoDXSpUY8EvtrIGSsNLJEEV-pPbZcJ1fwI-jDeB6riwdw=s2048">
            <a:extLst>
              <a:ext uri="{FF2B5EF4-FFF2-40B4-BE49-F238E27FC236}">
                <a16:creationId xmlns:a16="http://schemas.microsoft.com/office/drawing/2014/main" xmlns="" id="{0B908361-71BF-B1DB-159C-5A11CFF9F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138" y="1536700"/>
            <a:ext cx="216852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8">
            <a:extLst>
              <a:ext uri="{FF2B5EF4-FFF2-40B4-BE49-F238E27FC236}">
                <a16:creationId xmlns:a16="http://schemas.microsoft.com/office/drawing/2014/main" xmlns="" id="{A3EBCAF1-3D26-4CC4-E34C-F2EF72CF6DF0}"/>
              </a:ext>
            </a:extLst>
          </p:cNvPr>
          <p:cNvSpPr>
            <a:spLocks noChangeArrowheads="1"/>
          </p:cNvSpPr>
          <p:nvPr/>
        </p:nvSpPr>
        <p:spPr bwMode="auto">
          <a:xfrm>
            <a:off x="1368425" y="153988"/>
            <a:ext cx="7035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b="1"/>
              <a:t>Non uniform occupancy in the cells of HGN.  (position 28</a:t>
            </a:r>
            <a:r>
              <a:rPr lang="en-US" altLang="ru-RU" b="1" baseline="30000"/>
              <a:t>0</a:t>
            </a:r>
            <a:r>
              <a:rPr lang="en-US" altLang="ru-RU" b="1"/>
              <a:t>) </a:t>
            </a:r>
            <a:endParaRPr lang="ru-RU" altLang="ru-RU"/>
          </a:p>
        </p:txBody>
      </p:sp>
      <p:pic>
        <p:nvPicPr>
          <p:cNvPr id="29702" name="Picture 5">
            <a:extLst>
              <a:ext uri="{FF2B5EF4-FFF2-40B4-BE49-F238E27FC236}">
                <a16:creationId xmlns:a16="http://schemas.microsoft.com/office/drawing/2014/main" xmlns="" id="{0AD899FF-F79A-CBF0-28FF-3A2C97E1D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950" y="1528763"/>
            <a:ext cx="162877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lowchart: Or 7">
            <a:extLst>
              <a:ext uri="{FF2B5EF4-FFF2-40B4-BE49-F238E27FC236}">
                <a16:creationId xmlns:a16="http://schemas.microsoft.com/office/drawing/2014/main" xmlns="" id="{3267DA3F-668C-541F-CAF2-61135E8EB353}"/>
              </a:ext>
            </a:extLst>
          </p:cNvPr>
          <p:cNvSpPr/>
          <p:nvPr/>
        </p:nvSpPr>
        <p:spPr>
          <a:xfrm>
            <a:off x="2874963" y="2162175"/>
            <a:ext cx="306387" cy="295275"/>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sp>
        <p:nvSpPr>
          <p:cNvPr id="29704" name="TextBox 9">
            <a:extLst>
              <a:ext uri="{FF2B5EF4-FFF2-40B4-BE49-F238E27FC236}">
                <a16:creationId xmlns:a16="http://schemas.microsoft.com/office/drawing/2014/main" xmlns="" id="{98488C98-8591-BC55-DA30-F09D351885AF}"/>
              </a:ext>
            </a:extLst>
          </p:cNvPr>
          <p:cNvSpPr txBox="1">
            <a:spLocks noChangeArrowheads="1"/>
          </p:cNvSpPr>
          <p:nvPr/>
        </p:nvSpPr>
        <p:spPr bwMode="auto">
          <a:xfrm>
            <a:off x="2752725" y="1773238"/>
            <a:ext cx="698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a:t>Beam</a:t>
            </a:r>
            <a:endParaRPr lang="ru-RU" altLang="ru-RU"/>
          </a:p>
        </p:txBody>
      </p:sp>
      <p:sp>
        <p:nvSpPr>
          <p:cNvPr id="11" name="Rectangle 10">
            <a:extLst>
              <a:ext uri="{FF2B5EF4-FFF2-40B4-BE49-F238E27FC236}">
                <a16:creationId xmlns:a16="http://schemas.microsoft.com/office/drawing/2014/main" xmlns="" id="{E6ECC005-DA83-116C-7F89-DB7C0E462344}"/>
              </a:ext>
            </a:extLst>
          </p:cNvPr>
          <p:cNvSpPr/>
          <p:nvPr/>
        </p:nvSpPr>
        <p:spPr>
          <a:xfrm rot="1573886">
            <a:off x="7623175" y="1670050"/>
            <a:ext cx="1065213" cy="206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cxnSp>
        <p:nvCxnSpPr>
          <p:cNvPr id="13" name="Straight Connector 12">
            <a:extLst>
              <a:ext uri="{FF2B5EF4-FFF2-40B4-BE49-F238E27FC236}">
                <a16:creationId xmlns:a16="http://schemas.microsoft.com/office/drawing/2014/main" xmlns="" id="{7076BDF0-5FD9-1B7A-94FB-ABA31C65EF60}"/>
              </a:ext>
            </a:extLst>
          </p:cNvPr>
          <p:cNvCxnSpPr>
            <a:stCxn id="11" idx="1"/>
          </p:cNvCxnSpPr>
          <p:nvPr/>
        </p:nvCxnSpPr>
        <p:spPr>
          <a:xfrm flipH="1" flipV="1">
            <a:off x="6627813" y="1049338"/>
            <a:ext cx="1050925" cy="48895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xmlns="" id="{A092B7B2-E4FC-1957-40AE-3235389F0B97}"/>
              </a:ext>
            </a:extLst>
          </p:cNvPr>
          <p:cNvSpPr/>
          <p:nvPr/>
        </p:nvSpPr>
        <p:spPr>
          <a:xfrm rot="1742759">
            <a:off x="7577138" y="2979738"/>
            <a:ext cx="1066800" cy="206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cxnSp>
        <p:nvCxnSpPr>
          <p:cNvPr id="29" name="Straight Connector 28">
            <a:extLst>
              <a:ext uri="{FF2B5EF4-FFF2-40B4-BE49-F238E27FC236}">
                <a16:creationId xmlns:a16="http://schemas.microsoft.com/office/drawing/2014/main" xmlns="" id="{A95E04E4-C17C-016D-7C5C-D796956CBE41}"/>
              </a:ext>
            </a:extLst>
          </p:cNvPr>
          <p:cNvCxnSpPr>
            <a:stCxn id="28" idx="1"/>
          </p:cNvCxnSpPr>
          <p:nvPr/>
        </p:nvCxnSpPr>
        <p:spPr>
          <a:xfrm flipH="1" flipV="1">
            <a:off x="6881813" y="2398713"/>
            <a:ext cx="763587" cy="425450"/>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xmlns="" id="{0F0C6DFC-DCA0-D392-20E4-FC3CC883B95B}"/>
              </a:ext>
            </a:extLst>
          </p:cNvPr>
          <p:cNvSpPr/>
          <p:nvPr/>
        </p:nvSpPr>
        <p:spPr>
          <a:xfrm rot="2183014">
            <a:off x="7577138" y="4211638"/>
            <a:ext cx="1066800" cy="206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cxnSp>
        <p:nvCxnSpPr>
          <p:cNvPr id="31" name="Straight Connector 30">
            <a:extLst>
              <a:ext uri="{FF2B5EF4-FFF2-40B4-BE49-F238E27FC236}">
                <a16:creationId xmlns:a16="http://schemas.microsoft.com/office/drawing/2014/main" xmlns="" id="{AB2371DA-10B3-F403-5BC5-A6583D8B8C0C}"/>
              </a:ext>
            </a:extLst>
          </p:cNvPr>
          <p:cNvCxnSpPr>
            <a:stCxn id="30" idx="1"/>
          </p:cNvCxnSpPr>
          <p:nvPr/>
        </p:nvCxnSpPr>
        <p:spPr>
          <a:xfrm flipH="1" flipV="1">
            <a:off x="6813550" y="3432175"/>
            <a:ext cx="868363" cy="56673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34BEA4AC-8A86-409F-E729-DB0C4794D42E}"/>
              </a:ext>
            </a:extLst>
          </p:cNvPr>
          <p:cNvCxnSpPr/>
          <p:nvPr/>
        </p:nvCxnSpPr>
        <p:spPr>
          <a:xfrm flipH="1" flipV="1">
            <a:off x="6530975" y="2309813"/>
            <a:ext cx="1147763" cy="517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6CB5334E-765F-70FB-5E92-373FB1D4BC9F}"/>
              </a:ext>
            </a:extLst>
          </p:cNvPr>
          <p:cNvCxnSpPr/>
          <p:nvPr/>
        </p:nvCxnSpPr>
        <p:spPr>
          <a:xfrm flipH="1" flipV="1">
            <a:off x="6353175" y="3313113"/>
            <a:ext cx="1328738"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29713" name="TextBox 2058">
            <a:extLst>
              <a:ext uri="{FF2B5EF4-FFF2-40B4-BE49-F238E27FC236}">
                <a16:creationId xmlns:a16="http://schemas.microsoft.com/office/drawing/2014/main" xmlns="" id="{B155F967-3ECA-DF01-FFDF-524C67DB1258}"/>
              </a:ext>
            </a:extLst>
          </p:cNvPr>
          <p:cNvSpPr txBox="1">
            <a:spLocks noChangeArrowheads="1"/>
          </p:cNvSpPr>
          <p:nvPr/>
        </p:nvSpPr>
        <p:spPr bwMode="auto">
          <a:xfrm>
            <a:off x="7262813" y="1003300"/>
            <a:ext cx="1885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sz="1200"/>
              <a:t>Position 28</a:t>
            </a:r>
            <a:r>
              <a:rPr lang="en-US" altLang="ru-RU" sz="1200" baseline="30000"/>
              <a:t>0</a:t>
            </a:r>
            <a:r>
              <a:rPr lang="en-US" altLang="ru-RU" sz="1200"/>
              <a:t>(0</a:t>
            </a:r>
            <a:r>
              <a:rPr lang="en-US" altLang="ru-RU" sz="1200" baseline="30000"/>
              <a:t>0</a:t>
            </a:r>
            <a:r>
              <a:rPr lang="en-US" altLang="ru-RU" sz="1200"/>
              <a:t> rotation)</a:t>
            </a:r>
            <a:endParaRPr lang="ru-RU" altLang="ru-RU" sz="1200"/>
          </a:p>
        </p:txBody>
      </p:sp>
      <p:sp>
        <p:nvSpPr>
          <p:cNvPr id="29714" name="TextBox 45">
            <a:extLst>
              <a:ext uri="{FF2B5EF4-FFF2-40B4-BE49-F238E27FC236}">
                <a16:creationId xmlns:a16="http://schemas.microsoft.com/office/drawing/2014/main" xmlns="" id="{A45855C6-93C5-4F6C-02A0-5EBFEDD6DBDD}"/>
              </a:ext>
            </a:extLst>
          </p:cNvPr>
          <p:cNvSpPr txBox="1">
            <a:spLocks noChangeArrowheads="1"/>
          </p:cNvSpPr>
          <p:nvPr/>
        </p:nvSpPr>
        <p:spPr bwMode="auto">
          <a:xfrm>
            <a:off x="7153275" y="2203450"/>
            <a:ext cx="196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sz="1200"/>
              <a:t>Position 28</a:t>
            </a:r>
            <a:r>
              <a:rPr lang="en-US" altLang="ru-RU" sz="1200" baseline="30000"/>
              <a:t>0</a:t>
            </a:r>
            <a:r>
              <a:rPr lang="en-US" altLang="ru-RU" sz="1200"/>
              <a:t>(1.2</a:t>
            </a:r>
            <a:r>
              <a:rPr lang="en-US" altLang="ru-RU" sz="1200" baseline="30000"/>
              <a:t>0</a:t>
            </a:r>
            <a:r>
              <a:rPr lang="en-US" altLang="ru-RU" sz="1200"/>
              <a:t> rotation)</a:t>
            </a:r>
            <a:endParaRPr lang="ru-RU" altLang="ru-RU" sz="1200"/>
          </a:p>
        </p:txBody>
      </p:sp>
      <p:sp>
        <p:nvSpPr>
          <p:cNvPr id="29715" name="TextBox 46">
            <a:extLst>
              <a:ext uri="{FF2B5EF4-FFF2-40B4-BE49-F238E27FC236}">
                <a16:creationId xmlns:a16="http://schemas.microsoft.com/office/drawing/2014/main" xmlns="" id="{EDD49797-FBF5-B8B6-F334-FD442026C8EC}"/>
              </a:ext>
            </a:extLst>
          </p:cNvPr>
          <p:cNvSpPr txBox="1">
            <a:spLocks noChangeArrowheads="1"/>
          </p:cNvSpPr>
          <p:nvPr/>
        </p:nvSpPr>
        <p:spPr bwMode="auto">
          <a:xfrm>
            <a:off x="7181850" y="3517900"/>
            <a:ext cx="1947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sz="1200"/>
              <a:t>Position 28</a:t>
            </a:r>
            <a:r>
              <a:rPr lang="en-US" altLang="ru-RU" sz="1200" baseline="30000"/>
              <a:t>0</a:t>
            </a:r>
            <a:r>
              <a:rPr lang="en-US" altLang="ru-RU" sz="1200"/>
              <a:t>(2.4</a:t>
            </a:r>
            <a:r>
              <a:rPr lang="en-US" altLang="ru-RU" sz="1200" baseline="30000"/>
              <a:t>0</a:t>
            </a:r>
            <a:r>
              <a:rPr lang="en-US" altLang="ru-RU" sz="1200"/>
              <a:t> rotation)</a:t>
            </a:r>
            <a:endParaRPr lang="ru-RU" altLang="ru-RU" sz="1200"/>
          </a:p>
        </p:txBody>
      </p:sp>
      <p:sp>
        <p:nvSpPr>
          <p:cNvPr id="2060" name="Rectangle 2059">
            <a:extLst>
              <a:ext uri="{FF2B5EF4-FFF2-40B4-BE49-F238E27FC236}">
                <a16:creationId xmlns:a16="http://schemas.microsoft.com/office/drawing/2014/main" xmlns="" id="{655586E4-A673-BC49-2A6A-847B34891593}"/>
              </a:ext>
            </a:extLst>
          </p:cNvPr>
          <p:cNvSpPr/>
          <p:nvPr/>
        </p:nvSpPr>
        <p:spPr>
          <a:xfrm>
            <a:off x="6530975" y="1003300"/>
            <a:ext cx="96838" cy="46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sp>
        <p:nvSpPr>
          <p:cNvPr id="29717" name="TextBox 48">
            <a:extLst>
              <a:ext uri="{FF2B5EF4-FFF2-40B4-BE49-F238E27FC236}">
                <a16:creationId xmlns:a16="http://schemas.microsoft.com/office/drawing/2014/main" xmlns="" id="{93B56858-0EF2-5839-71BE-C03B9421E27C}"/>
              </a:ext>
            </a:extLst>
          </p:cNvPr>
          <p:cNvSpPr txBox="1">
            <a:spLocks noChangeArrowheads="1"/>
          </p:cNvSpPr>
          <p:nvPr/>
        </p:nvSpPr>
        <p:spPr bwMode="auto">
          <a:xfrm>
            <a:off x="6148388" y="674688"/>
            <a:ext cx="665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sz="1200"/>
              <a:t>Target</a:t>
            </a:r>
            <a:endParaRPr lang="ru-RU" altLang="ru-RU" sz="1200"/>
          </a:p>
        </p:txBody>
      </p:sp>
      <p:sp>
        <p:nvSpPr>
          <p:cNvPr id="29718" name="TextBox 49">
            <a:extLst>
              <a:ext uri="{FF2B5EF4-FFF2-40B4-BE49-F238E27FC236}">
                <a16:creationId xmlns:a16="http://schemas.microsoft.com/office/drawing/2014/main" xmlns="" id="{569B08AE-245E-194E-36A2-F9780C258608}"/>
              </a:ext>
            </a:extLst>
          </p:cNvPr>
          <p:cNvSpPr txBox="1">
            <a:spLocks noChangeArrowheads="1"/>
          </p:cNvSpPr>
          <p:nvPr/>
        </p:nvSpPr>
        <p:spPr bwMode="auto">
          <a:xfrm>
            <a:off x="6148388" y="1900238"/>
            <a:ext cx="665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sz="1200"/>
              <a:t>Target</a:t>
            </a:r>
            <a:endParaRPr lang="ru-RU" altLang="ru-RU" sz="1200"/>
          </a:p>
        </p:txBody>
      </p:sp>
      <p:sp>
        <p:nvSpPr>
          <p:cNvPr id="29719" name="TextBox 50">
            <a:extLst>
              <a:ext uri="{FF2B5EF4-FFF2-40B4-BE49-F238E27FC236}">
                <a16:creationId xmlns:a16="http://schemas.microsoft.com/office/drawing/2014/main" xmlns="" id="{56160E12-BBC2-D927-E8CA-EBC6BBBC5F2F}"/>
              </a:ext>
            </a:extLst>
          </p:cNvPr>
          <p:cNvSpPr txBox="1">
            <a:spLocks noChangeArrowheads="1"/>
          </p:cNvSpPr>
          <p:nvPr/>
        </p:nvSpPr>
        <p:spPr bwMode="auto">
          <a:xfrm>
            <a:off x="6148388" y="2944813"/>
            <a:ext cx="665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sz="1200"/>
              <a:t>Target</a:t>
            </a:r>
            <a:endParaRPr lang="ru-RU" altLang="ru-RU" sz="1200"/>
          </a:p>
        </p:txBody>
      </p:sp>
      <p:sp>
        <p:nvSpPr>
          <p:cNvPr id="52" name="Rectangle 51">
            <a:extLst>
              <a:ext uri="{FF2B5EF4-FFF2-40B4-BE49-F238E27FC236}">
                <a16:creationId xmlns:a16="http://schemas.microsoft.com/office/drawing/2014/main" xmlns="" id="{BAE83F37-1564-D4F9-D196-0166C610DD8F}"/>
              </a:ext>
            </a:extLst>
          </p:cNvPr>
          <p:cNvSpPr/>
          <p:nvPr/>
        </p:nvSpPr>
        <p:spPr>
          <a:xfrm>
            <a:off x="6435725" y="2263775"/>
            <a:ext cx="96838" cy="46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sp>
        <p:nvSpPr>
          <p:cNvPr id="53" name="Rectangle 52">
            <a:extLst>
              <a:ext uri="{FF2B5EF4-FFF2-40B4-BE49-F238E27FC236}">
                <a16:creationId xmlns:a16="http://schemas.microsoft.com/office/drawing/2014/main" xmlns="" id="{C5DBF594-DB7D-0B50-B44C-122B8E5481BE}"/>
              </a:ext>
            </a:extLst>
          </p:cNvPr>
          <p:cNvSpPr/>
          <p:nvPr/>
        </p:nvSpPr>
        <p:spPr>
          <a:xfrm>
            <a:off x="6303963" y="3265488"/>
            <a:ext cx="96837" cy="46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spTree>
    <p:extLst>
      <p:ext uri="{BB962C8B-B14F-4D97-AF65-F5344CB8AC3E}">
        <p14:creationId xmlns:p14="http://schemas.microsoft.com/office/powerpoint/2010/main" val="30813221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1857374" y="145256"/>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ru"/>
              <a:t>HGN prototype layout</a:t>
            </a:r>
            <a:endParaRPr/>
          </a:p>
        </p:txBody>
      </p:sp>
      <p:pic>
        <p:nvPicPr>
          <p:cNvPr id="82" name="Google Shape;82;p16"/>
          <p:cNvPicPr preferRelativeResize="0"/>
          <p:nvPr/>
        </p:nvPicPr>
        <p:blipFill rotWithShape="1">
          <a:blip r:embed="rId3">
            <a:alphaModFix/>
          </a:blip>
          <a:srcRect/>
          <a:stretch/>
        </p:blipFill>
        <p:spPr>
          <a:xfrm>
            <a:off x="2238075" y="940850"/>
            <a:ext cx="3275610" cy="2349214"/>
          </a:xfrm>
          <a:prstGeom prst="rect">
            <a:avLst/>
          </a:prstGeom>
          <a:noFill/>
          <a:ln>
            <a:noFill/>
          </a:ln>
        </p:spPr>
      </p:pic>
      <p:sp>
        <p:nvSpPr>
          <p:cNvPr id="83" name="Google Shape;83;p16"/>
          <p:cNvSpPr txBox="1">
            <a:spLocks noGrp="1"/>
          </p:cNvSpPr>
          <p:nvPr>
            <p:ph type="sldNum" idx="12"/>
          </p:nvPr>
        </p:nvSpPr>
        <p:spPr>
          <a:xfrm>
            <a:off x="6457949" y="4767262"/>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ru">
                <a:latin typeface="Arial"/>
                <a:ea typeface="Arial"/>
                <a:cs typeface="Arial"/>
                <a:sym typeface="Arial"/>
              </a:rPr>
              <a:t>2</a:t>
            </a:fld>
            <a:endParaRPr>
              <a:latin typeface="Arial"/>
              <a:ea typeface="Arial"/>
              <a:cs typeface="Arial"/>
              <a:sym typeface="Arial"/>
            </a:endParaRPr>
          </a:p>
        </p:txBody>
      </p:sp>
      <p:pic>
        <p:nvPicPr>
          <p:cNvPr id="84" name="Google Shape;84;p16"/>
          <p:cNvPicPr preferRelativeResize="0"/>
          <p:nvPr/>
        </p:nvPicPr>
        <p:blipFill rotWithShape="1">
          <a:blip r:embed="rId4">
            <a:alphaModFix/>
          </a:blip>
          <a:srcRect/>
          <a:stretch/>
        </p:blipFill>
        <p:spPr>
          <a:xfrm>
            <a:off x="4866451" y="2437376"/>
            <a:ext cx="1544153" cy="1487335"/>
          </a:xfrm>
          <a:prstGeom prst="rect">
            <a:avLst/>
          </a:prstGeom>
          <a:noFill/>
          <a:ln w="9525" cap="flat" cmpd="sng">
            <a:solidFill>
              <a:srgbClr val="000000"/>
            </a:solidFill>
            <a:prstDash val="solid"/>
            <a:round/>
            <a:headEnd type="none" w="sm" len="sm"/>
            <a:tailEnd type="none" w="sm" len="sm"/>
          </a:ln>
        </p:spPr>
      </p:pic>
      <p:cxnSp>
        <p:nvCxnSpPr>
          <p:cNvPr id="85" name="Google Shape;85;p16"/>
          <p:cNvCxnSpPr/>
          <p:nvPr/>
        </p:nvCxnSpPr>
        <p:spPr>
          <a:xfrm>
            <a:off x="3880751" y="2195327"/>
            <a:ext cx="2532000" cy="252300"/>
          </a:xfrm>
          <a:prstGeom prst="straightConnector1">
            <a:avLst/>
          </a:prstGeom>
          <a:noFill/>
          <a:ln w="9525" cap="flat" cmpd="sng">
            <a:solidFill>
              <a:schemeClr val="dk2"/>
            </a:solidFill>
            <a:prstDash val="solid"/>
            <a:round/>
            <a:headEnd type="none" w="med" len="med"/>
            <a:tailEnd type="none" w="med" len="med"/>
          </a:ln>
        </p:spPr>
      </p:cxnSp>
      <p:cxnSp>
        <p:nvCxnSpPr>
          <p:cNvPr id="86" name="Google Shape;86;p16"/>
          <p:cNvCxnSpPr/>
          <p:nvPr/>
        </p:nvCxnSpPr>
        <p:spPr>
          <a:xfrm>
            <a:off x="3691168" y="2792571"/>
            <a:ext cx="1170000" cy="1132800"/>
          </a:xfrm>
          <a:prstGeom prst="straightConnector1">
            <a:avLst/>
          </a:prstGeom>
          <a:noFill/>
          <a:ln w="9525" cap="flat" cmpd="sng">
            <a:solidFill>
              <a:schemeClr val="dk2"/>
            </a:solidFill>
            <a:prstDash val="solid"/>
            <a:round/>
            <a:headEnd type="none" w="med" len="med"/>
            <a:tailEnd type="none" w="med" len="med"/>
          </a:ln>
        </p:spPr>
      </p:cxnSp>
      <p:sp>
        <p:nvSpPr>
          <p:cNvPr id="87" name="Google Shape;87;p16"/>
          <p:cNvSpPr txBox="1">
            <a:spLocks noGrp="1"/>
          </p:cNvSpPr>
          <p:nvPr>
            <p:ph type="body" idx="1"/>
          </p:nvPr>
        </p:nvSpPr>
        <p:spPr>
          <a:xfrm>
            <a:off x="6612000" y="2246925"/>
            <a:ext cx="2385000" cy="2095800"/>
          </a:xfrm>
          <a:prstGeom prst="rect">
            <a:avLst/>
          </a:prstGeom>
          <a:noFill/>
          <a:ln>
            <a:noFill/>
          </a:ln>
        </p:spPr>
        <p:txBody>
          <a:bodyPr spcFirstLastPara="1" wrap="square" lIns="68575" tIns="34275" rIns="68575" bIns="34275" anchor="ctr" anchorCtr="0">
            <a:normAutofit/>
          </a:bodyPr>
          <a:lstStyle/>
          <a:p>
            <a:pPr marL="457200" lvl="0" indent="-323850" algn="l" rtl="0">
              <a:lnSpc>
                <a:spcPct val="90000"/>
              </a:lnSpc>
              <a:spcBef>
                <a:spcPts val="0"/>
              </a:spcBef>
              <a:spcAft>
                <a:spcPts val="0"/>
              </a:spcAft>
              <a:buClr>
                <a:schemeClr val="dk1"/>
              </a:buClr>
              <a:buSzPts val="1500"/>
              <a:buFont typeface="Arial"/>
              <a:buChar char="●"/>
            </a:pPr>
            <a:r>
              <a:rPr lang="ru" sz="1500" b="0" i="0" u="none" strike="noStrike" cap="none">
                <a:solidFill>
                  <a:schemeClr val="dk1"/>
                </a:solidFill>
                <a:latin typeface="Arial"/>
                <a:ea typeface="Arial"/>
                <a:cs typeface="Arial"/>
                <a:sym typeface="Arial"/>
              </a:rPr>
              <a:t>3D-printed detector casings</a:t>
            </a:r>
            <a:endParaRPr sz="1500" b="0" i="0" u="none" strike="noStrike" cap="none">
              <a:solidFill>
                <a:schemeClr val="dk1"/>
              </a:solidFill>
              <a:latin typeface="Arial"/>
              <a:ea typeface="Arial"/>
              <a:cs typeface="Arial"/>
              <a:sym typeface="Arial"/>
            </a:endParaRPr>
          </a:p>
          <a:p>
            <a:pPr marL="457200" lvl="0" indent="-323850" algn="l" rtl="0">
              <a:lnSpc>
                <a:spcPct val="90000"/>
              </a:lnSpc>
              <a:spcBef>
                <a:spcPts val="0"/>
              </a:spcBef>
              <a:spcAft>
                <a:spcPts val="0"/>
              </a:spcAft>
              <a:buClr>
                <a:schemeClr val="dk1"/>
              </a:buClr>
              <a:buSzPts val="1500"/>
              <a:buFont typeface="Arial"/>
              <a:buChar char="●"/>
            </a:pPr>
            <a:r>
              <a:rPr lang="ru" sz="1500" b="0" i="0" u="none" strike="noStrike" cap="none">
                <a:solidFill>
                  <a:schemeClr val="dk1"/>
                </a:solidFill>
                <a:latin typeface="Arial"/>
                <a:ea typeface="Arial"/>
                <a:cs typeface="Arial"/>
                <a:sym typeface="Arial"/>
              </a:rPr>
              <a:t>Light-tight assembly</a:t>
            </a:r>
            <a:endParaRPr sz="1500" b="0" i="0" u="none" strike="noStrike" cap="none">
              <a:solidFill>
                <a:schemeClr val="dk1"/>
              </a:solidFill>
              <a:latin typeface="Arial"/>
              <a:ea typeface="Arial"/>
              <a:cs typeface="Arial"/>
              <a:sym typeface="Arial"/>
            </a:endParaRPr>
          </a:p>
          <a:p>
            <a:pPr marL="457200" lvl="0" indent="-323850" algn="l" rtl="0">
              <a:lnSpc>
                <a:spcPct val="90000"/>
              </a:lnSpc>
              <a:spcBef>
                <a:spcPts val="0"/>
              </a:spcBef>
              <a:spcAft>
                <a:spcPts val="0"/>
              </a:spcAft>
              <a:buClr>
                <a:schemeClr val="dk1"/>
              </a:buClr>
              <a:buSzPts val="1500"/>
              <a:buFont typeface="Arial"/>
              <a:buChar char="●"/>
            </a:pPr>
            <a:r>
              <a:rPr lang="ru" sz="1500" b="0" i="0" u="none" strike="noStrike" cap="none">
                <a:solidFill>
                  <a:schemeClr val="dk1"/>
                </a:solidFill>
                <a:latin typeface="Arial"/>
                <a:ea typeface="Arial"/>
                <a:cs typeface="Arial"/>
                <a:sym typeface="Arial"/>
              </a:rPr>
              <a:t>Options for Pb, Cu and no converter</a:t>
            </a:r>
            <a:endParaRPr sz="1500" b="0" i="0" u="none" strike="noStrike" cap="none">
              <a:solidFill>
                <a:schemeClr val="dk1"/>
              </a:solidFill>
              <a:latin typeface="Arial"/>
              <a:ea typeface="Arial"/>
              <a:cs typeface="Arial"/>
              <a:sym typeface="Arial"/>
            </a:endParaRPr>
          </a:p>
        </p:txBody>
      </p:sp>
      <p:cxnSp>
        <p:nvCxnSpPr>
          <p:cNvPr id="88" name="Google Shape;88;p16"/>
          <p:cNvCxnSpPr/>
          <p:nvPr/>
        </p:nvCxnSpPr>
        <p:spPr>
          <a:xfrm rot="10800000">
            <a:off x="2154950" y="2932075"/>
            <a:ext cx="0" cy="395100"/>
          </a:xfrm>
          <a:prstGeom prst="straightConnector1">
            <a:avLst/>
          </a:prstGeom>
          <a:noFill/>
          <a:ln w="9525" cap="flat" cmpd="sng">
            <a:solidFill>
              <a:schemeClr val="dk2"/>
            </a:solidFill>
            <a:prstDash val="solid"/>
            <a:round/>
            <a:headEnd type="none" w="med" len="med"/>
            <a:tailEnd type="triangle" w="med" len="med"/>
          </a:ln>
        </p:spPr>
      </p:cxnSp>
      <p:cxnSp>
        <p:nvCxnSpPr>
          <p:cNvPr id="89" name="Google Shape;89;p16"/>
          <p:cNvCxnSpPr/>
          <p:nvPr/>
        </p:nvCxnSpPr>
        <p:spPr>
          <a:xfrm>
            <a:off x="2161900" y="3341050"/>
            <a:ext cx="360300" cy="183000"/>
          </a:xfrm>
          <a:prstGeom prst="straightConnector1">
            <a:avLst/>
          </a:prstGeom>
          <a:noFill/>
          <a:ln w="9525" cap="flat" cmpd="sng">
            <a:solidFill>
              <a:schemeClr val="dk2"/>
            </a:solidFill>
            <a:prstDash val="solid"/>
            <a:round/>
            <a:headEnd type="none" w="med" len="med"/>
            <a:tailEnd type="triangle" w="med" len="med"/>
          </a:ln>
        </p:spPr>
      </p:cxnSp>
      <p:sp>
        <p:nvSpPr>
          <p:cNvPr id="90" name="Google Shape;90;p16"/>
          <p:cNvSpPr txBox="1"/>
          <p:nvPr/>
        </p:nvSpPr>
        <p:spPr>
          <a:xfrm>
            <a:off x="1487675" y="2823275"/>
            <a:ext cx="797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200"/>
              <a:t>120mm</a:t>
            </a:r>
            <a:endParaRPr sz="1200"/>
          </a:p>
        </p:txBody>
      </p:sp>
      <p:sp>
        <p:nvSpPr>
          <p:cNvPr id="91" name="Google Shape;91;p16"/>
          <p:cNvSpPr txBox="1"/>
          <p:nvPr/>
        </p:nvSpPr>
        <p:spPr>
          <a:xfrm>
            <a:off x="2064875" y="3443200"/>
            <a:ext cx="797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200"/>
              <a:t>120mm</a:t>
            </a:r>
            <a:endParaRPr sz="1200"/>
          </a:p>
        </p:txBody>
      </p:sp>
      <p:sp>
        <p:nvSpPr>
          <p:cNvPr id="92" name="Google Shape;92;p16"/>
          <p:cNvSpPr txBox="1"/>
          <p:nvPr/>
        </p:nvSpPr>
        <p:spPr>
          <a:xfrm>
            <a:off x="155075" y="3812500"/>
            <a:ext cx="46167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dirty="0"/>
              <a:t>One layer consists of 3x3 cells</a:t>
            </a:r>
            <a:endParaRPr dirty="0"/>
          </a:p>
          <a:p>
            <a:pPr marL="0" lvl="0" indent="0" algn="l" rtl="0">
              <a:spcBef>
                <a:spcPts val="0"/>
              </a:spcBef>
              <a:spcAft>
                <a:spcPts val="0"/>
              </a:spcAft>
              <a:buClr>
                <a:schemeClr val="dk1"/>
              </a:buClr>
              <a:buSzPts val="1100"/>
              <a:buFont typeface="Arial"/>
              <a:buNone/>
            </a:pPr>
            <a:r>
              <a:rPr lang="ru" dirty="0"/>
              <a:t>Scintillator cell – 40 x 40 x 25 mm</a:t>
            </a:r>
            <a:r>
              <a:rPr lang="ru" baseline="30000" dirty="0"/>
              <a:t>3</a:t>
            </a:r>
            <a:endParaRPr baseline="30000" dirty="0"/>
          </a:p>
          <a:p>
            <a:pPr marL="0" lvl="0" indent="0" algn="l" rtl="0">
              <a:spcBef>
                <a:spcPts val="0"/>
              </a:spcBef>
              <a:spcAft>
                <a:spcPts val="0"/>
              </a:spcAft>
              <a:buClr>
                <a:schemeClr val="dk1"/>
              </a:buClr>
              <a:buSzPts val="1100"/>
              <a:buFont typeface="Arial"/>
              <a:buNone/>
            </a:pPr>
            <a:r>
              <a:rPr lang="ru" dirty="0"/>
              <a:t>Total readout channels 9+45+81 = 135</a:t>
            </a:r>
            <a:endParaRPr dirty="0"/>
          </a:p>
          <a:p>
            <a:pPr marL="0" lvl="0" indent="0" algn="l" rtl="0">
              <a:spcBef>
                <a:spcPts val="0"/>
              </a:spcBef>
              <a:spcAft>
                <a:spcPts val="0"/>
              </a:spcAft>
              <a:buClr>
                <a:schemeClr val="dk1"/>
              </a:buClr>
              <a:buSzPts val="1100"/>
              <a:buFont typeface="Arial"/>
              <a:buNone/>
            </a:pPr>
            <a:r>
              <a:rPr lang="ru" dirty="0"/>
              <a:t>Total size – 120 x 120 x 825 mm</a:t>
            </a:r>
            <a:r>
              <a:rPr lang="ru" baseline="30000" dirty="0"/>
              <a:t>3</a:t>
            </a:r>
            <a:endParaRPr baseline="30000" dirty="0"/>
          </a:p>
          <a:p>
            <a:pPr marL="0" lvl="0" indent="0" algn="l" rtl="0">
              <a:spcBef>
                <a:spcPts val="0"/>
              </a:spcBef>
              <a:spcAft>
                <a:spcPts val="0"/>
              </a:spcAft>
              <a:buNone/>
            </a:pPr>
            <a:r>
              <a:rPr lang="ru" dirty="0"/>
              <a:t>Total nuclear interaction length </a:t>
            </a:r>
            <a:r>
              <a:rPr lang="el-GR" dirty="0" smtClean="0"/>
              <a:t>λ</a:t>
            </a:r>
            <a:r>
              <a:rPr lang="en-US" dirty="0" smtClean="0"/>
              <a:t>~</a:t>
            </a:r>
            <a:r>
              <a:rPr lang="ru" dirty="0" smtClean="0"/>
              <a:t>2</a:t>
            </a:r>
            <a:endParaRPr dirty="0"/>
          </a:p>
        </p:txBody>
      </p:sp>
      <p:sp>
        <p:nvSpPr>
          <p:cNvPr id="93" name="Google Shape;93;p16"/>
          <p:cNvSpPr txBox="1"/>
          <p:nvPr/>
        </p:nvSpPr>
        <p:spPr>
          <a:xfrm>
            <a:off x="-23175" y="2352250"/>
            <a:ext cx="2124300" cy="364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400"/>
              </a:spcBef>
              <a:spcAft>
                <a:spcPts val="0"/>
              </a:spcAft>
              <a:buNone/>
            </a:pPr>
            <a:r>
              <a:rPr lang="ru" sz="1300" b="1">
                <a:solidFill>
                  <a:schemeClr val="dk1"/>
                </a:solidFill>
              </a:rPr>
              <a:t>VETO</a:t>
            </a:r>
            <a:r>
              <a:rPr lang="ru" sz="1300">
                <a:solidFill>
                  <a:schemeClr val="dk1"/>
                </a:solidFill>
              </a:rPr>
              <a:t> layer (no converter)</a:t>
            </a:r>
            <a:endParaRPr sz="1200"/>
          </a:p>
        </p:txBody>
      </p:sp>
      <p:sp>
        <p:nvSpPr>
          <p:cNvPr id="94" name="Google Shape;94;p16"/>
          <p:cNvSpPr txBox="1"/>
          <p:nvPr/>
        </p:nvSpPr>
        <p:spPr>
          <a:xfrm>
            <a:off x="155075" y="1943625"/>
            <a:ext cx="2706899" cy="415981"/>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400"/>
              </a:spcBef>
              <a:spcAft>
                <a:spcPts val="0"/>
              </a:spcAft>
              <a:buNone/>
            </a:pPr>
            <a:r>
              <a:rPr lang="ru" sz="1300" b="1" dirty="0">
                <a:solidFill>
                  <a:schemeClr val="dk1"/>
                </a:solidFill>
              </a:rPr>
              <a:t>5</a:t>
            </a:r>
            <a:r>
              <a:rPr lang="ru" sz="1300" dirty="0">
                <a:solidFill>
                  <a:schemeClr val="dk1"/>
                </a:solidFill>
              </a:rPr>
              <a:t> layers with </a:t>
            </a:r>
            <a:r>
              <a:rPr lang="ru" sz="1300" b="1" dirty="0">
                <a:solidFill>
                  <a:schemeClr val="dk1"/>
                </a:solidFill>
              </a:rPr>
              <a:t>Pb</a:t>
            </a:r>
            <a:r>
              <a:rPr lang="ru" sz="1300" dirty="0">
                <a:solidFill>
                  <a:schemeClr val="dk1"/>
                </a:solidFill>
              </a:rPr>
              <a:t> </a:t>
            </a:r>
            <a:r>
              <a:rPr lang="ru" sz="1300" dirty="0" smtClean="0">
                <a:solidFill>
                  <a:schemeClr val="dk1"/>
                </a:solidFill>
              </a:rPr>
              <a:t>converters</a:t>
            </a:r>
            <a:r>
              <a:rPr lang="en-US" sz="1300" dirty="0" smtClean="0">
                <a:solidFill>
                  <a:schemeClr val="dk1"/>
                </a:solidFill>
              </a:rPr>
              <a:t> </a:t>
            </a:r>
            <a:r>
              <a:rPr lang="ru" sz="1300" dirty="0" smtClean="0">
                <a:solidFill>
                  <a:schemeClr val="dk1"/>
                </a:solidFill>
              </a:rPr>
              <a:t>χ</a:t>
            </a:r>
            <a:r>
              <a:rPr lang="en-US" sz="1300" baseline="-25000" dirty="0" smtClean="0">
                <a:solidFill>
                  <a:schemeClr val="dk1"/>
                </a:solidFill>
              </a:rPr>
              <a:t>0</a:t>
            </a:r>
            <a:r>
              <a:rPr lang="en-US" sz="1300" dirty="0" smtClean="0">
                <a:solidFill>
                  <a:schemeClr val="dk1"/>
                </a:solidFill>
              </a:rPr>
              <a:t>~7.5</a:t>
            </a:r>
            <a:endParaRPr sz="1300" dirty="0">
              <a:solidFill>
                <a:schemeClr val="dk1"/>
              </a:solidFill>
            </a:endParaRPr>
          </a:p>
        </p:txBody>
      </p:sp>
      <p:sp>
        <p:nvSpPr>
          <p:cNvPr id="95" name="Google Shape;95;p16"/>
          <p:cNvSpPr txBox="1"/>
          <p:nvPr/>
        </p:nvSpPr>
        <p:spPr>
          <a:xfrm>
            <a:off x="1116075" y="1063250"/>
            <a:ext cx="2193900" cy="364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400"/>
              </a:spcBef>
              <a:spcAft>
                <a:spcPts val="1200"/>
              </a:spcAft>
              <a:buNone/>
            </a:pPr>
            <a:r>
              <a:rPr lang="ru" sz="1300" b="1">
                <a:solidFill>
                  <a:schemeClr val="dk1"/>
                </a:solidFill>
              </a:rPr>
              <a:t>9</a:t>
            </a:r>
            <a:r>
              <a:rPr lang="ru" sz="1300">
                <a:solidFill>
                  <a:schemeClr val="dk1"/>
                </a:solidFill>
              </a:rPr>
              <a:t> layers with </a:t>
            </a:r>
            <a:r>
              <a:rPr lang="ru" sz="1300" b="1">
                <a:solidFill>
                  <a:schemeClr val="dk1"/>
                </a:solidFill>
              </a:rPr>
              <a:t>Cu</a:t>
            </a:r>
            <a:r>
              <a:rPr lang="ru" sz="1300">
                <a:solidFill>
                  <a:schemeClr val="dk1"/>
                </a:solidFill>
              </a:rPr>
              <a:t> converters</a:t>
            </a:r>
            <a:endParaRPr sz="1300">
              <a:solidFill>
                <a:schemeClr val="dk2"/>
              </a:solidFill>
            </a:endParaRPr>
          </a:p>
        </p:txBody>
      </p:sp>
      <p:cxnSp>
        <p:nvCxnSpPr>
          <p:cNvPr id="96" name="Google Shape;96;p16"/>
          <p:cNvCxnSpPr>
            <a:stCxn id="93" idx="2"/>
          </p:cNvCxnSpPr>
          <p:nvPr/>
        </p:nvCxnSpPr>
        <p:spPr>
          <a:xfrm>
            <a:off x="1038975" y="2717050"/>
            <a:ext cx="1552800" cy="101400"/>
          </a:xfrm>
          <a:prstGeom prst="straightConnector1">
            <a:avLst/>
          </a:prstGeom>
          <a:noFill/>
          <a:ln w="9525" cap="flat" cmpd="sng">
            <a:solidFill>
              <a:srgbClr val="FF0000"/>
            </a:solidFill>
            <a:prstDash val="solid"/>
            <a:round/>
            <a:headEnd type="none" w="med" len="med"/>
            <a:tailEnd type="triangle" w="med" len="med"/>
          </a:ln>
        </p:spPr>
      </p:cxnSp>
      <p:cxnSp>
        <p:nvCxnSpPr>
          <p:cNvPr id="97" name="Google Shape;97;p16"/>
          <p:cNvCxnSpPr>
            <a:stCxn id="94" idx="2"/>
          </p:cNvCxnSpPr>
          <p:nvPr/>
        </p:nvCxnSpPr>
        <p:spPr>
          <a:xfrm>
            <a:off x="1508525" y="2359606"/>
            <a:ext cx="1274025" cy="25619"/>
          </a:xfrm>
          <a:prstGeom prst="straightConnector1">
            <a:avLst/>
          </a:prstGeom>
          <a:noFill/>
          <a:ln w="9525" cap="flat" cmpd="sng">
            <a:solidFill>
              <a:srgbClr val="FF0000"/>
            </a:solidFill>
            <a:prstDash val="solid"/>
            <a:round/>
            <a:headEnd type="none" w="med" len="med"/>
            <a:tailEnd type="triangle" w="med" len="med"/>
          </a:ln>
        </p:spPr>
      </p:cxnSp>
      <p:cxnSp>
        <p:nvCxnSpPr>
          <p:cNvPr id="98" name="Google Shape;98;p16"/>
          <p:cNvCxnSpPr>
            <a:stCxn id="95" idx="2"/>
          </p:cNvCxnSpPr>
          <p:nvPr/>
        </p:nvCxnSpPr>
        <p:spPr>
          <a:xfrm>
            <a:off x="2213025" y="1428050"/>
            <a:ext cx="1893300" cy="759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lh6.googleusercontent.com/BTd2wND22Sd9MJF85d8qXS-t9-8Lch-vDLya-QbV1nuKelL4ytLI54OI2tmxCco3tYmKDTECteHBopQAfWXYWLDPnSsRibuSYF6yKmxmYNYtlT9TzGyPDJ9u8qckiDqXUrfh6JXk=s2048">
            <a:extLst>
              <a:ext uri="{FF2B5EF4-FFF2-40B4-BE49-F238E27FC236}">
                <a16:creationId xmlns:a16="http://schemas.microsoft.com/office/drawing/2014/main" xmlns="" id="{F6F443E4-81A0-20DA-5FDF-F6029CFC3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 y="1446213"/>
            <a:ext cx="5532438"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Slide Number Placeholder 3">
            <a:extLst>
              <a:ext uri="{FF2B5EF4-FFF2-40B4-BE49-F238E27FC236}">
                <a16:creationId xmlns:a16="http://schemas.microsoft.com/office/drawing/2014/main" xmlns="" id="{C1ECBEB9-91D3-5509-8DB1-EE9D2EA22A6B}"/>
              </a:ext>
            </a:extLst>
          </p:cNvPr>
          <p:cNvSpPr>
            <a:spLocks noGrp="1"/>
          </p:cNvSpPr>
          <p:nvPr>
            <p:ph type="sldNum" sz="quarter" idx="12"/>
          </p:nvPr>
        </p:nvSpPr>
        <p:spPr>
          <a:noFill/>
        </p:spPr>
        <p:txBody>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9A0270EA-CB53-4BEB-AB05-0974744092C4}" type="slidenum">
              <a:rPr lang="ru-RU" altLang="ru-RU" sz="1000">
                <a:solidFill>
                  <a:srgbClr val="595959"/>
                </a:solidFill>
              </a:rPr>
              <a:pPr eaLnBrk="1" hangingPunct="1"/>
              <a:t>20</a:t>
            </a:fld>
            <a:endParaRPr lang="ru-RU" altLang="ru-RU" sz="1000">
              <a:solidFill>
                <a:srgbClr val="595959"/>
              </a:solidFill>
            </a:endParaRPr>
          </a:p>
        </p:txBody>
      </p:sp>
      <p:sp>
        <p:nvSpPr>
          <p:cNvPr id="30724" name="Rectangle 8">
            <a:extLst>
              <a:ext uri="{FF2B5EF4-FFF2-40B4-BE49-F238E27FC236}">
                <a16:creationId xmlns:a16="http://schemas.microsoft.com/office/drawing/2014/main" xmlns="" id="{079278BF-B57F-42F8-C37A-FE15AD85F920}"/>
              </a:ext>
            </a:extLst>
          </p:cNvPr>
          <p:cNvSpPr>
            <a:spLocks noChangeArrowheads="1"/>
          </p:cNvSpPr>
          <p:nvPr/>
        </p:nvSpPr>
        <p:spPr bwMode="auto">
          <a:xfrm>
            <a:off x="1368425" y="153988"/>
            <a:ext cx="7035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b="1"/>
              <a:t>Non uniform occupancy in the cells of HGN.  (position 28</a:t>
            </a:r>
            <a:r>
              <a:rPr lang="en-US" altLang="ru-RU" b="1" baseline="30000"/>
              <a:t>0</a:t>
            </a:r>
            <a:r>
              <a:rPr lang="en-US" altLang="ru-RU" b="1"/>
              <a:t>) </a:t>
            </a:r>
            <a:endParaRPr lang="ru-RU" altLang="ru-RU"/>
          </a:p>
        </p:txBody>
      </p:sp>
      <p:sp>
        <p:nvSpPr>
          <p:cNvPr id="11" name="Rectangle 10">
            <a:extLst>
              <a:ext uri="{FF2B5EF4-FFF2-40B4-BE49-F238E27FC236}">
                <a16:creationId xmlns:a16="http://schemas.microsoft.com/office/drawing/2014/main" xmlns="" id="{DAC60699-A9DA-3976-C623-39CB059FFD65}"/>
              </a:ext>
            </a:extLst>
          </p:cNvPr>
          <p:cNvSpPr/>
          <p:nvPr/>
        </p:nvSpPr>
        <p:spPr>
          <a:xfrm rot="1573886">
            <a:off x="7623175" y="1670050"/>
            <a:ext cx="1065213" cy="206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cxnSp>
        <p:nvCxnSpPr>
          <p:cNvPr id="13" name="Straight Connector 12">
            <a:extLst>
              <a:ext uri="{FF2B5EF4-FFF2-40B4-BE49-F238E27FC236}">
                <a16:creationId xmlns:a16="http://schemas.microsoft.com/office/drawing/2014/main" xmlns="" id="{E6BDEBA9-1F6F-61E4-8008-F0BCB180F0F0}"/>
              </a:ext>
            </a:extLst>
          </p:cNvPr>
          <p:cNvCxnSpPr>
            <a:stCxn id="11" idx="1"/>
          </p:cNvCxnSpPr>
          <p:nvPr/>
        </p:nvCxnSpPr>
        <p:spPr>
          <a:xfrm flipH="1" flipV="1">
            <a:off x="6627813" y="1049338"/>
            <a:ext cx="1050925" cy="488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0E0F80A7-6182-EFFA-2685-0722142FC8C0}"/>
              </a:ext>
            </a:extLst>
          </p:cNvPr>
          <p:cNvCxnSpPr/>
          <p:nvPr/>
        </p:nvCxnSpPr>
        <p:spPr>
          <a:xfrm flipH="1" flipV="1">
            <a:off x="6530975" y="2309813"/>
            <a:ext cx="1147763" cy="517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88F0D2A7-5DCD-2BD8-8E52-718B919F2FF2}"/>
              </a:ext>
            </a:extLst>
          </p:cNvPr>
          <p:cNvCxnSpPr/>
          <p:nvPr/>
        </p:nvCxnSpPr>
        <p:spPr>
          <a:xfrm flipH="1" flipV="1">
            <a:off x="6353175" y="3313113"/>
            <a:ext cx="1328738"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30729" name="TextBox 2058">
            <a:extLst>
              <a:ext uri="{FF2B5EF4-FFF2-40B4-BE49-F238E27FC236}">
                <a16:creationId xmlns:a16="http://schemas.microsoft.com/office/drawing/2014/main" xmlns="" id="{1AB6B3CC-F3B8-D2B2-F6A2-B251B52ED484}"/>
              </a:ext>
            </a:extLst>
          </p:cNvPr>
          <p:cNvSpPr txBox="1">
            <a:spLocks noChangeArrowheads="1"/>
          </p:cNvSpPr>
          <p:nvPr/>
        </p:nvSpPr>
        <p:spPr bwMode="auto">
          <a:xfrm>
            <a:off x="7262813" y="842963"/>
            <a:ext cx="18859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sz="1200" baseline="30000"/>
              <a:t> </a:t>
            </a:r>
            <a:r>
              <a:rPr lang="en-US" altLang="ru-RU" sz="1200"/>
              <a:t>polyethylene shield (2m)</a:t>
            </a:r>
            <a:endParaRPr lang="ru-RU" altLang="ru-RU" sz="1200"/>
          </a:p>
        </p:txBody>
      </p:sp>
      <p:sp>
        <p:nvSpPr>
          <p:cNvPr id="30730" name="TextBox 45">
            <a:extLst>
              <a:ext uri="{FF2B5EF4-FFF2-40B4-BE49-F238E27FC236}">
                <a16:creationId xmlns:a16="http://schemas.microsoft.com/office/drawing/2014/main" xmlns="" id="{B2AB5C81-CBE7-18D8-795D-49D3818037A5}"/>
              </a:ext>
            </a:extLst>
          </p:cNvPr>
          <p:cNvSpPr txBox="1">
            <a:spLocks noChangeArrowheads="1"/>
          </p:cNvSpPr>
          <p:nvPr/>
        </p:nvSpPr>
        <p:spPr bwMode="auto">
          <a:xfrm>
            <a:off x="7812088" y="2401888"/>
            <a:ext cx="1331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sz="1200"/>
              <a:t>(Ecal shield)</a:t>
            </a:r>
            <a:endParaRPr lang="ru-RU" altLang="ru-RU" sz="1200"/>
          </a:p>
        </p:txBody>
      </p:sp>
      <p:sp>
        <p:nvSpPr>
          <p:cNvPr id="30731" name="TextBox 46">
            <a:extLst>
              <a:ext uri="{FF2B5EF4-FFF2-40B4-BE49-F238E27FC236}">
                <a16:creationId xmlns:a16="http://schemas.microsoft.com/office/drawing/2014/main" xmlns="" id="{B389D091-5582-3EA9-5D97-F7C4C784F09F}"/>
              </a:ext>
            </a:extLst>
          </p:cNvPr>
          <p:cNvSpPr txBox="1">
            <a:spLocks noChangeArrowheads="1"/>
          </p:cNvSpPr>
          <p:nvPr/>
        </p:nvSpPr>
        <p:spPr bwMode="auto">
          <a:xfrm>
            <a:off x="7543800" y="3427413"/>
            <a:ext cx="1604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sz="1200"/>
              <a:t>Ecal + Pb block</a:t>
            </a:r>
            <a:endParaRPr lang="ru-RU" altLang="ru-RU" sz="1200"/>
          </a:p>
        </p:txBody>
      </p:sp>
      <p:sp>
        <p:nvSpPr>
          <p:cNvPr id="2060" name="Rectangle 2059">
            <a:extLst>
              <a:ext uri="{FF2B5EF4-FFF2-40B4-BE49-F238E27FC236}">
                <a16:creationId xmlns:a16="http://schemas.microsoft.com/office/drawing/2014/main" xmlns="" id="{9DC8F881-3554-635A-FDED-4F7FEA849465}"/>
              </a:ext>
            </a:extLst>
          </p:cNvPr>
          <p:cNvSpPr/>
          <p:nvPr/>
        </p:nvSpPr>
        <p:spPr>
          <a:xfrm>
            <a:off x="6530975" y="1003300"/>
            <a:ext cx="96838" cy="46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sp>
        <p:nvSpPr>
          <p:cNvPr id="30733" name="TextBox 48">
            <a:extLst>
              <a:ext uri="{FF2B5EF4-FFF2-40B4-BE49-F238E27FC236}">
                <a16:creationId xmlns:a16="http://schemas.microsoft.com/office/drawing/2014/main" xmlns="" id="{2618C4C1-18F8-7BC6-CB8D-4973FEC91431}"/>
              </a:ext>
            </a:extLst>
          </p:cNvPr>
          <p:cNvSpPr txBox="1">
            <a:spLocks noChangeArrowheads="1"/>
          </p:cNvSpPr>
          <p:nvPr/>
        </p:nvSpPr>
        <p:spPr bwMode="auto">
          <a:xfrm>
            <a:off x="6148388" y="674688"/>
            <a:ext cx="665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sz="1200"/>
              <a:t>Target</a:t>
            </a:r>
            <a:endParaRPr lang="ru-RU" altLang="ru-RU" sz="1200"/>
          </a:p>
        </p:txBody>
      </p:sp>
      <p:sp>
        <p:nvSpPr>
          <p:cNvPr id="30734" name="TextBox 49">
            <a:extLst>
              <a:ext uri="{FF2B5EF4-FFF2-40B4-BE49-F238E27FC236}">
                <a16:creationId xmlns:a16="http://schemas.microsoft.com/office/drawing/2014/main" xmlns="" id="{2FF97392-650D-E51D-0D96-58E164CFCB86}"/>
              </a:ext>
            </a:extLst>
          </p:cNvPr>
          <p:cNvSpPr txBox="1">
            <a:spLocks noChangeArrowheads="1"/>
          </p:cNvSpPr>
          <p:nvPr/>
        </p:nvSpPr>
        <p:spPr bwMode="auto">
          <a:xfrm>
            <a:off x="6148388" y="1900238"/>
            <a:ext cx="665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sz="1200"/>
              <a:t>Target</a:t>
            </a:r>
            <a:endParaRPr lang="ru-RU" altLang="ru-RU" sz="1200"/>
          </a:p>
        </p:txBody>
      </p:sp>
      <p:sp>
        <p:nvSpPr>
          <p:cNvPr id="30735" name="TextBox 50">
            <a:extLst>
              <a:ext uri="{FF2B5EF4-FFF2-40B4-BE49-F238E27FC236}">
                <a16:creationId xmlns:a16="http://schemas.microsoft.com/office/drawing/2014/main" xmlns="" id="{C77F8B24-E7B8-8402-29ED-7097C9467134}"/>
              </a:ext>
            </a:extLst>
          </p:cNvPr>
          <p:cNvSpPr txBox="1">
            <a:spLocks noChangeArrowheads="1"/>
          </p:cNvSpPr>
          <p:nvPr/>
        </p:nvSpPr>
        <p:spPr bwMode="auto">
          <a:xfrm>
            <a:off x="6148388" y="2944813"/>
            <a:ext cx="665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ru-RU" sz="1200"/>
              <a:t>Target</a:t>
            </a:r>
            <a:endParaRPr lang="ru-RU" altLang="ru-RU" sz="1200"/>
          </a:p>
        </p:txBody>
      </p:sp>
      <p:sp>
        <p:nvSpPr>
          <p:cNvPr id="52" name="Rectangle 51">
            <a:extLst>
              <a:ext uri="{FF2B5EF4-FFF2-40B4-BE49-F238E27FC236}">
                <a16:creationId xmlns:a16="http://schemas.microsoft.com/office/drawing/2014/main" xmlns="" id="{22A5CD28-08A9-5691-B5FA-2BECD21CBA50}"/>
              </a:ext>
            </a:extLst>
          </p:cNvPr>
          <p:cNvSpPr/>
          <p:nvPr/>
        </p:nvSpPr>
        <p:spPr>
          <a:xfrm>
            <a:off x="6435725" y="2263775"/>
            <a:ext cx="96838" cy="46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sp>
        <p:nvSpPr>
          <p:cNvPr id="53" name="Rectangle 52">
            <a:extLst>
              <a:ext uri="{FF2B5EF4-FFF2-40B4-BE49-F238E27FC236}">
                <a16:creationId xmlns:a16="http://schemas.microsoft.com/office/drawing/2014/main" xmlns="" id="{766364FE-B068-8D72-0908-1B3BF5C35EF0}"/>
              </a:ext>
            </a:extLst>
          </p:cNvPr>
          <p:cNvSpPr/>
          <p:nvPr/>
        </p:nvSpPr>
        <p:spPr>
          <a:xfrm>
            <a:off x="6303963" y="3265488"/>
            <a:ext cx="96837" cy="46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sp>
        <p:nvSpPr>
          <p:cNvPr id="27" name="Rectangle 26">
            <a:extLst>
              <a:ext uri="{FF2B5EF4-FFF2-40B4-BE49-F238E27FC236}">
                <a16:creationId xmlns:a16="http://schemas.microsoft.com/office/drawing/2014/main" xmlns="" id="{6C8B50A3-5C21-3C02-D131-C49C1C6A13CE}"/>
              </a:ext>
            </a:extLst>
          </p:cNvPr>
          <p:cNvSpPr/>
          <p:nvPr/>
        </p:nvSpPr>
        <p:spPr>
          <a:xfrm rot="1573886">
            <a:off x="6650038" y="1190625"/>
            <a:ext cx="1065212" cy="206375"/>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sp>
        <p:nvSpPr>
          <p:cNvPr id="32" name="Rectangle 31">
            <a:extLst>
              <a:ext uri="{FF2B5EF4-FFF2-40B4-BE49-F238E27FC236}">
                <a16:creationId xmlns:a16="http://schemas.microsoft.com/office/drawing/2014/main" xmlns="" id="{3CA3670D-5C32-62E3-7B6F-0B1701A9EC48}"/>
              </a:ext>
            </a:extLst>
          </p:cNvPr>
          <p:cNvSpPr/>
          <p:nvPr/>
        </p:nvSpPr>
        <p:spPr>
          <a:xfrm rot="1573886">
            <a:off x="7604125" y="2954338"/>
            <a:ext cx="1065213" cy="206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sp>
        <p:nvSpPr>
          <p:cNvPr id="33" name="Rectangle 32">
            <a:extLst>
              <a:ext uri="{FF2B5EF4-FFF2-40B4-BE49-F238E27FC236}">
                <a16:creationId xmlns:a16="http://schemas.microsoft.com/office/drawing/2014/main" xmlns="" id="{56D2A426-5D82-D987-2F1C-49EF6F6652A9}"/>
              </a:ext>
            </a:extLst>
          </p:cNvPr>
          <p:cNvSpPr/>
          <p:nvPr/>
        </p:nvSpPr>
        <p:spPr>
          <a:xfrm rot="1573886">
            <a:off x="7642225" y="4140200"/>
            <a:ext cx="1065213" cy="206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sp>
        <p:nvSpPr>
          <p:cNvPr id="34" name="Rectangle 33">
            <a:extLst>
              <a:ext uri="{FF2B5EF4-FFF2-40B4-BE49-F238E27FC236}">
                <a16:creationId xmlns:a16="http://schemas.microsoft.com/office/drawing/2014/main" xmlns="" id="{53CC2400-737F-FEF8-4568-4CAC225C9708}"/>
              </a:ext>
            </a:extLst>
          </p:cNvPr>
          <p:cNvSpPr/>
          <p:nvPr/>
        </p:nvSpPr>
        <p:spPr>
          <a:xfrm rot="1573886">
            <a:off x="7196138" y="2574925"/>
            <a:ext cx="414337" cy="20637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sp>
        <p:nvSpPr>
          <p:cNvPr id="37" name="Rectangle 36">
            <a:extLst>
              <a:ext uri="{FF2B5EF4-FFF2-40B4-BE49-F238E27FC236}">
                <a16:creationId xmlns:a16="http://schemas.microsoft.com/office/drawing/2014/main" xmlns="" id="{2F5D6896-ABD4-6BA5-0064-153ABD63B545}"/>
              </a:ext>
            </a:extLst>
          </p:cNvPr>
          <p:cNvSpPr/>
          <p:nvPr/>
        </p:nvSpPr>
        <p:spPr>
          <a:xfrm rot="1573886">
            <a:off x="7253288" y="3784600"/>
            <a:ext cx="412750" cy="20637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sp>
        <p:nvSpPr>
          <p:cNvPr id="38" name="Rectangle 37">
            <a:extLst>
              <a:ext uri="{FF2B5EF4-FFF2-40B4-BE49-F238E27FC236}">
                <a16:creationId xmlns:a16="http://schemas.microsoft.com/office/drawing/2014/main" xmlns="" id="{607C47ED-12BA-9435-E1E8-2AE3D4F6F654}"/>
              </a:ext>
            </a:extLst>
          </p:cNvPr>
          <p:cNvSpPr/>
          <p:nvPr/>
        </p:nvSpPr>
        <p:spPr>
          <a:xfrm rot="1573886">
            <a:off x="7639050" y="3775075"/>
            <a:ext cx="163513" cy="8096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spTree>
    <p:extLst>
      <p:ext uri="{BB962C8B-B14F-4D97-AF65-F5344CB8AC3E}">
        <p14:creationId xmlns:p14="http://schemas.microsoft.com/office/powerpoint/2010/main" val="24373509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Google Shape;69;p15">
            <a:extLst>
              <a:ext uri="{FF2B5EF4-FFF2-40B4-BE49-F238E27FC236}">
                <a16:creationId xmlns:a16="http://schemas.microsoft.com/office/drawing/2014/main" xmlns="" id="{D155016B-26C2-235D-1E08-789D1E83CEC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8" y="288925"/>
            <a:ext cx="6954837"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Google Shape;70;p15">
            <a:extLst>
              <a:ext uri="{FF2B5EF4-FFF2-40B4-BE49-F238E27FC236}">
                <a16:creationId xmlns:a16="http://schemas.microsoft.com/office/drawing/2014/main" xmlns="" id="{6262CD09-5F7E-852F-6461-8135651CD9A2}"/>
              </a:ext>
            </a:extLst>
          </p:cNvPr>
          <p:cNvSpPr txBox="1">
            <a:spLocks noGrp="1"/>
          </p:cNvSpPr>
          <p:nvPr>
            <p:ph type="title"/>
          </p:nvPr>
        </p:nvSpPr>
        <p:spPr>
          <a:xfrm>
            <a:off x="1935163" y="0"/>
            <a:ext cx="5373687" cy="446088"/>
          </a:xfrm>
        </p:spPr>
        <p:txBody>
          <a:bodyPr/>
          <a:lstStyle/>
          <a:p>
            <a:pPr eaLnBrk="1" hangingPunct="1">
              <a:spcBef>
                <a:spcPct val="0"/>
              </a:spcBef>
              <a:spcAft>
                <a:spcPct val="0"/>
              </a:spcAft>
              <a:buClr>
                <a:srgbClr val="000000"/>
              </a:buClr>
              <a:buSzPts val="3300"/>
            </a:pPr>
            <a:r>
              <a:rPr lang="en-US" altLang="ru-RU" sz="2000" b="1">
                <a:latin typeface="Arial" panose="020B0604020202020204" pitchFamily="34" charset="0"/>
                <a:cs typeface="Arial" panose="020B0604020202020204" pitchFamily="34" charset="0"/>
              </a:rPr>
              <a:t>Backside background from GEM +TOF+…</a:t>
            </a:r>
            <a:endParaRPr lang="ru-RU" altLang="ru-RU" sz="2000" b="1">
              <a:latin typeface="Arial" panose="020B0604020202020204" pitchFamily="34" charset="0"/>
              <a:cs typeface="Arial" panose="020B0604020202020204" pitchFamily="34" charset="0"/>
            </a:endParaRPr>
          </a:p>
        </p:txBody>
      </p:sp>
      <p:sp>
        <p:nvSpPr>
          <p:cNvPr id="31748" name="Google Shape;72;p15">
            <a:extLst>
              <a:ext uri="{FF2B5EF4-FFF2-40B4-BE49-F238E27FC236}">
                <a16:creationId xmlns:a16="http://schemas.microsoft.com/office/drawing/2014/main" xmlns="" id="{E9D38256-DDB1-A724-34C5-1345E3B96DD2}"/>
              </a:ext>
            </a:extLst>
          </p:cNvPr>
          <p:cNvSpPr>
            <a:spLocks noChangeArrowheads="1"/>
          </p:cNvSpPr>
          <p:nvPr/>
        </p:nvSpPr>
        <p:spPr bwMode="auto">
          <a:xfrm rot="10800000">
            <a:off x="1890713" y="2413000"/>
            <a:ext cx="846137" cy="390525"/>
          </a:xfrm>
          <a:prstGeom prst="leftArrow">
            <a:avLst>
              <a:gd name="adj1" fmla="val 50000"/>
              <a:gd name="adj2" fmla="val 50204"/>
            </a:avLst>
          </a:prstGeom>
          <a:solidFill>
            <a:srgbClr val="FFFF00"/>
          </a:solidFill>
          <a:ln w="12700">
            <a:solidFill>
              <a:srgbClr val="42719B"/>
            </a:solidFill>
            <a:miter lim="800000"/>
            <a:headEnd type="none" w="sm" len="sm"/>
            <a:tailEnd type="none" w="sm" len="sm"/>
          </a:ln>
        </p:spPr>
        <p:txBody>
          <a:bodyPr lIns="68575" tIns="68575" rIns="68575" bIns="6857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ru-RU" altLang="ru-RU"/>
          </a:p>
        </p:txBody>
      </p:sp>
      <p:sp>
        <p:nvSpPr>
          <p:cNvPr id="31749" name="Google Shape;73;p15">
            <a:extLst>
              <a:ext uri="{FF2B5EF4-FFF2-40B4-BE49-F238E27FC236}">
                <a16:creationId xmlns:a16="http://schemas.microsoft.com/office/drawing/2014/main" xmlns="" id="{8F6FD7B0-1C12-18EB-27EE-9EBC32B66AE5}"/>
              </a:ext>
            </a:extLst>
          </p:cNvPr>
          <p:cNvSpPr txBox="1">
            <a:spLocks noChangeArrowheads="1"/>
          </p:cNvSpPr>
          <p:nvPr/>
        </p:nvSpPr>
        <p:spPr bwMode="auto">
          <a:xfrm>
            <a:off x="2035175" y="2482850"/>
            <a:ext cx="609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5" tIns="34275" rIns="68575" bIns="34275">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ru-RU" altLang="ru-RU" sz="1200"/>
              <a:t>nDet</a:t>
            </a:r>
          </a:p>
        </p:txBody>
      </p:sp>
      <p:sp>
        <p:nvSpPr>
          <p:cNvPr id="31750" name="Google Shape;74;p15">
            <a:extLst>
              <a:ext uri="{FF2B5EF4-FFF2-40B4-BE49-F238E27FC236}">
                <a16:creationId xmlns:a16="http://schemas.microsoft.com/office/drawing/2014/main" xmlns="" id="{B021C9C1-9A27-E825-1D63-0A0476CD8671}"/>
              </a:ext>
            </a:extLst>
          </p:cNvPr>
          <p:cNvSpPr>
            <a:spLocks noGrp="1"/>
          </p:cNvSpPr>
          <p:nvPr>
            <p:ph type="sldNum" sz="quarter" idx="12"/>
          </p:nvPr>
        </p:nvSpPr>
        <p:spPr>
          <a:noFill/>
        </p:spPr>
        <p:txBody>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C08529B2-0043-465A-A41A-CFF5A382AC0C}" type="slidenum">
              <a:rPr lang="ru-RU" altLang="ru-RU" sz="1000">
                <a:solidFill>
                  <a:srgbClr val="595959"/>
                </a:solidFill>
              </a:rPr>
              <a:pPr eaLnBrk="1" hangingPunct="1"/>
              <a:t>21</a:t>
            </a:fld>
            <a:endParaRPr lang="ru-RU" altLang="ru-RU" sz="1000">
              <a:solidFill>
                <a:srgbClr val="595959"/>
              </a:solidFill>
            </a:endParaRPr>
          </a:p>
        </p:txBody>
      </p:sp>
      <p:sp>
        <p:nvSpPr>
          <p:cNvPr id="31751" name="Google Shape;75;p15">
            <a:extLst>
              <a:ext uri="{FF2B5EF4-FFF2-40B4-BE49-F238E27FC236}">
                <a16:creationId xmlns:a16="http://schemas.microsoft.com/office/drawing/2014/main" xmlns="" id="{40660348-24A5-8DCE-4C4E-89576E4FB127}"/>
              </a:ext>
            </a:extLst>
          </p:cNvPr>
          <p:cNvSpPr>
            <a:spLocks noChangeArrowheads="1"/>
          </p:cNvSpPr>
          <p:nvPr/>
        </p:nvSpPr>
        <p:spPr bwMode="auto">
          <a:xfrm rot="10800000">
            <a:off x="2928938" y="1222375"/>
            <a:ext cx="844550" cy="392113"/>
          </a:xfrm>
          <a:prstGeom prst="leftArrow">
            <a:avLst>
              <a:gd name="adj1" fmla="val 50000"/>
              <a:gd name="adj2" fmla="val 49907"/>
            </a:avLst>
          </a:prstGeom>
          <a:solidFill>
            <a:srgbClr val="FFFF00"/>
          </a:solidFill>
          <a:ln w="12700">
            <a:solidFill>
              <a:srgbClr val="42719B"/>
            </a:solidFill>
            <a:miter lim="800000"/>
            <a:headEnd type="none" w="sm" len="sm"/>
            <a:tailEnd type="none" w="sm" len="sm"/>
          </a:ln>
        </p:spPr>
        <p:txBody>
          <a:bodyPr lIns="68575" tIns="68575" rIns="68575" bIns="6857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ru-RU" altLang="ru-RU"/>
          </a:p>
        </p:txBody>
      </p:sp>
      <p:sp>
        <p:nvSpPr>
          <p:cNvPr id="31752" name="Google Shape;76;p15">
            <a:extLst>
              <a:ext uri="{FF2B5EF4-FFF2-40B4-BE49-F238E27FC236}">
                <a16:creationId xmlns:a16="http://schemas.microsoft.com/office/drawing/2014/main" xmlns="" id="{7B00CE84-9C4F-E23F-271F-08151ADD3928}"/>
              </a:ext>
            </a:extLst>
          </p:cNvPr>
          <p:cNvSpPr txBox="1">
            <a:spLocks noChangeArrowheads="1"/>
          </p:cNvSpPr>
          <p:nvPr/>
        </p:nvSpPr>
        <p:spPr bwMode="auto">
          <a:xfrm>
            <a:off x="3163888" y="1292225"/>
            <a:ext cx="609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5" tIns="34275" rIns="68575" bIns="34275">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ru-RU" altLang="ru-RU" sz="1200"/>
              <a:t>nDet</a:t>
            </a:r>
          </a:p>
        </p:txBody>
      </p:sp>
      <p:cxnSp>
        <p:nvCxnSpPr>
          <p:cNvPr id="4" name="Straight Connector 3">
            <a:extLst>
              <a:ext uri="{FF2B5EF4-FFF2-40B4-BE49-F238E27FC236}">
                <a16:creationId xmlns:a16="http://schemas.microsoft.com/office/drawing/2014/main" xmlns="" id="{C58AFE6B-6EC6-F4CD-E5DC-9F1BC274EC4E}"/>
              </a:ext>
            </a:extLst>
          </p:cNvPr>
          <p:cNvCxnSpPr/>
          <p:nvPr/>
        </p:nvCxnSpPr>
        <p:spPr>
          <a:xfrm flipH="1" flipV="1">
            <a:off x="4200525" y="1044575"/>
            <a:ext cx="2516188" cy="1758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1569A2F8-C328-506A-7A5F-0D8787136452}"/>
              </a:ext>
            </a:extLst>
          </p:cNvPr>
          <p:cNvCxnSpPr/>
          <p:nvPr/>
        </p:nvCxnSpPr>
        <p:spPr>
          <a:xfrm flipH="1" flipV="1">
            <a:off x="4111625" y="1044575"/>
            <a:ext cx="2868613" cy="1758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6AD9DB6E-742A-B7DE-8E47-0561E4799BE3}"/>
              </a:ext>
            </a:extLst>
          </p:cNvPr>
          <p:cNvCxnSpPr/>
          <p:nvPr/>
        </p:nvCxnSpPr>
        <p:spPr>
          <a:xfrm flipH="1" flipV="1">
            <a:off x="4111625" y="935038"/>
            <a:ext cx="2352675" cy="18684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1AA8F9A7-3D2C-8EB9-4B6A-67CC30B1AAB6}"/>
              </a:ext>
            </a:extLst>
          </p:cNvPr>
          <p:cNvSpPr/>
          <p:nvPr/>
        </p:nvSpPr>
        <p:spPr>
          <a:xfrm rot="1936966">
            <a:off x="4152900" y="1366838"/>
            <a:ext cx="769938" cy="46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ru-RU" kern="0">
              <a:sym typeface="Arial"/>
            </a:endParaRPr>
          </a:p>
        </p:txBody>
      </p:sp>
    </p:spTree>
    <p:extLst>
      <p:ext uri="{BB962C8B-B14F-4D97-AF65-F5344CB8AC3E}">
        <p14:creationId xmlns:p14="http://schemas.microsoft.com/office/powerpoint/2010/main" val="17522144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5"/>
        <p:cNvGrpSpPr/>
        <p:nvPr/>
      </p:nvGrpSpPr>
      <p:grpSpPr>
        <a:xfrm>
          <a:off x="0" y="0"/>
          <a:ext cx="0" cy="0"/>
          <a:chOff x="0" y="0"/>
          <a:chExt cx="0" cy="0"/>
        </a:xfrm>
      </p:grpSpPr>
      <p:sp>
        <p:nvSpPr>
          <p:cNvPr id="136" name="Google Shape;136;p21"/>
          <p:cNvSpPr txBox="1"/>
          <p:nvPr/>
        </p:nvSpPr>
        <p:spPr>
          <a:xfrm>
            <a:off x="4495775" y="2948125"/>
            <a:ext cx="4520400" cy="1985700"/>
          </a:xfrm>
          <a:prstGeom prst="rect">
            <a:avLst/>
          </a:prstGeom>
          <a:noFill/>
          <a:ln w="28575" cap="flat" cmpd="sng">
            <a:solidFill>
              <a:srgbClr val="FF0000"/>
            </a:solidFill>
            <a:prstDash val="solid"/>
            <a:round/>
            <a:headEnd type="none" w="sm" len="sm"/>
            <a:tailEnd type="none" w="sm" len="sm"/>
          </a:ln>
        </p:spPr>
        <p:txBody>
          <a:bodyPr spcFirstLastPara="1" wrap="square" lIns="68575" tIns="68575" rIns="68575" bIns="68575" anchor="t" anchorCtr="0">
            <a:spAutoFit/>
          </a:bodyPr>
          <a:lstStyle/>
          <a:p>
            <a:pPr marL="0" lvl="0" indent="0" algn="l" rtl="0">
              <a:spcBef>
                <a:spcPts val="0"/>
              </a:spcBef>
              <a:spcAft>
                <a:spcPts val="0"/>
              </a:spcAft>
              <a:buNone/>
            </a:pPr>
            <a:r>
              <a:rPr lang="ru" sz="2000" b="1" dirty="0"/>
              <a:t>Measurement conditions</a:t>
            </a:r>
            <a:endParaRPr sz="1300" b="1" dirty="0"/>
          </a:p>
          <a:p>
            <a:pPr marL="0" lvl="0" indent="0" algn="l" rtl="0">
              <a:spcBef>
                <a:spcPts val="0"/>
              </a:spcBef>
              <a:spcAft>
                <a:spcPts val="0"/>
              </a:spcAft>
              <a:buNone/>
            </a:pPr>
            <a:endParaRPr sz="900" dirty="0"/>
          </a:p>
          <a:p>
            <a:pPr marL="0" lvl="0" indent="0" algn="l" rtl="0">
              <a:spcBef>
                <a:spcPts val="0"/>
              </a:spcBef>
              <a:spcAft>
                <a:spcPts val="0"/>
              </a:spcAft>
              <a:buNone/>
            </a:pPr>
            <a:r>
              <a:rPr lang="ru" sz="1300" dirty="0">
                <a:solidFill>
                  <a:schemeClr val="dk1"/>
                </a:solidFill>
                <a:highlight>
                  <a:srgbClr val="FFFFFF"/>
                </a:highlight>
              </a:rPr>
              <a:t>Xe+CsI interactions</a:t>
            </a:r>
            <a:endParaRPr sz="1300" dirty="0"/>
          </a:p>
          <a:p>
            <a:pPr marL="0" lvl="0" indent="0" algn="l" rtl="0">
              <a:spcBef>
                <a:spcPts val="0"/>
              </a:spcBef>
              <a:spcAft>
                <a:spcPts val="0"/>
              </a:spcAft>
              <a:buNone/>
            </a:pPr>
            <a:r>
              <a:rPr lang="ru" sz="1300" dirty="0"/>
              <a:t>Selection of events with one Xe core 		</a:t>
            </a:r>
            <a:endParaRPr sz="1300" dirty="0"/>
          </a:p>
          <a:p>
            <a:pPr marL="0" lvl="0" indent="0" algn="l" rtl="0">
              <a:spcBef>
                <a:spcPts val="0"/>
              </a:spcBef>
              <a:spcAft>
                <a:spcPts val="0"/>
              </a:spcAft>
              <a:buNone/>
            </a:pPr>
            <a:r>
              <a:rPr lang="ru" sz="1300" dirty="0"/>
              <a:t>Trigger CCT2</a:t>
            </a:r>
            <a:endParaRPr sz="1300" dirty="0"/>
          </a:p>
          <a:p>
            <a:pPr marL="0" lvl="0" indent="0" algn="l" rtl="0">
              <a:spcBef>
                <a:spcPts val="0"/>
              </a:spcBef>
              <a:spcAft>
                <a:spcPts val="0"/>
              </a:spcAft>
              <a:buNone/>
            </a:pPr>
            <a:r>
              <a:rPr lang="ru" sz="1300" b="1" dirty="0"/>
              <a:t>0 degree position</a:t>
            </a:r>
            <a:endParaRPr sz="1300" b="1" dirty="0"/>
          </a:p>
          <a:p>
            <a:pPr marL="0" lvl="0" indent="0" algn="l" rtl="0">
              <a:spcBef>
                <a:spcPts val="0"/>
              </a:spcBef>
              <a:spcAft>
                <a:spcPts val="0"/>
              </a:spcAft>
              <a:buNone/>
            </a:pPr>
            <a:r>
              <a:rPr lang="ru" sz="1300" dirty="0"/>
              <a:t>Energy 3.86 AGeV</a:t>
            </a:r>
            <a:endParaRPr sz="1300" dirty="0"/>
          </a:p>
          <a:p>
            <a:pPr marL="0" lvl="0" indent="0" algn="l" rtl="0">
              <a:spcBef>
                <a:spcPts val="0"/>
              </a:spcBef>
              <a:spcAft>
                <a:spcPts val="0"/>
              </a:spcAft>
              <a:buClr>
                <a:schemeClr val="dk1"/>
              </a:buClr>
              <a:buSzPts val="1100"/>
              <a:buFont typeface="Arial"/>
              <a:buNone/>
            </a:pPr>
            <a:r>
              <a:rPr lang="ru" sz="1300" dirty="0"/>
              <a:t>No hits in the veto layer for cut off charged particles</a:t>
            </a:r>
            <a:endParaRPr sz="1300" dirty="0"/>
          </a:p>
          <a:p>
            <a:pPr marL="0" lvl="0" indent="0" algn="l" rtl="0">
              <a:spcBef>
                <a:spcPts val="0"/>
              </a:spcBef>
              <a:spcAft>
                <a:spcPts val="0"/>
              </a:spcAft>
              <a:buNone/>
            </a:pPr>
            <a:r>
              <a:rPr lang="ru" sz="1300" dirty="0"/>
              <a:t>Cell times of the first triggered layer in the event</a:t>
            </a:r>
            <a:endParaRPr sz="1300" dirty="0"/>
          </a:p>
        </p:txBody>
      </p:sp>
      <p:pic>
        <p:nvPicPr>
          <p:cNvPr id="137" name="Google Shape;137;p21"/>
          <p:cNvPicPr preferRelativeResize="0"/>
          <p:nvPr/>
        </p:nvPicPr>
        <p:blipFill>
          <a:blip r:embed="rId3">
            <a:alphaModFix/>
          </a:blip>
          <a:stretch>
            <a:fillRect/>
          </a:stretch>
        </p:blipFill>
        <p:spPr>
          <a:xfrm>
            <a:off x="254576" y="565950"/>
            <a:ext cx="3451225" cy="2095499"/>
          </a:xfrm>
          <a:prstGeom prst="rect">
            <a:avLst/>
          </a:prstGeom>
          <a:noFill/>
          <a:ln>
            <a:noFill/>
          </a:ln>
        </p:spPr>
      </p:pic>
      <p:sp>
        <p:nvSpPr>
          <p:cNvPr id="138" name="Google Shape;138;p21"/>
          <p:cNvSpPr txBox="1"/>
          <p:nvPr/>
        </p:nvSpPr>
        <p:spPr>
          <a:xfrm>
            <a:off x="254573" y="-73175"/>
            <a:ext cx="4599900" cy="5232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ru" sz="2500"/>
              <a:t>Normalization of amplitudes</a:t>
            </a:r>
            <a:endParaRPr sz="2500"/>
          </a:p>
        </p:txBody>
      </p:sp>
      <p:sp>
        <p:nvSpPr>
          <p:cNvPr id="139" name="Google Shape;139;p21"/>
          <p:cNvSpPr txBox="1"/>
          <p:nvPr/>
        </p:nvSpPr>
        <p:spPr>
          <a:xfrm>
            <a:off x="1189731" y="988019"/>
            <a:ext cx="1175700" cy="307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ru" sz="1100">
                <a:latin typeface="Calibri"/>
                <a:ea typeface="Calibri"/>
                <a:cs typeface="Calibri"/>
                <a:sym typeface="Calibri"/>
              </a:rPr>
              <a:t>landau fit</a:t>
            </a:r>
            <a:endParaRPr sz="1100">
              <a:latin typeface="Calibri"/>
              <a:ea typeface="Calibri"/>
              <a:cs typeface="Calibri"/>
              <a:sym typeface="Calibri"/>
            </a:endParaRPr>
          </a:p>
        </p:txBody>
      </p:sp>
      <p:pic>
        <p:nvPicPr>
          <p:cNvPr id="140" name="Google Shape;140;p21"/>
          <p:cNvPicPr preferRelativeResize="0"/>
          <p:nvPr/>
        </p:nvPicPr>
        <p:blipFill rotWithShape="1">
          <a:blip r:embed="rId4">
            <a:alphaModFix/>
          </a:blip>
          <a:srcRect t="6507"/>
          <a:stretch/>
        </p:blipFill>
        <p:spPr>
          <a:xfrm>
            <a:off x="4984376" y="357751"/>
            <a:ext cx="3543224" cy="2359499"/>
          </a:xfrm>
          <a:prstGeom prst="rect">
            <a:avLst/>
          </a:prstGeom>
          <a:noFill/>
          <a:ln>
            <a:noFill/>
          </a:ln>
        </p:spPr>
      </p:pic>
      <p:sp>
        <p:nvSpPr>
          <p:cNvPr id="141" name="Google Shape;141;p21"/>
          <p:cNvSpPr txBox="1"/>
          <p:nvPr/>
        </p:nvSpPr>
        <p:spPr>
          <a:xfrm>
            <a:off x="3740063" y="1690741"/>
            <a:ext cx="2990100" cy="4773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ru" sz="1100">
                <a:latin typeface="Calibri"/>
                <a:ea typeface="Calibri"/>
                <a:cs typeface="Calibri"/>
                <a:sym typeface="Calibri"/>
              </a:rPr>
              <a:t>C = 1/ MPV</a:t>
            </a:r>
            <a:endParaRPr sz="1100">
              <a:latin typeface="Calibri"/>
              <a:ea typeface="Calibri"/>
              <a:cs typeface="Calibri"/>
              <a:sym typeface="Calibri"/>
            </a:endParaRPr>
          </a:p>
          <a:p>
            <a:pPr marL="0" lvl="0" indent="0" algn="l" rtl="0">
              <a:spcBef>
                <a:spcPts val="0"/>
              </a:spcBef>
              <a:spcAft>
                <a:spcPts val="0"/>
              </a:spcAft>
              <a:buNone/>
            </a:pPr>
            <a:r>
              <a:rPr lang="ru" sz="1100">
                <a:latin typeface="Calibri"/>
                <a:ea typeface="Calibri"/>
                <a:cs typeface="Calibri"/>
                <a:sym typeface="Calibri"/>
              </a:rPr>
              <a:t>Ampl = Ampl * C</a:t>
            </a:r>
            <a:endParaRPr sz="1100">
              <a:latin typeface="Calibri"/>
              <a:ea typeface="Calibri"/>
              <a:cs typeface="Calibri"/>
              <a:sym typeface="Calibri"/>
            </a:endParaRPr>
          </a:p>
        </p:txBody>
      </p:sp>
      <p:pic>
        <p:nvPicPr>
          <p:cNvPr id="142" name="Google Shape;142;p21"/>
          <p:cNvPicPr preferRelativeResize="0"/>
          <p:nvPr/>
        </p:nvPicPr>
        <p:blipFill>
          <a:blip r:embed="rId5">
            <a:alphaModFix/>
          </a:blip>
          <a:stretch>
            <a:fillRect/>
          </a:stretch>
        </p:blipFill>
        <p:spPr>
          <a:xfrm>
            <a:off x="115175" y="2701176"/>
            <a:ext cx="4291930" cy="2311400"/>
          </a:xfrm>
          <a:prstGeom prst="rect">
            <a:avLst/>
          </a:prstGeom>
          <a:noFill/>
          <a:ln>
            <a:noFill/>
          </a:ln>
        </p:spPr>
      </p:pic>
      <p:sp>
        <p:nvSpPr>
          <p:cNvPr id="143" name="Google Shape;143;p21"/>
          <p:cNvSpPr txBox="1"/>
          <p:nvPr/>
        </p:nvSpPr>
        <p:spPr>
          <a:xfrm>
            <a:off x="2746775" y="2547925"/>
            <a:ext cx="993300" cy="2001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300"/>
              <a:t>Amplitude</a:t>
            </a:r>
            <a:endParaRPr sz="1300"/>
          </a:p>
        </p:txBody>
      </p:sp>
      <p:sp>
        <p:nvSpPr>
          <p:cNvPr id="144" name="Google Shape;144;p21"/>
          <p:cNvSpPr txBox="1"/>
          <p:nvPr/>
        </p:nvSpPr>
        <p:spPr>
          <a:xfrm>
            <a:off x="7352125" y="2671825"/>
            <a:ext cx="993300" cy="2001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300"/>
              <a:t>Channel</a:t>
            </a:r>
            <a:endParaRPr sz="1300"/>
          </a:p>
        </p:txBody>
      </p:sp>
      <p:sp>
        <p:nvSpPr>
          <p:cNvPr id="145" name="Google Shape;145;p21"/>
          <p:cNvSpPr txBox="1"/>
          <p:nvPr/>
        </p:nvSpPr>
        <p:spPr>
          <a:xfrm rot="-5400000">
            <a:off x="4418425" y="685775"/>
            <a:ext cx="993300" cy="2001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300"/>
              <a:t>Amplitude</a:t>
            </a:r>
            <a:endParaRPr sz="1300"/>
          </a:p>
        </p:txBody>
      </p:sp>
      <p:sp>
        <p:nvSpPr>
          <p:cNvPr id="146" name="Google Shape;146;p21"/>
          <p:cNvSpPr txBox="1"/>
          <p:nvPr/>
        </p:nvSpPr>
        <p:spPr>
          <a:xfrm rot="-5400000">
            <a:off x="-188125" y="3194275"/>
            <a:ext cx="806700" cy="2001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300"/>
              <a:t>Amplitude</a:t>
            </a:r>
            <a:endParaRPr sz="1300"/>
          </a:p>
        </p:txBody>
      </p:sp>
      <p:sp>
        <p:nvSpPr>
          <p:cNvPr id="147" name="Google Shape;147;p21"/>
          <p:cNvSpPr txBox="1"/>
          <p:nvPr/>
        </p:nvSpPr>
        <p:spPr>
          <a:xfrm>
            <a:off x="3309025" y="4919600"/>
            <a:ext cx="993300" cy="2001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300"/>
              <a:t>Channel</a:t>
            </a:r>
            <a:endParaRPr sz="1300"/>
          </a:p>
        </p:txBody>
      </p:sp>
      <p:sp>
        <p:nvSpPr>
          <p:cNvPr id="148" name="Google Shape;148;p21"/>
          <p:cNvSpPr txBox="1">
            <a:spLocks noGrp="1"/>
          </p:cNvSpPr>
          <p:nvPr>
            <p:ph type="sldNum" idx="12"/>
          </p:nvPr>
        </p:nvSpPr>
        <p:spPr>
          <a:xfrm>
            <a:off x="6811974" y="4723287"/>
            <a:ext cx="20574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ru">
                <a:latin typeface="Arial"/>
                <a:ea typeface="Arial"/>
                <a:cs typeface="Arial"/>
                <a:sym typeface="Arial"/>
              </a:rPr>
              <a:t>22</a:t>
            </a:fld>
            <a:endParaRPr>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2"/>
        <p:cNvGrpSpPr/>
        <p:nvPr/>
      </p:nvGrpSpPr>
      <p:grpSpPr>
        <a:xfrm>
          <a:off x="0" y="0"/>
          <a:ext cx="0" cy="0"/>
          <a:chOff x="0" y="0"/>
          <a:chExt cx="0" cy="0"/>
        </a:xfrm>
      </p:grpSpPr>
      <p:pic>
        <p:nvPicPr>
          <p:cNvPr id="153" name="Google Shape;153;p22"/>
          <p:cNvPicPr preferRelativeResize="0"/>
          <p:nvPr/>
        </p:nvPicPr>
        <p:blipFill rotWithShape="1">
          <a:blip r:embed="rId3">
            <a:alphaModFix/>
          </a:blip>
          <a:srcRect t="6559"/>
          <a:stretch/>
        </p:blipFill>
        <p:spPr>
          <a:xfrm>
            <a:off x="4221925" y="2729200"/>
            <a:ext cx="3942375" cy="2363625"/>
          </a:xfrm>
          <a:prstGeom prst="rect">
            <a:avLst/>
          </a:prstGeom>
          <a:noFill/>
          <a:ln>
            <a:noFill/>
          </a:ln>
        </p:spPr>
      </p:pic>
      <p:sp>
        <p:nvSpPr>
          <p:cNvPr id="154" name="Google Shape;154;p22"/>
          <p:cNvSpPr txBox="1"/>
          <p:nvPr/>
        </p:nvSpPr>
        <p:spPr>
          <a:xfrm>
            <a:off x="147350" y="8950"/>
            <a:ext cx="4225200" cy="538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ru" sz="2600"/>
              <a:t>Slewing correction</a:t>
            </a:r>
            <a:endParaRPr sz="2600"/>
          </a:p>
        </p:txBody>
      </p:sp>
      <p:cxnSp>
        <p:nvCxnSpPr>
          <p:cNvPr id="155" name="Google Shape;155;p22"/>
          <p:cNvCxnSpPr>
            <a:stCxn id="156" idx="3"/>
            <a:endCxn id="157" idx="1"/>
          </p:cNvCxnSpPr>
          <p:nvPr/>
        </p:nvCxnSpPr>
        <p:spPr>
          <a:xfrm>
            <a:off x="2717988" y="1629503"/>
            <a:ext cx="488100" cy="0"/>
          </a:xfrm>
          <a:prstGeom prst="straightConnector1">
            <a:avLst/>
          </a:prstGeom>
          <a:noFill/>
          <a:ln w="28575" cap="flat" cmpd="sng">
            <a:solidFill>
              <a:srgbClr val="FF0000"/>
            </a:solidFill>
            <a:prstDash val="solid"/>
            <a:round/>
            <a:headEnd type="none" w="med" len="med"/>
            <a:tailEnd type="triangle" w="med" len="med"/>
          </a:ln>
        </p:spPr>
      </p:cxnSp>
      <p:cxnSp>
        <p:nvCxnSpPr>
          <p:cNvPr id="158" name="Google Shape;158;p22"/>
          <p:cNvCxnSpPr>
            <a:stCxn id="157" idx="3"/>
            <a:endCxn id="159" idx="1"/>
          </p:cNvCxnSpPr>
          <p:nvPr/>
        </p:nvCxnSpPr>
        <p:spPr>
          <a:xfrm>
            <a:off x="5845950" y="1629506"/>
            <a:ext cx="417300" cy="23700"/>
          </a:xfrm>
          <a:prstGeom prst="straightConnector1">
            <a:avLst/>
          </a:prstGeom>
          <a:noFill/>
          <a:ln w="28575" cap="flat" cmpd="sng">
            <a:solidFill>
              <a:srgbClr val="FF0000"/>
            </a:solidFill>
            <a:prstDash val="solid"/>
            <a:round/>
            <a:headEnd type="none" w="med" len="med"/>
            <a:tailEnd type="triangle" w="med" len="med"/>
          </a:ln>
        </p:spPr>
      </p:cxnSp>
      <p:sp>
        <p:nvSpPr>
          <p:cNvPr id="160" name="Google Shape;160;p22"/>
          <p:cNvSpPr txBox="1"/>
          <p:nvPr/>
        </p:nvSpPr>
        <p:spPr>
          <a:xfrm>
            <a:off x="2259575" y="494975"/>
            <a:ext cx="4669800" cy="292500"/>
          </a:xfrm>
          <a:prstGeom prst="rect">
            <a:avLst/>
          </a:prstGeom>
          <a:noFill/>
          <a:ln>
            <a:noFill/>
          </a:ln>
        </p:spPr>
        <p:txBody>
          <a:bodyPr spcFirstLastPara="1" wrap="square" lIns="68575" tIns="68575" rIns="68575" bIns="68575" anchor="t" anchorCtr="0">
            <a:spAutoFit/>
          </a:bodyPr>
          <a:lstStyle/>
          <a:p>
            <a:pPr marL="0" lvl="0" indent="0" algn="just" rtl="0">
              <a:lnSpc>
                <a:spcPct val="115000"/>
              </a:lnSpc>
              <a:spcBef>
                <a:spcPts val="0"/>
              </a:spcBef>
              <a:spcAft>
                <a:spcPts val="0"/>
              </a:spcAft>
              <a:buNone/>
            </a:pPr>
            <a:r>
              <a:rPr lang="ru" sz="1000">
                <a:solidFill>
                  <a:schemeClr val="dk1"/>
                </a:solidFill>
              </a:rPr>
              <a:t>Dependence between time and amplitude for one detector channel</a:t>
            </a:r>
            <a:endParaRPr sz="1000">
              <a:solidFill>
                <a:schemeClr val="dk1"/>
              </a:solidFill>
            </a:endParaRPr>
          </a:p>
        </p:txBody>
      </p:sp>
      <p:pic>
        <p:nvPicPr>
          <p:cNvPr id="156" name="Google Shape;156;p22"/>
          <p:cNvPicPr preferRelativeResize="0"/>
          <p:nvPr/>
        </p:nvPicPr>
        <p:blipFill>
          <a:blip r:embed="rId4">
            <a:alphaModFix/>
          </a:blip>
          <a:stretch>
            <a:fillRect/>
          </a:stretch>
        </p:blipFill>
        <p:spPr>
          <a:xfrm>
            <a:off x="-12" y="743006"/>
            <a:ext cx="2718000" cy="1772993"/>
          </a:xfrm>
          <a:prstGeom prst="rect">
            <a:avLst/>
          </a:prstGeom>
          <a:noFill/>
          <a:ln>
            <a:noFill/>
          </a:ln>
        </p:spPr>
      </p:pic>
      <p:pic>
        <p:nvPicPr>
          <p:cNvPr id="159" name="Google Shape;159;p22"/>
          <p:cNvPicPr preferRelativeResize="0"/>
          <p:nvPr/>
        </p:nvPicPr>
        <p:blipFill>
          <a:blip r:embed="rId5">
            <a:alphaModFix/>
          </a:blip>
          <a:stretch>
            <a:fillRect/>
          </a:stretch>
        </p:blipFill>
        <p:spPr>
          <a:xfrm>
            <a:off x="6263175" y="767881"/>
            <a:ext cx="2693475" cy="1770848"/>
          </a:xfrm>
          <a:prstGeom prst="rect">
            <a:avLst/>
          </a:prstGeom>
          <a:noFill/>
          <a:ln>
            <a:noFill/>
          </a:ln>
        </p:spPr>
      </p:pic>
      <p:pic>
        <p:nvPicPr>
          <p:cNvPr id="157" name="Google Shape;157;p22"/>
          <p:cNvPicPr preferRelativeResize="0"/>
          <p:nvPr/>
        </p:nvPicPr>
        <p:blipFill>
          <a:blip r:embed="rId6">
            <a:alphaModFix/>
          </a:blip>
          <a:stretch>
            <a:fillRect/>
          </a:stretch>
        </p:blipFill>
        <p:spPr>
          <a:xfrm>
            <a:off x="3205950" y="743006"/>
            <a:ext cx="2640000" cy="1773000"/>
          </a:xfrm>
          <a:prstGeom prst="rect">
            <a:avLst/>
          </a:prstGeom>
          <a:noFill/>
          <a:ln>
            <a:noFill/>
          </a:ln>
        </p:spPr>
      </p:pic>
      <p:pic>
        <p:nvPicPr>
          <p:cNvPr id="161" name="Google Shape;161;p22"/>
          <p:cNvPicPr preferRelativeResize="0"/>
          <p:nvPr/>
        </p:nvPicPr>
        <p:blipFill>
          <a:blip r:embed="rId7">
            <a:alphaModFix/>
          </a:blip>
          <a:stretch>
            <a:fillRect/>
          </a:stretch>
        </p:blipFill>
        <p:spPr>
          <a:xfrm>
            <a:off x="3809100" y="994300"/>
            <a:ext cx="500100" cy="268871"/>
          </a:xfrm>
          <a:prstGeom prst="rect">
            <a:avLst/>
          </a:prstGeom>
          <a:noFill/>
          <a:ln>
            <a:noFill/>
          </a:ln>
        </p:spPr>
      </p:pic>
      <p:sp>
        <p:nvSpPr>
          <p:cNvPr id="162" name="Google Shape;162;p22"/>
          <p:cNvSpPr txBox="1"/>
          <p:nvPr/>
        </p:nvSpPr>
        <p:spPr>
          <a:xfrm>
            <a:off x="0" y="2471525"/>
            <a:ext cx="4028700" cy="15222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ru" sz="1100" b="1">
                <a:solidFill>
                  <a:schemeClr val="dk1"/>
                </a:solidFill>
              </a:rPr>
              <a:t>Conditions:</a:t>
            </a:r>
            <a:endParaRPr sz="1100" b="1"/>
          </a:p>
          <a:p>
            <a:pPr marL="457200" lvl="0" indent="-298450" algn="just" rtl="0">
              <a:lnSpc>
                <a:spcPct val="115000"/>
              </a:lnSpc>
              <a:spcBef>
                <a:spcPts val="0"/>
              </a:spcBef>
              <a:spcAft>
                <a:spcPts val="0"/>
              </a:spcAft>
              <a:buSzPts val="1100"/>
              <a:buChar char="●"/>
            </a:pPr>
            <a:r>
              <a:rPr lang="ru" sz="1100"/>
              <a:t>Individual amplitude thresholds have been selected to cut off background events</a:t>
            </a:r>
            <a:endParaRPr sz="1100"/>
          </a:p>
          <a:p>
            <a:pPr marL="457200" lvl="0" indent="-298450" algn="just" rtl="0">
              <a:lnSpc>
                <a:spcPct val="115000"/>
              </a:lnSpc>
              <a:spcBef>
                <a:spcPts val="0"/>
              </a:spcBef>
              <a:spcAft>
                <a:spcPts val="0"/>
              </a:spcAft>
              <a:buSzPts val="1100"/>
              <a:buChar char="●"/>
            </a:pPr>
            <a:r>
              <a:rPr lang="ru" sz="1100"/>
              <a:t>Amplitudes was normalized to MIP peak</a:t>
            </a:r>
            <a:endParaRPr sz="1100"/>
          </a:p>
          <a:p>
            <a:pPr marL="457200" lvl="0" indent="-298450" algn="just" rtl="0">
              <a:lnSpc>
                <a:spcPct val="115000"/>
              </a:lnSpc>
              <a:spcBef>
                <a:spcPts val="0"/>
              </a:spcBef>
              <a:spcAft>
                <a:spcPts val="0"/>
              </a:spcAft>
              <a:buSzPts val="1100"/>
              <a:buChar char="●"/>
            </a:pPr>
            <a:r>
              <a:rPr lang="ru" sz="1100"/>
              <a:t>Slewing correction for start counter</a:t>
            </a:r>
            <a:endParaRPr sz="1100"/>
          </a:p>
          <a:p>
            <a:pPr marL="457200" lvl="0" indent="0" algn="just" rtl="0">
              <a:lnSpc>
                <a:spcPct val="115000"/>
              </a:lnSpc>
              <a:spcBef>
                <a:spcPts val="0"/>
              </a:spcBef>
              <a:spcAft>
                <a:spcPts val="0"/>
              </a:spcAft>
              <a:buNone/>
            </a:pPr>
            <a:endParaRPr sz="1100"/>
          </a:p>
          <a:p>
            <a:pPr marL="914400" lvl="0" indent="0" algn="just" rtl="0">
              <a:lnSpc>
                <a:spcPct val="115000"/>
              </a:lnSpc>
              <a:spcBef>
                <a:spcPts val="0"/>
              </a:spcBef>
              <a:spcAft>
                <a:spcPts val="0"/>
              </a:spcAft>
              <a:buNone/>
            </a:pPr>
            <a:endParaRPr sz="1100"/>
          </a:p>
        </p:txBody>
      </p:sp>
      <p:cxnSp>
        <p:nvCxnSpPr>
          <p:cNvPr id="163" name="Google Shape;163;p22"/>
          <p:cNvCxnSpPr/>
          <p:nvPr/>
        </p:nvCxnSpPr>
        <p:spPr>
          <a:xfrm>
            <a:off x="5832285" y="2802485"/>
            <a:ext cx="0" cy="2051100"/>
          </a:xfrm>
          <a:prstGeom prst="straightConnector1">
            <a:avLst/>
          </a:prstGeom>
          <a:noFill/>
          <a:ln w="19050" cap="flat" cmpd="sng">
            <a:solidFill>
              <a:srgbClr val="FF0000"/>
            </a:solidFill>
            <a:prstDash val="solid"/>
            <a:round/>
            <a:headEnd type="none" w="med" len="med"/>
            <a:tailEnd type="none" w="med" len="med"/>
          </a:ln>
        </p:spPr>
      </p:cxnSp>
      <p:sp>
        <p:nvSpPr>
          <p:cNvPr id="164" name="Google Shape;164;p22"/>
          <p:cNvSpPr txBox="1"/>
          <p:nvPr/>
        </p:nvSpPr>
        <p:spPr>
          <a:xfrm>
            <a:off x="5014899" y="4372600"/>
            <a:ext cx="1261800" cy="2772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ru" sz="900" b="1">
                <a:latin typeface="Calibri"/>
                <a:ea typeface="Calibri"/>
                <a:cs typeface="Calibri"/>
                <a:sym typeface="Calibri"/>
              </a:rPr>
              <a:t>EM part</a:t>
            </a:r>
            <a:endParaRPr sz="900" b="1">
              <a:latin typeface="Calibri"/>
              <a:ea typeface="Calibri"/>
              <a:cs typeface="Calibri"/>
              <a:sym typeface="Calibri"/>
            </a:endParaRPr>
          </a:p>
        </p:txBody>
      </p:sp>
      <p:sp>
        <p:nvSpPr>
          <p:cNvPr id="165" name="Google Shape;165;p22"/>
          <p:cNvSpPr txBox="1"/>
          <p:nvPr/>
        </p:nvSpPr>
        <p:spPr>
          <a:xfrm>
            <a:off x="6202375" y="4372600"/>
            <a:ext cx="1215300" cy="2772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ru" sz="900" b="1">
                <a:latin typeface="Calibri"/>
                <a:ea typeface="Calibri"/>
                <a:cs typeface="Calibri"/>
                <a:sym typeface="Calibri"/>
              </a:rPr>
              <a:t>Hadron part</a:t>
            </a:r>
            <a:endParaRPr sz="900" b="1">
              <a:latin typeface="Calibri"/>
              <a:ea typeface="Calibri"/>
              <a:cs typeface="Calibri"/>
              <a:sym typeface="Calibri"/>
            </a:endParaRPr>
          </a:p>
        </p:txBody>
      </p:sp>
      <p:sp>
        <p:nvSpPr>
          <p:cNvPr id="166" name="Google Shape;166;p22"/>
          <p:cNvSpPr txBox="1">
            <a:spLocks noGrp="1"/>
          </p:cNvSpPr>
          <p:nvPr>
            <p:ph type="sldNum" idx="12"/>
          </p:nvPr>
        </p:nvSpPr>
        <p:spPr>
          <a:xfrm>
            <a:off x="6811974" y="4723287"/>
            <a:ext cx="20574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ru">
                <a:latin typeface="Arial"/>
                <a:ea typeface="Arial"/>
                <a:cs typeface="Arial"/>
                <a:sym typeface="Arial"/>
              </a:rPr>
              <a:t>23</a:t>
            </a:fld>
            <a:endParaRPr>
              <a:latin typeface="Arial"/>
              <a:ea typeface="Arial"/>
              <a:cs typeface="Arial"/>
              <a:sym typeface="Arial"/>
            </a:endParaRPr>
          </a:p>
        </p:txBody>
      </p:sp>
      <p:sp>
        <p:nvSpPr>
          <p:cNvPr id="167" name="Google Shape;167;p22"/>
          <p:cNvSpPr txBox="1"/>
          <p:nvPr/>
        </p:nvSpPr>
        <p:spPr>
          <a:xfrm>
            <a:off x="1946675" y="2433625"/>
            <a:ext cx="993300" cy="1692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100"/>
              <a:t>Amplitude</a:t>
            </a:r>
            <a:endParaRPr sz="1100"/>
          </a:p>
        </p:txBody>
      </p:sp>
      <p:sp>
        <p:nvSpPr>
          <p:cNvPr id="168" name="Google Shape;168;p22"/>
          <p:cNvSpPr txBox="1"/>
          <p:nvPr/>
        </p:nvSpPr>
        <p:spPr>
          <a:xfrm>
            <a:off x="5014900" y="2433625"/>
            <a:ext cx="657900" cy="1692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100"/>
              <a:t>Amplitude</a:t>
            </a:r>
            <a:endParaRPr sz="1100"/>
          </a:p>
        </p:txBody>
      </p:sp>
      <p:sp>
        <p:nvSpPr>
          <p:cNvPr id="169" name="Google Shape;169;p22"/>
          <p:cNvSpPr txBox="1"/>
          <p:nvPr/>
        </p:nvSpPr>
        <p:spPr>
          <a:xfrm rot="-5400000">
            <a:off x="2908125" y="985775"/>
            <a:ext cx="565800" cy="1692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100"/>
              <a:t>Time, ns</a:t>
            </a:r>
            <a:endParaRPr sz="1100"/>
          </a:p>
        </p:txBody>
      </p:sp>
      <p:sp>
        <p:nvSpPr>
          <p:cNvPr id="170" name="Google Shape;170;p22"/>
          <p:cNvSpPr txBox="1"/>
          <p:nvPr/>
        </p:nvSpPr>
        <p:spPr>
          <a:xfrm rot="-5400000">
            <a:off x="-198300" y="942375"/>
            <a:ext cx="565800" cy="1692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100"/>
              <a:t>Time, ns</a:t>
            </a:r>
            <a:endParaRPr sz="1100"/>
          </a:p>
        </p:txBody>
      </p:sp>
      <p:sp>
        <p:nvSpPr>
          <p:cNvPr id="171" name="Google Shape;171;p22"/>
          <p:cNvSpPr txBox="1"/>
          <p:nvPr/>
        </p:nvSpPr>
        <p:spPr>
          <a:xfrm rot="-5400000">
            <a:off x="4023625" y="2971225"/>
            <a:ext cx="565800" cy="1692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100"/>
              <a:t>Time, ns</a:t>
            </a:r>
            <a:endParaRPr sz="1100"/>
          </a:p>
        </p:txBody>
      </p:sp>
      <p:sp>
        <p:nvSpPr>
          <p:cNvPr id="172" name="Google Shape;172;p22"/>
          <p:cNvSpPr txBox="1"/>
          <p:nvPr/>
        </p:nvSpPr>
        <p:spPr>
          <a:xfrm>
            <a:off x="7417675" y="4952975"/>
            <a:ext cx="590100" cy="1692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100"/>
              <a:t>Channel</a:t>
            </a:r>
            <a:endParaRPr sz="1100"/>
          </a:p>
        </p:txBody>
      </p:sp>
      <p:sp>
        <p:nvSpPr>
          <p:cNvPr id="173" name="Google Shape;173;p22"/>
          <p:cNvSpPr txBox="1"/>
          <p:nvPr/>
        </p:nvSpPr>
        <p:spPr>
          <a:xfrm rot="-5400000">
            <a:off x="6064875" y="942375"/>
            <a:ext cx="565800" cy="1692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100"/>
              <a:t>Time, ns</a:t>
            </a:r>
            <a:endParaRPr sz="1100"/>
          </a:p>
        </p:txBody>
      </p:sp>
      <p:sp>
        <p:nvSpPr>
          <p:cNvPr id="174" name="Google Shape;174;p22"/>
          <p:cNvSpPr txBox="1"/>
          <p:nvPr/>
        </p:nvSpPr>
        <p:spPr>
          <a:xfrm>
            <a:off x="8211475" y="2433625"/>
            <a:ext cx="657900" cy="1692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100"/>
              <a:t>Amplitude</a:t>
            </a:r>
            <a:endParaRPr sz="11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3"/>
          <p:cNvPicPr preferRelativeResize="0"/>
          <p:nvPr/>
        </p:nvPicPr>
        <p:blipFill>
          <a:blip r:embed="rId3">
            <a:alphaModFix/>
          </a:blip>
          <a:stretch>
            <a:fillRect/>
          </a:stretch>
        </p:blipFill>
        <p:spPr>
          <a:xfrm>
            <a:off x="2437925" y="663400"/>
            <a:ext cx="6607999" cy="3877026"/>
          </a:xfrm>
          <a:prstGeom prst="rect">
            <a:avLst/>
          </a:prstGeom>
          <a:noFill/>
          <a:ln>
            <a:noFill/>
          </a:ln>
        </p:spPr>
      </p:pic>
      <p:sp>
        <p:nvSpPr>
          <p:cNvPr id="180" name="Google Shape;180;p23"/>
          <p:cNvSpPr txBox="1"/>
          <p:nvPr/>
        </p:nvSpPr>
        <p:spPr>
          <a:xfrm>
            <a:off x="277700" y="94775"/>
            <a:ext cx="7304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600">
                <a:solidFill>
                  <a:schemeClr val="dk1"/>
                </a:solidFill>
              </a:rPr>
              <a:t>Time of flight for all detector channels</a:t>
            </a:r>
            <a:endParaRPr sz="2600"/>
          </a:p>
        </p:txBody>
      </p:sp>
      <p:sp>
        <p:nvSpPr>
          <p:cNvPr id="181" name="Google Shape;181;p23"/>
          <p:cNvSpPr txBox="1"/>
          <p:nvPr/>
        </p:nvSpPr>
        <p:spPr>
          <a:xfrm>
            <a:off x="65725" y="2485525"/>
            <a:ext cx="26214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300">
                <a:solidFill>
                  <a:schemeClr val="dk1"/>
                </a:solidFill>
              </a:rPr>
              <a:t>The time was calculated depending on the distance from the target to the detector layer and the neutron velocity.</a:t>
            </a:r>
            <a:endParaRPr sz="1300">
              <a:solidFill>
                <a:schemeClr val="dk1"/>
              </a:solidFill>
            </a:endParaRPr>
          </a:p>
          <a:p>
            <a:pPr marL="0" lvl="0" indent="0" algn="l" rtl="0">
              <a:spcBef>
                <a:spcPts val="0"/>
              </a:spcBef>
              <a:spcAft>
                <a:spcPts val="0"/>
              </a:spcAft>
              <a:buClr>
                <a:schemeClr val="dk1"/>
              </a:buClr>
              <a:buSzPts val="1100"/>
              <a:buFont typeface="Arial"/>
              <a:buNone/>
            </a:pPr>
            <a:r>
              <a:rPr lang="ru" sz="1300">
                <a:solidFill>
                  <a:schemeClr val="dk1"/>
                </a:solidFill>
              </a:rPr>
              <a:t>The time peak corresponds to the neutron energy of 3.86 GeV</a:t>
            </a:r>
            <a:endParaRPr sz="1300">
              <a:solidFill>
                <a:schemeClr val="dk1"/>
              </a:solidFill>
            </a:endParaRPr>
          </a:p>
        </p:txBody>
      </p:sp>
      <p:sp>
        <p:nvSpPr>
          <p:cNvPr id="182" name="Google Shape;182;p23"/>
          <p:cNvSpPr txBox="1">
            <a:spLocks noGrp="1"/>
          </p:cNvSpPr>
          <p:nvPr>
            <p:ph type="sldNum" idx="12"/>
          </p:nvPr>
        </p:nvSpPr>
        <p:spPr>
          <a:xfrm>
            <a:off x="6762749" y="4767262"/>
            <a:ext cx="20574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ru">
                <a:latin typeface="Arial"/>
                <a:ea typeface="Arial"/>
                <a:cs typeface="Arial"/>
                <a:sym typeface="Arial"/>
              </a:rPr>
              <a:t>24</a:t>
            </a:fld>
            <a:endParaRPr>
              <a:latin typeface="Arial"/>
              <a:ea typeface="Arial"/>
              <a:cs typeface="Arial"/>
              <a:sym typeface="Arial"/>
            </a:endParaRPr>
          </a:p>
        </p:txBody>
      </p:sp>
      <p:sp>
        <p:nvSpPr>
          <p:cNvPr id="183" name="Google Shape;183;p23"/>
          <p:cNvSpPr txBox="1"/>
          <p:nvPr/>
        </p:nvSpPr>
        <p:spPr>
          <a:xfrm>
            <a:off x="7462500" y="4305275"/>
            <a:ext cx="1405800" cy="2001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300"/>
              <a:t>Channel</a:t>
            </a:r>
            <a:endParaRPr sz="13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4"/>
          <p:cNvSpPr txBox="1"/>
          <p:nvPr/>
        </p:nvSpPr>
        <p:spPr>
          <a:xfrm>
            <a:off x="37175" y="133525"/>
            <a:ext cx="5721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600"/>
              <a:t>Uniformity of the time parameters</a:t>
            </a:r>
            <a:endParaRPr sz="2600"/>
          </a:p>
        </p:txBody>
      </p:sp>
      <p:pic>
        <p:nvPicPr>
          <p:cNvPr id="189" name="Google Shape;189;p24"/>
          <p:cNvPicPr preferRelativeResize="0"/>
          <p:nvPr/>
        </p:nvPicPr>
        <p:blipFill>
          <a:blip r:embed="rId3">
            <a:alphaModFix/>
          </a:blip>
          <a:stretch>
            <a:fillRect/>
          </a:stretch>
        </p:blipFill>
        <p:spPr>
          <a:xfrm>
            <a:off x="1995725" y="588950"/>
            <a:ext cx="6143299" cy="4498850"/>
          </a:xfrm>
          <a:prstGeom prst="rect">
            <a:avLst/>
          </a:prstGeom>
          <a:noFill/>
          <a:ln>
            <a:noFill/>
          </a:ln>
        </p:spPr>
      </p:pic>
      <p:sp>
        <p:nvSpPr>
          <p:cNvPr id="190" name="Google Shape;190;p24"/>
          <p:cNvSpPr txBox="1">
            <a:spLocks noGrp="1"/>
          </p:cNvSpPr>
          <p:nvPr>
            <p:ph type="sldNum" idx="12"/>
          </p:nvPr>
        </p:nvSpPr>
        <p:spPr>
          <a:xfrm>
            <a:off x="6762749" y="4767262"/>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ru">
                <a:latin typeface="Arial"/>
                <a:ea typeface="Arial"/>
                <a:cs typeface="Arial"/>
                <a:sym typeface="Arial"/>
              </a:rPr>
              <a:t>25</a:t>
            </a:fld>
            <a:endParaRPr>
              <a:latin typeface="Arial"/>
              <a:ea typeface="Arial"/>
              <a:cs typeface="Arial"/>
              <a:sym typeface="Arial"/>
            </a:endParaRPr>
          </a:p>
        </p:txBody>
      </p:sp>
      <p:sp>
        <p:nvSpPr>
          <p:cNvPr id="191" name="Google Shape;191;p24"/>
          <p:cNvSpPr txBox="1"/>
          <p:nvPr/>
        </p:nvSpPr>
        <p:spPr>
          <a:xfrm>
            <a:off x="187050" y="1499550"/>
            <a:ext cx="220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aphicFrame>
        <p:nvGraphicFramePr>
          <p:cNvPr id="196" name="Google Shape;196;p25"/>
          <p:cNvGraphicFramePr/>
          <p:nvPr/>
        </p:nvGraphicFramePr>
        <p:xfrm>
          <a:off x="5010705" y="14501"/>
          <a:ext cx="4037475" cy="685570"/>
        </p:xfrm>
        <a:graphic>
          <a:graphicData uri="http://schemas.openxmlformats.org/drawingml/2006/table">
            <a:tbl>
              <a:tblPr>
                <a:noFill/>
                <a:tableStyleId>{95E91B68-0E9E-4D97-88C7-B7F8F855C36A}</a:tableStyleId>
              </a:tblPr>
              <a:tblGrid>
                <a:gridCol w="701125">
                  <a:extLst>
                    <a:ext uri="{9D8B030D-6E8A-4147-A177-3AD203B41FA5}">
                      <a16:colId xmlns:a16="http://schemas.microsoft.com/office/drawing/2014/main" xmlns="" val="20000"/>
                    </a:ext>
                  </a:extLst>
                </a:gridCol>
                <a:gridCol w="583200">
                  <a:extLst>
                    <a:ext uri="{9D8B030D-6E8A-4147-A177-3AD203B41FA5}">
                      <a16:colId xmlns:a16="http://schemas.microsoft.com/office/drawing/2014/main" xmlns="" val="20001"/>
                    </a:ext>
                  </a:extLst>
                </a:gridCol>
                <a:gridCol w="616975">
                  <a:extLst>
                    <a:ext uri="{9D8B030D-6E8A-4147-A177-3AD203B41FA5}">
                      <a16:colId xmlns:a16="http://schemas.microsoft.com/office/drawing/2014/main" xmlns="" val="20002"/>
                    </a:ext>
                  </a:extLst>
                </a:gridCol>
                <a:gridCol w="453200">
                  <a:extLst>
                    <a:ext uri="{9D8B030D-6E8A-4147-A177-3AD203B41FA5}">
                      <a16:colId xmlns:a16="http://schemas.microsoft.com/office/drawing/2014/main" xmlns="" val="20003"/>
                    </a:ext>
                  </a:extLst>
                </a:gridCol>
                <a:gridCol w="685800">
                  <a:extLst>
                    <a:ext uri="{9D8B030D-6E8A-4147-A177-3AD203B41FA5}">
                      <a16:colId xmlns:a16="http://schemas.microsoft.com/office/drawing/2014/main" xmlns="" val="20004"/>
                    </a:ext>
                  </a:extLst>
                </a:gridCol>
                <a:gridCol w="478625">
                  <a:extLst>
                    <a:ext uri="{9D8B030D-6E8A-4147-A177-3AD203B41FA5}">
                      <a16:colId xmlns:a16="http://schemas.microsoft.com/office/drawing/2014/main" xmlns="" val="20005"/>
                    </a:ext>
                  </a:extLst>
                </a:gridCol>
                <a:gridCol w="518550">
                  <a:extLst>
                    <a:ext uri="{9D8B030D-6E8A-4147-A177-3AD203B41FA5}">
                      <a16:colId xmlns:a16="http://schemas.microsoft.com/office/drawing/2014/main" xmlns="" val="20006"/>
                    </a:ext>
                  </a:extLst>
                </a:gridCol>
              </a:tblGrid>
              <a:tr h="342350">
                <a:tc>
                  <a:txBody>
                    <a:bodyPr/>
                    <a:lstStyle/>
                    <a:p>
                      <a:pPr marL="0" marR="0" lvl="0" indent="0" algn="l" rtl="0">
                        <a:lnSpc>
                          <a:spcPct val="100000"/>
                        </a:lnSpc>
                        <a:spcBef>
                          <a:spcPts val="0"/>
                        </a:spcBef>
                        <a:spcAft>
                          <a:spcPts val="0"/>
                        </a:spcAft>
                        <a:buClr>
                          <a:srgbClr val="FFFFFF"/>
                        </a:buClr>
                        <a:buSzPts val="900"/>
                        <a:buFont typeface="Arial"/>
                        <a:buNone/>
                      </a:pPr>
                      <a:r>
                        <a:rPr lang="ru" sz="900" b="0" u="none" strike="noStrike" cap="none">
                          <a:solidFill>
                            <a:srgbClr val="FFFFFF"/>
                          </a:solidFill>
                          <a:latin typeface="Arial"/>
                          <a:ea typeface="Arial"/>
                          <a:cs typeface="Arial"/>
                          <a:sym typeface="Arial"/>
                        </a:rPr>
                        <a:t>Run ID</a:t>
                      </a:r>
                      <a:endParaRPr sz="900" b="0" u="none" strike="noStrike" cap="none">
                        <a:latin typeface="Arial"/>
                        <a:ea typeface="Arial"/>
                        <a:cs typeface="Arial"/>
                        <a:sym typeface="Arial"/>
                      </a:endParaRPr>
                    </a:p>
                  </a:txBody>
                  <a:tcPr marL="67500" marR="67500" marT="34300" marB="34300">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000000"/>
                    </a:solidFill>
                  </a:tcPr>
                </a:tc>
                <a:tc>
                  <a:txBody>
                    <a:bodyPr/>
                    <a:lstStyle/>
                    <a:p>
                      <a:pPr marL="0" marR="0" lvl="0" indent="0" algn="l" rtl="0">
                        <a:lnSpc>
                          <a:spcPct val="100000"/>
                        </a:lnSpc>
                        <a:spcBef>
                          <a:spcPts val="0"/>
                        </a:spcBef>
                        <a:spcAft>
                          <a:spcPts val="0"/>
                        </a:spcAft>
                        <a:buClr>
                          <a:srgbClr val="FFFFFF"/>
                        </a:buClr>
                        <a:buSzPts val="900"/>
                        <a:buFont typeface="Arial"/>
                        <a:buNone/>
                      </a:pPr>
                      <a:r>
                        <a:rPr lang="ru" sz="900" b="0" u="none" strike="noStrike" cap="none">
                          <a:solidFill>
                            <a:srgbClr val="FFFFFF"/>
                          </a:solidFill>
                          <a:latin typeface="Arial"/>
                          <a:ea typeface="Arial"/>
                          <a:cs typeface="Arial"/>
                          <a:sym typeface="Arial"/>
                        </a:rPr>
                        <a:t>Trigger</a:t>
                      </a:r>
                      <a:endParaRPr sz="900" b="0" u="none" strike="noStrike" cap="none">
                        <a:latin typeface="Arial"/>
                        <a:ea typeface="Arial"/>
                        <a:cs typeface="Arial"/>
                        <a:sym typeface="Arial"/>
                      </a:endParaRPr>
                    </a:p>
                  </a:txBody>
                  <a:tcPr marL="67500" marR="67500" marT="34300" marB="34300">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000000"/>
                    </a:solidFill>
                  </a:tcPr>
                </a:tc>
                <a:tc>
                  <a:txBody>
                    <a:bodyPr/>
                    <a:lstStyle/>
                    <a:p>
                      <a:pPr marL="0" marR="0" lvl="0" indent="0" algn="l" rtl="0">
                        <a:lnSpc>
                          <a:spcPct val="100000"/>
                        </a:lnSpc>
                        <a:spcBef>
                          <a:spcPts val="0"/>
                        </a:spcBef>
                        <a:spcAft>
                          <a:spcPts val="0"/>
                        </a:spcAft>
                        <a:buClr>
                          <a:srgbClr val="FFFFFF"/>
                        </a:buClr>
                        <a:buSzPts val="900"/>
                        <a:buFont typeface="Arial"/>
                        <a:buNone/>
                      </a:pPr>
                      <a:r>
                        <a:rPr lang="ru" sz="900" b="0" u="none" strike="noStrike" cap="none">
                          <a:solidFill>
                            <a:srgbClr val="FFFFFF"/>
                          </a:solidFill>
                          <a:latin typeface="Arial"/>
                          <a:ea typeface="Arial"/>
                          <a:cs typeface="Arial"/>
                          <a:sym typeface="Arial"/>
                        </a:rPr>
                        <a:t>N_</a:t>
                      </a:r>
                      <a:endParaRPr sz="900" b="0" u="none" strike="noStrike" cap="none">
                        <a:latin typeface="Arial"/>
                        <a:ea typeface="Arial"/>
                        <a:cs typeface="Arial"/>
                        <a:sym typeface="Arial"/>
                      </a:endParaRPr>
                    </a:p>
                    <a:p>
                      <a:pPr marL="0" marR="0" lvl="0" indent="0" algn="l" rtl="0">
                        <a:lnSpc>
                          <a:spcPct val="100000"/>
                        </a:lnSpc>
                        <a:spcBef>
                          <a:spcPts val="0"/>
                        </a:spcBef>
                        <a:spcAft>
                          <a:spcPts val="0"/>
                        </a:spcAft>
                        <a:buClr>
                          <a:srgbClr val="FFFFFF"/>
                        </a:buClr>
                        <a:buSzPts val="900"/>
                        <a:buFont typeface="Arial"/>
                        <a:buNone/>
                      </a:pPr>
                      <a:r>
                        <a:rPr lang="ru" sz="900" b="0" u="none" strike="noStrike" cap="none">
                          <a:solidFill>
                            <a:srgbClr val="FFFFFF"/>
                          </a:solidFill>
                          <a:latin typeface="Arial"/>
                          <a:ea typeface="Arial"/>
                          <a:cs typeface="Arial"/>
                          <a:sym typeface="Arial"/>
                        </a:rPr>
                        <a:t>events</a:t>
                      </a:r>
                      <a:endParaRPr sz="900" b="0" u="none" strike="noStrike" cap="none">
                        <a:latin typeface="Arial"/>
                        <a:ea typeface="Arial"/>
                        <a:cs typeface="Arial"/>
                        <a:sym typeface="Arial"/>
                      </a:endParaRPr>
                    </a:p>
                  </a:txBody>
                  <a:tcPr marL="67500" marR="67500" marT="34300" marB="34300">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000000"/>
                    </a:solidFill>
                  </a:tcPr>
                </a:tc>
                <a:tc>
                  <a:txBody>
                    <a:bodyPr/>
                    <a:lstStyle/>
                    <a:p>
                      <a:pPr marL="0" marR="0" lvl="0" indent="0" algn="l" rtl="0">
                        <a:lnSpc>
                          <a:spcPct val="100000"/>
                        </a:lnSpc>
                        <a:spcBef>
                          <a:spcPts val="0"/>
                        </a:spcBef>
                        <a:spcAft>
                          <a:spcPts val="0"/>
                        </a:spcAft>
                        <a:buClr>
                          <a:srgbClr val="FFFFFF"/>
                        </a:buClr>
                        <a:buSzPts val="900"/>
                        <a:buFont typeface="Arial"/>
                        <a:buNone/>
                      </a:pPr>
                      <a:r>
                        <a:rPr lang="ru" sz="900" b="0" u="none" strike="noStrike" cap="none">
                          <a:solidFill>
                            <a:srgbClr val="FFFFFF"/>
                          </a:solidFill>
                          <a:latin typeface="Arial"/>
                          <a:ea typeface="Arial"/>
                          <a:cs typeface="Arial"/>
                          <a:sym typeface="Arial"/>
                        </a:rPr>
                        <a:t>Ndet pos</a:t>
                      </a:r>
                      <a:endParaRPr sz="900" b="0" u="none" strike="noStrike" cap="none">
                        <a:latin typeface="Arial"/>
                        <a:ea typeface="Arial"/>
                        <a:cs typeface="Arial"/>
                        <a:sym typeface="Arial"/>
                      </a:endParaRPr>
                    </a:p>
                  </a:txBody>
                  <a:tcPr marL="67500" marR="67500" marT="34300" marB="34300">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000000"/>
                    </a:solidFill>
                  </a:tcPr>
                </a:tc>
                <a:tc>
                  <a:txBody>
                    <a:bodyPr/>
                    <a:lstStyle/>
                    <a:p>
                      <a:pPr marL="0" marR="0" lvl="0" indent="0" algn="l" rtl="0">
                        <a:lnSpc>
                          <a:spcPct val="100000"/>
                        </a:lnSpc>
                        <a:spcBef>
                          <a:spcPts val="0"/>
                        </a:spcBef>
                        <a:spcAft>
                          <a:spcPts val="0"/>
                        </a:spcAft>
                        <a:buClr>
                          <a:srgbClr val="FFFFFF"/>
                        </a:buClr>
                        <a:buSzPts val="900"/>
                        <a:buFont typeface="Arial"/>
                        <a:buNone/>
                      </a:pPr>
                      <a:r>
                        <a:rPr lang="ru" sz="900" b="0" u="none" strike="noStrike" cap="none">
                          <a:solidFill>
                            <a:srgbClr val="FFFFFF"/>
                          </a:solidFill>
                          <a:latin typeface="Arial"/>
                          <a:ea typeface="Arial"/>
                          <a:cs typeface="Arial"/>
                          <a:sym typeface="Arial"/>
                        </a:rPr>
                        <a:t>CCT2 &amp; BC1S ev.</a:t>
                      </a:r>
                      <a:endParaRPr sz="900" b="0" u="none" strike="noStrike" cap="none">
                        <a:latin typeface="Arial"/>
                        <a:ea typeface="Arial"/>
                        <a:cs typeface="Arial"/>
                        <a:sym typeface="Arial"/>
                      </a:endParaRPr>
                    </a:p>
                  </a:txBody>
                  <a:tcPr marL="67500" marR="67500" marT="34300" marB="34300">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000000"/>
                    </a:solidFill>
                  </a:tcPr>
                </a:tc>
                <a:tc>
                  <a:txBody>
                    <a:bodyPr/>
                    <a:lstStyle/>
                    <a:p>
                      <a:pPr marL="0" marR="0" lvl="0" indent="0" algn="l" rtl="0">
                        <a:lnSpc>
                          <a:spcPct val="100000"/>
                        </a:lnSpc>
                        <a:spcBef>
                          <a:spcPts val="0"/>
                        </a:spcBef>
                        <a:spcAft>
                          <a:spcPts val="0"/>
                        </a:spcAft>
                        <a:buClr>
                          <a:srgbClr val="FFFFFF"/>
                        </a:buClr>
                        <a:buSzPts val="900"/>
                        <a:buFont typeface="Arial"/>
                        <a:buNone/>
                      </a:pPr>
                      <a:r>
                        <a:rPr lang="ru" sz="900" b="0" u="none" strike="noStrike" cap="none">
                          <a:solidFill>
                            <a:srgbClr val="FFFFFF"/>
                          </a:solidFill>
                          <a:latin typeface="Arial"/>
                          <a:ea typeface="Arial"/>
                          <a:cs typeface="Arial"/>
                          <a:sym typeface="Arial"/>
                        </a:rPr>
                        <a:t>Ndet ev.</a:t>
                      </a:r>
                      <a:endParaRPr sz="900" b="0" u="none" strike="noStrike" cap="none">
                        <a:latin typeface="Arial"/>
                        <a:ea typeface="Arial"/>
                        <a:cs typeface="Arial"/>
                        <a:sym typeface="Arial"/>
                      </a:endParaRPr>
                    </a:p>
                  </a:txBody>
                  <a:tcPr marL="67500" marR="67500" marT="34300" marB="34300">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000000"/>
                    </a:solidFill>
                  </a:tcPr>
                </a:tc>
                <a:tc>
                  <a:txBody>
                    <a:bodyPr/>
                    <a:lstStyle/>
                    <a:p>
                      <a:pPr marL="0" marR="0" lvl="0" indent="0" algn="l" rtl="0">
                        <a:lnSpc>
                          <a:spcPct val="100000"/>
                        </a:lnSpc>
                        <a:spcBef>
                          <a:spcPts val="0"/>
                        </a:spcBef>
                        <a:spcAft>
                          <a:spcPts val="0"/>
                        </a:spcAft>
                        <a:buClr>
                          <a:srgbClr val="FFFFFF"/>
                        </a:buClr>
                        <a:buSzPts val="900"/>
                        <a:buFont typeface="Arial"/>
                        <a:buNone/>
                      </a:pPr>
                      <a:r>
                        <a:rPr lang="ru" sz="900" b="0" u="none" strike="noStrike" cap="none">
                          <a:solidFill>
                            <a:srgbClr val="FFFFFF"/>
                          </a:solidFill>
                          <a:latin typeface="Arial"/>
                          <a:ea typeface="Arial"/>
                          <a:cs typeface="Arial"/>
                          <a:sym typeface="Arial"/>
                        </a:rPr>
                        <a:t>Veto=0 ev.</a:t>
                      </a:r>
                      <a:endParaRPr sz="900" b="0" u="none" strike="noStrike" cap="none">
                        <a:latin typeface="Arial"/>
                        <a:ea typeface="Arial"/>
                        <a:cs typeface="Arial"/>
                        <a:sym typeface="Arial"/>
                      </a:endParaRPr>
                    </a:p>
                  </a:txBody>
                  <a:tcPr marL="67500" marR="67500" marT="34300" marB="34300">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xmlns="" val="10000"/>
                  </a:ext>
                </a:extLst>
              </a:tr>
              <a:tr h="342650">
                <a:tc>
                  <a:txBody>
                    <a:bodyPr/>
                    <a:lstStyle/>
                    <a:p>
                      <a:pPr marL="0" marR="0" lvl="0" indent="0" algn="l" rtl="0">
                        <a:lnSpc>
                          <a:spcPct val="100000"/>
                        </a:lnSpc>
                        <a:spcBef>
                          <a:spcPts val="0"/>
                        </a:spcBef>
                        <a:spcAft>
                          <a:spcPts val="0"/>
                        </a:spcAft>
                        <a:buClr>
                          <a:srgbClr val="000000"/>
                        </a:buClr>
                        <a:buSzPts val="900"/>
                        <a:buFont typeface="Arial"/>
                        <a:buNone/>
                      </a:pPr>
                      <a:r>
                        <a:rPr lang="ru" sz="900" b="0" u="none" strike="noStrike" cap="none">
                          <a:solidFill>
                            <a:srgbClr val="000000"/>
                          </a:solidFill>
                          <a:latin typeface="Arial"/>
                          <a:ea typeface="Arial"/>
                          <a:cs typeface="Arial"/>
                          <a:sym typeface="Arial"/>
                        </a:rPr>
                        <a:t>7513-7521</a:t>
                      </a:r>
                      <a:endParaRPr sz="900" b="0" u="none" strike="noStrike" cap="none">
                        <a:latin typeface="Arial"/>
                        <a:ea typeface="Arial"/>
                        <a:cs typeface="Arial"/>
                        <a:sym typeface="Arial"/>
                      </a:endParaRPr>
                    </a:p>
                  </a:txBody>
                  <a:tcPr marL="67500" marR="67500" marT="34300" marB="34300">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ru" sz="900" b="0" u="none" strike="noStrike" cap="none">
                          <a:solidFill>
                            <a:srgbClr val="000000"/>
                          </a:solidFill>
                          <a:latin typeface="Arial"/>
                          <a:ea typeface="Arial"/>
                          <a:cs typeface="Arial"/>
                          <a:sym typeface="Arial"/>
                        </a:rPr>
                        <a:t>Mixed</a:t>
                      </a:r>
                      <a:endParaRPr sz="900" b="0" u="none" strike="noStrike" cap="none">
                        <a:latin typeface="Arial"/>
                        <a:ea typeface="Arial"/>
                        <a:cs typeface="Arial"/>
                        <a:sym typeface="Arial"/>
                      </a:endParaRPr>
                    </a:p>
                  </a:txBody>
                  <a:tcPr marL="67500" marR="67500" marT="34300" marB="34300">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ru" sz="900" b="0" u="none" strike="noStrike" cap="none">
                          <a:solidFill>
                            <a:srgbClr val="000000"/>
                          </a:solidFill>
                          <a:latin typeface="Arial"/>
                          <a:ea typeface="Arial"/>
                          <a:cs typeface="Arial"/>
                          <a:sym typeface="Arial"/>
                        </a:rPr>
                        <a:t>3М</a:t>
                      </a:r>
                      <a:endParaRPr sz="900" b="0" u="none" strike="noStrike" cap="none">
                        <a:latin typeface="Arial"/>
                        <a:ea typeface="Arial"/>
                        <a:cs typeface="Arial"/>
                        <a:sym typeface="Arial"/>
                      </a:endParaRPr>
                    </a:p>
                  </a:txBody>
                  <a:tcPr marL="67500" marR="67500" marT="34300" marB="34300">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Calibri"/>
                        <a:buNone/>
                      </a:pPr>
                      <a:r>
                        <a:rPr lang="ru" sz="900" b="0" u="none" strike="noStrike" cap="none">
                          <a:solidFill>
                            <a:srgbClr val="000000"/>
                          </a:solidFill>
                          <a:latin typeface="Calibri"/>
                          <a:ea typeface="Calibri"/>
                          <a:cs typeface="Calibri"/>
                          <a:sym typeface="Calibri"/>
                        </a:rPr>
                        <a:t>0°</a:t>
                      </a:r>
                      <a:endParaRPr sz="900" b="0" u="none" strike="noStrike" cap="none">
                        <a:latin typeface="Arial"/>
                        <a:ea typeface="Arial"/>
                        <a:cs typeface="Arial"/>
                        <a:sym typeface="Arial"/>
                      </a:endParaRPr>
                    </a:p>
                  </a:txBody>
                  <a:tcPr marL="67500" marR="67500" marT="34300" marB="34300">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ru" sz="900" b="0" u="none" strike="noStrike" cap="none">
                          <a:solidFill>
                            <a:srgbClr val="000000"/>
                          </a:solidFill>
                          <a:latin typeface="Arial"/>
                          <a:ea typeface="Arial"/>
                          <a:cs typeface="Arial"/>
                          <a:sym typeface="Arial"/>
                        </a:rPr>
                        <a:t>986k</a:t>
                      </a:r>
                      <a:endParaRPr sz="900" b="0" u="none" strike="noStrike" cap="none">
                        <a:latin typeface="Arial"/>
                        <a:ea typeface="Arial"/>
                        <a:cs typeface="Arial"/>
                        <a:sym typeface="Arial"/>
                      </a:endParaRPr>
                    </a:p>
                  </a:txBody>
                  <a:tcPr marL="67500" marR="67500" marT="34300" marB="34300">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ru" sz="900" b="0" u="none" strike="noStrike" cap="none">
                          <a:solidFill>
                            <a:srgbClr val="000000"/>
                          </a:solidFill>
                          <a:latin typeface="Arial"/>
                          <a:ea typeface="Arial"/>
                          <a:cs typeface="Arial"/>
                          <a:sym typeface="Arial"/>
                        </a:rPr>
                        <a:t>634k</a:t>
                      </a:r>
                      <a:endParaRPr sz="900" b="0" u="none" strike="noStrike" cap="none">
                        <a:latin typeface="Arial"/>
                        <a:ea typeface="Arial"/>
                        <a:cs typeface="Arial"/>
                        <a:sym typeface="Arial"/>
                      </a:endParaRPr>
                    </a:p>
                  </a:txBody>
                  <a:tcPr marL="67500" marR="67500" marT="34300" marB="34300">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ru" sz="900" b="0" u="none" strike="noStrike" cap="none">
                          <a:solidFill>
                            <a:srgbClr val="000000"/>
                          </a:solidFill>
                          <a:latin typeface="Arial"/>
                          <a:ea typeface="Arial"/>
                          <a:cs typeface="Arial"/>
                          <a:sym typeface="Arial"/>
                        </a:rPr>
                        <a:t>465k</a:t>
                      </a:r>
                      <a:endParaRPr sz="900" b="0" u="none" strike="noStrike" cap="none">
                        <a:latin typeface="Arial"/>
                        <a:ea typeface="Arial"/>
                        <a:cs typeface="Arial"/>
                        <a:sym typeface="Arial"/>
                      </a:endParaRPr>
                    </a:p>
                  </a:txBody>
                  <a:tcPr marL="67500" marR="67500" marT="34300" marB="34300">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sp>
        <p:nvSpPr>
          <p:cNvPr id="197" name="Google Shape;197;p25"/>
          <p:cNvSpPr/>
          <p:nvPr/>
        </p:nvSpPr>
        <p:spPr>
          <a:xfrm>
            <a:off x="88028" y="8"/>
            <a:ext cx="4253100" cy="345300"/>
          </a:xfrm>
          <a:prstGeom prst="rect">
            <a:avLst/>
          </a:prstGeom>
          <a:noFill/>
          <a:ln>
            <a:noFill/>
          </a:ln>
        </p:spPr>
        <p:txBody>
          <a:bodyPr spcFirstLastPara="1" wrap="square" lIns="67500" tIns="33750" rIns="67500" bIns="3375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ru" sz="1800" b="1" i="0" u="none" strike="noStrike" cap="none">
                <a:solidFill>
                  <a:srgbClr val="000000"/>
                </a:solidFill>
                <a:latin typeface="Calibri"/>
                <a:ea typeface="Calibri"/>
                <a:cs typeface="Calibri"/>
                <a:sym typeface="Calibri"/>
              </a:rPr>
              <a:t>Estimation of time resolution of single cells</a:t>
            </a:r>
            <a:endParaRPr sz="1800" b="1" i="0" u="none" strike="noStrike" cap="none">
              <a:solidFill>
                <a:schemeClr val="dk1"/>
              </a:solidFill>
              <a:latin typeface="Arial"/>
              <a:ea typeface="Arial"/>
              <a:cs typeface="Arial"/>
              <a:sym typeface="Arial"/>
            </a:endParaRPr>
          </a:p>
        </p:txBody>
      </p:sp>
      <p:grpSp>
        <p:nvGrpSpPr>
          <p:cNvPr id="198" name="Google Shape;198;p25"/>
          <p:cNvGrpSpPr/>
          <p:nvPr/>
        </p:nvGrpSpPr>
        <p:grpSpPr>
          <a:xfrm>
            <a:off x="4223067" y="803366"/>
            <a:ext cx="4644900" cy="1320499"/>
            <a:chOff x="5727495" y="397"/>
            <a:chExt cx="3555224" cy="1161900"/>
          </a:xfrm>
        </p:grpSpPr>
        <p:sp>
          <p:nvSpPr>
            <p:cNvPr id="199" name="Google Shape;199;p25"/>
            <p:cNvSpPr txBox="1"/>
            <p:nvPr/>
          </p:nvSpPr>
          <p:spPr>
            <a:xfrm>
              <a:off x="7446419" y="397"/>
              <a:ext cx="1836300" cy="1161900"/>
            </a:xfrm>
            <a:prstGeom prst="rect">
              <a:avLst/>
            </a:prstGeom>
            <a:blipFill rotWithShape="1">
              <a:blip r:embed="rId3">
                <a:alphaModFix/>
              </a:blip>
              <a:stretch>
                <a:fillRect/>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1400" b="0" i="0" u="none" strike="noStrike" cap="none">
                  <a:latin typeface="Arial"/>
                  <a:ea typeface="Arial"/>
                  <a:cs typeface="Arial"/>
                  <a:sym typeface="Arial"/>
                </a:rPr>
                <a:t> </a:t>
              </a:r>
              <a:endParaRPr sz="1100"/>
            </a:p>
          </p:txBody>
        </p:sp>
        <p:sp>
          <p:nvSpPr>
            <p:cNvPr id="200" name="Google Shape;200;p25"/>
            <p:cNvSpPr/>
            <p:nvPr/>
          </p:nvSpPr>
          <p:spPr>
            <a:xfrm>
              <a:off x="6915045" y="482142"/>
              <a:ext cx="540000" cy="179982"/>
            </a:xfrm>
            <a:custGeom>
              <a:avLst/>
              <a:gdLst/>
              <a:ahLst/>
              <a:cxnLst/>
              <a:rect l="l" t="t" r="r" b="b"/>
              <a:pathLst>
                <a:path w="21600" h="21600" extrusionOk="0">
                  <a:moveTo>
                    <a:pt x="0" y="5400"/>
                  </a:moveTo>
                  <a:lnTo>
                    <a:pt x="16200" y="5400"/>
                  </a:lnTo>
                  <a:lnTo>
                    <a:pt x="16200" y="0"/>
                  </a:lnTo>
                  <a:lnTo>
                    <a:pt x="21600" y="10800"/>
                  </a:lnTo>
                  <a:lnTo>
                    <a:pt x="16200" y="21600"/>
                  </a:lnTo>
                  <a:lnTo>
                    <a:pt x="16200" y="16200"/>
                  </a:lnTo>
                  <a:lnTo>
                    <a:pt x="0" y="16200"/>
                  </a:lnTo>
                  <a:close/>
                </a:path>
              </a:pathLst>
            </a:custGeom>
            <a:solidFill>
              <a:srgbClr val="729FCF"/>
            </a:solidFill>
            <a:ln w="9525" cap="flat" cmpd="sng">
              <a:solidFill>
                <a:srgbClr val="3465A4"/>
              </a:solidFill>
              <a:prstDash val="solid"/>
              <a:round/>
              <a:headEnd type="none" w="sm" len="sm"/>
              <a:tailEnd type="none" w="sm" len="sm"/>
            </a:ln>
          </p:spPr>
        </p:sp>
        <p:sp>
          <p:nvSpPr>
            <p:cNvPr id="201" name="Google Shape;201;p25"/>
            <p:cNvSpPr txBox="1"/>
            <p:nvPr/>
          </p:nvSpPr>
          <p:spPr>
            <a:xfrm>
              <a:off x="5727495" y="209219"/>
              <a:ext cx="1139100" cy="746100"/>
            </a:xfrm>
            <a:prstGeom prst="rect">
              <a:avLst/>
            </a:prstGeom>
            <a:blipFill rotWithShape="1">
              <a:blip r:embed="rId4">
                <a:alphaModFix/>
              </a:blip>
              <a:stretch>
                <a:fillRect/>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1400">
                  <a:latin typeface="Arial"/>
                  <a:ea typeface="Arial"/>
                  <a:cs typeface="Arial"/>
                  <a:sym typeface="Arial"/>
                </a:rPr>
                <a:t> </a:t>
              </a:r>
              <a:endParaRPr sz="1100"/>
            </a:p>
          </p:txBody>
        </p:sp>
      </p:grpSp>
      <p:sp>
        <p:nvSpPr>
          <p:cNvPr id="202" name="Google Shape;202;p25"/>
          <p:cNvSpPr txBox="1"/>
          <p:nvPr/>
        </p:nvSpPr>
        <p:spPr>
          <a:xfrm>
            <a:off x="95805" y="234058"/>
            <a:ext cx="3028500" cy="380400"/>
          </a:xfrm>
          <a:prstGeom prst="rect">
            <a:avLst/>
          </a:prstGeom>
          <a:noFill/>
          <a:ln>
            <a:noFill/>
          </a:ln>
        </p:spPr>
        <p:txBody>
          <a:bodyPr spcFirstLastPara="1" wrap="square" lIns="67500" tIns="33750" rIns="67500" bIns="3375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ru" sz="1200">
                <a:solidFill>
                  <a:srgbClr val="000000"/>
                </a:solidFill>
                <a:latin typeface="Calibri"/>
                <a:ea typeface="Calibri"/>
                <a:cs typeface="Calibri"/>
                <a:sym typeface="Calibri"/>
              </a:rPr>
              <a:t>Cut – h</a:t>
            </a:r>
            <a:r>
              <a:rPr lang="ru" sz="1200" b="0" strike="noStrike">
                <a:solidFill>
                  <a:srgbClr val="000000"/>
                </a:solidFill>
                <a:latin typeface="Calibri"/>
                <a:ea typeface="Calibri"/>
                <a:cs typeface="Calibri"/>
                <a:sym typeface="Calibri"/>
              </a:rPr>
              <a:t>its in 4 layers: (i) &amp; (i+1) &amp; (i+2) &amp; (i+3)</a:t>
            </a:r>
            <a:endParaRPr sz="1100"/>
          </a:p>
          <a:p>
            <a:pPr marL="0" marR="0" lvl="0" indent="0" algn="l" rtl="0">
              <a:lnSpc>
                <a:spcPct val="100000"/>
              </a:lnSpc>
              <a:spcBef>
                <a:spcPts val="0"/>
              </a:spcBef>
              <a:spcAft>
                <a:spcPts val="0"/>
              </a:spcAft>
              <a:buClr>
                <a:srgbClr val="000000"/>
              </a:buClr>
              <a:buSzPts val="1200"/>
              <a:buFont typeface="Calibri"/>
              <a:buNone/>
            </a:pPr>
            <a:r>
              <a:rPr lang="ru" sz="1200">
                <a:solidFill>
                  <a:srgbClr val="000000"/>
                </a:solidFill>
                <a:latin typeface="Calibri"/>
                <a:ea typeface="Calibri"/>
                <a:cs typeface="Calibri"/>
                <a:sym typeface="Calibri"/>
              </a:rPr>
              <a:t>Layers 6 – 11</a:t>
            </a:r>
            <a:endParaRPr sz="1200" b="0" strike="noStrike">
              <a:solidFill>
                <a:schemeClr val="dk1"/>
              </a:solidFill>
              <a:latin typeface="Arial"/>
              <a:ea typeface="Arial"/>
              <a:cs typeface="Arial"/>
              <a:sym typeface="Arial"/>
            </a:endParaRPr>
          </a:p>
        </p:txBody>
      </p:sp>
      <p:grpSp>
        <p:nvGrpSpPr>
          <p:cNvPr id="203" name="Google Shape;203;p25"/>
          <p:cNvGrpSpPr/>
          <p:nvPr/>
        </p:nvGrpSpPr>
        <p:grpSpPr>
          <a:xfrm>
            <a:off x="60086" y="2505240"/>
            <a:ext cx="4454459" cy="2602338"/>
            <a:chOff x="2989080" y="2787765"/>
            <a:chExt cx="5939279" cy="3469784"/>
          </a:xfrm>
        </p:grpSpPr>
        <p:pic>
          <p:nvPicPr>
            <p:cNvPr id="204" name="Google Shape;204;p25"/>
            <p:cNvPicPr preferRelativeResize="0"/>
            <p:nvPr/>
          </p:nvPicPr>
          <p:blipFill rotWithShape="1">
            <a:blip r:embed="rId5">
              <a:alphaModFix/>
            </a:blip>
            <a:srcRect/>
            <a:stretch/>
          </p:blipFill>
          <p:spPr>
            <a:xfrm>
              <a:off x="2989080" y="2787765"/>
              <a:ext cx="2950920" cy="1714681"/>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5972040" y="2794350"/>
              <a:ext cx="2956319" cy="1722600"/>
            </a:xfrm>
            <a:prstGeom prst="rect">
              <a:avLst/>
            </a:prstGeom>
            <a:noFill/>
            <a:ln>
              <a:noFill/>
            </a:ln>
          </p:spPr>
        </p:pic>
        <p:pic>
          <p:nvPicPr>
            <p:cNvPr id="206" name="Google Shape;206;p25"/>
            <p:cNvPicPr preferRelativeResize="0"/>
            <p:nvPr/>
          </p:nvPicPr>
          <p:blipFill rotWithShape="1">
            <a:blip r:embed="rId7">
              <a:alphaModFix/>
            </a:blip>
            <a:srcRect/>
            <a:stretch/>
          </p:blipFill>
          <p:spPr>
            <a:xfrm>
              <a:off x="2989080" y="4516950"/>
              <a:ext cx="2953079" cy="1740599"/>
            </a:xfrm>
            <a:prstGeom prst="rect">
              <a:avLst/>
            </a:prstGeom>
            <a:noFill/>
            <a:ln>
              <a:noFill/>
            </a:ln>
          </p:spPr>
        </p:pic>
      </p:grpSp>
      <p:graphicFrame>
        <p:nvGraphicFramePr>
          <p:cNvPr id="207" name="Google Shape;207;p25"/>
          <p:cNvGraphicFramePr/>
          <p:nvPr/>
        </p:nvGraphicFramePr>
        <p:xfrm>
          <a:off x="354958" y="673703"/>
          <a:ext cx="3530300" cy="1691920"/>
        </p:xfrm>
        <a:graphic>
          <a:graphicData uri="http://schemas.openxmlformats.org/drawingml/2006/table">
            <a:tbl>
              <a:tblPr firstRow="1" bandRow="1">
                <a:noFill/>
                <a:tableStyleId>{0D40349B-8D23-40B0-8163-61392C46C3FA}</a:tableStyleId>
              </a:tblPr>
              <a:tblGrid>
                <a:gridCol w="237525">
                  <a:extLst>
                    <a:ext uri="{9D8B030D-6E8A-4147-A177-3AD203B41FA5}">
                      <a16:colId xmlns:a16="http://schemas.microsoft.com/office/drawing/2014/main" xmlns="" val="20000"/>
                    </a:ext>
                  </a:extLst>
                </a:gridCol>
                <a:gridCol w="204950">
                  <a:extLst>
                    <a:ext uri="{9D8B030D-6E8A-4147-A177-3AD203B41FA5}">
                      <a16:colId xmlns:a16="http://schemas.microsoft.com/office/drawing/2014/main" xmlns="" val="20001"/>
                    </a:ext>
                  </a:extLst>
                </a:gridCol>
                <a:gridCol w="237525">
                  <a:extLst>
                    <a:ext uri="{9D8B030D-6E8A-4147-A177-3AD203B41FA5}">
                      <a16:colId xmlns:a16="http://schemas.microsoft.com/office/drawing/2014/main" xmlns="" val="20002"/>
                    </a:ext>
                  </a:extLst>
                </a:gridCol>
                <a:gridCol w="237525">
                  <a:extLst>
                    <a:ext uri="{9D8B030D-6E8A-4147-A177-3AD203B41FA5}">
                      <a16:colId xmlns:a16="http://schemas.microsoft.com/office/drawing/2014/main" xmlns="" val="20003"/>
                    </a:ext>
                  </a:extLst>
                </a:gridCol>
                <a:gridCol w="237525">
                  <a:extLst>
                    <a:ext uri="{9D8B030D-6E8A-4147-A177-3AD203B41FA5}">
                      <a16:colId xmlns:a16="http://schemas.microsoft.com/office/drawing/2014/main" xmlns="" val="20004"/>
                    </a:ext>
                  </a:extLst>
                </a:gridCol>
                <a:gridCol w="237525">
                  <a:extLst>
                    <a:ext uri="{9D8B030D-6E8A-4147-A177-3AD203B41FA5}">
                      <a16:colId xmlns:a16="http://schemas.microsoft.com/office/drawing/2014/main" xmlns="" val="20005"/>
                    </a:ext>
                  </a:extLst>
                </a:gridCol>
                <a:gridCol w="237525">
                  <a:extLst>
                    <a:ext uri="{9D8B030D-6E8A-4147-A177-3AD203B41FA5}">
                      <a16:colId xmlns:a16="http://schemas.microsoft.com/office/drawing/2014/main" xmlns="" val="20006"/>
                    </a:ext>
                  </a:extLst>
                </a:gridCol>
                <a:gridCol w="237525">
                  <a:extLst>
                    <a:ext uri="{9D8B030D-6E8A-4147-A177-3AD203B41FA5}">
                      <a16:colId xmlns:a16="http://schemas.microsoft.com/office/drawing/2014/main" xmlns="" val="20007"/>
                    </a:ext>
                  </a:extLst>
                </a:gridCol>
                <a:gridCol w="237525">
                  <a:extLst>
                    <a:ext uri="{9D8B030D-6E8A-4147-A177-3AD203B41FA5}">
                      <a16:colId xmlns:a16="http://schemas.microsoft.com/office/drawing/2014/main" xmlns="" val="20008"/>
                    </a:ext>
                  </a:extLst>
                </a:gridCol>
                <a:gridCol w="237525">
                  <a:extLst>
                    <a:ext uri="{9D8B030D-6E8A-4147-A177-3AD203B41FA5}">
                      <a16:colId xmlns:a16="http://schemas.microsoft.com/office/drawing/2014/main" xmlns="" val="20009"/>
                    </a:ext>
                  </a:extLst>
                </a:gridCol>
                <a:gridCol w="237525">
                  <a:extLst>
                    <a:ext uri="{9D8B030D-6E8A-4147-A177-3AD203B41FA5}">
                      <a16:colId xmlns:a16="http://schemas.microsoft.com/office/drawing/2014/main" xmlns="" val="20010"/>
                    </a:ext>
                  </a:extLst>
                </a:gridCol>
                <a:gridCol w="237525">
                  <a:extLst>
                    <a:ext uri="{9D8B030D-6E8A-4147-A177-3AD203B41FA5}">
                      <a16:colId xmlns:a16="http://schemas.microsoft.com/office/drawing/2014/main" xmlns="" val="20011"/>
                    </a:ext>
                  </a:extLst>
                </a:gridCol>
                <a:gridCol w="237525">
                  <a:extLst>
                    <a:ext uri="{9D8B030D-6E8A-4147-A177-3AD203B41FA5}">
                      <a16:colId xmlns:a16="http://schemas.microsoft.com/office/drawing/2014/main" xmlns="" val="20012"/>
                    </a:ext>
                  </a:extLst>
                </a:gridCol>
                <a:gridCol w="237525">
                  <a:extLst>
                    <a:ext uri="{9D8B030D-6E8A-4147-A177-3AD203B41FA5}">
                      <a16:colId xmlns:a16="http://schemas.microsoft.com/office/drawing/2014/main" xmlns="" val="20013"/>
                    </a:ext>
                  </a:extLst>
                </a:gridCol>
                <a:gridCol w="237525">
                  <a:extLst>
                    <a:ext uri="{9D8B030D-6E8A-4147-A177-3AD203B41FA5}">
                      <a16:colId xmlns:a16="http://schemas.microsoft.com/office/drawing/2014/main" xmlns="" val="20014"/>
                    </a:ext>
                  </a:extLst>
                </a:gridCol>
              </a:tblGrid>
              <a:tr h="216925">
                <a:tc gridSpan="15">
                  <a:txBody>
                    <a:bodyPr/>
                    <a:lstStyle/>
                    <a:p>
                      <a:pPr marL="0" marR="0" lvl="0" indent="0" algn="ctr" rtl="0">
                        <a:spcBef>
                          <a:spcPts val="0"/>
                        </a:spcBef>
                        <a:spcAft>
                          <a:spcPts val="0"/>
                        </a:spcAft>
                        <a:buNone/>
                      </a:pPr>
                      <a:r>
                        <a:rPr lang="ru" sz="900" b="0" u="none" strike="noStrike" cap="none">
                          <a:solidFill>
                            <a:schemeClr val="dk1"/>
                          </a:solidFill>
                        </a:rPr>
                        <a:t>1</a:t>
                      </a:r>
                      <a:r>
                        <a:rPr lang="ru" sz="900" b="0" u="none" strike="noStrike" cap="none" baseline="30000">
                          <a:solidFill>
                            <a:schemeClr val="dk1"/>
                          </a:solidFill>
                        </a:rPr>
                        <a:t>st</a:t>
                      </a:r>
                      <a:r>
                        <a:rPr lang="ru" sz="900" b="0" u="none" strike="noStrike" cap="none">
                          <a:solidFill>
                            <a:schemeClr val="dk1"/>
                          </a:solidFill>
                        </a:rPr>
                        <a:t> step 1-3 layers</a:t>
                      </a:r>
                      <a:endParaRPr sz="900" b="0" u="none" strike="noStrike" cap="none">
                        <a:solidFill>
                          <a:schemeClr val="dk1"/>
                        </a:solidFill>
                      </a:endParaRPr>
                    </a:p>
                  </a:txBody>
                  <a:tcPr marL="103750" marR="103750" marT="51875" marB="51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67375">
                <a:tc>
                  <a:txBody>
                    <a:bodyPr/>
                    <a:lstStyle/>
                    <a:p>
                      <a:pPr marL="0" marR="0" lvl="0" indent="0" algn="ctr" rtl="0">
                        <a:spcBef>
                          <a:spcPts val="0"/>
                        </a:spcBef>
                        <a:spcAft>
                          <a:spcPts val="0"/>
                        </a:spcAft>
                        <a:buNone/>
                      </a:pPr>
                      <a:r>
                        <a:rPr lang="ru" sz="800" b="0" u="none" strike="noStrike" cap="none">
                          <a:solidFill>
                            <a:schemeClr val="dk1"/>
                          </a:solidFill>
                        </a:rPr>
                        <a:t>1</a:t>
                      </a:r>
                      <a:endParaRPr sz="14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ADA"/>
                    </a:solidFill>
                  </a:tcPr>
                </a:tc>
                <a:tc>
                  <a:txBody>
                    <a:bodyPr/>
                    <a:lstStyle/>
                    <a:p>
                      <a:pPr marL="0" marR="0" lvl="0" indent="0" algn="ctr" rtl="0">
                        <a:spcBef>
                          <a:spcPts val="0"/>
                        </a:spcBef>
                        <a:spcAft>
                          <a:spcPts val="0"/>
                        </a:spcAft>
                        <a:buNone/>
                      </a:pPr>
                      <a:r>
                        <a:rPr lang="ru" sz="800" b="0" u="none" strike="noStrike" cap="none">
                          <a:solidFill>
                            <a:schemeClr val="dk1"/>
                          </a:solidFill>
                        </a:rPr>
                        <a:t>2</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ADA"/>
                    </a:solidFill>
                  </a:tcPr>
                </a:tc>
                <a:tc>
                  <a:txBody>
                    <a:bodyPr/>
                    <a:lstStyle/>
                    <a:p>
                      <a:pPr marL="0" marR="0" lvl="0" indent="0" algn="ctr" rtl="0">
                        <a:spcBef>
                          <a:spcPts val="0"/>
                        </a:spcBef>
                        <a:spcAft>
                          <a:spcPts val="0"/>
                        </a:spcAft>
                        <a:buNone/>
                      </a:pPr>
                      <a:r>
                        <a:rPr lang="ru" sz="800" b="0" u="none" strike="noStrike" cap="none">
                          <a:solidFill>
                            <a:schemeClr val="dk1"/>
                          </a:solidFill>
                        </a:rPr>
                        <a:t>3</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ADA"/>
                    </a:solidFill>
                  </a:tcPr>
                </a:tc>
                <a:tc>
                  <a:txBody>
                    <a:bodyPr/>
                    <a:lstStyle/>
                    <a:p>
                      <a:pPr marL="0" marR="0" lvl="0" indent="0" algn="ctr" rtl="0">
                        <a:spcBef>
                          <a:spcPts val="0"/>
                        </a:spcBef>
                        <a:spcAft>
                          <a:spcPts val="0"/>
                        </a:spcAft>
                        <a:buNone/>
                      </a:pPr>
                      <a:r>
                        <a:rPr lang="ru" sz="800" b="0" u="none" strike="noStrike" cap="none">
                          <a:solidFill>
                            <a:schemeClr val="dk1"/>
                          </a:solidFill>
                        </a:rPr>
                        <a:t>4</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ADA"/>
                    </a:solidFill>
                  </a:tcPr>
                </a:tc>
                <a:tc>
                  <a:txBody>
                    <a:bodyPr/>
                    <a:lstStyle/>
                    <a:p>
                      <a:pPr marL="0" marR="0" lvl="0" indent="0" algn="ctr" rtl="0">
                        <a:spcBef>
                          <a:spcPts val="0"/>
                        </a:spcBef>
                        <a:spcAft>
                          <a:spcPts val="0"/>
                        </a:spcAft>
                        <a:buNone/>
                      </a:pPr>
                      <a:r>
                        <a:rPr lang="ru" sz="800" b="0" u="none" strike="noStrike" cap="none">
                          <a:solidFill>
                            <a:schemeClr val="dk1"/>
                          </a:solidFill>
                        </a:rPr>
                        <a:t>5</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ADA"/>
                    </a:solidFill>
                  </a:tcPr>
                </a:tc>
                <a:tc>
                  <a:txBody>
                    <a:bodyPr/>
                    <a:lstStyle/>
                    <a:p>
                      <a:pPr marL="0" marR="0" lvl="0" indent="0" algn="ctr" rtl="0">
                        <a:spcBef>
                          <a:spcPts val="0"/>
                        </a:spcBef>
                        <a:spcAft>
                          <a:spcPts val="0"/>
                        </a:spcAft>
                        <a:buNone/>
                      </a:pPr>
                      <a:r>
                        <a:rPr lang="ru" sz="800" b="0" u="none" strike="noStrike" cap="none">
                          <a:solidFill>
                            <a:schemeClr val="dk1"/>
                          </a:solidFill>
                        </a:rPr>
                        <a:t>6</a:t>
                      </a:r>
                      <a:endParaRPr sz="800" b="0" u="none" strike="noStrike" cap="none">
                        <a:solidFill>
                          <a:schemeClr val="dk1"/>
                        </a:solidFill>
                      </a:endParaRPr>
                    </a:p>
                  </a:txBody>
                  <a:tcPr marL="60150" marR="60150" marT="30075" marB="30075">
                    <a:lnL w="381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AA95"/>
                    </a:solidFill>
                  </a:tcPr>
                </a:tc>
                <a:tc>
                  <a:txBody>
                    <a:bodyPr/>
                    <a:lstStyle/>
                    <a:p>
                      <a:pPr marL="0" marR="0" lvl="0" indent="0" algn="ctr" rtl="0">
                        <a:spcBef>
                          <a:spcPts val="0"/>
                        </a:spcBef>
                        <a:spcAft>
                          <a:spcPts val="0"/>
                        </a:spcAft>
                        <a:buNone/>
                      </a:pPr>
                      <a:r>
                        <a:rPr lang="ru" sz="800" b="0" u="none" strike="noStrike" cap="none">
                          <a:solidFill>
                            <a:schemeClr val="dk1"/>
                          </a:solidFill>
                        </a:rPr>
                        <a:t>7</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7BC65"/>
                    </a:solidFill>
                  </a:tcPr>
                </a:tc>
                <a:tc>
                  <a:txBody>
                    <a:bodyPr/>
                    <a:lstStyle/>
                    <a:p>
                      <a:pPr marL="0" marR="0" lvl="0" indent="0" algn="ctr" rtl="0">
                        <a:spcBef>
                          <a:spcPts val="0"/>
                        </a:spcBef>
                        <a:spcAft>
                          <a:spcPts val="0"/>
                        </a:spcAft>
                        <a:buNone/>
                      </a:pPr>
                      <a:r>
                        <a:rPr lang="ru" sz="800" b="0" u="none" strike="noStrike" cap="none">
                          <a:solidFill>
                            <a:schemeClr val="dk1"/>
                          </a:solidFill>
                        </a:rPr>
                        <a:t>8</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29FCF"/>
                    </a:solidFill>
                  </a:tcPr>
                </a:tc>
                <a:tc>
                  <a:txBody>
                    <a:bodyPr/>
                    <a:lstStyle/>
                    <a:p>
                      <a:pPr marL="0" marR="0" lvl="0" indent="0" algn="ctr" rtl="0">
                        <a:spcBef>
                          <a:spcPts val="0"/>
                        </a:spcBef>
                        <a:spcAft>
                          <a:spcPts val="0"/>
                        </a:spcAft>
                        <a:buNone/>
                      </a:pPr>
                      <a:r>
                        <a:rPr lang="ru" sz="800" b="0" u="none" strike="noStrike" cap="none">
                          <a:solidFill>
                            <a:schemeClr val="dk1"/>
                          </a:solidFill>
                        </a:rPr>
                        <a:t>9</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10</a:t>
                      </a:r>
                      <a:endParaRPr sz="800" b="0" u="none" strike="noStrike" cap="none">
                        <a:solidFill>
                          <a:schemeClr val="dk1"/>
                        </a:solidFill>
                      </a:endParaRPr>
                    </a:p>
                  </a:txBody>
                  <a:tcPr marL="60150" marR="60150" marT="30075" marB="30075">
                    <a:lnL w="381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11</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12</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13</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14</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15</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extLst>
                  <a:ext uri="{0D108BD9-81ED-4DB2-BD59-A6C34878D82A}">
                    <a16:rowId xmlns:a16="http://schemas.microsoft.com/office/drawing/2014/main" xmlns="" val="10001"/>
                  </a:ext>
                </a:extLst>
              </a:tr>
              <a:tr h="216925">
                <a:tc gridSpan="15">
                  <a:txBody>
                    <a:bodyPr/>
                    <a:lstStyle/>
                    <a:p>
                      <a:pPr marL="0" marR="0" lvl="0" indent="0" algn="ctr" rtl="0">
                        <a:spcBef>
                          <a:spcPts val="0"/>
                        </a:spcBef>
                        <a:spcAft>
                          <a:spcPts val="0"/>
                        </a:spcAft>
                        <a:buNone/>
                      </a:pPr>
                      <a:r>
                        <a:rPr lang="ru" sz="900" b="0" u="none" strike="noStrike" cap="none">
                          <a:solidFill>
                            <a:schemeClr val="dk1"/>
                          </a:solidFill>
                        </a:rPr>
                        <a:t>1</a:t>
                      </a:r>
                      <a:r>
                        <a:rPr lang="ru" sz="900" b="0" u="none" strike="noStrike" cap="none" baseline="30000">
                          <a:solidFill>
                            <a:schemeClr val="dk1"/>
                          </a:solidFill>
                        </a:rPr>
                        <a:t>st</a:t>
                      </a:r>
                      <a:r>
                        <a:rPr lang="ru" sz="900" b="0" u="none" strike="noStrike" cap="none">
                          <a:solidFill>
                            <a:schemeClr val="dk1"/>
                          </a:solidFill>
                        </a:rPr>
                        <a:t> step 2-4 layers</a:t>
                      </a:r>
                      <a:endParaRPr sz="900" b="0" u="none" strike="noStrike" cap="none">
                        <a:solidFill>
                          <a:schemeClr val="dk1"/>
                        </a:solidFill>
                      </a:endParaRPr>
                    </a:p>
                  </a:txBody>
                  <a:tcPr marL="103750" marR="103750" marT="51875" marB="51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2"/>
                  </a:ext>
                </a:extLst>
              </a:tr>
              <a:tr h="167375">
                <a:tc>
                  <a:txBody>
                    <a:bodyPr/>
                    <a:lstStyle/>
                    <a:p>
                      <a:pPr marL="0" marR="0" lvl="0" indent="0" algn="ctr" rtl="0">
                        <a:spcBef>
                          <a:spcPts val="0"/>
                        </a:spcBef>
                        <a:spcAft>
                          <a:spcPts val="0"/>
                        </a:spcAft>
                        <a:buNone/>
                      </a:pPr>
                      <a:r>
                        <a:rPr lang="ru" sz="800" b="0" u="none" strike="noStrike" cap="none">
                          <a:solidFill>
                            <a:schemeClr val="dk1"/>
                          </a:solidFill>
                        </a:rPr>
                        <a:t>1</a:t>
                      </a:r>
                      <a:endParaRPr sz="14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2</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ADA"/>
                    </a:solidFill>
                  </a:tcPr>
                </a:tc>
                <a:tc>
                  <a:txBody>
                    <a:bodyPr/>
                    <a:lstStyle/>
                    <a:p>
                      <a:pPr marL="0" marR="0" lvl="0" indent="0" algn="ctr" rtl="0">
                        <a:spcBef>
                          <a:spcPts val="0"/>
                        </a:spcBef>
                        <a:spcAft>
                          <a:spcPts val="0"/>
                        </a:spcAft>
                        <a:buNone/>
                      </a:pPr>
                      <a:r>
                        <a:rPr lang="ru" sz="800" b="0" u="none" strike="noStrike" cap="none">
                          <a:solidFill>
                            <a:schemeClr val="dk1"/>
                          </a:solidFill>
                        </a:rPr>
                        <a:t>3</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ADA"/>
                    </a:solidFill>
                  </a:tcPr>
                </a:tc>
                <a:tc>
                  <a:txBody>
                    <a:bodyPr/>
                    <a:lstStyle/>
                    <a:p>
                      <a:pPr marL="0" marR="0" lvl="0" indent="0" algn="ctr" rtl="0">
                        <a:spcBef>
                          <a:spcPts val="0"/>
                        </a:spcBef>
                        <a:spcAft>
                          <a:spcPts val="0"/>
                        </a:spcAft>
                        <a:buNone/>
                      </a:pPr>
                      <a:r>
                        <a:rPr lang="ru" sz="800" b="0" u="none" strike="noStrike" cap="none">
                          <a:solidFill>
                            <a:schemeClr val="dk1"/>
                          </a:solidFill>
                        </a:rPr>
                        <a:t>4</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ADA"/>
                    </a:solidFill>
                  </a:tcPr>
                </a:tc>
                <a:tc>
                  <a:txBody>
                    <a:bodyPr/>
                    <a:lstStyle/>
                    <a:p>
                      <a:pPr marL="0" marR="0" lvl="0" indent="0" algn="ctr" rtl="0">
                        <a:spcBef>
                          <a:spcPts val="0"/>
                        </a:spcBef>
                        <a:spcAft>
                          <a:spcPts val="0"/>
                        </a:spcAft>
                        <a:buNone/>
                      </a:pPr>
                      <a:r>
                        <a:rPr lang="ru" sz="800" b="0" u="none" strike="noStrike" cap="none">
                          <a:solidFill>
                            <a:schemeClr val="dk1"/>
                          </a:solidFill>
                        </a:rPr>
                        <a:t>5</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ADA"/>
                    </a:solidFill>
                  </a:tcPr>
                </a:tc>
                <a:tc>
                  <a:txBody>
                    <a:bodyPr/>
                    <a:lstStyle/>
                    <a:p>
                      <a:pPr marL="0" marR="0" lvl="0" indent="0" algn="ctr" rtl="0">
                        <a:spcBef>
                          <a:spcPts val="0"/>
                        </a:spcBef>
                        <a:spcAft>
                          <a:spcPts val="0"/>
                        </a:spcAft>
                        <a:buNone/>
                      </a:pPr>
                      <a:r>
                        <a:rPr lang="ru" sz="800" b="0" u="none" strike="noStrike" cap="none">
                          <a:solidFill>
                            <a:schemeClr val="dk1"/>
                          </a:solidFill>
                        </a:rPr>
                        <a:t>6</a:t>
                      </a:r>
                      <a:endParaRPr sz="800" b="0" u="none" strike="noStrike" cap="none">
                        <a:solidFill>
                          <a:schemeClr val="dk1"/>
                        </a:solidFill>
                      </a:endParaRPr>
                    </a:p>
                  </a:txBody>
                  <a:tcPr marL="60150" marR="60150" marT="30075" marB="30075">
                    <a:lnL w="381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ADA"/>
                    </a:solidFill>
                  </a:tcPr>
                </a:tc>
                <a:tc>
                  <a:txBody>
                    <a:bodyPr/>
                    <a:lstStyle/>
                    <a:p>
                      <a:pPr marL="0" marR="0" lvl="0" indent="0" algn="ctr" rtl="0">
                        <a:spcBef>
                          <a:spcPts val="0"/>
                        </a:spcBef>
                        <a:spcAft>
                          <a:spcPts val="0"/>
                        </a:spcAft>
                        <a:buNone/>
                      </a:pPr>
                      <a:r>
                        <a:rPr lang="ru" sz="800" b="0" u="none" strike="noStrike" cap="none">
                          <a:solidFill>
                            <a:schemeClr val="dk1"/>
                          </a:solidFill>
                        </a:rPr>
                        <a:t>7</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AA95"/>
                    </a:solidFill>
                  </a:tcPr>
                </a:tc>
                <a:tc>
                  <a:txBody>
                    <a:bodyPr/>
                    <a:lstStyle/>
                    <a:p>
                      <a:pPr marL="0" marR="0" lvl="0" indent="0" algn="ctr" rtl="0">
                        <a:spcBef>
                          <a:spcPts val="0"/>
                        </a:spcBef>
                        <a:spcAft>
                          <a:spcPts val="0"/>
                        </a:spcAft>
                        <a:buNone/>
                      </a:pPr>
                      <a:r>
                        <a:rPr lang="ru" sz="800" b="0" u="none" strike="noStrike" cap="none">
                          <a:solidFill>
                            <a:schemeClr val="dk1"/>
                          </a:solidFill>
                        </a:rPr>
                        <a:t>8</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7BC65"/>
                    </a:solidFill>
                  </a:tcPr>
                </a:tc>
                <a:tc>
                  <a:txBody>
                    <a:bodyPr/>
                    <a:lstStyle/>
                    <a:p>
                      <a:pPr marL="0" marR="0" lvl="0" indent="0" algn="ctr" rtl="0">
                        <a:spcBef>
                          <a:spcPts val="0"/>
                        </a:spcBef>
                        <a:spcAft>
                          <a:spcPts val="0"/>
                        </a:spcAft>
                        <a:buNone/>
                      </a:pPr>
                      <a:r>
                        <a:rPr lang="ru" sz="800" b="0" u="none" strike="noStrike" cap="none">
                          <a:solidFill>
                            <a:schemeClr val="dk1"/>
                          </a:solidFill>
                        </a:rPr>
                        <a:t>9</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29FCF"/>
                    </a:solidFill>
                  </a:tcPr>
                </a:tc>
                <a:tc>
                  <a:txBody>
                    <a:bodyPr/>
                    <a:lstStyle/>
                    <a:p>
                      <a:pPr marL="0" marR="0" lvl="0" indent="0" algn="ctr" rtl="0">
                        <a:spcBef>
                          <a:spcPts val="0"/>
                        </a:spcBef>
                        <a:spcAft>
                          <a:spcPts val="0"/>
                        </a:spcAft>
                        <a:buNone/>
                      </a:pPr>
                      <a:r>
                        <a:rPr lang="ru" sz="800" b="0" u="none" strike="noStrike" cap="none">
                          <a:solidFill>
                            <a:schemeClr val="dk1"/>
                          </a:solidFill>
                        </a:rPr>
                        <a:t>10</a:t>
                      </a:r>
                      <a:endParaRPr sz="800" b="0" u="none" strike="noStrike" cap="none">
                        <a:solidFill>
                          <a:schemeClr val="dk1"/>
                        </a:solidFill>
                      </a:endParaRPr>
                    </a:p>
                  </a:txBody>
                  <a:tcPr marL="60150" marR="60150" marT="30075" marB="30075">
                    <a:lnL w="381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11</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12</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13</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14</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15</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extLst>
                  <a:ext uri="{0D108BD9-81ED-4DB2-BD59-A6C34878D82A}">
                    <a16:rowId xmlns:a16="http://schemas.microsoft.com/office/drawing/2014/main" xmlns="" val="10003"/>
                  </a:ext>
                </a:extLst>
              </a:tr>
              <a:tr h="216925">
                <a:tc gridSpan="15">
                  <a:txBody>
                    <a:bodyPr/>
                    <a:lstStyle/>
                    <a:p>
                      <a:pPr marL="0" marR="0" lvl="0" indent="0" algn="ctr" rtl="0">
                        <a:lnSpc>
                          <a:spcPct val="100000"/>
                        </a:lnSpc>
                        <a:spcBef>
                          <a:spcPts val="0"/>
                        </a:spcBef>
                        <a:spcAft>
                          <a:spcPts val="0"/>
                        </a:spcAft>
                        <a:buClr>
                          <a:schemeClr val="dk1"/>
                        </a:buClr>
                        <a:buSzPts val="900"/>
                        <a:buFont typeface="Arial"/>
                        <a:buNone/>
                      </a:pPr>
                      <a:r>
                        <a:rPr lang="ru" sz="900" b="0" u="none" strike="noStrike" cap="none">
                          <a:solidFill>
                            <a:schemeClr val="dk1"/>
                          </a:solidFill>
                        </a:rPr>
                        <a:t>2</a:t>
                      </a:r>
                      <a:r>
                        <a:rPr lang="ru" sz="900" b="0" u="none" strike="noStrike" cap="none" baseline="30000">
                          <a:solidFill>
                            <a:schemeClr val="dk1"/>
                          </a:solidFill>
                        </a:rPr>
                        <a:t>nd</a:t>
                      </a:r>
                      <a:r>
                        <a:rPr lang="ru" sz="900" b="0" u="none" strike="noStrike" cap="none">
                          <a:solidFill>
                            <a:schemeClr val="dk1"/>
                          </a:solidFill>
                        </a:rPr>
                        <a:t> step 1-3 layers</a:t>
                      </a:r>
                      <a:endParaRPr sz="900" b="0" u="none" strike="noStrike" cap="none">
                        <a:solidFill>
                          <a:schemeClr val="dk1"/>
                        </a:solidFill>
                      </a:endParaRPr>
                    </a:p>
                  </a:txBody>
                  <a:tcPr marL="103750" marR="103750" marT="51875" marB="51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4"/>
                  </a:ext>
                </a:extLst>
              </a:tr>
              <a:tr h="167375">
                <a:tc>
                  <a:txBody>
                    <a:bodyPr/>
                    <a:lstStyle/>
                    <a:p>
                      <a:pPr marL="0" marR="0" lvl="0" indent="0" algn="ctr" rtl="0">
                        <a:spcBef>
                          <a:spcPts val="0"/>
                        </a:spcBef>
                        <a:spcAft>
                          <a:spcPts val="0"/>
                        </a:spcAft>
                        <a:buNone/>
                      </a:pPr>
                      <a:r>
                        <a:rPr lang="ru" sz="800" b="0" u="none" strike="noStrike" cap="none">
                          <a:solidFill>
                            <a:schemeClr val="dk1"/>
                          </a:solidFill>
                        </a:rPr>
                        <a:t>1</a:t>
                      </a:r>
                      <a:endParaRPr sz="14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2</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ADA"/>
                    </a:solidFill>
                  </a:tcPr>
                </a:tc>
                <a:tc>
                  <a:txBody>
                    <a:bodyPr/>
                    <a:lstStyle/>
                    <a:p>
                      <a:pPr marL="0" marR="0" lvl="0" indent="0" algn="ctr" rtl="0">
                        <a:spcBef>
                          <a:spcPts val="0"/>
                        </a:spcBef>
                        <a:spcAft>
                          <a:spcPts val="0"/>
                        </a:spcAft>
                        <a:buNone/>
                      </a:pPr>
                      <a:r>
                        <a:rPr lang="ru" sz="800" b="0" u="none" strike="noStrike" cap="none">
                          <a:solidFill>
                            <a:schemeClr val="dk1"/>
                          </a:solidFill>
                        </a:rPr>
                        <a:t>3</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ADA"/>
                    </a:solidFill>
                  </a:tcPr>
                </a:tc>
                <a:tc>
                  <a:txBody>
                    <a:bodyPr/>
                    <a:lstStyle/>
                    <a:p>
                      <a:pPr marL="0" marR="0" lvl="0" indent="0" algn="ctr" rtl="0">
                        <a:spcBef>
                          <a:spcPts val="0"/>
                        </a:spcBef>
                        <a:spcAft>
                          <a:spcPts val="0"/>
                        </a:spcAft>
                        <a:buNone/>
                      </a:pPr>
                      <a:r>
                        <a:rPr lang="ru" sz="800" b="0" u="none" strike="noStrike" cap="none">
                          <a:solidFill>
                            <a:schemeClr val="dk1"/>
                          </a:solidFill>
                        </a:rPr>
                        <a:t>4</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ADA"/>
                    </a:solidFill>
                  </a:tcPr>
                </a:tc>
                <a:tc>
                  <a:txBody>
                    <a:bodyPr/>
                    <a:lstStyle/>
                    <a:p>
                      <a:pPr marL="0" marR="0" lvl="0" indent="0" algn="ctr" rtl="0">
                        <a:spcBef>
                          <a:spcPts val="0"/>
                        </a:spcBef>
                        <a:spcAft>
                          <a:spcPts val="0"/>
                        </a:spcAft>
                        <a:buNone/>
                      </a:pPr>
                      <a:r>
                        <a:rPr lang="ru" sz="800" b="0" u="none" strike="noStrike" cap="none">
                          <a:solidFill>
                            <a:schemeClr val="dk1"/>
                          </a:solidFill>
                        </a:rPr>
                        <a:t>5</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ADA"/>
                    </a:solidFill>
                  </a:tcPr>
                </a:tc>
                <a:tc>
                  <a:txBody>
                    <a:bodyPr/>
                    <a:lstStyle/>
                    <a:p>
                      <a:pPr marL="0" marR="0" lvl="0" indent="0" algn="ctr" rtl="0">
                        <a:spcBef>
                          <a:spcPts val="0"/>
                        </a:spcBef>
                        <a:spcAft>
                          <a:spcPts val="0"/>
                        </a:spcAft>
                        <a:buNone/>
                      </a:pPr>
                      <a:r>
                        <a:rPr lang="ru" sz="800" b="0" u="none" strike="noStrike" cap="none">
                          <a:solidFill>
                            <a:schemeClr val="dk1"/>
                          </a:solidFill>
                        </a:rPr>
                        <a:t>6</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ADA"/>
                    </a:solidFill>
                  </a:tcPr>
                </a:tc>
                <a:tc>
                  <a:txBody>
                    <a:bodyPr/>
                    <a:lstStyle/>
                    <a:p>
                      <a:pPr marL="0" marR="0" lvl="0" indent="0" algn="ctr" rtl="0">
                        <a:spcBef>
                          <a:spcPts val="0"/>
                        </a:spcBef>
                        <a:spcAft>
                          <a:spcPts val="0"/>
                        </a:spcAft>
                        <a:buNone/>
                      </a:pPr>
                      <a:r>
                        <a:rPr lang="ru" sz="800" b="0" u="none" strike="noStrike" cap="none">
                          <a:solidFill>
                            <a:schemeClr val="dk1"/>
                          </a:solidFill>
                        </a:rPr>
                        <a:t>7</a:t>
                      </a:r>
                      <a:endParaRPr sz="800" b="0" u="none" strike="noStrike" cap="none">
                        <a:solidFill>
                          <a:schemeClr val="dk1"/>
                        </a:solidFill>
                      </a:endParaRPr>
                    </a:p>
                  </a:txBody>
                  <a:tcPr marL="60150" marR="60150" marT="30075" marB="30075">
                    <a:lnL w="381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AA95"/>
                    </a:solidFill>
                  </a:tcPr>
                </a:tc>
                <a:tc>
                  <a:txBody>
                    <a:bodyPr/>
                    <a:lstStyle/>
                    <a:p>
                      <a:pPr marL="0" marR="0" lvl="0" indent="0" algn="ctr" rtl="0">
                        <a:spcBef>
                          <a:spcPts val="0"/>
                        </a:spcBef>
                        <a:spcAft>
                          <a:spcPts val="0"/>
                        </a:spcAft>
                        <a:buNone/>
                      </a:pPr>
                      <a:r>
                        <a:rPr lang="ru" sz="800" b="0" u="none" strike="noStrike" cap="none">
                          <a:solidFill>
                            <a:schemeClr val="dk1"/>
                          </a:solidFill>
                        </a:rPr>
                        <a:t>8</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7BC65"/>
                    </a:solidFill>
                  </a:tcPr>
                </a:tc>
                <a:tc>
                  <a:txBody>
                    <a:bodyPr/>
                    <a:lstStyle/>
                    <a:p>
                      <a:pPr marL="0" marR="0" lvl="0" indent="0" algn="ctr" rtl="0">
                        <a:spcBef>
                          <a:spcPts val="0"/>
                        </a:spcBef>
                        <a:spcAft>
                          <a:spcPts val="0"/>
                        </a:spcAft>
                        <a:buNone/>
                      </a:pPr>
                      <a:r>
                        <a:rPr lang="ru" sz="800" b="0" u="none" strike="noStrike" cap="none">
                          <a:solidFill>
                            <a:schemeClr val="dk1"/>
                          </a:solidFill>
                        </a:rPr>
                        <a:t>9</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29FCF"/>
                    </a:solidFill>
                  </a:tcPr>
                </a:tc>
                <a:tc>
                  <a:txBody>
                    <a:bodyPr/>
                    <a:lstStyle/>
                    <a:p>
                      <a:pPr marL="0" marR="0" lvl="0" indent="0" algn="ctr" rtl="0">
                        <a:spcBef>
                          <a:spcPts val="0"/>
                        </a:spcBef>
                        <a:spcAft>
                          <a:spcPts val="0"/>
                        </a:spcAft>
                        <a:buNone/>
                      </a:pPr>
                      <a:r>
                        <a:rPr lang="ru" sz="800" b="0" u="none" strike="noStrike" cap="none">
                          <a:solidFill>
                            <a:schemeClr val="dk1"/>
                          </a:solidFill>
                        </a:rPr>
                        <a:t>10</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11</a:t>
                      </a:r>
                      <a:endParaRPr sz="800" b="0" u="none" strike="noStrike" cap="none">
                        <a:solidFill>
                          <a:schemeClr val="dk1"/>
                        </a:solidFill>
                      </a:endParaRPr>
                    </a:p>
                  </a:txBody>
                  <a:tcPr marL="60150" marR="60150" marT="30075" marB="30075">
                    <a:lnL w="381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12</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13</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14</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15</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extLst>
                  <a:ext uri="{0D108BD9-81ED-4DB2-BD59-A6C34878D82A}">
                    <a16:rowId xmlns:a16="http://schemas.microsoft.com/office/drawing/2014/main" xmlns="" val="10005"/>
                  </a:ext>
                </a:extLst>
              </a:tr>
              <a:tr h="216925">
                <a:tc gridSpan="15">
                  <a:txBody>
                    <a:bodyPr/>
                    <a:lstStyle/>
                    <a:p>
                      <a:pPr marL="0" marR="0" lvl="0" indent="0" algn="ctr" rtl="0">
                        <a:lnSpc>
                          <a:spcPct val="100000"/>
                        </a:lnSpc>
                        <a:spcBef>
                          <a:spcPts val="0"/>
                        </a:spcBef>
                        <a:spcAft>
                          <a:spcPts val="0"/>
                        </a:spcAft>
                        <a:buClr>
                          <a:schemeClr val="dk1"/>
                        </a:buClr>
                        <a:buSzPts val="900"/>
                        <a:buFont typeface="Arial"/>
                        <a:buNone/>
                      </a:pPr>
                      <a:r>
                        <a:rPr lang="ru" sz="900" b="0" u="none" strike="noStrike" cap="none">
                          <a:solidFill>
                            <a:schemeClr val="dk1"/>
                          </a:solidFill>
                        </a:rPr>
                        <a:t>2</a:t>
                      </a:r>
                      <a:r>
                        <a:rPr lang="ru" sz="900" b="0" u="none" strike="noStrike" cap="none" baseline="30000">
                          <a:solidFill>
                            <a:schemeClr val="dk1"/>
                          </a:solidFill>
                        </a:rPr>
                        <a:t>nd</a:t>
                      </a:r>
                      <a:r>
                        <a:rPr lang="ru" sz="900" b="0" u="none" strike="noStrike" cap="none">
                          <a:solidFill>
                            <a:schemeClr val="dk1"/>
                          </a:solidFill>
                        </a:rPr>
                        <a:t> step 2-4 layers</a:t>
                      </a:r>
                      <a:endParaRPr sz="900" b="0" u="none" strike="noStrike" cap="none">
                        <a:solidFill>
                          <a:schemeClr val="dk1"/>
                        </a:solidFill>
                      </a:endParaRPr>
                    </a:p>
                  </a:txBody>
                  <a:tcPr marL="103750" marR="103750" marT="51875" marB="51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6"/>
                  </a:ext>
                </a:extLst>
              </a:tr>
              <a:tr h="167375">
                <a:tc>
                  <a:txBody>
                    <a:bodyPr/>
                    <a:lstStyle/>
                    <a:p>
                      <a:pPr marL="0" marR="0" lvl="0" indent="0" algn="ctr" rtl="0">
                        <a:spcBef>
                          <a:spcPts val="0"/>
                        </a:spcBef>
                        <a:spcAft>
                          <a:spcPts val="0"/>
                        </a:spcAft>
                        <a:buNone/>
                      </a:pPr>
                      <a:r>
                        <a:rPr lang="ru" sz="800" b="0" u="none" strike="noStrike" cap="none">
                          <a:solidFill>
                            <a:schemeClr val="dk1"/>
                          </a:solidFill>
                        </a:rPr>
                        <a:t>1</a:t>
                      </a:r>
                      <a:endParaRPr sz="14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2</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3</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ADA"/>
                    </a:solidFill>
                  </a:tcPr>
                </a:tc>
                <a:tc>
                  <a:txBody>
                    <a:bodyPr/>
                    <a:lstStyle/>
                    <a:p>
                      <a:pPr marL="0" marR="0" lvl="0" indent="0" algn="ctr" rtl="0">
                        <a:spcBef>
                          <a:spcPts val="0"/>
                        </a:spcBef>
                        <a:spcAft>
                          <a:spcPts val="0"/>
                        </a:spcAft>
                        <a:buNone/>
                      </a:pPr>
                      <a:r>
                        <a:rPr lang="ru" sz="800" b="0" u="none" strike="noStrike" cap="none">
                          <a:solidFill>
                            <a:schemeClr val="dk1"/>
                          </a:solidFill>
                        </a:rPr>
                        <a:t>4</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ADA"/>
                    </a:solidFill>
                  </a:tcPr>
                </a:tc>
                <a:tc>
                  <a:txBody>
                    <a:bodyPr/>
                    <a:lstStyle/>
                    <a:p>
                      <a:pPr marL="0" marR="0" lvl="0" indent="0" algn="ctr" rtl="0">
                        <a:spcBef>
                          <a:spcPts val="0"/>
                        </a:spcBef>
                        <a:spcAft>
                          <a:spcPts val="0"/>
                        </a:spcAft>
                        <a:buNone/>
                      </a:pPr>
                      <a:r>
                        <a:rPr lang="ru" sz="800" b="0" u="none" strike="noStrike" cap="none">
                          <a:solidFill>
                            <a:schemeClr val="dk1"/>
                          </a:solidFill>
                        </a:rPr>
                        <a:t>5</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ADA"/>
                    </a:solidFill>
                  </a:tcPr>
                </a:tc>
                <a:tc>
                  <a:txBody>
                    <a:bodyPr/>
                    <a:lstStyle/>
                    <a:p>
                      <a:pPr marL="0" marR="0" lvl="0" indent="0" algn="ctr" rtl="0">
                        <a:spcBef>
                          <a:spcPts val="0"/>
                        </a:spcBef>
                        <a:spcAft>
                          <a:spcPts val="0"/>
                        </a:spcAft>
                        <a:buNone/>
                      </a:pPr>
                      <a:r>
                        <a:rPr lang="ru" sz="800" b="0" u="none" strike="noStrike" cap="none">
                          <a:solidFill>
                            <a:schemeClr val="dk1"/>
                          </a:solidFill>
                        </a:rPr>
                        <a:t>6</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ADA"/>
                    </a:solidFill>
                  </a:tcPr>
                </a:tc>
                <a:tc>
                  <a:txBody>
                    <a:bodyPr/>
                    <a:lstStyle/>
                    <a:p>
                      <a:pPr marL="0" marR="0" lvl="0" indent="0" algn="ctr" rtl="0">
                        <a:spcBef>
                          <a:spcPts val="0"/>
                        </a:spcBef>
                        <a:spcAft>
                          <a:spcPts val="0"/>
                        </a:spcAft>
                        <a:buNone/>
                      </a:pPr>
                      <a:r>
                        <a:rPr lang="ru" sz="800" b="0" u="none" strike="noStrike" cap="none">
                          <a:solidFill>
                            <a:schemeClr val="dk1"/>
                          </a:solidFill>
                        </a:rPr>
                        <a:t>7</a:t>
                      </a:r>
                      <a:endParaRPr sz="800" b="0" u="none" strike="noStrike" cap="none">
                        <a:solidFill>
                          <a:schemeClr val="dk1"/>
                        </a:solidFill>
                      </a:endParaRPr>
                    </a:p>
                  </a:txBody>
                  <a:tcPr marL="60150" marR="60150" marT="30075" marB="30075">
                    <a:lnL w="381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8</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AA95"/>
                    </a:solidFill>
                  </a:tcPr>
                </a:tc>
                <a:tc>
                  <a:txBody>
                    <a:bodyPr/>
                    <a:lstStyle/>
                    <a:p>
                      <a:pPr marL="0" marR="0" lvl="0" indent="0" algn="ctr" rtl="0">
                        <a:spcBef>
                          <a:spcPts val="0"/>
                        </a:spcBef>
                        <a:spcAft>
                          <a:spcPts val="0"/>
                        </a:spcAft>
                        <a:buNone/>
                      </a:pPr>
                      <a:r>
                        <a:rPr lang="ru" sz="800" b="0" u="none" strike="noStrike" cap="none">
                          <a:solidFill>
                            <a:schemeClr val="dk1"/>
                          </a:solidFill>
                        </a:rPr>
                        <a:t>9</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7BC65"/>
                    </a:solidFill>
                  </a:tcPr>
                </a:tc>
                <a:tc>
                  <a:txBody>
                    <a:bodyPr/>
                    <a:lstStyle/>
                    <a:p>
                      <a:pPr marL="0" marR="0" lvl="0" indent="0" algn="ctr" rtl="0">
                        <a:spcBef>
                          <a:spcPts val="0"/>
                        </a:spcBef>
                        <a:spcAft>
                          <a:spcPts val="0"/>
                        </a:spcAft>
                        <a:buNone/>
                      </a:pPr>
                      <a:r>
                        <a:rPr lang="ru" sz="800" b="0" u="none" strike="noStrike" cap="none">
                          <a:solidFill>
                            <a:schemeClr val="dk1"/>
                          </a:solidFill>
                        </a:rPr>
                        <a:t>10</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29FCF"/>
                    </a:solidFill>
                  </a:tcPr>
                </a:tc>
                <a:tc>
                  <a:txBody>
                    <a:bodyPr/>
                    <a:lstStyle/>
                    <a:p>
                      <a:pPr marL="0" marR="0" lvl="0" indent="0" algn="ctr" rtl="0">
                        <a:spcBef>
                          <a:spcPts val="0"/>
                        </a:spcBef>
                        <a:spcAft>
                          <a:spcPts val="0"/>
                        </a:spcAft>
                        <a:buNone/>
                      </a:pPr>
                      <a:r>
                        <a:rPr lang="ru" sz="800" b="0" u="none" strike="noStrike" cap="none">
                          <a:solidFill>
                            <a:schemeClr val="dk1"/>
                          </a:solidFill>
                        </a:rPr>
                        <a:t>11</a:t>
                      </a:r>
                      <a:endParaRPr sz="800" b="0" u="none" strike="noStrike" cap="none">
                        <a:solidFill>
                          <a:schemeClr val="dk1"/>
                        </a:solidFill>
                      </a:endParaRPr>
                    </a:p>
                  </a:txBody>
                  <a:tcPr marL="60150" marR="60150" marT="30075" marB="30075">
                    <a:lnL w="381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12</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13</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14</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800" b="0" u="none" strike="noStrike" cap="none">
                          <a:solidFill>
                            <a:schemeClr val="dk1"/>
                          </a:solidFill>
                        </a:rPr>
                        <a:t>15</a:t>
                      </a:r>
                      <a:endParaRPr sz="8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extLst>
                  <a:ext uri="{0D108BD9-81ED-4DB2-BD59-A6C34878D82A}">
                    <a16:rowId xmlns:a16="http://schemas.microsoft.com/office/drawing/2014/main" xmlns="" val="10007"/>
                  </a:ext>
                </a:extLst>
              </a:tr>
            </a:tbl>
          </a:graphicData>
        </a:graphic>
      </p:graphicFrame>
      <p:graphicFrame>
        <p:nvGraphicFramePr>
          <p:cNvPr id="208" name="Google Shape;208;p25"/>
          <p:cNvGraphicFramePr/>
          <p:nvPr/>
        </p:nvGraphicFramePr>
        <p:xfrm>
          <a:off x="5855080" y="2123870"/>
          <a:ext cx="2527675" cy="2880300"/>
        </p:xfrm>
        <a:graphic>
          <a:graphicData uri="http://schemas.openxmlformats.org/drawingml/2006/table">
            <a:tbl>
              <a:tblPr>
                <a:noFill/>
                <a:tableStyleId>{95E91B68-0E9E-4D97-88C7-B7F8F855C36A}</a:tableStyleId>
              </a:tblPr>
              <a:tblGrid>
                <a:gridCol w="836300">
                  <a:extLst>
                    <a:ext uri="{9D8B030D-6E8A-4147-A177-3AD203B41FA5}">
                      <a16:colId xmlns:a16="http://schemas.microsoft.com/office/drawing/2014/main" xmlns="" val="20000"/>
                    </a:ext>
                  </a:extLst>
                </a:gridCol>
                <a:gridCol w="840300">
                  <a:extLst>
                    <a:ext uri="{9D8B030D-6E8A-4147-A177-3AD203B41FA5}">
                      <a16:colId xmlns:a16="http://schemas.microsoft.com/office/drawing/2014/main" xmlns="" val="20001"/>
                    </a:ext>
                  </a:extLst>
                </a:gridCol>
                <a:gridCol w="851075">
                  <a:extLst>
                    <a:ext uri="{9D8B030D-6E8A-4147-A177-3AD203B41FA5}">
                      <a16:colId xmlns:a16="http://schemas.microsoft.com/office/drawing/2014/main" xmlns="" val="20002"/>
                    </a:ext>
                  </a:extLst>
                </a:gridCol>
              </a:tblGrid>
              <a:tr h="251450">
                <a:tc>
                  <a:txBody>
                    <a:bodyPr/>
                    <a:lstStyle/>
                    <a:p>
                      <a:pPr marL="0" marR="0" lvl="0" indent="0" algn="ctr" rtl="0">
                        <a:lnSpc>
                          <a:spcPct val="100000"/>
                        </a:lnSpc>
                        <a:spcBef>
                          <a:spcPts val="0"/>
                        </a:spcBef>
                        <a:spcAft>
                          <a:spcPts val="0"/>
                        </a:spcAft>
                        <a:buClr>
                          <a:srgbClr val="000000"/>
                        </a:buClr>
                        <a:buSzPts val="1200"/>
                        <a:buFont typeface="Calibri"/>
                        <a:buNone/>
                      </a:pPr>
                      <a:r>
                        <a:rPr lang="ru" sz="1000" b="1" i="1" u="none" strike="noStrike" cap="none">
                          <a:solidFill>
                            <a:srgbClr val="000000"/>
                          </a:solidFill>
                          <a:latin typeface="Calibri"/>
                          <a:ea typeface="Calibri"/>
                          <a:cs typeface="Calibri"/>
                          <a:sym typeface="Calibri"/>
                        </a:rPr>
                        <a:t>Cell 1</a:t>
                      </a:r>
                      <a:endParaRPr sz="900"/>
                    </a:p>
                  </a:txBody>
                  <a:tcPr marL="68600" marR="686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2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ru" sz="1000" b="1" i="1" u="none" strike="noStrike" cap="none">
                          <a:solidFill>
                            <a:srgbClr val="000000"/>
                          </a:solidFill>
                          <a:latin typeface="Calibri"/>
                          <a:ea typeface="Calibri"/>
                          <a:cs typeface="Calibri"/>
                          <a:sym typeface="Calibri"/>
                        </a:rPr>
                        <a:t>Cell 2</a:t>
                      </a:r>
                      <a:endParaRPr sz="1000" b="0" u="none" strike="noStrike" cap="none">
                        <a:latin typeface="Arial"/>
                        <a:ea typeface="Arial"/>
                        <a:cs typeface="Arial"/>
                        <a:sym typeface="Arial"/>
                      </a:endParaRPr>
                    </a:p>
                  </a:txBody>
                  <a:tcPr marL="68600" marR="686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2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ru" sz="1000" b="1" i="1" u="none" strike="noStrike" cap="none">
                          <a:solidFill>
                            <a:srgbClr val="000000"/>
                          </a:solidFill>
                          <a:latin typeface="Calibri"/>
                          <a:ea typeface="Calibri"/>
                          <a:cs typeface="Calibri"/>
                          <a:sym typeface="Calibri"/>
                        </a:rPr>
                        <a:t>Cell 3</a:t>
                      </a:r>
                      <a:endParaRPr sz="1000" b="0" u="none" strike="noStrike" cap="none">
                        <a:latin typeface="Arial"/>
                        <a:ea typeface="Arial"/>
                        <a:cs typeface="Arial"/>
                        <a:sym typeface="Arial"/>
                      </a:endParaRPr>
                    </a:p>
                  </a:txBody>
                  <a:tcPr marL="68600" marR="686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2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xmlns="" val="10000"/>
                  </a:ext>
                </a:extLst>
              </a:tr>
              <a:tr h="228600">
                <a:tc>
                  <a:txBody>
                    <a:bodyPr/>
                    <a:lstStyle/>
                    <a:p>
                      <a:pPr marL="0" marR="0" lvl="0" indent="0" algn="ctr" rtl="0">
                        <a:spcBef>
                          <a:spcPts val="0"/>
                        </a:spcBef>
                        <a:spcAft>
                          <a:spcPts val="0"/>
                        </a:spcAft>
                        <a:buClr>
                          <a:schemeClr val="dk1"/>
                        </a:buClr>
                        <a:buSzPts val="1100"/>
                        <a:buFont typeface="Arial"/>
                        <a:buNone/>
                      </a:pPr>
                      <a:r>
                        <a:rPr lang="ru" sz="900" b="0" strike="noStrike">
                          <a:latin typeface="Arial"/>
                          <a:ea typeface="Arial"/>
                          <a:cs typeface="Arial"/>
                          <a:sym typeface="Arial"/>
                        </a:rPr>
                        <a:t>202±10</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729FCF"/>
                    </a:solidFill>
                  </a:tcPr>
                </a:tc>
                <a:tc>
                  <a:txBody>
                    <a:bodyPr/>
                    <a:lstStyle/>
                    <a:p>
                      <a:pPr marL="0" marR="0" lvl="0" indent="0" algn="ctr" rtl="0">
                        <a:spcBef>
                          <a:spcPts val="0"/>
                        </a:spcBef>
                        <a:spcAft>
                          <a:spcPts val="0"/>
                        </a:spcAft>
                        <a:buClr>
                          <a:schemeClr val="dk1"/>
                        </a:buClr>
                        <a:buSzPts val="1100"/>
                        <a:buFont typeface="Arial"/>
                        <a:buNone/>
                      </a:pPr>
                      <a:r>
                        <a:rPr lang="ru" sz="900" b="0" strike="noStrike">
                          <a:latin typeface="Arial"/>
                          <a:ea typeface="Arial"/>
                          <a:cs typeface="Arial"/>
                          <a:sym typeface="Arial"/>
                        </a:rPr>
                        <a:t>213±21</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729FCF"/>
                    </a:solidFill>
                  </a:tcPr>
                </a:tc>
                <a:tc>
                  <a:txBody>
                    <a:bodyPr/>
                    <a:lstStyle/>
                    <a:p>
                      <a:pPr marL="0" marR="0" lvl="0" indent="0" algn="ctr" rtl="0">
                        <a:spcBef>
                          <a:spcPts val="0"/>
                        </a:spcBef>
                        <a:spcAft>
                          <a:spcPts val="0"/>
                        </a:spcAft>
                        <a:buClr>
                          <a:schemeClr val="dk1"/>
                        </a:buClr>
                        <a:buSzPts val="1100"/>
                        <a:buFont typeface="Arial"/>
                        <a:buNone/>
                      </a:pPr>
                      <a:r>
                        <a:rPr lang="ru" sz="900" b="0" strike="noStrike">
                          <a:latin typeface="Arial"/>
                          <a:ea typeface="Arial"/>
                          <a:cs typeface="Arial"/>
                          <a:sym typeface="Arial"/>
                        </a:rPr>
                        <a:t>206±21</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729FCF"/>
                    </a:solidFill>
                  </a:tcPr>
                </a:tc>
                <a:extLst>
                  <a:ext uri="{0D108BD9-81ED-4DB2-BD59-A6C34878D82A}">
                    <a16:rowId xmlns:a16="http://schemas.microsoft.com/office/drawing/2014/main" xmlns="" val="10001"/>
                  </a:ext>
                </a:extLst>
              </a:tr>
              <a:tr h="228600">
                <a:tc>
                  <a:txBody>
                    <a:bodyPr/>
                    <a:lstStyle/>
                    <a:p>
                      <a:pPr marL="0" marR="0" lvl="0" indent="0" algn="ctr" rtl="0">
                        <a:spcBef>
                          <a:spcPts val="0"/>
                        </a:spcBef>
                        <a:spcAft>
                          <a:spcPts val="0"/>
                        </a:spcAft>
                        <a:buClr>
                          <a:schemeClr val="dk1"/>
                        </a:buClr>
                        <a:buSzPts val="1100"/>
                        <a:buFont typeface="Arial"/>
                        <a:buNone/>
                      </a:pPr>
                      <a:r>
                        <a:rPr lang="ru" sz="900" b="0" strike="noStrike">
                          <a:latin typeface="Arial"/>
                          <a:ea typeface="Arial"/>
                          <a:cs typeface="Arial"/>
                          <a:sym typeface="Arial"/>
                        </a:rPr>
                        <a:t>127±8</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77BC65"/>
                    </a:solidFill>
                  </a:tcPr>
                </a:tc>
                <a:tc>
                  <a:txBody>
                    <a:bodyPr/>
                    <a:lstStyle/>
                    <a:p>
                      <a:pPr marL="0" marR="0" lvl="0" indent="0" algn="ctr" rtl="0">
                        <a:spcBef>
                          <a:spcPts val="0"/>
                        </a:spcBef>
                        <a:spcAft>
                          <a:spcPts val="0"/>
                        </a:spcAft>
                        <a:buClr>
                          <a:schemeClr val="dk1"/>
                        </a:buClr>
                        <a:buSzPts val="1100"/>
                        <a:buFont typeface="Arial"/>
                        <a:buNone/>
                      </a:pPr>
                      <a:r>
                        <a:rPr lang="ru" sz="900" b="0" strike="noStrike">
                          <a:latin typeface="Arial"/>
                          <a:ea typeface="Arial"/>
                          <a:cs typeface="Arial"/>
                          <a:sym typeface="Arial"/>
                        </a:rPr>
                        <a:t>124±23</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77BC65"/>
                    </a:solidFill>
                  </a:tcPr>
                </a:tc>
                <a:tc>
                  <a:txBody>
                    <a:bodyPr/>
                    <a:lstStyle/>
                    <a:p>
                      <a:pPr marL="0" marR="0" lvl="0" indent="0" algn="ctr" rtl="0">
                        <a:spcBef>
                          <a:spcPts val="0"/>
                        </a:spcBef>
                        <a:spcAft>
                          <a:spcPts val="0"/>
                        </a:spcAft>
                        <a:buClr>
                          <a:schemeClr val="dk1"/>
                        </a:buClr>
                        <a:buSzPts val="1100"/>
                        <a:buFont typeface="Arial"/>
                        <a:buNone/>
                      </a:pPr>
                      <a:r>
                        <a:rPr lang="ru" sz="900" b="0" strike="noStrike">
                          <a:latin typeface="Arial"/>
                          <a:ea typeface="Arial"/>
                          <a:cs typeface="Arial"/>
                          <a:sym typeface="Arial"/>
                        </a:rPr>
                        <a:t>141±34</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77BC65"/>
                    </a:solidFill>
                  </a:tcPr>
                </a:tc>
                <a:extLst>
                  <a:ext uri="{0D108BD9-81ED-4DB2-BD59-A6C34878D82A}">
                    <a16:rowId xmlns:a16="http://schemas.microsoft.com/office/drawing/2014/main" xmlns="" val="10002"/>
                  </a:ext>
                </a:extLst>
              </a:tr>
              <a:tr h="228600">
                <a:tc>
                  <a:txBody>
                    <a:bodyPr/>
                    <a:lstStyle/>
                    <a:p>
                      <a:pPr marL="0" marR="0" lvl="0" indent="0" algn="ctr" rtl="0">
                        <a:spcBef>
                          <a:spcPts val="0"/>
                        </a:spcBef>
                        <a:spcAft>
                          <a:spcPts val="0"/>
                        </a:spcAft>
                        <a:buClr>
                          <a:schemeClr val="dk1"/>
                        </a:buClr>
                        <a:buSzPts val="1100"/>
                        <a:buFont typeface="Arial"/>
                        <a:buNone/>
                      </a:pPr>
                      <a:r>
                        <a:rPr lang="ru" sz="900" b="0" strike="noStrike">
                          <a:latin typeface="Arial"/>
                          <a:ea typeface="Arial"/>
                          <a:cs typeface="Arial"/>
                          <a:sym typeface="Arial"/>
                        </a:rPr>
                        <a:t>197±8</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28575" cap="flat" cmpd="sng">
                      <a:solidFill>
                        <a:schemeClr val="dk1"/>
                      </a:solidFill>
                      <a:prstDash val="solid"/>
                      <a:round/>
                      <a:headEnd type="none" w="sm" len="sm"/>
                      <a:tailEnd type="none" w="sm" len="sm"/>
                    </a:lnB>
                    <a:solidFill>
                      <a:srgbClr val="FFAA95"/>
                    </a:solidFill>
                  </a:tcPr>
                </a:tc>
                <a:tc>
                  <a:txBody>
                    <a:bodyPr/>
                    <a:lstStyle/>
                    <a:p>
                      <a:pPr marL="0" marR="0" lvl="0" indent="0" algn="ctr" rtl="0">
                        <a:spcBef>
                          <a:spcPts val="0"/>
                        </a:spcBef>
                        <a:spcAft>
                          <a:spcPts val="0"/>
                        </a:spcAft>
                        <a:buClr>
                          <a:schemeClr val="dk1"/>
                        </a:buClr>
                        <a:buSzPts val="1100"/>
                        <a:buFont typeface="Arial"/>
                        <a:buNone/>
                      </a:pPr>
                      <a:r>
                        <a:rPr lang="ru" sz="900" b="0" strike="noStrike">
                          <a:latin typeface="Arial"/>
                          <a:ea typeface="Arial"/>
                          <a:cs typeface="Arial"/>
                          <a:sym typeface="Arial"/>
                        </a:rPr>
                        <a:t>207±10</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28575" cap="flat" cmpd="sng">
                      <a:solidFill>
                        <a:schemeClr val="dk1"/>
                      </a:solidFill>
                      <a:prstDash val="solid"/>
                      <a:round/>
                      <a:headEnd type="none" w="sm" len="sm"/>
                      <a:tailEnd type="none" w="sm" len="sm"/>
                    </a:lnB>
                    <a:solidFill>
                      <a:srgbClr val="FFAA95"/>
                    </a:solidFill>
                  </a:tcPr>
                </a:tc>
                <a:tc>
                  <a:txBody>
                    <a:bodyPr/>
                    <a:lstStyle/>
                    <a:p>
                      <a:pPr marL="0" marR="0" lvl="0" indent="0" algn="ctr" rtl="0">
                        <a:spcBef>
                          <a:spcPts val="0"/>
                        </a:spcBef>
                        <a:spcAft>
                          <a:spcPts val="0"/>
                        </a:spcAft>
                        <a:buClr>
                          <a:schemeClr val="dk1"/>
                        </a:buClr>
                        <a:buSzPts val="1100"/>
                        <a:buFont typeface="Arial"/>
                        <a:buNone/>
                      </a:pPr>
                      <a:r>
                        <a:rPr lang="ru" sz="900" b="0" strike="noStrike">
                          <a:latin typeface="Arial"/>
                          <a:ea typeface="Arial"/>
                          <a:cs typeface="Arial"/>
                          <a:sym typeface="Arial"/>
                        </a:rPr>
                        <a:t>197±15</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28575" cap="flat" cmpd="sng">
                      <a:solidFill>
                        <a:schemeClr val="dk1"/>
                      </a:solidFill>
                      <a:prstDash val="solid"/>
                      <a:round/>
                      <a:headEnd type="none" w="sm" len="sm"/>
                      <a:tailEnd type="none" w="sm" len="sm"/>
                    </a:lnB>
                    <a:solidFill>
                      <a:srgbClr val="FFAA95"/>
                    </a:solidFill>
                  </a:tcPr>
                </a:tc>
                <a:extLst>
                  <a:ext uri="{0D108BD9-81ED-4DB2-BD59-A6C34878D82A}">
                    <a16:rowId xmlns:a16="http://schemas.microsoft.com/office/drawing/2014/main" xmlns="" val="10003"/>
                  </a:ext>
                </a:extLst>
              </a:tr>
              <a:tr h="251450">
                <a:tc>
                  <a:txBody>
                    <a:bodyPr/>
                    <a:lstStyle/>
                    <a:p>
                      <a:pPr marL="0" marR="0" lvl="0" indent="0" algn="ctr" rtl="0">
                        <a:lnSpc>
                          <a:spcPct val="100000"/>
                        </a:lnSpc>
                        <a:spcBef>
                          <a:spcPts val="0"/>
                        </a:spcBef>
                        <a:spcAft>
                          <a:spcPts val="0"/>
                        </a:spcAft>
                        <a:buClr>
                          <a:srgbClr val="000000"/>
                        </a:buClr>
                        <a:buSzPts val="1200"/>
                        <a:buFont typeface="Calibri"/>
                        <a:buNone/>
                      </a:pPr>
                      <a:r>
                        <a:rPr lang="ru" sz="1000" b="1" i="1" strike="noStrike">
                          <a:solidFill>
                            <a:srgbClr val="000000"/>
                          </a:solidFill>
                          <a:latin typeface="Calibri"/>
                          <a:ea typeface="Calibri"/>
                          <a:cs typeface="Calibri"/>
                          <a:sym typeface="Calibri"/>
                        </a:rPr>
                        <a:t>Cell 4</a:t>
                      </a:r>
                      <a:endParaRPr sz="1000" b="0" strike="noStrike">
                        <a:latin typeface="Arial"/>
                        <a:ea typeface="Arial"/>
                        <a:cs typeface="Arial"/>
                        <a:sym typeface="Arial"/>
                      </a:endParaRPr>
                    </a:p>
                  </a:txBody>
                  <a:tcPr marL="68600" marR="686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2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ru" sz="1000" b="1" i="1" strike="noStrike">
                          <a:solidFill>
                            <a:srgbClr val="000000"/>
                          </a:solidFill>
                          <a:latin typeface="Calibri"/>
                          <a:ea typeface="Calibri"/>
                          <a:cs typeface="Calibri"/>
                          <a:sym typeface="Calibri"/>
                        </a:rPr>
                        <a:t>Cell 5</a:t>
                      </a:r>
                      <a:endParaRPr sz="1000" b="0" strike="noStrike">
                        <a:latin typeface="Arial"/>
                        <a:ea typeface="Arial"/>
                        <a:cs typeface="Arial"/>
                        <a:sym typeface="Arial"/>
                      </a:endParaRPr>
                    </a:p>
                  </a:txBody>
                  <a:tcPr marL="68600" marR="686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2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ru" sz="1000" b="1" i="1" strike="noStrike">
                          <a:solidFill>
                            <a:srgbClr val="000000"/>
                          </a:solidFill>
                          <a:latin typeface="Calibri"/>
                          <a:ea typeface="Calibri"/>
                          <a:cs typeface="Calibri"/>
                          <a:sym typeface="Calibri"/>
                        </a:rPr>
                        <a:t>Cell 6</a:t>
                      </a:r>
                      <a:endParaRPr sz="1000" b="0" strike="noStrike">
                        <a:latin typeface="Arial"/>
                        <a:ea typeface="Arial"/>
                        <a:cs typeface="Arial"/>
                        <a:sym typeface="Arial"/>
                      </a:endParaRPr>
                    </a:p>
                  </a:txBody>
                  <a:tcPr marL="68600" marR="686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2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xmlns="" val="10004"/>
                  </a:ext>
                </a:extLst>
              </a:tr>
              <a:tr h="228600">
                <a:tc>
                  <a:txBody>
                    <a:bodyPr/>
                    <a:lstStyle/>
                    <a:p>
                      <a:pPr marL="0" marR="0" lvl="0" indent="0" algn="ctr" rtl="0">
                        <a:spcBef>
                          <a:spcPts val="0"/>
                        </a:spcBef>
                        <a:spcAft>
                          <a:spcPts val="0"/>
                        </a:spcAft>
                        <a:buClr>
                          <a:schemeClr val="dk1"/>
                        </a:buClr>
                        <a:buSzPts val="1100"/>
                        <a:buFont typeface="Arial"/>
                        <a:buNone/>
                      </a:pPr>
                      <a:r>
                        <a:rPr lang="ru" sz="900" b="0" strike="noStrike">
                          <a:latin typeface="Arial"/>
                          <a:ea typeface="Arial"/>
                          <a:cs typeface="Arial"/>
                          <a:sym typeface="Arial"/>
                        </a:rPr>
                        <a:t>221±19</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729FCF"/>
                    </a:solidFill>
                  </a:tcPr>
                </a:tc>
                <a:tc>
                  <a:txBody>
                    <a:bodyPr/>
                    <a:lstStyle/>
                    <a:p>
                      <a:pPr marL="0" marR="0" lvl="0" indent="0" algn="ctr" rtl="0">
                        <a:spcBef>
                          <a:spcPts val="0"/>
                        </a:spcBef>
                        <a:spcAft>
                          <a:spcPts val="0"/>
                        </a:spcAft>
                        <a:buClr>
                          <a:schemeClr val="dk1"/>
                        </a:buClr>
                        <a:buSzPts val="1100"/>
                        <a:buFont typeface="Arial"/>
                        <a:buNone/>
                      </a:pPr>
                      <a:r>
                        <a:rPr lang="ru" sz="900" b="0" strike="noStrike">
                          <a:latin typeface="Arial"/>
                          <a:ea typeface="Arial"/>
                          <a:cs typeface="Arial"/>
                          <a:sym typeface="Arial"/>
                        </a:rPr>
                        <a:t>249±28</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ru" sz="900" b="0" strike="noStrike">
                          <a:latin typeface="Arial"/>
                          <a:ea typeface="Arial"/>
                          <a:cs typeface="Arial"/>
                          <a:sym typeface="Arial"/>
                        </a:rPr>
                        <a:t>234±65</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729FCF"/>
                    </a:solidFill>
                  </a:tcPr>
                </a:tc>
                <a:extLst>
                  <a:ext uri="{0D108BD9-81ED-4DB2-BD59-A6C34878D82A}">
                    <a16:rowId xmlns:a16="http://schemas.microsoft.com/office/drawing/2014/main" xmlns="" val="10005"/>
                  </a:ext>
                </a:extLst>
              </a:tr>
              <a:tr h="228600">
                <a:tc>
                  <a:txBody>
                    <a:bodyPr/>
                    <a:lstStyle/>
                    <a:p>
                      <a:pPr marL="0" marR="0" lvl="0" indent="0" algn="ctr" rtl="0">
                        <a:lnSpc>
                          <a:spcPct val="100000"/>
                        </a:lnSpc>
                        <a:spcBef>
                          <a:spcPts val="0"/>
                        </a:spcBef>
                        <a:spcAft>
                          <a:spcPts val="0"/>
                        </a:spcAft>
                        <a:buClr>
                          <a:schemeClr val="dk1"/>
                        </a:buClr>
                        <a:buSzPts val="1100"/>
                        <a:buFont typeface="Arial"/>
                        <a:buNone/>
                      </a:pPr>
                      <a:r>
                        <a:rPr lang="ru" sz="900" b="0" strike="noStrike">
                          <a:latin typeface="Arial"/>
                          <a:ea typeface="Arial"/>
                          <a:cs typeface="Arial"/>
                          <a:sym typeface="Arial"/>
                        </a:rPr>
                        <a:t>131±27</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77BC65"/>
                    </a:solidFill>
                  </a:tcPr>
                </a:tc>
                <a:tc>
                  <a:txBody>
                    <a:bodyPr/>
                    <a:lstStyle/>
                    <a:p>
                      <a:pPr marL="0" marR="0" lvl="0" indent="0" algn="ctr" rtl="0">
                        <a:spcBef>
                          <a:spcPts val="0"/>
                        </a:spcBef>
                        <a:spcAft>
                          <a:spcPts val="0"/>
                        </a:spcAft>
                        <a:buClr>
                          <a:schemeClr val="dk1"/>
                        </a:buClr>
                        <a:buSzPts val="1100"/>
                        <a:buFont typeface="Arial"/>
                        <a:buNone/>
                      </a:pPr>
                      <a:r>
                        <a:rPr lang="ru" sz="900" b="0" strike="noStrike">
                          <a:latin typeface="Arial"/>
                          <a:ea typeface="Arial"/>
                          <a:cs typeface="Arial"/>
                          <a:sym typeface="Arial"/>
                        </a:rPr>
                        <a:t>154±23</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77BC65"/>
                    </a:solidFill>
                  </a:tcPr>
                </a:tc>
                <a:tc>
                  <a:txBody>
                    <a:bodyPr/>
                    <a:lstStyle/>
                    <a:p>
                      <a:pPr marL="0" marR="0" lvl="0" indent="0" algn="ctr" rtl="0">
                        <a:spcBef>
                          <a:spcPts val="0"/>
                        </a:spcBef>
                        <a:spcAft>
                          <a:spcPts val="0"/>
                        </a:spcAft>
                        <a:buClr>
                          <a:schemeClr val="dk1"/>
                        </a:buClr>
                        <a:buSzPts val="1100"/>
                        <a:buFont typeface="Arial"/>
                        <a:buNone/>
                      </a:pPr>
                      <a:r>
                        <a:rPr lang="ru" sz="900" b="0" strike="noStrike">
                          <a:latin typeface="Arial"/>
                          <a:ea typeface="Arial"/>
                          <a:cs typeface="Arial"/>
                          <a:sym typeface="Arial"/>
                        </a:rPr>
                        <a:t>150±69</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77BC65"/>
                    </a:solidFill>
                  </a:tcPr>
                </a:tc>
                <a:extLst>
                  <a:ext uri="{0D108BD9-81ED-4DB2-BD59-A6C34878D82A}">
                    <a16:rowId xmlns:a16="http://schemas.microsoft.com/office/drawing/2014/main" xmlns="" val="10006"/>
                  </a:ext>
                </a:extLst>
              </a:tr>
              <a:tr h="228600">
                <a:tc>
                  <a:txBody>
                    <a:bodyPr/>
                    <a:lstStyle/>
                    <a:p>
                      <a:pPr marL="0" marR="0" lvl="0" indent="0" algn="ctr" rtl="0">
                        <a:spcBef>
                          <a:spcPts val="0"/>
                        </a:spcBef>
                        <a:spcAft>
                          <a:spcPts val="0"/>
                        </a:spcAft>
                        <a:buClr>
                          <a:schemeClr val="dk1"/>
                        </a:buClr>
                        <a:buSzPts val="1100"/>
                        <a:buFont typeface="Arial"/>
                        <a:buNone/>
                      </a:pPr>
                      <a:r>
                        <a:rPr lang="ru" sz="900" b="0" strike="noStrike">
                          <a:latin typeface="Arial"/>
                          <a:ea typeface="Arial"/>
                          <a:cs typeface="Arial"/>
                          <a:sym typeface="Arial"/>
                        </a:rPr>
                        <a:t>206±25</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28575" cap="flat" cmpd="sng">
                      <a:solidFill>
                        <a:schemeClr val="dk1"/>
                      </a:solidFill>
                      <a:prstDash val="solid"/>
                      <a:round/>
                      <a:headEnd type="none" w="sm" len="sm"/>
                      <a:tailEnd type="none" w="sm" len="sm"/>
                    </a:lnB>
                    <a:solidFill>
                      <a:srgbClr val="FFAA95"/>
                    </a:solidFill>
                  </a:tcPr>
                </a:tc>
                <a:tc>
                  <a:txBody>
                    <a:bodyPr/>
                    <a:lstStyle/>
                    <a:p>
                      <a:pPr marL="0" marR="0" lvl="0" indent="0" algn="ctr" rtl="0">
                        <a:spcBef>
                          <a:spcPts val="0"/>
                        </a:spcBef>
                        <a:spcAft>
                          <a:spcPts val="0"/>
                        </a:spcAft>
                        <a:buClr>
                          <a:schemeClr val="dk1"/>
                        </a:buClr>
                        <a:buSzPts val="1100"/>
                        <a:buFont typeface="Arial"/>
                        <a:buNone/>
                      </a:pPr>
                      <a:r>
                        <a:rPr lang="ru" sz="900" b="0" strike="noStrike">
                          <a:latin typeface="Arial"/>
                          <a:ea typeface="Arial"/>
                          <a:cs typeface="Arial"/>
                          <a:sym typeface="Arial"/>
                        </a:rPr>
                        <a:t>247±11</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28575" cap="flat" cmpd="sng">
                      <a:solidFill>
                        <a:schemeClr val="dk1"/>
                      </a:solidFill>
                      <a:prstDash val="solid"/>
                      <a:round/>
                      <a:headEnd type="none" w="sm" len="sm"/>
                      <a:tailEnd type="none" w="sm" len="sm"/>
                    </a:lnB>
                    <a:solidFill>
                      <a:srgbClr val="FFAA95"/>
                    </a:solidFill>
                  </a:tcPr>
                </a:tc>
                <a:tc>
                  <a:txBody>
                    <a:bodyPr/>
                    <a:lstStyle/>
                    <a:p>
                      <a:pPr marL="0" marR="0" lvl="0" indent="0" algn="ctr" rtl="0">
                        <a:spcBef>
                          <a:spcPts val="0"/>
                        </a:spcBef>
                        <a:spcAft>
                          <a:spcPts val="0"/>
                        </a:spcAft>
                        <a:buClr>
                          <a:schemeClr val="dk1"/>
                        </a:buClr>
                        <a:buSzPts val="1100"/>
                        <a:buFont typeface="Arial"/>
                        <a:buNone/>
                      </a:pPr>
                      <a:r>
                        <a:rPr lang="ru" sz="900" b="0" strike="noStrike">
                          <a:latin typeface="Arial"/>
                          <a:ea typeface="Arial"/>
                          <a:cs typeface="Arial"/>
                          <a:sym typeface="Arial"/>
                        </a:rPr>
                        <a:t>220±55</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28575" cap="flat" cmpd="sng">
                      <a:solidFill>
                        <a:schemeClr val="dk1"/>
                      </a:solidFill>
                      <a:prstDash val="solid"/>
                      <a:round/>
                      <a:headEnd type="none" w="sm" len="sm"/>
                      <a:tailEnd type="none" w="sm" len="sm"/>
                    </a:lnB>
                    <a:solidFill>
                      <a:srgbClr val="FFAA95"/>
                    </a:solidFill>
                  </a:tcPr>
                </a:tc>
                <a:extLst>
                  <a:ext uri="{0D108BD9-81ED-4DB2-BD59-A6C34878D82A}">
                    <a16:rowId xmlns:a16="http://schemas.microsoft.com/office/drawing/2014/main" xmlns="" val="10007"/>
                  </a:ext>
                </a:extLst>
              </a:tr>
              <a:tr h="251450">
                <a:tc>
                  <a:txBody>
                    <a:bodyPr/>
                    <a:lstStyle/>
                    <a:p>
                      <a:pPr marL="0" marR="0" lvl="0" indent="0" algn="ctr" rtl="0">
                        <a:lnSpc>
                          <a:spcPct val="100000"/>
                        </a:lnSpc>
                        <a:spcBef>
                          <a:spcPts val="0"/>
                        </a:spcBef>
                        <a:spcAft>
                          <a:spcPts val="0"/>
                        </a:spcAft>
                        <a:buClr>
                          <a:srgbClr val="000000"/>
                        </a:buClr>
                        <a:buSzPts val="1200"/>
                        <a:buFont typeface="Calibri"/>
                        <a:buNone/>
                      </a:pPr>
                      <a:r>
                        <a:rPr lang="ru" sz="1000" b="1" i="1" strike="noStrike">
                          <a:solidFill>
                            <a:srgbClr val="000000"/>
                          </a:solidFill>
                          <a:latin typeface="Calibri"/>
                          <a:ea typeface="Calibri"/>
                          <a:cs typeface="Calibri"/>
                          <a:sym typeface="Calibri"/>
                        </a:rPr>
                        <a:t>Cell 7</a:t>
                      </a:r>
                      <a:endParaRPr sz="1000" b="0" strike="noStrike">
                        <a:latin typeface="Arial"/>
                        <a:ea typeface="Arial"/>
                        <a:cs typeface="Arial"/>
                        <a:sym typeface="Arial"/>
                      </a:endParaRPr>
                    </a:p>
                  </a:txBody>
                  <a:tcPr marL="68600" marR="686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2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ru" sz="1000" b="1" i="1" strike="noStrike">
                          <a:solidFill>
                            <a:srgbClr val="000000"/>
                          </a:solidFill>
                          <a:latin typeface="Calibri"/>
                          <a:ea typeface="Calibri"/>
                          <a:cs typeface="Calibri"/>
                          <a:sym typeface="Calibri"/>
                        </a:rPr>
                        <a:t>Cell 8</a:t>
                      </a:r>
                      <a:endParaRPr sz="1000" b="0" strike="noStrike">
                        <a:latin typeface="Arial"/>
                        <a:ea typeface="Arial"/>
                        <a:cs typeface="Arial"/>
                        <a:sym typeface="Arial"/>
                      </a:endParaRPr>
                    </a:p>
                  </a:txBody>
                  <a:tcPr marL="68600" marR="686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2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ru" sz="1000" b="1" i="1" strike="noStrike">
                          <a:solidFill>
                            <a:srgbClr val="000000"/>
                          </a:solidFill>
                          <a:latin typeface="Calibri"/>
                          <a:ea typeface="Calibri"/>
                          <a:cs typeface="Calibri"/>
                          <a:sym typeface="Calibri"/>
                        </a:rPr>
                        <a:t>Cell 9</a:t>
                      </a:r>
                      <a:endParaRPr sz="1000" b="0" strike="noStrike">
                        <a:latin typeface="Arial"/>
                        <a:ea typeface="Arial"/>
                        <a:cs typeface="Arial"/>
                        <a:sym typeface="Arial"/>
                      </a:endParaRPr>
                    </a:p>
                  </a:txBody>
                  <a:tcPr marL="68600" marR="686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2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xmlns="" val="10008"/>
                  </a:ext>
                </a:extLst>
              </a:tr>
              <a:tr h="251450">
                <a:tc>
                  <a:txBody>
                    <a:bodyPr/>
                    <a:lstStyle/>
                    <a:p>
                      <a:pPr marL="0" marR="0" lvl="0" indent="0" algn="ctr" rtl="0">
                        <a:lnSpc>
                          <a:spcPct val="100000"/>
                        </a:lnSpc>
                        <a:spcBef>
                          <a:spcPts val="0"/>
                        </a:spcBef>
                        <a:spcAft>
                          <a:spcPts val="0"/>
                        </a:spcAft>
                        <a:buClr>
                          <a:schemeClr val="dk1"/>
                        </a:buClr>
                        <a:buSzPts val="1100"/>
                        <a:buFont typeface="Arial"/>
                        <a:buNone/>
                      </a:pPr>
                      <a:r>
                        <a:rPr lang="ru" sz="900" b="0" strike="noStrike">
                          <a:latin typeface="Arial"/>
                          <a:ea typeface="Arial"/>
                          <a:cs typeface="Arial"/>
                          <a:sym typeface="Arial"/>
                        </a:rPr>
                        <a:t>186±12</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100000"/>
                        </a:lnSpc>
                        <a:spcBef>
                          <a:spcPts val="0"/>
                        </a:spcBef>
                        <a:spcAft>
                          <a:spcPts val="0"/>
                        </a:spcAft>
                        <a:buClr>
                          <a:schemeClr val="dk1"/>
                        </a:buClr>
                        <a:buSzPts val="1200"/>
                        <a:buFont typeface="Arial"/>
                        <a:buNone/>
                      </a:pPr>
                      <a:r>
                        <a:rPr lang="ru" sz="1000" b="0" strike="noStrike">
                          <a:latin typeface="Arial"/>
                          <a:ea typeface="Arial"/>
                          <a:cs typeface="Arial"/>
                          <a:sym typeface="Arial"/>
                        </a:rPr>
                        <a:t>-</a:t>
                      </a:r>
                      <a:endParaRPr sz="1000" b="0" strike="noStrike">
                        <a:latin typeface="Arial"/>
                        <a:ea typeface="Arial"/>
                        <a:cs typeface="Arial"/>
                        <a:sym typeface="Arial"/>
                      </a:endParaRPr>
                    </a:p>
                  </a:txBody>
                  <a:tcPr marL="68600" marR="686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729FCF"/>
                    </a:solidFill>
                  </a:tcPr>
                </a:tc>
                <a:tc>
                  <a:txBody>
                    <a:bodyPr/>
                    <a:lstStyle/>
                    <a:p>
                      <a:pPr marL="0" marR="0" lvl="0" indent="0" algn="ctr" rtl="0">
                        <a:spcBef>
                          <a:spcPts val="0"/>
                        </a:spcBef>
                        <a:spcAft>
                          <a:spcPts val="0"/>
                        </a:spcAft>
                        <a:buClr>
                          <a:schemeClr val="dk1"/>
                        </a:buClr>
                        <a:buSzPts val="1100"/>
                        <a:buFont typeface="Arial"/>
                        <a:buNone/>
                      </a:pPr>
                      <a:r>
                        <a:rPr lang="ru" sz="900" b="0" strike="noStrike">
                          <a:latin typeface="Arial"/>
                          <a:ea typeface="Arial"/>
                          <a:cs typeface="Arial"/>
                          <a:sym typeface="Arial"/>
                        </a:rPr>
                        <a:t>206±12</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729FCF"/>
                    </a:solidFill>
                  </a:tcPr>
                </a:tc>
                <a:extLst>
                  <a:ext uri="{0D108BD9-81ED-4DB2-BD59-A6C34878D82A}">
                    <a16:rowId xmlns:a16="http://schemas.microsoft.com/office/drawing/2014/main" xmlns="" val="10009"/>
                  </a:ext>
                </a:extLst>
              </a:tr>
              <a:tr h="251450">
                <a:tc>
                  <a:txBody>
                    <a:bodyPr/>
                    <a:lstStyle/>
                    <a:p>
                      <a:pPr marL="0" marR="0" lvl="0" indent="0" algn="ctr" rtl="0">
                        <a:lnSpc>
                          <a:spcPct val="100000"/>
                        </a:lnSpc>
                        <a:spcBef>
                          <a:spcPts val="0"/>
                        </a:spcBef>
                        <a:spcAft>
                          <a:spcPts val="0"/>
                        </a:spcAft>
                        <a:buClr>
                          <a:schemeClr val="dk1"/>
                        </a:buClr>
                        <a:buSzPts val="1100"/>
                        <a:buFont typeface="Arial"/>
                        <a:buNone/>
                      </a:pPr>
                      <a:r>
                        <a:rPr lang="ru" sz="900" b="0" strike="noStrike">
                          <a:latin typeface="Arial"/>
                          <a:ea typeface="Arial"/>
                          <a:cs typeface="Arial"/>
                          <a:sym typeface="Arial"/>
                        </a:rPr>
                        <a:t>118±19</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77BC65"/>
                    </a:solidFill>
                  </a:tcPr>
                </a:tc>
                <a:tc>
                  <a:txBody>
                    <a:bodyPr/>
                    <a:lstStyle/>
                    <a:p>
                      <a:pPr marL="0" marR="0" lvl="0" indent="0" algn="ctr" rtl="0">
                        <a:lnSpc>
                          <a:spcPct val="100000"/>
                        </a:lnSpc>
                        <a:spcBef>
                          <a:spcPts val="0"/>
                        </a:spcBef>
                        <a:spcAft>
                          <a:spcPts val="0"/>
                        </a:spcAft>
                        <a:buClr>
                          <a:schemeClr val="dk1"/>
                        </a:buClr>
                        <a:buSzPts val="1200"/>
                        <a:buFont typeface="Arial"/>
                        <a:buNone/>
                      </a:pPr>
                      <a:r>
                        <a:rPr lang="ru" sz="1000" b="0" strike="noStrike">
                          <a:latin typeface="Arial"/>
                          <a:ea typeface="Arial"/>
                          <a:cs typeface="Arial"/>
                          <a:sym typeface="Arial"/>
                        </a:rPr>
                        <a:t>-</a:t>
                      </a:r>
                      <a:endParaRPr sz="1000" b="0" strike="noStrike">
                        <a:latin typeface="Arial"/>
                        <a:ea typeface="Arial"/>
                        <a:cs typeface="Arial"/>
                        <a:sym typeface="Arial"/>
                      </a:endParaRPr>
                    </a:p>
                  </a:txBody>
                  <a:tcPr marL="68600" marR="686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77BC65"/>
                    </a:solidFill>
                  </a:tcPr>
                </a:tc>
                <a:tc>
                  <a:txBody>
                    <a:bodyPr/>
                    <a:lstStyle/>
                    <a:p>
                      <a:pPr marL="0" marR="0" lvl="0" indent="0" algn="ctr" rtl="0">
                        <a:spcBef>
                          <a:spcPts val="0"/>
                        </a:spcBef>
                        <a:spcAft>
                          <a:spcPts val="0"/>
                        </a:spcAft>
                        <a:buClr>
                          <a:schemeClr val="dk1"/>
                        </a:buClr>
                        <a:buSzPts val="1100"/>
                        <a:buFont typeface="Arial"/>
                        <a:buNone/>
                      </a:pPr>
                      <a:r>
                        <a:rPr lang="ru" sz="900" b="0" strike="noStrike">
                          <a:latin typeface="Arial"/>
                          <a:ea typeface="Arial"/>
                          <a:cs typeface="Arial"/>
                          <a:sym typeface="Arial"/>
                        </a:rPr>
                        <a:t>126±11</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77BC65"/>
                    </a:solidFill>
                  </a:tcPr>
                </a:tc>
                <a:extLst>
                  <a:ext uri="{0D108BD9-81ED-4DB2-BD59-A6C34878D82A}">
                    <a16:rowId xmlns:a16="http://schemas.microsoft.com/office/drawing/2014/main" xmlns="" val="10010"/>
                  </a:ext>
                </a:extLst>
              </a:tr>
              <a:tr h="251450">
                <a:tc>
                  <a:txBody>
                    <a:bodyPr/>
                    <a:lstStyle/>
                    <a:p>
                      <a:pPr marL="0" marR="0" lvl="0" indent="0" algn="ctr" rtl="0">
                        <a:lnSpc>
                          <a:spcPct val="100000"/>
                        </a:lnSpc>
                        <a:spcBef>
                          <a:spcPts val="0"/>
                        </a:spcBef>
                        <a:spcAft>
                          <a:spcPts val="0"/>
                        </a:spcAft>
                        <a:buClr>
                          <a:schemeClr val="dk1"/>
                        </a:buClr>
                        <a:buSzPts val="1100"/>
                        <a:buFont typeface="Arial"/>
                        <a:buNone/>
                      </a:pPr>
                      <a:r>
                        <a:rPr lang="ru" sz="900" b="0" strike="noStrike">
                          <a:latin typeface="Arial"/>
                          <a:ea typeface="Arial"/>
                          <a:cs typeface="Arial"/>
                          <a:sym typeface="Arial"/>
                        </a:rPr>
                        <a:t>187±22</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28575" cap="flat" cmpd="sng">
                      <a:solidFill>
                        <a:schemeClr val="dk1"/>
                      </a:solidFill>
                      <a:prstDash val="solid"/>
                      <a:round/>
                      <a:headEnd type="none" w="sm" len="sm"/>
                      <a:tailEnd type="none" w="sm" len="sm"/>
                    </a:lnB>
                    <a:solidFill>
                      <a:srgbClr val="FFAA95"/>
                    </a:solidFill>
                  </a:tcPr>
                </a:tc>
                <a:tc>
                  <a:txBody>
                    <a:bodyPr/>
                    <a:lstStyle/>
                    <a:p>
                      <a:pPr marL="0" marR="0" lvl="0" indent="0" algn="ctr" rtl="0">
                        <a:lnSpc>
                          <a:spcPct val="100000"/>
                        </a:lnSpc>
                        <a:spcBef>
                          <a:spcPts val="0"/>
                        </a:spcBef>
                        <a:spcAft>
                          <a:spcPts val="0"/>
                        </a:spcAft>
                        <a:buClr>
                          <a:schemeClr val="dk1"/>
                        </a:buClr>
                        <a:buSzPts val="1200"/>
                        <a:buFont typeface="Arial"/>
                        <a:buNone/>
                      </a:pPr>
                      <a:r>
                        <a:rPr lang="ru" sz="1000" b="0" strike="noStrike">
                          <a:latin typeface="Arial"/>
                          <a:ea typeface="Arial"/>
                          <a:cs typeface="Arial"/>
                          <a:sym typeface="Arial"/>
                        </a:rPr>
                        <a:t>-</a:t>
                      </a:r>
                      <a:endParaRPr sz="1000" b="0" strike="noStrike">
                        <a:latin typeface="Arial"/>
                        <a:ea typeface="Arial"/>
                        <a:cs typeface="Arial"/>
                        <a:sym typeface="Arial"/>
                      </a:endParaRPr>
                    </a:p>
                  </a:txBody>
                  <a:tcPr marL="68600" marR="686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28575" cap="flat" cmpd="sng">
                      <a:solidFill>
                        <a:schemeClr val="dk1"/>
                      </a:solidFill>
                      <a:prstDash val="solid"/>
                      <a:round/>
                      <a:headEnd type="none" w="sm" len="sm"/>
                      <a:tailEnd type="none" w="sm" len="sm"/>
                    </a:lnB>
                    <a:solidFill>
                      <a:srgbClr val="FFAA95"/>
                    </a:solidFill>
                  </a:tcPr>
                </a:tc>
                <a:tc>
                  <a:txBody>
                    <a:bodyPr/>
                    <a:lstStyle/>
                    <a:p>
                      <a:pPr marL="0" marR="0" lvl="0" indent="0" algn="ctr" rtl="0">
                        <a:spcBef>
                          <a:spcPts val="0"/>
                        </a:spcBef>
                        <a:spcAft>
                          <a:spcPts val="0"/>
                        </a:spcAft>
                        <a:buClr>
                          <a:schemeClr val="dk1"/>
                        </a:buClr>
                        <a:buSzPts val="1100"/>
                        <a:buFont typeface="Arial"/>
                        <a:buNone/>
                      </a:pPr>
                      <a:r>
                        <a:rPr lang="ru" sz="900" b="0" strike="noStrike">
                          <a:latin typeface="Arial"/>
                          <a:ea typeface="Arial"/>
                          <a:cs typeface="Arial"/>
                          <a:sym typeface="Arial"/>
                        </a:rPr>
                        <a:t>200±11</a:t>
                      </a:r>
                      <a:endParaRPr sz="900" b="0" strike="noStrike">
                        <a:latin typeface="Arial"/>
                        <a:ea typeface="Arial"/>
                        <a:cs typeface="Arial"/>
                        <a:sym typeface="Arial"/>
                      </a:endParaRPr>
                    </a:p>
                  </a:txBody>
                  <a:tcPr marL="67500" marR="675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225" cap="flat" cmpd="sng">
                      <a:solidFill>
                        <a:srgbClr val="000000"/>
                      </a:solidFill>
                      <a:prstDash val="solid"/>
                      <a:round/>
                      <a:headEnd type="none" w="sm" len="sm"/>
                      <a:tailEnd type="none" w="sm" len="sm"/>
                    </a:lnT>
                    <a:lnB w="28575" cap="flat" cmpd="sng">
                      <a:solidFill>
                        <a:schemeClr val="dk1"/>
                      </a:solidFill>
                      <a:prstDash val="solid"/>
                      <a:round/>
                      <a:headEnd type="none" w="sm" len="sm"/>
                      <a:tailEnd type="none" w="sm" len="sm"/>
                    </a:lnB>
                    <a:solidFill>
                      <a:srgbClr val="FFAA95"/>
                    </a:solidFill>
                  </a:tcPr>
                </a:tc>
                <a:extLst>
                  <a:ext uri="{0D108BD9-81ED-4DB2-BD59-A6C34878D82A}">
                    <a16:rowId xmlns:a16="http://schemas.microsoft.com/office/drawing/2014/main" xmlns="" val="10011"/>
                  </a:ext>
                </a:extLst>
              </a:tr>
            </a:tbl>
          </a:graphicData>
        </a:graphic>
      </p:graphicFrame>
      <p:sp>
        <p:nvSpPr>
          <p:cNvPr id="209" name="Google Shape;209;p25"/>
          <p:cNvSpPr/>
          <p:nvPr/>
        </p:nvSpPr>
        <p:spPr>
          <a:xfrm>
            <a:off x="155763" y="2571750"/>
            <a:ext cx="1059300" cy="2298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1100"/>
              <a:buFont typeface="Times New Roman"/>
              <a:buNone/>
            </a:pPr>
            <a:r>
              <a:rPr lang="ru" sz="1100" b="0" strike="noStrike">
                <a:solidFill>
                  <a:srgbClr val="000000"/>
                </a:solidFill>
                <a:latin typeface="Times New Roman"/>
                <a:ea typeface="Times New Roman"/>
                <a:cs typeface="Times New Roman"/>
                <a:sym typeface="Times New Roman"/>
              </a:rPr>
              <a:t>σ</a:t>
            </a:r>
            <a:r>
              <a:rPr lang="ru" sz="1100" baseline="-25000">
                <a:solidFill>
                  <a:srgbClr val="000000"/>
                </a:solidFill>
                <a:latin typeface="Times New Roman"/>
                <a:ea typeface="Times New Roman"/>
                <a:cs typeface="Times New Roman"/>
                <a:sym typeface="Times New Roman"/>
              </a:rPr>
              <a:t>12</a:t>
            </a:r>
            <a:r>
              <a:rPr lang="ru" sz="1100" b="0" strike="noStrike" baseline="-25000">
                <a:solidFill>
                  <a:srgbClr val="000000"/>
                </a:solidFill>
                <a:latin typeface="Times New Roman"/>
                <a:ea typeface="Times New Roman"/>
                <a:cs typeface="Times New Roman"/>
                <a:sym typeface="Times New Roman"/>
              </a:rPr>
              <a:t> </a:t>
            </a:r>
            <a:r>
              <a:rPr lang="ru" sz="1100" b="0" strike="noStrike">
                <a:solidFill>
                  <a:srgbClr val="000000"/>
                </a:solidFill>
                <a:latin typeface="Times New Roman"/>
                <a:ea typeface="Times New Roman"/>
                <a:cs typeface="Times New Roman"/>
                <a:sym typeface="Times New Roman"/>
              </a:rPr>
              <a:t>= 325 ± 19 ps</a:t>
            </a:r>
            <a:endParaRPr sz="1100" b="0" strike="noStrike">
              <a:solidFill>
                <a:schemeClr val="dk1"/>
              </a:solidFill>
              <a:latin typeface="Times New Roman"/>
              <a:ea typeface="Times New Roman"/>
              <a:cs typeface="Times New Roman"/>
              <a:sym typeface="Times New Roman"/>
            </a:endParaRPr>
          </a:p>
        </p:txBody>
      </p:sp>
      <p:sp>
        <p:nvSpPr>
          <p:cNvPr id="210" name="Google Shape;210;p25"/>
          <p:cNvSpPr/>
          <p:nvPr/>
        </p:nvSpPr>
        <p:spPr>
          <a:xfrm>
            <a:off x="2385672" y="2569391"/>
            <a:ext cx="1059300" cy="2298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1100"/>
              <a:buFont typeface="Times New Roman"/>
              <a:buNone/>
            </a:pPr>
            <a:r>
              <a:rPr lang="ru" sz="1100" b="0" strike="noStrike">
                <a:solidFill>
                  <a:srgbClr val="000000"/>
                </a:solidFill>
                <a:latin typeface="Times New Roman"/>
                <a:ea typeface="Times New Roman"/>
                <a:cs typeface="Times New Roman"/>
                <a:sym typeface="Times New Roman"/>
              </a:rPr>
              <a:t>σ</a:t>
            </a:r>
            <a:r>
              <a:rPr lang="ru" sz="1100" baseline="-25000">
                <a:solidFill>
                  <a:srgbClr val="000000"/>
                </a:solidFill>
                <a:latin typeface="Times New Roman"/>
                <a:ea typeface="Times New Roman"/>
                <a:cs typeface="Times New Roman"/>
                <a:sym typeface="Times New Roman"/>
              </a:rPr>
              <a:t>23</a:t>
            </a:r>
            <a:r>
              <a:rPr lang="ru" sz="1100" b="0" strike="noStrike" baseline="-25000">
                <a:solidFill>
                  <a:srgbClr val="000000"/>
                </a:solidFill>
                <a:latin typeface="Times New Roman"/>
                <a:ea typeface="Times New Roman"/>
                <a:cs typeface="Times New Roman"/>
                <a:sym typeface="Times New Roman"/>
              </a:rPr>
              <a:t> </a:t>
            </a:r>
            <a:r>
              <a:rPr lang="ru" sz="1100" b="0" strike="noStrike">
                <a:solidFill>
                  <a:srgbClr val="000000"/>
                </a:solidFill>
                <a:latin typeface="Times New Roman"/>
                <a:ea typeface="Times New Roman"/>
                <a:cs typeface="Times New Roman"/>
                <a:sym typeface="Times New Roman"/>
              </a:rPr>
              <a:t>= 335 ± 16 ps</a:t>
            </a:r>
            <a:endParaRPr sz="1100" b="0" strike="noStrike">
              <a:solidFill>
                <a:schemeClr val="dk1"/>
              </a:solidFill>
              <a:latin typeface="Times New Roman"/>
              <a:ea typeface="Times New Roman"/>
              <a:cs typeface="Times New Roman"/>
              <a:sym typeface="Times New Roman"/>
            </a:endParaRPr>
          </a:p>
        </p:txBody>
      </p:sp>
      <p:sp>
        <p:nvSpPr>
          <p:cNvPr id="211" name="Google Shape;211;p25"/>
          <p:cNvSpPr/>
          <p:nvPr/>
        </p:nvSpPr>
        <p:spPr>
          <a:xfrm>
            <a:off x="95805" y="3868946"/>
            <a:ext cx="1129200" cy="2298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1100"/>
              <a:buFont typeface="Times New Roman"/>
              <a:buNone/>
            </a:pPr>
            <a:r>
              <a:rPr lang="ru" sz="1100" b="0" strike="noStrike">
                <a:solidFill>
                  <a:srgbClr val="000000"/>
                </a:solidFill>
                <a:latin typeface="Times New Roman"/>
                <a:ea typeface="Times New Roman"/>
                <a:cs typeface="Times New Roman"/>
                <a:sym typeface="Times New Roman"/>
              </a:rPr>
              <a:t>σ</a:t>
            </a:r>
            <a:r>
              <a:rPr lang="ru" sz="1100" b="0" strike="noStrike" baseline="-25000">
                <a:solidFill>
                  <a:srgbClr val="000000"/>
                </a:solidFill>
                <a:latin typeface="Times New Roman"/>
                <a:ea typeface="Times New Roman"/>
                <a:cs typeface="Times New Roman"/>
                <a:sym typeface="Times New Roman"/>
              </a:rPr>
              <a:t>13 </a:t>
            </a:r>
            <a:r>
              <a:rPr lang="ru" sz="1100" b="0" strike="noStrike">
                <a:solidFill>
                  <a:srgbClr val="000000"/>
                </a:solidFill>
                <a:latin typeface="Times New Roman"/>
                <a:ea typeface="Times New Roman"/>
                <a:cs typeface="Times New Roman"/>
                <a:sym typeface="Times New Roman"/>
              </a:rPr>
              <a:t>= 459 ± 27 ps</a:t>
            </a:r>
            <a:endParaRPr sz="1100" b="0" strike="noStrike">
              <a:solidFill>
                <a:schemeClr val="dk1"/>
              </a:solidFill>
              <a:latin typeface="Times New Roman"/>
              <a:ea typeface="Times New Roman"/>
              <a:cs typeface="Times New Roman"/>
              <a:sym typeface="Times New Roman"/>
            </a:endParaRPr>
          </a:p>
        </p:txBody>
      </p:sp>
      <p:sp>
        <p:nvSpPr>
          <p:cNvPr id="212" name="Google Shape;212;p25"/>
          <p:cNvSpPr txBox="1">
            <a:spLocks noGrp="1"/>
          </p:cNvSpPr>
          <p:nvPr>
            <p:ph type="sldNum" idx="12"/>
          </p:nvPr>
        </p:nvSpPr>
        <p:spPr>
          <a:xfrm>
            <a:off x="7067549" y="4767262"/>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ru">
                <a:latin typeface="Arial"/>
                <a:ea typeface="Arial"/>
                <a:cs typeface="Arial"/>
                <a:sym typeface="Arial"/>
              </a:rPr>
              <a:t>26</a:t>
            </a:fld>
            <a:endParaRPr>
              <a:latin typeface="Arial"/>
              <a:ea typeface="Arial"/>
              <a:cs typeface="Arial"/>
              <a:sym typeface="Arial"/>
            </a:endParaRPr>
          </a:p>
        </p:txBody>
      </p:sp>
      <p:sp>
        <p:nvSpPr>
          <p:cNvPr id="213" name="Google Shape;213;p25"/>
          <p:cNvSpPr txBox="1"/>
          <p:nvPr/>
        </p:nvSpPr>
        <p:spPr>
          <a:xfrm>
            <a:off x="3633450" y="4098750"/>
            <a:ext cx="1877100" cy="754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ru" sz="1700">
                <a:solidFill>
                  <a:srgbClr val="38761D"/>
                </a:solidFill>
              </a:rPr>
              <a:t>For center cell </a:t>
            </a:r>
            <a:endParaRPr sz="1700">
              <a:solidFill>
                <a:srgbClr val="38761D"/>
              </a:solidFill>
            </a:endParaRPr>
          </a:p>
          <a:p>
            <a:pPr marL="0" lvl="0" indent="0" algn="ctr" rtl="0">
              <a:lnSpc>
                <a:spcPct val="115000"/>
              </a:lnSpc>
              <a:spcBef>
                <a:spcPts val="0"/>
              </a:spcBef>
              <a:spcAft>
                <a:spcPts val="0"/>
              </a:spcAft>
              <a:buNone/>
            </a:pPr>
            <a:r>
              <a:rPr lang="ru" sz="2000" b="1">
                <a:solidFill>
                  <a:schemeClr val="dk1"/>
                </a:solidFill>
              </a:rPr>
              <a:t>134±27  ps</a:t>
            </a:r>
            <a:endParaRPr sz="1600" b="1">
              <a:solidFill>
                <a:srgbClr val="FF99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1028" name="Picture 4" descr="How to Make a Bell Curve in Excel: Example + Template">
            <a:extLst>
              <a:ext uri="{FF2B5EF4-FFF2-40B4-BE49-F238E27FC236}">
                <a16:creationId xmlns:a16="http://schemas.microsoft.com/office/drawing/2014/main" xmlns="" id="{733CFE27-4904-8C26-DC0A-76977C79F8E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982" r="11600"/>
          <a:stretch/>
        </p:blipFill>
        <p:spPr bwMode="auto">
          <a:xfrm>
            <a:off x="944432" y="1205816"/>
            <a:ext cx="716219" cy="1260192"/>
          </a:xfrm>
          <a:prstGeom prst="rect">
            <a:avLst/>
          </a:prstGeom>
          <a:noFill/>
          <a:extLst>
            <a:ext uri="{909E8E84-426E-40DD-AFC4-6F175D3DCCD1}">
              <a14:hiddenFill xmlns:a14="http://schemas.microsoft.com/office/drawing/2010/main">
                <a:solidFill>
                  <a:srgbClr val="FFFFFF"/>
                </a:solidFill>
              </a14:hiddenFill>
            </a:ext>
          </a:extLst>
        </p:spPr>
      </p:pic>
      <p:sp>
        <p:nvSpPr>
          <p:cNvPr id="218" name="Google Shape;218;p26"/>
          <p:cNvSpPr txBox="1">
            <a:spLocks noGrp="1"/>
          </p:cNvSpPr>
          <p:nvPr>
            <p:ph type="sldNum" idx="12"/>
          </p:nvPr>
        </p:nvSpPr>
        <p:spPr>
          <a:xfrm>
            <a:off x="6457949" y="4767262"/>
            <a:ext cx="2057400" cy="273900"/>
          </a:xfrm>
          <a:prstGeom prst="rect">
            <a:avLst/>
          </a:prstGeom>
          <a:noFill/>
          <a:ln>
            <a:noFill/>
          </a:ln>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ru">
                <a:latin typeface="Arial"/>
                <a:ea typeface="Arial"/>
                <a:cs typeface="Arial"/>
                <a:sym typeface="Arial"/>
              </a:rPr>
              <a:t>27</a:t>
            </a:fld>
            <a:endParaRPr>
              <a:latin typeface="Arial"/>
              <a:ea typeface="Arial"/>
              <a:cs typeface="Arial"/>
              <a:sym typeface="Arial"/>
            </a:endParaRPr>
          </a:p>
        </p:txBody>
      </p:sp>
      <p:cxnSp>
        <p:nvCxnSpPr>
          <p:cNvPr id="219" name="Google Shape;219;p26"/>
          <p:cNvCxnSpPr/>
          <p:nvPr/>
        </p:nvCxnSpPr>
        <p:spPr>
          <a:xfrm rot="10800000">
            <a:off x="581025" y="3244725"/>
            <a:ext cx="0" cy="1489200"/>
          </a:xfrm>
          <a:prstGeom prst="straightConnector1">
            <a:avLst/>
          </a:prstGeom>
          <a:noFill/>
          <a:ln w="9525" cap="flat" cmpd="sng">
            <a:solidFill>
              <a:schemeClr val="dk2"/>
            </a:solidFill>
            <a:prstDash val="solid"/>
            <a:round/>
            <a:headEnd type="none" w="med" len="med"/>
            <a:tailEnd type="triangle" w="med" len="med"/>
          </a:ln>
        </p:spPr>
      </p:cxnSp>
      <p:cxnSp>
        <p:nvCxnSpPr>
          <p:cNvPr id="220" name="Google Shape;220;p26"/>
          <p:cNvCxnSpPr/>
          <p:nvPr/>
        </p:nvCxnSpPr>
        <p:spPr>
          <a:xfrm>
            <a:off x="588963" y="4754563"/>
            <a:ext cx="2524200" cy="0"/>
          </a:xfrm>
          <a:prstGeom prst="straightConnector1">
            <a:avLst/>
          </a:prstGeom>
          <a:noFill/>
          <a:ln w="9525" cap="flat" cmpd="sng">
            <a:solidFill>
              <a:schemeClr val="dk2"/>
            </a:solidFill>
            <a:prstDash val="solid"/>
            <a:round/>
            <a:headEnd type="none" w="med" len="med"/>
            <a:tailEnd type="triangle" w="med" len="med"/>
          </a:ln>
        </p:spPr>
      </p:cxnSp>
      <p:sp>
        <p:nvSpPr>
          <p:cNvPr id="221" name="Google Shape;221;p26"/>
          <p:cNvSpPr txBox="1"/>
          <p:nvPr/>
        </p:nvSpPr>
        <p:spPr>
          <a:xfrm>
            <a:off x="1171575" y="3094038"/>
            <a:ext cx="388800" cy="400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ru" sz="1400" b="1">
                <a:solidFill>
                  <a:srgbClr val="FF0000"/>
                </a:solidFill>
                <a:latin typeface="Arial"/>
                <a:ea typeface="Arial"/>
                <a:cs typeface="Arial"/>
                <a:sym typeface="Arial"/>
              </a:rPr>
              <a:t>γ</a:t>
            </a:r>
            <a:endParaRPr/>
          </a:p>
        </p:txBody>
      </p:sp>
      <p:sp>
        <p:nvSpPr>
          <p:cNvPr id="222" name="Google Shape;222;p26"/>
          <p:cNvSpPr txBox="1"/>
          <p:nvPr/>
        </p:nvSpPr>
        <p:spPr>
          <a:xfrm>
            <a:off x="1779588" y="3095625"/>
            <a:ext cx="265200" cy="400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ru" sz="1400" b="1">
                <a:solidFill>
                  <a:srgbClr val="000000"/>
                </a:solidFill>
                <a:latin typeface="Arial"/>
                <a:ea typeface="Arial"/>
                <a:cs typeface="Arial"/>
                <a:sym typeface="Arial"/>
              </a:rPr>
              <a:t>n</a:t>
            </a:r>
            <a:endParaRPr/>
          </a:p>
        </p:txBody>
      </p:sp>
      <p:sp>
        <p:nvSpPr>
          <p:cNvPr id="223" name="Google Shape;223;p26"/>
          <p:cNvSpPr txBox="1"/>
          <p:nvPr/>
        </p:nvSpPr>
        <p:spPr>
          <a:xfrm>
            <a:off x="2513013" y="4733925"/>
            <a:ext cx="655500" cy="400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ru" sz="1400">
                <a:solidFill>
                  <a:srgbClr val="000000"/>
                </a:solidFill>
                <a:latin typeface="Arial"/>
                <a:ea typeface="Arial"/>
                <a:cs typeface="Arial"/>
                <a:sym typeface="Arial"/>
              </a:rPr>
              <a:t>Time</a:t>
            </a:r>
            <a:endParaRPr/>
          </a:p>
        </p:txBody>
      </p:sp>
      <p:sp>
        <p:nvSpPr>
          <p:cNvPr id="224" name="Google Shape;224;p26"/>
          <p:cNvSpPr txBox="1"/>
          <p:nvPr/>
        </p:nvSpPr>
        <p:spPr>
          <a:xfrm>
            <a:off x="228600" y="61913"/>
            <a:ext cx="8510700" cy="5850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ru" sz="2600">
                <a:solidFill>
                  <a:srgbClr val="000000"/>
                </a:solidFill>
                <a:latin typeface="Arial"/>
                <a:ea typeface="Arial"/>
                <a:cs typeface="Arial"/>
                <a:sym typeface="Arial"/>
              </a:rPr>
              <a:t>Reconstruction of neutron energy from time of flight</a:t>
            </a:r>
            <a:endParaRPr/>
          </a:p>
        </p:txBody>
      </p:sp>
      <p:cxnSp>
        <p:nvCxnSpPr>
          <p:cNvPr id="225" name="Google Shape;225;p26"/>
          <p:cNvCxnSpPr/>
          <p:nvPr/>
        </p:nvCxnSpPr>
        <p:spPr>
          <a:xfrm rot="10800000">
            <a:off x="1306513" y="3455900"/>
            <a:ext cx="0" cy="1293900"/>
          </a:xfrm>
          <a:prstGeom prst="straightConnector1">
            <a:avLst/>
          </a:prstGeom>
          <a:noFill/>
          <a:ln w="9525" cap="flat" cmpd="sng">
            <a:solidFill>
              <a:srgbClr val="00FF00"/>
            </a:solidFill>
            <a:prstDash val="dash"/>
            <a:round/>
            <a:headEnd type="none" w="med" len="med"/>
            <a:tailEnd type="none" w="med" len="med"/>
          </a:ln>
        </p:spPr>
      </p:cxnSp>
      <p:cxnSp>
        <p:nvCxnSpPr>
          <p:cNvPr id="226" name="Google Shape;226;p26"/>
          <p:cNvCxnSpPr/>
          <p:nvPr/>
        </p:nvCxnSpPr>
        <p:spPr>
          <a:xfrm rot="10800000">
            <a:off x="592138" y="1015875"/>
            <a:ext cx="0" cy="1489200"/>
          </a:xfrm>
          <a:prstGeom prst="straightConnector1">
            <a:avLst/>
          </a:prstGeom>
          <a:noFill/>
          <a:ln w="9525" cap="flat" cmpd="sng">
            <a:solidFill>
              <a:schemeClr val="dk2"/>
            </a:solidFill>
            <a:prstDash val="solid"/>
            <a:round/>
            <a:headEnd type="none" w="med" len="med"/>
            <a:tailEnd type="triangle" w="med" len="med"/>
          </a:ln>
        </p:spPr>
      </p:cxnSp>
      <p:cxnSp>
        <p:nvCxnSpPr>
          <p:cNvPr id="227" name="Google Shape;227;p26"/>
          <p:cNvCxnSpPr/>
          <p:nvPr/>
        </p:nvCxnSpPr>
        <p:spPr>
          <a:xfrm>
            <a:off x="598488" y="2525713"/>
            <a:ext cx="2524200" cy="0"/>
          </a:xfrm>
          <a:prstGeom prst="straightConnector1">
            <a:avLst/>
          </a:prstGeom>
          <a:noFill/>
          <a:ln w="9525" cap="flat" cmpd="sng">
            <a:solidFill>
              <a:schemeClr val="dk2"/>
            </a:solidFill>
            <a:prstDash val="solid"/>
            <a:round/>
            <a:headEnd type="none" w="med" len="med"/>
            <a:tailEnd type="triangle" w="med" len="med"/>
          </a:ln>
        </p:spPr>
      </p:cxnSp>
      <p:sp>
        <p:nvSpPr>
          <p:cNvPr id="228" name="Google Shape;228;p26"/>
          <p:cNvSpPr txBox="1"/>
          <p:nvPr/>
        </p:nvSpPr>
        <p:spPr>
          <a:xfrm>
            <a:off x="1182688" y="863600"/>
            <a:ext cx="387300" cy="400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ru" sz="1400" b="1">
                <a:solidFill>
                  <a:srgbClr val="000000"/>
                </a:solidFill>
                <a:latin typeface="Arial"/>
                <a:ea typeface="Arial"/>
                <a:cs typeface="Arial"/>
                <a:sym typeface="Arial"/>
              </a:rPr>
              <a:t>γ</a:t>
            </a:r>
            <a:endParaRPr/>
          </a:p>
        </p:txBody>
      </p:sp>
      <p:sp>
        <p:nvSpPr>
          <p:cNvPr id="229" name="Google Shape;229;p26"/>
          <p:cNvSpPr txBox="1"/>
          <p:nvPr/>
        </p:nvSpPr>
        <p:spPr>
          <a:xfrm>
            <a:off x="1608138" y="708025"/>
            <a:ext cx="1390800" cy="400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ru" sz="1400" b="1">
                <a:solidFill>
                  <a:srgbClr val="FF0000"/>
                </a:solidFill>
                <a:latin typeface="Arial"/>
                <a:ea typeface="Arial"/>
                <a:cs typeface="Arial"/>
                <a:sym typeface="Arial"/>
              </a:rPr>
              <a:t>n (3.86GeV)</a:t>
            </a:r>
            <a:endParaRPr sz="1400" b="1">
              <a:solidFill>
                <a:srgbClr val="FF0000"/>
              </a:solidFill>
              <a:latin typeface="Arial"/>
              <a:ea typeface="Arial"/>
              <a:cs typeface="Arial"/>
              <a:sym typeface="Arial"/>
            </a:endParaRPr>
          </a:p>
        </p:txBody>
      </p:sp>
      <p:sp>
        <p:nvSpPr>
          <p:cNvPr id="230" name="Google Shape;230;p26"/>
          <p:cNvSpPr txBox="1"/>
          <p:nvPr/>
        </p:nvSpPr>
        <p:spPr>
          <a:xfrm>
            <a:off x="2522538" y="2505075"/>
            <a:ext cx="655500" cy="400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ru" sz="1400">
                <a:solidFill>
                  <a:srgbClr val="000000"/>
                </a:solidFill>
                <a:latin typeface="Arial"/>
                <a:ea typeface="Arial"/>
                <a:cs typeface="Arial"/>
                <a:sym typeface="Arial"/>
              </a:rPr>
              <a:t>Time</a:t>
            </a:r>
            <a:endParaRPr/>
          </a:p>
        </p:txBody>
      </p:sp>
      <p:cxnSp>
        <p:nvCxnSpPr>
          <p:cNvPr id="231" name="Google Shape;231;p26"/>
          <p:cNvCxnSpPr/>
          <p:nvPr/>
        </p:nvCxnSpPr>
        <p:spPr>
          <a:xfrm rot="10800000">
            <a:off x="1860550" y="1227050"/>
            <a:ext cx="0" cy="1293900"/>
          </a:xfrm>
          <a:prstGeom prst="straightConnector1">
            <a:avLst/>
          </a:prstGeom>
          <a:noFill/>
          <a:ln w="9525" cap="flat" cmpd="sng">
            <a:solidFill>
              <a:srgbClr val="00FF00"/>
            </a:solidFill>
            <a:prstDash val="dash"/>
            <a:round/>
            <a:headEnd type="none" w="med" len="med"/>
            <a:tailEnd type="none" w="med" len="med"/>
          </a:ln>
        </p:spPr>
      </p:cxnSp>
      <p:sp>
        <p:nvSpPr>
          <p:cNvPr id="232" name="Google Shape;232;p26"/>
          <p:cNvSpPr txBox="1"/>
          <p:nvPr/>
        </p:nvSpPr>
        <p:spPr>
          <a:xfrm>
            <a:off x="358775" y="614375"/>
            <a:ext cx="1173300" cy="400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ru" sz="1400" b="1">
                <a:solidFill>
                  <a:srgbClr val="000000"/>
                </a:solidFill>
                <a:latin typeface="Arial"/>
                <a:ea typeface="Arial"/>
                <a:cs typeface="Arial"/>
                <a:sym typeface="Arial"/>
              </a:rPr>
              <a:t>Ideal case</a:t>
            </a:r>
            <a:endParaRPr/>
          </a:p>
        </p:txBody>
      </p:sp>
      <p:sp>
        <p:nvSpPr>
          <p:cNvPr id="233" name="Google Shape;233;p26"/>
          <p:cNvSpPr txBox="1"/>
          <p:nvPr/>
        </p:nvSpPr>
        <p:spPr>
          <a:xfrm>
            <a:off x="5072063" y="663575"/>
            <a:ext cx="3505200" cy="400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ru" sz="1400" b="1">
                <a:solidFill>
                  <a:srgbClr val="000000"/>
                </a:solidFill>
                <a:latin typeface="Arial"/>
                <a:ea typeface="Arial"/>
                <a:cs typeface="Arial"/>
                <a:sym typeface="Arial"/>
              </a:rPr>
              <a:t>Real data</a:t>
            </a:r>
            <a:endParaRPr/>
          </a:p>
        </p:txBody>
      </p:sp>
      <p:cxnSp>
        <p:nvCxnSpPr>
          <p:cNvPr id="235" name="Google Shape;235;p26"/>
          <p:cNvCxnSpPr/>
          <p:nvPr/>
        </p:nvCxnSpPr>
        <p:spPr>
          <a:xfrm rot="10800000">
            <a:off x="5076825" y="1034925"/>
            <a:ext cx="0" cy="1489200"/>
          </a:xfrm>
          <a:prstGeom prst="straightConnector1">
            <a:avLst/>
          </a:prstGeom>
          <a:noFill/>
          <a:ln w="9525" cap="flat" cmpd="sng">
            <a:solidFill>
              <a:schemeClr val="dk2"/>
            </a:solidFill>
            <a:prstDash val="solid"/>
            <a:round/>
            <a:headEnd type="none" w="med" len="med"/>
            <a:tailEnd type="triangle" w="med" len="med"/>
          </a:ln>
        </p:spPr>
      </p:cxnSp>
      <p:cxnSp>
        <p:nvCxnSpPr>
          <p:cNvPr id="236" name="Google Shape;236;p26"/>
          <p:cNvCxnSpPr/>
          <p:nvPr/>
        </p:nvCxnSpPr>
        <p:spPr>
          <a:xfrm>
            <a:off x="5084763" y="2544763"/>
            <a:ext cx="2524200" cy="0"/>
          </a:xfrm>
          <a:prstGeom prst="straightConnector1">
            <a:avLst/>
          </a:prstGeom>
          <a:noFill/>
          <a:ln w="9525" cap="flat" cmpd="sng">
            <a:solidFill>
              <a:schemeClr val="dk2"/>
            </a:solidFill>
            <a:prstDash val="solid"/>
            <a:round/>
            <a:headEnd type="none" w="med" len="med"/>
            <a:tailEnd type="triangle" w="med" len="med"/>
          </a:ln>
        </p:spPr>
      </p:cxnSp>
      <p:sp>
        <p:nvSpPr>
          <p:cNvPr id="237" name="Google Shape;237;p26"/>
          <p:cNvSpPr txBox="1"/>
          <p:nvPr/>
        </p:nvSpPr>
        <p:spPr>
          <a:xfrm>
            <a:off x="6156325" y="969963"/>
            <a:ext cx="2583000" cy="692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ru" sz="1800" b="1">
                <a:solidFill>
                  <a:srgbClr val="FF0000"/>
                </a:solidFill>
                <a:latin typeface="Arial"/>
                <a:ea typeface="Arial"/>
                <a:cs typeface="Arial"/>
                <a:sym typeface="Arial"/>
              </a:rPr>
              <a:t>n</a:t>
            </a:r>
            <a:r>
              <a:rPr lang="ru" sz="1400">
                <a:solidFill>
                  <a:srgbClr val="00FF00"/>
                </a:solidFill>
                <a:latin typeface="Arial"/>
                <a:ea typeface="Arial"/>
                <a:cs typeface="Arial"/>
                <a:sym typeface="Arial"/>
              </a:rPr>
              <a:t> </a:t>
            </a:r>
            <a:r>
              <a:rPr lang="ru" sz="1400">
                <a:solidFill>
                  <a:srgbClr val="000000"/>
                </a:solidFill>
                <a:latin typeface="Arial"/>
                <a:ea typeface="Arial"/>
                <a:cs typeface="Arial"/>
                <a:sym typeface="Arial"/>
              </a:rPr>
              <a:t>+ </a:t>
            </a:r>
            <a:r>
              <a:rPr lang="ru" sz="1400">
                <a:solidFill>
                  <a:srgbClr val="CC0000"/>
                </a:solidFill>
                <a:latin typeface="Arial"/>
                <a:ea typeface="Arial"/>
                <a:cs typeface="Arial"/>
                <a:sym typeface="Arial"/>
              </a:rPr>
              <a:t> </a:t>
            </a:r>
            <a:r>
              <a:rPr lang="ru" sz="1500" b="1">
                <a:solidFill>
                  <a:srgbClr val="CC0000"/>
                </a:solidFill>
                <a:latin typeface="Arial"/>
                <a:ea typeface="Arial"/>
                <a:cs typeface="Arial"/>
                <a:sym typeface="Arial"/>
              </a:rPr>
              <a:t>γ(0.2%) </a:t>
            </a:r>
            <a:r>
              <a:rPr lang="ru" sz="1400">
                <a:solidFill>
                  <a:srgbClr val="CC0000"/>
                </a:solidFill>
                <a:latin typeface="Arial"/>
                <a:ea typeface="Arial"/>
                <a:cs typeface="Arial"/>
                <a:sym typeface="Arial"/>
              </a:rPr>
              <a:t> and  </a:t>
            </a:r>
            <a:r>
              <a:rPr lang="ru" sz="1500" b="1">
                <a:solidFill>
                  <a:srgbClr val="CC0000"/>
                </a:solidFill>
                <a:latin typeface="Arial"/>
                <a:ea typeface="Arial"/>
                <a:cs typeface="Arial"/>
                <a:sym typeface="Arial"/>
              </a:rPr>
              <a:t>p(0.2%)</a:t>
            </a:r>
            <a:endParaRPr/>
          </a:p>
          <a:p>
            <a:pPr marL="0" marR="0" lvl="0" indent="0" algn="l" rtl="0">
              <a:spcBef>
                <a:spcPts val="0"/>
              </a:spcBef>
              <a:spcAft>
                <a:spcPts val="0"/>
              </a:spcAft>
              <a:buNone/>
            </a:pPr>
            <a:r>
              <a:rPr lang="ru" sz="1500" b="1">
                <a:solidFill>
                  <a:srgbClr val="CC0000"/>
                </a:solidFill>
                <a:latin typeface="Arial"/>
                <a:ea typeface="Arial"/>
                <a:cs typeface="Arial"/>
                <a:sym typeface="Arial"/>
              </a:rPr>
              <a:t>              </a:t>
            </a:r>
            <a:r>
              <a:rPr lang="ru" sz="1500">
                <a:solidFill>
                  <a:srgbClr val="CC0000"/>
                </a:solidFill>
                <a:latin typeface="Arial"/>
                <a:ea typeface="Arial"/>
                <a:cs typeface="Arial"/>
                <a:sym typeface="Arial"/>
              </a:rPr>
              <a:t>mixture</a:t>
            </a:r>
            <a:endParaRPr/>
          </a:p>
        </p:txBody>
      </p:sp>
      <p:sp>
        <p:nvSpPr>
          <p:cNvPr id="238" name="Google Shape;238;p26"/>
          <p:cNvSpPr txBox="1"/>
          <p:nvPr/>
        </p:nvSpPr>
        <p:spPr>
          <a:xfrm>
            <a:off x="7008813" y="2524125"/>
            <a:ext cx="655500" cy="400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ru" sz="1400">
                <a:solidFill>
                  <a:srgbClr val="000000"/>
                </a:solidFill>
                <a:latin typeface="Arial"/>
                <a:ea typeface="Arial"/>
                <a:cs typeface="Arial"/>
                <a:sym typeface="Arial"/>
              </a:rPr>
              <a:t>Time</a:t>
            </a:r>
            <a:endParaRPr/>
          </a:p>
        </p:txBody>
      </p:sp>
      <p:sp>
        <p:nvSpPr>
          <p:cNvPr id="240" name="Google Shape;240;p26"/>
          <p:cNvSpPr txBox="1"/>
          <p:nvPr/>
        </p:nvSpPr>
        <p:spPr>
          <a:xfrm>
            <a:off x="3168650" y="3695700"/>
            <a:ext cx="1390800" cy="6156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ru" sz="1400">
                <a:solidFill>
                  <a:srgbClr val="000000"/>
                </a:solidFill>
                <a:latin typeface="Arial"/>
                <a:ea typeface="Arial"/>
                <a:cs typeface="Arial"/>
                <a:sym typeface="Arial"/>
              </a:rPr>
              <a:t>Calibration on photons</a:t>
            </a:r>
            <a:endParaRPr/>
          </a:p>
        </p:txBody>
      </p:sp>
      <p:sp>
        <p:nvSpPr>
          <p:cNvPr id="241" name="Google Shape;241;p26"/>
          <p:cNvSpPr txBox="1"/>
          <p:nvPr/>
        </p:nvSpPr>
        <p:spPr>
          <a:xfrm>
            <a:off x="3254375" y="1560513"/>
            <a:ext cx="1390800" cy="6156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ru" sz="1400">
                <a:solidFill>
                  <a:srgbClr val="000000"/>
                </a:solidFill>
                <a:latin typeface="Arial"/>
                <a:ea typeface="Arial"/>
                <a:cs typeface="Arial"/>
                <a:sym typeface="Arial"/>
              </a:rPr>
              <a:t>Calibration on neutrons</a:t>
            </a:r>
            <a:endParaRPr/>
          </a:p>
        </p:txBody>
      </p:sp>
      <p:cxnSp>
        <p:nvCxnSpPr>
          <p:cNvPr id="242" name="Google Shape;242;p26"/>
          <p:cNvCxnSpPr/>
          <p:nvPr/>
        </p:nvCxnSpPr>
        <p:spPr>
          <a:xfrm rot="10800000">
            <a:off x="5076825" y="3244725"/>
            <a:ext cx="0" cy="1489200"/>
          </a:xfrm>
          <a:prstGeom prst="straightConnector1">
            <a:avLst/>
          </a:prstGeom>
          <a:noFill/>
          <a:ln w="9525" cap="flat" cmpd="sng">
            <a:solidFill>
              <a:schemeClr val="dk2"/>
            </a:solidFill>
            <a:prstDash val="solid"/>
            <a:round/>
            <a:headEnd type="none" w="med" len="med"/>
            <a:tailEnd type="triangle" w="med" len="med"/>
          </a:ln>
        </p:spPr>
      </p:cxnSp>
      <p:cxnSp>
        <p:nvCxnSpPr>
          <p:cNvPr id="243" name="Google Shape;243;p26"/>
          <p:cNvCxnSpPr/>
          <p:nvPr/>
        </p:nvCxnSpPr>
        <p:spPr>
          <a:xfrm>
            <a:off x="5084763" y="4754563"/>
            <a:ext cx="2524200" cy="0"/>
          </a:xfrm>
          <a:prstGeom prst="straightConnector1">
            <a:avLst/>
          </a:prstGeom>
          <a:noFill/>
          <a:ln w="9525" cap="flat" cmpd="sng">
            <a:solidFill>
              <a:schemeClr val="dk2"/>
            </a:solidFill>
            <a:prstDash val="solid"/>
            <a:round/>
            <a:headEnd type="none" w="med" len="med"/>
            <a:tailEnd type="triangle" w="med" len="med"/>
          </a:ln>
        </p:spPr>
      </p:cxnSp>
      <p:sp>
        <p:nvSpPr>
          <p:cNvPr id="244" name="Google Shape;244;p26"/>
          <p:cNvSpPr txBox="1"/>
          <p:nvPr/>
        </p:nvSpPr>
        <p:spPr>
          <a:xfrm>
            <a:off x="5900738" y="3097213"/>
            <a:ext cx="3063900" cy="6156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ru" sz="1400" b="1">
                <a:solidFill>
                  <a:srgbClr val="FF0000"/>
                </a:solidFill>
                <a:latin typeface="Arial"/>
                <a:ea typeface="Arial"/>
                <a:cs typeface="Arial"/>
                <a:sym typeface="Arial"/>
              </a:rPr>
              <a:t>γ(0.2%)</a:t>
            </a:r>
            <a:r>
              <a:rPr lang="ru" sz="1400">
                <a:solidFill>
                  <a:srgbClr val="FF0000"/>
                </a:solidFill>
                <a:latin typeface="Arial"/>
                <a:ea typeface="Arial"/>
                <a:cs typeface="Arial"/>
                <a:sym typeface="Arial"/>
              </a:rPr>
              <a:t> </a:t>
            </a:r>
            <a:r>
              <a:rPr lang="ru" sz="1400">
                <a:solidFill>
                  <a:srgbClr val="000000"/>
                </a:solidFill>
                <a:latin typeface="Arial"/>
                <a:ea typeface="Arial"/>
                <a:cs typeface="Arial"/>
                <a:sym typeface="Arial"/>
              </a:rPr>
              <a:t>+ </a:t>
            </a:r>
            <a:r>
              <a:rPr lang="ru" sz="1400">
                <a:solidFill>
                  <a:srgbClr val="CC0000"/>
                </a:solidFill>
                <a:latin typeface="Arial"/>
                <a:ea typeface="Arial"/>
                <a:cs typeface="Arial"/>
                <a:sym typeface="Arial"/>
              </a:rPr>
              <a:t> </a:t>
            </a:r>
            <a:r>
              <a:rPr lang="ru" sz="1400" b="1">
                <a:solidFill>
                  <a:srgbClr val="CC0000"/>
                </a:solidFill>
                <a:latin typeface="Arial"/>
                <a:ea typeface="Arial"/>
                <a:cs typeface="Arial"/>
                <a:sym typeface="Arial"/>
              </a:rPr>
              <a:t>n(?%)</a:t>
            </a:r>
            <a:r>
              <a:rPr lang="ru" sz="1400">
                <a:solidFill>
                  <a:srgbClr val="CC0000"/>
                </a:solidFill>
                <a:latin typeface="Arial"/>
                <a:ea typeface="Arial"/>
                <a:cs typeface="Arial"/>
                <a:sym typeface="Arial"/>
              </a:rPr>
              <a:t> and  </a:t>
            </a:r>
            <a:r>
              <a:rPr lang="ru" sz="1400" b="1">
                <a:solidFill>
                  <a:srgbClr val="CC0000"/>
                </a:solidFill>
                <a:latin typeface="Arial"/>
                <a:ea typeface="Arial"/>
                <a:cs typeface="Arial"/>
                <a:sym typeface="Arial"/>
              </a:rPr>
              <a:t>p (0.2%)</a:t>
            </a:r>
            <a:endParaRPr/>
          </a:p>
          <a:p>
            <a:pPr marL="0" marR="0" lvl="0" indent="0" algn="l" rtl="0">
              <a:spcBef>
                <a:spcPts val="0"/>
              </a:spcBef>
              <a:spcAft>
                <a:spcPts val="0"/>
              </a:spcAft>
              <a:buNone/>
            </a:pPr>
            <a:r>
              <a:rPr lang="ru" sz="1400" b="1">
                <a:solidFill>
                  <a:srgbClr val="CC0000"/>
                </a:solidFill>
                <a:latin typeface="Arial"/>
                <a:ea typeface="Arial"/>
                <a:cs typeface="Arial"/>
                <a:sym typeface="Arial"/>
              </a:rPr>
              <a:t>                          </a:t>
            </a:r>
            <a:r>
              <a:rPr lang="ru" sz="1400">
                <a:solidFill>
                  <a:srgbClr val="CC0000"/>
                </a:solidFill>
                <a:latin typeface="Arial"/>
                <a:ea typeface="Arial"/>
                <a:cs typeface="Arial"/>
                <a:sym typeface="Arial"/>
              </a:rPr>
              <a:t>mixture</a:t>
            </a:r>
            <a:endParaRPr sz="1400" b="1">
              <a:solidFill>
                <a:srgbClr val="CC0000"/>
              </a:solidFill>
              <a:latin typeface="Arial"/>
              <a:ea typeface="Arial"/>
              <a:cs typeface="Arial"/>
              <a:sym typeface="Arial"/>
            </a:endParaRPr>
          </a:p>
        </p:txBody>
      </p:sp>
      <p:sp>
        <p:nvSpPr>
          <p:cNvPr id="245" name="Google Shape;245;p26"/>
          <p:cNvSpPr txBox="1"/>
          <p:nvPr/>
        </p:nvSpPr>
        <p:spPr>
          <a:xfrm>
            <a:off x="7008813" y="4733925"/>
            <a:ext cx="655500" cy="400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ru" sz="1400">
                <a:solidFill>
                  <a:srgbClr val="000000"/>
                </a:solidFill>
                <a:latin typeface="Arial"/>
                <a:ea typeface="Arial"/>
                <a:cs typeface="Arial"/>
                <a:sym typeface="Arial"/>
              </a:rPr>
              <a:t>Time</a:t>
            </a:r>
            <a:endParaRPr/>
          </a:p>
        </p:txBody>
      </p:sp>
      <p:cxnSp>
        <p:nvCxnSpPr>
          <p:cNvPr id="246" name="Google Shape;246;p26"/>
          <p:cNvCxnSpPr/>
          <p:nvPr/>
        </p:nvCxnSpPr>
        <p:spPr>
          <a:xfrm rot="10800000">
            <a:off x="6030913" y="3456038"/>
            <a:ext cx="0" cy="1301700"/>
          </a:xfrm>
          <a:prstGeom prst="straightConnector1">
            <a:avLst/>
          </a:prstGeom>
          <a:noFill/>
          <a:ln w="9525" cap="flat" cmpd="sng">
            <a:solidFill>
              <a:srgbClr val="00FF00"/>
            </a:solidFill>
            <a:prstDash val="dash"/>
            <a:round/>
            <a:headEnd type="none" w="med" len="med"/>
            <a:tailEnd type="none" w="med" len="med"/>
          </a:ln>
        </p:spPr>
      </p:cxnSp>
      <p:sp>
        <p:nvSpPr>
          <p:cNvPr id="247" name="Google Shape;247;p26"/>
          <p:cNvSpPr txBox="1"/>
          <p:nvPr/>
        </p:nvSpPr>
        <p:spPr>
          <a:xfrm>
            <a:off x="7672388" y="3600450"/>
            <a:ext cx="1390800" cy="1046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ru" sz="1400">
                <a:solidFill>
                  <a:srgbClr val="000000"/>
                </a:solidFill>
                <a:latin typeface="Arial"/>
                <a:ea typeface="Arial"/>
                <a:cs typeface="Arial"/>
                <a:sym typeface="Arial"/>
              </a:rPr>
              <a:t>Calibration on photons is </a:t>
            </a:r>
            <a:r>
              <a:rPr lang="ru" sz="1400">
                <a:solidFill>
                  <a:srgbClr val="CC0000"/>
                </a:solidFill>
                <a:latin typeface="Arial"/>
                <a:ea typeface="Arial"/>
                <a:cs typeface="Arial"/>
                <a:sym typeface="Arial"/>
              </a:rPr>
              <a:t>possible up to 8 layer </a:t>
            </a:r>
            <a:endParaRPr/>
          </a:p>
        </p:txBody>
      </p:sp>
      <p:sp>
        <p:nvSpPr>
          <p:cNvPr id="248" name="Google Shape;248;p26"/>
          <p:cNvSpPr txBox="1"/>
          <p:nvPr/>
        </p:nvSpPr>
        <p:spPr>
          <a:xfrm>
            <a:off x="7573963" y="1506538"/>
            <a:ext cx="1390800" cy="6156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ru" sz="1400">
                <a:solidFill>
                  <a:srgbClr val="000000"/>
                </a:solidFill>
                <a:latin typeface="Arial"/>
                <a:ea typeface="Arial"/>
                <a:cs typeface="Arial"/>
                <a:sym typeface="Arial"/>
              </a:rPr>
              <a:t>Calibration on neutrons</a:t>
            </a:r>
            <a:endParaRPr/>
          </a:p>
        </p:txBody>
      </p:sp>
      <p:sp>
        <p:nvSpPr>
          <p:cNvPr id="249" name="Google Shape;249;p26"/>
          <p:cNvSpPr txBox="1"/>
          <p:nvPr/>
        </p:nvSpPr>
        <p:spPr>
          <a:xfrm>
            <a:off x="739775" y="1247775"/>
            <a:ext cx="5604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 sz="1200" b="1">
                <a:solidFill>
                  <a:schemeClr val="dk1"/>
                </a:solidFill>
              </a:rPr>
              <a:t>β=1</a:t>
            </a:r>
            <a:endParaRPr b="1"/>
          </a:p>
        </p:txBody>
      </p:sp>
      <p:sp>
        <p:nvSpPr>
          <p:cNvPr id="250" name="Google Shape;250;p26"/>
          <p:cNvSpPr txBox="1"/>
          <p:nvPr/>
        </p:nvSpPr>
        <p:spPr>
          <a:xfrm>
            <a:off x="2022475" y="3394075"/>
            <a:ext cx="5604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 sz="1200" b="1">
                <a:solidFill>
                  <a:srgbClr val="000000"/>
                </a:solidFill>
              </a:rPr>
              <a:t>β&lt;1</a:t>
            </a:r>
            <a:endParaRPr b="1"/>
          </a:p>
        </p:txBody>
      </p:sp>
      <p:sp>
        <p:nvSpPr>
          <p:cNvPr id="251" name="Google Shape;251;p26"/>
          <p:cNvSpPr txBox="1"/>
          <p:nvPr/>
        </p:nvSpPr>
        <p:spPr>
          <a:xfrm>
            <a:off x="6030913" y="1597025"/>
            <a:ext cx="7017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 sz="1200" b="1">
                <a:solidFill>
                  <a:srgbClr val="000000"/>
                </a:solidFill>
              </a:rPr>
              <a:t>β=0.98</a:t>
            </a:r>
            <a:endParaRPr sz="1200" b="1">
              <a:solidFill>
                <a:srgbClr val="000000"/>
              </a:solidFill>
            </a:endParaRPr>
          </a:p>
        </p:txBody>
      </p:sp>
      <p:sp>
        <p:nvSpPr>
          <p:cNvPr id="252" name="Google Shape;252;p26"/>
          <p:cNvSpPr txBox="1"/>
          <p:nvPr/>
        </p:nvSpPr>
        <p:spPr>
          <a:xfrm>
            <a:off x="598488" y="3394075"/>
            <a:ext cx="5604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 sz="1200" b="1">
                <a:solidFill>
                  <a:srgbClr val="FF0000"/>
                </a:solidFill>
              </a:rPr>
              <a:t>β=1</a:t>
            </a:r>
            <a:endParaRPr b="1"/>
          </a:p>
        </p:txBody>
      </p:sp>
      <p:sp>
        <p:nvSpPr>
          <p:cNvPr id="253" name="Google Shape;253;p26"/>
          <p:cNvSpPr txBox="1"/>
          <p:nvPr/>
        </p:nvSpPr>
        <p:spPr>
          <a:xfrm>
            <a:off x="5818188" y="3733800"/>
            <a:ext cx="5619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 sz="1200" b="1">
                <a:solidFill>
                  <a:srgbClr val="000000"/>
                </a:solidFill>
              </a:rPr>
              <a:t>β=1</a:t>
            </a:r>
            <a:endParaRPr b="1"/>
          </a:p>
        </p:txBody>
      </p:sp>
      <p:sp>
        <p:nvSpPr>
          <p:cNvPr id="254" name="Google Shape;254;p26"/>
          <p:cNvSpPr txBox="1"/>
          <p:nvPr/>
        </p:nvSpPr>
        <p:spPr>
          <a:xfrm>
            <a:off x="5778500" y="4200525"/>
            <a:ext cx="5604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 sz="1200" b="1">
                <a:solidFill>
                  <a:srgbClr val="000000"/>
                </a:solidFill>
              </a:rPr>
              <a:t>Real β&lt;1</a:t>
            </a:r>
            <a:endParaRPr b="1"/>
          </a:p>
        </p:txBody>
      </p:sp>
      <p:sp>
        <p:nvSpPr>
          <p:cNvPr id="255" name="Google Shape;255;p26"/>
          <p:cNvSpPr txBox="1"/>
          <p:nvPr/>
        </p:nvSpPr>
        <p:spPr>
          <a:xfrm>
            <a:off x="6065838" y="1982788"/>
            <a:ext cx="6669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 sz="1200" b="1">
                <a:solidFill>
                  <a:srgbClr val="000000"/>
                </a:solidFill>
              </a:rPr>
              <a:t>Real β&gt;0.98</a:t>
            </a:r>
            <a:endParaRPr sz="1200" b="1">
              <a:solidFill>
                <a:srgbClr val="000000"/>
              </a:solidFill>
            </a:endParaRPr>
          </a:p>
        </p:txBody>
      </p:sp>
      <p:sp>
        <p:nvSpPr>
          <p:cNvPr id="256" name="Google Shape;256;p26"/>
          <p:cNvSpPr txBox="1"/>
          <p:nvPr/>
        </p:nvSpPr>
        <p:spPr>
          <a:xfrm>
            <a:off x="1581859" y="1543931"/>
            <a:ext cx="797010" cy="292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 sz="1300" b="1" dirty="0">
                <a:solidFill>
                  <a:srgbClr val="FF0000"/>
                </a:solidFill>
              </a:rPr>
              <a:t>β=0.98</a:t>
            </a:r>
            <a:endParaRPr sz="1300" b="1" dirty="0">
              <a:solidFill>
                <a:srgbClr val="FF0000"/>
              </a:solidFill>
            </a:endParaRPr>
          </a:p>
        </p:txBody>
      </p:sp>
      <p:cxnSp>
        <p:nvCxnSpPr>
          <p:cNvPr id="257" name="Google Shape;257;p26"/>
          <p:cNvCxnSpPr>
            <a:cxnSpLocks/>
            <a:stCxn id="256" idx="1"/>
            <a:endCxn id="249" idx="3"/>
          </p:cNvCxnSpPr>
          <p:nvPr/>
        </p:nvCxnSpPr>
        <p:spPr>
          <a:xfrm flipH="1" flipV="1">
            <a:off x="1300175" y="1386225"/>
            <a:ext cx="281684" cy="303956"/>
          </a:xfrm>
          <a:prstGeom prst="straightConnector1">
            <a:avLst/>
          </a:prstGeom>
          <a:noFill/>
          <a:ln w="9525" cap="flat" cmpd="sng">
            <a:solidFill>
              <a:srgbClr val="3B7FF2"/>
            </a:solidFill>
            <a:prstDash val="solid"/>
            <a:round/>
            <a:headEnd type="none" w="sm" len="sm"/>
            <a:tailEnd type="stealth" w="med" len="med"/>
          </a:ln>
        </p:spPr>
      </p:cxnSp>
      <p:sp>
        <p:nvSpPr>
          <p:cNvPr id="258" name="Google Shape;258;p26"/>
          <p:cNvSpPr txBox="1"/>
          <p:nvPr/>
        </p:nvSpPr>
        <p:spPr>
          <a:xfrm>
            <a:off x="2268538" y="1857375"/>
            <a:ext cx="7017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 sz="1200" b="1">
                <a:solidFill>
                  <a:schemeClr val="dk1"/>
                </a:solidFill>
              </a:rPr>
              <a:t>β=0.97</a:t>
            </a:r>
            <a:endParaRPr sz="1200" b="1">
              <a:solidFill>
                <a:schemeClr val="dk1"/>
              </a:solidFill>
            </a:endParaRPr>
          </a:p>
        </p:txBody>
      </p:sp>
      <p:cxnSp>
        <p:nvCxnSpPr>
          <p:cNvPr id="259" name="Google Shape;259;p26"/>
          <p:cNvCxnSpPr/>
          <p:nvPr/>
        </p:nvCxnSpPr>
        <p:spPr>
          <a:xfrm>
            <a:off x="2058988" y="1814513"/>
            <a:ext cx="292200" cy="68400"/>
          </a:xfrm>
          <a:prstGeom prst="straightConnector1">
            <a:avLst/>
          </a:prstGeom>
          <a:noFill/>
          <a:ln w="9525" cap="flat" cmpd="sng">
            <a:solidFill>
              <a:srgbClr val="3B7FF2"/>
            </a:solidFill>
            <a:prstDash val="solid"/>
            <a:round/>
            <a:headEnd type="none" w="sm" len="sm"/>
            <a:tailEnd type="stealth" w="med" len="med"/>
          </a:ln>
        </p:spPr>
      </p:cxnSp>
      <p:sp>
        <p:nvSpPr>
          <p:cNvPr id="260" name="Google Shape;260;p26"/>
          <p:cNvSpPr txBox="1"/>
          <p:nvPr/>
        </p:nvSpPr>
        <p:spPr>
          <a:xfrm>
            <a:off x="2252663" y="942975"/>
            <a:ext cx="1390800" cy="400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ru" sz="1400" b="1">
                <a:solidFill>
                  <a:schemeClr val="dk1"/>
                </a:solidFill>
                <a:latin typeface="Arial"/>
                <a:ea typeface="Arial"/>
                <a:cs typeface="Arial"/>
                <a:sym typeface="Arial"/>
              </a:rPr>
              <a:t>n (3.0GeV)</a:t>
            </a:r>
            <a:endParaRPr sz="1400" b="1">
              <a:solidFill>
                <a:schemeClr val="dk1"/>
              </a:solidFill>
              <a:latin typeface="Arial"/>
              <a:ea typeface="Arial"/>
              <a:cs typeface="Arial"/>
              <a:sym typeface="Arial"/>
            </a:endParaRPr>
          </a:p>
        </p:txBody>
      </p:sp>
      <p:pic>
        <p:nvPicPr>
          <p:cNvPr id="28" name="Picture 4" descr="How to Make a Bell Curve in Excel: Example + Template">
            <a:extLst>
              <a:ext uri="{FF2B5EF4-FFF2-40B4-BE49-F238E27FC236}">
                <a16:creationId xmlns:a16="http://schemas.microsoft.com/office/drawing/2014/main" xmlns="" id="{49CFC384-E21F-50D0-B27F-B5C40E5BEF7E}"/>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982" r="11600"/>
          <a:stretch/>
        </p:blipFill>
        <p:spPr bwMode="auto">
          <a:xfrm>
            <a:off x="1499790" y="1195487"/>
            <a:ext cx="716219" cy="12601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ow to Make a Bell Curve in Excel: Example + Template">
            <a:extLst>
              <a:ext uri="{FF2B5EF4-FFF2-40B4-BE49-F238E27FC236}">
                <a16:creationId xmlns:a16="http://schemas.microsoft.com/office/drawing/2014/main" xmlns="" id="{B9D13E05-4B04-8150-AEFB-8F242788335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982" r="11600"/>
          <a:stretch/>
        </p:blipFill>
        <p:spPr bwMode="auto">
          <a:xfrm>
            <a:off x="2089767" y="1180776"/>
            <a:ext cx="716219" cy="126019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ow to Make a Bell Curve in Excel: Example + Template">
            <a:extLst>
              <a:ext uri="{FF2B5EF4-FFF2-40B4-BE49-F238E27FC236}">
                <a16:creationId xmlns:a16="http://schemas.microsoft.com/office/drawing/2014/main" xmlns="" id="{52160332-7729-BA71-8F7D-A8B9ED385773}"/>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982" r="11600"/>
          <a:stretch/>
        </p:blipFill>
        <p:spPr bwMode="auto">
          <a:xfrm>
            <a:off x="944432" y="3484052"/>
            <a:ext cx="716219" cy="12601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ow to Make a Bell Curve in Excel: Example + Template">
            <a:extLst>
              <a:ext uri="{FF2B5EF4-FFF2-40B4-BE49-F238E27FC236}">
                <a16:creationId xmlns:a16="http://schemas.microsoft.com/office/drawing/2014/main" xmlns="" id="{A1DCBD37-4960-C838-B0D9-6F5ED338F24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982" r="11600"/>
          <a:stretch/>
        </p:blipFill>
        <p:spPr bwMode="auto">
          <a:xfrm>
            <a:off x="1600231" y="3481666"/>
            <a:ext cx="716219" cy="1260192"/>
          </a:xfrm>
          <a:prstGeom prst="rect">
            <a:avLst/>
          </a:prstGeom>
          <a:noFill/>
          <a:extLst>
            <a:ext uri="{909E8E84-426E-40DD-AFC4-6F175D3DCCD1}">
              <a14:hiddenFill xmlns:a14="http://schemas.microsoft.com/office/drawing/2010/main">
                <a:solidFill>
                  <a:srgbClr val="FFFFFF"/>
                </a:solidFill>
              </a14:hiddenFill>
            </a:ext>
          </a:extLst>
        </p:spPr>
      </p:pic>
      <p:pic>
        <p:nvPicPr>
          <p:cNvPr id="273" name="Picture 4" descr="How to Make a Bell Curve in Excel: Example + Template">
            <a:extLst>
              <a:ext uri="{FF2B5EF4-FFF2-40B4-BE49-F238E27FC236}">
                <a16:creationId xmlns:a16="http://schemas.microsoft.com/office/drawing/2014/main" xmlns="" id="{FB015C10-3EB4-85A1-2D99-2260E19E0263}"/>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982" r="11600"/>
          <a:stretch/>
        </p:blipFill>
        <p:spPr bwMode="auto">
          <a:xfrm>
            <a:off x="5299564" y="3427696"/>
            <a:ext cx="1462695" cy="1260192"/>
          </a:xfrm>
          <a:prstGeom prst="rect">
            <a:avLst/>
          </a:prstGeom>
          <a:noFill/>
          <a:extLst>
            <a:ext uri="{909E8E84-426E-40DD-AFC4-6F175D3DCCD1}">
              <a14:hiddenFill xmlns:a14="http://schemas.microsoft.com/office/drawing/2010/main">
                <a:solidFill>
                  <a:srgbClr val="FFFFFF"/>
                </a:solidFill>
              </a14:hiddenFill>
            </a:ext>
          </a:extLst>
        </p:spPr>
      </p:pic>
      <p:pic>
        <p:nvPicPr>
          <p:cNvPr id="274" name="Picture 4" descr="How to Make a Bell Curve in Excel: Example + Template">
            <a:extLst>
              <a:ext uri="{FF2B5EF4-FFF2-40B4-BE49-F238E27FC236}">
                <a16:creationId xmlns:a16="http://schemas.microsoft.com/office/drawing/2014/main" xmlns="" id="{2C32B430-9124-947F-93D0-138F544DDFD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982" r="11600"/>
          <a:stretch/>
        </p:blipFill>
        <p:spPr bwMode="auto">
          <a:xfrm>
            <a:off x="5214141" y="1271873"/>
            <a:ext cx="2239136" cy="1260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7"/>
          <p:cNvSpPr txBox="1">
            <a:spLocks noGrp="1"/>
          </p:cNvSpPr>
          <p:nvPr>
            <p:ph type="sldNum" idx="12"/>
          </p:nvPr>
        </p:nvSpPr>
        <p:spPr>
          <a:xfrm>
            <a:off x="6457949" y="4767262"/>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ru">
                <a:latin typeface="Arial"/>
                <a:ea typeface="Arial"/>
                <a:cs typeface="Arial"/>
                <a:sym typeface="Arial"/>
              </a:rPr>
              <a:t>28</a:t>
            </a:fld>
            <a:endParaRPr>
              <a:latin typeface="Arial"/>
              <a:ea typeface="Arial"/>
              <a:cs typeface="Arial"/>
              <a:sym typeface="Arial"/>
            </a:endParaRPr>
          </a:p>
        </p:txBody>
      </p:sp>
      <p:pic>
        <p:nvPicPr>
          <p:cNvPr id="278" name="Google Shape;278;p27"/>
          <p:cNvPicPr preferRelativeResize="0"/>
          <p:nvPr/>
        </p:nvPicPr>
        <p:blipFill>
          <a:blip r:embed="rId3">
            <a:alphaModFix/>
          </a:blip>
          <a:stretch>
            <a:fillRect/>
          </a:stretch>
        </p:blipFill>
        <p:spPr>
          <a:xfrm>
            <a:off x="2239000" y="1231017"/>
            <a:ext cx="5674926" cy="3740159"/>
          </a:xfrm>
          <a:prstGeom prst="rect">
            <a:avLst/>
          </a:prstGeom>
          <a:noFill/>
          <a:ln>
            <a:noFill/>
          </a:ln>
        </p:spPr>
      </p:pic>
      <p:sp>
        <p:nvSpPr>
          <p:cNvPr id="279" name="Google Shape;279;p27"/>
          <p:cNvSpPr txBox="1"/>
          <p:nvPr/>
        </p:nvSpPr>
        <p:spPr>
          <a:xfrm>
            <a:off x="3062375" y="1655125"/>
            <a:ext cx="242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if β=1 in calibration</a:t>
            </a:r>
            <a:endParaRPr/>
          </a:p>
        </p:txBody>
      </p:sp>
      <p:sp>
        <p:nvSpPr>
          <p:cNvPr id="280" name="Google Shape;280;p27"/>
          <p:cNvSpPr txBox="1"/>
          <p:nvPr/>
        </p:nvSpPr>
        <p:spPr>
          <a:xfrm>
            <a:off x="94600" y="2055325"/>
            <a:ext cx="1599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Based on photon calibration</a:t>
            </a:r>
            <a:endParaRPr/>
          </a:p>
        </p:txBody>
      </p:sp>
      <p:sp>
        <p:nvSpPr>
          <p:cNvPr id="281" name="Google Shape;281;p27"/>
          <p:cNvSpPr txBox="1"/>
          <p:nvPr/>
        </p:nvSpPr>
        <p:spPr>
          <a:xfrm>
            <a:off x="94600" y="3166050"/>
            <a:ext cx="1710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ru">
                <a:solidFill>
                  <a:schemeClr val="dk1"/>
                </a:solidFill>
              </a:rPr>
              <a:t>Based on neutrons calibration</a:t>
            </a:r>
            <a:endParaRPr/>
          </a:p>
        </p:txBody>
      </p:sp>
      <p:cxnSp>
        <p:nvCxnSpPr>
          <p:cNvPr id="282" name="Google Shape;282;p27"/>
          <p:cNvCxnSpPr>
            <a:stCxn id="280" idx="3"/>
          </p:cNvCxnSpPr>
          <p:nvPr/>
        </p:nvCxnSpPr>
        <p:spPr>
          <a:xfrm>
            <a:off x="1693900" y="2363125"/>
            <a:ext cx="1367100" cy="578100"/>
          </a:xfrm>
          <a:prstGeom prst="straightConnector1">
            <a:avLst/>
          </a:prstGeom>
          <a:noFill/>
          <a:ln w="9525" cap="flat" cmpd="sng">
            <a:solidFill>
              <a:srgbClr val="FF0000"/>
            </a:solidFill>
            <a:prstDash val="solid"/>
            <a:round/>
            <a:headEnd type="none" w="med" len="med"/>
            <a:tailEnd type="triangle" w="med" len="med"/>
          </a:ln>
        </p:spPr>
      </p:cxnSp>
      <p:cxnSp>
        <p:nvCxnSpPr>
          <p:cNvPr id="283" name="Google Shape;283;p27"/>
          <p:cNvCxnSpPr>
            <a:stCxn id="281" idx="3"/>
          </p:cNvCxnSpPr>
          <p:nvPr/>
        </p:nvCxnSpPr>
        <p:spPr>
          <a:xfrm rot="10800000" flipH="1">
            <a:off x="1805500" y="3248250"/>
            <a:ext cx="1274100" cy="225600"/>
          </a:xfrm>
          <a:prstGeom prst="straightConnector1">
            <a:avLst/>
          </a:prstGeom>
          <a:noFill/>
          <a:ln w="9525" cap="flat" cmpd="sng">
            <a:solidFill>
              <a:srgbClr val="FF0000"/>
            </a:solidFill>
            <a:prstDash val="solid"/>
            <a:round/>
            <a:headEnd type="none" w="med" len="med"/>
            <a:tailEnd type="triangle" w="med" len="med"/>
          </a:ln>
        </p:spPr>
      </p:cxnSp>
      <p:sp>
        <p:nvSpPr>
          <p:cNvPr id="284" name="Google Shape;284;p27"/>
          <p:cNvSpPr txBox="1"/>
          <p:nvPr/>
        </p:nvSpPr>
        <p:spPr>
          <a:xfrm>
            <a:off x="325825" y="623875"/>
            <a:ext cx="8413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Dependence of the energy reconstruction on the calibration method based on the time spectra of photons and neutrons</a:t>
            </a:r>
            <a:endParaRPr/>
          </a:p>
        </p:txBody>
      </p:sp>
      <p:sp>
        <p:nvSpPr>
          <p:cNvPr id="285" name="Google Shape;285;p27"/>
          <p:cNvSpPr txBox="1"/>
          <p:nvPr/>
        </p:nvSpPr>
        <p:spPr>
          <a:xfrm>
            <a:off x="228750" y="62375"/>
            <a:ext cx="8510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600"/>
              <a:t>Reconstruction of neutron energy from time of flight</a:t>
            </a:r>
            <a:endParaRPr sz="2600"/>
          </a:p>
        </p:txBody>
      </p:sp>
      <p:sp>
        <p:nvSpPr>
          <p:cNvPr id="2" name="Google Shape;359;p31">
            <a:extLst>
              <a:ext uri="{FF2B5EF4-FFF2-40B4-BE49-F238E27FC236}">
                <a16:creationId xmlns:a16="http://schemas.microsoft.com/office/drawing/2014/main" xmlns="" id="{A1DC1853-BD11-3C85-5923-A04418B87AE8}"/>
              </a:ext>
            </a:extLst>
          </p:cNvPr>
          <p:cNvSpPr txBox="1"/>
          <p:nvPr/>
        </p:nvSpPr>
        <p:spPr>
          <a:xfrm rot="-5400000">
            <a:off x="1877426" y="1766983"/>
            <a:ext cx="919200" cy="2001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300" dirty="0"/>
              <a:t>E</a:t>
            </a:r>
            <a:r>
              <a:rPr lang="ru" sz="1300" baseline="-25000" dirty="0"/>
              <a:t>kin</a:t>
            </a:r>
            <a:r>
              <a:rPr lang="ru" sz="1300" dirty="0"/>
              <a:t>, MeV</a:t>
            </a:r>
            <a:endParaRPr sz="13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28"/>
          <p:cNvPicPr preferRelativeResize="0"/>
          <p:nvPr/>
        </p:nvPicPr>
        <p:blipFill rotWithShape="1">
          <a:blip r:embed="rId3">
            <a:alphaModFix/>
          </a:blip>
          <a:srcRect/>
          <a:stretch/>
        </p:blipFill>
        <p:spPr>
          <a:xfrm>
            <a:off x="5902335" y="590087"/>
            <a:ext cx="2732209" cy="1786894"/>
          </a:xfrm>
          <a:prstGeom prst="rect">
            <a:avLst/>
          </a:prstGeom>
          <a:noFill/>
          <a:ln>
            <a:noFill/>
          </a:ln>
        </p:spPr>
      </p:pic>
      <p:pic>
        <p:nvPicPr>
          <p:cNvPr id="291" name="Google Shape;291;p28"/>
          <p:cNvPicPr preferRelativeResize="0"/>
          <p:nvPr/>
        </p:nvPicPr>
        <p:blipFill rotWithShape="1">
          <a:blip r:embed="rId4">
            <a:alphaModFix/>
          </a:blip>
          <a:srcRect/>
          <a:stretch/>
        </p:blipFill>
        <p:spPr>
          <a:xfrm>
            <a:off x="3094135" y="590088"/>
            <a:ext cx="2725506" cy="1786893"/>
          </a:xfrm>
          <a:prstGeom prst="rect">
            <a:avLst/>
          </a:prstGeom>
          <a:noFill/>
          <a:ln>
            <a:noFill/>
          </a:ln>
        </p:spPr>
      </p:pic>
      <p:sp>
        <p:nvSpPr>
          <p:cNvPr id="292" name="Google Shape;292;p28"/>
          <p:cNvSpPr/>
          <p:nvPr/>
        </p:nvSpPr>
        <p:spPr>
          <a:xfrm>
            <a:off x="179010" y="434992"/>
            <a:ext cx="3106800" cy="11301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1500"/>
              <a:buFont typeface="Calibri"/>
              <a:buNone/>
            </a:pPr>
            <a:r>
              <a:rPr lang="ru" sz="1500" b="0" strike="noStrike">
                <a:solidFill>
                  <a:srgbClr val="000000"/>
                </a:solidFill>
                <a:latin typeface="Calibri"/>
                <a:ea typeface="Calibri"/>
                <a:cs typeface="Calibri"/>
                <a:sym typeface="Calibri"/>
              </a:rPr>
              <a:t>“Gamma”:</a:t>
            </a:r>
            <a:endParaRPr sz="1500" b="0" strike="noStrike">
              <a:solidFill>
                <a:schemeClr val="dk1"/>
              </a:solidFill>
              <a:latin typeface="Arial"/>
              <a:ea typeface="Arial"/>
              <a:cs typeface="Arial"/>
              <a:sym typeface="Arial"/>
            </a:endParaRPr>
          </a:p>
          <a:p>
            <a:pPr marL="215900" marR="0" lvl="0" indent="-215900" algn="l" rtl="0">
              <a:lnSpc>
                <a:spcPct val="100000"/>
              </a:lnSpc>
              <a:spcBef>
                <a:spcPts val="0"/>
              </a:spcBef>
              <a:spcAft>
                <a:spcPts val="0"/>
              </a:spcAft>
              <a:buClr>
                <a:srgbClr val="000000"/>
              </a:buClr>
              <a:buSzPts val="1400"/>
              <a:buFont typeface="Arial"/>
              <a:buChar char="•"/>
            </a:pPr>
            <a:r>
              <a:rPr lang="ru" sz="1400" b="0" strike="noStrike">
                <a:solidFill>
                  <a:srgbClr val="000000"/>
                </a:solidFill>
                <a:latin typeface="Calibri"/>
                <a:ea typeface="Calibri"/>
                <a:cs typeface="Calibri"/>
                <a:sym typeface="Calibri"/>
              </a:rPr>
              <a:t>Veto == 0</a:t>
            </a:r>
            <a:endParaRPr sz="1400" b="0" strike="noStrike">
              <a:solidFill>
                <a:schemeClr val="dk1"/>
              </a:solidFill>
              <a:latin typeface="Arial"/>
              <a:ea typeface="Arial"/>
              <a:cs typeface="Arial"/>
              <a:sym typeface="Arial"/>
            </a:endParaRPr>
          </a:p>
          <a:p>
            <a:pPr marL="215900" marR="0" lvl="0" indent="-215900" algn="l" rtl="0">
              <a:lnSpc>
                <a:spcPct val="100000"/>
              </a:lnSpc>
              <a:spcBef>
                <a:spcPts val="0"/>
              </a:spcBef>
              <a:spcAft>
                <a:spcPts val="0"/>
              </a:spcAft>
              <a:buClr>
                <a:srgbClr val="000000"/>
              </a:buClr>
              <a:buSzPts val="1400"/>
              <a:buFont typeface="Arial"/>
              <a:buChar char="•"/>
            </a:pPr>
            <a:r>
              <a:rPr lang="ru" sz="1400" b="0" strike="noStrike">
                <a:solidFill>
                  <a:srgbClr val="000000"/>
                </a:solidFill>
                <a:latin typeface="Calibri"/>
                <a:ea typeface="Calibri"/>
                <a:cs typeface="Calibri"/>
                <a:sym typeface="Calibri"/>
              </a:rPr>
              <a:t>Ampl &gt; 0.5 MIP</a:t>
            </a:r>
            <a:endParaRPr sz="1400" b="0" strike="noStrike">
              <a:solidFill>
                <a:schemeClr val="dk1"/>
              </a:solidFill>
              <a:latin typeface="Arial"/>
              <a:ea typeface="Arial"/>
              <a:cs typeface="Arial"/>
              <a:sym typeface="Arial"/>
            </a:endParaRPr>
          </a:p>
          <a:p>
            <a:pPr marL="215900" marR="0" lvl="0" indent="-215900" algn="l" rtl="0">
              <a:lnSpc>
                <a:spcPct val="100000"/>
              </a:lnSpc>
              <a:spcBef>
                <a:spcPts val="0"/>
              </a:spcBef>
              <a:spcAft>
                <a:spcPts val="0"/>
              </a:spcAft>
              <a:buClr>
                <a:srgbClr val="000000"/>
              </a:buClr>
              <a:buSzPts val="1400"/>
              <a:buFont typeface="Arial"/>
              <a:buChar char="•"/>
            </a:pPr>
            <a:r>
              <a:rPr lang="ru" sz="1400" b="0" strike="noStrike">
                <a:solidFill>
                  <a:srgbClr val="000000"/>
                </a:solidFill>
                <a:latin typeface="Calibri"/>
                <a:ea typeface="Calibri"/>
                <a:cs typeface="Calibri"/>
                <a:sym typeface="Calibri"/>
              </a:rPr>
              <a:t>Hits in layers 2 &amp; 3 &amp; 4 in </a:t>
            </a:r>
            <a:r>
              <a:rPr lang="ru">
                <a:latin typeface="Calibri"/>
                <a:ea typeface="Calibri"/>
                <a:cs typeface="Calibri"/>
                <a:sym typeface="Calibri"/>
              </a:rPr>
              <a:t>cell</a:t>
            </a:r>
            <a:endParaRPr sz="1400" b="0" strike="noStrik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Calibri"/>
              <a:buNone/>
            </a:pPr>
            <a:r>
              <a:rPr lang="ru" sz="1400" b="0" strike="noStrike">
                <a:solidFill>
                  <a:srgbClr val="000000"/>
                </a:solidFill>
                <a:latin typeface="Calibri"/>
                <a:ea typeface="Calibri"/>
                <a:cs typeface="Calibri"/>
                <a:sym typeface="Calibri"/>
              </a:rPr>
              <a:t>=&gt; 4.52 X</a:t>
            </a:r>
            <a:r>
              <a:rPr lang="ru" sz="1400" b="0" strike="noStrike" baseline="-25000">
                <a:solidFill>
                  <a:srgbClr val="000000"/>
                </a:solidFill>
                <a:latin typeface="Calibri"/>
                <a:ea typeface="Calibri"/>
                <a:cs typeface="Calibri"/>
                <a:sym typeface="Calibri"/>
              </a:rPr>
              <a:t>0</a:t>
            </a:r>
            <a:r>
              <a:rPr lang="ru" sz="1400" b="0" strike="noStrike">
                <a:solidFill>
                  <a:srgbClr val="000000"/>
                </a:solidFill>
                <a:latin typeface="Calibri"/>
                <a:ea typeface="Calibri"/>
                <a:cs typeface="Calibri"/>
                <a:sym typeface="Calibri"/>
              </a:rPr>
              <a:t> or 0.266 λ</a:t>
            </a:r>
            <a:r>
              <a:rPr lang="ru" sz="1400" b="0" strike="noStrike" baseline="-25000">
                <a:solidFill>
                  <a:srgbClr val="000000"/>
                </a:solidFill>
                <a:latin typeface="Calibri"/>
                <a:ea typeface="Calibri"/>
                <a:cs typeface="Calibri"/>
                <a:sym typeface="Calibri"/>
              </a:rPr>
              <a:t>int</a:t>
            </a:r>
            <a:endParaRPr sz="1400" b="0" strike="noStrike">
              <a:solidFill>
                <a:schemeClr val="dk1"/>
              </a:solidFill>
              <a:latin typeface="Arial"/>
              <a:ea typeface="Arial"/>
              <a:cs typeface="Arial"/>
              <a:sym typeface="Arial"/>
            </a:endParaRPr>
          </a:p>
        </p:txBody>
      </p:sp>
      <p:sp>
        <p:nvSpPr>
          <p:cNvPr id="293" name="Google Shape;293;p28"/>
          <p:cNvSpPr/>
          <p:nvPr/>
        </p:nvSpPr>
        <p:spPr>
          <a:xfrm>
            <a:off x="3184385" y="444420"/>
            <a:ext cx="2216400" cy="2298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1100"/>
              <a:buFont typeface="Calibri"/>
              <a:buNone/>
            </a:pPr>
            <a:r>
              <a:rPr lang="ru" sz="1100" b="0" strike="noStrike">
                <a:solidFill>
                  <a:srgbClr val="000000"/>
                </a:solidFill>
                <a:latin typeface="Calibri"/>
                <a:ea typeface="Calibri"/>
                <a:cs typeface="Calibri"/>
                <a:sym typeface="Calibri"/>
              </a:rPr>
              <a:t>Gamma hits in </a:t>
            </a:r>
            <a:r>
              <a:rPr lang="ru" sz="1100">
                <a:latin typeface="Calibri"/>
                <a:ea typeface="Calibri"/>
                <a:cs typeface="Calibri"/>
                <a:sym typeface="Calibri"/>
              </a:rPr>
              <a:t>cell</a:t>
            </a:r>
            <a:r>
              <a:rPr lang="ru" sz="1100" b="0" strike="noStrike">
                <a:solidFill>
                  <a:srgbClr val="000000"/>
                </a:solidFill>
                <a:latin typeface="Calibri"/>
                <a:ea typeface="Calibri"/>
                <a:cs typeface="Calibri"/>
                <a:sym typeface="Calibri"/>
              </a:rPr>
              <a:t> 5 (central)</a:t>
            </a:r>
            <a:endParaRPr sz="1100" b="0" strike="noStrike">
              <a:solidFill>
                <a:schemeClr val="dk1"/>
              </a:solidFill>
              <a:latin typeface="Arial"/>
              <a:ea typeface="Arial"/>
              <a:cs typeface="Arial"/>
              <a:sym typeface="Arial"/>
            </a:endParaRPr>
          </a:p>
        </p:txBody>
      </p:sp>
      <p:sp>
        <p:nvSpPr>
          <p:cNvPr id="294" name="Google Shape;294;p28"/>
          <p:cNvSpPr/>
          <p:nvPr/>
        </p:nvSpPr>
        <p:spPr>
          <a:xfrm>
            <a:off x="6054614" y="427849"/>
            <a:ext cx="2358600" cy="2184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1000"/>
              <a:buFont typeface="Calibri"/>
              <a:buNone/>
            </a:pPr>
            <a:r>
              <a:rPr lang="ru" sz="1000" b="0" strike="noStrike">
                <a:solidFill>
                  <a:srgbClr val="000000"/>
                </a:solidFill>
                <a:latin typeface="Calibri"/>
                <a:ea typeface="Calibri"/>
                <a:cs typeface="Calibri"/>
                <a:sym typeface="Calibri"/>
              </a:rPr>
              <a:t>Gamma signal/ev. in </a:t>
            </a:r>
            <a:r>
              <a:rPr lang="ru" sz="1000">
                <a:latin typeface="Calibri"/>
                <a:ea typeface="Calibri"/>
                <a:cs typeface="Calibri"/>
                <a:sym typeface="Calibri"/>
              </a:rPr>
              <a:t>cell</a:t>
            </a:r>
            <a:r>
              <a:rPr lang="ru" sz="1000" b="0" strike="noStrike">
                <a:solidFill>
                  <a:srgbClr val="000000"/>
                </a:solidFill>
                <a:latin typeface="Calibri"/>
                <a:ea typeface="Calibri"/>
                <a:cs typeface="Calibri"/>
                <a:sym typeface="Calibri"/>
              </a:rPr>
              <a:t> 5 (central)</a:t>
            </a:r>
            <a:endParaRPr sz="1000" b="0" strike="noStrike">
              <a:solidFill>
                <a:schemeClr val="dk1"/>
              </a:solidFill>
              <a:latin typeface="Arial"/>
              <a:ea typeface="Arial"/>
              <a:cs typeface="Arial"/>
              <a:sym typeface="Arial"/>
            </a:endParaRPr>
          </a:p>
        </p:txBody>
      </p:sp>
      <p:sp>
        <p:nvSpPr>
          <p:cNvPr id="295" name="Google Shape;295;p28"/>
          <p:cNvSpPr/>
          <p:nvPr/>
        </p:nvSpPr>
        <p:spPr>
          <a:xfrm>
            <a:off x="-3" y="13925"/>
            <a:ext cx="4572000" cy="345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1800"/>
              <a:buFont typeface="Calibri"/>
              <a:buNone/>
            </a:pPr>
            <a:r>
              <a:rPr lang="ru" sz="2600" strike="noStrike">
                <a:solidFill>
                  <a:srgbClr val="000000"/>
                </a:solidFill>
                <a:latin typeface="Calibri"/>
                <a:ea typeface="Calibri"/>
                <a:cs typeface="Calibri"/>
                <a:sym typeface="Calibri"/>
              </a:rPr>
              <a:t>Gamma events selection </a:t>
            </a:r>
            <a:endParaRPr sz="2600" strike="noStrike">
              <a:solidFill>
                <a:schemeClr val="dk1"/>
              </a:solidFill>
            </a:endParaRPr>
          </a:p>
        </p:txBody>
      </p:sp>
      <p:graphicFrame>
        <p:nvGraphicFramePr>
          <p:cNvPr id="296" name="Google Shape;296;p28"/>
          <p:cNvGraphicFramePr/>
          <p:nvPr/>
        </p:nvGraphicFramePr>
        <p:xfrm>
          <a:off x="35719" y="1640873"/>
          <a:ext cx="3184400" cy="167375"/>
        </p:xfrm>
        <a:graphic>
          <a:graphicData uri="http://schemas.openxmlformats.org/drawingml/2006/table">
            <a:tbl>
              <a:tblPr firstRow="1" bandRow="1">
                <a:noFill/>
                <a:tableStyleId>{0D40349B-8D23-40B0-8163-61392C46C3FA}</a:tableStyleId>
              </a:tblPr>
              <a:tblGrid>
                <a:gridCol w="214250">
                  <a:extLst>
                    <a:ext uri="{9D8B030D-6E8A-4147-A177-3AD203B41FA5}">
                      <a16:colId xmlns:a16="http://schemas.microsoft.com/office/drawing/2014/main" xmlns="" val="20000"/>
                    </a:ext>
                  </a:extLst>
                </a:gridCol>
                <a:gridCol w="184900">
                  <a:extLst>
                    <a:ext uri="{9D8B030D-6E8A-4147-A177-3AD203B41FA5}">
                      <a16:colId xmlns:a16="http://schemas.microsoft.com/office/drawing/2014/main" xmlns="" val="20001"/>
                    </a:ext>
                  </a:extLst>
                </a:gridCol>
                <a:gridCol w="214250">
                  <a:extLst>
                    <a:ext uri="{9D8B030D-6E8A-4147-A177-3AD203B41FA5}">
                      <a16:colId xmlns:a16="http://schemas.microsoft.com/office/drawing/2014/main" xmlns="" val="20002"/>
                    </a:ext>
                  </a:extLst>
                </a:gridCol>
                <a:gridCol w="214250">
                  <a:extLst>
                    <a:ext uri="{9D8B030D-6E8A-4147-A177-3AD203B41FA5}">
                      <a16:colId xmlns:a16="http://schemas.microsoft.com/office/drawing/2014/main" xmlns="" val="20003"/>
                    </a:ext>
                  </a:extLst>
                </a:gridCol>
                <a:gridCol w="214250">
                  <a:extLst>
                    <a:ext uri="{9D8B030D-6E8A-4147-A177-3AD203B41FA5}">
                      <a16:colId xmlns:a16="http://schemas.microsoft.com/office/drawing/2014/main" xmlns="" val="20004"/>
                    </a:ext>
                  </a:extLst>
                </a:gridCol>
                <a:gridCol w="214250">
                  <a:extLst>
                    <a:ext uri="{9D8B030D-6E8A-4147-A177-3AD203B41FA5}">
                      <a16:colId xmlns:a16="http://schemas.microsoft.com/office/drawing/2014/main" xmlns="" val="20005"/>
                    </a:ext>
                  </a:extLst>
                </a:gridCol>
                <a:gridCol w="214250">
                  <a:extLst>
                    <a:ext uri="{9D8B030D-6E8A-4147-A177-3AD203B41FA5}">
                      <a16:colId xmlns:a16="http://schemas.microsoft.com/office/drawing/2014/main" xmlns="" val="20006"/>
                    </a:ext>
                  </a:extLst>
                </a:gridCol>
                <a:gridCol w="214250">
                  <a:extLst>
                    <a:ext uri="{9D8B030D-6E8A-4147-A177-3AD203B41FA5}">
                      <a16:colId xmlns:a16="http://schemas.microsoft.com/office/drawing/2014/main" xmlns="" val="20007"/>
                    </a:ext>
                  </a:extLst>
                </a:gridCol>
                <a:gridCol w="214250">
                  <a:extLst>
                    <a:ext uri="{9D8B030D-6E8A-4147-A177-3AD203B41FA5}">
                      <a16:colId xmlns:a16="http://schemas.microsoft.com/office/drawing/2014/main" xmlns="" val="20008"/>
                    </a:ext>
                  </a:extLst>
                </a:gridCol>
                <a:gridCol w="214250">
                  <a:extLst>
                    <a:ext uri="{9D8B030D-6E8A-4147-A177-3AD203B41FA5}">
                      <a16:colId xmlns:a16="http://schemas.microsoft.com/office/drawing/2014/main" xmlns="" val="20009"/>
                    </a:ext>
                  </a:extLst>
                </a:gridCol>
                <a:gridCol w="214250">
                  <a:extLst>
                    <a:ext uri="{9D8B030D-6E8A-4147-A177-3AD203B41FA5}">
                      <a16:colId xmlns:a16="http://schemas.microsoft.com/office/drawing/2014/main" xmlns="" val="20010"/>
                    </a:ext>
                  </a:extLst>
                </a:gridCol>
                <a:gridCol w="214250">
                  <a:extLst>
                    <a:ext uri="{9D8B030D-6E8A-4147-A177-3AD203B41FA5}">
                      <a16:colId xmlns:a16="http://schemas.microsoft.com/office/drawing/2014/main" xmlns="" val="20011"/>
                    </a:ext>
                  </a:extLst>
                </a:gridCol>
                <a:gridCol w="214250">
                  <a:extLst>
                    <a:ext uri="{9D8B030D-6E8A-4147-A177-3AD203B41FA5}">
                      <a16:colId xmlns:a16="http://schemas.microsoft.com/office/drawing/2014/main" xmlns="" val="20012"/>
                    </a:ext>
                  </a:extLst>
                </a:gridCol>
                <a:gridCol w="214250">
                  <a:extLst>
                    <a:ext uri="{9D8B030D-6E8A-4147-A177-3AD203B41FA5}">
                      <a16:colId xmlns:a16="http://schemas.microsoft.com/office/drawing/2014/main" xmlns="" val="20013"/>
                    </a:ext>
                  </a:extLst>
                </a:gridCol>
                <a:gridCol w="214250">
                  <a:extLst>
                    <a:ext uri="{9D8B030D-6E8A-4147-A177-3AD203B41FA5}">
                      <a16:colId xmlns:a16="http://schemas.microsoft.com/office/drawing/2014/main" xmlns="" val="20014"/>
                    </a:ext>
                  </a:extLst>
                </a:gridCol>
              </a:tblGrid>
              <a:tr h="167375">
                <a:tc>
                  <a:txBody>
                    <a:bodyPr/>
                    <a:lstStyle/>
                    <a:p>
                      <a:pPr marL="0" marR="0" lvl="0" indent="0" algn="ctr" rtl="0">
                        <a:spcBef>
                          <a:spcPts val="0"/>
                        </a:spcBef>
                        <a:spcAft>
                          <a:spcPts val="0"/>
                        </a:spcAft>
                        <a:buNone/>
                      </a:pPr>
                      <a:r>
                        <a:rPr lang="ru" sz="700" b="0" u="none" strike="noStrike" cap="none">
                          <a:solidFill>
                            <a:schemeClr val="dk1"/>
                          </a:solidFill>
                        </a:rPr>
                        <a:t>1</a:t>
                      </a:r>
                      <a:endParaRPr sz="9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700" b="0" u="none" strike="noStrike" cap="none">
                          <a:solidFill>
                            <a:schemeClr val="dk1"/>
                          </a:solidFill>
                        </a:rPr>
                        <a:t>2</a:t>
                      </a:r>
                      <a:endParaRPr sz="700" b="0" u="none" strike="noStrike" cap="none">
                        <a:solidFill>
                          <a:schemeClr val="dk1"/>
                        </a:solidFill>
                      </a:endParaRPr>
                    </a:p>
                  </a:txBody>
                  <a:tcPr marL="60150" marR="60150" marT="30075" marB="30075">
                    <a:lnL w="381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solidFill>
                  </a:tcPr>
                </a:tc>
                <a:tc>
                  <a:txBody>
                    <a:bodyPr/>
                    <a:lstStyle/>
                    <a:p>
                      <a:pPr marL="0" marR="0" lvl="0" indent="0" algn="ctr" rtl="0">
                        <a:spcBef>
                          <a:spcPts val="0"/>
                        </a:spcBef>
                        <a:spcAft>
                          <a:spcPts val="0"/>
                        </a:spcAft>
                        <a:buNone/>
                      </a:pPr>
                      <a:r>
                        <a:rPr lang="ru" sz="700" b="0" u="none" strike="noStrike" cap="none">
                          <a:solidFill>
                            <a:schemeClr val="dk1"/>
                          </a:solidFill>
                        </a:rPr>
                        <a:t>3</a:t>
                      </a:r>
                      <a:endParaRPr sz="7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solidFill>
                  </a:tcPr>
                </a:tc>
                <a:tc>
                  <a:txBody>
                    <a:bodyPr/>
                    <a:lstStyle/>
                    <a:p>
                      <a:pPr marL="0" marR="0" lvl="0" indent="0" algn="ctr" rtl="0">
                        <a:spcBef>
                          <a:spcPts val="0"/>
                        </a:spcBef>
                        <a:spcAft>
                          <a:spcPts val="0"/>
                        </a:spcAft>
                        <a:buNone/>
                      </a:pPr>
                      <a:r>
                        <a:rPr lang="ru" sz="700" b="0" u="none" strike="noStrike" cap="none">
                          <a:solidFill>
                            <a:schemeClr val="dk1"/>
                          </a:solidFill>
                        </a:rPr>
                        <a:t>4</a:t>
                      </a:r>
                      <a:endParaRPr sz="7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solidFill>
                  </a:tcPr>
                </a:tc>
                <a:tc>
                  <a:txBody>
                    <a:bodyPr/>
                    <a:lstStyle/>
                    <a:p>
                      <a:pPr marL="0" marR="0" lvl="0" indent="0" algn="ctr" rtl="0">
                        <a:spcBef>
                          <a:spcPts val="0"/>
                        </a:spcBef>
                        <a:spcAft>
                          <a:spcPts val="0"/>
                        </a:spcAft>
                        <a:buNone/>
                      </a:pPr>
                      <a:r>
                        <a:rPr lang="ru" sz="700" b="0" u="none" strike="noStrike" cap="none">
                          <a:solidFill>
                            <a:schemeClr val="dk1"/>
                          </a:solidFill>
                        </a:rPr>
                        <a:t>5</a:t>
                      </a:r>
                      <a:endParaRPr sz="700" b="0" u="none" strike="noStrike" cap="none">
                        <a:solidFill>
                          <a:schemeClr val="dk1"/>
                        </a:solidFill>
                      </a:endParaRPr>
                    </a:p>
                  </a:txBody>
                  <a:tcPr marL="60150" marR="60150" marT="30075" marB="30075">
                    <a:lnL w="381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700" b="0" u="none" strike="noStrike" cap="none">
                          <a:solidFill>
                            <a:schemeClr val="dk1"/>
                          </a:solidFill>
                        </a:rPr>
                        <a:t>6</a:t>
                      </a:r>
                      <a:endParaRPr sz="7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700" b="0" u="none" strike="noStrike" cap="none">
                          <a:solidFill>
                            <a:schemeClr val="dk1"/>
                          </a:solidFill>
                        </a:rPr>
                        <a:t>7</a:t>
                      </a:r>
                      <a:endParaRPr sz="7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700" b="0" u="none" strike="noStrike" cap="none">
                          <a:solidFill>
                            <a:schemeClr val="dk1"/>
                          </a:solidFill>
                        </a:rPr>
                        <a:t>8</a:t>
                      </a:r>
                      <a:endParaRPr sz="7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700" b="0" u="none" strike="noStrike" cap="none">
                          <a:solidFill>
                            <a:schemeClr val="dk1"/>
                          </a:solidFill>
                        </a:rPr>
                        <a:t>9</a:t>
                      </a:r>
                      <a:endParaRPr sz="7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600" b="0" u="none" strike="noStrike" cap="none">
                          <a:solidFill>
                            <a:schemeClr val="dk1"/>
                          </a:solidFill>
                        </a:rPr>
                        <a:t>10</a:t>
                      </a:r>
                      <a:endParaRPr sz="6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600" b="0" u="none" strike="noStrike" cap="none">
                          <a:solidFill>
                            <a:schemeClr val="dk1"/>
                          </a:solidFill>
                        </a:rPr>
                        <a:t>11</a:t>
                      </a:r>
                      <a:endParaRPr sz="6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600" b="0" u="none" strike="noStrike" cap="none">
                          <a:solidFill>
                            <a:schemeClr val="dk1"/>
                          </a:solidFill>
                        </a:rPr>
                        <a:t>12</a:t>
                      </a:r>
                      <a:endParaRPr sz="6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600" b="0" u="none" strike="noStrike" cap="none">
                          <a:solidFill>
                            <a:schemeClr val="dk1"/>
                          </a:solidFill>
                        </a:rPr>
                        <a:t>13</a:t>
                      </a:r>
                      <a:endParaRPr sz="6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600" b="0" u="none" strike="noStrike" cap="none">
                          <a:solidFill>
                            <a:schemeClr val="dk1"/>
                          </a:solidFill>
                        </a:rPr>
                        <a:t>14</a:t>
                      </a:r>
                      <a:endParaRPr sz="6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tc>
                  <a:txBody>
                    <a:bodyPr/>
                    <a:lstStyle/>
                    <a:p>
                      <a:pPr marL="0" marR="0" lvl="0" indent="0" algn="ctr" rtl="0">
                        <a:spcBef>
                          <a:spcPts val="0"/>
                        </a:spcBef>
                        <a:spcAft>
                          <a:spcPts val="0"/>
                        </a:spcAft>
                        <a:buNone/>
                      </a:pPr>
                      <a:r>
                        <a:rPr lang="ru" sz="600" b="0" u="none" strike="noStrike" cap="none">
                          <a:solidFill>
                            <a:schemeClr val="dk1"/>
                          </a:solidFill>
                        </a:rPr>
                        <a:t>15</a:t>
                      </a:r>
                      <a:endParaRPr sz="600" b="0" u="none" strike="noStrike" cap="none">
                        <a:solidFill>
                          <a:schemeClr val="dk1"/>
                        </a:solidFill>
                      </a:endParaRPr>
                    </a:p>
                  </a:txBody>
                  <a:tcPr marL="60150" marR="60150" marT="30075" marB="300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extLst>
                  <a:ext uri="{0D108BD9-81ED-4DB2-BD59-A6C34878D82A}">
                    <a16:rowId xmlns:a16="http://schemas.microsoft.com/office/drawing/2014/main" xmlns="" val="10000"/>
                  </a:ext>
                </a:extLst>
              </a:tr>
            </a:tbl>
          </a:graphicData>
        </a:graphic>
      </p:graphicFrame>
      <p:sp>
        <p:nvSpPr>
          <p:cNvPr id="297" name="Google Shape;297;p28"/>
          <p:cNvSpPr txBox="1"/>
          <p:nvPr/>
        </p:nvSpPr>
        <p:spPr>
          <a:xfrm>
            <a:off x="2829116" y="1780340"/>
            <a:ext cx="414000" cy="2079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ru" sz="900" b="0" strike="noStrike">
                <a:solidFill>
                  <a:srgbClr val="000000"/>
                </a:solidFill>
                <a:latin typeface="Calibri"/>
                <a:ea typeface="Calibri"/>
                <a:cs typeface="Calibri"/>
                <a:sym typeface="Calibri"/>
              </a:rPr>
              <a:t>layer</a:t>
            </a:r>
            <a:endParaRPr sz="900">
              <a:solidFill>
                <a:schemeClr val="dk1"/>
              </a:solidFill>
              <a:latin typeface="Arial"/>
              <a:ea typeface="Arial"/>
              <a:cs typeface="Arial"/>
              <a:sym typeface="Arial"/>
            </a:endParaRPr>
          </a:p>
        </p:txBody>
      </p:sp>
      <p:sp>
        <p:nvSpPr>
          <p:cNvPr id="298" name="Google Shape;298;p28"/>
          <p:cNvSpPr/>
          <p:nvPr/>
        </p:nvSpPr>
        <p:spPr>
          <a:xfrm>
            <a:off x="114299" y="2730800"/>
            <a:ext cx="2276700" cy="1314600"/>
          </a:xfrm>
          <a:prstGeom prst="rect">
            <a:avLst/>
          </a:prstGeom>
          <a:noFill/>
          <a:ln>
            <a:noFill/>
          </a:ln>
        </p:spPr>
        <p:txBody>
          <a:bodyPr spcFirstLastPara="1" wrap="square" lIns="67500" tIns="33750" rIns="67500" bIns="33750" anchor="t" anchorCtr="0">
            <a:noAutofit/>
          </a:bodyPr>
          <a:lstStyle/>
          <a:p>
            <a:pPr marL="0" marR="0" lvl="0" indent="0" algn="l" rtl="0">
              <a:spcBef>
                <a:spcPts val="0"/>
              </a:spcBef>
              <a:spcAft>
                <a:spcPts val="0"/>
              </a:spcAft>
              <a:buNone/>
            </a:pPr>
            <a:r>
              <a:rPr lang="ru" sz="1400" b="0" strike="noStrike">
                <a:solidFill>
                  <a:srgbClr val="000000"/>
                </a:solidFill>
                <a:latin typeface="Calibri"/>
                <a:ea typeface="Calibri"/>
                <a:cs typeface="Calibri"/>
                <a:sym typeface="Calibri"/>
              </a:rPr>
              <a:t>Runs 8100-8104 (CsI 2%)</a:t>
            </a:r>
            <a:endParaRPr sz="1100"/>
          </a:p>
          <a:p>
            <a:pPr marL="0" marR="0" lvl="0" indent="0" algn="l" rtl="0">
              <a:spcBef>
                <a:spcPts val="0"/>
              </a:spcBef>
              <a:spcAft>
                <a:spcPts val="0"/>
              </a:spcAft>
              <a:buNone/>
            </a:pPr>
            <a:r>
              <a:rPr lang="ru" sz="1400" b="1" strike="noStrike">
                <a:solidFill>
                  <a:srgbClr val="000000"/>
                </a:solidFill>
                <a:latin typeface="Calibri"/>
                <a:ea typeface="Calibri"/>
                <a:cs typeface="Calibri"/>
                <a:sym typeface="Calibri"/>
              </a:rPr>
              <a:t>HGN 27 deg.</a:t>
            </a:r>
            <a:r>
              <a:rPr lang="ru" sz="1400" b="1">
                <a:solidFill>
                  <a:srgbClr val="000000"/>
                </a:solidFill>
                <a:latin typeface="Calibri"/>
                <a:ea typeface="Calibri"/>
                <a:cs typeface="Calibri"/>
                <a:sym typeface="Calibri"/>
              </a:rPr>
              <a:t> pos.</a:t>
            </a:r>
            <a:r>
              <a:rPr lang="ru" sz="1400" b="1" strike="noStrike">
                <a:solidFill>
                  <a:srgbClr val="000000"/>
                </a:solidFill>
                <a:latin typeface="Calibri"/>
                <a:ea typeface="Calibri"/>
                <a:cs typeface="Calibri"/>
                <a:sym typeface="Calibri"/>
              </a:rPr>
              <a:t> </a:t>
            </a:r>
            <a:endParaRPr sz="1100"/>
          </a:p>
          <a:p>
            <a:pPr marL="0" marR="0" lvl="0" indent="0" algn="l" rtl="0">
              <a:lnSpc>
                <a:spcPct val="100000"/>
              </a:lnSpc>
              <a:spcBef>
                <a:spcPts val="0"/>
              </a:spcBef>
              <a:spcAft>
                <a:spcPts val="0"/>
              </a:spcAft>
              <a:buClr>
                <a:srgbClr val="000000"/>
              </a:buClr>
              <a:buSzPts val="1400"/>
              <a:buFont typeface="Calibri"/>
              <a:buNone/>
            </a:pPr>
            <a:r>
              <a:rPr lang="ru" sz="1400" b="0" strike="noStrike">
                <a:solidFill>
                  <a:srgbClr val="000000"/>
                </a:solidFill>
                <a:latin typeface="Calibri"/>
                <a:ea typeface="Calibri"/>
                <a:cs typeface="Calibri"/>
                <a:sym typeface="Calibri"/>
              </a:rPr>
              <a:t>Hit selection: Ampl &gt; 0.5 MIP</a:t>
            </a:r>
            <a:endParaRPr sz="1100"/>
          </a:p>
          <a:p>
            <a:pPr marL="0" marR="0" lvl="0" indent="0" algn="l" rtl="0">
              <a:lnSpc>
                <a:spcPct val="100000"/>
              </a:lnSpc>
              <a:spcBef>
                <a:spcPts val="0"/>
              </a:spcBef>
              <a:spcAft>
                <a:spcPts val="0"/>
              </a:spcAft>
              <a:buClr>
                <a:srgbClr val="000000"/>
              </a:buClr>
              <a:buSzPts val="1400"/>
              <a:buFont typeface="Calibri"/>
              <a:buNone/>
            </a:pPr>
            <a:r>
              <a:rPr lang="ru" sz="1400" b="0" strike="noStrike">
                <a:solidFill>
                  <a:srgbClr val="000000"/>
                </a:solidFill>
                <a:latin typeface="Calibri"/>
                <a:ea typeface="Calibri"/>
                <a:cs typeface="Calibri"/>
                <a:sym typeface="Calibri"/>
              </a:rPr>
              <a:t>Total number of events:</a:t>
            </a:r>
            <a:endParaRPr sz="140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Calibri"/>
              <a:buNone/>
            </a:pPr>
            <a:r>
              <a:rPr lang="ru" sz="1400" b="0" strike="noStrike">
                <a:solidFill>
                  <a:srgbClr val="000000"/>
                </a:solidFill>
                <a:latin typeface="Calibri"/>
                <a:ea typeface="Calibri"/>
                <a:cs typeface="Calibri"/>
                <a:sym typeface="Calibri"/>
              </a:rPr>
              <a:t>(CCT2+BC1S) – 1202k (100%)</a:t>
            </a:r>
            <a:endParaRPr sz="1400" b="0" strike="noStrik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Calibri"/>
              <a:buNone/>
            </a:pPr>
            <a:r>
              <a:rPr lang="ru" sz="1400" b="0" strike="noStrike">
                <a:solidFill>
                  <a:srgbClr val="000000"/>
                </a:solidFill>
                <a:latin typeface="Calibri"/>
                <a:ea typeface="Calibri"/>
                <a:cs typeface="Calibri"/>
                <a:sym typeface="Calibri"/>
              </a:rPr>
              <a:t>+ Veto – 68.2k (5.67%)</a:t>
            </a:r>
            <a:endParaRPr sz="1400" b="0" strike="noStrike">
              <a:solidFill>
                <a:schemeClr val="dk1"/>
              </a:solidFill>
              <a:latin typeface="Arial"/>
              <a:ea typeface="Arial"/>
              <a:cs typeface="Arial"/>
              <a:sym typeface="Arial"/>
            </a:endParaRPr>
          </a:p>
        </p:txBody>
      </p:sp>
      <p:graphicFrame>
        <p:nvGraphicFramePr>
          <p:cNvPr id="299" name="Google Shape;299;p28"/>
          <p:cNvGraphicFramePr/>
          <p:nvPr/>
        </p:nvGraphicFramePr>
        <p:xfrm>
          <a:off x="2390872" y="2725713"/>
          <a:ext cx="2788475" cy="1977000"/>
        </p:xfrm>
        <a:graphic>
          <a:graphicData uri="http://schemas.openxmlformats.org/drawingml/2006/table">
            <a:tbl>
              <a:tblPr>
                <a:noFill/>
                <a:tableStyleId>{95E91B68-0E9E-4D97-88C7-B7F8F855C36A}</a:tableStyleId>
              </a:tblPr>
              <a:tblGrid>
                <a:gridCol w="922575">
                  <a:extLst>
                    <a:ext uri="{9D8B030D-6E8A-4147-A177-3AD203B41FA5}">
                      <a16:colId xmlns:a16="http://schemas.microsoft.com/office/drawing/2014/main" xmlns="" val="20000"/>
                    </a:ext>
                  </a:extLst>
                </a:gridCol>
                <a:gridCol w="927000">
                  <a:extLst>
                    <a:ext uri="{9D8B030D-6E8A-4147-A177-3AD203B41FA5}">
                      <a16:colId xmlns:a16="http://schemas.microsoft.com/office/drawing/2014/main" xmlns="" val="20001"/>
                    </a:ext>
                  </a:extLst>
                </a:gridCol>
                <a:gridCol w="938900">
                  <a:extLst>
                    <a:ext uri="{9D8B030D-6E8A-4147-A177-3AD203B41FA5}">
                      <a16:colId xmlns:a16="http://schemas.microsoft.com/office/drawing/2014/main" xmlns="" val="20002"/>
                    </a:ext>
                  </a:extLst>
                </a:gridCol>
              </a:tblGrid>
              <a:tr h="659000">
                <a:tc>
                  <a:txBody>
                    <a:bodyPr/>
                    <a:lstStyle/>
                    <a:p>
                      <a:pPr marL="0" marR="0" lvl="0" indent="0" algn="ctr" rtl="0">
                        <a:lnSpc>
                          <a:spcPct val="100000"/>
                        </a:lnSpc>
                        <a:spcBef>
                          <a:spcPts val="0"/>
                        </a:spcBef>
                        <a:spcAft>
                          <a:spcPts val="0"/>
                        </a:spcAft>
                        <a:buClr>
                          <a:srgbClr val="000000"/>
                        </a:buClr>
                        <a:buSzPts val="1200"/>
                        <a:buFont typeface="Calibri"/>
                        <a:buNone/>
                      </a:pPr>
                      <a:r>
                        <a:rPr lang="ru" sz="1200" b="1" i="1" u="none" strike="noStrike" cap="none">
                          <a:solidFill>
                            <a:srgbClr val="000000"/>
                          </a:solidFill>
                          <a:latin typeface="Calibri"/>
                          <a:ea typeface="Calibri"/>
                          <a:cs typeface="Calibri"/>
                          <a:sym typeface="Calibri"/>
                        </a:rPr>
                        <a:t>Cell 1</a:t>
                      </a:r>
                      <a:endParaRPr sz="1200" b="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Calibri"/>
                        <a:buNone/>
                      </a:pPr>
                      <a:r>
                        <a:rPr lang="ru" sz="1200" b="0" u="none" strike="noStrike" cap="none">
                          <a:solidFill>
                            <a:srgbClr val="000000"/>
                          </a:solidFill>
                          <a:latin typeface="Calibri"/>
                          <a:ea typeface="Calibri"/>
                          <a:cs typeface="Calibri"/>
                          <a:sym typeface="Calibri"/>
                        </a:rPr>
                        <a:t>(layer 3 didn’t work)</a:t>
                      </a:r>
                      <a:endParaRPr sz="1200" b="0" u="none" strike="noStrike" cap="none">
                        <a:latin typeface="Arial"/>
                        <a:ea typeface="Arial"/>
                        <a:cs typeface="Arial"/>
                        <a:sym typeface="Arial"/>
                      </a:endParaRPr>
                    </a:p>
                  </a:txBody>
                  <a:tcPr marL="68600" marR="68600" marT="34300" marB="34300">
                    <a:lnL w="12225" cap="flat" cmpd="sng">
                      <a:solidFill>
                        <a:srgbClr val="BCBCBC"/>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BCBCBC"/>
                      </a:solidFill>
                      <a:prstDash val="solid"/>
                      <a:round/>
                      <a:headEnd type="none" w="sm" len="sm"/>
                      <a:tailEnd type="none" w="sm" len="sm"/>
                    </a:lnT>
                    <a:lnB w="122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ru" sz="1200" b="1" i="1" u="none" strike="noStrike" cap="none">
                          <a:solidFill>
                            <a:srgbClr val="000000"/>
                          </a:solidFill>
                          <a:latin typeface="Calibri"/>
                          <a:ea typeface="Calibri"/>
                          <a:cs typeface="Calibri"/>
                          <a:sym typeface="Calibri"/>
                        </a:rPr>
                        <a:t>Cell 2</a:t>
                      </a:r>
                      <a:endParaRPr sz="1200" b="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Calibri"/>
                        <a:buNone/>
                      </a:pPr>
                      <a:r>
                        <a:rPr lang="ru" sz="1200" b="1" u="none" strike="noStrike" cap="none">
                          <a:solidFill>
                            <a:srgbClr val="000000"/>
                          </a:solidFill>
                          <a:latin typeface="Calibri"/>
                          <a:ea typeface="Calibri"/>
                          <a:cs typeface="Calibri"/>
                          <a:sym typeface="Calibri"/>
                        </a:rPr>
                        <a:t>0.0092 %</a:t>
                      </a:r>
                      <a:endParaRPr sz="1200" b="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Calibri"/>
                        <a:buNone/>
                      </a:pPr>
                      <a:r>
                        <a:rPr lang="ru" sz="1200" b="0" u="none" strike="noStrike" cap="none">
                          <a:solidFill>
                            <a:srgbClr val="000000"/>
                          </a:solidFill>
                          <a:latin typeface="Calibri"/>
                          <a:ea typeface="Calibri"/>
                          <a:cs typeface="Calibri"/>
                          <a:sym typeface="Calibri"/>
                        </a:rPr>
                        <a:t>±0.0009 %</a:t>
                      </a:r>
                      <a:endParaRPr sz="1200" b="0" u="none" strike="noStrike" cap="none">
                        <a:latin typeface="Arial"/>
                        <a:ea typeface="Arial"/>
                        <a:cs typeface="Arial"/>
                        <a:sym typeface="Arial"/>
                      </a:endParaRPr>
                    </a:p>
                  </a:txBody>
                  <a:tcPr marL="68600" marR="68600" marT="34300" marB="34300">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BCBCBC"/>
                      </a:solidFill>
                      <a:prstDash val="solid"/>
                      <a:round/>
                      <a:headEnd type="none" w="sm" len="sm"/>
                      <a:tailEnd type="none" w="sm" len="sm"/>
                    </a:lnT>
                    <a:lnB w="122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ru" sz="1200" b="1" i="1" u="none" strike="noStrike" cap="none">
                          <a:solidFill>
                            <a:srgbClr val="000000"/>
                          </a:solidFill>
                          <a:latin typeface="Calibri"/>
                          <a:ea typeface="Calibri"/>
                          <a:cs typeface="Calibri"/>
                          <a:sym typeface="Calibri"/>
                        </a:rPr>
                        <a:t>Cell 3</a:t>
                      </a:r>
                      <a:endParaRPr sz="1200" b="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Calibri"/>
                        <a:buNone/>
                      </a:pPr>
                      <a:r>
                        <a:rPr lang="ru" sz="1200" b="1" u="none" strike="noStrike" cap="none">
                          <a:solidFill>
                            <a:srgbClr val="000000"/>
                          </a:solidFill>
                          <a:latin typeface="Calibri"/>
                          <a:ea typeface="Calibri"/>
                          <a:cs typeface="Calibri"/>
                          <a:sym typeface="Calibri"/>
                        </a:rPr>
                        <a:t>0.0097 %</a:t>
                      </a:r>
                      <a:endParaRPr sz="1200" b="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Calibri"/>
                        <a:buNone/>
                      </a:pPr>
                      <a:r>
                        <a:rPr lang="ru" sz="1200" b="0" u="none" strike="noStrike" cap="none">
                          <a:solidFill>
                            <a:srgbClr val="000000"/>
                          </a:solidFill>
                          <a:latin typeface="Calibri"/>
                          <a:ea typeface="Calibri"/>
                          <a:cs typeface="Calibri"/>
                          <a:sym typeface="Calibri"/>
                        </a:rPr>
                        <a:t>±0.0009 %</a:t>
                      </a:r>
                      <a:endParaRPr sz="1200" b="0" u="none" strike="noStrike" cap="none">
                        <a:latin typeface="Arial"/>
                        <a:ea typeface="Arial"/>
                        <a:cs typeface="Arial"/>
                        <a:sym typeface="Arial"/>
                      </a:endParaRPr>
                    </a:p>
                  </a:txBody>
                  <a:tcPr marL="68600" marR="68600" marT="34300" marB="34300">
                    <a:lnL w="12225" cap="flat" cmpd="sng">
                      <a:solidFill>
                        <a:srgbClr val="000000"/>
                      </a:solidFill>
                      <a:prstDash val="solid"/>
                      <a:round/>
                      <a:headEnd type="none" w="sm" len="sm"/>
                      <a:tailEnd type="none" w="sm" len="sm"/>
                    </a:lnL>
                    <a:lnR w="12225" cap="flat" cmpd="sng">
                      <a:solidFill>
                        <a:srgbClr val="BCBCBC"/>
                      </a:solidFill>
                      <a:prstDash val="solid"/>
                      <a:round/>
                      <a:headEnd type="none" w="sm" len="sm"/>
                      <a:tailEnd type="none" w="sm" len="sm"/>
                    </a:lnR>
                    <a:lnT w="12225" cap="flat" cmpd="sng">
                      <a:solidFill>
                        <a:srgbClr val="BCBCBC"/>
                      </a:solidFill>
                      <a:prstDash val="solid"/>
                      <a:round/>
                      <a:headEnd type="none" w="sm" len="sm"/>
                      <a:tailEnd type="none" w="sm" len="sm"/>
                    </a:lnT>
                    <a:lnB w="122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0"/>
                  </a:ext>
                </a:extLst>
              </a:tr>
              <a:tr h="659000">
                <a:tc>
                  <a:txBody>
                    <a:bodyPr/>
                    <a:lstStyle/>
                    <a:p>
                      <a:pPr marL="0" marR="0" lvl="0" indent="0" algn="ctr" rtl="0">
                        <a:lnSpc>
                          <a:spcPct val="100000"/>
                        </a:lnSpc>
                        <a:spcBef>
                          <a:spcPts val="0"/>
                        </a:spcBef>
                        <a:spcAft>
                          <a:spcPts val="0"/>
                        </a:spcAft>
                        <a:buClr>
                          <a:srgbClr val="000000"/>
                        </a:buClr>
                        <a:buSzPts val="1200"/>
                        <a:buFont typeface="Calibri"/>
                        <a:buNone/>
                      </a:pPr>
                      <a:r>
                        <a:rPr lang="ru" sz="1200" b="1" i="1" u="none" strike="noStrike" cap="none">
                          <a:solidFill>
                            <a:srgbClr val="000000"/>
                          </a:solidFill>
                          <a:latin typeface="Calibri"/>
                          <a:ea typeface="Calibri"/>
                          <a:cs typeface="Calibri"/>
                          <a:sym typeface="Calibri"/>
                        </a:rPr>
                        <a:t>Cell 4</a:t>
                      </a:r>
                      <a:endParaRPr sz="1200" b="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Calibri"/>
                        <a:buNone/>
                      </a:pPr>
                      <a:r>
                        <a:rPr lang="ru" sz="1200" b="1" u="none" strike="noStrike" cap="none">
                          <a:solidFill>
                            <a:srgbClr val="000000"/>
                          </a:solidFill>
                          <a:latin typeface="Calibri"/>
                          <a:ea typeface="Calibri"/>
                          <a:cs typeface="Calibri"/>
                          <a:sym typeface="Calibri"/>
                        </a:rPr>
                        <a:t>0.0202 %</a:t>
                      </a:r>
                      <a:endParaRPr sz="1200" b="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Calibri"/>
                        <a:buNone/>
                      </a:pPr>
                      <a:r>
                        <a:rPr lang="ru" sz="1200" b="0" u="none" strike="noStrike" cap="none">
                          <a:solidFill>
                            <a:srgbClr val="000000"/>
                          </a:solidFill>
                          <a:latin typeface="Calibri"/>
                          <a:ea typeface="Calibri"/>
                          <a:cs typeface="Calibri"/>
                          <a:sym typeface="Calibri"/>
                        </a:rPr>
                        <a:t>±0.0013 %</a:t>
                      </a:r>
                      <a:endParaRPr sz="1200" b="0" u="none" strike="noStrike" cap="none">
                        <a:latin typeface="Arial"/>
                        <a:ea typeface="Arial"/>
                        <a:cs typeface="Arial"/>
                        <a:sym typeface="Arial"/>
                      </a:endParaRPr>
                    </a:p>
                  </a:txBody>
                  <a:tcPr marL="68600" marR="68600" marT="34300" marB="34300">
                    <a:lnL w="12225" cap="flat" cmpd="sng">
                      <a:solidFill>
                        <a:srgbClr val="BCBCBC"/>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ru" sz="1200" b="1" i="1" u="none" strike="noStrike" cap="none">
                          <a:solidFill>
                            <a:srgbClr val="000000"/>
                          </a:solidFill>
                          <a:latin typeface="Calibri"/>
                          <a:ea typeface="Calibri"/>
                          <a:cs typeface="Calibri"/>
                          <a:sym typeface="Calibri"/>
                        </a:rPr>
                        <a:t>Cell 5</a:t>
                      </a:r>
                      <a:endParaRPr sz="1200" b="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Calibri"/>
                        <a:buNone/>
                      </a:pPr>
                      <a:r>
                        <a:rPr lang="ru" sz="1200" b="1" u="none" strike="noStrike" cap="none">
                          <a:solidFill>
                            <a:srgbClr val="000000"/>
                          </a:solidFill>
                          <a:latin typeface="Calibri"/>
                          <a:ea typeface="Calibri"/>
                          <a:cs typeface="Calibri"/>
                          <a:sym typeface="Calibri"/>
                        </a:rPr>
                        <a:t>0.0084 %</a:t>
                      </a:r>
                      <a:endParaRPr sz="1200" b="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Calibri"/>
                        <a:buNone/>
                      </a:pPr>
                      <a:r>
                        <a:rPr lang="ru" sz="1200" b="0" u="none" strike="noStrike" cap="none">
                          <a:solidFill>
                            <a:srgbClr val="000000"/>
                          </a:solidFill>
                          <a:latin typeface="Calibri"/>
                          <a:ea typeface="Calibri"/>
                          <a:cs typeface="Calibri"/>
                          <a:sym typeface="Calibri"/>
                        </a:rPr>
                        <a:t>±0.0008 %</a:t>
                      </a:r>
                      <a:endParaRPr sz="1200" b="0" u="none" strike="noStrike" cap="none">
                        <a:latin typeface="Arial"/>
                        <a:ea typeface="Arial"/>
                        <a:cs typeface="Arial"/>
                        <a:sym typeface="Arial"/>
                      </a:endParaRPr>
                    </a:p>
                  </a:txBody>
                  <a:tcPr marL="68600" marR="68600" marT="34300" marB="34300">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ru" sz="1200" b="1" i="1" u="none" strike="noStrike" cap="none">
                          <a:solidFill>
                            <a:srgbClr val="000000"/>
                          </a:solidFill>
                          <a:latin typeface="Calibri"/>
                          <a:ea typeface="Calibri"/>
                          <a:cs typeface="Calibri"/>
                          <a:sym typeface="Calibri"/>
                        </a:rPr>
                        <a:t>Cell 6</a:t>
                      </a:r>
                      <a:endParaRPr sz="1200" b="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Calibri"/>
                        <a:buNone/>
                      </a:pPr>
                      <a:r>
                        <a:rPr lang="ru" sz="1200" b="1" u="none" strike="noStrike" cap="none">
                          <a:solidFill>
                            <a:srgbClr val="000000"/>
                          </a:solidFill>
                          <a:latin typeface="Calibri"/>
                          <a:ea typeface="Calibri"/>
                          <a:cs typeface="Calibri"/>
                          <a:sym typeface="Calibri"/>
                        </a:rPr>
                        <a:t>0.0099 %</a:t>
                      </a:r>
                      <a:endParaRPr sz="1200" b="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Calibri"/>
                        <a:buNone/>
                      </a:pPr>
                      <a:r>
                        <a:rPr lang="ru" sz="1200" b="0" u="none" strike="noStrike" cap="none">
                          <a:solidFill>
                            <a:srgbClr val="000000"/>
                          </a:solidFill>
                          <a:latin typeface="Calibri"/>
                          <a:ea typeface="Calibri"/>
                          <a:cs typeface="Calibri"/>
                          <a:sym typeface="Calibri"/>
                        </a:rPr>
                        <a:t>±0.0009 %</a:t>
                      </a:r>
                      <a:endParaRPr sz="1200" b="0" u="none" strike="noStrike" cap="none">
                        <a:latin typeface="Arial"/>
                        <a:ea typeface="Arial"/>
                        <a:cs typeface="Arial"/>
                        <a:sym typeface="Arial"/>
                      </a:endParaRPr>
                    </a:p>
                  </a:txBody>
                  <a:tcPr marL="68600" marR="68600" marT="34300" marB="34300">
                    <a:lnL w="12225" cap="flat" cmpd="sng">
                      <a:solidFill>
                        <a:srgbClr val="000000"/>
                      </a:solidFill>
                      <a:prstDash val="solid"/>
                      <a:round/>
                      <a:headEnd type="none" w="sm" len="sm"/>
                      <a:tailEnd type="none" w="sm" len="sm"/>
                    </a:lnL>
                    <a:lnR w="12225" cap="flat" cmpd="sng">
                      <a:solidFill>
                        <a:srgbClr val="BCBCBC"/>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659000">
                <a:tc>
                  <a:txBody>
                    <a:bodyPr/>
                    <a:lstStyle/>
                    <a:p>
                      <a:pPr marL="0" marR="0" lvl="0" indent="0" algn="ctr" rtl="0">
                        <a:lnSpc>
                          <a:spcPct val="100000"/>
                        </a:lnSpc>
                        <a:spcBef>
                          <a:spcPts val="0"/>
                        </a:spcBef>
                        <a:spcAft>
                          <a:spcPts val="0"/>
                        </a:spcAft>
                        <a:buClr>
                          <a:srgbClr val="000000"/>
                        </a:buClr>
                        <a:buSzPts val="1200"/>
                        <a:buFont typeface="Calibri"/>
                        <a:buNone/>
                      </a:pPr>
                      <a:r>
                        <a:rPr lang="ru" sz="1200" b="1" i="1" u="none" strike="noStrike" cap="none">
                          <a:solidFill>
                            <a:srgbClr val="000000"/>
                          </a:solidFill>
                          <a:latin typeface="Calibri"/>
                          <a:ea typeface="Calibri"/>
                          <a:cs typeface="Calibri"/>
                          <a:sym typeface="Calibri"/>
                        </a:rPr>
                        <a:t>Cell 7</a:t>
                      </a:r>
                      <a:endParaRPr sz="1200" b="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Calibri"/>
                        <a:buNone/>
                      </a:pPr>
                      <a:r>
                        <a:rPr lang="ru" sz="1200" b="1" u="none" strike="noStrike" cap="none">
                          <a:solidFill>
                            <a:srgbClr val="000000"/>
                          </a:solidFill>
                          <a:latin typeface="Calibri"/>
                          <a:ea typeface="Calibri"/>
                          <a:cs typeface="Calibri"/>
                          <a:sym typeface="Calibri"/>
                        </a:rPr>
                        <a:t>0.0221 %</a:t>
                      </a:r>
                      <a:endParaRPr sz="1200" b="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Calibri"/>
                        <a:buNone/>
                      </a:pPr>
                      <a:r>
                        <a:rPr lang="ru" sz="1200" b="0" u="none" strike="noStrike" cap="none">
                          <a:solidFill>
                            <a:srgbClr val="000000"/>
                          </a:solidFill>
                          <a:latin typeface="Calibri"/>
                          <a:ea typeface="Calibri"/>
                          <a:cs typeface="Calibri"/>
                          <a:sym typeface="Calibri"/>
                        </a:rPr>
                        <a:t>±0.0014 %</a:t>
                      </a:r>
                      <a:endParaRPr sz="1200" b="0" u="none" strike="noStrike" cap="none">
                        <a:latin typeface="Arial"/>
                        <a:ea typeface="Arial"/>
                        <a:cs typeface="Arial"/>
                        <a:sym typeface="Arial"/>
                      </a:endParaRPr>
                    </a:p>
                  </a:txBody>
                  <a:tcPr marL="68600" marR="68600" marT="34300" marB="34300">
                    <a:lnL w="12225" cap="flat" cmpd="sng">
                      <a:solidFill>
                        <a:srgbClr val="BCBCBC"/>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BCBCB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ru" sz="1200" b="1" i="1" u="none" strike="noStrike" cap="none">
                          <a:solidFill>
                            <a:srgbClr val="000000"/>
                          </a:solidFill>
                          <a:latin typeface="Calibri"/>
                          <a:ea typeface="Calibri"/>
                          <a:cs typeface="Calibri"/>
                          <a:sym typeface="Calibri"/>
                        </a:rPr>
                        <a:t>Cell 8</a:t>
                      </a:r>
                      <a:endParaRPr sz="1200" b="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Calibri"/>
                        <a:buNone/>
                      </a:pPr>
                      <a:r>
                        <a:rPr lang="ru" sz="1200" b="1" u="none" strike="noStrike" cap="none">
                          <a:solidFill>
                            <a:srgbClr val="000000"/>
                          </a:solidFill>
                          <a:latin typeface="Calibri"/>
                          <a:ea typeface="Calibri"/>
                          <a:cs typeface="Calibri"/>
                          <a:sym typeface="Calibri"/>
                        </a:rPr>
                        <a:t>0.0118 %</a:t>
                      </a:r>
                      <a:endParaRPr sz="1200" b="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Calibri"/>
                        <a:buNone/>
                      </a:pPr>
                      <a:r>
                        <a:rPr lang="ru" sz="1200" b="0" u="none" strike="noStrike" cap="none">
                          <a:solidFill>
                            <a:srgbClr val="000000"/>
                          </a:solidFill>
                          <a:latin typeface="Calibri"/>
                          <a:ea typeface="Calibri"/>
                          <a:cs typeface="Calibri"/>
                          <a:sym typeface="Calibri"/>
                        </a:rPr>
                        <a:t>±0.0010 %</a:t>
                      </a:r>
                      <a:endParaRPr sz="1200" b="0" u="none" strike="noStrike" cap="none">
                        <a:latin typeface="Arial"/>
                        <a:ea typeface="Arial"/>
                        <a:cs typeface="Arial"/>
                        <a:sym typeface="Arial"/>
                      </a:endParaRPr>
                    </a:p>
                  </a:txBody>
                  <a:tcPr marL="68600" marR="68600" marT="34300" marB="34300">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BCBCB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ru" sz="1200" b="1" i="1" u="none" strike="noStrike" cap="none">
                          <a:solidFill>
                            <a:srgbClr val="000000"/>
                          </a:solidFill>
                          <a:latin typeface="Calibri"/>
                          <a:ea typeface="Calibri"/>
                          <a:cs typeface="Calibri"/>
                          <a:sym typeface="Calibri"/>
                        </a:rPr>
                        <a:t>Cell 9</a:t>
                      </a:r>
                      <a:endParaRPr sz="1200" b="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Calibri"/>
                        <a:buNone/>
                      </a:pPr>
                      <a:r>
                        <a:rPr lang="ru" sz="1200" b="1" u="none" strike="noStrike" cap="none">
                          <a:solidFill>
                            <a:srgbClr val="000000"/>
                          </a:solidFill>
                          <a:latin typeface="Calibri"/>
                          <a:ea typeface="Calibri"/>
                          <a:cs typeface="Calibri"/>
                          <a:sym typeface="Calibri"/>
                        </a:rPr>
                        <a:t>0.0102 %</a:t>
                      </a:r>
                      <a:endParaRPr sz="1200" b="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Calibri"/>
                        <a:buNone/>
                      </a:pPr>
                      <a:r>
                        <a:rPr lang="ru" sz="1200" b="0" u="none" strike="noStrike" cap="none">
                          <a:solidFill>
                            <a:srgbClr val="000000"/>
                          </a:solidFill>
                          <a:latin typeface="Calibri"/>
                          <a:ea typeface="Calibri"/>
                          <a:cs typeface="Calibri"/>
                          <a:sym typeface="Calibri"/>
                        </a:rPr>
                        <a:t>±0.0009 %</a:t>
                      </a:r>
                      <a:endParaRPr sz="1200" b="0" u="none" strike="noStrike" cap="none">
                        <a:latin typeface="Arial"/>
                        <a:ea typeface="Arial"/>
                        <a:cs typeface="Arial"/>
                        <a:sym typeface="Arial"/>
                      </a:endParaRPr>
                    </a:p>
                  </a:txBody>
                  <a:tcPr marL="68600" marR="68600" marT="34300" marB="34300">
                    <a:lnL w="12225" cap="flat" cmpd="sng">
                      <a:solidFill>
                        <a:srgbClr val="000000"/>
                      </a:solidFill>
                      <a:prstDash val="solid"/>
                      <a:round/>
                      <a:headEnd type="none" w="sm" len="sm"/>
                      <a:tailEnd type="none" w="sm" len="sm"/>
                    </a:lnL>
                    <a:lnR w="12225" cap="flat" cmpd="sng">
                      <a:solidFill>
                        <a:srgbClr val="BCBCBC"/>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BCBCBC"/>
                      </a:solidFill>
                      <a:prstDash val="solid"/>
                      <a:round/>
                      <a:headEnd type="none" w="sm" len="sm"/>
                      <a:tailEnd type="none" w="sm" len="sm"/>
                    </a:lnB>
                  </a:tcPr>
                </a:tc>
                <a:extLst>
                  <a:ext uri="{0D108BD9-81ED-4DB2-BD59-A6C34878D82A}">
                    <a16:rowId xmlns:a16="http://schemas.microsoft.com/office/drawing/2014/main" xmlns="" val="10002"/>
                  </a:ext>
                </a:extLst>
              </a:tr>
            </a:tbl>
          </a:graphicData>
        </a:graphic>
      </p:graphicFrame>
      <p:sp>
        <p:nvSpPr>
          <p:cNvPr id="300" name="Google Shape;300;p28"/>
          <p:cNvSpPr/>
          <p:nvPr/>
        </p:nvSpPr>
        <p:spPr>
          <a:xfrm>
            <a:off x="2927062" y="2420825"/>
            <a:ext cx="1716000" cy="2529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1200"/>
              <a:buFont typeface="Calibri"/>
              <a:buNone/>
            </a:pPr>
            <a:r>
              <a:rPr lang="ru" sz="1200" b="0" strike="noStrike">
                <a:solidFill>
                  <a:srgbClr val="000000"/>
                </a:solidFill>
                <a:latin typeface="Calibri"/>
                <a:ea typeface="Calibri"/>
                <a:cs typeface="Calibri"/>
                <a:sym typeface="Calibri"/>
              </a:rPr>
              <a:t>Single individual </a:t>
            </a:r>
            <a:r>
              <a:rPr lang="ru" sz="1200">
                <a:latin typeface="Calibri"/>
                <a:ea typeface="Calibri"/>
                <a:cs typeface="Calibri"/>
                <a:sym typeface="Calibri"/>
              </a:rPr>
              <a:t>cells</a:t>
            </a:r>
            <a:endParaRPr sz="1200" b="0" strike="noStrike">
              <a:solidFill>
                <a:schemeClr val="dk1"/>
              </a:solidFill>
              <a:latin typeface="Arial"/>
              <a:ea typeface="Arial"/>
              <a:cs typeface="Arial"/>
              <a:sym typeface="Arial"/>
            </a:endParaRPr>
          </a:p>
        </p:txBody>
      </p:sp>
      <p:sp>
        <p:nvSpPr>
          <p:cNvPr id="301" name="Google Shape;301;p28"/>
          <p:cNvSpPr/>
          <p:nvPr/>
        </p:nvSpPr>
        <p:spPr>
          <a:xfrm>
            <a:off x="5904143" y="2420825"/>
            <a:ext cx="1920900" cy="2529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1200"/>
              <a:buFont typeface="Calibri"/>
              <a:buNone/>
            </a:pPr>
            <a:r>
              <a:rPr lang="ru" sz="1200">
                <a:solidFill>
                  <a:srgbClr val="000000"/>
                </a:solidFill>
                <a:latin typeface="Calibri"/>
                <a:ea typeface="Calibri"/>
                <a:cs typeface="Calibri"/>
                <a:sym typeface="Calibri"/>
              </a:rPr>
              <a:t>Full HGN prototype</a:t>
            </a:r>
            <a:r>
              <a:rPr lang="ru" sz="1200" b="0" strike="noStrike">
                <a:solidFill>
                  <a:srgbClr val="000000"/>
                </a:solidFill>
                <a:latin typeface="Calibri"/>
                <a:ea typeface="Calibri"/>
                <a:cs typeface="Calibri"/>
                <a:sym typeface="Calibri"/>
              </a:rPr>
              <a:t> (all cells)</a:t>
            </a:r>
            <a:endParaRPr sz="1200" b="0" strike="noStrike">
              <a:solidFill>
                <a:schemeClr val="dk1"/>
              </a:solidFill>
              <a:latin typeface="Arial"/>
              <a:ea typeface="Arial"/>
              <a:cs typeface="Arial"/>
              <a:sym typeface="Arial"/>
            </a:endParaRPr>
          </a:p>
        </p:txBody>
      </p:sp>
      <p:sp>
        <p:nvSpPr>
          <p:cNvPr id="302" name="Google Shape;302;p28"/>
          <p:cNvSpPr txBox="1"/>
          <p:nvPr/>
        </p:nvSpPr>
        <p:spPr>
          <a:xfrm>
            <a:off x="6220204" y="2673650"/>
            <a:ext cx="12396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ru" sz="1400" b="1" strike="noStrike">
                <a:solidFill>
                  <a:srgbClr val="000000"/>
                </a:solidFill>
                <a:latin typeface="Calibri"/>
                <a:ea typeface="Calibri"/>
                <a:cs typeface="Calibri"/>
                <a:sym typeface="Calibri"/>
              </a:rPr>
              <a:t>0.17317 %</a:t>
            </a:r>
            <a:endParaRPr sz="1400" b="1" strike="noStrik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Calibri"/>
              <a:buNone/>
            </a:pPr>
            <a:r>
              <a:rPr lang="ru" sz="1400" b="0" strike="noStrike">
                <a:solidFill>
                  <a:srgbClr val="000000"/>
                </a:solidFill>
                <a:latin typeface="Calibri"/>
                <a:ea typeface="Calibri"/>
                <a:cs typeface="Calibri"/>
                <a:sym typeface="Calibri"/>
              </a:rPr>
              <a:t>±0.00004</a:t>
            </a:r>
            <a:r>
              <a:rPr lang="ru" sz="1400" b="1">
                <a:solidFill>
                  <a:srgbClr val="000000"/>
                </a:solidFill>
                <a:latin typeface="Calibri"/>
                <a:ea typeface="Calibri"/>
                <a:cs typeface="Calibri"/>
                <a:sym typeface="Calibri"/>
              </a:rPr>
              <a:t> %</a:t>
            </a:r>
            <a:endParaRPr sz="1400" b="0" strike="noStrike">
              <a:solidFill>
                <a:schemeClr val="dk1"/>
              </a:solidFill>
              <a:latin typeface="Arial"/>
              <a:ea typeface="Arial"/>
              <a:cs typeface="Arial"/>
              <a:sym typeface="Arial"/>
            </a:endParaRPr>
          </a:p>
        </p:txBody>
      </p:sp>
      <p:sp>
        <p:nvSpPr>
          <p:cNvPr id="303" name="Google Shape;303;p28"/>
          <p:cNvSpPr txBox="1"/>
          <p:nvPr/>
        </p:nvSpPr>
        <p:spPr>
          <a:xfrm>
            <a:off x="5753626" y="3323700"/>
            <a:ext cx="29874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ru" sz="1400">
                <a:solidFill>
                  <a:schemeClr val="dk1"/>
                </a:solidFill>
                <a:latin typeface="Arial"/>
                <a:ea typeface="Arial"/>
                <a:cs typeface="Arial"/>
                <a:sym typeface="Arial"/>
              </a:rPr>
              <a:t>~15 times more then in one cell</a:t>
            </a:r>
            <a:endParaRPr sz="1400">
              <a:solidFill>
                <a:schemeClr val="dk1"/>
              </a:solidFill>
              <a:latin typeface="Arial"/>
              <a:ea typeface="Arial"/>
              <a:cs typeface="Arial"/>
              <a:sym typeface="Arial"/>
            </a:endParaRPr>
          </a:p>
        </p:txBody>
      </p:sp>
      <p:sp>
        <p:nvSpPr>
          <p:cNvPr id="304" name="Google Shape;304;p28"/>
          <p:cNvSpPr txBox="1"/>
          <p:nvPr/>
        </p:nvSpPr>
        <p:spPr>
          <a:xfrm>
            <a:off x="5558498" y="4408942"/>
            <a:ext cx="33510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ru" sz="1400">
                <a:solidFill>
                  <a:schemeClr val="dk1"/>
                </a:solidFill>
                <a:latin typeface="Arial"/>
                <a:ea typeface="Arial"/>
                <a:cs typeface="Arial"/>
                <a:sym typeface="Arial"/>
              </a:rPr>
              <a:t>Comparable with simulation (0.1 – 0.2%)</a:t>
            </a:r>
            <a:endParaRPr sz="1400">
              <a:solidFill>
                <a:schemeClr val="dk1"/>
              </a:solidFill>
              <a:latin typeface="Arial"/>
              <a:ea typeface="Arial"/>
              <a:cs typeface="Arial"/>
              <a:sym typeface="Arial"/>
            </a:endParaRPr>
          </a:p>
        </p:txBody>
      </p:sp>
      <p:sp>
        <p:nvSpPr>
          <p:cNvPr id="305" name="Google Shape;305;p28"/>
          <p:cNvSpPr txBox="1">
            <a:spLocks noGrp="1"/>
          </p:cNvSpPr>
          <p:nvPr>
            <p:ph type="sldNum" idx="12"/>
          </p:nvPr>
        </p:nvSpPr>
        <p:spPr>
          <a:xfrm>
            <a:off x="6457949" y="4767262"/>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ru">
                <a:latin typeface="Arial"/>
                <a:ea typeface="Arial"/>
                <a:cs typeface="Arial"/>
                <a:sym typeface="Arial"/>
              </a:rPr>
              <a:t>29</a:t>
            </a:fld>
            <a:endParaRPr>
              <a:latin typeface="Arial"/>
              <a:ea typeface="Arial"/>
              <a:cs typeface="Arial"/>
              <a:sym typeface="Arial"/>
            </a:endParaRPr>
          </a:p>
        </p:txBody>
      </p:sp>
      <p:sp>
        <p:nvSpPr>
          <p:cNvPr id="306" name="Google Shape;306;p28"/>
          <p:cNvSpPr txBox="1"/>
          <p:nvPr/>
        </p:nvSpPr>
        <p:spPr>
          <a:xfrm>
            <a:off x="5416450" y="2291688"/>
            <a:ext cx="224700" cy="1848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200"/>
              <a:t>X</a:t>
            </a:r>
            <a:r>
              <a:rPr lang="ru" sz="1200" baseline="-25000"/>
              <a:t>0</a:t>
            </a:r>
            <a:endParaRPr sz="1200" baseline="-25000"/>
          </a:p>
        </p:txBody>
      </p:sp>
      <p:sp>
        <p:nvSpPr>
          <p:cNvPr id="307" name="Google Shape;307;p28"/>
          <p:cNvSpPr txBox="1"/>
          <p:nvPr/>
        </p:nvSpPr>
        <p:spPr>
          <a:xfrm>
            <a:off x="8200125" y="2291688"/>
            <a:ext cx="224700" cy="1848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200"/>
              <a:t>X</a:t>
            </a:r>
            <a:r>
              <a:rPr lang="ru" sz="1200" baseline="-25000"/>
              <a:t>0</a:t>
            </a:r>
            <a:endParaRPr sz="1200" baseline="-25000"/>
          </a:p>
        </p:txBody>
      </p:sp>
      <p:sp>
        <p:nvSpPr>
          <p:cNvPr id="308" name="Google Shape;308;p28"/>
          <p:cNvSpPr txBox="1"/>
          <p:nvPr/>
        </p:nvSpPr>
        <p:spPr>
          <a:xfrm rot="-5400000">
            <a:off x="2946375" y="703950"/>
            <a:ext cx="362700" cy="1848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200"/>
              <a:t>Hits</a:t>
            </a:r>
            <a:endParaRPr sz="1200" baseline="-25000"/>
          </a:p>
        </p:txBody>
      </p:sp>
      <p:sp>
        <p:nvSpPr>
          <p:cNvPr id="309" name="Google Shape;309;p28"/>
          <p:cNvSpPr txBox="1"/>
          <p:nvPr/>
        </p:nvSpPr>
        <p:spPr>
          <a:xfrm rot="-5400000">
            <a:off x="5414050" y="974700"/>
            <a:ext cx="996000" cy="1848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200"/>
              <a:t>Ampl [MIP]/ev</a:t>
            </a:r>
            <a:endParaRPr sz="1200" baseline="-25000"/>
          </a:p>
        </p:txBody>
      </p:sp>
      <p:sp>
        <p:nvSpPr>
          <p:cNvPr id="310" name="Google Shape;310;p28"/>
          <p:cNvSpPr txBox="1"/>
          <p:nvPr/>
        </p:nvSpPr>
        <p:spPr>
          <a:xfrm>
            <a:off x="4115013" y="1226400"/>
            <a:ext cx="875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000"/>
              <a:t>8 layer</a:t>
            </a:r>
            <a:endParaRPr sz="1000"/>
          </a:p>
        </p:txBody>
      </p:sp>
      <p:cxnSp>
        <p:nvCxnSpPr>
          <p:cNvPr id="311" name="Google Shape;311;p28"/>
          <p:cNvCxnSpPr/>
          <p:nvPr/>
        </p:nvCxnSpPr>
        <p:spPr>
          <a:xfrm rot="10800000">
            <a:off x="4152900" y="671025"/>
            <a:ext cx="0" cy="1557300"/>
          </a:xfrm>
          <a:prstGeom prst="straightConnector1">
            <a:avLst/>
          </a:prstGeom>
          <a:noFill/>
          <a:ln w="9525" cap="flat" cmpd="sng">
            <a:solidFill>
              <a:srgbClr val="FF0000"/>
            </a:solidFill>
            <a:prstDash val="solid"/>
            <a:round/>
            <a:headEnd type="none" w="med" len="med"/>
            <a:tailEnd type="none" w="med" len="med"/>
          </a:ln>
        </p:spPr>
      </p:cxnSp>
      <p:sp>
        <p:nvSpPr>
          <p:cNvPr id="312" name="Google Shape;312;p28"/>
          <p:cNvSpPr txBox="1"/>
          <p:nvPr/>
        </p:nvSpPr>
        <p:spPr>
          <a:xfrm>
            <a:off x="6934413" y="1226400"/>
            <a:ext cx="875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000"/>
              <a:t>8 layer</a:t>
            </a:r>
            <a:endParaRPr sz="1000"/>
          </a:p>
        </p:txBody>
      </p:sp>
      <p:cxnSp>
        <p:nvCxnSpPr>
          <p:cNvPr id="313" name="Google Shape;313;p28"/>
          <p:cNvCxnSpPr/>
          <p:nvPr/>
        </p:nvCxnSpPr>
        <p:spPr>
          <a:xfrm rot="10800000">
            <a:off x="6972300" y="671025"/>
            <a:ext cx="0" cy="1557300"/>
          </a:xfrm>
          <a:prstGeom prst="straightConnector1">
            <a:avLst/>
          </a:prstGeom>
          <a:noFill/>
          <a:ln w="9525" cap="flat" cmpd="sng">
            <a:solidFill>
              <a:srgbClr val="FF0000"/>
            </a:solidFill>
            <a:prstDash val="solid"/>
            <a:round/>
            <a:headEnd type="none" w="med" len="med"/>
            <a:tailEnd type="none" w="med" len="med"/>
          </a:ln>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485774" y="145256"/>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ru"/>
              <a:t>HGN </a:t>
            </a:r>
            <a:r>
              <a:rPr lang="ru" sz="3300" b="0" i="0" u="none" strike="noStrike" cap="none">
                <a:solidFill>
                  <a:schemeClr val="dk1"/>
                </a:solidFill>
                <a:latin typeface="Arial"/>
                <a:ea typeface="Arial"/>
                <a:cs typeface="Arial"/>
                <a:sym typeface="Arial"/>
              </a:rPr>
              <a:t>prototype cell</a:t>
            </a:r>
            <a:endParaRPr/>
          </a:p>
        </p:txBody>
      </p:sp>
      <p:sp>
        <p:nvSpPr>
          <p:cNvPr id="104" name="Google Shape;104;p17"/>
          <p:cNvSpPr txBox="1">
            <a:spLocks noGrp="1"/>
          </p:cNvSpPr>
          <p:nvPr>
            <p:ph type="body" idx="1"/>
          </p:nvPr>
        </p:nvSpPr>
        <p:spPr>
          <a:xfrm>
            <a:off x="5071850" y="1308175"/>
            <a:ext cx="3951000" cy="3835200"/>
          </a:xfrm>
          <a:prstGeom prst="rect">
            <a:avLst/>
          </a:prstGeom>
          <a:noFill/>
          <a:ln>
            <a:noFill/>
          </a:ln>
        </p:spPr>
        <p:txBody>
          <a:bodyPr spcFirstLastPara="1" wrap="square" lIns="68575" tIns="34275" rIns="68575" bIns="34275" anchor="ctr" anchorCtr="0">
            <a:normAutofit/>
          </a:bodyPr>
          <a:lstStyle/>
          <a:p>
            <a:pPr marL="177800" lvl="0" indent="-133350" algn="l" rtl="0">
              <a:lnSpc>
                <a:spcPct val="80000"/>
              </a:lnSpc>
              <a:spcBef>
                <a:spcPts val="0"/>
              </a:spcBef>
              <a:spcAft>
                <a:spcPts val="0"/>
              </a:spcAft>
              <a:buClr>
                <a:schemeClr val="dk1"/>
              </a:buClr>
              <a:buSzPts val="1500"/>
              <a:buChar char="●"/>
            </a:pPr>
            <a:r>
              <a:rPr lang="ru" sz="1500" b="0" i="0" u="none" strike="noStrike" cap="none">
                <a:solidFill>
                  <a:schemeClr val="dk1"/>
                </a:solidFill>
                <a:latin typeface="Arial"/>
                <a:ea typeface="Arial"/>
                <a:cs typeface="Arial"/>
                <a:sym typeface="Arial"/>
              </a:rPr>
              <a:t>JINR-produced fast scintillator</a:t>
            </a:r>
            <a:endParaRPr sz="1500" b="0" i="0" u="none" strike="noStrike" cap="none">
              <a:solidFill>
                <a:schemeClr val="dk1"/>
              </a:solidFill>
              <a:latin typeface="Arial"/>
              <a:ea typeface="Arial"/>
              <a:cs typeface="Arial"/>
              <a:sym typeface="Arial"/>
            </a:endParaRPr>
          </a:p>
          <a:p>
            <a:pPr marL="457200" lvl="0" indent="0" algn="l" rtl="0">
              <a:lnSpc>
                <a:spcPct val="80000"/>
              </a:lnSpc>
              <a:spcBef>
                <a:spcPts val="400"/>
              </a:spcBef>
              <a:spcAft>
                <a:spcPts val="0"/>
              </a:spcAft>
              <a:buNone/>
            </a:pPr>
            <a:r>
              <a:rPr lang="ru" sz="1300" b="0" i="0" u="none" strike="noStrike" cap="none">
                <a:solidFill>
                  <a:schemeClr val="dk1"/>
                </a:solidFill>
                <a:latin typeface="Arial"/>
                <a:ea typeface="Arial"/>
                <a:cs typeface="Arial"/>
                <a:sym typeface="Arial"/>
              </a:rPr>
              <a:t>Polystyrol + 1.5% p-terphenil and 0.01% POPOP</a:t>
            </a:r>
            <a:endParaRPr sz="1300" b="0" i="0" u="none" strike="noStrike" cap="none">
              <a:solidFill>
                <a:schemeClr val="dk1"/>
              </a:solidFill>
              <a:latin typeface="Arial"/>
              <a:ea typeface="Arial"/>
              <a:cs typeface="Arial"/>
              <a:sym typeface="Arial"/>
            </a:endParaRPr>
          </a:p>
          <a:p>
            <a:pPr marL="457200" lvl="0" indent="0" algn="l" rtl="0">
              <a:lnSpc>
                <a:spcPct val="100000"/>
              </a:lnSpc>
              <a:spcBef>
                <a:spcPts val="0"/>
              </a:spcBef>
              <a:spcAft>
                <a:spcPts val="0"/>
              </a:spcAft>
              <a:buNone/>
            </a:pPr>
            <a:r>
              <a:rPr lang="ru" sz="1300">
                <a:solidFill>
                  <a:schemeClr val="dk1"/>
                </a:solidFill>
              </a:rPr>
              <a:t>Scintillator cell – 40 x 40 x 25 mm</a:t>
            </a:r>
            <a:r>
              <a:rPr lang="ru" sz="1300" baseline="30000">
                <a:solidFill>
                  <a:schemeClr val="dk1"/>
                </a:solidFill>
              </a:rPr>
              <a:t>3</a:t>
            </a:r>
            <a:endParaRPr sz="1300" baseline="30000">
              <a:solidFill>
                <a:schemeClr val="dk1"/>
              </a:solidFill>
            </a:endParaRPr>
          </a:p>
          <a:p>
            <a:pPr marL="177800" lvl="0" indent="-133350" algn="l" rtl="0">
              <a:lnSpc>
                <a:spcPct val="80000"/>
              </a:lnSpc>
              <a:spcBef>
                <a:spcPts val="800"/>
              </a:spcBef>
              <a:spcAft>
                <a:spcPts val="0"/>
              </a:spcAft>
              <a:buClr>
                <a:schemeClr val="dk1"/>
              </a:buClr>
              <a:buSzPts val="1500"/>
              <a:buChar char="●"/>
            </a:pPr>
            <a:r>
              <a:rPr lang="ru" sz="1500" b="0" i="0" u="none" strike="noStrike" cap="none">
                <a:solidFill>
                  <a:schemeClr val="dk1"/>
                </a:solidFill>
                <a:latin typeface="Arial"/>
                <a:ea typeface="Arial"/>
                <a:cs typeface="Arial"/>
                <a:sym typeface="Arial"/>
              </a:rPr>
              <a:t>Timing resolution evaluated with a single-channel detector and</a:t>
            </a:r>
            <a:r>
              <a:rPr lang="ru" sz="1500">
                <a:solidFill>
                  <a:schemeClr val="dk1"/>
                </a:solidFill>
              </a:rPr>
              <a:t> a</a:t>
            </a:r>
            <a:r>
              <a:rPr lang="ru" sz="1500" b="0" i="0" u="none" strike="noStrike" cap="none">
                <a:solidFill>
                  <a:schemeClr val="dk1"/>
                </a:solidFill>
                <a:latin typeface="Arial"/>
                <a:ea typeface="Arial"/>
                <a:cs typeface="Arial"/>
                <a:sym typeface="Arial"/>
              </a:rPr>
              <a:t> MCP-based trigger</a:t>
            </a:r>
            <a:endParaRPr sz="1500" b="0" i="0" u="none" strike="noStrike" cap="none">
              <a:solidFill>
                <a:schemeClr val="dk1"/>
              </a:solidFill>
              <a:latin typeface="Arial"/>
              <a:ea typeface="Arial"/>
              <a:cs typeface="Arial"/>
              <a:sym typeface="Arial"/>
            </a:endParaRPr>
          </a:p>
          <a:p>
            <a:pPr marL="177800" lvl="0" indent="-184150" algn="l" rtl="0">
              <a:spcBef>
                <a:spcPts val="1200"/>
              </a:spcBef>
              <a:spcAft>
                <a:spcPts val="0"/>
              </a:spcAft>
              <a:buSzPts val="1500"/>
              <a:buChar char="●"/>
            </a:pPr>
            <a:r>
              <a:rPr lang="ru" sz="1600">
                <a:solidFill>
                  <a:schemeClr val="dk1"/>
                </a:solidFill>
              </a:rPr>
              <a:t>Photodetector: Hamamatsu S13360-6050PE</a:t>
            </a:r>
            <a:endParaRPr sz="1600">
              <a:solidFill>
                <a:schemeClr val="dk1"/>
              </a:solidFill>
            </a:endParaRPr>
          </a:p>
          <a:p>
            <a:pPr marL="457200" lvl="0" indent="0" algn="l" rtl="0">
              <a:spcBef>
                <a:spcPts val="400"/>
              </a:spcBef>
              <a:spcAft>
                <a:spcPts val="0"/>
              </a:spcAft>
              <a:buNone/>
            </a:pPr>
            <a:r>
              <a:rPr lang="ru" sz="1300">
                <a:solidFill>
                  <a:schemeClr val="dk1"/>
                </a:solidFill>
              </a:rPr>
              <a:t>6x6mm</a:t>
            </a:r>
            <a:r>
              <a:rPr lang="ru" sz="1300" baseline="30000">
                <a:solidFill>
                  <a:schemeClr val="dk1"/>
                </a:solidFill>
              </a:rPr>
              <a:t>2</a:t>
            </a:r>
            <a:r>
              <a:rPr lang="ru" sz="1300">
                <a:solidFill>
                  <a:schemeClr val="dk1"/>
                </a:solidFill>
              </a:rPr>
              <a:t> photosensitive area</a:t>
            </a:r>
            <a:endParaRPr sz="1300">
              <a:solidFill>
                <a:schemeClr val="dk1"/>
              </a:solidFill>
            </a:endParaRPr>
          </a:p>
          <a:p>
            <a:pPr marL="457200" lvl="0" indent="0" algn="l" rtl="0">
              <a:spcBef>
                <a:spcPts val="400"/>
              </a:spcBef>
              <a:spcAft>
                <a:spcPts val="0"/>
              </a:spcAft>
              <a:buNone/>
            </a:pPr>
            <a:r>
              <a:rPr lang="ru" sz="1300">
                <a:solidFill>
                  <a:schemeClr val="dk1"/>
                </a:solidFill>
              </a:rPr>
              <a:t>14400 px per ch</a:t>
            </a:r>
            <a:endParaRPr sz="1300">
              <a:solidFill>
                <a:schemeClr val="dk1"/>
              </a:solidFill>
            </a:endParaRPr>
          </a:p>
          <a:p>
            <a:pPr marL="457200" lvl="0" indent="0" algn="l" rtl="0">
              <a:spcBef>
                <a:spcPts val="400"/>
              </a:spcBef>
              <a:spcAft>
                <a:spcPts val="0"/>
              </a:spcAft>
              <a:buNone/>
            </a:pPr>
            <a:r>
              <a:rPr lang="ru" sz="1300">
                <a:solidFill>
                  <a:schemeClr val="dk1"/>
                </a:solidFill>
              </a:rPr>
              <a:t>50 </a:t>
            </a:r>
            <a:r>
              <a:rPr lang="ru" sz="1700">
                <a:solidFill>
                  <a:schemeClr val="dk1"/>
                </a:solidFill>
              </a:rPr>
              <a:t>μ</a:t>
            </a:r>
            <a:r>
              <a:rPr lang="ru" sz="1300">
                <a:solidFill>
                  <a:schemeClr val="dk1"/>
                </a:solidFill>
              </a:rPr>
              <a:t>m px size</a:t>
            </a:r>
            <a:endParaRPr sz="1300">
              <a:solidFill>
                <a:schemeClr val="dk1"/>
              </a:solidFill>
            </a:endParaRPr>
          </a:p>
          <a:p>
            <a:pPr marL="457200" lvl="0" indent="0" algn="l" rtl="0">
              <a:spcBef>
                <a:spcPts val="400"/>
              </a:spcBef>
              <a:spcAft>
                <a:spcPts val="0"/>
              </a:spcAft>
              <a:buNone/>
            </a:pPr>
            <a:r>
              <a:rPr lang="ru" sz="1300">
                <a:solidFill>
                  <a:schemeClr val="dk1"/>
                </a:solidFill>
              </a:rPr>
              <a:t>1.7x10</a:t>
            </a:r>
            <a:r>
              <a:rPr lang="ru" sz="1300" baseline="30000">
                <a:solidFill>
                  <a:schemeClr val="dk1"/>
                </a:solidFill>
              </a:rPr>
              <a:t>6 </a:t>
            </a:r>
            <a:r>
              <a:rPr lang="ru" sz="1300">
                <a:solidFill>
                  <a:schemeClr val="dk1"/>
                </a:solidFill>
              </a:rPr>
              <a:t>gain</a:t>
            </a:r>
            <a:endParaRPr sz="1300">
              <a:solidFill>
                <a:schemeClr val="dk1"/>
              </a:solidFill>
            </a:endParaRPr>
          </a:p>
          <a:p>
            <a:pPr marL="457200" lvl="0" indent="0" algn="l" rtl="0">
              <a:spcBef>
                <a:spcPts val="400"/>
              </a:spcBef>
              <a:spcAft>
                <a:spcPts val="1200"/>
              </a:spcAft>
              <a:buNone/>
            </a:pPr>
            <a:r>
              <a:rPr lang="ru" sz="1300">
                <a:solidFill>
                  <a:schemeClr val="dk1"/>
                </a:solidFill>
              </a:rPr>
              <a:t>40% PDE</a:t>
            </a:r>
            <a:endParaRPr sz="1700">
              <a:solidFill>
                <a:schemeClr val="dk1"/>
              </a:solidFill>
            </a:endParaRPr>
          </a:p>
        </p:txBody>
      </p:sp>
      <p:pic>
        <p:nvPicPr>
          <p:cNvPr id="105" name="Google Shape;105;p17"/>
          <p:cNvPicPr preferRelativeResize="0"/>
          <p:nvPr/>
        </p:nvPicPr>
        <p:blipFill rotWithShape="1">
          <a:blip r:embed="rId3">
            <a:alphaModFix/>
          </a:blip>
          <a:srcRect/>
          <a:stretch/>
        </p:blipFill>
        <p:spPr>
          <a:xfrm>
            <a:off x="450225" y="1029097"/>
            <a:ext cx="4300538" cy="3736181"/>
          </a:xfrm>
          <a:prstGeom prst="rect">
            <a:avLst/>
          </a:prstGeom>
          <a:noFill/>
          <a:ln>
            <a:noFill/>
          </a:ln>
        </p:spPr>
      </p:pic>
      <p:sp>
        <p:nvSpPr>
          <p:cNvPr id="106" name="Google Shape;106;p17"/>
          <p:cNvSpPr txBox="1">
            <a:spLocks noGrp="1"/>
          </p:cNvSpPr>
          <p:nvPr>
            <p:ph type="sldNum" idx="12"/>
          </p:nvPr>
        </p:nvSpPr>
        <p:spPr>
          <a:xfrm>
            <a:off x="6457949" y="4767262"/>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ru">
                <a:latin typeface="Arial"/>
                <a:ea typeface="Arial"/>
                <a:cs typeface="Arial"/>
                <a:sym typeface="Arial"/>
              </a:rPr>
              <a:t>3</a:t>
            </a:fld>
            <a:endParaRPr>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9"/>
          <p:cNvSpPr txBox="1"/>
          <p:nvPr/>
        </p:nvSpPr>
        <p:spPr>
          <a:xfrm>
            <a:off x="149850" y="113681"/>
            <a:ext cx="5524800" cy="307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endParaRPr sz="1100">
              <a:latin typeface="Calibri"/>
              <a:ea typeface="Calibri"/>
              <a:cs typeface="Calibri"/>
              <a:sym typeface="Calibri"/>
            </a:endParaRPr>
          </a:p>
        </p:txBody>
      </p:sp>
      <p:sp>
        <p:nvSpPr>
          <p:cNvPr id="319" name="Google Shape;319;p29"/>
          <p:cNvSpPr txBox="1"/>
          <p:nvPr/>
        </p:nvSpPr>
        <p:spPr>
          <a:xfrm>
            <a:off x="313575" y="421475"/>
            <a:ext cx="7509300" cy="464662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600" dirty="0"/>
              <a:t>Neutron energy determination algorithms</a:t>
            </a:r>
            <a:endParaRPr sz="260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120650" lvl="0" algn="l" rtl="0">
              <a:lnSpc>
                <a:spcPct val="115000"/>
              </a:lnSpc>
              <a:spcBef>
                <a:spcPts val="0"/>
              </a:spcBef>
              <a:spcAft>
                <a:spcPts val="0"/>
              </a:spcAft>
              <a:buSzPts val="1700"/>
            </a:pPr>
            <a:r>
              <a:rPr lang="ru" sz="1700" b="1" dirty="0"/>
              <a:t>1.  Minimum time in first triggered layer</a:t>
            </a:r>
            <a:endParaRPr sz="1600" b="1" dirty="0"/>
          </a:p>
          <a:p>
            <a:pPr marL="419100" lvl="0" indent="-285750" algn="l" rtl="0">
              <a:lnSpc>
                <a:spcPct val="115000"/>
              </a:lnSpc>
              <a:spcBef>
                <a:spcPts val="0"/>
              </a:spcBef>
              <a:spcAft>
                <a:spcPts val="0"/>
              </a:spcAft>
              <a:buClr>
                <a:schemeClr val="dk1"/>
              </a:buClr>
              <a:buSzPts val="1500"/>
              <a:buFont typeface="Arial" panose="020B0604020202020204" pitchFamily="34" charset="0"/>
              <a:buChar char="•"/>
            </a:pPr>
            <a:r>
              <a:rPr lang="ru" sz="1500" dirty="0">
                <a:solidFill>
                  <a:schemeClr val="dk1"/>
                </a:solidFill>
              </a:rPr>
              <a:t>First triggered layer on the Z axis;</a:t>
            </a:r>
            <a:endParaRPr sz="1500" dirty="0">
              <a:solidFill>
                <a:schemeClr val="dk1"/>
              </a:solidFill>
            </a:endParaRPr>
          </a:p>
          <a:p>
            <a:pPr marL="419100" lvl="0" indent="-285750" algn="l" rtl="0">
              <a:lnSpc>
                <a:spcPct val="115000"/>
              </a:lnSpc>
              <a:spcBef>
                <a:spcPts val="0"/>
              </a:spcBef>
              <a:spcAft>
                <a:spcPts val="0"/>
              </a:spcAft>
              <a:buClr>
                <a:schemeClr val="dk1"/>
              </a:buClr>
              <a:buSzPts val="1500"/>
              <a:buFont typeface="Arial" panose="020B0604020202020204" pitchFamily="34" charset="0"/>
              <a:buChar char="•"/>
            </a:pPr>
            <a:r>
              <a:rPr lang="ru" sz="1500" dirty="0">
                <a:solidFill>
                  <a:schemeClr val="dk1"/>
                </a:solidFill>
              </a:rPr>
              <a:t>Cell with the minimum time in this layer </a:t>
            </a:r>
            <a:r>
              <a:rPr lang="ru" sz="1500" b="1" dirty="0">
                <a:solidFill>
                  <a:schemeClr val="dk1"/>
                </a:solidFill>
              </a:rPr>
              <a:t>time</a:t>
            </a:r>
            <a:r>
              <a:rPr lang="ru" sz="1500" b="1" baseline="-25000" dirty="0">
                <a:solidFill>
                  <a:schemeClr val="dk1"/>
                </a:solidFill>
              </a:rPr>
              <a:t>layer</a:t>
            </a:r>
            <a:endParaRPr sz="1500" dirty="0">
              <a:solidFill>
                <a:schemeClr val="dk1"/>
              </a:solidFill>
            </a:endParaRPr>
          </a:p>
          <a:p>
            <a:pPr marL="419100" lvl="0" indent="-285750" algn="l" rtl="0">
              <a:lnSpc>
                <a:spcPct val="115000"/>
              </a:lnSpc>
              <a:spcBef>
                <a:spcPts val="0"/>
              </a:spcBef>
              <a:spcAft>
                <a:spcPts val="0"/>
              </a:spcAft>
              <a:buClr>
                <a:schemeClr val="dk1"/>
              </a:buClr>
              <a:buSzPts val="1500"/>
              <a:buFont typeface="Arial" panose="020B0604020202020204" pitchFamily="34" charset="0"/>
              <a:buChar char="•"/>
            </a:pPr>
            <a:r>
              <a:rPr lang="ru" sz="1500" dirty="0">
                <a:solidFill>
                  <a:schemeClr val="dk1"/>
                </a:solidFill>
              </a:rPr>
              <a:t>Cut on EM shower</a:t>
            </a:r>
            <a:endParaRPr sz="1500" dirty="0">
              <a:solidFill>
                <a:schemeClr val="dk1"/>
              </a:solidFill>
            </a:endParaRPr>
          </a:p>
          <a:p>
            <a:pPr marL="457200" lvl="0" indent="0" algn="l" rtl="0">
              <a:spcBef>
                <a:spcPts val="0"/>
              </a:spcBef>
              <a:spcAft>
                <a:spcPts val="0"/>
              </a:spcAft>
              <a:buNone/>
            </a:pPr>
            <a:endParaRPr sz="1500" dirty="0">
              <a:solidFill>
                <a:schemeClr val="dk1"/>
              </a:solidFill>
            </a:endParaRPr>
          </a:p>
          <a:p>
            <a:pPr marL="127000" lvl="0" algn="l" rtl="0">
              <a:lnSpc>
                <a:spcPct val="115000"/>
              </a:lnSpc>
              <a:spcBef>
                <a:spcPts val="0"/>
              </a:spcBef>
              <a:spcAft>
                <a:spcPts val="0"/>
              </a:spcAft>
              <a:buClr>
                <a:schemeClr val="dk1"/>
              </a:buClr>
              <a:buSzPts val="1600"/>
            </a:pPr>
            <a:r>
              <a:rPr lang="ru" sz="1600" b="1" dirty="0">
                <a:solidFill>
                  <a:schemeClr val="dk1"/>
                </a:solidFill>
              </a:rPr>
              <a:t>2.  Maximum particle speed in event</a:t>
            </a:r>
            <a:endParaRPr sz="1600" b="1" dirty="0">
              <a:solidFill>
                <a:schemeClr val="dk1"/>
              </a:solidFill>
            </a:endParaRPr>
          </a:p>
          <a:p>
            <a:pPr marL="419100" lvl="0" indent="-285750" algn="l" rtl="0">
              <a:lnSpc>
                <a:spcPct val="115000"/>
              </a:lnSpc>
              <a:spcBef>
                <a:spcPts val="0"/>
              </a:spcBef>
              <a:spcAft>
                <a:spcPts val="0"/>
              </a:spcAft>
              <a:buClr>
                <a:schemeClr val="dk1"/>
              </a:buClr>
              <a:buSzPts val="1500"/>
              <a:buFont typeface="Arial" panose="020B0604020202020204" pitchFamily="34" charset="0"/>
              <a:buChar char="•"/>
            </a:pPr>
            <a:r>
              <a:rPr lang="ru" sz="1500" dirty="0">
                <a:solidFill>
                  <a:schemeClr val="dk1"/>
                </a:solidFill>
              </a:rPr>
              <a:t>Cell with the maximum particle speed in event </a:t>
            </a:r>
            <a:r>
              <a:rPr lang="ru" sz="1500" b="1" dirty="0">
                <a:solidFill>
                  <a:schemeClr val="dk1"/>
                </a:solidFill>
              </a:rPr>
              <a:t>time</a:t>
            </a:r>
            <a:r>
              <a:rPr lang="ru" sz="1500" b="1" baseline="-25000" dirty="0">
                <a:solidFill>
                  <a:schemeClr val="dk1"/>
                </a:solidFill>
              </a:rPr>
              <a:t>event</a:t>
            </a:r>
            <a:endParaRPr sz="1500" dirty="0">
              <a:solidFill>
                <a:schemeClr val="dk1"/>
              </a:solidFill>
            </a:endParaRPr>
          </a:p>
          <a:p>
            <a:pPr marL="457200" lvl="0" indent="0" algn="l" rtl="0">
              <a:spcBef>
                <a:spcPts val="0"/>
              </a:spcBef>
              <a:spcAft>
                <a:spcPts val="0"/>
              </a:spcAft>
              <a:buNone/>
            </a:pPr>
            <a:endParaRPr sz="1600" dirty="0"/>
          </a:p>
          <a:p>
            <a:pPr marL="463550" lvl="0" indent="-342900" algn="l" rtl="0">
              <a:spcBef>
                <a:spcPts val="0"/>
              </a:spcBef>
              <a:spcAft>
                <a:spcPts val="0"/>
              </a:spcAft>
              <a:buSzPts val="1700"/>
              <a:buAutoNum type="arabicPeriod" startAt="3"/>
            </a:pPr>
            <a:r>
              <a:rPr lang="ru" sz="1700" b="1" dirty="0"/>
              <a:t>Search for neutron clusters</a:t>
            </a:r>
          </a:p>
          <a:p>
            <a:pPr marL="406400" indent="-285750" fontAlgn="auto">
              <a:spcBef>
                <a:spcPts val="0"/>
              </a:spcBef>
              <a:spcAft>
                <a:spcPts val="0"/>
              </a:spcAft>
              <a:buClr>
                <a:srgbClr val="000000"/>
              </a:buClr>
              <a:buSzPts val="1700"/>
              <a:buFont typeface="Arial" panose="020B0604020202020204" pitchFamily="34" charset="0"/>
              <a:buChar char="•"/>
              <a:defRPr/>
            </a:pPr>
            <a:r>
              <a:rPr lang="en-US" sz="1500" kern="0" dirty="0">
                <a:latin typeface="Arial"/>
                <a:ea typeface="Arial"/>
                <a:cs typeface="Arial"/>
                <a:sym typeface="Arial"/>
              </a:rPr>
              <a:t>In the first approximation, the simplest clusters containing </a:t>
            </a:r>
            <a:endParaRPr lang="ru-RU" sz="1500" kern="0" dirty="0">
              <a:latin typeface="Arial"/>
              <a:ea typeface="Arial"/>
              <a:cs typeface="Arial"/>
              <a:sym typeface="Arial"/>
            </a:endParaRPr>
          </a:p>
          <a:p>
            <a:pPr marL="120650" fontAlgn="auto">
              <a:spcBef>
                <a:spcPts val="0"/>
              </a:spcBef>
              <a:spcAft>
                <a:spcPts val="0"/>
              </a:spcAft>
              <a:buClr>
                <a:srgbClr val="000000"/>
              </a:buClr>
              <a:buSzPts val="1700"/>
              <a:defRPr/>
            </a:pPr>
            <a:r>
              <a:rPr lang="ru-RU" sz="1500" dirty="0"/>
              <a:t>     </a:t>
            </a:r>
            <a:r>
              <a:rPr lang="en-US" sz="1500" kern="0" dirty="0">
                <a:latin typeface="Arial"/>
                <a:ea typeface="Arial"/>
                <a:cs typeface="Arial"/>
                <a:sym typeface="Arial"/>
              </a:rPr>
              <a:t>4 consecutive cells </a:t>
            </a:r>
            <a:r>
              <a:rPr lang="en-US" sz="1500" dirty="0"/>
              <a:t>was</a:t>
            </a:r>
            <a:r>
              <a:rPr lang="en-US" sz="1500" kern="0" dirty="0">
                <a:latin typeface="Arial"/>
                <a:ea typeface="Arial"/>
                <a:cs typeface="Arial"/>
                <a:sym typeface="Arial"/>
              </a:rPr>
              <a:t> considered</a:t>
            </a:r>
          </a:p>
          <a:p>
            <a:pPr marL="120650" lvl="0" algn="l" rtl="0">
              <a:spcBef>
                <a:spcPts val="0"/>
              </a:spcBef>
              <a:spcAft>
                <a:spcPts val="0"/>
              </a:spcAft>
              <a:buSzPts val="1700"/>
            </a:pPr>
            <a:endParaRPr lang="ru-RU" sz="1700" b="1" dirty="0"/>
          </a:p>
          <a:p>
            <a:pPr marL="0" lvl="0" indent="0" algn="l" rtl="0">
              <a:spcBef>
                <a:spcPts val="0"/>
              </a:spcBef>
              <a:spcAft>
                <a:spcPts val="0"/>
              </a:spcAft>
              <a:buNone/>
            </a:pPr>
            <a:endParaRPr dirty="0"/>
          </a:p>
        </p:txBody>
      </p:sp>
      <p:sp>
        <p:nvSpPr>
          <p:cNvPr id="320" name="Google Shape;320;p29"/>
          <p:cNvSpPr txBox="1">
            <a:spLocks noGrp="1"/>
          </p:cNvSpPr>
          <p:nvPr>
            <p:ph type="sldNum" idx="12"/>
          </p:nvPr>
        </p:nvSpPr>
        <p:spPr>
          <a:xfrm>
            <a:off x="6457949" y="4767262"/>
            <a:ext cx="20574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ru">
                <a:latin typeface="Arial"/>
                <a:ea typeface="Arial"/>
                <a:cs typeface="Arial"/>
                <a:sym typeface="Arial"/>
              </a:rPr>
              <a:t>30</a:t>
            </a:fld>
            <a:endParaRPr>
              <a:latin typeface="Arial"/>
              <a:ea typeface="Arial"/>
              <a:cs typeface="Arial"/>
              <a:sym typeface="Arial"/>
            </a:endParaRPr>
          </a:p>
        </p:txBody>
      </p:sp>
      <p:pic>
        <p:nvPicPr>
          <p:cNvPr id="321" name="Google Shape;321;p29"/>
          <p:cNvPicPr preferRelativeResize="0"/>
          <p:nvPr/>
        </p:nvPicPr>
        <p:blipFill rotWithShape="1">
          <a:blip r:embed="rId3">
            <a:alphaModFix/>
          </a:blip>
          <a:srcRect/>
          <a:stretch/>
        </p:blipFill>
        <p:spPr>
          <a:xfrm>
            <a:off x="5667375" y="1670050"/>
            <a:ext cx="3035300" cy="2036763"/>
          </a:xfrm>
          <a:prstGeom prst="rect">
            <a:avLst/>
          </a:prstGeom>
          <a:noFill/>
          <a:ln>
            <a:noFill/>
          </a:ln>
        </p:spPr>
      </p:pic>
      <p:cxnSp>
        <p:nvCxnSpPr>
          <p:cNvPr id="322" name="Google Shape;322;p29"/>
          <p:cNvCxnSpPr/>
          <p:nvPr/>
        </p:nvCxnSpPr>
        <p:spPr>
          <a:xfrm flipH="1">
            <a:off x="6504063" y="1085850"/>
            <a:ext cx="371400" cy="831900"/>
          </a:xfrm>
          <a:prstGeom prst="straightConnector1">
            <a:avLst/>
          </a:prstGeom>
          <a:noFill/>
          <a:ln w="9525" cap="flat" cmpd="sng">
            <a:solidFill>
              <a:srgbClr val="3B7FF2"/>
            </a:solidFill>
            <a:prstDash val="solid"/>
            <a:round/>
            <a:headEnd type="none" w="sm" len="sm"/>
            <a:tailEnd type="stealth" w="med" len="med"/>
          </a:ln>
        </p:spPr>
      </p:cxnSp>
      <p:sp>
        <p:nvSpPr>
          <p:cNvPr id="323" name="Google Shape;323;p29"/>
          <p:cNvSpPr txBox="1"/>
          <p:nvPr/>
        </p:nvSpPr>
        <p:spPr>
          <a:xfrm>
            <a:off x="6875463" y="866775"/>
            <a:ext cx="5367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 sz="1400" b="1">
                <a:solidFill>
                  <a:srgbClr val="000000"/>
                </a:solidFill>
                <a:latin typeface="Arial"/>
                <a:ea typeface="Arial"/>
                <a:cs typeface="Arial"/>
                <a:sym typeface="Arial"/>
              </a:rPr>
              <a:t>(1)</a:t>
            </a:r>
            <a:endParaRPr/>
          </a:p>
        </p:txBody>
      </p:sp>
      <p:cxnSp>
        <p:nvCxnSpPr>
          <p:cNvPr id="324" name="Google Shape;324;p29"/>
          <p:cNvCxnSpPr/>
          <p:nvPr/>
        </p:nvCxnSpPr>
        <p:spPr>
          <a:xfrm rot="10800000">
            <a:off x="7143838" y="3114738"/>
            <a:ext cx="268200" cy="893700"/>
          </a:xfrm>
          <a:prstGeom prst="straightConnector1">
            <a:avLst/>
          </a:prstGeom>
          <a:noFill/>
          <a:ln w="9525" cap="flat" cmpd="sng">
            <a:solidFill>
              <a:srgbClr val="3B7FF2"/>
            </a:solidFill>
            <a:prstDash val="solid"/>
            <a:round/>
            <a:headEnd type="none" w="sm" len="sm"/>
            <a:tailEnd type="stealth" w="med" len="med"/>
          </a:ln>
        </p:spPr>
      </p:cxnSp>
      <p:sp>
        <p:nvSpPr>
          <p:cNvPr id="325" name="Google Shape;325;p29"/>
          <p:cNvSpPr txBox="1"/>
          <p:nvPr/>
        </p:nvSpPr>
        <p:spPr>
          <a:xfrm>
            <a:off x="7288213" y="4008438"/>
            <a:ext cx="5367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 sz="1400" b="1">
                <a:solidFill>
                  <a:srgbClr val="000000"/>
                </a:solidFill>
                <a:latin typeface="Arial"/>
                <a:ea typeface="Arial"/>
                <a:cs typeface="Arial"/>
                <a:sym typeface="Arial"/>
              </a:rPr>
              <a:t>(2)</a:t>
            </a:r>
            <a:endParaRPr/>
          </a:p>
        </p:txBody>
      </p:sp>
      <p:sp>
        <p:nvSpPr>
          <p:cNvPr id="326" name="Google Shape;326;p29"/>
          <p:cNvSpPr/>
          <p:nvPr/>
        </p:nvSpPr>
        <p:spPr>
          <a:xfrm rot="-5400000">
            <a:off x="6986550" y="2098725"/>
            <a:ext cx="201600" cy="649200"/>
          </a:xfrm>
          <a:prstGeom prst="rightBrace">
            <a:avLst>
              <a:gd name="adj1" fmla="val 23262"/>
              <a:gd name="adj2" fmla="val 70915"/>
            </a:avLst>
          </a:prstGeom>
          <a:noFill/>
          <a:ln w="25400" cap="flat" cmpd="sng">
            <a:solidFill>
              <a:srgbClr val="21212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a:solidFill>
                <a:srgbClr val="000000"/>
              </a:solidFill>
              <a:latin typeface="Arial"/>
              <a:ea typeface="Arial"/>
              <a:cs typeface="Arial"/>
              <a:sym typeface="Arial"/>
            </a:endParaRPr>
          </a:p>
        </p:txBody>
      </p:sp>
      <p:cxnSp>
        <p:nvCxnSpPr>
          <p:cNvPr id="327" name="Google Shape;327;p29"/>
          <p:cNvCxnSpPr/>
          <p:nvPr/>
        </p:nvCxnSpPr>
        <p:spPr>
          <a:xfrm flipH="1">
            <a:off x="7267650" y="1458913"/>
            <a:ext cx="371400" cy="831900"/>
          </a:xfrm>
          <a:prstGeom prst="straightConnector1">
            <a:avLst/>
          </a:prstGeom>
          <a:noFill/>
          <a:ln w="9525" cap="flat" cmpd="sng">
            <a:solidFill>
              <a:srgbClr val="3B7FF2"/>
            </a:solidFill>
            <a:prstDash val="solid"/>
            <a:round/>
            <a:headEnd type="none" w="sm" len="sm"/>
            <a:tailEnd type="stealth" w="med" len="med"/>
          </a:ln>
        </p:spPr>
      </p:cxnSp>
      <p:sp>
        <p:nvSpPr>
          <p:cNvPr id="328" name="Google Shape;328;p29"/>
          <p:cNvSpPr txBox="1"/>
          <p:nvPr/>
        </p:nvSpPr>
        <p:spPr>
          <a:xfrm>
            <a:off x="7494588" y="1087438"/>
            <a:ext cx="5367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 sz="1400" b="1">
                <a:solidFill>
                  <a:srgbClr val="000000"/>
                </a:solidFill>
                <a:latin typeface="Arial"/>
                <a:ea typeface="Arial"/>
                <a:cs typeface="Arial"/>
                <a:sym typeface="Arial"/>
              </a:rPr>
              <a:t>(3)</a:t>
            </a:r>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30"/>
          <p:cNvPicPr preferRelativeResize="0"/>
          <p:nvPr/>
        </p:nvPicPr>
        <p:blipFill>
          <a:blip r:embed="rId3">
            <a:alphaModFix/>
          </a:blip>
          <a:stretch>
            <a:fillRect/>
          </a:stretch>
        </p:blipFill>
        <p:spPr>
          <a:xfrm>
            <a:off x="3151950" y="539850"/>
            <a:ext cx="5705783" cy="4132587"/>
          </a:xfrm>
          <a:prstGeom prst="rect">
            <a:avLst/>
          </a:prstGeom>
          <a:noFill/>
          <a:ln>
            <a:noFill/>
          </a:ln>
        </p:spPr>
      </p:pic>
      <p:sp>
        <p:nvSpPr>
          <p:cNvPr id="334" name="Google Shape;334;p30"/>
          <p:cNvSpPr txBox="1"/>
          <p:nvPr/>
        </p:nvSpPr>
        <p:spPr>
          <a:xfrm>
            <a:off x="149850" y="113681"/>
            <a:ext cx="5524800" cy="307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endParaRPr sz="1100">
              <a:latin typeface="Calibri"/>
              <a:ea typeface="Calibri"/>
              <a:cs typeface="Calibri"/>
              <a:sym typeface="Calibri"/>
            </a:endParaRPr>
          </a:p>
        </p:txBody>
      </p:sp>
      <p:sp>
        <p:nvSpPr>
          <p:cNvPr id="335" name="Google Shape;335;p30"/>
          <p:cNvSpPr txBox="1"/>
          <p:nvPr/>
        </p:nvSpPr>
        <p:spPr>
          <a:xfrm>
            <a:off x="149850" y="1087556"/>
            <a:ext cx="2773500" cy="19857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ru" sz="1500" b="1"/>
              <a:t>Search</a:t>
            </a:r>
            <a:r>
              <a:rPr lang="ru" sz="1500"/>
              <a:t>:</a:t>
            </a:r>
            <a:endParaRPr sz="1500"/>
          </a:p>
          <a:p>
            <a:pPr marL="342900" lvl="0" indent="-260350" algn="l" rtl="0">
              <a:spcBef>
                <a:spcPts val="0"/>
              </a:spcBef>
              <a:spcAft>
                <a:spcPts val="0"/>
              </a:spcAft>
              <a:buSzPts val="1500"/>
              <a:buChar char="●"/>
            </a:pPr>
            <a:r>
              <a:rPr lang="ru" sz="1500"/>
              <a:t>First triggered layer on the Z axis;</a:t>
            </a:r>
            <a:endParaRPr sz="1500"/>
          </a:p>
          <a:p>
            <a:pPr marL="342900" lvl="0" indent="-260350" algn="l" rtl="0">
              <a:spcBef>
                <a:spcPts val="0"/>
              </a:spcBef>
              <a:spcAft>
                <a:spcPts val="0"/>
              </a:spcAft>
              <a:buSzPts val="1500"/>
              <a:buChar char="●"/>
            </a:pPr>
            <a:r>
              <a:rPr lang="ru" sz="1500"/>
              <a:t>Cell with the minimum time in this layer </a:t>
            </a:r>
            <a:r>
              <a:rPr lang="ru" sz="1300" b="1">
                <a:solidFill>
                  <a:schemeClr val="dk1"/>
                </a:solidFill>
              </a:rPr>
              <a:t>time</a:t>
            </a:r>
            <a:r>
              <a:rPr lang="ru" sz="1300" b="1" baseline="-25000">
                <a:solidFill>
                  <a:schemeClr val="dk1"/>
                </a:solidFill>
              </a:rPr>
              <a:t>layer</a:t>
            </a:r>
            <a:endParaRPr sz="1600" b="1" baseline="-25000"/>
          </a:p>
          <a:p>
            <a:pPr marL="0" lvl="0" indent="0" algn="l" rtl="0">
              <a:spcBef>
                <a:spcPts val="0"/>
              </a:spcBef>
              <a:spcAft>
                <a:spcPts val="0"/>
              </a:spcAft>
              <a:buNone/>
            </a:pPr>
            <a:endParaRPr sz="1500"/>
          </a:p>
          <a:p>
            <a:pPr marL="0" lvl="0" indent="0" algn="l" rtl="0">
              <a:spcBef>
                <a:spcPts val="0"/>
              </a:spcBef>
              <a:spcAft>
                <a:spcPts val="0"/>
              </a:spcAft>
              <a:buNone/>
            </a:pPr>
            <a:r>
              <a:rPr lang="ru" sz="1500"/>
              <a:t>No signals in VETO layer;</a:t>
            </a:r>
            <a:endParaRPr sz="1500"/>
          </a:p>
          <a:p>
            <a:pPr marL="0" lvl="0" indent="0" algn="l" rtl="0">
              <a:spcBef>
                <a:spcPts val="0"/>
              </a:spcBef>
              <a:spcAft>
                <a:spcPts val="0"/>
              </a:spcAft>
              <a:buNone/>
            </a:pPr>
            <a:r>
              <a:rPr lang="ru" sz="1500"/>
              <a:t>E</a:t>
            </a:r>
            <a:r>
              <a:rPr lang="ru" sz="1500" baseline="-25000"/>
              <a:t>kin</a:t>
            </a:r>
            <a:r>
              <a:rPr lang="ru" sz="1500"/>
              <a:t> &gt; 500 MeV</a:t>
            </a:r>
            <a:endParaRPr sz="1500"/>
          </a:p>
        </p:txBody>
      </p:sp>
      <p:sp>
        <p:nvSpPr>
          <p:cNvPr id="336" name="Google Shape;336;p30"/>
          <p:cNvSpPr txBox="1"/>
          <p:nvPr/>
        </p:nvSpPr>
        <p:spPr>
          <a:xfrm>
            <a:off x="82950" y="29075"/>
            <a:ext cx="6422100" cy="4926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1"/>
              </a:buClr>
              <a:buSzPts val="2000"/>
              <a:buAutoNum type="arabicPeriod"/>
            </a:pPr>
            <a:r>
              <a:rPr lang="ru" sz="2000" b="1">
                <a:solidFill>
                  <a:schemeClr val="dk1"/>
                </a:solidFill>
              </a:rPr>
              <a:t>Minimum time in first triggered layer</a:t>
            </a:r>
            <a:endParaRPr sz="2000" b="1"/>
          </a:p>
        </p:txBody>
      </p:sp>
      <p:sp>
        <p:nvSpPr>
          <p:cNvPr id="337" name="Google Shape;337;p30"/>
          <p:cNvSpPr txBox="1">
            <a:spLocks noGrp="1"/>
          </p:cNvSpPr>
          <p:nvPr>
            <p:ph type="sldNum" idx="12"/>
          </p:nvPr>
        </p:nvSpPr>
        <p:spPr>
          <a:xfrm>
            <a:off x="7021474" y="4790837"/>
            <a:ext cx="20574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ru">
                <a:latin typeface="Arial"/>
                <a:ea typeface="Arial"/>
                <a:cs typeface="Arial"/>
                <a:sym typeface="Arial"/>
              </a:rPr>
              <a:t>31</a:t>
            </a:fld>
            <a:endParaRPr>
              <a:latin typeface="Arial"/>
              <a:ea typeface="Arial"/>
              <a:cs typeface="Arial"/>
              <a:sym typeface="Arial"/>
            </a:endParaRPr>
          </a:p>
        </p:txBody>
      </p:sp>
      <p:sp>
        <p:nvSpPr>
          <p:cNvPr id="338" name="Google Shape;338;p30"/>
          <p:cNvSpPr txBox="1"/>
          <p:nvPr/>
        </p:nvSpPr>
        <p:spPr>
          <a:xfrm>
            <a:off x="4572000" y="3485675"/>
            <a:ext cx="114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dE/E ~ 40%</a:t>
            </a:r>
            <a:endParaRPr/>
          </a:p>
        </p:txBody>
      </p:sp>
      <p:sp>
        <p:nvSpPr>
          <p:cNvPr id="339" name="Google Shape;339;p30"/>
          <p:cNvSpPr/>
          <p:nvPr/>
        </p:nvSpPr>
        <p:spPr>
          <a:xfrm>
            <a:off x="6044925" y="2297850"/>
            <a:ext cx="2812800" cy="273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0"/>
          <p:cNvSpPr txBox="1"/>
          <p:nvPr/>
        </p:nvSpPr>
        <p:spPr>
          <a:xfrm>
            <a:off x="7590575" y="4522850"/>
            <a:ext cx="919200" cy="2001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300"/>
              <a:t>E</a:t>
            </a:r>
            <a:r>
              <a:rPr lang="ru" sz="1300" baseline="-25000"/>
              <a:t>kin</a:t>
            </a:r>
            <a:r>
              <a:rPr lang="ru" sz="1300"/>
              <a:t>, MeV</a:t>
            </a:r>
            <a:endParaRPr sz="1300"/>
          </a:p>
        </p:txBody>
      </p:sp>
      <p:cxnSp>
        <p:nvCxnSpPr>
          <p:cNvPr id="341" name="Google Shape;341;p30"/>
          <p:cNvCxnSpPr/>
          <p:nvPr/>
        </p:nvCxnSpPr>
        <p:spPr>
          <a:xfrm rot="10800000">
            <a:off x="3834850" y="945175"/>
            <a:ext cx="0" cy="3419400"/>
          </a:xfrm>
          <a:prstGeom prst="straightConnector1">
            <a:avLst/>
          </a:prstGeom>
          <a:noFill/>
          <a:ln w="19050" cap="flat" cmpd="sng">
            <a:solidFill>
              <a:srgbClr val="FF0000"/>
            </a:solidFill>
            <a:prstDash val="solid"/>
            <a:round/>
            <a:headEnd type="none" w="med" len="med"/>
            <a:tailEnd type="none" w="med" len="med"/>
          </a:ln>
        </p:spPr>
      </p:cxnSp>
      <p:cxnSp>
        <p:nvCxnSpPr>
          <p:cNvPr id="342" name="Google Shape;342;p30"/>
          <p:cNvCxnSpPr/>
          <p:nvPr/>
        </p:nvCxnSpPr>
        <p:spPr>
          <a:xfrm>
            <a:off x="3844375" y="4078825"/>
            <a:ext cx="228600" cy="0"/>
          </a:xfrm>
          <a:prstGeom prst="straightConnector1">
            <a:avLst/>
          </a:prstGeom>
          <a:noFill/>
          <a:ln w="19050" cap="flat" cmpd="sng">
            <a:solidFill>
              <a:srgbClr val="FF0000"/>
            </a:solidFill>
            <a:prstDash val="solid"/>
            <a:round/>
            <a:headEnd type="none" w="med" len="med"/>
            <a:tailEnd type="triangle" w="med" len="med"/>
          </a:ln>
        </p:spPr>
      </p:cxnSp>
      <p:sp>
        <p:nvSpPr>
          <p:cNvPr id="343" name="Google Shape;343;p30"/>
          <p:cNvSpPr txBox="1"/>
          <p:nvPr/>
        </p:nvSpPr>
        <p:spPr>
          <a:xfrm>
            <a:off x="149850" y="612163"/>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600" b="1">
                <a:solidFill>
                  <a:schemeClr val="dk1"/>
                </a:solidFill>
              </a:rPr>
              <a:t>Beam energy 3.86 AGeV</a:t>
            </a:r>
            <a:endParaRPr sz="1600" b="1"/>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31"/>
          <p:cNvPicPr preferRelativeResize="0"/>
          <p:nvPr/>
        </p:nvPicPr>
        <p:blipFill>
          <a:blip r:embed="rId3">
            <a:alphaModFix/>
          </a:blip>
          <a:stretch>
            <a:fillRect/>
          </a:stretch>
        </p:blipFill>
        <p:spPr>
          <a:xfrm>
            <a:off x="19941" y="1433809"/>
            <a:ext cx="4490025" cy="3004859"/>
          </a:xfrm>
          <a:prstGeom prst="rect">
            <a:avLst/>
          </a:prstGeom>
          <a:noFill/>
          <a:ln>
            <a:noFill/>
          </a:ln>
        </p:spPr>
      </p:pic>
      <p:pic>
        <p:nvPicPr>
          <p:cNvPr id="349" name="Google Shape;349;p31"/>
          <p:cNvPicPr preferRelativeResize="0"/>
          <p:nvPr/>
        </p:nvPicPr>
        <p:blipFill>
          <a:blip r:embed="rId4">
            <a:alphaModFix/>
          </a:blip>
          <a:stretch>
            <a:fillRect/>
          </a:stretch>
        </p:blipFill>
        <p:spPr>
          <a:xfrm>
            <a:off x="4634022" y="1416447"/>
            <a:ext cx="4490025" cy="3022238"/>
          </a:xfrm>
          <a:prstGeom prst="rect">
            <a:avLst/>
          </a:prstGeom>
          <a:noFill/>
          <a:ln>
            <a:noFill/>
          </a:ln>
        </p:spPr>
      </p:pic>
      <p:sp>
        <p:nvSpPr>
          <p:cNvPr id="350" name="Google Shape;350;p31"/>
          <p:cNvSpPr txBox="1"/>
          <p:nvPr/>
        </p:nvSpPr>
        <p:spPr>
          <a:xfrm>
            <a:off x="672047" y="1110700"/>
            <a:ext cx="2455500" cy="3231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ru" sz="1200" b="1"/>
              <a:t>Only VETO</a:t>
            </a:r>
            <a:endParaRPr sz="1200" b="1"/>
          </a:p>
        </p:txBody>
      </p:sp>
      <p:sp>
        <p:nvSpPr>
          <p:cNvPr id="351" name="Google Shape;351;p31"/>
          <p:cNvSpPr txBox="1"/>
          <p:nvPr/>
        </p:nvSpPr>
        <p:spPr>
          <a:xfrm>
            <a:off x="4906050" y="1110700"/>
            <a:ext cx="4386300" cy="3231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ru" sz="1200" b="1"/>
              <a:t>NO hits in</a:t>
            </a:r>
            <a:r>
              <a:rPr lang="ru" sz="1200" b="1">
                <a:solidFill>
                  <a:schemeClr val="dk1"/>
                </a:solidFill>
              </a:rPr>
              <a:t> veto and in three first layers simultaneously</a:t>
            </a:r>
            <a:endParaRPr sz="1200" b="1"/>
          </a:p>
        </p:txBody>
      </p:sp>
      <p:sp>
        <p:nvSpPr>
          <p:cNvPr id="352" name="Google Shape;352;p31"/>
          <p:cNvSpPr txBox="1"/>
          <p:nvPr/>
        </p:nvSpPr>
        <p:spPr>
          <a:xfrm>
            <a:off x="513649" y="543775"/>
            <a:ext cx="3797400" cy="3693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ru" sz="1500"/>
              <a:t>Mix of neutrons and electrons in EM part</a:t>
            </a:r>
            <a:endParaRPr sz="1500"/>
          </a:p>
        </p:txBody>
      </p:sp>
      <p:sp>
        <p:nvSpPr>
          <p:cNvPr id="353" name="Google Shape;353;p31"/>
          <p:cNvSpPr txBox="1"/>
          <p:nvPr/>
        </p:nvSpPr>
        <p:spPr>
          <a:xfrm>
            <a:off x="5157477" y="405175"/>
            <a:ext cx="3443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500">
                <a:solidFill>
                  <a:schemeClr val="dk1"/>
                </a:solidFill>
              </a:rPr>
              <a:t>Conditions for the selection of events without electromagnetic shower</a:t>
            </a:r>
            <a:endParaRPr/>
          </a:p>
        </p:txBody>
      </p:sp>
      <p:sp>
        <p:nvSpPr>
          <p:cNvPr id="354" name="Google Shape;354;p31"/>
          <p:cNvSpPr txBox="1"/>
          <p:nvPr/>
        </p:nvSpPr>
        <p:spPr>
          <a:xfrm>
            <a:off x="0" y="0"/>
            <a:ext cx="4386300" cy="4926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1"/>
              </a:buClr>
              <a:buSzPts val="2000"/>
              <a:buChar char="●"/>
            </a:pPr>
            <a:r>
              <a:rPr lang="ru" sz="2000" b="1">
                <a:solidFill>
                  <a:schemeClr val="dk1"/>
                </a:solidFill>
              </a:rPr>
              <a:t> Gamma suppression</a:t>
            </a:r>
            <a:endParaRPr sz="2000" b="1">
              <a:solidFill>
                <a:schemeClr val="dk1"/>
              </a:solidFill>
            </a:endParaRPr>
          </a:p>
        </p:txBody>
      </p:sp>
      <p:sp>
        <p:nvSpPr>
          <p:cNvPr id="355" name="Google Shape;355;p31"/>
          <p:cNvSpPr txBox="1">
            <a:spLocks noGrp="1"/>
          </p:cNvSpPr>
          <p:nvPr>
            <p:ph type="sldNum" idx="12"/>
          </p:nvPr>
        </p:nvSpPr>
        <p:spPr>
          <a:xfrm>
            <a:off x="7021474" y="4790837"/>
            <a:ext cx="20574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ru">
                <a:latin typeface="Arial"/>
                <a:ea typeface="Arial"/>
                <a:cs typeface="Arial"/>
                <a:sym typeface="Arial"/>
              </a:rPr>
              <a:t>32</a:t>
            </a:fld>
            <a:endParaRPr>
              <a:latin typeface="Arial"/>
              <a:ea typeface="Arial"/>
              <a:cs typeface="Arial"/>
              <a:sym typeface="Arial"/>
            </a:endParaRPr>
          </a:p>
        </p:txBody>
      </p:sp>
      <p:sp>
        <p:nvSpPr>
          <p:cNvPr id="356" name="Google Shape;356;p31"/>
          <p:cNvSpPr txBox="1"/>
          <p:nvPr/>
        </p:nvSpPr>
        <p:spPr>
          <a:xfrm>
            <a:off x="5279288" y="4522400"/>
            <a:ext cx="319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Statistics decreased by 12%</a:t>
            </a:r>
            <a:endParaRPr/>
          </a:p>
        </p:txBody>
      </p:sp>
      <p:sp>
        <p:nvSpPr>
          <p:cNvPr id="357" name="Google Shape;357;p31"/>
          <p:cNvSpPr txBox="1"/>
          <p:nvPr/>
        </p:nvSpPr>
        <p:spPr>
          <a:xfrm>
            <a:off x="3652800" y="4300825"/>
            <a:ext cx="919200" cy="1848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200"/>
              <a:t>Layer</a:t>
            </a:r>
            <a:endParaRPr sz="1200"/>
          </a:p>
        </p:txBody>
      </p:sp>
      <p:sp>
        <p:nvSpPr>
          <p:cNvPr id="358" name="Google Shape;358;p31"/>
          <p:cNvSpPr txBox="1"/>
          <p:nvPr/>
        </p:nvSpPr>
        <p:spPr>
          <a:xfrm>
            <a:off x="8137475" y="4300825"/>
            <a:ext cx="919200" cy="1848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200"/>
              <a:t>Layer</a:t>
            </a:r>
            <a:endParaRPr sz="1200"/>
          </a:p>
        </p:txBody>
      </p:sp>
      <p:sp>
        <p:nvSpPr>
          <p:cNvPr id="359" name="Google Shape;359;p31"/>
          <p:cNvSpPr txBox="1"/>
          <p:nvPr/>
        </p:nvSpPr>
        <p:spPr>
          <a:xfrm rot="-5400000">
            <a:off x="4212450" y="1936025"/>
            <a:ext cx="919200" cy="2001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300" dirty="0"/>
              <a:t>E</a:t>
            </a:r>
            <a:r>
              <a:rPr lang="ru" sz="1300" baseline="-25000" dirty="0"/>
              <a:t>kin</a:t>
            </a:r>
            <a:r>
              <a:rPr lang="ru" sz="1300" dirty="0"/>
              <a:t>, MeV</a:t>
            </a:r>
            <a:endParaRPr sz="1300" dirty="0"/>
          </a:p>
        </p:txBody>
      </p:sp>
      <p:sp>
        <p:nvSpPr>
          <p:cNvPr id="360" name="Google Shape;360;p31"/>
          <p:cNvSpPr txBox="1"/>
          <p:nvPr/>
        </p:nvSpPr>
        <p:spPr>
          <a:xfrm rot="-5400000">
            <a:off x="-359550" y="1936025"/>
            <a:ext cx="919200" cy="2001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300"/>
              <a:t>E</a:t>
            </a:r>
            <a:r>
              <a:rPr lang="ru" sz="1300" baseline="-25000"/>
              <a:t>kin</a:t>
            </a:r>
            <a:r>
              <a:rPr lang="ru" sz="1300"/>
              <a:t>, MeV</a:t>
            </a:r>
            <a:endParaRPr sz="13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32"/>
          <p:cNvPicPr preferRelativeResize="0"/>
          <p:nvPr/>
        </p:nvPicPr>
        <p:blipFill>
          <a:blip r:embed="rId3">
            <a:alphaModFix/>
          </a:blip>
          <a:stretch>
            <a:fillRect/>
          </a:stretch>
        </p:blipFill>
        <p:spPr>
          <a:xfrm>
            <a:off x="0" y="2070000"/>
            <a:ext cx="4264650" cy="2810999"/>
          </a:xfrm>
          <a:prstGeom prst="rect">
            <a:avLst/>
          </a:prstGeom>
          <a:noFill/>
          <a:ln>
            <a:noFill/>
          </a:ln>
        </p:spPr>
      </p:pic>
      <p:sp>
        <p:nvSpPr>
          <p:cNvPr id="366" name="Google Shape;366;p32"/>
          <p:cNvSpPr txBox="1"/>
          <p:nvPr/>
        </p:nvSpPr>
        <p:spPr>
          <a:xfrm>
            <a:off x="214950" y="188081"/>
            <a:ext cx="6101700" cy="307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endParaRPr sz="1100">
              <a:latin typeface="Calibri"/>
              <a:ea typeface="Calibri"/>
              <a:cs typeface="Calibri"/>
              <a:sym typeface="Calibri"/>
            </a:endParaRPr>
          </a:p>
        </p:txBody>
      </p:sp>
      <p:sp>
        <p:nvSpPr>
          <p:cNvPr id="367" name="Google Shape;367;p32"/>
          <p:cNvSpPr txBox="1"/>
          <p:nvPr/>
        </p:nvSpPr>
        <p:spPr>
          <a:xfrm>
            <a:off x="10331" y="122981"/>
            <a:ext cx="2046300" cy="307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endParaRPr sz="1100">
              <a:latin typeface="Calibri"/>
              <a:ea typeface="Calibri"/>
              <a:cs typeface="Calibri"/>
              <a:sym typeface="Calibri"/>
            </a:endParaRPr>
          </a:p>
        </p:txBody>
      </p:sp>
      <p:sp>
        <p:nvSpPr>
          <p:cNvPr id="368" name="Google Shape;368;p32"/>
          <p:cNvSpPr txBox="1"/>
          <p:nvPr/>
        </p:nvSpPr>
        <p:spPr>
          <a:xfrm>
            <a:off x="623100" y="4157825"/>
            <a:ext cx="1516200" cy="3231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ru" sz="1200" b="1">
                <a:latin typeface="Calibri"/>
                <a:ea typeface="Calibri"/>
                <a:cs typeface="Calibri"/>
                <a:sym typeface="Calibri"/>
              </a:rPr>
              <a:t>EM part</a:t>
            </a:r>
            <a:endParaRPr sz="1200" b="1">
              <a:latin typeface="Calibri"/>
              <a:ea typeface="Calibri"/>
              <a:cs typeface="Calibri"/>
              <a:sym typeface="Calibri"/>
            </a:endParaRPr>
          </a:p>
        </p:txBody>
      </p:sp>
      <p:sp>
        <p:nvSpPr>
          <p:cNvPr id="369" name="Google Shape;369;p32"/>
          <p:cNvSpPr txBox="1"/>
          <p:nvPr/>
        </p:nvSpPr>
        <p:spPr>
          <a:xfrm>
            <a:off x="1947038" y="4157825"/>
            <a:ext cx="1460400" cy="3231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ru" sz="1200" b="1">
                <a:latin typeface="Calibri"/>
                <a:ea typeface="Calibri"/>
                <a:cs typeface="Calibri"/>
                <a:sym typeface="Calibri"/>
              </a:rPr>
              <a:t>Hadron part</a:t>
            </a:r>
            <a:endParaRPr sz="1200" b="1">
              <a:latin typeface="Calibri"/>
              <a:ea typeface="Calibri"/>
              <a:cs typeface="Calibri"/>
              <a:sym typeface="Calibri"/>
            </a:endParaRPr>
          </a:p>
        </p:txBody>
      </p:sp>
      <p:sp>
        <p:nvSpPr>
          <p:cNvPr id="370" name="Google Shape;370;p32"/>
          <p:cNvSpPr txBox="1"/>
          <p:nvPr/>
        </p:nvSpPr>
        <p:spPr>
          <a:xfrm>
            <a:off x="466075" y="653625"/>
            <a:ext cx="2306700" cy="3849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ru" sz="1500">
                <a:solidFill>
                  <a:schemeClr val="dk1"/>
                </a:solidFill>
              </a:rPr>
              <a:t>6 &lt; Layer </a:t>
            </a:r>
            <a:r>
              <a:rPr lang="ru" sz="1300" b="1">
                <a:solidFill>
                  <a:schemeClr val="dk1"/>
                </a:solidFill>
              </a:rPr>
              <a:t>time</a:t>
            </a:r>
            <a:r>
              <a:rPr lang="ru" sz="1300" b="1" baseline="-25000">
                <a:solidFill>
                  <a:schemeClr val="dk1"/>
                </a:solidFill>
              </a:rPr>
              <a:t>layer</a:t>
            </a:r>
            <a:r>
              <a:rPr lang="ru" sz="1600" b="1">
                <a:solidFill>
                  <a:schemeClr val="dk1"/>
                </a:solidFill>
              </a:rPr>
              <a:t> </a:t>
            </a:r>
            <a:r>
              <a:rPr lang="ru" sz="1600">
                <a:solidFill>
                  <a:schemeClr val="dk1"/>
                </a:solidFill>
              </a:rPr>
              <a:t>&lt;</a:t>
            </a:r>
            <a:r>
              <a:rPr lang="ru" sz="1600" b="1">
                <a:solidFill>
                  <a:schemeClr val="dk1"/>
                </a:solidFill>
              </a:rPr>
              <a:t> </a:t>
            </a:r>
            <a:r>
              <a:rPr lang="ru" sz="1600">
                <a:solidFill>
                  <a:schemeClr val="dk1"/>
                </a:solidFill>
              </a:rPr>
              <a:t>14</a:t>
            </a:r>
            <a:endParaRPr sz="1100">
              <a:latin typeface="Calibri"/>
              <a:ea typeface="Calibri"/>
              <a:cs typeface="Calibri"/>
              <a:sym typeface="Calibri"/>
            </a:endParaRPr>
          </a:p>
        </p:txBody>
      </p:sp>
      <p:sp>
        <p:nvSpPr>
          <p:cNvPr id="371" name="Google Shape;371;p32"/>
          <p:cNvSpPr txBox="1"/>
          <p:nvPr/>
        </p:nvSpPr>
        <p:spPr>
          <a:xfrm>
            <a:off x="370950" y="1276650"/>
            <a:ext cx="8149800" cy="3387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ru" sz="1300"/>
              <a:t>Applied conditions make the energy lower due to the presence of EM processes in the calibration data</a:t>
            </a:r>
            <a:endParaRPr sz="1300"/>
          </a:p>
        </p:txBody>
      </p:sp>
      <p:sp>
        <p:nvSpPr>
          <p:cNvPr id="372" name="Google Shape;372;p32"/>
          <p:cNvSpPr txBox="1"/>
          <p:nvPr/>
        </p:nvSpPr>
        <p:spPr>
          <a:xfrm>
            <a:off x="0" y="0"/>
            <a:ext cx="3000000" cy="492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Char char="●"/>
            </a:pPr>
            <a:r>
              <a:rPr lang="ru" sz="2000" b="1">
                <a:solidFill>
                  <a:schemeClr val="dk1"/>
                </a:solidFill>
              </a:rPr>
              <a:t>Cut on EM part</a:t>
            </a:r>
            <a:endParaRPr sz="2000" b="1">
              <a:solidFill>
                <a:schemeClr val="dk1"/>
              </a:solidFill>
            </a:endParaRPr>
          </a:p>
        </p:txBody>
      </p:sp>
      <p:sp>
        <p:nvSpPr>
          <p:cNvPr id="373" name="Google Shape;373;p32"/>
          <p:cNvSpPr txBox="1">
            <a:spLocks noGrp="1"/>
          </p:cNvSpPr>
          <p:nvPr>
            <p:ph type="sldNum" idx="12"/>
          </p:nvPr>
        </p:nvSpPr>
        <p:spPr>
          <a:xfrm>
            <a:off x="7021474" y="4790837"/>
            <a:ext cx="20574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ru">
                <a:latin typeface="Arial"/>
                <a:ea typeface="Arial"/>
                <a:cs typeface="Arial"/>
                <a:sym typeface="Arial"/>
              </a:rPr>
              <a:t>33</a:t>
            </a:fld>
            <a:endParaRPr>
              <a:latin typeface="Arial"/>
              <a:ea typeface="Arial"/>
              <a:cs typeface="Arial"/>
              <a:sym typeface="Arial"/>
            </a:endParaRPr>
          </a:p>
        </p:txBody>
      </p:sp>
      <p:pic>
        <p:nvPicPr>
          <p:cNvPr id="374" name="Google Shape;374;p32"/>
          <p:cNvPicPr preferRelativeResize="0"/>
          <p:nvPr/>
        </p:nvPicPr>
        <p:blipFill>
          <a:blip r:embed="rId4">
            <a:alphaModFix/>
          </a:blip>
          <a:stretch>
            <a:fillRect/>
          </a:stretch>
        </p:blipFill>
        <p:spPr>
          <a:xfrm>
            <a:off x="4480750" y="2103125"/>
            <a:ext cx="3946125" cy="2751125"/>
          </a:xfrm>
          <a:prstGeom prst="rect">
            <a:avLst/>
          </a:prstGeom>
          <a:noFill/>
          <a:ln>
            <a:noFill/>
          </a:ln>
        </p:spPr>
      </p:pic>
      <p:sp>
        <p:nvSpPr>
          <p:cNvPr id="375" name="Google Shape;375;p32"/>
          <p:cNvSpPr txBox="1"/>
          <p:nvPr/>
        </p:nvSpPr>
        <p:spPr>
          <a:xfrm>
            <a:off x="5412075" y="3961925"/>
            <a:ext cx="114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dE/E ~ 33%</a:t>
            </a:r>
            <a:endParaRPr/>
          </a:p>
        </p:txBody>
      </p:sp>
      <p:sp>
        <p:nvSpPr>
          <p:cNvPr id="376" name="Google Shape;376;p32"/>
          <p:cNvSpPr/>
          <p:nvPr/>
        </p:nvSpPr>
        <p:spPr>
          <a:xfrm>
            <a:off x="6486775" y="3282550"/>
            <a:ext cx="1940100" cy="207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2"/>
          <p:cNvSpPr txBox="1"/>
          <p:nvPr/>
        </p:nvSpPr>
        <p:spPr>
          <a:xfrm>
            <a:off x="3300375" y="4758025"/>
            <a:ext cx="919200" cy="1848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200"/>
              <a:t>Channel</a:t>
            </a:r>
            <a:endParaRPr sz="1200"/>
          </a:p>
        </p:txBody>
      </p:sp>
      <p:sp>
        <p:nvSpPr>
          <p:cNvPr id="378" name="Google Shape;378;p32"/>
          <p:cNvSpPr txBox="1"/>
          <p:nvPr/>
        </p:nvSpPr>
        <p:spPr>
          <a:xfrm>
            <a:off x="7294375" y="4739050"/>
            <a:ext cx="919200" cy="2001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300"/>
              <a:t>E</a:t>
            </a:r>
            <a:r>
              <a:rPr lang="ru" sz="1300" baseline="-25000"/>
              <a:t>kin</a:t>
            </a:r>
            <a:r>
              <a:rPr lang="ru" sz="1300"/>
              <a:t>, MeV</a:t>
            </a:r>
            <a:endParaRPr sz="1300"/>
          </a:p>
        </p:txBody>
      </p:sp>
      <p:sp>
        <p:nvSpPr>
          <p:cNvPr id="2" name="Google Shape;359;p31">
            <a:extLst>
              <a:ext uri="{FF2B5EF4-FFF2-40B4-BE49-F238E27FC236}">
                <a16:creationId xmlns:a16="http://schemas.microsoft.com/office/drawing/2014/main" xmlns="" id="{F7AB29AA-3771-EB56-75D2-694A2411FDFD}"/>
              </a:ext>
            </a:extLst>
          </p:cNvPr>
          <p:cNvSpPr txBox="1"/>
          <p:nvPr/>
        </p:nvSpPr>
        <p:spPr>
          <a:xfrm rot="-5400000">
            <a:off x="-359550" y="2471700"/>
            <a:ext cx="919200" cy="2001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300" dirty="0"/>
              <a:t>E</a:t>
            </a:r>
            <a:r>
              <a:rPr lang="ru" sz="1300" baseline="-25000" dirty="0"/>
              <a:t>kin</a:t>
            </a:r>
            <a:r>
              <a:rPr lang="ru" sz="1300" dirty="0"/>
              <a:t>, MeV</a:t>
            </a:r>
            <a:endParaRPr sz="13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33"/>
          <p:cNvPicPr preferRelativeResize="0"/>
          <p:nvPr/>
        </p:nvPicPr>
        <p:blipFill>
          <a:blip r:embed="rId3">
            <a:alphaModFix/>
          </a:blip>
          <a:stretch>
            <a:fillRect/>
          </a:stretch>
        </p:blipFill>
        <p:spPr>
          <a:xfrm>
            <a:off x="4683697" y="2537050"/>
            <a:ext cx="3669052" cy="2477849"/>
          </a:xfrm>
          <a:prstGeom prst="rect">
            <a:avLst/>
          </a:prstGeom>
          <a:noFill/>
          <a:ln>
            <a:noFill/>
          </a:ln>
        </p:spPr>
      </p:pic>
      <p:pic>
        <p:nvPicPr>
          <p:cNvPr id="384" name="Google Shape;384;p33"/>
          <p:cNvPicPr preferRelativeResize="0"/>
          <p:nvPr/>
        </p:nvPicPr>
        <p:blipFill>
          <a:blip r:embed="rId4">
            <a:alphaModFix/>
          </a:blip>
          <a:stretch>
            <a:fillRect/>
          </a:stretch>
        </p:blipFill>
        <p:spPr>
          <a:xfrm>
            <a:off x="4795150" y="0"/>
            <a:ext cx="3404974" cy="2384625"/>
          </a:xfrm>
          <a:prstGeom prst="rect">
            <a:avLst/>
          </a:prstGeom>
          <a:noFill/>
          <a:ln>
            <a:noFill/>
          </a:ln>
        </p:spPr>
      </p:pic>
      <p:sp>
        <p:nvSpPr>
          <p:cNvPr id="385" name="Google Shape;385;p33"/>
          <p:cNvSpPr txBox="1"/>
          <p:nvPr/>
        </p:nvSpPr>
        <p:spPr>
          <a:xfrm>
            <a:off x="149850" y="113681"/>
            <a:ext cx="5524800" cy="307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endParaRPr sz="1100">
              <a:latin typeface="Calibri"/>
              <a:ea typeface="Calibri"/>
              <a:cs typeface="Calibri"/>
              <a:sym typeface="Calibri"/>
            </a:endParaRPr>
          </a:p>
        </p:txBody>
      </p:sp>
      <p:sp>
        <p:nvSpPr>
          <p:cNvPr id="386" name="Google Shape;386;p33"/>
          <p:cNvSpPr txBox="1"/>
          <p:nvPr/>
        </p:nvSpPr>
        <p:spPr>
          <a:xfrm>
            <a:off x="152400" y="860925"/>
            <a:ext cx="3877500" cy="15237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ru" sz="1500" b="1"/>
              <a:t>Search</a:t>
            </a:r>
            <a:r>
              <a:rPr lang="ru" sz="1500"/>
              <a:t>:</a:t>
            </a:r>
            <a:endParaRPr sz="1500"/>
          </a:p>
          <a:p>
            <a:pPr marL="342900" lvl="0" indent="-260350" algn="l" rtl="0">
              <a:spcBef>
                <a:spcPts val="0"/>
              </a:spcBef>
              <a:spcAft>
                <a:spcPts val="0"/>
              </a:spcAft>
              <a:buSzPts val="1500"/>
              <a:buChar char="●"/>
            </a:pPr>
            <a:r>
              <a:rPr lang="ru" sz="1500"/>
              <a:t>Cell with the maximum particle speed in event </a:t>
            </a:r>
            <a:r>
              <a:rPr lang="ru" sz="1300" b="1">
                <a:solidFill>
                  <a:schemeClr val="dk1"/>
                </a:solidFill>
              </a:rPr>
              <a:t>time</a:t>
            </a:r>
            <a:r>
              <a:rPr lang="ru" sz="1500" b="1" baseline="-25000">
                <a:solidFill>
                  <a:schemeClr val="dk1"/>
                </a:solidFill>
              </a:rPr>
              <a:t>event</a:t>
            </a:r>
            <a:endParaRPr sz="1600" b="1" baseline="-25000"/>
          </a:p>
          <a:p>
            <a:pPr marL="0" lvl="0" indent="0" algn="l" rtl="0">
              <a:spcBef>
                <a:spcPts val="0"/>
              </a:spcBef>
              <a:spcAft>
                <a:spcPts val="0"/>
              </a:spcAft>
              <a:buNone/>
            </a:pPr>
            <a:endParaRPr sz="1500"/>
          </a:p>
          <a:p>
            <a:pPr marL="0" lvl="0" indent="0" algn="l" rtl="0">
              <a:spcBef>
                <a:spcPts val="0"/>
              </a:spcBef>
              <a:spcAft>
                <a:spcPts val="0"/>
              </a:spcAft>
              <a:buNone/>
            </a:pPr>
            <a:r>
              <a:rPr lang="ru" sz="1500"/>
              <a:t>No signals in VETO layer;</a:t>
            </a:r>
            <a:endParaRPr sz="1500"/>
          </a:p>
          <a:p>
            <a:pPr marL="0" lvl="0" indent="0" algn="l" rtl="0">
              <a:spcBef>
                <a:spcPts val="0"/>
              </a:spcBef>
              <a:spcAft>
                <a:spcPts val="0"/>
              </a:spcAft>
              <a:buNone/>
            </a:pPr>
            <a:r>
              <a:rPr lang="ru" sz="1500"/>
              <a:t>E</a:t>
            </a:r>
            <a:r>
              <a:rPr lang="ru" sz="1500" baseline="-25000"/>
              <a:t>k</a:t>
            </a:r>
            <a:r>
              <a:rPr lang="ru" sz="1500"/>
              <a:t> &gt; 500 MeV</a:t>
            </a:r>
            <a:endParaRPr sz="1500"/>
          </a:p>
        </p:txBody>
      </p:sp>
      <p:sp>
        <p:nvSpPr>
          <p:cNvPr id="387" name="Google Shape;387;p33"/>
          <p:cNvSpPr txBox="1"/>
          <p:nvPr/>
        </p:nvSpPr>
        <p:spPr>
          <a:xfrm>
            <a:off x="152399" y="0"/>
            <a:ext cx="5239425" cy="53857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ru" sz="2000" b="1" dirty="0">
                <a:solidFill>
                  <a:schemeClr val="dk1"/>
                </a:solidFill>
              </a:rPr>
              <a:t>2.</a:t>
            </a:r>
            <a:r>
              <a:rPr lang="en-US" sz="2000" b="1" dirty="0">
                <a:solidFill>
                  <a:schemeClr val="dk1"/>
                </a:solidFill>
              </a:rPr>
              <a:t> </a:t>
            </a:r>
            <a:r>
              <a:rPr lang="ru" sz="2000" b="1" dirty="0">
                <a:solidFill>
                  <a:schemeClr val="dk1"/>
                </a:solidFill>
              </a:rPr>
              <a:t>Maximum particle speed in event</a:t>
            </a:r>
            <a:endParaRPr sz="2000" b="1" dirty="0"/>
          </a:p>
        </p:txBody>
      </p:sp>
      <p:sp>
        <p:nvSpPr>
          <p:cNvPr id="388" name="Google Shape;388;p33"/>
          <p:cNvSpPr txBox="1">
            <a:spLocks noGrp="1"/>
          </p:cNvSpPr>
          <p:nvPr>
            <p:ph type="sldNum" idx="12"/>
          </p:nvPr>
        </p:nvSpPr>
        <p:spPr>
          <a:xfrm>
            <a:off x="7021474" y="4790837"/>
            <a:ext cx="20574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ru">
                <a:latin typeface="Arial"/>
                <a:ea typeface="Arial"/>
                <a:cs typeface="Arial"/>
                <a:sym typeface="Arial"/>
              </a:rPr>
              <a:t>34</a:t>
            </a:fld>
            <a:endParaRPr>
              <a:latin typeface="Arial"/>
              <a:ea typeface="Arial"/>
              <a:cs typeface="Arial"/>
              <a:sym typeface="Arial"/>
            </a:endParaRPr>
          </a:p>
        </p:txBody>
      </p:sp>
      <p:pic>
        <p:nvPicPr>
          <p:cNvPr id="389" name="Google Shape;389;p33"/>
          <p:cNvPicPr preferRelativeResize="0"/>
          <p:nvPr/>
        </p:nvPicPr>
        <p:blipFill>
          <a:blip r:embed="rId5">
            <a:alphaModFix/>
          </a:blip>
          <a:stretch>
            <a:fillRect/>
          </a:stretch>
        </p:blipFill>
        <p:spPr>
          <a:xfrm>
            <a:off x="475100" y="2460850"/>
            <a:ext cx="3638899" cy="2477850"/>
          </a:xfrm>
          <a:prstGeom prst="rect">
            <a:avLst/>
          </a:prstGeom>
          <a:noFill/>
          <a:ln>
            <a:noFill/>
          </a:ln>
        </p:spPr>
      </p:pic>
      <p:cxnSp>
        <p:nvCxnSpPr>
          <p:cNvPr id="390" name="Google Shape;390;p33"/>
          <p:cNvCxnSpPr/>
          <p:nvPr/>
        </p:nvCxnSpPr>
        <p:spPr>
          <a:xfrm>
            <a:off x="6298350" y="233213"/>
            <a:ext cx="0" cy="1918200"/>
          </a:xfrm>
          <a:prstGeom prst="straightConnector1">
            <a:avLst/>
          </a:prstGeom>
          <a:noFill/>
          <a:ln w="9525" cap="flat" cmpd="sng">
            <a:solidFill>
              <a:srgbClr val="FF0000"/>
            </a:solidFill>
            <a:prstDash val="solid"/>
            <a:round/>
            <a:headEnd type="none" w="med" len="med"/>
            <a:tailEnd type="none" w="med" len="med"/>
          </a:ln>
        </p:spPr>
      </p:cxnSp>
      <p:sp>
        <p:nvSpPr>
          <p:cNvPr id="391" name="Google Shape;391;p33"/>
          <p:cNvSpPr txBox="1"/>
          <p:nvPr/>
        </p:nvSpPr>
        <p:spPr>
          <a:xfrm>
            <a:off x="5391825" y="1759425"/>
            <a:ext cx="1516200" cy="292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ru" sz="1000" b="1">
                <a:latin typeface="Calibri"/>
                <a:ea typeface="Calibri"/>
                <a:cs typeface="Calibri"/>
                <a:sym typeface="Calibri"/>
              </a:rPr>
              <a:t>EM part</a:t>
            </a:r>
            <a:endParaRPr sz="1000" b="1">
              <a:latin typeface="Calibri"/>
              <a:ea typeface="Calibri"/>
              <a:cs typeface="Calibri"/>
              <a:sym typeface="Calibri"/>
            </a:endParaRPr>
          </a:p>
        </p:txBody>
      </p:sp>
      <p:sp>
        <p:nvSpPr>
          <p:cNvPr id="392" name="Google Shape;392;p33"/>
          <p:cNvSpPr txBox="1"/>
          <p:nvPr/>
        </p:nvSpPr>
        <p:spPr>
          <a:xfrm>
            <a:off x="6556338" y="1759425"/>
            <a:ext cx="1460400" cy="292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ru" sz="1000" b="1">
                <a:latin typeface="Calibri"/>
                <a:ea typeface="Calibri"/>
                <a:cs typeface="Calibri"/>
                <a:sym typeface="Calibri"/>
              </a:rPr>
              <a:t>Hadron part</a:t>
            </a:r>
            <a:endParaRPr sz="1000" b="1">
              <a:latin typeface="Calibri"/>
              <a:ea typeface="Calibri"/>
              <a:cs typeface="Calibri"/>
              <a:sym typeface="Calibri"/>
            </a:endParaRPr>
          </a:p>
        </p:txBody>
      </p:sp>
      <p:sp>
        <p:nvSpPr>
          <p:cNvPr id="393" name="Google Shape;393;p33"/>
          <p:cNvSpPr txBox="1"/>
          <p:nvPr/>
        </p:nvSpPr>
        <p:spPr>
          <a:xfrm>
            <a:off x="3108150" y="4821075"/>
            <a:ext cx="919200" cy="1848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200"/>
              <a:t>Channel</a:t>
            </a:r>
            <a:endParaRPr sz="1200"/>
          </a:p>
        </p:txBody>
      </p:sp>
      <p:sp>
        <p:nvSpPr>
          <p:cNvPr id="394" name="Google Shape;394;p33"/>
          <p:cNvSpPr txBox="1"/>
          <p:nvPr/>
        </p:nvSpPr>
        <p:spPr>
          <a:xfrm>
            <a:off x="7433550" y="2276050"/>
            <a:ext cx="919200" cy="1848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200"/>
              <a:t>Channel</a:t>
            </a:r>
            <a:endParaRPr sz="1200"/>
          </a:p>
        </p:txBody>
      </p:sp>
      <p:sp>
        <p:nvSpPr>
          <p:cNvPr id="395" name="Google Shape;395;p33"/>
          <p:cNvSpPr txBox="1"/>
          <p:nvPr/>
        </p:nvSpPr>
        <p:spPr>
          <a:xfrm rot="-5400000">
            <a:off x="4544350" y="372575"/>
            <a:ext cx="463500" cy="1848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200"/>
              <a:t>Beta</a:t>
            </a:r>
            <a:endParaRPr sz="1200"/>
          </a:p>
        </p:txBody>
      </p:sp>
      <p:sp>
        <p:nvSpPr>
          <p:cNvPr id="396" name="Google Shape;396;p33"/>
          <p:cNvSpPr txBox="1"/>
          <p:nvPr/>
        </p:nvSpPr>
        <p:spPr>
          <a:xfrm>
            <a:off x="7199150" y="4900600"/>
            <a:ext cx="919200" cy="2001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300"/>
              <a:t>E</a:t>
            </a:r>
            <a:r>
              <a:rPr lang="ru" sz="1300" baseline="-25000"/>
              <a:t>kin</a:t>
            </a:r>
            <a:r>
              <a:rPr lang="ru" sz="1300"/>
              <a:t>, MeV</a:t>
            </a:r>
            <a:endParaRPr sz="1300"/>
          </a:p>
        </p:txBody>
      </p:sp>
      <p:sp>
        <p:nvSpPr>
          <p:cNvPr id="397" name="Google Shape;397;p33"/>
          <p:cNvSpPr/>
          <p:nvPr/>
        </p:nvSpPr>
        <p:spPr>
          <a:xfrm>
            <a:off x="6983375" y="3472775"/>
            <a:ext cx="1344600" cy="1617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3"/>
          <p:cNvSpPr txBox="1"/>
          <p:nvPr/>
        </p:nvSpPr>
        <p:spPr>
          <a:xfrm>
            <a:off x="5877575" y="4109550"/>
            <a:ext cx="114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dE/E ~ 28%</a:t>
            </a:r>
            <a:endParaRPr/>
          </a:p>
        </p:txBody>
      </p:sp>
      <p:sp>
        <p:nvSpPr>
          <p:cNvPr id="399" name="Google Shape;399;p33"/>
          <p:cNvSpPr txBox="1"/>
          <p:nvPr/>
        </p:nvSpPr>
        <p:spPr>
          <a:xfrm>
            <a:off x="149850" y="492588"/>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600" b="1">
                <a:solidFill>
                  <a:schemeClr val="dk1"/>
                </a:solidFill>
              </a:rPr>
              <a:t>Beam energy 3.86 AGeV</a:t>
            </a:r>
            <a:endParaRPr sz="1600" b="1"/>
          </a:p>
        </p:txBody>
      </p:sp>
      <p:sp>
        <p:nvSpPr>
          <p:cNvPr id="2" name="Google Shape;359;p31">
            <a:extLst>
              <a:ext uri="{FF2B5EF4-FFF2-40B4-BE49-F238E27FC236}">
                <a16:creationId xmlns:a16="http://schemas.microsoft.com/office/drawing/2014/main" xmlns="" id="{6281779E-95C0-8D9B-ABB2-C8C75B49CE01}"/>
              </a:ext>
            </a:extLst>
          </p:cNvPr>
          <p:cNvSpPr txBox="1"/>
          <p:nvPr/>
        </p:nvSpPr>
        <p:spPr>
          <a:xfrm rot="-5400000">
            <a:off x="15500" y="2820400"/>
            <a:ext cx="919200" cy="2001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300" dirty="0"/>
              <a:t>E</a:t>
            </a:r>
            <a:r>
              <a:rPr lang="ru" sz="1300" baseline="-25000" dirty="0"/>
              <a:t>kin</a:t>
            </a:r>
            <a:r>
              <a:rPr lang="ru" sz="1300" dirty="0"/>
              <a:t>, MeV</a:t>
            </a:r>
            <a:endParaRPr sz="13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4"/>
          <p:cNvSpPr txBox="1"/>
          <p:nvPr/>
        </p:nvSpPr>
        <p:spPr>
          <a:xfrm>
            <a:off x="76200" y="1614925"/>
            <a:ext cx="56064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b="1"/>
              <a:t>Search</a:t>
            </a:r>
            <a:r>
              <a:rPr lang="ru"/>
              <a:t>:</a:t>
            </a:r>
            <a:endParaRPr/>
          </a:p>
          <a:p>
            <a:pPr marL="457200" lvl="0" indent="-304800" algn="l" rtl="0">
              <a:spcBef>
                <a:spcPts val="0"/>
              </a:spcBef>
              <a:spcAft>
                <a:spcPts val="0"/>
              </a:spcAft>
              <a:buSzPts val="1400"/>
              <a:buChar char="●"/>
            </a:pPr>
            <a:r>
              <a:rPr lang="ru"/>
              <a:t>4 layers triggered in a row along the Z axis within the boundaries of one cell</a:t>
            </a:r>
            <a:endParaRPr/>
          </a:p>
          <a:p>
            <a:pPr marL="457200" lvl="0" indent="-304800" algn="l" rtl="0">
              <a:spcBef>
                <a:spcPts val="0"/>
              </a:spcBef>
              <a:spcAft>
                <a:spcPts val="0"/>
              </a:spcAft>
              <a:buSzPts val="1400"/>
              <a:buChar char="●"/>
            </a:pPr>
            <a:r>
              <a:rPr lang="ru"/>
              <a:t>Average cluster speed </a:t>
            </a:r>
            <a:endParaRPr/>
          </a:p>
          <a:p>
            <a:pPr marL="0" lvl="0" indent="0" algn="l" rtl="0">
              <a:spcBef>
                <a:spcPts val="0"/>
              </a:spcBef>
              <a:spcAft>
                <a:spcPts val="0"/>
              </a:spcAft>
              <a:buNone/>
            </a:pPr>
            <a:endParaRPr/>
          </a:p>
          <a:p>
            <a:pPr marL="0" lvl="0" indent="0" algn="l" rtl="0">
              <a:spcBef>
                <a:spcPts val="0"/>
              </a:spcBef>
              <a:spcAft>
                <a:spcPts val="0"/>
              </a:spcAft>
              <a:buNone/>
            </a:pPr>
            <a:r>
              <a:rPr lang="ru"/>
              <a:t>No signals in VETO layer;</a:t>
            </a:r>
            <a:endParaRPr/>
          </a:p>
          <a:p>
            <a:pPr marL="0" lvl="0" indent="0" algn="l" rtl="0">
              <a:spcBef>
                <a:spcPts val="0"/>
              </a:spcBef>
              <a:spcAft>
                <a:spcPts val="0"/>
              </a:spcAft>
              <a:buNone/>
            </a:pPr>
            <a:r>
              <a:rPr lang="ru"/>
              <a:t>E</a:t>
            </a:r>
            <a:r>
              <a:rPr lang="ru" baseline="-25000"/>
              <a:t>kin</a:t>
            </a:r>
            <a:r>
              <a:rPr lang="ru"/>
              <a:t> &gt; 500 MeV</a:t>
            </a:r>
            <a:endParaRPr/>
          </a:p>
        </p:txBody>
      </p:sp>
      <p:pic>
        <p:nvPicPr>
          <p:cNvPr id="405" name="Google Shape;405;p34"/>
          <p:cNvPicPr preferRelativeResize="0"/>
          <p:nvPr/>
        </p:nvPicPr>
        <p:blipFill>
          <a:blip r:embed="rId3">
            <a:alphaModFix/>
          </a:blip>
          <a:stretch>
            <a:fillRect/>
          </a:stretch>
        </p:blipFill>
        <p:spPr>
          <a:xfrm>
            <a:off x="5879825" y="2866188"/>
            <a:ext cx="3036575" cy="2035324"/>
          </a:xfrm>
          <a:prstGeom prst="rect">
            <a:avLst/>
          </a:prstGeom>
          <a:noFill/>
          <a:ln>
            <a:noFill/>
          </a:ln>
        </p:spPr>
      </p:pic>
      <p:sp>
        <p:nvSpPr>
          <p:cNvPr id="406" name="Google Shape;406;p34"/>
          <p:cNvSpPr txBox="1"/>
          <p:nvPr/>
        </p:nvSpPr>
        <p:spPr>
          <a:xfrm>
            <a:off x="0" y="0"/>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000" b="1" dirty="0">
                <a:solidFill>
                  <a:schemeClr val="dk1"/>
                </a:solidFill>
              </a:rPr>
              <a:t>3.</a:t>
            </a:r>
            <a:r>
              <a:rPr lang="en-US" sz="2000" b="1" dirty="0">
                <a:solidFill>
                  <a:schemeClr val="dk1"/>
                </a:solidFill>
              </a:rPr>
              <a:t>  </a:t>
            </a:r>
            <a:r>
              <a:rPr lang="ru" sz="2000" b="1" dirty="0"/>
              <a:t>Clusterization</a:t>
            </a:r>
            <a:endParaRPr sz="2000" b="1" dirty="0"/>
          </a:p>
        </p:txBody>
      </p:sp>
      <p:sp>
        <p:nvSpPr>
          <p:cNvPr id="407" name="Google Shape;407;p34"/>
          <p:cNvSpPr txBox="1">
            <a:spLocks noGrp="1"/>
          </p:cNvSpPr>
          <p:nvPr>
            <p:ph type="sldNum" idx="12"/>
          </p:nvPr>
        </p:nvSpPr>
        <p:spPr>
          <a:xfrm>
            <a:off x="7021474" y="4790837"/>
            <a:ext cx="20574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ru">
                <a:latin typeface="Arial"/>
                <a:ea typeface="Arial"/>
                <a:cs typeface="Arial"/>
                <a:sym typeface="Arial"/>
              </a:rPr>
              <a:t>35</a:t>
            </a:fld>
            <a:endParaRPr>
              <a:latin typeface="Arial"/>
              <a:ea typeface="Arial"/>
              <a:cs typeface="Arial"/>
              <a:sym typeface="Arial"/>
            </a:endParaRPr>
          </a:p>
        </p:txBody>
      </p:sp>
      <p:pic>
        <p:nvPicPr>
          <p:cNvPr id="408" name="Google Shape;408;p34"/>
          <p:cNvPicPr preferRelativeResize="0"/>
          <p:nvPr/>
        </p:nvPicPr>
        <p:blipFill>
          <a:blip r:embed="rId4">
            <a:alphaModFix/>
          </a:blip>
          <a:stretch>
            <a:fillRect/>
          </a:stretch>
        </p:blipFill>
        <p:spPr>
          <a:xfrm>
            <a:off x="-34287" y="3174875"/>
            <a:ext cx="2872775" cy="1875151"/>
          </a:xfrm>
          <a:prstGeom prst="rect">
            <a:avLst/>
          </a:prstGeom>
          <a:noFill/>
          <a:ln>
            <a:noFill/>
          </a:ln>
        </p:spPr>
      </p:pic>
      <p:pic>
        <p:nvPicPr>
          <p:cNvPr id="409" name="Google Shape;409;p34"/>
          <p:cNvPicPr preferRelativeResize="0"/>
          <p:nvPr/>
        </p:nvPicPr>
        <p:blipFill>
          <a:blip r:embed="rId5">
            <a:alphaModFix/>
          </a:blip>
          <a:stretch>
            <a:fillRect/>
          </a:stretch>
        </p:blipFill>
        <p:spPr>
          <a:xfrm>
            <a:off x="2940553" y="3023375"/>
            <a:ext cx="2939275" cy="1916226"/>
          </a:xfrm>
          <a:prstGeom prst="rect">
            <a:avLst/>
          </a:prstGeom>
          <a:noFill/>
          <a:ln>
            <a:noFill/>
          </a:ln>
        </p:spPr>
      </p:pic>
      <p:pic>
        <p:nvPicPr>
          <p:cNvPr id="410" name="Google Shape;410;p34"/>
          <p:cNvPicPr preferRelativeResize="0"/>
          <p:nvPr/>
        </p:nvPicPr>
        <p:blipFill>
          <a:blip r:embed="rId6">
            <a:alphaModFix/>
          </a:blip>
          <a:stretch>
            <a:fillRect/>
          </a:stretch>
        </p:blipFill>
        <p:spPr>
          <a:xfrm>
            <a:off x="5524050" y="279525"/>
            <a:ext cx="3349463" cy="2172826"/>
          </a:xfrm>
          <a:prstGeom prst="rect">
            <a:avLst/>
          </a:prstGeom>
          <a:noFill/>
          <a:ln>
            <a:noFill/>
          </a:ln>
        </p:spPr>
      </p:pic>
      <p:sp>
        <p:nvSpPr>
          <p:cNvPr id="411" name="Google Shape;411;p34"/>
          <p:cNvSpPr txBox="1"/>
          <p:nvPr/>
        </p:nvSpPr>
        <p:spPr>
          <a:xfrm>
            <a:off x="76200" y="771438"/>
            <a:ext cx="52335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dirty="0"/>
              <a:t>The neutron detector was designed to select clusters and analyze it for reconstruction of neutrons energy.</a:t>
            </a:r>
            <a:endParaRPr dirty="0"/>
          </a:p>
          <a:p>
            <a:pPr marL="0" lvl="0" indent="0" algn="l" rtl="0">
              <a:spcBef>
                <a:spcPts val="0"/>
              </a:spcBef>
              <a:spcAft>
                <a:spcPts val="0"/>
              </a:spcAft>
              <a:buNone/>
            </a:pPr>
            <a:r>
              <a:rPr lang="ru" dirty="0"/>
              <a:t>In the first approximation, the simplest clusters containing 4 consecutive cells was considered</a:t>
            </a:r>
            <a:endParaRPr dirty="0"/>
          </a:p>
        </p:txBody>
      </p:sp>
      <p:sp>
        <p:nvSpPr>
          <p:cNvPr id="412" name="Google Shape;412;p34"/>
          <p:cNvSpPr txBox="1"/>
          <p:nvPr/>
        </p:nvSpPr>
        <p:spPr>
          <a:xfrm>
            <a:off x="76200" y="449538"/>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600" b="1">
                <a:solidFill>
                  <a:schemeClr val="dk1"/>
                </a:solidFill>
              </a:rPr>
              <a:t>Beam energy 3.86 AGeV</a:t>
            </a:r>
            <a:endParaRPr sz="1600" b="1"/>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35"/>
          <p:cNvPicPr preferRelativeResize="0"/>
          <p:nvPr/>
        </p:nvPicPr>
        <p:blipFill>
          <a:blip r:embed="rId3">
            <a:alphaModFix/>
          </a:blip>
          <a:stretch>
            <a:fillRect/>
          </a:stretch>
        </p:blipFill>
        <p:spPr>
          <a:xfrm>
            <a:off x="1758025" y="2937724"/>
            <a:ext cx="2821766" cy="2043749"/>
          </a:xfrm>
          <a:prstGeom prst="rect">
            <a:avLst/>
          </a:prstGeom>
          <a:noFill/>
          <a:ln>
            <a:noFill/>
          </a:ln>
        </p:spPr>
      </p:pic>
      <p:pic>
        <p:nvPicPr>
          <p:cNvPr id="418" name="Google Shape;418;p35"/>
          <p:cNvPicPr preferRelativeResize="0"/>
          <p:nvPr/>
        </p:nvPicPr>
        <p:blipFill>
          <a:blip r:embed="rId4">
            <a:alphaModFix/>
          </a:blip>
          <a:stretch>
            <a:fillRect/>
          </a:stretch>
        </p:blipFill>
        <p:spPr>
          <a:xfrm>
            <a:off x="1670050" y="764275"/>
            <a:ext cx="2997720" cy="2045949"/>
          </a:xfrm>
          <a:prstGeom prst="rect">
            <a:avLst/>
          </a:prstGeom>
          <a:noFill/>
          <a:ln>
            <a:noFill/>
          </a:ln>
        </p:spPr>
      </p:pic>
      <p:sp>
        <p:nvSpPr>
          <p:cNvPr id="419" name="Google Shape;419;p35"/>
          <p:cNvSpPr txBox="1"/>
          <p:nvPr/>
        </p:nvSpPr>
        <p:spPr>
          <a:xfrm>
            <a:off x="0" y="0"/>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ru" sz="2000" b="1">
                <a:solidFill>
                  <a:schemeClr val="dk1"/>
                </a:solidFill>
              </a:rPr>
              <a:t>Clusterization</a:t>
            </a:r>
            <a:endParaRPr sz="2000" b="1"/>
          </a:p>
        </p:txBody>
      </p:sp>
      <p:sp>
        <p:nvSpPr>
          <p:cNvPr id="420" name="Google Shape;420;p35"/>
          <p:cNvSpPr txBox="1">
            <a:spLocks noGrp="1"/>
          </p:cNvSpPr>
          <p:nvPr>
            <p:ph type="sldNum" idx="12"/>
          </p:nvPr>
        </p:nvSpPr>
        <p:spPr>
          <a:xfrm>
            <a:off x="7021474" y="4790837"/>
            <a:ext cx="20574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ru">
                <a:latin typeface="Arial"/>
                <a:ea typeface="Arial"/>
                <a:cs typeface="Arial"/>
                <a:sym typeface="Arial"/>
              </a:rPr>
              <a:t>36</a:t>
            </a:fld>
            <a:endParaRPr>
              <a:latin typeface="Arial"/>
              <a:ea typeface="Arial"/>
              <a:cs typeface="Arial"/>
              <a:sym typeface="Arial"/>
            </a:endParaRPr>
          </a:p>
        </p:txBody>
      </p:sp>
      <p:sp>
        <p:nvSpPr>
          <p:cNvPr id="421" name="Google Shape;421;p35"/>
          <p:cNvSpPr txBox="1"/>
          <p:nvPr/>
        </p:nvSpPr>
        <p:spPr>
          <a:xfrm>
            <a:off x="2399188" y="2191500"/>
            <a:ext cx="1143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100"/>
              <a:t>dE/E ~ 23%</a:t>
            </a:r>
            <a:endParaRPr sz="1100"/>
          </a:p>
        </p:txBody>
      </p:sp>
      <p:sp>
        <p:nvSpPr>
          <p:cNvPr id="422" name="Google Shape;422;p35"/>
          <p:cNvSpPr txBox="1"/>
          <p:nvPr/>
        </p:nvSpPr>
        <p:spPr>
          <a:xfrm>
            <a:off x="194950" y="1371600"/>
            <a:ext cx="1475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With clustering </a:t>
            </a:r>
            <a:endParaRPr/>
          </a:p>
          <a:p>
            <a:pPr marL="0" lvl="0" indent="0" algn="l" rtl="0">
              <a:spcBef>
                <a:spcPts val="0"/>
              </a:spcBef>
              <a:spcAft>
                <a:spcPts val="0"/>
              </a:spcAft>
              <a:buNone/>
            </a:pPr>
            <a:r>
              <a:rPr lang="ru"/>
              <a:t>(No EM shower in calibration)</a:t>
            </a:r>
            <a:endParaRPr/>
          </a:p>
        </p:txBody>
      </p:sp>
      <p:sp>
        <p:nvSpPr>
          <p:cNvPr id="423" name="Google Shape;423;p35"/>
          <p:cNvSpPr txBox="1"/>
          <p:nvPr/>
        </p:nvSpPr>
        <p:spPr>
          <a:xfrm>
            <a:off x="3117275" y="0"/>
            <a:ext cx="5818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The neutron energy was determined by the average value of the energy measured in each cell of the cluster. Cells with energy E &gt; E</a:t>
            </a:r>
            <a:r>
              <a:rPr lang="ru" sz="1100"/>
              <a:t>mean </a:t>
            </a:r>
            <a:r>
              <a:rPr lang="ru"/>
              <a:t>+ 3σ was skipped </a:t>
            </a:r>
            <a:endParaRPr/>
          </a:p>
        </p:txBody>
      </p:sp>
      <p:sp>
        <p:nvSpPr>
          <p:cNvPr id="424" name="Google Shape;424;p35"/>
          <p:cNvSpPr txBox="1"/>
          <p:nvPr/>
        </p:nvSpPr>
        <p:spPr>
          <a:xfrm>
            <a:off x="2130731" y="4321725"/>
            <a:ext cx="932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100"/>
              <a:t>dE/E ~ 40%</a:t>
            </a:r>
            <a:endParaRPr sz="1100"/>
          </a:p>
        </p:txBody>
      </p:sp>
      <p:sp>
        <p:nvSpPr>
          <p:cNvPr id="425" name="Google Shape;425;p35"/>
          <p:cNvSpPr txBox="1"/>
          <p:nvPr/>
        </p:nvSpPr>
        <p:spPr>
          <a:xfrm>
            <a:off x="244925" y="3614550"/>
            <a:ext cx="1217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W/O clustering</a:t>
            </a:r>
            <a:endParaRPr/>
          </a:p>
        </p:txBody>
      </p:sp>
      <p:pic>
        <p:nvPicPr>
          <p:cNvPr id="426" name="Google Shape;426;p35"/>
          <p:cNvPicPr preferRelativeResize="0"/>
          <p:nvPr/>
        </p:nvPicPr>
        <p:blipFill>
          <a:blip r:embed="rId5">
            <a:alphaModFix/>
          </a:blip>
          <a:stretch>
            <a:fillRect/>
          </a:stretch>
        </p:blipFill>
        <p:spPr>
          <a:xfrm>
            <a:off x="5385074" y="893975"/>
            <a:ext cx="3000000" cy="2043745"/>
          </a:xfrm>
          <a:prstGeom prst="rect">
            <a:avLst/>
          </a:prstGeom>
          <a:noFill/>
          <a:ln>
            <a:noFill/>
          </a:ln>
        </p:spPr>
      </p:pic>
      <p:sp>
        <p:nvSpPr>
          <p:cNvPr id="427" name="Google Shape;427;p35"/>
          <p:cNvSpPr txBox="1"/>
          <p:nvPr/>
        </p:nvSpPr>
        <p:spPr>
          <a:xfrm>
            <a:off x="7705700" y="2839200"/>
            <a:ext cx="919200" cy="1692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100"/>
              <a:t>Channel</a:t>
            </a:r>
            <a:endParaRPr sz="1100"/>
          </a:p>
        </p:txBody>
      </p:sp>
      <p:sp>
        <p:nvSpPr>
          <p:cNvPr id="428" name="Google Shape;428;p35"/>
          <p:cNvSpPr txBox="1"/>
          <p:nvPr/>
        </p:nvSpPr>
        <p:spPr>
          <a:xfrm>
            <a:off x="3742700" y="4903750"/>
            <a:ext cx="669000" cy="1848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200"/>
              <a:t>E</a:t>
            </a:r>
            <a:r>
              <a:rPr lang="ru" sz="1200" baseline="-25000"/>
              <a:t>kin</a:t>
            </a:r>
            <a:r>
              <a:rPr lang="ru" sz="1200"/>
              <a:t>, MeV</a:t>
            </a:r>
            <a:endParaRPr sz="1200"/>
          </a:p>
        </p:txBody>
      </p:sp>
      <p:sp>
        <p:nvSpPr>
          <p:cNvPr id="429" name="Google Shape;429;p35"/>
          <p:cNvSpPr txBox="1"/>
          <p:nvPr/>
        </p:nvSpPr>
        <p:spPr>
          <a:xfrm>
            <a:off x="3739025" y="2720600"/>
            <a:ext cx="919200" cy="1848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200"/>
              <a:t>E</a:t>
            </a:r>
            <a:r>
              <a:rPr lang="ru" sz="1200" baseline="-25000"/>
              <a:t>kin</a:t>
            </a:r>
            <a:r>
              <a:rPr lang="ru" sz="1200"/>
              <a:t>, MeV</a:t>
            </a:r>
            <a:endParaRPr sz="1200"/>
          </a:p>
        </p:txBody>
      </p:sp>
      <p:sp>
        <p:nvSpPr>
          <p:cNvPr id="430" name="Google Shape;430;p35"/>
          <p:cNvSpPr/>
          <p:nvPr/>
        </p:nvSpPr>
        <p:spPr>
          <a:xfrm>
            <a:off x="3392450" y="1695100"/>
            <a:ext cx="1217100" cy="1617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456;p38">
            <a:extLst>
              <a:ext uri="{FF2B5EF4-FFF2-40B4-BE49-F238E27FC236}">
                <a16:creationId xmlns:a16="http://schemas.microsoft.com/office/drawing/2014/main" xmlns="" id="{290D1A8C-F734-3E6E-6313-EE4D46868C30}"/>
              </a:ext>
            </a:extLst>
          </p:cNvPr>
          <p:cNvSpPr txBox="1"/>
          <p:nvPr/>
        </p:nvSpPr>
        <p:spPr>
          <a:xfrm>
            <a:off x="62831" y="5010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600" b="1" dirty="0">
                <a:solidFill>
                  <a:schemeClr val="dk1"/>
                </a:solidFill>
              </a:rPr>
              <a:t>Beam energy 3.86 AGeV</a:t>
            </a:r>
            <a:endParaRPr sz="1600" b="1" dirty="0"/>
          </a:p>
        </p:txBody>
      </p:sp>
      <p:sp>
        <p:nvSpPr>
          <p:cNvPr id="3" name="Google Shape;359;p31">
            <a:extLst>
              <a:ext uri="{FF2B5EF4-FFF2-40B4-BE49-F238E27FC236}">
                <a16:creationId xmlns:a16="http://schemas.microsoft.com/office/drawing/2014/main" xmlns="" id="{6ECF4ABA-7327-4138-2EEC-E82F282B9EC4}"/>
              </a:ext>
            </a:extLst>
          </p:cNvPr>
          <p:cNvSpPr txBox="1"/>
          <p:nvPr/>
        </p:nvSpPr>
        <p:spPr>
          <a:xfrm rot="-5400000">
            <a:off x="4913403" y="1211250"/>
            <a:ext cx="919200" cy="2001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300" dirty="0"/>
              <a:t>E</a:t>
            </a:r>
            <a:r>
              <a:rPr lang="ru" sz="1300" baseline="-25000" dirty="0"/>
              <a:t>kin</a:t>
            </a:r>
            <a:r>
              <a:rPr lang="ru" sz="1300" dirty="0"/>
              <a:t>, MeV</a:t>
            </a:r>
            <a:endParaRPr sz="13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38"/>
          <p:cNvPicPr preferRelativeResize="0"/>
          <p:nvPr/>
        </p:nvPicPr>
        <p:blipFill>
          <a:blip r:embed="rId3">
            <a:alphaModFix/>
          </a:blip>
          <a:stretch>
            <a:fillRect/>
          </a:stretch>
        </p:blipFill>
        <p:spPr>
          <a:xfrm>
            <a:off x="1833775" y="1087263"/>
            <a:ext cx="4634758" cy="3614331"/>
          </a:xfrm>
          <a:prstGeom prst="rect">
            <a:avLst/>
          </a:prstGeom>
          <a:noFill/>
          <a:ln>
            <a:noFill/>
          </a:ln>
        </p:spPr>
      </p:pic>
      <p:sp>
        <p:nvSpPr>
          <p:cNvPr id="449" name="Google Shape;449;p38"/>
          <p:cNvSpPr txBox="1"/>
          <p:nvPr/>
        </p:nvSpPr>
        <p:spPr>
          <a:xfrm>
            <a:off x="0" y="0"/>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ru" sz="2000" b="1">
                <a:solidFill>
                  <a:schemeClr val="dk1"/>
                </a:solidFill>
              </a:rPr>
              <a:t>Clusterization</a:t>
            </a:r>
            <a:endParaRPr sz="2000" b="1"/>
          </a:p>
        </p:txBody>
      </p:sp>
      <p:sp>
        <p:nvSpPr>
          <p:cNvPr id="450" name="Google Shape;450;p38"/>
          <p:cNvSpPr txBox="1">
            <a:spLocks noGrp="1"/>
          </p:cNvSpPr>
          <p:nvPr>
            <p:ph type="sldNum" idx="12"/>
          </p:nvPr>
        </p:nvSpPr>
        <p:spPr>
          <a:xfrm>
            <a:off x="7021474" y="4790837"/>
            <a:ext cx="20574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ru">
                <a:latin typeface="Arial"/>
                <a:ea typeface="Arial"/>
                <a:cs typeface="Arial"/>
                <a:sym typeface="Arial"/>
              </a:rPr>
              <a:t>37</a:t>
            </a:fld>
            <a:endParaRPr>
              <a:latin typeface="Arial"/>
              <a:ea typeface="Arial"/>
              <a:cs typeface="Arial"/>
              <a:sym typeface="Arial"/>
            </a:endParaRPr>
          </a:p>
        </p:txBody>
      </p:sp>
      <p:sp>
        <p:nvSpPr>
          <p:cNvPr id="451" name="Google Shape;451;p38"/>
          <p:cNvSpPr txBox="1"/>
          <p:nvPr/>
        </p:nvSpPr>
        <p:spPr>
          <a:xfrm>
            <a:off x="3923054" y="3563988"/>
            <a:ext cx="138475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600" b="1"/>
              <a:t>dE/E ~ 18%</a:t>
            </a:r>
            <a:endParaRPr sz="1600" b="1"/>
          </a:p>
        </p:txBody>
      </p:sp>
      <p:sp>
        <p:nvSpPr>
          <p:cNvPr id="452" name="Google Shape;452;p38"/>
          <p:cNvSpPr txBox="1"/>
          <p:nvPr/>
        </p:nvSpPr>
        <p:spPr>
          <a:xfrm>
            <a:off x="447550" y="2582263"/>
            <a:ext cx="14751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300" dirty="0"/>
              <a:t>With clustering </a:t>
            </a:r>
            <a:endParaRPr sz="1300" dirty="0"/>
          </a:p>
          <a:p>
            <a:pPr marL="0" lvl="0" indent="0" algn="l" rtl="0">
              <a:spcBef>
                <a:spcPts val="0"/>
              </a:spcBef>
              <a:spcAft>
                <a:spcPts val="0"/>
              </a:spcAft>
              <a:buNone/>
            </a:pPr>
            <a:r>
              <a:rPr lang="ru" sz="1300" dirty="0"/>
              <a:t>(No EM shower in calibration)</a:t>
            </a:r>
            <a:endParaRPr sz="1300" dirty="0"/>
          </a:p>
        </p:txBody>
      </p:sp>
      <p:sp>
        <p:nvSpPr>
          <p:cNvPr id="453" name="Google Shape;453;p38"/>
          <p:cNvSpPr txBox="1"/>
          <p:nvPr/>
        </p:nvSpPr>
        <p:spPr>
          <a:xfrm>
            <a:off x="5465863" y="4540609"/>
            <a:ext cx="970496" cy="184666"/>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ru" sz="1200" dirty="0"/>
              <a:t>E</a:t>
            </a:r>
            <a:r>
              <a:rPr lang="ru" sz="1200" baseline="-25000" dirty="0"/>
              <a:t>kin</a:t>
            </a:r>
            <a:r>
              <a:rPr lang="ru" sz="1200" dirty="0"/>
              <a:t>, MeV</a:t>
            </a:r>
            <a:endParaRPr sz="1200" dirty="0"/>
          </a:p>
        </p:txBody>
      </p:sp>
      <p:sp>
        <p:nvSpPr>
          <p:cNvPr id="454" name="Google Shape;454;p38"/>
          <p:cNvSpPr/>
          <p:nvPr/>
        </p:nvSpPr>
        <p:spPr>
          <a:xfrm>
            <a:off x="3923054" y="2781930"/>
            <a:ext cx="2492986" cy="236295"/>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8"/>
          <p:cNvSpPr txBox="1"/>
          <p:nvPr/>
        </p:nvSpPr>
        <p:spPr>
          <a:xfrm>
            <a:off x="447550" y="1562038"/>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solidFill>
                  <a:schemeClr val="dk1"/>
                </a:solidFill>
              </a:rPr>
              <a:t>E &lt; E</a:t>
            </a:r>
            <a:r>
              <a:rPr lang="ru" sz="1100">
                <a:solidFill>
                  <a:schemeClr val="dk1"/>
                </a:solidFill>
              </a:rPr>
              <a:t>mean </a:t>
            </a:r>
            <a:r>
              <a:rPr lang="ru">
                <a:solidFill>
                  <a:schemeClr val="dk1"/>
                </a:solidFill>
              </a:rPr>
              <a:t>+ 3σ</a:t>
            </a:r>
            <a:endParaRPr/>
          </a:p>
        </p:txBody>
      </p:sp>
      <p:sp>
        <p:nvSpPr>
          <p:cNvPr id="456" name="Google Shape;456;p38"/>
          <p:cNvSpPr txBox="1"/>
          <p:nvPr/>
        </p:nvSpPr>
        <p:spPr>
          <a:xfrm>
            <a:off x="163397" y="75182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600" b="1" dirty="0">
                <a:solidFill>
                  <a:schemeClr val="dk1"/>
                </a:solidFill>
              </a:rPr>
              <a:t>Beam energy 3 AGeV</a:t>
            </a:r>
            <a:endParaRPr sz="16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36"/>
          <p:cNvSpPr txBox="1">
            <a:spLocks noGrp="1"/>
          </p:cNvSpPr>
          <p:nvPr>
            <p:ph type="title"/>
          </p:nvPr>
        </p:nvSpPr>
        <p:spPr>
          <a:xfrm>
            <a:off x="628649" y="273843"/>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ru" sz="2500" b="1"/>
              <a:t>Status, conclusions and further work</a:t>
            </a:r>
            <a:endParaRPr sz="2500" b="1"/>
          </a:p>
        </p:txBody>
      </p:sp>
      <p:sp>
        <p:nvSpPr>
          <p:cNvPr id="436" name="Google Shape;436;p36"/>
          <p:cNvSpPr txBox="1">
            <a:spLocks noGrp="1"/>
          </p:cNvSpPr>
          <p:nvPr>
            <p:ph type="body" idx="1"/>
          </p:nvPr>
        </p:nvSpPr>
        <p:spPr>
          <a:xfrm>
            <a:off x="517325" y="1377850"/>
            <a:ext cx="8196900" cy="3279600"/>
          </a:xfrm>
          <a:prstGeom prst="rect">
            <a:avLst/>
          </a:prstGeom>
          <a:noFill/>
          <a:ln>
            <a:noFill/>
          </a:ln>
        </p:spPr>
        <p:txBody>
          <a:bodyPr spcFirstLastPara="1" wrap="square" lIns="68575" tIns="34275" rIns="68575" bIns="34275" anchor="t" anchorCtr="0">
            <a:normAutofit/>
          </a:bodyPr>
          <a:lstStyle/>
          <a:p>
            <a:pPr marL="457200" lvl="0" indent="-355600" algn="l" rtl="0">
              <a:lnSpc>
                <a:spcPct val="115000"/>
              </a:lnSpc>
              <a:spcBef>
                <a:spcPts val="0"/>
              </a:spcBef>
              <a:spcAft>
                <a:spcPts val="0"/>
              </a:spcAft>
              <a:buClr>
                <a:schemeClr val="dk1"/>
              </a:buClr>
              <a:buSzPts val="2000"/>
              <a:buChar char="●"/>
            </a:pPr>
            <a:r>
              <a:rPr lang="ru" sz="2000" dirty="0">
                <a:solidFill>
                  <a:schemeClr val="dk1"/>
                </a:solidFill>
              </a:rPr>
              <a:t>Prototype of neutron detector based on 3.86 and 3 AGeV beams in various configurations was assembled and successfully tested;</a:t>
            </a:r>
            <a:endParaRPr sz="2000" dirty="0">
              <a:solidFill>
                <a:schemeClr val="dk1"/>
              </a:solidFill>
            </a:endParaRPr>
          </a:p>
          <a:p>
            <a:pPr marL="457200" lvl="0" indent="-378011" algn="l" rtl="0">
              <a:lnSpc>
                <a:spcPct val="115000"/>
              </a:lnSpc>
              <a:spcBef>
                <a:spcPts val="0"/>
              </a:spcBef>
              <a:spcAft>
                <a:spcPts val="0"/>
              </a:spcAft>
              <a:buSzPts val="2353"/>
              <a:buChar char="●"/>
            </a:pPr>
            <a:r>
              <a:rPr lang="ru" sz="2000" dirty="0">
                <a:solidFill>
                  <a:schemeClr val="dk1"/>
                </a:solidFill>
              </a:rPr>
              <a:t>The time resolution of 134 ps </a:t>
            </a:r>
            <a:r>
              <a:rPr lang="en-US" sz="2000" dirty="0">
                <a:solidFill>
                  <a:schemeClr val="dk1"/>
                </a:solidFill>
              </a:rPr>
              <a:t>was</a:t>
            </a:r>
            <a:r>
              <a:rPr lang="ru" sz="2000" dirty="0">
                <a:solidFill>
                  <a:schemeClr val="dk1"/>
                </a:solidFill>
              </a:rPr>
              <a:t> achieved for cells;</a:t>
            </a:r>
            <a:endParaRPr sz="2000" dirty="0">
              <a:solidFill>
                <a:schemeClr val="dk1"/>
              </a:solidFill>
            </a:endParaRPr>
          </a:p>
          <a:p>
            <a:pPr marL="457200" lvl="0" indent="-378011" algn="l" rtl="0">
              <a:lnSpc>
                <a:spcPct val="115000"/>
              </a:lnSpc>
              <a:spcBef>
                <a:spcPts val="0"/>
              </a:spcBef>
              <a:spcAft>
                <a:spcPts val="0"/>
              </a:spcAft>
              <a:buSzPts val="2353"/>
              <a:buChar char="●"/>
            </a:pPr>
            <a:r>
              <a:rPr lang="ru" sz="2000" dirty="0">
                <a:solidFill>
                  <a:schemeClr val="dk1"/>
                </a:solidFill>
              </a:rPr>
              <a:t>3 methods of neutron energy reconstruction was tested;</a:t>
            </a:r>
            <a:endParaRPr sz="1400" dirty="0">
              <a:solidFill>
                <a:schemeClr val="dk1"/>
              </a:solidFill>
            </a:endParaRPr>
          </a:p>
          <a:p>
            <a:pPr marL="457200" lvl="0" indent="-378011" algn="l" rtl="0">
              <a:lnSpc>
                <a:spcPct val="115000"/>
              </a:lnSpc>
              <a:spcBef>
                <a:spcPts val="0"/>
              </a:spcBef>
              <a:spcAft>
                <a:spcPts val="0"/>
              </a:spcAft>
              <a:buSzPts val="2353"/>
              <a:buChar char="●"/>
            </a:pPr>
            <a:r>
              <a:rPr lang="ru" sz="2000" dirty="0">
                <a:solidFill>
                  <a:schemeClr val="dk1"/>
                </a:solidFill>
              </a:rPr>
              <a:t>Obtained energy resolution is comparable to simulation;</a:t>
            </a:r>
            <a:endParaRPr sz="2000" dirty="0">
              <a:solidFill>
                <a:schemeClr val="dk1"/>
              </a:solidFill>
            </a:endParaRPr>
          </a:p>
          <a:p>
            <a:pPr marL="457200" lvl="0" indent="-378011" algn="l" rtl="0">
              <a:lnSpc>
                <a:spcPct val="115000"/>
              </a:lnSpc>
              <a:spcBef>
                <a:spcPts val="0"/>
              </a:spcBef>
              <a:spcAft>
                <a:spcPts val="0"/>
              </a:spcAft>
              <a:buSzPts val="2353"/>
              <a:buChar char="●"/>
            </a:pPr>
            <a:r>
              <a:rPr lang="ru" sz="2000" dirty="0">
                <a:solidFill>
                  <a:schemeClr val="dk1"/>
                </a:solidFill>
              </a:rPr>
              <a:t>The results will be used for development of HGN detector;</a:t>
            </a:r>
            <a:endParaRPr sz="2000" dirty="0">
              <a:solidFill>
                <a:schemeClr val="dk1"/>
              </a:solidFill>
            </a:endParaRPr>
          </a:p>
          <a:p>
            <a:pPr marL="457200" lvl="0" indent="-378011" algn="l" rtl="0">
              <a:lnSpc>
                <a:spcPct val="115000"/>
              </a:lnSpc>
              <a:spcBef>
                <a:spcPts val="0"/>
              </a:spcBef>
              <a:spcAft>
                <a:spcPts val="0"/>
              </a:spcAft>
              <a:buSzPts val="2353"/>
              <a:buChar char="●"/>
            </a:pPr>
            <a:r>
              <a:rPr lang="ru" sz="2000" dirty="0">
                <a:solidFill>
                  <a:schemeClr val="dk1"/>
                </a:solidFill>
              </a:rPr>
              <a:t>Need to next effort for data analysis.</a:t>
            </a:r>
            <a:endParaRPr sz="2000" dirty="0">
              <a:solidFill>
                <a:schemeClr val="dk1"/>
              </a:solidFill>
            </a:endParaRPr>
          </a:p>
        </p:txBody>
      </p:sp>
      <p:sp>
        <p:nvSpPr>
          <p:cNvPr id="437" name="Google Shape;437;p36"/>
          <p:cNvSpPr txBox="1">
            <a:spLocks noGrp="1"/>
          </p:cNvSpPr>
          <p:nvPr>
            <p:ph type="sldNum" idx="12"/>
          </p:nvPr>
        </p:nvSpPr>
        <p:spPr>
          <a:xfrm>
            <a:off x="6457949" y="4767262"/>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ru">
                <a:latin typeface="Arial"/>
                <a:ea typeface="Arial"/>
                <a:cs typeface="Arial"/>
                <a:sym typeface="Arial"/>
              </a:rPr>
              <a:t>38</a:t>
            </a:fld>
            <a:endParaRPr>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7"/>
          <p:cNvSpPr txBox="1">
            <a:spLocks noGrp="1"/>
          </p:cNvSpPr>
          <p:nvPr>
            <p:ph type="body" idx="1"/>
          </p:nvPr>
        </p:nvSpPr>
        <p:spPr>
          <a:xfrm>
            <a:off x="681624" y="812568"/>
            <a:ext cx="7886700" cy="3263400"/>
          </a:xfrm>
          <a:prstGeom prst="rect">
            <a:avLst/>
          </a:prstGeom>
        </p:spPr>
        <p:txBody>
          <a:bodyPr spcFirstLastPara="1" wrap="square" lIns="68575" tIns="34275" rIns="68575" bIns="34275" anchor="ctr" anchorCtr="0">
            <a:normAutofit/>
          </a:bodyPr>
          <a:lstStyle/>
          <a:p>
            <a:pPr marL="0" lvl="0" indent="0" algn="ctr" rtl="0">
              <a:spcBef>
                <a:spcPts val="800"/>
              </a:spcBef>
              <a:spcAft>
                <a:spcPts val="1200"/>
              </a:spcAft>
              <a:buNone/>
            </a:pPr>
            <a:r>
              <a:rPr lang="ru" sz="4000">
                <a:solidFill>
                  <a:schemeClr val="dk1"/>
                </a:solidFill>
              </a:rPr>
              <a:t>Thanks for attention</a:t>
            </a:r>
            <a:endParaRPr sz="4000">
              <a:solidFill>
                <a:schemeClr val="dk1"/>
              </a:solidFill>
            </a:endParaRPr>
          </a:p>
        </p:txBody>
      </p:sp>
      <p:sp>
        <p:nvSpPr>
          <p:cNvPr id="443" name="Google Shape;443;p37"/>
          <p:cNvSpPr txBox="1">
            <a:spLocks noGrp="1"/>
          </p:cNvSpPr>
          <p:nvPr>
            <p:ph type="sldNum" idx="12"/>
          </p:nvPr>
        </p:nvSpPr>
        <p:spPr>
          <a:xfrm>
            <a:off x="6457949" y="4767262"/>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ru">
                <a:latin typeface="Arial"/>
                <a:ea typeface="Arial"/>
                <a:cs typeface="Arial"/>
                <a:sym typeface="Arial"/>
              </a:rPr>
              <a:t>39</a:t>
            </a:fld>
            <a:endParaRPr>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p:nvPr/>
        </p:nvSpPr>
        <p:spPr>
          <a:xfrm>
            <a:off x="407575" y="1227375"/>
            <a:ext cx="8144400" cy="29244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rgbClr val="333333"/>
              </a:buClr>
              <a:buSzPts val="2100"/>
              <a:buChar char="●"/>
            </a:pPr>
            <a:r>
              <a:rPr lang="ru" sz="2100" dirty="0">
                <a:solidFill>
                  <a:srgbClr val="333333"/>
                </a:solidFill>
                <a:highlight>
                  <a:srgbClr val="FFFFFF"/>
                </a:highlight>
              </a:rPr>
              <a:t>Optimal ratio of detector acceptance unit price and time resolution</a:t>
            </a:r>
            <a:endParaRPr sz="2100" dirty="0">
              <a:solidFill>
                <a:srgbClr val="333333"/>
              </a:solidFill>
              <a:highlight>
                <a:srgbClr val="FFFFFF"/>
              </a:highlight>
            </a:endParaRPr>
          </a:p>
          <a:p>
            <a:pPr marL="0" lvl="0" indent="0" algn="l" rtl="0">
              <a:spcBef>
                <a:spcPts val="0"/>
              </a:spcBef>
              <a:spcAft>
                <a:spcPts val="0"/>
              </a:spcAft>
              <a:buNone/>
            </a:pPr>
            <a:endParaRPr sz="1600" dirty="0">
              <a:solidFill>
                <a:srgbClr val="333333"/>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600" dirty="0">
              <a:solidFill>
                <a:srgbClr val="333333"/>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ru" sz="1800" dirty="0">
                <a:solidFill>
                  <a:srgbClr val="333333"/>
                </a:solidFill>
                <a:highlight>
                  <a:srgbClr val="FFFFFF"/>
                </a:highlight>
              </a:rPr>
              <a:t>Parameters affecting the time resolution of the detector:</a:t>
            </a:r>
            <a:endParaRPr sz="1800" dirty="0">
              <a:solidFill>
                <a:srgbClr val="333333"/>
              </a:solidFill>
              <a:highlight>
                <a:srgbClr val="FFFFFF"/>
              </a:highlight>
            </a:endParaRPr>
          </a:p>
          <a:p>
            <a:pPr marL="457200" lvl="0" indent="-342900" algn="l" rtl="0">
              <a:spcBef>
                <a:spcPts val="0"/>
              </a:spcBef>
              <a:spcAft>
                <a:spcPts val="0"/>
              </a:spcAft>
              <a:buClr>
                <a:srgbClr val="333333"/>
              </a:buClr>
              <a:buSzPts val="1800"/>
              <a:buChar char="●"/>
            </a:pPr>
            <a:r>
              <a:rPr lang="ru" sz="1800" dirty="0">
                <a:solidFill>
                  <a:srgbClr val="333333"/>
                </a:solidFill>
                <a:highlight>
                  <a:srgbClr val="FFFFFF"/>
                </a:highlight>
              </a:rPr>
              <a:t>Time properties of the scintillator</a:t>
            </a:r>
            <a:endParaRPr sz="1800" dirty="0">
              <a:solidFill>
                <a:srgbClr val="333333"/>
              </a:solidFill>
              <a:highlight>
                <a:srgbClr val="FFFFFF"/>
              </a:highlight>
            </a:endParaRPr>
          </a:p>
          <a:p>
            <a:pPr marL="457200" lvl="0" indent="-342900" algn="l" rtl="0">
              <a:spcBef>
                <a:spcPts val="0"/>
              </a:spcBef>
              <a:spcAft>
                <a:spcPts val="0"/>
              </a:spcAft>
              <a:buClr>
                <a:srgbClr val="333333"/>
              </a:buClr>
              <a:buSzPts val="1800"/>
              <a:buChar char="●"/>
            </a:pPr>
            <a:r>
              <a:rPr lang="ru" sz="1800" dirty="0">
                <a:solidFill>
                  <a:srgbClr val="333333"/>
                </a:solidFill>
                <a:highlight>
                  <a:schemeClr val="lt1"/>
                </a:highlight>
              </a:rPr>
              <a:t>Time</a:t>
            </a:r>
            <a:r>
              <a:rPr lang="ru" sz="1800" dirty="0">
                <a:solidFill>
                  <a:srgbClr val="333333"/>
                </a:solidFill>
                <a:highlight>
                  <a:srgbClr val="FFFFFF"/>
                </a:highlight>
              </a:rPr>
              <a:t> properties of SiPM</a:t>
            </a:r>
            <a:endParaRPr sz="1800" dirty="0">
              <a:solidFill>
                <a:srgbClr val="333333"/>
              </a:solidFill>
              <a:highlight>
                <a:srgbClr val="FFFFFF"/>
              </a:highlight>
            </a:endParaRPr>
          </a:p>
          <a:p>
            <a:pPr marL="457200" lvl="0" indent="-342900" algn="l" rtl="0">
              <a:spcBef>
                <a:spcPts val="0"/>
              </a:spcBef>
              <a:spcAft>
                <a:spcPts val="0"/>
              </a:spcAft>
              <a:buClr>
                <a:srgbClr val="333333"/>
              </a:buClr>
              <a:buSzPts val="1800"/>
              <a:buChar char="●"/>
            </a:pPr>
            <a:r>
              <a:rPr lang="ru" sz="1800" dirty="0">
                <a:solidFill>
                  <a:srgbClr val="333333"/>
                </a:solidFill>
                <a:highlight>
                  <a:srgbClr val="FFFFFF"/>
                </a:highlight>
              </a:rPr>
              <a:t>Reflective surface of the scintillator</a:t>
            </a:r>
            <a:endParaRPr sz="1800" dirty="0">
              <a:solidFill>
                <a:srgbClr val="333333"/>
              </a:solidFill>
              <a:highlight>
                <a:srgbClr val="FFFFFF"/>
              </a:highlight>
            </a:endParaRPr>
          </a:p>
          <a:p>
            <a:pPr marL="457200" lvl="0" indent="-342900" algn="l" rtl="0">
              <a:spcBef>
                <a:spcPts val="0"/>
              </a:spcBef>
              <a:spcAft>
                <a:spcPts val="0"/>
              </a:spcAft>
              <a:buClr>
                <a:srgbClr val="333333"/>
              </a:buClr>
              <a:buSzPts val="1800"/>
              <a:buChar char="●"/>
            </a:pPr>
            <a:r>
              <a:rPr lang="ru" sz="1800" dirty="0">
                <a:solidFill>
                  <a:srgbClr val="333333"/>
                </a:solidFill>
                <a:highlight>
                  <a:srgbClr val="FFFFFF"/>
                </a:highlight>
              </a:rPr>
              <a:t>Method of light transmission to SiPM</a:t>
            </a:r>
            <a:endParaRPr sz="1800" dirty="0">
              <a:solidFill>
                <a:srgbClr val="333333"/>
              </a:solidFill>
              <a:highlight>
                <a:srgbClr val="FFFFFF"/>
              </a:highlight>
            </a:endParaRPr>
          </a:p>
          <a:p>
            <a:pPr marL="0" lvl="0" indent="0" algn="l" rtl="0">
              <a:spcBef>
                <a:spcPts val="0"/>
              </a:spcBef>
              <a:spcAft>
                <a:spcPts val="0"/>
              </a:spcAft>
              <a:buNone/>
            </a:pPr>
            <a:endParaRPr dirty="0">
              <a:solidFill>
                <a:srgbClr val="333333"/>
              </a:solidFill>
              <a:highlight>
                <a:srgbClr val="FFFFFF"/>
              </a:highlight>
              <a:latin typeface="Times New Roman"/>
              <a:ea typeface="Times New Roman"/>
              <a:cs typeface="Times New Roman"/>
              <a:sym typeface="Times New Roman"/>
            </a:endParaRPr>
          </a:p>
        </p:txBody>
      </p:sp>
      <p:sp>
        <p:nvSpPr>
          <p:cNvPr id="70" name="Google Shape;70;p15"/>
          <p:cNvSpPr txBox="1"/>
          <p:nvPr/>
        </p:nvSpPr>
        <p:spPr>
          <a:xfrm>
            <a:off x="281275" y="227700"/>
            <a:ext cx="6590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000" b="1"/>
              <a:t>Aim</a:t>
            </a:r>
            <a:endParaRPr sz="2000" b="1"/>
          </a:p>
        </p:txBody>
      </p:sp>
      <p:sp>
        <p:nvSpPr>
          <p:cNvPr id="71" name="Google Shape;7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4</a:t>
            </a:fld>
            <a:endParaRPr/>
          </a:p>
        </p:txBody>
      </p:sp>
    </p:spTree>
    <p:extLst>
      <p:ext uri="{BB962C8B-B14F-4D97-AF65-F5344CB8AC3E}">
        <p14:creationId xmlns:p14="http://schemas.microsoft.com/office/powerpoint/2010/main" val="6788777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a:p>
        </p:txBody>
      </p:sp>
      <p:sp>
        <p:nvSpPr>
          <p:cNvPr id="3" name="Text Placeholder 2"/>
          <p:cNvSpPr>
            <a:spLocks noGrp="1"/>
          </p:cNvSpPr>
          <p:nvPr>
            <p:ph type="body" idx="1"/>
          </p:nvPr>
        </p:nvSpPr>
        <p:spPr/>
        <p:txBody>
          <a:bodyPr/>
          <a:lstStyle/>
          <a:p>
            <a:endParaRPr lang="ru-RU"/>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 smtClean="0"/>
              <a:t>40</a:t>
            </a:fld>
            <a:endParaRPr lang="ru"/>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152" y="0"/>
            <a:ext cx="8695967" cy="5141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42272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a:p>
        </p:txBody>
      </p:sp>
      <p:sp>
        <p:nvSpPr>
          <p:cNvPr id="3" name="Text Placeholder 2"/>
          <p:cNvSpPr>
            <a:spLocks noGrp="1"/>
          </p:cNvSpPr>
          <p:nvPr>
            <p:ph type="body" idx="1"/>
          </p:nvPr>
        </p:nvSpPr>
        <p:spPr/>
        <p:txBody>
          <a:bodyPr/>
          <a:lstStyle/>
          <a:p>
            <a:endParaRPr lang="ru-RU"/>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 smtClean="0"/>
              <a:t>41</a:t>
            </a:fld>
            <a:endParaRPr lang="ru"/>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30" y="82336"/>
            <a:ext cx="8813991" cy="5081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4935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p:nvPr/>
        </p:nvSpPr>
        <p:spPr>
          <a:xfrm>
            <a:off x="1773300" y="86915"/>
            <a:ext cx="691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imes New Roman"/>
              <a:buNone/>
            </a:pPr>
            <a:r>
              <a:rPr lang="ru" sz="2400" b="1">
                <a:latin typeface="Times New Roman"/>
                <a:ea typeface="Times New Roman"/>
                <a:cs typeface="Times New Roman"/>
                <a:sym typeface="Times New Roman"/>
              </a:rPr>
              <a:t>Factors determining time properties</a:t>
            </a:r>
            <a:endParaRPr sz="1400" b="0" i="0" u="none" strike="noStrike" cap="none">
              <a:latin typeface="Arial"/>
              <a:ea typeface="Arial"/>
              <a:cs typeface="Arial"/>
              <a:sym typeface="Arial"/>
            </a:endParaRPr>
          </a:p>
        </p:txBody>
      </p:sp>
      <p:sp>
        <p:nvSpPr>
          <p:cNvPr id="77" name="Google Shape;77;p16"/>
          <p:cNvSpPr txBox="1"/>
          <p:nvPr/>
        </p:nvSpPr>
        <p:spPr>
          <a:xfrm>
            <a:off x="684212" y="452438"/>
            <a:ext cx="3024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imes New Roman"/>
              <a:buNone/>
            </a:pPr>
            <a:r>
              <a:rPr lang="ru" sz="2400">
                <a:latin typeface="Times New Roman"/>
                <a:ea typeface="Times New Roman"/>
                <a:cs typeface="Times New Roman"/>
                <a:sym typeface="Times New Roman"/>
              </a:rPr>
              <a:t>Flashing time</a:t>
            </a:r>
            <a:endParaRPr sz="1400" b="0" i="0" u="none" strike="noStrike" cap="none">
              <a:latin typeface="Arial"/>
              <a:ea typeface="Arial"/>
              <a:cs typeface="Arial"/>
              <a:sym typeface="Arial"/>
            </a:endParaRPr>
          </a:p>
        </p:txBody>
      </p:sp>
      <p:sp>
        <p:nvSpPr>
          <p:cNvPr id="78" name="Google Shape;78;p16"/>
          <p:cNvSpPr txBox="1"/>
          <p:nvPr/>
        </p:nvSpPr>
        <p:spPr>
          <a:xfrm>
            <a:off x="4787900" y="441722"/>
            <a:ext cx="4245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imes New Roman"/>
              <a:buNone/>
            </a:pPr>
            <a:r>
              <a:rPr lang="ru" sz="2400">
                <a:latin typeface="Times New Roman"/>
                <a:ea typeface="Times New Roman"/>
                <a:cs typeface="Times New Roman"/>
                <a:sym typeface="Times New Roman"/>
              </a:rPr>
              <a:t>Light transportation time</a:t>
            </a:r>
            <a:endParaRPr sz="1400" b="0" i="0" u="none" strike="noStrike" cap="none">
              <a:latin typeface="Arial"/>
              <a:ea typeface="Arial"/>
              <a:cs typeface="Arial"/>
              <a:sym typeface="Arial"/>
            </a:endParaRPr>
          </a:p>
        </p:txBody>
      </p:sp>
      <p:pic>
        <p:nvPicPr>
          <p:cNvPr id="79" name="Google Shape;79;p16"/>
          <p:cNvPicPr preferRelativeResize="0"/>
          <p:nvPr/>
        </p:nvPicPr>
        <p:blipFill rotWithShape="1">
          <a:blip r:embed="rId3">
            <a:alphaModFix/>
          </a:blip>
          <a:srcRect/>
          <a:stretch/>
        </p:blipFill>
        <p:spPr>
          <a:xfrm>
            <a:off x="1113150" y="1036313"/>
            <a:ext cx="3024300" cy="1737125"/>
          </a:xfrm>
          <a:prstGeom prst="rect">
            <a:avLst/>
          </a:prstGeom>
          <a:noFill/>
          <a:ln>
            <a:noFill/>
          </a:ln>
        </p:spPr>
      </p:pic>
      <p:pic>
        <p:nvPicPr>
          <p:cNvPr id="80" name="Google Shape;80;p16"/>
          <p:cNvPicPr preferRelativeResize="0"/>
          <p:nvPr/>
        </p:nvPicPr>
        <p:blipFill rotWithShape="1">
          <a:blip r:embed="rId4">
            <a:alphaModFix/>
          </a:blip>
          <a:srcRect/>
          <a:stretch/>
        </p:blipFill>
        <p:spPr>
          <a:xfrm>
            <a:off x="5287087" y="903428"/>
            <a:ext cx="1944290" cy="1963341"/>
          </a:xfrm>
          <a:prstGeom prst="rect">
            <a:avLst/>
          </a:prstGeom>
          <a:noFill/>
          <a:ln>
            <a:noFill/>
          </a:ln>
        </p:spPr>
      </p:pic>
      <p:pic>
        <p:nvPicPr>
          <p:cNvPr id="81" name="Google Shape;81;p16"/>
          <p:cNvPicPr preferRelativeResize="0"/>
          <p:nvPr/>
        </p:nvPicPr>
        <p:blipFill rotWithShape="1">
          <a:blip r:embed="rId5">
            <a:alphaModFix/>
          </a:blip>
          <a:srcRect/>
          <a:stretch/>
        </p:blipFill>
        <p:spPr>
          <a:xfrm>
            <a:off x="1070630" y="2866775"/>
            <a:ext cx="3066819" cy="2079074"/>
          </a:xfrm>
          <a:prstGeom prst="rect">
            <a:avLst/>
          </a:prstGeom>
          <a:noFill/>
          <a:ln>
            <a:noFill/>
          </a:ln>
        </p:spPr>
      </p:pic>
      <p:pic>
        <p:nvPicPr>
          <p:cNvPr id="82" name="Google Shape;82;p16"/>
          <p:cNvPicPr preferRelativeResize="0"/>
          <p:nvPr/>
        </p:nvPicPr>
        <p:blipFill rotWithShape="1">
          <a:blip r:embed="rId6">
            <a:alphaModFix/>
          </a:blip>
          <a:srcRect/>
          <a:stretch/>
        </p:blipFill>
        <p:spPr>
          <a:xfrm>
            <a:off x="5010678" y="2895600"/>
            <a:ext cx="3024300" cy="2050250"/>
          </a:xfrm>
          <a:prstGeom prst="rect">
            <a:avLst/>
          </a:prstGeom>
          <a:noFill/>
          <a:ln>
            <a:noFill/>
          </a:ln>
        </p:spPr>
      </p:pic>
      <p:sp>
        <p:nvSpPr>
          <p:cNvPr id="83" name="Google Shape;83;p16"/>
          <p:cNvSpPr txBox="1"/>
          <p:nvPr/>
        </p:nvSpPr>
        <p:spPr>
          <a:xfrm>
            <a:off x="76775" y="1520025"/>
            <a:ext cx="844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solidFill>
                  <a:srgbClr val="4A86E8"/>
                </a:solidFill>
              </a:rPr>
              <a:t>Front time</a:t>
            </a:r>
            <a:endParaRPr>
              <a:solidFill>
                <a:srgbClr val="4A86E8"/>
              </a:solidFill>
            </a:endParaRPr>
          </a:p>
        </p:txBody>
      </p:sp>
      <p:sp>
        <p:nvSpPr>
          <p:cNvPr id="84" name="Google Shape;84;p16"/>
          <p:cNvSpPr txBox="1"/>
          <p:nvPr/>
        </p:nvSpPr>
        <p:spPr>
          <a:xfrm>
            <a:off x="76775" y="2135625"/>
            <a:ext cx="844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solidFill>
                  <a:srgbClr val="4A86E8"/>
                </a:solidFill>
              </a:rPr>
              <a:t>Decay time</a:t>
            </a:r>
            <a:endParaRPr>
              <a:solidFill>
                <a:srgbClr val="4A86E8"/>
              </a:solidFill>
            </a:endParaRPr>
          </a:p>
        </p:txBody>
      </p:sp>
      <p:cxnSp>
        <p:nvCxnSpPr>
          <p:cNvPr id="85" name="Google Shape;85;p16"/>
          <p:cNvCxnSpPr/>
          <p:nvPr/>
        </p:nvCxnSpPr>
        <p:spPr>
          <a:xfrm rot="10800000" flipH="1">
            <a:off x="921275" y="1750425"/>
            <a:ext cx="537300" cy="77700"/>
          </a:xfrm>
          <a:prstGeom prst="straightConnector1">
            <a:avLst/>
          </a:prstGeom>
          <a:noFill/>
          <a:ln w="19050" cap="flat" cmpd="sng">
            <a:solidFill>
              <a:srgbClr val="4A86E8"/>
            </a:solidFill>
            <a:prstDash val="solid"/>
            <a:round/>
            <a:headEnd type="none" w="med" len="med"/>
            <a:tailEnd type="triangle" w="med" len="med"/>
          </a:ln>
        </p:spPr>
      </p:cxnSp>
      <p:cxnSp>
        <p:nvCxnSpPr>
          <p:cNvPr id="86" name="Google Shape;86;p16"/>
          <p:cNvCxnSpPr>
            <a:stCxn id="84" idx="3"/>
          </p:cNvCxnSpPr>
          <p:nvPr/>
        </p:nvCxnSpPr>
        <p:spPr>
          <a:xfrm rot="10800000" flipH="1">
            <a:off x="921275" y="2180325"/>
            <a:ext cx="1351200" cy="263100"/>
          </a:xfrm>
          <a:prstGeom prst="straightConnector1">
            <a:avLst/>
          </a:prstGeom>
          <a:noFill/>
          <a:ln w="19050" cap="flat" cmpd="sng">
            <a:solidFill>
              <a:srgbClr val="4A86E8"/>
            </a:solidFill>
            <a:prstDash val="solid"/>
            <a:round/>
            <a:headEnd type="none" w="med" len="med"/>
            <a:tailEnd type="triangle" w="med" len="med"/>
          </a:ln>
        </p:spPr>
      </p:cxnSp>
      <p:sp>
        <p:nvSpPr>
          <p:cNvPr id="87" name="Google Shape;87;p16"/>
          <p:cNvSpPr txBox="1"/>
          <p:nvPr/>
        </p:nvSpPr>
        <p:spPr>
          <a:xfrm rot="-5400000">
            <a:off x="529775" y="2903475"/>
            <a:ext cx="132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latin typeface="Calibri"/>
                <a:ea typeface="Calibri"/>
                <a:cs typeface="Calibri"/>
                <a:sym typeface="Calibri"/>
              </a:rPr>
              <a:t>Events</a:t>
            </a:r>
            <a:endParaRPr>
              <a:latin typeface="Calibri"/>
              <a:ea typeface="Calibri"/>
              <a:cs typeface="Calibri"/>
              <a:sym typeface="Calibri"/>
            </a:endParaRPr>
          </a:p>
        </p:txBody>
      </p:sp>
      <p:sp>
        <p:nvSpPr>
          <p:cNvPr id="88" name="Google Shape;88;p16"/>
          <p:cNvSpPr txBox="1"/>
          <p:nvPr/>
        </p:nvSpPr>
        <p:spPr>
          <a:xfrm rot="-5400000">
            <a:off x="4327850" y="2903475"/>
            <a:ext cx="132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latin typeface="Calibri"/>
                <a:ea typeface="Calibri"/>
                <a:cs typeface="Calibri"/>
                <a:sym typeface="Calibri"/>
              </a:rPr>
              <a:t>Events</a:t>
            </a:r>
            <a:endParaRPr>
              <a:latin typeface="Calibri"/>
              <a:ea typeface="Calibri"/>
              <a:cs typeface="Calibri"/>
              <a:sym typeface="Calibri"/>
            </a:endParaRPr>
          </a:p>
        </p:txBody>
      </p:sp>
      <p:sp>
        <p:nvSpPr>
          <p:cNvPr id="89" name="Google Shape;89;p16"/>
          <p:cNvSpPr txBox="1"/>
          <p:nvPr/>
        </p:nvSpPr>
        <p:spPr>
          <a:xfrm>
            <a:off x="3423875" y="4728000"/>
            <a:ext cx="614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500">
                <a:latin typeface="Calibri"/>
                <a:ea typeface="Calibri"/>
                <a:cs typeface="Calibri"/>
                <a:sym typeface="Calibri"/>
              </a:rPr>
              <a:t>ns</a:t>
            </a:r>
            <a:endParaRPr sz="1500">
              <a:latin typeface="Calibri"/>
              <a:ea typeface="Calibri"/>
              <a:cs typeface="Calibri"/>
              <a:sym typeface="Calibri"/>
            </a:endParaRPr>
          </a:p>
        </p:txBody>
      </p:sp>
      <p:sp>
        <p:nvSpPr>
          <p:cNvPr id="90" name="Google Shape;90;p16"/>
          <p:cNvSpPr txBox="1"/>
          <p:nvPr/>
        </p:nvSpPr>
        <p:spPr>
          <a:xfrm>
            <a:off x="7390200" y="4728000"/>
            <a:ext cx="5373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500">
                <a:latin typeface="Calibri"/>
                <a:ea typeface="Calibri"/>
                <a:cs typeface="Calibri"/>
                <a:sym typeface="Calibri"/>
              </a:rPr>
              <a:t>ns</a:t>
            </a:r>
            <a:endParaRPr sz="1500">
              <a:latin typeface="Calibri"/>
              <a:ea typeface="Calibri"/>
              <a:cs typeface="Calibri"/>
              <a:sym typeface="Calibri"/>
            </a:endParaRPr>
          </a:p>
        </p:txBody>
      </p:sp>
      <p:sp>
        <p:nvSpPr>
          <p:cNvPr id="91" name="Google Shape;91;p16"/>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Times New Roman"/>
              <a:buNone/>
            </a:pPr>
            <a:fld id="{00000000-1234-1234-1234-123412341234}" type="slidenum">
              <a:rPr lang="ru"/>
              <a:t>5</a:t>
            </a:fld>
            <a:endParaRPr/>
          </a:p>
        </p:txBody>
      </p:sp>
    </p:spTree>
    <p:extLst>
      <p:ext uri="{BB962C8B-B14F-4D97-AF65-F5344CB8AC3E}">
        <p14:creationId xmlns:p14="http://schemas.microsoft.com/office/powerpoint/2010/main" val="26306046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7"/>
          <p:cNvPicPr preferRelativeResize="0"/>
          <p:nvPr/>
        </p:nvPicPr>
        <p:blipFill>
          <a:blip r:embed="rId3">
            <a:alphaModFix/>
          </a:blip>
          <a:stretch>
            <a:fillRect/>
          </a:stretch>
        </p:blipFill>
        <p:spPr>
          <a:xfrm>
            <a:off x="-1750" y="1016725"/>
            <a:ext cx="3147500" cy="2526600"/>
          </a:xfrm>
          <a:prstGeom prst="rect">
            <a:avLst/>
          </a:prstGeom>
          <a:noFill/>
          <a:ln>
            <a:noFill/>
          </a:ln>
        </p:spPr>
      </p:pic>
      <p:sp>
        <p:nvSpPr>
          <p:cNvPr id="97" name="Google Shape;97;p17"/>
          <p:cNvSpPr txBox="1"/>
          <p:nvPr/>
        </p:nvSpPr>
        <p:spPr>
          <a:xfrm>
            <a:off x="314788" y="230325"/>
            <a:ext cx="3000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100" b="1"/>
              <a:t>Signal generation</a:t>
            </a:r>
            <a:endParaRPr sz="2100" b="1"/>
          </a:p>
        </p:txBody>
      </p:sp>
      <p:pic>
        <p:nvPicPr>
          <p:cNvPr id="98" name="Google Shape;98;p17"/>
          <p:cNvPicPr preferRelativeResize="0"/>
          <p:nvPr/>
        </p:nvPicPr>
        <p:blipFill>
          <a:blip r:embed="rId4">
            <a:alphaModFix/>
          </a:blip>
          <a:stretch>
            <a:fillRect/>
          </a:stretch>
        </p:blipFill>
        <p:spPr>
          <a:xfrm>
            <a:off x="3731521" y="3596114"/>
            <a:ext cx="1828450" cy="974625"/>
          </a:xfrm>
          <a:prstGeom prst="rect">
            <a:avLst/>
          </a:prstGeom>
          <a:noFill/>
          <a:ln>
            <a:noFill/>
          </a:ln>
        </p:spPr>
      </p:pic>
      <p:pic>
        <p:nvPicPr>
          <p:cNvPr id="99" name="Google Shape;99;p17"/>
          <p:cNvPicPr preferRelativeResize="0"/>
          <p:nvPr/>
        </p:nvPicPr>
        <p:blipFill>
          <a:blip r:embed="rId5">
            <a:alphaModFix/>
          </a:blip>
          <a:stretch>
            <a:fillRect/>
          </a:stretch>
        </p:blipFill>
        <p:spPr>
          <a:xfrm>
            <a:off x="6145750" y="1090225"/>
            <a:ext cx="3000000" cy="2379607"/>
          </a:xfrm>
          <a:prstGeom prst="rect">
            <a:avLst/>
          </a:prstGeom>
          <a:noFill/>
          <a:ln>
            <a:noFill/>
          </a:ln>
        </p:spPr>
      </p:pic>
      <p:sp>
        <p:nvSpPr>
          <p:cNvPr id="100" name="Google Shape;100;p17"/>
          <p:cNvSpPr txBox="1"/>
          <p:nvPr/>
        </p:nvSpPr>
        <p:spPr>
          <a:xfrm>
            <a:off x="2441250" y="3323475"/>
            <a:ext cx="614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500">
                <a:latin typeface="Calibri"/>
                <a:ea typeface="Calibri"/>
                <a:cs typeface="Calibri"/>
                <a:sym typeface="Calibri"/>
              </a:rPr>
              <a:t>ns</a:t>
            </a:r>
            <a:endParaRPr sz="1500">
              <a:latin typeface="Calibri"/>
              <a:ea typeface="Calibri"/>
              <a:cs typeface="Calibri"/>
              <a:sym typeface="Calibri"/>
            </a:endParaRPr>
          </a:p>
        </p:txBody>
      </p:sp>
      <p:sp>
        <p:nvSpPr>
          <p:cNvPr id="101" name="Google Shape;101;p17"/>
          <p:cNvSpPr txBox="1"/>
          <p:nvPr/>
        </p:nvSpPr>
        <p:spPr>
          <a:xfrm>
            <a:off x="5531650" y="3323475"/>
            <a:ext cx="614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500">
                <a:latin typeface="Calibri"/>
                <a:ea typeface="Calibri"/>
                <a:cs typeface="Calibri"/>
                <a:sym typeface="Calibri"/>
              </a:rPr>
              <a:t>ns</a:t>
            </a:r>
            <a:endParaRPr sz="1500">
              <a:latin typeface="Calibri"/>
              <a:ea typeface="Calibri"/>
              <a:cs typeface="Calibri"/>
              <a:sym typeface="Calibri"/>
            </a:endParaRPr>
          </a:p>
        </p:txBody>
      </p:sp>
      <p:sp>
        <p:nvSpPr>
          <p:cNvPr id="102" name="Google Shape;102;p17"/>
          <p:cNvSpPr txBox="1"/>
          <p:nvPr/>
        </p:nvSpPr>
        <p:spPr>
          <a:xfrm>
            <a:off x="314800" y="3883325"/>
            <a:ext cx="265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latin typeface="Calibri"/>
                <a:ea typeface="Calibri"/>
                <a:cs typeface="Calibri"/>
                <a:sym typeface="Calibri"/>
              </a:rPr>
              <a:t>Photon transportation time</a:t>
            </a:r>
            <a:endParaRPr>
              <a:latin typeface="Calibri"/>
              <a:ea typeface="Calibri"/>
              <a:cs typeface="Calibri"/>
              <a:sym typeface="Calibri"/>
            </a:endParaRPr>
          </a:p>
        </p:txBody>
      </p:sp>
      <p:sp>
        <p:nvSpPr>
          <p:cNvPr id="103" name="Google Shape;103;p17"/>
          <p:cNvSpPr txBox="1"/>
          <p:nvPr/>
        </p:nvSpPr>
        <p:spPr>
          <a:xfrm>
            <a:off x="6494625" y="3775625"/>
            <a:ext cx="2487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latin typeface="Calibri"/>
                <a:ea typeface="Calibri"/>
                <a:cs typeface="Calibri"/>
                <a:sym typeface="Calibri"/>
              </a:rPr>
              <a:t>Fitted signal by the Novosibirsk function </a:t>
            </a:r>
            <a:endParaRPr>
              <a:latin typeface="Calibri"/>
              <a:ea typeface="Calibri"/>
              <a:cs typeface="Calibri"/>
              <a:sym typeface="Calibri"/>
            </a:endParaRPr>
          </a:p>
        </p:txBody>
      </p:sp>
      <p:sp>
        <p:nvSpPr>
          <p:cNvPr id="104" name="Google Shape;104;p17"/>
          <p:cNvSpPr txBox="1"/>
          <p:nvPr/>
        </p:nvSpPr>
        <p:spPr>
          <a:xfrm rot="-5400000">
            <a:off x="-545450" y="1010900"/>
            <a:ext cx="132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latin typeface="Calibri"/>
                <a:ea typeface="Calibri"/>
                <a:cs typeface="Calibri"/>
                <a:sym typeface="Calibri"/>
              </a:rPr>
              <a:t>Events</a:t>
            </a:r>
            <a:endParaRPr>
              <a:latin typeface="Calibri"/>
              <a:ea typeface="Calibri"/>
              <a:cs typeface="Calibri"/>
              <a:sym typeface="Calibri"/>
            </a:endParaRPr>
          </a:p>
        </p:txBody>
      </p:sp>
      <p:sp>
        <p:nvSpPr>
          <p:cNvPr id="105" name="Google Shape;105;p17"/>
          <p:cNvSpPr txBox="1"/>
          <p:nvPr/>
        </p:nvSpPr>
        <p:spPr>
          <a:xfrm rot="-5400000">
            <a:off x="2570125" y="1010900"/>
            <a:ext cx="132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latin typeface="Calibri"/>
                <a:ea typeface="Calibri"/>
                <a:cs typeface="Calibri"/>
                <a:sym typeface="Calibri"/>
              </a:rPr>
              <a:t>Events</a:t>
            </a:r>
            <a:endParaRPr>
              <a:latin typeface="Calibri"/>
              <a:ea typeface="Calibri"/>
              <a:cs typeface="Calibri"/>
              <a:sym typeface="Calibri"/>
            </a:endParaRPr>
          </a:p>
        </p:txBody>
      </p:sp>
      <p:pic>
        <p:nvPicPr>
          <p:cNvPr id="106" name="Google Shape;106;p17"/>
          <p:cNvPicPr preferRelativeResize="0"/>
          <p:nvPr/>
        </p:nvPicPr>
        <p:blipFill rotWithShape="1">
          <a:blip r:embed="rId6">
            <a:alphaModFix/>
          </a:blip>
          <a:srcRect/>
          <a:stretch/>
        </p:blipFill>
        <p:spPr>
          <a:xfrm>
            <a:off x="5981925" y="4332650"/>
            <a:ext cx="3000000" cy="505952"/>
          </a:xfrm>
          <a:prstGeom prst="rect">
            <a:avLst/>
          </a:prstGeom>
          <a:noFill/>
          <a:ln>
            <a:noFill/>
          </a:ln>
        </p:spPr>
      </p:pic>
      <p:sp>
        <p:nvSpPr>
          <p:cNvPr id="107" name="Google Shape;107;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6</a:t>
            </a:fld>
            <a:endParaRPr/>
          </a:p>
        </p:txBody>
      </p:sp>
      <p:pic>
        <p:nvPicPr>
          <p:cNvPr id="108" name="Google Shape;108;p17"/>
          <p:cNvPicPr preferRelativeResize="0"/>
          <p:nvPr/>
        </p:nvPicPr>
        <p:blipFill>
          <a:blip r:embed="rId7">
            <a:alphaModFix/>
          </a:blip>
          <a:stretch>
            <a:fillRect/>
          </a:stretch>
        </p:blipFill>
        <p:spPr>
          <a:xfrm>
            <a:off x="3314800" y="1175200"/>
            <a:ext cx="2921651" cy="2209650"/>
          </a:xfrm>
          <a:prstGeom prst="rect">
            <a:avLst/>
          </a:prstGeom>
          <a:noFill/>
          <a:ln>
            <a:noFill/>
          </a:ln>
        </p:spPr>
      </p:pic>
    </p:spTree>
    <p:extLst>
      <p:ext uri="{BB962C8B-B14F-4D97-AF65-F5344CB8AC3E}">
        <p14:creationId xmlns:p14="http://schemas.microsoft.com/office/powerpoint/2010/main" val="40385238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aphicFrame>
        <p:nvGraphicFramePr>
          <p:cNvPr id="113" name="Google Shape;113;p18"/>
          <p:cNvGraphicFramePr/>
          <p:nvPr>
            <p:extLst>
              <p:ext uri="{D42A27DB-BD31-4B8C-83A1-F6EECF244321}">
                <p14:modId xmlns:p14="http://schemas.microsoft.com/office/powerpoint/2010/main" val="41478520"/>
              </p:ext>
            </p:extLst>
          </p:nvPr>
        </p:nvGraphicFramePr>
        <p:xfrm>
          <a:off x="1274550" y="1079500"/>
          <a:ext cx="5717516" cy="1869440"/>
        </p:xfrm>
        <a:graphic>
          <a:graphicData uri="http://schemas.openxmlformats.org/drawingml/2006/table">
            <a:tbl>
              <a:tblPr>
                <a:noFill/>
              </a:tblPr>
              <a:tblGrid>
                <a:gridCol w="1527829"/>
                <a:gridCol w="703967"/>
                <a:gridCol w="728770"/>
                <a:gridCol w="728770"/>
                <a:gridCol w="1148156"/>
                <a:gridCol w="880024"/>
              </a:tblGrid>
              <a:tr h="0">
                <a:tc>
                  <a:txBody>
                    <a:bodyPr/>
                    <a:lstStyle/>
                    <a:p>
                      <a:pPr marL="0" lvl="0" indent="0" algn="l" rtl="0">
                        <a:spcBef>
                          <a:spcPts val="0"/>
                        </a:spcBef>
                        <a:spcAft>
                          <a:spcPts val="0"/>
                        </a:spcAft>
                        <a:buNone/>
                      </a:pPr>
                      <a:endParaRPr sz="1100" dirty="0"/>
                    </a:p>
                  </a:txBody>
                  <a:tcPr marL="63500" marR="63500" marT="63500" marB="63500"/>
                </a:tc>
                <a:tc>
                  <a:txBody>
                    <a:bodyPr/>
                    <a:lstStyle/>
                    <a:p>
                      <a:pPr marL="0" lvl="0" indent="0" algn="l" rtl="0">
                        <a:spcBef>
                          <a:spcPts val="0"/>
                        </a:spcBef>
                        <a:spcAft>
                          <a:spcPts val="0"/>
                        </a:spcAft>
                        <a:buNone/>
                      </a:pPr>
                      <a:r>
                        <a:rPr lang="ru" sz="1100"/>
                        <a:t>EJ-200</a:t>
                      </a:r>
                      <a:endParaRPr sz="1100"/>
                    </a:p>
                  </a:txBody>
                  <a:tcPr marL="63500" marR="63500" marT="63500" marB="63500"/>
                </a:tc>
                <a:tc>
                  <a:txBody>
                    <a:bodyPr/>
                    <a:lstStyle/>
                    <a:p>
                      <a:pPr marL="0" lvl="0" indent="0" algn="l" rtl="0">
                        <a:spcBef>
                          <a:spcPts val="0"/>
                        </a:spcBef>
                        <a:spcAft>
                          <a:spcPts val="0"/>
                        </a:spcAft>
                        <a:buNone/>
                      </a:pPr>
                      <a:r>
                        <a:rPr lang="ru" sz="1100"/>
                        <a:t>EJ-228</a:t>
                      </a:r>
                      <a:endParaRPr sz="1100"/>
                    </a:p>
                  </a:txBody>
                  <a:tcPr marL="63500" marR="63500" marT="63500" marB="63500"/>
                </a:tc>
                <a:tc>
                  <a:txBody>
                    <a:bodyPr/>
                    <a:lstStyle/>
                    <a:p>
                      <a:pPr marL="0" lvl="0" indent="0" algn="l" rtl="0">
                        <a:spcBef>
                          <a:spcPts val="0"/>
                        </a:spcBef>
                        <a:spcAft>
                          <a:spcPts val="0"/>
                        </a:spcAft>
                        <a:buNone/>
                      </a:pPr>
                      <a:r>
                        <a:rPr lang="en-US" sz="1100" dirty="0" smtClean="0">
                          <a:solidFill>
                            <a:srgbClr val="FF0000"/>
                          </a:solidFill>
                        </a:rPr>
                        <a:t>EJ-230</a:t>
                      </a:r>
                      <a:endParaRPr sz="1100" dirty="0">
                        <a:solidFill>
                          <a:srgbClr val="FF0000"/>
                        </a:solidFill>
                      </a:endParaRPr>
                    </a:p>
                  </a:txBody>
                  <a:tcPr marL="63500" marR="63500" marT="63500" marB="63500"/>
                </a:tc>
                <a:tc>
                  <a:txBody>
                    <a:bodyPr/>
                    <a:lstStyle/>
                    <a:p>
                      <a:pPr marL="0" lvl="0" indent="0" algn="l" rtl="0">
                        <a:spcBef>
                          <a:spcPts val="0"/>
                        </a:spcBef>
                        <a:spcAft>
                          <a:spcPts val="0"/>
                        </a:spcAft>
                        <a:buNone/>
                      </a:pPr>
                      <a:r>
                        <a:rPr lang="en-US" sz="1100" b="1" dirty="0" err="1" smtClean="0">
                          <a:solidFill>
                            <a:srgbClr val="0070C0"/>
                          </a:solidFill>
                        </a:rPr>
                        <a:t>POPOP+p-ter</a:t>
                      </a:r>
                      <a:r>
                        <a:rPr lang="en-US" sz="1100" b="1" dirty="0" smtClean="0">
                          <a:solidFill>
                            <a:srgbClr val="0070C0"/>
                          </a:solidFill>
                        </a:rPr>
                        <a:t>.</a:t>
                      </a:r>
                      <a:endParaRPr sz="1100" b="1" dirty="0">
                        <a:solidFill>
                          <a:srgbClr val="0070C0"/>
                        </a:solidFill>
                      </a:endParaRPr>
                    </a:p>
                  </a:txBody>
                  <a:tcPr marL="63500" marR="63500" marT="63500" marB="63500"/>
                </a:tc>
                <a:tc>
                  <a:txBody>
                    <a:bodyPr/>
                    <a:lstStyle/>
                    <a:p>
                      <a:pPr marL="0" lvl="0" indent="0" algn="l" rtl="0">
                        <a:spcBef>
                          <a:spcPts val="0"/>
                        </a:spcBef>
                        <a:spcAft>
                          <a:spcPts val="0"/>
                        </a:spcAft>
                        <a:buNone/>
                      </a:pPr>
                      <a:r>
                        <a:rPr lang="en-US" sz="1100" b="0" dirty="0" smtClean="0">
                          <a:solidFill>
                            <a:schemeClr val="tx1"/>
                          </a:solidFill>
                        </a:rPr>
                        <a:t>BC-408</a:t>
                      </a:r>
                      <a:endParaRPr sz="1100" b="0" dirty="0">
                        <a:solidFill>
                          <a:schemeClr val="tx1"/>
                        </a:solidFill>
                      </a:endParaRPr>
                    </a:p>
                  </a:txBody>
                  <a:tcPr marL="63500" marR="63500" marT="63500" marB="63500"/>
                </a:tc>
              </a:tr>
              <a:tr h="0">
                <a:tc>
                  <a:txBody>
                    <a:bodyPr/>
                    <a:lstStyle/>
                    <a:p>
                      <a:pPr marL="0" lvl="0" indent="0" algn="l" rtl="0">
                        <a:spcBef>
                          <a:spcPts val="0"/>
                        </a:spcBef>
                        <a:spcAft>
                          <a:spcPts val="0"/>
                        </a:spcAft>
                        <a:buNone/>
                      </a:pPr>
                      <a:r>
                        <a:rPr lang="ru" sz="1100"/>
                        <a:t>Scintillator efficiency (photons/1 MeV e</a:t>
                      </a:r>
                      <a:r>
                        <a:rPr lang="ru" sz="1100" baseline="30000"/>
                        <a:t>-</a:t>
                      </a:r>
                      <a:r>
                        <a:rPr lang="ru" sz="1100"/>
                        <a:t>)</a:t>
                      </a:r>
                      <a:endParaRPr sz="1100"/>
                    </a:p>
                  </a:txBody>
                  <a:tcPr marL="63500" marR="63500" marT="63500" marB="63500"/>
                </a:tc>
                <a:tc>
                  <a:txBody>
                    <a:bodyPr/>
                    <a:lstStyle/>
                    <a:p>
                      <a:pPr marL="0" lvl="0" indent="0" algn="l" rtl="0">
                        <a:spcBef>
                          <a:spcPts val="0"/>
                        </a:spcBef>
                        <a:spcAft>
                          <a:spcPts val="0"/>
                        </a:spcAft>
                        <a:buNone/>
                      </a:pPr>
                      <a:r>
                        <a:rPr lang="ru" sz="1300"/>
                        <a:t>10000</a:t>
                      </a:r>
                      <a:endParaRPr sz="1300"/>
                    </a:p>
                  </a:txBody>
                  <a:tcPr marL="63500" marR="63500" marT="63500" marB="63500"/>
                </a:tc>
                <a:tc>
                  <a:txBody>
                    <a:bodyPr/>
                    <a:lstStyle/>
                    <a:p>
                      <a:pPr marL="0" lvl="0" indent="0" algn="l" rtl="0">
                        <a:spcBef>
                          <a:spcPts val="0"/>
                        </a:spcBef>
                        <a:spcAft>
                          <a:spcPts val="0"/>
                        </a:spcAft>
                        <a:buNone/>
                      </a:pPr>
                      <a:r>
                        <a:rPr lang="ru" sz="1300" dirty="0"/>
                        <a:t>10200</a:t>
                      </a:r>
                      <a:endParaRPr sz="1300" dirty="0"/>
                    </a:p>
                  </a:txBody>
                  <a:tcPr marL="63500" marR="63500" marT="63500" marB="63500"/>
                </a:tc>
                <a:tc>
                  <a:txBody>
                    <a:bodyPr/>
                    <a:lstStyle/>
                    <a:p>
                      <a:pPr marL="0" lvl="0" indent="0" algn="l" rtl="0">
                        <a:spcBef>
                          <a:spcPts val="0"/>
                        </a:spcBef>
                        <a:spcAft>
                          <a:spcPts val="0"/>
                        </a:spcAft>
                        <a:buNone/>
                      </a:pPr>
                      <a:r>
                        <a:rPr lang="en-US" sz="1300" dirty="0" smtClean="0">
                          <a:solidFill>
                            <a:srgbClr val="FF0000"/>
                          </a:solidFill>
                        </a:rPr>
                        <a:t>9700</a:t>
                      </a:r>
                      <a:endParaRPr sz="1300" dirty="0">
                        <a:solidFill>
                          <a:srgbClr val="FF0000"/>
                        </a:solidFill>
                      </a:endParaRPr>
                    </a:p>
                  </a:txBody>
                  <a:tcPr marL="63500" marR="63500" marT="63500" marB="63500"/>
                </a:tc>
                <a:tc>
                  <a:txBody>
                    <a:bodyPr/>
                    <a:lstStyle/>
                    <a:p>
                      <a:pPr marL="0" lvl="0" indent="0" algn="l" rtl="0">
                        <a:spcBef>
                          <a:spcPts val="0"/>
                        </a:spcBef>
                        <a:spcAft>
                          <a:spcPts val="0"/>
                        </a:spcAft>
                        <a:buNone/>
                      </a:pPr>
                      <a:r>
                        <a:rPr lang="en-US" sz="1300" b="1" dirty="0" smtClean="0">
                          <a:solidFill>
                            <a:srgbClr val="0070C0"/>
                          </a:solidFill>
                        </a:rPr>
                        <a:t>8500</a:t>
                      </a:r>
                      <a:endParaRPr sz="1300" b="1" dirty="0">
                        <a:solidFill>
                          <a:srgbClr val="0070C0"/>
                        </a:solidFill>
                      </a:endParaRPr>
                    </a:p>
                  </a:txBody>
                  <a:tcPr marL="63500" marR="63500" marT="63500" marB="63500"/>
                </a:tc>
                <a:tc>
                  <a:txBody>
                    <a:bodyPr/>
                    <a:lstStyle/>
                    <a:p>
                      <a:pPr marL="0" lvl="0" indent="0" algn="l" rtl="0">
                        <a:spcBef>
                          <a:spcPts val="0"/>
                        </a:spcBef>
                        <a:spcAft>
                          <a:spcPts val="0"/>
                        </a:spcAft>
                        <a:buNone/>
                      </a:pPr>
                      <a:r>
                        <a:rPr lang="en-US" sz="1300" b="0" dirty="0" smtClean="0">
                          <a:solidFill>
                            <a:schemeClr val="tx1"/>
                          </a:solidFill>
                        </a:rPr>
                        <a:t>9700</a:t>
                      </a:r>
                      <a:endParaRPr sz="1300" b="0" dirty="0">
                        <a:solidFill>
                          <a:schemeClr val="tx1"/>
                        </a:solidFill>
                      </a:endParaRPr>
                    </a:p>
                  </a:txBody>
                  <a:tcPr marL="63500" marR="63500" marT="63500" marB="63500"/>
                </a:tc>
              </a:tr>
              <a:tr h="0">
                <a:tc>
                  <a:txBody>
                    <a:bodyPr/>
                    <a:lstStyle/>
                    <a:p>
                      <a:pPr marL="0" lvl="0" indent="0" algn="l" rtl="0">
                        <a:spcBef>
                          <a:spcPts val="0"/>
                        </a:spcBef>
                        <a:spcAft>
                          <a:spcPts val="0"/>
                        </a:spcAft>
                        <a:buNone/>
                      </a:pPr>
                      <a:r>
                        <a:rPr lang="en-US" sz="1100" dirty="0" smtClean="0"/>
                        <a:t>Rise </a:t>
                      </a:r>
                      <a:r>
                        <a:rPr lang="ru" sz="1100" dirty="0" smtClean="0"/>
                        <a:t>Time </a:t>
                      </a:r>
                      <a:r>
                        <a:rPr lang="ru" sz="1100" dirty="0"/>
                        <a:t>(ns)</a:t>
                      </a:r>
                      <a:endParaRPr sz="1100" dirty="0"/>
                    </a:p>
                  </a:txBody>
                  <a:tcPr marL="63500" marR="63500" marT="63500" marB="63500"/>
                </a:tc>
                <a:tc>
                  <a:txBody>
                    <a:bodyPr/>
                    <a:lstStyle/>
                    <a:p>
                      <a:pPr marL="0" lvl="0" indent="0" algn="l" rtl="0">
                        <a:spcBef>
                          <a:spcPts val="0"/>
                        </a:spcBef>
                        <a:spcAft>
                          <a:spcPts val="0"/>
                        </a:spcAft>
                        <a:buNone/>
                      </a:pPr>
                      <a:r>
                        <a:rPr lang="ru" sz="1300"/>
                        <a:t>0.9</a:t>
                      </a:r>
                      <a:endParaRPr sz="1300"/>
                    </a:p>
                  </a:txBody>
                  <a:tcPr marL="63500" marR="63500" marT="63500" marB="63500"/>
                </a:tc>
                <a:tc>
                  <a:txBody>
                    <a:bodyPr/>
                    <a:lstStyle/>
                    <a:p>
                      <a:pPr marL="0" lvl="0" indent="0" algn="l" rtl="0">
                        <a:spcBef>
                          <a:spcPts val="0"/>
                        </a:spcBef>
                        <a:spcAft>
                          <a:spcPts val="0"/>
                        </a:spcAft>
                        <a:buNone/>
                      </a:pPr>
                      <a:r>
                        <a:rPr lang="ru" sz="1300"/>
                        <a:t>0.5</a:t>
                      </a:r>
                      <a:endParaRPr sz="1300"/>
                    </a:p>
                  </a:txBody>
                  <a:tcPr marL="63500" marR="63500" marT="63500" marB="63500"/>
                </a:tc>
                <a:tc>
                  <a:txBody>
                    <a:bodyPr/>
                    <a:lstStyle/>
                    <a:p>
                      <a:pPr marL="0" lvl="0" indent="0" algn="l" rtl="0">
                        <a:spcBef>
                          <a:spcPts val="0"/>
                        </a:spcBef>
                        <a:spcAft>
                          <a:spcPts val="0"/>
                        </a:spcAft>
                        <a:buNone/>
                      </a:pPr>
                      <a:r>
                        <a:rPr lang="en-US" sz="1300" dirty="0" smtClean="0">
                          <a:solidFill>
                            <a:srgbClr val="FF0000"/>
                          </a:solidFill>
                        </a:rPr>
                        <a:t>0.5</a:t>
                      </a:r>
                      <a:endParaRPr sz="1300" dirty="0">
                        <a:solidFill>
                          <a:srgbClr val="FF0000"/>
                        </a:solidFill>
                      </a:endParaRPr>
                    </a:p>
                  </a:txBody>
                  <a:tcPr marL="63500" marR="63500" marT="63500" marB="63500"/>
                </a:tc>
                <a:tc>
                  <a:txBody>
                    <a:bodyPr/>
                    <a:lstStyle/>
                    <a:p>
                      <a:pPr marL="0" lvl="0" indent="0" algn="l" rtl="0">
                        <a:spcBef>
                          <a:spcPts val="0"/>
                        </a:spcBef>
                        <a:spcAft>
                          <a:spcPts val="0"/>
                        </a:spcAft>
                        <a:buNone/>
                      </a:pPr>
                      <a:r>
                        <a:rPr lang="en-US" sz="1300" b="1" dirty="0" smtClean="0">
                          <a:solidFill>
                            <a:srgbClr val="0070C0"/>
                          </a:solidFill>
                        </a:rPr>
                        <a:t>0.8</a:t>
                      </a:r>
                      <a:endParaRPr sz="1300" b="1" dirty="0">
                        <a:solidFill>
                          <a:srgbClr val="0070C0"/>
                        </a:solidFill>
                      </a:endParaRPr>
                    </a:p>
                  </a:txBody>
                  <a:tcPr marL="63500" marR="63500" marT="63500" marB="63500"/>
                </a:tc>
                <a:tc>
                  <a:txBody>
                    <a:bodyPr/>
                    <a:lstStyle/>
                    <a:p>
                      <a:pPr marL="0" lvl="0" indent="0" algn="l" rtl="0">
                        <a:spcBef>
                          <a:spcPts val="0"/>
                        </a:spcBef>
                        <a:spcAft>
                          <a:spcPts val="0"/>
                        </a:spcAft>
                        <a:buNone/>
                      </a:pPr>
                      <a:r>
                        <a:rPr lang="en-US" sz="1300" b="0" dirty="0" smtClean="0">
                          <a:solidFill>
                            <a:schemeClr val="tx1"/>
                          </a:solidFill>
                        </a:rPr>
                        <a:t>0.9</a:t>
                      </a:r>
                      <a:endParaRPr sz="1300" b="0" dirty="0">
                        <a:solidFill>
                          <a:schemeClr val="tx1"/>
                        </a:solidFill>
                      </a:endParaRPr>
                    </a:p>
                  </a:txBody>
                  <a:tcPr marL="63500" marR="63500" marT="63500" marB="63500"/>
                </a:tc>
              </a:tr>
              <a:tr h="0">
                <a:tc>
                  <a:txBody>
                    <a:bodyPr/>
                    <a:lstStyle/>
                    <a:p>
                      <a:pPr marL="0" lvl="0" indent="0" algn="l" rtl="0">
                        <a:spcBef>
                          <a:spcPts val="0"/>
                        </a:spcBef>
                        <a:spcAft>
                          <a:spcPts val="0"/>
                        </a:spcAft>
                        <a:buNone/>
                      </a:pPr>
                      <a:r>
                        <a:rPr lang="ru" sz="1100"/>
                        <a:t>Decay Time (ns)</a:t>
                      </a:r>
                      <a:endParaRPr sz="1100"/>
                    </a:p>
                  </a:txBody>
                  <a:tcPr marL="63500" marR="63500" marT="63500" marB="63500"/>
                </a:tc>
                <a:tc>
                  <a:txBody>
                    <a:bodyPr/>
                    <a:lstStyle/>
                    <a:p>
                      <a:pPr marL="0" lvl="0" indent="0" algn="l" rtl="0">
                        <a:spcBef>
                          <a:spcPts val="0"/>
                        </a:spcBef>
                        <a:spcAft>
                          <a:spcPts val="0"/>
                        </a:spcAft>
                        <a:buNone/>
                      </a:pPr>
                      <a:r>
                        <a:rPr lang="ru" sz="1300"/>
                        <a:t>2.1</a:t>
                      </a:r>
                      <a:endParaRPr sz="1300"/>
                    </a:p>
                  </a:txBody>
                  <a:tcPr marL="63500" marR="63500" marT="63500" marB="63500"/>
                </a:tc>
                <a:tc>
                  <a:txBody>
                    <a:bodyPr/>
                    <a:lstStyle/>
                    <a:p>
                      <a:pPr marL="0" lvl="0" indent="0" algn="l" rtl="0">
                        <a:spcBef>
                          <a:spcPts val="0"/>
                        </a:spcBef>
                        <a:spcAft>
                          <a:spcPts val="0"/>
                        </a:spcAft>
                        <a:buNone/>
                      </a:pPr>
                      <a:r>
                        <a:rPr lang="ru" sz="1300"/>
                        <a:t>1.4</a:t>
                      </a:r>
                      <a:endParaRPr sz="1300"/>
                    </a:p>
                  </a:txBody>
                  <a:tcPr marL="63500" marR="63500" marT="63500" marB="63500"/>
                </a:tc>
                <a:tc>
                  <a:txBody>
                    <a:bodyPr/>
                    <a:lstStyle/>
                    <a:p>
                      <a:pPr marL="0" lvl="0" indent="0" algn="l" rtl="0">
                        <a:spcBef>
                          <a:spcPts val="0"/>
                        </a:spcBef>
                        <a:spcAft>
                          <a:spcPts val="0"/>
                        </a:spcAft>
                        <a:buNone/>
                      </a:pPr>
                      <a:r>
                        <a:rPr lang="en-US" sz="1300" dirty="0" smtClean="0">
                          <a:solidFill>
                            <a:srgbClr val="FF0000"/>
                          </a:solidFill>
                        </a:rPr>
                        <a:t>1.4</a:t>
                      </a:r>
                      <a:endParaRPr sz="1300" dirty="0">
                        <a:solidFill>
                          <a:srgbClr val="FF0000"/>
                        </a:solidFill>
                      </a:endParaRPr>
                    </a:p>
                  </a:txBody>
                  <a:tcPr marL="63500" marR="63500" marT="63500" marB="63500"/>
                </a:tc>
                <a:tc>
                  <a:txBody>
                    <a:bodyPr/>
                    <a:lstStyle/>
                    <a:p>
                      <a:pPr marL="0" lvl="0" indent="0" algn="l" rtl="0">
                        <a:spcBef>
                          <a:spcPts val="0"/>
                        </a:spcBef>
                        <a:spcAft>
                          <a:spcPts val="0"/>
                        </a:spcAft>
                        <a:buNone/>
                      </a:pPr>
                      <a:r>
                        <a:rPr lang="en-US" sz="1300" b="1" dirty="0" smtClean="0">
                          <a:solidFill>
                            <a:srgbClr val="0070C0"/>
                          </a:solidFill>
                        </a:rPr>
                        <a:t>2.3</a:t>
                      </a:r>
                      <a:endParaRPr sz="1300" b="1" dirty="0">
                        <a:solidFill>
                          <a:srgbClr val="0070C0"/>
                        </a:solidFill>
                      </a:endParaRPr>
                    </a:p>
                  </a:txBody>
                  <a:tcPr marL="63500" marR="63500" marT="63500" marB="63500"/>
                </a:tc>
                <a:tc>
                  <a:txBody>
                    <a:bodyPr/>
                    <a:lstStyle/>
                    <a:p>
                      <a:pPr marL="0" lvl="0" indent="0" algn="l" rtl="0">
                        <a:spcBef>
                          <a:spcPts val="0"/>
                        </a:spcBef>
                        <a:spcAft>
                          <a:spcPts val="0"/>
                        </a:spcAft>
                        <a:buNone/>
                      </a:pPr>
                      <a:r>
                        <a:rPr lang="en-US" sz="1300" b="0" dirty="0" smtClean="0">
                          <a:solidFill>
                            <a:schemeClr val="tx1"/>
                          </a:solidFill>
                        </a:rPr>
                        <a:t>2.1</a:t>
                      </a:r>
                      <a:endParaRPr sz="1300" b="0" dirty="0">
                        <a:solidFill>
                          <a:schemeClr val="tx1"/>
                        </a:solidFill>
                      </a:endParaRPr>
                    </a:p>
                  </a:txBody>
                  <a:tcPr marL="63500" marR="63500" marT="63500" marB="63500"/>
                </a:tc>
              </a:tr>
              <a:tr h="0">
                <a:tc>
                  <a:txBody>
                    <a:bodyPr/>
                    <a:lstStyle/>
                    <a:p>
                      <a:pPr marL="0" lvl="0" indent="0" algn="l" rtl="0">
                        <a:spcBef>
                          <a:spcPts val="0"/>
                        </a:spcBef>
                        <a:spcAft>
                          <a:spcPts val="0"/>
                        </a:spcAft>
                        <a:buNone/>
                      </a:pPr>
                      <a:r>
                        <a:rPr lang="ru" sz="1100"/>
                        <a:t>Light attenuation length (cm)</a:t>
                      </a:r>
                      <a:endParaRPr sz="1100"/>
                    </a:p>
                  </a:txBody>
                  <a:tcPr marL="63500" marR="63500" marT="63500" marB="63500"/>
                </a:tc>
                <a:tc>
                  <a:txBody>
                    <a:bodyPr/>
                    <a:lstStyle/>
                    <a:p>
                      <a:pPr marL="0" lvl="0" indent="0" algn="l" rtl="0">
                        <a:spcBef>
                          <a:spcPts val="0"/>
                        </a:spcBef>
                        <a:spcAft>
                          <a:spcPts val="0"/>
                        </a:spcAft>
                        <a:buNone/>
                      </a:pPr>
                      <a:r>
                        <a:rPr lang="ru" sz="1300"/>
                        <a:t>380</a:t>
                      </a:r>
                      <a:endParaRPr sz="1300"/>
                    </a:p>
                  </a:txBody>
                  <a:tcPr marL="63500" marR="63500" marT="63500" marB="63500"/>
                </a:tc>
                <a:tc>
                  <a:txBody>
                    <a:bodyPr/>
                    <a:lstStyle/>
                    <a:p>
                      <a:pPr marL="0" lvl="0" indent="0" algn="l" rtl="0">
                        <a:spcBef>
                          <a:spcPts val="0"/>
                        </a:spcBef>
                        <a:spcAft>
                          <a:spcPts val="0"/>
                        </a:spcAft>
                        <a:buNone/>
                      </a:pPr>
                      <a:r>
                        <a:rPr lang="ru" sz="1300"/>
                        <a:t>380</a:t>
                      </a:r>
                      <a:endParaRPr sz="1300"/>
                    </a:p>
                  </a:txBody>
                  <a:tcPr marL="63500" marR="63500" marT="63500" marB="63500"/>
                </a:tc>
                <a:tc>
                  <a:txBody>
                    <a:bodyPr/>
                    <a:lstStyle/>
                    <a:p>
                      <a:pPr marL="0" lvl="0" indent="0" algn="l" rtl="0">
                        <a:spcBef>
                          <a:spcPts val="0"/>
                        </a:spcBef>
                        <a:spcAft>
                          <a:spcPts val="0"/>
                        </a:spcAft>
                        <a:buNone/>
                      </a:pPr>
                      <a:r>
                        <a:rPr lang="en-US" sz="1300" dirty="0" smtClean="0">
                          <a:solidFill>
                            <a:srgbClr val="FF0000"/>
                          </a:solidFill>
                        </a:rPr>
                        <a:t>120</a:t>
                      </a:r>
                      <a:endParaRPr sz="1300" dirty="0">
                        <a:solidFill>
                          <a:srgbClr val="FF0000"/>
                        </a:solidFill>
                      </a:endParaRPr>
                    </a:p>
                  </a:txBody>
                  <a:tcPr marL="63500" marR="63500" marT="63500" marB="63500"/>
                </a:tc>
                <a:tc>
                  <a:txBody>
                    <a:bodyPr/>
                    <a:lstStyle/>
                    <a:p>
                      <a:pPr marL="0" lvl="0" indent="0" algn="l" rtl="0">
                        <a:spcBef>
                          <a:spcPts val="0"/>
                        </a:spcBef>
                        <a:spcAft>
                          <a:spcPts val="0"/>
                        </a:spcAft>
                        <a:buNone/>
                      </a:pPr>
                      <a:r>
                        <a:rPr lang="en-US" sz="1300" b="1" dirty="0" smtClean="0">
                          <a:solidFill>
                            <a:srgbClr val="0070C0"/>
                          </a:solidFill>
                        </a:rPr>
                        <a:t>180</a:t>
                      </a:r>
                      <a:endParaRPr sz="1300" b="1" dirty="0">
                        <a:solidFill>
                          <a:srgbClr val="0070C0"/>
                        </a:solidFill>
                      </a:endParaRPr>
                    </a:p>
                  </a:txBody>
                  <a:tcPr marL="63500" marR="63500" marT="63500" marB="63500"/>
                </a:tc>
                <a:tc>
                  <a:txBody>
                    <a:bodyPr/>
                    <a:lstStyle/>
                    <a:p>
                      <a:pPr marL="0" lvl="0" indent="0" algn="l" rtl="0">
                        <a:spcBef>
                          <a:spcPts val="0"/>
                        </a:spcBef>
                        <a:spcAft>
                          <a:spcPts val="0"/>
                        </a:spcAft>
                        <a:buNone/>
                      </a:pPr>
                      <a:r>
                        <a:rPr lang="en-US" sz="1300" b="0" dirty="0" smtClean="0">
                          <a:solidFill>
                            <a:schemeClr val="tx1"/>
                          </a:solidFill>
                        </a:rPr>
                        <a:t>210</a:t>
                      </a:r>
                      <a:endParaRPr sz="1300" b="0" dirty="0">
                        <a:solidFill>
                          <a:schemeClr val="tx1"/>
                        </a:solidFill>
                      </a:endParaRPr>
                    </a:p>
                  </a:txBody>
                  <a:tcPr marL="63500" marR="63500" marT="63500" marB="63500"/>
                </a:tc>
              </a:tr>
            </a:tbl>
          </a:graphicData>
        </a:graphic>
      </p:graphicFrame>
      <p:sp>
        <p:nvSpPr>
          <p:cNvPr id="114" name="Google Shape;114;p18"/>
          <p:cNvSpPr txBox="1"/>
          <p:nvPr/>
        </p:nvSpPr>
        <p:spPr>
          <a:xfrm>
            <a:off x="479300" y="433137"/>
            <a:ext cx="8110800" cy="646268"/>
          </a:xfrm>
          <a:prstGeom prst="rect">
            <a:avLst/>
          </a:prstGeom>
          <a:no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Clr>
                <a:schemeClr val="dk1"/>
              </a:buClr>
              <a:buSzPts val="1100"/>
              <a:buFont typeface="Arial"/>
              <a:buNone/>
            </a:pPr>
            <a:r>
              <a:rPr lang="ru" sz="1300" b="1" dirty="0">
                <a:solidFill>
                  <a:srgbClr val="1155CC"/>
                </a:solidFill>
              </a:rPr>
              <a:t>Scintillators </a:t>
            </a:r>
            <a:endParaRPr sz="1300" b="1" dirty="0">
              <a:solidFill>
                <a:srgbClr val="1155CC"/>
              </a:solidFill>
            </a:endParaRPr>
          </a:p>
          <a:p>
            <a:pPr marL="0" lvl="0" indent="0" algn="just" rtl="0">
              <a:lnSpc>
                <a:spcPct val="115000"/>
              </a:lnSpc>
              <a:spcBef>
                <a:spcPts val="0"/>
              </a:spcBef>
              <a:spcAft>
                <a:spcPts val="0"/>
              </a:spcAft>
              <a:buNone/>
            </a:pPr>
            <a:r>
              <a:rPr lang="ru" sz="1100" dirty="0"/>
              <a:t>Scintillators based on polyvinyltoluene </a:t>
            </a:r>
            <a:r>
              <a:rPr lang="ru" sz="1100" b="1" dirty="0"/>
              <a:t>EJ-200</a:t>
            </a:r>
            <a:r>
              <a:rPr lang="ru" sz="1100" dirty="0"/>
              <a:t> and </a:t>
            </a:r>
            <a:r>
              <a:rPr lang="ru" sz="1100" b="1" dirty="0"/>
              <a:t>EJ-228</a:t>
            </a:r>
            <a:r>
              <a:rPr lang="ru" sz="1100" dirty="0"/>
              <a:t> with the following characteristics</a:t>
            </a:r>
            <a:endParaRPr sz="1100" dirty="0"/>
          </a:p>
        </p:txBody>
      </p:sp>
      <p:graphicFrame>
        <p:nvGraphicFramePr>
          <p:cNvPr id="115" name="Google Shape;115;p18"/>
          <p:cNvGraphicFramePr/>
          <p:nvPr>
            <p:extLst>
              <p:ext uri="{D42A27DB-BD31-4B8C-83A1-F6EECF244321}">
                <p14:modId xmlns:p14="http://schemas.microsoft.com/office/powerpoint/2010/main" val="3698255515"/>
              </p:ext>
            </p:extLst>
          </p:nvPr>
        </p:nvGraphicFramePr>
        <p:xfrm>
          <a:off x="1267838" y="3241025"/>
          <a:ext cx="5731226" cy="1869440"/>
        </p:xfrm>
        <a:graphic>
          <a:graphicData uri="http://schemas.openxmlformats.org/drawingml/2006/table">
            <a:tbl>
              <a:tblPr>
                <a:noFill/>
              </a:tblPr>
              <a:tblGrid>
                <a:gridCol w="1121299"/>
                <a:gridCol w="896510"/>
                <a:gridCol w="840974"/>
                <a:gridCol w="957481"/>
                <a:gridCol w="957481"/>
                <a:gridCol w="957481"/>
              </a:tblGrid>
              <a:tr h="266700">
                <a:tc>
                  <a:txBody>
                    <a:bodyPr/>
                    <a:lstStyle/>
                    <a:p>
                      <a:pPr marL="0" lvl="0" indent="0" algn="l" rtl="0">
                        <a:spcBef>
                          <a:spcPts val="0"/>
                        </a:spcBef>
                        <a:spcAft>
                          <a:spcPts val="0"/>
                        </a:spcAft>
                        <a:buNone/>
                      </a:pPr>
                      <a:endParaRPr sz="1100" dirty="0"/>
                    </a:p>
                  </a:txBody>
                  <a:tcPr marL="63500" marR="63500" marT="63500" marB="63500"/>
                </a:tc>
                <a:tc gridSpan="2">
                  <a:txBody>
                    <a:bodyPr/>
                    <a:lstStyle/>
                    <a:p>
                      <a:pPr marL="0" lvl="0" indent="0" algn="ctr" rtl="0">
                        <a:spcBef>
                          <a:spcPts val="0"/>
                        </a:spcBef>
                        <a:spcAft>
                          <a:spcPts val="0"/>
                        </a:spcAft>
                        <a:buNone/>
                      </a:pPr>
                      <a:r>
                        <a:rPr lang="ru" sz="1100" dirty="0"/>
                        <a:t>Hamamatsu</a:t>
                      </a:r>
                      <a:endParaRPr sz="1100" dirty="0"/>
                    </a:p>
                  </a:txBody>
                  <a:tcPr marL="63500" marR="63500" marT="63500" marB="63500"/>
                </a:tc>
                <a:tc hMerge="1">
                  <a:txBody>
                    <a:bodyPr/>
                    <a:lstStyle/>
                    <a:p>
                      <a:endParaRPr lang="ru-RU"/>
                    </a:p>
                  </a:txBody>
                  <a:tcPr/>
                </a:tc>
                <a:tc gridSpan="2">
                  <a:txBody>
                    <a:bodyPr/>
                    <a:lstStyle/>
                    <a:p>
                      <a:pPr marL="0" lvl="0" indent="0" algn="ctr" rtl="0">
                        <a:spcBef>
                          <a:spcPts val="0"/>
                        </a:spcBef>
                        <a:spcAft>
                          <a:spcPts val="0"/>
                        </a:spcAft>
                        <a:buNone/>
                      </a:pPr>
                      <a:r>
                        <a:rPr lang="ru" sz="1100"/>
                        <a:t>Sensl</a:t>
                      </a:r>
                      <a:endParaRPr sz="1100"/>
                    </a:p>
                  </a:txBody>
                  <a:tcPr marL="63500" marR="63500" marT="63500" marB="63500"/>
                </a:tc>
                <a:tc hMerge="1">
                  <a:txBody>
                    <a:bodyPr/>
                    <a:lstStyle/>
                    <a:p>
                      <a:endParaRPr lang="ru-RU"/>
                    </a:p>
                  </a:txBody>
                  <a:tcPr/>
                </a:tc>
                <a:tc>
                  <a:txBody>
                    <a:bodyPr/>
                    <a:lstStyle/>
                    <a:p>
                      <a:pPr marL="0" lvl="0" indent="0" algn="ctr" rtl="0">
                        <a:spcBef>
                          <a:spcPts val="0"/>
                        </a:spcBef>
                        <a:spcAft>
                          <a:spcPts val="0"/>
                        </a:spcAft>
                        <a:buNone/>
                      </a:pPr>
                      <a:r>
                        <a:rPr lang="en-US" sz="1100" dirty="0" smtClean="0">
                          <a:solidFill>
                            <a:srgbClr val="FF0000"/>
                          </a:solidFill>
                        </a:rPr>
                        <a:t>SQR-15</a:t>
                      </a:r>
                      <a:endParaRPr sz="1100" dirty="0">
                        <a:solidFill>
                          <a:srgbClr val="FF0000"/>
                        </a:solidFill>
                      </a:endParaRPr>
                    </a:p>
                  </a:txBody>
                  <a:tcPr marL="63500" marR="63500" marT="63500" marB="63500"/>
                </a:tc>
              </a:tr>
              <a:tr h="0">
                <a:tc>
                  <a:txBody>
                    <a:bodyPr/>
                    <a:lstStyle/>
                    <a:p>
                      <a:pPr marL="0" lvl="0" indent="0" algn="l" rtl="0">
                        <a:spcBef>
                          <a:spcPts val="0"/>
                        </a:spcBef>
                        <a:spcAft>
                          <a:spcPts val="0"/>
                        </a:spcAft>
                        <a:buNone/>
                      </a:pPr>
                      <a:r>
                        <a:rPr lang="ru" sz="1100"/>
                        <a:t>Size, mm</a:t>
                      </a:r>
                      <a:r>
                        <a:rPr lang="ru" sz="1100" baseline="30000"/>
                        <a:t>2</a:t>
                      </a:r>
                      <a:endParaRPr sz="1100" baseline="30000"/>
                    </a:p>
                  </a:txBody>
                  <a:tcPr marL="63500" marR="63500" marT="63500" marB="63500"/>
                </a:tc>
                <a:tc>
                  <a:txBody>
                    <a:bodyPr/>
                    <a:lstStyle/>
                    <a:p>
                      <a:pPr marL="0" lvl="0" indent="0" algn="l" rtl="0">
                        <a:spcBef>
                          <a:spcPts val="0"/>
                        </a:spcBef>
                        <a:spcAft>
                          <a:spcPts val="0"/>
                        </a:spcAft>
                        <a:buNone/>
                      </a:pPr>
                      <a:r>
                        <a:rPr lang="ru" sz="1300"/>
                        <a:t>3x3</a:t>
                      </a:r>
                      <a:endParaRPr sz="1300"/>
                    </a:p>
                  </a:txBody>
                  <a:tcPr marL="63500" marR="63500" marT="63500" marB="63500"/>
                </a:tc>
                <a:tc>
                  <a:txBody>
                    <a:bodyPr/>
                    <a:lstStyle/>
                    <a:p>
                      <a:pPr marL="0" lvl="0" indent="0" algn="l" rtl="0">
                        <a:spcBef>
                          <a:spcPts val="0"/>
                        </a:spcBef>
                        <a:spcAft>
                          <a:spcPts val="0"/>
                        </a:spcAft>
                        <a:buNone/>
                      </a:pPr>
                      <a:r>
                        <a:rPr lang="ru" sz="1300" b="1" dirty="0">
                          <a:solidFill>
                            <a:srgbClr val="0070C0"/>
                          </a:solidFill>
                        </a:rPr>
                        <a:t>6x6</a:t>
                      </a:r>
                      <a:endParaRPr sz="1300" b="1" dirty="0">
                        <a:solidFill>
                          <a:srgbClr val="0070C0"/>
                        </a:solidFill>
                      </a:endParaRPr>
                    </a:p>
                  </a:txBody>
                  <a:tcPr marL="63500" marR="63500" marT="63500" marB="63500"/>
                </a:tc>
                <a:tc>
                  <a:txBody>
                    <a:bodyPr/>
                    <a:lstStyle/>
                    <a:p>
                      <a:pPr marL="0" lvl="0" indent="0" algn="l" rtl="0">
                        <a:spcBef>
                          <a:spcPts val="0"/>
                        </a:spcBef>
                        <a:spcAft>
                          <a:spcPts val="0"/>
                        </a:spcAft>
                        <a:buNone/>
                      </a:pPr>
                      <a:r>
                        <a:rPr lang="ru" sz="1300"/>
                        <a:t>3x3</a:t>
                      </a:r>
                      <a:endParaRPr sz="1300"/>
                    </a:p>
                  </a:txBody>
                  <a:tcPr marL="63500" marR="63500" marT="63500" marB="63500"/>
                </a:tc>
                <a:tc>
                  <a:txBody>
                    <a:bodyPr/>
                    <a:lstStyle/>
                    <a:p>
                      <a:pPr marL="0" lvl="0" indent="0" algn="l" rtl="0">
                        <a:spcBef>
                          <a:spcPts val="0"/>
                        </a:spcBef>
                        <a:spcAft>
                          <a:spcPts val="0"/>
                        </a:spcAft>
                        <a:buNone/>
                      </a:pPr>
                      <a:r>
                        <a:rPr lang="ru" sz="1300" dirty="0"/>
                        <a:t>6х6</a:t>
                      </a:r>
                      <a:endParaRPr sz="1300" dirty="0"/>
                    </a:p>
                  </a:txBody>
                  <a:tcPr marL="63500" marR="63500" marT="63500" marB="63500"/>
                </a:tc>
                <a:tc>
                  <a:txBody>
                    <a:bodyPr/>
                    <a:lstStyle/>
                    <a:p>
                      <a:pPr marL="0" lvl="0" indent="0" algn="l" rtl="0">
                        <a:spcBef>
                          <a:spcPts val="0"/>
                        </a:spcBef>
                        <a:spcAft>
                          <a:spcPts val="0"/>
                        </a:spcAft>
                        <a:buNone/>
                      </a:pPr>
                      <a:r>
                        <a:rPr lang="en-US" sz="1300" dirty="0" smtClean="0">
                          <a:solidFill>
                            <a:srgbClr val="FF0000"/>
                          </a:solidFill>
                        </a:rPr>
                        <a:t>6x6</a:t>
                      </a:r>
                      <a:endParaRPr sz="1300" dirty="0">
                        <a:solidFill>
                          <a:srgbClr val="FF0000"/>
                        </a:solidFill>
                      </a:endParaRPr>
                    </a:p>
                  </a:txBody>
                  <a:tcPr marL="63500" marR="63500" marT="63500" marB="63500"/>
                </a:tc>
              </a:tr>
              <a:tr h="0">
                <a:tc>
                  <a:txBody>
                    <a:bodyPr/>
                    <a:lstStyle/>
                    <a:p>
                      <a:pPr marL="0" lvl="0" indent="0" algn="l" rtl="0">
                        <a:spcBef>
                          <a:spcPts val="0"/>
                        </a:spcBef>
                        <a:spcAft>
                          <a:spcPts val="0"/>
                        </a:spcAft>
                        <a:buClr>
                          <a:schemeClr val="dk1"/>
                        </a:buClr>
                        <a:buSzPts val="1100"/>
                        <a:buFont typeface="Arial"/>
                        <a:buNone/>
                      </a:pPr>
                      <a:r>
                        <a:rPr lang="ru" sz="1100"/>
                        <a:t>Front Time (ns)</a:t>
                      </a:r>
                      <a:endParaRPr sz="1100"/>
                    </a:p>
                  </a:txBody>
                  <a:tcPr marL="63500" marR="63500" marT="63500" marB="63500"/>
                </a:tc>
                <a:tc>
                  <a:txBody>
                    <a:bodyPr/>
                    <a:lstStyle/>
                    <a:p>
                      <a:pPr marL="0" lvl="0" indent="0" algn="l" rtl="0">
                        <a:spcBef>
                          <a:spcPts val="0"/>
                        </a:spcBef>
                        <a:spcAft>
                          <a:spcPts val="0"/>
                        </a:spcAft>
                        <a:buNone/>
                      </a:pPr>
                      <a:r>
                        <a:rPr lang="ru" sz="1300"/>
                        <a:t>3.5</a:t>
                      </a:r>
                      <a:endParaRPr sz="1300"/>
                    </a:p>
                  </a:txBody>
                  <a:tcPr marL="63500" marR="63500" marT="63500" marB="63500"/>
                </a:tc>
                <a:tc>
                  <a:txBody>
                    <a:bodyPr/>
                    <a:lstStyle/>
                    <a:p>
                      <a:pPr marL="0" lvl="0" indent="0" algn="l" rtl="0">
                        <a:spcBef>
                          <a:spcPts val="0"/>
                        </a:spcBef>
                        <a:spcAft>
                          <a:spcPts val="0"/>
                        </a:spcAft>
                        <a:buNone/>
                      </a:pPr>
                      <a:r>
                        <a:rPr lang="ru" sz="1300" b="1" dirty="0">
                          <a:solidFill>
                            <a:srgbClr val="0070C0"/>
                          </a:solidFill>
                        </a:rPr>
                        <a:t>6.5</a:t>
                      </a:r>
                      <a:endParaRPr sz="1300" b="1" dirty="0">
                        <a:solidFill>
                          <a:srgbClr val="0070C0"/>
                        </a:solidFill>
                      </a:endParaRPr>
                    </a:p>
                  </a:txBody>
                  <a:tcPr marL="63500" marR="63500" marT="63500" marB="63500"/>
                </a:tc>
                <a:tc>
                  <a:txBody>
                    <a:bodyPr/>
                    <a:lstStyle/>
                    <a:p>
                      <a:pPr marL="0" lvl="0" indent="0" algn="l" rtl="0">
                        <a:spcBef>
                          <a:spcPts val="0"/>
                        </a:spcBef>
                        <a:spcAft>
                          <a:spcPts val="0"/>
                        </a:spcAft>
                        <a:buNone/>
                      </a:pPr>
                      <a:r>
                        <a:rPr lang="ru" sz="1300"/>
                        <a:t>3</a:t>
                      </a:r>
                      <a:endParaRPr sz="1300"/>
                    </a:p>
                  </a:txBody>
                  <a:tcPr marL="63500" marR="63500" marT="63500" marB="63500"/>
                </a:tc>
                <a:tc>
                  <a:txBody>
                    <a:bodyPr/>
                    <a:lstStyle/>
                    <a:p>
                      <a:pPr marL="0" lvl="0" indent="0" algn="l" rtl="0">
                        <a:spcBef>
                          <a:spcPts val="0"/>
                        </a:spcBef>
                        <a:spcAft>
                          <a:spcPts val="0"/>
                        </a:spcAft>
                        <a:buNone/>
                      </a:pPr>
                      <a:r>
                        <a:rPr lang="ru" sz="1300"/>
                        <a:t>5</a:t>
                      </a:r>
                      <a:endParaRPr sz="1300"/>
                    </a:p>
                  </a:txBody>
                  <a:tcPr marL="63500" marR="63500" marT="63500" marB="63500"/>
                </a:tc>
                <a:tc>
                  <a:txBody>
                    <a:bodyPr/>
                    <a:lstStyle/>
                    <a:p>
                      <a:pPr marL="0" lvl="0" indent="0" algn="l" rtl="0">
                        <a:spcBef>
                          <a:spcPts val="0"/>
                        </a:spcBef>
                        <a:spcAft>
                          <a:spcPts val="0"/>
                        </a:spcAft>
                        <a:buNone/>
                      </a:pPr>
                      <a:r>
                        <a:rPr lang="en-US" sz="1300" dirty="0" smtClean="0">
                          <a:solidFill>
                            <a:srgbClr val="FF0000"/>
                          </a:solidFill>
                        </a:rPr>
                        <a:t>2</a:t>
                      </a:r>
                      <a:endParaRPr sz="1300" dirty="0">
                        <a:solidFill>
                          <a:srgbClr val="FF0000"/>
                        </a:solidFill>
                      </a:endParaRPr>
                    </a:p>
                  </a:txBody>
                  <a:tcPr marL="63500" marR="63500" marT="63500" marB="63500"/>
                </a:tc>
              </a:tr>
              <a:tr h="0">
                <a:tc>
                  <a:txBody>
                    <a:bodyPr/>
                    <a:lstStyle/>
                    <a:p>
                      <a:pPr marL="0" lvl="0" indent="0" algn="l" rtl="0">
                        <a:spcBef>
                          <a:spcPts val="0"/>
                        </a:spcBef>
                        <a:spcAft>
                          <a:spcPts val="0"/>
                        </a:spcAft>
                        <a:buClr>
                          <a:schemeClr val="dk1"/>
                        </a:buClr>
                        <a:buSzPts val="1100"/>
                        <a:buFont typeface="Arial"/>
                        <a:buNone/>
                      </a:pPr>
                      <a:r>
                        <a:rPr lang="ru" sz="1100"/>
                        <a:t>Decay Time (ns)</a:t>
                      </a:r>
                      <a:endParaRPr sz="1100"/>
                    </a:p>
                  </a:txBody>
                  <a:tcPr marL="63500" marR="63500" marT="63500" marB="63500"/>
                </a:tc>
                <a:tc>
                  <a:txBody>
                    <a:bodyPr/>
                    <a:lstStyle/>
                    <a:p>
                      <a:pPr marL="0" lvl="0" indent="0" algn="l" rtl="0">
                        <a:spcBef>
                          <a:spcPts val="0"/>
                        </a:spcBef>
                        <a:spcAft>
                          <a:spcPts val="0"/>
                        </a:spcAft>
                        <a:buNone/>
                      </a:pPr>
                      <a:r>
                        <a:rPr lang="ru" sz="1300"/>
                        <a:t>150</a:t>
                      </a:r>
                      <a:endParaRPr sz="1300"/>
                    </a:p>
                  </a:txBody>
                  <a:tcPr marL="63500" marR="63500" marT="63500" marB="63500"/>
                </a:tc>
                <a:tc>
                  <a:txBody>
                    <a:bodyPr/>
                    <a:lstStyle/>
                    <a:p>
                      <a:pPr marL="0" lvl="0" indent="0" algn="l" rtl="0">
                        <a:spcBef>
                          <a:spcPts val="0"/>
                        </a:spcBef>
                        <a:spcAft>
                          <a:spcPts val="0"/>
                        </a:spcAft>
                        <a:buNone/>
                      </a:pPr>
                      <a:r>
                        <a:rPr lang="ru" sz="1300" b="1" dirty="0">
                          <a:solidFill>
                            <a:srgbClr val="0070C0"/>
                          </a:solidFill>
                        </a:rPr>
                        <a:t>300</a:t>
                      </a:r>
                      <a:endParaRPr sz="1300" b="1" dirty="0">
                        <a:solidFill>
                          <a:srgbClr val="0070C0"/>
                        </a:solidFill>
                      </a:endParaRPr>
                    </a:p>
                  </a:txBody>
                  <a:tcPr marL="63500" marR="63500" marT="63500" marB="63500"/>
                </a:tc>
                <a:tc>
                  <a:txBody>
                    <a:bodyPr/>
                    <a:lstStyle/>
                    <a:p>
                      <a:pPr marL="0" lvl="0" indent="0" algn="l" rtl="0">
                        <a:spcBef>
                          <a:spcPts val="0"/>
                        </a:spcBef>
                        <a:spcAft>
                          <a:spcPts val="0"/>
                        </a:spcAft>
                        <a:buNone/>
                      </a:pPr>
                      <a:r>
                        <a:rPr lang="ru" sz="1300"/>
                        <a:t>120</a:t>
                      </a:r>
                      <a:endParaRPr sz="1300"/>
                    </a:p>
                  </a:txBody>
                  <a:tcPr marL="63500" marR="63500" marT="63500" marB="63500"/>
                </a:tc>
                <a:tc>
                  <a:txBody>
                    <a:bodyPr/>
                    <a:lstStyle/>
                    <a:p>
                      <a:pPr marL="0" lvl="0" indent="0" algn="l" rtl="0">
                        <a:spcBef>
                          <a:spcPts val="0"/>
                        </a:spcBef>
                        <a:spcAft>
                          <a:spcPts val="0"/>
                        </a:spcAft>
                        <a:buNone/>
                      </a:pPr>
                      <a:r>
                        <a:rPr lang="ru" sz="1300"/>
                        <a:t>400</a:t>
                      </a:r>
                      <a:endParaRPr sz="1300"/>
                    </a:p>
                  </a:txBody>
                  <a:tcPr marL="63500" marR="63500" marT="63500" marB="63500"/>
                </a:tc>
                <a:tc>
                  <a:txBody>
                    <a:bodyPr/>
                    <a:lstStyle/>
                    <a:p>
                      <a:pPr marL="0" lvl="0" indent="0" algn="l" rtl="0">
                        <a:spcBef>
                          <a:spcPts val="0"/>
                        </a:spcBef>
                        <a:spcAft>
                          <a:spcPts val="0"/>
                        </a:spcAft>
                        <a:buNone/>
                      </a:pPr>
                      <a:r>
                        <a:rPr lang="en-US" sz="1300" dirty="0" smtClean="0">
                          <a:solidFill>
                            <a:srgbClr val="FF0000"/>
                          </a:solidFill>
                        </a:rPr>
                        <a:t>10</a:t>
                      </a:r>
                      <a:endParaRPr sz="1300" dirty="0">
                        <a:solidFill>
                          <a:srgbClr val="FF0000"/>
                        </a:solidFill>
                      </a:endParaRPr>
                    </a:p>
                  </a:txBody>
                  <a:tcPr marL="63500" marR="63500" marT="63500" marB="63500"/>
                </a:tc>
              </a:tr>
              <a:tr h="0">
                <a:tc>
                  <a:txBody>
                    <a:bodyPr/>
                    <a:lstStyle/>
                    <a:p>
                      <a:pPr marL="0" lvl="0" indent="0" algn="l" rtl="0">
                        <a:spcBef>
                          <a:spcPts val="0"/>
                        </a:spcBef>
                        <a:spcAft>
                          <a:spcPts val="0"/>
                        </a:spcAft>
                        <a:buNone/>
                      </a:pPr>
                      <a:r>
                        <a:rPr lang="ru" sz="1100"/>
                        <a:t>Quantum efficiency, %</a:t>
                      </a:r>
                      <a:endParaRPr sz="1100"/>
                    </a:p>
                  </a:txBody>
                  <a:tcPr marL="63500" marR="63500" marT="63500" marB="63500"/>
                </a:tc>
                <a:tc>
                  <a:txBody>
                    <a:bodyPr/>
                    <a:lstStyle/>
                    <a:p>
                      <a:pPr marL="0" lvl="0" indent="0" algn="l" rtl="0">
                        <a:spcBef>
                          <a:spcPts val="0"/>
                        </a:spcBef>
                        <a:spcAft>
                          <a:spcPts val="0"/>
                        </a:spcAft>
                        <a:buNone/>
                      </a:pPr>
                      <a:r>
                        <a:rPr lang="ru" sz="1300"/>
                        <a:t>25</a:t>
                      </a:r>
                      <a:endParaRPr sz="1300"/>
                    </a:p>
                  </a:txBody>
                  <a:tcPr marL="63500" marR="63500" marT="63500" marB="63500"/>
                </a:tc>
                <a:tc>
                  <a:txBody>
                    <a:bodyPr/>
                    <a:lstStyle/>
                    <a:p>
                      <a:pPr marL="0" lvl="0" indent="0" algn="l" rtl="0">
                        <a:spcBef>
                          <a:spcPts val="0"/>
                        </a:spcBef>
                        <a:spcAft>
                          <a:spcPts val="0"/>
                        </a:spcAft>
                        <a:buNone/>
                      </a:pPr>
                      <a:r>
                        <a:rPr lang="ru" sz="1300" b="1" dirty="0">
                          <a:solidFill>
                            <a:srgbClr val="0070C0"/>
                          </a:solidFill>
                        </a:rPr>
                        <a:t>40</a:t>
                      </a:r>
                      <a:endParaRPr sz="1300" b="1" dirty="0">
                        <a:solidFill>
                          <a:srgbClr val="0070C0"/>
                        </a:solidFill>
                      </a:endParaRPr>
                    </a:p>
                  </a:txBody>
                  <a:tcPr marL="63500" marR="63500" marT="63500" marB="63500"/>
                </a:tc>
                <a:tc>
                  <a:txBody>
                    <a:bodyPr/>
                    <a:lstStyle/>
                    <a:p>
                      <a:pPr marL="0" lvl="0" indent="0" algn="l" rtl="0">
                        <a:spcBef>
                          <a:spcPts val="0"/>
                        </a:spcBef>
                        <a:spcAft>
                          <a:spcPts val="0"/>
                        </a:spcAft>
                        <a:buNone/>
                      </a:pPr>
                      <a:r>
                        <a:rPr lang="ru" sz="1300"/>
                        <a:t>30</a:t>
                      </a:r>
                      <a:endParaRPr sz="1300"/>
                    </a:p>
                  </a:txBody>
                  <a:tcPr marL="63500" marR="63500" marT="63500" marB="63500"/>
                </a:tc>
                <a:tc>
                  <a:txBody>
                    <a:bodyPr/>
                    <a:lstStyle/>
                    <a:p>
                      <a:pPr marL="0" lvl="0" indent="0" algn="l" rtl="0">
                        <a:spcBef>
                          <a:spcPts val="0"/>
                        </a:spcBef>
                        <a:spcAft>
                          <a:spcPts val="0"/>
                        </a:spcAft>
                        <a:buNone/>
                      </a:pPr>
                      <a:r>
                        <a:rPr lang="ru" sz="1300"/>
                        <a:t>50</a:t>
                      </a:r>
                      <a:endParaRPr sz="1300"/>
                    </a:p>
                  </a:txBody>
                  <a:tcPr marL="63500" marR="63500" marT="63500" marB="63500"/>
                </a:tc>
                <a:tc>
                  <a:txBody>
                    <a:bodyPr/>
                    <a:lstStyle/>
                    <a:p>
                      <a:pPr marL="0" lvl="0" indent="0" algn="l" rtl="0">
                        <a:spcBef>
                          <a:spcPts val="0"/>
                        </a:spcBef>
                        <a:spcAft>
                          <a:spcPts val="0"/>
                        </a:spcAft>
                        <a:buNone/>
                      </a:pPr>
                      <a:r>
                        <a:rPr lang="en-US" sz="1300" dirty="0" smtClean="0">
                          <a:solidFill>
                            <a:srgbClr val="FF0000"/>
                          </a:solidFill>
                        </a:rPr>
                        <a:t>45</a:t>
                      </a:r>
                      <a:endParaRPr sz="1300" dirty="0">
                        <a:solidFill>
                          <a:srgbClr val="FF0000"/>
                        </a:solidFill>
                      </a:endParaRPr>
                    </a:p>
                  </a:txBody>
                  <a:tcPr marL="63500" marR="63500" marT="63500" marB="63500"/>
                </a:tc>
              </a:tr>
            </a:tbl>
          </a:graphicData>
        </a:graphic>
      </p:graphicFrame>
      <p:sp>
        <p:nvSpPr>
          <p:cNvPr id="116" name="Google Shape;116;p18"/>
          <p:cNvSpPr txBox="1"/>
          <p:nvPr/>
        </p:nvSpPr>
        <p:spPr>
          <a:xfrm>
            <a:off x="479300" y="2701949"/>
            <a:ext cx="8110800" cy="52939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ru" sz="1100" b="1" dirty="0">
                <a:solidFill>
                  <a:srgbClr val="1155CC"/>
                </a:solidFill>
              </a:rPr>
              <a:t>SiPM</a:t>
            </a:r>
            <a:endParaRPr sz="1100" b="1" dirty="0">
              <a:solidFill>
                <a:srgbClr val="1155CC"/>
              </a:solidFill>
            </a:endParaRPr>
          </a:p>
          <a:p>
            <a:pPr marL="0" lvl="0" indent="0" algn="just" rtl="0">
              <a:lnSpc>
                <a:spcPct val="115000"/>
              </a:lnSpc>
              <a:spcBef>
                <a:spcPts val="0"/>
              </a:spcBef>
              <a:spcAft>
                <a:spcPts val="0"/>
              </a:spcAft>
              <a:buNone/>
            </a:pPr>
            <a:r>
              <a:rPr lang="ru" sz="1100" b="1" dirty="0"/>
              <a:t>Sensl MICROFJ</a:t>
            </a:r>
            <a:r>
              <a:rPr lang="ru" sz="1100" dirty="0"/>
              <a:t>-30035 3x3 mm</a:t>
            </a:r>
            <a:r>
              <a:rPr lang="ru" sz="1100" baseline="30000" dirty="0"/>
              <a:t>2</a:t>
            </a:r>
            <a:r>
              <a:rPr lang="ru" sz="1100" dirty="0"/>
              <a:t> and 60035 6x6 mm</a:t>
            </a:r>
            <a:r>
              <a:rPr lang="ru" sz="1100" baseline="30000" dirty="0"/>
              <a:t>2</a:t>
            </a:r>
            <a:r>
              <a:rPr lang="ru" sz="1100" dirty="0"/>
              <a:t> </a:t>
            </a:r>
            <a:r>
              <a:rPr lang="ru" sz="1100" b="1" dirty="0"/>
              <a:t>Hamamatsu </a:t>
            </a:r>
            <a:r>
              <a:rPr lang="ru" sz="1100" dirty="0"/>
              <a:t>S12572-015P 3x3mm</a:t>
            </a:r>
            <a:r>
              <a:rPr lang="ru" sz="1100" baseline="30000" dirty="0"/>
              <a:t>2</a:t>
            </a:r>
            <a:r>
              <a:rPr lang="ru" sz="1100" dirty="0"/>
              <a:t> and S13360-6050PE 6x6 mm</a:t>
            </a:r>
            <a:r>
              <a:rPr lang="ru" sz="1100" baseline="30000" dirty="0"/>
              <a:t>2</a:t>
            </a:r>
            <a:endParaRPr sz="1100" baseline="30000" dirty="0">
              <a:solidFill>
                <a:srgbClr val="FF0000"/>
              </a:solidFill>
            </a:endParaRPr>
          </a:p>
        </p:txBody>
      </p:sp>
      <p:sp>
        <p:nvSpPr>
          <p:cNvPr id="117" name="Google Shape;117;p18"/>
          <p:cNvSpPr txBox="1"/>
          <p:nvPr/>
        </p:nvSpPr>
        <p:spPr>
          <a:xfrm>
            <a:off x="200925" y="40175"/>
            <a:ext cx="8304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800" b="1"/>
              <a:t>Characteristics of the scintillator and SiPM</a:t>
            </a:r>
            <a:endParaRPr sz="1800" b="1"/>
          </a:p>
        </p:txBody>
      </p:sp>
      <p:sp>
        <p:nvSpPr>
          <p:cNvPr id="118" name="Google Shape;11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7</a:t>
            </a:fld>
            <a:endParaRPr/>
          </a:p>
        </p:txBody>
      </p:sp>
    </p:spTree>
    <p:extLst>
      <p:ext uri="{BB962C8B-B14F-4D97-AF65-F5344CB8AC3E}">
        <p14:creationId xmlns:p14="http://schemas.microsoft.com/office/powerpoint/2010/main" val="17692660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1109899b109_0_32"/>
          <p:cNvSpPr txBox="1">
            <a:spLocks noGrp="1"/>
          </p:cNvSpPr>
          <p:nvPr>
            <p:ph type="sldNum" idx="12"/>
          </p:nvPr>
        </p:nvSpPr>
        <p:spPr>
          <a:xfrm>
            <a:off x="6553200" y="4767263"/>
            <a:ext cx="2133600" cy="2738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Times New Roman"/>
              <a:buNone/>
            </a:pPr>
            <a:fld id="{00000000-1234-1234-1234-123412341234}" type="slidenum">
              <a:rPr lang="en-US"/>
              <a:t>8</a:t>
            </a:fld>
            <a:endParaRPr/>
          </a:p>
        </p:txBody>
      </p:sp>
      <p:sp>
        <p:nvSpPr>
          <p:cNvPr id="220" name="Google Shape;220;g1109899b109_0_32"/>
          <p:cNvSpPr txBox="1"/>
          <p:nvPr/>
        </p:nvSpPr>
        <p:spPr>
          <a:xfrm>
            <a:off x="363350" y="183938"/>
            <a:ext cx="8700902"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RU" sz="2600" b="1" dirty="0" smtClean="0">
                <a:latin typeface="Times New Roman"/>
                <a:ea typeface="Times New Roman"/>
                <a:cs typeface="Times New Roman"/>
                <a:sym typeface="Times New Roman"/>
              </a:rPr>
              <a:t>Моделирование </a:t>
            </a:r>
            <a:r>
              <a:rPr lang="en-US" sz="2600" b="1" dirty="0" err="1" smtClean="0">
                <a:latin typeface="Times New Roman"/>
                <a:ea typeface="Times New Roman"/>
                <a:cs typeface="Times New Roman"/>
                <a:sym typeface="Times New Roman"/>
              </a:rPr>
              <a:t>Диффузно</a:t>
            </a:r>
            <a:r>
              <a:rPr lang="ru-RU" sz="2600" b="1" dirty="0" smtClean="0">
                <a:latin typeface="Times New Roman"/>
                <a:ea typeface="Times New Roman"/>
                <a:cs typeface="Times New Roman"/>
                <a:sym typeface="Times New Roman"/>
              </a:rPr>
              <a:t>е</a:t>
            </a:r>
            <a:r>
              <a:rPr lang="en-US" sz="2600" b="1" dirty="0" smtClean="0">
                <a:latin typeface="Times New Roman"/>
                <a:ea typeface="Times New Roman"/>
                <a:cs typeface="Times New Roman"/>
                <a:sym typeface="Times New Roman"/>
              </a:rPr>
              <a:t> </a:t>
            </a:r>
            <a:r>
              <a:rPr lang="en-US" sz="2600" b="1" dirty="0" err="1">
                <a:latin typeface="Times New Roman"/>
                <a:ea typeface="Times New Roman"/>
                <a:cs typeface="Times New Roman"/>
                <a:sym typeface="Times New Roman"/>
              </a:rPr>
              <a:t>отражение</a:t>
            </a:r>
            <a:r>
              <a:rPr lang="en-US" sz="2600" b="1" dirty="0">
                <a:latin typeface="Times New Roman"/>
                <a:ea typeface="Times New Roman"/>
                <a:cs typeface="Times New Roman"/>
                <a:sym typeface="Times New Roman"/>
              </a:rPr>
              <a:t> </a:t>
            </a:r>
            <a:endParaRPr sz="2600" b="1" dirty="0">
              <a:latin typeface="Times New Roman"/>
              <a:ea typeface="Times New Roman"/>
              <a:cs typeface="Times New Roman"/>
              <a:sym typeface="Times New Roman"/>
            </a:endParaRPr>
          </a:p>
          <a:p>
            <a:pPr marL="0" lvl="0" indent="0" algn="l" rtl="0">
              <a:spcBef>
                <a:spcPts val="0"/>
              </a:spcBef>
              <a:spcAft>
                <a:spcPts val="0"/>
              </a:spcAft>
              <a:buNone/>
            </a:pPr>
            <a:endParaRPr dirty="0">
              <a:latin typeface="Calibri"/>
              <a:ea typeface="Calibri"/>
              <a:cs typeface="Calibri"/>
              <a:sym typeface="Calibri"/>
            </a:endParaRPr>
          </a:p>
        </p:txBody>
      </p:sp>
      <p:sp>
        <p:nvSpPr>
          <p:cNvPr id="221" name="Google Shape;221;g1109899b109_0_32"/>
          <p:cNvSpPr txBox="1"/>
          <p:nvPr/>
        </p:nvSpPr>
        <p:spPr>
          <a:xfrm>
            <a:off x="1331912" y="674465"/>
            <a:ext cx="66960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Временное разрешение   порог </a:t>
            </a:r>
            <a:r>
              <a:rPr lang="en-US" sz="2400" b="1">
                <a:solidFill>
                  <a:schemeClr val="dk1"/>
                </a:solidFill>
                <a:latin typeface="Times New Roman"/>
                <a:ea typeface="Times New Roman"/>
                <a:cs typeface="Times New Roman"/>
                <a:sym typeface="Times New Roman"/>
              </a:rPr>
              <a:t>3</a:t>
            </a:r>
            <a:r>
              <a:rPr lang="en-US" sz="2400" b="1" i="0" u="none" strike="noStrike" cap="none">
                <a:solidFill>
                  <a:schemeClr val="dk1"/>
                </a:solidFill>
                <a:latin typeface="Times New Roman"/>
                <a:ea typeface="Times New Roman"/>
                <a:cs typeface="Times New Roman"/>
                <a:sym typeface="Times New Roman"/>
              </a:rPr>
              <a:t>МэВ  </a:t>
            </a:r>
            <a:endParaRPr/>
          </a:p>
        </p:txBody>
      </p:sp>
      <p:sp>
        <p:nvSpPr>
          <p:cNvPr id="222" name="Google Shape;222;g1109899b109_0_32"/>
          <p:cNvSpPr txBox="1"/>
          <p:nvPr/>
        </p:nvSpPr>
        <p:spPr>
          <a:xfrm>
            <a:off x="1344375" y="1062769"/>
            <a:ext cx="17532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latin typeface="Calibri"/>
                <a:ea typeface="Calibri"/>
                <a:cs typeface="Calibri"/>
                <a:sym typeface="Calibri"/>
              </a:rPr>
              <a:t>40x40x38 mm</a:t>
            </a:r>
            <a:r>
              <a:rPr lang="en-US" sz="1800" b="1" baseline="30000">
                <a:latin typeface="Calibri"/>
                <a:ea typeface="Calibri"/>
                <a:cs typeface="Calibri"/>
                <a:sym typeface="Calibri"/>
              </a:rPr>
              <a:t>3</a:t>
            </a:r>
            <a:r>
              <a:rPr lang="en-US" sz="1800" b="1">
                <a:latin typeface="Calibri"/>
                <a:ea typeface="Calibri"/>
                <a:cs typeface="Calibri"/>
                <a:sym typeface="Calibri"/>
              </a:rPr>
              <a:t> </a:t>
            </a:r>
            <a:endParaRPr sz="1800" b="1">
              <a:latin typeface="Calibri"/>
              <a:ea typeface="Calibri"/>
              <a:cs typeface="Calibri"/>
              <a:sym typeface="Calibri"/>
            </a:endParaRPr>
          </a:p>
        </p:txBody>
      </p:sp>
      <p:sp>
        <p:nvSpPr>
          <p:cNvPr id="223" name="Google Shape;223;g1109899b109_0_32"/>
          <p:cNvSpPr txBox="1"/>
          <p:nvPr/>
        </p:nvSpPr>
        <p:spPr>
          <a:xfrm>
            <a:off x="5629725" y="1062769"/>
            <a:ext cx="17532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latin typeface="Calibri"/>
                <a:ea typeface="Calibri"/>
                <a:cs typeface="Calibri"/>
                <a:sym typeface="Calibri"/>
              </a:rPr>
              <a:t>40x40x25 mm</a:t>
            </a:r>
            <a:r>
              <a:rPr lang="en-US" sz="1800" b="1" baseline="30000">
                <a:latin typeface="Calibri"/>
                <a:ea typeface="Calibri"/>
                <a:cs typeface="Calibri"/>
                <a:sym typeface="Calibri"/>
              </a:rPr>
              <a:t>3</a:t>
            </a:r>
            <a:r>
              <a:rPr lang="en-US" sz="1800" b="1">
                <a:latin typeface="Calibri"/>
                <a:ea typeface="Calibri"/>
                <a:cs typeface="Calibri"/>
                <a:sym typeface="Calibri"/>
              </a:rPr>
              <a:t> </a:t>
            </a:r>
            <a:endParaRPr sz="1800" b="1">
              <a:latin typeface="Calibri"/>
              <a:ea typeface="Calibri"/>
              <a:cs typeface="Calibri"/>
              <a:sym typeface="Calibri"/>
            </a:endParaRPr>
          </a:p>
        </p:txBody>
      </p:sp>
      <p:pic>
        <p:nvPicPr>
          <p:cNvPr id="224" name="Google Shape;224;g1109899b109_0_32"/>
          <p:cNvPicPr preferRelativeResize="0"/>
          <p:nvPr/>
        </p:nvPicPr>
        <p:blipFill>
          <a:blip r:embed="rId3">
            <a:alphaModFix/>
          </a:blip>
          <a:stretch>
            <a:fillRect/>
          </a:stretch>
        </p:blipFill>
        <p:spPr>
          <a:xfrm>
            <a:off x="152401" y="1637644"/>
            <a:ext cx="4419601" cy="2844146"/>
          </a:xfrm>
          <a:prstGeom prst="rect">
            <a:avLst/>
          </a:prstGeom>
          <a:noFill/>
          <a:ln>
            <a:noFill/>
          </a:ln>
        </p:spPr>
      </p:pic>
      <p:pic>
        <p:nvPicPr>
          <p:cNvPr id="225" name="Google Shape;225;g1109899b109_0_32"/>
          <p:cNvPicPr preferRelativeResize="0"/>
          <p:nvPr/>
        </p:nvPicPr>
        <p:blipFill>
          <a:blip r:embed="rId4">
            <a:alphaModFix/>
          </a:blip>
          <a:stretch>
            <a:fillRect/>
          </a:stretch>
        </p:blipFill>
        <p:spPr>
          <a:xfrm>
            <a:off x="4644651" y="1635262"/>
            <a:ext cx="4419601" cy="2844143"/>
          </a:xfrm>
          <a:prstGeom prst="rect">
            <a:avLst/>
          </a:prstGeom>
          <a:noFill/>
          <a:ln>
            <a:noFill/>
          </a:ln>
        </p:spPr>
      </p:pic>
    </p:spTree>
    <p:extLst>
      <p:ext uri="{BB962C8B-B14F-4D97-AF65-F5344CB8AC3E}">
        <p14:creationId xmlns:p14="http://schemas.microsoft.com/office/powerpoint/2010/main" val="2343921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0F813C00-2835-411A-8EC8-61520760B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799" y="3085572"/>
            <a:ext cx="2319140" cy="1769326"/>
          </a:xfrm>
          <a:prstGeom prst="rect">
            <a:avLst/>
          </a:prstGeom>
        </p:spPr>
      </p:pic>
      <p:pic>
        <p:nvPicPr>
          <p:cNvPr id="14" name="Рисунок 13">
            <a:extLst>
              <a:ext uri="{FF2B5EF4-FFF2-40B4-BE49-F238E27FC236}">
                <a16:creationId xmlns:a16="http://schemas.microsoft.com/office/drawing/2014/main" xmlns="" id="{B128F2D5-142F-46EB-8C62-BBDD6E545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5" y="3085572"/>
            <a:ext cx="2319140" cy="1769326"/>
          </a:xfrm>
          <a:prstGeom prst="rect">
            <a:avLst/>
          </a:prstGeom>
        </p:spPr>
      </p:pic>
      <p:pic>
        <p:nvPicPr>
          <p:cNvPr id="18" name="Рисунок 17">
            <a:extLst>
              <a:ext uri="{FF2B5EF4-FFF2-40B4-BE49-F238E27FC236}">
                <a16:creationId xmlns:a16="http://schemas.microsoft.com/office/drawing/2014/main" xmlns="" id="{B341009C-C873-4772-8568-7270F25A2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5960" y="3073746"/>
            <a:ext cx="2319140" cy="1769325"/>
          </a:xfrm>
          <a:prstGeom prst="rect">
            <a:avLst/>
          </a:prstGeom>
        </p:spPr>
      </p:pic>
      <p:pic>
        <p:nvPicPr>
          <p:cNvPr id="25" name="Рисунок 24">
            <a:extLst>
              <a:ext uri="{FF2B5EF4-FFF2-40B4-BE49-F238E27FC236}">
                <a16:creationId xmlns:a16="http://schemas.microsoft.com/office/drawing/2014/main" xmlns="" id="{B1279ED9-14EB-4B30-B129-2BB417262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8900" y="3084645"/>
            <a:ext cx="2319140" cy="1769326"/>
          </a:xfrm>
          <a:prstGeom prst="rect">
            <a:avLst/>
          </a:prstGeom>
        </p:spPr>
      </p:pic>
      <p:sp>
        <p:nvSpPr>
          <p:cNvPr id="2" name="Заголовок 1">
            <a:extLst>
              <a:ext uri="{FF2B5EF4-FFF2-40B4-BE49-F238E27FC236}">
                <a16:creationId xmlns:a16="http://schemas.microsoft.com/office/drawing/2014/main" xmlns="" id="{E92617C8-3AD3-4227-AD58-4F7FD4444E28}"/>
              </a:ext>
            </a:extLst>
          </p:cNvPr>
          <p:cNvSpPr>
            <a:spLocks noGrp="1"/>
          </p:cNvSpPr>
          <p:nvPr>
            <p:ph type="title"/>
          </p:nvPr>
        </p:nvSpPr>
        <p:spPr>
          <a:xfrm>
            <a:off x="226379" y="190906"/>
            <a:ext cx="8828243" cy="471881"/>
          </a:xfrm>
        </p:spPr>
        <p:txBody>
          <a:bodyPr>
            <a:normAutofit/>
          </a:bodyPr>
          <a:lstStyle/>
          <a:p>
            <a:r>
              <a:rPr lang="ru-RU" sz="2400" b="1" dirty="0"/>
              <a:t>Влияние покрытия (на примере </a:t>
            </a:r>
            <a:r>
              <a:rPr lang="en-US" sz="2400" b="1" dirty="0"/>
              <a:t>BC-408 30x30x30 </a:t>
            </a:r>
            <a:r>
              <a:rPr lang="ru-RU" sz="2400" b="1" dirty="0"/>
              <a:t>мм</a:t>
            </a:r>
            <a:r>
              <a:rPr lang="ru-RU" sz="2400" b="1" baseline="30000" dirty="0"/>
              <a:t>3</a:t>
            </a:r>
            <a:r>
              <a:rPr lang="ru-RU" sz="2400" b="1" dirty="0"/>
              <a:t>)</a:t>
            </a:r>
          </a:p>
        </p:txBody>
      </p:sp>
      <p:sp>
        <p:nvSpPr>
          <p:cNvPr id="6" name="Объект 2">
            <a:extLst>
              <a:ext uri="{FF2B5EF4-FFF2-40B4-BE49-F238E27FC236}">
                <a16:creationId xmlns:a16="http://schemas.microsoft.com/office/drawing/2014/main" xmlns="" id="{8BD0568B-BFF1-4DAA-A293-53FA2050AC1F}"/>
              </a:ext>
            </a:extLst>
          </p:cNvPr>
          <p:cNvSpPr>
            <a:spLocks noGrp="1"/>
          </p:cNvSpPr>
          <p:nvPr>
            <p:ph idx="1"/>
          </p:nvPr>
        </p:nvSpPr>
        <p:spPr>
          <a:xfrm>
            <a:off x="2489975" y="736103"/>
            <a:ext cx="1940388" cy="331607"/>
          </a:xfrm>
        </p:spPr>
        <p:txBody>
          <a:bodyPr>
            <a:normAutofit lnSpcReduction="10000"/>
          </a:bodyPr>
          <a:lstStyle/>
          <a:p>
            <a:pPr marL="0" indent="0" algn="ctr">
              <a:lnSpc>
                <a:spcPct val="100000"/>
              </a:lnSpc>
              <a:spcBef>
                <a:spcPts val="0"/>
              </a:spcBef>
              <a:spcAft>
                <a:spcPts val="450"/>
              </a:spcAft>
              <a:buNone/>
            </a:pPr>
            <a:r>
              <a:rPr lang="ru-RU" sz="1400" dirty="0">
                <a:solidFill>
                  <a:schemeClr val="tx1"/>
                </a:solidFill>
              </a:rPr>
              <a:t>Воздух + тефлон</a:t>
            </a:r>
          </a:p>
        </p:txBody>
      </p:sp>
      <p:sp>
        <p:nvSpPr>
          <p:cNvPr id="7" name="Номер слайда 6">
            <a:extLst>
              <a:ext uri="{FF2B5EF4-FFF2-40B4-BE49-F238E27FC236}">
                <a16:creationId xmlns:a16="http://schemas.microsoft.com/office/drawing/2014/main" xmlns="" id="{B11CB19E-3124-421F-9515-5636BA8BCD85}"/>
              </a:ext>
            </a:extLst>
          </p:cNvPr>
          <p:cNvSpPr>
            <a:spLocks noGrp="1"/>
          </p:cNvSpPr>
          <p:nvPr>
            <p:ph type="sldNum" sz="quarter" idx="12"/>
          </p:nvPr>
        </p:nvSpPr>
        <p:spPr>
          <a:xfrm>
            <a:off x="7084380" y="4869657"/>
            <a:ext cx="2057400" cy="273844"/>
          </a:xfrm>
        </p:spPr>
        <p:txBody>
          <a:bodyPr/>
          <a:lstStyle/>
          <a:p>
            <a:fld id="{CDE69667-75D4-4896-9BFD-5A96047484AC}" type="slidenum">
              <a:rPr lang="ru-RU" smtClean="0"/>
              <a:t>9</a:t>
            </a:fld>
            <a:endParaRPr lang="ru-RU"/>
          </a:p>
        </p:txBody>
      </p:sp>
      <p:pic>
        <p:nvPicPr>
          <p:cNvPr id="4" name="Рисунок 3">
            <a:extLst>
              <a:ext uri="{FF2B5EF4-FFF2-40B4-BE49-F238E27FC236}">
                <a16:creationId xmlns:a16="http://schemas.microsoft.com/office/drawing/2014/main" xmlns="" id="{0B3020EC-0CF8-42FB-8718-F8CAD050BF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1348" y="1413942"/>
            <a:ext cx="2319140" cy="1769326"/>
          </a:xfrm>
          <a:prstGeom prst="rect">
            <a:avLst/>
          </a:prstGeom>
        </p:spPr>
      </p:pic>
      <p:pic>
        <p:nvPicPr>
          <p:cNvPr id="12" name="Рисунок 11">
            <a:extLst>
              <a:ext uri="{FF2B5EF4-FFF2-40B4-BE49-F238E27FC236}">
                <a16:creationId xmlns:a16="http://schemas.microsoft.com/office/drawing/2014/main" xmlns="" id="{4B4267A6-29E7-44F1-9C94-65A78887A9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4510" y="1425768"/>
            <a:ext cx="2319140" cy="1769326"/>
          </a:xfrm>
          <a:prstGeom prst="rect">
            <a:avLst/>
          </a:prstGeom>
        </p:spPr>
      </p:pic>
      <p:pic>
        <p:nvPicPr>
          <p:cNvPr id="16" name="Рисунок 15">
            <a:extLst>
              <a:ext uri="{FF2B5EF4-FFF2-40B4-BE49-F238E27FC236}">
                <a16:creationId xmlns:a16="http://schemas.microsoft.com/office/drawing/2014/main" xmlns="" id="{175A3171-1B60-4539-8699-1F402709FF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70" y="1446644"/>
            <a:ext cx="2319140" cy="1769326"/>
          </a:xfrm>
          <a:prstGeom prst="rect">
            <a:avLst/>
          </a:prstGeom>
        </p:spPr>
      </p:pic>
      <p:pic>
        <p:nvPicPr>
          <p:cNvPr id="20" name="Рисунок 19">
            <a:extLst>
              <a:ext uri="{FF2B5EF4-FFF2-40B4-BE49-F238E27FC236}">
                <a16:creationId xmlns:a16="http://schemas.microsoft.com/office/drawing/2014/main" xmlns="" id="{67C411B4-8ECD-4453-BC3C-613FD088C6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2638" y="1425768"/>
            <a:ext cx="2319140" cy="1769325"/>
          </a:xfrm>
          <a:prstGeom prst="rect">
            <a:avLst/>
          </a:prstGeom>
        </p:spPr>
      </p:pic>
      <p:sp>
        <p:nvSpPr>
          <p:cNvPr id="21" name="Объект 2">
            <a:extLst>
              <a:ext uri="{FF2B5EF4-FFF2-40B4-BE49-F238E27FC236}">
                <a16:creationId xmlns:a16="http://schemas.microsoft.com/office/drawing/2014/main" xmlns="" id="{103B644C-03F6-490F-A4EA-08FFE1704A95}"/>
              </a:ext>
            </a:extLst>
          </p:cNvPr>
          <p:cNvSpPr txBox="1">
            <a:spLocks/>
          </p:cNvSpPr>
          <p:nvPr/>
        </p:nvSpPr>
        <p:spPr>
          <a:xfrm>
            <a:off x="4541778" y="683876"/>
            <a:ext cx="2505290" cy="47188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50"/>
              </a:spcAft>
              <a:buNone/>
            </a:pPr>
            <a:r>
              <a:rPr lang="ru-RU" sz="1400" dirty="0"/>
              <a:t>Смазка + белая ПВХ на</a:t>
            </a:r>
            <a:br>
              <a:rPr lang="ru-RU" sz="1400" dirty="0"/>
            </a:br>
            <a:r>
              <a:rPr lang="ru-RU" sz="1400" dirty="0"/>
              <a:t>стенках + зеркальный торец</a:t>
            </a:r>
          </a:p>
        </p:txBody>
      </p:sp>
      <p:sp>
        <p:nvSpPr>
          <p:cNvPr id="22" name="Объект 2">
            <a:extLst>
              <a:ext uri="{FF2B5EF4-FFF2-40B4-BE49-F238E27FC236}">
                <a16:creationId xmlns:a16="http://schemas.microsoft.com/office/drawing/2014/main" xmlns="" id="{FFD19381-9F09-40ED-818E-003DD8448D76}"/>
              </a:ext>
            </a:extLst>
          </p:cNvPr>
          <p:cNvSpPr txBox="1">
            <a:spLocks/>
          </p:cNvSpPr>
          <p:nvPr/>
        </p:nvSpPr>
        <p:spPr>
          <a:xfrm>
            <a:off x="6873939" y="665967"/>
            <a:ext cx="2334577" cy="471881"/>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50"/>
              </a:spcAft>
              <a:buNone/>
            </a:pPr>
            <a:r>
              <a:rPr lang="ru-RU" sz="1400" dirty="0"/>
              <a:t>Смазка + белая ПВХ плёнка</a:t>
            </a:r>
          </a:p>
        </p:txBody>
      </p:sp>
      <p:sp>
        <p:nvSpPr>
          <p:cNvPr id="23" name="Объект 2">
            <a:extLst>
              <a:ext uri="{FF2B5EF4-FFF2-40B4-BE49-F238E27FC236}">
                <a16:creationId xmlns:a16="http://schemas.microsoft.com/office/drawing/2014/main" xmlns="" id="{D040B858-3FD3-4906-A51E-9A57DB19DCB6}"/>
              </a:ext>
            </a:extLst>
          </p:cNvPr>
          <p:cNvSpPr txBox="1">
            <a:spLocks/>
          </p:cNvSpPr>
          <p:nvPr/>
        </p:nvSpPr>
        <p:spPr>
          <a:xfrm>
            <a:off x="87346" y="813223"/>
            <a:ext cx="2334577" cy="471881"/>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50"/>
              </a:spcAft>
              <a:buNone/>
            </a:pPr>
            <a:r>
              <a:rPr lang="ru-RU" sz="1400" dirty="0"/>
              <a:t>Смазка + чёрная ПВХ плёнка</a:t>
            </a:r>
          </a:p>
        </p:txBody>
      </p:sp>
      <p:sp>
        <p:nvSpPr>
          <p:cNvPr id="26" name="Объект 2">
            <a:extLst>
              <a:ext uri="{FF2B5EF4-FFF2-40B4-BE49-F238E27FC236}">
                <a16:creationId xmlns:a16="http://schemas.microsoft.com/office/drawing/2014/main" xmlns="" id="{81D56E84-7B70-40A0-AB32-85A9B5BC0CFD}"/>
              </a:ext>
            </a:extLst>
          </p:cNvPr>
          <p:cNvSpPr txBox="1">
            <a:spLocks/>
          </p:cNvSpPr>
          <p:nvPr/>
        </p:nvSpPr>
        <p:spPr>
          <a:xfrm>
            <a:off x="2489975" y="1169971"/>
            <a:ext cx="1940388" cy="33160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50"/>
              </a:spcAft>
              <a:buNone/>
            </a:pPr>
            <a:r>
              <a:rPr lang="ru-RU" sz="1400" b="1" dirty="0">
                <a:solidFill>
                  <a:srgbClr val="0066FF"/>
                </a:solidFill>
                <a:sym typeface="Symbol" panose="05050102010706020507" pitchFamily="18" charset="2"/>
              </a:rPr>
              <a:t>600 </a:t>
            </a:r>
            <a:r>
              <a:rPr lang="ru-RU" sz="1400" b="1" dirty="0" err="1">
                <a:solidFill>
                  <a:srgbClr val="0066FF"/>
                </a:solidFill>
                <a:sym typeface="Symbol" panose="05050102010706020507" pitchFamily="18" charset="2"/>
              </a:rPr>
              <a:t>ф.э</a:t>
            </a:r>
            <a:r>
              <a:rPr lang="ru-RU" sz="1400" b="1" dirty="0">
                <a:solidFill>
                  <a:srgbClr val="0066FF"/>
                </a:solidFill>
                <a:sym typeface="Symbol" panose="05050102010706020507" pitchFamily="18" charset="2"/>
              </a:rPr>
              <a:t>. </a:t>
            </a:r>
            <a:r>
              <a:rPr lang="en-US" sz="1400" b="1" dirty="0">
                <a:solidFill>
                  <a:srgbClr val="0066FF"/>
                </a:solidFill>
                <a:sym typeface="Symbol" panose="05050102010706020507" pitchFamily="18" charset="2"/>
              </a:rPr>
              <a:t>| </a:t>
            </a:r>
            <a:r>
              <a:rPr lang="ru-RU" sz="1400" b="1" dirty="0">
                <a:solidFill>
                  <a:srgbClr val="0066FF"/>
                </a:solidFill>
                <a:sym typeface="Symbol" panose="05050102010706020507" pitchFamily="18" charset="2"/>
              </a:rPr>
              <a:t> = 150 </a:t>
            </a:r>
            <a:r>
              <a:rPr lang="ru-RU" sz="1400" b="1" dirty="0" err="1">
                <a:solidFill>
                  <a:srgbClr val="0066FF"/>
                </a:solidFill>
                <a:sym typeface="Symbol" panose="05050102010706020507" pitchFamily="18" charset="2"/>
              </a:rPr>
              <a:t>пс</a:t>
            </a:r>
            <a:r>
              <a:rPr lang="ru-RU" sz="1400" b="1" dirty="0">
                <a:solidFill>
                  <a:srgbClr val="0066FF"/>
                </a:solidFill>
                <a:sym typeface="Symbol" panose="05050102010706020507" pitchFamily="18" charset="2"/>
              </a:rPr>
              <a:t> </a:t>
            </a:r>
            <a:endParaRPr lang="ru-RU" sz="1400" b="1" dirty="0">
              <a:solidFill>
                <a:srgbClr val="0066FF"/>
              </a:solidFill>
            </a:endParaRPr>
          </a:p>
        </p:txBody>
      </p:sp>
      <p:sp>
        <p:nvSpPr>
          <p:cNvPr id="27" name="Объект 2">
            <a:extLst>
              <a:ext uri="{FF2B5EF4-FFF2-40B4-BE49-F238E27FC236}">
                <a16:creationId xmlns:a16="http://schemas.microsoft.com/office/drawing/2014/main" xmlns="" id="{93B6CCFB-B263-4B94-8F23-E045B89D0115}"/>
              </a:ext>
            </a:extLst>
          </p:cNvPr>
          <p:cNvSpPr txBox="1">
            <a:spLocks/>
          </p:cNvSpPr>
          <p:nvPr/>
        </p:nvSpPr>
        <p:spPr>
          <a:xfrm>
            <a:off x="4585738" y="1169971"/>
            <a:ext cx="2334577" cy="33160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50"/>
              </a:spcAft>
              <a:buNone/>
            </a:pPr>
            <a:r>
              <a:rPr lang="en-US" sz="1400" b="1" dirty="0">
                <a:solidFill>
                  <a:srgbClr val="0066FF"/>
                </a:solidFill>
                <a:sym typeface="Symbol" panose="05050102010706020507" pitchFamily="18" charset="2"/>
              </a:rPr>
              <a:t>440</a:t>
            </a:r>
            <a:r>
              <a:rPr lang="ru-RU" sz="1400" b="1" dirty="0">
                <a:solidFill>
                  <a:srgbClr val="0066FF"/>
                </a:solidFill>
                <a:sym typeface="Symbol" panose="05050102010706020507" pitchFamily="18" charset="2"/>
              </a:rPr>
              <a:t> </a:t>
            </a:r>
            <a:r>
              <a:rPr lang="ru-RU" sz="1400" b="1" dirty="0" err="1">
                <a:solidFill>
                  <a:srgbClr val="0066FF"/>
                </a:solidFill>
                <a:sym typeface="Symbol" panose="05050102010706020507" pitchFamily="18" charset="2"/>
              </a:rPr>
              <a:t>ф.э</a:t>
            </a:r>
            <a:r>
              <a:rPr lang="ru-RU" sz="1400" b="1" dirty="0">
                <a:solidFill>
                  <a:srgbClr val="0066FF"/>
                </a:solidFill>
                <a:sym typeface="Symbol" panose="05050102010706020507" pitchFamily="18" charset="2"/>
              </a:rPr>
              <a:t>. </a:t>
            </a:r>
            <a:r>
              <a:rPr lang="en-US" sz="1400" b="1" dirty="0">
                <a:solidFill>
                  <a:srgbClr val="0066FF"/>
                </a:solidFill>
                <a:sym typeface="Symbol" panose="05050102010706020507" pitchFamily="18" charset="2"/>
              </a:rPr>
              <a:t>| </a:t>
            </a:r>
            <a:r>
              <a:rPr lang="ru-RU" sz="1400" b="1" dirty="0">
                <a:solidFill>
                  <a:srgbClr val="0066FF"/>
                </a:solidFill>
                <a:sym typeface="Symbol" panose="05050102010706020507" pitchFamily="18" charset="2"/>
              </a:rPr>
              <a:t> = 1</a:t>
            </a:r>
            <a:r>
              <a:rPr lang="en-US" sz="1400" b="1" dirty="0">
                <a:solidFill>
                  <a:srgbClr val="0066FF"/>
                </a:solidFill>
                <a:sym typeface="Symbol" panose="05050102010706020507" pitchFamily="18" charset="2"/>
              </a:rPr>
              <a:t>2</a:t>
            </a:r>
            <a:r>
              <a:rPr lang="ru-RU" sz="1400" b="1" dirty="0">
                <a:solidFill>
                  <a:srgbClr val="0066FF"/>
                </a:solidFill>
                <a:sym typeface="Symbol" panose="05050102010706020507" pitchFamily="18" charset="2"/>
              </a:rPr>
              <a:t>0 </a:t>
            </a:r>
            <a:r>
              <a:rPr lang="ru-RU" sz="1400" b="1" dirty="0" err="1">
                <a:solidFill>
                  <a:srgbClr val="0066FF"/>
                </a:solidFill>
                <a:sym typeface="Symbol" panose="05050102010706020507" pitchFamily="18" charset="2"/>
              </a:rPr>
              <a:t>пс</a:t>
            </a:r>
            <a:r>
              <a:rPr lang="ru-RU" sz="1400" b="1" dirty="0">
                <a:solidFill>
                  <a:srgbClr val="0066FF"/>
                </a:solidFill>
                <a:sym typeface="Symbol" panose="05050102010706020507" pitchFamily="18" charset="2"/>
              </a:rPr>
              <a:t> </a:t>
            </a:r>
            <a:endParaRPr lang="ru-RU" sz="1400" b="1" dirty="0">
              <a:solidFill>
                <a:srgbClr val="0066FF"/>
              </a:solidFill>
            </a:endParaRPr>
          </a:p>
        </p:txBody>
      </p:sp>
      <p:sp>
        <p:nvSpPr>
          <p:cNvPr id="28" name="Объект 2">
            <a:extLst>
              <a:ext uri="{FF2B5EF4-FFF2-40B4-BE49-F238E27FC236}">
                <a16:creationId xmlns:a16="http://schemas.microsoft.com/office/drawing/2014/main" xmlns="" id="{79B57FC3-35E6-4D55-9096-18811C464284}"/>
              </a:ext>
            </a:extLst>
          </p:cNvPr>
          <p:cNvSpPr txBox="1">
            <a:spLocks/>
          </p:cNvSpPr>
          <p:nvPr/>
        </p:nvSpPr>
        <p:spPr>
          <a:xfrm>
            <a:off x="6874239" y="1172821"/>
            <a:ext cx="2334577" cy="38424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50"/>
              </a:spcAft>
              <a:buNone/>
            </a:pPr>
            <a:r>
              <a:rPr lang="en-US" sz="1400" b="1" dirty="0">
                <a:solidFill>
                  <a:srgbClr val="0066FF"/>
                </a:solidFill>
                <a:sym typeface="Symbol" panose="05050102010706020507" pitchFamily="18" charset="2"/>
              </a:rPr>
              <a:t>430</a:t>
            </a:r>
            <a:r>
              <a:rPr lang="ru-RU" sz="1400" b="1" dirty="0">
                <a:solidFill>
                  <a:srgbClr val="0066FF"/>
                </a:solidFill>
                <a:sym typeface="Symbol" panose="05050102010706020507" pitchFamily="18" charset="2"/>
              </a:rPr>
              <a:t> </a:t>
            </a:r>
            <a:r>
              <a:rPr lang="ru-RU" sz="1400" b="1" dirty="0" err="1">
                <a:solidFill>
                  <a:srgbClr val="0066FF"/>
                </a:solidFill>
                <a:sym typeface="Symbol" panose="05050102010706020507" pitchFamily="18" charset="2"/>
              </a:rPr>
              <a:t>ф.э</a:t>
            </a:r>
            <a:r>
              <a:rPr lang="ru-RU" sz="1400" b="1" dirty="0">
                <a:solidFill>
                  <a:srgbClr val="0066FF"/>
                </a:solidFill>
                <a:sym typeface="Symbol" panose="05050102010706020507" pitchFamily="18" charset="2"/>
              </a:rPr>
              <a:t>. </a:t>
            </a:r>
            <a:r>
              <a:rPr lang="en-US" sz="1400" b="1" dirty="0">
                <a:solidFill>
                  <a:srgbClr val="0066FF"/>
                </a:solidFill>
                <a:sym typeface="Symbol" panose="05050102010706020507" pitchFamily="18" charset="2"/>
              </a:rPr>
              <a:t>| </a:t>
            </a:r>
            <a:r>
              <a:rPr lang="ru-RU" sz="1400" b="1" dirty="0">
                <a:solidFill>
                  <a:srgbClr val="0066FF"/>
                </a:solidFill>
                <a:sym typeface="Symbol" panose="05050102010706020507" pitchFamily="18" charset="2"/>
              </a:rPr>
              <a:t> = 1</a:t>
            </a:r>
            <a:r>
              <a:rPr lang="en-US" sz="1400" b="1" dirty="0">
                <a:solidFill>
                  <a:srgbClr val="0066FF"/>
                </a:solidFill>
                <a:sym typeface="Symbol" panose="05050102010706020507" pitchFamily="18" charset="2"/>
              </a:rPr>
              <a:t>10</a:t>
            </a:r>
            <a:r>
              <a:rPr lang="ru-RU" sz="1400" b="1" dirty="0">
                <a:solidFill>
                  <a:srgbClr val="0066FF"/>
                </a:solidFill>
                <a:sym typeface="Symbol" panose="05050102010706020507" pitchFamily="18" charset="2"/>
              </a:rPr>
              <a:t> </a:t>
            </a:r>
            <a:r>
              <a:rPr lang="ru-RU" sz="1400" b="1" dirty="0" err="1">
                <a:solidFill>
                  <a:srgbClr val="0066FF"/>
                </a:solidFill>
                <a:sym typeface="Symbol" panose="05050102010706020507" pitchFamily="18" charset="2"/>
              </a:rPr>
              <a:t>пс</a:t>
            </a:r>
            <a:r>
              <a:rPr lang="ru-RU" sz="1400" b="1" dirty="0">
                <a:solidFill>
                  <a:srgbClr val="0066FF"/>
                </a:solidFill>
                <a:sym typeface="Symbol" panose="05050102010706020507" pitchFamily="18" charset="2"/>
              </a:rPr>
              <a:t> </a:t>
            </a:r>
            <a:endParaRPr lang="ru-RU" sz="1400" b="1" dirty="0">
              <a:solidFill>
                <a:srgbClr val="0066FF"/>
              </a:solidFill>
            </a:endParaRPr>
          </a:p>
        </p:txBody>
      </p:sp>
      <p:sp>
        <p:nvSpPr>
          <p:cNvPr id="29" name="Объект 2">
            <a:extLst>
              <a:ext uri="{FF2B5EF4-FFF2-40B4-BE49-F238E27FC236}">
                <a16:creationId xmlns:a16="http://schemas.microsoft.com/office/drawing/2014/main" xmlns="" id="{9EC8DD68-90B8-400E-8E3C-5E029F6EA9D3}"/>
              </a:ext>
            </a:extLst>
          </p:cNvPr>
          <p:cNvSpPr txBox="1">
            <a:spLocks/>
          </p:cNvSpPr>
          <p:nvPr/>
        </p:nvSpPr>
        <p:spPr>
          <a:xfrm>
            <a:off x="87346" y="1172821"/>
            <a:ext cx="2334577" cy="32875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50"/>
              </a:spcAft>
              <a:buNone/>
            </a:pPr>
            <a:r>
              <a:rPr lang="en-US" sz="1400" b="1" dirty="0">
                <a:solidFill>
                  <a:srgbClr val="0066FF"/>
                </a:solidFill>
                <a:sym typeface="Symbol" panose="05050102010706020507" pitchFamily="18" charset="2"/>
              </a:rPr>
              <a:t>120</a:t>
            </a:r>
            <a:r>
              <a:rPr lang="ru-RU" sz="1400" b="1" dirty="0">
                <a:solidFill>
                  <a:srgbClr val="0066FF"/>
                </a:solidFill>
                <a:sym typeface="Symbol" panose="05050102010706020507" pitchFamily="18" charset="2"/>
              </a:rPr>
              <a:t> </a:t>
            </a:r>
            <a:r>
              <a:rPr lang="ru-RU" sz="1400" b="1" dirty="0" err="1">
                <a:solidFill>
                  <a:srgbClr val="0066FF"/>
                </a:solidFill>
                <a:sym typeface="Symbol" panose="05050102010706020507" pitchFamily="18" charset="2"/>
              </a:rPr>
              <a:t>ф.э</a:t>
            </a:r>
            <a:r>
              <a:rPr lang="ru-RU" sz="1400" b="1" dirty="0">
                <a:solidFill>
                  <a:srgbClr val="0066FF"/>
                </a:solidFill>
                <a:sym typeface="Symbol" panose="05050102010706020507" pitchFamily="18" charset="2"/>
              </a:rPr>
              <a:t>. </a:t>
            </a:r>
            <a:r>
              <a:rPr lang="en-US" sz="1400" b="1" dirty="0">
                <a:solidFill>
                  <a:srgbClr val="0066FF"/>
                </a:solidFill>
                <a:sym typeface="Symbol" panose="05050102010706020507" pitchFamily="18" charset="2"/>
              </a:rPr>
              <a:t>| </a:t>
            </a:r>
            <a:r>
              <a:rPr lang="ru-RU" sz="1400" b="1" dirty="0">
                <a:solidFill>
                  <a:srgbClr val="0066FF"/>
                </a:solidFill>
                <a:sym typeface="Symbol" panose="05050102010706020507" pitchFamily="18" charset="2"/>
              </a:rPr>
              <a:t> = 1</a:t>
            </a:r>
            <a:r>
              <a:rPr lang="en-US" sz="1400" b="1" dirty="0">
                <a:solidFill>
                  <a:srgbClr val="0066FF"/>
                </a:solidFill>
                <a:sym typeface="Symbol" panose="05050102010706020507" pitchFamily="18" charset="2"/>
              </a:rPr>
              <a:t>70</a:t>
            </a:r>
            <a:r>
              <a:rPr lang="ru-RU" sz="1400" b="1" dirty="0">
                <a:solidFill>
                  <a:srgbClr val="0066FF"/>
                </a:solidFill>
                <a:sym typeface="Symbol" panose="05050102010706020507" pitchFamily="18" charset="2"/>
              </a:rPr>
              <a:t> </a:t>
            </a:r>
            <a:r>
              <a:rPr lang="ru-RU" sz="1400" b="1" dirty="0" err="1">
                <a:solidFill>
                  <a:srgbClr val="0066FF"/>
                </a:solidFill>
                <a:sym typeface="Symbol" panose="05050102010706020507" pitchFamily="18" charset="2"/>
              </a:rPr>
              <a:t>пс</a:t>
            </a:r>
            <a:r>
              <a:rPr lang="ru-RU" sz="1400" b="1" dirty="0">
                <a:solidFill>
                  <a:srgbClr val="0066FF"/>
                </a:solidFill>
                <a:sym typeface="Symbol" panose="05050102010706020507" pitchFamily="18" charset="2"/>
              </a:rPr>
              <a:t> </a:t>
            </a:r>
            <a:endParaRPr lang="ru-RU" sz="1400" b="1" dirty="0">
              <a:solidFill>
                <a:srgbClr val="0066FF"/>
              </a:solidFill>
            </a:endParaRPr>
          </a:p>
        </p:txBody>
      </p:sp>
    </p:spTree>
    <p:extLst>
      <p:ext uri="{BB962C8B-B14F-4D97-AF65-F5344CB8AC3E}">
        <p14:creationId xmlns:p14="http://schemas.microsoft.com/office/powerpoint/2010/main" val="4210128875"/>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TotalTime>
  <Words>3028</Words>
  <Application>Microsoft Office PowerPoint</Application>
  <PresentationFormat>On-screen Show (16:9)</PresentationFormat>
  <Paragraphs>656</Paragraphs>
  <Slides>41</Slides>
  <Notes>33</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Simple Light</vt:lpstr>
      <vt:lpstr>High Granularity Neutron detector prototype test in Xe run </vt:lpstr>
      <vt:lpstr>HGN prototype layout</vt:lpstr>
      <vt:lpstr>HGN prototype cell</vt:lpstr>
      <vt:lpstr>PowerPoint Presentation</vt:lpstr>
      <vt:lpstr>PowerPoint Presentation</vt:lpstr>
      <vt:lpstr>PowerPoint Presentation</vt:lpstr>
      <vt:lpstr>PowerPoint Presentation</vt:lpstr>
      <vt:lpstr>PowerPoint Presentation</vt:lpstr>
      <vt:lpstr>Влияние покрытия (на примере BC-408 30x30x30 мм3)</vt:lpstr>
      <vt:lpstr>Non painted scintillators</vt:lpstr>
      <vt:lpstr>PowerPoint Presentation</vt:lpstr>
      <vt:lpstr>PowerPoint Presentation</vt:lpstr>
      <vt:lpstr>HGN prototype electronics </vt:lpstr>
      <vt:lpstr>HGN prototype components</vt:lpstr>
      <vt:lpstr>HGN prototype mechanics </vt:lpstr>
      <vt:lpstr>PowerPoint Presentation</vt:lpstr>
      <vt:lpstr>Objectives</vt:lpstr>
      <vt:lpstr>PowerPoint Presentation</vt:lpstr>
      <vt:lpstr>PowerPoint Presentation</vt:lpstr>
      <vt:lpstr>PowerPoint Presentation</vt:lpstr>
      <vt:lpstr>Backside background from GEM +TOF+…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Status, conclusions and further work</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Granularity Neutron detector prototype test in Xe run</dc:title>
  <dc:creator>nill</dc:creator>
  <cp:lastModifiedBy>afanasev</cp:lastModifiedBy>
  <cp:revision>19</cp:revision>
  <dcterms:modified xsi:type="dcterms:W3CDTF">2023-05-30T07:41:39Z</dcterms:modified>
</cp:coreProperties>
</file>