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60" r:id="rId1"/>
  </p:sldMasterIdLst>
  <p:notesMasterIdLst>
    <p:notesMasterId r:id="rId36"/>
  </p:notesMasterIdLst>
  <p:sldIdLst>
    <p:sldId id="257" r:id="rId2"/>
    <p:sldId id="609" r:id="rId3"/>
    <p:sldId id="626" r:id="rId4"/>
    <p:sldId id="627" r:id="rId5"/>
    <p:sldId id="623" r:id="rId6"/>
    <p:sldId id="610" r:id="rId7"/>
    <p:sldId id="612" r:id="rId8"/>
    <p:sldId id="611" r:id="rId9"/>
    <p:sldId id="613" r:id="rId10"/>
    <p:sldId id="630" r:id="rId11"/>
    <p:sldId id="614" r:id="rId12"/>
    <p:sldId id="628" r:id="rId13"/>
    <p:sldId id="617" r:id="rId14"/>
    <p:sldId id="629" r:id="rId15"/>
    <p:sldId id="619" r:id="rId16"/>
    <p:sldId id="620" r:id="rId17"/>
    <p:sldId id="621" r:id="rId18"/>
    <p:sldId id="631" r:id="rId19"/>
    <p:sldId id="634" r:id="rId20"/>
    <p:sldId id="635" r:id="rId21"/>
    <p:sldId id="632" r:id="rId22"/>
    <p:sldId id="624" r:id="rId23"/>
    <p:sldId id="502" r:id="rId24"/>
    <p:sldId id="327" r:id="rId25"/>
    <p:sldId id="596" r:id="rId26"/>
    <p:sldId id="597" r:id="rId27"/>
    <p:sldId id="598" r:id="rId28"/>
    <p:sldId id="599" r:id="rId29"/>
    <p:sldId id="600" r:id="rId30"/>
    <p:sldId id="601" r:id="rId31"/>
    <p:sldId id="602" r:id="rId32"/>
    <p:sldId id="604" r:id="rId33"/>
    <p:sldId id="605" r:id="rId34"/>
    <p:sldId id="550" r:id="rId35"/>
  </p:sldIdLst>
  <p:sldSz cx="9144000" cy="6858000" type="screen4x3"/>
  <p:notesSz cx="6858000" cy="9144000"/>
  <p:embeddedFontLst>
    <p:embeddedFont>
      <p:font typeface="Agency FB" panose="020B0503020202020204" pitchFamily="34" charset="0"/>
      <p:regular r:id="rId37"/>
      <p:bold r:id="rId38"/>
    </p:embeddedFont>
    <p:embeddedFont>
      <p:font typeface="Calibri" panose="020F0502020204030204" pitchFamily="34" charset="0"/>
      <p:regular r:id="rId39"/>
      <p:bold r:id="rId40"/>
      <p:italic r:id="rId41"/>
      <p:boldItalic r:id="rId42"/>
    </p:embeddedFont>
    <p:embeddedFont>
      <p:font typeface="Cambria Math" panose="02040503050406030204" pitchFamily="18" charset="0"/>
      <p:regular r:id="rId43"/>
    </p:embeddedFont>
    <p:embeddedFont>
      <p:font typeface="Comfortaa" panose="020B0604020202020204" charset="0"/>
      <p:regular r:id="rId44"/>
    </p:embeddedFont>
    <p:embeddedFont>
      <p:font typeface="Consolas" panose="020B0609020204030204" pitchFamily="49" charset="0"/>
      <p:regular r:id="rId45"/>
      <p:bold r:id="rId46"/>
      <p:italic r:id="rId47"/>
      <p:boldItalic r:id="rId48"/>
    </p:embeddedFont>
    <p:embeddedFont>
      <p:font typeface="Liberation Sans" panose="020B0604020202020204" charset="0"/>
      <p:regular r:id="rId49"/>
    </p:embeddedFont>
    <p:embeddedFont>
      <p:font typeface="Roboto Slab" pitchFamily="2" charset="0"/>
      <p:regular r:id="rId50"/>
      <p:bold r:id="rId51"/>
    </p:embeddedFont>
    <p:embeddedFont>
      <p:font typeface="Segoe UI" panose="020B0502040204020203" pitchFamily="34" charset="0"/>
      <p:regular r:id="rId52"/>
      <p:bold r:id="rId53"/>
      <p:italic r:id="rId54"/>
      <p:boldItalic r:id="rId55"/>
    </p:embeddedFont>
    <p:embeddedFont>
      <p:font typeface="Segoe UI Light" panose="020B0502040204020203" pitchFamily="34" charset="0"/>
      <p:regular r:id="rId56"/>
      <p:italic r:id="rId57"/>
    </p:embeddedFont>
    <p:embeddedFont>
      <p:font typeface="Wingdings 3" panose="05040102010807070707" pitchFamily="18" charset="2"/>
      <p:regular r:id="rId5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E68900"/>
    <a:srgbClr val="FF00FF"/>
    <a:srgbClr val="00FF99"/>
    <a:srgbClr val="9933FF"/>
    <a:srgbClr val="0055A0"/>
    <a:srgbClr val="104282"/>
    <a:srgbClr val="FF8001"/>
    <a:srgbClr val="0B387C"/>
    <a:srgbClr val="0C377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2" autoAdjust="0"/>
    <p:restoredTop sz="96197" autoAdjust="0"/>
  </p:normalViewPr>
  <p:slideViewPr>
    <p:cSldViewPr snapToGrid="0" snapToObjects="1">
      <p:cViewPr varScale="1">
        <p:scale>
          <a:sx n="97" d="100"/>
          <a:sy n="97" d="100"/>
        </p:scale>
        <p:origin x="2004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3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6.fntdata"/><Relationship Id="rId47" Type="http://schemas.openxmlformats.org/officeDocument/2006/relationships/font" Target="fonts/font11.fntdata"/><Relationship Id="rId50" Type="http://schemas.openxmlformats.org/officeDocument/2006/relationships/font" Target="fonts/font14.fntdata"/><Relationship Id="rId55" Type="http://schemas.openxmlformats.org/officeDocument/2006/relationships/font" Target="fonts/font19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5.fntdata"/><Relationship Id="rId54" Type="http://schemas.openxmlformats.org/officeDocument/2006/relationships/font" Target="fonts/font18.fntdata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font" Target="fonts/font9.fntdata"/><Relationship Id="rId53" Type="http://schemas.openxmlformats.org/officeDocument/2006/relationships/font" Target="fonts/font17.fntdata"/><Relationship Id="rId58" Type="http://schemas.openxmlformats.org/officeDocument/2006/relationships/font" Target="fonts/font22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49" Type="http://schemas.openxmlformats.org/officeDocument/2006/relationships/font" Target="fonts/font13.fntdata"/><Relationship Id="rId57" Type="http://schemas.openxmlformats.org/officeDocument/2006/relationships/font" Target="fonts/font21.fntdata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8.fntdata"/><Relationship Id="rId52" Type="http://schemas.openxmlformats.org/officeDocument/2006/relationships/font" Target="fonts/font16.fntdata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7.fntdata"/><Relationship Id="rId48" Type="http://schemas.openxmlformats.org/officeDocument/2006/relationships/font" Target="fonts/font12.fntdata"/><Relationship Id="rId56" Type="http://schemas.openxmlformats.org/officeDocument/2006/relationships/font" Target="fonts/font20.fntdata"/><Relationship Id="rId8" Type="http://schemas.openxmlformats.org/officeDocument/2006/relationships/slide" Target="slides/slide7.xml"/><Relationship Id="rId51" Type="http://schemas.openxmlformats.org/officeDocument/2006/relationships/font" Target="fonts/font15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2.fntdata"/><Relationship Id="rId46" Type="http://schemas.openxmlformats.org/officeDocument/2006/relationships/font" Target="fonts/font10.fntdata"/><Relationship Id="rId5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76382B-185D-4CBC-A8AC-513397AA74D4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CB8241-B221-4BF5-83DC-1927BA3A9A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8699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CB8241-B221-4BF5-83DC-1927BA3A9AC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627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CB8241-B221-4BF5-83DC-1927BA3A9AC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2719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CB8241-B221-4BF5-83DC-1927BA3A9AC3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3421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e de titre">
    <p:bg>
      <p:bgPr>
        <a:solidFill>
          <a:srgbClr val="1042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>
            <a:biLevel thresh="2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1840" y="2028441"/>
            <a:ext cx="4020320" cy="2801118"/>
          </a:xfrm>
          <a:prstGeom prst="rect">
            <a:avLst/>
          </a:prstGeo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tx1"/>
                </a:solidFill>
              </a:defRPr>
            </a:lvl1pPr>
          </a:lstStyle>
          <a:p>
            <a:r>
              <a:rPr kumimoji="0" lang="fr-CH"/>
              <a:t>Click to edit Master title style</a:t>
            </a:r>
            <a:endParaRPr kumimoji="0" lang="en-US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fr-CH"/>
              <a:t>Click to edit Master text styles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fr-CH"/>
              <a:t>Click to edit Master text styles</a:t>
            </a:r>
          </a:p>
          <a:p>
            <a:pPr lvl="1" eaLnBrk="1" latinLnBrk="0" hangingPunct="1"/>
            <a:r>
              <a:rPr lang="fr-CH"/>
              <a:t>Second level</a:t>
            </a:r>
          </a:p>
          <a:p>
            <a:pPr lvl="2" eaLnBrk="1" latinLnBrk="0" hangingPunct="1"/>
            <a:r>
              <a:rPr lang="fr-CH"/>
              <a:t>Third level</a:t>
            </a:r>
          </a:p>
          <a:p>
            <a:pPr lvl="3" eaLnBrk="1" latinLnBrk="0" hangingPunct="1"/>
            <a:r>
              <a:rPr lang="fr-CH"/>
              <a:t>Fourth level</a:t>
            </a:r>
          </a:p>
          <a:p>
            <a:pPr lvl="4" eaLnBrk="1" latinLnBrk="0" hangingPunct="1"/>
            <a:r>
              <a:rPr lang="fr-CH"/>
              <a:t>Fifth level</a:t>
            </a:r>
            <a:endParaRPr kumimoji="0" lang="en-US"/>
          </a:p>
        </p:txBody>
      </p:sp>
      <p:sp>
        <p:nvSpPr>
          <p:cNvPr id="8" name="Date Placeholder 1"/>
          <p:cNvSpPr>
            <a:spLocks noGrp="1"/>
          </p:cNvSpPr>
          <p:nvPr>
            <p:ph type="dt" sz="half" idx="10"/>
          </p:nvPr>
        </p:nvSpPr>
        <p:spPr>
          <a:xfrm>
            <a:off x="2969335" y="636237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6356350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Diapositive de titre">
    <p:bg>
      <p:bgPr>
        <a:solidFill>
          <a:srgbClr val="1042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titre 8"/>
          <p:cNvSpPr>
            <a:spLocks noGrp="1"/>
          </p:cNvSpPr>
          <p:nvPr>
            <p:ph type="title" hasCustomPrompt="1"/>
          </p:nvPr>
        </p:nvSpPr>
        <p:spPr>
          <a:xfrm>
            <a:off x="457200" y="6390879"/>
            <a:ext cx="8226854" cy="226402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ctr">
              <a:defRPr sz="1400">
                <a:latin typeface="Optima"/>
                <a:cs typeface="Optima"/>
              </a:defRPr>
            </a:lvl1pPr>
          </a:lstStyle>
          <a:p>
            <a:r>
              <a:rPr kumimoji="0" lang="fr-CH" dirty="0"/>
              <a:t>home.cern</a:t>
            </a:r>
            <a:endParaRPr kumimoji="0" lang="en-US" dirty="0"/>
          </a:p>
        </p:txBody>
      </p:sp>
      <p:pic>
        <p:nvPicPr>
          <p:cNvPr id="7" name="Image 2" descr="logooutline.eps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678" y="2663938"/>
            <a:ext cx="1545657" cy="153012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8345" y="2249905"/>
            <a:ext cx="2987750" cy="2358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8497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iapositive de titre">
    <p:bg>
      <p:bgPr>
        <a:solidFill>
          <a:srgbClr val="1042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logooutline.eps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6378" y="2273905"/>
            <a:ext cx="2520000" cy="2494674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9" t="3936" r="3868" b="2941"/>
          <a:stretch/>
        </p:blipFill>
        <p:spPr>
          <a:xfrm>
            <a:off x="1267325" y="1852863"/>
            <a:ext cx="3777917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80635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Diapositive de titre">
    <p:bg>
      <p:bgPr>
        <a:solidFill>
          <a:srgbClr val="1042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itre 8"/>
          <p:cNvSpPr>
            <a:spLocks noGrp="1"/>
          </p:cNvSpPr>
          <p:nvPr>
            <p:ph type="title" hasCustomPrompt="1"/>
          </p:nvPr>
        </p:nvSpPr>
        <p:spPr>
          <a:xfrm>
            <a:off x="457200" y="6390879"/>
            <a:ext cx="8226854" cy="226402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ctr">
              <a:defRPr sz="1400">
                <a:latin typeface="Optima"/>
                <a:cs typeface="Optima"/>
              </a:defRPr>
            </a:lvl1pPr>
          </a:lstStyle>
          <a:p>
            <a:r>
              <a:rPr kumimoji="0" lang="fr-CH" dirty="0"/>
              <a:t>home.cern</a:t>
            </a:r>
            <a:endParaRPr kumimoji="0" lang="en-US" dirty="0"/>
          </a:p>
        </p:txBody>
      </p:sp>
      <p:pic>
        <p:nvPicPr>
          <p:cNvPr id="6" name="Image 4" descr="logooutline.eps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6378" y="2273905"/>
            <a:ext cx="2520000" cy="249467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9" t="3936" r="3868" b="2941"/>
          <a:stretch/>
        </p:blipFill>
        <p:spPr>
          <a:xfrm>
            <a:off x="1267325" y="1852863"/>
            <a:ext cx="3777917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6427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Diapositive de titr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goOutline.ai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4760" y="2169000"/>
            <a:ext cx="2520000" cy="2520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4" t="6024" r="5166" b="6365"/>
          <a:stretch/>
        </p:blipFill>
        <p:spPr>
          <a:xfrm>
            <a:off x="1211179" y="1772652"/>
            <a:ext cx="3810000" cy="2916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43412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444814"/>
            <a:ext cx="8226854" cy="940443"/>
          </a:xfrm>
        </p:spPr>
        <p:txBody>
          <a:bodyPr/>
          <a:lstStyle>
            <a:lvl1pPr algn="l">
              <a:defRPr/>
            </a:lvl1pPr>
          </a:lstStyle>
          <a:p>
            <a:r>
              <a:rPr kumimoji="0" lang="fr-CH" dirty="0"/>
              <a:t>Click to </a:t>
            </a:r>
            <a:r>
              <a:rPr kumimoji="0" lang="fr-CH" dirty="0" err="1"/>
              <a:t>edit</a:t>
            </a:r>
            <a:r>
              <a:rPr kumimoji="0" lang="fr-CH" dirty="0"/>
              <a:t> Master </a:t>
            </a:r>
            <a:r>
              <a:rPr kumimoji="0" lang="fr-CH" dirty="0" err="1"/>
              <a:t>title</a:t>
            </a:r>
            <a:r>
              <a:rPr kumimoji="0" lang="fr-CH" dirty="0"/>
              <a:t> style</a:t>
            </a:r>
            <a:endParaRPr kumimoji="0" lang="en-US" dirty="0"/>
          </a:p>
        </p:txBody>
      </p:sp>
      <p:sp>
        <p:nvSpPr>
          <p:cNvPr id="7" name="Date Placeholder 1"/>
          <p:cNvSpPr>
            <a:spLocks noGrp="1"/>
          </p:cNvSpPr>
          <p:nvPr>
            <p:ph type="dt" sz="half" idx="2"/>
          </p:nvPr>
        </p:nvSpPr>
        <p:spPr>
          <a:xfrm>
            <a:off x="2969335" y="636237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6356350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>
                <a:solidFill>
                  <a:srgbClr val="0055A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11" name="Espace réservé du texte 2"/>
          <p:cNvSpPr>
            <a:spLocks noGrp="1"/>
          </p:cNvSpPr>
          <p:nvPr>
            <p:ph type="body" idx="10"/>
          </p:nvPr>
        </p:nvSpPr>
        <p:spPr>
          <a:xfrm>
            <a:off x="457200" y="3391124"/>
            <a:ext cx="2743200" cy="419653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fr-CH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71829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444814"/>
            <a:ext cx="8226854" cy="940443"/>
          </a:xfrm>
        </p:spPr>
        <p:txBody>
          <a:bodyPr/>
          <a:lstStyle>
            <a:lvl1pPr algn="l">
              <a:defRPr/>
            </a:lvl1pPr>
          </a:lstStyle>
          <a:p>
            <a:r>
              <a:rPr kumimoji="0" lang="fr-CH"/>
              <a:t>Click to edit Master title style</a:t>
            </a:r>
            <a:endParaRPr kumimoji="0" lang="en-US"/>
          </a:p>
        </p:txBody>
      </p:sp>
      <p:sp>
        <p:nvSpPr>
          <p:cNvPr id="11" name="Espace réservé du texte 2"/>
          <p:cNvSpPr>
            <a:spLocks noGrp="1"/>
          </p:cNvSpPr>
          <p:nvPr>
            <p:ph type="body" idx="10"/>
          </p:nvPr>
        </p:nvSpPr>
        <p:spPr>
          <a:xfrm>
            <a:off x="457200" y="3391124"/>
            <a:ext cx="2743200" cy="419653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fr-CH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876917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Diapositive de titre">
    <p:bg>
      <p:bgPr>
        <a:solidFill>
          <a:srgbClr val="1042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titre 8"/>
          <p:cNvSpPr>
            <a:spLocks noGrp="1"/>
          </p:cNvSpPr>
          <p:nvPr>
            <p:ph type="title" hasCustomPrompt="1"/>
          </p:nvPr>
        </p:nvSpPr>
        <p:spPr>
          <a:xfrm>
            <a:off x="457200" y="6390879"/>
            <a:ext cx="8226854" cy="226402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ctr">
              <a:defRPr sz="1400">
                <a:latin typeface="Optima"/>
                <a:cs typeface="Optima"/>
              </a:defRPr>
            </a:lvl1pPr>
          </a:lstStyle>
          <a:p>
            <a:r>
              <a:rPr kumimoji="0" lang="fr-CH" dirty="0"/>
              <a:t>home.cern</a:t>
            </a:r>
            <a:endParaRPr kumimoji="0" lang="en-US" dirty="0"/>
          </a:p>
        </p:txBody>
      </p:sp>
      <p:pic>
        <p:nvPicPr>
          <p:cNvPr id="7" name="Image 2" descr="logooutline.eps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678" y="2663938"/>
            <a:ext cx="1545657" cy="153012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8345" y="2249905"/>
            <a:ext cx="2987750" cy="2358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4007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Diapositive de titre">
    <p:bg>
      <p:bgPr>
        <a:solidFill>
          <a:srgbClr val="1042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itre 8"/>
          <p:cNvSpPr>
            <a:spLocks noGrp="1"/>
          </p:cNvSpPr>
          <p:nvPr>
            <p:ph type="title" hasCustomPrompt="1"/>
          </p:nvPr>
        </p:nvSpPr>
        <p:spPr>
          <a:xfrm>
            <a:off x="457200" y="6390879"/>
            <a:ext cx="8226854" cy="226402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ctr">
              <a:defRPr sz="1400">
                <a:latin typeface="Optima"/>
                <a:cs typeface="Optima"/>
              </a:defRPr>
            </a:lvl1pPr>
          </a:lstStyle>
          <a:p>
            <a:r>
              <a:rPr kumimoji="0" lang="fr-CH" dirty="0"/>
              <a:t>jinr.ru</a:t>
            </a:r>
            <a:endParaRPr kumimoji="0" lang="en-US" dirty="0"/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>
            <a:biLevel thresh="2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1840" y="2028441"/>
            <a:ext cx="4020320" cy="2801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4612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Diapositive de titr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4" t="6024" r="5166" b="6365"/>
          <a:stretch/>
        </p:blipFill>
        <p:spPr>
          <a:xfrm>
            <a:off x="2668504" y="1848852"/>
            <a:ext cx="3810000" cy="2916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9186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444814"/>
            <a:ext cx="8226854" cy="940443"/>
          </a:xfrm>
        </p:spPr>
        <p:txBody>
          <a:bodyPr/>
          <a:lstStyle>
            <a:lvl1pPr algn="l">
              <a:defRPr/>
            </a:lvl1pPr>
          </a:lstStyle>
          <a:p>
            <a:r>
              <a:rPr kumimoji="0" lang="fr-CH" dirty="0"/>
              <a:t>Click to </a:t>
            </a:r>
            <a:r>
              <a:rPr kumimoji="0" lang="fr-CH" dirty="0" err="1"/>
              <a:t>edit</a:t>
            </a:r>
            <a:r>
              <a:rPr kumimoji="0" lang="fr-CH" dirty="0"/>
              <a:t> Master </a:t>
            </a:r>
            <a:r>
              <a:rPr kumimoji="0" lang="fr-CH" dirty="0" err="1"/>
              <a:t>title</a:t>
            </a:r>
            <a:r>
              <a:rPr kumimoji="0" lang="fr-CH" dirty="0"/>
              <a:t> style</a:t>
            </a:r>
            <a:endParaRPr kumimoji="0" lang="en-US" dirty="0"/>
          </a:p>
        </p:txBody>
      </p:sp>
      <p:sp>
        <p:nvSpPr>
          <p:cNvPr id="7" name="Date Placeholder 1"/>
          <p:cNvSpPr>
            <a:spLocks noGrp="1"/>
          </p:cNvSpPr>
          <p:nvPr>
            <p:ph type="dt" sz="half" idx="2"/>
          </p:nvPr>
        </p:nvSpPr>
        <p:spPr>
          <a:xfrm>
            <a:off x="2969335" y="636237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6356350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Espace réservé du texte 2"/>
          <p:cNvSpPr>
            <a:spLocks noGrp="1"/>
          </p:cNvSpPr>
          <p:nvPr>
            <p:ph type="body" idx="10"/>
          </p:nvPr>
        </p:nvSpPr>
        <p:spPr>
          <a:xfrm>
            <a:off x="457200" y="3391124"/>
            <a:ext cx="2743200" cy="419653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fr-CH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702255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444814"/>
            <a:ext cx="8226854" cy="940443"/>
          </a:xfrm>
        </p:spPr>
        <p:txBody>
          <a:bodyPr/>
          <a:lstStyle>
            <a:lvl1pPr algn="l">
              <a:defRPr/>
            </a:lvl1pPr>
          </a:lstStyle>
          <a:p>
            <a:r>
              <a:rPr kumimoji="0" lang="fr-CH"/>
              <a:t>Click to edit Master title style</a:t>
            </a:r>
            <a:endParaRPr kumimoji="0" lang="en-US"/>
          </a:p>
        </p:txBody>
      </p:sp>
      <p:sp>
        <p:nvSpPr>
          <p:cNvPr id="11" name="Espace réservé du texte 2"/>
          <p:cNvSpPr>
            <a:spLocks noGrp="1"/>
          </p:cNvSpPr>
          <p:nvPr>
            <p:ph type="body" idx="10"/>
          </p:nvPr>
        </p:nvSpPr>
        <p:spPr>
          <a:xfrm>
            <a:off x="457200" y="3391124"/>
            <a:ext cx="2743200" cy="419653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fr-CH"/>
              <a:t>Click to edit Master text styles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CF25BF-1E97-44B3-9211-484967B062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06488" y="6356350"/>
            <a:ext cx="501424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104282"/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76372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fr-CH"/>
              <a:t>Click to edit Master title style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fr-CH" dirty="0"/>
              <a:t>Click to edit Master text styles</a:t>
            </a:r>
          </a:p>
          <a:p>
            <a:pPr lvl="1" eaLnBrk="1" latinLnBrk="0" hangingPunct="1"/>
            <a:r>
              <a:rPr lang="fr-CH" dirty="0"/>
              <a:t>Second level</a:t>
            </a:r>
          </a:p>
          <a:p>
            <a:pPr lvl="2" eaLnBrk="1" latinLnBrk="0" hangingPunct="1"/>
            <a:r>
              <a:rPr lang="fr-CH" dirty="0"/>
              <a:t>Third level</a:t>
            </a:r>
          </a:p>
          <a:p>
            <a:pPr lvl="3" eaLnBrk="1" latinLnBrk="0" hangingPunct="1"/>
            <a:r>
              <a:rPr lang="fr-CH" dirty="0"/>
              <a:t>Fourth level</a:t>
            </a:r>
          </a:p>
          <a:p>
            <a:pPr lvl="4" eaLnBrk="1" latinLnBrk="0" hangingPunct="1"/>
            <a:r>
              <a:rPr lang="fr-CH" dirty="0"/>
              <a:t>Fifth level</a:t>
            </a:r>
            <a:endParaRPr kumimoji="0" lang="en-US" dirty="0"/>
          </a:p>
        </p:txBody>
      </p:sp>
      <p:sp>
        <p:nvSpPr>
          <p:cNvPr id="14" name="Date Placeholder 1"/>
          <p:cNvSpPr txBox="1">
            <a:spLocks/>
          </p:cNvSpPr>
          <p:nvPr userDrawn="1"/>
        </p:nvSpPr>
        <p:spPr>
          <a:xfrm>
            <a:off x="3830825" y="6314251"/>
            <a:ext cx="13700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Comfortaa" panose="020F0603070200060003" pitchFamily="34" charset="0"/>
              </a:rPr>
              <a:t>9</a:t>
            </a:r>
            <a:r>
              <a:rPr lang="ru-RU" dirty="0">
                <a:latin typeface="Comfortaa" panose="020F0603070200060003" pitchFamily="34" charset="0"/>
              </a:rPr>
              <a:t> ноября</a:t>
            </a:r>
            <a:r>
              <a:rPr lang="ru-RU" baseline="0" dirty="0">
                <a:latin typeface="Comfortaa" panose="020F0603070200060003" pitchFamily="34" charset="0"/>
              </a:rPr>
              <a:t> </a:t>
            </a:r>
            <a:r>
              <a:rPr lang="en-US" dirty="0">
                <a:latin typeface="Comfortaa" panose="020F0603070200060003" pitchFamily="34" charset="0"/>
              </a:rPr>
              <a:t>2017</a:t>
            </a:r>
          </a:p>
        </p:txBody>
      </p:sp>
      <p:sp>
        <p:nvSpPr>
          <p:cNvPr id="15" name="Footer Placeholder 2"/>
          <p:cNvSpPr txBox="1">
            <a:spLocks/>
          </p:cNvSpPr>
          <p:nvPr userDrawn="1"/>
        </p:nvSpPr>
        <p:spPr>
          <a:xfrm>
            <a:off x="6232358" y="6308224"/>
            <a:ext cx="20224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Comfortaa" panose="020F0603070200060003" pitchFamily="34" charset="0"/>
              </a:rPr>
              <a:t>RLTP2017</a:t>
            </a:r>
          </a:p>
        </p:txBody>
      </p:sp>
      <p:sp>
        <p:nvSpPr>
          <p:cNvPr id="16" name="Slide Number Placeholder 3"/>
          <p:cNvSpPr txBox="1">
            <a:spLocks/>
          </p:cNvSpPr>
          <p:nvPr userDrawn="1"/>
        </p:nvSpPr>
        <p:spPr>
          <a:xfrm>
            <a:off x="8361838" y="6308224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7918391-D411-FE40-AAD7-861AE5233E0E}" type="slidenum">
              <a:rPr lang="en-US" smtClean="0">
                <a:latin typeface="Comfortaa" panose="020F0603070200060003" pitchFamily="34" charset="0"/>
              </a:rPr>
              <a:pPr/>
              <a:t>‹#›</a:t>
            </a:fld>
            <a:endParaRPr lang="en-US" dirty="0">
              <a:latin typeface="Comfortaa" panose="020F06030702000600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7132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kumimoji="0" lang="fr-CH"/>
              <a:t>Click to edit Master title style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3657600" cy="4350384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fr-CH"/>
              <a:t>Click to edit Master text styles</a:t>
            </a:r>
          </a:p>
          <a:p>
            <a:pPr lvl="1" eaLnBrk="1" latinLnBrk="0" hangingPunct="1"/>
            <a:r>
              <a:rPr lang="fr-CH"/>
              <a:t>Second level</a:t>
            </a:r>
          </a:p>
          <a:p>
            <a:pPr lvl="2" eaLnBrk="1" latinLnBrk="0" hangingPunct="1"/>
            <a:r>
              <a:rPr lang="fr-CH"/>
              <a:t>Third level</a:t>
            </a:r>
          </a:p>
          <a:p>
            <a:pPr lvl="3" eaLnBrk="1" latinLnBrk="0" hangingPunct="1"/>
            <a:r>
              <a:rPr lang="fr-CH"/>
              <a:t>Fourth level</a:t>
            </a:r>
          </a:p>
          <a:p>
            <a:pPr lvl="4" eaLnBrk="1" latinLnBrk="0" hangingPunct="1"/>
            <a:r>
              <a:rPr lang="fr-CH"/>
              <a:t>Fifth level</a:t>
            </a:r>
            <a:endParaRPr kumimoji="0"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350385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fr-CH"/>
              <a:t>Click to edit Master text styles</a:t>
            </a:r>
          </a:p>
          <a:p>
            <a:pPr lvl="1" eaLnBrk="1" latinLnBrk="0" hangingPunct="1"/>
            <a:r>
              <a:rPr lang="fr-CH"/>
              <a:t>Second level</a:t>
            </a:r>
          </a:p>
          <a:p>
            <a:pPr lvl="2" eaLnBrk="1" latinLnBrk="0" hangingPunct="1"/>
            <a:r>
              <a:rPr lang="fr-CH"/>
              <a:t>Third level</a:t>
            </a:r>
          </a:p>
          <a:p>
            <a:pPr lvl="3" eaLnBrk="1" latinLnBrk="0" hangingPunct="1"/>
            <a:r>
              <a:rPr lang="fr-CH"/>
              <a:t>Fourth level</a:t>
            </a:r>
          </a:p>
          <a:p>
            <a:pPr lvl="4" eaLnBrk="1" latinLnBrk="0" hangingPunct="1"/>
            <a:r>
              <a:rPr lang="fr-CH"/>
              <a:t>Fifth level</a:t>
            </a:r>
            <a:endParaRPr kumimoji="0" lang="en-US"/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6356350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893977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fr-CH"/>
              <a:t>Click to edit Master title style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5101967"/>
            <a:ext cx="4040188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CH"/>
              <a:t>Click to edit Master text styles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4645025" y="5101967"/>
            <a:ext cx="404177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CH"/>
              <a:t>Click to edit Master text styles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>
          <a:xfrm>
            <a:off x="457200" y="1269777"/>
            <a:ext cx="4040188" cy="368665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fr-CH"/>
              <a:t>Click to edit Master text styles</a:t>
            </a:r>
          </a:p>
          <a:p>
            <a:pPr lvl="1" eaLnBrk="1" latinLnBrk="0" hangingPunct="1"/>
            <a:r>
              <a:rPr lang="fr-CH"/>
              <a:t>Second level</a:t>
            </a:r>
          </a:p>
          <a:p>
            <a:pPr lvl="2" eaLnBrk="1" latinLnBrk="0" hangingPunct="1"/>
            <a:r>
              <a:rPr lang="fr-CH"/>
              <a:t>Third level</a:t>
            </a:r>
          </a:p>
          <a:p>
            <a:pPr lvl="3" eaLnBrk="1" latinLnBrk="0" hangingPunct="1"/>
            <a:r>
              <a:rPr lang="fr-CH"/>
              <a:t>Fourth level</a:t>
            </a:r>
          </a:p>
          <a:p>
            <a:pPr lvl="4" eaLnBrk="1" latinLnBrk="0" hangingPunct="1"/>
            <a:r>
              <a:rPr lang="fr-CH"/>
              <a:t>Fifth level</a:t>
            </a:r>
            <a:endParaRPr kumimoji="0" lang="en-US" dirty="0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1269777"/>
            <a:ext cx="4041775" cy="368665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fr-CH"/>
              <a:t>Click to edit Master text styles</a:t>
            </a:r>
          </a:p>
          <a:p>
            <a:pPr lvl="1" eaLnBrk="1" latinLnBrk="0" hangingPunct="1"/>
            <a:r>
              <a:rPr lang="fr-CH"/>
              <a:t>Second level</a:t>
            </a:r>
          </a:p>
          <a:p>
            <a:pPr lvl="2" eaLnBrk="1" latinLnBrk="0" hangingPunct="1"/>
            <a:r>
              <a:rPr lang="fr-CH"/>
              <a:t>Third level</a:t>
            </a:r>
          </a:p>
          <a:p>
            <a:pPr lvl="3" eaLnBrk="1" latinLnBrk="0" hangingPunct="1"/>
            <a:r>
              <a:rPr lang="fr-CH"/>
              <a:t>Fourth level</a:t>
            </a:r>
          </a:p>
          <a:p>
            <a:pPr lvl="4" eaLnBrk="1" latinLnBrk="0" hangingPunct="1"/>
            <a:r>
              <a:rPr lang="fr-CH"/>
              <a:t>Fifth level</a:t>
            </a:r>
            <a:endParaRPr kumimoji="0" lang="en-US"/>
          </a:p>
        </p:txBody>
      </p:sp>
      <p:sp>
        <p:nvSpPr>
          <p:cNvPr id="10" name="Date Placeholder 1"/>
          <p:cNvSpPr>
            <a:spLocks noGrp="1"/>
          </p:cNvSpPr>
          <p:nvPr>
            <p:ph type="dt" sz="half" idx="10"/>
          </p:nvPr>
        </p:nvSpPr>
        <p:spPr>
          <a:xfrm>
            <a:off x="2969335" y="636237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5182756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2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185376" y="6356350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1"/>
          <p:cNvSpPr>
            <a:spLocks noGrp="1"/>
          </p:cNvSpPr>
          <p:nvPr>
            <p:ph type="dt" sz="half" idx="2"/>
          </p:nvPr>
        </p:nvSpPr>
        <p:spPr>
          <a:xfrm>
            <a:off x="2969335" y="636237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6356350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microsoft.com/office/2007/relationships/hdphoto" Target="../media/hdphoto1.wdp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itre 8"/>
          <p:cNvSpPr>
            <a:spLocks noGrp="1"/>
          </p:cNvSpPr>
          <p:nvPr>
            <p:ph type="title"/>
          </p:nvPr>
        </p:nvSpPr>
        <p:spPr>
          <a:xfrm>
            <a:off x="457200" y="233492"/>
            <a:ext cx="8226854" cy="940443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fr-CH" dirty="0"/>
              <a:t>Cliquez et modifiez le titre</a:t>
            </a:r>
            <a:endParaRPr kumimoji="0" lang="en-US" dirty="0"/>
          </a:p>
        </p:txBody>
      </p:sp>
      <p:sp>
        <p:nvSpPr>
          <p:cNvPr id="30" name="Espace réservé du texte 29"/>
          <p:cNvSpPr>
            <a:spLocks noGrp="1"/>
          </p:cNvSpPr>
          <p:nvPr>
            <p:ph type="body" idx="1"/>
          </p:nvPr>
        </p:nvSpPr>
        <p:spPr>
          <a:xfrm>
            <a:off x="457200" y="1325606"/>
            <a:ext cx="8226854" cy="4667421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r-CH" dirty="0"/>
              <a:t>Cliquez pour modifier les styles du texte du masque</a:t>
            </a:r>
          </a:p>
          <a:p>
            <a:pPr lvl="1" eaLnBrk="1" latinLnBrk="0" hangingPunct="1"/>
            <a:r>
              <a:rPr kumimoji="0" lang="fr-CH" dirty="0"/>
              <a:t>Deuxième niveau</a:t>
            </a:r>
          </a:p>
          <a:p>
            <a:pPr lvl="2" eaLnBrk="1" latinLnBrk="0" hangingPunct="1"/>
            <a:r>
              <a:rPr kumimoji="0" lang="fr-CH" dirty="0"/>
              <a:t>Troisième niveau</a:t>
            </a:r>
          </a:p>
          <a:p>
            <a:pPr lvl="3" eaLnBrk="1" latinLnBrk="0" hangingPunct="1"/>
            <a:r>
              <a:rPr kumimoji="0" lang="fr-CH" dirty="0"/>
              <a:t>Quatrième niveau</a:t>
            </a:r>
          </a:p>
          <a:p>
            <a:pPr lvl="4" eaLnBrk="1" latinLnBrk="0" hangingPunct="1"/>
            <a:r>
              <a:rPr kumimoji="0" lang="fr-CH" dirty="0"/>
              <a:t>Cinquième niveau</a:t>
            </a:r>
            <a:endParaRPr kumimoji="0" lang="en-US" dirty="0"/>
          </a:p>
        </p:txBody>
      </p:sp>
      <p:pic>
        <p:nvPicPr>
          <p:cNvPr id="5" name="Image 4" descr="bande-01.eps"/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0798"/>
            <a:ext cx="9144000" cy="707202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3830825" y="6314251"/>
            <a:ext cx="13700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Comfortaa" panose="020F0603070200060003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232358" y="6308224"/>
            <a:ext cx="20224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Comfortaa" panose="020F0603070200060003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361838" y="6308224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  <a:latin typeface="Comfortaa" panose="020F0603070200060003" pitchFamily="34" charset="0"/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Image 4" descr="bande-01.eps"/>
          <p:cNvPicPr>
            <a:picLocks noChangeAspect="1"/>
          </p:cNvPicPr>
          <p:nvPr userDrawn="1"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396"/>
          <a:stretch/>
        </p:blipFill>
        <p:spPr>
          <a:xfrm>
            <a:off x="0" y="6150798"/>
            <a:ext cx="695325" cy="70720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 userDrawn="1"/>
        </p:nvPicPr>
        <p:blipFill>
          <a:blip r:embed="rId20">
            <a:biLevel thresh="25000"/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colorTemperature colorTemp="1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356" y="6235237"/>
            <a:ext cx="720482" cy="50198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6" r:id="rId2"/>
    <p:sldLayoutId id="2147483677" r:id="rId3"/>
    <p:sldLayoutId id="2147483681" r:id="rId4"/>
    <p:sldLayoutId id="2147483680" r:id="rId5"/>
    <p:sldLayoutId id="2147483679" r:id="rId6"/>
    <p:sldLayoutId id="2147483664" r:id="rId7"/>
    <p:sldLayoutId id="2147483665" r:id="rId8"/>
    <p:sldLayoutId id="2147483667" r:id="rId9"/>
    <p:sldLayoutId id="2147483668" r:id="rId10"/>
    <p:sldLayoutId id="2147483674" r:id="rId11"/>
    <p:sldLayoutId id="2147483703" r:id="rId12"/>
    <p:sldLayoutId id="2147483704" r:id="rId13"/>
    <p:sldLayoutId id="2147483705" r:id="rId14"/>
    <p:sldLayoutId id="2147483706" r:id="rId15"/>
    <p:sldLayoutId id="2147483707" r:id="rId16"/>
    <p:sldLayoutId id="2147483713" r:id="rId17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93776" indent="-457200" algn="l" rtl="0" eaLnBrk="1" latinLnBrk="0" hangingPunct="1">
        <a:spcBef>
          <a:spcPct val="20000"/>
        </a:spcBef>
        <a:buClr>
          <a:schemeClr val="tx1"/>
        </a:buClr>
        <a:buSzPct val="80000"/>
        <a:buFont typeface="Arial"/>
        <a:buChar char="•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905256" indent="-457200" algn="l" rtl="0" eaLnBrk="1" latinLnBrk="0" hangingPunct="1">
        <a:spcBef>
          <a:spcPct val="20000"/>
        </a:spcBef>
        <a:buClr>
          <a:schemeClr val="tx1"/>
        </a:buClr>
        <a:buSzPct val="90000"/>
        <a:buFont typeface="Arial"/>
        <a:buChar char="•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92708" indent="-342900" algn="l" rtl="0" eaLnBrk="1" latinLnBrk="0" hangingPunct="1">
        <a:spcBef>
          <a:spcPct val="20000"/>
        </a:spcBef>
        <a:buClr>
          <a:schemeClr val="tx1"/>
        </a:buClr>
        <a:buSzPct val="85000"/>
        <a:buFont typeface="Arial"/>
        <a:buChar char="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85316" indent="-342900" algn="l" rtl="0" eaLnBrk="1" latinLnBrk="0" hangingPunct="1">
        <a:spcBef>
          <a:spcPct val="20000"/>
        </a:spcBef>
        <a:buClr>
          <a:schemeClr val="tx1"/>
        </a:buClr>
        <a:buSzPct val="90000"/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50492" indent="-342900" algn="l" rtl="0" eaLnBrk="1" latinLnBrk="0" hangingPunct="1">
        <a:spcBef>
          <a:spcPct val="20000"/>
        </a:spcBef>
        <a:buClr>
          <a:schemeClr val="tx1"/>
        </a:buClr>
        <a:buSzPct val="100000"/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jpe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jpeg"/><Relationship Id="rId9" Type="http://schemas.openxmlformats.org/officeDocument/2006/relationships/image" Target="../media/image18.jpeg"/><Relationship Id="rId1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37451" y="329142"/>
            <a:ext cx="7669098" cy="4151158"/>
          </a:xfrm>
        </p:spPr>
        <p:txBody>
          <a:bodyPr anchor="t">
            <a:noAutofit/>
          </a:bodyPr>
          <a:lstStyle/>
          <a:p>
            <a:pPr algn="ctr">
              <a:spcBef>
                <a:spcPts val="0"/>
              </a:spcBef>
            </a:pPr>
            <a:r>
              <a:rPr lang="en-US" sz="4000" dirty="0">
                <a:solidFill>
                  <a:srgbClr val="0055A0"/>
                </a:solidFill>
                <a:latin typeface="Roboto Slab" pitchFamily="2" charset="0"/>
                <a:ea typeface="Roboto Slab" pitchFamily="2" charset="0"/>
                <a:cs typeface="Segoe UI" panose="020B0502040204020203" pitchFamily="34" charset="0"/>
              </a:rPr>
              <a:t>BM@N Run 8 raw data production on distributed infrastructure with DIRAC</a:t>
            </a:r>
            <a:endParaRPr lang="en-US" sz="3200" dirty="0">
              <a:solidFill>
                <a:srgbClr val="0055A0"/>
              </a:solidFill>
              <a:latin typeface="Roboto Slab" pitchFamily="2" charset="0"/>
              <a:ea typeface="Roboto Slab" pitchFamily="2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A158F11-2A25-4CFC-AF45-EDAC311CF4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20" name="Подзаголовок 2">
            <a:extLst>
              <a:ext uri="{FF2B5EF4-FFF2-40B4-BE49-F238E27FC236}">
                <a16:creationId xmlns:a16="http://schemas.microsoft.com/office/drawing/2014/main" id="{AA0D21B7-0FED-8BDA-F505-121904288405}"/>
              </a:ext>
            </a:extLst>
          </p:cNvPr>
          <p:cNvSpPr txBox="1">
            <a:spLocks/>
          </p:cNvSpPr>
          <p:nvPr/>
        </p:nvSpPr>
        <p:spPr>
          <a:xfrm>
            <a:off x="4439979" y="2832266"/>
            <a:ext cx="5658772" cy="861420"/>
          </a:xfrm>
          <a:prstGeom prst="rect">
            <a:avLst/>
          </a:prstGeom>
        </p:spPr>
        <p:txBody>
          <a:bodyPr/>
          <a:lstStyle>
            <a:lvl1pPr marL="493776" indent="-457200" algn="l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Arial"/>
              <a:buChar char="•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5256" indent="-4572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2708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85000"/>
              <a:buFont typeface="Arial"/>
              <a:buChar char="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5316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0492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76" indent="0" algn="ctr">
              <a:buNone/>
            </a:pPr>
            <a:r>
              <a:rPr lang="en-US" sz="1800" dirty="0">
                <a:solidFill>
                  <a:srgbClr val="0055A0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ea typeface="Roboto Slab" pitchFamily="2" charset="0"/>
                <a:cs typeface="Tahoma" panose="020B0604030504040204" pitchFamily="34" charset="0"/>
              </a:rPr>
              <a:t>Konstantin Gertsenberger </a:t>
            </a:r>
            <a:endParaRPr lang="ru-RU" sz="1800" dirty="0">
              <a:solidFill>
                <a:srgbClr val="0055A0"/>
              </a:solidFill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ea typeface="Roboto Slab" pitchFamily="2" charset="0"/>
              <a:cs typeface="Tahoma" panose="020B0604030504040204" pitchFamily="34" charset="0"/>
            </a:endParaRPr>
          </a:p>
          <a:p>
            <a:pPr marL="36576" indent="0" algn="ctr">
              <a:buNone/>
            </a:pPr>
            <a:endParaRPr lang="ru-RU" sz="1800" u="sng" dirty="0">
              <a:solidFill>
                <a:srgbClr val="0055A0"/>
              </a:solidFill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latin typeface="Roboto Slab" pitchFamily="2" charset="0"/>
              <a:ea typeface="Roboto Slab" pitchFamily="2" charset="0"/>
              <a:cs typeface="Tahoma" panose="020B0604030504040204" pitchFamily="34" charset="0"/>
            </a:endParaRPr>
          </a:p>
          <a:p>
            <a:pPr marL="36576" indent="0" algn="ctr">
              <a:buNone/>
            </a:pPr>
            <a:endParaRPr lang="ru-RU" sz="1800" u="sng" dirty="0">
              <a:solidFill>
                <a:srgbClr val="0055A0"/>
              </a:solidFill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latin typeface="Roboto Slab" pitchFamily="2" charset="0"/>
              <a:ea typeface="Roboto Slab" pitchFamily="2" charset="0"/>
              <a:cs typeface="Tahoma" panose="020B0604030504040204" pitchFamily="34" charset="0"/>
            </a:endParaRPr>
          </a:p>
          <a:p>
            <a:pPr marL="36576" indent="0" algn="ctr">
              <a:buNone/>
            </a:pPr>
            <a:endParaRPr lang="en-US" sz="1800" u="sng" dirty="0">
              <a:solidFill>
                <a:srgbClr val="0055A0"/>
              </a:solidFill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latin typeface="Roboto Slab" pitchFamily="2" charset="0"/>
              <a:ea typeface="Roboto Slab" pitchFamily="2" charset="0"/>
              <a:cs typeface="Tahoma" panose="020B0604030504040204" pitchFamily="34" charset="0"/>
            </a:endParaRPr>
          </a:p>
          <a:p>
            <a:pPr marL="36576" indent="0" algn="ctr">
              <a:buNone/>
            </a:pPr>
            <a:r>
              <a:rPr lang="en-US" sz="1800" u="sng" dirty="0">
                <a:solidFill>
                  <a:srgbClr val="0055A0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ea typeface="Roboto Slab" pitchFamily="2" charset="0"/>
                <a:cs typeface="Tahoma" panose="020B0604030504040204" pitchFamily="34" charset="0"/>
              </a:rPr>
              <a:t>Igor Pelevanyuk </a:t>
            </a:r>
            <a:endParaRPr lang="ru-RU" sz="3200" u="sng" dirty="0">
              <a:solidFill>
                <a:srgbClr val="0055A0"/>
              </a:solidFill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ea typeface="Roboto Slab" pitchFamily="2" charset="0"/>
              <a:cs typeface="Tahoma" panose="020B0604030504040204" pitchFamily="34" charset="0"/>
            </a:endParaRPr>
          </a:p>
        </p:txBody>
      </p:sp>
      <p:sp>
        <p:nvSpPr>
          <p:cNvPr id="21" name="Подзаголовок 2">
            <a:extLst>
              <a:ext uri="{FF2B5EF4-FFF2-40B4-BE49-F238E27FC236}">
                <a16:creationId xmlns:a16="http://schemas.microsoft.com/office/drawing/2014/main" id="{2D77887C-891E-699B-7D67-7D3F4C0EF1E0}"/>
              </a:ext>
            </a:extLst>
          </p:cNvPr>
          <p:cNvSpPr txBox="1">
            <a:spLocks/>
          </p:cNvSpPr>
          <p:nvPr/>
        </p:nvSpPr>
        <p:spPr>
          <a:xfrm>
            <a:off x="5467863" y="3155387"/>
            <a:ext cx="3603003" cy="86142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ctr"/>
            <a:r>
              <a:rPr lang="en-US" cap="none" dirty="0">
                <a:solidFill>
                  <a:srgbClr val="0055A0"/>
                </a:solidFill>
                <a:latin typeface="+mn-lt"/>
                <a:ea typeface="Roboto Slab" pitchFamily="2" charset="0"/>
              </a:rPr>
              <a:t>LHEP</a:t>
            </a:r>
            <a:endParaRPr lang="ru-RU" cap="none" dirty="0">
              <a:solidFill>
                <a:srgbClr val="0055A0"/>
              </a:solidFill>
              <a:latin typeface="+mn-lt"/>
              <a:ea typeface="Roboto Slab" pitchFamily="2" charset="0"/>
            </a:endParaRPr>
          </a:p>
        </p:txBody>
      </p:sp>
      <p:sp>
        <p:nvSpPr>
          <p:cNvPr id="9" name="Подзаголовок 2">
            <a:extLst>
              <a:ext uri="{FF2B5EF4-FFF2-40B4-BE49-F238E27FC236}">
                <a16:creationId xmlns:a16="http://schemas.microsoft.com/office/drawing/2014/main" id="{2D77887C-891E-699B-7D67-7D3F4C0EF1E0}"/>
              </a:ext>
            </a:extLst>
          </p:cNvPr>
          <p:cNvSpPr txBox="1">
            <a:spLocks/>
          </p:cNvSpPr>
          <p:nvPr/>
        </p:nvSpPr>
        <p:spPr>
          <a:xfrm>
            <a:off x="5467863" y="4449844"/>
            <a:ext cx="3603003" cy="86142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ctr"/>
            <a:r>
              <a:rPr lang="en-US" u="sng" cap="none" dirty="0">
                <a:solidFill>
                  <a:srgbClr val="0055A0"/>
                </a:solidFill>
                <a:latin typeface="+mn-lt"/>
                <a:ea typeface="Roboto Slab" pitchFamily="2" charset="0"/>
              </a:rPr>
              <a:t>MLIT</a:t>
            </a:r>
            <a:endParaRPr lang="ru-RU" u="sng" cap="none" dirty="0">
              <a:solidFill>
                <a:srgbClr val="0055A0"/>
              </a:solidFill>
              <a:latin typeface="+mn-lt"/>
              <a:ea typeface="Roboto Slab" pitchFamily="2" charset="0"/>
            </a:endParaRPr>
          </a:p>
        </p:txBody>
      </p:sp>
      <p:sp>
        <p:nvSpPr>
          <p:cNvPr id="10" name="Подзаголовок 2">
            <a:extLst>
              <a:ext uri="{FF2B5EF4-FFF2-40B4-BE49-F238E27FC236}">
                <a16:creationId xmlns:a16="http://schemas.microsoft.com/office/drawing/2014/main" id="{AA0D21B7-0FED-8BDA-F505-121904288405}"/>
              </a:ext>
            </a:extLst>
          </p:cNvPr>
          <p:cNvSpPr txBox="1">
            <a:spLocks/>
          </p:cNvSpPr>
          <p:nvPr/>
        </p:nvSpPr>
        <p:spPr>
          <a:xfrm>
            <a:off x="1272150" y="5987962"/>
            <a:ext cx="6335658" cy="450737"/>
          </a:xfrm>
          <a:prstGeom prst="rect">
            <a:avLst/>
          </a:prstGeom>
        </p:spPr>
        <p:txBody>
          <a:bodyPr/>
          <a:lstStyle>
            <a:lvl1pPr marL="493776" indent="-457200" algn="l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Arial"/>
              <a:buChar char="•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5256" indent="-4572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2708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85000"/>
              <a:buFont typeface="Arial"/>
              <a:buChar char="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5316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0492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76" indent="0" algn="ctr">
              <a:buNone/>
            </a:pPr>
            <a:r>
              <a:rPr lang="en-US" sz="1800" dirty="0">
                <a:solidFill>
                  <a:srgbClr val="0055A0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Roboto Slab" pitchFamily="2" charset="0"/>
                <a:ea typeface="Roboto Slab" pitchFamily="2" charset="0"/>
                <a:cs typeface="Tahoma" panose="020B0604030504040204" pitchFamily="34" charset="0"/>
              </a:rPr>
              <a:t>AYSS Conference 2023, 30 October - 03 November 2023 </a:t>
            </a:r>
            <a:endParaRPr lang="ru-RU" sz="3200" u="sng" dirty="0">
              <a:solidFill>
                <a:srgbClr val="0055A0"/>
              </a:solidFill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latin typeface="Roboto Slab" pitchFamily="2" charset="0"/>
              <a:ea typeface="Roboto Slab" pitchFamily="2" charset="0"/>
              <a:cs typeface="Tahoma" panose="020B0604030504040204" pitchFamily="34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FC2DC17-4469-4556-AFC8-38D917ABBA8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6618"/>
          <a:stretch/>
        </p:blipFill>
        <p:spPr>
          <a:xfrm>
            <a:off x="422314" y="2271007"/>
            <a:ext cx="4853159" cy="3119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7547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Скругленный прямоугольник 17"/>
          <p:cNvSpPr/>
          <p:nvPr/>
        </p:nvSpPr>
        <p:spPr>
          <a:xfrm>
            <a:off x="3505487" y="2123020"/>
            <a:ext cx="2347912" cy="145259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55A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104282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97FA0BA-2F65-4CED-A032-EF0154D57F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171575" y="2155780"/>
            <a:ext cx="1352550" cy="79057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55A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104282"/>
                </a:solidFill>
              </a:rPr>
              <a:t>User job</a:t>
            </a:r>
            <a:br>
              <a:rPr lang="en-US" dirty="0">
                <a:solidFill>
                  <a:srgbClr val="104282"/>
                </a:solidFill>
              </a:rPr>
            </a:br>
            <a:r>
              <a:rPr lang="en-US" dirty="0">
                <a:solidFill>
                  <a:srgbClr val="104282"/>
                </a:solidFill>
              </a:rPr>
              <a:t>(root)</a:t>
            </a:r>
            <a:endParaRPr lang="ru-RU" dirty="0">
              <a:solidFill>
                <a:srgbClr val="104282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41A2799-F3CB-439C-AA05-A1FE93FB6082}"/>
              </a:ext>
            </a:extLst>
          </p:cNvPr>
          <p:cNvSpPr txBox="1"/>
          <p:nvPr/>
        </p:nvSpPr>
        <p:spPr>
          <a:xfrm>
            <a:off x="309562" y="1565216"/>
            <a:ext cx="4043363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dirty="0">
                <a:solidFill>
                  <a:srgbClr val="0055A0"/>
                </a:solidFill>
                <a:latin typeface="Courier New" panose="02070309020205020404" pitchFamily="49" charset="0"/>
                <a:ea typeface="Segoe UI" panose="020B0502040204020203" pitchFamily="34" charset="0"/>
                <a:cs typeface="Courier New" panose="02070309020205020404" pitchFamily="49" charset="0"/>
              </a:rPr>
              <a:t>$ root </a:t>
            </a:r>
            <a:r>
              <a:rPr lang="en-US" dirty="0" err="1">
                <a:solidFill>
                  <a:srgbClr val="0055A0"/>
                </a:solidFill>
                <a:latin typeface="Courier New" panose="02070309020205020404" pitchFamily="49" charset="0"/>
                <a:ea typeface="Segoe UI" panose="020B0502040204020203" pitchFamily="34" charset="0"/>
                <a:cs typeface="Courier New" panose="02070309020205020404" pitchFamily="49" charset="0"/>
              </a:rPr>
              <a:t>macro.C</a:t>
            </a:r>
            <a:r>
              <a:rPr lang="en-US" dirty="0">
                <a:solidFill>
                  <a:srgbClr val="0055A0"/>
                </a:solidFill>
                <a:latin typeface="Courier New" panose="02070309020205020404" pitchFamily="49" charset="0"/>
                <a:ea typeface="Segoe UI" panose="020B0502040204020203" pitchFamily="34" charset="0"/>
                <a:cs typeface="Courier New" panose="02070309020205020404" pitchFamily="49" charset="0"/>
              </a:rPr>
              <a:t>(input)</a:t>
            </a:r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>
            <a:off x="3281172" y="1313531"/>
            <a:ext cx="0" cy="5126067"/>
          </a:xfrm>
          <a:prstGeom prst="line">
            <a:avLst/>
          </a:prstGeom>
          <a:ln>
            <a:solidFill>
              <a:srgbClr val="0055A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A41A2799-F3CB-439C-AA05-A1FE93FB6082}"/>
              </a:ext>
            </a:extLst>
          </p:cNvPr>
          <p:cNvSpPr txBox="1"/>
          <p:nvPr/>
        </p:nvSpPr>
        <p:spPr>
          <a:xfrm>
            <a:off x="3238500" y="1559721"/>
            <a:ext cx="514350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dirty="0">
                <a:solidFill>
                  <a:srgbClr val="0055A0"/>
                </a:solidFill>
                <a:latin typeface="Courier New" panose="02070309020205020404" pitchFamily="49" charset="0"/>
                <a:ea typeface="Segoe UI" panose="020B0502040204020203" pitchFamily="34" charset="0"/>
                <a:cs typeface="Courier New" panose="02070309020205020404" pitchFamily="49" charset="0"/>
              </a:rPr>
              <a:t>$ </a:t>
            </a:r>
            <a:r>
              <a:rPr lang="en-US" dirty="0">
                <a:solidFill>
                  <a:srgbClr val="00B050"/>
                </a:solidFill>
                <a:latin typeface="Courier New" panose="02070309020205020404" pitchFamily="49" charset="0"/>
                <a:ea typeface="Segoe UI" panose="020B0502040204020203" pitchFamily="34" charset="0"/>
                <a:cs typeface="Courier New" panose="02070309020205020404" pitchFamily="49" charset="0"/>
              </a:rPr>
              <a:t>job_monitoring </a:t>
            </a:r>
            <a:r>
              <a:rPr lang="en-US" dirty="0">
                <a:solidFill>
                  <a:srgbClr val="0055A0"/>
                </a:solidFill>
                <a:latin typeface="Courier New" panose="02070309020205020404" pitchFamily="49" charset="0"/>
                <a:ea typeface="Segoe UI" panose="020B0502040204020203" pitchFamily="34" charset="0"/>
                <a:cs typeface="Courier New" panose="02070309020205020404" pitchFamily="49" charset="0"/>
              </a:rPr>
              <a:t>root </a:t>
            </a:r>
            <a:r>
              <a:rPr lang="en-US" dirty="0" err="1">
                <a:solidFill>
                  <a:srgbClr val="0055A0"/>
                </a:solidFill>
                <a:latin typeface="Courier New" panose="02070309020205020404" pitchFamily="49" charset="0"/>
                <a:ea typeface="Segoe UI" panose="020B0502040204020203" pitchFamily="34" charset="0"/>
                <a:cs typeface="Courier New" panose="02070309020205020404" pitchFamily="49" charset="0"/>
              </a:rPr>
              <a:t>macro.C</a:t>
            </a:r>
            <a:r>
              <a:rPr lang="en-US" dirty="0">
                <a:solidFill>
                  <a:srgbClr val="0055A0"/>
                </a:solidFill>
                <a:latin typeface="Courier New" panose="02070309020205020404" pitchFamily="49" charset="0"/>
                <a:ea typeface="Segoe UI" panose="020B0502040204020203" pitchFamily="34" charset="0"/>
                <a:cs typeface="Courier New" panose="02070309020205020404" pitchFamily="49" charset="0"/>
              </a:rPr>
              <a:t>(input)</a:t>
            </a: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4312730" y="2679438"/>
            <a:ext cx="1352550" cy="79057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55A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104282"/>
                </a:solidFill>
              </a:rPr>
              <a:t>User job</a:t>
            </a:r>
            <a:br>
              <a:rPr lang="en-US" dirty="0">
                <a:solidFill>
                  <a:srgbClr val="104282"/>
                </a:solidFill>
              </a:rPr>
            </a:br>
            <a:r>
              <a:rPr lang="en-US" dirty="0">
                <a:solidFill>
                  <a:srgbClr val="104282"/>
                </a:solidFill>
              </a:rPr>
              <a:t>(root)</a:t>
            </a:r>
            <a:endParaRPr lang="ru-RU" dirty="0">
              <a:solidFill>
                <a:srgbClr val="104282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636456" y="2207143"/>
            <a:ext cx="16835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job_monitoring</a:t>
            </a:r>
            <a:endParaRPr lang="ru-RU" dirty="0">
              <a:solidFill>
                <a:srgbClr val="00B050"/>
              </a:solidFill>
            </a:endParaRPr>
          </a:p>
        </p:txBody>
      </p:sp>
      <p:sp>
        <p:nvSpPr>
          <p:cNvPr id="20" name="Цилиндр 19"/>
          <p:cNvSpPr/>
          <p:nvPr/>
        </p:nvSpPr>
        <p:spPr>
          <a:xfrm>
            <a:off x="3505487" y="4623363"/>
            <a:ext cx="1814512" cy="1533525"/>
          </a:xfrm>
          <a:prstGeom prst="can">
            <a:avLst/>
          </a:prstGeom>
          <a:solidFill>
            <a:schemeClr val="bg1"/>
          </a:solidFill>
          <a:ln w="38100">
            <a:solidFill>
              <a:srgbClr val="0055A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Monitoring DB</a:t>
            </a:r>
            <a:b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(InfluxDB)</a:t>
            </a:r>
            <a:endParaRPr lang="ru-RU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22" name="Прямая со стрелкой 21"/>
          <p:cNvCxnSpPr/>
          <p:nvPr/>
        </p:nvCxnSpPr>
        <p:spPr>
          <a:xfrm>
            <a:off x="4122230" y="3575613"/>
            <a:ext cx="0" cy="1228725"/>
          </a:xfrm>
          <a:prstGeom prst="straightConnector1">
            <a:avLst/>
          </a:prstGeom>
          <a:ln w="38100">
            <a:solidFill>
              <a:srgbClr val="0055A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itle 3">
            <a:extLst>
              <a:ext uri="{FF2B5EF4-FFF2-40B4-BE49-F238E27FC236}">
                <a16:creationId xmlns:a16="http://schemas.microsoft.com/office/drawing/2014/main" id="{0B7FE0C9-857C-4F7F-A846-FFEC261B7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272"/>
            <a:ext cx="9141942" cy="1062528"/>
          </a:xfrm>
        </p:spPr>
        <p:txBody>
          <a:bodyPr>
            <a:normAutofit/>
          </a:bodyPr>
          <a:lstStyle/>
          <a:p>
            <a:pPr algn="ctr"/>
            <a:r>
              <a:rPr lang="en-US" sz="5400" dirty="0">
                <a:latin typeface="Segoe UI Light" panose="020B0502040204020203" pitchFamily="34" charset="0"/>
                <a:cs typeface="Segoe UI Light" panose="020B0502040204020203" pitchFamily="34" charset="0"/>
              </a:rPr>
              <a:t>Step 2: Raw2Digi job profiling</a:t>
            </a:r>
            <a:endParaRPr lang="en-US" sz="40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A073455-4A97-47F5-A2C6-C5FD79691EC5}"/>
              </a:ext>
            </a:extLst>
          </p:cNvPr>
          <p:cNvSpPr txBox="1"/>
          <p:nvPr/>
        </p:nvSpPr>
        <p:spPr>
          <a:xfrm>
            <a:off x="172187" y="3342243"/>
            <a:ext cx="3023412" cy="369332"/>
          </a:xfrm>
          <a:prstGeom prst="rect">
            <a:avLst/>
          </a:prstGeom>
          <a:noFill/>
          <a:ln>
            <a:solidFill>
              <a:srgbClr val="0099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ColaborateLight" panose="02000503040000020004" pitchFamily="2" charset="0"/>
              </a:rPr>
              <a:t>Here is a standard process run</a:t>
            </a:r>
            <a:endParaRPr lang="en-US" b="1" dirty="0">
              <a:latin typeface="ColaborateLight" panose="02000503040000020004" pitchFamily="2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9EF5AF8-DD22-498C-85C2-D20268BB5911}"/>
              </a:ext>
            </a:extLst>
          </p:cNvPr>
          <p:cNvSpPr txBox="1"/>
          <p:nvPr/>
        </p:nvSpPr>
        <p:spPr>
          <a:xfrm>
            <a:off x="5984368" y="2116432"/>
            <a:ext cx="3023412" cy="3139321"/>
          </a:xfrm>
          <a:prstGeom prst="rect">
            <a:avLst/>
          </a:prstGeom>
          <a:noFill/>
          <a:ln>
            <a:solidFill>
              <a:srgbClr val="0099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ColaborateLight" panose="02000503040000020004" pitchFamily="2" charset="0"/>
              </a:rPr>
              <a:t>With the help of developed script we may record information about: 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solidFill>
                  <a:srgbClr val="7030A0"/>
                </a:solidFill>
                <a:latin typeface="ColaborateLight" panose="02000503040000020004" pitchFamily="2" charset="0"/>
              </a:rPr>
              <a:t>CPU used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solidFill>
                  <a:srgbClr val="7030A0"/>
                </a:solidFill>
                <a:latin typeface="ColaborateLight" panose="02000503040000020004" pitchFamily="2" charset="0"/>
              </a:rPr>
              <a:t>RAM used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solidFill>
                  <a:srgbClr val="7030A0"/>
                </a:solidFill>
                <a:latin typeface="ColaborateLight" panose="02000503040000020004" pitchFamily="2" charset="0"/>
              </a:rPr>
              <a:t>DISK read/write</a:t>
            </a:r>
          </a:p>
          <a:p>
            <a:pPr marL="342900" indent="-342900">
              <a:buFont typeface="+mj-lt"/>
              <a:buAutoNum type="arabicPeriod"/>
            </a:pPr>
            <a:endParaRPr lang="en-US" dirty="0">
              <a:latin typeface="ColaborateLight" panose="02000503040000020004" pitchFamily="2" charset="0"/>
            </a:endParaRPr>
          </a:p>
          <a:p>
            <a:r>
              <a:rPr lang="en-US" dirty="0">
                <a:latin typeface="ColaborateLight" panose="02000503040000020004" pitchFamily="2" charset="0"/>
              </a:rPr>
              <a:t>Main issue was to record not only parameters of initial root process, but also its child processes. </a:t>
            </a:r>
          </a:p>
        </p:txBody>
      </p:sp>
    </p:spTree>
    <p:extLst>
      <p:ext uri="{BB962C8B-B14F-4D97-AF65-F5344CB8AC3E}">
        <p14:creationId xmlns:p14="http://schemas.microsoft.com/office/powerpoint/2010/main" val="2558951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C2107BF-C12A-460F-9912-EBFB9BC27E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FD09149D-C845-77C4-94D7-C64A626C9F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272"/>
            <a:ext cx="9141942" cy="1062528"/>
          </a:xfrm>
        </p:spPr>
        <p:txBody>
          <a:bodyPr>
            <a:normAutofit/>
          </a:bodyPr>
          <a:lstStyle/>
          <a:p>
            <a:pPr algn="ctr"/>
            <a:r>
              <a:rPr lang="en-US" sz="5400" dirty="0">
                <a:latin typeface="Segoe UI Light" panose="020B0502040204020203" pitchFamily="34" charset="0"/>
                <a:cs typeface="Segoe UI Light" panose="020B0502040204020203" pitchFamily="34" charset="0"/>
              </a:rPr>
              <a:t>Step 2: Raw2Digi job profiling</a:t>
            </a:r>
            <a:endParaRPr lang="en-US" sz="40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144001" y="983495"/>
            <a:ext cx="8801948" cy="3534717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/>
          <p:cNvSpPr txBox="1"/>
          <p:nvPr/>
        </p:nvSpPr>
        <p:spPr>
          <a:xfrm>
            <a:off x="4545106" y="4672075"/>
            <a:ext cx="4141115" cy="1337729"/>
          </a:xfrm>
          <a:prstGeom prst="rect">
            <a:avLst/>
          </a:prstGeom>
          <a:noFill/>
          <a:ln w="29160">
            <a:solidFill>
              <a:srgbClr val="FF0000"/>
            </a:solidFill>
            <a:prstDash val="solid"/>
          </a:ln>
        </p:spPr>
        <p:txBody>
          <a:bodyPr vert="horz" wrap="square" lIns="104400" tIns="59400" rIns="104400" bIns="59400" anchorCtr="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>
                <a:solidFill>
                  <a:srgbClr val="000000"/>
                </a:solidFill>
              </a:defRPr>
            </a:pPr>
            <a:r>
              <a:rPr lang="ru-RU" sz="1800" b="1" i="0" u="none" strike="noStrike" kern="1200" cap="none" dirty="0">
                <a:ln>
                  <a:noFill/>
                </a:ln>
                <a:solidFill>
                  <a:srgbClr val="000000"/>
                </a:solidFill>
                <a:latin typeface="Roboto Slab" pitchFamily="2" charset="0"/>
                <a:ea typeface="Roboto Slab" pitchFamily="2" charset="0"/>
                <a:cs typeface="DejaVu Sans" pitchFamily="2"/>
              </a:rPr>
              <a:t>Disk usage</a:t>
            </a: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>
                <a:solidFill>
                  <a:srgbClr val="000000"/>
                </a:solidFill>
              </a:defRPr>
            </a:pPr>
            <a:r>
              <a:rPr lang="ru-RU" sz="1800" b="0" i="0" u="none" strike="noStrike" kern="1200" cap="none" dirty="0">
                <a:ln>
                  <a:noFill/>
                </a:ln>
                <a:solidFill>
                  <a:srgbClr val="000000"/>
                </a:solidFill>
                <a:latin typeface="Roboto Slab" pitchFamily="2" charset="0"/>
                <a:ea typeface="Roboto Slab" pitchFamily="2" charset="0"/>
                <a:cs typeface="DejaVu Sans" pitchFamily="2"/>
              </a:rPr>
              <a:t>Temporary file: </a:t>
            </a:r>
            <a:r>
              <a:rPr lang="ru-RU" sz="1800" b="1" i="0" u="none" strike="noStrike" kern="1200" cap="none" dirty="0">
                <a:ln>
                  <a:noFill/>
                </a:ln>
                <a:solidFill>
                  <a:srgbClr val="000000"/>
                </a:solidFill>
                <a:latin typeface="Roboto Slab" pitchFamily="2" charset="0"/>
                <a:ea typeface="Roboto Slab" pitchFamily="2" charset="0"/>
                <a:cs typeface="DejaVu Sans" pitchFamily="2"/>
              </a:rPr>
              <a:t>+8 GB</a:t>
            </a: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>
                <a:solidFill>
                  <a:srgbClr val="000000"/>
                </a:solidFill>
              </a:defRPr>
            </a:pPr>
            <a:r>
              <a:rPr lang="ru-RU" sz="1800" b="0" i="0" u="none" strike="noStrike" kern="1200" cap="none" dirty="0">
                <a:ln>
                  <a:noFill/>
                </a:ln>
                <a:solidFill>
                  <a:srgbClr val="000000"/>
                </a:solidFill>
                <a:latin typeface="Roboto Slab" pitchFamily="2" charset="0"/>
                <a:ea typeface="Roboto Slab" pitchFamily="2" charset="0"/>
                <a:cs typeface="DejaVu Sans" pitchFamily="2"/>
              </a:rPr>
              <a:t>Result file: </a:t>
            </a:r>
            <a:r>
              <a:rPr lang="ru-RU" sz="1800" b="1" i="0" u="none" strike="noStrike" kern="1200" cap="none" dirty="0">
                <a:ln>
                  <a:noFill/>
                </a:ln>
                <a:solidFill>
                  <a:srgbClr val="000000"/>
                </a:solidFill>
                <a:latin typeface="Roboto Slab" pitchFamily="2" charset="0"/>
                <a:ea typeface="Roboto Slab" pitchFamily="2" charset="0"/>
                <a:cs typeface="DejaVu Sans" pitchFamily="2"/>
              </a:rPr>
              <a:t>800MB</a:t>
            </a: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>
                <a:solidFill>
                  <a:srgbClr val="000000"/>
                </a:solidFill>
              </a:defRPr>
            </a:pPr>
            <a:r>
              <a:rPr lang="ru-RU" sz="1800" b="0" i="0" u="none" strike="noStrike" kern="1200" cap="none" dirty="0">
                <a:ln>
                  <a:noFill/>
                </a:ln>
                <a:solidFill>
                  <a:srgbClr val="000000"/>
                </a:solidFill>
                <a:latin typeface="Roboto Slab" pitchFamily="2" charset="0"/>
                <a:ea typeface="Roboto Slab" pitchFamily="2" charset="0"/>
                <a:cs typeface="DejaVu Sans" pitchFamily="2"/>
              </a:rPr>
              <a:t>Total disk usage per 15 GB job: </a:t>
            </a:r>
            <a:r>
              <a:rPr lang="ru-RU" sz="1800" b="1" i="0" u="none" strike="noStrike" kern="1200" cap="none" dirty="0">
                <a:ln>
                  <a:noFill/>
                </a:ln>
                <a:solidFill>
                  <a:srgbClr val="000000"/>
                </a:solidFill>
                <a:latin typeface="Roboto Slab" pitchFamily="2" charset="0"/>
                <a:ea typeface="Roboto Slab" pitchFamily="2" charset="0"/>
                <a:cs typeface="DejaVu Sans" pitchFamily="2"/>
              </a:rPr>
              <a:t>25 GB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545107" y="6134003"/>
            <a:ext cx="4141116" cy="424402"/>
          </a:xfrm>
          <a:prstGeom prst="rect">
            <a:avLst/>
          </a:prstGeom>
          <a:noFill/>
          <a:ln w="29160">
            <a:solidFill>
              <a:srgbClr val="FF0000"/>
            </a:solidFill>
            <a:prstDash val="solid"/>
          </a:ln>
        </p:spPr>
        <p:txBody>
          <a:bodyPr vert="horz" wrap="square" lIns="104400" tIns="59400" rIns="104400" bIns="59400" anchor="ctr" anchorCtr="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>
                <a:solidFill>
                  <a:srgbClr val="000000"/>
                </a:solidFill>
              </a:defRPr>
            </a:pPr>
            <a:r>
              <a:rPr lang="ru-RU" sz="1800" b="0" i="0" u="none" strike="noStrike" kern="1200" cap="none" dirty="0">
                <a:ln>
                  <a:noFill/>
                </a:ln>
                <a:solidFill>
                  <a:srgbClr val="000000"/>
                </a:solidFill>
                <a:latin typeface="Roboto Slab" pitchFamily="2" charset="0"/>
                <a:ea typeface="Roboto Slab" pitchFamily="2" charset="0"/>
                <a:cs typeface="DejaVu Sans" pitchFamily="2"/>
              </a:rPr>
              <a:t>RAM usage : </a:t>
            </a:r>
            <a:r>
              <a:rPr lang="ru-RU" sz="1800" b="1" i="0" u="none" strike="noStrike" kern="1200" cap="none" dirty="0">
                <a:ln>
                  <a:noFill/>
                </a:ln>
                <a:solidFill>
                  <a:srgbClr val="000000"/>
                </a:solidFill>
                <a:latin typeface="Roboto Slab" pitchFamily="2" charset="0"/>
                <a:ea typeface="Roboto Slab" pitchFamily="2" charset="0"/>
                <a:cs typeface="DejaVu Sans" pitchFamily="2"/>
              </a:rPr>
              <a:t>~2GB</a:t>
            </a:r>
          </a:p>
        </p:txBody>
      </p:sp>
      <p:cxnSp>
        <p:nvCxnSpPr>
          <p:cNvPr id="40" name="Прямая соединительная линия 39"/>
          <p:cNvCxnSpPr/>
          <p:nvPr/>
        </p:nvCxnSpPr>
        <p:spPr>
          <a:xfrm flipV="1">
            <a:off x="1541930" y="1485518"/>
            <a:ext cx="0" cy="1292230"/>
          </a:xfrm>
          <a:prstGeom prst="line">
            <a:avLst/>
          </a:prstGeom>
          <a:ln w="9525">
            <a:solidFill>
              <a:srgbClr val="00B05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единительная линия 40"/>
          <p:cNvCxnSpPr/>
          <p:nvPr/>
        </p:nvCxnSpPr>
        <p:spPr>
          <a:xfrm flipH="1">
            <a:off x="1541930" y="1485518"/>
            <a:ext cx="2779058" cy="0"/>
          </a:xfrm>
          <a:prstGeom prst="line">
            <a:avLst/>
          </a:prstGeom>
          <a:ln w="9525">
            <a:solidFill>
              <a:srgbClr val="00B05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897713" y="1322238"/>
            <a:ext cx="1473233" cy="650875"/>
          </a:xfrm>
          <a:prstGeom prst="rect">
            <a:avLst/>
          </a:prstGeom>
          <a:solidFill>
            <a:schemeClr val="accent5">
              <a:lumMod val="50000"/>
            </a:schemeClr>
          </a:solidFill>
          <a:ln w="29160">
            <a:solidFill>
              <a:srgbClr val="FF0000"/>
            </a:solidFill>
            <a:prstDash val="solid"/>
          </a:ln>
        </p:spPr>
        <p:txBody>
          <a:bodyPr vert="horz" wrap="square" lIns="104400" tIns="59400" rIns="104400" bIns="59400" anchor="ctr" anchorCtr="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>
                <a:solidFill>
                  <a:srgbClr val="000000"/>
                </a:solidFill>
              </a:defRPr>
            </a:pPr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Liberation Sans" pitchFamily="18"/>
                <a:ea typeface="DejaVu Sans" pitchFamily="2"/>
                <a:cs typeface="DejaVu Sans" pitchFamily="2"/>
              </a:rPr>
              <a:t>Bytes read from disk</a:t>
            </a:r>
            <a:endParaRPr lang="ru-RU" sz="1800" b="1" i="0" u="none" strike="noStrike" kern="1200" cap="none" dirty="0">
              <a:ln>
                <a:noFill/>
              </a:ln>
              <a:solidFill>
                <a:schemeClr val="bg1">
                  <a:lumMod val="95000"/>
                </a:schemeClr>
              </a:solidFill>
              <a:latin typeface="Liberation Sans" pitchFamily="18"/>
              <a:ea typeface="DejaVu Sans" pitchFamily="2"/>
              <a:cs typeface="DejaVu Sans" pitchFamily="2"/>
            </a:endParaRPr>
          </a:p>
        </p:txBody>
      </p:sp>
      <p:cxnSp>
        <p:nvCxnSpPr>
          <p:cNvPr id="34" name="Прямая соединительная линия 33"/>
          <p:cNvCxnSpPr/>
          <p:nvPr/>
        </p:nvCxnSpPr>
        <p:spPr>
          <a:xfrm flipH="1">
            <a:off x="1541930" y="2777747"/>
            <a:ext cx="2779058" cy="0"/>
          </a:xfrm>
          <a:prstGeom prst="line">
            <a:avLst/>
          </a:prstGeom>
          <a:ln w="9525">
            <a:solidFill>
              <a:srgbClr val="00B05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единительная линия 37"/>
          <p:cNvCxnSpPr/>
          <p:nvPr/>
        </p:nvCxnSpPr>
        <p:spPr>
          <a:xfrm flipV="1">
            <a:off x="4320988" y="1485518"/>
            <a:ext cx="0" cy="1292230"/>
          </a:xfrm>
          <a:prstGeom prst="line">
            <a:avLst/>
          </a:prstGeom>
          <a:ln w="9525">
            <a:solidFill>
              <a:srgbClr val="00B05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>
            <a:stCxn id="10" idx="3"/>
          </p:cNvCxnSpPr>
          <p:nvPr/>
        </p:nvCxnSpPr>
        <p:spPr>
          <a:xfrm>
            <a:off x="2370946" y="1647676"/>
            <a:ext cx="623266" cy="325437"/>
          </a:xfrm>
          <a:prstGeom prst="straightConnector1">
            <a:avLst/>
          </a:prstGeom>
          <a:ln w="9525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2370946" y="2425415"/>
            <a:ext cx="1625633" cy="650875"/>
          </a:xfrm>
          <a:prstGeom prst="rect">
            <a:avLst/>
          </a:prstGeom>
          <a:solidFill>
            <a:schemeClr val="accent5">
              <a:lumMod val="50000"/>
            </a:schemeClr>
          </a:solidFill>
          <a:ln w="29160">
            <a:solidFill>
              <a:srgbClr val="FF0000"/>
            </a:solidFill>
            <a:prstDash val="solid"/>
          </a:ln>
        </p:spPr>
        <p:txBody>
          <a:bodyPr vert="horz" wrap="square" lIns="104400" tIns="59400" rIns="104400" bIns="59400" anchor="ctr" anchorCtr="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>
                <a:solidFill>
                  <a:srgbClr val="000000"/>
                </a:solidFill>
              </a:defRPr>
            </a:pPr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Liberation Sans" pitchFamily="18"/>
                <a:ea typeface="DejaVu Sans" pitchFamily="2"/>
                <a:cs typeface="DejaVu Sans" pitchFamily="2"/>
              </a:rPr>
              <a:t>Bytes written to disk</a:t>
            </a:r>
            <a:endParaRPr lang="ru-RU" sz="1800" b="1" i="0" u="none" strike="noStrike" kern="1200" cap="none" dirty="0">
              <a:ln>
                <a:noFill/>
              </a:ln>
              <a:solidFill>
                <a:schemeClr val="bg1">
                  <a:lumMod val="95000"/>
                </a:schemeClr>
              </a:solidFill>
              <a:latin typeface="Liberation Sans" pitchFamily="18"/>
              <a:ea typeface="DejaVu Sans" pitchFamily="2"/>
              <a:cs typeface="DejaVu Sans" pitchFamily="2"/>
            </a:endParaRPr>
          </a:p>
        </p:txBody>
      </p:sp>
      <p:cxnSp>
        <p:nvCxnSpPr>
          <p:cNvPr id="14" name="Прямая со стрелкой 13"/>
          <p:cNvCxnSpPr/>
          <p:nvPr/>
        </p:nvCxnSpPr>
        <p:spPr>
          <a:xfrm>
            <a:off x="3996580" y="3076291"/>
            <a:ext cx="216832" cy="258580"/>
          </a:xfrm>
          <a:prstGeom prst="straightConnector1">
            <a:avLst/>
          </a:prstGeom>
          <a:ln w="9525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939129" y="3464457"/>
            <a:ext cx="1473233" cy="385417"/>
          </a:xfrm>
          <a:prstGeom prst="rect">
            <a:avLst/>
          </a:prstGeom>
          <a:solidFill>
            <a:schemeClr val="accent5">
              <a:lumMod val="50000"/>
            </a:schemeClr>
          </a:solidFill>
          <a:ln w="29160">
            <a:solidFill>
              <a:srgbClr val="FF0000"/>
            </a:solidFill>
            <a:prstDash val="solid"/>
          </a:ln>
        </p:spPr>
        <p:txBody>
          <a:bodyPr vert="horz" wrap="square" lIns="104400" tIns="59400" rIns="104400" bIns="59400" anchor="ctr" anchorCtr="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>
                <a:solidFill>
                  <a:srgbClr val="000000"/>
                </a:solidFill>
              </a:defRPr>
            </a:pPr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Liberation Sans" pitchFamily="18"/>
                <a:ea typeface="DejaVu Sans" pitchFamily="2"/>
                <a:cs typeface="DejaVu Sans" pitchFamily="2"/>
              </a:rPr>
              <a:t>RAM usage</a:t>
            </a:r>
            <a:endParaRPr lang="ru-RU" sz="1800" b="1" i="0" u="none" strike="noStrike" kern="1200" cap="none" dirty="0">
              <a:ln>
                <a:noFill/>
              </a:ln>
              <a:solidFill>
                <a:schemeClr val="bg1">
                  <a:lumMod val="95000"/>
                </a:schemeClr>
              </a:solidFill>
              <a:latin typeface="Liberation Sans" pitchFamily="18"/>
              <a:ea typeface="DejaVu Sans" pitchFamily="2"/>
              <a:cs typeface="DejaVu Sans" pitchFamily="2"/>
            </a:endParaRPr>
          </a:p>
        </p:txBody>
      </p:sp>
      <p:cxnSp>
        <p:nvCxnSpPr>
          <p:cNvPr id="16" name="Прямая со стрелкой 15"/>
          <p:cNvCxnSpPr/>
          <p:nvPr/>
        </p:nvCxnSpPr>
        <p:spPr>
          <a:xfrm>
            <a:off x="3412362" y="3657165"/>
            <a:ext cx="245238" cy="230284"/>
          </a:xfrm>
          <a:prstGeom prst="straightConnector1">
            <a:avLst/>
          </a:prstGeom>
          <a:ln w="9525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>
            <a:off x="852888" y="2777747"/>
            <a:ext cx="689041" cy="0"/>
          </a:xfrm>
          <a:prstGeom prst="line">
            <a:avLst/>
          </a:prstGeom>
          <a:ln w="9525">
            <a:solidFill>
              <a:srgbClr val="00B05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 flipV="1">
            <a:off x="1541929" y="2777747"/>
            <a:ext cx="0" cy="1292229"/>
          </a:xfrm>
          <a:prstGeom prst="line">
            <a:avLst/>
          </a:prstGeom>
          <a:ln w="9525">
            <a:solidFill>
              <a:srgbClr val="00B05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144001" y="4961155"/>
            <a:ext cx="2043387" cy="1200329"/>
          </a:xfrm>
          <a:prstGeom prst="rect">
            <a:avLst/>
          </a:prstGeom>
          <a:noFill/>
          <a:ln>
            <a:solidFill>
              <a:srgbClr val="0099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ColaborateLight" panose="02000503040000020004" pitchFamily="2" charset="0"/>
              </a:rPr>
              <a:t>Initial read of 15GB raw file and creation of temporary 8 GB file</a:t>
            </a:r>
            <a:endParaRPr lang="en-US" b="1" dirty="0">
              <a:latin typeface="ColaborateLight" panose="02000503040000020004" pitchFamily="2" charset="0"/>
            </a:endParaRPr>
          </a:p>
        </p:txBody>
      </p:sp>
      <p:cxnSp>
        <p:nvCxnSpPr>
          <p:cNvPr id="27" name="Прямая соединительная линия 26"/>
          <p:cNvCxnSpPr/>
          <p:nvPr/>
        </p:nvCxnSpPr>
        <p:spPr>
          <a:xfrm>
            <a:off x="1541929" y="4069976"/>
            <a:ext cx="645459" cy="891179"/>
          </a:xfrm>
          <a:prstGeom prst="line">
            <a:avLst/>
          </a:prstGeom>
          <a:ln w="9525">
            <a:solidFill>
              <a:srgbClr val="00B05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/>
          <p:cNvCxnSpPr/>
          <p:nvPr/>
        </p:nvCxnSpPr>
        <p:spPr>
          <a:xfrm flipV="1">
            <a:off x="861852" y="2777746"/>
            <a:ext cx="0" cy="1292229"/>
          </a:xfrm>
          <a:prstGeom prst="line">
            <a:avLst/>
          </a:prstGeom>
          <a:ln w="9525">
            <a:solidFill>
              <a:srgbClr val="00B05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/>
          <p:cNvCxnSpPr/>
          <p:nvPr/>
        </p:nvCxnSpPr>
        <p:spPr>
          <a:xfrm flipH="1">
            <a:off x="144001" y="4069976"/>
            <a:ext cx="708887" cy="891179"/>
          </a:xfrm>
          <a:prstGeom prst="line">
            <a:avLst/>
          </a:prstGeom>
          <a:ln w="9525">
            <a:solidFill>
              <a:srgbClr val="00B05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4924927" y="1808467"/>
            <a:ext cx="2043387" cy="64633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rgbClr val="0099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ColaborateLight" panose="02000503040000020004" pitchFamily="2" charset="0"/>
              </a:rPr>
              <a:t>Read raw file and temporary file</a:t>
            </a:r>
            <a:endParaRPr lang="en-US" b="1" dirty="0">
              <a:solidFill>
                <a:schemeClr val="bg1">
                  <a:lumMod val="95000"/>
                </a:schemeClr>
              </a:solidFill>
              <a:latin typeface="ColaborateLight" panose="02000503040000020004" pitchFamily="2" charset="0"/>
            </a:endParaRPr>
          </a:p>
        </p:txBody>
      </p:sp>
      <p:cxnSp>
        <p:nvCxnSpPr>
          <p:cNvPr id="43" name="Прямая соединительная линия 42"/>
          <p:cNvCxnSpPr/>
          <p:nvPr/>
        </p:nvCxnSpPr>
        <p:spPr>
          <a:xfrm flipH="1" flipV="1">
            <a:off x="4332198" y="1485518"/>
            <a:ext cx="592730" cy="322950"/>
          </a:xfrm>
          <a:prstGeom prst="line">
            <a:avLst/>
          </a:prstGeom>
          <a:ln w="9525">
            <a:solidFill>
              <a:srgbClr val="00B05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Прямая соединительная линия 45"/>
          <p:cNvCxnSpPr/>
          <p:nvPr/>
        </p:nvCxnSpPr>
        <p:spPr>
          <a:xfrm flipH="1">
            <a:off x="4320988" y="2454798"/>
            <a:ext cx="603939" cy="322950"/>
          </a:xfrm>
          <a:prstGeom prst="line">
            <a:avLst/>
          </a:prstGeom>
          <a:ln w="9525">
            <a:solidFill>
              <a:srgbClr val="00B05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Прямая соединительная линия 48"/>
          <p:cNvCxnSpPr/>
          <p:nvPr/>
        </p:nvCxnSpPr>
        <p:spPr>
          <a:xfrm flipH="1">
            <a:off x="1549216" y="3413583"/>
            <a:ext cx="2779058" cy="0"/>
          </a:xfrm>
          <a:prstGeom prst="line">
            <a:avLst/>
          </a:prstGeom>
          <a:ln w="9525">
            <a:solidFill>
              <a:srgbClr val="00B05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Прямая соединительная линия 49"/>
          <p:cNvCxnSpPr/>
          <p:nvPr/>
        </p:nvCxnSpPr>
        <p:spPr>
          <a:xfrm flipH="1">
            <a:off x="1549216" y="3334871"/>
            <a:ext cx="2779058" cy="0"/>
          </a:xfrm>
          <a:prstGeom prst="line">
            <a:avLst/>
          </a:prstGeom>
          <a:ln w="9525">
            <a:solidFill>
              <a:srgbClr val="00B05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Прямая соединительная линия 53"/>
          <p:cNvCxnSpPr/>
          <p:nvPr/>
        </p:nvCxnSpPr>
        <p:spPr>
          <a:xfrm flipV="1">
            <a:off x="4332198" y="3334871"/>
            <a:ext cx="0" cy="78712"/>
          </a:xfrm>
          <a:prstGeom prst="line">
            <a:avLst/>
          </a:prstGeom>
          <a:ln w="9525">
            <a:solidFill>
              <a:srgbClr val="00B05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Прямая соединительная линия 56"/>
          <p:cNvCxnSpPr/>
          <p:nvPr/>
        </p:nvCxnSpPr>
        <p:spPr>
          <a:xfrm flipH="1">
            <a:off x="4328274" y="3205581"/>
            <a:ext cx="660423" cy="129290"/>
          </a:xfrm>
          <a:prstGeom prst="line">
            <a:avLst/>
          </a:prstGeom>
          <a:ln w="9525">
            <a:solidFill>
              <a:srgbClr val="00B05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0" name="TextBox 59"/>
          <p:cNvSpPr txBox="1"/>
          <p:nvPr/>
        </p:nvSpPr>
        <p:spPr>
          <a:xfrm>
            <a:off x="4988697" y="3189561"/>
            <a:ext cx="2483885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rgbClr val="0099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ColaborateLight" panose="02000503040000020004" pitchFamily="2" charset="0"/>
              </a:rPr>
              <a:t>Write resulting Digi file</a:t>
            </a:r>
            <a:endParaRPr lang="en-US" b="1" dirty="0">
              <a:solidFill>
                <a:schemeClr val="bg1">
                  <a:lumMod val="95000"/>
                </a:schemeClr>
              </a:solidFill>
              <a:latin typeface="ColaborateLight" panose="02000503040000020004" pitchFamily="2" charset="0"/>
            </a:endParaRPr>
          </a:p>
        </p:txBody>
      </p:sp>
      <p:cxnSp>
        <p:nvCxnSpPr>
          <p:cNvPr id="62" name="Прямая соединительная линия 61"/>
          <p:cNvCxnSpPr/>
          <p:nvPr/>
        </p:nvCxnSpPr>
        <p:spPr>
          <a:xfrm flipH="1" flipV="1">
            <a:off x="4335560" y="3413583"/>
            <a:ext cx="657062" cy="145310"/>
          </a:xfrm>
          <a:prstGeom prst="line">
            <a:avLst/>
          </a:prstGeom>
          <a:ln w="9525">
            <a:solidFill>
              <a:srgbClr val="00B05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5148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  <p:bldP spid="10" grpId="0" animBg="1"/>
      <p:bldP spid="12" grpId="0" animBg="1"/>
      <p:bldP spid="15" grpId="0" animBg="1"/>
      <p:bldP spid="26" grpId="0" animBg="1"/>
      <p:bldP spid="42" grpId="0" animBg="1"/>
      <p:bldP spid="6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732F21F-3020-7000-9481-EC278C8A6491}"/>
              </a:ext>
            </a:extLst>
          </p:cNvPr>
          <p:cNvSpPr txBox="1"/>
          <p:nvPr/>
        </p:nvSpPr>
        <p:spPr>
          <a:xfrm>
            <a:off x="206488" y="5287092"/>
            <a:ext cx="8603469" cy="830997"/>
          </a:xfrm>
          <a:prstGeom prst="rect">
            <a:avLst/>
          </a:prstGeom>
          <a:solidFill>
            <a:schemeClr val="bg1"/>
          </a:solidFill>
          <a:ln w="47625">
            <a:solidFill>
              <a:srgbClr val="009900"/>
            </a:solidFill>
          </a:ln>
          <a:effectLst>
            <a:outerShdw blurRad="50800" dist="2159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tx2"/>
                </a:solidFill>
              </a:rPr>
              <a:t>Once Raw2Digi had strange 5m idle period.</a:t>
            </a:r>
          </a:p>
          <a:p>
            <a:pPr algn="ctr"/>
            <a:r>
              <a:rPr lang="en-US" sz="2400" dirty="0">
                <a:solidFill>
                  <a:schemeClr val="tx2"/>
                </a:solidFill>
              </a:rPr>
              <a:t>Reason is a request to a database which failed by timeout.</a:t>
            </a:r>
            <a:endParaRPr lang="ru-RU" sz="2400" dirty="0">
              <a:solidFill>
                <a:schemeClr val="tx2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C2107BF-C12A-460F-9912-EBFB9BC27E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FD09149D-C845-77C4-94D7-C64A626C9F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272"/>
            <a:ext cx="9141942" cy="1062528"/>
          </a:xfrm>
        </p:spPr>
        <p:txBody>
          <a:bodyPr>
            <a:normAutofit/>
          </a:bodyPr>
          <a:lstStyle/>
          <a:p>
            <a:pPr algn="ctr"/>
            <a:r>
              <a:rPr lang="en-US" sz="5400" dirty="0">
                <a:latin typeface="Segoe UI Light" panose="020B0502040204020203" pitchFamily="34" charset="0"/>
                <a:cs typeface="Segoe UI Light" panose="020B0502040204020203" pitchFamily="34" charset="0"/>
              </a:rPr>
              <a:t>Step 2: Raw2Digi job profiling</a:t>
            </a:r>
            <a:endParaRPr lang="en-US" sz="40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A326DFA-A000-7601-1731-7D4BC59E91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65923"/>
            <a:ext cx="9144000" cy="3706152"/>
          </a:xfrm>
          <a:prstGeom prst="rect">
            <a:avLst/>
          </a:prstGeom>
        </p:spPr>
      </p:pic>
      <p:cxnSp>
        <p:nvCxnSpPr>
          <p:cNvPr id="17" name="Прямая со стрелкой 16">
            <a:extLst>
              <a:ext uri="{FF2B5EF4-FFF2-40B4-BE49-F238E27FC236}">
                <a16:creationId xmlns:a16="http://schemas.microsoft.com/office/drawing/2014/main" id="{CF91C5E1-7FE4-CF2F-98CD-5A0D138B0E0B}"/>
              </a:ext>
            </a:extLst>
          </p:cNvPr>
          <p:cNvCxnSpPr>
            <a:stCxn id="5" idx="0"/>
          </p:cNvCxnSpPr>
          <p:nvPr/>
        </p:nvCxnSpPr>
        <p:spPr>
          <a:xfrm flipV="1">
            <a:off x="4508223" y="4306530"/>
            <a:ext cx="1076500" cy="980562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>
            <a:extLst>
              <a:ext uri="{FF2B5EF4-FFF2-40B4-BE49-F238E27FC236}">
                <a16:creationId xmlns:a16="http://schemas.microsoft.com/office/drawing/2014/main" id="{2BC6C9C9-D0B2-D2BA-DED3-273A4E465AA0}"/>
              </a:ext>
            </a:extLst>
          </p:cNvPr>
          <p:cNvCxnSpPr>
            <a:cxnSpLocks/>
          </p:cNvCxnSpPr>
          <p:nvPr/>
        </p:nvCxnSpPr>
        <p:spPr>
          <a:xfrm flipH="1" flipV="1">
            <a:off x="1282989" y="4337778"/>
            <a:ext cx="958766" cy="949314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0BA82C9C-6A6F-4F54-DB7D-D19063A99B52}"/>
              </a:ext>
            </a:extLst>
          </p:cNvPr>
          <p:cNvCxnSpPr>
            <a:cxnSpLocks/>
          </p:cNvCxnSpPr>
          <p:nvPr/>
        </p:nvCxnSpPr>
        <p:spPr>
          <a:xfrm flipV="1">
            <a:off x="1030653" y="1307690"/>
            <a:ext cx="0" cy="3030088"/>
          </a:xfrm>
          <a:prstGeom prst="line">
            <a:avLst/>
          </a:prstGeom>
          <a:ln w="9525">
            <a:solidFill>
              <a:srgbClr val="00B05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>
            <a:extLst>
              <a:ext uri="{FF2B5EF4-FFF2-40B4-BE49-F238E27FC236}">
                <a16:creationId xmlns:a16="http://schemas.microsoft.com/office/drawing/2014/main" id="{D919F79E-309F-6F6B-160F-734EA9EE7851}"/>
              </a:ext>
            </a:extLst>
          </p:cNvPr>
          <p:cNvCxnSpPr>
            <a:cxnSpLocks/>
          </p:cNvCxnSpPr>
          <p:nvPr/>
        </p:nvCxnSpPr>
        <p:spPr>
          <a:xfrm flipV="1">
            <a:off x="1302653" y="1307690"/>
            <a:ext cx="0" cy="3030088"/>
          </a:xfrm>
          <a:prstGeom prst="line">
            <a:avLst/>
          </a:prstGeom>
          <a:ln w="9525">
            <a:solidFill>
              <a:srgbClr val="00B05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>
            <a:extLst>
              <a:ext uri="{FF2B5EF4-FFF2-40B4-BE49-F238E27FC236}">
                <a16:creationId xmlns:a16="http://schemas.microsoft.com/office/drawing/2014/main" id="{A622032F-26C9-23FA-BB1C-DC6A344DEBD4}"/>
              </a:ext>
            </a:extLst>
          </p:cNvPr>
          <p:cNvCxnSpPr>
            <a:cxnSpLocks/>
          </p:cNvCxnSpPr>
          <p:nvPr/>
        </p:nvCxnSpPr>
        <p:spPr>
          <a:xfrm flipV="1">
            <a:off x="5548576" y="1307690"/>
            <a:ext cx="0" cy="3030088"/>
          </a:xfrm>
          <a:prstGeom prst="line">
            <a:avLst/>
          </a:prstGeom>
          <a:ln w="9525">
            <a:solidFill>
              <a:srgbClr val="00B05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>
            <a:extLst>
              <a:ext uri="{FF2B5EF4-FFF2-40B4-BE49-F238E27FC236}">
                <a16:creationId xmlns:a16="http://schemas.microsoft.com/office/drawing/2014/main" id="{E270C03F-DD32-6643-4CDF-B2A3B21FBC21}"/>
              </a:ext>
            </a:extLst>
          </p:cNvPr>
          <p:cNvCxnSpPr>
            <a:cxnSpLocks/>
          </p:cNvCxnSpPr>
          <p:nvPr/>
        </p:nvCxnSpPr>
        <p:spPr>
          <a:xfrm flipV="1">
            <a:off x="5820576" y="1307690"/>
            <a:ext cx="0" cy="3030088"/>
          </a:xfrm>
          <a:prstGeom prst="line">
            <a:avLst/>
          </a:prstGeom>
          <a:ln w="9525">
            <a:solidFill>
              <a:srgbClr val="00B05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79350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C2107BF-C12A-460F-9912-EBFB9BC27E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FD09149D-C845-77C4-94D7-C64A626C9F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272"/>
            <a:ext cx="9141942" cy="1062528"/>
          </a:xfrm>
        </p:spPr>
        <p:txBody>
          <a:bodyPr>
            <a:noAutofit/>
          </a:bodyPr>
          <a:lstStyle/>
          <a:p>
            <a:pPr algn="ctr"/>
            <a:r>
              <a:rPr lang="en-US" sz="4400" dirty="0">
                <a:latin typeface="Segoe UI Light" panose="020B0502040204020203" pitchFamily="34" charset="0"/>
                <a:cs typeface="Segoe UI Light" panose="020B0502040204020203" pitchFamily="34" charset="0"/>
              </a:rPr>
              <a:t>Step 3: Massive production Raw2Digi</a:t>
            </a:r>
            <a:endParaRPr lang="en-US" sz="28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285176" y="1408362"/>
            <a:ext cx="8527130" cy="4419648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TextBox 22"/>
          <p:cNvSpPr txBox="1"/>
          <p:nvPr/>
        </p:nvSpPr>
        <p:spPr>
          <a:xfrm>
            <a:off x="1504243" y="3382800"/>
            <a:ext cx="1174366" cy="728845"/>
          </a:xfrm>
          <a:prstGeom prst="rect">
            <a:avLst/>
          </a:prstGeom>
          <a:noFill/>
          <a:ln w="29160">
            <a:solidFill>
              <a:srgbClr val="FF0000"/>
            </a:solidFill>
            <a:prstDash val="solid"/>
          </a:ln>
        </p:spPr>
        <p:txBody>
          <a:bodyPr vert="horz" wrap="square" lIns="104400" tIns="59400" rIns="104400" bIns="59400" anchorCtr="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>
                <a:solidFill>
                  <a:srgbClr val="000000"/>
                </a:solidFill>
              </a:defRPr>
            </a:pPr>
            <a:r>
              <a:rPr lang="ru-RU" sz="1800" b="0" i="0" u="none" strike="noStrike" kern="1200" cap="none" dirty="0">
                <a:ln>
                  <a:noFill/>
                </a:ln>
                <a:solidFill>
                  <a:srgbClr val="000000"/>
                </a:solidFill>
                <a:latin typeface="Roboto Slab" pitchFamily="2" charset="0"/>
                <a:ea typeface="Roboto Slab" pitchFamily="2" charset="0"/>
                <a:cs typeface="DejaVu Sans" pitchFamily="2"/>
              </a:rPr>
              <a:t>Tier1 old</a:t>
            </a:r>
            <a:r>
              <a:rPr lang="en-US" sz="1800" b="0" i="0" u="none" strike="noStrike" kern="1200" cap="none" dirty="0">
                <a:ln>
                  <a:noFill/>
                </a:ln>
                <a:solidFill>
                  <a:srgbClr val="000000"/>
                </a:solidFill>
                <a:latin typeface="Roboto Slab" pitchFamily="2" charset="0"/>
                <a:ea typeface="Roboto Slab" pitchFamily="2" charset="0"/>
                <a:cs typeface="DejaVu Sans" pitchFamily="2"/>
              </a:rPr>
              <a:t> cores</a:t>
            </a:r>
            <a:endParaRPr lang="ru-RU" sz="1800" b="0" i="0" u="none" strike="noStrike" kern="1200" cap="none" dirty="0">
              <a:ln>
                <a:noFill/>
              </a:ln>
              <a:solidFill>
                <a:srgbClr val="000000"/>
              </a:solidFill>
              <a:latin typeface="Roboto Slab" pitchFamily="2" charset="0"/>
              <a:ea typeface="Roboto Slab" pitchFamily="2" charset="0"/>
              <a:cs typeface="DejaVu Sans" pitchFamily="2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760109" y="4337057"/>
            <a:ext cx="2373532" cy="728845"/>
          </a:xfrm>
          <a:prstGeom prst="rect">
            <a:avLst/>
          </a:prstGeom>
          <a:noFill/>
          <a:ln w="29160">
            <a:solidFill>
              <a:srgbClr val="FF0000"/>
            </a:solidFill>
            <a:prstDash val="solid"/>
          </a:ln>
        </p:spPr>
        <p:txBody>
          <a:bodyPr vert="horz" wrap="square" lIns="104400" tIns="59400" rIns="104400" bIns="59400" anchorCtr="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>
                <a:solidFill>
                  <a:srgbClr val="000000"/>
                </a:solidFill>
              </a:defRPr>
            </a:pPr>
            <a:r>
              <a:rPr lang="ru-RU" sz="1800" b="0" i="0" u="none" strike="noStrike" kern="1200" cap="none" dirty="0">
                <a:ln>
                  <a:noFill/>
                </a:ln>
                <a:solidFill>
                  <a:srgbClr val="000000"/>
                </a:solidFill>
                <a:latin typeface="Roboto Slab" pitchFamily="2" charset="0"/>
                <a:ea typeface="Roboto Slab" pitchFamily="2" charset="0"/>
                <a:cs typeface="DejaVu Sans" pitchFamily="2"/>
              </a:rPr>
              <a:t>Tier1</a:t>
            </a:r>
            <a:r>
              <a:rPr lang="en-US" sz="1800" b="0" i="0" u="none" strike="noStrike" kern="1200" cap="none" dirty="0">
                <a:ln>
                  <a:noFill/>
                </a:ln>
                <a:solidFill>
                  <a:srgbClr val="000000"/>
                </a:solidFill>
                <a:latin typeface="Roboto Slab" pitchFamily="2" charset="0"/>
                <a:ea typeface="Roboto Slab" pitchFamily="2" charset="0"/>
                <a:cs typeface="DejaVu Sans" pitchFamily="2"/>
              </a:rPr>
              <a:t> </a:t>
            </a:r>
            <a:r>
              <a:rPr lang="ru-RU" sz="1800" b="0" i="0" u="none" strike="noStrike" kern="1200" cap="none" dirty="0">
                <a:ln>
                  <a:noFill/>
                </a:ln>
                <a:solidFill>
                  <a:srgbClr val="000000"/>
                </a:solidFill>
                <a:latin typeface="Roboto Slab" pitchFamily="2" charset="0"/>
                <a:ea typeface="Roboto Slab" pitchFamily="2" charset="0"/>
                <a:cs typeface="DejaVu Sans" pitchFamily="2"/>
              </a:rPr>
              <a:t>new</a:t>
            </a:r>
            <a:r>
              <a:rPr lang="en-US" sz="1800" b="0" i="0" u="none" strike="noStrike" kern="1200" cap="none" dirty="0">
                <a:ln>
                  <a:noFill/>
                </a:ln>
                <a:solidFill>
                  <a:srgbClr val="000000"/>
                </a:solidFill>
                <a:latin typeface="Roboto Slab" pitchFamily="2" charset="0"/>
                <a:ea typeface="Roboto Slab" pitchFamily="2" charset="0"/>
                <a:cs typeface="DejaVu Sans" pitchFamily="2"/>
              </a:rPr>
              <a:t> cores</a:t>
            </a: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>
                <a:solidFill>
                  <a:srgbClr val="000000"/>
                </a:solidFill>
              </a:defRPr>
            </a:pPr>
            <a:r>
              <a:rPr lang="en-US" dirty="0">
                <a:solidFill>
                  <a:srgbClr val="000000"/>
                </a:solidFill>
                <a:latin typeface="Roboto Slab" pitchFamily="2" charset="0"/>
                <a:ea typeface="Roboto Slab" pitchFamily="2" charset="0"/>
                <a:cs typeface="DejaVu Sans" pitchFamily="2"/>
              </a:rPr>
              <a:t>and </a:t>
            </a:r>
            <a:r>
              <a:rPr lang="en-US" sz="1800" b="0" i="0" u="none" strike="noStrike" kern="1200" cap="none" dirty="0">
                <a:ln>
                  <a:noFill/>
                </a:ln>
                <a:solidFill>
                  <a:srgbClr val="000000"/>
                </a:solidFill>
                <a:latin typeface="Roboto Slab" pitchFamily="2" charset="0"/>
                <a:ea typeface="Roboto Slab" pitchFamily="2" charset="0"/>
                <a:cs typeface="DejaVu Sans" pitchFamily="2"/>
              </a:rPr>
              <a:t>NICA cluster</a:t>
            </a:r>
            <a:endParaRPr lang="ru-RU" sz="1800" b="0" i="0" u="none" strike="noStrike" kern="1200" cap="none" dirty="0">
              <a:ln>
                <a:noFill/>
              </a:ln>
              <a:solidFill>
                <a:srgbClr val="000000"/>
              </a:solidFill>
              <a:latin typeface="Roboto Slab" pitchFamily="2" charset="0"/>
              <a:ea typeface="Roboto Slab" pitchFamily="2" charset="0"/>
              <a:cs typeface="DejaVu Sans" pitchFamily="2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158563" y="3421621"/>
            <a:ext cx="1526765" cy="424402"/>
          </a:xfrm>
          <a:prstGeom prst="rect">
            <a:avLst/>
          </a:prstGeom>
          <a:noFill/>
          <a:ln w="29160">
            <a:solidFill>
              <a:srgbClr val="FF0000"/>
            </a:solidFill>
            <a:prstDash val="solid"/>
          </a:ln>
        </p:spPr>
        <p:txBody>
          <a:bodyPr vert="horz" wrap="square" lIns="104400" tIns="59400" rIns="104400" bIns="59400" anchorCtr="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>
                <a:solidFill>
                  <a:srgbClr val="000000"/>
                </a:solidFill>
              </a:defRPr>
            </a:pPr>
            <a:r>
              <a:rPr lang="ru-RU" sz="1800" b="0" i="0" u="none" strike="noStrike" kern="1200" cap="none" dirty="0">
                <a:ln>
                  <a:noFill/>
                </a:ln>
                <a:solidFill>
                  <a:srgbClr val="000000"/>
                </a:solidFill>
                <a:latin typeface="Roboto Slab" pitchFamily="2" charset="0"/>
                <a:ea typeface="Roboto Slab" pitchFamily="2" charset="0"/>
                <a:cs typeface="DejaVu Sans" pitchFamily="2"/>
              </a:rPr>
              <a:t>Govorun</a:t>
            </a:r>
          </a:p>
        </p:txBody>
      </p:sp>
      <p:sp>
        <p:nvSpPr>
          <p:cNvPr id="26" name="Подзаголовок 2">
            <a:extLst>
              <a:ext uri="{FF2B5EF4-FFF2-40B4-BE49-F238E27FC236}">
                <a16:creationId xmlns:a16="http://schemas.microsoft.com/office/drawing/2014/main" id="{2D77887C-891E-699B-7D67-7D3F4C0EF1E0}"/>
              </a:ext>
            </a:extLst>
          </p:cNvPr>
          <p:cNvSpPr txBox="1">
            <a:spLocks/>
          </p:cNvSpPr>
          <p:nvPr/>
        </p:nvSpPr>
        <p:spPr>
          <a:xfrm>
            <a:off x="1774497" y="5872904"/>
            <a:ext cx="5548488" cy="43855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ctr"/>
            <a:r>
              <a:rPr lang="en-US" cap="none" dirty="0">
                <a:solidFill>
                  <a:srgbClr val="0055A0"/>
                </a:solidFill>
                <a:latin typeface="Roboto Slab" pitchFamily="2" charset="0"/>
                <a:ea typeface="Roboto Slab" pitchFamily="2" charset="0"/>
              </a:rPr>
              <a:t>CPU core performance on benchmarks</a:t>
            </a:r>
            <a:endParaRPr lang="ru-RU" cap="none" dirty="0">
              <a:solidFill>
                <a:srgbClr val="0055A0"/>
              </a:solidFill>
              <a:latin typeface="Roboto Slab" pitchFamily="2" charset="0"/>
              <a:ea typeface="Roboto Slab" pitchFamily="2" charset="0"/>
            </a:endParaRPr>
          </a:p>
        </p:txBody>
      </p:sp>
      <p:cxnSp>
        <p:nvCxnSpPr>
          <p:cNvPr id="4" name="Прямая со стрелкой 3"/>
          <p:cNvCxnSpPr/>
          <p:nvPr/>
        </p:nvCxnSpPr>
        <p:spPr>
          <a:xfrm>
            <a:off x="707912" y="5881869"/>
            <a:ext cx="8104394" cy="0"/>
          </a:xfrm>
          <a:prstGeom prst="straightConnector1">
            <a:avLst/>
          </a:prstGeom>
          <a:ln w="38100">
            <a:solidFill>
              <a:srgbClr val="00B050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/>
          <p:nvPr/>
        </p:nvCxnSpPr>
        <p:spPr>
          <a:xfrm flipV="1">
            <a:off x="367253" y="1497106"/>
            <a:ext cx="0" cy="4141694"/>
          </a:xfrm>
          <a:prstGeom prst="straightConnector1">
            <a:avLst/>
          </a:prstGeom>
          <a:ln w="38100">
            <a:solidFill>
              <a:srgbClr val="00B050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Подзаголовок 2">
            <a:extLst>
              <a:ext uri="{FF2B5EF4-FFF2-40B4-BE49-F238E27FC236}">
                <a16:creationId xmlns:a16="http://schemas.microsoft.com/office/drawing/2014/main" id="{2D77887C-891E-699B-7D67-7D3F4C0EF1E0}"/>
              </a:ext>
            </a:extLst>
          </p:cNvPr>
          <p:cNvSpPr txBox="1">
            <a:spLocks/>
          </p:cNvSpPr>
          <p:nvPr/>
        </p:nvSpPr>
        <p:spPr>
          <a:xfrm>
            <a:off x="116027" y="1744691"/>
            <a:ext cx="3156091" cy="43855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ctr"/>
            <a:r>
              <a:rPr lang="en-US" cap="none" dirty="0">
                <a:solidFill>
                  <a:srgbClr val="0055A0"/>
                </a:solidFill>
                <a:latin typeface="Roboto Slab" pitchFamily="2" charset="0"/>
                <a:ea typeface="Roboto Slab" pitchFamily="2" charset="0"/>
              </a:rPr>
              <a:t>Duration of a job</a:t>
            </a:r>
            <a:endParaRPr lang="ru-RU" cap="none" dirty="0">
              <a:solidFill>
                <a:srgbClr val="0055A0"/>
              </a:solidFill>
              <a:latin typeface="Roboto Slab" pitchFamily="2" charset="0"/>
              <a:ea typeface="Roboto Slab" pitchFamily="2" charset="0"/>
            </a:endParaRPr>
          </a:p>
        </p:txBody>
      </p:sp>
      <p:sp>
        <p:nvSpPr>
          <p:cNvPr id="29" name="Подзаголовок 2">
            <a:extLst>
              <a:ext uri="{FF2B5EF4-FFF2-40B4-BE49-F238E27FC236}">
                <a16:creationId xmlns:a16="http://schemas.microsoft.com/office/drawing/2014/main" id="{2D77887C-891E-699B-7D67-7D3F4C0EF1E0}"/>
              </a:ext>
            </a:extLst>
          </p:cNvPr>
          <p:cNvSpPr txBox="1">
            <a:spLocks/>
          </p:cNvSpPr>
          <p:nvPr/>
        </p:nvSpPr>
        <p:spPr>
          <a:xfrm>
            <a:off x="2563391" y="2519572"/>
            <a:ext cx="5782750" cy="632666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ctr"/>
            <a:r>
              <a:rPr lang="en-US" cap="none" dirty="0">
                <a:solidFill>
                  <a:srgbClr val="0055A0"/>
                </a:solidFill>
                <a:latin typeface="Roboto Slab" pitchFamily="2" charset="0"/>
                <a:ea typeface="Roboto Slab" pitchFamily="2" charset="0"/>
              </a:rPr>
              <a:t>Each point is a job with particular duration on a core with particular perfomance the benchmark</a:t>
            </a:r>
            <a:endParaRPr lang="ru-RU" cap="none" dirty="0">
              <a:solidFill>
                <a:srgbClr val="0055A0"/>
              </a:solidFill>
              <a:latin typeface="Roboto Slab" pitchFamily="2" charset="0"/>
              <a:ea typeface="Roboto Slab" pitchFamily="2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07912" y="910139"/>
            <a:ext cx="7726118" cy="525905"/>
          </a:xfrm>
          <a:prstGeom prst="rect">
            <a:avLst/>
          </a:prstGeom>
          <a:noFill/>
          <a:ln w="29160">
            <a:solidFill>
              <a:srgbClr val="FF0000"/>
            </a:solidFill>
            <a:prstDash val="solid"/>
          </a:ln>
        </p:spPr>
        <p:txBody>
          <a:bodyPr vert="horz" wrap="square" lIns="104400" tIns="59400" rIns="104400" bIns="59400" anchorCtr="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>
                <a:solidFill>
                  <a:srgbClr val="000000"/>
                </a:solidFill>
              </a:defRPr>
            </a:pPr>
            <a:r>
              <a:rPr lang="en-US" sz="2400" b="0" i="0" u="none" strike="noStrike" kern="1200" cap="none" dirty="0">
                <a:ln>
                  <a:noFill/>
                </a:ln>
                <a:solidFill>
                  <a:srgbClr val="000000"/>
                </a:solidFill>
                <a:latin typeface="Roboto Slab" pitchFamily="2" charset="0"/>
                <a:ea typeface="Roboto Slab" pitchFamily="2" charset="0"/>
                <a:cs typeface="Roboto Slab" pitchFamily="2" charset="0"/>
              </a:rPr>
              <a:t>Total duration of Raw2Digi campaign – 35 hours</a:t>
            </a:r>
            <a:endParaRPr lang="ru-RU" sz="2400" b="0" i="0" u="none" strike="noStrike" kern="1200" cap="none" dirty="0">
              <a:ln>
                <a:noFill/>
              </a:ln>
              <a:solidFill>
                <a:srgbClr val="000000"/>
              </a:solidFill>
              <a:latin typeface="Roboto Slab" pitchFamily="2" charset="0"/>
              <a:ea typeface="Roboto Slab" pitchFamily="2" charset="0"/>
              <a:cs typeface="Roboto Slab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68480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C2107BF-C12A-460F-9912-EBFB9BC27E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FD09149D-C845-77C4-94D7-C64A626C9F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272"/>
            <a:ext cx="9141942" cy="1062528"/>
          </a:xfrm>
        </p:spPr>
        <p:txBody>
          <a:bodyPr>
            <a:noAutofit/>
          </a:bodyPr>
          <a:lstStyle/>
          <a:p>
            <a:pPr algn="ctr"/>
            <a:r>
              <a:rPr lang="en-US" sz="4400" dirty="0">
                <a:latin typeface="Segoe UI Light" panose="020B0502040204020203" pitchFamily="34" charset="0"/>
                <a:cs typeface="Segoe UI Light" panose="020B0502040204020203" pitchFamily="34" charset="0"/>
              </a:rPr>
              <a:t>Step 3: Massive production Raw2Digi</a:t>
            </a:r>
            <a:endParaRPr lang="en-US" sz="28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285176" y="1408362"/>
            <a:ext cx="8527130" cy="4419648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9F9FC30-B672-BE12-71BA-1B844F1DCA5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7000"/>
          </a:blip>
          <a:stretch>
            <a:fillRect/>
          </a:stretch>
        </p:blipFill>
        <p:spPr>
          <a:xfrm>
            <a:off x="894726" y="-1296122"/>
            <a:ext cx="6440140" cy="719548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7C50B54-A771-E752-C879-77CFE2208CB7}"/>
              </a:ext>
            </a:extLst>
          </p:cNvPr>
          <p:cNvSpPr txBox="1"/>
          <p:nvPr/>
        </p:nvSpPr>
        <p:spPr>
          <a:xfrm>
            <a:off x="291414" y="961768"/>
            <a:ext cx="8603469" cy="830997"/>
          </a:xfrm>
          <a:prstGeom prst="rect">
            <a:avLst/>
          </a:prstGeom>
          <a:solidFill>
            <a:schemeClr val="bg1"/>
          </a:solidFill>
          <a:ln w="47625">
            <a:solidFill>
              <a:srgbClr val="009900"/>
            </a:solidFill>
          </a:ln>
          <a:effectLst>
            <a:outerShdw blurRad="50800" dist="2159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Average Raw2Digi calculation time increased by 60%</a:t>
            </a:r>
          </a:p>
          <a:p>
            <a:pPr algn="ctr"/>
            <a:r>
              <a:rPr lang="en-US" sz="2400" dirty="0">
                <a:solidFill>
                  <a:srgbClr val="FF0000"/>
                </a:solidFill>
              </a:rPr>
              <a:t>(from 35 hours to 56 hours)</a:t>
            </a:r>
            <a:endParaRPr lang="ru-RU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3813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E29C876-378A-47B1-8F97-84C5F2D807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01356" y="83941"/>
            <a:ext cx="8972743" cy="838771"/>
          </a:xfrm>
          <a:prstGeom prst="roundRect">
            <a:avLst>
              <a:gd name="adj" fmla="val 8410"/>
            </a:avLst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Segoe UI Light" panose="020B0502040204020203" pitchFamily="34" charset="0"/>
              </a:rPr>
              <a:t>Step 3: Network usage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206488" y="1037712"/>
            <a:ext cx="8754644" cy="4130776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TextBox 12"/>
          <p:cNvSpPr txBox="1"/>
          <p:nvPr/>
        </p:nvSpPr>
        <p:spPr>
          <a:xfrm>
            <a:off x="973766" y="5435878"/>
            <a:ext cx="1775370" cy="650875"/>
          </a:xfrm>
          <a:prstGeom prst="rect">
            <a:avLst/>
          </a:prstGeom>
          <a:noFill/>
          <a:ln w="19050">
            <a:solidFill>
              <a:srgbClr val="FF0000"/>
            </a:solidFill>
            <a:prstDash val="solid"/>
          </a:ln>
        </p:spPr>
        <p:txBody>
          <a:bodyPr vert="horz" wrap="none" lIns="104400" tIns="59400" rIns="104400" bIns="59400" anchorCtr="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>
                <a:solidFill>
                  <a:srgbClr val="000000"/>
                </a:solidFill>
              </a:defRPr>
            </a:pPr>
            <a:r>
              <a:rPr lang="en-US" sz="1800" b="0" i="0" u="none" strike="noStrike" kern="1200" cap="none" dirty="0">
                <a:ln>
                  <a:noFill/>
                </a:ln>
                <a:solidFill>
                  <a:srgbClr val="000000"/>
                </a:solidFill>
                <a:latin typeface="Liberation Sans" pitchFamily="18"/>
                <a:ea typeface="DejaVu Sans" pitchFamily="2"/>
                <a:cs typeface="DejaVu Sans" pitchFamily="2"/>
              </a:rPr>
              <a:t>300 </a:t>
            </a:r>
            <a:r>
              <a:rPr lang="en-US" dirty="0">
                <a:solidFill>
                  <a:srgbClr val="000000"/>
                </a:solidFill>
                <a:latin typeface="Liberation Sans" pitchFamily="18"/>
                <a:ea typeface="DejaVu Sans" pitchFamily="2"/>
                <a:cs typeface="DejaVu Sans" pitchFamily="2"/>
              </a:rPr>
              <a:t>jobs running</a:t>
            </a: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>
                <a:solidFill>
                  <a:srgbClr val="000000"/>
                </a:solidFill>
              </a:defRPr>
            </a:pPr>
            <a:r>
              <a:rPr lang="en-US" sz="1800" b="0" i="0" u="none" strike="noStrike" kern="1200" cap="none" dirty="0">
                <a:ln>
                  <a:noFill/>
                </a:ln>
                <a:solidFill>
                  <a:srgbClr val="000000"/>
                </a:solidFill>
                <a:latin typeface="Liberation Sans" pitchFamily="18"/>
                <a:ea typeface="DejaVu Sans" pitchFamily="2"/>
                <a:cs typeface="DejaVu Sans" pitchFamily="2"/>
              </a:rPr>
              <a:t>4 MB/s per job</a:t>
            </a:r>
            <a:endParaRPr lang="ru-RU" sz="1800" b="0" i="0" u="none" strike="noStrike" kern="1200" cap="none" dirty="0">
              <a:ln>
                <a:noFill/>
              </a:ln>
              <a:solidFill>
                <a:srgbClr val="000000"/>
              </a:solidFill>
              <a:latin typeface="Liberation Sans" pitchFamily="18"/>
              <a:ea typeface="DejaVu Sans" pitchFamily="2"/>
              <a:cs typeface="DejaVu Sans" pitchFamily="2"/>
            </a:endParaRPr>
          </a:p>
        </p:txBody>
      </p:sp>
      <p:sp>
        <p:nvSpPr>
          <p:cNvPr id="14" name="Прямая соединительная линия 13"/>
          <p:cNvSpPr/>
          <p:nvPr/>
        </p:nvSpPr>
        <p:spPr>
          <a:xfrm flipH="1" flipV="1">
            <a:off x="2509459" y="4333875"/>
            <a:ext cx="1" cy="1102004"/>
          </a:xfrm>
          <a:prstGeom prst="line">
            <a:avLst/>
          </a:prstGeom>
          <a:noFill/>
          <a:ln w="19050">
            <a:solidFill>
              <a:srgbClr val="FF0000"/>
            </a:solidFill>
            <a:prstDash val="solid"/>
            <a:tailEnd type="arrow"/>
          </a:ln>
        </p:spPr>
        <p:txBody>
          <a:bodyPr vert="horz" wrap="none" lIns="104400" tIns="59400" rIns="104400" bIns="594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ru-RU" sz="1800" b="0" i="0" u="none" strike="noStrike" kern="1200" cap="none">
              <a:ln>
                <a:noFill/>
              </a:ln>
              <a:latin typeface="Liberation Sans" pitchFamily="18"/>
              <a:ea typeface="DejaVu Sans" pitchFamily="2"/>
              <a:cs typeface="DejaVu Sans" pitchFamily="2"/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1025638" y="4333875"/>
            <a:ext cx="3267075" cy="0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6723889" y="5435880"/>
            <a:ext cx="2356164" cy="650875"/>
          </a:xfrm>
          <a:prstGeom prst="rect">
            <a:avLst/>
          </a:prstGeom>
          <a:noFill/>
          <a:ln w="19050">
            <a:solidFill>
              <a:srgbClr val="FF0000"/>
            </a:solidFill>
            <a:prstDash val="solid"/>
          </a:ln>
        </p:spPr>
        <p:txBody>
          <a:bodyPr vert="horz" wrap="square" lIns="104400" tIns="59400" rIns="104400" bIns="59400" anchorCtr="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>
                <a:solidFill>
                  <a:srgbClr val="000000"/>
                </a:solidFill>
              </a:defRPr>
            </a:pPr>
            <a:r>
              <a:rPr lang="en-US" sz="1800" b="0" i="0" u="none" strike="noStrike" kern="1200" cap="none" dirty="0">
                <a:ln>
                  <a:noFill/>
                </a:ln>
                <a:solidFill>
                  <a:srgbClr val="000000"/>
                </a:solidFill>
                <a:latin typeface="Liberation Sans" pitchFamily="18"/>
                <a:ea typeface="DejaVu Sans" pitchFamily="2"/>
                <a:cs typeface="DejaVu Sans" pitchFamily="2"/>
              </a:rPr>
              <a:t>1580 </a:t>
            </a:r>
            <a:r>
              <a:rPr lang="en-US" dirty="0">
                <a:solidFill>
                  <a:srgbClr val="000000"/>
                </a:solidFill>
                <a:latin typeface="Liberation Sans" pitchFamily="18"/>
                <a:ea typeface="DejaVu Sans" pitchFamily="2"/>
                <a:cs typeface="DejaVu Sans" pitchFamily="2"/>
              </a:rPr>
              <a:t>jobs running</a:t>
            </a: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>
                <a:solidFill>
                  <a:srgbClr val="000000"/>
                </a:solidFill>
              </a:defRPr>
            </a:pPr>
            <a:r>
              <a:rPr lang="en-US" sz="1800" b="0" i="0" u="none" strike="noStrike" kern="1200" cap="none" dirty="0">
                <a:ln>
                  <a:noFill/>
                </a:ln>
                <a:solidFill>
                  <a:srgbClr val="000000"/>
                </a:solidFill>
                <a:latin typeface="Liberation Sans" pitchFamily="18"/>
                <a:ea typeface="DejaVu Sans" pitchFamily="2"/>
                <a:cs typeface="DejaVu Sans" pitchFamily="2"/>
              </a:rPr>
              <a:t>4.1 MB/s per job</a:t>
            </a:r>
            <a:endParaRPr lang="ru-RU" sz="1800" b="0" i="0" u="none" strike="noStrike" kern="1200" cap="none" dirty="0">
              <a:ln>
                <a:noFill/>
              </a:ln>
              <a:solidFill>
                <a:srgbClr val="000000"/>
              </a:solidFill>
              <a:latin typeface="Liberation Sans" pitchFamily="18"/>
              <a:ea typeface="DejaVu Sans" pitchFamily="2"/>
              <a:cs typeface="DejaVu Sans" pitchFamily="2"/>
            </a:endParaRPr>
          </a:p>
        </p:txBody>
      </p:sp>
      <p:sp>
        <p:nvSpPr>
          <p:cNvPr id="16" name="Прямая соединительная линия 15"/>
          <p:cNvSpPr/>
          <p:nvPr/>
        </p:nvSpPr>
        <p:spPr>
          <a:xfrm flipH="1" flipV="1">
            <a:off x="7243692" y="2124076"/>
            <a:ext cx="0" cy="3311804"/>
          </a:xfrm>
          <a:prstGeom prst="line">
            <a:avLst/>
          </a:prstGeom>
          <a:noFill/>
          <a:ln w="19050">
            <a:solidFill>
              <a:srgbClr val="FF0000"/>
            </a:solidFill>
            <a:prstDash val="solid"/>
            <a:tailEnd type="arrow"/>
          </a:ln>
        </p:spPr>
        <p:txBody>
          <a:bodyPr vert="horz" wrap="none" lIns="104400" tIns="59400" rIns="104400" bIns="594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ru-RU" sz="1800" b="0" i="0" u="none" strike="noStrike" kern="1200" cap="none">
              <a:ln>
                <a:noFill/>
              </a:ln>
              <a:latin typeface="Liberation Sans" pitchFamily="18"/>
              <a:ea typeface="DejaVu Sans" pitchFamily="2"/>
              <a:cs typeface="DejaVu Sans" pitchFamily="2"/>
            </a:endParaRPr>
          </a:p>
        </p:txBody>
      </p:sp>
      <p:cxnSp>
        <p:nvCxnSpPr>
          <p:cNvPr id="17" name="Прямая соединительная линия 16"/>
          <p:cNvCxnSpPr/>
          <p:nvPr/>
        </p:nvCxnSpPr>
        <p:spPr>
          <a:xfrm>
            <a:off x="5901903" y="2124076"/>
            <a:ext cx="2498026" cy="0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3360401" y="5435880"/>
            <a:ext cx="1486829" cy="385417"/>
          </a:xfrm>
          <a:prstGeom prst="rect">
            <a:avLst/>
          </a:prstGeom>
          <a:noFill/>
          <a:ln w="19050">
            <a:solidFill>
              <a:srgbClr val="FFC000"/>
            </a:solidFill>
            <a:prstDash val="solid"/>
          </a:ln>
        </p:spPr>
        <p:txBody>
          <a:bodyPr vert="horz" wrap="none" lIns="104400" tIns="59400" rIns="104400" bIns="59400" anchorCtr="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>
                <a:solidFill>
                  <a:srgbClr val="000000"/>
                </a:solidFill>
              </a:defRPr>
            </a:pPr>
            <a:r>
              <a:rPr lang="en-US" sz="1800" b="0" i="0" u="none" strike="noStrike" kern="1200" cap="none" dirty="0">
                <a:ln>
                  <a:noFill/>
                </a:ln>
                <a:solidFill>
                  <a:srgbClr val="000000"/>
                </a:solidFill>
                <a:latin typeface="Liberation Sans" pitchFamily="18"/>
                <a:ea typeface="DejaVu Sans" pitchFamily="2"/>
                <a:cs typeface="DejaVu Sans" pitchFamily="2"/>
              </a:rPr>
              <a:t>NICA Cluster</a:t>
            </a:r>
            <a:endParaRPr lang="ru-RU" sz="1800" b="0" i="0" u="none" strike="noStrike" kern="1200" cap="none" dirty="0">
              <a:ln>
                <a:noFill/>
              </a:ln>
              <a:solidFill>
                <a:srgbClr val="000000"/>
              </a:solidFill>
              <a:latin typeface="Liberation Sans" pitchFamily="18"/>
              <a:ea typeface="DejaVu Sans" pitchFamily="2"/>
              <a:cs typeface="DejaVu Sans" pitchFamily="2"/>
            </a:endParaRPr>
          </a:p>
        </p:txBody>
      </p:sp>
      <p:sp>
        <p:nvSpPr>
          <p:cNvPr id="19" name="Прямая соединительная линия 18"/>
          <p:cNvSpPr/>
          <p:nvPr/>
        </p:nvSpPr>
        <p:spPr>
          <a:xfrm flipH="1" flipV="1">
            <a:off x="4181381" y="4778843"/>
            <a:ext cx="0" cy="657035"/>
          </a:xfrm>
          <a:prstGeom prst="line">
            <a:avLst/>
          </a:prstGeom>
          <a:noFill/>
          <a:ln w="19050">
            <a:solidFill>
              <a:srgbClr val="FFC000"/>
            </a:solidFill>
            <a:prstDash val="solid"/>
            <a:tailEnd type="arrow"/>
          </a:ln>
        </p:spPr>
        <p:txBody>
          <a:bodyPr vert="horz" wrap="none" lIns="104400" tIns="59400" rIns="104400" bIns="594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ru-RU" sz="1800" b="0" i="0" u="none" strike="noStrike" kern="1200" cap="none">
              <a:ln>
                <a:noFill/>
              </a:ln>
              <a:latin typeface="Liberation Sans" pitchFamily="18"/>
              <a:ea typeface="DejaVu Sans" pitchFamily="2"/>
              <a:cs typeface="DejaVu Sans" pitchFamily="2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413249" y="5435880"/>
            <a:ext cx="1029876" cy="385417"/>
          </a:xfrm>
          <a:prstGeom prst="rect">
            <a:avLst/>
          </a:prstGeom>
          <a:noFill/>
          <a:ln w="19050">
            <a:solidFill>
              <a:schemeClr val="tx1">
                <a:lumMod val="40000"/>
                <a:lumOff val="60000"/>
              </a:schemeClr>
            </a:solidFill>
            <a:prstDash val="solid"/>
          </a:ln>
        </p:spPr>
        <p:txBody>
          <a:bodyPr vert="horz" wrap="square" lIns="104400" tIns="59400" rIns="104400" bIns="59400" anchorCtr="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>
                <a:solidFill>
                  <a:srgbClr val="000000"/>
                </a:solidFill>
              </a:defRPr>
            </a:pPr>
            <a:r>
              <a:rPr lang="en-US" sz="1800" b="0" i="0" u="none" strike="noStrike" kern="1200" cap="none" dirty="0">
                <a:ln>
                  <a:noFill/>
                </a:ln>
                <a:solidFill>
                  <a:srgbClr val="000000"/>
                </a:solidFill>
                <a:latin typeface="Liberation Sans" pitchFamily="18"/>
                <a:ea typeface="DejaVu Sans" pitchFamily="2"/>
                <a:cs typeface="DejaVu Sans" pitchFamily="2"/>
              </a:rPr>
              <a:t>Tier1</a:t>
            </a:r>
          </a:p>
        </p:txBody>
      </p:sp>
      <p:sp>
        <p:nvSpPr>
          <p:cNvPr id="21" name="Прямая соединительная линия 20"/>
          <p:cNvSpPr/>
          <p:nvPr/>
        </p:nvSpPr>
        <p:spPr>
          <a:xfrm flipH="1" flipV="1">
            <a:off x="5901903" y="3814354"/>
            <a:ext cx="0" cy="1621524"/>
          </a:xfrm>
          <a:prstGeom prst="line">
            <a:avLst/>
          </a:prstGeom>
          <a:noFill/>
          <a:ln w="19050">
            <a:solidFill>
              <a:schemeClr val="tx1">
                <a:lumMod val="40000"/>
                <a:lumOff val="60000"/>
              </a:schemeClr>
            </a:solidFill>
            <a:prstDash val="solid"/>
            <a:tailEnd type="arrow"/>
          </a:ln>
        </p:spPr>
        <p:txBody>
          <a:bodyPr vert="horz" wrap="none" lIns="104400" tIns="59400" rIns="104400" bIns="594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ru-RU" sz="1800" b="0" i="0" u="none" strike="noStrike" kern="1200" cap="none">
              <a:ln>
                <a:noFill/>
              </a:ln>
              <a:latin typeface="Liberation Sans" pitchFamily="18"/>
              <a:ea typeface="DejaVu Sans" pitchFamily="2"/>
              <a:cs typeface="DejaVu Sans" pitchFamily="2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90016" y="6254852"/>
            <a:ext cx="7914428" cy="414849"/>
          </a:xfrm>
          <a:prstGeom prst="rect">
            <a:avLst/>
          </a:prstGeom>
          <a:noFill/>
          <a:ln w="29160">
            <a:solidFill>
              <a:srgbClr val="FF0000"/>
            </a:solidFill>
            <a:prstDash val="solid"/>
          </a:ln>
        </p:spPr>
        <p:txBody>
          <a:bodyPr vert="horz" wrap="square" lIns="104400" tIns="59400" rIns="104400" bIns="59400" anchorCtr="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>
                <a:solidFill>
                  <a:srgbClr val="000000"/>
                </a:solidFill>
              </a:defRPr>
            </a:pPr>
            <a:r>
              <a:rPr lang="en-US" sz="2000" b="0" i="0" u="none" strike="noStrike" kern="1200" cap="none" dirty="0">
                <a:ln>
                  <a:noFill/>
                </a:ln>
                <a:solidFill>
                  <a:srgbClr val="000000"/>
                </a:solidFill>
                <a:latin typeface="Liberation Sans" pitchFamily="18"/>
                <a:ea typeface="DejaVu Sans" pitchFamily="2"/>
                <a:cs typeface="DejaVu Sans" pitchFamily="2"/>
              </a:rPr>
              <a:t>Maximal transfer speed (Read+Write) with EOS in MLIT – 7.5 GB/s</a:t>
            </a:r>
            <a:endParaRPr lang="ru-RU" sz="2000" b="0" i="0" u="none" strike="noStrike" kern="1200" cap="none" dirty="0">
              <a:ln>
                <a:noFill/>
              </a:ln>
              <a:solidFill>
                <a:srgbClr val="000000"/>
              </a:solidFill>
              <a:latin typeface="Liberation Sans" pitchFamily="18"/>
              <a:ea typeface="DejaVu Sans" pitchFamily="2"/>
              <a:cs typeface="DejaVu Sans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2241643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E29C876-378A-47B1-8F97-84C5F2D807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01356" y="83941"/>
            <a:ext cx="8972743" cy="838771"/>
          </a:xfrm>
          <a:prstGeom prst="roundRect">
            <a:avLst>
              <a:gd name="adj" fmla="val 8410"/>
            </a:avLst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Segoe UI Light" panose="020B0502040204020203" pitchFamily="34" charset="0"/>
              </a:rPr>
              <a:t>Step 4: Digi2Dst profiling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188" y="922712"/>
            <a:ext cx="6947647" cy="274544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188" y="3714909"/>
            <a:ext cx="6947647" cy="2752959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4577805" y="2843357"/>
            <a:ext cx="1473233" cy="385417"/>
          </a:xfrm>
          <a:prstGeom prst="rect">
            <a:avLst/>
          </a:prstGeom>
          <a:solidFill>
            <a:schemeClr val="accent5">
              <a:lumMod val="50000"/>
            </a:schemeClr>
          </a:solidFill>
          <a:ln w="29160">
            <a:solidFill>
              <a:srgbClr val="FF0000"/>
            </a:solidFill>
            <a:prstDash val="solid"/>
          </a:ln>
        </p:spPr>
        <p:txBody>
          <a:bodyPr vert="horz" wrap="square" lIns="104400" tIns="59400" rIns="104400" bIns="59400" anchor="ctr" anchorCtr="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>
                <a:solidFill>
                  <a:srgbClr val="000000"/>
                </a:solidFill>
              </a:defRPr>
            </a:pPr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Liberation Sans" pitchFamily="18"/>
                <a:ea typeface="DejaVu Sans" pitchFamily="2"/>
                <a:cs typeface="DejaVu Sans" pitchFamily="2"/>
              </a:rPr>
              <a:t>Read</a:t>
            </a:r>
            <a:endParaRPr lang="ru-RU" sz="1800" b="1" i="0" u="none" strike="noStrike" kern="1200" cap="none" dirty="0">
              <a:ln>
                <a:noFill/>
              </a:ln>
              <a:solidFill>
                <a:schemeClr val="bg1">
                  <a:lumMod val="95000"/>
                </a:schemeClr>
              </a:solidFill>
              <a:latin typeface="Liberation Sans" pitchFamily="18"/>
              <a:ea typeface="DejaVu Sans" pitchFamily="2"/>
              <a:cs typeface="DejaVu Sans" pitchFamily="2"/>
            </a:endParaRPr>
          </a:p>
        </p:txBody>
      </p:sp>
      <p:cxnSp>
        <p:nvCxnSpPr>
          <p:cNvPr id="24" name="Прямая со стрелкой 23"/>
          <p:cNvCxnSpPr>
            <a:stCxn id="23" idx="1"/>
          </p:cNvCxnSpPr>
          <p:nvPr/>
        </p:nvCxnSpPr>
        <p:spPr>
          <a:xfrm flipH="1" flipV="1">
            <a:off x="4267201" y="2474260"/>
            <a:ext cx="310604" cy="561806"/>
          </a:xfrm>
          <a:prstGeom prst="straightConnector1">
            <a:avLst/>
          </a:prstGeom>
          <a:ln w="9525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4587727" y="1369192"/>
            <a:ext cx="1473233" cy="385417"/>
          </a:xfrm>
          <a:prstGeom prst="rect">
            <a:avLst/>
          </a:prstGeom>
          <a:solidFill>
            <a:schemeClr val="accent5">
              <a:lumMod val="50000"/>
            </a:schemeClr>
          </a:solidFill>
          <a:ln w="29160">
            <a:solidFill>
              <a:srgbClr val="FF0000"/>
            </a:solidFill>
            <a:prstDash val="solid"/>
          </a:ln>
        </p:spPr>
        <p:txBody>
          <a:bodyPr vert="horz" wrap="square" lIns="104400" tIns="59400" rIns="104400" bIns="59400" anchor="ctr" anchorCtr="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>
                <a:solidFill>
                  <a:srgbClr val="000000"/>
                </a:solidFill>
              </a:defRPr>
            </a:pPr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Liberation Sans" pitchFamily="18"/>
                <a:ea typeface="DejaVu Sans" pitchFamily="2"/>
                <a:cs typeface="DejaVu Sans" pitchFamily="2"/>
              </a:rPr>
              <a:t>Write</a:t>
            </a:r>
            <a:endParaRPr lang="ru-RU" sz="1800" b="1" i="0" u="none" strike="noStrike" kern="1200" cap="none" dirty="0">
              <a:ln>
                <a:noFill/>
              </a:ln>
              <a:solidFill>
                <a:schemeClr val="bg1">
                  <a:lumMod val="95000"/>
                </a:schemeClr>
              </a:solidFill>
              <a:latin typeface="Liberation Sans" pitchFamily="18"/>
              <a:ea typeface="DejaVu Sans" pitchFamily="2"/>
              <a:cs typeface="DejaVu Sans" pitchFamily="2"/>
            </a:endParaRPr>
          </a:p>
        </p:txBody>
      </p:sp>
      <p:cxnSp>
        <p:nvCxnSpPr>
          <p:cNvPr id="26" name="Прямая со стрелкой 25"/>
          <p:cNvCxnSpPr>
            <a:stCxn id="25" idx="1"/>
          </p:cNvCxnSpPr>
          <p:nvPr/>
        </p:nvCxnSpPr>
        <p:spPr>
          <a:xfrm flipH="1" flipV="1">
            <a:off x="4267201" y="1236463"/>
            <a:ext cx="320526" cy="325438"/>
          </a:xfrm>
          <a:prstGeom prst="straightConnector1">
            <a:avLst/>
          </a:prstGeom>
          <a:ln w="9525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4577804" y="2082942"/>
            <a:ext cx="1473233" cy="385417"/>
          </a:xfrm>
          <a:prstGeom prst="rect">
            <a:avLst/>
          </a:prstGeom>
          <a:solidFill>
            <a:schemeClr val="accent5">
              <a:lumMod val="50000"/>
            </a:schemeClr>
          </a:solidFill>
          <a:ln w="29160">
            <a:solidFill>
              <a:srgbClr val="FF0000"/>
            </a:solidFill>
            <a:prstDash val="solid"/>
          </a:ln>
        </p:spPr>
        <p:txBody>
          <a:bodyPr vert="horz" wrap="square" lIns="104400" tIns="59400" rIns="104400" bIns="59400" anchor="ctr" anchorCtr="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>
                <a:solidFill>
                  <a:srgbClr val="000000"/>
                </a:solidFill>
              </a:defRPr>
            </a:pPr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Liberation Sans" pitchFamily="18"/>
                <a:ea typeface="DejaVu Sans" pitchFamily="2"/>
                <a:cs typeface="DejaVu Sans" pitchFamily="2"/>
              </a:rPr>
              <a:t>RAM usage</a:t>
            </a:r>
            <a:endParaRPr lang="ru-RU" sz="1800" b="1" i="0" u="none" strike="noStrike" kern="1200" cap="none" dirty="0">
              <a:ln>
                <a:noFill/>
              </a:ln>
              <a:solidFill>
                <a:schemeClr val="bg1">
                  <a:lumMod val="95000"/>
                </a:schemeClr>
              </a:solidFill>
              <a:latin typeface="Liberation Sans" pitchFamily="18"/>
              <a:ea typeface="DejaVu Sans" pitchFamily="2"/>
              <a:cs typeface="DejaVu Sans" pitchFamily="2"/>
            </a:endParaRPr>
          </a:p>
        </p:txBody>
      </p:sp>
      <p:cxnSp>
        <p:nvCxnSpPr>
          <p:cNvPr id="28" name="Прямая со стрелкой 27"/>
          <p:cNvCxnSpPr>
            <a:stCxn id="27" idx="1"/>
          </p:cNvCxnSpPr>
          <p:nvPr/>
        </p:nvCxnSpPr>
        <p:spPr>
          <a:xfrm flipH="1" flipV="1">
            <a:off x="4329953" y="1746002"/>
            <a:ext cx="247851" cy="529649"/>
          </a:xfrm>
          <a:prstGeom prst="straightConnector1">
            <a:avLst/>
          </a:prstGeom>
          <a:ln w="9525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4955280" y="5685169"/>
            <a:ext cx="1473233" cy="385417"/>
          </a:xfrm>
          <a:prstGeom prst="rect">
            <a:avLst/>
          </a:prstGeom>
          <a:solidFill>
            <a:schemeClr val="accent5">
              <a:lumMod val="50000"/>
            </a:schemeClr>
          </a:solidFill>
          <a:ln w="29160">
            <a:solidFill>
              <a:srgbClr val="FF0000"/>
            </a:solidFill>
            <a:prstDash val="solid"/>
          </a:ln>
        </p:spPr>
        <p:txBody>
          <a:bodyPr vert="horz" wrap="square" lIns="104400" tIns="59400" rIns="104400" bIns="59400" anchor="ctr" anchorCtr="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>
                <a:solidFill>
                  <a:srgbClr val="000000"/>
                </a:solidFill>
              </a:defRPr>
            </a:pPr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Liberation Sans" pitchFamily="18"/>
                <a:ea typeface="DejaVu Sans" pitchFamily="2"/>
                <a:cs typeface="DejaVu Sans" pitchFamily="2"/>
              </a:rPr>
              <a:t>Read</a:t>
            </a:r>
            <a:endParaRPr lang="ru-RU" sz="1800" b="1" i="0" u="none" strike="noStrike" kern="1200" cap="none" dirty="0">
              <a:ln>
                <a:noFill/>
              </a:ln>
              <a:solidFill>
                <a:schemeClr val="bg1">
                  <a:lumMod val="95000"/>
                </a:schemeClr>
              </a:solidFill>
              <a:latin typeface="Liberation Sans" pitchFamily="18"/>
              <a:ea typeface="DejaVu Sans" pitchFamily="2"/>
              <a:cs typeface="DejaVu Sans" pitchFamily="2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4965202" y="4211004"/>
            <a:ext cx="1473233" cy="385417"/>
          </a:xfrm>
          <a:prstGeom prst="rect">
            <a:avLst/>
          </a:prstGeom>
          <a:solidFill>
            <a:schemeClr val="accent5">
              <a:lumMod val="50000"/>
            </a:schemeClr>
          </a:solidFill>
          <a:ln w="29160">
            <a:solidFill>
              <a:srgbClr val="FF0000"/>
            </a:solidFill>
            <a:prstDash val="solid"/>
          </a:ln>
        </p:spPr>
        <p:txBody>
          <a:bodyPr vert="horz" wrap="square" lIns="104400" tIns="59400" rIns="104400" bIns="59400" anchor="ctr" anchorCtr="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>
                <a:solidFill>
                  <a:srgbClr val="000000"/>
                </a:solidFill>
              </a:defRPr>
            </a:pPr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Liberation Sans" pitchFamily="18"/>
                <a:ea typeface="DejaVu Sans" pitchFamily="2"/>
                <a:cs typeface="DejaVu Sans" pitchFamily="2"/>
              </a:rPr>
              <a:t>Write</a:t>
            </a:r>
            <a:endParaRPr lang="ru-RU" sz="1800" b="1" i="0" u="none" strike="noStrike" kern="1200" cap="none" dirty="0">
              <a:ln>
                <a:noFill/>
              </a:ln>
              <a:solidFill>
                <a:schemeClr val="bg1">
                  <a:lumMod val="95000"/>
                </a:schemeClr>
              </a:solidFill>
              <a:latin typeface="Liberation Sans" pitchFamily="18"/>
              <a:ea typeface="DejaVu Sans" pitchFamily="2"/>
              <a:cs typeface="DejaVu Sans" pitchFamily="2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4955279" y="4924754"/>
            <a:ext cx="1473233" cy="385417"/>
          </a:xfrm>
          <a:prstGeom prst="rect">
            <a:avLst/>
          </a:prstGeom>
          <a:solidFill>
            <a:schemeClr val="accent5">
              <a:lumMod val="50000"/>
            </a:schemeClr>
          </a:solidFill>
          <a:ln w="29160">
            <a:solidFill>
              <a:srgbClr val="FF0000"/>
            </a:solidFill>
            <a:prstDash val="solid"/>
          </a:ln>
        </p:spPr>
        <p:txBody>
          <a:bodyPr vert="horz" wrap="square" lIns="104400" tIns="59400" rIns="104400" bIns="59400" anchor="ctr" anchorCtr="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>
                <a:solidFill>
                  <a:srgbClr val="000000"/>
                </a:solidFill>
              </a:defRPr>
            </a:pPr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Liberation Sans" pitchFamily="18"/>
                <a:ea typeface="DejaVu Sans" pitchFamily="2"/>
                <a:cs typeface="DejaVu Sans" pitchFamily="2"/>
              </a:rPr>
              <a:t>RAM usage</a:t>
            </a:r>
            <a:endParaRPr lang="ru-RU" sz="1800" b="1" i="0" u="none" strike="noStrike" kern="1200" cap="none" dirty="0">
              <a:ln>
                <a:noFill/>
              </a:ln>
              <a:solidFill>
                <a:schemeClr val="bg1">
                  <a:lumMod val="95000"/>
                </a:schemeClr>
              </a:solidFill>
              <a:latin typeface="Liberation Sans" pitchFamily="18"/>
              <a:ea typeface="DejaVu Sans" pitchFamily="2"/>
              <a:cs typeface="DejaVu Sans" pitchFamily="2"/>
            </a:endParaRPr>
          </a:p>
        </p:txBody>
      </p:sp>
      <p:cxnSp>
        <p:nvCxnSpPr>
          <p:cNvPr id="41" name="Прямая со стрелкой 40"/>
          <p:cNvCxnSpPr>
            <a:stCxn id="38" idx="1"/>
          </p:cNvCxnSpPr>
          <p:nvPr/>
        </p:nvCxnSpPr>
        <p:spPr>
          <a:xfrm flipH="1">
            <a:off x="4329954" y="4403713"/>
            <a:ext cx="635248" cy="1324734"/>
          </a:xfrm>
          <a:prstGeom prst="straightConnector1">
            <a:avLst/>
          </a:prstGeom>
          <a:ln w="9525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 стрелкой 43"/>
          <p:cNvCxnSpPr>
            <a:stCxn id="39" idx="1"/>
          </p:cNvCxnSpPr>
          <p:nvPr/>
        </p:nvCxnSpPr>
        <p:spPr>
          <a:xfrm flipH="1" flipV="1">
            <a:off x="4329953" y="4273908"/>
            <a:ext cx="625326" cy="843555"/>
          </a:xfrm>
          <a:prstGeom prst="straightConnector1">
            <a:avLst/>
          </a:prstGeom>
          <a:ln w="9525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Прямая со стрелкой 46"/>
          <p:cNvCxnSpPr>
            <a:stCxn id="37" idx="1"/>
          </p:cNvCxnSpPr>
          <p:nvPr/>
        </p:nvCxnSpPr>
        <p:spPr>
          <a:xfrm flipH="1" flipV="1">
            <a:off x="4314928" y="5477436"/>
            <a:ext cx="640352" cy="400442"/>
          </a:xfrm>
          <a:prstGeom prst="straightConnector1">
            <a:avLst/>
          </a:prstGeom>
          <a:ln w="9525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84183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E29C876-378A-47B1-8F97-84C5F2D807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01356" y="83941"/>
            <a:ext cx="8972743" cy="838771"/>
          </a:xfrm>
          <a:prstGeom prst="roundRect">
            <a:avLst>
              <a:gd name="adj" fmla="val 8410"/>
            </a:avLst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latin typeface="Segoe UI Light" panose="020B0502040204020203" pitchFamily="34" charset="0"/>
              </a:rPr>
              <a:t>Step 5: </a:t>
            </a:r>
            <a:r>
              <a:rPr lang="en-US" sz="4400" dirty="0">
                <a:latin typeface="Segoe UI Light" panose="020B0502040204020203" pitchFamily="34" charset="0"/>
                <a:cs typeface="Segoe UI Light" panose="020B0502040204020203" pitchFamily="34" charset="0"/>
              </a:rPr>
              <a:t>Initial production Digi2Dst</a:t>
            </a:r>
            <a:endParaRPr lang="en-US" sz="4400" dirty="0">
              <a:latin typeface="Segoe UI Light" panose="020B0502040204020203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562" y="879594"/>
            <a:ext cx="8552329" cy="5419995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858774" y="3371684"/>
            <a:ext cx="1174366" cy="650875"/>
          </a:xfrm>
          <a:prstGeom prst="rect">
            <a:avLst/>
          </a:prstGeom>
          <a:noFill/>
          <a:ln w="29160">
            <a:solidFill>
              <a:srgbClr val="9933FF"/>
            </a:solidFill>
            <a:prstDash val="solid"/>
          </a:ln>
        </p:spPr>
        <p:txBody>
          <a:bodyPr vert="horz" wrap="square" lIns="104400" tIns="59400" rIns="104400" bIns="59400" anchorCtr="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>
                <a:solidFill>
                  <a:srgbClr val="000000"/>
                </a:solidFill>
              </a:defRPr>
            </a:pPr>
            <a:r>
              <a:rPr lang="ru-RU" sz="1800" b="0" i="0" u="none" strike="noStrike" kern="1200" cap="none" dirty="0">
                <a:ln>
                  <a:noFill/>
                </a:ln>
                <a:solidFill>
                  <a:srgbClr val="000000"/>
                </a:solidFill>
                <a:latin typeface="Liberation Sans" pitchFamily="18"/>
                <a:ea typeface="DejaVu Sans" pitchFamily="2"/>
                <a:cs typeface="DejaVu Sans" pitchFamily="2"/>
              </a:rPr>
              <a:t>Tier1 old</a:t>
            </a:r>
            <a:r>
              <a:rPr lang="en-US" sz="1800" b="0" i="0" u="none" strike="noStrike" kern="1200" cap="none" dirty="0">
                <a:ln>
                  <a:noFill/>
                </a:ln>
                <a:solidFill>
                  <a:srgbClr val="000000"/>
                </a:solidFill>
                <a:latin typeface="Liberation Sans" pitchFamily="18"/>
                <a:ea typeface="DejaVu Sans" pitchFamily="2"/>
                <a:cs typeface="DejaVu Sans" pitchFamily="2"/>
              </a:rPr>
              <a:t> cores</a:t>
            </a:r>
            <a:endParaRPr lang="ru-RU" sz="1800" b="0" i="0" u="none" strike="noStrike" kern="1200" cap="none" dirty="0">
              <a:ln>
                <a:noFill/>
              </a:ln>
              <a:solidFill>
                <a:srgbClr val="000000"/>
              </a:solidFill>
              <a:latin typeface="Liberation Sans" pitchFamily="18"/>
              <a:ea typeface="DejaVu Sans" pitchFamily="2"/>
              <a:cs typeface="DejaVu Sans" pitchFamily="2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166749" y="3829850"/>
            <a:ext cx="4179392" cy="385417"/>
          </a:xfrm>
          <a:prstGeom prst="rect">
            <a:avLst/>
          </a:prstGeom>
          <a:noFill/>
          <a:ln w="29160">
            <a:solidFill>
              <a:srgbClr val="FF00FF"/>
            </a:solidFill>
            <a:prstDash val="solid"/>
          </a:ln>
        </p:spPr>
        <p:txBody>
          <a:bodyPr vert="horz" wrap="square" lIns="104400" tIns="59400" rIns="104400" bIns="59400" anchorCtr="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>
                <a:solidFill>
                  <a:srgbClr val="000000"/>
                </a:solidFill>
              </a:defRPr>
            </a:pPr>
            <a:r>
              <a:rPr lang="en-US" sz="1800" b="0" i="0" u="none" strike="noStrike" kern="1200" cap="none" dirty="0">
                <a:ln>
                  <a:noFill/>
                </a:ln>
                <a:solidFill>
                  <a:srgbClr val="000000"/>
                </a:solidFill>
                <a:latin typeface="Liberation Sans" pitchFamily="18"/>
                <a:ea typeface="DejaVu Sans" pitchFamily="2"/>
                <a:cs typeface="DejaVu Sans" pitchFamily="2"/>
              </a:rPr>
              <a:t>NICA Cluster</a:t>
            </a:r>
            <a:endParaRPr lang="ru-RU" sz="1800" b="0" i="0" u="none" strike="noStrike" kern="1200" cap="none" dirty="0">
              <a:ln>
                <a:noFill/>
              </a:ln>
              <a:solidFill>
                <a:srgbClr val="000000"/>
              </a:solidFill>
              <a:latin typeface="Liberation Sans" pitchFamily="18"/>
              <a:ea typeface="DejaVu Sans" pitchFamily="2"/>
              <a:cs typeface="DejaVu Sans" pitchFamily="2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58774" y="2910067"/>
            <a:ext cx="3728952" cy="385417"/>
          </a:xfrm>
          <a:prstGeom prst="rect">
            <a:avLst/>
          </a:prstGeom>
          <a:noFill/>
          <a:ln w="29160">
            <a:solidFill>
              <a:srgbClr val="00FF99"/>
            </a:solidFill>
            <a:prstDash val="solid"/>
          </a:ln>
        </p:spPr>
        <p:txBody>
          <a:bodyPr vert="horz" wrap="square" lIns="104400" tIns="59400" rIns="104400" bIns="59400" anchorCtr="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>
                <a:solidFill>
                  <a:srgbClr val="000000"/>
                </a:solidFill>
              </a:defRPr>
            </a:pPr>
            <a:r>
              <a:rPr lang="en-US" sz="1800" b="0" i="0" u="none" strike="noStrike" kern="1200" cap="none" dirty="0">
                <a:ln>
                  <a:noFill/>
                </a:ln>
                <a:solidFill>
                  <a:srgbClr val="000000"/>
                </a:solidFill>
                <a:latin typeface="Liberation Sans" pitchFamily="18"/>
                <a:ea typeface="DejaVu Sans" pitchFamily="2"/>
                <a:cs typeface="DejaVu Sans" pitchFamily="2"/>
              </a:rPr>
              <a:t>Tier2</a:t>
            </a:r>
            <a:endParaRPr lang="ru-RU" sz="1800" b="0" i="0" u="none" strike="noStrike" kern="1200" cap="none" dirty="0">
              <a:ln>
                <a:noFill/>
              </a:ln>
              <a:solidFill>
                <a:srgbClr val="000000"/>
              </a:solidFill>
              <a:latin typeface="Liberation Sans" pitchFamily="18"/>
              <a:ea typeface="DejaVu Sans" pitchFamily="2"/>
              <a:cs typeface="DejaVu Sans" pitchFamily="2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166749" y="3371684"/>
            <a:ext cx="3238097" cy="385417"/>
          </a:xfrm>
          <a:prstGeom prst="rect">
            <a:avLst/>
          </a:prstGeom>
          <a:noFill/>
          <a:ln w="29160">
            <a:solidFill>
              <a:srgbClr val="9933FF"/>
            </a:solidFill>
            <a:prstDash val="solid"/>
          </a:ln>
        </p:spPr>
        <p:txBody>
          <a:bodyPr vert="horz" wrap="square" lIns="104400" tIns="59400" rIns="104400" bIns="59400" anchorCtr="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>
                <a:solidFill>
                  <a:srgbClr val="000000"/>
                </a:solidFill>
              </a:defRPr>
            </a:pPr>
            <a:r>
              <a:rPr lang="ru-RU" sz="1800" b="0" i="0" u="none" strike="noStrike" kern="1200" cap="none" dirty="0">
                <a:ln>
                  <a:noFill/>
                </a:ln>
                <a:solidFill>
                  <a:srgbClr val="000000"/>
                </a:solidFill>
                <a:latin typeface="Liberation Sans" pitchFamily="18"/>
                <a:ea typeface="DejaVu Sans" pitchFamily="2"/>
                <a:cs typeface="DejaVu Sans" pitchFamily="2"/>
              </a:rPr>
              <a:t>Tier1 </a:t>
            </a:r>
            <a:r>
              <a:rPr lang="en-US" sz="1800" b="0" i="0" u="none" strike="noStrike" kern="1200" cap="none" dirty="0">
                <a:ln>
                  <a:noFill/>
                </a:ln>
                <a:solidFill>
                  <a:srgbClr val="000000"/>
                </a:solidFill>
                <a:latin typeface="Liberation Sans" pitchFamily="18"/>
                <a:ea typeface="DejaVu Sans" pitchFamily="2"/>
                <a:cs typeface="DejaVu Sans" pitchFamily="2"/>
              </a:rPr>
              <a:t>new cores</a:t>
            </a:r>
            <a:endParaRPr lang="ru-RU" sz="1800" b="0" i="0" u="none" strike="noStrike" kern="1200" cap="none" dirty="0">
              <a:ln>
                <a:noFill/>
              </a:ln>
              <a:solidFill>
                <a:srgbClr val="000000"/>
              </a:solidFill>
              <a:latin typeface="Liberation Sans" pitchFamily="18"/>
              <a:ea typeface="DejaVu Sans" pitchFamily="2"/>
              <a:cs typeface="DejaVu Sans" pitchFamily="2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010399" y="2910067"/>
            <a:ext cx="1901877" cy="385417"/>
          </a:xfrm>
          <a:prstGeom prst="rect">
            <a:avLst/>
          </a:prstGeom>
          <a:noFill/>
          <a:ln w="29160">
            <a:solidFill>
              <a:srgbClr val="0070C0"/>
            </a:solidFill>
            <a:prstDash val="solid"/>
          </a:ln>
        </p:spPr>
        <p:txBody>
          <a:bodyPr vert="horz" wrap="square" lIns="104400" tIns="59400" rIns="104400" bIns="59400" anchorCtr="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>
                <a:solidFill>
                  <a:srgbClr val="000000"/>
                </a:solidFill>
              </a:defRPr>
            </a:pPr>
            <a:r>
              <a:rPr lang="en-US" sz="1800" b="0" i="0" u="none" strike="noStrike" kern="1200" cap="none" dirty="0">
                <a:ln>
                  <a:noFill/>
                </a:ln>
                <a:solidFill>
                  <a:srgbClr val="000000"/>
                </a:solidFill>
                <a:latin typeface="Liberation Sans" pitchFamily="18"/>
                <a:ea typeface="DejaVu Sans" pitchFamily="2"/>
                <a:cs typeface="DejaVu Sans" pitchFamily="2"/>
              </a:rPr>
              <a:t>Govorun</a:t>
            </a:r>
            <a:endParaRPr lang="ru-RU" sz="1800" b="0" i="0" u="none" strike="noStrike" kern="1200" cap="none" dirty="0">
              <a:ln>
                <a:noFill/>
              </a:ln>
              <a:solidFill>
                <a:srgbClr val="000000"/>
              </a:solidFill>
              <a:latin typeface="Liberation Sans" pitchFamily="18"/>
              <a:ea typeface="DejaVu Sans" pitchFamily="2"/>
              <a:cs typeface="DejaVu Sans" pitchFamily="2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537672" y="6124094"/>
            <a:ext cx="1775370" cy="650875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  <a:prstDash val="solid"/>
          </a:ln>
        </p:spPr>
        <p:txBody>
          <a:bodyPr vert="horz" wrap="square" lIns="104400" tIns="59400" rIns="104400" bIns="59400" anchorCtr="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>
                <a:solidFill>
                  <a:srgbClr val="000000"/>
                </a:solidFill>
              </a:defRPr>
            </a:pPr>
            <a:r>
              <a:rPr lang="en-US" sz="1800" b="0" i="0" u="none" strike="noStrike" kern="1200" cap="none" dirty="0">
                <a:ln>
                  <a:noFill/>
                </a:ln>
                <a:solidFill>
                  <a:srgbClr val="000000"/>
                </a:solidFill>
                <a:latin typeface="Liberation Sans" pitchFamily="18"/>
                <a:ea typeface="DejaVu Sans" pitchFamily="2"/>
                <a:cs typeface="DejaVu Sans" pitchFamily="2"/>
              </a:rPr>
              <a:t>~3100 Running jobs</a:t>
            </a:r>
            <a:endParaRPr lang="ru-RU" sz="1800" b="0" i="0" u="none" strike="noStrike" kern="1200" cap="none" dirty="0">
              <a:ln>
                <a:noFill/>
              </a:ln>
              <a:solidFill>
                <a:srgbClr val="000000"/>
              </a:solidFill>
              <a:latin typeface="Liberation Sans" pitchFamily="18"/>
              <a:ea typeface="DejaVu Sans" pitchFamily="2"/>
              <a:cs typeface="DejaVu Sans" pitchFamily="2"/>
            </a:endParaRPr>
          </a:p>
        </p:txBody>
      </p:sp>
      <p:sp>
        <p:nvSpPr>
          <p:cNvPr id="31" name="Прямая соединительная линия 30"/>
          <p:cNvSpPr/>
          <p:nvPr/>
        </p:nvSpPr>
        <p:spPr>
          <a:xfrm flipH="1" flipV="1">
            <a:off x="5073362" y="5570794"/>
            <a:ext cx="1" cy="553301"/>
          </a:xfrm>
          <a:prstGeom prst="line">
            <a:avLst/>
          </a:prstGeom>
          <a:noFill/>
          <a:ln w="19050">
            <a:solidFill>
              <a:srgbClr val="FF0000"/>
            </a:solidFill>
            <a:prstDash val="solid"/>
            <a:tailEnd type="arrow"/>
          </a:ln>
        </p:spPr>
        <p:txBody>
          <a:bodyPr vert="horz" wrap="none" lIns="104400" tIns="59400" rIns="104400" bIns="594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ru-RU" sz="1800" b="0" i="0" u="none" strike="noStrike" kern="1200" cap="none">
              <a:ln>
                <a:noFill/>
              </a:ln>
              <a:latin typeface="Liberation Sans" pitchFamily="18"/>
              <a:ea typeface="DejaVu Sans" pitchFamily="2"/>
              <a:cs typeface="DejaVu Sans" pitchFamily="2"/>
            </a:endParaRPr>
          </a:p>
        </p:txBody>
      </p:sp>
      <p:cxnSp>
        <p:nvCxnSpPr>
          <p:cNvPr id="32" name="Прямая соединительная линия 31"/>
          <p:cNvCxnSpPr/>
          <p:nvPr/>
        </p:nvCxnSpPr>
        <p:spPr>
          <a:xfrm>
            <a:off x="3329568" y="5570794"/>
            <a:ext cx="3267075" cy="0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6704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  <p:bldP spid="29" grpId="0" animBg="1"/>
      <p:bldP spid="30" grpId="0" animBg="1"/>
      <p:bldP spid="3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E29C876-378A-47B1-8F97-84C5F2D807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562" y="879594"/>
            <a:ext cx="8552329" cy="5419995"/>
          </a:xfrm>
          <a:prstGeom prst="rect">
            <a:avLst/>
          </a:prstGeom>
        </p:spPr>
      </p:pic>
      <p:sp>
        <p:nvSpPr>
          <p:cNvPr id="6" name="Скругленный прямоугольник 8">
            <a:extLst>
              <a:ext uri="{FF2B5EF4-FFF2-40B4-BE49-F238E27FC236}">
                <a16:creationId xmlns:a16="http://schemas.microsoft.com/office/drawing/2014/main" id="{28B4EFF3-7620-4A70-A370-41AA5A0248A2}"/>
              </a:ext>
            </a:extLst>
          </p:cNvPr>
          <p:cNvSpPr/>
          <p:nvPr/>
        </p:nvSpPr>
        <p:spPr>
          <a:xfrm>
            <a:off x="101356" y="83941"/>
            <a:ext cx="8972743" cy="838771"/>
          </a:xfrm>
          <a:prstGeom prst="roundRect">
            <a:avLst>
              <a:gd name="adj" fmla="val 8410"/>
            </a:avLst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latin typeface="Segoe UI Light" panose="020B0502040204020203" pitchFamily="34" charset="0"/>
              </a:rPr>
              <a:t>Step 5: </a:t>
            </a:r>
            <a:r>
              <a:rPr lang="en-US" sz="4400" dirty="0">
                <a:latin typeface="Segoe UI Light" panose="020B0502040204020203" pitchFamily="34" charset="0"/>
                <a:cs typeface="Segoe UI Light" panose="020B0502040204020203" pitchFamily="34" charset="0"/>
              </a:rPr>
              <a:t>Initial production Digi2Dst</a:t>
            </a:r>
            <a:endParaRPr lang="en-US" sz="4400" dirty="0">
              <a:latin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21561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E29C876-378A-47B1-8F97-84C5F2D807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01356" y="83941"/>
            <a:ext cx="8972743" cy="838771"/>
          </a:xfrm>
          <a:prstGeom prst="roundRect">
            <a:avLst>
              <a:gd name="adj" fmla="val 8410"/>
            </a:avLst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Segoe UI Light" panose="020B0502040204020203" pitchFamily="34" charset="0"/>
              </a:rPr>
              <a:t>Step 5: New VF </a:t>
            </a:r>
            <a:r>
              <a:rPr lang="en-US" sz="4000" dirty="0">
                <a:latin typeface="Segoe UI Light" panose="020B0502040204020203" pitchFamily="34" charset="0"/>
                <a:cs typeface="Segoe UI Light" panose="020B0502040204020203" pitchFamily="34" charset="0"/>
              </a:rPr>
              <a:t>Digi2Dst</a:t>
            </a:r>
            <a:endParaRPr lang="en-US" sz="4000" dirty="0">
              <a:latin typeface="Segoe UI Light" panose="020B0502040204020203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29261FA-7FE2-33D9-CAE5-D8BF63768E1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894" y="1268796"/>
            <a:ext cx="9144000" cy="500866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alphaModFix amt="5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786" b="20083"/>
          <a:stretch/>
        </p:blipFill>
        <p:spPr>
          <a:xfrm>
            <a:off x="403123" y="5608868"/>
            <a:ext cx="8849032" cy="619661"/>
          </a:xfrm>
          <a:prstGeom prst="rect">
            <a:avLst/>
          </a:prstGeom>
        </p:spPr>
      </p:pic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C27FF45A-1DF2-1C5C-1478-62EC4734CD23}"/>
              </a:ext>
            </a:extLst>
          </p:cNvPr>
          <p:cNvCxnSpPr>
            <a:cxnSpLocks/>
          </p:cNvCxnSpPr>
          <p:nvPr/>
        </p:nvCxnSpPr>
        <p:spPr>
          <a:xfrm>
            <a:off x="101356" y="4681906"/>
            <a:ext cx="8972743" cy="0"/>
          </a:xfrm>
          <a:prstGeom prst="line">
            <a:avLst/>
          </a:prstGeom>
          <a:ln w="9525">
            <a:solidFill>
              <a:srgbClr val="00B05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0724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C2107BF-C12A-460F-9912-EBFB9BC27E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FD09149D-C845-77C4-94D7-C64A626C9F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272"/>
            <a:ext cx="9141942" cy="1062528"/>
          </a:xfrm>
        </p:spPr>
        <p:txBody>
          <a:bodyPr>
            <a:normAutofit fontScale="90000"/>
          </a:bodyPr>
          <a:lstStyle/>
          <a:p>
            <a:pPr algn="ctr"/>
            <a:r>
              <a:rPr lang="en-US" sz="6700" dirty="0">
                <a:latin typeface="Segoe UI Light" panose="020B0502040204020203" pitchFamily="34" charset="0"/>
                <a:cs typeface="Segoe UI Light" panose="020B0502040204020203" pitchFamily="34" charset="0"/>
              </a:rPr>
              <a:t>Run8 Data collection</a:t>
            </a:r>
            <a:endParaRPr lang="en-US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836" y="900150"/>
            <a:ext cx="7535844" cy="583171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237671" y="3936956"/>
            <a:ext cx="2947807" cy="444408"/>
          </a:xfrm>
          <a:prstGeom prst="rect">
            <a:avLst/>
          </a:prstGeom>
          <a:noFill/>
          <a:ln w="29160">
            <a:solidFill>
              <a:srgbClr val="FF0000"/>
            </a:solidFill>
            <a:prstDash val="solid"/>
          </a:ln>
        </p:spPr>
        <p:txBody>
          <a:bodyPr vert="horz" wrap="none" lIns="104400" tIns="59400" rIns="104400" bIns="59400" anchor="ctr" anchorCtr="0" compatLnSpc="0">
            <a:spAutoFit/>
          </a:bodyPr>
          <a:lstStyle/>
          <a:p>
            <a:pPr lvl="0" algn="ctr" hangingPunct="0">
              <a:defRPr sz="2200">
                <a:solidFill>
                  <a:srgbClr val="000000"/>
                </a:solidFill>
              </a:defRPr>
            </a:pPr>
            <a:r>
              <a:rPr lang="ru-RU" sz="2200" b="0" i="0" u="none" strike="noStrike" kern="1200" cap="none" dirty="0">
                <a:ln>
                  <a:noFill/>
                </a:ln>
                <a:solidFill>
                  <a:srgbClr val="000000"/>
                </a:solidFill>
                <a:latin typeface="Liberation Sans" pitchFamily="18"/>
                <a:ea typeface="DejaVu Sans" pitchFamily="2"/>
                <a:cs typeface="DejaVu Sans" pitchFamily="2"/>
              </a:rPr>
              <a:t>Total raw size ~</a:t>
            </a:r>
            <a:r>
              <a:rPr lang="en-US" sz="2200" b="0" i="0" u="none" strike="noStrike" kern="1200" cap="none" dirty="0">
                <a:ln>
                  <a:noFill/>
                </a:ln>
                <a:solidFill>
                  <a:srgbClr val="000000"/>
                </a:solidFill>
                <a:latin typeface="Liberation Sans" pitchFamily="18"/>
                <a:ea typeface="DejaVu Sans" pitchFamily="2"/>
                <a:cs typeface="DejaVu Sans" pitchFamily="2"/>
              </a:rPr>
              <a:t> </a:t>
            </a:r>
            <a:r>
              <a:rPr lang="ru-RU" sz="2200" b="1" dirty="0">
                <a:solidFill>
                  <a:srgbClr val="000000"/>
                </a:solidFill>
                <a:latin typeface="Liberation Sans" pitchFamily="18"/>
                <a:ea typeface="DejaVu Sans" pitchFamily="2"/>
                <a:cs typeface="DejaVu Sans" pitchFamily="2"/>
              </a:rPr>
              <a:t>436 TB</a:t>
            </a:r>
            <a:endParaRPr lang="ru-RU" sz="2200" b="1" i="0" u="none" strike="noStrike" kern="1200" cap="none" dirty="0">
              <a:ln>
                <a:noFill/>
              </a:ln>
              <a:solidFill>
                <a:srgbClr val="000000"/>
              </a:solidFill>
              <a:latin typeface="Liberation Sans" pitchFamily="18"/>
              <a:ea typeface="DejaVu Sans" pitchFamily="2"/>
              <a:cs typeface="DejaVu Sans" pitchFamily="2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475077" y="1396491"/>
            <a:ext cx="2196897" cy="444408"/>
          </a:xfrm>
          <a:prstGeom prst="rect">
            <a:avLst/>
          </a:prstGeom>
          <a:noFill/>
          <a:ln w="29160">
            <a:solidFill>
              <a:srgbClr val="FF0000"/>
            </a:solidFill>
            <a:prstDash val="solid"/>
          </a:ln>
        </p:spPr>
        <p:txBody>
          <a:bodyPr vert="horz" wrap="none" lIns="104400" tIns="59400" rIns="104400" bIns="59400" anchor="ctr" anchorCtr="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2200">
                <a:solidFill>
                  <a:srgbClr val="000000"/>
                </a:solidFill>
              </a:defRPr>
            </a:pPr>
            <a:r>
              <a:rPr lang="ru-RU" sz="2200" b="0" i="0" u="none" strike="noStrike" kern="1200" cap="none" dirty="0">
                <a:ln>
                  <a:noFill/>
                </a:ln>
                <a:solidFill>
                  <a:srgbClr val="000000"/>
                </a:solidFill>
                <a:latin typeface="Liberation Sans" pitchFamily="18"/>
                <a:ea typeface="DejaVu Sans" pitchFamily="2"/>
                <a:cs typeface="DejaVu Sans" pitchFamily="2"/>
              </a:rPr>
              <a:t>Total </a:t>
            </a:r>
            <a:r>
              <a:rPr lang="en-US" sz="2200" b="0" i="0" u="none" strike="noStrike" kern="1200" cap="none" dirty="0">
                <a:ln>
                  <a:noFill/>
                </a:ln>
                <a:solidFill>
                  <a:srgbClr val="000000"/>
                </a:solidFill>
                <a:latin typeface="Liberation Sans" pitchFamily="18"/>
                <a:ea typeface="DejaVu Sans" pitchFamily="2"/>
                <a:cs typeface="DejaVu Sans" pitchFamily="2"/>
              </a:rPr>
              <a:t>files: </a:t>
            </a:r>
            <a:r>
              <a:rPr lang="ru-RU" sz="2200" b="1" i="0" u="none" strike="noStrike" kern="1200" cap="none" dirty="0">
                <a:ln>
                  <a:noFill/>
                </a:ln>
                <a:solidFill>
                  <a:srgbClr val="000000"/>
                </a:solidFill>
                <a:latin typeface="Liberation Sans" pitchFamily="18"/>
                <a:ea typeface="DejaVu Sans" pitchFamily="2"/>
                <a:cs typeface="DejaVu Sans" pitchFamily="2"/>
              </a:rPr>
              <a:t>31306</a:t>
            </a:r>
          </a:p>
        </p:txBody>
      </p:sp>
    </p:spTree>
    <p:extLst>
      <p:ext uri="{BB962C8B-B14F-4D97-AF65-F5344CB8AC3E}">
        <p14:creationId xmlns:p14="http://schemas.microsoft.com/office/powerpoint/2010/main" val="20345668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C2107BF-C12A-460F-9912-EBFB9BC27E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FD09149D-C845-77C4-94D7-C64A626C9F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272"/>
            <a:ext cx="9141942" cy="1062528"/>
          </a:xfrm>
        </p:spPr>
        <p:txBody>
          <a:bodyPr>
            <a:normAutofit fontScale="90000"/>
          </a:bodyPr>
          <a:lstStyle/>
          <a:p>
            <a:pPr algn="ctr"/>
            <a:r>
              <a:rPr lang="en-US" sz="6700" dirty="0">
                <a:latin typeface="Segoe UI Light" panose="020B0502040204020203" pitchFamily="34" charset="0"/>
                <a:cs typeface="Segoe UI Light" panose="020B0502040204020203" pitchFamily="34" charset="0"/>
              </a:rPr>
              <a:t>How we have got there</a:t>
            </a:r>
            <a:endParaRPr lang="en-US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72A35179-17AA-D53B-C41E-8C2A906AA5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392" y="1066800"/>
            <a:ext cx="7315215" cy="5486411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25123533-6AE6-6F04-8DFE-AE68E9E775D8}"/>
              </a:ext>
            </a:extLst>
          </p:cNvPr>
          <p:cNvSpPr txBox="1"/>
          <p:nvPr/>
        </p:nvSpPr>
        <p:spPr>
          <a:xfrm>
            <a:off x="1775612" y="4819640"/>
            <a:ext cx="387485" cy="385417"/>
          </a:xfrm>
          <a:prstGeom prst="rect">
            <a:avLst/>
          </a:prstGeom>
          <a:solidFill>
            <a:schemeClr val="accent5">
              <a:lumMod val="50000"/>
            </a:schemeClr>
          </a:solidFill>
          <a:ln w="29160">
            <a:solidFill>
              <a:srgbClr val="FF0000"/>
            </a:solidFill>
            <a:prstDash val="solid"/>
          </a:ln>
        </p:spPr>
        <p:txBody>
          <a:bodyPr vert="horz" wrap="square" lIns="104400" tIns="59400" rIns="104400" bIns="59400" anchor="ctr" anchorCtr="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>
                <a:solidFill>
                  <a:srgbClr val="000000"/>
                </a:solidFill>
              </a:defRPr>
            </a:pPr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Liberation Sans" pitchFamily="18"/>
                <a:ea typeface="DejaVu Sans" pitchFamily="2"/>
                <a:cs typeface="DejaVu Sans" pitchFamily="2"/>
              </a:rPr>
              <a:t>1</a:t>
            </a:r>
            <a:endParaRPr lang="ru-RU" sz="1800" b="1" i="0" u="none" strike="noStrike" kern="1200" cap="none" dirty="0">
              <a:ln>
                <a:noFill/>
              </a:ln>
              <a:solidFill>
                <a:schemeClr val="bg1">
                  <a:lumMod val="95000"/>
                </a:schemeClr>
              </a:solidFill>
              <a:latin typeface="Liberation Sans" pitchFamily="18"/>
              <a:ea typeface="DejaVu Sans" pitchFamily="2"/>
              <a:cs typeface="DejaVu Sans" pitchFamily="2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9ED7AF0-1C75-61C1-6959-E0C34EE37F82}"/>
              </a:ext>
            </a:extLst>
          </p:cNvPr>
          <p:cNvSpPr txBox="1"/>
          <p:nvPr/>
        </p:nvSpPr>
        <p:spPr>
          <a:xfrm>
            <a:off x="3403597" y="4820062"/>
            <a:ext cx="387485" cy="385417"/>
          </a:xfrm>
          <a:prstGeom prst="rect">
            <a:avLst/>
          </a:prstGeom>
          <a:solidFill>
            <a:schemeClr val="accent5">
              <a:lumMod val="50000"/>
            </a:schemeClr>
          </a:solidFill>
          <a:ln w="29160">
            <a:solidFill>
              <a:srgbClr val="FF0000"/>
            </a:solidFill>
            <a:prstDash val="solid"/>
          </a:ln>
        </p:spPr>
        <p:txBody>
          <a:bodyPr vert="horz" wrap="square" lIns="104400" tIns="59400" rIns="104400" bIns="59400" anchor="ctr" anchorCtr="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>
                <a:solidFill>
                  <a:srgbClr val="000000"/>
                </a:solidFill>
              </a:defRPr>
            </a:pPr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Liberation Sans" pitchFamily="18"/>
                <a:ea typeface="DejaVu Sans" pitchFamily="2"/>
                <a:cs typeface="DejaVu Sans" pitchFamily="2"/>
              </a:rPr>
              <a:t>2</a:t>
            </a:r>
            <a:endParaRPr lang="ru-RU" sz="1800" b="1" i="0" u="none" strike="noStrike" kern="1200" cap="none" dirty="0">
              <a:ln>
                <a:noFill/>
              </a:ln>
              <a:solidFill>
                <a:schemeClr val="bg1">
                  <a:lumMod val="95000"/>
                </a:schemeClr>
              </a:solidFill>
              <a:latin typeface="Liberation Sans" pitchFamily="18"/>
              <a:ea typeface="DejaVu Sans" pitchFamily="2"/>
              <a:cs typeface="DejaVu Sans" pitchFamily="2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0DD775A-78FA-DC8A-943D-08461C388F6E}"/>
              </a:ext>
            </a:extLst>
          </p:cNvPr>
          <p:cNvSpPr txBox="1"/>
          <p:nvPr/>
        </p:nvSpPr>
        <p:spPr>
          <a:xfrm>
            <a:off x="3878682" y="4820062"/>
            <a:ext cx="387485" cy="385417"/>
          </a:xfrm>
          <a:prstGeom prst="rect">
            <a:avLst/>
          </a:prstGeom>
          <a:solidFill>
            <a:schemeClr val="accent5">
              <a:lumMod val="50000"/>
            </a:schemeClr>
          </a:solidFill>
          <a:ln w="29160">
            <a:solidFill>
              <a:srgbClr val="FF0000"/>
            </a:solidFill>
            <a:prstDash val="solid"/>
          </a:ln>
        </p:spPr>
        <p:txBody>
          <a:bodyPr vert="horz" wrap="square" lIns="104400" tIns="59400" rIns="104400" bIns="59400" anchor="ctr" anchorCtr="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>
                <a:solidFill>
                  <a:srgbClr val="000000"/>
                </a:solidFill>
              </a:defRPr>
            </a:pPr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Liberation Sans" pitchFamily="18"/>
                <a:ea typeface="DejaVu Sans" pitchFamily="2"/>
                <a:cs typeface="DejaVu Sans" pitchFamily="2"/>
              </a:rPr>
              <a:t>3</a:t>
            </a:r>
            <a:endParaRPr lang="ru-RU" sz="1800" b="1" i="0" u="none" strike="noStrike" kern="1200" cap="none" dirty="0">
              <a:ln>
                <a:noFill/>
              </a:ln>
              <a:solidFill>
                <a:schemeClr val="bg1">
                  <a:lumMod val="95000"/>
                </a:schemeClr>
              </a:solidFill>
              <a:latin typeface="Liberation Sans" pitchFamily="18"/>
              <a:ea typeface="DejaVu Sans" pitchFamily="2"/>
              <a:cs typeface="DejaVu Sans" pitchFamily="2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3CBCAAC-833A-0C32-9A58-54452ACF7FC6}"/>
              </a:ext>
            </a:extLst>
          </p:cNvPr>
          <p:cNvSpPr txBox="1"/>
          <p:nvPr/>
        </p:nvSpPr>
        <p:spPr>
          <a:xfrm>
            <a:off x="5159177" y="4820062"/>
            <a:ext cx="387485" cy="385417"/>
          </a:xfrm>
          <a:prstGeom prst="rect">
            <a:avLst/>
          </a:prstGeom>
          <a:solidFill>
            <a:schemeClr val="accent5">
              <a:lumMod val="50000"/>
            </a:schemeClr>
          </a:solidFill>
          <a:ln w="29160">
            <a:solidFill>
              <a:srgbClr val="FF0000"/>
            </a:solidFill>
            <a:prstDash val="solid"/>
          </a:ln>
        </p:spPr>
        <p:txBody>
          <a:bodyPr vert="horz" wrap="square" lIns="104400" tIns="59400" rIns="104400" bIns="59400" anchor="ctr" anchorCtr="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>
                <a:solidFill>
                  <a:srgbClr val="000000"/>
                </a:solidFill>
              </a:defRPr>
            </a:pPr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Liberation Sans" pitchFamily="18"/>
                <a:ea typeface="DejaVu Sans" pitchFamily="2"/>
                <a:cs typeface="DejaVu Sans" pitchFamily="2"/>
              </a:rPr>
              <a:t>4</a:t>
            </a:r>
            <a:endParaRPr lang="ru-RU" sz="1800" b="1" i="0" u="none" strike="noStrike" kern="1200" cap="none" dirty="0">
              <a:ln>
                <a:noFill/>
              </a:ln>
              <a:solidFill>
                <a:schemeClr val="bg1">
                  <a:lumMod val="95000"/>
                </a:schemeClr>
              </a:solidFill>
              <a:latin typeface="Liberation Sans" pitchFamily="18"/>
              <a:ea typeface="DejaVu Sans" pitchFamily="2"/>
              <a:cs typeface="DejaVu Sans" pitchFamily="2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7D421F6-AB30-3DB5-93FB-0FB6FE2BE490}"/>
              </a:ext>
            </a:extLst>
          </p:cNvPr>
          <p:cNvSpPr txBox="1"/>
          <p:nvPr/>
        </p:nvSpPr>
        <p:spPr>
          <a:xfrm>
            <a:off x="5886254" y="4706610"/>
            <a:ext cx="387485" cy="385417"/>
          </a:xfrm>
          <a:prstGeom prst="rect">
            <a:avLst/>
          </a:prstGeom>
          <a:solidFill>
            <a:schemeClr val="accent5">
              <a:lumMod val="50000"/>
            </a:schemeClr>
          </a:solidFill>
          <a:ln w="29160">
            <a:solidFill>
              <a:srgbClr val="FF0000"/>
            </a:solidFill>
            <a:prstDash val="solid"/>
          </a:ln>
        </p:spPr>
        <p:txBody>
          <a:bodyPr vert="horz" wrap="square" lIns="104400" tIns="59400" rIns="104400" bIns="59400" anchor="ctr" anchorCtr="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>
                <a:solidFill>
                  <a:srgbClr val="000000"/>
                </a:solidFill>
              </a:defRPr>
            </a:pPr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Liberation Sans" pitchFamily="18"/>
                <a:ea typeface="DejaVu Sans" pitchFamily="2"/>
                <a:cs typeface="DejaVu Sans" pitchFamily="2"/>
              </a:rPr>
              <a:t>5</a:t>
            </a:r>
            <a:endParaRPr lang="ru-RU" sz="1800" b="1" i="0" u="none" strike="noStrike" kern="1200" cap="none" dirty="0">
              <a:ln>
                <a:noFill/>
              </a:ln>
              <a:solidFill>
                <a:schemeClr val="bg1">
                  <a:lumMod val="95000"/>
                </a:schemeClr>
              </a:solidFill>
              <a:latin typeface="Liberation Sans" pitchFamily="18"/>
              <a:ea typeface="DejaVu Sans" pitchFamily="2"/>
              <a:cs typeface="DejaVu Sans" pitchFamily="2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245FEA1-DA43-5FA0-FD9C-B217AC699F6F}"/>
              </a:ext>
            </a:extLst>
          </p:cNvPr>
          <p:cNvSpPr txBox="1"/>
          <p:nvPr/>
        </p:nvSpPr>
        <p:spPr>
          <a:xfrm>
            <a:off x="5498769" y="3134992"/>
            <a:ext cx="387485" cy="385417"/>
          </a:xfrm>
          <a:prstGeom prst="rect">
            <a:avLst/>
          </a:prstGeom>
          <a:solidFill>
            <a:schemeClr val="tx2"/>
          </a:solidFill>
          <a:ln w="29160">
            <a:solidFill>
              <a:srgbClr val="FF0000"/>
            </a:solidFill>
            <a:prstDash val="solid"/>
          </a:ln>
        </p:spPr>
        <p:txBody>
          <a:bodyPr vert="horz" wrap="square" lIns="104400" tIns="59400" rIns="104400" bIns="59400" anchor="ctr" anchorCtr="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>
                <a:solidFill>
                  <a:srgbClr val="000000"/>
                </a:solidFill>
              </a:defRPr>
            </a:pPr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Liberation Sans" pitchFamily="18"/>
                <a:ea typeface="DejaVu Sans" pitchFamily="2"/>
                <a:cs typeface="DejaVu Sans" pitchFamily="2"/>
              </a:rPr>
              <a:t>1</a:t>
            </a:r>
            <a:endParaRPr lang="ru-RU" sz="1800" b="1" i="0" u="none" strike="noStrike" kern="1200" cap="none" dirty="0">
              <a:ln>
                <a:noFill/>
              </a:ln>
              <a:solidFill>
                <a:schemeClr val="bg1">
                  <a:lumMod val="95000"/>
                </a:schemeClr>
              </a:solidFill>
              <a:latin typeface="Liberation Sans" pitchFamily="18"/>
              <a:ea typeface="DejaVu Sans" pitchFamily="2"/>
              <a:cs typeface="DejaVu Sans" pitchFamily="2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F920687-0C3B-BC4D-05F4-651AC79783D2}"/>
              </a:ext>
            </a:extLst>
          </p:cNvPr>
          <p:cNvSpPr txBox="1"/>
          <p:nvPr/>
        </p:nvSpPr>
        <p:spPr>
          <a:xfrm>
            <a:off x="6181836" y="3134992"/>
            <a:ext cx="387485" cy="385417"/>
          </a:xfrm>
          <a:prstGeom prst="rect">
            <a:avLst/>
          </a:prstGeom>
          <a:solidFill>
            <a:schemeClr val="tx2"/>
          </a:solidFill>
          <a:ln w="29160">
            <a:solidFill>
              <a:srgbClr val="FF0000"/>
            </a:solidFill>
            <a:prstDash val="solid"/>
          </a:ln>
        </p:spPr>
        <p:txBody>
          <a:bodyPr vert="horz" wrap="square" lIns="104400" tIns="59400" rIns="104400" bIns="59400" anchor="ctr" anchorCtr="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>
                <a:solidFill>
                  <a:srgbClr val="000000"/>
                </a:solidFill>
              </a:defRPr>
            </a:pPr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Liberation Sans" pitchFamily="18"/>
                <a:ea typeface="DejaVu Sans" pitchFamily="2"/>
                <a:cs typeface="DejaVu Sans" pitchFamily="2"/>
              </a:rPr>
              <a:t>2</a:t>
            </a:r>
            <a:endParaRPr lang="ru-RU" sz="1800" b="1" i="0" u="none" strike="noStrike" kern="1200" cap="none" dirty="0">
              <a:ln>
                <a:noFill/>
              </a:ln>
              <a:solidFill>
                <a:schemeClr val="bg1">
                  <a:lumMod val="95000"/>
                </a:schemeClr>
              </a:solidFill>
              <a:latin typeface="Liberation Sans" pitchFamily="18"/>
              <a:ea typeface="DejaVu Sans" pitchFamily="2"/>
              <a:cs typeface="DejaVu Sans" pitchFamily="2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89368EB-4B40-D0A6-F09B-EFB3E6060E7A}"/>
              </a:ext>
            </a:extLst>
          </p:cNvPr>
          <p:cNvSpPr txBox="1"/>
          <p:nvPr/>
        </p:nvSpPr>
        <p:spPr>
          <a:xfrm>
            <a:off x="6914063" y="2942283"/>
            <a:ext cx="387485" cy="385417"/>
          </a:xfrm>
          <a:prstGeom prst="rect">
            <a:avLst/>
          </a:prstGeom>
          <a:solidFill>
            <a:schemeClr val="tx2"/>
          </a:solidFill>
          <a:ln w="29160">
            <a:solidFill>
              <a:srgbClr val="FF0000"/>
            </a:solidFill>
            <a:prstDash val="solid"/>
          </a:ln>
        </p:spPr>
        <p:txBody>
          <a:bodyPr vert="horz" wrap="square" lIns="104400" tIns="59400" rIns="104400" bIns="59400" anchor="ctr" anchorCtr="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>
                <a:solidFill>
                  <a:srgbClr val="000000"/>
                </a:solidFill>
              </a:defRPr>
            </a:pPr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Liberation Sans" pitchFamily="18"/>
                <a:ea typeface="DejaVu Sans" pitchFamily="2"/>
                <a:cs typeface="DejaVu Sans" pitchFamily="2"/>
              </a:rPr>
              <a:t>3</a:t>
            </a:r>
            <a:endParaRPr lang="ru-RU" sz="1800" b="1" i="0" u="none" strike="noStrike" kern="1200" cap="none" dirty="0">
              <a:ln>
                <a:noFill/>
              </a:ln>
              <a:solidFill>
                <a:schemeClr val="bg1">
                  <a:lumMod val="95000"/>
                </a:schemeClr>
              </a:solidFill>
              <a:latin typeface="Liberation Sans" pitchFamily="18"/>
              <a:ea typeface="DejaVu Sans" pitchFamily="2"/>
              <a:cs typeface="DejaVu Sans" pitchFamily="2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656A7F68-857E-608C-E982-F23EFA988533}"/>
              </a:ext>
            </a:extLst>
          </p:cNvPr>
          <p:cNvSpPr txBox="1"/>
          <p:nvPr/>
        </p:nvSpPr>
        <p:spPr>
          <a:xfrm>
            <a:off x="7301548" y="1715478"/>
            <a:ext cx="387485" cy="385417"/>
          </a:xfrm>
          <a:prstGeom prst="rect">
            <a:avLst/>
          </a:prstGeom>
          <a:solidFill>
            <a:schemeClr val="tx2"/>
          </a:solidFill>
          <a:ln w="29160">
            <a:solidFill>
              <a:srgbClr val="FF0000"/>
            </a:solidFill>
            <a:prstDash val="solid"/>
          </a:ln>
        </p:spPr>
        <p:txBody>
          <a:bodyPr vert="horz" wrap="square" lIns="104400" tIns="59400" rIns="104400" bIns="59400" anchor="ctr" anchorCtr="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>
                <a:solidFill>
                  <a:srgbClr val="000000"/>
                </a:solidFill>
              </a:defRPr>
            </a:pPr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Liberation Sans" pitchFamily="18"/>
                <a:ea typeface="DejaVu Sans" pitchFamily="2"/>
                <a:cs typeface="DejaVu Sans" pitchFamily="2"/>
              </a:rPr>
              <a:t>4</a:t>
            </a:r>
            <a:endParaRPr lang="ru-RU" sz="1800" b="1" i="0" u="none" strike="noStrike" kern="1200" cap="none" dirty="0">
              <a:ln>
                <a:noFill/>
              </a:ln>
              <a:solidFill>
                <a:schemeClr val="bg1">
                  <a:lumMod val="95000"/>
                </a:schemeClr>
              </a:solidFill>
              <a:latin typeface="Liberation Sans" pitchFamily="18"/>
              <a:ea typeface="DejaVu Sans" pitchFamily="2"/>
              <a:cs typeface="DejaVu Sans" pitchFamily="2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654EEAE8-FFB2-FDF8-E868-9C57D9EEC7D6}"/>
              </a:ext>
            </a:extLst>
          </p:cNvPr>
          <p:cNvSpPr txBox="1"/>
          <p:nvPr/>
        </p:nvSpPr>
        <p:spPr>
          <a:xfrm>
            <a:off x="7689033" y="2185331"/>
            <a:ext cx="387485" cy="385417"/>
          </a:xfrm>
          <a:prstGeom prst="rect">
            <a:avLst/>
          </a:prstGeom>
          <a:solidFill>
            <a:schemeClr val="tx2"/>
          </a:solidFill>
          <a:ln w="29160">
            <a:solidFill>
              <a:srgbClr val="FF0000"/>
            </a:solidFill>
            <a:prstDash val="solid"/>
          </a:ln>
        </p:spPr>
        <p:txBody>
          <a:bodyPr vert="horz" wrap="square" lIns="104400" tIns="59400" rIns="104400" bIns="59400" anchor="ctr" anchorCtr="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>
                <a:solidFill>
                  <a:srgbClr val="000000"/>
                </a:solidFill>
              </a:defRPr>
            </a:pPr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Liberation Sans" pitchFamily="18"/>
                <a:ea typeface="DejaVu Sans" pitchFamily="2"/>
                <a:cs typeface="DejaVu Sans" pitchFamily="2"/>
              </a:rPr>
              <a:t>5</a:t>
            </a:r>
            <a:endParaRPr lang="ru-RU" sz="1800" b="1" i="0" u="none" strike="noStrike" kern="1200" cap="none" dirty="0">
              <a:ln>
                <a:noFill/>
              </a:ln>
              <a:solidFill>
                <a:schemeClr val="bg1">
                  <a:lumMod val="95000"/>
                </a:schemeClr>
              </a:solidFill>
              <a:latin typeface="Liberation Sans" pitchFamily="18"/>
              <a:ea typeface="DejaVu Sans" pitchFamily="2"/>
              <a:cs typeface="DejaVu Sans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2234568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C2107BF-C12A-460F-9912-EBFB9BC27E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FD09149D-C845-77C4-94D7-C64A626C9F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272"/>
            <a:ext cx="9141942" cy="1062528"/>
          </a:xfrm>
        </p:spPr>
        <p:txBody>
          <a:bodyPr>
            <a:normAutofit fontScale="90000"/>
          </a:bodyPr>
          <a:lstStyle/>
          <a:p>
            <a:pPr algn="ctr"/>
            <a:r>
              <a:rPr lang="en-US" sz="6700" dirty="0">
                <a:latin typeface="Segoe UI Light" panose="020B0502040204020203" pitchFamily="34" charset="0"/>
                <a:cs typeface="Segoe UI Light" panose="020B0502040204020203" pitchFamily="34" charset="0"/>
              </a:rPr>
              <a:t>Consumed resources</a:t>
            </a:r>
            <a:endParaRPr lang="en-US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D93C89F-A94C-CD13-661D-9045A45745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392" y="968370"/>
            <a:ext cx="7315215" cy="5486411"/>
          </a:xfrm>
          <a:prstGeom prst="rect">
            <a:avLst/>
          </a:prstGeom>
        </p:spPr>
      </p:pic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3E3DC3DE-385D-616F-2EEE-9F6BB5922494}"/>
              </a:ext>
            </a:extLst>
          </p:cNvPr>
          <p:cNvSpPr/>
          <p:nvPr/>
        </p:nvSpPr>
        <p:spPr>
          <a:xfrm>
            <a:off x="3973235" y="2458216"/>
            <a:ext cx="2062065" cy="1062528"/>
          </a:xfrm>
          <a:prstGeom prst="round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BM@N Collaboration Meeting</a:t>
            </a:r>
            <a:endParaRPr lang="ru-RU" dirty="0"/>
          </a:p>
        </p:txBody>
      </p:sp>
      <p:cxnSp>
        <p:nvCxnSpPr>
          <p:cNvPr id="6" name="Прямая со стрелкой 5">
            <a:extLst>
              <a:ext uri="{FF2B5EF4-FFF2-40B4-BE49-F238E27FC236}">
                <a16:creationId xmlns:a16="http://schemas.microsoft.com/office/drawing/2014/main" id="{3C45DE82-CE92-2901-A656-CC0D525A7670}"/>
              </a:ext>
            </a:extLst>
          </p:cNvPr>
          <p:cNvCxnSpPr>
            <a:cxnSpLocks/>
          </p:cNvCxnSpPr>
          <p:nvPr/>
        </p:nvCxnSpPr>
        <p:spPr>
          <a:xfrm>
            <a:off x="4916129" y="3520744"/>
            <a:ext cx="0" cy="120046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0D36E8DA-8501-E353-42E9-E34EFEC04EAE}"/>
              </a:ext>
            </a:extLst>
          </p:cNvPr>
          <p:cNvSpPr txBox="1"/>
          <p:nvPr/>
        </p:nvSpPr>
        <p:spPr>
          <a:xfrm>
            <a:off x="206488" y="931510"/>
            <a:ext cx="8603469" cy="461665"/>
          </a:xfrm>
          <a:prstGeom prst="rect">
            <a:avLst/>
          </a:prstGeom>
          <a:solidFill>
            <a:schemeClr val="bg1"/>
          </a:solidFill>
          <a:ln w="47625">
            <a:solidFill>
              <a:srgbClr val="009900"/>
            </a:solidFill>
          </a:ln>
          <a:effectLst>
            <a:outerShdw blurRad="50800" dist="508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We consumed roughly 70 CPU core years</a:t>
            </a:r>
            <a:endParaRPr lang="ru-RU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5255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/>
          <p:cNvSpPr>
            <a:spLocks noGrp="1"/>
          </p:cNvSpPr>
          <p:nvPr>
            <p:ph type="title"/>
          </p:nvPr>
        </p:nvSpPr>
        <p:spPr>
          <a:xfrm>
            <a:off x="612046" y="1231083"/>
            <a:ext cx="8226854" cy="5507183"/>
          </a:xfrm>
        </p:spPr>
        <p:txBody>
          <a:bodyPr anchor="t">
            <a:noAutofit/>
          </a:bodyPr>
          <a:lstStyle/>
          <a:p>
            <a:b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The whole</a:t>
            </a:r>
            <a:r>
              <a:rPr lang="en-US" sz="24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BM@N </a:t>
            </a:r>
            <a: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collaboration</a:t>
            </a:r>
            <a:br>
              <a:rPr lang="en-US" sz="2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br>
              <a:rPr lang="en-US" sz="2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2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Responsible for resources:</a:t>
            </a:r>
            <a:br>
              <a:rPr lang="en-US" sz="2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2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Tier-1,Tier-2, EOS: </a:t>
            </a:r>
            <a: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Valery Mitsyn</a:t>
            </a:r>
            <a:br>
              <a:rPr lang="en-US" sz="2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2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Govorun: </a:t>
            </a:r>
            <a: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Dmitry Podgainy, Dmitry Belyakov, Aleksandr Kokorev</a:t>
            </a:r>
            <a:b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2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NICA cluster: </a:t>
            </a:r>
            <a: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Ivan </a:t>
            </a:r>
            <a:r>
              <a:rPr lang="en-US" sz="2400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Slepov</a:t>
            </a:r>
            <a:b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2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Network: </a:t>
            </a:r>
            <a: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Andrey </a:t>
            </a:r>
            <a:r>
              <a:rPr lang="en-US" sz="2400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Dolbilov</a:t>
            </a:r>
            <a:b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b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endParaRPr lang="en-US" sz="24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" name="Title 2"/>
          <p:cNvSpPr txBox="1">
            <a:spLocks/>
          </p:cNvSpPr>
          <p:nvPr/>
        </p:nvSpPr>
        <p:spPr>
          <a:xfrm>
            <a:off x="0" y="0"/>
            <a:ext cx="9144000" cy="1222611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sz="5400" dirty="0">
                <a:latin typeface="Segoe UI Light" panose="020B0502040204020203" pitchFamily="34" charset="0"/>
              </a:rPr>
              <a:t>Acknowledgments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5DB19AF-5667-43E1-8812-1106479F6D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25698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/>
          <p:cNvSpPr>
            <a:spLocks noGrp="1"/>
          </p:cNvSpPr>
          <p:nvPr>
            <p:ph type="title"/>
          </p:nvPr>
        </p:nvSpPr>
        <p:spPr>
          <a:xfrm>
            <a:off x="575114" y="1214293"/>
            <a:ext cx="8226854" cy="1143426"/>
          </a:xfrm>
        </p:spPr>
        <p:txBody>
          <a:bodyPr anchor="t"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For the </a:t>
            </a:r>
            <a:r>
              <a:rPr lang="en-US" sz="2400" dirty="0">
                <a:solidFill>
                  <a:srgbClr val="00B05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first time </a:t>
            </a:r>
            <a: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JINR computing infrastructure united by DIRAC was used for raw data reconstruction not in test mode but </a:t>
            </a:r>
            <a:r>
              <a:rPr lang="en-US" sz="2400" dirty="0">
                <a:solidFill>
                  <a:srgbClr val="00B05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in production</a:t>
            </a:r>
            <a: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.</a:t>
            </a:r>
          </a:p>
        </p:txBody>
      </p:sp>
      <p:sp>
        <p:nvSpPr>
          <p:cNvPr id="6" name="Title 2"/>
          <p:cNvSpPr txBox="1">
            <a:spLocks/>
          </p:cNvSpPr>
          <p:nvPr/>
        </p:nvSpPr>
        <p:spPr>
          <a:xfrm>
            <a:off x="0" y="0"/>
            <a:ext cx="9144000" cy="1222611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sz="5400" dirty="0">
                <a:latin typeface="Segoe UI Light" panose="020B0502040204020203" pitchFamily="34" charset="0"/>
              </a:rPr>
              <a:t>Results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5DB19AF-5667-43E1-8812-1106479F6D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7" name="Title 2"/>
          <p:cNvSpPr txBox="1">
            <a:spLocks/>
          </p:cNvSpPr>
          <p:nvPr/>
        </p:nvSpPr>
        <p:spPr>
          <a:xfrm>
            <a:off x="575114" y="2428585"/>
            <a:ext cx="8226854" cy="1954032"/>
          </a:xfrm>
          <a:prstGeom prst="rect">
            <a:avLst/>
          </a:prstGeom>
        </p:spPr>
        <p:txBody>
          <a:bodyPr vert="horz" lIns="45720" rIns="45720" anchor="t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Full BM@N run8 production took considerable amount of resources. Up to now </a:t>
            </a:r>
            <a:r>
              <a:rPr lang="en-US" sz="2400" dirty="0">
                <a:solidFill>
                  <a:srgbClr val="7030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~70 CPU core years </a:t>
            </a:r>
            <a: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has been consumed.</a:t>
            </a:r>
          </a:p>
        </p:txBody>
      </p:sp>
      <p:sp>
        <p:nvSpPr>
          <p:cNvPr id="8" name="Title 2"/>
          <p:cNvSpPr txBox="1">
            <a:spLocks/>
          </p:cNvSpPr>
          <p:nvPr/>
        </p:nvSpPr>
        <p:spPr>
          <a:xfrm>
            <a:off x="206488" y="3821688"/>
            <a:ext cx="8964106" cy="1973733"/>
          </a:xfrm>
          <a:prstGeom prst="rect">
            <a:avLst/>
          </a:prstGeom>
        </p:spPr>
        <p:txBody>
          <a:bodyPr vert="horz" lIns="45720" rIns="45720" anchor="t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>
                <a:solidFill>
                  <a:srgbClr val="E68900"/>
                </a:solidFill>
                <a:latin typeface="ColaborateLight" panose="02000503040000020004" pitchFamily="2" charset="0"/>
              </a:rPr>
              <a:t>Fast</a:t>
            </a:r>
            <a:r>
              <a:rPr lang="en-US" sz="2400" dirty="0">
                <a:latin typeface="ColaborateLight" panose="02000503040000020004" pitchFamily="2" charset="0"/>
              </a:rPr>
              <a:t> and </a:t>
            </a:r>
            <a:r>
              <a:rPr lang="en-US" sz="2400" dirty="0">
                <a:solidFill>
                  <a:schemeClr val="tx2">
                    <a:lumMod val="60000"/>
                    <a:lumOff val="40000"/>
                  </a:schemeClr>
                </a:solidFill>
                <a:latin typeface="ColaborateLight" panose="02000503040000020004" pitchFamily="2" charset="0"/>
              </a:rPr>
              <a:t>repeatable</a:t>
            </a:r>
            <a:r>
              <a:rPr lang="en-US" sz="2400" dirty="0">
                <a:latin typeface="ColaborateLight" panose="02000503040000020004" pitchFamily="2" charset="0"/>
              </a:rPr>
              <a:t> way to </a:t>
            </a:r>
            <a:r>
              <a:rPr lang="en-US" sz="2400" dirty="0">
                <a:solidFill>
                  <a:srgbClr val="00B050"/>
                </a:solidFill>
                <a:latin typeface="ColaborateLight" panose="02000503040000020004" pitchFamily="2" charset="0"/>
              </a:rPr>
              <a:t>consistently</a:t>
            </a:r>
            <a:r>
              <a:rPr lang="en-US" sz="2400" dirty="0">
                <a:latin typeface="ColaborateLight" panose="02000503040000020004" pitchFamily="2" charset="0"/>
              </a:rPr>
              <a:t> perform B@MN productions for all data was </a:t>
            </a:r>
            <a:r>
              <a:rPr lang="en-US" sz="2400" dirty="0">
                <a:solidFill>
                  <a:srgbClr val="FF0000"/>
                </a:solidFill>
                <a:latin typeface="ColaborateLight" panose="02000503040000020004" pitchFamily="2" charset="0"/>
              </a:rPr>
              <a:t>proposed</a:t>
            </a:r>
            <a:r>
              <a:rPr lang="en-US" sz="2400" dirty="0">
                <a:latin typeface="ColaborateLight" panose="02000503040000020004" pitchFamily="2" charset="0"/>
              </a:rPr>
              <a:t>!</a:t>
            </a:r>
          </a:p>
          <a:p>
            <a:pPr algn="ctr"/>
            <a:r>
              <a:rPr lang="en-US" sz="2400" dirty="0">
                <a:latin typeface="ColaborateLight" panose="02000503040000020004" pitchFamily="2" charset="0"/>
              </a:rPr>
              <a:t>It was </a:t>
            </a:r>
            <a:r>
              <a:rPr lang="en-US" sz="2400" dirty="0">
                <a:solidFill>
                  <a:srgbClr val="FF3300"/>
                </a:solidFill>
                <a:latin typeface="ColaborateLight" panose="02000503040000020004" pitchFamily="2" charset="0"/>
              </a:rPr>
              <a:t>successfully</a:t>
            </a:r>
            <a:r>
              <a:rPr lang="en-US" sz="2400" dirty="0">
                <a:latin typeface="ColaborateLight" panose="02000503040000020004" pitchFamily="2" charset="0"/>
              </a:rPr>
              <a:t> applied several times for </a:t>
            </a:r>
            <a:r>
              <a:rPr lang="en-US" sz="2400" dirty="0">
                <a:solidFill>
                  <a:srgbClr val="7030A0"/>
                </a:solidFill>
                <a:latin typeface="ColaborateLight" panose="02000503040000020004" pitchFamily="2" charset="0"/>
              </a:rPr>
              <a:t>BM@N Run8 </a:t>
            </a:r>
            <a:r>
              <a:rPr lang="en-US" sz="2400" dirty="0">
                <a:latin typeface="ColaborateLight" panose="02000503040000020004" pitchFamily="2" charset="0"/>
              </a:rPr>
              <a:t>during 2023.</a:t>
            </a:r>
            <a:endParaRPr lang="ru-RU" sz="2400" dirty="0"/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D19052D9-CF34-4436-A3BF-EB0E605FACE3}"/>
              </a:ext>
            </a:extLst>
          </p:cNvPr>
          <p:cNvCxnSpPr>
            <a:cxnSpLocks/>
          </p:cNvCxnSpPr>
          <p:nvPr/>
        </p:nvCxnSpPr>
        <p:spPr>
          <a:xfrm flipH="1">
            <a:off x="206488" y="3726878"/>
            <a:ext cx="8675384" cy="0"/>
          </a:xfrm>
          <a:prstGeom prst="line">
            <a:avLst/>
          </a:prstGeom>
          <a:ln>
            <a:solidFill>
              <a:srgbClr val="0055A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153F2F15-A23E-4E1F-97CC-D1CB43B10E04}"/>
              </a:ext>
            </a:extLst>
          </p:cNvPr>
          <p:cNvSpPr txBox="1"/>
          <p:nvPr/>
        </p:nvSpPr>
        <p:spPr>
          <a:xfrm>
            <a:off x="0" y="5133701"/>
            <a:ext cx="91440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ColaborateLight" panose="02000503040000020004" pitchFamily="2" charset="0"/>
              </a:rPr>
              <a:t>A set of </a:t>
            </a:r>
            <a:r>
              <a:rPr lang="en-US" sz="2000" dirty="0">
                <a:solidFill>
                  <a:srgbClr val="E68900"/>
                </a:solidFill>
                <a:latin typeface="ColaborateLight" panose="02000503040000020004" pitchFamily="2" charset="0"/>
              </a:rPr>
              <a:t>methods</a:t>
            </a:r>
            <a:r>
              <a:rPr lang="en-US" sz="2000" dirty="0">
                <a:latin typeface="ColaborateLight" panose="02000503040000020004" pitchFamily="2" charset="0"/>
              </a:rPr>
              <a:t> was developed and applied to </a:t>
            </a:r>
            <a:r>
              <a:rPr lang="en-US" sz="2000" dirty="0">
                <a:solidFill>
                  <a:schemeClr val="tx1">
                    <a:lumMod val="60000"/>
                    <a:lumOff val="40000"/>
                  </a:schemeClr>
                </a:solidFill>
                <a:latin typeface="ColaborateLight" panose="02000503040000020004" pitchFamily="2" charset="0"/>
              </a:rPr>
              <a:t>record</a:t>
            </a:r>
            <a:r>
              <a:rPr lang="en-US" sz="2000" dirty="0">
                <a:latin typeface="ColaborateLight" panose="02000503040000020004" pitchFamily="2" charset="0"/>
              </a:rPr>
              <a:t> the information </a:t>
            </a:r>
            <a:br>
              <a:rPr lang="en-US" sz="2000" dirty="0">
                <a:latin typeface="ColaborateLight" panose="02000503040000020004" pitchFamily="2" charset="0"/>
              </a:rPr>
            </a:br>
            <a:r>
              <a:rPr lang="en-US" sz="2000" dirty="0">
                <a:latin typeface="ColaborateLight" panose="02000503040000020004" pitchFamily="2" charset="0"/>
              </a:rPr>
              <a:t>about running productions.</a:t>
            </a:r>
          </a:p>
          <a:p>
            <a:pPr algn="ctr"/>
            <a:r>
              <a:rPr lang="en-US" sz="2000" dirty="0">
                <a:latin typeface="ColaborateLight" panose="02000503040000020004" pitchFamily="2" charset="0"/>
              </a:rPr>
              <a:t>It proved to be useful not only for </a:t>
            </a:r>
            <a:r>
              <a:rPr lang="en-US" sz="2000" dirty="0">
                <a:solidFill>
                  <a:srgbClr val="7030A0"/>
                </a:solidFill>
                <a:latin typeface="ColaborateLight" panose="02000503040000020004" pitchFamily="2" charset="0"/>
              </a:rPr>
              <a:t>estimation</a:t>
            </a:r>
            <a:r>
              <a:rPr lang="en-US" sz="2000" dirty="0">
                <a:latin typeface="ColaborateLight" panose="02000503040000020004" pitchFamily="2" charset="0"/>
              </a:rPr>
              <a:t> of future productions,</a:t>
            </a:r>
          </a:p>
          <a:p>
            <a:pPr algn="ctr"/>
            <a:r>
              <a:rPr lang="en-US" sz="2000" dirty="0">
                <a:latin typeface="ColaborateLight" panose="02000503040000020004" pitchFamily="2" charset="0"/>
              </a:rPr>
              <a:t>but also for </a:t>
            </a:r>
            <a:r>
              <a:rPr lang="en-US" sz="2000" dirty="0">
                <a:solidFill>
                  <a:srgbClr val="FF0000"/>
                </a:solidFill>
                <a:latin typeface="ColaborateLight" panose="02000503040000020004" pitchFamily="2" charset="0"/>
              </a:rPr>
              <a:t>evaluation</a:t>
            </a:r>
            <a:r>
              <a:rPr lang="en-US" sz="2000" dirty="0">
                <a:latin typeface="ColaborateLight" panose="02000503040000020004" pitchFamily="2" charset="0"/>
              </a:rPr>
              <a:t> of current workloads and their </a:t>
            </a:r>
            <a:r>
              <a:rPr lang="en-US" sz="2000" dirty="0">
                <a:solidFill>
                  <a:srgbClr val="FF0000"/>
                </a:solidFill>
                <a:latin typeface="ColaborateLight" panose="02000503040000020004" pitchFamily="2" charset="0"/>
              </a:rPr>
              <a:t>comparison </a:t>
            </a:r>
            <a:r>
              <a:rPr lang="en-US" sz="2000" dirty="0">
                <a:latin typeface="ColaborateLight" panose="02000503040000020004" pitchFamily="2" charset="0"/>
              </a:rPr>
              <a:t>with previous.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9927343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148881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/>
          <p:cNvSpPr txBox="1">
            <a:spLocks/>
          </p:cNvSpPr>
          <p:nvPr/>
        </p:nvSpPr>
        <p:spPr>
          <a:xfrm>
            <a:off x="0" y="7672"/>
            <a:ext cx="9144000" cy="1222611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sz="4000" dirty="0">
                <a:latin typeface="Segoe UI Light" panose="020B0502040204020203" pitchFamily="34" charset="0"/>
              </a:rPr>
              <a:t>Individual CPU core performance study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A7A8869-A24A-48EA-B966-649E0F12C6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12" name="Content Placeholder 3"/>
          <p:cNvSpPr txBox="1">
            <a:spLocks/>
          </p:cNvSpPr>
          <p:nvPr/>
        </p:nvSpPr>
        <p:spPr>
          <a:xfrm>
            <a:off x="290945" y="982800"/>
            <a:ext cx="8329353" cy="5475432"/>
          </a:xfrm>
          <a:prstGeom prst="rect">
            <a:avLst/>
          </a:prstGeom>
        </p:spPr>
        <p:txBody>
          <a:bodyPr/>
          <a:lstStyle>
            <a:lvl1pPr marL="493776" indent="-457200" algn="l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Arial"/>
              <a:buChar char="•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5256" indent="-4572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2708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85000"/>
              <a:buFont typeface="Arial"/>
              <a:buChar char="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5316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0492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400" dirty="0">
              <a:latin typeface="Segoe UI Light" panose="020B0502040204020203" pitchFamily="34" charset="0"/>
            </a:endParaRPr>
          </a:p>
          <a:p>
            <a:r>
              <a:rPr lang="en-US" sz="2400" dirty="0">
                <a:latin typeface="Segoe UI Light" panose="020B0502040204020203" pitchFamily="34" charset="0"/>
              </a:rPr>
              <a:t>Centralized job management gives possibility for centralized and unified performance study of different computing resources.</a:t>
            </a:r>
          </a:p>
          <a:p>
            <a:endParaRPr lang="en-US" sz="2400" dirty="0">
              <a:latin typeface="Segoe UI Light" panose="020B0502040204020203" pitchFamily="34" charset="0"/>
            </a:endParaRPr>
          </a:p>
          <a:p>
            <a:r>
              <a:rPr lang="en-US" sz="2400" dirty="0">
                <a:latin typeface="Segoe UI Light" panose="020B0502040204020203" pitchFamily="34" charset="0"/>
              </a:rPr>
              <a:t>Before running user jobs DIRAC Pilots execute benchmark for CPU core they are running on. </a:t>
            </a:r>
          </a:p>
          <a:p>
            <a:endParaRPr lang="en-US" sz="2400" dirty="0">
              <a:latin typeface="Segoe UI Light" panose="020B0502040204020203" pitchFamily="34" charset="0"/>
            </a:endParaRPr>
          </a:p>
          <a:p>
            <a:r>
              <a:rPr lang="en-US" sz="2400" dirty="0">
                <a:latin typeface="Segoe UI Light" panose="020B0502040204020203" pitchFamily="34" charset="0"/>
              </a:rPr>
              <a:t>Benchmark is DiracBenchmark2012 or DB12. It  evaluate just CPU core performance. Disk I/O, RAM speed, Network, CPU caches and other highly important aspects of performance are </a:t>
            </a:r>
            <a:r>
              <a:rPr lang="en-US" sz="2400" b="1" dirty="0">
                <a:latin typeface="Segoe UI Light" panose="020B0502040204020203" pitchFamily="34" charset="0"/>
              </a:rPr>
              <a:t>neglected by DB12.</a:t>
            </a:r>
          </a:p>
        </p:txBody>
      </p:sp>
    </p:spTree>
    <p:extLst>
      <p:ext uri="{BB962C8B-B14F-4D97-AF65-F5344CB8AC3E}">
        <p14:creationId xmlns:p14="http://schemas.microsoft.com/office/powerpoint/2010/main" val="319392870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/>
          <p:cNvSpPr txBox="1">
            <a:spLocks/>
          </p:cNvSpPr>
          <p:nvPr/>
        </p:nvSpPr>
        <p:spPr>
          <a:xfrm>
            <a:off x="0" y="7672"/>
            <a:ext cx="9144000" cy="1222611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sz="5400" dirty="0">
                <a:latin typeface="Segoe UI Light" panose="020B0502040204020203" pitchFamily="34" charset="0"/>
              </a:rPr>
              <a:t>DB12 benchmark study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1ED6CF9-217E-4F24-B528-A226E9DCF4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41A2799-F3CB-439C-AA05-A1FE93FB6082}"/>
              </a:ext>
            </a:extLst>
          </p:cNvPr>
          <p:cNvSpPr txBox="1"/>
          <p:nvPr/>
        </p:nvSpPr>
        <p:spPr>
          <a:xfrm>
            <a:off x="707912" y="1627540"/>
            <a:ext cx="338195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rgbClr val="0055A0"/>
                </a:solidFill>
                <a:latin typeface="Segoe UI Light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Piece of road from point  A to B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41A2799-F3CB-439C-AA05-A1FE93FB6082}"/>
              </a:ext>
            </a:extLst>
          </p:cNvPr>
          <p:cNvSpPr txBox="1"/>
          <p:nvPr/>
        </p:nvSpPr>
        <p:spPr>
          <a:xfrm>
            <a:off x="5440625" y="1627540"/>
            <a:ext cx="3009207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dirty="0">
                <a:solidFill>
                  <a:srgbClr val="0055A0"/>
                </a:solidFill>
                <a:latin typeface="Segoe UI Light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 Monte-Carlo task</a:t>
            </a:r>
          </a:p>
        </p:txBody>
      </p:sp>
      <p:cxnSp>
        <p:nvCxnSpPr>
          <p:cNvPr id="4" name="Прямая со стрелкой 3"/>
          <p:cNvCxnSpPr/>
          <p:nvPr/>
        </p:nvCxnSpPr>
        <p:spPr>
          <a:xfrm flipH="1" flipV="1">
            <a:off x="4089862" y="1812175"/>
            <a:ext cx="1167883" cy="3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A41A2799-F3CB-439C-AA05-A1FE93FB6082}"/>
              </a:ext>
            </a:extLst>
          </p:cNvPr>
          <p:cNvSpPr txBox="1"/>
          <p:nvPr/>
        </p:nvSpPr>
        <p:spPr>
          <a:xfrm>
            <a:off x="5440624" y="2278704"/>
            <a:ext cx="3009207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dirty="0">
                <a:solidFill>
                  <a:srgbClr val="0055A0"/>
                </a:solidFill>
                <a:latin typeface="Segoe UI Light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Performance of the computer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41A2799-F3CB-439C-AA05-A1FE93FB6082}"/>
              </a:ext>
            </a:extLst>
          </p:cNvPr>
          <p:cNvSpPr txBox="1"/>
          <p:nvPr/>
        </p:nvSpPr>
        <p:spPr>
          <a:xfrm>
            <a:off x="707912" y="2278704"/>
            <a:ext cx="338195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rgbClr val="0055A0"/>
                </a:solidFill>
                <a:latin typeface="Segoe UI Light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Speed of the car</a:t>
            </a:r>
          </a:p>
        </p:txBody>
      </p:sp>
      <p:cxnSp>
        <p:nvCxnSpPr>
          <p:cNvPr id="11" name="Прямая со стрелкой 10"/>
          <p:cNvCxnSpPr/>
          <p:nvPr/>
        </p:nvCxnSpPr>
        <p:spPr>
          <a:xfrm flipH="1" flipV="1">
            <a:off x="4089862" y="2463370"/>
            <a:ext cx="1167883" cy="3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A41A2799-F3CB-439C-AA05-A1FE93FB6082}"/>
              </a:ext>
            </a:extLst>
          </p:cNvPr>
          <p:cNvSpPr txBox="1"/>
          <p:nvPr/>
        </p:nvSpPr>
        <p:spPr>
          <a:xfrm>
            <a:off x="5440625" y="2920602"/>
            <a:ext cx="3009207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dirty="0">
                <a:solidFill>
                  <a:srgbClr val="0055A0"/>
                </a:solidFill>
                <a:latin typeface="Segoe UI Light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Time to complete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41A2799-F3CB-439C-AA05-A1FE93FB6082}"/>
              </a:ext>
            </a:extLst>
          </p:cNvPr>
          <p:cNvSpPr txBox="1"/>
          <p:nvPr/>
        </p:nvSpPr>
        <p:spPr>
          <a:xfrm>
            <a:off x="1080655" y="2916077"/>
            <a:ext cx="3009207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rgbClr val="0055A0"/>
                </a:solidFill>
                <a:latin typeface="Segoe UI Light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Time to complete</a:t>
            </a:r>
          </a:p>
        </p:txBody>
      </p:sp>
      <p:cxnSp>
        <p:nvCxnSpPr>
          <p:cNvPr id="15" name="Прямая со стрелкой 14"/>
          <p:cNvCxnSpPr/>
          <p:nvPr/>
        </p:nvCxnSpPr>
        <p:spPr>
          <a:xfrm flipH="1" flipV="1">
            <a:off x="4089862" y="3097019"/>
            <a:ext cx="1167883" cy="3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F8A6AA9-E19D-40BD-B5B3-90BA08F9A114}"/>
                  </a:ext>
                </a:extLst>
              </p:cNvPr>
              <p:cNvSpPr txBox="1"/>
              <p:nvPr/>
            </p:nvSpPr>
            <p:spPr>
              <a:xfrm>
                <a:off x="2626147" y="3871099"/>
                <a:ext cx="3891706" cy="7668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𝑇𝑖𝑚𝑒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𝐴𝑚𝑜𝑢𝑛𝑡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𝑜𝑓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𝑤𝑜𝑟𝑘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𝑆𝑝𝑒𝑒𝑑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𝑜𝑓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𝑐𝑜𝑚𝑝𝑢𝑡𝑒𝑟</m:t>
                          </m:r>
                        </m:den>
                      </m:f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F8A6AA9-E19D-40BD-B5B3-90BA08F9A1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26147" y="3871099"/>
                <a:ext cx="3891706" cy="766877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Прямоугольник 4"/>
          <p:cNvSpPr/>
          <p:nvPr/>
        </p:nvSpPr>
        <p:spPr>
          <a:xfrm>
            <a:off x="1571105" y="4637976"/>
            <a:ext cx="61846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>
                <a:solidFill>
                  <a:srgbClr val="0055A0"/>
                </a:solidFill>
                <a:latin typeface="Segoe UI Light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DB12 gives results like: 10(old slow core), 17 (standard server core), 27 (high performance core)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1571105" y="5279894"/>
            <a:ext cx="618467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b="1" dirty="0">
                <a:solidFill>
                  <a:srgbClr val="0055A0"/>
                </a:solidFill>
                <a:latin typeface="Segoe UI Light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What if we build a plot, where X is DB12 result, Y is time in seconds. Then, every point on the plot represent one job.</a:t>
            </a:r>
          </a:p>
          <a:p>
            <a:pPr algn="just"/>
            <a:r>
              <a:rPr lang="en-US" b="1" dirty="0">
                <a:solidFill>
                  <a:srgbClr val="0055A0"/>
                </a:solidFill>
                <a:latin typeface="Segoe UI Light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It would be mostly useless if all jobs were unique and different. But, in the real life there are usually many similar jobs.</a:t>
            </a:r>
          </a:p>
        </p:txBody>
      </p:sp>
    </p:spTree>
    <p:extLst>
      <p:ext uri="{BB962C8B-B14F-4D97-AF65-F5344CB8AC3E}">
        <p14:creationId xmlns:p14="http://schemas.microsoft.com/office/powerpoint/2010/main" val="46145014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E29C876-378A-47B1-8F97-84C5F2D807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01356" y="83941"/>
            <a:ext cx="8972743" cy="838771"/>
          </a:xfrm>
          <a:prstGeom prst="roundRect">
            <a:avLst>
              <a:gd name="adj" fmla="val 8410"/>
            </a:avLst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Segoe UI Light" panose="020B0502040204020203" pitchFamily="34" charset="0"/>
              </a:rPr>
              <a:t>Performance analysis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15BDE0E-90C6-754B-A712-706CB7A78D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199" y="825855"/>
            <a:ext cx="8473446" cy="586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2080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E29C876-378A-47B1-8F97-84C5F2D807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01356" y="83941"/>
            <a:ext cx="8972743" cy="838771"/>
          </a:xfrm>
          <a:prstGeom prst="roundRect">
            <a:avLst>
              <a:gd name="adj" fmla="val 8410"/>
            </a:avLst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Segoe UI Light" panose="020B0502040204020203" pitchFamily="34" charset="0"/>
              </a:rPr>
              <a:t>Performance analysis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8323413-3E05-B119-E4A2-A4AFAED4EB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839" y="898946"/>
            <a:ext cx="8603673" cy="5875113"/>
          </a:xfrm>
          <a:prstGeom prst="rect">
            <a:avLst/>
          </a:prstGeom>
        </p:spPr>
      </p:pic>
      <p:sp>
        <p:nvSpPr>
          <p:cNvPr id="5" name="Скругленный прямоугольник 4">
            <a:extLst>
              <a:ext uri="{FF2B5EF4-FFF2-40B4-BE49-F238E27FC236}">
                <a16:creationId xmlns:a16="http://schemas.microsoft.com/office/drawing/2014/main" id="{DB7C875D-0AFD-E733-9390-4FD780075196}"/>
              </a:ext>
            </a:extLst>
          </p:cNvPr>
          <p:cNvSpPr/>
          <p:nvPr/>
        </p:nvSpPr>
        <p:spPr>
          <a:xfrm>
            <a:off x="1942352" y="5851346"/>
            <a:ext cx="6342611" cy="216131"/>
          </a:xfrm>
          <a:prstGeom prst="roundRect">
            <a:avLst/>
          </a:prstGeom>
          <a:noFill/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BB5D616-3BD3-59A2-6F75-499A2FE22793}"/>
              </a:ext>
            </a:extLst>
          </p:cNvPr>
          <p:cNvSpPr txBox="1"/>
          <p:nvPr/>
        </p:nvSpPr>
        <p:spPr>
          <a:xfrm>
            <a:off x="5943587" y="5234619"/>
            <a:ext cx="2427316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b="1" dirty="0">
                <a:solidFill>
                  <a:srgbClr val="0055A0"/>
                </a:solidFill>
                <a:latin typeface="Segoe UI Light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Immediate errors  or short jobs</a:t>
            </a:r>
          </a:p>
        </p:txBody>
      </p:sp>
      <p:sp>
        <p:nvSpPr>
          <p:cNvPr id="7" name="Скругленный прямоугольник 6">
            <a:extLst>
              <a:ext uri="{FF2B5EF4-FFF2-40B4-BE49-F238E27FC236}">
                <a16:creationId xmlns:a16="http://schemas.microsoft.com/office/drawing/2014/main" id="{CF0BE8A1-4278-A235-F01F-715B5C0CC37D}"/>
              </a:ext>
            </a:extLst>
          </p:cNvPr>
          <p:cNvSpPr/>
          <p:nvPr/>
        </p:nvSpPr>
        <p:spPr>
          <a:xfrm>
            <a:off x="2908071" y="4543877"/>
            <a:ext cx="278532" cy="1201773"/>
          </a:xfrm>
          <a:prstGeom prst="roundRect">
            <a:avLst/>
          </a:prstGeom>
          <a:noFill/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кругленный прямоугольник 7">
            <a:extLst>
              <a:ext uri="{FF2B5EF4-FFF2-40B4-BE49-F238E27FC236}">
                <a16:creationId xmlns:a16="http://schemas.microsoft.com/office/drawing/2014/main" id="{8E5DC312-8AB7-B558-7636-228BC687506F}"/>
              </a:ext>
            </a:extLst>
          </p:cNvPr>
          <p:cNvSpPr/>
          <p:nvPr/>
        </p:nvSpPr>
        <p:spPr>
          <a:xfrm>
            <a:off x="3486526" y="4625803"/>
            <a:ext cx="278532" cy="1201773"/>
          </a:xfrm>
          <a:prstGeom prst="roundRect">
            <a:avLst/>
          </a:prstGeom>
          <a:noFill/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кругленный прямоугольник 9">
            <a:extLst>
              <a:ext uri="{FF2B5EF4-FFF2-40B4-BE49-F238E27FC236}">
                <a16:creationId xmlns:a16="http://schemas.microsoft.com/office/drawing/2014/main" id="{082030D3-B44E-A20F-D018-AAE959B39F58}"/>
              </a:ext>
            </a:extLst>
          </p:cNvPr>
          <p:cNvSpPr/>
          <p:nvPr/>
        </p:nvSpPr>
        <p:spPr>
          <a:xfrm>
            <a:off x="3970658" y="4808683"/>
            <a:ext cx="922713" cy="936967"/>
          </a:xfrm>
          <a:prstGeom prst="roundRect">
            <a:avLst/>
          </a:prstGeom>
          <a:noFill/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кругленный прямоугольник 10">
            <a:extLst>
              <a:ext uri="{FF2B5EF4-FFF2-40B4-BE49-F238E27FC236}">
                <a16:creationId xmlns:a16="http://schemas.microsoft.com/office/drawing/2014/main" id="{95CADD02-10CF-96D9-DC99-9A8C53C7FB5B}"/>
              </a:ext>
            </a:extLst>
          </p:cNvPr>
          <p:cNvSpPr/>
          <p:nvPr/>
        </p:nvSpPr>
        <p:spPr>
          <a:xfrm>
            <a:off x="5065251" y="4970597"/>
            <a:ext cx="792396" cy="856979"/>
          </a:xfrm>
          <a:prstGeom prst="roundRect">
            <a:avLst/>
          </a:prstGeom>
          <a:noFill/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B03F4F78-1065-1EFD-3DBA-D5502B2826CA}"/>
              </a:ext>
            </a:extLst>
          </p:cNvPr>
          <p:cNvCxnSpPr/>
          <p:nvPr/>
        </p:nvCxnSpPr>
        <p:spPr>
          <a:xfrm flipH="1">
            <a:off x="953498" y="4970597"/>
            <a:ext cx="1954573" cy="428489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52A2100E-A060-A5D9-B3AC-7E7C58EFB874}"/>
              </a:ext>
            </a:extLst>
          </p:cNvPr>
          <p:cNvCxnSpPr/>
          <p:nvPr/>
        </p:nvCxnSpPr>
        <p:spPr>
          <a:xfrm flipH="1">
            <a:off x="953498" y="4961682"/>
            <a:ext cx="2544418" cy="449289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07F97F8B-DF62-DE1D-DAEE-AFFAC2F8610A}"/>
              </a:ext>
            </a:extLst>
          </p:cNvPr>
          <p:cNvCxnSpPr/>
          <p:nvPr/>
        </p:nvCxnSpPr>
        <p:spPr>
          <a:xfrm flipH="1">
            <a:off x="953498" y="4970597"/>
            <a:ext cx="3017160" cy="440374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5C3A961F-A657-DDA6-0F6C-236CFBD23038}"/>
              </a:ext>
            </a:extLst>
          </p:cNvPr>
          <p:cNvCxnSpPr/>
          <p:nvPr/>
        </p:nvCxnSpPr>
        <p:spPr>
          <a:xfrm flipH="1">
            <a:off x="953498" y="5243632"/>
            <a:ext cx="4160160" cy="167339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Полилиния 15">
            <a:extLst>
              <a:ext uri="{FF2B5EF4-FFF2-40B4-BE49-F238E27FC236}">
                <a16:creationId xmlns:a16="http://schemas.microsoft.com/office/drawing/2014/main" id="{A4D0174B-1987-B29B-4F3E-448E2B4C7A31}"/>
              </a:ext>
            </a:extLst>
          </p:cNvPr>
          <p:cNvSpPr/>
          <p:nvPr/>
        </p:nvSpPr>
        <p:spPr>
          <a:xfrm>
            <a:off x="1342981" y="2743821"/>
            <a:ext cx="7095344" cy="2490798"/>
          </a:xfrm>
          <a:custGeom>
            <a:avLst/>
            <a:gdLst>
              <a:gd name="connsiteX0" fmla="*/ 316739 w 7095344"/>
              <a:gd name="connsiteY0" fmla="*/ 106631 h 2490798"/>
              <a:gd name="connsiteX1" fmla="*/ 1779779 w 7095344"/>
              <a:gd name="connsiteY1" fmla="*/ 912965 h 2490798"/>
              <a:gd name="connsiteX2" fmla="*/ 2852120 w 7095344"/>
              <a:gd name="connsiteY2" fmla="*/ 1395103 h 2490798"/>
              <a:gd name="connsiteX3" fmla="*/ 4672608 w 7095344"/>
              <a:gd name="connsiteY3" fmla="*/ 1636173 h 2490798"/>
              <a:gd name="connsiteX4" fmla="*/ 5969393 w 7095344"/>
              <a:gd name="connsiteY4" fmla="*/ 1794114 h 2490798"/>
              <a:gd name="connsiteX5" fmla="*/ 7033422 w 7095344"/>
              <a:gd name="connsiteY5" fmla="*/ 2051809 h 2490798"/>
              <a:gd name="connsiteX6" fmla="*/ 6750790 w 7095344"/>
              <a:gd name="connsiteY6" fmla="*/ 2484071 h 2490798"/>
              <a:gd name="connsiteX7" fmla="*/ 4955240 w 7095344"/>
              <a:gd name="connsiteY7" fmla="*/ 2301191 h 2490798"/>
              <a:gd name="connsiteX8" fmla="*/ 3733270 w 7095344"/>
              <a:gd name="connsiteY8" fmla="*/ 2109998 h 2490798"/>
              <a:gd name="connsiteX9" fmla="*/ 2394920 w 7095344"/>
              <a:gd name="connsiteY9" fmla="*/ 1885554 h 2490798"/>
              <a:gd name="connsiteX10" fmla="*/ 1073197 w 7095344"/>
              <a:gd name="connsiteY10" fmla="*/ 1469918 h 2490798"/>
              <a:gd name="connsiteX11" fmla="*/ 449742 w 7095344"/>
              <a:gd name="connsiteY11" fmla="*/ 1021031 h 2490798"/>
              <a:gd name="connsiteX12" fmla="*/ 9168 w 7095344"/>
              <a:gd name="connsiteY12" fmla="*/ 414202 h 2490798"/>
              <a:gd name="connsiteX13" fmla="*/ 167110 w 7095344"/>
              <a:gd name="connsiteY13" fmla="*/ 40129 h 2490798"/>
              <a:gd name="connsiteX14" fmla="*/ 316739 w 7095344"/>
              <a:gd name="connsiteY14" fmla="*/ 106631 h 2490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095344" h="2490798">
                <a:moveTo>
                  <a:pt x="316739" y="106631"/>
                </a:moveTo>
                <a:cubicBezTo>
                  <a:pt x="585517" y="252104"/>
                  <a:pt x="1357216" y="698220"/>
                  <a:pt x="1779779" y="912965"/>
                </a:cubicBezTo>
                <a:cubicBezTo>
                  <a:pt x="2202343" y="1127710"/>
                  <a:pt x="2369982" y="1274568"/>
                  <a:pt x="2852120" y="1395103"/>
                </a:cubicBezTo>
                <a:cubicBezTo>
                  <a:pt x="3334258" y="1515638"/>
                  <a:pt x="4672608" y="1636173"/>
                  <a:pt x="4672608" y="1636173"/>
                </a:cubicBezTo>
                <a:cubicBezTo>
                  <a:pt x="5192153" y="1702675"/>
                  <a:pt x="5575924" y="1724841"/>
                  <a:pt x="5969393" y="1794114"/>
                </a:cubicBezTo>
                <a:cubicBezTo>
                  <a:pt x="6362862" y="1863387"/>
                  <a:pt x="6903189" y="1936816"/>
                  <a:pt x="7033422" y="2051809"/>
                </a:cubicBezTo>
                <a:cubicBezTo>
                  <a:pt x="7163655" y="2166802"/>
                  <a:pt x="7097154" y="2442507"/>
                  <a:pt x="6750790" y="2484071"/>
                </a:cubicBezTo>
                <a:cubicBezTo>
                  <a:pt x="6404426" y="2525635"/>
                  <a:pt x="5458160" y="2363536"/>
                  <a:pt x="4955240" y="2301191"/>
                </a:cubicBezTo>
                <a:cubicBezTo>
                  <a:pt x="4452320" y="2238846"/>
                  <a:pt x="3733270" y="2109998"/>
                  <a:pt x="3733270" y="2109998"/>
                </a:cubicBezTo>
                <a:cubicBezTo>
                  <a:pt x="3306550" y="2040725"/>
                  <a:pt x="2838266" y="1992234"/>
                  <a:pt x="2394920" y="1885554"/>
                </a:cubicBezTo>
                <a:cubicBezTo>
                  <a:pt x="1951575" y="1778874"/>
                  <a:pt x="1397393" y="1614005"/>
                  <a:pt x="1073197" y="1469918"/>
                </a:cubicBezTo>
                <a:cubicBezTo>
                  <a:pt x="749001" y="1325831"/>
                  <a:pt x="627080" y="1196984"/>
                  <a:pt x="449742" y="1021031"/>
                </a:cubicBezTo>
                <a:cubicBezTo>
                  <a:pt x="272404" y="845078"/>
                  <a:pt x="56273" y="577686"/>
                  <a:pt x="9168" y="414202"/>
                </a:cubicBezTo>
                <a:cubicBezTo>
                  <a:pt x="-37937" y="250718"/>
                  <a:pt x="108921" y="88620"/>
                  <a:pt x="167110" y="40129"/>
                </a:cubicBezTo>
                <a:cubicBezTo>
                  <a:pt x="225299" y="-8362"/>
                  <a:pt x="47961" y="-38842"/>
                  <a:pt x="316739" y="106631"/>
                </a:cubicBezTo>
                <a:close/>
              </a:path>
            </a:pathLst>
          </a:custGeom>
          <a:noFill/>
          <a:ln w="285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07CAF7C-CADC-1621-9D54-9E15497E0F31}"/>
              </a:ext>
            </a:extLst>
          </p:cNvPr>
          <p:cNvSpPr txBox="1"/>
          <p:nvPr/>
        </p:nvSpPr>
        <p:spPr>
          <a:xfrm>
            <a:off x="7516602" y="4353870"/>
            <a:ext cx="1570872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b="1" dirty="0">
                <a:solidFill>
                  <a:srgbClr val="0055A0"/>
                </a:solidFill>
                <a:latin typeface="Segoe UI Light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MPD MC</a:t>
            </a:r>
          </a:p>
        </p:txBody>
      </p:sp>
      <p:sp>
        <p:nvSpPr>
          <p:cNvPr id="18" name="Скругленный прямоугольник 17">
            <a:extLst>
              <a:ext uri="{FF2B5EF4-FFF2-40B4-BE49-F238E27FC236}">
                <a16:creationId xmlns:a16="http://schemas.microsoft.com/office/drawing/2014/main" id="{116A86EC-B88B-CA7B-4F52-2AAF4B5EF7B9}"/>
              </a:ext>
            </a:extLst>
          </p:cNvPr>
          <p:cNvSpPr/>
          <p:nvPr/>
        </p:nvSpPr>
        <p:spPr>
          <a:xfrm>
            <a:off x="3186603" y="1242907"/>
            <a:ext cx="2346848" cy="3048217"/>
          </a:xfrm>
          <a:prstGeom prst="roundRect">
            <a:avLst/>
          </a:prstGeom>
          <a:noFill/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CCD9D2E-C924-45CD-039B-14F757784E56}"/>
              </a:ext>
            </a:extLst>
          </p:cNvPr>
          <p:cNvSpPr txBox="1"/>
          <p:nvPr/>
        </p:nvSpPr>
        <p:spPr>
          <a:xfrm>
            <a:off x="229531" y="1155257"/>
            <a:ext cx="3009207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b="1" dirty="0" err="1">
                <a:solidFill>
                  <a:srgbClr val="0055A0"/>
                </a:solidFill>
                <a:latin typeface="Segoe UI Light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Folding@Home</a:t>
            </a:r>
            <a:endParaRPr lang="en-US" b="1" dirty="0">
              <a:solidFill>
                <a:srgbClr val="0055A0"/>
              </a:solidFill>
              <a:latin typeface="Segoe UI Light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7BCB224-83DD-57F9-FB38-615E6FD2781D}"/>
              </a:ext>
            </a:extLst>
          </p:cNvPr>
          <p:cNvSpPr txBox="1"/>
          <p:nvPr/>
        </p:nvSpPr>
        <p:spPr>
          <a:xfrm>
            <a:off x="50083" y="5450341"/>
            <a:ext cx="1570872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b="1" dirty="0">
                <a:solidFill>
                  <a:srgbClr val="0055A0"/>
                </a:solidFill>
                <a:latin typeface="Segoe UI Light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Errors during execution</a:t>
            </a:r>
          </a:p>
        </p:txBody>
      </p:sp>
    </p:spTree>
    <p:extLst>
      <p:ext uri="{BB962C8B-B14F-4D97-AF65-F5344CB8AC3E}">
        <p14:creationId xmlns:p14="http://schemas.microsoft.com/office/powerpoint/2010/main" val="2801410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 animBg="1"/>
      <p:bldP spid="8" grpId="0" animBg="1"/>
      <p:bldP spid="10" grpId="0" animBg="1"/>
      <p:bldP spid="11" grpId="0" animBg="1"/>
      <p:bldP spid="16" grpId="0" animBg="1"/>
      <p:bldP spid="17" grpId="0"/>
      <p:bldP spid="18" grpId="0" animBg="1"/>
      <p:bldP spid="19" grpId="0"/>
      <p:bldP spid="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E29C876-378A-47B1-8F97-84C5F2D807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01356" y="83941"/>
            <a:ext cx="8972743" cy="838771"/>
          </a:xfrm>
          <a:prstGeom prst="roundRect">
            <a:avLst>
              <a:gd name="adj" fmla="val 8410"/>
            </a:avLst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Segoe UI Light" panose="020B0502040204020203" pitchFamily="34" charset="0"/>
              </a:rPr>
              <a:t>Discoveries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28DF501-23EB-47FA-ACE0-9FA7A7FA81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19"/>
          <a:stretch/>
        </p:blipFill>
        <p:spPr>
          <a:xfrm>
            <a:off x="0" y="1752599"/>
            <a:ext cx="9144000" cy="4468187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7CD85D91-1E80-4EB3-BBEA-7D56A5BC14EC}"/>
              </a:ext>
            </a:extLst>
          </p:cNvPr>
          <p:cNvSpPr/>
          <p:nvPr/>
        </p:nvSpPr>
        <p:spPr>
          <a:xfrm>
            <a:off x="2228850" y="4248150"/>
            <a:ext cx="1885950" cy="733425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E223D98-5E82-4692-8B9F-4F167219FFDE}"/>
              </a:ext>
            </a:extLst>
          </p:cNvPr>
          <p:cNvSpPr/>
          <p:nvPr/>
        </p:nvSpPr>
        <p:spPr>
          <a:xfrm>
            <a:off x="7458074" y="2914651"/>
            <a:ext cx="647701" cy="1943100"/>
          </a:xfrm>
          <a:prstGeom prst="ellipse">
            <a:avLst/>
          </a:prstGeom>
          <a:noFill/>
          <a:ln w="38100">
            <a:solidFill>
              <a:srgbClr val="FFC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3184FFD6-6FB5-4C8A-AEEF-A3D234FC2AC9}"/>
              </a:ext>
            </a:extLst>
          </p:cNvPr>
          <p:cNvSpPr/>
          <p:nvPr/>
        </p:nvSpPr>
        <p:spPr>
          <a:xfrm>
            <a:off x="6724650" y="4371975"/>
            <a:ext cx="1800225" cy="638176"/>
          </a:xfrm>
          <a:prstGeom prst="ellipse">
            <a:avLst/>
          </a:prstGeom>
          <a:noFill/>
          <a:ln w="38100">
            <a:solidFill>
              <a:srgbClr val="FFC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Скругленный прямоугольник 16">
            <a:extLst>
              <a:ext uri="{FF2B5EF4-FFF2-40B4-BE49-F238E27FC236}">
                <a16:creationId xmlns:a16="http://schemas.microsoft.com/office/drawing/2014/main" id="{2F1F0F28-8B33-482C-8DE9-AB4FEFD3CE35}"/>
              </a:ext>
            </a:extLst>
          </p:cNvPr>
          <p:cNvSpPr/>
          <p:nvPr/>
        </p:nvSpPr>
        <p:spPr>
          <a:xfrm>
            <a:off x="608347" y="922712"/>
            <a:ext cx="3753196" cy="1029578"/>
          </a:xfrm>
          <a:prstGeom prst="roundRect">
            <a:avLst/>
          </a:prstGeom>
          <a:noFill/>
          <a:ln w="38100"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C00000"/>
                </a:solidFill>
                <a:latin typeface="+mj-lt"/>
              </a:rPr>
              <a:t>Wrong AMD processors estimation</a:t>
            </a:r>
            <a:endParaRPr lang="ru-RU" sz="2000" dirty="0">
              <a:solidFill>
                <a:srgbClr val="C00000"/>
              </a:solidFill>
              <a:latin typeface="+mj-lt"/>
            </a:endParaRPr>
          </a:p>
        </p:txBody>
      </p:sp>
      <p:cxnSp>
        <p:nvCxnSpPr>
          <p:cNvPr id="12" name="Прямая со стрелкой 17">
            <a:extLst>
              <a:ext uri="{FF2B5EF4-FFF2-40B4-BE49-F238E27FC236}">
                <a16:creationId xmlns:a16="http://schemas.microsoft.com/office/drawing/2014/main" id="{8B8AB3D8-2D84-4CBE-9CD0-A8C7799CCB1E}"/>
              </a:ext>
            </a:extLst>
          </p:cNvPr>
          <p:cNvCxnSpPr>
            <a:cxnSpLocks/>
            <a:endCxn id="6" idx="0"/>
          </p:cNvCxnSpPr>
          <p:nvPr/>
        </p:nvCxnSpPr>
        <p:spPr>
          <a:xfrm>
            <a:off x="2495550" y="1952290"/>
            <a:ext cx="676275" cy="229586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Скругленный прямоугольник 16">
            <a:extLst>
              <a:ext uri="{FF2B5EF4-FFF2-40B4-BE49-F238E27FC236}">
                <a16:creationId xmlns:a16="http://schemas.microsoft.com/office/drawing/2014/main" id="{9758C42F-FB4B-405A-9658-29E1E7EF6A4B}"/>
              </a:ext>
            </a:extLst>
          </p:cNvPr>
          <p:cNvSpPr/>
          <p:nvPr/>
        </p:nvSpPr>
        <p:spPr>
          <a:xfrm>
            <a:off x="4969890" y="955341"/>
            <a:ext cx="3753196" cy="1029578"/>
          </a:xfrm>
          <a:prstGeom prst="roundRect">
            <a:avLst/>
          </a:prstGeom>
          <a:noFill/>
          <a:ln w="38100">
            <a:solidFill>
              <a:srgbClr val="FFC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C000"/>
                </a:solidFill>
                <a:latin typeface="+mj-lt"/>
              </a:rPr>
              <a:t>Occasional speed loss on high ram </a:t>
            </a:r>
            <a:r>
              <a:rPr lang="en-US" sz="2000" dirty="0" err="1">
                <a:solidFill>
                  <a:srgbClr val="FFC000"/>
                </a:solidFill>
                <a:latin typeface="+mj-lt"/>
              </a:rPr>
              <a:t>Govorun</a:t>
            </a:r>
            <a:r>
              <a:rPr lang="en-US" sz="2000" dirty="0">
                <a:solidFill>
                  <a:srgbClr val="FFC000"/>
                </a:solidFill>
                <a:latin typeface="+mj-lt"/>
              </a:rPr>
              <a:t> nodes</a:t>
            </a:r>
            <a:endParaRPr lang="ru-RU" sz="2000" dirty="0">
              <a:solidFill>
                <a:srgbClr val="FFC000"/>
              </a:solidFill>
              <a:latin typeface="+mj-lt"/>
            </a:endParaRPr>
          </a:p>
        </p:txBody>
      </p:sp>
      <p:cxnSp>
        <p:nvCxnSpPr>
          <p:cNvPr id="16" name="Прямая со стрелкой 17">
            <a:extLst>
              <a:ext uri="{FF2B5EF4-FFF2-40B4-BE49-F238E27FC236}">
                <a16:creationId xmlns:a16="http://schemas.microsoft.com/office/drawing/2014/main" id="{44C11147-6A8B-423E-8C60-AC564128E413}"/>
              </a:ext>
            </a:extLst>
          </p:cNvPr>
          <p:cNvCxnSpPr>
            <a:cxnSpLocks/>
          </p:cNvCxnSpPr>
          <p:nvPr/>
        </p:nvCxnSpPr>
        <p:spPr>
          <a:xfrm>
            <a:off x="5743574" y="1981410"/>
            <a:ext cx="1714500" cy="1361865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" name="Прямая со стрелкой 4">
            <a:extLst>
              <a:ext uri="{FF2B5EF4-FFF2-40B4-BE49-F238E27FC236}">
                <a16:creationId xmlns:a16="http://schemas.microsoft.com/office/drawing/2014/main" id="{A540570E-2E7D-B44A-881D-3598D614CD3A}"/>
              </a:ext>
            </a:extLst>
          </p:cNvPr>
          <p:cNvCxnSpPr/>
          <p:nvPr/>
        </p:nvCxnSpPr>
        <p:spPr>
          <a:xfrm>
            <a:off x="413657" y="5823857"/>
            <a:ext cx="8660442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Rectangle 80">
            <a:extLst>
              <a:ext uri="{FF2B5EF4-FFF2-40B4-BE49-F238E27FC236}">
                <a16:creationId xmlns:a16="http://schemas.microsoft.com/office/drawing/2014/main" id="{1F3ED65F-8021-B140-A937-B48EB010978C}"/>
              </a:ext>
            </a:extLst>
          </p:cNvPr>
          <p:cNvSpPr/>
          <p:nvPr/>
        </p:nvSpPr>
        <p:spPr>
          <a:xfrm>
            <a:off x="3298676" y="5976877"/>
            <a:ext cx="2510624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DB12 benchmark</a:t>
            </a:r>
          </a:p>
        </p:txBody>
      </p:sp>
      <p:sp>
        <p:nvSpPr>
          <p:cNvPr id="18" name="Rectangle 80">
            <a:extLst>
              <a:ext uri="{FF2B5EF4-FFF2-40B4-BE49-F238E27FC236}">
                <a16:creationId xmlns:a16="http://schemas.microsoft.com/office/drawing/2014/main" id="{E9804061-8D04-6F40-BE96-A29990A74ECF}"/>
              </a:ext>
            </a:extLst>
          </p:cNvPr>
          <p:cNvSpPr/>
          <p:nvPr/>
        </p:nvSpPr>
        <p:spPr>
          <a:xfrm rot="16200000">
            <a:off x="-471968" y="3454992"/>
            <a:ext cx="1372300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Walltime</a:t>
            </a:r>
            <a:endParaRPr lang="en-US" sz="24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14" name="Прямая со стрелкой 13">
            <a:extLst>
              <a:ext uri="{FF2B5EF4-FFF2-40B4-BE49-F238E27FC236}">
                <a16:creationId xmlns:a16="http://schemas.microsoft.com/office/drawing/2014/main" id="{A888595D-49D9-C244-B6A0-8E9A595321DC}"/>
              </a:ext>
            </a:extLst>
          </p:cNvPr>
          <p:cNvCxnSpPr>
            <a:cxnSpLocks/>
          </p:cNvCxnSpPr>
          <p:nvPr/>
        </p:nvCxnSpPr>
        <p:spPr>
          <a:xfrm flipV="1">
            <a:off x="423931" y="1752599"/>
            <a:ext cx="0" cy="407125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39121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C2107BF-C12A-460F-9912-EBFB9BC27E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FD09149D-C845-77C4-94D7-C64A626C9F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272"/>
            <a:ext cx="9141942" cy="1062528"/>
          </a:xfrm>
        </p:spPr>
        <p:txBody>
          <a:bodyPr>
            <a:normAutofit fontScale="90000"/>
          </a:bodyPr>
          <a:lstStyle/>
          <a:p>
            <a:pPr algn="ctr"/>
            <a:r>
              <a:rPr lang="en-US" sz="6700" dirty="0">
                <a:latin typeface="Segoe UI Light" panose="020B0502040204020203" pitchFamily="34" charset="0"/>
                <a:cs typeface="Segoe UI Light" panose="020B0502040204020203" pitchFamily="34" charset="0"/>
              </a:rPr>
              <a:t>Workflow of production</a:t>
            </a:r>
            <a:endParaRPr lang="en-US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55AC9C8E-498A-9C05-B886-3ADAEA3C6FAE}"/>
              </a:ext>
            </a:extLst>
          </p:cNvPr>
          <p:cNvSpPr/>
          <p:nvPr/>
        </p:nvSpPr>
        <p:spPr>
          <a:xfrm>
            <a:off x="1810138" y="1917441"/>
            <a:ext cx="2062065" cy="1062528"/>
          </a:xfrm>
          <a:prstGeom prst="round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RawToDigi</a:t>
            </a: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9699E04-882F-9C8B-E539-4ECE07F3A0C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6618"/>
          <a:stretch/>
        </p:blipFill>
        <p:spPr>
          <a:xfrm>
            <a:off x="296349" y="4423620"/>
            <a:ext cx="2544821" cy="1635867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BC6447EF-D0D4-1003-6C63-53B46C50F1BF}"/>
              </a:ext>
            </a:extLst>
          </p:cNvPr>
          <p:cNvSpPr/>
          <p:nvPr/>
        </p:nvSpPr>
        <p:spPr>
          <a:xfrm>
            <a:off x="5442856" y="1942716"/>
            <a:ext cx="2062065" cy="1062528"/>
          </a:xfrm>
          <a:prstGeom prst="round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DigiToDst</a:t>
            </a:r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3505503-1C5E-9CD2-E1AF-1D2C0393C2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720" y="3308311"/>
            <a:ext cx="772138" cy="772138"/>
          </a:xfrm>
          <a:prstGeom prst="rect">
            <a:avLst/>
          </a:prstGeom>
        </p:spPr>
      </p:pic>
      <p:cxnSp>
        <p:nvCxnSpPr>
          <p:cNvPr id="9" name="Прямая со стрелкой 8">
            <a:extLst>
              <a:ext uri="{FF2B5EF4-FFF2-40B4-BE49-F238E27FC236}">
                <a16:creationId xmlns:a16="http://schemas.microsoft.com/office/drawing/2014/main" id="{03954A9A-1B72-0F03-4600-B696248587A4}"/>
              </a:ext>
            </a:extLst>
          </p:cNvPr>
          <p:cNvCxnSpPr>
            <a:cxnSpLocks/>
            <a:endCxn id="8" idx="2"/>
          </p:cNvCxnSpPr>
          <p:nvPr/>
        </p:nvCxnSpPr>
        <p:spPr>
          <a:xfrm flipV="1">
            <a:off x="1127789" y="4080449"/>
            <a:ext cx="0" cy="46386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>
            <a:extLst>
              <a:ext uri="{FF2B5EF4-FFF2-40B4-BE49-F238E27FC236}">
                <a16:creationId xmlns:a16="http://schemas.microsoft.com/office/drawing/2014/main" id="{0135C37D-3792-4F45-3676-523E5B231CE4}"/>
              </a:ext>
            </a:extLst>
          </p:cNvPr>
          <p:cNvCxnSpPr>
            <a:cxnSpLocks/>
            <a:stCxn id="8" idx="0"/>
            <a:endCxn id="4" idx="1"/>
          </p:cNvCxnSpPr>
          <p:nvPr/>
        </p:nvCxnSpPr>
        <p:spPr>
          <a:xfrm flipV="1">
            <a:off x="1127789" y="2448705"/>
            <a:ext cx="682349" cy="85960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C4C9479C-D951-32BB-56BE-E909E3C5AB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9376" y="3269129"/>
            <a:ext cx="772138" cy="772138"/>
          </a:xfrm>
          <a:prstGeom prst="rect">
            <a:avLst/>
          </a:prstGeom>
        </p:spPr>
      </p:pic>
      <p:sp>
        <p:nvSpPr>
          <p:cNvPr id="21" name="Прямоугольник: скругленные углы 20">
            <a:extLst>
              <a:ext uri="{FF2B5EF4-FFF2-40B4-BE49-F238E27FC236}">
                <a16:creationId xmlns:a16="http://schemas.microsoft.com/office/drawing/2014/main" id="{E94EE002-1D43-FE40-57E1-9A6B25E15216}"/>
              </a:ext>
            </a:extLst>
          </p:cNvPr>
          <p:cNvSpPr/>
          <p:nvPr/>
        </p:nvSpPr>
        <p:spPr>
          <a:xfrm>
            <a:off x="4473590" y="3359288"/>
            <a:ext cx="521970" cy="257175"/>
          </a:xfrm>
          <a:prstGeom prst="roundRect">
            <a:avLst>
              <a:gd name="adj" fmla="val 6296"/>
            </a:avLst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19DAF71-4789-F995-EF9D-4D5DCFBAEE74}"/>
              </a:ext>
            </a:extLst>
          </p:cNvPr>
          <p:cNvSpPr txBox="1"/>
          <p:nvPr/>
        </p:nvSpPr>
        <p:spPr>
          <a:xfrm>
            <a:off x="4391484" y="3303209"/>
            <a:ext cx="7721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Consolas" panose="020B0609020204030204" pitchFamily="49" charset="0"/>
              </a:rPr>
              <a:t>DIGI</a:t>
            </a:r>
            <a:endParaRPr lang="ru-RU" dirty="0">
              <a:solidFill>
                <a:schemeClr val="accent6">
                  <a:lumMod val="50000"/>
                </a:schemeClr>
              </a:solidFill>
              <a:latin typeface="Consolas" panose="020B0609020204030204" pitchFamily="49" charset="0"/>
            </a:endParaRP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6362B9F2-CFC6-2ED3-C255-C845AE409F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4966" y="3307864"/>
            <a:ext cx="772138" cy="772138"/>
          </a:xfrm>
          <a:prstGeom prst="rect">
            <a:avLst/>
          </a:prstGeom>
        </p:spPr>
      </p:pic>
      <p:sp>
        <p:nvSpPr>
          <p:cNvPr id="24" name="Прямоугольник: скругленные углы 23">
            <a:extLst>
              <a:ext uri="{FF2B5EF4-FFF2-40B4-BE49-F238E27FC236}">
                <a16:creationId xmlns:a16="http://schemas.microsoft.com/office/drawing/2014/main" id="{C58F4014-DAA2-95D6-2487-BA0AC43A8FEF}"/>
              </a:ext>
            </a:extLst>
          </p:cNvPr>
          <p:cNvSpPr/>
          <p:nvPr/>
        </p:nvSpPr>
        <p:spPr>
          <a:xfrm>
            <a:off x="7909180" y="3398023"/>
            <a:ext cx="521970" cy="257175"/>
          </a:xfrm>
          <a:prstGeom prst="roundRect">
            <a:avLst>
              <a:gd name="adj" fmla="val 6296"/>
            </a:avLst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195B3A2-E72D-CDAA-114D-5DD6AF34AA82}"/>
              </a:ext>
            </a:extLst>
          </p:cNvPr>
          <p:cNvSpPr txBox="1"/>
          <p:nvPr/>
        </p:nvSpPr>
        <p:spPr>
          <a:xfrm>
            <a:off x="7877032" y="3326555"/>
            <a:ext cx="7721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Consolas" panose="020B0609020204030204" pitchFamily="49" charset="0"/>
              </a:rPr>
              <a:t>DST</a:t>
            </a:r>
            <a:endParaRPr lang="ru-RU" dirty="0">
              <a:solidFill>
                <a:schemeClr val="accent6">
                  <a:lumMod val="50000"/>
                </a:schemeClr>
              </a:solidFill>
              <a:latin typeface="Consolas" panose="020B0609020204030204" pitchFamily="49" charset="0"/>
            </a:endParaRPr>
          </a:p>
        </p:txBody>
      </p:sp>
      <p:cxnSp>
        <p:nvCxnSpPr>
          <p:cNvPr id="26" name="Прямая со стрелкой 25">
            <a:extLst>
              <a:ext uri="{FF2B5EF4-FFF2-40B4-BE49-F238E27FC236}">
                <a16:creationId xmlns:a16="http://schemas.microsoft.com/office/drawing/2014/main" id="{516A53D4-63D8-9C02-DB11-268EF890E1D6}"/>
              </a:ext>
            </a:extLst>
          </p:cNvPr>
          <p:cNvCxnSpPr>
            <a:cxnSpLocks/>
            <a:stCxn id="22" idx="0"/>
            <a:endCxn id="6" idx="1"/>
          </p:cNvCxnSpPr>
          <p:nvPr/>
        </p:nvCxnSpPr>
        <p:spPr>
          <a:xfrm flipV="1">
            <a:off x="4777553" y="2473980"/>
            <a:ext cx="665303" cy="82922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 стрелкой 28">
            <a:extLst>
              <a:ext uri="{FF2B5EF4-FFF2-40B4-BE49-F238E27FC236}">
                <a16:creationId xmlns:a16="http://schemas.microsoft.com/office/drawing/2014/main" id="{003D2C51-13D9-60D2-9441-CE32B40020F1}"/>
              </a:ext>
            </a:extLst>
          </p:cNvPr>
          <p:cNvCxnSpPr>
            <a:cxnSpLocks/>
            <a:stCxn id="4" idx="3"/>
          </p:cNvCxnSpPr>
          <p:nvPr/>
        </p:nvCxnSpPr>
        <p:spPr>
          <a:xfrm>
            <a:off x="3872203" y="2448705"/>
            <a:ext cx="601387" cy="83822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 стрелкой 32">
            <a:extLst>
              <a:ext uri="{FF2B5EF4-FFF2-40B4-BE49-F238E27FC236}">
                <a16:creationId xmlns:a16="http://schemas.microsoft.com/office/drawing/2014/main" id="{B4E4BCB3-1370-EE1A-4D7E-A965CAE35363}"/>
              </a:ext>
            </a:extLst>
          </p:cNvPr>
          <p:cNvCxnSpPr>
            <a:cxnSpLocks/>
            <a:stCxn id="6" idx="3"/>
            <a:endCxn id="23" idx="0"/>
          </p:cNvCxnSpPr>
          <p:nvPr/>
        </p:nvCxnSpPr>
        <p:spPr>
          <a:xfrm>
            <a:off x="7504921" y="2473980"/>
            <a:ext cx="626114" cy="83388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5411FEFF-5CC6-9FC0-DC43-4F8C8E68F4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6680" y="4468367"/>
            <a:ext cx="1468709" cy="1468709"/>
          </a:xfrm>
          <a:prstGeom prst="rect">
            <a:avLst/>
          </a:prstGeom>
        </p:spPr>
      </p:pic>
      <p:cxnSp>
        <p:nvCxnSpPr>
          <p:cNvPr id="38" name="Прямая со стрелкой 37">
            <a:extLst>
              <a:ext uri="{FF2B5EF4-FFF2-40B4-BE49-F238E27FC236}">
                <a16:creationId xmlns:a16="http://schemas.microsoft.com/office/drawing/2014/main" id="{EE69B7BE-EDAF-9119-A4E1-243D205AAD1E}"/>
              </a:ext>
            </a:extLst>
          </p:cNvPr>
          <p:cNvCxnSpPr>
            <a:cxnSpLocks/>
            <a:stCxn id="23" idx="2"/>
            <a:endCxn id="37" idx="0"/>
          </p:cNvCxnSpPr>
          <p:nvPr/>
        </p:nvCxnSpPr>
        <p:spPr>
          <a:xfrm>
            <a:off x="8131035" y="4080002"/>
            <a:ext cx="0" cy="38836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974567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E29C876-378A-47B1-8F97-84C5F2D807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01356" y="83941"/>
            <a:ext cx="8972743" cy="838771"/>
          </a:xfrm>
          <a:prstGeom prst="roundRect">
            <a:avLst>
              <a:gd name="adj" fmla="val 8410"/>
            </a:avLst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Segoe UI Light" panose="020B0502040204020203" pitchFamily="34" charset="0"/>
              </a:rPr>
              <a:t>CPU core performance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2C4B0EE-4E41-F55E-D401-DF424D5A5B6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364"/>
          <a:stretch/>
        </p:blipFill>
        <p:spPr>
          <a:xfrm>
            <a:off x="584396" y="1014323"/>
            <a:ext cx="7656927" cy="5133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89109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E29C876-378A-47B1-8F97-84C5F2D807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01356" y="83941"/>
            <a:ext cx="8972743" cy="838771"/>
          </a:xfrm>
          <a:prstGeom prst="roundRect">
            <a:avLst>
              <a:gd name="adj" fmla="val 8410"/>
            </a:avLst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Segoe UI Light" panose="020B0502040204020203" pitchFamily="34" charset="0"/>
              </a:rPr>
              <a:t>Total CPU performance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2C4B0EE-4E41-F55E-D401-DF424D5A5B6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364"/>
          <a:stretch/>
        </p:blipFill>
        <p:spPr>
          <a:xfrm>
            <a:off x="584396" y="1014323"/>
            <a:ext cx="7656927" cy="513320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B50CAF1-2275-9D75-66EC-CC6851D216C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272"/>
          <a:stretch/>
        </p:blipFill>
        <p:spPr>
          <a:xfrm>
            <a:off x="584395" y="1014323"/>
            <a:ext cx="7656927" cy="5134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98285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Скругленный прямоугольник 17"/>
          <p:cNvSpPr/>
          <p:nvPr/>
        </p:nvSpPr>
        <p:spPr>
          <a:xfrm>
            <a:off x="5245894" y="2071657"/>
            <a:ext cx="2347912" cy="145259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55A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104282"/>
              </a:solidFill>
            </a:endParaRPr>
          </a:p>
        </p:txBody>
      </p:sp>
      <p:sp>
        <p:nvSpPr>
          <p:cNvPr id="6" name="Title 2"/>
          <p:cNvSpPr txBox="1">
            <a:spLocks/>
          </p:cNvSpPr>
          <p:nvPr/>
        </p:nvSpPr>
        <p:spPr>
          <a:xfrm>
            <a:off x="0" y="7672"/>
            <a:ext cx="9144000" cy="1222611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sz="5400" dirty="0">
                <a:latin typeface="Segoe UI Light" panose="020B0502040204020203" pitchFamily="34" charset="0"/>
              </a:rPr>
              <a:t>User job monitoring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97FA0BA-2F65-4CED-A032-EF0154D57F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32</a:t>
            </a:fld>
            <a:endParaRPr lang="en-US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171575" y="2155780"/>
            <a:ext cx="1352550" cy="79057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55A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104282"/>
                </a:solidFill>
              </a:rPr>
              <a:t>User job</a:t>
            </a:r>
            <a:br>
              <a:rPr lang="en-US" dirty="0">
                <a:solidFill>
                  <a:srgbClr val="104282"/>
                </a:solidFill>
              </a:rPr>
            </a:br>
            <a:r>
              <a:rPr lang="en-US" dirty="0">
                <a:solidFill>
                  <a:srgbClr val="104282"/>
                </a:solidFill>
              </a:rPr>
              <a:t>(root)</a:t>
            </a:r>
            <a:endParaRPr lang="ru-RU" dirty="0">
              <a:solidFill>
                <a:srgbClr val="104282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41A2799-F3CB-439C-AA05-A1FE93FB6082}"/>
              </a:ext>
            </a:extLst>
          </p:cNvPr>
          <p:cNvSpPr txBox="1"/>
          <p:nvPr/>
        </p:nvSpPr>
        <p:spPr>
          <a:xfrm>
            <a:off x="309562" y="1565216"/>
            <a:ext cx="4043363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dirty="0">
                <a:solidFill>
                  <a:srgbClr val="0055A0"/>
                </a:solidFill>
                <a:latin typeface="Courier New" panose="02070309020205020404" pitchFamily="49" charset="0"/>
                <a:ea typeface="Segoe UI" panose="020B0502040204020203" pitchFamily="34" charset="0"/>
                <a:cs typeface="Courier New" panose="02070309020205020404" pitchFamily="49" charset="0"/>
              </a:rPr>
              <a:t>$ root macro.c(input)</a:t>
            </a:r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>
            <a:off x="3695700" y="1215995"/>
            <a:ext cx="0" cy="5126067"/>
          </a:xfrm>
          <a:prstGeom prst="line">
            <a:avLst/>
          </a:prstGeom>
          <a:ln>
            <a:solidFill>
              <a:srgbClr val="0055A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A41A2799-F3CB-439C-AA05-A1FE93FB6082}"/>
              </a:ext>
            </a:extLst>
          </p:cNvPr>
          <p:cNvSpPr txBox="1"/>
          <p:nvPr/>
        </p:nvSpPr>
        <p:spPr>
          <a:xfrm>
            <a:off x="3848100" y="1565216"/>
            <a:ext cx="514350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dirty="0">
                <a:solidFill>
                  <a:srgbClr val="0055A0"/>
                </a:solidFill>
                <a:latin typeface="Courier New" panose="02070309020205020404" pitchFamily="49" charset="0"/>
                <a:ea typeface="Segoe UI" panose="020B0502040204020203" pitchFamily="34" charset="0"/>
                <a:cs typeface="Courier New" panose="02070309020205020404" pitchFamily="49" charset="0"/>
              </a:rPr>
              <a:t>$ job_monitoring root macro.c(input)</a:t>
            </a: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6053137" y="2628075"/>
            <a:ext cx="1352550" cy="79057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55A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104282"/>
                </a:solidFill>
              </a:rPr>
              <a:t>User job</a:t>
            </a:r>
            <a:br>
              <a:rPr lang="en-US" dirty="0">
                <a:solidFill>
                  <a:srgbClr val="104282"/>
                </a:solidFill>
              </a:rPr>
            </a:br>
            <a:r>
              <a:rPr lang="en-US" dirty="0">
                <a:solidFill>
                  <a:srgbClr val="104282"/>
                </a:solidFill>
              </a:rPr>
              <a:t>(root)</a:t>
            </a:r>
            <a:endParaRPr lang="ru-RU" dirty="0">
              <a:solidFill>
                <a:srgbClr val="104282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376863" y="2155780"/>
            <a:ext cx="16835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job_monitoring</a:t>
            </a:r>
            <a:endParaRPr lang="ru-RU" dirty="0"/>
          </a:p>
        </p:txBody>
      </p:sp>
      <p:sp>
        <p:nvSpPr>
          <p:cNvPr id="20" name="Цилиндр 19"/>
          <p:cNvSpPr/>
          <p:nvPr/>
        </p:nvSpPr>
        <p:spPr>
          <a:xfrm>
            <a:off x="5245894" y="4572000"/>
            <a:ext cx="1814512" cy="1533525"/>
          </a:xfrm>
          <a:prstGeom prst="can">
            <a:avLst/>
          </a:prstGeom>
          <a:solidFill>
            <a:schemeClr val="bg1"/>
          </a:solidFill>
          <a:ln w="38100">
            <a:solidFill>
              <a:srgbClr val="0055A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104282"/>
                </a:solidFill>
              </a:rPr>
              <a:t>Monitoring DB</a:t>
            </a:r>
            <a:br>
              <a:rPr lang="en-US" dirty="0">
                <a:solidFill>
                  <a:srgbClr val="104282"/>
                </a:solidFill>
              </a:rPr>
            </a:br>
            <a:r>
              <a:rPr lang="en-US" dirty="0">
                <a:solidFill>
                  <a:srgbClr val="104282"/>
                </a:solidFill>
              </a:rPr>
              <a:t>(InfluxDB)</a:t>
            </a:r>
            <a:endParaRPr lang="ru-RU" dirty="0">
              <a:solidFill>
                <a:srgbClr val="104282"/>
              </a:solidFill>
            </a:endParaRPr>
          </a:p>
        </p:txBody>
      </p:sp>
      <p:cxnSp>
        <p:nvCxnSpPr>
          <p:cNvPr id="22" name="Прямая со стрелкой 21"/>
          <p:cNvCxnSpPr/>
          <p:nvPr/>
        </p:nvCxnSpPr>
        <p:spPr>
          <a:xfrm>
            <a:off x="5862637" y="3524250"/>
            <a:ext cx="0" cy="1228725"/>
          </a:xfrm>
          <a:prstGeom prst="straightConnector1">
            <a:avLst/>
          </a:prstGeom>
          <a:ln w="38100">
            <a:solidFill>
              <a:srgbClr val="0055A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605083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/>
          <p:cNvSpPr txBox="1">
            <a:spLocks/>
          </p:cNvSpPr>
          <p:nvPr/>
        </p:nvSpPr>
        <p:spPr>
          <a:xfrm>
            <a:off x="0" y="7672"/>
            <a:ext cx="9144000" cy="1222611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sz="5400" dirty="0">
                <a:latin typeface="Segoe UI Light" panose="020B0502040204020203" pitchFamily="34" charset="0"/>
              </a:rPr>
              <a:t>User job monitoring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97FA0BA-2F65-4CED-A032-EF0154D57F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33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61C3E1D-68B7-4B60-8493-47C05ACA8B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95374"/>
            <a:ext cx="9144000" cy="372435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720C3CE-9B83-4A68-A993-0FF2C3CA46BB}"/>
              </a:ext>
            </a:extLst>
          </p:cNvPr>
          <p:cNvSpPr/>
          <p:nvPr/>
        </p:nvSpPr>
        <p:spPr>
          <a:xfrm>
            <a:off x="1710916" y="3257550"/>
            <a:ext cx="1460916" cy="400050"/>
          </a:xfrm>
          <a:prstGeom prst="rect">
            <a:avLst/>
          </a:prstGeom>
          <a:solidFill>
            <a:srgbClr val="FF800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1">
                    <a:lumMod val="10000"/>
                  </a:schemeClr>
                </a:solidFill>
              </a:rPr>
              <a:t>Disk write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79033C1-21F5-47A7-9A47-24E226B9DB92}"/>
              </a:ext>
            </a:extLst>
          </p:cNvPr>
          <p:cNvSpPr/>
          <p:nvPr/>
        </p:nvSpPr>
        <p:spPr>
          <a:xfrm>
            <a:off x="6940141" y="3409950"/>
            <a:ext cx="1460916" cy="40005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Disk read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9D81394-06FC-4A40-8C90-3939F674FC0E}"/>
              </a:ext>
            </a:extLst>
          </p:cNvPr>
          <p:cNvSpPr/>
          <p:nvPr/>
        </p:nvSpPr>
        <p:spPr>
          <a:xfrm>
            <a:off x="3574842" y="5178831"/>
            <a:ext cx="1460916" cy="40005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1">
                    <a:lumMod val="10000"/>
                  </a:schemeClr>
                </a:solidFill>
              </a:rPr>
              <a:t>RAM usage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57E9DAAC-497E-444A-BFFD-A2670D4F764D}"/>
              </a:ext>
            </a:extLst>
          </p:cNvPr>
          <p:cNvCxnSpPr>
            <a:cxnSpLocks/>
            <a:stCxn id="11" idx="0"/>
          </p:cNvCxnSpPr>
          <p:nvPr/>
        </p:nvCxnSpPr>
        <p:spPr>
          <a:xfrm flipV="1">
            <a:off x="4305300" y="4714875"/>
            <a:ext cx="504825" cy="463956"/>
          </a:xfrm>
          <a:prstGeom prst="straightConnector1">
            <a:avLst/>
          </a:prstGeom>
          <a:ln>
            <a:solidFill>
              <a:schemeClr val="tx2">
                <a:lumMod val="60000"/>
                <a:lumOff val="40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07">
            <a:extLst>
              <a:ext uri="{FF2B5EF4-FFF2-40B4-BE49-F238E27FC236}">
                <a16:creationId xmlns:a16="http://schemas.microsoft.com/office/drawing/2014/main" id="{B1617867-E208-44FF-A660-9AADBCE4E3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89583" y="958256"/>
            <a:ext cx="354094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GenToDst</a:t>
            </a:r>
            <a:r>
              <a:rPr lang="en-US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job on </a:t>
            </a:r>
            <a:r>
              <a:rPr lang="en-US" alt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Govorun</a:t>
            </a:r>
            <a:endParaRPr lang="ru-RU" alt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649380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/>
          <p:cNvSpPr txBox="1">
            <a:spLocks/>
          </p:cNvSpPr>
          <p:nvPr/>
        </p:nvSpPr>
        <p:spPr>
          <a:xfrm>
            <a:off x="0" y="7672"/>
            <a:ext cx="9144000" cy="1222611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sz="5400" dirty="0">
                <a:latin typeface="Segoe UI Light" panose="020B0502040204020203" pitchFamily="34" charset="0"/>
              </a:rPr>
              <a:t>Detailed articles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41A2799-F3CB-439C-AA05-A1FE93FB6082}"/>
              </a:ext>
            </a:extLst>
          </p:cNvPr>
          <p:cNvSpPr txBox="1"/>
          <p:nvPr/>
        </p:nvSpPr>
        <p:spPr>
          <a:xfrm>
            <a:off x="771525" y="1011208"/>
            <a:ext cx="7762875" cy="535531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1. Gergel, V., V. </a:t>
            </a:r>
            <a:r>
              <a:rPr lang="en-US" dirty="0" err="1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Korenkov</a:t>
            </a:r>
            <a:r>
              <a:rPr lang="en-US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I. </a:t>
            </a:r>
            <a:r>
              <a:rPr lang="en-US" dirty="0" err="1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Pelevanyuk</a:t>
            </a:r>
            <a:r>
              <a:rPr lang="en-US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M. </a:t>
            </a:r>
            <a:r>
              <a:rPr lang="en-US" dirty="0" err="1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Sapunov</a:t>
            </a:r>
            <a:r>
              <a:rPr lang="en-US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A. </a:t>
            </a:r>
            <a:r>
              <a:rPr lang="en-US" dirty="0" err="1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Tsaregorodtsev</a:t>
            </a:r>
            <a:r>
              <a:rPr lang="en-US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and P. </a:t>
            </a:r>
            <a:r>
              <a:rPr lang="en-US" dirty="0" err="1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Zrelov</a:t>
            </a:r>
            <a:r>
              <a:rPr lang="en-US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. 2017. </a:t>
            </a:r>
            <a:r>
              <a:rPr lang="en-US" b="1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Hybrid Distributed Computing Service Based on the DIRAC </a:t>
            </a:r>
            <a:r>
              <a:rPr lang="en-US" b="1" dirty="0" err="1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Interware</a:t>
            </a:r>
            <a:r>
              <a:rPr lang="en-US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.</a:t>
            </a:r>
          </a:p>
          <a:p>
            <a:pPr algn="just"/>
            <a:r>
              <a:rPr lang="en-US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2. </a:t>
            </a:r>
            <a:r>
              <a:rPr lang="en-US" dirty="0" err="1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Korenkov</a:t>
            </a:r>
            <a:r>
              <a:rPr lang="en-US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V., </a:t>
            </a:r>
            <a:r>
              <a:rPr lang="en-US" dirty="0" err="1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Pelevanyuk</a:t>
            </a:r>
            <a:r>
              <a:rPr lang="en-US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I. &amp; </a:t>
            </a:r>
            <a:r>
              <a:rPr lang="en-US" dirty="0" err="1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Tsaregorodtsev</a:t>
            </a:r>
            <a:r>
              <a:rPr lang="en-US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A. 2019, "</a:t>
            </a:r>
            <a:r>
              <a:rPr lang="en-US" b="1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Dirac system as a mediator between hybrid resources and data intensive domains</a:t>
            </a:r>
            <a:r>
              <a:rPr lang="en-US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", CEUR Workshop Proceedings, pp. 73.</a:t>
            </a:r>
          </a:p>
          <a:p>
            <a:pPr algn="just"/>
            <a:r>
              <a:rPr lang="en-US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3. </a:t>
            </a:r>
            <a:r>
              <a:rPr lang="en-US" dirty="0" err="1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Balashov</a:t>
            </a:r>
            <a:r>
              <a:rPr lang="en-US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N.A., </a:t>
            </a:r>
            <a:r>
              <a:rPr lang="en-US" dirty="0" err="1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Kuchumov</a:t>
            </a:r>
            <a:r>
              <a:rPr lang="en-US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R.I., </a:t>
            </a:r>
            <a:r>
              <a:rPr lang="en-US" dirty="0" err="1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Kutovskiy</a:t>
            </a:r>
            <a:r>
              <a:rPr lang="en-US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N.A., </a:t>
            </a:r>
            <a:r>
              <a:rPr lang="en-US" dirty="0" err="1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Pelevanyuk</a:t>
            </a:r>
            <a:r>
              <a:rPr lang="en-US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I.S., </a:t>
            </a:r>
            <a:r>
              <a:rPr lang="en-US" dirty="0" err="1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Petrunin</a:t>
            </a:r>
            <a:r>
              <a:rPr lang="en-US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V.N. &amp; </a:t>
            </a:r>
            <a:r>
              <a:rPr lang="en-US" dirty="0" err="1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Tsaregorodtsev</a:t>
            </a:r>
            <a:r>
              <a:rPr lang="en-US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A.Y. 2019, "</a:t>
            </a:r>
            <a:r>
              <a:rPr lang="en-US" b="1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Cloud integration within the DIRAC </a:t>
            </a:r>
            <a:r>
              <a:rPr lang="en-US" b="1" dirty="0" err="1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Interware</a:t>
            </a:r>
            <a:r>
              <a:rPr lang="en-US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", CEUR Workshop Proceedings, pp. 256.</a:t>
            </a:r>
          </a:p>
          <a:p>
            <a:pPr algn="just"/>
            <a:r>
              <a:rPr lang="en-US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4. </a:t>
            </a:r>
            <a:r>
              <a:rPr lang="en-US" dirty="0" err="1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Korenkov</a:t>
            </a:r>
            <a:r>
              <a:rPr lang="en-US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V., </a:t>
            </a:r>
            <a:r>
              <a:rPr lang="en-US" dirty="0" err="1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Pelevanyuk</a:t>
            </a:r>
            <a:r>
              <a:rPr lang="en-US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I. &amp; </a:t>
            </a:r>
            <a:r>
              <a:rPr lang="en-US" dirty="0" err="1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Tsaregorodtsev</a:t>
            </a:r>
            <a:r>
              <a:rPr lang="en-US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A. 2020, </a:t>
            </a:r>
            <a:r>
              <a:rPr lang="en-US" b="1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Integration of the JINR hybrid computing resources with the DIRAC </a:t>
            </a:r>
            <a:r>
              <a:rPr lang="en-US" b="1" dirty="0" err="1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interware</a:t>
            </a:r>
            <a:r>
              <a:rPr lang="en-US" b="1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for data intensive applications</a:t>
            </a:r>
            <a:r>
              <a:rPr lang="en-US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.</a:t>
            </a:r>
          </a:p>
          <a:p>
            <a:pPr algn="just"/>
            <a:r>
              <a:rPr lang="en-US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5. </a:t>
            </a:r>
            <a:r>
              <a:rPr lang="en-US" dirty="0" err="1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Kutovskiy</a:t>
            </a:r>
            <a:r>
              <a:rPr lang="en-US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N., </a:t>
            </a:r>
            <a:r>
              <a:rPr lang="en-US" dirty="0" err="1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Mitsyn</a:t>
            </a:r>
            <a:r>
              <a:rPr lang="en-US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V., </a:t>
            </a:r>
            <a:r>
              <a:rPr lang="en-US" dirty="0" err="1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Moshkin</a:t>
            </a:r>
            <a:r>
              <a:rPr lang="en-US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A., </a:t>
            </a:r>
            <a:r>
              <a:rPr lang="en-US" dirty="0" err="1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Pelevanyuk</a:t>
            </a:r>
            <a:r>
              <a:rPr lang="en-US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I., </a:t>
            </a:r>
            <a:r>
              <a:rPr lang="en-US" dirty="0" err="1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Podgayny</a:t>
            </a:r>
            <a:r>
              <a:rPr lang="en-US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D., </a:t>
            </a:r>
            <a:r>
              <a:rPr lang="en-US" dirty="0" err="1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Rogachevsky</a:t>
            </a:r>
            <a:r>
              <a:rPr lang="en-US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O., </a:t>
            </a:r>
            <a:r>
              <a:rPr lang="en-US" dirty="0" err="1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Shchinov</a:t>
            </a:r>
            <a:r>
              <a:rPr lang="en-US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B., </a:t>
            </a:r>
            <a:r>
              <a:rPr lang="en-US" dirty="0" err="1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Trofimov</a:t>
            </a:r>
            <a:r>
              <a:rPr lang="en-US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V. &amp; </a:t>
            </a:r>
            <a:r>
              <a:rPr lang="en-US" dirty="0" err="1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Tsaregorodtsev</a:t>
            </a:r>
            <a:r>
              <a:rPr lang="en-US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A. 2021, "</a:t>
            </a:r>
            <a:r>
              <a:rPr lang="en-US" b="1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Integration of Distributed Heterogeneous Computing Resources for the MPD Experiment with DIRAC </a:t>
            </a:r>
            <a:r>
              <a:rPr lang="en-US" b="1" dirty="0" err="1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Interware</a:t>
            </a:r>
            <a:r>
              <a:rPr lang="en-US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", Physics of Particles and Nuclei, vol. 52, no. 4, pp. 835-841.</a:t>
            </a:r>
          </a:p>
          <a:p>
            <a:pPr algn="just"/>
            <a:r>
              <a:rPr lang="en-US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6. </a:t>
            </a:r>
            <a:r>
              <a:rPr lang="en-US" dirty="0" err="1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Pelevanyuk</a:t>
            </a:r>
            <a:r>
              <a:rPr lang="en-US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I., "</a:t>
            </a:r>
            <a:r>
              <a:rPr lang="en-US" b="1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Performance evaluation of computing resources with DIRAC </a:t>
            </a:r>
            <a:r>
              <a:rPr lang="en-US" b="1" dirty="0" err="1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interware</a:t>
            </a:r>
            <a:r>
              <a:rPr lang="en-US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", AIP Conference Proceedings 2377, 040006 (2021)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1ED6CF9-217E-4F24-B528-A226E9DCF4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10578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C2107BF-C12A-460F-9912-EBFB9BC27E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FD09149D-C845-77C4-94D7-C64A626C9F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058" y="632160"/>
            <a:ext cx="9141942" cy="1062528"/>
          </a:xfrm>
        </p:spPr>
        <p:txBody>
          <a:bodyPr>
            <a:normAutofit fontScale="90000"/>
          </a:bodyPr>
          <a:lstStyle/>
          <a:p>
            <a:pPr algn="ctr"/>
            <a:r>
              <a:rPr lang="en-US" sz="6700" dirty="0">
                <a:latin typeface="Segoe UI Light" panose="020B0502040204020203" pitchFamily="34" charset="0"/>
                <a:cs typeface="Segoe UI Light" panose="020B0502040204020203" pitchFamily="34" charset="0"/>
              </a:rPr>
              <a:t>The main task:</a:t>
            </a:r>
            <a:endParaRPr lang="en-US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8AE7D21-28E3-44EF-A441-43C06689DFAA}"/>
              </a:ext>
            </a:extLst>
          </p:cNvPr>
          <p:cNvSpPr txBox="1"/>
          <p:nvPr/>
        </p:nvSpPr>
        <p:spPr>
          <a:xfrm>
            <a:off x="1071716" y="1822241"/>
            <a:ext cx="699439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ColaborateLight" panose="02000503040000020004" pitchFamily="2" charset="0"/>
              </a:rPr>
              <a:t>Develop </a:t>
            </a:r>
            <a:r>
              <a:rPr lang="en-US" sz="2400" dirty="0">
                <a:solidFill>
                  <a:srgbClr val="E68900"/>
                </a:solidFill>
                <a:latin typeface="ColaborateLight" panose="02000503040000020004" pitchFamily="2" charset="0"/>
              </a:rPr>
              <a:t>fast</a:t>
            </a:r>
            <a:r>
              <a:rPr lang="en-US" sz="2400" dirty="0">
                <a:latin typeface="ColaborateLight" panose="02000503040000020004" pitchFamily="2" charset="0"/>
              </a:rPr>
              <a:t> and </a:t>
            </a:r>
            <a:r>
              <a:rPr lang="en-US" sz="2400" dirty="0">
                <a:solidFill>
                  <a:schemeClr val="tx2">
                    <a:lumMod val="60000"/>
                    <a:lumOff val="40000"/>
                  </a:schemeClr>
                </a:solidFill>
                <a:latin typeface="ColaborateLight" panose="02000503040000020004" pitchFamily="2" charset="0"/>
              </a:rPr>
              <a:t>repeatable</a:t>
            </a:r>
            <a:r>
              <a:rPr lang="en-US" sz="2400" dirty="0">
                <a:latin typeface="ColaborateLight" panose="02000503040000020004" pitchFamily="2" charset="0"/>
              </a:rPr>
              <a:t> way to </a:t>
            </a:r>
            <a:r>
              <a:rPr lang="en-US" sz="2400" dirty="0">
                <a:solidFill>
                  <a:srgbClr val="00B050"/>
                </a:solidFill>
                <a:latin typeface="ColaborateLight" panose="02000503040000020004" pitchFamily="2" charset="0"/>
              </a:rPr>
              <a:t>consistently</a:t>
            </a:r>
            <a:r>
              <a:rPr lang="en-US" sz="2400" dirty="0">
                <a:latin typeface="ColaborateLight" panose="02000503040000020004" pitchFamily="2" charset="0"/>
              </a:rPr>
              <a:t> perform BM@N productions for all data in general, </a:t>
            </a:r>
          </a:p>
          <a:p>
            <a:pPr algn="ctr"/>
            <a:r>
              <a:rPr lang="en-US" sz="2400" dirty="0">
                <a:latin typeface="ColaborateLight" panose="02000503040000020004" pitchFamily="2" charset="0"/>
              </a:rPr>
              <a:t>and for </a:t>
            </a:r>
            <a:r>
              <a:rPr lang="en-US" sz="2400" dirty="0">
                <a:solidFill>
                  <a:srgbClr val="7030A0"/>
                </a:solidFill>
                <a:latin typeface="ColaborateLight" panose="02000503040000020004" pitchFamily="2" charset="0"/>
              </a:rPr>
              <a:t>BM@N Run8 </a:t>
            </a:r>
            <a:r>
              <a:rPr lang="en-US" sz="2400" dirty="0">
                <a:latin typeface="ColaborateLight" panose="02000503040000020004" pitchFamily="2" charset="0"/>
              </a:rPr>
              <a:t>in particular</a:t>
            </a:r>
            <a:endParaRPr lang="ru-RU" sz="2400" dirty="0"/>
          </a:p>
        </p:txBody>
      </p:sp>
      <p:sp>
        <p:nvSpPr>
          <p:cNvPr id="30" name="Title 3">
            <a:extLst>
              <a:ext uri="{FF2B5EF4-FFF2-40B4-BE49-F238E27FC236}">
                <a16:creationId xmlns:a16="http://schemas.microsoft.com/office/drawing/2014/main" id="{4FC36BC1-431C-48AB-AD19-3C79C2A91A10}"/>
              </a:ext>
            </a:extLst>
          </p:cNvPr>
          <p:cNvSpPr txBox="1">
            <a:spLocks/>
          </p:cNvSpPr>
          <p:nvPr/>
        </p:nvSpPr>
        <p:spPr>
          <a:xfrm>
            <a:off x="0" y="3276935"/>
            <a:ext cx="9141942" cy="1062528"/>
          </a:xfrm>
          <a:prstGeom prst="rect">
            <a:avLst/>
          </a:prstGeom>
        </p:spPr>
        <p:txBody>
          <a:bodyPr vert="horz" lIns="45720" rIns="45720" anchor="ctr"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>
                <a:latin typeface="Segoe UI Light" panose="020B0502040204020203" pitchFamily="34" charset="0"/>
                <a:cs typeface="Segoe UI Light" panose="020B0502040204020203" pitchFamily="34" charset="0"/>
              </a:rPr>
              <a:t>Side task:</a:t>
            </a:r>
            <a:endParaRPr lang="en-US" sz="28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B38603C-2911-4424-9217-25269D143628}"/>
              </a:ext>
            </a:extLst>
          </p:cNvPr>
          <p:cNvSpPr txBox="1"/>
          <p:nvPr/>
        </p:nvSpPr>
        <p:spPr>
          <a:xfrm>
            <a:off x="1629117" y="4339463"/>
            <a:ext cx="568452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ColaborateLight" panose="02000503040000020004" pitchFamily="2" charset="0"/>
              </a:rPr>
              <a:t>Develop </a:t>
            </a:r>
            <a:r>
              <a:rPr lang="en-US" sz="2000" dirty="0">
                <a:solidFill>
                  <a:srgbClr val="E68900"/>
                </a:solidFill>
                <a:latin typeface="ColaborateLight" panose="02000503040000020004" pitchFamily="2" charset="0"/>
              </a:rPr>
              <a:t>methods</a:t>
            </a:r>
            <a:r>
              <a:rPr lang="en-US" sz="2000" dirty="0">
                <a:latin typeface="ColaborateLight" panose="02000503040000020004" pitchFamily="2" charset="0"/>
              </a:rPr>
              <a:t> to </a:t>
            </a:r>
            <a:r>
              <a:rPr lang="en-US" sz="2000" dirty="0">
                <a:solidFill>
                  <a:schemeClr val="tx1">
                    <a:lumMod val="60000"/>
                    <a:lumOff val="40000"/>
                  </a:schemeClr>
                </a:solidFill>
                <a:latin typeface="ColaborateLight" panose="02000503040000020004" pitchFamily="2" charset="0"/>
              </a:rPr>
              <a:t>record</a:t>
            </a:r>
            <a:r>
              <a:rPr lang="en-US" sz="2000" dirty="0">
                <a:latin typeface="ColaborateLight" panose="02000503040000020004" pitchFamily="2" charset="0"/>
              </a:rPr>
              <a:t> and </a:t>
            </a:r>
            <a:r>
              <a:rPr lang="en-US" sz="2000" dirty="0">
                <a:solidFill>
                  <a:srgbClr val="00B050"/>
                </a:solidFill>
                <a:latin typeface="ColaborateLight" panose="02000503040000020004" pitchFamily="2" charset="0"/>
              </a:rPr>
              <a:t>use</a:t>
            </a:r>
            <a:r>
              <a:rPr lang="en-US" sz="2000" dirty="0">
                <a:latin typeface="ColaborateLight" panose="02000503040000020004" pitchFamily="2" charset="0"/>
              </a:rPr>
              <a:t> information about current productions </a:t>
            </a:r>
          </a:p>
          <a:p>
            <a:pPr algn="ctr"/>
            <a:r>
              <a:rPr lang="en-US" sz="2000" dirty="0">
                <a:latin typeface="ColaborateLight" panose="02000503040000020004" pitchFamily="2" charset="0"/>
              </a:rPr>
              <a:t>for </a:t>
            </a:r>
            <a:r>
              <a:rPr lang="en-US" sz="2000" dirty="0">
                <a:solidFill>
                  <a:srgbClr val="7030A0"/>
                </a:solidFill>
                <a:latin typeface="ColaborateLight" panose="02000503040000020004" pitchFamily="2" charset="0"/>
              </a:rPr>
              <a:t>estimation</a:t>
            </a:r>
            <a:r>
              <a:rPr lang="en-US" sz="2000" dirty="0">
                <a:latin typeface="ColaborateLight" panose="02000503040000020004" pitchFamily="2" charset="0"/>
              </a:rPr>
              <a:t> of future productions</a:t>
            </a:r>
            <a:endParaRPr lang="ru-RU" sz="20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21898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C2107BF-C12A-460F-9912-EBFB9BC27E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5</a:t>
            </a:fld>
            <a:endParaRPr lang="en-US" dirty="0"/>
          </a:p>
        </p:txBody>
      </p:sp>
      <p:grpSp>
        <p:nvGrpSpPr>
          <p:cNvPr id="4" name="Группа 3"/>
          <p:cNvGrpSpPr/>
          <p:nvPr/>
        </p:nvGrpSpPr>
        <p:grpSpPr>
          <a:xfrm>
            <a:off x="795631" y="796910"/>
            <a:ext cx="7705481" cy="5613100"/>
            <a:chOff x="384135" y="688417"/>
            <a:chExt cx="8537261" cy="6093710"/>
          </a:xfrm>
        </p:grpSpPr>
        <p:grpSp>
          <p:nvGrpSpPr>
            <p:cNvPr id="5" name="Группа 4"/>
            <p:cNvGrpSpPr/>
            <p:nvPr/>
          </p:nvGrpSpPr>
          <p:grpSpPr>
            <a:xfrm>
              <a:off x="3152364" y="2863082"/>
              <a:ext cx="1245704" cy="1595377"/>
              <a:chOff x="4590325" y="9284375"/>
              <a:chExt cx="986681" cy="1263645"/>
            </a:xfrm>
          </p:grpSpPr>
          <p:pic>
            <p:nvPicPr>
              <p:cNvPr id="6" name="Picture 3"/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17" t="10195" r="75605" b="11467"/>
              <a:stretch/>
            </p:blipFill>
            <p:spPr bwMode="auto">
              <a:xfrm>
                <a:off x="4590325" y="9535095"/>
                <a:ext cx="983220" cy="10129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8" name="Прямоугольник 7"/>
              <p:cNvSpPr/>
              <p:nvPr/>
            </p:nvSpPr>
            <p:spPr>
              <a:xfrm>
                <a:off x="4597989" y="9321908"/>
                <a:ext cx="974650" cy="1226112"/>
              </a:xfrm>
              <a:prstGeom prst="rect">
                <a:avLst/>
              </a:prstGeom>
              <a:noFill/>
              <a:ln>
                <a:solidFill>
                  <a:srgbClr val="4F81B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700"/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4602356" y="9284375"/>
                <a:ext cx="974650" cy="2803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700" dirty="0">
                    <a:latin typeface="Agency FB" panose="00010606040000040003" pitchFamily="2" charset="0"/>
                    <a:cs typeface="Times New Roman" panose="02020603050405020304" pitchFamily="18" charset="0"/>
                  </a:rPr>
                  <a:t>Tier-1</a:t>
                </a:r>
                <a:endParaRPr lang="ru-RU" sz="1700" dirty="0"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0" name="Группа 9"/>
            <p:cNvGrpSpPr/>
            <p:nvPr/>
          </p:nvGrpSpPr>
          <p:grpSpPr>
            <a:xfrm>
              <a:off x="4487315" y="2863082"/>
              <a:ext cx="1236623" cy="1597638"/>
              <a:chOff x="5629442" y="9284375"/>
              <a:chExt cx="979488" cy="1265436"/>
            </a:xfrm>
          </p:grpSpPr>
          <p:pic>
            <p:nvPicPr>
              <p:cNvPr id="11" name="Picture 3"/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387" t="9644" r="50706" b="11467"/>
              <a:stretch/>
            </p:blipFill>
            <p:spPr bwMode="auto">
              <a:xfrm>
                <a:off x="5629442" y="9535095"/>
                <a:ext cx="976313" cy="101471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grpSp>
            <p:nvGrpSpPr>
              <p:cNvPr id="12" name="Группа 11"/>
              <p:cNvGrpSpPr/>
              <p:nvPr/>
            </p:nvGrpSpPr>
            <p:grpSpPr>
              <a:xfrm>
                <a:off x="5629913" y="9284375"/>
                <a:ext cx="979017" cy="1263645"/>
                <a:chOff x="4597989" y="9284375"/>
                <a:chExt cx="979017" cy="1263645"/>
              </a:xfrm>
            </p:grpSpPr>
            <p:sp>
              <p:nvSpPr>
                <p:cNvPr id="14" name="Прямоугольник 13"/>
                <p:cNvSpPr/>
                <p:nvPr/>
              </p:nvSpPr>
              <p:spPr>
                <a:xfrm>
                  <a:off x="4597989" y="9321908"/>
                  <a:ext cx="974650" cy="1226112"/>
                </a:xfrm>
                <a:prstGeom prst="rect">
                  <a:avLst/>
                </a:prstGeom>
                <a:noFill/>
                <a:ln>
                  <a:solidFill>
                    <a:srgbClr val="4F81BD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1700"/>
                </a:p>
              </p:txBody>
            </p:sp>
            <p:sp>
              <p:nvSpPr>
                <p:cNvPr id="15" name="TextBox 14"/>
                <p:cNvSpPr txBox="1"/>
                <p:nvPr/>
              </p:nvSpPr>
              <p:spPr>
                <a:xfrm>
                  <a:off x="4602356" y="9284375"/>
                  <a:ext cx="974650" cy="28034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700" dirty="0">
                      <a:latin typeface="Agency FB" panose="00010606040000040003" pitchFamily="2" charset="0"/>
                      <a:cs typeface="Times New Roman" panose="02020603050405020304" pitchFamily="18" charset="0"/>
                    </a:rPr>
                    <a:t>Tier-2</a:t>
                  </a:r>
                  <a:endParaRPr lang="ru-RU" sz="1700" dirty="0">
                    <a:cs typeface="Times New Roman" panose="02020603050405020304" pitchFamily="18" charset="0"/>
                  </a:endParaRPr>
                </a:p>
              </p:txBody>
            </p:sp>
          </p:grpSp>
        </p:grpSp>
        <p:grpSp>
          <p:nvGrpSpPr>
            <p:cNvPr id="16" name="Группа 15"/>
            <p:cNvGrpSpPr/>
            <p:nvPr/>
          </p:nvGrpSpPr>
          <p:grpSpPr>
            <a:xfrm>
              <a:off x="6057699" y="2864022"/>
              <a:ext cx="2351214" cy="1595377"/>
              <a:chOff x="6645272" y="9284375"/>
              <a:chExt cx="1862318" cy="1263645"/>
            </a:xfrm>
          </p:grpSpPr>
          <p:pic>
            <p:nvPicPr>
              <p:cNvPr id="17" name="Picture 3"/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5669" t="7796" r="352" b="14163"/>
              <a:stretch/>
            </p:blipFill>
            <p:spPr bwMode="auto">
              <a:xfrm>
                <a:off x="6645272" y="9535095"/>
                <a:ext cx="979218" cy="100908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grpSp>
            <p:nvGrpSpPr>
              <p:cNvPr id="18" name="Группа 17"/>
              <p:cNvGrpSpPr/>
              <p:nvPr/>
            </p:nvGrpSpPr>
            <p:grpSpPr>
              <a:xfrm>
                <a:off x="6645607" y="9284375"/>
                <a:ext cx="1861983" cy="1263645"/>
                <a:chOff x="4597988" y="9284375"/>
                <a:chExt cx="1861983" cy="1263645"/>
              </a:xfrm>
            </p:grpSpPr>
            <p:sp>
              <p:nvSpPr>
                <p:cNvPr id="19" name="Прямоугольник 18"/>
                <p:cNvSpPr/>
                <p:nvPr/>
              </p:nvSpPr>
              <p:spPr>
                <a:xfrm>
                  <a:off x="4597988" y="9321908"/>
                  <a:ext cx="1861983" cy="1226112"/>
                </a:xfrm>
                <a:prstGeom prst="rect">
                  <a:avLst/>
                </a:prstGeom>
                <a:noFill/>
                <a:ln>
                  <a:solidFill>
                    <a:srgbClr val="4F81BD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1700"/>
                </a:p>
              </p:txBody>
            </p:sp>
            <p:sp>
              <p:nvSpPr>
                <p:cNvPr id="20" name="TextBox 19"/>
                <p:cNvSpPr txBox="1"/>
                <p:nvPr/>
              </p:nvSpPr>
              <p:spPr>
                <a:xfrm>
                  <a:off x="5099571" y="9284375"/>
                  <a:ext cx="974650" cy="28034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700" dirty="0">
                      <a:latin typeface="Agency FB" panose="00010606040000040003" pitchFamily="2" charset="0"/>
                      <a:cs typeface="Times New Roman" panose="02020603050405020304" pitchFamily="18" charset="0"/>
                    </a:rPr>
                    <a:t>Govorun</a:t>
                  </a:r>
                  <a:endParaRPr lang="ru-RU" sz="1700" dirty="0">
                    <a:cs typeface="Times New Roman" panose="02020603050405020304" pitchFamily="18" charset="0"/>
                  </a:endParaRPr>
                </a:p>
              </p:txBody>
            </p:sp>
          </p:grpSp>
        </p:grpSp>
        <p:grpSp>
          <p:nvGrpSpPr>
            <p:cNvPr id="21" name="Группа 20"/>
            <p:cNvGrpSpPr/>
            <p:nvPr/>
          </p:nvGrpSpPr>
          <p:grpSpPr>
            <a:xfrm>
              <a:off x="1823408" y="2873252"/>
              <a:ext cx="1236028" cy="1590540"/>
              <a:chOff x="7672366" y="9289405"/>
              <a:chExt cx="979017" cy="1259814"/>
            </a:xfrm>
          </p:grpSpPr>
          <p:pic>
            <p:nvPicPr>
              <p:cNvPr id="22" name="Picture 3"/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519" t="10059" r="25572" b="11466"/>
              <a:stretch/>
            </p:blipFill>
            <p:spPr bwMode="auto">
              <a:xfrm>
                <a:off x="7672367" y="9534525"/>
                <a:ext cx="976334" cy="101469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grpSp>
            <p:nvGrpSpPr>
              <p:cNvPr id="23" name="Группа 22"/>
              <p:cNvGrpSpPr/>
              <p:nvPr/>
            </p:nvGrpSpPr>
            <p:grpSpPr>
              <a:xfrm>
                <a:off x="7672366" y="9289405"/>
                <a:ext cx="979017" cy="1258615"/>
                <a:chOff x="4597989" y="9289405"/>
                <a:chExt cx="979017" cy="1258615"/>
              </a:xfrm>
            </p:grpSpPr>
            <p:sp>
              <p:nvSpPr>
                <p:cNvPr id="24" name="Прямоугольник 23"/>
                <p:cNvSpPr/>
                <p:nvPr/>
              </p:nvSpPr>
              <p:spPr>
                <a:xfrm>
                  <a:off x="4597989" y="9321908"/>
                  <a:ext cx="974650" cy="1226112"/>
                </a:xfrm>
                <a:prstGeom prst="rect">
                  <a:avLst/>
                </a:prstGeom>
                <a:noFill/>
                <a:ln>
                  <a:solidFill>
                    <a:srgbClr val="4F81BD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1700"/>
                </a:p>
              </p:txBody>
            </p:sp>
            <p:sp>
              <p:nvSpPr>
                <p:cNvPr id="25" name="TextBox 24"/>
                <p:cNvSpPr txBox="1"/>
                <p:nvPr/>
              </p:nvSpPr>
              <p:spPr>
                <a:xfrm>
                  <a:off x="4602356" y="9289405"/>
                  <a:ext cx="974650" cy="30435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700" dirty="0">
                      <a:latin typeface="Agency FB" panose="00010606040000040003" pitchFamily="2" charset="0"/>
                      <a:cs typeface="Times New Roman" panose="02020603050405020304" pitchFamily="18" charset="0"/>
                    </a:rPr>
                    <a:t>Clouds</a:t>
                  </a:r>
                  <a:endParaRPr lang="ru-RU" sz="1700" dirty="0">
                    <a:cs typeface="Times New Roman" panose="02020603050405020304" pitchFamily="18" charset="0"/>
                  </a:endParaRPr>
                </a:p>
              </p:txBody>
            </p:sp>
          </p:grpSp>
        </p:grpSp>
        <p:grpSp>
          <p:nvGrpSpPr>
            <p:cNvPr id="26" name="Группа 25"/>
            <p:cNvGrpSpPr/>
            <p:nvPr/>
          </p:nvGrpSpPr>
          <p:grpSpPr>
            <a:xfrm>
              <a:off x="391981" y="2485792"/>
              <a:ext cx="1230901" cy="1602188"/>
              <a:chOff x="8705110" y="9272576"/>
              <a:chExt cx="974956" cy="1269041"/>
            </a:xfrm>
          </p:grpSpPr>
          <p:grpSp>
            <p:nvGrpSpPr>
              <p:cNvPr id="27" name="Группа 26"/>
              <p:cNvGrpSpPr/>
              <p:nvPr/>
            </p:nvGrpSpPr>
            <p:grpSpPr>
              <a:xfrm>
                <a:off x="8705110" y="9272576"/>
                <a:ext cx="974650" cy="1269041"/>
                <a:chOff x="4597989" y="9278979"/>
                <a:chExt cx="974650" cy="1269041"/>
              </a:xfrm>
            </p:grpSpPr>
            <p:sp>
              <p:nvSpPr>
                <p:cNvPr id="31" name="Прямоугольник 30"/>
                <p:cNvSpPr/>
                <p:nvPr/>
              </p:nvSpPr>
              <p:spPr>
                <a:xfrm>
                  <a:off x="4597989" y="9321908"/>
                  <a:ext cx="974650" cy="1226112"/>
                </a:xfrm>
                <a:prstGeom prst="rect">
                  <a:avLst/>
                </a:prstGeom>
                <a:noFill/>
                <a:ln>
                  <a:solidFill>
                    <a:srgbClr val="4F81BD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1700"/>
                </a:p>
              </p:txBody>
            </p:sp>
            <p:sp>
              <p:nvSpPr>
                <p:cNvPr id="32" name="TextBox 31"/>
                <p:cNvSpPr txBox="1"/>
                <p:nvPr/>
              </p:nvSpPr>
              <p:spPr>
                <a:xfrm>
                  <a:off x="4619933" y="9278979"/>
                  <a:ext cx="943839" cy="28034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700" dirty="0">
                      <a:latin typeface="Agency FB" panose="00010606040000040003" pitchFamily="2" charset="0"/>
                      <a:cs typeface="Times New Roman" panose="02020603050405020304" pitchFamily="18" charset="0"/>
                    </a:rPr>
                    <a:t>NICA cluster</a:t>
                  </a:r>
                  <a:endParaRPr lang="ru-RU" sz="1700" dirty="0"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28" name="Прямоугольник 27"/>
              <p:cNvSpPr/>
              <p:nvPr/>
            </p:nvSpPr>
            <p:spPr>
              <a:xfrm>
                <a:off x="8705416" y="9534525"/>
                <a:ext cx="974650" cy="1007092"/>
              </a:xfrm>
              <a:prstGeom prst="rect">
                <a:avLst/>
              </a:prstGeom>
              <a:solidFill>
                <a:srgbClr val="4F81B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700"/>
              </a:p>
            </p:txBody>
          </p:sp>
          <p:sp>
            <p:nvSpPr>
              <p:cNvPr id="29" name="Овал 28"/>
              <p:cNvSpPr/>
              <p:nvPr/>
            </p:nvSpPr>
            <p:spPr>
              <a:xfrm>
                <a:off x="8713361" y="9566152"/>
                <a:ext cx="943838" cy="943838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700"/>
              </a:p>
            </p:txBody>
          </p:sp>
          <p:pic>
            <p:nvPicPr>
              <p:cNvPr id="30" name="Picture 4" descr="https://bmn.jinr.ru/wp-content/uploads/2019/08/ncx_cluster.jpg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600" b="6330"/>
              <a:stretch/>
            </p:blipFill>
            <p:spPr bwMode="auto">
              <a:xfrm>
                <a:off x="8727055" y="9572618"/>
                <a:ext cx="923925" cy="930906"/>
              </a:xfrm>
              <a:prstGeom prst="ellipse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3" name="Группа 32">
              <a:extLst>
                <a:ext uri="{FF2B5EF4-FFF2-40B4-BE49-F238E27FC236}">
                  <a16:creationId xmlns:a16="http://schemas.microsoft.com/office/drawing/2014/main" id="{BB5B8B09-AE65-FB07-AFF2-4BF38E78D7AB}"/>
                </a:ext>
              </a:extLst>
            </p:cNvPr>
            <p:cNvGrpSpPr/>
            <p:nvPr/>
          </p:nvGrpSpPr>
          <p:grpSpPr>
            <a:xfrm>
              <a:off x="395649" y="852580"/>
              <a:ext cx="1239683" cy="1587920"/>
              <a:chOff x="-9325797" y="239907"/>
              <a:chExt cx="981912" cy="1257739"/>
            </a:xfrm>
          </p:grpSpPr>
          <p:grpSp>
            <p:nvGrpSpPr>
              <p:cNvPr id="34" name="Группа 33">
                <a:extLst>
                  <a:ext uri="{FF2B5EF4-FFF2-40B4-BE49-F238E27FC236}">
                    <a16:creationId xmlns:a16="http://schemas.microsoft.com/office/drawing/2014/main" id="{9F8DCC4B-760C-14E8-1480-452F156C8D4B}"/>
                  </a:ext>
                </a:extLst>
              </p:cNvPr>
              <p:cNvGrpSpPr/>
              <p:nvPr/>
            </p:nvGrpSpPr>
            <p:grpSpPr>
              <a:xfrm>
                <a:off x="-9325797" y="239907"/>
                <a:ext cx="981912" cy="1257739"/>
                <a:chOff x="4597989" y="9290281"/>
                <a:chExt cx="981912" cy="1257739"/>
              </a:xfrm>
            </p:grpSpPr>
            <p:sp>
              <p:nvSpPr>
                <p:cNvPr id="37" name="Прямоугольник 36">
                  <a:extLst>
                    <a:ext uri="{FF2B5EF4-FFF2-40B4-BE49-F238E27FC236}">
                      <a16:creationId xmlns:a16="http://schemas.microsoft.com/office/drawing/2014/main" id="{4EBDA698-9984-5EA2-59E3-DFC97F568709}"/>
                    </a:ext>
                  </a:extLst>
                </p:cNvPr>
                <p:cNvSpPr/>
                <p:nvPr/>
              </p:nvSpPr>
              <p:spPr>
                <a:xfrm>
                  <a:off x="4597989" y="9321908"/>
                  <a:ext cx="974650" cy="1226112"/>
                </a:xfrm>
                <a:prstGeom prst="rect">
                  <a:avLst/>
                </a:prstGeom>
                <a:noFill/>
                <a:ln>
                  <a:solidFill>
                    <a:srgbClr val="4F81BD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1700"/>
                </a:p>
              </p:txBody>
            </p:sp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6AC85D56-757A-3F18-D8EE-C420EFFCAC3D}"/>
                    </a:ext>
                  </a:extLst>
                </p:cNvPr>
                <p:cNvSpPr txBox="1"/>
                <p:nvPr/>
              </p:nvSpPr>
              <p:spPr>
                <a:xfrm>
                  <a:off x="4605251" y="9290281"/>
                  <a:ext cx="974650" cy="28034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700" dirty="0">
                      <a:latin typeface="Agency FB" panose="00010606040000040003" pitchFamily="2" charset="0"/>
                      <a:cs typeface="Times New Roman" panose="02020603050405020304" pitchFamily="18" charset="0"/>
                    </a:rPr>
                    <a:t>UNAM</a:t>
                  </a:r>
                  <a:endParaRPr lang="ru-RU" sz="1700" dirty="0"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35" name="Прямоугольник 34">
                <a:extLst>
                  <a:ext uri="{FF2B5EF4-FFF2-40B4-BE49-F238E27FC236}">
                    <a16:creationId xmlns:a16="http://schemas.microsoft.com/office/drawing/2014/main" id="{DCFDA7D9-5916-3BB4-D3AF-6F9FC46BC4AF}"/>
                  </a:ext>
                </a:extLst>
              </p:cNvPr>
              <p:cNvSpPr/>
              <p:nvPr/>
            </p:nvSpPr>
            <p:spPr>
              <a:xfrm>
                <a:off x="-9324088" y="490554"/>
                <a:ext cx="974650" cy="1007092"/>
              </a:xfrm>
              <a:prstGeom prst="rect">
                <a:avLst/>
              </a:prstGeom>
              <a:solidFill>
                <a:srgbClr val="4F81B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700"/>
              </a:p>
            </p:txBody>
          </p:sp>
          <p:pic>
            <p:nvPicPr>
              <p:cNvPr id="36" name="Picture 2" descr="National Autonomous University of Mexico | university, Mexico City, Mexico  | Britannica">
                <a:extLst>
                  <a:ext uri="{FF2B5EF4-FFF2-40B4-BE49-F238E27FC236}">
                    <a16:creationId xmlns:a16="http://schemas.microsoft.com/office/drawing/2014/main" id="{50FF068C-71A5-2A0F-3A4B-39034124D876}"/>
                  </a:ext>
                </a:extLst>
              </p:cNvPr>
              <p:cNvPicPr>
                <a:picLocks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873" r="14017"/>
              <a:stretch/>
            </p:blipFill>
            <p:spPr bwMode="auto">
              <a:xfrm>
                <a:off x="-9325797" y="506253"/>
                <a:ext cx="974650" cy="974650"/>
              </a:xfrm>
              <a:prstGeom prst="ellipse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9" name="Группа 38">
              <a:extLst>
                <a:ext uri="{FF2B5EF4-FFF2-40B4-BE49-F238E27FC236}">
                  <a16:creationId xmlns:a16="http://schemas.microsoft.com/office/drawing/2014/main" id="{4D650820-995E-36FB-EBD4-3EFFA7D5D51C}"/>
                </a:ext>
              </a:extLst>
            </p:cNvPr>
            <p:cNvGrpSpPr/>
            <p:nvPr/>
          </p:nvGrpSpPr>
          <p:grpSpPr>
            <a:xfrm>
              <a:off x="7501281" y="713643"/>
              <a:ext cx="1395279" cy="1061805"/>
              <a:chOff x="-9885141" y="3641429"/>
              <a:chExt cx="1105153" cy="841021"/>
            </a:xfrm>
          </p:grpSpPr>
          <p:pic>
            <p:nvPicPr>
              <p:cNvPr id="40" name="Рисунок 39">
                <a:extLst>
                  <a:ext uri="{FF2B5EF4-FFF2-40B4-BE49-F238E27FC236}">
                    <a16:creationId xmlns:a16="http://schemas.microsoft.com/office/drawing/2014/main" id="{38828FE2-9D19-FA14-D913-D4EA8C67EA7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-9206047" y="4056391"/>
                <a:ext cx="426059" cy="426059"/>
              </a:xfrm>
              <a:prstGeom prst="rect">
                <a:avLst/>
              </a:prstGeom>
            </p:spPr>
          </p:pic>
          <p:pic>
            <p:nvPicPr>
              <p:cNvPr id="41" name="Рисунок 40">
                <a:extLst>
                  <a:ext uri="{FF2B5EF4-FFF2-40B4-BE49-F238E27FC236}">
                    <a16:creationId xmlns:a16="http://schemas.microsoft.com/office/drawing/2014/main" id="{122E0AF9-A8A9-3FC2-9496-9A78D34F49F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-9885141" y="3641429"/>
                <a:ext cx="713010" cy="713010"/>
              </a:xfrm>
              <a:prstGeom prst="rect">
                <a:avLst/>
              </a:prstGeom>
            </p:spPr>
          </p:pic>
        </p:grpSp>
        <p:grpSp>
          <p:nvGrpSpPr>
            <p:cNvPr id="42" name="Группа 41">
              <a:extLst>
                <a:ext uri="{FF2B5EF4-FFF2-40B4-BE49-F238E27FC236}">
                  <a16:creationId xmlns:a16="http://schemas.microsoft.com/office/drawing/2014/main" id="{B5BDBE37-861A-D88D-F67A-89F46B800E0B}"/>
                </a:ext>
              </a:extLst>
            </p:cNvPr>
            <p:cNvGrpSpPr/>
            <p:nvPr/>
          </p:nvGrpSpPr>
          <p:grpSpPr>
            <a:xfrm>
              <a:off x="7304352" y="1692238"/>
              <a:ext cx="1223028" cy="1189628"/>
              <a:chOff x="-7792661" y="5048063"/>
              <a:chExt cx="968720" cy="942264"/>
            </a:xfrm>
          </p:grpSpPr>
          <p:pic>
            <p:nvPicPr>
              <p:cNvPr id="43" name="Рисунок 42">
                <a:extLst>
                  <a:ext uri="{FF2B5EF4-FFF2-40B4-BE49-F238E27FC236}">
                    <a16:creationId xmlns:a16="http://schemas.microsoft.com/office/drawing/2014/main" id="{E2D63DE1-9D73-06A0-6A33-D4217101F30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clrChange>
                  <a:clrFrom>
                    <a:srgbClr val="000000"/>
                  </a:clrFrom>
                  <a:clrTo>
                    <a:srgbClr val="000000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-7718063" y="5048063"/>
                <a:ext cx="552015" cy="637695"/>
              </a:xfrm>
              <a:prstGeom prst="rect">
                <a:avLst/>
              </a:prstGeom>
            </p:spPr>
          </p:pic>
          <p:pic>
            <p:nvPicPr>
              <p:cNvPr id="44" name="Рисунок 43">
                <a:extLst>
                  <a:ext uri="{FF2B5EF4-FFF2-40B4-BE49-F238E27FC236}">
                    <a16:creationId xmlns:a16="http://schemas.microsoft.com/office/drawing/2014/main" id="{A83E7A3F-A1E4-24ED-A48A-193835A2287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7247057" y="5315606"/>
                <a:ext cx="373567" cy="373567"/>
              </a:xfrm>
              <a:prstGeom prst="rect">
                <a:avLst/>
              </a:prstGeom>
            </p:spPr>
          </p:pic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AB0F93D1-88DC-F0AA-E3FA-EDC75320A48E}"/>
                  </a:ext>
                </a:extLst>
              </p:cNvPr>
              <p:cNvSpPr txBox="1"/>
              <p:nvPr/>
            </p:nvSpPr>
            <p:spPr>
              <a:xfrm>
                <a:off x="-7792661" y="5673413"/>
                <a:ext cx="968720" cy="3169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>
                    <a:latin typeface="Agency FB" panose="00010606040000040003" pitchFamily="2" charset="0"/>
                  </a:rPr>
                  <a:t>MLIT EOS</a:t>
                </a:r>
                <a:endParaRPr lang="ru-RU" sz="2000" dirty="0"/>
              </a:p>
            </p:txBody>
          </p:sp>
        </p:grpSp>
        <p:cxnSp>
          <p:nvCxnSpPr>
            <p:cNvPr id="46" name="Прямая со стрелкой 45">
              <a:extLst>
                <a:ext uri="{FF2B5EF4-FFF2-40B4-BE49-F238E27FC236}">
                  <a16:creationId xmlns:a16="http://schemas.microsoft.com/office/drawing/2014/main" id="{191F8DCE-790D-0DDE-D8D9-B34CC5C6FF5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626164" y="1378851"/>
              <a:ext cx="2303453" cy="40004"/>
            </a:xfrm>
            <a:prstGeom prst="straightConnector1">
              <a:avLst/>
            </a:prstGeom>
            <a:ln w="57150">
              <a:solidFill>
                <a:srgbClr val="0055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Прямая со стрелкой 46">
              <a:extLst>
                <a:ext uri="{FF2B5EF4-FFF2-40B4-BE49-F238E27FC236}">
                  <a16:creationId xmlns:a16="http://schemas.microsoft.com/office/drawing/2014/main" id="{6FB312FC-B9D9-93AA-DD8E-FC8EB7054C00}"/>
                </a:ext>
              </a:extLst>
            </p:cNvPr>
            <p:cNvCxnSpPr>
              <a:cxnSpLocks/>
              <a:stCxn id="73" idx="1"/>
            </p:cNvCxnSpPr>
            <p:nvPr/>
          </p:nvCxnSpPr>
          <p:spPr>
            <a:xfrm flipH="1">
              <a:off x="1594015" y="1622914"/>
              <a:ext cx="2409263" cy="1083485"/>
            </a:xfrm>
            <a:prstGeom prst="straightConnector1">
              <a:avLst/>
            </a:prstGeom>
            <a:ln w="57150">
              <a:solidFill>
                <a:srgbClr val="0055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Прямая со стрелкой 47">
              <a:extLst>
                <a:ext uri="{FF2B5EF4-FFF2-40B4-BE49-F238E27FC236}">
                  <a16:creationId xmlns:a16="http://schemas.microsoft.com/office/drawing/2014/main" id="{DDC78937-D3B6-97E1-3E55-0533B365DE9E}"/>
                </a:ext>
              </a:extLst>
            </p:cNvPr>
            <p:cNvCxnSpPr>
              <a:cxnSpLocks/>
              <a:endCxn id="25" idx="0"/>
            </p:cNvCxnSpPr>
            <p:nvPr/>
          </p:nvCxnSpPr>
          <p:spPr>
            <a:xfrm flipH="1">
              <a:off x="2444180" y="1868776"/>
              <a:ext cx="1593678" cy="1004476"/>
            </a:xfrm>
            <a:prstGeom prst="straightConnector1">
              <a:avLst/>
            </a:prstGeom>
            <a:ln w="57150">
              <a:solidFill>
                <a:srgbClr val="0055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Прямая со стрелкой 48">
              <a:extLst>
                <a:ext uri="{FF2B5EF4-FFF2-40B4-BE49-F238E27FC236}">
                  <a16:creationId xmlns:a16="http://schemas.microsoft.com/office/drawing/2014/main" id="{1CB23A05-0E33-A392-682B-E27DDE1213ED}"/>
                </a:ext>
              </a:extLst>
            </p:cNvPr>
            <p:cNvCxnSpPr>
              <a:cxnSpLocks/>
              <a:endCxn id="9" idx="0"/>
            </p:cNvCxnSpPr>
            <p:nvPr/>
          </p:nvCxnSpPr>
          <p:spPr>
            <a:xfrm flipH="1">
              <a:off x="3782811" y="1960333"/>
              <a:ext cx="438765" cy="902749"/>
            </a:xfrm>
            <a:prstGeom prst="straightConnector1">
              <a:avLst/>
            </a:prstGeom>
            <a:ln w="57150">
              <a:solidFill>
                <a:srgbClr val="0055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Прямая со стрелкой 49">
              <a:extLst>
                <a:ext uri="{FF2B5EF4-FFF2-40B4-BE49-F238E27FC236}">
                  <a16:creationId xmlns:a16="http://schemas.microsoft.com/office/drawing/2014/main" id="{BA8454A2-9657-E354-A71E-CDD7E716BCE0}"/>
                </a:ext>
              </a:extLst>
            </p:cNvPr>
            <p:cNvCxnSpPr>
              <a:cxnSpLocks/>
              <a:endCxn id="15" idx="0"/>
            </p:cNvCxnSpPr>
            <p:nvPr/>
          </p:nvCxnSpPr>
          <p:spPr>
            <a:xfrm>
              <a:off x="5103167" y="1940167"/>
              <a:ext cx="5514" cy="922915"/>
            </a:xfrm>
            <a:prstGeom prst="straightConnector1">
              <a:avLst/>
            </a:prstGeom>
            <a:ln w="57150">
              <a:solidFill>
                <a:srgbClr val="0055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Прямая со стрелкой 50">
              <a:extLst>
                <a:ext uri="{FF2B5EF4-FFF2-40B4-BE49-F238E27FC236}">
                  <a16:creationId xmlns:a16="http://schemas.microsoft.com/office/drawing/2014/main" id="{9A771E8D-E07E-85CF-0429-DC430C51E9E0}"/>
                </a:ext>
              </a:extLst>
            </p:cNvPr>
            <p:cNvCxnSpPr>
              <a:cxnSpLocks/>
              <a:stCxn id="72" idx="3"/>
            </p:cNvCxnSpPr>
            <p:nvPr/>
          </p:nvCxnSpPr>
          <p:spPr>
            <a:xfrm>
              <a:off x="6555191" y="1626501"/>
              <a:ext cx="778632" cy="443102"/>
            </a:xfrm>
            <a:prstGeom prst="straightConnector1">
              <a:avLst/>
            </a:prstGeom>
            <a:ln w="57150">
              <a:solidFill>
                <a:srgbClr val="0055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Прямая со стрелкой 51">
              <a:extLst>
                <a:ext uri="{FF2B5EF4-FFF2-40B4-BE49-F238E27FC236}">
                  <a16:creationId xmlns:a16="http://schemas.microsoft.com/office/drawing/2014/main" id="{BA8454A2-9657-E354-A71E-CDD7E716BCE0}"/>
                </a:ext>
              </a:extLst>
            </p:cNvPr>
            <p:cNvCxnSpPr>
              <a:cxnSpLocks/>
            </p:cNvCxnSpPr>
            <p:nvPr/>
          </p:nvCxnSpPr>
          <p:spPr>
            <a:xfrm>
              <a:off x="6229055" y="1933034"/>
              <a:ext cx="626418" cy="940218"/>
            </a:xfrm>
            <a:prstGeom prst="straightConnector1">
              <a:avLst/>
            </a:prstGeom>
            <a:ln w="57150">
              <a:solidFill>
                <a:srgbClr val="0055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Прямая со стрелкой 52">
              <a:extLst>
                <a:ext uri="{FF2B5EF4-FFF2-40B4-BE49-F238E27FC236}">
                  <a16:creationId xmlns:a16="http://schemas.microsoft.com/office/drawing/2014/main" id="{314455B0-5E35-90CA-143B-204F3CD0FC0C}"/>
                </a:ext>
              </a:extLst>
            </p:cNvPr>
            <p:cNvCxnSpPr>
              <a:cxnSpLocks/>
            </p:cNvCxnSpPr>
            <p:nvPr/>
          </p:nvCxnSpPr>
          <p:spPr>
            <a:xfrm>
              <a:off x="6555191" y="1322110"/>
              <a:ext cx="1036686" cy="2457"/>
            </a:xfrm>
            <a:prstGeom prst="straightConnector1">
              <a:avLst/>
            </a:prstGeom>
            <a:ln w="57150">
              <a:solidFill>
                <a:srgbClr val="0055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4" name="Рисунок 53">
              <a:extLst>
                <a:ext uri="{FF2B5EF4-FFF2-40B4-BE49-F238E27FC236}">
                  <a16:creationId xmlns:a16="http://schemas.microsoft.com/office/drawing/2014/main" id="{2970C7D5-4FC2-3B29-88AB-354921E4683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25324" y="6212824"/>
              <a:ext cx="1418591" cy="569303"/>
            </a:xfrm>
            <a:prstGeom prst="rect">
              <a:avLst/>
            </a:prstGeom>
          </p:spPr>
        </p:pic>
        <p:grpSp>
          <p:nvGrpSpPr>
            <p:cNvPr id="55" name="Группа 54"/>
            <p:cNvGrpSpPr/>
            <p:nvPr/>
          </p:nvGrpSpPr>
          <p:grpSpPr>
            <a:xfrm>
              <a:off x="5942658" y="4659667"/>
              <a:ext cx="1238125" cy="1576313"/>
              <a:chOff x="5888878" y="10903033"/>
              <a:chExt cx="980678" cy="1248543"/>
            </a:xfrm>
          </p:grpSpPr>
          <p:grpSp>
            <p:nvGrpSpPr>
              <p:cNvPr id="56" name="Группа 55"/>
              <p:cNvGrpSpPr/>
              <p:nvPr/>
            </p:nvGrpSpPr>
            <p:grpSpPr>
              <a:xfrm>
                <a:off x="5889184" y="10903033"/>
                <a:ext cx="980372" cy="1248543"/>
                <a:chOff x="8705108" y="9293072"/>
                <a:chExt cx="980372" cy="1248545"/>
              </a:xfrm>
            </p:grpSpPr>
            <p:grpSp>
              <p:nvGrpSpPr>
                <p:cNvPr id="58" name="Группа 57"/>
                <p:cNvGrpSpPr/>
                <p:nvPr/>
              </p:nvGrpSpPr>
              <p:grpSpPr>
                <a:xfrm>
                  <a:off x="8705108" y="9293072"/>
                  <a:ext cx="980372" cy="1248542"/>
                  <a:chOff x="4597989" y="9299478"/>
                  <a:chExt cx="980372" cy="1248542"/>
                </a:xfrm>
              </p:grpSpPr>
              <p:sp>
                <p:nvSpPr>
                  <p:cNvPr id="61" name="Прямоугольник 60"/>
                  <p:cNvSpPr/>
                  <p:nvPr/>
                </p:nvSpPr>
                <p:spPr>
                  <a:xfrm>
                    <a:off x="4597989" y="9321908"/>
                    <a:ext cx="974650" cy="1226112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rgbClr val="4F81BD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sz="1700"/>
                  </a:p>
                </p:txBody>
              </p:sp>
              <p:sp>
                <p:nvSpPr>
                  <p:cNvPr id="62" name="TextBox 61"/>
                  <p:cNvSpPr txBox="1"/>
                  <p:nvPr/>
                </p:nvSpPr>
                <p:spPr>
                  <a:xfrm>
                    <a:off x="4603711" y="9299478"/>
                    <a:ext cx="974650" cy="28034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1700" dirty="0">
                        <a:latin typeface="Agency FB" panose="00010606040000040003" pitchFamily="2" charset="0"/>
                        <a:cs typeface="Times New Roman" panose="02020603050405020304" pitchFamily="18" charset="0"/>
                      </a:rPr>
                      <a:t>Polytech</a:t>
                    </a:r>
                    <a:endParaRPr lang="ru-RU" sz="1700" dirty="0">
                      <a:cs typeface="Times New Roman" panose="02020603050405020304" pitchFamily="18" charset="0"/>
                    </a:endParaRPr>
                  </a:p>
                </p:txBody>
              </p:sp>
            </p:grpSp>
            <p:sp>
              <p:nvSpPr>
                <p:cNvPr id="59" name="Прямоугольник 58"/>
                <p:cNvSpPr/>
                <p:nvPr/>
              </p:nvSpPr>
              <p:spPr>
                <a:xfrm>
                  <a:off x="8705416" y="9534525"/>
                  <a:ext cx="974650" cy="1007092"/>
                </a:xfrm>
                <a:prstGeom prst="rect">
                  <a:avLst/>
                </a:prstGeom>
                <a:solidFill>
                  <a:srgbClr val="4F81B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1700"/>
                </a:p>
              </p:txBody>
            </p:sp>
            <p:sp>
              <p:nvSpPr>
                <p:cNvPr id="60" name="Овал 59"/>
                <p:cNvSpPr/>
                <p:nvPr/>
              </p:nvSpPr>
              <p:spPr>
                <a:xfrm>
                  <a:off x="8713361" y="9566152"/>
                  <a:ext cx="943838" cy="943838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1700"/>
                </a:p>
              </p:txBody>
            </p:sp>
          </p:grpSp>
          <p:sp>
            <p:nvSpPr>
              <p:cNvPr id="57" name="Овал 56"/>
              <p:cNvSpPr/>
              <p:nvPr/>
            </p:nvSpPr>
            <p:spPr>
              <a:xfrm>
                <a:off x="5888878" y="11171406"/>
                <a:ext cx="962794" cy="962794"/>
              </a:xfrm>
              <a:prstGeom prst="ellipse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700"/>
              </a:p>
            </p:txBody>
          </p:sp>
        </p:grpSp>
        <p:grpSp>
          <p:nvGrpSpPr>
            <p:cNvPr id="63" name="Группа 62"/>
            <p:cNvGrpSpPr/>
            <p:nvPr/>
          </p:nvGrpSpPr>
          <p:grpSpPr>
            <a:xfrm>
              <a:off x="7317271" y="4664100"/>
              <a:ext cx="1231287" cy="1576309"/>
              <a:chOff x="7230338" y="11293532"/>
              <a:chExt cx="975262" cy="1248542"/>
            </a:xfrm>
          </p:grpSpPr>
          <p:grpSp>
            <p:nvGrpSpPr>
              <p:cNvPr id="64" name="Группа 63"/>
              <p:cNvGrpSpPr/>
              <p:nvPr/>
            </p:nvGrpSpPr>
            <p:grpSpPr>
              <a:xfrm>
                <a:off x="7230338" y="11293532"/>
                <a:ext cx="975262" cy="1248542"/>
                <a:chOff x="8704804" y="9293075"/>
                <a:chExt cx="975262" cy="1248542"/>
              </a:xfrm>
            </p:grpSpPr>
            <p:grpSp>
              <p:nvGrpSpPr>
                <p:cNvPr id="66" name="Группа 65"/>
                <p:cNvGrpSpPr/>
                <p:nvPr/>
              </p:nvGrpSpPr>
              <p:grpSpPr>
                <a:xfrm>
                  <a:off x="8704804" y="9293075"/>
                  <a:ext cx="974956" cy="1248542"/>
                  <a:chOff x="4597683" y="9299478"/>
                  <a:chExt cx="974956" cy="1248542"/>
                </a:xfrm>
              </p:grpSpPr>
              <p:sp>
                <p:nvSpPr>
                  <p:cNvPr id="69" name="Прямоугольник 68"/>
                  <p:cNvSpPr/>
                  <p:nvPr/>
                </p:nvSpPr>
                <p:spPr>
                  <a:xfrm>
                    <a:off x="4597989" y="9321908"/>
                    <a:ext cx="974650" cy="1226112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rgbClr val="4F81BD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sz="1700"/>
                  </a:p>
                </p:txBody>
              </p:sp>
              <p:sp>
                <p:nvSpPr>
                  <p:cNvPr id="70" name="TextBox 69"/>
                  <p:cNvSpPr txBox="1"/>
                  <p:nvPr/>
                </p:nvSpPr>
                <p:spPr>
                  <a:xfrm>
                    <a:off x="4597683" y="9299478"/>
                    <a:ext cx="974650" cy="28034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1700" dirty="0">
                        <a:latin typeface="Agency FB" panose="00010606040000040003" pitchFamily="2" charset="0"/>
                        <a:cs typeface="Times New Roman" panose="02020603050405020304" pitchFamily="18" charset="0"/>
                      </a:rPr>
                      <a:t>MSC</a:t>
                    </a:r>
                    <a:endParaRPr lang="ru-RU" sz="1700" dirty="0">
                      <a:cs typeface="Times New Roman" panose="02020603050405020304" pitchFamily="18" charset="0"/>
                    </a:endParaRPr>
                  </a:p>
                </p:txBody>
              </p:sp>
            </p:grpSp>
            <p:sp>
              <p:nvSpPr>
                <p:cNvPr id="67" name="Прямоугольник 66"/>
                <p:cNvSpPr/>
                <p:nvPr/>
              </p:nvSpPr>
              <p:spPr>
                <a:xfrm>
                  <a:off x="8705416" y="9534525"/>
                  <a:ext cx="974650" cy="1007092"/>
                </a:xfrm>
                <a:prstGeom prst="rect">
                  <a:avLst/>
                </a:prstGeom>
                <a:solidFill>
                  <a:srgbClr val="4F81B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1700"/>
                </a:p>
              </p:txBody>
            </p:sp>
            <p:sp>
              <p:nvSpPr>
                <p:cNvPr id="68" name="Овал 67"/>
                <p:cNvSpPr/>
                <p:nvPr/>
              </p:nvSpPr>
              <p:spPr>
                <a:xfrm>
                  <a:off x="8713361" y="9566152"/>
                  <a:ext cx="943838" cy="943838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1700"/>
                </a:p>
              </p:txBody>
            </p:sp>
          </p:grpSp>
          <p:pic>
            <p:nvPicPr>
              <p:cNvPr id="65" name="Рисунок 64"/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7316969" y="11651353"/>
                <a:ext cx="749897" cy="656886"/>
              </a:xfrm>
              <a:prstGeom prst="rect">
                <a:avLst/>
              </a:prstGeom>
            </p:spPr>
          </p:pic>
        </p:grpSp>
        <p:grpSp>
          <p:nvGrpSpPr>
            <p:cNvPr id="71" name="Группа 70"/>
            <p:cNvGrpSpPr/>
            <p:nvPr/>
          </p:nvGrpSpPr>
          <p:grpSpPr>
            <a:xfrm>
              <a:off x="3929617" y="1220070"/>
              <a:ext cx="2625574" cy="812861"/>
              <a:chOff x="24928292" y="7418529"/>
              <a:chExt cx="2625574" cy="812861"/>
            </a:xfrm>
          </p:grpSpPr>
          <p:sp>
            <p:nvSpPr>
              <p:cNvPr id="72" name="Скругленный прямоугольник 71">
                <a:extLst>
                  <a:ext uri="{FF2B5EF4-FFF2-40B4-BE49-F238E27FC236}">
                    <a16:creationId xmlns:a16="http://schemas.microsoft.com/office/drawing/2014/main" id="{D86AC00E-759A-A03C-D40E-4048559044ED}"/>
                  </a:ext>
                </a:extLst>
              </p:cNvPr>
              <p:cNvSpPr/>
              <p:nvPr/>
            </p:nvSpPr>
            <p:spPr>
              <a:xfrm>
                <a:off x="24928292" y="7418529"/>
                <a:ext cx="2625574" cy="812861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ru-RU"/>
              </a:p>
            </p:txBody>
          </p:sp>
          <p:pic>
            <p:nvPicPr>
              <p:cNvPr id="73" name="Рисунок 72">
                <a:extLst>
                  <a:ext uri="{FF2B5EF4-FFF2-40B4-BE49-F238E27FC236}">
                    <a16:creationId xmlns:a16="http://schemas.microsoft.com/office/drawing/2014/main" id="{A3392D5D-F298-F654-2B6F-E5C1415FB5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001953" y="7438695"/>
                <a:ext cx="2487203" cy="765356"/>
              </a:xfrm>
              <a:prstGeom prst="rect">
                <a:avLst/>
              </a:prstGeom>
            </p:spPr>
          </p:pic>
        </p:grpSp>
        <p:grpSp>
          <p:nvGrpSpPr>
            <p:cNvPr id="74" name="Группа 73"/>
            <p:cNvGrpSpPr/>
            <p:nvPr/>
          </p:nvGrpSpPr>
          <p:grpSpPr>
            <a:xfrm>
              <a:off x="7180783" y="3116943"/>
              <a:ext cx="1341328" cy="1168724"/>
              <a:chOff x="29147222" y="9656339"/>
              <a:chExt cx="1341328" cy="1168724"/>
            </a:xfrm>
          </p:grpSpPr>
          <p:pic>
            <p:nvPicPr>
              <p:cNvPr id="75" name="Рисунок 74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294407" y="9656339"/>
                <a:ext cx="761648" cy="761648"/>
              </a:xfrm>
              <a:prstGeom prst="rect">
                <a:avLst/>
              </a:prstGeom>
            </p:spPr>
          </p:pic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AB0F93D1-88DC-F0AA-E3FA-EDC75320A48E}"/>
                  </a:ext>
                </a:extLst>
              </p:cNvPr>
              <p:cNvSpPr txBox="1"/>
              <p:nvPr/>
            </p:nvSpPr>
            <p:spPr>
              <a:xfrm>
                <a:off x="29147222" y="10301843"/>
                <a:ext cx="134132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700" dirty="0"/>
                  <a:t>Lustre</a:t>
                </a:r>
              </a:p>
              <a:p>
                <a:pPr algn="ctr"/>
                <a:r>
                  <a:rPr lang="en-US" sz="1100" dirty="0"/>
                  <a:t>Ultra-fast storage</a:t>
                </a:r>
                <a:endParaRPr lang="ru-RU" sz="1100" dirty="0"/>
              </a:p>
            </p:txBody>
          </p:sp>
          <p:pic>
            <p:nvPicPr>
              <p:cNvPr id="77" name="Рисунок 76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894785" y="9923669"/>
                <a:ext cx="479170" cy="479170"/>
              </a:xfrm>
              <a:prstGeom prst="rect">
                <a:avLst/>
              </a:prstGeom>
            </p:spPr>
          </p:pic>
        </p:grpSp>
        <p:sp>
          <p:nvSpPr>
            <p:cNvPr id="78" name="Скругленный прямоугольник 77"/>
            <p:cNvSpPr/>
            <p:nvPr/>
          </p:nvSpPr>
          <p:spPr>
            <a:xfrm>
              <a:off x="1715593" y="688417"/>
              <a:ext cx="7205803" cy="3887349"/>
            </a:xfrm>
            <a:prstGeom prst="roundRect">
              <a:avLst>
                <a:gd name="adj" fmla="val 6656"/>
              </a:avLst>
            </a:prstGeom>
            <a:noFill/>
            <a:ln w="44450">
              <a:solidFill>
                <a:srgbClr val="0055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0055A0"/>
                </a:solidFill>
              </a:endParaRP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2001582" y="714755"/>
              <a:ext cx="224131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rgbClr val="4F81BD"/>
                  </a:solidFill>
                  <a:latin typeface="Agency FB" panose="00010606040000040003" pitchFamily="2" charset="0"/>
                </a:rPr>
                <a:t>MICC basic facility</a:t>
              </a:r>
              <a:endParaRPr lang="ru-RU" sz="2800" b="1" dirty="0">
                <a:solidFill>
                  <a:srgbClr val="4F81BD"/>
                </a:solidFill>
              </a:endParaRPr>
            </a:p>
          </p:txBody>
        </p:sp>
        <p:cxnSp>
          <p:nvCxnSpPr>
            <p:cNvPr id="80" name="Прямая соединительная линия 79"/>
            <p:cNvCxnSpPr/>
            <p:nvPr/>
          </p:nvCxnSpPr>
          <p:spPr>
            <a:xfrm>
              <a:off x="6052186" y="3175297"/>
              <a:ext cx="2356727" cy="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1" name="Дуга 80"/>
            <p:cNvSpPr/>
            <p:nvPr/>
          </p:nvSpPr>
          <p:spPr>
            <a:xfrm rot="3885867">
              <a:off x="7459895" y="2496162"/>
              <a:ext cx="1442551" cy="1183603"/>
            </a:xfrm>
            <a:prstGeom prst="arc">
              <a:avLst>
                <a:gd name="adj1" fmla="val 14582821"/>
                <a:gd name="adj2" fmla="val 0"/>
              </a:avLst>
            </a:prstGeom>
            <a:ln w="57150">
              <a:solidFill>
                <a:srgbClr val="0055A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0055A0"/>
                </a:solidFill>
              </a:endParaRPr>
            </a:p>
          </p:txBody>
        </p:sp>
        <p:sp>
          <p:nvSpPr>
            <p:cNvPr id="82" name="Скругленный прямоугольник 81"/>
            <p:cNvSpPr/>
            <p:nvPr/>
          </p:nvSpPr>
          <p:spPr>
            <a:xfrm>
              <a:off x="5854913" y="2840583"/>
              <a:ext cx="2793529" cy="3887350"/>
            </a:xfrm>
            <a:prstGeom prst="roundRect">
              <a:avLst>
                <a:gd name="adj" fmla="val 6656"/>
              </a:avLst>
            </a:prstGeom>
            <a:noFill/>
            <a:ln w="4445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384135" y="4783154"/>
              <a:ext cx="5362818" cy="1938992"/>
            </a:xfrm>
            <a:prstGeom prst="rect">
              <a:avLst/>
            </a:prstGeom>
            <a:noFill/>
            <a:ln>
              <a:solidFill>
                <a:srgbClr val="0099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ColaborateLight" panose="02000503040000020004" pitchFamily="2" charset="0"/>
                </a:rPr>
                <a:t>NRCN</a:t>
              </a:r>
              <a:r>
                <a:rPr lang="ru-RU" dirty="0">
                  <a:latin typeface="ColaborateLight" panose="02000503040000020004" pitchFamily="2" charset="0"/>
                </a:rPr>
                <a:t> </a:t>
              </a:r>
              <a:r>
                <a:rPr lang="en-US" dirty="0">
                  <a:latin typeface="ColaborateLight" panose="02000503040000020004" pitchFamily="2" charset="0"/>
                </a:rPr>
                <a:t>(National Research Computer Network) is the Russia's largest research and education (R&amp;E) network. May allow execution of jobs submitted to Govorun on a resources of the network. Massive tests with MPD jobs were performed successfully  in the beginning of 2022</a:t>
              </a:r>
              <a:endParaRPr lang="ru-RU" dirty="0"/>
            </a:p>
          </p:txBody>
        </p:sp>
      </p:grpSp>
      <p:sp>
        <p:nvSpPr>
          <p:cNvPr id="84" name="Title 3">
            <a:extLst>
              <a:ext uri="{FF2B5EF4-FFF2-40B4-BE49-F238E27FC236}">
                <a16:creationId xmlns:a16="http://schemas.microsoft.com/office/drawing/2014/main" id="{FD09149D-C845-77C4-94D7-C64A626C9F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51304"/>
            <a:ext cx="9141942" cy="1004598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latin typeface="Segoe UI Light" panose="020B0502040204020203" pitchFamily="34" charset="0"/>
                <a:cs typeface="Segoe UI Light" panose="020B0502040204020203" pitchFamily="34" charset="0"/>
              </a:rPr>
              <a:t>DIRAC in JINR</a:t>
            </a:r>
          </a:p>
        </p:txBody>
      </p:sp>
    </p:spTree>
    <p:extLst>
      <p:ext uri="{BB962C8B-B14F-4D97-AF65-F5344CB8AC3E}">
        <p14:creationId xmlns:p14="http://schemas.microsoft.com/office/powerpoint/2010/main" val="218153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C2107BF-C12A-460F-9912-EBFB9BC27E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FD09149D-C845-77C4-94D7-C64A626C9F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272"/>
            <a:ext cx="9141942" cy="1062528"/>
          </a:xfrm>
        </p:spPr>
        <p:txBody>
          <a:bodyPr>
            <a:normAutofit/>
          </a:bodyPr>
          <a:lstStyle/>
          <a:p>
            <a:pPr algn="ctr"/>
            <a:r>
              <a:rPr lang="en-US" sz="5400" dirty="0">
                <a:latin typeface="Segoe UI Light" panose="020B0502040204020203" pitchFamily="34" charset="0"/>
                <a:cs typeface="Segoe UI Light" panose="020B0502040204020203" pitchFamily="34" charset="0"/>
              </a:rPr>
              <a:t>General scheme of resources</a:t>
            </a:r>
            <a:endParaRPr lang="en-US" sz="40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4791" y="1974049"/>
            <a:ext cx="1106836" cy="1106836"/>
          </a:xfrm>
          <a:prstGeom prst="rect">
            <a:avLst/>
          </a:prstGeom>
        </p:spPr>
      </p:pic>
      <p:sp>
        <p:nvSpPr>
          <p:cNvPr id="5" name="Подзаголовок 2">
            <a:extLst>
              <a:ext uri="{FF2B5EF4-FFF2-40B4-BE49-F238E27FC236}">
                <a16:creationId xmlns:a16="http://schemas.microsoft.com/office/drawing/2014/main" id="{2D77887C-891E-699B-7D67-7D3F4C0EF1E0}"/>
              </a:ext>
            </a:extLst>
          </p:cNvPr>
          <p:cNvSpPr txBox="1">
            <a:spLocks/>
          </p:cNvSpPr>
          <p:nvPr/>
        </p:nvSpPr>
        <p:spPr>
          <a:xfrm>
            <a:off x="5696708" y="3071517"/>
            <a:ext cx="3603003" cy="86142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ctr"/>
            <a:r>
              <a:rPr lang="en-US" cap="none" dirty="0">
                <a:solidFill>
                  <a:srgbClr val="0055A0"/>
                </a:solidFill>
                <a:latin typeface="Roboto Slab" pitchFamily="2" charset="0"/>
                <a:ea typeface="Roboto Slab" pitchFamily="2" charset="0"/>
              </a:rPr>
              <a:t>EOS LHEP</a:t>
            </a:r>
            <a:endParaRPr lang="ru-RU" cap="none" dirty="0">
              <a:solidFill>
                <a:srgbClr val="0055A0"/>
              </a:solidFill>
              <a:latin typeface="Roboto Slab" pitchFamily="2" charset="0"/>
              <a:ea typeface="Roboto Slab" pitchFamily="2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5151" y="1667994"/>
            <a:ext cx="972951" cy="42941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3689" y="1983417"/>
            <a:ext cx="1106836" cy="1106836"/>
          </a:xfrm>
          <a:prstGeom prst="rect">
            <a:avLst/>
          </a:prstGeom>
        </p:spPr>
      </p:pic>
      <p:sp>
        <p:nvSpPr>
          <p:cNvPr id="9" name="Подзаголовок 2">
            <a:extLst>
              <a:ext uri="{FF2B5EF4-FFF2-40B4-BE49-F238E27FC236}">
                <a16:creationId xmlns:a16="http://schemas.microsoft.com/office/drawing/2014/main" id="{2D77887C-891E-699B-7D67-7D3F4C0EF1E0}"/>
              </a:ext>
            </a:extLst>
          </p:cNvPr>
          <p:cNvSpPr txBox="1">
            <a:spLocks/>
          </p:cNvSpPr>
          <p:nvPr/>
        </p:nvSpPr>
        <p:spPr>
          <a:xfrm>
            <a:off x="635605" y="3080885"/>
            <a:ext cx="3603003" cy="86142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ctr"/>
            <a:r>
              <a:rPr lang="en-US" cap="none" dirty="0">
                <a:solidFill>
                  <a:srgbClr val="0055A0"/>
                </a:solidFill>
                <a:latin typeface="Roboto Slab" pitchFamily="2" charset="0"/>
                <a:ea typeface="Roboto Slab" pitchFamily="2" charset="0"/>
              </a:rPr>
              <a:t>EOS MLIT</a:t>
            </a:r>
            <a:endParaRPr lang="ru-RU" cap="none" dirty="0">
              <a:solidFill>
                <a:srgbClr val="0055A0"/>
              </a:solidFill>
              <a:latin typeface="Roboto Slab" pitchFamily="2" charset="0"/>
              <a:ea typeface="Roboto Slab" pitchFamily="2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4049" y="1677362"/>
            <a:ext cx="972951" cy="42941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3057" y="4339071"/>
            <a:ext cx="810304" cy="81030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9567" y="4339071"/>
            <a:ext cx="810304" cy="810304"/>
          </a:xfrm>
          <a:prstGeom prst="rect">
            <a:avLst/>
          </a:prstGeom>
        </p:spPr>
      </p:pic>
      <p:sp>
        <p:nvSpPr>
          <p:cNvPr id="13" name="Подзаголовок 2">
            <a:extLst>
              <a:ext uri="{FF2B5EF4-FFF2-40B4-BE49-F238E27FC236}">
                <a16:creationId xmlns:a16="http://schemas.microsoft.com/office/drawing/2014/main" id="{2D77887C-891E-699B-7D67-7D3F4C0EF1E0}"/>
              </a:ext>
            </a:extLst>
          </p:cNvPr>
          <p:cNvSpPr txBox="1">
            <a:spLocks/>
          </p:cNvSpPr>
          <p:nvPr/>
        </p:nvSpPr>
        <p:spPr>
          <a:xfrm>
            <a:off x="6594864" y="5191124"/>
            <a:ext cx="1806692" cy="43855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ctr"/>
            <a:r>
              <a:rPr lang="en-US" cap="none" dirty="0">
                <a:solidFill>
                  <a:srgbClr val="0055A0"/>
                </a:solidFill>
                <a:latin typeface="Roboto Slab" pitchFamily="2" charset="0"/>
                <a:ea typeface="Roboto Slab" pitchFamily="2" charset="0"/>
              </a:rPr>
              <a:t>NICA Cluster</a:t>
            </a:r>
            <a:endParaRPr lang="ru-RU" cap="none" dirty="0">
              <a:solidFill>
                <a:srgbClr val="0055A0"/>
              </a:solidFill>
              <a:latin typeface="Roboto Slab" pitchFamily="2" charset="0"/>
              <a:ea typeface="Roboto Slab" pitchFamily="2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571" y="4339071"/>
            <a:ext cx="810304" cy="810304"/>
          </a:xfrm>
          <a:prstGeom prst="rect">
            <a:avLst/>
          </a:prstGeom>
        </p:spPr>
      </p:pic>
      <p:sp>
        <p:nvSpPr>
          <p:cNvPr id="15" name="Подзаголовок 2">
            <a:extLst>
              <a:ext uri="{FF2B5EF4-FFF2-40B4-BE49-F238E27FC236}">
                <a16:creationId xmlns:a16="http://schemas.microsoft.com/office/drawing/2014/main" id="{2D77887C-891E-699B-7D67-7D3F4C0EF1E0}"/>
              </a:ext>
            </a:extLst>
          </p:cNvPr>
          <p:cNvSpPr txBox="1">
            <a:spLocks/>
          </p:cNvSpPr>
          <p:nvPr/>
        </p:nvSpPr>
        <p:spPr>
          <a:xfrm>
            <a:off x="833571" y="5201374"/>
            <a:ext cx="810304" cy="43855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ctr"/>
            <a:r>
              <a:rPr lang="en-US" cap="none" dirty="0">
                <a:solidFill>
                  <a:srgbClr val="0055A0"/>
                </a:solidFill>
                <a:latin typeface="Roboto Slab" pitchFamily="2" charset="0"/>
                <a:ea typeface="Roboto Slab" pitchFamily="2" charset="0"/>
              </a:rPr>
              <a:t>Tier1</a:t>
            </a:r>
            <a:endParaRPr lang="ru-RU" cap="none" dirty="0">
              <a:solidFill>
                <a:srgbClr val="0055A0"/>
              </a:solidFill>
              <a:latin typeface="Roboto Slab" pitchFamily="2" charset="0"/>
              <a:ea typeface="Roboto Slab" pitchFamily="2" charset="0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8897" y="4341083"/>
            <a:ext cx="810304" cy="810304"/>
          </a:xfrm>
          <a:prstGeom prst="rect">
            <a:avLst/>
          </a:prstGeom>
        </p:spPr>
      </p:pic>
      <p:sp>
        <p:nvSpPr>
          <p:cNvPr id="19" name="Подзаголовок 2">
            <a:extLst>
              <a:ext uri="{FF2B5EF4-FFF2-40B4-BE49-F238E27FC236}">
                <a16:creationId xmlns:a16="http://schemas.microsoft.com/office/drawing/2014/main" id="{2D77887C-891E-699B-7D67-7D3F4C0EF1E0}"/>
              </a:ext>
            </a:extLst>
          </p:cNvPr>
          <p:cNvSpPr txBox="1">
            <a:spLocks/>
          </p:cNvSpPr>
          <p:nvPr/>
        </p:nvSpPr>
        <p:spPr>
          <a:xfrm>
            <a:off x="2098897" y="5203386"/>
            <a:ext cx="810304" cy="438552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ctr"/>
            <a:r>
              <a:rPr lang="en-US" cap="none" dirty="0">
                <a:solidFill>
                  <a:srgbClr val="0055A0"/>
                </a:solidFill>
                <a:latin typeface="Roboto Slab" pitchFamily="2" charset="0"/>
                <a:ea typeface="Roboto Slab" pitchFamily="2" charset="0"/>
              </a:rPr>
              <a:t>Tier2</a:t>
            </a:r>
            <a:endParaRPr lang="ru-RU" cap="none" dirty="0">
              <a:solidFill>
                <a:srgbClr val="0055A0"/>
              </a:solidFill>
              <a:latin typeface="Roboto Slab" pitchFamily="2" charset="0"/>
              <a:ea typeface="Roboto Slab" pitchFamily="2" charset="0"/>
            </a:endParaRPr>
          </a:p>
        </p:txBody>
      </p:sp>
      <p:sp>
        <p:nvSpPr>
          <p:cNvPr id="20" name="Подзаголовок 2">
            <a:extLst>
              <a:ext uri="{FF2B5EF4-FFF2-40B4-BE49-F238E27FC236}">
                <a16:creationId xmlns:a16="http://schemas.microsoft.com/office/drawing/2014/main" id="{2D77887C-891E-699B-7D67-7D3F4C0EF1E0}"/>
              </a:ext>
            </a:extLst>
          </p:cNvPr>
          <p:cNvSpPr txBox="1">
            <a:spLocks/>
          </p:cNvSpPr>
          <p:nvPr/>
        </p:nvSpPr>
        <p:spPr>
          <a:xfrm>
            <a:off x="3101642" y="5203386"/>
            <a:ext cx="1346154" cy="43855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ctr"/>
            <a:r>
              <a:rPr lang="en-US" cap="none" dirty="0">
                <a:solidFill>
                  <a:srgbClr val="0055A0"/>
                </a:solidFill>
                <a:latin typeface="Roboto Slab" pitchFamily="2" charset="0"/>
                <a:ea typeface="Roboto Slab" pitchFamily="2" charset="0"/>
              </a:rPr>
              <a:t>Govorun</a:t>
            </a:r>
            <a:endParaRPr lang="ru-RU" cap="none" dirty="0">
              <a:solidFill>
                <a:srgbClr val="0055A0"/>
              </a:solidFill>
              <a:latin typeface="Roboto Slab" pitchFamily="2" charset="0"/>
              <a:ea typeface="Roboto Slab" pitchFamily="2" charset="0"/>
            </a:endParaRPr>
          </a:p>
        </p:txBody>
      </p:sp>
      <p:grpSp>
        <p:nvGrpSpPr>
          <p:cNvPr id="48" name="Группа 47"/>
          <p:cNvGrpSpPr/>
          <p:nvPr/>
        </p:nvGrpSpPr>
        <p:grpSpPr>
          <a:xfrm>
            <a:off x="594204" y="1633592"/>
            <a:ext cx="8002923" cy="4142438"/>
            <a:chOff x="594204" y="1633592"/>
            <a:chExt cx="8002923" cy="4142438"/>
          </a:xfrm>
        </p:grpSpPr>
        <p:cxnSp>
          <p:nvCxnSpPr>
            <p:cNvPr id="22" name="Прямая соединительная линия 21"/>
            <p:cNvCxnSpPr/>
            <p:nvPr/>
          </p:nvCxnSpPr>
          <p:spPr>
            <a:xfrm>
              <a:off x="906492" y="1633592"/>
              <a:ext cx="4614583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Прямая соединительная линия 23"/>
            <p:cNvCxnSpPr/>
            <p:nvPr/>
          </p:nvCxnSpPr>
          <p:spPr>
            <a:xfrm>
              <a:off x="594218" y="1956120"/>
              <a:ext cx="0" cy="346453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Дуга 25"/>
            <p:cNvSpPr/>
            <p:nvPr/>
          </p:nvSpPr>
          <p:spPr>
            <a:xfrm>
              <a:off x="594204" y="1633592"/>
              <a:ext cx="624577" cy="645056"/>
            </a:xfrm>
            <a:prstGeom prst="arc">
              <a:avLst>
                <a:gd name="adj1" fmla="val 10711886"/>
                <a:gd name="adj2" fmla="val 16127728"/>
              </a:avLst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" name="Дуга 28"/>
            <p:cNvSpPr/>
            <p:nvPr/>
          </p:nvSpPr>
          <p:spPr>
            <a:xfrm flipV="1">
              <a:off x="594458" y="5064343"/>
              <a:ext cx="683906" cy="706330"/>
            </a:xfrm>
            <a:prstGeom prst="arc">
              <a:avLst>
                <a:gd name="adj1" fmla="val 10729849"/>
                <a:gd name="adj2" fmla="val 16167450"/>
              </a:avLst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30" name="Прямая соединительная линия 29"/>
            <p:cNvCxnSpPr>
              <a:endCxn id="33" idx="2"/>
            </p:cNvCxnSpPr>
            <p:nvPr/>
          </p:nvCxnSpPr>
          <p:spPr>
            <a:xfrm>
              <a:off x="917255" y="5770673"/>
              <a:ext cx="7327859" cy="519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Дуга 32"/>
            <p:cNvSpPr/>
            <p:nvPr/>
          </p:nvSpPr>
          <p:spPr>
            <a:xfrm flipH="1" flipV="1">
              <a:off x="7914125" y="5070633"/>
              <a:ext cx="683002" cy="705397"/>
            </a:xfrm>
            <a:prstGeom prst="arc">
              <a:avLst>
                <a:gd name="adj1" fmla="val 10711886"/>
                <a:gd name="adj2" fmla="val 16302483"/>
              </a:avLst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36" name="Прямая соединительная линия 35"/>
            <p:cNvCxnSpPr/>
            <p:nvPr/>
          </p:nvCxnSpPr>
          <p:spPr>
            <a:xfrm>
              <a:off x="8597127" y="4277844"/>
              <a:ext cx="0" cy="1160735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Дуга 37"/>
            <p:cNvSpPr/>
            <p:nvPr/>
          </p:nvSpPr>
          <p:spPr>
            <a:xfrm flipH="1">
              <a:off x="7980540" y="3959275"/>
              <a:ext cx="616587" cy="636804"/>
            </a:xfrm>
            <a:prstGeom prst="arc">
              <a:avLst>
                <a:gd name="adj1" fmla="val 10729849"/>
                <a:gd name="adj2" fmla="val 16167450"/>
              </a:avLst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39" name="Прямая соединительная линия 38"/>
            <p:cNvCxnSpPr/>
            <p:nvPr/>
          </p:nvCxnSpPr>
          <p:spPr>
            <a:xfrm>
              <a:off x="6164557" y="3959275"/>
              <a:ext cx="2124276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Дуга 40"/>
            <p:cNvSpPr/>
            <p:nvPr/>
          </p:nvSpPr>
          <p:spPr>
            <a:xfrm flipV="1">
              <a:off x="5822604" y="3252945"/>
              <a:ext cx="683906" cy="706330"/>
            </a:xfrm>
            <a:prstGeom prst="arc">
              <a:avLst>
                <a:gd name="adj1" fmla="val 10729849"/>
                <a:gd name="adj2" fmla="val 16167450"/>
              </a:avLst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42" name="Прямая соединительная линия 41"/>
            <p:cNvCxnSpPr>
              <a:stCxn id="44" idx="0"/>
            </p:cNvCxnSpPr>
            <p:nvPr/>
          </p:nvCxnSpPr>
          <p:spPr>
            <a:xfrm flipH="1">
              <a:off x="5822604" y="1958285"/>
              <a:ext cx="6705" cy="1647825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Дуга 43"/>
            <p:cNvSpPr/>
            <p:nvPr/>
          </p:nvSpPr>
          <p:spPr>
            <a:xfrm flipH="1">
              <a:off x="5212782" y="1633592"/>
              <a:ext cx="616587" cy="636804"/>
            </a:xfrm>
            <a:prstGeom prst="arc">
              <a:avLst>
                <a:gd name="adj1" fmla="val 10729849"/>
                <a:gd name="adj2" fmla="val 16167450"/>
              </a:avLst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1026" name="Picture 2" descr="Documentation — DIRAC Documentatio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5121" y="1707733"/>
            <a:ext cx="1771587" cy="545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3852" y="2018538"/>
            <a:ext cx="530759" cy="530759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6252" y="2170938"/>
            <a:ext cx="530759" cy="530759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8652" y="2323338"/>
            <a:ext cx="530759" cy="530759"/>
          </a:xfrm>
          <a:prstGeom prst="rect">
            <a:avLst/>
          </a:prstGeom>
        </p:spPr>
      </p:pic>
      <p:cxnSp>
        <p:nvCxnSpPr>
          <p:cNvPr id="52" name="Прямая со стрелкой 51"/>
          <p:cNvCxnSpPr/>
          <p:nvPr/>
        </p:nvCxnSpPr>
        <p:spPr>
          <a:xfrm flipH="1">
            <a:off x="3229342" y="2701697"/>
            <a:ext cx="287451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4" name="Подзаголовок 2">
            <a:extLst>
              <a:ext uri="{FF2B5EF4-FFF2-40B4-BE49-F238E27FC236}">
                <a16:creationId xmlns:a16="http://schemas.microsoft.com/office/drawing/2014/main" id="{2D77887C-891E-699B-7D67-7D3F4C0EF1E0}"/>
              </a:ext>
            </a:extLst>
          </p:cNvPr>
          <p:cNvSpPr txBox="1">
            <a:spLocks/>
          </p:cNvSpPr>
          <p:nvPr/>
        </p:nvSpPr>
        <p:spPr>
          <a:xfrm>
            <a:off x="3350849" y="2330021"/>
            <a:ext cx="2509226" cy="438552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ctr"/>
            <a:r>
              <a:rPr lang="en-US" b="1" cap="none" dirty="0">
                <a:solidFill>
                  <a:srgbClr val="0055A0"/>
                </a:solidFill>
                <a:latin typeface="Roboto Slab" pitchFamily="2" charset="0"/>
                <a:ea typeface="Roboto Slab" pitchFamily="2" charset="0"/>
              </a:rPr>
              <a:t>Step 1: data transfer</a:t>
            </a:r>
            <a:endParaRPr lang="ru-RU" b="1" cap="none" dirty="0">
              <a:solidFill>
                <a:srgbClr val="0055A0"/>
              </a:solidFill>
              <a:latin typeface="Roboto Slab" pitchFamily="2" charset="0"/>
              <a:ea typeface="Roboto Slab" pitchFamily="2" charset="0"/>
            </a:endParaRPr>
          </a:p>
        </p:txBody>
      </p:sp>
      <p:cxnSp>
        <p:nvCxnSpPr>
          <p:cNvPr id="55" name="Прямая соединительная линия 54"/>
          <p:cNvCxnSpPr/>
          <p:nvPr/>
        </p:nvCxnSpPr>
        <p:spPr>
          <a:xfrm flipV="1">
            <a:off x="1218781" y="3442447"/>
            <a:ext cx="1201690" cy="835397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Прямая соединительная линия 56"/>
          <p:cNvCxnSpPr/>
          <p:nvPr/>
        </p:nvCxnSpPr>
        <p:spPr>
          <a:xfrm flipV="1">
            <a:off x="2504049" y="3442447"/>
            <a:ext cx="0" cy="835397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Прямая соединительная линия 59"/>
          <p:cNvCxnSpPr/>
          <p:nvPr/>
        </p:nvCxnSpPr>
        <p:spPr>
          <a:xfrm flipH="1" flipV="1">
            <a:off x="2597121" y="3442448"/>
            <a:ext cx="1271957" cy="835229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Прямая соединительная линия 61"/>
          <p:cNvCxnSpPr/>
          <p:nvPr/>
        </p:nvCxnSpPr>
        <p:spPr>
          <a:xfrm flipV="1">
            <a:off x="7498209" y="3501035"/>
            <a:ext cx="0" cy="717277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7395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C2107BF-C12A-460F-9912-EBFB9BC27E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FD09149D-C845-77C4-94D7-C64A626C9F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272"/>
            <a:ext cx="9141942" cy="1062528"/>
          </a:xfrm>
        </p:spPr>
        <p:txBody>
          <a:bodyPr>
            <a:normAutofit/>
          </a:bodyPr>
          <a:lstStyle/>
          <a:p>
            <a:pPr algn="ctr"/>
            <a:r>
              <a:rPr lang="en-US" sz="5400" dirty="0">
                <a:latin typeface="Segoe UI Light" panose="020B0502040204020203" pitchFamily="34" charset="0"/>
                <a:cs typeface="Segoe UI Light" panose="020B0502040204020203" pitchFamily="34" charset="0"/>
              </a:rPr>
              <a:t>Step 1: Data transfer</a:t>
            </a:r>
            <a:endParaRPr lang="en-US" sz="40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031" y="1304265"/>
            <a:ext cx="1106836" cy="1106836"/>
          </a:xfrm>
          <a:prstGeom prst="rect">
            <a:avLst/>
          </a:prstGeom>
        </p:spPr>
      </p:pic>
      <p:sp>
        <p:nvSpPr>
          <p:cNvPr id="5" name="Подзаголовок 2">
            <a:extLst>
              <a:ext uri="{FF2B5EF4-FFF2-40B4-BE49-F238E27FC236}">
                <a16:creationId xmlns:a16="http://schemas.microsoft.com/office/drawing/2014/main" id="{2D77887C-891E-699B-7D67-7D3F4C0EF1E0}"/>
              </a:ext>
            </a:extLst>
          </p:cNvPr>
          <p:cNvSpPr txBox="1">
            <a:spLocks/>
          </p:cNvSpPr>
          <p:nvPr/>
        </p:nvSpPr>
        <p:spPr>
          <a:xfrm>
            <a:off x="5685948" y="2401733"/>
            <a:ext cx="3603003" cy="86142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ctr"/>
            <a:r>
              <a:rPr lang="en-US" cap="none" dirty="0">
                <a:solidFill>
                  <a:srgbClr val="0055A0"/>
                </a:solidFill>
                <a:latin typeface="Roboto Slab" pitchFamily="2" charset="0"/>
                <a:ea typeface="Roboto Slab" pitchFamily="2" charset="0"/>
              </a:rPr>
              <a:t>EOS LHEP</a:t>
            </a:r>
            <a:endParaRPr lang="ru-RU" cap="none" dirty="0">
              <a:solidFill>
                <a:srgbClr val="0055A0"/>
              </a:solidFill>
              <a:latin typeface="Roboto Slab" pitchFamily="2" charset="0"/>
              <a:ea typeface="Roboto Slab" pitchFamily="2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4391" y="998210"/>
            <a:ext cx="972951" cy="42941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2929" y="1313633"/>
            <a:ext cx="1106836" cy="1106836"/>
          </a:xfrm>
          <a:prstGeom prst="rect">
            <a:avLst/>
          </a:prstGeom>
        </p:spPr>
      </p:pic>
      <p:sp>
        <p:nvSpPr>
          <p:cNvPr id="9" name="Подзаголовок 2">
            <a:extLst>
              <a:ext uri="{FF2B5EF4-FFF2-40B4-BE49-F238E27FC236}">
                <a16:creationId xmlns:a16="http://schemas.microsoft.com/office/drawing/2014/main" id="{2D77887C-891E-699B-7D67-7D3F4C0EF1E0}"/>
              </a:ext>
            </a:extLst>
          </p:cNvPr>
          <p:cNvSpPr txBox="1">
            <a:spLocks/>
          </p:cNvSpPr>
          <p:nvPr/>
        </p:nvSpPr>
        <p:spPr>
          <a:xfrm>
            <a:off x="624845" y="2411101"/>
            <a:ext cx="3603003" cy="86142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ctr"/>
            <a:r>
              <a:rPr lang="en-US" cap="none" dirty="0">
                <a:solidFill>
                  <a:srgbClr val="0055A0"/>
                </a:solidFill>
                <a:latin typeface="Roboto Slab" pitchFamily="2" charset="0"/>
                <a:ea typeface="Roboto Slab" pitchFamily="2" charset="0"/>
              </a:rPr>
              <a:t>EOS MLIT</a:t>
            </a:r>
            <a:endParaRPr lang="ru-RU" cap="none" dirty="0">
              <a:solidFill>
                <a:srgbClr val="0055A0"/>
              </a:solidFill>
              <a:latin typeface="Roboto Slab" pitchFamily="2" charset="0"/>
              <a:ea typeface="Roboto Slab" pitchFamily="2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3289" y="1007578"/>
            <a:ext cx="972951" cy="42941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2297" y="3669287"/>
            <a:ext cx="810304" cy="81030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8807" y="3669287"/>
            <a:ext cx="810304" cy="810304"/>
          </a:xfrm>
          <a:prstGeom prst="rect">
            <a:avLst/>
          </a:prstGeom>
        </p:spPr>
      </p:pic>
      <p:sp>
        <p:nvSpPr>
          <p:cNvPr id="13" name="Подзаголовок 2">
            <a:extLst>
              <a:ext uri="{FF2B5EF4-FFF2-40B4-BE49-F238E27FC236}">
                <a16:creationId xmlns:a16="http://schemas.microsoft.com/office/drawing/2014/main" id="{2D77887C-891E-699B-7D67-7D3F4C0EF1E0}"/>
              </a:ext>
            </a:extLst>
          </p:cNvPr>
          <p:cNvSpPr txBox="1">
            <a:spLocks/>
          </p:cNvSpPr>
          <p:nvPr/>
        </p:nvSpPr>
        <p:spPr>
          <a:xfrm>
            <a:off x="6584104" y="4521340"/>
            <a:ext cx="1806692" cy="43855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ctr"/>
            <a:r>
              <a:rPr lang="en-US" cap="none" dirty="0">
                <a:solidFill>
                  <a:srgbClr val="0055A0"/>
                </a:solidFill>
                <a:latin typeface="Roboto Slab" pitchFamily="2" charset="0"/>
                <a:ea typeface="Roboto Slab" pitchFamily="2" charset="0"/>
              </a:rPr>
              <a:t>NICA Cluster</a:t>
            </a:r>
            <a:endParaRPr lang="ru-RU" cap="none" dirty="0">
              <a:solidFill>
                <a:srgbClr val="0055A0"/>
              </a:solidFill>
              <a:latin typeface="Roboto Slab" pitchFamily="2" charset="0"/>
              <a:ea typeface="Roboto Slab" pitchFamily="2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811" y="3669287"/>
            <a:ext cx="810304" cy="810304"/>
          </a:xfrm>
          <a:prstGeom prst="rect">
            <a:avLst/>
          </a:prstGeom>
        </p:spPr>
      </p:pic>
      <p:sp>
        <p:nvSpPr>
          <p:cNvPr id="15" name="Подзаголовок 2">
            <a:extLst>
              <a:ext uri="{FF2B5EF4-FFF2-40B4-BE49-F238E27FC236}">
                <a16:creationId xmlns:a16="http://schemas.microsoft.com/office/drawing/2014/main" id="{2D77887C-891E-699B-7D67-7D3F4C0EF1E0}"/>
              </a:ext>
            </a:extLst>
          </p:cNvPr>
          <p:cNvSpPr txBox="1">
            <a:spLocks/>
          </p:cNvSpPr>
          <p:nvPr/>
        </p:nvSpPr>
        <p:spPr>
          <a:xfrm>
            <a:off x="822811" y="4531590"/>
            <a:ext cx="810304" cy="43855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ctr"/>
            <a:r>
              <a:rPr lang="en-US" cap="none" dirty="0">
                <a:solidFill>
                  <a:srgbClr val="0055A0"/>
                </a:solidFill>
                <a:latin typeface="Roboto Slab" pitchFamily="2" charset="0"/>
                <a:ea typeface="Roboto Slab" pitchFamily="2" charset="0"/>
              </a:rPr>
              <a:t>Tier1</a:t>
            </a:r>
            <a:endParaRPr lang="ru-RU" cap="none" dirty="0">
              <a:solidFill>
                <a:srgbClr val="0055A0"/>
              </a:solidFill>
              <a:latin typeface="Roboto Slab" pitchFamily="2" charset="0"/>
              <a:ea typeface="Roboto Slab" pitchFamily="2" charset="0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8137" y="3671299"/>
            <a:ext cx="810304" cy="810304"/>
          </a:xfrm>
          <a:prstGeom prst="rect">
            <a:avLst/>
          </a:prstGeom>
        </p:spPr>
      </p:pic>
      <p:sp>
        <p:nvSpPr>
          <p:cNvPr id="19" name="Подзаголовок 2">
            <a:extLst>
              <a:ext uri="{FF2B5EF4-FFF2-40B4-BE49-F238E27FC236}">
                <a16:creationId xmlns:a16="http://schemas.microsoft.com/office/drawing/2014/main" id="{2D77887C-891E-699B-7D67-7D3F4C0EF1E0}"/>
              </a:ext>
            </a:extLst>
          </p:cNvPr>
          <p:cNvSpPr txBox="1">
            <a:spLocks/>
          </p:cNvSpPr>
          <p:nvPr/>
        </p:nvSpPr>
        <p:spPr>
          <a:xfrm>
            <a:off x="2088137" y="4533602"/>
            <a:ext cx="810304" cy="438552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ctr"/>
            <a:r>
              <a:rPr lang="en-US" cap="none" dirty="0">
                <a:solidFill>
                  <a:srgbClr val="0055A0"/>
                </a:solidFill>
                <a:latin typeface="Roboto Slab" pitchFamily="2" charset="0"/>
                <a:ea typeface="Roboto Slab" pitchFamily="2" charset="0"/>
              </a:rPr>
              <a:t>Tier2</a:t>
            </a:r>
            <a:endParaRPr lang="ru-RU" cap="none" dirty="0">
              <a:solidFill>
                <a:srgbClr val="0055A0"/>
              </a:solidFill>
              <a:latin typeface="Roboto Slab" pitchFamily="2" charset="0"/>
              <a:ea typeface="Roboto Slab" pitchFamily="2" charset="0"/>
            </a:endParaRPr>
          </a:p>
        </p:txBody>
      </p:sp>
      <p:sp>
        <p:nvSpPr>
          <p:cNvPr id="20" name="Подзаголовок 2">
            <a:extLst>
              <a:ext uri="{FF2B5EF4-FFF2-40B4-BE49-F238E27FC236}">
                <a16:creationId xmlns:a16="http://schemas.microsoft.com/office/drawing/2014/main" id="{2D77887C-891E-699B-7D67-7D3F4C0EF1E0}"/>
              </a:ext>
            </a:extLst>
          </p:cNvPr>
          <p:cNvSpPr txBox="1">
            <a:spLocks/>
          </p:cNvSpPr>
          <p:nvPr/>
        </p:nvSpPr>
        <p:spPr>
          <a:xfrm>
            <a:off x="3090882" y="4533602"/>
            <a:ext cx="1346154" cy="43855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ctr"/>
            <a:r>
              <a:rPr lang="en-US" cap="none" dirty="0">
                <a:solidFill>
                  <a:srgbClr val="0055A0"/>
                </a:solidFill>
                <a:latin typeface="Roboto Slab" pitchFamily="2" charset="0"/>
                <a:ea typeface="Roboto Slab" pitchFamily="2" charset="0"/>
              </a:rPr>
              <a:t>Govorun</a:t>
            </a:r>
            <a:endParaRPr lang="ru-RU" cap="none" dirty="0">
              <a:solidFill>
                <a:srgbClr val="0055A0"/>
              </a:solidFill>
              <a:latin typeface="Roboto Slab" pitchFamily="2" charset="0"/>
              <a:ea typeface="Roboto Slab" pitchFamily="2" charset="0"/>
            </a:endParaRPr>
          </a:p>
        </p:txBody>
      </p:sp>
      <p:grpSp>
        <p:nvGrpSpPr>
          <p:cNvPr id="48" name="Группа 47"/>
          <p:cNvGrpSpPr/>
          <p:nvPr/>
        </p:nvGrpSpPr>
        <p:grpSpPr>
          <a:xfrm>
            <a:off x="583444" y="963808"/>
            <a:ext cx="8002923" cy="4142438"/>
            <a:chOff x="594204" y="1633592"/>
            <a:chExt cx="8002923" cy="4142438"/>
          </a:xfrm>
        </p:grpSpPr>
        <p:cxnSp>
          <p:nvCxnSpPr>
            <p:cNvPr id="22" name="Прямая соединительная линия 21"/>
            <p:cNvCxnSpPr/>
            <p:nvPr/>
          </p:nvCxnSpPr>
          <p:spPr>
            <a:xfrm>
              <a:off x="906492" y="1633592"/>
              <a:ext cx="4614583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Прямая соединительная линия 23"/>
            <p:cNvCxnSpPr/>
            <p:nvPr/>
          </p:nvCxnSpPr>
          <p:spPr>
            <a:xfrm>
              <a:off x="594218" y="1956120"/>
              <a:ext cx="0" cy="346453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Дуга 25"/>
            <p:cNvSpPr/>
            <p:nvPr/>
          </p:nvSpPr>
          <p:spPr>
            <a:xfrm>
              <a:off x="594204" y="1633592"/>
              <a:ext cx="624577" cy="645056"/>
            </a:xfrm>
            <a:prstGeom prst="arc">
              <a:avLst>
                <a:gd name="adj1" fmla="val 10711886"/>
                <a:gd name="adj2" fmla="val 16127728"/>
              </a:avLst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" name="Дуга 28"/>
            <p:cNvSpPr/>
            <p:nvPr/>
          </p:nvSpPr>
          <p:spPr>
            <a:xfrm flipV="1">
              <a:off x="594458" y="5064343"/>
              <a:ext cx="683906" cy="706330"/>
            </a:xfrm>
            <a:prstGeom prst="arc">
              <a:avLst>
                <a:gd name="adj1" fmla="val 10729849"/>
                <a:gd name="adj2" fmla="val 16167450"/>
              </a:avLst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30" name="Прямая соединительная линия 29"/>
            <p:cNvCxnSpPr>
              <a:endCxn id="33" idx="2"/>
            </p:cNvCxnSpPr>
            <p:nvPr/>
          </p:nvCxnSpPr>
          <p:spPr>
            <a:xfrm>
              <a:off x="917255" y="5770673"/>
              <a:ext cx="7327859" cy="519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Дуга 32"/>
            <p:cNvSpPr/>
            <p:nvPr/>
          </p:nvSpPr>
          <p:spPr>
            <a:xfrm flipH="1" flipV="1">
              <a:off x="7914125" y="5070633"/>
              <a:ext cx="683002" cy="705397"/>
            </a:xfrm>
            <a:prstGeom prst="arc">
              <a:avLst>
                <a:gd name="adj1" fmla="val 10711886"/>
                <a:gd name="adj2" fmla="val 16302483"/>
              </a:avLst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36" name="Прямая соединительная линия 35"/>
            <p:cNvCxnSpPr/>
            <p:nvPr/>
          </p:nvCxnSpPr>
          <p:spPr>
            <a:xfrm>
              <a:off x="8597127" y="4277844"/>
              <a:ext cx="0" cy="1160735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Дуга 37"/>
            <p:cNvSpPr/>
            <p:nvPr/>
          </p:nvSpPr>
          <p:spPr>
            <a:xfrm flipH="1">
              <a:off x="7980540" y="3959275"/>
              <a:ext cx="616587" cy="636804"/>
            </a:xfrm>
            <a:prstGeom prst="arc">
              <a:avLst>
                <a:gd name="adj1" fmla="val 10729849"/>
                <a:gd name="adj2" fmla="val 16167450"/>
              </a:avLst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39" name="Прямая соединительная линия 38"/>
            <p:cNvCxnSpPr/>
            <p:nvPr/>
          </p:nvCxnSpPr>
          <p:spPr>
            <a:xfrm>
              <a:off x="6164557" y="3959275"/>
              <a:ext cx="2124276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Дуга 40"/>
            <p:cNvSpPr/>
            <p:nvPr/>
          </p:nvSpPr>
          <p:spPr>
            <a:xfrm flipV="1">
              <a:off x="5822604" y="3252945"/>
              <a:ext cx="683906" cy="706330"/>
            </a:xfrm>
            <a:prstGeom prst="arc">
              <a:avLst>
                <a:gd name="adj1" fmla="val 10729849"/>
                <a:gd name="adj2" fmla="val 16167450"/>
              </a:avLst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42" name="Прямая соединительная линия 41"/>
            <p:cNvCxnSpPr>
              <a:stCxn id="44" idx="0"/>
            </p:cNvCxnSpPr>
            <p:nvPr/>
          </p:nvCxnSpPr>
          <p:spPr>
            <a:xfrm flipH="1">
              <a:off x="5822604" y="1958285"/>
              <a:ext cx="6705" cy="1647825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Дуга 43"/>
            <p:cNvSpPr/>
            <p:nvPr/>
          </p:nvSpPr>
          <p:spPr>
            <a:xfrm flipH="1">
              <a:off x="5212782" y="1633592"/>
              <a:ext cx="616587" cy="636804"/>
            </a:xfrm>
            <a:prstGeom prst="arc">
              <a:avLst>
                <a:gd name="adj1" fmla="val 10729849"/>
                <a:gd name="adj2" fmla="val 16167450"/>
              </a:avLst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1026" name="Picture 2" descr="Documentation — DIRAC Documentatio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4361" y="1037949"/>
            <a:ext cx="1771587" cy="545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3092" y="1348754"/>
            <a:ext cx="530759" cy="530759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5492" y="1501154"/>
            <a:ext cx="530759" cy="530759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7892" y="1653554"/>
            <a:ext cx="530759" cy="530759"/>
          </a:xfrm>
          <a:prstGeom prst="rect">
            <a:avLst/>
          </a:prstGeom>
        </p:spPr>
      </p:pic>
      <p:cxnSp>
        <p:nvCxnSpPr>
          <p:cNvPr id="55" name="Прямая соединительная линия 54"/>
          <p:cNvCxnSpPr/>
          <p:nvPr/>
        </p:nvCxnSpPr>
        <p:spPr>
          <a:xfrm flipV="1">
            <a:off x="1208021" y="2772663"/>
            <a:ext cx="1201690" cy="835397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Прямая соединительная линия 56"/>
          <p:cNvCxnSpPr/>
          <p:nvPr/>
        </p:nvCxnSpPr>
        <p:spPr>
          <a:xfrm flipV="1">
            <a:off x="2493289" y="2772663"/>
            <a:ext cx="0" cy="835397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Прямая соединительная линия 59"/>
          <p:cNvCxnSpPr/>
          <p:nvPr/>
        </p:nvCxnSpPr>
        <p:spPr>
          <a:xfrm flipH="1" flipV="1">
            <a:off x="2586361" y="2772664"/>
            <a:ext cx="1271957" cy="835229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Прямая соединительная линия 61"/>
          <p:cNvCxnSpPr/>
          <p:nvPr/>
        </p:nvCxnSpPr>
        <p:spPr>
          <a:xfrm flipV="1">
            <a:off x="7487449" y="2831251"/>
            <a:ext cx="0" cy="717277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4733933" y="4042600"/>
            <a:ext cx="2173546" cy="458194"/>
          </a:xfrm>
          <a:prstGeom prst="rect">
            <a:avLst/>
          </a:prstGeom>
          <a:noFill/>
          <a:ln w="29160">
            <a:solidFill>
              <a:srgbClr val="FF0000"/>
            </a:solidFill>
            <a:prstDash val="solid"/>
          </a:ln>
        </p:spPr>
        <p:txBody>
          <a:bodyPr vert="horz" wrap="square" lIns="104400" tIns="59400" rIns="104400" bIns="59400" anchor="ctr" anchorCtr="0" compatLnSpc="0">
            <a:spAutoFit/>
          </a:bodyPr>
          <a:lstStyle/>
          <a:p>
            <a:pPr lvl="0" algn="ctr" hangingPunct="0">
              <a:defRPr sz="2200">
                <a:solidFill>
                  <a:srgbClr val="000000"/>
                </a:solidFill>
              </a:defRPr>
            </a:pPr>
            <a:r>
              <a:rPr lang="en-US" sz="2000" b="0" i="0" u="none" strike="noStrike" kern="1200" cap="none" dirty="0">
                <a:ln>
                  <a:noFill/>
                </a:ln>
                <a:solidFill>
                  <a:srgbClr val="000000"/>
                </a:solidFill>
                <a:latin typeface="Roboto Slab" pitchFamily="2" charset="0"/>
                <a:ea typeface="Roboto Slab" pitchFamily="2" charset="0"/>
                <a:cs typeface="DejaVu Sans" pitchFamily="2"/>
              </a:rPr>
              <a:t>20 DIRAC Jobs</a:t>
            </a:r>
            <a:endParaRPr lang="ru-RU" sz="2000" b="1" i="0" u="none" strike="noStrike" kern="1200" cap="none" dirty="0">
              <a:ln>
                <a:noFill/>
              </a:ln>
              <a:solidFill>
                <a:srgbClr val="000000"/>
              </a:solidFill>
              <a:latin typeface="Roboto Slab" pitchFamily="2" charset="0"/>
              <a:ea typeface="Roboto Slab" pitchFamily="2" charset="0"/>
              <a:cs typeface="DejaVu Sans" pitchFamily="2"/>
            </a:endParaRPr>
          </a:p>
        </p:txBody>
      </p:sp>
      <p:cxnSp>
        <p:nvCxnSpPr>
          <p:cNvPr id="16" name="Прямая со стрелкой 15"/>
          <p:cNvCxnSpPr/>
          <p:nvPr/>
        </p:nvCxnSpPr>
        <p:spPr>
          <a:xfrm flipH="1">
            <a:off x="6297273" y="2184313"/>
            <a:ext cx="159656" cy="1825479"/>
          </a:xfrm>
          <a:prstGeom prst="straightConnector1">
            <a:avLst/>
          </a:prstGeom>
          <a:ln w="9525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 стрелкой 44"/>
          <p:cNvCxnSpPr/>
          <p:nvPr/>
        </p:nvCxnSpPr>
        <p:spPr>
          <a:xfrm flipH="1">
            <a:off x="6153797" y="2020510"/>
            <a:ext cx="143477" cy="1989282"/>
          </a:xfrm>
          <a:prstGeom prst="straightConnector1">
            <a:avLst/>
          </a:prstGeom>
          <a:ln w="9525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Прямая со стрелкой 50"/>
          <p:cNvCxnSpPr/>
          <p:nvPr/>
        </p:nvCxnSpPr>
        <p:spPr>
          <a:xfrm flipH="1">
            <a:off x="6014121" y="1879513"/>
            <a:ext cx="139489" cy="2130279"/>
          </a:xfrm>
          <a:prstGeom prst="straightConnector1">
            <a:avLst/>
          </a:prstGeom>
          <a:ln w="9525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Прямая со стрелкой 55"/>
          <p:cNvCxnSpPr/>
          <p:nvPr/>
        </p:nvCxnSpPr>
        <p:spPr>
          <a:xfrm flipH="1" flipV="1">
            <a:off x="3109878" y="2202382"/>
            <a:ext cx="3187395" cy="1807410"/>
          </a:xfrm>
          <a:prstGeom prst="straightConnector1">
            <a:avLst/>
          </a:prstGeom>
          <a:ln w="9525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Прямая со стрелкой 57"/>
          <p:cNvCxnSpPr/>
          <p:nvPr/>
        </p:nvCxnSpPr>
        <p:spPr>
          <a:xfrm flipH="1" flipV="1">
            <a:off x="3262282" y="2354785"/>
            <a:ext cx="2891328" cy="1655007"/>
          </a:xfrm>
          <a:prstGeom prst="straightConnector1">
            <a:avLst/>
          </a:prstGeom>
          <a:ln w="9525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Прямая со стрелкой 62"/>
          <p:cNvCxnSpPr/>
          <p:nvPr/>
        </p:nvCxnSpPr>
        <p:spPr>
          <a:xfrm flipH="1" flipV="1">
            <a:off x="3414681" y="2507184"/>
            <a:ext cx="2599438" cy="1502608"/>
          </a:xfrm>
          <a:prstGeom prst="straightConnector1">
            <a:avLst/>
          </a:prstGeom>
          <a:ln w="9525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5" name="TextBox 74"/>
          <p:cNvSpPr txBox="1"/>
          <p:nvPr/>
        </p:nvSpPr>
        <p:spPr>
          <a:xfrm>
            <a:off x="707912" y="5189578"/>
            <a:ext cx="7819429" cy="1754326"/>
          </a:xfrm>
          <a:prstGeom prst="rect">
            <a:avLst/>
          </a:prstGeom>
          <a:noFill/>
          <a:ln>
            <a:solidFill>
              <a:srgbClr val="00990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olaborateLight" panose="02000503040000020004" pitchFamily="2" charset="0"/>
              </a:rPr>
              <a:t>Single stream of xrootd transfer can not exceed 100MB/s. </a:t>
            </a:r>
            <a:r>
              <a:rPr lang="en-US" b="1" dirty="0">
                <a:latin typeface="ColaborateLight" panose="02000503040000020004" pitchFamily="2" charset="0"/>
              </a:rPr>
              <a:t>Transfer would take ~ 50 days.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olaborateLight" panose="02000503040000020004" pitchFamily="2" charset="0"/>
              </a:rPr>
              <a:t>NCX interface node can sustain not more than 10 streams(1GB/s total). And that would overload its network. </a:t>
            </a:r>
            <a:endParaRPr lang="en-US" dirty="0"/>
          </a:p>
          <a:p>
            <a:r>
              <a:rPr lang="en-US" b="1" dirty="0">
                <a:latin typeface="ColaborateLight" panose="02000503040000020004" pitchFamily="2" charset="0"/>
              </a:rPr>
              <a:t>So, 20 independent DIRAC jobs were sent to NICA cluster to perform transfers with one stream each.</a:t>
            </a:r>
          </a:p>
        </p:txBody>
      </p:sp>
    </p:spTree>
    <p:extLst>
      <p:ext uri="{BB962C8B-B14F-4D97-AF65-F5344CB8AC3E}">
        <p14:creationId xmlns:p14="http://schemas.microsoft.com/office/powerpoint/2010/main" val="10801505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C2107BF-C12A-460F-9912-EBFB9BC27E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FD09149D-C845-77C4-94D7-C64A626C9F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272"/>
            <a:ext cx="9141942" cy="1062528"/>
          </a:xfrm>
        </p:spPr>
        <p:txBody>
          <a:bodyPr>
            <a:normAutofit/>
          </a:bodyPr>
          <a:lstStyle/>
          <a:p>
            <a:pPr algn="ctr"/>
            <a:r>
              <a:rPr lang="en-US" sz="5400" dirty="0">
                <a:latin typeface="Segoe UI Light" panose="020B0502040204020203" pitchFamily="34" charset="0"/>
                <a:cs typeface="Segoe UI Light" panose="020B0502040204020203" pitchFamily="34" charset="0"/>
              </a:rPr>
              <a:t>Step 1: Data transfer</a:t>
            </a:r>
            <a:endParaRPr lang="en-US" sz="40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360" y="982126"/>
            <a:ext cx="8960760" cy="31661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95535" y="4270300"/>
            <a:ext cx="4435920" cy="2093039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TextBox 14"/>
          <p:cNvSpPr txBox="1"/>
          <p:nvPr/>
        </p:nvSpPr>
        <p:spPr>
          <a:xfrm>
            <a:off x="5637958" y="5410376"/>
            <a:ext cx="2746725" cy="728845"/>
          </a:xfrm>
          <a:prstGeom prst="rect">
            <a:avLst/>
          </a:prstGeom>
          <a:noFill/>
          <a:ln w="29160">
            <a:solidFill>
              <a:srgbClr val="FF0000"/>
            </a:solidFill>
            <a:prstDash val="solid"/>
          </a:ln>
        </p:spPr>
        <p:txBody>
          <a:bodyPr vert="horz" wrap="none" lIns="104400" tIns="59400" rIns="104400" bIns="59400" anchorCtr="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>
                <a:solidFill>
                  <a:srgbClr val="000000"/>
                </a:solidFill>
              </a:defRPr>
            </a:pPr>
            <a:r>
              <a:rPr lang="en-US" sz="1800" b="0" i="0" u="none" strike="noStrike" kern="1200" cap="none" dirty="0">
                <a:ln>
                  <a:noFill/>
                </a:ln>
                <a:solidFill>
                  <a:srgbClr val="000000"/>
                </a:solidFill>
                <a:latin typeface="Roboto Slab" pitchFamily="2" charset="0"/>
                <a:ea typeface="Roboto Slab" pitchFamily="2" charset="0"/>
                <a:cs typeface="DejaVu Sans" pitchFamily="2"/>
              </a:rPr>
              <a:t>Total transfer duration:</a:t>
            </a:r>
            <a:br>
              <a:rPr lang="ru-RU" sz="1800" b="0" i="0" u="none" strike="noStrike" kern="1200" cap="none" dirty="0">
                <a:ln>
                  <a:noFill/>
                </a:ln>
                <a:solidFill>
                  <a:srgbClr val="000000"/>
                </a:solidFill>
                <a:latin typeface="Roboto Slab" pitchFamily="2" charset="0"/>
                <a:ea typeface="Roboto Slab" pitchFamily="2" charset="0"/>
                <a:cs typeface="DejaVu Sans" pitchFamily="2"/>
              </a:rPr>
            </a:br>
            <a:r>
              <a:rPr lang="en-US" sz="1800" b="1" i="0" u="none" strike="noStrike" kern="1200" cap="none" dirty="0">
                <a:ln>
                  <a:noFill/>
                </a:ln>
                <a:solidFill>
                  <a:srgbClr val="000000"/>
                </a:solidFill>
                <a:latin typeface="Roboto Slab" pitchFamily="2" charset="0"/>
                <a:ea typeface="Roboto Slab" pitchFamily="2" charset="0"/>
                <a:cs typeface="DejaVu Sans" pitchFamily="2"/>
              </a:rPr>
              <a:t>2d 15h</a:t>
            </a:r>
            <a:endParaRPr lang="ru-RU" sz="1800" b="1" i="0" u="none" strike="noStrike" kern="1200" cap="none" dirty="0">
              <a:ln>
                <a:noFill/>
              </a:ln>
              <a:solidFill>
                <a:srgbClr val="000000"/>
              </a:solidFill>
              <a:latin typeface="Roboto Slab" pitchFamily="2" charset="0"/>
              <a:ea typeface="Roboto Slab" pitchFamily="2" charset="0"/>
              <a:cs typeface="DejaVu Sans" pitchFamily="2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758350" y="4279594"/>
            <a:ext cx="4311513" cy="728845"/>
          </a:xfrm>
          <a:prstGeom prst="rect">
            <a:avLst/>
          </a:prstGeom>
          <a:noFill/>
          <a:ln w="29160">
            <a:solidFill>
              <a:srgbClr val="FF0000"/>
            </a:solidFill>
            <a:prstDash val="solid"/>
          </a:ln>
        </p:spPr>
        <p:txBody>
          <a:bodyPr vert="horz" wrap="none" lIns="104400" tIns="59400" rIns="104400" bIns="59400" anchorCtr="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>
                <a:solidFill>
                  <a:srgbClr val="000000"/>
                </a:solidFill>
              </a:defRPr>
            </a:pPr>
            <a:r>
              <a:rPr lang="ru-RU" sz="1800" b="0" i="0" u="none" strike="noStrike" kern="1200" cap="none" dirty="0">
                <a:ln>
                  <a:noFill/>
                </a:ln>
                <a:solidFill>
                  <a:srgbClr val="000000"/>
                </a:solidFill>
                <a:latin typeface="Roboto Slab" pitchFamily="2" charset="0"/>
                <a:ea typeface="Roboto Slab" pitchFamily="2" charset="0"/>
                <a:cs typeface="DejaVu Sans" pitchFamily="2"/>
              </a:rPr>
              <a:t>Average transfer speed on 20 streams</a:t>
            </a:r>
            <a:br>
              <a:rPr lang="ru-RU" sz="1800" b="0" i="0" u="none" strike="noStrike" kern="1200" cap="none" dirty="0">
                <a:ln>
                  <a:noFill/>
                </a:ln>
                <a:solidFill>
                  <a:srgbClr val="000000"/>
                </a:solidFill>
                <a:latin typeface="Roboto Slab" pitchFamily="2" charset="0"/>
                <a:ea typeface="Roboto Slab" pitchFamily="2" charset="0"/>
                <a:cs typeface="DejaVu Sans" pitchFamily="2"/>
              </a:rPr>
            </a:br>
            <a:r>
              <a:rPr lang="ru-RU" sz="1800" b="1" i="0" u="none" strike="noStrike" kern="1200" cap="none" dirty="0">
                <a:ln>
                  <a:noFill/>
                </a:ln>
                <a:solidFill>
                  <a:srgbClr val="000000"/>
                </a:solidFill>
                <a:latin typeface="Roboto Slab" pitchFamily="2" charset="0"/>
                <a:ea typeface="Roboto Slab" pitchFamily="2" charset="0"/>
                <a:cs typeface="DejaVu Sans" pitchFamily="2"/>
              </a:rPr>
              <a:t>1.92 GB/s</a:t>
            </a:r>
          </a:p>
        </p:txBody>
      </p:sp>
    </p:spTree>
    <p:extLst>
      <p:ext uri="{BB962C8B-B14F-4D97-AF65-F5344CB8AC3E}">
        <p14:creationId xmlns:p14="http://schemas.microsoft.com/office/powerpoint/2010/main" val="16615539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C2107BF-C12A-460F-9912-EBFB9BC27E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FD09149D-C845-77C4-94D7-C64A626C9F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272"/>
            <a:ext cx="9141942" cy="1062528"/>
          </a:xfrm>
        </p:spPr>
        <p:txBody>
          <a:bodyPr>
            <a:normAutofit/>
          </a:bodyPr>
          <a:lstStyle/>
          <a:p>
            <a:pPr algn="ctr"/>
            <a:r>
              <a:rPr lang="en-US" sz="5400" dirty="0">
                <a:latin typeface="Segoe UI Light" panose="020B0502040204020203" pitchFamily="34" charset="0"/>
                <a:cs typeface="Segoe UI Light" panose="020B0502040204020203" pitchFamily="34" charset="0"/>
              </a:rPr>
              <a:t>Step 2: Estimate the load</a:t>
            </a:r>
            <a:endParaRPr lang="en-US" sz="40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161" y="1066800"/>
            <a:ext cx="7907620" cy="4749970"/>
          </a:xfrm>
          <a:prstGeom prst="rect">
            <a:avLst/>
          </a:prstGeom>
        </p:spPr>
      </p:pic>
      <p:sp>
        <p:nvSpPr>
          <p:cNvPr id="14" name="Подзаголовок 2">
            <a:extLst>
              <a:ext uri="{FF2B5EF4-FFF2-40B4-BE49-F238E27FC236}">
                <a16:creationId xmlns:a16="http://schemas.microsoft.com/office/drawing/2014/main" id="{2D77887C-891E-699B-7D67-7D3F4C0EF1E0}"/>
              </a:ext>
            </a:extLst>
          </p:cNvPr>
          <p:cNvSpPr txBox="1">
            <a:spLocks/>
          </p:cNvSpPr>
          <p:nvPr/>
        </p:nvSpPr>
        <p:spPr>
          <a:xfrm>
            <a:off x="2597707" y="5804548"/>
            <a:ext cx="3946528" cy="438552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ctr"/>
            <a:r>
              <a:rPr lang="en-US" cap="none" dirty="0">
                <a:solidFill>
                  <a:srgbClr val="0055A0"/>
                </a:solidFill>
                <a:latin typeface="Roboto Slab" pitchFamily="2" charset="0"/>
                <a:ea typeface="Roboto Slab" pitchFamily="2" charset="0"/>
              </a:rPr>
              <a:t>Size of files created during Run 8</a:t>
            </a:r>
            <a:endParaRPr lang="ru-RU" cap="none" dirty="0">
              <a:solidFill>
                <a:srgbClr val="0055A0"/>
              </a:solidFill>
              <a:latin typeface="Roboto Slab" pitchFamily="2" charset="0"/>
              <a:ea typeface="Roboto Slab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9850192"/>
      </p:ext>
    </p:extLst>
  </p:cSld>
  <p:clrMapOvr>
    <a:masterClrMapping/>
  </p:clrMapOvr>
</p:sld>
</file>

<file path=ppt/theme/theme1.xml><?xml version="1.0" encoding="utf-8"?>
<a:theme xmlns:a="http://schemas.openxmlformats.org/drawingml/2006/main" name="CERNCorporate4-3">
  <a:themeElements>
    <a:clrScheme name="CERN 1">
      <a:dk1>
        <a:srgbClr val="0055A0"/>
      </a:dk1>
      <a:lt1>
        <a:sysClr val="window" lastClr="FFFFFF"/>
      </a:lt1>
      <a:dk2>
        <a:srgbClr val="0055A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chnic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23281</TotalTime>
  <Words>1423</Words>
  <Application>Microsoft Office PowerPoint</Application>
  <PresentationFormat>Экран (4:3)</PresentationFormat>
  <Paragraphs>236</Paragraphs>
  <Slides>34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50" baseType="lpstr">
      <vt:lpstr>Optima</vt:lpstr>
      <vt:lpstr>ColaborateLight</vt:lpstr>
      <vt:lpstr>Calibri</vt:lpstr>
      <vt:lpstr>Wingdings 3</vt:lpstr>
      <vt:lpstr>Times New Roman</vt:lpstr>
      <vt:lpstr>Courier New</vt:lpstr>
      <vt:lpstr>Comfortaa</vt:lpstr>
      <vt:lpstr>Segoe UI Light</vt:lpstr>
      <vt:lpstr>Segoe UI</vt:lpstr>
      <vt:lpstr>Consolas</vt:lpstr>
      <vt:lpstr>Agency FB</vt:lpstr>
      <vt:lpstr>Roboto Slab</vt:lpstr>
      <vt:lpstr>Arial</vt:lpstr>
      <vt:lpstr>Cambria Math</vt:lpstr>
      <vt:lpstr>Liberation Sans</vt:lpstr>
      <vt:lpstr>CERNCorporate4-3</vt:lpstr>
      <vt:lpstr>BM@N Run 8 raw data production on distributed infrastructure with DIRAC</vt:lpstr>
      <vt:lpstr>Run8 Data collection</vt:lpstr>
      <vt:lpstr>Workflow of production</vt:lpstr>
      <vt:lpstr>The main task:</vt:lpstr>
      <vt:lpstr>DIRAC in JINR</vt:lpstr>
      <vt:lpstr>General scheme of resources</vt:lpstr>
      <vt:lpstr>Step 1: Data transfer</vt:lpstr>
      <vt:lpstr>Step 1: Data transfer</vt:lpstr>
      <vt:lpstr>Step 2: Estimate the load</vt:lpstr>
      <vt:lpstr>Step 2: Raw2Digi job profiling</vt:lpstr>
      <vt:lpstr>Step 2: Raw2Digi job profiling</vt:lpstr>
      <vt:lpstr>Step 2: Raw2Digi job profiling</vt:lpstr>
      <vt:lpstr>Step 3: Massive production Raw2Digi</vt:lpstr>
      <vt:lpstr>Step 3: Massive production Raw2Digi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How we have got there</vt:lpstr>
      <vt:lpstr>Consumed resources</vt:lpstr>
      <vt:lpstr> The whole BM@N collaboration  Responsible for resources: Tier-1,Tier-2, EOS: Valery Mitsyn Govorun: Dmitry Podgainy, Dmitry Belyakov, Aleksandr Kokorev NICA cluster: Ivan Slepov Network: Andrey Dolbilov  </vt:lpstr>
      <vt:lpstr>For the first time JINR computing infrastructure united by DIRAC was used for raw data reconstruction not in test mode but in production.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cern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JINR for Schools</dc:title>
  <dc:creator>Igor Pelevanyuk</dc:creator>
  <cp:lastModifiedBy>star</cp:lastModifiedBy>
  <cp:revision>612</cp:revision>
  <dcterms:created xsi:type="dcterms:W3CDTF">2012-11-30T11:04:26Z</dcterms:created>
  <dcterms:modified xsi:type="dcterms:W3CDTF">2023-11-01T10:15:01Z</dcterms:modified>
</cp:coreProperties>
</file>