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Lst>
  <p:notesMasterIdLst>
    <p:notesMasterId r:id="rId22"/>
  </p:notesMasterIdLst>
  <p:sldIdLst>
    <p:sldId id="258" r:id="rId2"/>
    <p:sldId id="285" r:id="rId3"/>
    <p:sldId id="259" r:id="rId4"/>
    <p:sldId id="273" r:id="rId5"/>
    <p:sldId id="263" r:id="rId6"/>
    <p:sldId id="262" r:id="rId7"/>
    <p:sldId id="267" r:id="rId8"/>
    <p:sldId id="276" r:id="rId9"/>
    <p:sldId id="271" r:id="rId10"/>
    <p:sldId id="281" r:id="rId11"/>
    <p:sldId id="283" r:id="rId12"/>
    <p:sldId id="289" r:id="rId13"/>
    <p:sldId id="286" r:id="rId14"/>
    <p:sldId id="288" r:id="rId15"/>
    <p:sldId id="291" r:id="rId16"/>
    <p:sldId id="272" r:id="rId17"/>
    <p:sldId id="265" r:id="rId18"/>
    <p:sldId id="282" r:id="rId19"/>
    <p:sldId id="290" r:id="rId20"/>
    <p:sldId id="29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Tahoma" panose="020B0604030504040204" pitchFamily="34" charset="0"/>
      <p:regular r:id="rId28"/>
      <p:bold r:id="rId29"/>
    </p:embeddedFont>
    <p:embeddedFont>
      <p:font typeface="Montserrat" panose="020B0604020202020204" charset="-52"/>
      <p:regular r:id="rId30"/>
      <p:bold r:id="rId31"/>
      <p:italic r:id="rId32"/>
      <p:boldItalic r:id="rId3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B"/>
    <a:srgbClr val="00BBEE"/>
    <a:srgbClr val="E46C2A"/>
    <a:srgbClr val="FF7300"/>
    <a:srgbClr val="0061AF"/>
    <a:srgbClr val="8F9092"/>
    <a:srgbClr val="DDDEDE"/>
    <a:srgbClr val="222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404" autoAdjust="0"/>
  </p:normalViewPr>
  <p:slideViewPr>
    <p:cSldViewPr snapToGrid="0" showGuides="1">
      <p:cViewPr varScale="1">
        <p:scale>
          <a:sx n="115" d="100"/>
          <a:sy n="115" d="100"/>
        </p:scale>
        <p:origin x="144" y="11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7B273-B20E-4F16-8DAE-486565ED19F0}" type="datetimeFigureOut">
              <a:rPr lang="ru-RU" smtClean="0"/>
              <a:pPr/>
              <a:t>28.10.2023</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CB33C-ADDE-421A-8A5C-2EF826FC2EE0}" type="slidenum">
              <a:rPr lang="ru-RU" smtClean="0"/>
              <a:pPr/>
              <a:t>‹#›</a:t>
            </a:fld>
            <a:endParaRPr lang="ru-RU"/>
          </a:p>
        </p:txBody>
      </p:sp>
    </p:spTree>
    <p:extLst>
      <p:ext uri="{BB962C8B-B14F-4D97-AF65-F5344CB8AC3E}">
        <p14:creationId xmlns:p14="http://schemas.microsoft.com/office/powerpoint/2010/main" val="156718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2</a:t>
            </a:fld>
            <a:endParaRPr lang="ru-RU"/>
          </a:p>
        </p:txBody>
      </p:sp>
    </p:spTree>
    <p:extLst>
      <p:ext uri="{BB962C8B-B14F-4D97-AF65-F5344CB8AC3E}">
        <p14:creationId xmlns:p14="http://schemas.microsoft.com/office/powerpoint/2010/main" val="280355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11</a:t>
            </a:fld>
            <a:endParaRPr lang="ru-RU"/>
          </a:p>
        </p:txBody>
      </p:sp>
    </p:spTree>
    <p:extLst>
      <p:ext uri="{BB962C8B-B14F-4D97-AF65-F5344CB8AC3E}">
        <p14:creationId xmlns:p14="http://schemas.microsoft.com/office/powerpoint/2010/main" val="317148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12</a:t>
            </a:fld>
            <a:endParaRPr lang="ru-RU"/>
          </a:p>
        </p:txBody>
      </p:sp>
    </p:spTree>
    <p:extLst>
      <p:ext uri="{BB962C8B-B14F-4D97-AF65-F5344CB8AC3E}">
        <p14:creationId xmlns:p14="http://schemas.microsoft.com/office/powerpoint/2010/main" val="126487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13</a:t>
            </a:fld>
            <a:endParaRPr lang="ru-RU"/>
          </a:p>
        </p:txBody>
      </p:sp>
    </p:spTree>
    <p:extLst>
      <p:ext uri="{BB962C8B-B14F-4D97-AF65-F5344CB8AC3E}">
        <p14:creationId xmlns:p14="http://schemas.microsoft.com/office/powerpoint/2010/main" val="285792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14</a:t>
            </a:fld>
            <a:endParaRPr lang="ru-RU"/>
          </a:p>
        </p:txBody>
      </p:sp>
    </p:spTree>
    <p:extLst>
      <p:ext uri="{BB962C8B-B14F-4D97-AF65-F5344CB8AC3E}">
        <p14:creationId xmlns:p14="http://schemas.microsoft.com/office/powerpoint/2010/main" val="345201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15</a:t>
            </a:fld>
            <a:endParaRPr lang="ru-RU"/>
          </a:p>
        </p:txBody>
      </p:sp>
    </p:spTree>
    <p:extLst>
      <p:ext uri="{BB962C8B-B14F-4D97-AF65-F5344CB8AC3E}">
        <p14:creationId xmlns:p14="http://schemas.microsoft.com/office/powerpoint/2010/main" val="310461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16</a:t>
            </a:fld>
            <a:endParaRPr lang="ru-RU"/>
          </a:p>
        </p:txBody>
      </p:sp>
    </p:spTree>
    <p:extLst>
      <p:ext uri="{BB962C8B-B14F-4D97-AF65-F5344CB8AC3E}">
        <p14:creationId xmlns:p14="http://schemas.microsoft.com/office/powerpoint/2010/main" val="58358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18</a:t>
            </a:fld>
            <a:endParaRPr lang="ru-RU"/>
          </a:p>
        </p:txBody>
      </p:sp>
    </p:spTree>
    <p:extLst>
      <p:ext uri="{BB962C8B-B14F-4D97-AF65-F5344CB8AC3E}">
        <p14:creationId xmlns:p14="http://schemas.microsoft.com/office/powerpoint/2010/main" val="88182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3</a:t>
            </a:fld>
            <a:endParaRPr lang="ru-RU"/>
          </a:p>
        </p:txBody>
      </p:sp>
    </p:spTree>
    <p:extLst>
      <p:ext uri="{BB962C8B-B14F-4D97-AF65-F5344CB8AC3E}">
        <p14:creationId xmlns:p14="http://schemas.microsoft.com/office/powerpoint/2010/main" val="5082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4</a:t>
            </a:fld>
            <a:endParaRPr lang="ru-RU"/>
          </a:p>
        </p:txBody>
      </p:sp>
    </p:spTree>
    <p:extLst>
      <p:ext uri="{BB962C8B-B14F-4D97-AF65-F5344CB8AC3E}">
        <p14:creationId xmlns:p14="http://schemas.microsoft.com/office/powerpoint/2010/main" val="109549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fld id="{21BCB33C-ADDE-421A-8A5C-2EF826FC2EE0}" type="slidenum">
              <a:rPr lang="ru-RU" smtClean="0"/>
              <a:pPr/>
              <a:t>5</a:t>
            </a:fld>
            <a:endParaRPr lang="ru-RU"/>
          </a:p>
        </p:txBody>
      </p:sp>
    </p:spTree>
    <p:extLst>
      <p:ext uri="{BB962C8B-B14F-4D97-AF65-F5344CB8AC3E}">
        <p14:creationId xmlns:p14="http://schemas.microsoft.com/office/powerpoint/2010/main" val="107852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6</a:t>
            </a:fld>
            <a:endParaRPr lang="ru-RU"/>
          </a:p>
        </p:txBody>
      </p:sp>
    </p:spTree>
    <p:extLst>
      <p:ext uri="{BB962C8B-B14F-4D97-AF65-F5344CB8AC3E}">
        <p14:creationId xmlns:p14="http://schemas.microsoft.com/office/powerpoint/2010/main" val="92793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7</a:t>
            </a:fld>
            <a:endParaRPr lang="ru-RU"/>
          </a:p>
        </p:txBody>
      </p:sp>
    </p:spTree>
    <p:extLst>
      <p:ext uri="{BB962C8B-B14F-4D97-AF65-F5344CB8AC3E}">
        <p14:creationId xmlns:p14="http://schemas.microsoft.com/office/powerpoint/2010/main" val="287193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8</a:t>
            </a:fld>
            <a:endParaRPr lang="ru-RU"/>
          </a:p>
        </p:txBody>
      </p:sp>
    </p:spTree>
    <p:extLst>
      <p:ext uri="{BB962C8B-B14F-4D97-AF65-F5344CB8AC3E}">
        <p14:creationId xmlns:p14="http://schemas.microsoft.com/office/powerpoint/2010/main" val="391848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baseline="0" smtClean="0"/>
          </a:p>
        </p:txBody>
      </p:sp>
      <p:sp>
        <p:nvSpPr>
          <p:cNvPr id="4" name="Slide Number Placeholder 3"/>
          <p:cNvSpPr>
            <a:spLocks noGrp="1"/>
          </p:cNvSpPr>
          <p:nvPr>
            <p:ph type="sldNum" sz="quarter" idx="10"/>
          </p:nvPr>
        </p:nvSpPr>
        <p:spPr/>
        <p:txBody>
          <a:bodyPr/>
          <a:lstStyle/>
          <a:p>
            <a:fld id="{21BCB33C-ADDE-421A-8A5C-2EF826FC2EE0}" type="slidenum">
              <a:rPr lang="ru-RU" smtClean="0"/>
              <a:pPr/>
              <a:t>9</a:t>
            </a:fld>
            <a:endParaRPr lang="ru-RU"/>
          </a:p>
        </p:txBody>
      </p:sp>
    </p:spTree>
    <p:extLst>
      <p:ext uri="{BB962C8B-B14F-4D97-AF65-F5344CB8AC3E}">
        <p14:creationId xmlns:p14="http://schemas.microsoft.com/office/powerpoint/2010/main" val="345928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1BCB33C-ADDE-421A-8A5C-2EF826FC2EE0}" type="slidenum">
              <a:rPr lang="ru-RU" smtClean="0"/>
              <a:pPr/>
              <a:t>10</a:t>
            </a:fld>
            <a:endParaRPr lang="ru-RU"/>
          </a:p>
        </p:txBody>
      </p:sp>
    </p:spTree>
    <p:extLst>
      <p:ext uri="{BB962C8B-B14F-4D97-AF65-F5344CB8AC3E}">
        <p14:creationId xmlns:p14="http://schemas.microsoft.com/office/powerpoint/2010/main" val="2025210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Шапка с атомом">
    <p:spTree>
      <p:nvGrpSpPr>
        <p:cNvPr id="1" name=""/>
        <p:cNvGrpSpPr/>
        <p:nvPr/>
      </p:nvGrpSpPr>
      <p:grpSpPr>
        <a:xfrm>
          <a:off x="0" y="0"/>
          <a:ext cx="0" cy="0"/>
          <a:chOff x="0" y="0"/>
          <a:chExt cx="0" cy="0"/>
        </a:xfrm>
      </p:grpSpPr>
      <p:sp>
        <p:nvSpPr>
          <p:cNvPr id="7" name="Прямоугольник 6"/>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sp>
        <p:nvSpPr>
          <p:cNvPr id="6" name="Прямоугольник 5"/>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55BB"/>
              </a:solidFill>
            </a:endParaRPr>
          </a:p>
        </p:txBody>
      </p:sp>
      <p:pic>
        <p:nvPicPr>
          <p:cNvPr id="8" name="Рисунок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23654" b="46857"/>
          <a:stretch/>
        </p:blipFill>
        <p:spPr>
          <a:xfrm>
            <a:off x="8040340" y="-1"/>
            <a:ext cx="4151660" cy="122399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5"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11081566"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20"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chemeClr val="accent2"/>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27"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Tree>
    <p:extLst>
      <p:ext uri="{BB962C8B-B14F-4D97-AF65-F5344CB8AC3E}">
        <p14:creationId xmlns:p14="http://schemas.microsoft.com/office/powerpoint/2010/main" val="37323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99890" cy="523220"/>
          </a:xfrm>
          <a:prstGeom prst="rect">
            <a:avLst/>
          </a:prstGeom>
        </p:spPr>
        <p:txBody>
          <a:bodyPr wrap="square" anchor="ctr">
            <a:spAutoFit/>
          </a:bodyPr>
          <a:lstStyle>
            <a:lvl1pPr>
              <a:lnSpc>
                <a:spcPct val="100000"/>
              </a:lnSpc>
              <a:defRPr sz="2800" b="1">
                <a:solidFill>
                  <a:srgbClr val="0055BB"/>
                </a:solidFill>
                <a:latin typeface="Montserrat" panose="00000500000000000000" pitchFamily="2" charset="-52"/>
              </a:defRPr>
            </a:lvl1pPr>
          </a:lstStyle>
          <a:p>
            <a:r>
              <a:rPr lang="ru-RU" dirty="0"/>
              <a:t>Образец заголовка</a:t>
            </a:r>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5138" y="170399"/>
            <a:ext cx="1656000" cy="883200"/>
          </a:xfrm>
          <a:prstGeom prst="rect">
            <a:avLst/>
          </a:prstGeom>
        </p:spPr>
      </p:pic>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2" name="Прямоугольник 11">
            <a:extLst>
              <a:ext uri="{FF2B5EF4-FFF2-40B4-BE49-F238E27FC236}">
                <a16:creationId xmlns:a16="http://schemas.microsoft.com/office/drawing/2014/main" id="{C5D4A470-D186-460E-BFFA-A336BBB6414C}"/>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44376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синя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17" name="Рисунок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762" y="170399"/>
            <a:ext cx="1656000" cy="883200"/>
          </a:xfrm>
          <a:prstGeom prst="rect">
            <a:avLst/>
          </a:prstGeom>
        </p:spPr>
      </p:pic>
      <p:pic>
        <p:nvPicPr>
          <p:cNvPr id="5" name="Рисунок 4"/>
          <p:cNvPicPr>
            <a:picLocks noChangeAspect="1"/>
          </p:cNvPicPr>
          <p:nvPr userDrawn="1"/>
        </p:nvPicPr>
        <p:blipFill rotWithShape="1">
          <a:blip r:embed="rId3"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4"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73513"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1" name="Прямоугольник 10">
            <a:extLst>
              <a:ext uri="{FF2B5EF4-FFF2-40B4-BE49-F238E27FC236}">
                <a16:creationId xmlns:a16="http://schemas.microsoft.com/office/drawing/2014/main" id="{843DE57E-711D-404D-B188-192C4B659303}"/>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344683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8900951" cy="523220"/>
          </a:xfrm>
          <a:prstGeom prst="rect">
            <a:avLst/>
          </a:prstGeom>
        </p:spPr>
        <p:txBody>
          <a:bodyPr wrap="square" anchor="ctr">
            <a:spAutoFit/>
          </a:bodyPr>
          <a:lstStyle>
            <a:lvl1pPr>
              <a:lnSpc>
                <a:spcPct val="100000"/>
              </a:lnSpc>
              <a:defRPr lang="ru-RU" sz="2800" b="1" kern="1200" dirty="0">
                <a:solidFill>
                  <a:srgbClr val="E46C2A"/>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5956" y="-135287"/>
            <a:ext cx="2376074" cy="1512000"/>
          </a:xfrm>
          <a:prstGeom prst="rect">
            <a:avLst/>
          </a:prstGeom>
        </p:spPr>
      </p:pic>
      <p:sp>
        <p:nvSpPr>
          <p:cNvPr id="11" name="Прямоугольник 10">
            <a:extLst>
              <a:ext uri="{FF2B5EF4-FFF2-40B4-BE49-F238E27FC236}">
                <a16:creationId xmlns:a16="http://schemas.microsoft.com/office/drawing/2014/main" id="{F00D0962-6951-42C9-AAB7-A8419B4562CD}"/>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946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сера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D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032836" cy="523220"/>
          </a:xfrm>
          <a:prstGeom prst="rect">
            <a:avLst/>
          </a:prstGeom>
        </p:spPr>
        <p:txBody>
          <a:bodyPr wrap="square" anchor="ctr">
            <a:spAutoFit/>
          </a:bodyPr>
          <a:lstStyle>
            <a:lvl1pPr>
              <a:lnSpc>
                <a:spcPct val="100000"/>
              </a:lnSpc>
              <a:defRPr lang="ru-RU" sz="2800" b="1" kern="1200" dirty="0">
                <a:solidFill>
                  <a:srgbClr val="0055BB"/>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invGray">
          <a:xfrm>
            <a:off x="9525956" y="-144001"/>
            <a:ext cx="2376074" cy="1512000"/>
          </a:xfrm>
          <a:prstGeom prst="rect">
            <a:avLst/>
          </a:prstGeom>
        </p:spPr>
      </p:pic>
      <p:sp>
        <p:nvSpPr>
          <p:cNvPr id="11" name="Прямоугольник 10">
            <a:extLst>
              <a:ext uri="{FF2B5EF4-FFF2-40B4-BE49-F238E27FC236}">
                <a16:creationId xmlns:a16="http://schemas.microsoft.com/office/drawing/2014/main" id="{12077ADA-551A-4656-A047-B811D4148796}"/>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167572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Титульный слайд 1">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9425" y="2898000"/>
            <a:ext cx="4752575" cy="3960000"/>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194" y="558606"/>
            <a:ext cx="2484000" cy="1656000"/>
          </a:xfrm>
          <a:prstGeom prst="rect">
            <a:avLst/>
          </a:prstGeom>
        </p:spPr>
      </p:pic>
      <p:sp>
        <p:nvSpPr>
          <p:cNvPr id="6" name="Текст 26"/>
          <p:cNvSpPr>
            <a:spLocks noGrp="1"/>
          </p:cNvSpPr>
          <p:nvPr>
            <p:ph type="body" sz="quarter" idx="11" hasCustomPrompt="1"/>
          </p:nvPr>
        </p:nvSpPr>
        <p:spPr>
          <a:xfrm>
            <a:off x="560194" y="6083856"/>
            <a:ext cx="1649811" cy="369332"/>
          </a:xfrm>
          <a:prstGeom prst="rect">
            <a:avLst/>
          </a:prstGeom>
        </p:spPr>
        <p:txBody>
          <a:bodyPr wrap="square">
            <a:spAutoFit/>
          </a:bodyPr>
          <a:lstStyle>
            <a:lvl1pPr marL="0" indent="0">
              <a:lnSpc>
                <a:spcPct val="100000"/>
              </a:lnSpc>
              <a:spcBef>
                <a:spcPts val="0"/>
              </a:spcBef>
              <a:spcAft>
                <a:spcPts val="600"/>
              </a:spcAft>
              <a:buNone/>
              <a:defRPr sz="18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560194" y="2567225"/>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560194" y="3198167"/>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val="102702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spTree>
      <p:nvGrpSpPr>
        <p:cNvPr id="1" name=""/>
        <p:cNvGrpSpPr/>
        <p:nvPr/>
      </p:nvGrpSpPr>
      <p:grpSpPr>
        <a:xfrm>
          <a:off x="0" y="0"/>
          <a:ext cx="0" cy="0"/>
          <a:chOff x="0" y="0"/>
          <a:chExt cx="0" cy="0"/>
        </a:xfrm>
      </p:grpSpPr>
      <p:sp>
        <p:nvSpPr>
          <p:cNvPr id="6" name="Текст 26"/>
          <p:cNvSpPr>
            <a:spLocks noGrp="1"/>
          </p:cNvSpPr>
          <p:nvPr>
            <p:ph type="body" sz="quarter" idx="11" hasCustomPrompt="1"/>
          </p:nvPr>
        </p:nvSpPr>
        <p:spPr>
          <a:xfrm>
            <a:off x="6418217" y="6083856"/>
            <a:ext cx="1649811" cy="369332"/>
          </a:xfrm>
          <a:prstGeom prst="rect">
            <a:avLst/>
          </a:prstGeom>
        </p:spPr>
        <p:txBody>
          <a:bodyPr wrap="square">
            <a:spAutoFit/>
          </a:bodyPr>
          <a:lstStyle>
            <a:lvl1pPr marL="0" indent="0">
              <a:lnSpc>
                <a:spcPct val="100000"/>
              </a:lnSpc>
              <a:spcBef>
                <a:spcPts val="0"/>
              </a:spcBef>
              <a:spcAft>
                <a:spcPts val="600"/>
              </a:spcAft>
              <a:buNone/>
              <a:defRPr sz="18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6418217" y="2567225"/>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6418217" y="3198167"/>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69250"/>
            <a:ext cx="5886994" cy="4088550"/>
          </a:xfrm>
          <a:prstGeom prst="rect">
            <a:avLst/>
          </a:prstGeom>
        </p:spPr>
      </p:pic>
    </p:spTree>
    <p:extLst>
      <p:ext uri="{BB962C8B-B14F-4D97-AF65-F5344CB8AC3E}">
        <p14:creationId xmlns:p14="http://schemas.microsoft.com/office/powerpoint/2010/main" val="425510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ключите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9425" y="2898000"/>
            <a:ext cx="4752575" cy="3960000"/>
          </a:xfrm>
          <a:prstGeom prst="rect">
            <a:avLst/>
          </a:prstGeom>
        </p:spPr>
      </p:pic>
      <p:sp>
        <p:nvSpPr>
          <p:cNvPr id="7" name="Текст 26"/>
          <p:cNvSpPr>
            <a:spLocks noGrp="1"/>
          </p:cNvSpPr>
          <p:nvPr>
            <p:ph type="body" sz="quarter" idx="13" hasCustomPrompt="1"/>
          </p:nvPr>
        </p:nvSpPr>
        <p:spPr>
          <a:xfrm>
            <a:off x="560194" y="3105834"/>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val="97975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056644"/>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8" r:id="rId3"/>
    <p:sldLayoutId id="2147483679" r:id="rId4"/>
    <p:sldLayoutId id="2147483680" r:id="rId5"/>
    <p:sldLayoutId id="2147483675" r:id="rId6"/>
    <p:sldLayoutId id="2147483682" r:id="rId7"/>
    <p:sldLayoutId id="214748368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4065" userDrawn="1">
          <p15:clr>
            <a:srgbClr val="F26B43"/>
          </p15:clr>
        </p15:guide>
        <p15:guide id="5" pos="347" userDrawn="1">
          <p15:clr>
            <a:srgbClr val="F26B43"/>
          </p15:clr>
        </p15:guide>
        <p15:guide id="6" pos="73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Текст 10"/>
          <p:cNvSpPr>
            <a:spLocks noGrp="1"/>
          </p:cNvSpPr>
          <p:nvPr>
            <p:ph type="body" sz="quarter" idx="11"/>
          </p:nvPr>
        </p:nvSpPr>
        <p:spPr>
          <a:xfrm>
            <a:off x="1019968" y="5236947"/>
            <a:ext cx="9895167" cy="841256"/>
          </a:xfrm>
        </p:spPr>
        <p:txBody>
          <a:bodyPr/>
          <a:lstStyle/>
          <a:p>
            <a:endParaRPr lang="en-US" sz="1600" baseline="30000" dirty="0" smtClean="0">
              <a:solidFill>
                <a:schemeClr val="tx1"/>
              </a:solidFill>
            </a:endParaRPr>
          </a:p>
          <a:p>
            <a:pPr algn="ctr"/>
            <a:r>
              <a:rPr lang="en-US" sz="1400" i="1" baseline="30000" dirty="0" smtClean="0">
                <a:solidFill>
                  <a:schemeClr val="tx1"/>
                </a:solidFill>
              </a:rPr>
              <a:t>1</a:t>
            </a:r>
            <a:r>
              <a:rPr lang="en-US" sz="1400" i="1" dirty="0" smtClean="0">
                <a:solidFill>
                  <a:schemeClr val="tx1"/>
                </a:solidFill>
              </a:rPr>
              <a:t> Joint Institute for Nuclear Research, </a:t>
            </a:r>
            <a:r>
              <a:rPr lang="en-US" sz="1400" i="1" dirty="0" err="1" smtClean="0">
                <a:solidFill>
                  <a:schemeClr val="tx1"/>
                </a:solidFill>
              </a:rPr>
              <a:t>Dubna</a:t>
            </a:r>
            <a:r>
              <a:rPr lang="en-US" sz="1400" i="1" dirty="0" smtClean="0">
                <a:solidFill>
                  <a:schemeClr val="tx1"/>
                </a:solidFill>
              </a:rPr>
              <a:t>, Russia</a:t>
            </a:r>
          </a:p>
          <a:p>
            <a:pPr algn="ctr"/>
            <a:r>
              <a:rPr lang="en-US" sz="1400" i="1" baseline="30000" dirty="0" smtClean="0">
                <a:solidFill>
                  <a:schemeClr val="tx1"/>
                </a:solidFill>
              </a:rPr>
              <a:t>2</a:t>
            </a:r>
            <a:r>
              <a:rPr lang="en-US" sz="1400" i="1" dirty="0" smtClean="0">
                <a:solidFill>
                  <a:schemeClr val="tx1"/>
                </a:solidFill>
              </a:rPr>
              <a:t> Institute of Physics, Vietnam Academy of Science and Technology, Hanoi, Vietnam</a:t>
            </a:r>
            <a:endParaRPr lang="ru-RU" sz="1400" i="1" baseline="30000" dirty="0">
              <a:solidFill>
                <a:schemeClr val="tx1"/>
              </a:solidFill>
            </a:endParaRPr>
          </a:p>
        </p:txBody>
      </p:sp>
      <p:sp>
        <p:nvSpPr>
          <p:cNvPr id="12" name="Текст 11"/>
          <p:cNvSpPr>
            <a:spLocks noGrp="1"/>
          </p:cNvSpPr>
          <p:nvPr>
            <p:ph type="body" sz="quarter" idx="12"/>
          </p:nvPr>
        </p:nvSpPr>
        <p:spPr>
          <a:xfrm>
            <a:off x="4654447" y="6321737"/>
            <a:ext cx="2694755" cy="338554"/>
          </a:xfrm>
        </p:spPr>
        <p:txBody>
          <a:bodyPr/>
          <a:lstStyle/>
          <a:p>
            <a:pPr algn="ctr"/>
            <a:r>
              <a:rPr lang="en-US" sz="1600" dirty="0" smtClean="0">
                <a:latin typeface="Montserrat" panose="020B0604020202020204" charset="-52"/>
              </a:rPr>
              <a:t>AYSS-</a:t>
            </a:r>
            <a:r>
              <a:rPr lang="ru-RU" sz="1600" dirty="0" smtClean="0">
                <a:latin typeface="Montserrat" panose="020B0604020202020204" charset="-52"/>
              </a:rPr>
              <a:t>2023 г.</a:t>
            </a:r>
            <a:endParaRPr lang="ru-RU" sz="1600" dirty="0">
              <a:latin typeface="Montserrat" panose="020B0604020202020204" charset="-52"/>
            </a:endParaRPr>
          </a:p>
        </p:txBody>
      </p:sp>
      <p:sp>
        <p:nvSpPr>
          <p:cNvPr id="13" name="Текст 12"/>
          <p:cNvSpPr>
            <a:spLocks noGrp="1"/>
          </p:cNvSpPr>
          <p:nvPr>
            <p:ph type="body" sz="quarter" idx="13"/>
          </p:nvPr>
        </p:nvSpPr>
        <p:spPr>
          <a:xfrm>
            <a:off x="1617424" y="2497015"/>
            <a:ext cx="8961875" cy="1384995"/>
          </a:xfrm>
        </p:spPr>
        <p:txBody>
          <a:bodyPr/>
          <a:lstStyle/>
          <a:p>
            <a:pPr algn="ctr"/>
            <a:r>
              <a:rPr lang="en-US" sz="2800" b="0" dirty="0" smtClean="0"/>
              <a:t>DEVELOPMENT OF COMPTON CAMERA FOR MEDICAL PURPOSES BASED ON HYBRID DETECTOR TIMEPIX3</a:t>
            </a:r>
            <a:endParaRPr lang="ru-RU" sz="2800" dirty="0"/>
          </a:p>
        </p:txBody>
      </p:sp>
      <p:grpSp>
        <p:nvGrpSpPr>
          <p:cNvPr id="5" name="Group 4"/>
          <p:cNvGrpSpPr>
            <a:grpSpLocks noChangeAspect="1"/>
          </p:cNvGrpSpPr>
          <p:nvPr/>
        </p:nvGrpSpPr>
        <p:grpSpPr bwMode="auto">
          <a:xfrm>
            <a:off x="2114910" y="263611"/>
            <a:ext cx="7010400" cy="2225675"/>
            <a:chOff x="540" y="360"/>
            <a:chExt cx="4416" cy="1402"/>
          </a:xfrm>
        </p:grpSpPr>
        <p:sp>
          <p:nvSpPr>
            <p:cNvPr id="6" name="AutoShape 3"/>
            <p:cNvSpPr>
              <a:spLocks noChangeAspect="1" noChangeArrowheads="1" noTextEdit="1"/>
            </p:cNvSpPr>
            <p:nvPr/>
          </p:nvSpPr>
          <p:spPr bwMode="auto">
            <a:xfrm>
              <a:off x="540" y="360"/>
              <a:ext cx="4396" cy="1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7"/>
            <p:cNvGrpSpPr>
              <a:grpSpLocks/>
            </p:cNvGrpSpPr>
            <p:nvPr/>
          </p:nvGrpSpPr>
          <p:grpSpPr bwMode="auto">
            <a:xfrm>
              <a:off x="540" y="360"/>
              <a:ext cx="829" cy="821"/>
              <a:chOff x="540" y="360"/>
              <a:chExt cx="829" cy="821"/>
            </a:xfrm>
          </p:grpSpPr>
          <p:pic>
            <p:nvPicPr>
              <p:cNvPr id="91" name="Picture 5"/>
              <p:cNvPicPr>
                <a:picLocks noChangeAspect="1" noChangeArrowheads="1"/>
              </p:cNvPicPr>
              <p:nvPr/>
            </p:nvPicPr>
            <p:blipFill>
              <a:blip r:embed="rId2"/>
              <a:srcRect/>
              <a:stretch>
                <a:fillRect/>
              </a:stretch>
            </p:blipFill>
            <p:spPr bwMode="auto">
              <a:xfrm>
                <a:off x="540" y="360"/>
                <a:ext cx="829" cy="821"/>
              </a:xfrm>
              <a:prstGeom prst="rect">
                <a:avLst/>
              </a:prstGeom>
              <a:noFill/>
              <a:ln w="9525">
                <a:noFill/>
                <a:miter lim="800000"/>
                <a:headEnd/>
                <a:tailEnd/>
              </a:ln>
            </p:spPr>
          </p:pic>
          <p:pic>
            <p:nvPicPr>
              <p:cNvPr id="92" name="Picture 6"/>
              <p:cNvPicPr>
                <a:picLocks noChangeAspect="1" noChangeArrowheads="1"/>
              </p:cNvPicPr>
              <p:nvPr/>
            </p:nvPicPr>
            <p:blipFill>
              <a:blip r:embed="rId3"/>
              <a:srcRect/>
              <a:stretch>
                <a:fillRect/>
              </a:stretch>
            </p:blipFill>
            <p:spPr bwMode="auto">
              <a:xfrm>
                <a:off x="540" y="360"/>
                <a:ext cx="829" cy="821"/>
              </a:xfrm>
              <a:prstGeom prst="rect">
                <a:avLst/>
              </a:prstGeom>
              <a:noFill/>
              <a:ln w="9525">
                <a:noFill/>
                <a:miter lim="800000"/>
                <a:headEnd/>
                <a:tailEnd/>
              </a:ln>
            </p:spPr>
          </p:pic>
        </p:grpSp>
        <p:sp>
          <p:nvSpPr>
            <p:cNvPr id="8" name="Rectangle 8"/>
            <p:cNvSpPr>
              <a:spLocks noChangeArrowheads="1"/>
            </p:cNvSpPr>
            <p:nvPr/>
          </p:nvSpPr>
          <p:spPr bwMode="auto">
            <a:xfrm>
              <a:off x="1369" y="1086"/>
              <a:ext cx="7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1396" y="1086"/>
              <a:ext cx="7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FFFFFF"/>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699" y="126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1044" y="126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1305" y="126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1354" y="126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4"/>
            <p:cNvSpPr>
              <a:spLocks noChangeArrowheads="1"/>
            </p:cNvSpPr>
            <p:nvPr/>
          </p:nvSpPr>
          <p:spPr bwMode="auto">
            <a:xfrm>
              <a:off x="1967" y="126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5"/>
            <p:cNvSpPr>
              <a:spLocks noChangeArrowheads="1"/>
            </p:cNvSpPr>
            <p:nvPr/>
          </p:nvSpPr>
          <p:spPr bwMode="auto">
            <a:xfrm>
              <a:off x="2017" y="126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6"/>
            <p:cNvSpPr>
              <a:spLocks noChangeArrowheads="1"/>
            </p:cNvSpPr>
            <p:nvPr/>
          </p:nvSpPr>
          <p:spPr bwMode="auto">
            <a:xfrm>
              <a:off x="2364" y="1264"/>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7"/>
            <p:cNvSpPr>
              <a:spLocks noChangeArrowheads="1"/>
            </p:cNvSpPr>
            <p:nvPr/>
          </p:nvSpPr>
          <p:spPr bwMode="auto">
            <a:xfrm>
              <a:off x="699"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8"/>
            <p:cNvSpPr>
              <a:spLocks noChangeArrowheads="1"/>
            </p:cNvSpPr>
            <p:nvPr/>
          </p:nvSpPr>
          <p:spPr bwMode="auto">
            <a:xfrm>
              <a:off x="1113"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9"/>
            <p:cNvSpPr>
              <a:spLocks noChangeArrowheads="1"/>
            </p:cNvSpPr>
            <p:nvPr/>
          </p:nvSpPr>
          <p:spPr bwMode="auto">
            <a:xfrm>
              <a:off x="1166"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0"/>
            <p:cNvSpPr>
              <a:spLocks noChangeArrowheads="1"/>
            </p:cNvSpPr>
            <p:nvPr/>
          </p:nvSpPr>
          <p:spPr bwMode="auto">
            <a:xfrm>
              <a:off x="1271" y="1375"/>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1294"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2"/>
            <p:cNvSpPr>
              <a:spLocks noChangeArrowheads="1"/>
            </p:cNvSpPr>
            <p:nvPr/>
          </p:nvSpPr>
          <p:spPr bwMode="auto">
            <a:xfrm>
              <a:off x="1327"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3"/>
            <p:cNvSpPr>
              <a:spLocks noChangeArrowheads="1"/>
            </p:cNvSpPr>
            <p:nvPr/>
          </p:nvSpPr>
          <p:spPr bwMode="auto">
            <a:xfrm>
              <a:off x="1377"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4"/>
            <p:cNvSpPr>
              <a:spLocks noChangeArrowheads="1"/>
            </p:cNvSpPr>
            <p:nvPr/>
          </p:nvSpPr>
          <p:spPr bwMode="auto">
            <a:xfrm>
              <a:off x="1679"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5"/>
            <p:cNvSpPr>
              <a:spLocks noChangeArrowheads="1"/>
            </p:cNvSpPr>
            <p:nvPr/>
          </p:nvSpPr>
          <p:spPr bwMode="auto">
            <a:xfrm>
              <a:off x="1712"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1760"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7"/>
            <p:cNvSpPr>
              <a:spLocks noChangeArrowheads="1"/>
            </p:cNvSpPr>
            <p:nvPr/>
          </p:nvSpPr>
          <p:spPr bwMode="auto">
            <a:xfrm>
              <a:off x="1809"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8"/>
            <p:cNvSpPr>
              <a:spLocks noChangeArrowheads="1"/>
            </p:cNvSpPr>
            <p:nvPr/>
          </p:nvSpPr>
          <p:spPr bwMode="auto">
            <a:xfrm>
              <a:off x="1841"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29"/>
            <p:cNvSpPr>
              <a:spLocks noChangeArrowheads="1"/>
            </p:cNvSpPr>
            <p:nvPr/>
          </p:nvSpPr>
          <p:spPr bwMode="auto">
            <a:xfrm>
              <a:off x="1989"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30"/>
            <p:cNvSpPr>
              <a:spLocks noChangeArrowheads="1"/>
            </p:cNvSpPr>
            <p:nvPr/>
          </p:nvSpPr>
          <p:spPr bwMode="auto">
            <a:xfrm>
              <a:off x="2094" y="1375"/>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1"/>
            <p:cNvSpPr>
              <a:spLocks noChangeArrowheads="1"/>
            </p:cNvSpPr>
            <p:nvPr/>
          </p:nvSpPr>
          <p:spPr bwMode="auto">
            <a:xfrm>
              <a:off x="2118"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2"/>
            <p:cNvSpPr>
              <a:spLocks noChangeArrowheads="1"/>
            </p:cNvSpPr>
            <p:nvPr/>
          </p:nvSpPr>
          <p:spPr bwMode="auto">
            <a:xfrm>
              <a:off x="2151"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3"/>
            <p:cNvSpPr>
              <a:spLocks noChangeArrowheads="1"/>
            </p:cNvSpPr>
            <p:nvPr/>
          </p:nvSpPr>
          <p:spPr bwMode="auto">
            <a:xfrm>
              <a:off x="2201"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4"/>
            <p:cNvSpPr>
              <a:spLocks noChangeArrowheads="1"/>
            </p:cNvSpPr>
            <p:nvPr/>
          </p:nvSpPr>
          <p:spPr bwMode="auto">
            <a:xfrm>
              <a:off x="2502"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5"/>
            <p:cNvSpPr>
              <a:spLocks noChangeArrowheads="1"/>
            </p:cNvSpPr>
            <p:nvPr/>
          </p:nvSpPr>
          <p:spPr bwMode="auto">
            <a:xfrm>
              <a:off x="2534"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6"/>
            <p:cNvSpPr>
              <a:spLocks noChangeArrowheads="1"/>
            </p:cNvSpPr>
            <p:nvPr/>
          </p:nvSpPr>
          <p:spPr bwMode="auto">
            <a:xfrm>
              <a:off x="2633"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7"/>
            <p:cNvSpPr>
              <a:spLocks noChangeArrowheads="1"/>
            </p:cNvSpPr>
            <p:nvPr/>
          </p:nvSpPr>
          <p:spPr bwMode="auto">
            <a:xfrm>
              <a:off x="2665"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38"/>
            <p:cNvSpPr>
              <a:spLocks noChangeArrowheads="1"/>
            </p:cNvSpPr>
            <p:nvPr/>
          </p:nvSpPr>
          <p:spPr bwMode="auto">
            <a:xfrm>
              <a:off x="2763" y="1375"/>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9"/>
            <p:cNvSpPr>
              <a:spLocks noChangeArrowheads="1"/>
            </p:cNvSpPr>
            <p:nvPr/>
          </p:nvSpPr>
          <p:spPr bwMode="auto">
            <a:xfrm>
              <a:off x="2788" y="1375"/>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40"/>
            <p:cNvSpPr>
              <a:spLocks noChangeArrowheads="1"/>
            </p:cNvSpPr>
            <p:nvPr/>
          </p:nvSpPr>
          <p:spPr bwMode="auto">
            <a:xfrm>
              <a:off x="699"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1"/>
            <p:cNvSpPr>
              <a:spLocks noChangeArrowheads="1"/>
            </p:cNvSpPr>
            <p:nvPr/>
          </p:nvSpPr>
          <p:spPr bwMode="auto">
            <a:xfrm>
              <a:off x="847"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42"/>
            <p:cNvSpPr>
              <a:spLocks noChangeArrowheads="1"/>
            </p:cNvSpPr>
            <p:nvPr/>
          </p:nvSpPr>
          <p:spPr bwMode="auto">
            <a:xfrm>
              <a:off x="899"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43"/>
            <p:cNvSpPr>
              <a:spLocks noChangeArrowheads="1"/>
            </p:cNvSpPr>
            <p:nvPr/>
          </p:nvSpPr>
          <p:spPr bwMode="auto">
            <a:xfrm>
              <a:off x="1003" y="1487"/>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4"/>
            <p:cNvSpPr>
              <a:spLocks noChangeArrowheads="1"/>
            </p:cNvSpPr>
            <p:nvPr/>
          </p:nvSpPr>
          <p:spPr bwMode="auto">
            <a:xfrm>
              <a:off x="1028"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5"/>
            <p:cNvSpPr>
              <a:spLocks noChangeArrowheads="1"/>
            </p:cNvSpPr>
            <p:nvPr/>
          </p:nvSpPr>
          <p:spPr bwMode="auto">
            <a:xfrm>
              <a:off x="1061"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46"/>
            <p:cNvSpPr>
              <a:spLocks noChangeArrowheads="1"/>
            </p:cNvSpPr>
            <p:nvPr/>
          </p:nvSpPr>
          <p:spPr bwMode="auto">
            <a:xfrm>
              <a:off x="1110"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7"/>
            <p:cNvSpPr>
              <a:spLocks noChangeArrowheads="1"/>
            </p:cNvSpPr>
            <p:nvPr/>
          </p:nvSpPr>
          <p:spPr bwMode="auto">
            <a:xfrm>
              <a:off x="1412"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8"/>
            <p:cNvSpPr>
              <a:spLocks noChangeArrowheads="1"/>
            </p:cNvSpPr>
            <p:nvPr/>
          </p:nvSpPr>
          <p:spPr bwMode="auto">
            <a:xfrm>
              <a:off x="1444"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9"/>
            <p:cNvSpPr>
              <a:spLocks noChangeArrowheads="1"/>
            </p:cNvSpPr>
            <p:nvPr/>
          </p:nvSpPr>
          <p:spPr bwMode="auto">
            <a:xfrm>
              <a:off x="1493"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50"/>
            <p:cNvSpPr>
              <a:spLocks noChangeArrowheads="1"/>
            </p:cNvSpPr>
            <p:nvPr/>
          </p:nvSpPr>
          <p:spPr bwMode="auto">
            <a:xfrm>
              <a:off x="1543"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51"/>
            <p:cNvSpPr>
              <a:spLocks noChangeArrowheads="1"/>
            </p:cNvSpPr>
            <p:nvPr/>
          </p:nvSpPr>
          <p:spPr bwMode="auto">
            <a:xfrm>
              <a:off x="1575"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2"/>
            <p:cNvSpPr>
              <a:spLocks noChangeArrowheads="1"/>
            </p:cNvSpPr>
            <p:nvPr/>
          </p:nvSpPr>
          <p:spPr bwMode="auto">
            <a:xfrm>
              <a:off x="1673" y="1487"/>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3"/>
            <p:cNvSpPr>
              <a:spLocks noChangeArrowheads="1"/>
            </p:cNvSpPr>
            <p:nvPr/>
          </p:nvSpPr>
          <p:spPr bwMode="auto">
            <a:xfrm>
              <a:off x="3754" y="1264"/>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4"/>
            <p:cNvSpPr>
              <a:spLocks noChangeArrowheads="1"/>
            </p:cNvSpPr>
            <p:nvPr/>
          </p:nvSpPr>
          <p:spPr bwMode="auto">
            <a:xfrm>
              <a:off x="4023"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5"/>
            <p:cNvSpPr>
              <a:spLocks noChangeArrowheads="1"/>
            </p:cNvSpPr>
            <p:nvPr/>
          </p:nvSpPr>
          <p:spPr bwMode="auto">
            <a:xfrm>
              <a:off x="4301"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6"/>
            <p:cNvSpPr>
              <a:spLocks noChangeArrowheads="1"/>
            </p:cNvSpPr>
            <p:nvPr/>
          </p:nvSpPr>
          <p:spPr bwMode="auto">
            <a:xfrm>
              <a:off x="4345"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57"/>
            <p:cNvSpPr>
              <a:spLocks noChangeArrowheads="1"/>
            </p:cNvSpPr>
            <p:nvPr/>
          </p:nvSpPr>
          <p:spPr bwMode="auto">
            <a:xfrm>
              <a:off x="4397"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58"/>
            <p:cNvSpPr>
              <a:spLocks noChangeArrowheads="1"/>
            </p:cNvSpPr>
            <p:nvPr/>
          </p:nvSpPr>
          <p:spPr bwMode="auto">
            <a:xfrm>
              <a:off x="4445"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59"/>
            <p:cNvSpPr>
              <a:spLocks noChangeArrowheads="1"/>
            </p:cNvSpPr>
            <p:nvPr/>
          </p:nvSpPr>
          <p:spPr bwMode="auto">
            <a:xfrm>
              <a:off x="4571"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60"/>
            <p:cNvSpPr>
              <a:spLocks noChangeArrowheads="1"/>
            </p:cNvSpPr>
            <p:nvPr/>
          </p:nvSpPr>
          <p:spPr bwMode="auto">
            <a:xfrm>
              <a:off x="4595" y="13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61"/>
            <p:cNvSpPr>
              <a:spLocks noChangeArrowheads="1"/>
            </p:cNvSpPr>
            <p:nvPr/>
          </p:nvSpPr>
          <p:spPr bwMode="auto">
            <a:xfrm>
              <a:off x="4837" y="1375"/>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2"/>
            <p:cNvSpPr>
              <a:spLocks noChangeArrowheads="1"/>
            </p:cNvSpPr>
            <p:nvPr/>
          </p:nvSpPr>
          <p:spPr bwMode="auto">
            <a:xfrm>
              <a:off x="4011"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63"/>
            <p:cNvSpPr>
              <a:spLocks noChangeArrowheads="1"/>
            </p:cNvSpPr>
            <p:nvPr/>
          </p:nvSpPr>
          <p:spPr bwMode="auto">
            <a:xfrm>
              <a:off x="4071"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64"/>
            <p:cNvSpPr>
              <a:spLocks noChangeArrowheads="1"/>
            </p:cNvSpPr>
            <p:nvPr/>
          </p:nvSpPr>
          <p:spPr bwMode="auto">
            <a:xfrm>
              <a:off x="4103"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65"/>
            <p:cNvSpPr>
              <a:spLocks noChangeArrowheads="1"/>
            </p:cNvSpPr>
            <p:nvPr/>
          </p:nvSpPr>
          <p:spPr bwMode="auto">
            <a:xfrm>
              <a:off x="4379"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66"/>
            <p:cNvSpPr>
              <a:spLocks noChangeArrowheads="1"/>
            </p:cNvSpPr>
            <p:nvPr/>
          </p:nvSpPr>
          <p:spPr bwMode="auto">
            <a:xfrm>
              <a:off x="4504"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67"/>
            <p:cNvSpPr>
              <a:spLocks noChangeArrowheads="1"/>
            </p:cNvSpPr>
            <p:nvPr/>
          </p:nvSpPr>
          <p:spPr bwMode="auto">
            <a:xfrm>
              <a:off x="4595" y="14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68"/>
            <p:cNvSpPr>
              <a:spLocks noChangeArrowheads="1"/>
            </p:cNvSpPr>
            <p:nvPr/>
          </p:nvSpPr>
          <p:spPr bwMode="auto">
            <a:xfrm>
              <a:off x="4837" y="1487"/>
              <a:ext cx="6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70"/>
            <p:cNvSpPr>
              <a:spLocks noChangeArrowheads="1"/>
            </p:cNvSpPr>
            <p:nvPr/>
          </p:nvSpPr>
          <p:spPr bwMode="auto">
            <a:xfrm>
              <a:off x="3707" y="1252"/>
              <a:ext cx="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73"/>
            <p:cNvSpPr>
              <a:spLocks noChangeArrowheads="1"/>
            </p:cNvSpPr>
            <p:nvPr/>
          </p:nvSpPr>
          <p:spPr bwMode="auto">
            <a:xfrm>
              <a:off x="3701" y="1595"/>
              <a:ext cx="8"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75"/>
            <p:cNvSpPr>
              <a:spLocks noChangeArrowheads="1"/>
            </p:cNvSpPr>
            <p:nvPr/>
          </p:nvSpPr>
          <p:spPr bwMode="auto">
            <a:xfrm>
              <a:off x="540" y="1607"/>
              <a:ext cx="7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76"/>
            <p:cNvSpPr>
              <a:spLocks noChangeArrowheads="1"/>
            </p:cNvSpPr>
            <p:nvPr/>
          </p:nvSpPr>
          <p:spPr bwMode="auto">
            <a:xfrm>
              <a:off x="1333" y="516"/>
              <a:ext cx="3613" cy="4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7"/>
            <p:cNvSpPr>
              <a:spLocks noChangeArrowheads="1"/>
            </p:cNvSpPr>
            <p:nvPr/>
          </p:nvSpPr>
          <p:spPr bwMode="auto">
            <a:xfrm>
              <a:off x="1857" y="552"/>
              <a:ext cx="2011" cy="1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Arial" pitchFamily="34" charset="0"/>
                </a:rPr>
                <a:t>JOINT INSTITUTE FOR NUCLEAR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78"/>
            <p:cNvSpPr>
              <a:spLocks noChangeArrowheads="1"/>
            </p:cNvSpPr>
            <p:nvPr/>
          </p:nvSpPr>
          <p:spPr bwMode="auto">
            <a:xfrm>
              <a:off x="3747" y="552"/>
              <a:ext cx="81" cy="1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9"/>
            <p:cNvSpPr>
              <a:spLocks noChangeArrowheads="1"/>
            </p:cNvSpPr>
            <p:nvPr/>
          </p:nvSpPr>
          <p:spPr bwMode="auto">
            <a:xfrm>
              <a:off x="3775" y="552"/>
              <a:ext cx="218" cy="1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80"/>
            <p:cNvSpPr>
              <a:spLocks noChangeArrowheads="1"/>
            </p:cNvSpPr>
            <p:nvPr/>
          </p:nvSpPr>
          <p:spPr bwMode="auto">
            <a:xfrm>
              <a:off x="3937" y="552"/>
              <a:ext cx="119" cy="1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81"/>
            <p:cNvSpPr>
              <a:spLocks noChangeArrowheads="1"/>
            </p:cNvSpPr>
            <p:nvPr/>
          </p:nvSpPr>
          <p:spPr bwMode="auto">
            <a:xfrm>
              <a:off x="4001" y="552"/>
              <a:ext cx="486" cy="1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EARCH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82"/>
            <p:cNvSpPr>
              <a:spLocks noChangeArrowheads="1"/>
            </p:cNvSpPr>
            <p:nvPr/>
          </p:nvSpPr>
          <p:spPr bwMode="auto">
            <a:xfrm>
              <a:off x="4421" y="552"/>
              <a:ext cx="81" cy="1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83"/>
            <p:cNvSpPr>
              <a:spLocks noChangeArrowheads="1"/>
            </p:cNvSpPr>
            <p:nvPr/>
          </p:nvSpPr>
          <p:spPr bwMode="auto">
            <a:xfrm>
              <a:off x="3139" y="683"/>
              <a:ext cx="7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84"/>
            <p:cNvSpPr>
              <a:spLocks noChangeArrowheads="1"/>
            </p:cNvSpPr>
            <p:nvPr/>
          </p:nvSpPr>
          <p:spPr bwMode="auto">
            <a:xfrm>
              <a:off x="1334" y="806"/>
              <a:ext cx="1134"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Times New Roman" pitchFamily="18" charset="0"/>
                  <a:cs typeface="Arial" pitchFamily="34" charset="0"/>
                </a:rPr>
                <a:t>DZHELEPOV LA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85"/>
            <p:cNvSpPr>
              <a:spLocks noChangeArrowheads="1"/>
            </p:cNvSpPr>
            <p:nvPr/>
          </p:nvSpPr>
          <p:spPr bwMode="auto">
            <a:xfrm>
              <a:off x="2393" y="806"/>
              <a:ext cx="1773"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Times New Roman" pitchFamily="18" charset="0"/>
                  <a:cs typeface="Arial" pitchFamily="34" charset="0"/>
                </a:rPr>
                <a:t>BORATORY OF NUCLEAR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Rectangle 86"/>
            <p:cNvSpPr>
              <a:spLocks noChangeArrowheads="1"/>
            </p:cNvSpPr>
            <p:nvPr/>
          </p:nvSpPr>
          <p:spPr bwMode="auto">
            <a:xfrm>
              <a:off x="4078" y="806"/>
              <a:ext cx="92"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87"/>
            <p:cNvSpPr>
              <a:spLocks noChangeArrowheads="1"/>
            </p:cNvSpPr>
            <p:nvPr/>
          </p:nvSpPr>
          <p:spPr bwMode="auto">
            <a:xfrm>
              <a:off x="4112" y="806"/>
              <a:ext cx="345"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Times New Roman" pitchFamily="18" charset="0"/>
                  <a:cs typeface="Arial" pitchFamily="34" charset="0"/>
                </a:rPr>
                <a:t>PRO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Rectangle 88"/>
            <p:cNvSpPr>
              <a:spLocks noChangeArrowheads="1"/>
            </p:cNvSpPr>
            <p:nvPr/>
          </p:nvSpPr>
          <p:spPr bwMode="auto">
            <a:xfrm>
              <a:off x="4395" y="806"/>
              <a:ext cx="240"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Times New Roman" pitchFamily="18" charset="0"/>
                  <a:cs typeface="Arial" pitchFamily="34" charset="0"/>
                </a:rPr>
                <a:t>BL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ectangle 89"/>
            <p:cNvSpPr>
              <a:spLocks noChangeArrowheads="1"/>
            </p:cNvSpPr>
            <p:nvPr/>
          </p:nvSpPr>
          <p:spPr bwMode="auto">
            <a:xfrm>
              <a:off x="4574" y="806"/>
              <a:ext cx="149"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Rectangle 90"/>
            <p:cNvSpPr>
              <a:spLocks noChangeArrowheads="1"/>
            </p:cNvSpPr>
            <p:nvPr/>
          </p:nvSpPr>
          <p:spPr bwMode="auto">
            <a:xfrm>
              <a:off x="4662" y="806"/>
              <a:ext cx="262"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Times New Roman" pitchFamily="18" charset="0"/>
                  <a:cs typeface="Arial" pitchFamily="34" charset="0"/>
                </a:rPr>
                <a:t>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91"/>
            <p:cNvSpPr>
              <a:spLocks noChangeArrowheads="1"/>
            </p:cNvSpPr>
            <p:nvPr/>
          </p:nvSpPr>
          <p:spPr bwMode="auto">
            <a:xfrm>
              <a:off x="4864" y="806"/>
              <a:ext cx="92"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3" name="Rectangle 92"/>
          <p:cNvSpPr/>
          <p:nvPr/>
        </p:nvSpPr>
        <p:spPr>
          <a:xfrm>
            <a:off x="3404590" y="3952788"/>
            <a:ext cx="5382820" cy="369332"/>
          </a:xfrm>
          <a:prstGeom prst="rect">
            <a:avLst/>
          </a:prstGeom>
        </p:spPr>
        <p:txBody>
          <a:bodyPr wrap="none">
            <a:spAutoFit/>
          </a:bodyPr>
          <a:lstStyle/>
          <a:p>
            <a:r>
              <a:rPr lang="en-US" i="1" dirty="0" smtClean="0">
                <a:solidFill>
                  <a:schemeClr val="tx2"/>
                </a:solidFill>
              </a:rPr>
              <a:t>Truong </a:t>
            </a:r>
            <a:r>
              <a:rPr lang="en-US" i="1" dirty="0" err="1" smtClean="0">
                <a:solidFill>
                  <a:schemeClr val="tx2"/>
                </a:solidFill>
              </a:rPr>
              <a:t>Hoai</a:t>
            </a:r>
            <a:r>
              <a:rPr lang="en-US" i="1" dirty="0" smtClean="0">
                <a:solidFill>
                  <a:schemeClr val="tx2"/>
                </a:solidFill>
              </a:rPr>
              <a:t> </a:t>
            </a:r>
            <a:r>
              <a:rPr lang="en-US" i="1" dirty="0" err="1" smtClean="0">
                <a:solidFill>
                  <a:schemeClr val="tx2"/>
                </a:solidFill>
              </a:rPr>
              <a:t>Bao</a:t>
            </a:r>
            <a:r>
              <a:rPr lang="en-US" i="1" dirty="0" smtClean="0">
                <a:solidFill>
                  <a:schemeClr val="tx2"/>
                </a:solidFill>
              </a:rPr>
              <a:t> Phi </a:t>
            </a:r>
            <a:r>
              <a:rPr lang="en-US" i="1" baseline="30000" dirty="0" smtClean="0">
                <a:solidFill>
                  <a:schemeClr val="tx2"/>
                </a:solidFill>
              </a:rPr>
              <a:t>1,</a:t>
            </a:r>
            <a:r>
              <a:rPr lang="en-US" i="1" dirty="0" smtClean="0">
                <a:solidFill>
                  <a:schemeClr val="tx2"/>
                </a:solidFill>
              </a:rPr>
              <a:t> </a:t>
            </a:r>
            <a:r>
              <a:rPr lang="en-US" i="1" baseline="30000" dirty="0" smtClean="0">
                <a:solidFill>
                  <a:schemeClr val="tx2"/>
                </a:solidFill>
              </a:rPr>
              <a:t>2</a:t>
            </a:r>
            <a:r>
              <a:rPr lang="en-US" i="1" dirty="0" smtClean="0">
                <a:solidFill>
                  <a:schemeClr val="tx2"/>
                </a:solidFill>
              </a:rPr>
              <a:t>, </a:t>
            </a:r>
            <a:r>
              <a:rPr lang="en-US" i="1" dirty="0" err="1" smtClean="0">
                <a:solidFill>
                  <a:schemeClr val="tx2"/>
                </a:solidFill>
              </a:rPr>
              <a:t>Rozhkov</a:t>
            </a:r>
            <a:r>
              <a:rPr lang="en-US" i="1" dirty="0" smtClean="0">
                <a:solidFill>
                  <a:schemeClr val="tx2"/>
                </a:solidFill>
              </a:rPr>
              <a:t> </a:t>
            </a:r>
            <a:r>
              <a:rPr lang="en-US" i="1" dirty="0" err="1" smtClean="0">
                <a:solidFill>
                  <a:schemeClr val="tx2"/>
                </a:solidFill>
              </a:rPr>
              <a:t>Vladislav</a:t>
            </a:r>
            <a:r>
              <a:rPr lang="en-US" i="1" dirty="0" smtClean="0">
                <a:solidFill>
                  <a:schemeClr val="tx2"/>
                </a:solidFill>
              </a:rPr>
              <a:t> </a:t>
            </a:r>
            <a:r>
              <a:rPr lang="en-US" i="1" dirty="0" err="1" smtClean="0">
                <a:solidFill>
                  <a:schemeClr val="tx2"/>
                </a:solidFill>
              </a:rPr>
              <a:t>Andreevich</a:t>
            </a:r>
            <a:r>
              <a:rPr lang="en-US" i="1" dirty="0" smtClean="0">
                <a:solidFill>
                  <a:schemeClr val="tx2"/>
                </a:solidFill>
              </a:rPr>
              <a:t> </a:t>
            </a:r>
            <a:r>
              <a:rPr lang="en-US" i="1" baseline="30000" dirty="0" smtClean="0">
                <a:solidFill>
                  <a:schemeClr val="tx2"/>
                </a:solidFill>
              </a:rPr>
              <a:t>1</a:t>
            </a:r>
          </a:p>
        </p:txBody>
      </p:sp>
    </p:spTree>
    <p:extLst>
      <p:ext uri="{BB962C8B-B14F-4D97-AF65-F5344CB8AC3E}">
        <p14:creationId xmlns:p14="http://schemas.microsoft.com/office/powerpoint/2010/main" val="184129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72" y="359101"/>
            <a:ext cx="11081566" cy="523220"/>
          </a:xfrm>
        </p:spPr>
        <p:txBody>
          <a:bodyPr/>
          <a:lstStyle/>
          <a:p>
            <a:r>
              <a:rPr lang="en-US" dirty="0" smtClean="0"/>
              <a:t>Calculation justification</a:t>
            </a:r>
            <a:endParaRPr lang="ru-RU"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08690" y="1655806"/>
            <a:ext cx="4191678" cy="4276742"/>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5159659" y="2472034"/>
                <a:ext cx="6965840" cy="17788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𝑅</m:t>
                          </m:r>
                        </m:e>
                        <m:sub>
                          <m:r>
                            <a:rPr lang="ru-RU" i="0">
                              <a:latin typeface="Cambria Math" panose="02040503050406030204" pitchFamily="18" charset="0"/>
                            </a:rPr>
                            <m:t>1</m:t>
                          </m:r>
                        </m:sub>
                      </m:sSub>
                      <m:r>
                        <a:rPr lang="ru-RU" i="0">
                          <a:latin typeface="Cambria Math" panose="02040503050406030204" pitchFamily="18" charset="0"/>
                        </a:rPr>
                        <m:t>= </m:t>
                      </m:r>
                      <m:f>
                        <m:fPr>
                          <m:ctrlPr>
                            <a:rPr lang="ru-RU" i="1">
                              <a:latin typeface="Cambria Math" panose="02040503050406030204" pitchFamily="18" charset="0"/>
                            </a:rPr>
                          </m:ctrlPr>
                        </m:fPr>
                        <m:num>
                          <m:r>
                            <a:rPr lang="ru-RU" i="0">
                              <a:latin typeface="Cambria Math" panose="02040503050406030204" pitchFamily="18" charset="0"/>
                            </a:rPr>
                            <m:t>1</m:t>
                          </m:r>
                        </m:num>
                        <m:den>
                          <m:r>
                            <a:rPr lang="ru-RU" i="0">
                              <a:latin typeface="Cambria Math" panose="02040503050406030204" pitchFamily="18" charset="0"/>
                            </a:rPr>
                            <m:t>2</m:t>
                          </m:r>
                        </m:den>
                      </m:f>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𝑧</m:t>
                          </m:r>
                        </m:e>
                        <m:sub>
                          <m:r>
                            <a:rPr lang="ru-RU" i="0">
                              <a:latin typeface="Cambria Math" panose="02040503050406030204" pitchFamily="18" charset="0"/>
                            </a:rPr>
                            <m:t>3</m:t>
                          </m:r>
                        </m:sub>
                      </m:sSub>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𝑧</m:t>
                          </m:r>
                        </m:e>
                        <m:sub>
                          <m:r>
                            <a:rPr lang="ru-RU" i="0">
                              <a:latin typeface="Cambria Math" panose="02040503050406030204" pitchFamily="18" charset="0"/>
                            </a:rPr>
                            <m:t>2</m:t>
                          </m:r>
                        </m:sub>
                      </m:sSub>
                      <m:r>
                        <a:rPr lang="ru-RU" i="0">
                          <a:latin typeface="Cambria Math" panose="02040503050406030204" pitchFamily="18" charset="0"/>
                        </a:rPr>
                        <m:t>)∙</m:t>
                      </m:r>
                      <m:d>
                        <m:dPr>
                          <m:ctrlPr>
                            <a:rPr lang="ru-RU" i="1">
                              <a:latin typeface="Cambria Math" panose="02040503050406030204" pitchFamily="18" charset="0"/>
                            </a:rPr>
                          </m:ctrlPr>
                        </m:dPr>
                        <m:e>
                          <m:d>
                            <m:dPr>
                              <m:begChr m:val=""/>
                              <m:ctrlPr>
                                <a:rPr lang="ru-RU" i="1" smtClean="0">
                                  <a:latin typeface="Cambria Math" panose="02040503050406030204" pitchFamily="18" charset="0"/>
                                </a:rPr>
                              </m:ctrlPr>
                            </m:dPr>
                            <m:e>
                              <m:r>
                                <a:rPr lang="ru-RU" i="1">
                                  <a:latin typeface="Cambria Math" panose="02040503050406030204" pitchFamily="18" charset="0"/>
                                </a:rPr>
                                <m:t>𝑐𝑡𝑎𝑛</m:t>
                              </m:r>
                              <m:d>
                                <m:dPr>
                                  <m:ctrlPr>
                                    <a:rPr lang="ru-RU" i="1">
                                      <a:latin typeface="Cambria Math" panose="02040503050406030204" pitchFamily="18" charset="0"/>
                                    </a:rPr>
                                  </m:ctrlPr>
                                </m:dPr>
                                <m:e>
                                  <m:r>
                                    <a:rPr lang="ru-RU" i="1">
                                      <a:latin typeface="Cambria Math" panose="02040503050406030204" pitchFamily="18" charset="0"/>
                                    </a:rPr>
                                    <m:t>𝜑</m:t>
                                  </m:r>
                                  <m:r>
                                    <a:rPr lang="ru-RU" i="0">
                                      <a:latin typeface="Cambria Math" panose="02040503050406030204" pitchFamily="18" charset="0"/>
                                    </a:rPr>
                                    <m:t>−</m:t>
                                  </m:r>
                                  <m:r>
                                    <a:rPr lang="ru-RU" i="1">
                                      <a:latin typeface="Cambria Math" panose="02040503050406030204" pitchFamily="18" charset="0"/>
                                    </a:rPr>
                                    <m:t>𝜃</m:t>
                                  </m:r>
                                </m:e>
                              </m:d>
                              <m:r>
                                <a:rPr lang="ru-RU" smtClean="0">
                                  <a:latin typeface="Cambria Math" panose="02040503050406030204" pitchFamily="18" charset="0"/>
                                  <a:ea typeface="Cambria Math" panose="02040503050406030204" pitchFamily="18" charset="0"/>
                                </a:rPr>
                                <m:t>±</m:t>
                              </m:r>
                              <m:r>
                                <a:rPr lang="ru-RU" i="1">
                                  <a:latin typeface="Cambria Math" panose="02040503050406030204" pitchFamily="18" charset="0"/>
                                </a:rPr>
                                <m:t>𝑐𝑡𝑎𝑛</m:t>
                              </m:r>
                              <m:r>
                                <a:rPr lang="ru-RU" i="0">
                                  <a:latin typeface="Cambria Math" panose="02040503050406030204" pitchFamily="18" charset="0"/>
                                </a:rPr>
                                <m:t>(</m:t>
                              </m:r>
                              <m:r>
                                <a:rPr lang="ru-RU" i="1">
                                  <a:latin typeface="Cambria Math" panose="02040503050406030204" pitchFamily="18" charset="0"/>
                                </a:rPr>
                                <m:t>𝜑</m:t>
                              </m:r>
                              <m:r>
                                <a:rPr lang="ru-RU" i="0">
                                  <a:latin typeface="Cambria Math" panose="02040503050406030204" pitchFamily="18" charset="0"/>
                                </a:rPr>
                                <m:t>+</m:t>
                              </m:r>
                              <m:r>
                                <a:rPr lang="ru-RU" i="1">
                                  <a:latin typeface="Cambria Math" panose="02040503050406030204" pitchFamily="18" charset="0"/>
                                </a:rPr>
                                <m:t>𝜃</m:t>
                              </m:r>
                            </m:e>
                          </m:d>
                        </m:e>
                      </m:d>
                    </m:oMath>
                  </m:oMathPara>
                </a14:m>
                <a:endParaRPr lang="ru-RU" smtClean="0"/>
              </a:p>
              <a:p>
                <a:endParaRPr lang="ru-RU" smtClean="0"/>
              </a:p>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𝑅</m:t>
                          </m:r>
                        </m:e>
                        <m:sub>
                          <m:r>
                            <a:rPr lang="ru-RU" i="1">
                              <a:latin typeface="Cambria Math" panose="02040503050406030204" pitchFamily="18" charset="0"/>
                            </a:rPr>
                            <m:t>2</m:t>
                          </m:r>
                        </m:sub>
                      </m:sSub>
                      <m:r>
                        <a:rPr lang="ru-RU" i="1">
                          <a:latin typeface="Cambria Math" panose="02040503050406030204" pitchFamily="18" charset="0"/>
                        </a:rPr>
                        <m:t>=</m:t>
                      </m:r>
                      <m:r>
                        <a:rPr lang="ru-RU" i="1">
                          <a:latin typeface="Cambria Math" panose="02040503050406030204" pitchFamily="18" charset="0"/>
                        </a:rPr>
                        <m:t>𝑡𝑎𝑛</m:t>
                      </m:r>
                      <m:r>
                        <a:rPr lang="ru-RU" i="1">
                          <a:latin typeface="Cambria Math" panose="02040503050406030204" pitchFamily="18" charset="0"/>
                        </a:rPr>
                        <m:t>𝜃</m:t>
                      </m:r>
                      <m:r>
                        <a:rPr lang="ru-RU" i="1">
                          <a:latin typeface="Cambria Math" panose="02040503050406030204" pitchFamily="18" charset="0"/>
                        </a:rPr>
                        <m:t>∙</m:t>
                      </m:r>
                      <m:rad>
                        <m:radPr>
                          <m:degHide m:val="on"/>
                          <m:ctrlPr>
                            <a:rPr lang="ru-RU" i="1">
                              <a:latin typeface="Cambria Math" panose="02040503050406030204" pitchFamily="18" charset="0"/>
                            </a:rPr>
                          </m:ctrlPr>
                        </m:radPr>
                        <m:deg/>
                        <m:e>
                          <m:sSup>
                            <m:sSupPr>
                              <m:ctrlPr>
                                <a:rPr lang="ru-RU" i="1">
                                  <a:latin typeface="Cambria Math" panose="02040503050406030204" pitchFamily="18" charset="0"/>
                                </a:rPr>
                              </m:ctrlPr>
                            </m:sSupPr>
                            <m:e>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4</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2</m:t>
                                      </m:r>
                                    </m:sub>
                                  </m:sSub>
                                </m:e>
                              </m:d>
                            </m:e>
                            <m:sup>
                              <m:r>
                                <a:rPr lang="ru-RU" i="1">
                                  <a:latin typeface="Cambria Math" panose="02040503050406030204" pitchFamily="18" charset="0"/>
                                </a:rPr>
                                <m:t>2</m:t>
                              </m:r>
                            </m:sup>
                          </m:sSup>
                          <m:r>
                            <a:rPr lang="ru-RU" i="1">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𝑦</m:t>
                                      </m:r>
                                    </m:e>
                                    <m:sub>
                                      <m:r>
                                        <a:rPr lang="ru-RU" i="1">
                                          <a:latin typeface="Cambria Math" panose="02040503050406030204" pitchFamily="18" charset="0"/>
                                        </a:rPr>
                                        <m:t>4</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𝑦</m:t>
                                      </m:r>
                                    </m:e>
                                    <m:sub>
                                      <m:r>
                                        <a:rPr lang="ru-RU" i="1">
                                          <a:latin typeface="Cambria Math" panose="02040503050406030204" pitchFamily="18" charset="0"/>
                                        </a:rPr>
                                        <m:t>2</m:t>
                                      </m:r>
                                    </m:sub>
                                  </m:sSub>
                                </m:e>
                              </m:d>
                            </m:e>
                            <m:sup>
                              <m:r>
                                <a:rPr lang="ru-RU" i="1">
                                  <a:latin typeface="Cambria Math" panose="02040503050406030204" pitchFamily="18" charset="0"/>
                                </a:rPr>
                                <m:t>2</m:t>
                              </m:r>
                            </m:sup>
                          </m:sSup>
                          <m:r>
                            <a:rPr lang="ru-RU" i="1">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𝑧</m:t>
                                      </m:r>
                                    </m:e>
                                    <m:sub>
                                      <m:r>
                                        <a:rPr lang="ru-RU" i="1">
                                          <a:latin typeface="Cambria Math" panose="02040503050406030204" pitchFamily="18" charset="0"/>
                                        </a:rPr>
                                        <m:t>4</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𝑧</m:t>
                                      </m:r>
                                    </m:e>
                                    <m:sub>
                                      <m:r>
                                        <a:rPr lang="ru-RU" i="1">
                                          <a:latin typeface="Cambria Math" panose="02040503050406030204" pitchFamily="18" charset="0"/>
                                        </a:rPr>
                                        <m:t>2</m:t>
                                      </m:r>
                                    </m:sub>
                                  </m:sSub>
                                </m:e>
                              </m:d>
                            </m:e>
                            <m:sup>
                              <m:r>
                                <a:rPr lang="ru-RU" i="1">
                                  <a:latin typeface="Cambria Math" panose="02040503050406030204" pitchFamily="18" charset="0"/>
                                </a:rPr>
                                <m:t>2</m:t>
                              </m:r>
                            </m:sup>
                          </m:sSup>
                        </m:e>
                      </m:rad>
                    </m:oMath>
                  </m:oMathPara>
                </a14:m>
                <a:endParaRPr lang="en-US" smtClean="0"/>
              </a:p>
              <a:p>
                <a:endParaRPr lang="ru-RU" smtClean="0"/>
              </a:p>
              <a:p>
                <a:endParaRPr lang="ru-RU"/>
              </a:p>
            </p:txBody>
          </p:sp>
        </mc:Choice>
        <mc:Fallback xmlns="">
          <p:sp>
            <p:nvSpPr>
              <p:cNvPr id="3" name="Rectangle 2"/>
              <p:cNvSpPr>
                <a:spLocks noRot="1" noChangeAspect="1" noMove="1" noResize="1" noEditPoints="1" noAdjustHandles="1" noChangeArrowheads="1" noChangeShapeType="1" noTextEdit="1"/>
              </p:cNvSpPr>
              <p:nvPr/>
            </p:nvSpPr>
            <p:spPr>
              <a:xfrm>
                <a:off x="5159659" y="2472034"/>
                <a:ext cx="6965840" cy="1778820"/>
              </a:xfrm>
              <a:prstGeom prst="rect">
                <a:avLst/>
              </a:prstGeom>
              <a:blipFill>
                <a:blip r:embed="rId4"/>
                <a:stretch>
                  <a:fillRect/>
                </a:stretch>
              </a:blipFill>
            </p:spPr>
            <p:txBody>
              <a:bodyPr/>
              <a:lstStyle/>
              <a:p>
                <a:r>
                  <a:rPr lang="ru-RU">
                    <a:noFill/>
                  </a:rPr>
                  <a:t> </a:t>
                </a:r>
              </a:p>
            </p:txBody>
          </p:sp>
        </mc:Fallback>
      </mc:AlternateContent>
      <p:sp>
        <p:nvSpPr>
          <p:cNvPr id="6" name="Rectangle 5"/>
          <p:cNvSpPr/>
          <p:nvPr/>
        </p:nvSpPr>
        <p:spPr>
          <a:xfrm>
            <a:off x="5909162" y="4458733"/>
            <a:ext cx="6096000" cy="1323439"/>
          </a:xfrm>
          <a:prstGeom prst="rect">
            <a:avLst/>
          </a:prstGeom>
        </p:spPr>
        <p:txBody>
          <a:bodyPr>
            <a:spAutoFit/>
          </a:bodyPr>
          <a:lstStyle/>
          <a:p>
            <a:r>
              <a:rPr lang="en-US" sz="1600" dirty="0" smtClean="0">
                <a:latin typeface="Times New Roman" panose="02020603050405020304" pitchFamily="18" charset="0"/>
                <a:cs typeface="Times New Roman" panose="02020603050405020304" pitchFamily="18" charset="0"/>
              </a:rPr>
              <a:t>where</a:t>
            </a:r>
            <a:r>
              <a:rPr lang="ru-RU"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A (x</a:t>
            </a:r>
            <a:r>
              <a:rPr lang="ru-RU" sz="1600" baseline="-25000" dirty="0">
                <a:latin typeface="Times New Roman" panose="02020603050405020304" pitchFamily="18" charset="0"/>
                <a:cs typeface="Times New Roman" panose="02020603050405020304" pitchFamily="18" charset="0"/>
              </a:rPr>
              <a:t>1</a:t>
            </a:r>
            <a:r>
              <a:rPr lang="ru-RU" sz="1600" dirty="0">
                <a:latin typeface="Times New Roman" panose="02020603050405020304" pitchFamily="18" charset="0"/>
                <a:cs typeface="Times New Roman" panose="02020603050405020304" pitchFamily="18" charset="0"/>
              </a:rPr>
              <a:t>, y</a:t>
            </a:r>
            <a:r>
              <a:rPr lang="ru-RU" sz="1600" baseline="-25000" dirty="0">
                <a:latin typeface="Times New Roman" panose="02020603050405020304" pitchFamily="18" charset="0"/>
                <a:cs typeface="Times New Roman" panose="02020603050405020304" pitchFamily="18" charset="0"/>
              </a:rPr>
              <a:t>1</a:t>
            </a:r>
            <a:r>
              <a:rPr lang="ru-RU" sz="1600" dirty="0">
                <a:latin typeface="Times New Roman" panose="02020603050405020304" pitchFamily="18" charset="0"/>
                <a:cs typeface="Times New Roman" panose="02020603050405020304" pitchFamily="18" charset="0"/>
              </a:rPr>
              <a:t>, z</a:t>
            </a:r>
            <a:r>
              <a:rPr lang="ru-RU" sz="1600" baseline="-25000" dirty="0">
                <a:latin typeface="Times New Roman" panose="02020603050405020304" pitchFamily="18" charset="0"/>
                <a:cs typeface="Times New Roman" panose="02020603050405020304" pitchFamily="18" charset="0"/>
              </a:rPr>
              <a:t>1</a:t>
            </a:r>
            <a:r>
              <a:rPr lang="ru-RU" sz="1600" dirty="0">
                <a:latin typeface="Times New Roman" panose="02020603050405020304" pitchFamily="18" charset="0"/>
                <a:cs typeface="Times New Roman" panose="02020603050405020304" pitchFamily="18" charset="0"/>
              </a:rPr>
              <a:t>) – </a:t>
            </a:r>
            <a:r>
              <a:rPr lang="en-US" sz="1600" dirty="0" smtClean="0">
                <a:latin typeface="Times New Roman" panose="02020603050405020304" pitchFamily="18" charset="0"/>
                <a:cs typeface="Times New Roman" panose="02020603050405020304" pitchFamily="18" charset="0"/>
              </a:rPr>
              <a:t>the point at which the scattered photon was detected</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B (x</a:t>
            </a:r>
            <a:r>
              <a:rPr lang="ru-RU" sz="1600" baseline="-25000"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y</a:t>
            </a:r>
            <a:r>
              <a:rPr lang="ru-RU" sz="1600" baseline="-25000"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z</a:t>
            </a:r>
            <a:r>
              <a:rPr lang="ru-RU" sz="1600" baseline="-25000"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 </a:t>
            </a:r>
            <a:r>
              <a:rPr lang="en-US" sz="1600" dirty="0" smtClean="0">
                <a:latin typeface="Times New Roman" panose="02020603050405020304" pitchFamily="18" charset="0"/>
                <a:cs typeface="Times New Roman" panose="02020603050405020304" pitchFamily="18" charset="0"/>
              </a:rPr>
              <a:t>the point at which the recoil electron was detected</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C (x</a:t>
            </a:r>
            <a:r>
              <a:rPr lang="ru-RU" sz="1600" baseline="-25000" dirty="0">
                <a:latin typeface="Times New Roman" panose="02020603050405020304" pitchFamily="18" charset="0"/>
                <a:cs typeface="Times New Roman" panose="02020603050405020304" pitchFamily="18" charset="0"/>
              </a:rPr>
              <a:t>3</a:t>
            </a:r>
            <a:r>
              <a:rPr lang="ru-RU" sz="1600" dirty="0">
                <a:latin typeface="Times New Roman" panose="02020603050405020304" pitchFamily="18" charset="0"/>
                <a:cs typeface="Times New Roman" panose="02020603050405020304" pitchFamily="18" charset="0"/>
              </a:rPr>
              <a:t>, y</a:t>
            </a:r>
            <a:r>
              <a:rPr lang="ru-RU" sz="1600" baseline="-25000" dirty="0">
                <a:latin typeface="Times New Roman" panose="02020603050405020304" pitchFamily="18" charset="0"/>
                <a:cs typeface="Times New Roman" panose="02020603050405020304" pitchFamily="18" charset="0"/>
              </a:rPr>
              <a:t>3</a:t>
            </a:r>
            <a:r>
              <a:rPr lang="ru-RU" sz="1600" dirty="0">
                <a:latin typeface="Times New Roman" panose="02020603050405020304" pitchFamily="18" charset="0"/>
                <a:cs typeface="Times New Roman" panose="02020603050405020304" pitchFamily="18" charset="0"/>
              </a:rPr>
              <a:t>, z</a:t>
            </a:r>
            <a:r>
              <a:rPr lang="ru-RU" sz="1600" baseline="-25000" dirty="0">
                <a:latin typeface="Times New Roman" panose="02020603050405020304" pitchFamily="18" charset="0"/>
                <a:cs typeface="Times New Roman" panose="02020603050405020304" pitchFamily="18" charset="0"/>
              </a:rPr>
              <a:t>3</a:t>
            </a:r>
            <a:r>
              <a:rPr lang="ru-RU" sz="1600" dirty="0">
                <a:latin typeface="Times New Roman" panose="02020603050405020304" pitchFamily="18" charset="0"/>
                <a:cs typeface="Times New Roman" panose="02020603050405020304" pitchFamily="18" charset="0"/>
              </a:rPr>
              <a:t>) – </a:t>
            </a:r>
            <a:r>
              <a:rPr lang="en-US" sz="1600" dirty="0" smtClean="0">
                <a:latin typeface="Times New Roman" panose="02020603050405020304" pitchFamily="18" charset="0"/>
                <a:cs typeface="Times New Roman" panose="02020603050405020304" pitchFamily="18" charset="0"/>
              </a:rPr>
              <a:t>intersection of line AB with the source plan</a:t>
            </a:r>
            <a:endParaRPr lang="en-US"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M (x</a:t>
            </a:r>
            <a:r>
              <a:rPr lang="ru-RU" sz="1600" baseline="-25000" dirty="0">
                <a:latin typeface="Times New Roman" panose="02020603050405020304" pitchFamily="18" charset="0"/>
                <a:cs typeface="Times New Roman" panose="02020603050405020304" pitchFamily="18" charset="0"/>
              </a:rPr>
              <a:t>4</a:t>
            </a:r>
            <a:r>
              <a:rPr lang="ru-RU" sz="1600" dirty="0">
                <a:latin typeface="Times New Roman" panose="02020603050405020304" pitchFamily="18" charset="0"/>
                <a:cs typeface="Times New Roman" panose="02020603050405020304" pitchFamily="18" charset="0"/>
              </a:rPr>
              <a:t>, y</a:t>
            </a:r>
            <a:r>
              <a:rPr lang="ru-RU" sz="1600" baseline="-25000" dirty="0">
                <a:latin typeface="Times New Roman" panose="02020603050405020304" pitchFamily="18" charset="0"/>
                <a:cs typeface="Times New Roman" panose="02020603050405020304" pitchFamily="18" charset="0"/>
              </a:rPr>
              <a:t>4</a:t>
            </a:r>
            <a:r>
              <a:rPr lang="ru-RU" sz="1600" dirty="0">
                <a:latin typeface="Times New Roman" panose="02020603050405020304" pitchFamily="18" charset="0"/>
                <a:cs typeface="Times New Roman" panose="02020603050405020304" pitchFamily="18" charset="0"/>
              </a:rPr>
              <a:t>, z</a:t>
            </a:r>
            <a:r>
              <a:rPr lang="ru-RU" sz="1600" baseline="-25000" dirty="0">
                <a:latin typeface="Times New Roman" panose="02020603050405020304" pitchFamily="18" charset="0"/>
                <a:cs typeface="Times New Roman" panose="02020603050405020304" pitchFamily="18" charset="0"/>
              </a:rPr>
              <a:t>4</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ellipse center</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939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ru-RU" dirty="0"/>
          </a:p>
        </p:txBody>
      </p:sp>
      <p:sp>
        <p:nvSpPr>
          <p:cNvPr id="4" name="Text Placeholder 3"/>
          <p:cNvSpPr>
            <a:spLocks noGrp="1"/>
          </p:cNvSpPr>
          <p:nvPr>
            <p:ph type="body" sz="quarter" idx="11"/>
          </p:nvPr>
        </p:nvSpPr>
        <p:spPr>
          <a:xfrm>
            <a:off x="1424096" y="5270216"/>
            <a:ext cx="9401874" cy="815608"/>
          </a:xfrm>
        </p:spPr>
        <p:txBody>
          <a:bodyPr/>
          <a:lstStyle/>
          <a:p>
            <a:pPr algn="ctr"/>
            <a:r>
              <a:rPr lang="en-US" dirty="0" smtClean="0"/>
              <a:t>Images obtained by developed software </a:t>
            </a:r>
            <a:r>
              <a:rPr lang="ru-RU" dirty="0" smtClean="0"/>
              <a:t/>
            </a:r>
            <a:br>
              <a:rPr lang="ru-RU" dirty="0" smtClean="0"/>
            </a:br>
            <a:r>
              <a:rPr lang="en-US" dirty="0" smtClean="0"/>
              <a:t>FOV </a:t>
            </a:r>
            <a:r>
              <a:rPr lang="ru-RU" dirty="0" smtClean="0"/>
              <a:t>4х4 см</a:t>
            </a:r>
            <a:r>
              <a:rPr lang="ru-RU" baseline="30000" dirty="0" smtClean="0"/>
              <a:t>2</a:t>
            </a:r>
            <a:r>
              <a:rPr lang="ru-RU" dirty="0" smtClean="0"/>
              <a:t>, </a:t>
            </a:r>
            <a:r>
              <a:rPr lang="en-US" dirty="0" smtClean="0"/>
              <a:t>size of each pixel of the images: </a:t>
            </a:r>
            <a:r>
              <a:rPr lang="ru-RU" dirty="0" smtClean="0"/>
              <a:t>1 </a:t>
            </a:r>
            <a:r>
              <a:rPr lang="ru-RU" dirty="0"/>
              <a:t>мм </a:t>
            </a:r>
            <a:r>
              <a:rPr lang="ru-RU" dirty="0" smtClean="0"/>
              <a:t>(</a:t>
            </a:r>
            <a:r>
              <a:rPr lang="en-US" dirty="0" smtClean="0"/>
              <a:t>right</a:t>
            </a:r>
            <a:r>
              <a:rPr lang="ru-RU" dirty="0" smtClean="0"/>
              <a:t>), 0</a:t>
            </a:r>
            <a:r>
              <a:rPr lang="en-US" dirty="0" smtClean="0"/>
              <a:t>.</a:t>
            </a:r>
            <a:r>
              <a:rPr lang="ru-RU" dirty="0" smtClean="0"/>
              <a:t>1 </a:t>
            </a:r>
            <a:r>
              <a:rPr lang="ru-RU" dirty="0"/>
              <a:t>мм </a:t>
            </a:r>
            <a:r>
              <a:rPr lang="ru-RU" dirty="0" smtClean="0"/>
              <a:t>(</a:t>
            </a:r>
            <a:r>
              <a:rPr lang="en-US" dirty="0" smtClean="0"/>
              <a:t>left</a:t>
            </a:r>
            <a:r>
              <a:rPr lang="ru-RU" dirty="0" smtClean="0"/>
              <a:t>)</a:t>
            </a:r>
          </a:p>
          <a:p>
            <a:pPr algn="ctr"/>
            <a:r>
              <a:rPr lang="en-US" dirty="0" smtClean="0"/>
              <a:t>Actual source coordinates</a:t>
            </a:r>
            <a:r>
              <a:rPr lang="ru-RU" dirty="0" smtClean="0"/>
              <a:t>: </a:t>
            </a:r>
            <a:r>
              <a:rPr lang="en-US" dirty="0" smtClean="0"/>
              <a:t>x</a:t>
            </a:r>
            <a:r>
              <a:rPr lang="ru-RU" dirty="0" smtClean="0"/>
              <a:t> </a:t>
            </a:r>
            <a:r>
              <a:rPr lang="en-US" dirty="0" smtClean="0"/>
              <a:t>=</a:t>
            </a:r>
            <a:r>
              <a:rPr lang="ru-RU" dirty="0" smtClean="0"/>
              <a:t> 0</a:t>
            </a:r>
            <a:r>
              <a:rPr lang="en-US" dirty="0" smtClean="0"/>
              <a:t>.</a:t>
            </a:r>
            <a:r>
              <a:rPr lang="ru-RU" dirty="0" smtClean="0"/>
              <a:t>7см</a:t>
            </a:r>
            <a:r>
              <a:rPr lang="en-US" dirty="0" smtClean="0"/>
              <a:t> </a:t>
            </a:r>
            <a:r>
              <a:rPr lang="en-US" dirty="0"/>
              <a:t>;</a:t>
            </a:r>
            <a:r>
              <a:rPr lang="ru-RU" dirty="0" smtClean="0"/>
              <a:t> </a:t>
            </a:r>
            <a:r>
              <a:rPr lang="en-US" dirty="0" smtClean="0"/>
              <a:t>y</a:t>
            </a:r>
            <a:r>
              <a:rPr lang="ru-RU" dirty="0" smtClean="0"/>
              <a:t> </a:t>
            </a:r>
            <a:r>
              <a:rPr lang="en-US" dirty="0" smtClean="0"/>
              <a:t>=</a:t>
            </a:r>
            <a:r>
              <a:rPr lang="ru-RU" dirty="0" smtClean="0"/>
              <a:t> 0</a:t>
            </a:r>
            <a:r>
              <a:rPr lang="en-US" dirty="0" smtClean="0"/>
              <a:t>.</a:t>
            </a:r>
            <a:r>
              <a:rPr lang="ru-RU" dirty="0" smtClean="0"/>
              <a:t>8см</a:t>
            </a:r>
            <a:endParaRPr lang="en-US" dirty="0" smtClean="0"/>
          </a:p>
        </p:txBody>
      </p:sp>
      <p:pic>
        <p:nvPicPr>
          <p:cNvPr id="5" name="Picture 4"/>
          <p:cNvPicPr/>
          <p:nvPr/>
        </p:nvPicPr>
        <p:blipFill rotWithShape="1">
          <a:blip r:embed="rId3"/>
          <a:srcRect t="6578"/>
          <a:stretch/>
        </p:blipFill>
        <p:spPr>
          <a:xfrm>
            <a:off x="5987905" y="1545996"/>
            <a:ext cx="4838065" cy="3297754"/>
          </a:xfrm>
          <a:prstGeom prst="rect">
            <a:avLst/>
          </a:prstGeom>
        </p:spPr>
      </p:pic>
      <p:pic>
        <p:nvPicPr>
          <p:cNvPr id="6" name="Picture 5"/>
          <p:cNvPicPr/>
          <p:nvPr/>
        </p:nvPicPr>
        <p:blipFill rotWithShape="1">
          <a:blip r:embed="rId4"/>
          <a:srcRect t="6814"/>
          <a:stretch/>
        </p:blipFill>
        <p:spPr>
          <a:xfrm>
            <a:off x="910275" y="1554309"/>
            <a:ext cx="4914265" cy="3289442"/>
          </a:xfrm>
          <a:prstGeom prst="rect">
            <a:avLst/>
          </a:prstGeom>
        </p:spPr>
      </p:pic>
    </p:spTree>
    <p:extLst>
      <p:ext uri="{BB962C8B-B14F-4D97-AF65-F5344CB8AC3E}">
        <p14:creationId xmlns:p14="http://schemas.microsoft.com/office/powerpoint/2010/main" val="3703658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FWHM</a:t>
            </a:r>
            <a:endParaRPr lang="ru-RU" dirty="0"/>
          </a:p>
        </p:txBody>
      </p:sp>
      <p:sp>
        <p:nvSpPr>
          <p:cNvPr id="3" name="Text Placeholder 2"/>
          <p:cNvSpPr>
            <a:spLocks noGrp="1"/>
          </p:cNvSpPr>
          <p:nvPr>
            <p:ph type="body" sz="quarter" idx="10"/>
          </p:nvPr>
        </p:nvSpPr>
        <p:spPr/>
        <p:txBody>
          <a:bodyPr/>
          <a:lstStyle/>
          <a:p>
            <a:endParaRPr lang="ru-RU"/>
          </a:p>
        </p:txBody>
      </p:sp>
      <p:sp>
        <p:nvSpPr>
          <p:cNvPr id="4" name="Text Placeholder 3"/>
          <p:cNvSpPr>
            <a:spLocks noGrp="1"/>
          </p:cNvSpPr>
          <p:nvPr>
            <p:ph type="body" sz="quarter" idx="11"/>
          </p:nvPr>
        </p:nvSpPr>
        <p:spPr/>
        <p:txBody>
          <a:bodyPr/>
          <a:lstStyle/>
          <a:p>
            <a:endParaRPr lang="ru-RU"/>
          </a:p>
        </p:txBody>
      </p:sp>
      <p:pic>
        <p:nvPicPr>
          <p:cNvPr id="7" name="Picture 6"/>
          <p:cNvPicPr/>
          <p:nvPr/>
        </p:nvPicPr>
        <p:blipFill rotWithShape="1">
          <a:blip r:embed="rId3"/>
          <a:srcRect t="9597"/>
          <a:stretch/>
        </p:blipFill>
        <p:spPr>
          <a:xfrm>
            <a:off x="191770" y="1210426"/>
            <a:ext cx="3721331" cy="3445675"/>
          </a:xfrm>
          <a:prstGeom prst="rect">
            <a:avLst/>
          </a:prstGeom>
        </p:spPr>
      </p:pic>
      <p:sp>
        <p:nvSpPr>
          <p:cNvPr id="10" name="Rectangle 9"/>
          <p:cNvSpPr/>
          <p:nvPr/>
        </p:nvSpPr>
        <p:spPr>
          <a:xfrm>
            <a:off x="450907" y="6359263"/>
            <a:ext cx="11290185" cy="315856"/>
          </a:xfrm>
          <a:prstGeom prst="rect">
            <a:avLst/>
          </a:prstGeom>
        </p:spPr>
        <p:txBody>
          <a:bodyPr wrap="square">
            <a:spAutoFit/>
          </a:bodyPr>
          <a:lstStyle/>
          <a:p>
            <a:pPr>
              <a:lnSpc>
                <a:spcPct val="150000"/>
              </a:lnSpc>
              <a:spcAft>
                <a:spcPts val="0"/>
              </a:spcAft>
            </a:pPr>
            <a:r>
              <a:rPr lang="en-US" sz="1100" i="1" smtClean="0">
                <a:latin typeface="Times New Roman" panose="02020603050405020304" pitchFamily="18" charset="0"/>
                <a:ea typeface="Times New Roman" panose="02020603050405020304" pitchFamily="18" charset="0"/>
              </a:rPr>
              <a:t>[1]</a:t>
            </a:r>
            <a:r>
              <a:rPr lang="ru-RU" sz="1100" i="1" smtClean="0">
                <a:latin typeface="Times New Roman" panose="02020603050405020304" pitchFamily="18" charset="0"/>
                <a:ea typeface="Times New Roman" panose="02020603050405020304" pitchFamily="18" charset="0"/>
              </a:rPr>
              <a:t> </a:t>
            </a:r>
            <a:r>
              <a:rPr lang="ru-RU" sz="1100" i="1">
                <a:latin typeface="Times New Roman" panose="02020603050405020304" pitchFamily="18" charset="0"/>
                <a:ea typeface="Times New Roman" panose="02020603050405020304" pitchFamily="18" charset="0"/>
              </a:rPr>
              <a:t>D. Cecchin, D. Poggiali, L. Riccardi, P. Turco, F. Bui and S. De Marchi, Analytical and experimental FWHM of a gamma camera: theoretical and practical issues, PeerJ 3 (2015) e722. </a:t>
            </a:r>
          </a:p>
        </p:txBody>
      </p:sp>
      <p:pic>
        <p:nvPicPr>
          <p:cNvPr id="2051" name="Picture 3"/>
          <p:cNvPicPr>
            <a:picLocks noChangeAspect="1" noChangeArrowheads="1"/>
          </p:cNvPicPr>
          <p:nvPr/>
        </p:nvPicPr>
        <p:blipFill>
          <a:blip r:embed="rId4"/>
          <a:srcRect/>
          <a:stretch>
            <a:fillRect/>
          </a:stretch>
        </p:blipFill>
        <p:spPr bwMode="auto">
          <a:xfrm>
            <a:off x="3958024" y="1427592"/>
            <a:ext cx="4210050" cy="29813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8062913" y="1421413"/>
            <a:ext cx="3990975" cy="28289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4374936" y="4339538"/>
            <a:ext cx="3343275" cy="1885950"/>
          </a:xfrm>
          <a:prstGeom prst="rect">
            <a:avLst/>
          </a:prstGeom>
          <a:noFill/>
          <a:ln w="9525">
            <a:noFill/>
            <a:miter lim="800000"/>
            <a:headEnd/>
            <a:tailEnd/>
          </a:ln>
          <a:effectLst/>
        </p:spPr>
      </p:pic>
    </p:spTree>
    <p:extLst>
      <p:ext uri="{BB962C8B-B14F-4D97-AF65-F5344CB8AC3E}">
        <p14:creationId xmlns:p14="http://schemas.microsoft.com/office/powerpoint/2010/main" val="1641960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498686" y="853371"/>
            <a:ext cx="9498828" cy="818910"/>
          </a:xfrm>
          <a:prstGeom prst="rect">
            <a:avLst/>
          </a:prstGeom>
        </p:spPr>
        <p:txBody>
          <a:bodyPr/>
          <a:lstStyle/>
          <a:p>
            <a:pPr lvl="0" algn="ctr">
              <a:lnSpc>
                <a:spcPct val="90000"/>
              </a:lnSpc>
              <a:spcBef>
                <a:spcPct val="0"/>
              </a:spcBef>
            </a:pPr>
            <a:r>
              <a:rPr kumimoji="0" lang="en-US" sz="2000" b="1" i="0" u="none" strike="noStrike" kern="1200" cap="none" spc="0" normalizeH="0" baseline="0" noProof="0" dirty="0" smtClean="0">
                <a:ln>
                  <a:noFill/>
                </a:ln>
                <a:solidFill>
                  <a:schemeClr val="tx2"/>
                </a:solidFill>
                <a:effectLst/>
                <a:uLnTx/>
                <a:uFillTx/>
                <a:latin typeface="Times New Roman" pitchFamily="18" charset="0"/>
                <a:ea typeface="Tahoma" pitchFamily="34" charset="0"/>
                <a:cs typeface="Times New Roman" pitchFamily="18" charset="0"/>
              </a:rPr>
              <a:t>The dependence</a:t>
            </a:r>
            <a:r>
              <a:rPr lang="en-US" sz="2000" b="1" dirty="0" smtClean="0">
                <a:solidFill>
                  <a:schemeClr val="tx2"/>
                </a:solidFill>
                <a:latin typeface="Times New Roman" pitchFamily="18" charset="0"/>
                <a:ea typeface="Tahoma" pitchFamily="34" charset="0"/>
                <a:cs typeface="Times New Roman" pitchFamily="18" charset="0"/>
              </a:rPr>
              <a:t> of the detection efficiency (a) and the spatial resolution (b) on the smallest difference in depth of registration of the recoil electron and scattered photon </a:t>
            </a:r>
            <a:endParaRPr kumimoji="0" lang="ru-RU" sz="2000" b="1" i="0" u="none" strike="noStrike" kern="1200" cap="none" spc="0" normalizeH="0" baseline="0" noProof="0" dirty="0">
              <a:ln>
                <a:noFill/>
              </a:ln>
              <a:solidFill>
                <a:schemeClr val="tx2"/>
              </a:solidFill>
              <a:effectLst/>
              <a:uLnTx/>
              <a:uFillTx/>
              <a:latin typeface="Times New Roman" pitchFamily="18" charset="0"/>
              <a:ea typeface="Tahoma" pitchFamily="34"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403654" y="2017241"/>
            <a:ext cx="4876800" cy="3581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5240053" y="2421930"/>
            <a:ext cx="6477808" cy="3295135"/>
          </a:xfrm>
          <a:prstGeom prst="rect">
            <a:avLst/>
          </a:prstGeom>
          <a:noFill/>
          <a:ln w="9525">
            <a:noFill/>
            <a:miter lim="800000"/>
            <a:headEnd/>
            <a:tailEnd/>
          </a:ln>
          <a:effectLst/>
        </p:spPr>
      </p:pic>
    </p:spTree>
    <p:extLst>
      <p:ext uri="{BB962C8B-B14F-4D97-AF65-F5344CB8AC3E}">
        <p14:creationId xmlns:p14="http://schemas.microsoft.com/office/powerpoint/2010/main" val="1073822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obtained images</a:t>
            </a:r>
            <a:endParaRPr lang="ru-RU" dirty="0"/>
          </a:p>
        </p:txBody>
      </p:sp>
      <p:sp>
        <p:nvSpPr>
          <p:cNvPr id="3" name="Text Placeholder 2"/>
          <p:cNvSpPr>
            <a:spLocks noGrp="1"/>
          </p:cNvSpPr>
          <p:nvPr>
            <p:ph type="body" sz="quarter" idx="10"/>
          </p:nvPr>
        </p:nvSpPr>
        <p:spPr/>
        <p:txBody>
          <a:bodyPr/>
          <a:lstStyle/>
          <a:p>
            <a:endParaRPr lang="ru-RU"/>
          </a:p>
        </p:txBody>
      </p:sp>
      <p:sp>
        <p:nvSpPr>
          <p:cNvPr id="4" name="Text Placeholder 3"/>
          <p:cNvSpPr>
            <a:spLocks noGrp="1"/>
          </p:cNvSpPr>
          <p:nvPr>
            <p:ph type="body" sz="quarter" idx="11"/>
          </p:nvPr>
        </p:nvSpPr>
        <p:spPr/>
        <p:txBody>
          <a:bodyPr/>
          <a:lstStyle/>
          <a:p>
            <a:endParaRPr lang="ru-RU"/>
          </a:p>
        </p:txBody>
      </p:sp>
      <p:sp>
        <p:nvSpPr>
          <p:cNvPr id="5"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6951762"/>
            <a:ext cx="5724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845419" y="6328948"/>
            <a:ext cx="8105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449263" eaLnBrk="0" fontAlgn="base" hangingPunct="0">
              <a:spcBef>
                <a:spcPct val="0"/>
              </a:spcBef>
              <a:spcAft>
                <a:spcPct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Linear smoothing filter</a:t>
            </a:r>
            <a:r>
              <a:rPr lang="ru-RU" altLang="ru-RU" sz="1600" dirty="0" smtClean="0">
                <a:latin typeface="Times New Roman" panose="02020603050405020304" pitchFamily="18" charset="0"/>
                <a:ea typeface="Calibri" panose="020F0502020204030204" pitchFamily="34" charset="0"/>
                <a:cs typeface="Times New Roman" panose="02020603050405020304" pitchFamily="18" charset="0"/>
              </a:rPr>
              <a:t>(</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3х3)</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alt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Median filter </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(20х20)</a:t>
            </a:r>
            <a:endParaRPr kumimoji="0" lang="ru-RU" altLang="ru-RU" sz="20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2389715" y="3470054"/>
            <a:ext cx="1173719" cy="338554"/>
          </a:xfrm>
          <a:prstGeom prst="rect">
            <a:avLst/>
          </a:prstGeom>
        </p:spPr>
        <p:txBody>
          <a:bodyPr wrap="none">
            <a:spAutoFit/>
          </a:bodyPr>
          <a:lstStyle/>
          <a:p>
            <a:r>
              <a:rPr lang="en-US" altLang="ru-RU" sz="1600" dirty="0" smtClean="0">
                <a:latin typeface="Times New Roman" panose="02020603050405020304" pitchFamily="18" charset="0"/>
                <a:ea typeface="Calibri" panose="020F0502020204030204" pitchFamily="34" charset="0"/>
                <a:cs typeface="Times New Roman" panose="02020603050405020304" pitchFamily="18" charset="0"/>
              </a:rPr>
              <a:t>Input image</a:t>
            </a:r>
            <a:endParaRPr lang="ru-RU" sz="1600" dirty="0"/>
          </a:p>
        </p:txBody>
      </p:sp>
      <p:sp>
        <p:nvSpPr>
          <p:cNvPr id="9" name="Rectangle 8"/>
          <p:cNvSpPr/>
          <p:nvPr/>
        </p:nvSpPr>
        <p:spPr>
          <a:xfrm>
            <a:off x="6664238" y="3499996"/>
            <a:ext cx="2413161" cy="338554"/>
          </a:xfrm>
          <a:prstGeom prst="rect">
            <a:avLst/>
          </a:prstGeom>
        </p:spPr>
        <p:txBody>
          <a:bodyPr wrap="none">
            <a:spAutoFit/>
          </a:bodyPr>
          <a:lstStyle/>
          <a:p>
            <a:pPr lvl="0" indent="449263" eaLnBrk="0" fontAlgn="base" hangingPunct="0">
              <a:spcBef>
                <a:spcPct val="0"/>
              </a:spcBef>
              <a:spcAft>
                <a:spcPct val="0"/>
              </a:spcAft>
            </a:pPr>
            <a:r>
              <a:rPr lang="en-US" altLang="ru-RU" sz="1600" dirty="0" smtClean="0">
                <a:latin typeface="Times New Roman" panose="02020603050405020304" pitchFamily="18" charset="0"/>
                <a:ea typeface="Calibri" panose="020F0502020204030204" pitchFamily="34" charset="0"/>
                <a:cs typeface="Times New Roman" panose="02020603050405020304" pitchFamily="18" charset="0"/>
              </a:rPr>
              <a:t>Filter</a:t>
            </a:r>
            <a:r>
              <a:rPr lang="ru-RU" alt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ru-RU" sz="1600" dirty="0">
                <a:latin typeface="Times New Roman" panose="02020603050405020304" pitchFamily="18" charset="0"/>
                <a:ea typeface="Calibri" panose="020F0502020204030204" pitchFamily="34" charset="0"/>
                <a:cs typeface="Times New Roman" panose="02020603050405020304" pitchFamily="18" charset="0"/>
              </a:rPr>
              <a:t>I &gt; </a:t>
            </a:r>
            <a:r>
              <a:rPr lang="en-US" altLang="ru-RU" sz="1600" dirty="0" smtClean="0">
                <a:latin typeface="Times New Roman" panose="02020603050405020304" pitchFamily="18" charset="0"/>
                <a:ea typeface="Calibri" panose="020F0502020204030204" pitchFamily="34" charset="0"/>
                <a:cs typeface="Times New Roman" panose="02020603050405020304" pitchFamily="18" charset="0"/>
              </a:rPr>
              <a:t>75% I(max)</a:t>
            </a:r>
            <a:endParaRPr lang="ru-RU" altLang="ru-RU" sz="900" dirty="0"/>
          </a:p>
        </p:txBody>
      </p:sp>
      <p:pic>
        <p:nvPicPr>
          <p:cNvPr id="10" name="Picture 9"/>
          <p:cNvPicPr>
            <a:picLocks noChangeAspect="1"/>
          </p:cNvPicPr>
          <p:nvPr/>
        </p:nvPicPr>
        <p:blipFill>
          <a:blip r:embed="rId3"/>
          <a:stretch>
            <a:fillRect/>
          </a:stretch>
        </p:blipFill>
        <p:spPr>
          <a:xfrm>
            <a:off x="1434347" y="1044400"/>
            <a:ext cx="3524250" cy="2524125"/>
          </a:xfrm>
          <a:prstGeom prst="rect">
            <a:avLst/>
          </a:prstGeom>
        </p:spPr>
      </p:pic>
      <p:pic>
        <p:nvPicPr>
          <p:cNvPr id="11" name="Picture 10"/>
          <p:cNvPicPr>
            <a:picLocks noChangeAspect="1"/>
          </p:cNvPicPr>
          <p:nvPr/>
        </p:nvPicPr>
        <p:blipFill>
          <a:blip r:embed="rId4"/>
          <a:stretch>
            <a:fillRect/>
          </a:stretch>
        </p:blipFill>
        <p:spPr>
          <a:xfrm>
            <a:off x="6348026" y="1011000"/>
            <a:ext cx="3648075" cy="2552700"/>
          </a:xfrm>
          <a:prstGeom prst="rect">
            <a:avLst/>
          </a:prstGeom>
        </p:spPr>
      </p:pic>
      <p:pic>
        <p:nvPicPr>
          <p:cNvPr id="12" name="Picture 11"/>
          <p:cNvPicPr>
            <a:picLocks noChangeAspect="1"/>
          </p:cNvPicPr>
          <p:nvPr/>
        </p:nvPicPr>
        <p:blipFill>
          <a:blip r:embed="rId5"/>
          <a:stretch>
            <a:fillRect/>
          </a:stretch>
        </p:blipFill>
        <p:spPr>
          <a:xfrm>
            <a:off x="1434347" y="3786214"/>
            <a:ext cx="3514725" cy="2486025"/>
          </a:xfrm>
          <a:prstGeom prst="rect">
            <a:avLst/>
          </a:prstGeom>
        </p:spPr>
      </p:pic>
      <p:pic>
        <p:nvPicPr>
          <p:cNvPr id="13" name="Picture 12"/>
          <p:cNvPicPr>
            <a:picLocks noChangeAspect="1"/>
          </p:cNvPicPr>
          <p:nvPr/>
        </p:nvPicPr>
        <p:blipFill>
          <a:blip r:embed="rId6"/>
          <a:stretch>
            <a:fillRect/>
          </a:stretch>
        </p:blipFill>
        <p:spPr>
          <a:xfrm>
            <a:off x="6305376" y="3816846"/>
            <a:ext cx="3629025" cy="2562225"/>
          </a:xfrm>
          <a:prstGeom prst="rect">
            <a:avLst/>
          </a:prstGeom>
        </p:spPr>
      </p:pic>
    </p:spTree>
    <p:extLst>
      <p:ext uri="{BB962C8B-B14F-4D97-AF65-F5344CB8AC3E}">
        <p14:creationId xmlns:p14="http://schemas.microsoft.com/office/powerpoint/2010/main" val="1185315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obtained images</a:t>
            </a:r>
            <a:endParaRPr lang="ru-RU" dirty="0"/>
          </a:p>
        </p:txBody>
      </p:sp>
      <p:sp>
        <p:nvSpPr>
          <p:cNvPr id="3" name="Text Placeholder 2"/>
          <p:cNvSpPr>
            <a:spLocks noGrp="1"/>
          </p:cNvSpPr>
          <p:nvPr>
            <p:ph type="body" sz="quarter" idx="10"/>
          </p:nvPr>
        </p:nvSpPr>
        <p:spPr>
          <a:xfrm>
            <a:off x="551334" y="1902292"/>
            <a:ext cx="1348446" cy="338554"/>
          </a:xfrm>
        </p:spPr>
        <p:txBody>
          <a:bodyPr/>
          <a:lstStyle/>
          <a:p>
            <a:endParaRPr lang="ru-RU"/>
          </a:p>
        </p:txBody>
      </p:sp>
      <p:sp>
        <p:nvSpPr>
          <p:cNvPr id="4" name="Text Placeholder 3"/>
          <p:cNvSpPr>
            <a:spLocks noGrp="1"/>
          </p:cNvSpPr>
          <p:nvPr>
            <p:ph type="body" sz="quarter" idx="11"/>
          </p:nvPr>
        </p:nvSpPr>
        <p:spPr>
          <a:xfrm>
            <a:off x="551334" y="2582032"/>
            <a:ext cx="1649811" cy="307777"/>
          </a:xfrm>
        </p:spPr>
        <p:txBody>
          <a:bodyPr/>
          <a:lstStyle/>
          <a:p>
            <a:endParaRPr lang="ru-RU"/>
          </a:p>
        </p:txBody>
      </p:sp>
      <p:pic>
        <p:nvPicPr>
          <p:cNvPr id="7" name="Picture 6"/>
          <p:cNvPicPr/>
          <p:nvPr/>
        </p:nvPicPr>
        <p:blipFill>
          <a:blip r:embed="rId3"/>
          <a:stretch>
            <a:fillRect/>
          </a:stretch>
        </p:blipFill>
        <p:spPr>
          <a:xfrm>
            <a:off x="727060" y="1392198"/>
            <a:ext cx="3095298" cy="3148709"/>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952750" y="4796135"/>
                <a:ext cx="6096000" cy="923330"/>
              </a:xfrm>
              <a:prstGeom prst="rect">
                <a:avLst/>
              </a:prstGeom>
            </p:spPr>
            <p:txBody>
              <a:bodyPr>
                <a:spAutoFit/>
              </a:bodyPr>
              <a:lstStyle/>
              <a:p>
                <a:pPr algn="ctr">
                  <a:lnSpc>
                    <a:spcPct val="150000"/>
                  </a:lnSpc>
                  <a:spcAft>
                    <a:spcPts val="0"/>
                  </a:spcAft>
                  <a:tabLst>
                    <a:tab pos="457200" algn="l"/>
                    <a:tab pos="914400" algn="l"/>
                    <a:tab pos="1371600" algn="l"/>
                    <a:tab pos="1828800" algn="l"/>
                    <a:tab pos="2667000" algn="l"/>
                  </a:tabLst>
                </a:pPr>
                <a14:m>
                  <m:oMathPara xmlns:m="http://schemas.openxmlformats.org/officeDocument/2006/math">
                    <m:oMathParaPr>
                      <m:jc m:val="centerGroup"/>
                    </m:oMathParaPr>
                    <m:oMath xmlns:m="http://schemas.openxmlformats.org/officeDocument/2006/math">
                      <m:r>
                        <a:rPr lang="ru-RU" i="1" spc="40" smtClean="0">
                          <a:solidFill>
                            <a:srgbClr val="000000"/>
                          </a:solidFill>
                          <a:latin typeface="Cambria Math" panose="02040503050406030204" pitchFamily="18" charset="0"/>
                          <a:ea typeface="Times New Roman" panose="02020603050405020304" pitchFamily="18" charset="0"/>
                        </a:rPr>
                        <m:t>𝐹𝑊𝐻𝑀</m:t>
                      </m:r>
                      <m:d>
                        <m:dPr>
                          <m:ctrlPr>
                            <a:rPr lang="ru-RU" i="1" spc="40">
                              <a:solidFill>
                                <a:srgbClr val="000000"/>
                              </a:solidFill>
                              <a:latin typeface="Cambria Math" panose="02040503050406030204" pitchFamily="18" charset="0"/>
                              <a:ea typeface="Times New Roman" panose="02020603050405020304" pitchFamily="18" charset="0"/>
                            </a:rPr>
                          </m:ctrlPr>
                        </m:dPr>
                        <m:e>
                          <m:r>
                            <a:rPr lang="ru-RU" i="1" spc="40">
                              <a:solidFill>
                                <a:srgbClr val="000000"/>
                              </a:solidFill>
                              <a:latin typeface="Cambria Math" panose="02040503050406030204" pitchFamily="18" charset="0"/>
                              <a:ea typeface="Times New Roman" panose="02020603050405020304" pitchFamily="18" charset="0"/>
                            </a:rPr>
                            <m:t>𝑥</m:t>
                          </m:r>
                        </m:e>
                      </m:d>
                      <m:r>
                        <a:rPr lang="ru-RU" i="1" spc="40">
                          <a:solidFill>
                            <a:srgbClr val="000000"/>
                          </a:solidFill>
                          <a:latin typeface="Cambria Math" panose="02040503050406030204" pitchFamily="18" charset="0"/>
                          <a:ea typeface="Times New Roman" panose="02020603050405020304" pitchFamily="18" charset="0"/>
                        </a:rPr>
                        <m:t>=</m:t>
                      </m:r>
                      <m:r>
                        <a:rPr lang="en-US" b="0" i="1" spc="40" smtClean="0">
                          <a:solidFill>
                            <a:srgbClr val="000000"/>
                          </a:solidFill>
                          <a:latin typeface="Cambria Math" panose="02040503050406030204" pitchFamily="18" charset="0"/>
                          <a:ea typeface="Times New Roman" panose="02020603050405020304" pitchFamily="18" charset="0"/>
                        </a:rPr>
                        <m:t>0</m:t>
                      </m:r>
                      <m:r>
                        <a:rPr lang="ru-RU" b="0" i="1" spc="40" smtClean="0">
                          <a:solidFill>
                            <a:srgbClr val="000000"/>
                          </a:solidFill>
                          <a:latin typeface="Cambria Math" panose="02040503050406030204" pitchFamily="18" charset="0"/>
                          <a:ea typeface="Times New Roman" panose="02020603050405020304" pitchFamily="18" charset="0"/>
                        </a:rPr>
                        <m:t>,53</m:t>
                      </m:r>
                      <m:r>
                        <a:rPr lang="ru-RU" i="1" spc="40">
                          <a:solidFill>
                            <a:srgbClr val="000000"/>
                          </a:solidFill>
                          <a:latin typeface="Cambria Math" panose="02040503050406030204" pitchFamily="18" charset="0"/>
                          <a:ea typeface="Times New Roman" panose="02020603050405020304" pitchFamily="18" charset="0"/>
                        </a:rPr>
                        <m:t> см</m:t>
                      </m:r>
                    </m:oMath>
                  </m:oMathPara>
                </a14:m>
                <a:endParaRPr lang="ru-RU">
                  <a:latin typeface="Times New Roman" panose="02020603050405020304" pitchFamily="18" charset="0"/>
                  <a:ea typeface="Times New Roman" panose="02020603050405020304" pitchFamily="18" charset="0"/>
                </a:endParaRPr>
              </a:p>
              <a:p>
                <a:pPr algn="ctr">
                  <a:lnSpc>
                    <a:spcPct val="150000"/>
                  </a:lnSpc>
                  <a:spcAft>
                    <a:spcPts val="0"/>
                  </a:spcAft>
                  <a:tabLst>
                    <a:tab pos="457200" algn="l"/>
                    <a:tab pos="914400" algn="l"/>
                    <a:tab pos="1371600" algn="l"/>
                    <a:tab pos="1828800" algn="l"/>
                    <a:tab pos="2667000" algn="l"/>
                  </a:tabLst>
                </a:pPr>
                <a14:m>
                  <m:oMathPara xmlns:m="http://schemas.openxmlformats.org/officeDocument/2006/math">
                    <m:oMathParaPr>
                      <m:jc m:val="centerGroup"/>
                    </m:oMathParaPr>
                    <m:oMath xmlns:m="http://schemas.openxmlformats.org/officeDocument/2006/math">
                      <m:r>
                        <a:rPr lang="ru-RU" i="1" spc="40">
                          <a:solidFill>
                            <a:srgbClr val="000000"/>
                          </a:solidFill>
                          <a:latin typeface="Cambria Math" panose="02040503050406030204" pitchFamily="18" charset="0"/>
                          <a:ea typeface="Times New Roman" panose="02020603050405020304" pitchFamily="18" charset="0"/>
                        </a:rPr>
                        <m:t>𝐹𝑊𝐻𝑀</m:t>
                      </m:r>
                      <m:d>
                        <m:dPr>
                          <m:ctrlPr>
                            <a:rPr lang="ru-RU" i="1" spc="40">
                              <a:solidFill>
                                <a:srgbClr val="000000"/>
                              </a:solidFill>
                              <a:latin typeface="Cambria Math" panose="02040503050406030204" pitchFamily="18" charset="0"/>
                              <a:ea typeface="Times New Roman" panose="02020603050405020304" pitchFamily="18" charset="0"/>
                            </a:rPr>
                          </m:ctrlPr>
                        </m:dPr>
                        <m:e>
                          <m:r>
                            <a:rPr lang="en-US" i="1" spc="40">
                              <a:solidFill>
                                <a:srgbClr val="000000"/>
                              </a:solidFill>
                              <a:latin typeface="Cambria Math" panose="02040503050406030204" pitchFamily="18" charset="0"/>
                              <a:ea typeface="Times New Roman" panose="02020603050405020304" pitchFamily="18" charset="0"/>
                            </a:rPr>
                            <m:t>𝑦</m:t>
                          </m:r>
                        </m:e>
                      </m:d>
                      <m:r>
                        <a:rPr lang="ru-RU" i="1" spc="40">
                          <a:solidFill>
                            <a:srgbClr val="000000"/>
                          </a:solidFill>
                          <a:latin typeface="Cambria Math" panose="02040503050406030204" pitchFamily="18" charset="0"/>
                          <a:ea typeface="Times New Roman" panose="02020603050405020304" pitchFamily="18" charset="0"/>
                        </a:rPr>
                        <m:t>=</m:t>
                      </m:r>
                      <m:r>
                        <a:rPr lang="ru-RU" b="0" i="1" spc="40" smtClean="0">
                          <a:solidFill>
                            <a:srgbClr val="000000"/>
                          </a:solidFill>
                          <a:latin typeface="Cambria Math" panose="02040503050406030204" pitchFamily="18" charset="0"/>
                          <a:ea typeface="Times New Roman" panose="02020603050405020304" pitchFamily="18" charset="0"/>
                        </a:rPr>
                        <m:t>0,50</m:t>
                      </m:r>
                      <m:r>
                        <a:rPr lang="ru-RU" i="1" spc="40">
                          <a:solidFill>
                            <a:srgbClr val="000000"/>
                          </a:solidFill>
                          <a:latin typeface="Cambria Math" panose="02040503050406030204" pitchFamily="18" charset="0"/>
                          <a:ea typeface="Times New Roman" panose="02020603050405020304" pitchFamily="18" charset="0"/>
                        </a:rPr>
                        <m:t> см</m:t>
                      </m:r>
                    </m:oMath>
                  </m:oMathPara>
                </a14:m>
                <a:endParaRPr lang="ru-RU">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952750" y="4796135"/>
                <a:ext cx="6096000" cy="923330"/>
              </a:xfrm>
              <a:prstGeom prst="rect">
                <a:avLst/>
              </a:prstGeom>
              <a:blipFill>
                <a:blip r:embed="rId4"/>
                <a:stretch>
                  <a:fillRect/>
                </a:stretch>
              </a:blipFill>
            </p:spPr>
            <p:txBody>
              <a:bodyPr/>
              <a:lstStyle/>
              <a:p>
                <a:r>
                  <a:rPr lang="ru-RU">
                    <a:noFill/>
                  </a:rPr>
                  <a:t> </a:t>
                </a:r>
              </a:p>
            </p:txBody>
          </p:sp>
        </mc:Fallback>
      </mc:AlternateContent>
      <p:pic>
        <p:nvPicPr>
          <p:cNvPr id="4098" name="Picture 2"/>
          <p:cNvPicPr>
            <a:picLocks noChangeAspect="1" noChangeArrowheads="1"/>
          </p:cNvPicPr>
          <p:nvPr/>
        </p:nvPicPr>
        <p:blipFill>
          <a:blip r:embed="rId5"/>
          <a:srcRect/>
          <a:stretch>
            <a:fillRect/>
          </a:stretch>
        </p:blipFill>
        <p:spPr bwMode="auto">
          <a:xfrm>
            <a:off x="3975787" y="1535965"/>
            <a:ext cx="3586548" cy="26554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6"/>
          <a:srcRect/>
          <a:stretch>
            <a:fillRect/>
          </a:stretch>
        </p:blipFill>
        <p:spPr bwMode="auto">
          <a:xfrm>
            <a:off x="7798015" y="1499290"/>
            <a:ext cx="3568284" cy="2654901"/>
          </a:xfrm>
          <a:prstGeom prst="rect">
            <a:avLst/>
          </a:prstGeom>
          <a:noFill/>
          <a:ln w="9525">
            <a:noFill/>
            <a:miter lim="800000"/>
            <a:headEnd/>
            <a:tailEnd/>
          </a:ln>
          <a:effectLst/>
        </p:spPr>
      </p:pic>
    </p:spTree>
    <p:extLst>
      <p:ext uri="{BB962C8B-B14F-4D97-AF65-F5344CB8AC3E}">
        <p14:creationId xmlns:p14="http://schemas.microsoft.com/office/powerpoint/2010/main" val="4257158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9572" y="515620"/>
            <a:ext cx="9173513" cy="523220"/>
          </a:xfrm>
        </p:spPr>
        <p:txBody>
          <a:bodyPr/>
          <a:lstStyle/>
          <a:p>
            <a:r>
              <a:rPr lang="en-US" dirty="0" smtClean="0">
                <a:solidFill>
                  <a:schemeClr val="tx2"/>
                </a:solidFill>
              </a:rPr>
              <a:t>Conclusions and Discussion</a:t>
            </a:r>
            <a:endParaRPr lang="ru-RU" dirty="0">
              <a:solidFill>
                <a:schemeClr val="tx2"/>
              </a:solidFill>
            </a:endParaRPr>
          </a:p>
        </p:txBody>
      </p:sp>
      <p:sp>
        <p:nvSpPr>
          <p:cNvPr id="5" name="Text Placeholder 4"/>
          <p:cNvSpPr>
            <a:spLocks noGrp="1"/>
          </p:cNvSpPr>
          <p:nvPr>
            <p:ph type="body" sz="quarter" idx="11"/>
          </p:nvPr>
        </p:nvSpPr>
        <p:spPr>
          <a:xfrm>
            <a:off x="511947" y="1895475"/>
            <a:ext cx="11270478" cy="3243965"/>
          </a:xfrm>
        </p:spPr>
        <p:txBody>
          <a:bodyPr/>
          <a:lstStyle/>
          <a:p>
            <a:pPr marL="285750" indent="-285750" algn="just">
              <a:lnSpc>
                <a:spcPct val="120000"/>
              </a:lnSpc>
              <a:buFont typeface="Wingdings" panose="05000000000000000000" pitchFamily="2" charset="2"/>
              <a:buChar char="v"/>
            </a:pPr>
            <a:r>
              <a:rPr lang="en-US" dirty="0" smtClean="0"/>
              <a:t>Based on hybrid </a:t>
            </a:r>
            <a:r>
              <a:rPr lang="en-US" dirty="0" err="1" smtClean="0"/>
              <a:t>pixelated</a:t>
            </a:r>
            <a:r>
              <a:rPr lang="en-US" dirty="0" smtClean="0"/>
              <a:t> semiconductor detector Timepix3, a Compton camera with software was built that allows to obtain two-dimensional images of a gamma radiation source.</a:t>
            </a:r>
          </a:p>
          <a:p>
            <a:pPr marL="285750" indent="-285750" algn="just">
              <a:lnSpc>
                <a:spcPct val="120000"/>
              </a:lnSpc>
              <a:buFont typeface="Wingdings" panose="05000000000000000000" pitchFamily="2" charset="2"/>
              <a:buChar char="v"/>
            </a:pPr>
            <a:r>
              <a:rPr lang="en-US" dirty="0" smtClean="0"/>
              <a:t>An analysis of the dependence of the efficiency and the spatial resolution of the Compton camera on the smallest difference in depth between registration points of recoil electron and scattered photon was carried out. The value of the smallest difference in depth corresponding to the best compromise between efficiency and spatial resolution can be determined to the particular situation.</a:t>
            </a:r>
          </a:p>
          <a:p>
            <a:pPr marL="285750" indent="-285750" algn="just">
              <a:lnSpc>
                <a:spcPct val="120000"/>
              </a:lnSpc>
              <a:buFont typeface="Wingdings" panose="05000000000000000000" pitchFamily="2" charset="2"/>
              <a:buChar char="v"/>
            </a:pPr>
            <a:r>
              <a:rPr lang="en-US" smtClean="0"/>
              <a:t>Processing </a:t>
            </a:r>
            <a:r>
              <a:rPr lang="en-US" smtClean="0"/>
              <a:t>algorithms </a:t>
            </a:r>
            <a:r>
              <a:rPr lang="en-US" dirty="0" smtClean="0"/>
              <a:t>were applied to process the resulting images. As a result, the spatial resolution was improved and reached 5mm</a:t>
            </a:r>
            <a:r>
              <a:rPr lang="ru-RU" dirty="0" smtClean="0"/>
              <a:t>.</a:t>
            </a:r>
            <a:endParaRPr lang="en-US" dirty="0" smtClean="0"/>
          </a:p>
          <a:p>
            <a:pPr marL="285750" indent="-285750" algn="just">
              <a:lnSpc>
                <a:spcPct val="120000"/>
              </a:lnSpc>
              <a:buFont typeface="Wingdings" panose="05000000000000000000" pitchFamily="2" charset="2"/>
              <a:buChar char="v"/>
            </a:pPr>
            <a:r>
              <a:rPr lang="en-US" dirty="0" smtClean="0"/>
              <a:t>Due to the fact that detector's sensor is not perfect, there is slight variation between the pixels of the Timepix3 </a:t>
            </a:r>
            <a:r>
              <a:rPr lang="en-US" baseline="30000" dirty="0" smtClean="0"/>
              <a:t>[1]</a:t>
            </a:r>
            <a:r>
              <a:rPr lang="en-US" dirty="0" smtClean="0"/>
              <a:t>. The precise per-pixel calibration will allows to more accurately determine deposited energy of gamma ray. Additional experiments to determine depth of event detection will help improving the spatial resolution of Compton camera.</a:t>
            </a:r>
            <a:endParaRPr lang="ru-RU" dirty="0" smtClean="0"/>
          </a:p>
        </p:txBody>
      </p:sp>
      <p:sp>
        <p:nvSpPr>
          <p:cNvPr id="6" name="Rectangle 5"/>
          <p:cNvSpPr/>
          <p:nvPr/>
        </p:nvSpPr>
        <p:spPr>
          <a:xfrm>
            <a:off x="492240" y="6235083"/>
            <a:ext cx="11290185" cy="346249"/>
          </a:xfrm>
          <a:prstGeom prst="rect">
            <a:avLst/>
          </a:prstGeom>
        </p:spPr>
        <p:txBody>
          <a:bodyPr wrap="square">
            <a:spAutoFit/>
          </a:bodyPr>
          <a:lstStyle/>
          <a:p>
            <a:pPr>
              <a:lnSpc>
                <a:spcPct val="150000"/>
              </a:lnSpc>
              <a:spcAft>
                <a:spcPts val="0"/>
              </a:spcAft>
            </a:pPr>
            <a:r>
              <a:rPr lang="en-US" sz="1100" i="1" smtClean="0">
                <a:latin typeface="Times New Roman" panose="02020603050405020304" pitchFamily="18" charset="0"/>
                <a:ea typeface="Times New Roman" panose="02020603050405020304" pitchFamily="18" charset="0"/>
              </a:rPr>
              <a:t>[1]</a:t>
            </a:r>
            <a:r>
              <a:rPr lang="ru-RU" sz="1100" i="1" smtClean="0">
                <a:latin typeface="Times New Roman" panose="02020603050405020304" pitchFamily="18" charset="0"/>
                <a:ea typeface="Times New Roman" panose="02020603050405020304" pitchFamily="18" charset="0"/>
              </a:rPr>
              <a:t> </a:t>
            </a:r>
            <a:r>
              <a:rPr lang="ru-RU" sz="1100" i="1"/>
              <a:t>А. </a:t>
            </a:r>
            <a:r>
              <a:rPr lang="ru-RU" sz="1100" i="1" smtClean="0"/>
              <a:t>Батлер и др</a:t>
            </a:r>
            <a:r>
              <a:rPr lang="ru-RU" sz="1100" i="1"/>
              <a:t>. Измерение энергетического разрешения и калибровка гибридных пиксельных детекторов на основе </a:t>
            </a:r>
            <a:r>
              <a:rPr lang="en-US" sz="1100" i="1"/>
              <a:t>GaAs</a:t>
            </a:r>
            <a:r>
              <a:rPr lang="ru-RU" sz="1100" i="1"/>
              <a:t>:</a:t>
            </a:r>
            <a:r>
              <a:rPr lang="en-US" sz="1100" i="1"/>
              <a:t>Cr</a:t>
            </a:r>
            <a:r>
              <a:rPr lang="ru-RU" sz="1100" i="1"/>
              <a:t> и микросхемы </a:t>
            </a:r>
            <a:r>
              <a:rPr lang="en-US" sz="1100" i="1"/>
              <a:t>TIMEPIX</a:t>
            </a:r>
            <a:r>
              <a:rPr lang="ru-RU" sz="1100" i="1"/>
              <a:t> / - </a:t>
            </a:r>
            <a:r>
              <a:rPr lang="ru-RU" sz="1100" i="1" smtClean="0"/>
              <a:t>ОИЯИ, Дубна. , </a:t>
            </a:r>
            <a:r>
              <a:rPr lang="ru-RU" sz="1100" i="1"/>
              <a:t>2014. </a:t>
            </a:r>
            <a:r>
              <a:rPr lang="ru-RU" sz="1100" i="1" smtClean="0"/>
              <a:t>– 20с.</a:t>
            </a:r>
            <a:endParaRPr lang="ru-RU" sz="1100" i="1">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4423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CA240D3A-C612-4462-8A1D-B82785BBABE7}"/>
              </a:ext>
            </a:extLst>
          </p:cNvPr>
          <p:cNvSpPr>
            <a:spLocks noGrp="1"/>
          </p:cNvSpPr>
          <p:nvPr>
            <p:ph type="body" sz="quarter" idx="13"/>
          </p:nvPr>
        </p:nvSpPr>
        <p:spPr>
          <a:xfrm>
            <a:off x="6673192" y="2558562"/>
            <a:ext cx="4475453" cy="1277273"/>
          </a:xfrm>
        </p:spPr>
        <p:txBody>
          <a:bodyPr/>
          <a:lstStyle/>
          <a:p>
            <a:r>
              <a:rPr lang="ru-RU" dirty="0" smtClean="0"/>
              <a:t>      </a:t>
            </a:r>
            <a:r>
              <a:rPr lang="en-US" dirty="0" smtClean="0"/>
              <a:t>  THANK </a:t>
            </a:r>
          </a:p>
          <a:p>
            <a:r>
              <a:rPr lang="en-US" dirty="0" smtClean="0"/>
              <a:t>FOR ATTENTION</a:t>
            </a:r>
            <a:r>
              <a:rPr lang="ru-RU" dirty="0" smtClean="0"/>
              <a:t>!</a:t>
            </a:r>
            <a:endParaRPr lang="ru-RU" dirty="0"/>
          </a:p>
        </p:txBody>
      </p:sp>
    </p:spTree>
    <p:extLst>
      <p:ext uri="{BB962C8B-B14F-4D97-AF65-F5344CB8AC3E}">
        <p14:creationId xmlns:p14="http://schemas.microsoft.com/office/powerpoint/2010/main" val="2285241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Восстановление изображения</a:t>
            </a:r>
            <a:endParaRPr lang="ru-RU"/>
          </a:p>
        </p:txBody>
      </p:sp>
      <p:sp>
        <p:nvSpPr>
          <p:cNvPr id="4" name="Text Placeholder 3"/>
          <p:cNvSpPr>
            <a:spLocks noGrp="1"/>
          </p:cNvSpPr>
          <p:nvPr>
            <p:ph type="body" sz="quarter" idx="11"/>
          </p:nvPr>
        </p:nvSpPr>
        <p:spPr>
          <a:xfrm>
            <a:off x="2032000" y="5825334"/>
            <a:ext cx="8585200" cy="523220"/>
          </a:xfrm>
        </p:spPr>
        <p:txBody>
          <a:bodyPr/>
          <a:lstStyle/>
          <a:p>
            <a:pPr algn="ctr"/>
            <a:r>
              <a:rPr lang="ru-RU" smtClean="0"/>
              <a:t>Эллипс в среде </a:t>
            </a:r>
            <a:r>
              <a:rPr lang="ru-RU"/>
              <a:t>компьютерной </a:t>
            </a:r>
            <a:r>
              <a:rPr lang="ru-RU" smtClean="0"/>
              <a:t>графики, полученный алгоритмом</a:t>
            </a:r>
            <a:r>
              <a:rPr lang="en-US" smtClean="0"/>
              <a:t> </a:t>
            </a:r>
            <a:r>
              <a:rPr lang="ru-RU"/>
              <a:t>построения окружности со средней </a:t>
            </a:r>
            <a:r>
              <a:rPr lang="ru-RU" smtClean="0"/>
              <a:t>точкой</a:t>
            </a:r>
            <a:r>
              <a:rPr lang="en-US" smtClean="0"/>
              <a:t> (</a:t>
            </a:r>
            <a:r>
              <a:rPr lang="en-US"/>
              <a:t>Midpoint circle </a:t>
            </a:r>
            <a:r>
              <a:rPr lang="en-US" smtClean="0"/>
              <a:t>algorithm)</a:t>
            </a:r>
            <a:endParaRPr lang="ru-RU" smtClean="0"/>
          </a:p>
        </p:txBody>
      </p:sp>
      <p:pic>
        <p:nvPicPr>
          <p:cNvPr id="5" name="Picture 4"/>
          <p:cNvPicPr>
            <a:picLocks noChangeAspect="1"/>
          </p:cNvPicPr>
          <p:nvPr/>
        </p:nvPicPr>
        <p:blipFill>
          <a:blip r:embed="rId3"/>
          <a:stretch>
            <a:fillRect/>
          </a:stretch>
        </p:blipFill>
        <p:spPr>
          <a:xfrm>
            <a:off x="3402070" y="1351259"/>
            <a:ext cx="5157730" cy="4250876"/>
          </a:xfrm>
          <a:prstGeom prst="rect">
            <a:avLst/>
          </a:prstGeom>
        </p:spPr>
      </p:pic>
    </p:spTree>
    <p:extLst>
      <p:ext uri="{BB962C8B-B14F-4D97-AF65-F5344CB8AC3E}">
        <p14:creationId xmlns:p14="http://schemas.microsoft.com/office/powerpoint/2010/main" val="3995696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Text Placeholder 2"/>
          <p:cNvSpPr>
            <a:spLocks noGrp="1"/>
          </p:cNvSpPr>
          <p:nvPr>
            <p:ph type="body" sz="quarter" idx="10"/>
          </p:nvPr>
        </p:nvSpPr>
        <p:spPr/>
        <p:txBody>
          <a:bodyPr/>
          <a:lstStyle/>
          <a:p>
            <a:endParaRPr lang="ru-RU"/>
          </a:p>
        </p:txBody>
      </p:sp>
      <p:sp>
        <p:nvSpPr>
          <p:cNvPr id="4" name="Text Placeholder 3"/>
          <p:cNvSpPr>
            <a:spLocks noGrp="1"/>
          </p:cNvSpPr>
          <p:nvPr>
            <p:ph type="body" sz="quarter" idx="11"/>
          </p:nvPr>
        </p:nvSpPr>
        <p:spPr/>
        <p:txBody>
          <a:bodyPr/>
          <a:lstStyle/>
          <a:p>
            <a:endParaRPr lang="ru-RU"/>
          </a:p>
        </p:txBody>
      </p:sp>
      <p:pic>
        <p:nvPicPr>
          <p:cNvPr id="5" name="image15.png"/>
          <p:cNvPicPr/>
          <p:nvPr/>
        </p:nvPicPr>
        <p:blipFill>
          <a:blip r:embed="rId2"/>
          <a:srcRect l="2359" t="7791" b="4734"/>
          <a:stretch>
            <a:fillRect/>
          </a:stretch>
        </p:blipFill>
        <p:spPr>
          <a:xfrm>
            <a:off x="2656114" y="2067848"/>
            <a:ext cx="6738283" cy="2871227"/>
          </a:xfrm>
          <a:prstGeom prst="rect">
            <a:avLst/>
          </a:prstGeom>
          <a:ln/>
        </p:spPr>
      </p:pic>
    </p:spTree>
    <p:extLst>
      <p:ext uri="{BB962C8B-B14F-4D97-AF65-F5344CB8AC3E}">
        <p14:creationId xmlns:p14="http://schemas.microsoft.com/office/powerpoint/2010/main" val="404610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61C8A50A-53CD-4E60-A18D-C406CF898A7D}"/>
              </a:ext>
            </a:extLst>
          </p:cNvPr>
          <p:cNvSpPr txBox="1">
            <a:spLocks/>
          </p:cNvSpPr>
          <p:nvPr/>
        </p:nvSpPr>
        <p:spPr>
          <a:xfrm>
            <a:off x="559572" y="359101"/>
            <a:ext cx="9199890" cy="523220"/>
          </a:xfrm>
          <a:prstGeom prst="rect">
            <a:avLst/>
          </a:prstGeom>
        </p:spPr>
        <p:txBody>
          <a:bodyPr wrap="square" anchor="ctr">
            <a:spAutoFit/>
          </a:bodyPr>
          <a:lstStyle>
            <a:lvl1pPr algn="l" defTabSz="914400" rtl="0" eaLnBrk="1" latinLnBrk="0" hangingPunct="1">
              <a:lnSpc>
                <a:spcPct val="100000"/>
              </a:lnSpc>
              <a:spcBef>
                <a:spcPct val="0"/>
              </a:spcBef>
              <a:buNone/>
              <a:defRPr sz="2800" b="1" kern="1200">
                <a:solidFill>
                  <a:schemeClr val="bg1"/>
                </a:solidFill>
                <a:latin typeface="Montserrat" panose="00000500000000000000" pitchFamily="2" charset="-52"/>
                <a:ea typeface="+mj-ea"/>
                <a:cs typeface="+mj-cs"/>
              </a:defRPr>
            </a:lvl1pPr>
          </a:lstStyle>
          <a:p>
            <a:r>
              <a:rPr lang="en-US" dirty="0" smtClean="0"/>
              <a:t>Content</a:t>
            </a:r>
            <a:endParaRPr lang="ru-RU" dirty="0"/>
          </a:p>
        </p:txBody>
      </p:sp>
      <p:sp>
        <p:nvSpPr>
          <p:cNvPr id="4" name="Text Placeholder 3"/>
          <p:cNvSpPr>
            <a:spLocks noGrp="1"/>
          </p:cNvSpPr>
          <p:nvPr>
            <p:ph type="body" sz="quarter" idx="11"/>
          </p:nvPr>
        </p:nvSpPr>
        <p:spPr>
          <a:xfrm>
            <a:off x="2495949" y="1957213"/>
            <a:ext cx="7691543" cy="4170372"/>
          </a:xfrm>
        </p:spPr>
        <p:txBody>
          <a:bodyPr/>
          <a:lstStyle/>
          <a:p>
            <a:pPr marL="285750" indent="-285750">
              <a:lnSpc>
                <a:spcPct val="200000"/>
              </a:lnSpc>
              <a:buFont typeface="Wingdings" panose="05000000000000000000" pitchFamily="2" charset="2"/>
              <a:buChar char="v"/>
            </a:pPr>
            <a:r>
              <a:rPr lang="en-US" sz="2000" dirty="0" smtClean="0"/>
              <a:t>Introduction</a:t>
            </a:r>
            <a:endParaRPr lang="ru-RU" sz="2000" dirty="0" smtClean="0"/>
          </a:p>
          <a:p>
            <a:pPr marL="285750" indent="-285750">
              <a:lnSpc>
                <a:spcPct val="200000"/>
              </a:lnSpc>
              <a:buFont typeface="Wingdings" panose="05000000000000000000" pitchFamily="2" charset="2"/>
              <a:buChar char="v"/>
            </a:pPr>
            <a:r>
              <a:rPr lang="en-US" sz="2000" dirty="0" smtClean="0"/>
              <a:t>Materials and methods</a:t>
            </a:r>
            <a:endParaRPr lang="ru-RU" sz="2000" dirty="0" smtClean="0"/>
          </a:p>
          <a:p>
            <a:pPr marL="285750" indent="-285750">
              <a:lnSpc>
                <a:spcPct val="200000"/>
              </a:lnSpc>
              <a:buFont typeface="Wingdings" panose="05000000000000000000" pitchFamily="2" charset="2"/>
              <a:buChar char="v"/>
            </a:pPr>
            <a:r>
              <a:rPr lang="en-US" sz="2000" dirty="0" smtClean="0"/>
              <a:t>Experiments</a:t>
            </a:r>
            <a:endParaRPr lang="ru-RU" sz="2000" dirty="0" smtClean="0"/>
          </a:p>
          <a:p>
            <a:pPr marL="285750" indent="-285750">
              <a:lnSpc>
                <a:spcPct val="200000"/>
              </a:lnSpc>
              <a:buFont typeface="Wingdings" panose="05000000000000000000" pitchFamily="2" charset="2"/>
              <a:buChar char="v"/>
            </a:pPr>
            <a:r>
              <a:rPr lang="en-US" sz="2000" dirty="0" smtClean="0"/>
              <a:t>Data processing</a:t>
            </a:r>
            <a:endParaRPr lang="ru-RU" sz="2000" dirty="0" smtClean="0"/>
          </a:p>
          <a:p>
            <a:pPr marL="285750" indent="-285750">
              <a:lnSpc>
                <a:spcPct val="200000"/>
              </a:lnSpc>
              <a:buFont typeface="Wingdings" panose="05000000000000000000" pitchFamily="2" charset="2"/>
              <a:buChar char="v"/>
            </a:pPr>
            <a:r>
              <a:rPr lang="en-US" sz="2000" dirty="0" smtClean="0"/>
              <a:t>Results</a:t>
            </a:r>
            <a:endParaRPr lang="ru-RU" sz="2000" dirty="0" smtClean="0"/>
          </a:p>
          <a:p>
            <a:pPr marL="285750" indent="-285750">
              <a:lnSpc>
                <a:spcPct val="200000"/>
              </a:lnSpc>
              <a:buFont typeface="Wingdings" panose="05000000000000000000" pitchFamily="2" charset="2"/>
              <a:buChar char="v"/>
            </a:pPr>
            <a:r>
              <a:rPr lang="en-US" sz="2000" dirty="0" smtClean="0"/>
              <a:t>Conclusion</a:t>
            </a:r>
            <a:r>
              <a:rPr lang="ru-RU" sz="2000" dirty="0" smtClean="0"/>
              <a:t> </a:t>
            </a:r>
            <a:r>
              <a:rPr lang="en-US" sz="2000" dirty="0" smtClean="0"/>
              <a:t>and discussion</a:t>
            </a:r>
            <a:endParaRPr lang="ru-RU" sz="2000" dirty="0"/>
          </a:p>
        </p:txBody>
      </p:sp>
    </p:spTree>
    <p:extLst>
      <p:ext uri="{BB962C8B-B14F-4D97-AF65-F5344CB8AC3E}">
        <p14:creationId xmlns:p14="http://schemas.microsoft.com/office/powerpoint/2010/main" val="3376779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Text Placeholder 2"/>
          <p:cNvSpPr>
            <a:spLocks noGrp="1"/>
          </p:cNvSpPr>
          <p:nvPr>
            <p:ph type="body" sz="quarter" idx="10"/>
          </p:nvPr>
        </p:nvSpPr>
        <p:spPr/>
        <p:txBody>
          <a:bodyPr/>
          <a:lstStyle/>
          <a:p>
            <a:endParaRPr lang="ru-RU"/>
          </a:p>
        </p:txBody>
      </p:sp>
      <p:sp>
        <p:nvSpPr>
          <p:cNvPr id="4" name="Text Placeholder 3"/>
          <p:cNvSpPr>
            <a:spLocks noGrp="1"/>
          </p:cNvSpPr>
          <p:nvPr>
            <p:ph type="body" sz="quarter" idx="11"/>
          </p:nvPr>
        </p:nvSpPr>
        <p:spPr/>
        <p:txBody>
          <a:bodyPr/>
          <a:lstStyle/>
          <a:p>
            <a:endParaRPr lang="ru-RU"/>
          </a:p>
        </p:txBody>
      </p:sp>
      <p:pic>
        <p:nvPicPr>
          <p:cNvPr id="1026" name="Picture 2" descr="https://www.amptek.com/-/media/ametekamptek/images/products/new/anczt1_i.png?la=en&amp;revision=82029692-d6fb-41a8-8788-ac98e812a6eb&amp;hash=E4A4EF71B3855315C2F1CAE1AF69E4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1311274"/>
            <a:ext cx="8034328" cy="493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93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61C8A50A-53CD-4E60-A18D-C406CF898A7D}"/>
              </a:ext>
            </a:extLst>
          </p:cNvPr>
          <p:cNvSpPr txBox="1">
            <a:spLocks/>
          </p:cNvSpPr>
          <p:nvPr/>
        </p:nvSpPr>
        <p:spPr>
          <a:xfrm>
            <a:off x="559572" y="359101"/>
            <a:ext cx="9199890" cy="523220"/>
          </a:xfrm>
          <a:prstGeom prst="rect">
            <a:avLst/>
          </a:prstGeom>
        </p:spPr>
        <p:txBody>
          <a:bodyPr wrap="square" anchor="ctr">
            <a:spAutoFit/>
          </a:bodyPr>
          <a:lstStyle>
            <a:lvl1pPr algn="l" defTabSz="914400" rtl="0" eaLnBrk="1" latinLnBrk="0" hangingPunct="1">
              <a:lnSpc>
                <a:spcPct val="100000"/>
              </a:lnSpc>
              <a:spcBef>
                <a:spcPct val="0"/>
              </a:spcBef>
              <a:buNone/>
              <a:defRPr sz="2800" b="1" kern="1200">
                <a:solidFill>
                  <a:schemeClr val="bg1"/>
                </a:solidFill>
                <a:latin typeface="Montserrat" panose="00000500000000000000" pitchFamily="2" charset="-52"/>
                <a:ea typeface="+mj-ea"/>
                <a:cs typeface="+mj-cs"/>
              </a:defRPr>
            </a:lvl1pPr>
          </a:lstStyle>
          <a:p>
            <a:r>
              <a:rPr lang="en-US" dirty="0" smtClean="0"/>
              <a:t>Relevance</a:t>
            </a:r>
            <a:endParaRPr lang="ru-RU" dirty="0"/>
          </a:p>
        </p:txBody>
      </p:sp>
      <p:grpSp>
        <p:nvGrpSpPr>
          <p:cNvPr id="12" name="Group 11"/>
          <p:cNvGrpSpPr/>
          <p:nvPr/>
        </p:nvGrpSpPr>
        <p:grpSpPr>
          <a:xfrm>
            <a:off x="1286807" y="1330054"/>
            <a:ext cx="1991324" cy="5197278"/>
            <a:chOff x="2409636" y="1189378"/>
            <a:chExt cx="2037673" cy="5508508"/>
          </a:xfrm>
        </p:grpSpPr>
        <p:pic>
          <p:nvPicPr>
            <p:cNvPr id="15" name="Picture 14" descr="Figure 5. The development of a novel PET imaging probe. Following the selection of a suitable biomarker, radiolabelling of the appropriate scaffold is performed. The radiotracer is first validated in cells to examine specificity and selectivity to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636" y="1189378"/>
              <a:ext cx="2037673" cy="5508508"/>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2409636" y="4455621"/>
              <a:ext cx="2037673" cy="11970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0" name="Content Placeholder 2"/>
          <p:cNvSpPr txBox="1">
            <a:spLocks/>
          </p:cNvSpPr>
          <p:nvPr/>
        </p:nvSpPr>
        <p:spPr>
          <a:xfrm>
            <a:off x="3964110" y="6386656"/>
            <a:ext cx="6264620" cy="94268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1200" b="1" i="1" smtClean="0">
                <a:solidFill>
                  <a:schemeClr val="tx1">
                    <a:lumMod val="50000"/>
                  </a:schemeClr>
                </a:solidFill>
              </a:rPr>
              <a:t> </a:t>
            </a:r>
            <a:r>
              <a:rPr lang="en-CA" sz="1200" i="1">
                <a:solidFill>
                  <a:schemeClr val="tx1">
                    <a:lumMod val="50000"/>
                  </a:schemeClr>
                </a:solidFill>
              </a:rPr>
              <a:t>P.E.B. Vaissier, et al. TvNG, 2013</a:t>
            </a:r>
          </a:p>
          <a:p>
            <a:pPr marL="0" indent="0" algn="ctr">
              <a:buNone/>
            </a:pPr>
            <a:endParaRPr lang="en-US" b="1"/>
          </a:p>
          <a:p>
            <a:pPr marL="0" indent="0" algn="ctr">
              <a:buNone/>
            </a:pPr>
            <a:endParaRPr lang="ru-RU" sz="1400" i="1" baseline="30000" smtClean="0"/>
          </a:p>
          <a:p>
            <a:endParaRPr lang="ru-RU" smtClean="0"/>
          </a:p>
          <a:p>
            <a:endParaRPr lang="ru-RU" smtClean="0"/>
          </a:p>
          <a:p>
            <a:endParaRPr lang="ru-RU" smtClean="0"/>
          </a:p>
          <a:p>
            <a:endParaRPr lang="ru-RU" smtClean="0"/>
          </a:p>
          <a:p>
            <a:pPr marL="0" indent="0">
              <a:buFont typeface="Arial" panose="020B0604020202020204" pitchFamily="34" charset="0"/>
              <a:buNone/>
            </a:pPr>
            <a:endParaRPr lang="ru-RU" smtClean="0"/>
          </a:p>
        </p:txBody>
      </p:sp>
      <p:cxnSp>
        <p:nvCxnSpPr>
          <p:cNvPr id="3" name="Straight Arrow Connector 2"/>
          <p:cNvCxnSpPr/>
          <p:nvPr/>
        </p:nvCxnSpPr>
        <p:spPr>
          <a:xfrm flipV="1">
            <a:off x="3556432" y="3658900"/>
            <a:ext cx="1226660" cy="80889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5805457" y="3797831"/>
            <a:ext cx="4256203" cy="2588825"/>
          </a:xfrm>
          <a:prstGeom prst="rect">
            <a:avLst/>
          </a:prstGeom>
        </p:spPr>
      </p:pic>
      <p:pic>
        <p:nvPicPr>
          <p:cNvPr id="2" name="Picture 1"/>
          <p:cNvPicPr>
            <a:picLocks noChangeAspect="1"/>
          </p:cNvPicPr>
          <p:nvPr/>
        </p:nvPicPr>
        <p:blipFill>
          <a:blip r:embed="rId5"/>
          <a:stretch>
            <a:fillRect/>
          </a:stretch>
        </p:blipFill>
        <p:spPr>
          <a:xfrm>
            <a:off x="5652320" y="1550919"/>
            <a:ext cx="5381354" cy="2246912"/>
          </a:xfrm>
          <a:prstGeom prst="rect">
            <a:avLst/>
          </a:prstGeom>
        </p:spPr>
      </p:pic>
    </p:spTree>
    <p:extLst>
      <p:ext uri="{BB962C8B-B14F-4D97-AF65-F5344CB8AC3E}">
        <p14:creationId xmlns:p14="http://schemas.microsoft.com/office/powerpoint/2010/main" val="2283851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7D5EACF-7929-4F98-921C-9DB62AA8286D}"/>
              </a:ext>
            </a:extLst>
          </p:cNvPr>
          <p:cNvSpPr>
            <a:spLocks noGrp="1"/>
          </p:cNvSpPr>
          <p:nvPr>
            <p:ph type="title"/>
          </p:nvPr>
        </p:nvSpPr>
        <p:spPr>
          <a:xfrm>
            <a:off x="559572" y="359101"/>
            <a:ext cx="11081566" cy="523220"/>
          </a:xfrm>
        </p:spPr>
        <p:txBody>
          <a:bodyPr/>
          <a:lstStyle/>
          <a:p>
            <a:r>
              <a:rPr lang="en-US" dirty="0" smtClean="0"/>
              <a:t>Relevance</a:t>
            </a:r>
            <a:endParaRPr lang="ru-RU"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464" y="2172286"/>
            <a:ext cx="4288200" cy="3444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Content Placeholder 2"/>
          <p:cNvSpPr txBox="1">
            <a:spLocks/>
          </p:cNvSpPr>
          <p:nvPr/>
        </p:nvSpPr>
        <p:spPr>
          <a:xfrm>
            <a:off x="7560295" y="2746940"/>
            <a:ext cx="4735703" cy="258885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just">
              <a:lnSpc>
                <a:spcPct val="200000"/>
              </a:lnSpc>
              <a:spcBef>
                <a:spcPts val="338"/>
              </a:spcBef>
              <a:spcAft>
                <a:spcPts val="288"/>
              </a:spcAft>
              <a:buNone/>
            </a:pPr>
            <a:r>
              <a:rPr lang="en-US" altLang="ru-RU" b="1" dirty="0" smtClean="0">
                <a:solidFill>
                  <a:srgbClr val="000000"/>
                </a:solidFill>
                <a:latin typeface="Times New Roman" panose="02020603050405020304" pitchFamily="18" charset="0"/>
                <a:cs typeface="Times New Roman" panose="02020603050405020304" pitchFamily="18" charset="0"/>
              </a:rPr>
              <a:t>Hybrid</a:t>
            </a:r>
            <a:endParaRPr lang="ru-RU" altLang="ru-RU" b="1" dirty="0" smtClean="0">
              <a:solidFill>
                <a:srgbClr val="000000"/>
              </a:solidFill>
              <a:latin typeface="Times New Roman" panose="02020603050405020304" pitchFamily="18" charset="0"/>
              <a:cs typeface="Times New Roman" panose="02020603050405020304" pitchFamily="18" charset="0"/>
            </a:endParaRPr>
          </a:p>
          <a:p>
            <a:pPr algn="just">
              <a:lnSpc>
                <a:spcPct val="200000"/>
              </a:lnSpc>
              <a:spcBef>
                <a:spcPts val="338"/>
              </a:spcBef>
              <a:spcAft>
                <a:spcPts val="288"/>
              </a:spcAft>
              <a:buNone/>
            </a:pPr>
            <a:r>
              <a:rPr lang="en-US" altLang="ru-RU" b="1" dirty="0" err="1" smtClean="0">
                <a:solidFill>
                  <a:srgbClr val="000000"/>
                </a:solidFill>
                <a:latin typeface="Times New Roman" panose="02020603050405020304" pitchFamily="18" charset="0"/>
                <a:cs typeface="Times New Roman" panose="02020603050405020304" pitchFamily="18" charset="0"/>
              </a:rPr>
              <a:t>Pixelated</a:t>
            </a:r>
            <a:endParaRPr lang="ru-RU" altLang="ru-RU" b="1" dirty="0" smtClean="0">
              <a:solidFill>
                <a:srgbClr val="000000"/>
              </a:solidFill>
              <a:latin typeface="Times New Roman" panose="02020603050405020304" pitchFamily="18" charset="0"/>
              <a:cs typeface="Times New Roman" panose="02020603050405020304" pitchFamily="18" charset="0"/>
            </a:endParaRPr>
          </a:p>
          <a:p>
            <a:pPr algn="just">
              <a:lnSpc>
                <a:spcPct val="200000"/>
              </a:lnSpc>
              <a:spcBef>
                <a:spcPts val="338"/>
              </a:spcBef>
              <a:spcAft>
                <a:spcPts val="288"/>
              </a:spcAft>
              <a:buNone/>
            </a:pPr>
            <a:r>
              <a:rPr lang="en-US" altLang="ru-RU" b="1" dirty="0" smtClean="0">
                <a:solidFill>
                  <a:srgbClr val="000000"/>
                </a:solidFill>
                <a:latin typeface="Times New Roman" panose="02020603050405020304" pitchFamily="18" charset="0"/>
                <a:cs typeface="Times New Roman" panose="02020603050405020304" pitchFamily="18" charset="0"/>
              </a:rPr>
              <a:t>Semiconductor sensor</a:t>
            </a:r>
            <a:endParaRPr lang="ru-RU" altLang="ru-RU" b="1" dirty="0">
              <a:solidFill>
                <a:srgbClr val="000000"/>
              </a:solidFill>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992459" y="2474648"/>
            <a:ext cx="1471971" cy="70961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just">
              <a:spcBef>
                <a:spcPts val="338"/>
              </a:spcBef>
              <a:spcAft>
                <a:spcPts val="288"/>
              </a:spcAft>
              <a:buNone/>
            </a:pPr>
            <a:r>
              <a:rPr lang="en-US" altLang="ru-RU" b="1" smtClean="0">
                <a:solidFill>
                  <a:srgbClr val="000000"/>
                </a:solidFill>
                <a:latin typeface="Times New Roman" panose="02020603050405020304" pitchFamily="18" charset="0"/>
                <a:cs typeface="Times New Roman" panose="02020603050405020304" pitchFamily="18" charset="0"/>
              </a:rPr>
              <a:t>TIMEPIX3</a:t>
            </a:r>
            <a:endParaRPr lang="ru-RU" altLang="ru-RU" b="1">
              <a:solidFill>
                <a:srgbClr val="000000"/>
              </a:solidFill>
              <a:latin typeface="Times New Roman" panose="02020603050405020304" pitchFamily="18" charset="0"/>
              <a:cs typeface="Times New Roman" panose="02020603050405020304" pitchFamily="18" charset="0"/>
            </a:endParaRPr>
          </a:p>
        </p:txBody>
      </p:sp>
      <p:cxnSp>
        <p:nvCxnSpPr>
          <p:cNvPr id="3" name="Straight Arrow Connector 2"/>
          <p:cNvCxnSpPr>
            <a:stCxn id="7" idx="3"/>
          </p:cNvCxnSpPr>
          <p:nvPr/>
        </p:nvCxnSpPr>
        <p:spPr>
          <a:xfrm flipV="1">
            <a:off x="5740664" y="3184263"/>
            <a:ext cx="1819631" cy="710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p:cNvCxnSpPr>
          <p:nvPr/>
        </p:nvCxnSpPr>
        <p:spPr>
          <a:xfrm flipV="1">
            <a:off x="5740664" y="3894565"/>
            <a:ext cx="18196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p:cNvCxnSpPr>
          <p:nvPr/>
        </p:nvCxnSpPr>
        <p:spPr>
          <a:xfrm>
            <a:off x="5740664" y="3894566"/>
            <a:ext cx="1819631" cy="645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95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A2C51BF-C15D-4078-BAFF-AAC8C82D85F5}"/>
              </a:ext>
            </a:extLst>
          </p:cNvPr>
          <p:cNvSpPr>
            <a:spLocks noGrp="1"/>
          </p:cNvSpPr>
          <p:nvPr>
            <p:ph type="title"/>
          </p:nvPr>
        </p:nvSpPr>
        <p:spPr>
          <a:xfrm>
            <a:off x="702447" y="778201"/>
            <a:ext cx="8900951" cy="523220"/>
          </a:xfrm>
        </p:spPr>
        <p:txBody>
          <a:bodyPr/>
          <a:lstStyle/>
          <a:p>
            <a:r>
              <a:rPr lang="en-US" b="0" dirty="0" smtClean="0"/>
              <a:t>PURPOSE AND OBJECTIVES</a:t>
            </a:r>
            <a:endParaRPr lang="ru-RU" dirty="0"/>
          </a:p>
        </p:txBody>
      </p:sp>
      <p:sp>
        <p:nvSpPr>
          <p:cNvPr id="9" name="Content Placeholder 2"/>
          <p:cNvSpPr txBox="1">
            <a:spLocks/>
          </p:cNvSpPr>
          <p:nvPr/>
        </p:nvSpPr>
        <p:spPr>
          <a:xfrm>
            <a:off x="1275745" y="2288348"/>
            <a:ext cx="10837366" cy="396298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i="1" u="sng" dirty="0" smtClean="0">
                <a:solidFill>
                  <a:srgbClr val="0055BB"/>
                </a:solidFill>
              </a:rPr>
              <a:t>Purpose</a:t>
            </a:r>
            <a:r>
              <a:rPr lang="ru-RU" i="1" u="sng" dirty="0" smtClean="0">
                <a:solidFill>
                  <a:srgbClr val="0055BB"/>
                </a:solidFill>
              </a:rPr>
              <a:t>:</a:t>
            </a:r>
            <a:r>
              <a:rPr lang="ru-RU" dirty="0" smtClean="0">
                <a:solidFill>
                  <a:srgbClr val="0055BB"/>
                </a:solidFill>
              </a:rPr>
              <a:t> </a:t>
            </a:r>
            <a:r>
              <a:rPr lang="en-US" dirty="0" smtClean="0">
                <a:solidFill>
                  <a:srgbClr val="0055BB"/>
                </a:solidFill>
              </a:rPr>
              <a:t>Software development for Compton cameras based on detector Timepix3. </a:t>
            </a:r>
          </a:p>
          <a:p>
            <a:endParaRPr lang="en-US" i="1" u="sng" dirty="0" smtClean="0">
              <a:solidFill>
                <a:srgbClr val="0055BB"/>
              </a:solidFill>
            </a:endParaRPr>
          </a:p>
          <a:p>
            <a:pPr>
              <a:lnSpc>
                <a:spcPct val="110000"/>
              </a:lnSpc>
            </a:pPr>
            <a:r>
              <a:rPr lang="en-US" i="1" u="sng" dirty="0" smtClean="0">
                <a:solidFill>
                  <a:srgbClr val="0055BB"/>
                </a:solidFill>
              </a:rPr>
              <a:t>Objectives</a:t>
            </a:r>
            <a:r>
              <a:rPr lang="ru-RU" i="1" u="sng" dirty="0" smtClean="0">
                <a:solidFill>
                  <a:srgbClr val="0055BB"/>
                </a:solidFill>
              </a:rPr>
              <a:t>:</a:t>
            </a:r>
          </a:p>
          <a:p>
            <a:pPr lvl="1">
              <a:lnSpc>
                <a:spcPct val="110000"/>
              </a:lnSpc>
            </a:pPr>
            <a:r>
              <a:rPr lang="en-US" dirty="0" smtClean="0">
                <a:solidFill>
                  <a:schemeClr val="tx2"/>
                </a:solidFill>
              </a:rPr>
              <a:t>To develop an algorithm for identifying Compton events</a:t>
            </a:r>
            <a:r>
              <a:rPr lang="ru-RU" dirty="0" smtClean="0">
                <a:solidFill>
                  <a:schemeClr val="tx2"/>
                </a:solidFill>
              </a:rPr>
              <a:t>.</a:t>
            </a:r>
            <a:endParaRPr lang="ru-RU" dirty="0">
              <a:solidFill>
                <a:schemeClr val="tx2"/>
              </a:solidFill>
            </a:endParaRPr>
          </a:p>
          <a:p>
            <a:pPr lvl="1">
              <a:lnSpc>
                <a:spcPct val="110000"/>
              </a:lnSpc>
            </a:pPr>
            <a:r>
              <a:rPr lang="en-US" dirty="0" smtClean="0">
                <a:solidFill>
                  <a:schemeClr val="tx2"/>
                </a:solidFill>
              </a:rPr>
              <a:t>To develop  software to reconstruct the spatial location of gamma sources.</a:t>
            </a:r>
          </a:p>
          <a:p>
            <a:pPr lvl="1">
              <a:lnSpc>
                <a:spcPct val="110000"/>
              </a:lnSpc>
            </a:pPr>
            <a:r>
              <a:rPr lang="en-US" dirty="0" smtClean="0">
                <a:solidFill>
                  <a:schemeClr val="tx2"/>
                </a:solidFill>
              </a:rPr>
              <a:t>Assessing the feasibility of using image quality improvement algorithms used in medical imaging.</a:t>
            </a:r>
            <a:endParaRPr lang="ru-RU" dirty="0">
              <a:solidFill>
                <a:schemeClr val="tx2"/>
              </a:solidFill>
            </a:endParaRPr>
          </a:p>
        </p:txBody>
      </p:sp>
    </p:spTree>
    <p:extLst>
      <p:ext uri="{BB962C8B-B14F-4D97-AF65-F5344CB8AC3E}">
        <p14:creationId xmlns:p14="http://schemas.microsoft.com/office/powerpoint/2010/main" val="3958298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5DE15F0B-AB7E-42EA-BE6B-FDA23D1B648E}"/>
              </a:ext>
            </a:extLst>
          </p:cNvPr>
          <p:cNvSpPr>
            <a:spLocks noGrp="1"/>
          </p:cNvSpPr>
          <p:nvPr>
            <p:ph type="title"/>
          </p:nvPr>
        </p:nvSpPr>
        <p:spPr>
          <a:xfrm>
            <a:off x="559572" y="359101"/>
            <a:ext cx="9032836" cy="523220"/>
          </a:xfrm>
        </p:spPr>
        <p:txBody>
          <a:bodyPr/>
          <a:lstStyle/>
          <a:p>
            <a:r>
              <a:rPr lang="en-US" dirty="0" smtClean="0"/>
              <a:t>Materials and method</a:t>
            </a:r>
            <a:endParaRPr lang="ru-RU" dirty="0"/>
          </a:p>
        </p:txBody>
      </p:sp>
      <p:sp>
        <p:nvSpPr>
          <p:cNvPr id="6" name="Content Placeholder 2"/>
          <p:cNvSpPr txBox="1">
            <a:spLocks/>
          </p:cNvSpPr>
          <p:nvPr/>
        </p:nvSpPr>
        <p:spPr>
          <a:xfrm>
            <a:off x="847267" y="1267107"/>
            <a:ext cx="10353762" cy="589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smtClean="0"/>
              <a:t>Detector</a:t>
            </a:r>
            <a:r>
              <a:rPr lang="ru-RU" sz="2400" i="1" dirty="0" smtClean="0"/>
              <a:t> </a:t>
            </a:r>
            <a:r>
              <a:rPr lang="en-US" sz="2400" i="1" dirty="0" smtClean="0"/>
              <a:t>Timepix3:</a:t>
            </a:r>
            <a:endParaRPr lang="ru-RU" sz="2400" i="1" dirty="0" smtClean="0"/>
          </a:p>
        </p:txBody>
      </p:sp>
      <p:sp>
        <p:nvSpPr>
          <p:cNvPr id="11" name="Rectangle 10"/>
          <p:cNvSpPr/>
          <p:nvPr/>
        </p:nvSpPr>
        <p:spPr>
          <a:xfrm>
            <a:off x="1152524" y="6422959"/>
            <a:ext cx="10039350" cy="261610"/>
          </a:xfrm>
          <a:prstGeom prst="rect">
            <a:avLst/>
          </a:prstGeom>
        </p:spPr>
        <p:txBody>
          <a:bodyPr wrap="square">
            <a:spAutoFit/>
          </a:bodyPr>
          <a:lstStyle/>
          <a:p>
            <a:r>
              <a:rPr lang="en-US" sz="1100" b="1" i="1">
                <a:solidFill>
                  <a:schemeClr val="tx1">
                    <a:lumMod val="50000"/>
                  </a:schemeClr>
                </a:solidFill>
                <a:effectLst>
                  <a:outerShdw blurRad="50800" dist="38100" dir="2700000" algn="tl" rotWithShape="0">
                    <a:srgbClr val="000000">
                      <a:alpha val="48000"/>
                    </a:srgbClr>
                  </a:outerShdw>
                </a:effectLst>
              </a:rPr>
              <a:t>T. Poikela et al. Timepix3: a 65K channel hybrid pixel readout chip with simultaneous ToA/ToT and sparse readout. 2013.</a:t>
            </a:r>
          </a:p>
        </p:txBody>
      </p:sp>
      <p:sp>
        <p:nvSpPr>
          <p:cNvPr id="12" name="Content Placeholder 2"/>
          <p:cNvSpPr txBox="1">
            <a:spLocks/>
          </p:cNvSpPr>
          <p:nvPr/>
        </p:nvSpPr>
        <p:spPr>
          <a:xfrm>
            <a:off x="875953" y="5448187"/>
            <a:ext cx="10592491" cy="58998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just">
              <a:spcBef>
                <a:spcPts val="338"/>
              </a:spcBef>
              <a:spcAft>
                <a:spcPts val="288"/>
              </a:spcAft>
              <a:buNone/>
            </a:pPr>
            <a:r>
              <a:rPr lang="en-US" altLang="ru-RU" sz="1400" b="1" smtClean="0">
                <a:solidFill>
                  <a:srgbClr val="000000"/>
                </a:solidFill>
                <a:latin typeface="Times New Roman" panose="02020603050405020304" pitchFamily="18" charset="0"/>
                <a:cs typeface="Times New Roman" panose="02020603050405020304" pitchFamily="18" charset="0"/>
              </a:rPr>
              <a:t>1</a:t>
            </a:r>
            <a:r>
              <a:rPr lang="ru-RU" altLang="ru-RU" sz="1400" b="1" smtClean="0">
                <a:solidFill>
                  <a:srgbClr val="000000"/>
                </a:solidFill>
                <a:latin typeface="Times New Roman" panose="02020603050405020304" pitchFamily="18" charset="0"/>
                <a:cs typeface="Times New Roman" panose="02020603050405020304" pitchFamily="18" charset="0"/>
              </a:rPr>
              <a:t>. </a:t>
            </a:r>
            <a:r>
              <a:rPr lang="ru-RU" altLang="ru-RU" sz="1400" b="1">
                <a:solidFill>
                  <a:srgbClr val="000000"/>
                </a:solidFill>
                <a:latin typeface="Times New Roman" panose="02020603050405020304" pitchFamily="18" charset="0"/>
                <a:cs typeface="Times New Roman" panose="02020603050405020304" pitchFamily="18" charset="0"/>
              </a:rPr>
              <a:t>Time-over-Threshold (</a:t>
            </a:r>
            <a:r>
              <a:rPr lang="ru-RU" altLang="ru-RU" sz="1400" b="1" smtClean="0">
                <a:solidFill>
                  <a:srgbClr val="000000"/>
                </a:solidFill>
                <a:latin typeface="Times New Roman" panose="02020603050405020304" pitchFamily="18" charset="0"/>
                <a:cs typeface="Times New Roman" panose="02020603050405020304" pitchFamily="18" charset="0"/>
              </a:rPr>
              <a:t>TOT): </a:t>
            </a:r>
            <a:r>
              <a:rPr lang="en-US" altLang="ru-RU" sz="1400" b="1">
                <a:solidFill>
                  <a:srgbClr val="000000"/>
                </a:solidFill>
                <a:latin typeface="Times New Roman" panose="02020603050405020304" pitchFamily="18" charset="0"/>
                <a:cs typeface="Times New Roman" panose="02020603050405020304" pitchFamily="18" charset="0"/>
              </a:rPr>
              <a:t>each pixel records the </a:t>
            </a:r>
            <a:r>
              <a:rPr lang="en-US" altLang="ru-RU" sz="1400" b="1" smtClean="0">
                <a:solidFill>
                  <a:srgbClr val="000000"/>
                </a:solidFill>
                <a:latin typeface="Times New Roman" panose="02020603050405020304" pitchFamily="18" charset="0"/>
                <a:cs typeface="Times New Roman" panose="02020603050405020304" pitchFamily="18" charset="0"/>
              </a:rPr>
              <a:t>deposited energy of </a:t>
            </a:r>
            <a:r>
              <a:rPr lang="en-US" altLang="ru-RU" sz="1400" b="1">
                <a:solidFill>
                  <a:srgbClr val="000000"/>
                </a:solidFill>
                <a:latin typeface="Times New Roman" panose="02020603050405020304" pitchFamily="18" charset="0"/>
                <a:cs typeface="Times New Roman" panose="02020603050405020304" pitchFamily="18" charset="0"/>
              </a:rPr>
              <a:t>particles interaction with corresponding sensor segment</a:t>
            </a:r>
            <a:endParaRPr lang="ru-RU" altLang="ru-RU" sz="1400" b="1">
              <a:solidFill>
                <a:srgbClr val="000000"/>
              </a:solidFill>
              <a:latin typeface="Times New Roman" panose="02020603050405020304" pitchFamily="18" charset="0"/>
              <a:cs typeface="Times New Roman" panose="02020603050405020304" pitchFamily="18" charset="0"/>
            </a:endParaRPr>
          </a:p>
          <a:p>
            <a:pPr algn="just">
              <a:spcBef>
                <a:spcPts val="338"/>
              </a:spcBef>
              <a:spcAft>
                <a:spcPts val="288"/>
              </a:spcAft>
              <a:buNone/>
            </a:pPr>
            <a:r>
              <a:rPr lang="en-US" altLang="ru-RU" sz="1400" b="1" smtClean="0">
                <a:solidFill>
                  <a:srgbClr val="000000"/>
                </a:solidFill>
                <a:latin typeface="Times New Roman" panose="02020603050405020304" pitchFamily="18" charset="0"/>
                <a:cs typeface="Times New Roman" panose="02020603050405020304" pitchFamily="18" charset="0"/>
              </a:rPr>
              <a:t>2</a:t>
            </a:r>
            <a:r>
              <a:rPr lang="ru-RU" altLang="ru-RU" sz="1400" b="1" smtClean="0">
                <a:solidFill>
                  <a:srgbClr val="000000"/>
                </a:solidFill>
                <a:latin typeface="Times New Roman" panose="02020603050405020304" pitchFamily="18" charset="0"/>
                <a:cs typeface="Times New Roman" panose="02020603050405020304" pitchFamily="18" charset="0"/>
              </a:rPr>
              <a:t>. </a:t>
            </a:r>
            <a:r>
              <a:rPr lang="ru-RU" altLang="ru-RU" sz="1400" b="1">
                <a:solidFill>
                  <a:srgbClr val="000000"/>
                </a:solidFill>
                <a:latin typeface="Times New Roman" panose="02020603050405020304" pitchFamily="18" charset="0"/>
                <a:cs typeface="Times New Roman" panose="02020603050405020304" pitchFamily="18" charset="0"/>
              </a:rPr>
              <a:t>Time-of-arrival (TOA</a:t>
            </a:r>
            <a:r>
              <a:rPr lang="ru-RU" altLang="ru-RU" sz="1400" b="1" smtClean="0">
                <a:solidFill>
                  <a:srgbClr val="000000"/>
                </a:solidFill>
                <a:latin typeface="Times New Roman" panose="02020603050405020304" pitchFamily="18" charset="0"/>
                <a:cs typeface="Times New Roman" panose="02020603050405020304" pitchFamily="18" charset="0"/>
              </a:rPr>
              <a:t>)</a:t>
            </a:r>
            <a:r>
              <a:rPr lang="ru-RU" altLang="ru-RU" sz="1400" b="1">
                <a:solidFill>
                  <a:srgbClr val="000000"/>
                </a:solidFill>
                <a:latin typeface="Times New Roman" panose="02020603050405020304" pitchFamily="18" charset="0"/>
                <a:cs typeface="Times New Roman" panose="02020603050405020304" pitchFamily="18" charset="0"/>
              </a:rPr>
              <a:t>:</a:t>
            </a:r>
            <a:r>
              <a:rPr lang="en-US" altLang="ru-RU" sz="1400" b="1" smtClean="0">
                <a:solidFill>
                  <a:srgbClr val="000000"/>
                </a:solidFill>
                <a:latin typeface="Times New Roman" panose="02020603050405020304" pitchFamily="18" charset="0"/>
                <a:cs typeface="Times New Roman" panose="02020603050405020304" pitchFamily="18" charset="0"/>
              </a:rPr>
              <a:t> </a:t>
            </a:r>
            <a:r>
              <a:rPr lang="ru-RU" altLang="ru-RU" sz="1400" b="1" smtClean="0">
                <a:solidFill>
                  <a:srgbClr val="000000"/>
                </a:solidFill>
                <a:latin typeface="Times New Roman" panose="02020603050405020304" pitchFamily="18" charset="0"/>
                <a:cs typeface="Times New Roman" panose="02020603050405020304" pitchFamily="18" charset="0"/>
              </a:rPr>
              <a:t> </a:t>
            </a:r>
            <a:r>
              <a:rPr lang="en-US" altLang="ru-RU" sz="1400" b="1">
                <a:solidFill>
                  <a:srgbClr val="000000"/>
                </a:solidFill>
                <a:latin typeface="Times New Roman" panose="02020603050405020304" pitchFamily="18" charset="0"/>
                <a:cs typeface="Times New Roman" panose="02020603050405020304" pitchFamily="18" charset="0"/>
              </a:rPr>
              <a:t>each pixel records the arrival time of particles interaction with corresponding sensor segment</a:t>
            </a:r>
            <a:endParaRPr lang="ru-RU" altLang="ru-RU" sz="1400" b="1">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0" name="Group 9"/>
              <p:cNvGraphicFramePr>
                <a:graphicFrameLocks noGrp="1"/>
              </p:cNvGraphicFramePr>
              <p:nvPr>
                <p:extLst>
                  <p:ext uri="{D42A27DB-BD31-4B8C-83A1-F6EECF244321}">
                    <p14:modId xmlns:p14="http://schemas.microsoft.com/office/powerpoint/2010/main" val="2147771657"/>
                  </p:ext>
                </p:extLst>
              </p:nvPr>
            </p:nvGraphicFramePr>
            <p:xfrm>
              <a:off x="650383" y="1857093"/>
              <a:ext cx="5164625" cy="3307398"/>
            </p:xfrm>
            <a:graphic>
              <a:graphicData uri="http://schemas.openxmlformats.org/drawingml/2006/table">
                <a:tbl>
                  <a:tblPr/>
                  <a:tblGrid>
                    <a:gridCol w="1737946">
                      <a:extLst>
                        <a:ext uri="{9D8B030D-6E8A-4147-A177-3AD203B41FA5}">
                          <a16:colId xmlns:a16="http://schemas.microsoft.com/office/drawing/2014/main" val="3469674305"/>
                        </a:ext>
                      </a:extLst>
                    </a:gridCol>
                    <a:gridCol w="3426679">
                      <a:extLst>
                        <a:ext uri="{9D8B030D-6E8A-4147-A177-3AD203B41FA5}">
                          <a16:colId xmlns:a16="http://schemas.microsoft.com/office/drawing/2014/main" val="3254729537"/>
                        </a:ext>
                      </a:extLst>
                    </a:gridCol>
                  </a:tblGrid>
                  <a:tr h="406400">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smtClean="0">
                              <a:ln>
                                <a:noFill/>
                              </a:ln>
                              <a:solidFill>
                                <a:srgbClr val="FFFFFF"/>
                              </a:solidFill>
                              <a:effectLst/>
                              <a:latin typeface="Arial" panose="020B0604020202020204" pitchFamily="34" charset="0"/>
                              <a:cs typeface="Noto Sans CJK SC" charset="0"/>
                            </a:rPr>
                            <a:t>Sensor material</a:t>
                          </a:r>
                          <a:endParaRPr kumimoji="0" lang="ru-RU" altLang="ru-RU" sz="1200" b="1" i="0" u="none" strike="noStrike" cap="none" normalizeH="0" baseline="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2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200" b="1" i="0" u="none" strike="noStrike" cap="none" normalizeH="0" baseline="0" smtClean="0">
                              <a:ln>
                                <a:noFill/>
                              </a:ln>
                              <a:solidFill>
                                <a:schemeClr val="tx1"/>
                              </a:solidFill>
                              <a:effectLst/>
                              <a:latin typeface="Arial" panose="020B0604020202020204" pitchFamily="34" charset="0"/>
                              <a:cs typeface="Noto Sans CJK SC" charset="0"/>
                            </a:rPr>
                            <a:t>CdTe</a:t>
                          </a: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21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3602647470"/>
                      </a:ext>
                    </a:extLst>
                  </a:tr>
                  <a:tr h="406400">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smtClean="0">
                              <a:ln>
                                <a:noFill/>
                              </a:ln>
                              <a:solidFill>
                                <a:srgbClr val="FFFFFF"/>
                              </a:solidFill>
                              <a:effectLst/>
                              <a:latin typeface="Arial" panose="020B0604020202020204" pitchFamily="34" charset="0"/>
                              <a:cs typeface="Noto Sans CJK SC" charset="0"/>
                            </a:rPr>
                            <a:t>Sensor size</a:t>
                          </a:r>
                          <a:endParaRPr kumimoji="0" lang="ru-RU" altLang="ru-RU" sz="1200" b="1" i="0" u="none" strike="noStrike" cap="none" normalizeH="0" baseline="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216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rPr>
                            <a:t>14.1х14.1 </a:t>
                          </a:r>
                          <a:r>
                            <a:rPr kumimoji="0" lang="en-US" altLang="ru-RU" sz="1200" b="1" i="0" u="none" strike="noStrike" cap="none" normalizeH="0" baseline="0" smtClean="0">
                              <a:ln>
                                <a:noFill/>
                              </a:ln>
                              <a:solidFill>
                                <a:srgbClr val="000000"/>
                              </a:solidFill>
                              <a:effectLst/>
                              <a:latin typeface="Arial" panose="020B0604020202020204" pitchFamily="34" charset="0"/>
                              <a:cs typeface="Noto Sans CJK SC" charset="0"/>
                            </a:rPr>
                            <a:t>mm</a:t>
                          </a:r>
                          <a:r>
                            <a:rPr lang="ru-RU" sz="1600" b="1" kern="1200" baseline="30000" smtClean="0">
                              <a:solidFill>
                                <a:srgbClr val="000000"/>
                              </a:solidFill>
                              <a:effectLst/>
                              <a:latin typeface="Arial" panose="020B0604020202020204" pitchFamily="34" charset="0"/>
                              <a:ea typeface="+mn-ea"/>
                              <a:cs typeface="DejaVu Sans" charset="0"/>
                            </a:rPr>
                            <a:t>2</a:t>
                          </a:r>
                          <a:endPar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216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D8E7"/>
                        </a:solidFill>
                      </a:tcPr>
                    </a:tc>
                    <a:extLst>
                      <a:ext uri="{0D108BD9-81ED-4DB2-BD59-A6C34878D82A}">
                        <a16:rowId xmlns:a16="http://schemas.microsoft.com/office/drawing/2014/main" val="1633051683"/>
                      </a:ext>
                    </a:extLst>
                  </a:tr>
                  <a:tr h="406400">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smtClean="0">
                              <a:ln>
                                <a:noFill/>
                              </a:ln>
                              <a:solidFill>
                                <a:srgbClr val="FFFFFF"/>
                              </a:solidFill>
                              <a:effectLst/>
                              <a:latin typeface="Arial" panose="020B0604020202020204" pitchFamily="34" charset="0"/>
                              <a:cs typeface="Noto Sans CJK SC" charset="0"/>
                            </a:rPr>
                            <a:t>Sensor thickness</a:t>
                          </a:r>
                          <a:endParaRPr kumimoji="0" lang="ru-RU" altLang="ru-RU" sz="1200" b="1" i="0" u="none" strike="noStrike" cap="none" normalizeH="0" baseline="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rPr>
                            <a:t>2 </a:t>
                          </a:r>
                          <a:r>
                            <a:rPr kumimoji="0" lang="en-US" altLang="ru-RU" sz="1200" b="1" i="0" u="none" strike="noStrike" cap="none" normalizeH="0" baseline="0" smtClean="0">
                              <a:ln>
                                <a:noFill/>
                              </a:ln>
                              <a:solidFill>
                                <a:srgbClr val="000000"/>
                              </a:solidFill>
                              <a:effectLst/>
                              <a:latin typeface="Arial" panose="020B0604020202020204" pitchFamily="34" charset="0"/>
                              <a:cs typeface="Noto Sans CJK SC" charset="0"/>
                            </a:rPr>
                            <a:t>mm</a:t>
                          </a:r>
                          <a:endPar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ECF3"/>
                        </a:solidFill>
                      </a:tcPr>
                    </a:tc>
                    <a:extLst>
                      <a:ext uri="{0D108BD9-81ED-4DB2-BD59-A6C34878D82A}">
                        <a16:rowId xmlns:a16="http://schemas.microsoft.com/office/drawing/2014/main" val="2978470161"/>
                      </a:ext>
                    </a:extLst>
                  </a:tr>
                  <a:tr h="404813">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smtClean="0">
                              <a:ln>
                                <a:noFill/>
                              </a:ln>
                              <a:solidFill>
                                <a:srgbClr val="FFFFFF"/>
                              </a:solidFill>
                              <a:effectLst/>
                              <a:latin typeface="Arial" panose="020B0604020202020204" pitchFamily="34" charset="0"/>
                              <a:cs typeface="Noto Sans CJK SC" charset="0"/>
                            </a:rPr>
                            <a:t>Matrix size</a:t>
                          </a:r>
                          <a:endParaRPr kumimoji="0" lang="ru-RU" altLang="ru-RU" sz="1200" b="1" i="0" u="none" strike="noStrike" cap="none" normalizeH="0" baseline="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rPr>
                            <a:t>256х256</a:t>
                          </a: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D8E7"/>
                        </a:solidFill>
                      </a:tcPr>
                    </a:tc>
                    <a:extLst>
                      <a:ext uri="{0D108BD9-81ED-4DB2-BD59-A6C34878D82A}">
                        <a16:rowId xmlns:a16="http://schemas.microsoft.com/office/drawing/2014/main" val="3772182470"/>
                      </a:ext>
                    </a:extLst>
                  </a:tr>
                  <a:tr h="406400">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smtClean="0">
                              <a:ln>
                                <a:noFill/>
                              </a:ln>
                              <a:solidFill>
                                <a:srgbClr val="FFFFFF"/>
                              </a:solidFill>
                              <a:effectLst/>
                              <a:latin typeface="Arial" panose="020B0604020202020204" pitchFamily="34" charset="0"/>
                              <a:cs typeface="Noto Sans CJK SC" charset="0"/>
                            </a:rPr>
                            <a:t>Pixel size</a:t>
                          </a:r>
                          <a:endParaRPr kumimoji="0" lang="ru-RU" altLang="ru-RU" sz="1200" b="1" i="0" u="none" strike="noStrike" cap="none" normalizeH="0" baseline="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200" b="1" i="0" u="none" strike="noStrike" cap="none" normalizeH="0" baseline="0" smtClean="0">
                              <a:ln>
                                <a:noFill/>
                              </a:ln>
                              <a:solidFill>
                                <a:schemeClr val="tx1"/>
                              </a:solidFill>
                              <a:effectLst/>
                              <a:latin typeface="Arial" panose="020B0604020202020204" pitchFamily="34" charset="0"/>
                              <a:cs typeface="Noto Sans CJK SC" charset="0"/>
                            </a:rPr>
                            <a:t>55х55 </a:t>
                          </a:r>
                          <a14:m>
                            <m:oMath xmlns:m="http://schemas.openxmlformats.org/officeDocument/2006/math">
                              <m:r>
                                <a:rPr lang="ru-RU" sz="1200" b="1" i="0" kern="1200" smtClean="0">
                                  <a:solidFill>
                                    <a:schemeClr val="tx1"/>
                                  </a:solidFill>
                                  <a:effectLst/>
                                  <a:latin typeface="Cambria Math" panose="02040503050406030204" pitchFamily="18" charset="0"/>
                                  <a:ea typeface="+mn-ea"/>
                                  <a:cs typeface="DejaVu Sans" charset="0"/>
                                </a:rPr>
                                <m:t>𝛍</m:t>
                              </m:r>
                              <m:r>
                                <a:rPr lang="ru-RU" sz="1200" b="1" i="0" kern="1200">
                                  <a:solidFill>
                                    <a:schemeClr val="tx1"/>
                                  </a:solidFill>
                                  <a:effectLst/>
                                  <a:latin typeface="Cambria Math" panose="02040503050406030204" pitchFamily="18" charset="0"/>
                                  <a:ea typeface="+mn-ea"/>
                                  <a:cs typeface="DejaVu Sans" charset="0"/>
                                </a:rPr>
                                <m:t>𝐦</m:t>
                              </m:r>
                            </m:oMath>
                          </a14:m>
                          <a:r>
                            <a:rPr lang="ru-RU" sz="1200" b="1" kern="1200" baseline="30000">
                              <a:solidFill>
                                <a:schemeClr val="tx1"/>
                              </a:solidFill>
                              <a:effectLst/>
                              <a:latin typeface="Arial" panose="020B0604020202020204" pitchFamily="34" charset="0"/>
                              <a:ea typeface="+mn-ea"/>
                              <a:cs typeface="DejaVu Sans" charset="0"/>
                            </a:rPr>
                            <a:t>2</a:t>
                          </a:r>
                          <a:endParaRPr kumimoji="0" lang="ru-RU" altLang="ru-RU" sz="1200" b="1" i="0" u="none" strike="noStrike" cap="none" normalizeH="0" baseline="0" smtClean="0">
                            <a:ln>
                              <a:noFill/>
                            </a:ln>
                            <a:solidFill>
                              <a:schemeClr val="tx1"/>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ECF3"/>
                        </a:solidFill>
                      </a:tcPr>
                    </a:tc>
                    <a:extLst>
                      <a:ext uri="{0D108BD9-81ED-4DB2-BD59-A6C34878D82A}">
                        <a16:rowId xmlns:a16="http://schemas.microsoft.com/office/drawing/2014/main" val="2006642119"/>
                      </a:ext>
                    </a:extLst>
                  </a:tr>
                  <a:tr h="504825">
                    <a:tc>
                      <a:txBody>
                        <a:body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1200" cap="none" normalizeH="0" baseline="0">
                              <a:ln>
                                <a:noFill/>
                              </a:ln>
                              <a:solidFill>
                                <a:srgbClr val="FFFFFF"/>
                              </a:solidFill>
                              <a:effectLst/>
                              <a:latin typeface="Arial" panose="020B0604020202020204" pitchFamily="34" charset="0"/>
                              <a:ea typeface="+mn-ea"/>
                              <a:cs typeface="Noto Sans CJK SC" charset="0"/>
                            </a:rPr>
                            <a:t>Acquisition modes</a:t>
                          </a:r>
                        </a:p>
                      </a:txBody>
                      <a:tcPr marL="68580" marR="68580" marT="0" marB="0" anchor="ctr">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ctr">
                            <a:lnSpc>
                              <a:spcPct val="150000"/>
                            </a:lnSpc>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Charge and time</a:t>
                          </a:r>
                          <a:endParaRPr lang="ru-RU" sz="1200" b="1">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Time only</a:t>
                          </a:r>
                          <a:endParaRPr lang="ru-RU" sz="1200" b="1">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Event counting and integral charge</a:t>
                          </a:r>
                          <a:endParaRPr lang="ru-RU" sz="1200" b="1">
                            <a:effectLst/>
                            <a:latin typeface="Times New Roman" panose="02020603050405020304" pitchFamily="18" charset="0"/>
                            <a:ea typeface="Times New Roman" panose="02020603050405020304" pitchFamily="18" charset="0"/>
                          </a:endParaRPr>
                        </a:p>
                      </a:txBody>
                      <a:tcPr marL="68580" marR="68580" marT="0" marB="0" anchor="ctr">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D8E7"/>
                        </a:solidFill>
                      </a:tcPr>
                    </a:tc>
                    <a:extLst>
                      <a:ext uri="{0D108BD9-81ED-4DB2-BD59-A6C34878D82A}">
                        <a16:rowId xmlns:a16="http://schemas.microsoft.com/office/drawing/2014/main" val="3441778378"/>
                      </a:ext>
                    </a:extLst>
                  </a:tr>
                  <a:tr h="454025">
                    <a:tc>
                      <a:txBody>
                        <a:body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1200" cap="none" normalizeH="0" baseline="0">
                              <a:ln>
                                <a:noFill/>
                              </a:ln>
                              <a:solidFill>
                                <a:srgbClr val="FFFFFF"/>
                              </a:solidFill>
                              <a:effectLst/>
                              <a:latin typeface="Arial" panose="020B0604020202020204" pitchFamily="34" charset="0"/>
                              <a:ea typeface="+mn-ea"/>
                              <a:cs typeface="Noto Sans CJK SC" charset="0"/>
                            </a:rPr>
                            <a:t>Timing resolution</a:t>
                          </a:r>
                        </a:p>
                      </a:txBody>
                      <a:tcPr marL="68580" marR="68580" marT="0" marB="0" anchor="ctr">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ctr">
                            <a:lnSpc>
                              <a:spcPct val="150000"/>
                            </a:lnSpc>
                            <a:spcAft>
                              <a:spcPts val="0"/>
                            </a:spcAft>
                          </a:pPr>
                          <a:r>
                            <a:rPr lang="ru-RU" sz="1200" b="1">
                              <a:solidFill>
                                <a:schemeClr val="tx1"/>
                              </a:solidFill>
                              <a:effectLst/>
                              <a:latin typeface="Times New Roman" panose="02020603050405020304" pitchFamily="18" charset="0"/>
                              <a:ea typeface="Times New Roman" panose="02020603050405020304" pitchFamily="18" charset="0"/>
                            </a:rPr>
                            <a:t>1.5625 ns (640 MHz)</a:t>
                          </a:r>
                        </a:p>
                      </a:txBody>
                      <a:tcPr marL="68580" marR="68580" marT="0" marB="0" anchor="ctr">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ECF3"/>
                        </a:solidFill>
                      </a:tcPr>
                    </a:tc>
                    <a:extLst>
                      <a:ext uri="{0D108BD9-81ED-4DB2-BD59-A6C34878D82A}">
                        <a16:rowId xmlns:a16="http://schemas.microsoft.com/office/drawing/2014/main" val="2066908174"/>
                      </a:ext>
                    </a:extLst>
                  </a:tr>
                </a:tbl>
              </a:graphicData>
            </a:graphic>
          </p:graphicFrame>
        </mc:Choice>
        <mc:Fallback xmlns="">
          <p:graphicFrame>
            <p:nvGraphicFramePr>
              <p:cNvPr id="10" name="Group 9"/>
              <p:cNvGraphicFramePr>
                <a:graphicFrameLocks noGrp="1"/>
              </p:cNvGraphicFramePr>
              <p:nvPr>
                <p:extLst>
                  <p:ext uri="{D42A27DB-BD31-4B8C-83A1-F6EECF244321}">
                    <p14:modId xmlns:a14="http://schemas.microsoft.com/office/drawing/2010/main" xmlns="" xmlns:p14="http://schemas.microsoft.com/office/powerpoint/2010/main" val="2147771657"/>
                  </p:ext>
                </p:extLst>
              </p:nvPr>
            </p:nvGraphicFramePr>
            <p:xfrm>
              <a:off x="650383" y="1857093"/>
              <a:ext cx="5164625" cy="3396274"/>
            </p:xfrm>
            <a:graphic>
              <a:graphicData uri="http://schemas.openxmlformats.org/drawingml/2006/table">
                <a:tbl>
                  <a:tblPr/>
                  <a:tblGrid>
                    <a:gridCol w="1737946">
                      <a:extLst>
                        <a:ext uri="{9D8B030D-6E8A-4147-A177-3AD203B41FA5}">
                          <a16:colId xmlns:a14="http://schemas.microsoft.com/office/drawing/2010/main" xmlns="" xmlns:a16="http://schemas.microsoft.com/office/drawing/2014/main" val="3469674305"/>
                        </a:ext>
                      </a:extLst>
                    </a:gridCol>
                    <a:gridCol w="3426679">
                      <a:extLst>
                        <a:ext uri="{9D8B030D-6E8A-4147-A177-3AD203B41FA5}">
                          <a16:colId xmlns:a14="http://schemas.microsoft.com/office/drawing/2010/main" xmlns="" xmlns:a16="http://schemas.microsoft.com/office/drawing/2014/main" val="3254729537"/>
                        </a:ext>
                      </a:extLst>
                    </a:gridCol>
                  </a:tblGrid>
                  <a:tr h="406400">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dirty="0" smtClean="0">
                              <a:ln>
                                <a:noFill/>
                              </a:ln>
                              <a:solidFill>
                                <a:srgbClr val="FFFFFF"/>
                              </a:solidFill>
                              <a:effectLst/>
                              <a:latin typeface="Arial" panose="020B0604020202020204" pitchFamily="34" charset="0"/>
                              <a:cs typeface="Noto Sans CJK SC" charset="0"/>
                            </a:rPr>
                            <a:t>Sensor material</a:t>
                          </a:r>
                          <a:endParaRPr kumimoji="0" lang="ru-RU" altLang="ru-RU" sz="1200" b="1" i="0" u="none" strike="noStrike" cap="none" normalizeH="0" baseline="0" dirty="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2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200" b="1" i="0" u="none" strike="noStrike" cap="none" normalizeH="0" baseline="0" smtClean="0">
                              <a:ln>
                                <a:noFill/>
                              </a:ln>
                              <a:solidFill>
                                <a:schemeClr val="tx1"/>
                              </a:solidFill>
                              <a:effectLst/>
                              <a:latin typeface="Arial" panose="020B0604020202020204" pitchFamily="34" charset="0"/>
                              <a:cs typeface="Noto Sans CJK SC" charset="0"/>
                            </a:rPr>
                            <a:t>CdTe</a:t>
                          </a: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21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4="http://schemas.microsoft.com/office/drawing/2010/main" xmlns="" xmlns:a16="http://schemas.microsoft.com/office/drawing/2014/main" val="3602647470"/>
                      </a:ext>
                    </a:extLst>
                  </a:tr>
                  <a:tr h="406400">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smtClean="0">
                              <a:ln>
                                <a:noFill/>
                              </a:ln>
                              <a:solidFill>
                                <a:srgbClr val="FFFFFF"/>
                              </a:solidFill>
                              <a:effectLst/>
                              <a:latin typeface="Arial" panose="020B0604020202020204" pitchFamily="34" charset="0"/>
                              <a:cs typeface="Noto Sans CJK SC" charset="0"/>
                            </a:rPr>
                            <a:t>Sensor size</a:t>
                          </a:r>
                          <a:endParaRPr kumimoji="0" lang="ru-RU" altLang="ru-RU" sz="1200" b="1" i="0" u="none" strike="noStrike" cap="none" normalizeH="0" baseline="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216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rPr>
                            <a:t>14.1х14.1 </a:t>
                          </a:r>
                          <a:r>
                            <a:rPr kumimoji="0" lang="en-US" altLang="ru-RU" sz="1200" b="1" i="0" u="none" strike="noStrike" cap="none" normalizeH="0" baseline="0" smtClean="0">
                              <a:ln>
                                <a:noFill/>
                              </a:ln>
                              <a:solidFill>
                                <a:srgbClr val="000000"/>
                              </a:solidFill>
                              <a:effectLst/>
                              <a:latin typeface="Arial" panose="020B0604020202020204" pitchFamily="34" charset="0"/>
                              <a:cs typeface="Noto Sans CJK SC" charset="0"/>
                            </a:rPr>
                            <a:t>mm</a:t>
                          </a:r>
                          <a:r>
                            <a:rPr lang="ru-RU" sz="1600" b="1" kern="1200" baseline="30000" smtClean="0">
                              <a:solidFill>
                                <a:srgbClr val="000000"/>
                              </a:solidFill>
                              <a:effectLst/>
                              <a:latin typeface="Arial" panose="020B0604020202020204" pitchFamily="34" charset="0"/>
                              <a:ea typeface="+mn-ea"/>
                              <a:cs typeface="DejaVu Sans" charset="0"/>
                            </a:rPr>
                            <a:t>2</a:t>
                          </a:r>
                          <a:endPar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216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D8E7"/>
                        </a:solidFill>
                      </a:tcPr>
                    </a:tc>
                    <a:extLst>
                      <a:ext uri="{0D108BD9-81ED-4DB2-BD59-A6C34878D82A}">
                        <a16:rowId xmlns:a14="http://schemas.microsoft.com/office/drawing/2010/main" xmlns="" xmlns:a16="http://schemas.microsoft.com/office/drawing/2014/main" val="1633051683"/>
                      </a:ext>
                    </a:extLst>
                  </a:tr>
                  <a:tr h="406400">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smtClean="0">
                              <a:ln>
                                <a:noFill/>
                              </a:ln>
                              <a:solidFill>
                                <a:srgbClr val="FFFFFF"/>
                              </a:solidFill>
                              <a:effectLst/>
                              <a:latin typeface="Arial" panose="020B0604020202020204" pitchFamily="34" charset="0"/>
                              <a:cs typeface="Noto Sans CJK SC" charset="0"/>
                            </a:rPr>
                            <a:t>Sensor thickness</a:t>
                          </a:r>
                          <a:endParaRPr kumimoji="0" lang="ru-RU" altLang="ru-RU" sz="1200" b="1" i="0" u="none" strike="noStrike" cap="none" normalizeH="0" baseline="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rPr>
                            <a:t>2 </a:t>
                          </a:r>
                          <a:r>
                            <a:rPr kumimoji="0" lang="en-US" altLang="ru-RU" sz="1200" b="1" i="0" u="none" strike="noStrike" cap="none" normalizeH="0" baseline="0" smtClean="0">
                              <a:ln>
                                <a:noFill/>
                              </a:ln>
                              <a:solidFill>
                                <a:srgbClr val="000000"/>
                              </a:solidFill>
                              <a:effectLst/>
                              <a:latin typeface="Arial" panose="020B0604020202020204" pitchFamily="34" charset="0"/>
                              <a:cs typeface="Noto Sans CJK SC" charset="0"/>
                            </a:rPr>
                            <a:t>mm</a:t>
                          </a:r>
                          <a:endPar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ECF3"/>
                        </a:solidFill>
                      </a:tcPr>
                    </a:tc>
                    <a:extLst>
                      <a:ext uri="{0D108BD9-81ED-4DB2-BD59-A6C34878D82A}">
                        <a16:rowId xmlns:a14="http://schemas.microsoft.com/office/drawing/2010/main" xmlns="" xmlns:a16="http://schemas.microsoft.com/office/drawing/2014/main" val="2978470161"/>
                      </a:ext>
                    </a:extLst>
                  </a:tr>
                  <a:tr h="404813">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smtClean="0">
                              <a:ln>
                                <a:noFill/>
                              </a:ln>
                              <a:solidFill>
                                <a:srgbClr val="FFFFFF"/>
                              </a:solidFill>
                              <a:effectLst/>
                              <a:latin typeface="Arial" panose="020B0604020202020204" pitchFamily="34" charset="0"/>
                              <a:cs typeface="Noto Sans CJK SC" charset="0"/>
                            </a:rPr>
                            <a:t>Matrix size</a:t>
                          </a:r>
                          <a:endParaRPr kumimoji="0" lang="ru-RU" altLang="ru-RU" sz="1200" b="1" i="0" u="none" strike="noStrike" cap="none" normalizeH="0" baseline="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200" b="1" i="0" u="none" strike="noStrike" cap="none" normalizeH="0" baseline="0" smtClean="0">
                              <a:ln>
                                <a:noFill/>
                              </a:ln>
                              <a:solidFill>
                                <a:srgbClr val="000000"/>
                              </a:solidFill>
                              <a:effectLst/>
                              <a:latin typeface="Arial" panose="020B0604020202020204" pitchFamily="34" charset="0"/>
                              <a:cs typeface="Noto Sans CJK SC" charset="0"/>
                            </a:rPr>
                            <a:t>256х256</a:t>
                          </a: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D8E7"/>
                        </a:solidFill>
                      </a:tcPr>
                    </a:tc>
                    <a:extLst>
                      <a:ext uri="{0D108BD9-81ED-4DB2-BD59-A6C34878D82A}">
                        <a16:rowId xmlns:a14="http://schemas.microsoft.com/office/drawing/2010/main" xmlns="" xmlns:a16="http://schemas.microsoft.com/office/drawing/2014/main" val="3772182470"/>
                      </a:ext>
                    </a:extLst>
                  </a:tr>
                  <a:tr h="406400">
                    <a:tc>
                      <a:txBody>
                        <a:bodyPr/>
                        <a:lstStyle>
                          <a:lvl1pPr eaLnBrk="0">
                            <a:spcBef>
                              <a:spcPts val="14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1pPr>
                          <a:lvl2pPr marL="457200" eaLnBrk="0">
                            <a:spcBef>
                              <a:spcPts val="113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2pPr>
                          <a:lvl3pPr marL="914400" eaLnBrk="0">
                            <a:spcBef>
                              <a:spcPts val="8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3pPr>
                          <a:lvl4pPr marL="1371600" eaLnBrk="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DejaVu Sans" charset="0"/>
                            </a:defRPr>
                          </a:lvl4pPr>
                          <a:lvl5pPr marL="1828800" eaLnBrk="0">
                            <a:spcBef>
                              <a:spcPts val="2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DejaVu Sans" charset="0"/>
                            </a:defRPr>
                          </a:lvl9p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200" b="1" i="0" u="none" strike="noStrike" cap="none" normalizeH="0" baseline="0" smtClean="0">
                              <a:ln>
                                <a:noFill/>
                              </a:ln>
                              <a:solidFill>
                                <a:srgbClr val="FFFFFF"/>
                              </a:solidFill>
                              <a:effectLst/>
                              <a:latin typeface="Arial" panose="020B0604020202020204" pitchFamily="34" charset="0"/>
                              <a:cs typeface="Noto Sans CJK SC" charset="0"/>
                            </a:rPr>
                            <a:t>Pixel size</a:t>
                          </a:r>
                          <a:endParaRPr kumimoji="0" lang="ru-RU" altLang="ru-RU" sz="1200" b="1" i="0" u="none" strike="noStrike" cap="none" normalizeH="0" baseline="0" smtClean="0">
                            <a:ln>
                              <a:noFill/>
                            </a:ln>
                            <a:solidFill>
                              <a:srgbClr val="FFFFFF"/>
                            </a:solidFill>
                            <a:effectLst/>
                            <a:latin typeface="Arial" panose="020B0604020202020204" pitchFamily="34" charset="0"/>
                            <a:cs typeface="Noto Sans CJK SC" charset="0"/>
                          </a:endParaRPr>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endParaRPr lang="ru-RU"/>
                        </a:p>
                      </a:txBody>
                      <a:tcPr marL="68400" marR="68400" marT="175236"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blipFill>
                          <a:blip r:embed="rId3"/>
                          <a:stretch>
                            <a:fillRect l="-50622" t="-398507" r="-178" b="-304478"/>
                          </a:stretch>
                        </a:blipFill>
                      </a:tcPr>
                    </a:tc>
                    <a:extLst>
                      <a:ext uri="{0D108BD9-81ED-4DB2-BD59-A6C34878D82A}">
                        <a16:rowId xmlns:a14="http://schemas.microsoft.com/office/drawing/2010/main" xmlns="" xmlns:a16="http://schemas.microsoft.com/office/drawing/2014/main" val="2006642119"/>
                      </a:ext>
                    </a:extLst>
                  </a:tr>
                  <a:tr h="790067">
                    <a:tc>
                      <a:txBody>
                        <a:body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1200" cap="none" normalizeH="0" baseline="0">
                              <a:ln>
                                <a:noFill/>
                              </a:ln>
                              <a:solidFill>
                                <a:srgbClr val="FFFFFF"/>
                              </a:solidFill>
                              <a:effectLst/>
                              <a:latin typeface="Arial" panose="020B0604020202020204" pitchFamily="34" charset="0"/>
                              <a:ea typeface="+mn-ea"/>
                              <a:cs typeface="Noto Sans CJK SC" charset="0"/>
                            </a:rPr>
                            <a:t>Acquisition modes</a:t>
                          </a:r>
                        </a:p>
                      </a:txBody>
                      <a:tcPr marL="68580" marR="68580" marT="0" marB="0" anchor="ctr">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ctr">
                            <a:lnSpc>
                              <a:spcPct val="150000"/>
                            </a:lnSpc>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Charge and time</a:t>
                          </a:r>
                          <a:endParaRPr lang="ru-RU" sz="1200" b="1">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Time only</a:t>
                          </a:r>
                          <a:endParaRPr lang="ru-RU" sz="1200" b="1">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Event counting and integral charge</a:t>
                          </a:r>
                          <a:endParaRPr lang="ru-RU" sz="1200" b="1">
                            <a:effectLst/>
                            <a:latin typeface="Times New Roman" panose="02020603050405020304" pitchFamily="18" charset="0"/>
                            <a:ea typeface="Times New Roman" panose="02020603050405020304" pitchFamily="18" charset="0"/>
                          </a:endParaRPr>
                        </a:p>
                      </a:txBody>
                      <a:tcPr marL="68580" marR="68580" marT="0" marB="0" anchor="ctr">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D8E7"/>
                        </a:solidFill>
                      </a:tcPr>
                    </a:tc>
                    <a:extLst>
                      <a:ext uri="{0D108BD9-81ED-4DB2-BD59-A6C34878D82A}">
                        <a16:rowId xmlns:a14="http://schemas.microsoft.com/office/drawing/2010/main" xmlns="" xmlns:a16="http://schemas.microsoft.com/office/drawing/2014/main" val="3441778378"/>
                      </a:ext>
                    </a:extLst>
                  </a:tr>
                  <a:tr h="454025">
                    <a:tc>
                      <a:txBody>
                        <a:bodyPr/>
                        <a:lstStyle/>
                        <a:p>
                          <a:pPr marL="0" marR="0" lvl="0" indent="0" algn="ctr" defTabSz="449263" rtl="0" eaLnBrk="1" fontAlgn="base" latinLnBrk="0" hangingPunct="0">
                            <a:lnSpc>
                              <a:spcPct val="7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1200" cap="none" normalizeH="0" baseline="0">
                              <a:ln>
                                <a:noFill/>
                              </a:ln>
                              <a:solidFill>
                                <a:srgbClr val="FFFFFF"/>
                              </a:solidFill>
                              <a:effectLst/>
                              <a:latin typeface="Arial" panose="020B0604020202020204" pitchFamily="34" charset="0"/>
                              <a:ea typeface="+mn-ea"/>
                              <a:cs typeface="Noto Sans CJK SC" charset="0"/>
                            </a:rPr>
                            <a:t>Timing resolution</a:t>
                          </a:r>
                        </a:p>
                      </a:txBody>
                      <a:tcPr marL="68580" marR="68580" marT="0" marB="0" anchor="ctr">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ctr">
                            <a:lnSpc>
                              <a:spcPct val="150000"/>
                            </a:lnSpc>
                            <a:spcAft>
                              <a:spcPts val="0"/>
                            </a:spcAft>
                          </a:pPr>
                          <a:r>
                            <a:rPr lang="ru-RU" sz="1200" b="1" dirty="0">
                              <a:solidFill>
                                <a:schemeClr val="tx1"/>
                              </a:solidFill>
                              <a:effectLst/>
                              <a:latin typeface="Times New Roman" panose="02020603050405020304" pitchFamily="18" charset="0"/>
                              <a:ea typeface="Times New Roman" panose="02020603050405020304" pitchFamily="18" charset="0"/>
                            </a:rPr>
                            <a:t>1.5625 ns (640 MHz)</a:t>
                          </a:r>
                        </a:p>
                      </a:txBody>
                      <a:tcPr marL="68580" marR="68580" marT="0" marB="0" anchor="ctr">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ECF3"/>
                        </a:solidFill>
                      </a:tcPr>
                    </a:tc>
                    <a:extLst>
                      <a:ext uri="{0D108BD9-81ED-4DB2-BD59-A6C34878D82A}">
                        <a16:rowId xmlns:a14="http://schemas.microsoft.com/office/drawing/2010/main" xmlns="" xmlns:a16="http://schemas.microsoft.com/office/drawing/2014/main" val="2066908174"/>
                      </a:ext>
                    </a:extLst>
                  </a:tr>
                </a:tbl>
              </a:graphicData>
            </a:graphic>
          </p:graphicFrame>
        </mc:Fallback>
      </mc:AlternateContent>
      <p:pic>
        <p:nvPicPr>
          <p:cNvPr id="13" name="image14.png"/>
          <p:cNvPicPr/>
          <p:nvPr/>
        </p:nvPicPr>
        <p:blipFill>
          <a:blip r:embed="rId4"/>
          <a:srcRect/>
          <a:stretch>
            <a:fillRect/>
          </a:stretch>
        </p:blipFill>
        <p:spPr>
          <a:xfrm>
            <a:off x="7005098" y="1857093"/>
            <a:ext cx="4463345" cy="3444558"/>
          </a:xfrm>
          <a:prstGeom prst="rect">
            <a:avLst/>
          </a:prstGeom>
          <a:ln/>
        </p:spPr>
      </p:pic>
    </p:spTree>
    <p:extLst>
      <p:ext uri="{BB962C8B-B14F-4D97-AF65-F5344CB8AC3E}">
        <p14:creationId xmlns:p14="http://schemas.microsoft.com/office/powerpoint/2010/main" val="1348753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9572" y="359101"/>
            <a:ext cx="9032836" cy="523220"/>
          </a:xfrm>
        </p:spPr>
        <p:txBody>
          <a:bodyPr/>
          <a:lstStyle/>
          <a:p>
            <a:r>
              <a:rPr lang="en-US" dirty="0" smtClean="0"/>
              <a:t>Materials and method</a:t>
            </a:r>
            <a:endParaRPr lang="ru-RU" dirty="0"/>
          </a:p>
        </p:txBody>
      </p:sp>
      <p:sp>
        <p:nvSpPr>
          <p:cNvPr id="6" name="Content Placeholder 2"/>
          <p:cNvSpPr txBox="1">
            <a:spLocks/>
          </p:cNvSpPr>
          <p:nvPr/>
        </p:nvSpPr>
        <p:spPr>
          <a:xfrm>
            <a:off x="913795" y="1533327"/>
            <a:ext cx="10353762" cy="4048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smtClean="0"/>
              <a:t>Operating principle of a Compton camera:</a:t>
            </a:r>
            <a:endParaRPr lang="ru-RU" sz="2400" i="1" dirty="0" smtClean="0"/>
          </a:p>
        </p:txBody>
      </p:sp>
      <p:pic>
        <p:nvPicPr>
          <p:cNvPr id="7" name="Picture 6"/>
          <p:cNvPicPr>
            <a:picLocks noChangeAspect="1"/>
          </p:cNvPicPr>
          <p:nvPr/>
        </p:nvPicPr>
        <p:blipFill rotWithShape="1">
          <a:blip r:embed="rId3"/>
          <a:srcRect l="4313" t="12879" r="47035"/>
          <a:stretch/>
        </p:blipFill>
        <p:spPr>
          <a:xfrm>
            <a:off x="2296812" y="2010156"/>
            <a:ext cx="3699353" cy="2738489"/>
          </a:xfrm>
          <a:prstGeom prst="rect">
            <a:avLst/>
          </a:prstGeom>
        </p:spPr>
      </p:pic>
      <p:pic>
        <p:nvPicPr>
          <p:cNvPr id="8" name="Picture 7"/>
          <p:cNvPicPr>
            <a:picLocks noChangeAspect="1"/>
          </p:cNvPicPr>
          <p:nvPr/>
        </p:nvPicPr>
        <p:blipFill rotWithShape="1">
          <a:blip r:embed="rId4"/>
          <a:srcRect t="29413" b="24448"/>
          <a:stretch/>
        </p:blipFill>
        <p:spPr>
          <a:xfrm>
            <a:off x="2523520" y="4713330"/>
            <a:ext cx="2998212" cy="1406770"/>
          </a:xfrm>
          <a:prstGeom prst="rect">
            <a:avLst/>
          </a:prstGeom>
        </p:spPr>
      </p:pic>
      <p:sp>
        <p:nvSpPr>
          <p:cNvPr id="9" name="Rectangle 8"/>
          <p:cNvSpPr/>
          <p:nvPr/>
        </p:nvSpPr>
        <p:spPr>
          <a:xfrm>
            <a:off x="913795" y="6197291"/>
            <a:ext cx="10039350" cy="600164"/>
          </a:xfrm>
          <a:prstGeom prst="rect">
            <a:avLst/>
          </a:prstGeom>
        </p:spPr>
        <p:txBody>
          <a:bodyPr wrap="square">
            <a:spAutoFit/>
          </a:bodyPr>
          <a:lstStyle/>
          <a:p>
            <a:r>
              <a:rPr lang="en-US" sz="1100" b="1" i="1" smtClean="0">
                <a:solidFill>
                  <a:schemeClr val="tx1">
                    <a:lumMod val="50000"/>
                  </a:schemeClr>
                </a:solidFill>
              </a:rPr>
              <a:t>G</a:t>
            </a:r>
            <a:r>
              <a:rPr lang="en-US" sz="1100" b="1" i="1">
                <a:solidFill>
                  <a:schemeClr val="tx1">
                    <a:lumMod val="50000"/>
                  </a:schemeClr>
                </a:solidFill>
              </a:rPr>
              <a:t>. Amoyal et al. Development of a hybrid gamma camera based on Timepix3 for nuclear industry </a:t>
            </a:r>
            <a:r>
              <a:rPr lang="en-US" sz="1100" b="1" i="1" smtClean="0">
                <a:solidFill>
                  <a:schemeClr val="tx1">
                    <a:lumMod val="50000"/>
                  </a:schemeClr>
                </a:solidFill>
              </a:rPr>
              <a:t>applications.</a:t>
            </a:r>
            <a:endParaRPr lang="en-US" sz="1100" b="1" i="1">
              <a:solidFill>
                <a:schemeClr val="tx1">
                  <a:lumMod val="50000"/>
                </a:schemeClr>
              </a:solidFill>
            </a:endParaRPr>
          </a:p>
          <a:p>
            <a:r>
              <a:rPr lang="en-US" sz="1100" b="1" i="1" smtClean="0">
                <a:solidFill>
                  <a:schemeClr val="tx1">
                    <a:lumMod val="50000"/>
                  </a:schemeClr>
                </a:solidFill>
              </a:rPr>
              <a:t>D. Turecek</a:t>
            </a:r>
            <a:r>
              <a:rPr lang="ru-RU" sz="1100" b="1" i="1" smtClean="0">
                <a:solidFill>
                  <a:schemeClr val="tx1">
                    <a:lumMod val="50000"/>
                  </a:schemeClr>
                </a:solidFill>
              </a:rPr>
              <a:t> </a:t>
            </a:r>
            <a:r>
              <a:rPr lang="en-US" sz="1100" b="1" i="1" smtClean="0">
                <a:solidFill>
                  <a:schemeClr val="tx1">
                    <a:lumMod val="50000"/>
                  </a:schemeClr>
                </a:solidFill>
              </a:rPr>
              <a:t>et al. Compton camera based on Timepix3 technology.</a:t>
            </a:r>
            <a:endParaRPr lang="ru-RU" sz="1100" b="1" i="1" smtClean="0">
              <a:solidFill>
                <a:schemeClr val="tx1">
                  <a:lumMod val="50000"/>
                </a:schemeClr>
              </a:solidFill>
            </a:endParaRPr>
          </a:p>
          <a:p>
            <a:endParaRPr lang="en-US" sz="1100" b="1" i="1">
              <a:solidFill>
                <a:schemeClr val="tx1">
                  <a:lumMod val="50000"/>
                </a:schemeClr>
              </a:solidFill>
            </a:endParaRPr>
          </a:p>
        </p:txBody>
      </p:sp>
      <p:pic>
        <p:nvPicPr>
          <p:cNvPr id="11" name="Picture 10"/>
          <p:cNvPicPr>
            <a:picLocks noChangeAspect="1"/>
          </p:cNvPicPr>
          <p:nvPr/>
        </p:nvPicPr>
        <p:blipFill>
          <a:blip r:embed="rId5"/>
          <a:stretch>
            <a:fillRect/>
          </a:stretch>
        </p:blipFill>
        <p:spPr>
          <a:xfrm>
            <a:off x="6890136" y="3043318"/>
            <a:ext cx="4137058" cy="2171526"/>
          </a:xfrm>
          <a:prstGeom prst="rect">
            <a:avLst/>
          </a:prstGeom>
        </p:spPr>
      </p:pic>
    </p:spTree>
    <p:extLst>
      <p:ext uri="{BB962C8B-B14F-4D97-AF65-F5344CB8AC3E}">
        <p14:creationId xmlns:p14="http://schemas.microsoft.com/office/powerpoint/2010/main" val="207132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Experiments </a:t>
            </a:r>
            <a:endParaRPr lang="ru-RU" dirty="0"/>
          </a:p>
        </p:txBody>
      </p:sp>
      <p:sp>
        <p:nvSpPr>
          <p:cNvPr id="7" name="Text Placeholder 6"/>
          <p:cNvSpPr>
            <a:spLocks noGrp="1"/>
          </p:cNvSpPr>
          <p:nvPr>
            <p:ph type="body" sz="quarter" idx="11"/>
          </p:nvPr>
        </p:nvSpPr>
        <p:spPr>
          <a:xfrm>
            <a:off x="5224555" y="1954464"/>
            <a:ext cx="2503098" cy="523220"/>
          </a:xfrm>
        </p:spPr>
        <p:txBody>
          <a:bodyPr/>
          <a:lstStyle/>
          <a:p>
            <a:r>
              <a:rPr lang="en-US" smtClean="0"/>
              <a:t>Matrix index = 256*y+x</a:t>
            </a:r>
            <a:endParaRPr lang="ru-RU"/>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6410" b="16154"/>
          <a:stretch/>
        </p:blipFill>
        <p:spPr>
          <a:xfrm>
            <a:off x="1234293" y="4216264"/>
            <a:ext cx="3339851" cy="2112384"/>
          </a:xfrm>
          <a:prstGeom prst="rect">
            <a:avLst/>
          </a:prstGeom>
        </p:spPr>
      </p:pic>
      <p:pic>
        <p:nvPicPr>
          <p:cNvPr id="2" name="Picture 1"/>
          <p:cNvPicPr>
            <a:picLocks noChangeAspect="1"/>
          </p:cNvPicPr>
          <p:nvPr/>
        </p:nvPicPr>
        <p:blipFill rotWithShape="1">
          <a:blip r:embed="rId4"/>
          <a:srcRect t="1026" r="19641" b="9506"/>
          <a:stretch/>
        </p:blipFill>
        <p:spPr>
          <a:xfrm>
            <a:off x="6205974" y="3048000"/>
            <a:ext cx="3957201" cy="1977081"/>
          </a:xfrm>
          <a:prstGeom prst="rect">
            <a:avLst/>
          </a:prstGeom>
        </p:spPr>
      </p:pic>
      <p:cxnSp>
        <p:nvCxnSpPr>
          <p:cNvPr id="5" name="Curved Connector 4"/>
          <p:cNvCxnSpPr/>
          <p:nvPr/>
        </p:nvCxnSpPr>
        <p:spPr>
          <a:xfrm rot="16200000" flipV="1">
            <a:off x="6457878" y="2234302"/>
            <a:ext cx="831925" cy="79547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7319181" y="5595397"/>
                <a:ext cx="321588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600" i="1">
                          <a:latin typeface="Cambria Math" panose="02040503050406030204" pitchFamily="18" charset="0"/>
                        </a:rPr>
                        <m:t>𝑡</m:t>
                      </m:r>
                      <m:r>
                        <a:rPr lang="ru-RU" sz="1600" i="0">
                          <a:latin typeface="Cambria Math" panose="02040503050406030204" pitchFamily="18" charset="0"/>
                        </a:rPr>
                        <m:t> </m:t>
                      </m:r>
                      <m:d>
                        <m:dPr>
                          <m:begChr m:val="["/>
                          <m:endChr m:val="]"/>
                          <m:ctrlPr>
                            <a:rPr lang="ru-RU" sz="1600" i="1">
                              <a:latin typeface="Cambria Math" panose="02040503050406030204" pitchFamily="18" charset="0"/>
                            </a:rPr>
                          </m:ctrlPr>
                        </m:dPr>
                        <m:e>
                          <m:r>
                            <a:rPr lang="ru-RU" sz="1600" i="0">
                              <a:latin typeface="Cambria Math" panose="02040503050406030204" pitchFamily="18" charset="0"/>
                            </a:rPr>
                            <m:t>нс</m:t>
                          </m:r>
                        </m:e>
                      </m:d>
                      <m:r>
                        <a:rPr lang="ru-RU" sz="1600" i="0">
                          <a:latin typeface="Cambria Math" panose="02040503050406030204" pitchFamily="18" charset="0"/>
                        </a:rPr>
                        <m:t>=</m:t>
                      </m:r>
                      <m:r>
                        <a:rPr lang="ru-RU" sz="1600" i="1">
                          <a:latin typeface="Cambria Math" panose="02040503050406030204" pitchFamily="18" charset="0"/>
                        </a:rPr>
                        <m:t>𝑇𝑜𝐴</m:t>
                      </m:r>
                      <m:r>
                        <a:rPr lang="ru-RU" sz="1600" i="0">
                          <a:latin typeface="Cambria Math" panose="02040503050406030204" pitchFamily="18" charset="0"/>
                        </a:rPr>
                        <m:t>∙25−</m:t>
                      </m:r>
                      <m:r>
                        <a:rPr lang="ru-RU" sz="1600" i="1">
                          <a:latin typeface="Cambria Math" panose="02040503050406030204" pitchFamily="18" charset="0"/>
                        </a:rPr>
                        <m:t>𝐹𝑇𝑜𝐴</m:t>
                      </m:r>
                      <m:r>
                        <a:rPr lang="ru-RU" sz="1600" i="0">
                          <a:latin typeface="Cambria Math" panose="02040503050406030204" pitchFamily="18" charset="0"/>
                        </a:rPr>
                        <m:t>∙1.5625</m:t>
                      </m:r>
                    </m:oMath>
                  </m:oMathPara>
                </a14:m>
                <a:endParaRPr lang="ru-RU" sz="1600"/>
              </a:p>
            </p:txBody>
          </p:sp>
        </mc:Choice>
        <mc:Fallback xmlns="">
          <p:sp>
            <p:nvSpPr>
              <p:cNvPr id="8" name="Rectangle 7"/>
              <p:cNvSpPr>
                <a:spLocks noRot="1" noChangeAspect="1" noMove="1" noResize="1" noEditPoints="1" noAdjustHandles="1" noChangeArrowheads="1" noChangeShapeType="1" noTextEdit="1"/>
              </p:cNvSpPr>
              <p:nvPr/>
            </p:nvSpPr>
            <p:spPr>
              <a:xfrm>
                <a:off x="7319181" y="5595397"/>
                <a:ext cx="3215880" cy="338554"/>
              </a:xfrm>
              <a:prstGeom prst="rect">
                <a:avLst/>
              </a:prstGeom>
              <a:blipFill>
                <a:blip r:embed="rId5"/>
                <a:stretch>
                  <a:fillRect/>
                </a:stretch>
              </a:blipFill>
            </p:spPr>
            <p:txBody>
              <a:bodyPr/>
              <a:lstStyle/>
              <a:p>
                <a:r>
                  <a:rPr lang="ru-RU">
                    <a:noFill/>
                  </a:rPr>
                  <a:t> </a:t>
                </a:r>
              </a:p>
            </p:txBody>
          </p:sp>
        </mc:Fallback>
      </mc:AlternateContent>
      <p:cxnSp>
        <p:nvCxnSpPr>
          <p:cNvPr id="15" name="Curved Connector 14"/>
          <p:cNvCxnSpPr/>
          <p:nvPr/>
        </p:nvCxnSpPr>
        <p:spPr>
          <a:xfrm rot="5400000" flipH="1" flipV="1">
            <a:off x="9023873" y="2164080"/>
            <a:ext cx="961016" cy="80682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 Placeholder 6"/>
          <p:cNvSpPr txBox="1">
            <a:spLocks/>
          </p:cNvSpPr>
          <p:nvPr/>
        </p:nvSpPr>
        <p:spPr>
          <a:xfrm>
            <a:off x="9410464" y="1800575"/>
            <a:ext cx="1239607" cy="30777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 </a:t>
            </a:r>
            <a:r>
              <a:rPr lang="ru-RU" smtClean="0"/>
              <a:t>Энегия</a:t>
            </a:r>
            <a:endParaRPr lang="ru-RU"/>
          </a:p>
        </p:txBody>
      </p:sp>
      <p:cxnSp>
        <p:nvCxnSpPr>
          <p:cNvPr id="18" name="Straight Arrow Connector 17"/>
          <p:cNvCxnSpPr/>
          <p:nvPr/>
        </p:nvCxnSpPr>
        <p:spPr>
          <a:xfrm flipH="1">
            <a:off x="8412480" y="5132661"/>
            <a:ext cx="10758" cy="439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410464" y="5143419"/>
            <a:ext cx="368237" cy="439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6"/>
          <a:stretch>
            <a:fillRect/>
          </a:stretch>
        </p:blipFill>
        <p:spPr>
          <a:xfrm>
            <a:off x="1105852" y="2108352"/>
            <a:ext cx="3762375" cy="1990725"/>
          </a:xfrm>
          <a:prstGeom prst="rect">
            <a:avLst/>
          </a:prstGeom>
        </p:spPr>
      </p:pic>
    </p:spTree>
    <p:extLst>
      <p:ext uri="{BB962C8B-B14F-4D97-AF65-F5344CB8AC3E}">
        <p14:creationId xmlns:p14="http://schemas.microsoft.com/office/powerpoint/2010/main" val="3821723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72" y="359101"/>
            <a:ext cx="11081566" cy="523220"/>
          </a:xfrm>
        </p:spPr>
        <p:txBody>
          <a:bodyPr/>
          <a:lstStyle/>
          <a:p>
            <a:r>
              <a:rPr lang="en-US" dirty="0" smtClean="0"/>
              <a:t>Identification of Compton events</a:t>
            </a:r>
            <a:endParaRPr lang="ru-RU" dirty="0"/>
          </a:p>
        </p:txBody>
      </p:sp>
      <p:sp>
        <p:nvSpPr>
          <p:cNvPr id="15" name="Content Placeholder 2"/>
          <p:cNvSpPr txBox="1">
            <a:spLocks/>
          </p:cNvSpPr>
          <p:nvPr/>
        </p:nvSpPr>
        <p:spPr>
          <a:xfrm>
            <a:off x="557161" y="4645261"/>
            <a:ext cx="6106130" cy="5899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1400" dirty="0" smtClean="0"/>
              <a:t>Energy spectrum obtained for a point source of Cs-137</a:t>
            </a:r>
            <a:endParaRPr lang="ru-RU" sz="1400" dirty="0" smtClean="0"/>
          </a:p>
        </p:txBody>
      </p:sp>
      <p:sp>
        <p:nvSpPr>
          <p:cNvPr id="19" name="Content Placeholder 2"/>
          <p:cNvSpPr txBox="1">
            <a:spLocks/>
          </p:cNvSpPr>
          <p:nvPr/>
        </p:nvSpPr>
        <p:spPr>
          <a:xfrm>
            <a:off x="7038370" y="4678212"/>
            <a:ext cx="4651603" cy="5899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1400" dirty="0" smtClean="0"/>
              <a:t>Spectrum peak fitting with Gaussian distribution</a:t>
            </a:r>
            <a:endParaRPr lang="ru-RU" sz="1400" dirty="0" smtClean="0"/>
          </a:p>
        </p:txBody>
      </p:sp>
      <p:cxnSp>
        <p:nvCxnSpPr>
          <p:cNvPr id="7" name="Straight Connector 6"/>
          <p:cNvCxnSpPr/>
          <p:nvPr/>
        </p:nvCxnSpPr>
        <p:spPr>
          <a:xfrm>
            <a:off x="1295400" y="5268198"/>
            <a:ext cx="100203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rotWithShape="1">
          <a:blip r:embed="rId3"/>
          <a:srcRect t="7531"/>
          <a:stretch/>
        </p:blipFill>
        <p:spPr bwMode="auto">
          <a:xfrm>
            <a:off x="656015" y="1414311"/>
            <a:ext cx="5294630" cy="32639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750971" y="6519962"/>
            <a:ext cx="6096000" cy="261610"/>
          </a:xfrm>
          <a:prstGeom prst="rect">
            <a:avLst/>
          </a:prstGeom>
        </p:spPr>
        <p:txBody>
          <a:bodyPr>
            <a:spAutoFit/>
          </a:bodyPr>
          <a:lstStyle/>
          <a:p>
            <a:r>
              <a:rPr lang="en-US" sz="1100" i="1" smtClean="0">
                <a:solidFill>
                  <a:schemeClr val="tx1">
                    <a:lumMod val="50000"/>
                  </a:schemeClr>
                </a:solidFill>
              </a:rPr>
              <a:t>[1] D</a:t>
            </a:r>
            <a:r>
              <a:rPr lang="en-US" sz="1100" i="1">
                <a:solidFill>
                  <a:schemeClr val="tx1">
                    <a:lumMod val="50000"/>
                  </a:schemeClr>
                </a:solidFill>
              </a:rPr>
              <a:t>. Turecek</a:t>
            </a:r>
            <a:r>
              <a:rPr lang="ru-RU" sz="1100" i="1">
                <a:solidFill>
                  <a:schemeClr val="tx1">
                    <a:lumMod val="50000"/>
                  </a:schemeClr>
                </a:solidFill>
              </a:rPr>
              <a:t> </a:t>
            </a:r>
            <a:r>
              <a:rPr lang="en-US" sz="1100" i="1">
                <a:solidFill>
                  <a:schemeClr val="tx1">
                    <a:lumMod val="50000"/>
                  </a:schemeClr>
                </a:solidFill>
              </a:rPr>
              <a:t>et al. Single layer Compton camera based on Timepix3 technology</a:t>
            </a:r>
            <a:r>
              <a:rPr lang="ru-RU" sz="1100" i="1">
                <a:solidFill>
                  <a:schemeClr val="tx1">
                    <a:lumMod val="50000"/>
                  </a:schemeClr>
                </a:solidFill>
              </a:rPr>
              <a:t>.</a:t>
            </a:r>
            <a:endParaRPr lang="en-US" sz="1100" i="1">
              <a:solidFill>
                <a:schemeClr val="tx1">
                  <a:lumMod val="50000"/>
                </a:schemeClr>
              </a:solidFill>
            </a:endParaRPr>
          </a:p>
        </p:txBody>
      </p:sp>
      <p:pic>
        <p:nvPicPr>
          <p:cNvPr id="9" name="Picture 8"/>
          <p:cNvPicPr>
            <a:picLocks noChangeAspect="1"/>
          </p:cNvPicPr>
          <p:nvPr/>
        </p:nvPicPr>
        <p:blipFill>
          <a:blip r:embed="rId4"/>
          <a:stretch>
            <a:fillRect/>
          </a:stretch>
        </p:blipFill>
        <p:spPr>
          <a:xfrm>
            <a:off x="6379260" y="1351228"/>
            <a:ext cx="5219047" cy="3326984"/>
          </a:xfrm>
          <a:prstGeom prst="rect">
            <a:avLst/>
          </a:prstGeom>
        </p:spPr>
      </p:pic>
      <p:pic>
        <p:nvPicPr>
          <p:cNvPr id="1027" name="Picture 3"/>
          <p:cNvPicPr>
            <a:picLocks noChangeAspect="1" noChangeArrowheads="1"/>
          </p:cNvPicPr>
          <p:nvPr/>
        </p:nvPicPr>
        <p:blipFill>
          <a:blip r:embed="rId5"/>
          <a:srcRect/>
          <a:stretch>
            <a:fillRect/>
          </a:stretch>
        </p:blipFill>
        <p:spPr bwMode="auto">
          <a:xfrm>
            <a:off x="1713342" y="5380853"/>
            <a:ext cx="3476625" cy="1104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8114785" y="5464905"/>
            <a:ext cx="2552700" cy="1019175"/>
          </a:xfrm>
          <a:prstGeom prst="rect">
            <a:avLst/>
          </a:prstGeom>
          <a:noFill/>
          <a:ln w="9525">
            <a:noFill/>
            <a:miter lim="800000"/>
            <a:headEnd/>
            <a:tailEnd/>
          </a:ln>
          <a:effectLst/>
        </p:spPr>
      </p:pic>
    </p:spTree>
    <p:extLst>
      <p:ext uri="{BB962C8B-B14F-4D97-AF65-F5344CB8AC3E}">
        <p14:creationId xmlns:p14="http://schemas.microsoft.com/office/powerpoint/2010/main" val="2498295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Шаблон МИФИ">
  <a:themeElements>
    <a:clrScheme name="Другая 7">
      <a:dk1>
        <a:srgbClr val="171616"/>
      </a:dk1>
      <a:lt1>
        <a:srgbClr val="FFFFFF"/>
      </a:lt1>
      <a:dk2>
        <a:srgbClr val="0055BB"/>
      </a:dk2>
      <a:lt2>
        <a:srgbClr val="E2E2E2"/>
      </a:lt2>
      <a:accent1>
        <a:srgbClr val="0055BB"/>
      </a:accent1>
      <a:accent2>
        <a:srgbClr val="00BBEE"/>
      </a:accent2>
      <a:accent3>
        <a:srgbClr val="FF5000"/>
      </a:accent3>
      <a:accent4>
        <a:srgbClr val="00B050"/>
      </a:accent4>
      <a:accent5>
        <a:srgbClr val="00FFCC"/>
      </a:accent5>
      <a:accent6>
        <a:srgbClr val="FF66CC"/>
      </a:accent6>
      <a:hlink>
        <a:srgbClr val="00BBEE"/>
      </a:hlink>
      <a:folHlink>
        <a:srgbClr val="FFAE8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b="1" dirty="0" smtClean="0">
            <a:solidFill>
              <a:schemeClr val="bg1"/>
            </a:solidFill>
            <a:latin typeface="Montserrat" panose="00000500000000000000" pitchFamily="2" charset="-5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23611</TotalTime>
  <Words>791</Words>
  <Application>Microsoft Office PowerPoint</Application>
  <PresentationFormat>Widescreen</PresentationFormat>
  <Paragraphs>142</Paragraphs>
  <Slides>20</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Calibri</vt:lpstr>
      <vt:lpstr>Wingdings</vt:lpstr>
      <vt:lpstr>Arial</vt:lpstr>
      <vt:lpstr>Cambria Math</vt:lpstr>
      <vt:lpstr>Times New Roman</vt:lpstr>
      <vt:lpstr>Tahoma</vt:lpstr>
      <vt:lpstr>Noto Sans CJK SC</vt:lpstr>
      <vt:lpstr>DejaVu Sans</vt:lpstr>
      <vt:lpstr>Montserrat</vt:lpstr>
      <vt:lpstr>Шаблон МИФИ</vt:lpstr>
      <vt:lpstr>PowerPoint Presentation</vt:lpstr>
      <vt:lpstr>PowerPoint Presentation</vt:lpstr>
      <vt:lpstr>PowerPoint Presentation</vt:lpstr>
      <vt:lpstr>Relevance</vt:lpstr>
      <vt:lpstr>PURPOSE AND OBJECTIVES</vt:lpstr>
      <vt:lpstr>Materials and method</vt:lpstr>
      <vt:lpstr>Materials and method</vt:lpstr>
      <vt:lpstr>Experiments </vt:lpstr>
      <vt:lpstr>Identification of Compton events</vt:lpstr>
      <vt:lpstr>Calculation justification</vt:lpstr>
      <vt:lpstr>Result</vt:lpstr>
      <vt:lpstr>FWHM</vt:lpstr>
      <vt:lpstr>PowerPoint Presentation</vt:lpstr>
      <vt:lpstr>Processing obtained images</vt:lpstr>
      <vt:lpstr>Processing obtained images</vt:lpstr>
      <vt:lpstr>Conclusions and Discussion</vt:lpstr>
      <vt:lpstr>PowerPoint Presentation</vt:lpstr>
      <vt:lpstr>Восстановление изображения</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 Замахаев</dc:creator>
  <cp:lastModifiedBy>Trương Hoài Bảo Phi</cp:lastModifiedBy>
  <cp:revision>258</cp:revision>
  <dcterms:created xsi:type="dcterms:W3CDTF">2020-05-28T16:18:16Z</dcterms:created>
  <dcterms:modified xsi:type="dcterms:W3CDTF">2023-10-29T11:37:56Z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