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8" r:id="rId4"/>
    <p:sldId id="262" r:id="rId5"/>
    <p:sldId id="261" r:id="rId6"/>
    <p:sldId id="264" r:id="rId7"/>
    <p:sldId id="265" r:id="rId8"/>
    <p:sldId id="263" r:id="rId9"/>
    <p:sldId id="266" r:id="rId10"/>
    <p:sldId id="267" r:id="rId11"/>
    <p:sldId id="269" r:id="rId12"/>
    <p:sldId id="271" r:id="rId13"/>
    <p:sldId id="285" r:id="rId14"/>
    <p:sldId id="286" r:id="rId15"/>
    <p:sldId id="277" r:id="rId16"/>
    <p:sldId id="284" r:id="rId17"/>
    <p:sldId id="279" r:id="rId18"/>
    <p:sldId id="281" r:id="rId19"/>
    <p:sldId id="282" r:id="rId20"/>
    <p:sldId id="268" r:id="rId21"/>
    <p:sldId id="270" r:id="rId22"/>
    <p:sldId id="283" r:id="rId23"/>
    <p:sldId id="260" r:id="rId24"/>
    <p:sldId id="272" r:id="rId25"/>
    <p:sldId id="276" r:id="rId26"/>
    <p:sldId id="274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110" d="100"/>
          <a:sy n="110" d="100"/>
        </p:scale>
        <p:origin x="6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E4487-73A0-4941-9B0D-EA1C755F2F85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58A3-A282-4F20-9BCF-474DABD88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2442" y="1132428"/>
            <a:ext cx="9457321" cy="5528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0156" y="-80644"/>
            <a:ext cx="4091686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8155" y="841737"/>
            <a:ext cx="9184309" cy="554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6701" y="-59359"/>
            <a:ext cx="757859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4978" y="6628663"/>
            <a:ext cx="162305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739" y="6601764"/>
            <a:ext cx="7219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20346" y="6628663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91000" y="3962400"/>
            <a:ext cx="7651875" cy="1388201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lang="en-US" sz="2400" spc="-7" dirty="0">
                <a:latin typeface="Calibri"/>
                <a:cs typeface="Calibri"/>
              </a:rPr>
              <a:t>D.Ponomarev</a:t>
            </a:r>
            <a:r>
              <a:rPr sz="2400" spc="-7" baseline="24305" dirty="0">
                <a:latin typeface="Calibri"/>
                <a:cs typeface="Calibri"/>
              </a:rPr>
              <a:t>1,2  </a:t>
            </a:r>
            <a:r>
              <a:rPr sz="2400" spc="-5" dirty="0">
                <a:latin typeface="Calibri"/>
                <a:cs typeface="Calibri"/>
              </a:rPr>
              <a:t>on behalf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Symbol"/>
                <a:cs typeface="Symbol"/>
              </a:rPr>
              <a:t></a:t>
            </a:r>
            <a:r>
              <a:rPr sz="2400" spc="-5" dirty="0" err="1">
                <a:latin typeface="Calibri"/>
                <a:cs typeface="Calibri"/>
              </a:rPr>
              <a:t>GeN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collaboration</a:t>
            </a:r>
            <a:endParaRPr lang="ru-RU" sz="2400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800" spc="-7" baseline="25462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Joint </a:t>
            </a:r>
            <a:r>
              <a:rPr sz="1800" spc="-10" dirty="0">
                <a:latin typeface="Calibri"/>
                <a:cs typeface="Calibri"/>
              </a:rPr>
              <a:t>Institute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Nuclear </a:t>
            </a:r>
            <a:r>
              <a:rPr sz="1800" spc="-10" dirty="0">
                <a:latin typeface="Calibri"/>
                <a:cs typeface="Calibri"/>
              </a:rPr>
              <a:t>Research, </a:t>
            </a:r>
            <a:r>
              <a:rPr sz="1800" spc="-5" dirty="0">
                <a:latin typeface="Calibri"/>
                <a:cs typeface="Calibri"/>
              </a:rPr>
              <a:t>Dubna,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Russia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7" baseline="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Lebedev </a:t>
            </a:r>
            <a:r>
              <a:rPr sz="1800" spc="-15" dirty="0">
                <a:latin typeface="Calibri"/>
                <a:cs typeface="Calibri"/>
              </a:rPr>
              <a:t>Physical </a:t>
            </a:r>
            <a:r>
              <a:rPr sz="1800" spc="-10" dirty="0">
                <a:latin typeface="Calibri"/>
                <a:cs typeface="Calibri"/>
              </a:rPr>
              <a:t>Institute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Russian </a:t>
            </a:r>
            <a:r>
              <a:rPr sz="1800" spc="-10" dirty="0">
                <a:latin typeface="Calibri"/>
                <a:cs typeface="Calibri"/>
              </a:rPr>
              <a:t>Academy </a:t>
            </a:r>
            <a:r>
              <a:rPr sz="1800" spc="-5" dirty="0">
                <a:latin typeface="Calibri"/>
                <a:cs typeface="Calibri"/>
              </a:rPr>
              <a:t>of Sciences, </a:t>
            </a:r>
            <a:r>
              <a:rPr sz="1800" spc="-30" dirty="0">
                <a:latin typeface="Calibri"/>
                <a:cs typeface="Calibri"/>
              </a:rPr>
              <a:t>Moscow,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Russia</a:t>
            </a:r>
            <a:endParaRPr lang="en-US" sz="18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sz="1800" baseline="30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34" y="116586"/>
            <a:ext cx="3698875" cy="1720850"/>
          </a:xfrm>
          <a:custGeom>
            <a:avLst/>
            <a:gdLst/>
            <a:ahLst/>
            <a:cxnLst/>
            <a:rect l="l" t="t" r="r" b="b"/>
            <a:pathLst>
              <a:path w="3698875" h="1720850">
                <a:moveTo>
                  <a:pt x="0" y="1720595"/>
                </a:moveTo>
                <a:lnTo>
                  <a:pt x="3698748" y="1720595"/>
                </a:lnTo>
                <a:lnTo>
                  <a:pt x="3698748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solidFill>
            <a:srgbClr val="4F81BC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634" y="116586"/>
            <a:ext cx="3698875" cy="1720850"/>
          </a:xfrm>
          <a:custGeom>
            <a:avLst/>
            <a:gdLst/>
            <a:ahLst/>
            <a:cxnLst/>
            <a:rect l="l" t="t" r="r" b="b"/>
            <a:pathLst>
              <a:path w="3698875" h="1720850">
                <a:moveTo>
                  <a:pt x="0" y="1720595"/>
                </a:moveTo>
                <a:lnTo>
                  <a:pt x="3698748" y="1720595"/>
                </a:lnTo>
                <a:lnTo>
                  <a:pt x="3698748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ln w="254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743" y="281940"/>
            <a:ext cx="1451609" cy="1463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3811" y="893051"/>
            <a:ext cx="2157222" cy="816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215" y="4148328"/>
            <a:ext cx="3528060" cy="2307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453" y="4143565"/>
            <a:ext cx="3537585" cy="2317115"/>
          </a:xfrm>
          <a:custGeom>
            <a:avLst/>
            <a:gdLst/>
            <a:ahLst/>
            <a:cxnLst/>
            <a:rect l="l" t="t" r="r" b="b"/>
            <a:pathLst>
              <a:path w="3537585" h="2317115">
                <a:moveTo>
                  <a:pt x="0" y="2316861"/>
                </a:moveTo>
                <a:lnTo>
                  <a:pt x="3537585" y="2316861"/>
                </a:lnTo>
                <a:lnTo>
                  <a:pt x="3537585" y="0"/>
                </a:lnTo>
                <a:lnTo>
                  <a:pt x="0" y="0"/>
                </a:lnTo>
                <a:lnTo>
                  <a:pt x="0" y="2316861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12095" y="134112"/>
            <a:ext cx="2016252" cy="1676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38C4A6-FE22-A87F-88D8-492C785EE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272" y="134112"/>
            <a:ext cx="1766081" cy="1850341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322217" y="2796168"/>
            <a:ext cx="11623547" cy="112082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en-US" sz="3600" kern="0" dirty="0">
                <a:solidFill>
                  <a:srgbClr val="0000FF"/>
                </a:solidFill>
                <a:latin typeface="Symbol"/>
                <a:cs typeface="Symbol"/>
              </a:rPr>
              <a:t>Coherent elastic neutrino-nucleus scattering search in the </a:t>
            </a:r>
            <a:r>
              <a:rPr lang="en-US" sz="3600" kern="0" dirty="0" err="1">
                <a:solidFill>
                  <a:srgbClr val="0000FF"/>
                </a:solidFill>
                <a:latin typeface="Symbol"/>
                <a:cs typeface="Symbol"/>
              </a:rPr>
              <a:t>nGeN</a:t>
            </a:r>
            <a:r>
              <a:rPr lang="en-US" sz="3600" kern="0" dirty="0">
                <a:solidFill>
                  <a:srgbClr val="0000FF"/>
                </a:solidFill>
                <a:latin typeface="Symbol"/>
                <a:cs typeface="Symbol"/>
              </a:rPr>
              <a:t> experiment</a:t>
            </a:r>
            <a:r>
              <a:rPr lang="en-US" sz="3600" kern="0" dirty="0">
                <a:latin typeface="Symbol"/>
                <a:cs typeface="Symbol"/>
              </a:rPr>
              <a:t>.</a:t>
            </a:r>
            <a:endParaRPr lang="ru-RU" sz="3600" kern="0" dirty="0">
              <a:latin typeface="Symbol"/>
              <a:cs typeface="Symbo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76" y="2909457"/>
            <a:ext cx="11623547" cy="11208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solidFill>
                  <a:srgbClr val="0000FF"/>
                </a:solidFill>
              </a:rPr>
              <a:t>Coherent elastic neutrino-nucleus scattering search in the </a:t>
            </a:r>
            <a:r>
              <a:rPr lang="el-GR" sz="3600" spc="-10" dirty="0">
                <a:solidFill>
                  <a:srgbClr val="0000FF"/>
                </a:solidFill>
              </a:rPr>
              <a:t>ν</a:t>
            </a:r>
            <a:r>
              <a:rPr lang="en-US" sz="3600" spc="-10" dirty="0" err="1">
                <a:solidFill>
                  <a:srgbClr val="0000FF"/>
                </a:solidFill>
              </a:rPr>
              <a:t>GeN</a:t>
            </a:r>
            <a:r>
              <a:rPr lang="en-US" sz="3600" spc="-10" dirty="0">
                <a:solidFill>
                  <a:srgbClr val="0000FF"/>
                </a:solidFill>
              </a:rPr>
              <a:t> experiment.</a:t>
            </a:r>
            <a:endParaRPr lang="ru-RU" sz="3600" dirty="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3858" y="3262175"/>
            <a:ext cx="4301252" cy="3458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0139" y="3588978"/>
            <a:ext cx="3591860" cy="316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9080" y="0"/>
            <a:ext cx="23729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Noise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cuts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6614464"/>
            <a:ext cx="6965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7140" y="781812"/>
            <a:ext cx="4617720" cy="2307590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marR="83820" indent="-286385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dirty="0">
                <a:latin typeface="Calibri"/>
                <a:cs typeface="Calibri"/>
              </a:rPr>
              <a:t>shaping </a:t>
            </a:r>
            <a:r>
              <a:rPr sz="1800" spc="-5" dirty="0">
                <a:latin typeface="Calibri"/>
                <a:cs typeface="Calibri"/>
              </a:rPr>
              <a:t>times of </a:t>
            </a:r>
            <a:r>
              <a:rPr sz="1800" spc="-10" dirty="0">
                <a:latin typeface="Calibri"/>
                <a:cs typeface="Calibri"/>
              </a:rPr>
              <a:t>preamplifiers are  </a:t>
            </a:r>
            <a:r>
              <a:rPr sz="1800" spc="-5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suppress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noise with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help of  </a:t>
            </a:r>
            <a:r>
              <a:rPr sz="1800" spc="-10" dirty="0">
                <a:latin typeface="Calibri"/>
                <a:cs typeface="Calibri"/>
              </a:rPr>
              <a:t>graphical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cuts.</a:t>
            </a:r>
            <a:endParaRPr sz="1800" dirty="0">
              <a:latin typeface="Calibri"/>
              <a:cs typeface="Calibri"/>
            </a:endParaRPr>
          </a:p>
          <a:p>
            <a:pPr marL="378460" marR="83185" indent="-286385" algn="just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Time cuts allow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suppress </a:t>
            </a:r>
            <a:r>
              <a:rPr sz="1800" spc="-10" dirty="0">
                <a:latin typeface="Calibri"/>
                <a:cs typeface="Calibri"/>
              </a:rPr>
              <a:t>signals  </a:t>
            </a:r>
            <a:r>
              <a:rPr sz="1800" spc="-15" dirty="0">
                <a:latin typeface="Calibri"/>
                <a:cs typeface="Calibri"/>
              </a:rPr>
              <a:t>generated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reset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preamplifier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other artificial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signals.</a:t>
            </a:r>
            <a:endParaRPr sz="1800" dirty="0">
              <a:latin typeface="Calibri"/>
              <a:cs typeface="Calibri"/>
            </a:endParaRPr>
          </a:p>
          <a:p>
            <a:pPr marL="378460" marR="83185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</a:tabLst>
            </a:pPr>
            <a:r>
              <a:rPr sz="1800" spc="-15" dirty="0">
                <a:latin typeface="Calibri"/>
                <a:cs typeface="Calibri"/>
              </a:rPr>
              <a:t>Even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200 </a:t>
            </a:r>
            <a:r>
              <a:rPr sz="1800" spc="0" dirty="0">
                <a:latin typeface="Calibri"/>
                <a:cs typeface="Calibri"/>
              </a:rPr>
              <a:t>eV </a:t>
            </a:r>
            <a:r>
              <a:rPr sz="1800" spc="-5" dirty="0">
                <a:latin typeface="Calibri"/>
                <a:cs typeface="Calibri"/>
              </a:rPr>
              <a:t>efficiency is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40% </a:t>
            </a:r>
            <a:r>
              <a:rPr sz="1800" spc="-10" dirty="0">
                <a:latin typeface="Calibri"/>
                <a:cs typeface="Calibri"/>
              </a:rPr>
              <a:t>after  </a:t>
            </a:r>
            <a:r>
              <a:rPr sz="1800" spc="-5" dirty="0">
                <a:latin typeface="Calibri"/>
                <a:cs typeface="Calibri"/>
              </a:rPr>
              <a:t>applying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cuts</a:t>
            </a:r>
          </a:p>
        </p:txBody>
      </p:sp>
      <p:sp>
        <p:nvSpPr>
          <p:cNvPr id="7" name="object 7"/>
          <p:cNvSpPr/>
          <p:nvPr/>
        </p:nvSpPr>
        <p:spPr>
          <a:xfrm>
            <a:off x="62667" y="3563069"/>
            <a:ext cx="3616268" cy="3169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1" y="42671"/>
            <a:ext cx="3621024" cy="3529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5250" y="356298"/>
            <a:ext cx="3560841" cy="312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2272" y="338454"/>
            <a:ext cx="808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lser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65181" y="338454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72990" y="4149090"/>
            <a:ext cx="0" cy="2293620"/>
          </a:xfrm>
          <a:custGeom>
            <a:avLst/>
            <a:gdLst/>
            <a:ahLst/>
            <a:cxnLst/>
            <a:rect l="l" t="t" r="r" b="b"/>
            <a:pathLst>
              <a:path h="2293620">
                <a:moveTo>
                  <a:pt x="0" y="2293226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6917" y="414909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9020" y="3504438"/>
            <a:ext cx="808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lser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45142" y="3582161"/>
            <a:ext cx="6178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5C9A5DD0-CB4F-094C-EF0C-5C2A1CB896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886" y="946216"/>
            <a:ext cx="10583810" cy="577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1027" y="0"/>
            <a:ext cx="5267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Muon veto &amp; time</a:t>
            </a:r>
            <a:r>
              <a:rPr spc="-65" dirty="0"/>
              <a:t> </a:t>
            </a:r>
            <a:r>
              <a:rPr dirty="0"/>
              <a:t>cuts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2980" y="694944"/>
            <a:ext cx="10010140" cy="584134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Coincidences with </a:t>
            </a:r>
            <a:r>
              <a:rPr sz="1800" dirty="0">
                <a:latin typeface="Calibri"/>
                <a:cs typeface="Calibri"/>
              </a:rPr>
              <a:t>muon </a:t>
            </a:r>
            <a:r>
              <a:rPr sz="1800" spc="-10" dirty="0">
                <a:latin typeface="Calibri"/>
                <a:cs typeface="Calibri"/>
              </a:rPr>
              <a:t>veto allow to </a:t>
            </a:r>
            <a:r>
              <a:rPr sz="1800" spc="-5" dirty="0">
                <a:latin typeface="Calibri"/>
                <a:cs typeface="Calibri"/>
              </a:rPr>
              <a:t>suppress </a:t>
            </a:r>
            <a:r>
              <a:rPr sz="1800" spc="-10" dirty="0">
                <a:latin typeface="Calibri"/>
                <a:cs typeface="Calibri"/>
              </a:rPr>
              <a:t>background connected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muons</a:t>
            </a: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spc="-15" dirty="0">
                <a:latin typeface="Calibri"/>
                <a:cs typeface="Calibri"/>
              </a:rPr>
              <a:t>Efficiency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5" dirty="0">
                <a:latin typeface="Calibri"/>
                <a:cs typeface="Calibri"/>
              </a:rPr>
              <a:t>cuts together with </a:t>
            </a:r>
            <a:r>
              <a:rPr sz="1800" dirty="0">
                <a:latin typeface="Calibri"/>
                <a:cs typeface="Calibri"/>
              </a:rPr>
              <a:t>muon </a:t>
            </a:r>
            <a:r>
              <a:rPr sz="1800" spc="-10" dirty="0">
                <a:latin typeface="Calibri"/>
                <a:cs typeface="Calibri"/>
              </a:rPr>
              <a:t>veto </a:t>
            </a:r>
            <a:r>
              <a:rPr sz="1800" spc="-5" dirty="0">
                <a:latin typeface="Calibri"/>
                <a:cs typeface="Calibri"/>
              </a:rPr>
              <a:t>determined by 10.37 </a:t>
            </a:r>
            <a:r>
              <a:rPr sz="1800" spc="-25" dirty="0">
                <a:latin typeface="Calibri"/>
                <a:cs typeface="Calibri"/>
              </a:rPr>
              <a:t>keV </a:t>
            </a:r>
            <a:r>
              <a:rPr sz="1800" spc="-5" dirty="0">
                <a:latin typeface="Calibri"/>
                <a:cs typeface="Calibri"/>
              </a:rPr>
              <a:t>line is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85.3(19)%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4848D0-5651-CB54-50FD-C24D8C6E43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08" y="399925"/>
            <a:ext cx="7060365" cy="4253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09748"/>
              </p:ext>
            </p:extLst>
          </p:nvPr>
        </p:nvGraphicFramePr>
        <p:xfrm>
          <a:off x="307341" y="4669362"/>
          <a:ext cx="11577318" cy="1878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[320..360]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Measurement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time,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kgd (stat. error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Reactor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94.5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2.32 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0.15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Reactor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47.1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2.34 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0.21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ON-OFF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-0.017 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0.255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Symbol"/>
                          <a:cs typeface="Symbol"/>
                        </a:rPr>
                        <a:t>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NS,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 =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0.26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0.46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476113" y="519362"/>
            <a:ext cx="4563487" cy="3953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	the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s</a:t>
            </a:r>
            <a:r>
              <a:rPr lang="en-US" sz="2000" spc="-10" dirty="0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g</a:t>
            </a:r>
            <a:r>
              <a:rPr lang="en-US" sz="2000" spc="0" dirty="0">
                <a:latin typeface="Calibri"/>
                <a:cs typeface="Calibri"/>
              </a:rPr>
              <a:t>n</a:t>
            </a:r>
            <a:r>
              <a:rPr lang="en-US" sz="2000" dirty="0">
                <a:latin typeface="Calibri"/>
                <a:cs typeface="Calibri"/>
              </a:rPr>
              <a:t>if</a:t>
            </a:r>
            <a:r>
              <a:rPr lang="en-US" sz="2000" spc="-10" dirty="0">
                <a:latin typeface="Calibri"/>
                <a:cs typeface="Calibri"/>
              </a:rPr>
              <a:t>ic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spc="-25" dirty="0">
                <a:latin typeface="Calibri"/>
                <a:cs typeface="Calibri"/>
              </a:rPr>
              <a:t>n</a:t>
            </a:r>
            <a:r>
              <a:rPr lang="en-US" sz="2000" dirty="0">
                <a:latin typeface="Calibri"/>
                <a:cs typeface="Calibri"/>
              </a:rPr>
              <a:t>t	</a:t>
            </a:r>
            <a:r>
              <a:rPr lang="en-US" sz="2000" spc="-5" dirty="0">
                <a:latin typeface="Calibri"/>
                <a:cs typeface="Calibri"/>
              </a:rPr>
              <a:t>di</a:t>
            </a:r>
            <a:r>
              <a:rPr lang="en-US" sz="2000" spc="-15" dirty="0">
                <a:latin typeface="Calibri"/>
                <a:cs typeface="Calibri"/>
              </a:rPr>
              <a:t>f</a:t>
            </a:r>
            <a:r>
              <a:rPr lang="en-US" sz="2000" spc="-50" dirty="0">
                <a:latin typeface="Calibri"/>
                <a:cs typeface="Calibri"/>
              </a:rPr>
              <a:t>f</a:t>
            </a:r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spc="-30" dirty="0">
                <a:latin typeface="Calibri"/>
                <a:cs typeface="Calibri"/>
              </a:rPr>
              <a:t>r</a:t>
            </a:r>
            <a:r>
              <a:rPr lang="en-US" sz="2000" dirty="0">
                <a:latin typeface="Calibri"/>
                <a:cs typeface="Calibri"/>
              </a:rPr>
              <a:t>ence  </a:t>
            </a:r>
            <a:r>
              <a:rPr lang="en-US" sz="2000" spc="-5" dirty="0">
                <a:latin typeface="Calibri"/>
                <a:cs typeface="Calibri"/>
              </a:rPr>
              <a:t>in </a:t>
            </a:r>
            <a:r>
              <a:rPr lang="en-US" sz="2000" spc="-10" dirty="0">
                <a:latin typeface="Calibri"/>
                <a:cs typeface="Calibri"/>
              </a:rPr>
              <a:t>background level </a:t>
            </a:r>
            <a:r>
              <a:rPr lang="en-US" sz="2000" spc="-5" dirty="0">
                <a:latin typeface="Calibri"/>
                <a:cs typeface="Calibri"/>
              </a:rPr>
              <a:t>during </a:t>
            </a:r>
            <a:r>
              <a:rPr lang="en-US" sz="2000" spc="-10" dirty="0">
                <a:latin typeface="Calibri"/>
                <a:cs typeface="Calibri"/>
              </a:rPr>
              <a:t>reactor </a:t>
            </a:r>
            <a:r>
              <a:rPr lang="en-US" sz="2000" dirty="0">
                <a:latin typeface="Calibri"/>
                <a:cs typeface="Calibri"/>
              </a:rPr>
              <a:t>ON (94 days) and OFF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dirty="0">
                <a:latin typeface="Calibri"/>
                <a:cs typeface="Calibri"/>
              </a:rPr>
              <a:t>(47 days) regimes. Distance to the center of the reactor is 11.84m. No excess at low energy  connected with the CE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Symbol"/>
                <a:ea typeface="+mn-ea"/>
                <a:cs typeface="Symbol"/>
              </a:rPr>
              <a:t></a:t>
            </a:r>
            <a:r>
              <a:rPr lang="en-US" sz="2000" dirty="0">
                <a:latin typeface="Calibri"/>
                <a:cs typeface="Calibri"/>
              </a:rPr>
              <a:t>NS has been  observed. The upper limit on the  quenching parameter k &lt; 0.26 with 90%  CL has been obtained (dashed line). 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dirty="0">
                <a:latin typeface="Calibri"/>
                <a:cs typeface="Calibri"/>
              </a:rPr>
              <a:t>Red  solid line for k = 0.179.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b="1" dirty="0">
                <a:latin typeface="Calibri"/>
                <a:cs typeface="Calibri"/>
              </a:rPr>
              <a:t>Published article</a:t>
            </a:r>
            <a:endParaRPr lang="ru-RU" sz="2000" b="1" dirty="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b="1" dirty="0">
                <a:latin typeface="Calibri"/>
                <a:cs typeface="Calibri"/>
              </a:rPr>
              <a:t>I. Alekseev et al. Phys. Rev. D 106,L051101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https://doi.org/10.1103/PhysRevD.106.L051101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6611" y="477012"/>
            <a:ext cx="329565" cy="3671570"/>
          </a:xfrm>
          <a:custGeom>
            <a:avLst/>
            <a:gdLst/>
            <a:ahLst/>
            <a:cxnLst/>
            <a:rect l="l" t="t" r="r" b="b"/>
            <a:pathLst>
              <a:path w="329565" h="3671570">
                <a:moveTo>
                  <a:pt x="0" y="3671316"/>
                </a:moveTo>
                <a:lnTo>
                  <a:pt x="329184" y="3671316"/>
                </a:lnTo>
                <a:lnTo>
                  <a:pt x="329184" y="0"/>
                </a:lnTo>
                <a:lnTo>
                  <a:pt x="0" y="0"/>
                </a:lnTo>
                <a:lnTo>
                  <a:pt x="0" y="3671316"/>
                </a:lnTo>
                <a:close/>
              </a:path>
            </a:pathLst>
          </a:custGeom>
          <a:solidFill>
            <a:srgbClr val="FFFF00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03523" y="486613"/>
            <a:ext cx="132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ON -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33191" y="-38624"/>
            <a:ext cx="34016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2022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55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667DA-7462-BB8F-E9CA-6E7F542705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52400" y="228600"/>
            <a:ext cx="70104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FF89E-3C34-7A3E-0480-329358B0CD19}"/>
              </a:ext>
            </a:extLst>
          </p:cNvPr>
          <p:cNvSpPr txBox="1"/>
          <p:nvPr/>
        </p:nvSpPr>
        <p:spPr>
          <a:xfrm>
            <a:off x="7175090" y="1752600"/>
            <a:ext cx="4468332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dirty="0">
                <a:latin typeface="Calibri"/>
                <a:cs typeface="Calibri"/>
              </a:rPr>
              <a:t>There are no </a:t>
            </a:r>
            <a:r>
              <a:rPr lang="en-US" spc="-5" dirty="0">
                <a:latin typeface="Calibri"/>
                <a:cs typeface="Calibri"/>
              </a:rPr>
              <a:t>s</a:t>
            </a:r>
            <a:r>
              <a:rPr lang="en-US" spc="-10" dirty="0">
                <a:latin typeface="Calibri"/>
                <a:cs typeface="Calibri"/>
              </a:rPr>
              <a:t>i</a:t>
            </a:r>
            <a:r>
              <a:rPr lang="en-US" dirty="0">
                <a:latin typeface="Calibri"/>
                <a:cs typeface="Calibri"/>
              </a:rPr>
              <a:t>g</a:t>
            </a:r>
            <a:r>
              <a:rPr lang="en-US" spc="0" dirty="0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if</a:t>
            </a:r>
            <a:r>
              <a:rPr lang="en-US" spc="-10" dirty="0">
                <a:latin typeface="Calibri"/>
                <a:cs typeface="Calibri"/>
              </a:rPr>
              <a:t>ic</a:t>
            </a:r>
            <a:r>
              <a:rPr lang="en-US" dirty="0">
                <a:latin typeface="Calibri"/>
                <a:cs typeface="Calibri"/>
              </a:rPr>
              <a:t>a</a:t>
            </a:r>
            <a:r>
              <a:rPr lang="en-US" spc="-25" dirty="0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t </a:t>
            </a:r>
            <a:r>
              <a:rPr lang="en-US" spc="-5" dirty="0">
                <a:latin typeface="Calibri"/>
                <a:cs typeface="Calibri"/>
              </a:rPr>
              <a:t>di</a:t>
            </a:r>
            <a:r>
              <a:rPr lang="en-US" spc="-15" dirty="0">
                <a:latin typeface="Calibri"/>
                <a:cs typeface="Calibri"/>
              </a:rPr>
              <a:t>f</a:t>
            </a:r>
            <a:r>
              <a:rPr lang="en-US" spc="-50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30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ence in </a:t>
            </a:r>
            <a:r>
              <a:rPr lang="en-US" spc="-5" dirty="0">
                <a:latin typeface="Calibri"/>
                <a:cs typeface="Calibri"/>
              </a:rPr>
              <a:t>low energy spectra during </a:t>
            </a:r>
            <a:r>
              <a:rPr lang="en-US" spc="-10" dirty="0">
                <a:latin typeface="Calibri"/>
                <a:cs typeface="Calibri"/>
              </a:rPr>
              <a:t>reactor </a:t>
            </a:r>
            <a:r>
              <a:rPr lang="en-US" dirty="0">
                <a:latin typeface="Calibri"/>
                <a:cs typeface="Calibri"/>
              </a:rPr>
              <a:t>ON (154 days) and OFF (39 days). 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endParaRPr lang="en-US" dirty="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dirty="0">
                <a:latin typeface="Calibri"/>
                <a:cs typeface="Calibri"/>
              </a:rPr>
              <a:t>Red solid line – expected CE</a:t>
            </a:r>
            <a:r>
              <a:rPr kumimoji="0" lang="en-US" sz="1600" b="1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Symbol"/>
                <a:ea typeface="+mn-ea"/>
                <a:cs typeface="Symbol"/>
              </a:rPr>
              <a:t></a:t>
            </a:r>
            <a:r>
              <a:rPr lang="en-US" dirty="0">
                <a:latin typeface="Calibri"/>
                <a:cs typeface="Calibri"/>
              </a:rPr>
              <a:t>NS spectra.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dirty="0">
                <a:latin typeface="Calibri"/>
                <a:cs typeface="Calibri"/>
              </a:rPr>
              <a:t>Purple line – best fit</a:t>
            </a:r>
          </a:p>
          <a:p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7D60A23C-5F63-B86B-DBD5-E86160ACAA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F96EA182-9859-0C24-C19F-C839A34EB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0" y="304800"/>
            <a:ext cx="34016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202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55" dirty="0">
                <a:solidFill>
                  <a:schemeClr val="tx1"/>
                </a:solidFill>
              </a:rPr>
              <a:t>ANALYSIS</a:t>
            </a:r>
            <a:r>
              <a:rPr lang="en-US" spc="-55" dirty="0">
                <a:solidFill>
                  <a:schemeClr val="tx1"/>
                </a:solidFill>
              </a:rPr>
              <a:t/>
            </a:r>
            <a:br>
              <a:rPr lang="en-US" spc="-55" dirty="0">
                <a:solidFill>
                  <a:schemeClr val="tx1"/>
                </a:solidFill>
              </a:rPr>
            </a:br>
            <a:r>
              <a:rPr lang="en-US" spc="-5" dirty="0"/>
              <a:t>(preliminary)</a:t>
            </a:r>
            <a:endParaRPr spc="-5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D7ABB29-2D10-C9E8-F6F6-3BA1155989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14</a:t>
            </a:fld>
            <a:endParaRPr lang="ru-RU" dirty="0"/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D02A093C-BBAF-DDBB-5B2B-1FB81C620F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6360" y="115599"/>
            <a:ext cx="5486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>
                <a:solidFill>
                  <a:schemeClr val="tx1"/>
                </a:solidFill>
              </a:rPr>
              <a:t>Limits </a:t>
            </a:r>
            <a:r>
              <a:rPr lang="en-US" spc="-5" dirty="0"/>
              <a:t>(preliminary) </a:t>
            </a:r>
            <a:endParaRPr spc="-55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22C371-5EE2-F2F7-5778-6E77BB3A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" y="805531"/>
            <a:ext cx="11767946" cy="5029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5918056"/>
            <a:ext cx="9448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dirty="0">
                <a:cs typeface="Calibri"/>
              </a:rPr>
              <a:t>The upper limit on the  quenching parameter k &lt; 0.23 with 90%  CL has been obtained.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284129"/>
            <a:ext cx="59691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Co</a:t>
            </a:r>
            <a:r>
              <a:rPr spc="5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clusio</a:t>
            </a:r>
            <a:r>
              <a:rPr lang="en-US" dirty="0">
                <a:solidFill>
                  <a:schemeClr val="tx1"/>
                </a:solidFill>
              </a:rPr>
              <a:t>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952" y="1219200"/>
            <a:ext cx="11428095" cy="424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5609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cs typeface="Calibri"/>
              </a:rPr>
              <a:t>Measurements with the </a:t>
            </a:r>
            <a:r>
              <a:rPr lang="el-GR" sz="2800" spc="-5" dirty="0" smtClean="0">
                <a:cs typeface="Calibri"/>
              </a:rPr>
              <a:t>ν</a:t>
            </a:r>
            <a:r>
              <a:rPr lang="en-US" sz="2800" spc="-5" dirty="0" err="1" smtClean="0">
                <a:cs typeface="Calibri"/>
              </a:rPr>
              <a:t>GeN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spectrometer at Kalinin Nuclear Power </a:t>
            </a:r>
            <a:r>
              <a:rPr lang="en-US" sz="2800" spc="-5" dirty="0" smtClean="0">
                <a:cs typeface="Calibri"/>
              </a:rPr>
              <a:t>Plant are ongoing.</a:t>
            </a:r>
            <a:endParaRPr lang="en-US" sz="2800" spc="-5" dirty="0">
              <a:cs typeface="Calibri"/>
            </a:endParaRPr>
          </a:p>
          <a:p>
            <a:pPr marL="355600" marR="435609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 smtClean="0">
                <a:latin typeface="Calibri"/>
                <a:cs typeface="Calibri"/>
              </a:rPr>
              <a:t>No  </a:t>
            </a:r>
            <a:r>
              <a:rPr sz="2800" spc="-15" dirty="0">
                <a:latin typeface="Calibri"/>
                <a:cs typeface="Calibri"/>
              </a:rPr>
              <a:t>significant </a:t>
            </a:r>
            <a:r>
              <a:rPr sz="2800" spc="-20" dirty="0">
                <a:latin typeface="Calibri"/>
                <a:cs typeface="Calibri"/>
              </a:rPr>
              <a:t>difference </a:t>
            </a:r>
            <a:r>
              <a:rPr sz="2800" spc="-10" dirty="0">
                <a:latin typeface="Calibri"/>
                <a:cs typeface="Calibri"/>
              </a:rPr>
              <a:t>between regimes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reactor </a:t>
            </a:r>
            <a:r>
              <a:rPr sz="2800" spc="-5" dirty="0">
                <a:latin typeface="Calibri"/>
                <a:cs typeface="Calibri"/>
              </a:rPr>
              <a:t>ON and OFF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20" dirty="0">
                <a:latin typeface="Calibri"/>
                <a:cs typeface="Calibri"/>
              </a:rPr>
              <a:t>to  CEvNS </a:t>
            </a:r>
            <a:r>
              <a:rPr sz="2800" spc="-10" dirty="0">
                <a:latin typeface="Calibri"/>
                <a:cs typeface="Calibri"/>
              </a:rPr>
              <a:t>has been observed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90" dirty="0">
                <a:latin typeface="Calibri"/>
                <a:cs typeface="Calibri"/>
              </a:rPr>
              <a:t>far.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than 1200 </a:t>
            </a:r>
            <a:r>
              <a:rPr sz="2800" spc="-15" dirty="0">
                <a:latin typeface="Calibri"/>
                <a:cs typeface="Calibri"/>
              </a:rPr>
              <a:t>kgd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has been accumulated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90" dirty="0">
                <a:latin typeface="Calibri"/>
                <a:cs typeface="Calibri"/>
              </a:rPr>
              <a:t>far</a:t>
            </a:r>
            <a:r>
              <a:rPr sz="2800" spc="-90" dirty="0" smtClean="0">
                <a:latin typeface="Calibri"/>
                <a:cs typeface="Calibri"/>
              </a:rPr>
              <a:t>.</a:t>
            </a:r>
            <a:endParaRPr lang="en-US" sz="2800" spc="-90" dirty="0" smtClean="0">
              <a:latin typeface="Calibri"/>
              <a:cs typeface="Calibri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0" dirty="0">
                <a:cs typeface="Calibri"/>
              </a:rPr>
              <a:t>The limit on the k&lt;0.23 factor is obtained. 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optimization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taking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performed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well. New results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upper position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20" dirty="0">
                <a:latin typeface="Calibri"/>
                <a:cs typeface="Calibri"/>
              </a:rPr>
              <a:t>statistics are </a:t>
            </a:r>
            <a:r>
              <a:rPr sz="2800" spc="-15" dirty="0">
                <a:latin typeface="Calibri"/>
                <a:cs typeface="Calibri"/>
              </a:rPr>
              <a:t>expected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soon.</a:t>
            </a:r>
            <a:endParaRPr lang="en-US" sz="2800" spc="-1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629CB-C1BD-33A2-FB6A-1A11BACC51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7784AB-A569-88E7-F8CB-80398391EF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097" y="2820746"/>
            <a:ext cx="2776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0000"/>
                </a:solidFill>
              </a:rPr>
              <a:t>Backup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slides</a:t>
            </a:r>
            <a:endParaRPr sz="400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C7F9BA-CDEB-0177-DF0B-AA863BC299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907" y="0"/>
            <a:ext cx="4901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Signals from</a:t>
            </a:r>
            <a:r>
              <a:rPr spc="-55" dirty="0"/>
              <a:t> </a:t>
            </a:r>
            <a:r>
              <a:rPr dirty="0"/>
              <a:t>detector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298A22E-24EA-FF7B-4105-2BE06EDE93E6}"/>
              </a:ext>
            </a:extLst>
          </p:cNvPr>
          <p:cNvGrpSpPr/>
          <p:nvPr/>
        </p:nvGrpSpPr>
        <p:grpSpPr>
          <a:xfrm>
            <a:off x="-104514" y="838200"/>
            <a:ext cx="9505188" cy="5702808"/>
            <a:chOff x="155083" y="781303"/>
            <a:chExt cx="9505188" cy="5702808"/>
          </a:xfrm>
        </p:grpSpPr>
        <p:sp>
          <p:nvSpPr>
            <p:cNvPr id="2" name="object 2"/>
            <p:cNvSpPr/>
            <p:nvPr/>
          </p:nvSpPr>
          <p:spPr>
            <a:xfrm>
              <a:off x="155083" y="781303"/>
              <a:ext cx="9505188" cy="570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C590DE09-A571-FB92-F37D-D13F5354F72B}"/>
                </a:ext>
              </a:extLst>
            </p:cNvPr>
            <p:cNvGrpSpPr/>
            <p:nvPr/>
          </p:nvGrpSpPr>
          <p:grpSpPr>
            <a:xfrm>
              <a:off x="1924050" y="1410715"/>
              <a:ext cx="4123435" cy="4262755"/>
              <a:chOff x="1924050" y="1410715"/>
              <a:chExt cx="4123435" cy="426275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598290" y="1778126"/>
                <a:ext cx="914400" cy="1799589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799589">
                    <a:moveTo>
                      <a:pt x="868438" y="1736951"/>
                    </a:moveTo>
                    <a:lnTo>
                      <a:pt x="845693" y="1748409"/>
                    </a:lnTo>
                    <a:lnTo>
                      <a:pt x="914019" y="1799336"/>
                    </a:lnTo>
                    <a:lnTo>
                      <a:pt x="913866" y="1748282"/>
                    </a:lnTo>
                    <a:lnTo>
                      <a:pt x="874141" y="1748282"/>
                    </a:lnTo>
                    <a:lnTo>
                      <a:pt x="868438" y="1736951"/>
                    </a:lnTo>
                    <a:close/>
                  </a:path>
                  <a:path w="914400" h="1799589">
                    <a:moveTo>
                      <a:pt x="891061" y="1725555"/>
                    </a:moveTo>
                    <a:lnTo>
                      <a:pt x="868438" y="1736951"/>
                    </a:lnTo>
                    <a:lnTo>
                      <a:pt x="874141" y="1748282"/>
                    </a:lnTo>
                    <a:lnTo>
                      <a:pt x="896747" y="1736852"/>
                    </a:lnTo>
                    <a:lnTo>
                      <a:pt x="891061" y="1725555"/>
                    </a:lnTo>
                    <a:close/>
                  </a:path>
                  <a:path w="914400" h="1799589">
                    <a:moveTo>
                      <a:pt x="913764" y="1714119"/>
                    </a:moveTo>
                    <a:lnTo>
                      <a:pt x="891061" y="1725555"/>
                    </a:lnTo>
                    <a:lnTo>
                      <a:pt x="896747" y="1736852"/>
                    </a:lnTo>
                    <a:lnTo>
                      <a:pt x="874141" y="1748282"/>
                    </a:lnTo>
                    <a:lnTo>
                      <a:pt x="913866" y="1748282"/>
                    </a:lnTo>
                    <a:lnTo>
                      <a:pt x="913764" y="1714119"/>
                    </a:lnTo>
                    <a:close/>
                  </a:path>
                  <a:path w="914400" h="1799589">
                    <a:moveTo>
                      <a:pt x="22606" y="0"/>
                    </a:moveTo>
                    <a:lnTo>
                      <a:pt x="0" y="11430"/>
                    </a:lnTo>
                    <a:lnTo>
                      <a:pt x="868438" y="1736951"/>
                    </a:lnTo>
                    <a:lnTo>
                      <a:pt x="891061" y="1725555"/>
                    </a:lnTo>
                    <a:lnTo>
                      <a:pt x="22606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184398" y="1808226"/>
                <a:ext cx="76200" cy="137350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373505">
                    <a:moveTo>
                      <a:pt x="25400" y="1296797"/>
                    </a:moveTo>
                    <a:lnTo>
                      <a:pt x="0" y="1296797"/>
                    </a:lnTo>
                    <a:lnTo>
                      <a:pt x="38100" y="1372997"/>
                    </a:lnTo>
                    <a:lnTo>
                      <a:pt x="69850" y="1309497"/>
                    </a:lnTo>
                    <a:lnTo>
                      <a:pt x="25400" y="1309497"/>
                    </a:lnTo>
                    <a:lnTo>
                      <a:pt x="25400" y="1296797"/>
                    </a:lnTo>
                    <a:close/>
                  </a:path>
                  <a:path w="76200" h="1373505">
                    <a:moveTo>
                      <a:pt x="50800" y="0"/>
                    </a:moveTo>
                    <a:lnTo>
                      <a:pt x="25400" y="0"/>
                    </a:lnTo>
                    <a:lnTo>
                      <a:pt x="25400" y="1309497"/>
                    </a:lnTo>
                    <a:lnTo>
                      <a:pt x="50800" y="1309497"/>
                    </a:lnTo>
                    <a:lnTo>
                      <a:pt x="50800" y="0"/>
                    </a:lnTo>
                    <a:close/>
                  </a:path>
                  <a:path w="76200" h="1373505">
                    <a:moveTo>
                      <a:pt x="76200" y="1296797"/>
                    </a:moveTo>
                    <a:lnTo>
                      <a:pt x="50800" y="1296797"/>
                    </a:lnTo>
                    <a:lnTo>
                      <a:pt x="50800" y="1309497"/>
                    </a:lnTo>
                    <a:lnTo>
                      <a:pt x="69850" y="1309497"/>
                    </a:lnTo>
                    <a:lnTo>
                      <a:pt x="76200" y="1296797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814447" y="1807210"/>
                <a:ext cx="179705" cy="1622425"/>
              </a:xfrm>
              <a:custGeom>
                <a:avLst/>
                <a:gdLst/>
                <a:ahLst/>
                <a:cxnLst/>
                <a:rect l="l" t="t" r="r" b="b"/>
                <a:pathLst>
                  <a:path w="179705" h="1622425">
                    <a:moveTo>
                      <a:pt x="0" y="1543177"/>
                    </a:moveTo>
                    <a:lnTo>
                      <a:pt x="31622" y="1622170"/>
                    </a:lnTo>
                    <a:lnTo>
                      <a:pt x="69525" y="1559940"/>
                    </a:lnTo>
                    <a:lnTo>
                      <a:pt x="49529" y="1559940"/>
                    </a:lnTo>
                    <a:lnTo>
                      <a:pt x="24256" y="1557909"/>
                    </a:lnTo>
                    <a:lnTo>
                      <a:pt x="25312" y="1545251"/>
                    </a:lnTo>
                    <a:lnTo>
                      <a:pt x="0" y="1543177"/>
                    </a:lnTo>
                    <a:close/>
                  </a:path>
                  <a:path w="179705" h="1622425">
                    <a:moveTo>
                      <a:pt x="25312" y="1545251"/>
                    </a:moveTo>
                    <a:lnTo>
                      <a:pt x="24256" y="1557909"/>
                    </a:lnTo>
                    <a:lnTo>
                      <a:pt x="49529" y="1559940"/>
                    </a:lnTo>
                    <a:lnTo>
                      <a:pt x="50582" y="1547321"/>
                    </a:lnTo>
                    <a:lnTo>
                      <a:pt x="25312" y="1545251"/>
                    </a:lnTo>
                    <a:close/>
                  </a:path>
                  <a:path w="179705" h="1622425">
                    <a:moveTo>
                      <a:pt x="50582" y="1547321"/>
                    </a:moveTo>
                    <a:lnTo>
                      <a:pt x="49529" y="1559940"/>
                    </a:lnTo>
                    <a:lnTo>
                      <a:pt x="69525" y="1559940"/>
                    </a:lnTo>
                    <a:lnTo>
                      <a:pt x="75945" y="1549400"/>
                    </a:lnTo>
                    <a:lnTo>
                      <a:pt x="50582" y="1547321"/>
                    </a:lnTo>
                    <a:close/>
                  </a:path>
                  <a:path w="179705" h="1622425">
                    <a:moveTo>
                      <a:pt x="154177" y="0"/>
                    </a:moveTo>
                    <a:lnTo>
                      <a:pt x="25312" y="1545251"/>
                    </a:lnTo>
                    <a:lnTo>
                      <a:pt x="50582" y="1547321"/>
                    </a:lnTo>
                    <a:lnTo>
                      <a:pt x="179450" y="2031"/>
                    </a:lnTo>
                    <a:lnTo>
                      <a:pt x="15417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2818892" y="1410715"/>
                <a:ext cx="736600" cy="33083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20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signals</a:t>
                </a:r>
                <a:endParaRPr sz="2000" dirty="0">
                  <a:latin typeface="Calibri"/>
                  <a:cs typeface="Calibri"/>
                </a:endParaRP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3048761" y="5342635"/>
                <a:ext cx="2081530" cy="3308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preamplifier’s</a:t>
                </a:r>
                <a:r>
                  <a:rPr sz="2000" b="1" spc="-50" dirty="0">
                    <a:solidFill>
                      <a:srgbClr val="0000FF"/>
                    </a:solidFill>
                    <a:latin typeface="Calibri"/>
                    <a:cs typeface="Calibri"/>
                  </a:rPr>
                  <a:t> </a:t>
                </a:r>
                <a:r>
                  <a:rPr sz="2000" b="1" spc="-10" dirty="0">
                    <a:solidFill>
                      <a:srgbClr val="0000FF"/>
                    </a:solidFill>
                    <a:latin typeface="Calibri"/>
                    <a:cs typeface="Calibri"/>
                  </a:rPr>
                  <a:t>reset</a:t>
                </a:r>
                <a:endParaRPr sz="2000">
                  <a:latin typeface="Calibri"/>
                  <a:cs typeface="Calibri"/>
                </a:endParaRPr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924050" y="4322826"/>
                <a:ext cx="1306830" cy="1056640"/>
              </a:xfrm>
              <a:custGeom>
                <a:avLst/>
                <a:gdLst/>
                <a:ahLst/>
                <a:cxnLst/>
                <a:rect l="l" t="t" r="r" b="b"/>
                <a:pathLst>
                  <a:path w="1306830" h="1056639">
                    <a:moveTo>
                      <a:pt x="67273" y="37923"/>
                    </a:moveTo>
                    <a:lnTo>
                      <a:pt x="51351" y="57698"/>
                    </a:lnTo>
                    <a:lnTo>
                      <a:pt x="1290701" y="1056259"/>
                    </a:lnTo>
                    <a:lnTo>
                      <a:pt x="1306576" y="1036447"/>
                    </a:lnTo>
                    <a:lnTo>
                      <a:pt x="67273" y="37923"/>
                    </a:lnTo>
                    <a:close/>
                  </a:path>
                  <a:path w="1306830" h="1056639">
                    <a:moveTo>
                      <a:pt x="0" y="0"/>
                    </a:moveTo>
                    <a:lnTo>
                      <a:pt x="35432" y="77469"/>
                    </a:lnTo>
                    <a:lnTo>
                      <a:pt x="51351" y="57698"/>
                    </a:lnTo>
                    <a:lnTo>
                      <a:pt x="41529" y="49784"/>
                    </a:lnTo>
                    <a:lnTo>
                      <a:pt x="57404" y="29972"/>
                    </a:lnTo>
                    <a:lnTo>
                      <a:pt x="73675" y="29972"/>
                    </a:lnTo>
                    <a:lnTo>
                      <a:pt x="83185" y="18161"/>
                    </a:lnTo>
                    <a:lnTo>
                      <a:pt x="0" y="0"/>
                    </a:lnTo>
                    <a:close/>
                  </a:path>
                  <a:path w="1306830" h="1056639">
                    <a:moveTo>
                      <a:pt x="57404" y="29972"/>
                    </a:moveTo>
                    <a:lnTo>
                      <a:pt x="41529" y="49784"/>
                    </a:lnTo>
                    <a:lnTo>
                      <a:pt x="51351" y="57698"/>
                    </a:lnTo>
                    <a:lnTo>
                      <a:pt x="67273" y="37923"/>
                    </a:lnTo>
                    <a:lnTo>
                      <a:pt x="57404" y="29972"/>
                    </a:lnTo>
                    <a:close/>
                  </a:path>
                  <a:path w="1306830" h="1056639">
                    <a:moveTo>
                      <a:pt x="73675" y="29972"/>
                    </a:moveTo>
                    <a:lnTo>
                      <a:pt x="57404" y="29972"/>
                    </a:lnTo>
                    <a:lnTo>
                      <a:pt x="67273" y="37923"/>
                    </a:lnTo>
                    <a:lnTo>
                      <a:pt x="73675" y="29972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768216" y="4429505"/>
                <a:ext cx="213360" cy="909955"/>
              </a:xfrm>
              <a:custGeom>
                <a:avLst/>
                <a:gdLst/>
                <a:ahLst/>
                <a:cxnLst/>
                <a:rect l="l" t="t" r="r" b="b"/>
                <a:pathLst>
                  <a:path w="213360" h="909954">
                    <a:moveTo>
                      <a:pt x="49832" y="72354"/>
                    </a:moveTo>
                    <a:lnTo>
                      <a:pt x="24931" y="77258"/>
                    </a:lnTo>
                    <a:lnTo>
                      <a:pt x="188341" y="909447"/>
                    </a:lnTo>
                    <a:lnTo>
                      <a:pt x="213233" y="904494"/>
                    </a:lnTo>
                    <a:lnTo>
                      <a:pt x="49832" y="72354"/>
                    </a:lnTo>
                    <a:close/>
                  </a:path>
                  <a:path w="213360" h="909954">
                    <a:moveTo>
                      <a:pt x="22733" y="0"/>
                    </a:moveTo>
                    <a:lnTo>
                      <a:pt x="0" y="82169"/>
                    </a:lnTo>
                    <a:lnTo>
                      <a:pt x="24931" y="77258"/>
                    </a:lnTo>
                    <a:lnTo>
                      <a:pt x="22479" y="64770"/>
                    </a:lnTo>
                    <a:lnTo>
                      <a:pt x="47371" y="59817"/>
                    </a:lnTo>
                    <a:lnTo>
                      <a:pt x="68919" y="59817"/>
                    </a:lnTo>
                    <a:lnTo>
                      <a:pt x="22733" y="0"/>
                    </a:lnTo>
                    <a:close/>
                  </a:path>
                  <a:path w="213360" h="909954">
                    <a:moveTo>
                      <a:pt x="47371" y="59817"/>
                    </a:moveTo>
                    <a:lnTo>
                      <a:pt x="22479" y="64770"/>
                    </a:lnTo>
                    <a:lnTo>
                      <a:pt x="24931" y="77258"/>
                    </a:lnTo>
                    <a:lnTo>
                      <a:pt x="49832" y="72354"/>
                    </a:lnTo>
                    <a:lnTo>
                      <a:pt x="47371" y="59817"/>
                    </a:lnTo>
                    <a:close/>
                  </a:path>
                  <a:path w="213360" h="909954">
                    <a:moveTo>
                      <a:pt x="68919" y="59817"/>
                    </a:moveTo>
                    <a:lnTo>
                      <a:pt x="47371" y="59817"/>
                    </a:lnTo>
                    <a:lnTo>
                      <a:pt x="49832" y="72354"/>
                    </a:lnTo>
                    <a:lnTo>
                      <a:pt x="74803" y="67437"/>
                    </a:lnTo>
                    <a:lnTo>
                      <a:pt x="68919" y="59817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525898" y="4339590"/>
                <a:ext cx="642620" cy="883285"/>
              </a:xfrm>
              <a:custGeom>
                <a:avLst/>
                <a:gdLst/>
                <a:ahLst/>
                <a:cxnLst/>
                <a:rect l="l" t="t" r="r" b="b"/>
                <a:pathLst>
                  <a:path w="642620" h="883285">
                    <a:moveTo>
                      <a:pt x="587182" y="54369"/>
                    </a:moveTo>
                    <a:lnTo>
                      <a:pt x="0" y="868299"/>
                    </a:lnTo>
                    <a:lnTo>
                      <a:pt x="20574" y="883158"/>
                    </a:lnTo>
                    <a:lnTo>
                      <a:pt x="607771" y="69208"/>
                    </a:lnTo>
                    <a:lnTo>
                      <a:pt x="587182" y="54369"/>
                    </a:lnTo>
                    <a:close/>
                  </a:path>
                  <a:path w="642620" h="883285">
                    <a:moveTo>
                      <a:pt x="634922" y="44068"/>
                    </a:moveTo>
                    <a:lnTo>
                      <a:pt x="594613" y="44068"/>
                    </a:lnTo>
                    <a:lnTo>
                      <a:pt x="615188" y="58928"/>
                    </a:lnTo>
                    <a:lnTo>
                      <a:pt x="607771" y="69208"/>
                    </a:lnTo>
                    <a:lnTo>
                      <a:pt x="628396" y="84074"/>
                    </a:lnTo>
                    <a:lnTo>
                      <a:pt x="634922" y="44068"/>
                    </a:lnTo>
                    <a:close/>
                  </a:path>
                  <a:path w="642620" h="883285">
                    <a:moveTo>
                      <a:pt x="594613" y="44068"/>
                    </a:moveTo>
                    <a:lnTo>
                      <a:pt x="587182" y="54369"/>
                    </a:lnTo>
                    <a:lnTo>
                      <a:pt x="607771" y="69208"/>
                    </a:lnTo>
                    <a:lnTo>
                      <a:pt x="615188" y="58928"/>
                    </a:lnTo>
                    <a:lnTo>
                      <a:pt x="594613" y="44068"/>
                    </a:lnTo>
                    <a:close/>
                  </a:path>
                  <a:path w="642620" h="883285">
                    <a:moveTo>
                      <a:pt x="642112" y="0"/>
                    </a:moveTo>
                    <a:lnTo>
                      <a:pt x="566547" y="39497"/>
                    </a:lnTo>
                    <a:lnTo>
                      <a:pt x="587182" y="54369"/>
                    </a:lnTo>
                    <a:lnTo>
                      <a:pt x="594613" y="44068"/>
                    </a:lnTo>
                    <a:lnTo>
                      <a:pt x="634922" y="44068"/>
                    </a:lnTo>
                    <a:lnTo>
                      <a:pt x="642112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018785" y="4415790"/>
                <a:ext cx="1028700" cy="862330"/>
              </a:xfrm>
              <a:custGeom>
                <a:avLst/>
                <a:gdLst/>
                <a:ahLst/>
                <a:cxnLst/>
                <a:rect l="l" t="t" r="r" b="b"/>
                <a:pathLst>
                  <a:path w="1028700" h="862329">
                    <a:moveTo>
                      <a:pt x="962088" y="39099"/>
                    </a:moveTo>
                    <a:lnTo>
                      <a:pt x="0" y="842391"/>
                    </a:lnTo>
                    <a:lnTo>
                      <a:pt x="16255" y="861949"/>
                    </a:lnTo>
                    <a:lnTo>
                      <a:pt x="978328" y="58545"/>
                    </a:lnTo>
                    <a:lnTo>
                      <a:pt x="962088" y="39099"/>
                    </a:lnTo>
                    <a:close/>
                  </a:path>
                  <a:path w="1028700" h="862329">
                    <a:moveTo>
                      <a:pt x="1015196" y="30987"/>
                    </a:moveTo>
                    <a:lnTo>
                      <a:pt x="971803" y="30987"/>
                    </a:lnTo>
                    <a:lnTo>
                      <a:pt x="988060" y="50418"/>
                    </a:lnTo>
                    <a:lnTo>
                      <a:pt x="978328" y="58545"/>
                    </a:lnTo>
                    <a:lnTo>
                      <a:pt x="994663" y="78105"/>
                    </a:lnTo>
                    <a:lnTo>
                      <a:pt x="1015196" y="30987"/>
                    </a:lnTo>
                    <a:close/>
                  </a:path>
                  <a:path w="1028700" h="862329">
                    <a:moveTo>
                      <a:pt x="971803" y="30987"/>
                    </a:moveTo>
                    <a:lnTo>
                      <a:pt x="962088" y="39099"/>
                    </a:lnTo>
                    <a:lnTo>
                      <a:pt x="978328" y="58545"/>
                    </a:lnTo>
                    <a:lnTo>
                      <a:pt x="988060" y="50418"/>
                    </a:lnTo>
                    <a:lnTo>
                      <a:pt x="971803" y="30987"/>
                    </a:lnTo>
                    <a:close/>
                  </a:path>
                  <a:path w="1028700" h="862329">
                    <a:moveTo>
                      <a:pt x="1028700" y="0"/>
                    </a:moveTo>
                    <a:lnTo>
                      <a:pt x="945768" y="19558"/>
                    </a:lnTo>
                    <a:lnTo>
                      <a:pt x="962088" y="39099"/>
                    </a:lnTo>
                    <a:lnTo>
                      <a:pt x="971803" y="30987"/>
                    </a:lnTo>
                    <a:lnTo>
                      <a:pt x="1015196" y="30987"/>
                    </a:lnTo>
                    <a:lnTo>
                      <a:pt x="1028700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" name="object 13"/>
          <p:cNvSpPr/>
          <p:nvPr/>
        </p:nvSpPr>
        <p:spPr>
          <a:xfrm>
            <a:off x="9695688" y="765048"/>
            <a:ext cx="2306320" cy="4709160"/>
          </a:xfrm>
          <a:custGeom>
            <a:avLst/>
            <a:gdLst/>
            <a:ahLst/>
            <a:cxnLst/>
            <a:rect l="l" t="t" r="r" b="b"/>
            <a:pathLst>
              <a:path w="2306320" h="4709160">
                <a:moveTo>
                  <a:pt x="0" y="4709160"/>
                </a:moveTo>
                <a:lnTo>
                  <a:pt x="2305811" y="4709160"/>
                </a:lnTo>
                <a:lnTo>
                  <a:pt x="2305811" y="0"/>
                </a:lnTo>
                <a:lnTo>
                  <a:pt x="0" y="0"/>
                </a:lnTo>
                <a:lnTo>
                  <a:pt x="0" y="470916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95688" y="765048"/>
            <a:ext cx="2306320" cy="4709160"/>
          </a:xfrm>
          <a:custGeom>
            <a:avLst/>
            <a:gdLst/>
            <a:ahLst/>
            <a:cxnLst/>
            <a:rect l="l" t="t" r="r" b="b"/>
            <a:pathLst>
              <a:path w="2306320" h="4709160">
                <a:moveTo>
                  <a:pt x="0" y="4709160"/>
                </a:moveTo>
                <a:lnTo>
                  <a:pt x="2305811" y="4709160"/>
                </a:lnTo>
                <a:lnTo>
                  <a:pt x="2305811" y="0"/>
                </a:lnTo>
                <a:lnTo>
                  <a:pt x="0" y="0"/>
                </a:lnTo>
                <a:lnTo>
                  <a:pt x="0" y="4709160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89286" y="781303"/>
            <a:ext cx="21342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265" algn="l"/>
                <a:tab pos="342900" algn="l"/>
                <a:tab pos="1662430" algn="l"/>
                <a:tab pos="1785620" algn="l"/>
              </a:tabLst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		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 equip</a:t>
            </a:r>
            <a:r>
              <a:rPr sz="2000" spc="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ed	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 </a:t>
            </a:r>
            <a:r>
              <a:rPr sz="2000" spc="-10" dirty="0">
                <a:latin typeface="Calibri"/>
                <a:cs typeface="Calibri"/>
              </a:rPr>
              <a:t>reset  </a:t>
            </a:r>
            <a:r>
              <a:rPr sz="2000" spc="-20" dirty="0">
                <a:latin typeface="Calibri"/>
                <a:cs typeface="Calibri"/>
              </a:rPr>
              <a:t>preamplifier.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32186" y="4134739"/>
            <a:ext cx="103631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shaped 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amp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2000" spc="0" dirty="0">
                <a:solidFill>
                  <a:srgbClr val="003300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ie</a:t>
            </a:r>
            <a:r>
              <a:rPr sz="2000" spc="-35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89286" y="2000199"/>
            <a:ext cx="213550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900" algn="l"/>
                <a:tab pos="1597025" algn="l"/>
              </a:tabLst>
            </a:pPr>
            <a:r>
              <a:rPr sz="2000" spc="-10" dirty="0">
                <a:latin typeface="Calibri"/>
                <a:cs typeface="Calibri"/>
              </a:rPr>
              <a:t>There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special  </a:t>
            </a:r>
            <a:r>
              <a:rPr sz="2000" dirty="0">
                <a:latin typeface="Calibri"/>
                <a:cs typeface="Calibri"/>
              </a:rPr>
              <a:t>inhibit </a:t>
            </a:r>
            <a:r>
              <a:rPr sz="2000" spc="-5" dirty="0">
                <a:latin typeface="Calibri"/>
                <a:cs typeface="Calibri"/>
              </a:rPr>
              <a:t>signal  that indicates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dirty="0">
                <a:latin typeface="Calibri"/>
                <a:cs typeface="Calibri"/>
              </a:rPr>
              <a:t>when  the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</a:p>
          <a:p>
            <a:pPr marL="3429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happens.</a:t>
            </a:r>
          </a:p>
          <a:p>
            <a:pPr marL="3429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2265" algn="l"/>
                <a:tab pos="342900" algn="l"/>
                <a:tab pos="911225" algn="l"/>
                <a:tab pos="178562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als	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</a:p>
          <a:p>
            <a:pPr marL="1731010" marR="5080" indent="-685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32186" y="4744339"/>
            <a:ext cx="179323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processed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</a:p>
          <a:p>
            <a:pPr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real-time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ADC.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F7998CBE-BEC9-864C-C49D-DDFD9D8EF9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4351273"/>
            <a:ext cx="3131185" cy="495934"/>
          </a:xfrm>
          <a:custGeom>
            <a:avLst/>
            <a:gdLst/>
            <a:ahLst/>
            <a:cxnLst/>
            <a:rect l="l" t="t" r="r" b="b"/>
            <a:pathLst>
              <a:path w="3131185" h="495935">
                <a:moveTo>
                  <a:pt x="3034441" y="464355"/>
                </a:moveTo>
                <a:lnTo>
                  <a:pt x="3029966" y="495681"/>
                </a:lnTo>
                <a:lnTo>
                  <a:pt x="3117214" y="466598"/>
                </a:lnTo>
                <a:lnTo>
                  <a:pt x="3050159" y="466598"/>
                </a:lnTo>
                <a:lnTo>
                  <a:pt x="3034441" y="464355"/>
                </a:lnTo>
                <a:close/>
              </a:path>
              <a:path w="3131185" h="495935">
                <a:moveTo>
                  <a:pt x="3038939" y="432867"/>
                </a:moveTo>
                <a:lnTo>
                  <a:pt x="3034441" y="464355"/>
                </a:lnTo>
                <a:lnTo>
                  <a:pt x="3050159" y="466598"/>
                </a:lnTo>
                <a:lnTo>
                  <a:pt x="3054604" y="435101"/>
                </a:lnTo>
                <a:lnTo>
                  <a:pt x="3038939" y="432867"/>
                </a:lnTo>
                <a:close/>
              </a:path>
              <a:path w="3131185" h="495935">
                <a:moveTo>
                  <a:pt x="3043428" y="401446"/>
                </a:moveTo>
                <a:lnTo>
                  <a:pt x="3038939" y="432867"/>
                </a:lnTo>
                <a:lnTo>
                  <a:pt x="3054604" y="435101"/>
                </a:lnTo>
                <a:lnTo>
                  <a:pt x="3050159" y="466598"/>
                </a:lnTo>
                <a:lnTo>
                  <a:pt x="3117214" y="466598"/>
                </a:lnTo>
                <a:lnTo>
                  <a:pt x="3130930" y="462025"/>
                </a:lnTo>
                <a:lnTo>
                  <a:pt x="3043428" y="401446"/>
                </a:lnTo>
                <a:close/>
              </a:path>
              <a:path w="3131185" h="495935">
                <a:moveTo>
                  <a:pt x="4571" y="0"/>
                </a:moveTo>
                <a:lnTo>
                  <a:pt x="0" y="31495"/>
                </a:lnTo>
                <a:lnTo>
                  <a:pt x="3034441" y="464355"/>
                </a:lnTo>
                <a:lnTo>
                  <a:pt x="3038939" y="432867"/>
                </a:lnTo>
                <a:lnTo>
                  <a:pt x="45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14156" y="1540002"/>
            <a:ext cx="95250" cy="2002155"/>
          </a:xfrm>
          <a:custGeom>
            <a:avLst/>
            <a:gdLst/>
            <a:ahLst/>
            <a:cxnLst/>
            <a:rect l="l" t="t" r="r" b="b"/>
            <a:pathLst>
              <a:path w="95250" h="2002154">
                <a:moveTo>
                  <a:pt x="31750" y="1906397"/>
                </a:moveTo>
                <a:lnTo>
                  <a:pt x="0" y="1906397"/>
                </a:lnTo>
                <a:lnTo>
                  <a:pt x="47625" y="2001647"/>
                </a:lnTo>
                <a:lnTo>
                  <a:pt x="87312" y="1922272"/>
                </a:lnTo>
                <a:lnTo>
                  <a:pt x="31750" y="1922272"/>
                </a:lnTo>
                <a:lnTo>
                  <a:pt x="31750" y="1906397"/>
                </a:lnTo>
                <a:close/>
              </a:path>
              <a:path w="95250" h="2002154">
                <a:moveTo>
                  <a:pt x="63500" y="0"/>
                </a:moveTo>
                <a:lnTo>
                  <a:pt x="31750" y="0"/>
                </a:lnTo>
                <a:lnTo>
                  <a:pt x="31750" y="1922272"/>
                </a:lnTo>
                <a:lnTo>
                  <a:pt x="63500" y="1922272"/>
                </a:lnTo>
                <a:lnTo>
                  <a:pt x="63500" y="0"/>
                </a:lnTo>
                <a:close/>
              </a:path>
              <a:path w="95250" h="2002154">
                <a:moveTo>
                  <a:pt x="95250" y="1906397"/>
                </a:moveTo>
                <a:lnTo>
                  <a:pt x="63500" y="1906397"/>
                </a:lnTo>
                <a:lnTo>
                  <a:pt x="63500" y="1922272"/>
                </a:lnTo>
                <a:lnTo>
                  <a:pt x="87312" y="1922272"/>
                </a:lnTo>
                <a:lnTo>
                  <a:pt x="95250" y="190639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4148" y="0"/>
            <a:ext cx="82740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Simplified scheme of</a:t>
            </a:r>
            <a:r>
              <a:rPr spc="-50" dirty="0"/>
              <a:t> </a:t>
            </a:r>
            <a:r>
              <a:rPr dirty="0"/>
              <a:t>measurements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0329" y="941069"/>
            <a:ext cx="2016760" cy="399415"/>
          </a:xfrm>
          <a:prstGeom prst="rect">
            <a:avLst/>
          </a:prstGeom>
          <a:solidFill>
            <a:srgbClr val="DCE6F1"/>
          </a:solidFill>
          <a:ln w="38100">
            <a:solidFill>
              <a:srgbClr val="0033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2000" b="1" spc="-5" dirty="0">
                <a:solidFill>
                  <a:srgbClr val="003300"/>
                </a:solidFill>
                <a:latin typeface="Calibri"/>
                <a:cs typeface="Calibri"/>
              </a:rPr>
              <a:t>HPGe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5626" y="893825"/>
            <a:ext cx="1295400" cy="708660"/>
          </a:xfrm>
          <a:prstGeom prst="rect">
            <a:avLst/>
          </a:prstGeom>
          <a:solidFill>
            <a:srgbClr val="DBEDF4"/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14655" marR="323215" indent="-83820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solidFill>
                  <a:srgbClr val="003300"/>
                </a:solidFill>
                <a:latin typeface="Calibri"/>
                <a:cs typeface="Calibri"/>
              </a:rPr>
              <a:t>Mu</a:t>
            </a:r>
            <a:r>
              <a:rPr sz="2000" b="1" dirty="0">
                <a:solidFill>
                  <a:srgbClr val="003300"/>
                </a:solidFill>
                <a:latin typeface="Calibri"/>
                <a:cs typeface="Calibri"/>
              </a:rPr>
              <a:t>on  </a:t>
            </a:r>
            <a:r>
              <a:rPr sz="2000" b="1" spc="-15" dirty="0">
                <a:solidFill>
                  <a:srgbClr val="003300"/>
                </a:solidFill>
                <a:latin typeface="Calibri"/>
                <a:cs typeface="Calibri"/>
              </a:rPr>
              <a:t>veto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1592" y="1340358"/>
            <a:ext cx="95250" cy="433705"/>
          </a:xfrm>
          <a:custGeom>
            <a:avLst/>
            <a:gdLst/>
            <a:ahLst/>
            <a:cxnLst/>
            <a:rect l="l" t="t" r="r" b="b"/>
            <a:pathLst>
              <a:path w="95250" h="433705">
                <a:moveTo>
                  <a:pt x="31750" y="337946"/>
                </a:moveTo>
                <a:lnTo>
                  <a:pt x="0" y="337946"/>
                </a:lnTo>
                <a:lnTo>
                  <a:pt x="47625" y="433196"/>
                </a:lnTo>
                <a:lnTo>
                  <a:pt x="87312" y="353821"/>
                </a:lnTo>
                <a:lnTo>
                  <a:pt x="31750" y="353821"/>
                </a:lnTo>
                <a:lnTo>
                  <a:pt x="31750" y="337946"/>
                </a:lnTo>
                <a:close/>
              </a:path>
              <a:path w="95250" h="433705">
                <a:moveTo>
                  <a:pt x="63500" y="0"/>
                </a:moveTo>
                <a:lnTo>
                  <a:pt x="31750" y="0"/>
                </a:lnTo>
                <a:lnTo>
                  <a:pt x="31750" y="353821"/>
                </a:lnTo>
                <a:lnTo>
                  <a:pt x="63500" y="353821"/>
                </a:lnTo>
                <a:lnTo>
                  <a:pt x="63500" y="0"/>
                </a:lnTo>
                <a:close/>
              </a:path>
              <a:path w="95250" h="433705">
                <a:moveTo>
                  <a:pt x="95250" y="337946"/>
                </a:moveTo>
                <a:lnTo>
                  <a:pt x="63500" y="337946"/>
                </a:lnTo>
                <a:lnTo>
                  <a:pt x="63500" y="353821"/>
                </a:lnTo>
                <a:lnTo>
                  <a:pt x="87312" y="353821"/>
                </a:lnTo>
                <a:lnTo>
                  <a:pt x="95250" y="33794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0329" y="1771650"/>
            <a:ext cx="2016760" cy="399415"/>
          </a:xfrm>
          <a:prstGeom prst="rect">
            <a:avLst/>
          </a:prstGeom>
          <a:solidFill>
            <a:srgbClr val="F9C090"/>
          </a:solidFill>
          <a:ln w="38100">
            <a:solidFill>
              <a:srgbClr val="0033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220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Preamplifier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1592" y="2184654"/>
            <a:ext cx="95250" cy="350520"/>
          </a:xfrm>
          <a:custGeom>
            <a:avLst/>
            <a:gdLst/>
            <a:ahLst/>
            <a:cxnLst/>
            <a:rect l="l" t="t" r="r" b="b"/>
            <a:pathLst>
              <a:path w="95250" h="350519">
                <a:moveTo>
                  <a:pt x="31750" y="255016"/>
                </a:moveTo>
                <a:lnTo>
                  <a:pt x="0" y="255016"/>
                </a:lnTo>
                <a:lnTo>
                  <a:pt x="47625" y="350266"/>
                </a:lnTo>
                <a:lnTo>
                  <a:pt x="87312" y="270891"/>
                </a:lnTo>
                <a:lnTo>
                  <a:pt x="31750" y="270891"/>
                </a:lnTo>
                <a:lnTo>
                  <a:pt x="31750" y="255016"/>
                </a:lnTo>
                <a:close/>
              </a:path>
              <a:path w="95250" h="350519">
                <a:moveTo>
                  <a:pt x="63500" y="0"/>
                </a:moveTo>
                <a:lnTo>
                  <a:pt x="31750" y="0"/>
                </a:lnTo>
                <a:lnTo>
                  <a:pt x="31750" y="270891"/>
                </a:lnTo>
                <a:lnTo>
                  <a:pt x="63500" y="270891"/>
                </a:lnTo>
                <a:lnTo>
                  <a:pt x="63500" y="0"/>
                </a:lnTo>
                <a:close/>
              </a:path>
              <a:path w="95250" h="350519">
                <a:moveTo>
                  <a:pt x="95250" y="255016"/>
                </a:moveTo>
                <a:lnTo>
                  <a:pt x="63500" y="255016"/>
                </a:lnTo>
                <a:lnTo>
                  <a:pt x="63500" y="270891"/>
                </a:lnTo>
                <a:lnTo>
                  <a:pt x="87312" y="270891"/>
                </a:lnTo>
                <a:lnTo>
                  <a:pt x="95250" y="25501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2214" y="2139314"/>
            <a:ext cx="933450" cy="376555"/>
          </a:xfrm>
          <a:custGeom>
            <a:avLst/>
            <a:gdLst/>
            <a:ahLst/>
            <a:cxnLst/>
            <a:rect l="l" t="t" r="r" b="b"/>
            <a:pathLst>
              <a:path w="933450" h="376555">
                <a:moveTo>
                  <a:pt x="72262" y="287020"/>
                </a:moveTo>
                <a:lnTo>
                  <a:pt x="0" y="365125"/>
                </a:lnTo>
                <a:lnTo>
                  <a:pt x="105918" y="376047"/>
                </a:lnTo>
                <a:lnTo>
                  <a:pt x="96796" y="351917"/>
                </a:lnTo>
                <a:lnTo>
                  <a:pt x="79883" y="351917"/>
                </a:lnTo>
                <a:lnTo>
                  <a:pt x="68706" y="322325"/>
                </a:lnTo>
                <a:lnTo>
                  <a:pt x="83497" y="316739"/>
                </a:lnTo>
                <a:lnTo>
                  <a:pt x="72262" y="287020"/>
                </a:lnTo>
                <a:close/>
              </a:path>
              <a:path w="933450" h="376555">
                <a:moveTo>
                  <a:pt x="83497" y="316739"/>
                </a:moveTo>
                <a:lnTo>
                  <a:pt x="68706" y="322325"/>
                </a:lnTo>
                <a:lnTo>
                  <a:pt x="79883" y="351917"/>
                </a:lnTo>
                <a:lnTo>
                  <a:pt x="94683" y="346328"/>
                </a:lnTo>
                <a:lnTo>
                  <a:pt x="83497" y="316739"/>
                </a:lnTo>
                <a:close/>
              </a:path>
              <a:path w="933450" h="376555">
                <a:moveTo>
                  <a:pt x="94683" y="346328"/>
                </a:moveTo>
                <a:lnTo>
                  <a:pt x="79883" y="351917"/>
                </a:lnTo>
                <a:lnTo>
                  <a:pt x="96796" y="351917"/>
                </a:lnTo>
                <a:lnTo>
                  <a:pt x="94683" y="346328"/>
                </a:lnTo>
                <a:close/>
              </a:path>
              <a:path w="933450" h="376555">
                <a:moveTo>
                  <a:pt x="922019" y="0"/>
                </a:moveTo>
                <a:lnTo>
                  <a:pt x="83497" y="316739"/>
                </a:lnTo>
                <a:lnTo>
                  <a:pt x="94683" y="346328"/>
                </a:lnTo>
                <a:lnTo>
                  <a:pt x="933196" y="29718"/>
                </a:lnTo>
                <a:lnTo>
                  <a:pt x="92201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4513" y="2504694"/>
            <a:ext cx="1297305" cy="399415"/>
          </a:xfrm>
          <a:prstGeom prst="rect">
            <a:avLst/>
          </a:prstGeom>
          <a:solidFill>
            <a:srgbClr val="F9C090"/>
          </a:solidFill>
          <a:ln w="38100">
            <a:solidFill>
              <a:srgbClr val="0033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OUT</a:t>
            </a:r>
            <a:r>
              <a:rPr sz="20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8910" y="2521457"/>
            <a:ext cx="1295400" cy="399415"/>
          </a:xfrm>
          <a:prstGeom prst="rect">
            <a:avLst/>
          </a:prstGeom>
          <a:solidFill>
            <a:srgbClr val="F9C090"/>
          </a:solidFill>
          <a:ln w="38100">
            <a:solidFill>
              <a:srgbClr val="0033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225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OUT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E2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2386" y="2907410"/>
            <a:ext cx="676275" cy="445134"/>
          </a:xfrm>
          <a:custGeom>
            <a:avLst/>
            <a:gdLst/>
            <a:ahLst/>
            <a:cxnLst/>
            <a:rect l="l" t="t" r="r" b="b"/>
            <a:pathLst>
              <a:path w="676275" h="445135">
                <a:moveTo>
                  <a:pt x="54127" y="353187"/>
                </a:moveTo>
                <a:lnTo>
                  <a:pt x="0" y="444880"/>
                </a:lnTo>
                <a:lnTo>
                  <a:pt x="105841" y="433197"/>
                </a:lnTo>
                <a:lnTo>
                  <a:pt x="94185" y="415163"/>
                </a:lnTo>
                <a:lnTo>
                  <a:pt x="75272" y="415163"/>
                </a:lnTo>
                <a:lnTo>
                  <a:pt x="58039" y="388492"/>
                </a:lnTo>
                <a:lnTo>
                  <a:pt x="71374" y="379870"/>
                </a:lnTo>
                <a:lnTo>
                  <a:pt x="54127" y="353187"/>
                </a:lnTo>
                <a:close/>
              </a:path>
              <a:path w="676275" h="445135">
                <a:moveTo>
                  <a:pt x="71374" y="379870"/>
                </a:moveTo>
                <a:lnTo>
                  <a:pt x="58039" y="388492"/>
                </a:lnTo>
                <a:lnTo>
                  <a:pt x="75272" y="415163"/>
                </a:lnTo>
                <a:lnTo>
                  <a:pt x="88611" y="406539"/>
                </a:lnTo>
                <a:lnTo>
                  <a:pt x="71374" y="379870"/>
                </a:lnTo>
                <a:close/>
              </a:path>
              <a:path w="676275" h="445135">
                <a:moveTo>
                  <a:pt x="88611" y="406539"/>
                </a:moveTo>
                <a:lnTo>
                  <a:pt x="75272" y="415163"/>
                </a:lnTo>
                <a:lnTo>
                  <a:pt x="94185" y="415163"/>
                </a:lnTo>
                <a:lnTo>
                  <a:pt x="88611" y="406539"/>
                </a:lnTo>
                <a:close/>
              </a:path>
              <a:path w="676275" h="445135">
                <a:moveTo>
                  <a:pt x="658876" y="0"/>
                </a:moveTo>
                <a:lnTo>
                  <a:pt x="71374" y="379870"/>
                </a:lnTo>
                <a:lnTo>
                  <a:pt x="88611" y="406539"/>
                </a:lnTo>
                <a:lnTo>
                  <a:pt x="676148" y="26669"/>
                </a:lnTo>
                <a:lnTo>
                  <a:pt x="65887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3005" y="2920364"/>
            <a:ext cx="95250" cy="421005"/>
          </a:xfrm>
          <a:custGeom>
            <a:avLst/>
            <a:gdLst/>
            <a:ahLst/>
            <a:cxnLst/>
            <a:rect l="l" t="t" r="r" b="b"/>
            <a:pathLst>
              <a:path w="95250" h="421004">
                <a:moveTo>
                  <a:pt x="31739" y="325966"/>
                </a:moveTo>
                <a:lnTo>
                  <a:pt x="0" y="326771"/>
                </a:lnTo>
                <a:lnTo>
                  <a:pt x="49911" y="420750"/>
                </a:lnTo>
                <a:lnTo>
                  <a:pt x="87006" y="341884"/>
                </a:lnTo>
                <a:lnTo>
                  <a:pt x="32131" y="341884"/>
                </a:lnTo>
                <a:lnTo>
                  <a:pt x="31739" y="325966"/>
                </a:lnTo>
                <a:close/>
              </a:path>
              <a:path w="95250" h="421004">
                <a:moveTo>
                  <a:pt x="63491" y="325162"/>
                </a:moveTo>
                <a:lnTo>
                  <a:pt x="31739" y="325966"/>
                </a:lnTo>
                <a:lnTo>
                  <a:pt x="32131" y="341884"/>
                </a:lnTo>
                <a:lnTo>
                  <a:pt x="63881" y="340995"/>
                </a:lnTo>
                <a:lnTo>
                  <a:pt x="63491" y="325162"/>
                </a:lnTo>
                <a:close/>
              </a:path>
              <a:path w="95250" h="421004">
                <a:moveTo>
                  <a:pt x="95250" y="324358"/>
                </a:moveTo>
                <a:lnTo>
                  <a:pt x="63491" y="325162"/>
                </a:lnTo>
                <a:lnTo>
                  <a:pt x="63881" y="340995"/>
                </a:lnTo>
                <a:lnTo>
                  <a:pt x="32131" y="341884"/>
                </a:lnTo>
                <a:lnTo>
                  <a:pt x="87006" y="341884"/>
                </a:lnTo>
                <a:lnTo>
                  <a:pt x="95250" y="324358"/>
                </a:lnTo>
                <a:close/>
              </a:path>
              <a:path w="95250" h="421004">
                <a:moveTo>
                  <a:pt x="55499" y="0"/>
                </a:moveTo>
                <a:lnTo>
                  <a:pt x="23749" y="762"/>
                </a:lnTo>
                <a:lnTo>
                  <a:pt x="31739" y="325966"/>
                </a:lnTo>
                <a:lnTo>
                  <a:pt x="63491" y="325162"/>
                </a:lnTo>
                <a:lnTo>
                  <a:pt x="5549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836" y="3370326"/>
            <a:ext cx="1210945" cy="978535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1143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ORTEC</a:t>
            </a:r>
            <a:endParaRPr sz="2000" dirty="0">
              <a:latin typeface="Calibri"/>
              <a:cs typeface="Calibri"/>
            </a:endParaRPr>
          </a:p>
          <a:p>
            <a:pPr marR="24765" algn="ctr">
              <a:lnSpc>
                <a:spcPct val="100000"/>
              </a:lnSpc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672</a:t>
            </a:r>
            <a:endParaRPr sz="2000" dirty="0">
              <a:latin typeface="Calibri"/>
              <a:cs typeface="Calibri"/>
            </a:endParaRPr>
          </a:p>
          <a:p>
            <a:pPr marR="22225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6</a:t>
            </a:r>
            <a:r>
              <a:rPr sz="2000" spc="-9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Symbol"/>
                <a:cs typeface="Symbol"/>
              </a:rPr>
              <a:t>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9897" y="3350514"/>
            <a:ext cx="1221105" cy="1016635"/>
          </a:xfrm>
          <a:custGeom>
            <a:avLst/>
            <a:gdLst/>
            <a:ahLst/>
            <a:cxnLst/>
            <a:rect l="l" t="t" r="r" b="b"/>
            <a:pathLst>
              <a:path w="1221105" h="1016635">
                <a:moveTo>
                  <a:pt x="0" y="1016508"/>
                </a:moveTo>
                <a:lnTo>
                  <a:pt x="1220724" y="1016508"/>
                </a:lnTo>
                <a:lnTo>
                  <a:pt x="1220724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ln w="3810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60753" y="3370326"/>
            <a:ext cx="1210945" cy="978535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9525" rIns="0" bIns="0" rtlCol="0">
            <a:spAutoFit/>
          </a:bodyPr>
          <a:lstStyle/>
          <a:p>
            <a:pPr marL="276225" marR="240665" algn="ctr">
              <a:lnSpc>
                <a:spcPct val="100000"/>
              </a:lnSpc>
              <a:spcBef>
                <a:spcPts val="75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  672</a:t>
            </a:r>
            <a:endParaRPr sz="2000" dirty="0">
              <a:latin typeface="Calibri"/>
              <a:cs typeface="Calibri"/>
            </a:endParaRPr>
          </a:p>
          <a:p>
            <a:pPr marL="27940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6</a:t>
            </a:r>
            <a:r>
              <a:rPr sz="2000" spc="-9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Symbol"/>
                <a:cs typeface="Symbol"/>
              </a:rPr>
              <a:t>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5016" y="3360420"/>
            <a:ext cx="1220470" cy="977900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10795" rIns="0" bIns="0" rtlCol="0">
            <a:spAutoFit/>
          </a:bodyPr>
          <a:lstStyle/>
          <a:p>
            <a:pPr marL="248285" marR="277495" algn="ctr">
              <a:lnSpc>
                <a:spcPct val="100000"/>
              </a:lnSpc>
              <a:spcBef>
                <a:spcPts val="85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  672</a:t>
            </a:r>
            <a:endParaRPr sz="2000" dirty="0">
              <a:latin typeface="Calibri"/>
              <a:cs typeface="Calibri"/>
            </a:endParaRPr>
          </a:p>
          <a:p>
            <a:pPr marR="29209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10</a:t>
            </a:r>
            <a:r>
              <a:rPr sz="20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Symbol"/>
                <a:cs typeface="Symbol"/>
              </a:rPr>
              <a:t>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71365" y="3341370"/>
            <a:ext cx="1229995" cy="1015365"/>
          </a:xfrm>
          <a:custGeom>
            <a:avLst/>
            <a:gdLst/>
            <a:ahLst/>
            <a:cxnLst/>
            <a:rect l="l" t="t" r="r" b="b"/>
            <a:pathLst>
              <a:path w="1229995" h="1015364">
                <a:moveTo>
                  <a:pt x="0" y="1014983"/>
                </a:moveTo>
                <a:lnTo>
                  <a:pt x="1229867" y="1014983"/>
                </a:lnTo>
                <a:lnTo>
                  <a:pt x="1229867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1365" y="3341370"/>
            <a:ext cx="1229995" cy="1015365"/>
          </a:xfrm>
          <a:custGeom>
            <a:avLst/>
            <a:gdLst/>
            <a:ahLst/>
            <a:cxnLst/>
            <a:rect l="l" t="t" r="r" b="b"/>
            <a:pathLst>
              <a:path w="1229995" h="1015364">
                <a:moveTo>
                  <a:pt x="0" y="1014983"/>
                </a:moveTo>
                <a:lnTo>
                  <a:pt x="1229867" y="1014983"/>
                </a:lnTo>
                <a:lnTo>
                  <a:pt x="1229867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ln w="3810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53078" y="3357117"/>
            <a:ext cx="1248410" cy="943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" marR="26416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  672</a:t>
            </a:r>
            <a:endParaRPr sz="2000" dirty="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6 </a:t>
            </a:r>
            <a:r>
              <a:rPr sz="2000" spc="-10" dirty="0">
                <a:solidFill>
                  <a:srgbClr val="003300"/>
                </a:solidFill>
                <a:latin typeface="Symbol"/>
                <a:cs typeface="Symbol"/>
              </a:rPr>
              <a:t>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sz="20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(HE)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95648" y="2890901"/>
            <a:ext cx="636270" cy="447675"/>
          </a:xfrm>
          <a:custGeom>
            <a:avLst/>
            <a:gdLst/>
            <a:ahLst/>
            <a:cxnLst/>
            <a:rect l="l" t="t" r="r" b="b"/>
            <a:pathLst>
              <a:path w="636270" h="447675">
                <a:moveTo>
                  <a:pt x="548419" y="406371"/>
                </a:moveTo>
                <a:lnTo>
                  <a:pt x="530351" y="432435"/>
                </a:lnTo>
                <a:lnTo>
                  <a:pt x="635762" y="447548"/>
                </a:lnTo>
                <a:lnTo>
                  <a:pt x="618144" y="415416"/>
                </a:lnTo>
                <a:lnTo>
                  <a:pt x="561466" y="415416"/>
                </a:lnTo>
                <a:lnTo>
                  <a:pt x="548419" y="406371"/>
                </a:lnTo>
                <a:close/>
              </a:path>
              <a:path w="636270" h="447675">
                <a:moveTo>
                  <a:pt x="566561" y="380198"/>
                </a:moveTo>
                <a:lnTo>
                  <a:pt x="548419" y="406371"/>
                </a:lnTo>
                <a:lnTo>
                  <a:pt x="561466" y="415416"/>
                </a:lnTo>
                <a:lnTo>
                  <a:pt x="579627" y="389254"/>
                </a:lnTo>
                <a:lnTo>
                  <a:pt x="566561" y="380198"/>
                </a:lnTo>
                <a:close/>
              </a:path>
              <a:path w="636270" h="447675">
                <a:moveTo>
                  <a:pt x="584580" y="354202"/>
                </a:moveTo>
                <a:lnTo>
                  <a:pt x="566561" y="380198"/>
                </a:lnTo>
                <a:lnTo>
                  <a:pt x="579627" y="389254"/>
                </a:lnTo>
                <a:lnTo>
                  <a:pt x="561466" y="415416"/>
                </a:lnTo>
                <a:lnTo>
                  <a:pt x="618144" y="415416"/>
                </a:lnTo>
                <a:lnTo>
                  <a:pt x="584580" y="354202"/>
                </a:lnTo>
                <a:close/>
              </a:path>
              <a:path w="636270" h="447675">
                <a:moveTo>
                  <a:pt x="18034" y="0"/>
                </a:moveTo>
                <a:lnTo>
                  <a:pt x="0" y="26162"/>
                </a:lnTo>
                <a:lnTo>
                  <a:pt x="548419" y="406371"/>
                </a:lnTo>
                <a:lnTo>
                  <a:pt x="566561" y="380198"/>
                </a:lnTo>
                <a:lnTo>
                  <a:pt x="1803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4039" y="2918079"/>
            <a:ext cx="118745" cy="421005"/>
          </a:xfrm>
          <a:custGeom>
            <a:avLst/>
            <a:gdLst/>
            <a:ahLst/>
            <a:cxnLst/>
            <a:rect l="l" t="t" r="r" b="b"/>
            <a:pathLst>
              <a:path w="118744" h="421004">
                <a:moveTo>
                  <a:pt x="0" y="318897"/>
                </a:moveTo>
                <a:lnTo>
                  <a:pt x="30734" y="420878"/>
                </a:lnTo>
                <a:lnTo>
                  <a:pt x="86289" y="345313"/>
                </a:lnTo>
                <a:lnTo>
                  <a:pt x="59817" y="345313"/>
                </a:lnTo>
                <a:lnTo>
                  <a:pt x="28575" y="339979"/>
                </a:lnTo>
                <a:lnTo>
                  <a:pt x="31279" y="324272"/>
                </a:lnTo>
                <a:lnTo>
                  <a:pt x="0" y="318897"/>
                </a:lnTo>
                <a:close/>
              </a:path>
              <a:path w="118744" h="421004">
                <a:moveTo>
                  <a:pt x="31279" y="324272"/>
                </a:moveTo>
                <a:lnTo>
                  <a:pt x="28575" y="339979"/>
                </a:lnTo>
                <a:lnTo>
                  <a:pt x="59817" y="345313"/>
                </a:lnTo>
                <a:lnTo>
                  <a:pt x="62515" y="329640"/>
                </a:lnTo>
                <a:lnTo>
                  <a:pt x="31279" y="324272"/>
                </a:lnTo>
                <a:close/>
              </a:path>
              <a:path w="118744" h="421004">
                <a:moveTo>
                  <a:pt x="62515" y="329640"/>
                </a:moveTo>
                <a:lnTo>
                  <a:pt x="59817" y="345313"/>
                </a:lnTo>
                <a:lnTo>
                  <a:pt x="86289" y="345313"/>
                </a:lnTo>
                <a:lnTo>
                  <a:pt x="93853" y="335025"/>
                </a:lnTo>
                <a:lnTo>
                  <a:pt x="62515" y="329640"/>
                </a:lnTo>
                <a:close/>
              </a:path>
              <a:path w="118744" h="421004">
                <a:moveTo>
                  <a:pt x="87122" y="0"/>
                </a:moveTo>
                <a:lnTo>
                  <a:pt x="31279" y="324272"/>
                </a:lnTo>
                <a:lnTo>
                  <a:pt x="62515" y="329640"/>
                </a:lnTo>
                <a:lnTo>
                  <a:pt x="118364" y="5334"/>
                </a:lnTo>
                <a:lnTo>
                  <a:pt x="8712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92929" y="2526029"/>
            <a:ext cx="1295400" cy="399415"/>
          </a:xfrm>
          <a:prstGeom prst="rect">
            <a:avLst/>
          </a:prstGeom>
          <a:solidFill>
            <a:srgbClr val="F9C090"/>
          </a:solidFill>
          <a:ln w="38100">
            <a:solidFill>
              <a:srgbClr val="0033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Inhibit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46167" y="2178811"/>
            <a:ext cx="365125" cy="320040"/>
          </a:xfrm>
          <a:custGeom>
            <a:avLst/>
            <a:gdLst/>
            <a:ahLst/>
            <a:cxnLst/>
            <a:rect l="l" t="t" r="r" b="b"/>
            <a:pathLst>
              <a:path w="365125" h="320039">
                <a:moveTo>
                  <a:pt x="282323" y="269279"/>
                </a:moveTo>
                <a:lnTo>
                  <a:pt x="261493" y="293242"/>
                </a:lnTo>
                <a:lnTo>
                  <a:pt x="364617" y="319786"/>
                </a:lnTo>
                <a:lnTo>
                  <a:pt x="348046" y="279653"/>
                </a:lnTo>
                <a:lnTo>
                  <a:pt x="294259" y="279653"/>
                </a:lnTo>
                <a:lnTo>
                  <a:pt x="282323" y="269279"/>
                </a:lnTo>
                <a:close/>
              </a:path>
              <a:path w="365125" h="320039">
                <a:moveTo>
                  <a:pt x="303109" y="245366"/>
                </a:moveTo>
                <a:lnTo>
                  <a:pt x="282323" y="269279"/>
                </a:lnTo>
                <a:lnTo>
                  <a:pt x="294259" y="279653"/>
                </a:lnTo>
                <a:lnTo>
                  <a:pt x="315087" y="255777"/>
                </a:lnTo>
                <a:lnTo>
                  <a:pt x="303109" y="245366"/>
                </a:lnTo>
                <a:close/>
              </a:path>
              <a:path w="365125" h="320039">
                <a:moveTo>
                  <a:pt x="323977" y="221361"/>
                </a:moveTo>
                <a:lnTo>
                  <a:pt x="303109" y="245366"/>
                </a:lnTo>
                <a:lnTo>
                  <a:pt x="315087" y="255777"/>
                </a:lnTo>
                <a:lnTo>
                  <a:pt x="294259" y="279653"/>
                </a:lnTo>
                <a:lnTo>
                  <a:pt x="348046" y="279653"/>
                </a:lnTo>
                <a:lnTo>
                  <a:pt x="323977" y="221361"/>
                </a:lnTo>
                <a:close/>
              </a:path>
              <a:path w="365125" h="320039">
                <a:moveTo>
                  <a:pt x="20828" y="0"/>
                </a:moveTo>
                <a:lnTo>
                  <a:pt x="0" y="23875"/>
                </a:lnTo>
                <a:lnTo>
                  <a:pt x="282323" y="269279"/>
                </a:lnTo>
                <a:lnTo>
                  <a:pt x="303109" y="245366"/>
                </a:lnTo>
                <a:lnTo>
                  <a:pt x="2082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0613" y="4790694"/>
            <a:ext cx="4249420" cy="401320"/>
          </a:xfrm>
          <a:custGeom>
            <a:avLst/>
            <a:gdLst/>
            <a:ahLst/>
            <a:cxnLst/>
            <a:rect l="l" t="t" r="r" b="b"/>
            <a:pathLst>
              <a:path w="4249420" h="401320">
                <a:moveTo>
                  <a:pt x="0" y="400811"/>
                </a:moveTo>
                <a:lnTo>
                  <a:pt x="4248912" y="400811"/>
                </a:lnTo>
                <a:lnTo>
                  <a:pt x="4248912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0613" y="4790694"/>
            <a:ext cx="4249420" cy="401320"/>
          </a:xfrm>
          <a:prstGeom prst="rect">
            <a:avLst/>
          </a:prstGeom>
          <a:ln w="38100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VME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Realtime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ADC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CAEN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V785N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73217" y="4796790"/>
            <a:ext cx="3773804" cy="399415"/>
          </a:xfrm>
          <a:custGeom>
            <a:avLst/>
            <a:gdLst/>
            <a:ahLst/>
            <a:cxnLst/>
            <a:rect l="l" t="t" r="r" b="b"/>
            <a:pathLst>
              <a:path w="3773804" h="399414">
                <a:moveTo>
                  <a:pt x="0" y="399288"/>
                </a:moveTo>
                <a:lnTo>
                  <a:pt x="3773424" y="399288"/>
                </a:lnTo>
                <a:lnTo>
                  <a:pt x="377342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73217" y="4796790"/>
            <a:ext cx="3773804" cy="399415"/>
          </a:xfrm>
          <a:prstGeom prst="rect">
            <a:avLst/>
          </a:prstGeom>
          <a:ln w="38100">
            <a:solidFill>
              <a:srgbClr val="0033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VME CAEN V976</a:t>
            </a:r>
            <a:r>
              <a:rPr sz="20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(Trigger)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7339" y="4368419"/>
            <a:ext cx="95250" cy="410209"/>
          </a:xfrm>
          <a:custGeom>
            <a:avLst/>
            <a:gdLst/>
            <a:ahLst/>
            <a:cxnLst/>
            <a:rect l="l" t="t" r="r" b="b"/>
            <a:pathLst>
              <a:path w="95250" h="410210">
                <a:moveTo>
                  <a:pt x="31747" y="315086"/>
                </a:moveTo>
                <a:lnTo>
                  <a:pt x="0" y="315340"/>
                </a:lnTo>
                <a:lnTo>
                  <a:pt x="48399" y="410209"/>
                </a:lnTo>
                <a:lnTo>
                  <a:pt x="87213" y="330961"/>
                </a:lnTo>
                <a:lnTo>
                  <a:pt x="31876" y="330961"/>
                </a:lnTo>
                <a:lnTo>
                  <a:pt x="31747" y="315086"/>
                </a:lnTo>
                <a:close/>
              </a:path>
              <a:path w="95250" h="410210">
                <a:moveTo>
                  <a:pt x="63497" y="314832"/>
                </a:moveTo>
                <a:lnTo>
                  <a:pt x="31747" y="315086"/>
                </a:lnTo>
                <a:lnTo>
                  <a:pt x="31876" y="330961"/>
                </a:lnTo>
                <a:lnTo>
                  <a:pt x="63626" y="330707"/>
                </a:lnTo>
                <a:lnTo>
                  <a:pt x="63497" y="314832"/>
                </a:lnTo>
                <a:close/>
              </a:path>
              <a:path w="95250" h="410210">
                <a:moveTo>
                  <a:pt x="95237" y="314578"/>
                </a:moveTo>
                <a:lnTo>
                  <a:pt x="63497" y="314832"/>
                </a:lnTo>
                <a:lnTo>
                  <a:pt x="63626" y="330707"/>
                </a:lnTo>
                <a:lnTo>
                  <a:pt x="31876" y="330961"/>
                </a:lnTo>
                <a:lnTo>
                  <a:pt x="87213" y="330961"/>
                </a:lnTo>
                <a:lnTo>
                  <a:pt x="95237" y="314578"/>
                </a:lnTo>
                <a:close/>
              </a:path>
              <a:path w="95250" h="410210">
                <a:moveTo>
                  <a:pt x="60921" y="0"/>
                </a:moveTo>
                <a:lnTo>
                  <a:pt x="29171" y="253"/>
                </a:lnTo>
                <a:lnTo>
                  <a:pt x="31747" y="315086"/>
                </a:lnTo>
                <a:lnTo>
                  <a:pt x="63497" y="314832"/>
                </a:lnTo>
                <a:lnTo>
                  <a:pt x="6092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3397" y="4367021"/>
            <a:ext cx="95250" cy="399415"/>
          </a:xfrm>
          <a:custGeom>
            <a:avLst/>
            <a:gdLst/>
            <a:ahLst/>
            <a:cxnLst/>
            <a:rect l="l" t="t" r="r" b="b"/>
            <a:pathLst>
              <a:path w="95250" h="399414">
                <a:moveTo>
                  <a:pt x="31750" y="304038"/>
                </a:moveTo>
                <a:lnTo>
                  <a:pt x="0" y="304038"/>
                </a:lnTo>
                <a:lnTo>
                  <a:pt x="47625" y="399288"/>
                </a:lnTo>
                <a:lnTo>
                  <a:pt x="87312" y="319913"/>
                </a:lnTo>
                <a:lnTo>
                  <a:pt x="31750" y="319913"/>
                </a:lnTo>
                <a:lnTo>
                  <a:pt x="31750" y="304038"/>
                </a:lnTo>
                <a:close/>
              </a:path>
              <a:path w="95250" h="399414">
                <a:moveTo>
                  <a:pt x="63500" y="0"/>
                </a:moveTo>
                <a:lnTo>
                  <a:pt x="31750" y="0"/>
                </a:lnTo>
                <a:lnTo>
                  <a:pt x="31750" y="319913"/>
                </a:lnTo>
                <a:lnTo>
                  <a:pt x="63500" y="319913"/>
                </a:lnTo>
                <a:lnTo>
                  <a:pt x="63500" y="0"/>
                </a:lnTo>
                <a:close/>
              </a:path>
              <a:path w="95250" h="399414">
                <a:moveTo>
                  <a:pt x="95250" y="304038"/>
                </a:moveTo>
                <a:lnTo>
                  <a:pt x="63500" y="304038"/>
                </a:lnTo>
                <a:lnTo>
                  <a:pt x="63500" y="319913"/>
                </a:lnTo>
                <a:lnTo>
                  <a:pt x="87312" y="319913"/>
                </a:lnTo>
                <a:lnTo>
                  <a:pt x="95250" y="30403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2578" y="4342257"/>
            <a:ext cx="831850" cy="448945"/>
          </a:xfrm>
          <a:custGeom>
            <a:avLst/>
            <a:gdLst/>
            <a:ahLst/>
            <a:cxnLst/>
            <a:rect l="l" t="t" r="r" b="b"/>
            <a:pathLst>
              <a:path w="831850" h="448945">
                <a:moveTo>
                  <a:pt x="61975" y="362077"/>
                </a:moveTo>
                <a:lnTo>
                  <a:pt x="0" y="448691"/>
                </a:lnTo>
                <a:lnTo>
                  <a:pt x="106425" y="446405"/>
                </a:lnTo>
                <a:lnTo>
                  <a:pt x="95514" y="425704"/>
                </a:lnTo>
                <a:lnTo>
                  <a:pt x="77597" y="425704"/>
                </a:lnTo>
                <a:lnTo>
                  <a:pt x="62864" y="397637"/>
                </a:lnTo>
                <a:lnTo>
                  <a:pt x="76835" y="390267"/>
                </a:lnTo>
                <a:lnTo>
                  <a:pt x="61975" y="362077"/>
                </a:lnTo>
                <a:close/>
              </a:path>
              <a:path w="831850" h="448945">
                <a:moveTo>
                  <a:pt x="76835" y="390267"/>
                </a:moveTo>
                <a:lnTo>
                  <a:pt x="62864" y="397637"/>
                </a:lnTo>
                <a:lnTo>
                  <a:pt x="77597" y="425704"/>
                </a:lnTo>
                <a:lnTo>
                  <a:pt x="91617" y="418311"/>
                </a:lnTo>
                <a:lnTo>
                  <a:pt x="76835" y="390267"/>
                </a:lnTo>
                <a:close/>
              </a:path>
              <a:path w="831850" h="448945">
                <a:moveTo>
                  <a:pt x="91617" y="418311"/>
                </a:moveTo>
                <a:lnTo>
                  <a:pt x="77597" y="425704"/>
                </a:lnTo>
                <a:lnTo>
                  <a:pt x="95514" y="425704"/>
                </a:lnTo>
                <a:lnTo>
                  <a:pt x="91617" y="418311"/>
                </a:lnTo>
                <a:close/>
              </a:path>
              <a:path w="831850" h="448945">
                <a:moveTo>
                  <a:pt x="816610" y="0"/>
                </a:moveTo>
                <a:lnTo>
                  <a:pt x="76835" y="390267"/>
                </a:lnTo>
                <a:lnTo>
                  <a:pt x="91617" y="418311"/>
                </a:lnTo>
                <a:lnTo>
                  <a:pt x="831469" y="28194"/>
                </a:lnTo>
                <a:lnTo>
                  <a:pt x="81661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9465" y="4357878"/>
            <a:ext cx="95250" cy="421005"/>
          </a:xfrm>
          <a:custGeom>
            <a:avLst/>
            <a:gdLst/>
            <a:ahLst/>
            <a:cxnLst/>
            <a:rect l="l" t="t" r="r" b="b"/>
            <a:pathLst>
              <a:path w="95250" h="421004">
                <a:moveTo>
                  <a:pt x="31750" y="325247"/>
                </a:moveTo>
                <a:lnTo>
                  <a:pt x="0" y="325247"/>
                </a:lnTo>
                <a:lnTo>
                  <a:pt x="47625" y="420497"/>
                </a:lnTo>
                <a:lnTo>
                  <a:pt x="87312" y="341122"/>
                </a:lnTo>
                <a:lnTo>
                  <a:pt x="31750" y="341122"/>
                </a:lnTo>
                <a:lnTo>
                  <a:pt x="31750" y="325247"/>
                </a:lnTo>
                <a:close/>
              </a:path>
              <a:path w="95250" h="421004">
                <a:moveTo>
                  <a:pt x="63500" y="0"/>
                </a:moveTo>
                <a:lnTo>
                  <a:pt x="31750" y="0"/>
                </a:lnTo>
                <a:lnTo>
                  <a:pt x="31750" y="341122"/>
                </a:lnTo>
                <a:lnTo>
                  <a:pt x="63500" y="341122"/>
                </a:lnTo>
                <a:lnTo>
                  <a:pt x="63500" y="0"/>
                </a:lnTo>
                <a:close/>
              </a:path>
              <a:path w="95250" h="421004">
                <a:moveTo>
                  <a:pt x="95250" y="325247"/>
                </a:moveTo>
                <a:lnTo>
                  <a:pt x="63500" y="325247"/>
                </a:lnTo>
                <a:lnTo>
                  <a:pt x="63500" y="341122"/>
                </a:lnTo>
                <a:lnTo>
                  <a:pt x="87312" y="341122"/>
                </a:lnTo>
                <a:lnTo>
                  <a:pt x="95250" y="32524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7676" y="2916173"/>
            <a:ext cx="1330960" cy="1877695"/>
          </a:xfrm>
          <a:custGeom>
            <a:avLst/>
            <a:gdLst/>
            <a:ahLst/>
            <a:cxnLst/>
            <a:rect l="l" t="t" r="r" b="b"/>
            <a:pathLst>
              <a:path w="1330960" h="1877695">
                <a:moveTo>
                  <a:pt x="1262508" y="1808974"/>
                </a:moveTo>
                <a:lnTo>
                  <a:pt x="1236599" y="1827276"/>
                </a:lnTo>
                <a:lnTo>
                  <a:pt x="1330452" y="1877695"/>
                </a:lnTo>
                <a:lnTo>
                  <a:pt x="1321988" y="1821942"/>
                </a:lnTo>
                <a:lnTo>
                  <a:pt x="1271651" y="1821942"/>
                </a:lnTo>
                <a:lnTo>
                  <a:pt x="1262508" y="1808974"/>
                </a:lnTo>
                <a:close/>
              </a:path>
              <a:path w="1330960" h="1877695">
                <a:moveTo>
                  <a:pt x="1288494" y="1790618"/>
                </a:moveTo>
                <a:lnTo>
                  <a:pt x="1262508" y="1808974"/>
                </a:lnTo>
                <a:lnTo>
                  <a:pt x="1271651" y="1821942"/>
                </a:lnTo>
                <a:lnTo>
                  <a:pt x="1297686" y="1803653"/>
                </a:lnTo>
                <a:lnTo>
                  <a:pt x="1288494" y="1790618"/>
                </a:lnTo>
                <a:close/>
              </a:path>
              <a:path w="1330960" h="1877695">
                <a:moveTo>
                  <a:pt x="1314450" y="1772284"/>
                </a:moveTo>
                <a:lnTo>
                  <a:pt x="1288494" y="1790618"/>
                </a:lnTo>
                <a:lnTo>
                  <a:pt x="1297686" y="1803653"/>
                </a:lnTo>
                <a:lnTo>
                  <a:pt x="1271651" y="1821942"/>
                </a:lnTo>
                <a:lnTo>
                  <a:pt x="1321988" y="1821942"/>
                </a:lnTo>
                <a:lnTo>
                  <a:pt x="1314450" y="1772284"/>
                </a:lnTo>
                <a:close/>
              </a:path>
              <a:path w="1330960" h="1877695">
                <a:moveTo>
                  <a:pt x="25908" y="0"/>
                </a:moveTo>
                <a:lnTo>
                  <a:pt x="0" y="18287"/>
                </a:lnTo>
                <a:lnTo>
                  <a:pt x="1262508" y="1808974"/>
                </a:lnTo>
                <a:lnTo>
                  <a:pt x="1288494" y="1790618"/>
                </a:lnTo>
                <a:lnTo>
                  <a:pt x="259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80246" y="1602358"/>
            <a:ext cx="97790" cy="3188335"/>
          </a:xfrm>
          <a:custGeom>
            <a:avLst/>
            <a:gdLst/>
            <a:ahLst/>
            <a:cxnLst/>
            <a:rect l="l" t="t" r="r" b="b"/>
            <a:pathLst>
              <a:path w="97790" h="3188335">
                <a:moveTo>
                  <a:pt x="33987" y="3092999"/>
                </a:moveTo>
                <a:lnTo>
                  <a:pt x="2158" y="3093339"/>
                </a:lnTo>
                <a:lnTo>
                  <a:pt x="50800" y="3188080"/>
                </a:lnTo>
                <a:lnTo>
                  <a:pt x="89311" y="3108960"/>
                </a:lnTo>
                <a:lnTo>
                  <a:pt x="34162" y="3108960"/>
                </a:lnTo>
                <a:lnTo>
                  <a:pt x="33987" y="3092999"/>
                </a:lnTo>
                <a:close/>
              </a:path>
              <a:path w="97790" h="3188335">
                <a:moveTo>
                  <a:pt x="65738" y="3092660"/>
                </a:moveTo>
                <a:lnTo>
                  <a:pt x="33987" y="3092999"/>
                </a:lnTo>
                <a:lnTo>
                  <a:pt x="34162" y="3108960"/>
                </a:lnTo>
                <a:lnTo>
                  <a:pt x="65912" y="3108579"/>
                </a:lnTo>
                <a:lnTo>
                  <a:pt x="65738" y="3092660"/>
                </a:lnTo>
                <a:close/>
              </a:path>
              <a:path w="97790" h="3188335">
                <a:moveTo>
                  <a:pt x="97408" y="3092322"/>
                </a:moveTo>
                <a:lnTo>
                  <a:pt x="65738" y="3092660"/>
                </a:lnTo>
                <a:lnTo>
                  <a:pt x="65912" y="3108579"/>
                </a:lnTo>
                <a:lnTo>
                  <a:pt x="34162" y="3108960"/>
                </a:lnTo>
                <a:lnTo>
                  <a:pt x="89311" y="3108960"/>
                </a:lnTo>
                <a:lnTo>
                  <a:pt x="97408" y="3092322"/>
                </a:lnTo>
                <a:close/>
              </a:path>
              <a:path w="97790" h="3188335">
                <a:moveTo>
                  <a:pt x="31750" y="0"/>
                </a:moveTo>
                <a:lnTo>
                  <a:pt x="0" y="253"/>
                </a:lnTo>
                <a:lnTo>
                  <a:pt x="33987" y="3092999"/>
                </a:lnTo>
                <a:lnTo>
                  <a:pt x="65738" y="309266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89526" y="4944998"/>
            <a:ext cx="582930" cy="99060"/>
          </a:xfrm>
          <a:custGeom>
            <a:avLst/>
            <a:gdLst/>
            <a:ahLst/>
            <a:cxnLst/>
            <a:rect l="l" t="t" r="r" b="b"/>
            <a:pathLst>
              <a:path w="582929" h="99060">
                <a:moveTo>
                  <a:pt x="488188" y="3428"/>
                </a:moveTo>
                <a:lnTo>
                  <a:pt x="487891" y="35168"/>
                </a:lnTo>
                <a:lnTo>
                  <a:pt x="503682" y="35306"/>
                </a:lnTo>
                <a:lnTo>
                  <a:pt x="503427" y="67056"/>
                </a:lnTo>
                <a:lnTo>
                  <a:pt x="487594" y="67056"/>
                </a:lnTo>
                <a:lnTo>
                  <a:pt x="487299" y="98678"/>
                </a:lnTo>
                <a:lnTo>
                  <a:pt x="551830" y="67056"/>
                </a:lnTo>
                <a:lnTo>
                  <a:pt x="503427" y="67056"/>
                </a:lnTo>
                <a:lnTo>
                  <a:pt x="552111" y="66918"/>
                </a:lnTo>
                <a:lnTo>
                  <a:pt x="582929" y="51815"/>
                </a:lnTo>
                <a:lnTo>
                  <a:pt x="488188" y="3428"/>
                </a:lnTo>
                <a:close/>
              </a:path>
              <a:path w="582929" h="99060">
                <a:moveTo>
                  <a:pt x="95631" y="0"/>
                </a:moveTo>
                <a:lnTo>
                  <a:pt x="0" y="46862"/>
                </a:lnTo>
                <a:lnTo>
                  <a:pt x="94869" y="95250"/>
                </a:lnTo>
                <a:lnTo>
                  <a:pt x="95122" y="63510"/>
                </a:lnTo>
                <a:lnTo>
                  <a:pt x="79248" y="63373"/>
                </a:lnTo>
                <a:lnTo>
                  <a:pt x="79501" y="31623"/>
                </a:lnTo>
                <a:lnTo>
                  <a:pt x="95378" y="31623"/>
                </a:lnTo>
                <a:lnTo>
                  <a:pt x="95631" y="0"/>
                </a:lnTo>
                <a:close/>
              </a:path>
              <a:path w="582929" h="99060">
                <a:moveTo>
                  <a:pt x="487891" y="35168"/>
                </a:moveTo>
                <a:lnTo>
                  <a:pt x="487595" y="66918"/>
                </a:lnTo>
                <a:lnTo>
                  <a:pt x="503427" y="67056"/>
                </a:lnTo>
                <a:lnTo>
                  <a:pt x="503682" y="35306"/>
                </a:lnTo>
                <a:lnTo>
                  <a:pt x="487891" y="35168"/>
                </a:lnTo>
                <a:close/>
              </a:path>
              <a:path w="582929" h="99060">
                <a:moveTo>
                  <a:pt x="95376" y="31760"/>
                </a:moveTo>
                <a:lnTo>
                  <a:pt x="95122" y="63510"/>
                </a:lnTo>
                <a:lnTo>
                  <a:pt x="487595" y="66918"/>
                </a:lnTo>
                <a:lnTo>
                  <a:pt x="487891" y="35168"/>
                </a:lnTo>
                <a:lnTo>
                  <a:pt x="95376" y="31760"/>
                </a:lnTo>
                <a:close/>
              </a:path>
              <a:path w="582929" h="99060">
                <a:moveTo>
                  <a:pt x="79501" y="31623"/>
                </a:moveTo>
                <a:lnTo>
                  <a:pt x="79248" y="63373"/>
                </a:lnTo>
                <a:lnTo>
                  <a:pt x="95122" y="63510"/>
                </a:lnTo>
                <a:lnTo>
                  <a:pt x="95376" y="31760"/>
                </a:lnTo>
                <a:lnTo>
                  <a:pt x="79501" y="31623"/>
                </a:lnTo>
                <a:close/>
              </a:path>
              <a:path w="582929" h="99060">
                <a:moveTo>
                  <a:pt x="95378" y="31623"/>
                </a:moveTo>
                <a:lnTo>
                  <a:pt x="79501" y="31623"/>
                </a:lnTo>
                <a:lnTo>
                  <a:pt x="95376" y="31760"/>
                </a:lnTo>
                <a:lnTo>
                  <a:pt x="95378" y="3162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25365" y="4961382"/>
            <a:ext cx="95250" cy="398145"/>
          </a:xfrm>
          <a:custGeom>
            <a:avLst/>
            <a:gdLst/>
            <a:ahLst/>
            <a:cxnLst/>
            <a:rect l="l" t="t" r="r" b="b"/>
            <a:pathLst>
              <a:path w="95250" h="398145">
                <a:moveTo>
                  <a:pt x="31750" y="302895"/>
                </a:moveTo>
                <a:lnTo>
                  <a:pt x="0" y="302895"/>
                </a:lnTo>
                <a:lnTo>
                  <a:pt x="47625" y="398145"/>
                </a:lnTo>
                <a:lnTo>
                  <a:pt x="87312" y="318770"/>
                </a:lnTo>
                <a:lnTo>
                  <a:pt x="31750" y="318770"/>
                </a:lnTo>
                <a:lnTo>
                  <a:pt x="31750" y="302895"/>
                </a:lnTo>
                <a:close/>
              </a:path>
              <a:path w="95250" h="398145">
                <a:moveTo>
                  <a:pt x="63500" y="0"/>
                </a:moveTo>
                <a:lnTo>
                  <a:pt x="31750" y="0"/>
                </a:lnTo>
                <a:lnTo>
                  <a:pt x="31750" y="318770"/>
                </a:lnTo>
                <a:lnTo>
                  <a:pt x="63500" y="318770"/>
                </a:lnTo>
                <a:lnTo>
                  <a:pt x="63500" y="0"/>
                </a:lnTo>
                <a:close/>
              </a:path>
              <a:path w="95250" h="398145">
                <a:moveTo>
                  <a:pt x="95250" y="302895"/>
                </a:moveTo>
                <a:lnTo>
                  <a:pt x="63500" y="302895"/>
                </a:lnTo>
                <a:lnTo>
                  <a:pt x="63500" y="318770"/>
                </a:lnTo>
                <a:lnTo>
                  <a:pt x="87312" y="318770"/>
                </a:lnTo>
                <a:lnTo>
                  <a:pt x="95250" y="30289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25290" y="5383529"/>
            <a:ext cx="1190625" cy="399415"/>
          </a:xfrm>
          <a:prstGeom prst="rect">
            <a:avLst/>
          </a:prstGeom>
          <a:solidFill>
            <a:srgbClr val="92D050">
              <a:alpha val="30195"/>
            </a:srgbClr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PC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15534" y="5535548"/>
            <a:ext cx="407670" cy="95250"/>
          </a:xfrm>
          <a:custGeom>
            <a:avLst/>
            <a:gdLst/>
            <a:ahLst/>
            <a:cxnLst/>
            <a:rect l="l" t="t" r="r" b="b"/>
            <a:pathLst>
              <a:path w="407670" h="95250">
                <a:moveTo>
                  <a:pt x="311912" y="0"/>
                </a:moveTo>
                <a:lnTo>
                  <a:pt x="311912" y="95250"/>
                </a:lnTo>
                <a:lnTo>
                  <a:pt x="375412" y="63500"/>
                </a:lnTo>
                <a:lnTo>
                  <a:pt x="327787" y="63500"/>
                </a:lnTo>
                <a:lnTo>
                  <a:pt x="327787" y="31750"/>
                </a:lnTo>
                <a:lnTo>
                  <a:pt x="375412" y="31750"/>
                </a:lnTo>
                <a:lnTo>
                  <a:pt x="311912" y="0"/>
                </a:lnTo>
                <a:close/>
              </a:path>
              <a:path w="407670" h="95250">
                <a:moveTo>
                  <a:pt x="311912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11912" y="63500"/>
                </a:lnTo>
                <a:lnTo>
                  <a:pt x="311912" y="31750"/>
                </a:lnTo>
                <a:close/>
              </a:path>
              <a:path w="407670" h="95250">
                <a:moveTo>
                  <a:pt x="375412" y="31750"/>
                </a:moveTo>
                <a:lnTo>
                  <a:pt x="327787" y="31750"/>
                </a:lnTo>
                <a:lnTo>
                  <a:pt x="327787" y="63500"/>
                </a:lnTo>
                <a:lnTo>
                  <a:pt x="375412" y="63500"/>
                </a:lnTo>
                <a:lnTo>
                  <a:pt x="407162" y="47625"/>
                </a:lnTo>
                <a:lnTo>
                  <a:pt x="375412" y="317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822441" y="5383529"/>
            <a:ext cx="1190625" cy="399415"/>
          </a:xfrm>
          <a:prstGeom prst="rect">
            <a:avLst/>
          </a:prstGeom>
          <a:solidFill>
            <a:srgbClr val="92D050">
              <a:alpha val="30195"/>
            </a:srgbClr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HDD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60969" y="3339846"/>
            <a:ext cx="1295400" cy="708660"/>
          </a:xfrm>
          <a:prstGeom prst="rect">
            <a:avLst/>
          </a:prstGeom>
          <a:solidFill>
            <a:srgbClr val="F1DCDB"/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ORTEC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671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58205" y="3342894"/>
            <a:ext cx="1068705" cy="708660"/>
          </a:xfrm>
          <a:custGeom>
            <a:avLst/>
            <a:gdLst/>
            <a:ahLst/>
            <a:cxnLst/>
            <a:rect l="l" t="t" r="r" b="b"/>
            <a:pathLst>
              <a:path w="1068704" h="708660">
                <a:moveTo>
                  <a:pt x="0" y="708659"/>
                </a:moveTo>
                <a:lnTo>
                  <a:pt x="1068324" y="708659"/>
                </a:lnTo>
                <a:lnTo>
                  <a:pt x="1068324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ln w="3810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77255" y="3361944"/>
            <a:ext cx="1030605" cy="689610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ORTEC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671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91178" y="4036695"/>
            <a:ext cx="1906905" cy="746125"/>
          </a:xfrm>
          <a:custGeom>
            <a:avLst/>
            <a:gdLst/>
            <a:ahLst/>
            <a:cxnLst/>
            <a:rect l="l" t="t" r="r" b="b"/>
            <a:pathLst>
              <a:path w="1906904" h="746125">
                <a:moveTo>
                  <a:pt x="72262" y="656716"/>
                </a:moveTo>
                <a:lnTo>
                  <a:pt x="0" y="734948"/>
                </a:lnTo>
                <a:lnTo>
                  <a:pt x="105918" y="745743"/>
                </a:lnTo>
                <a:lnTo>
                  <a:pt x="96844" y="721740"/>
                </a:lnTo>
                <a:lnTo>
                  <a:pt x="79883" y="721740"/>
                </a:lnTo>
                <a:lnTo>
                  <a:pt x="68580" y="692022"/>
                </a:lnTo>
                <a:lnTo>
                  <a:pt x="83476" y="686379"/>
                </a:lnTo>
                <a:lnTo>
                  <a:pt x="72262" y="656716"/>
                </a:lnTo>
                <a:close/>
              </a:path>
              <a:path w="1906904" h="746125">
                <a:moveTo>
                  <a:pt x="83476" y="686379"/>
                </a:moveTo>
                <a:lnTo>
                  <a:pt x="68580" y="692022"/>
                </a:lnTo>
                <a:lnTo>
                  <a:pt x="79883" y="721740"/>
                </a:lnTo>
                <a:lnTo>
                  <a:pt x="94719" y="716120"/>
                </a:lnTo>
                <a:lnTo>
                  <a:pt x="83476" y="686379"/>
                </a:lnTo>
                <a:close/>
              </a:path>
              <a:path w="1906904" h="746125">
                <a:moveTo>
                  <a:pt x="94719" y="716120"/>
                </a:moveTo>
                <a:lnTo>
                  <a:pt x="79883" y="721740"/>
                </a:lnTo>
                <a:lnTo>
                  <a:pt x="96844" y="721740"/>
                </a:lnTo>
                <a:lnTo>
                  <a:pt x="94719" y="716120"/>
                </a:lnTo>
                <a:close/>
              </a:path>
              <a:path w="1906904" h="746125">
                <a:moveTo>
                  <a:pt x="1895348" y="0"/>
                </a:moveTo>
                <a:lnTo>
                  <a:pt x="83476" y="686379"/>
                </a:lnTo>
                <a:lnTo>
                  <a:pt x="94719" y="716120"/>
                </a:lnTo>
                <a:lnTo>
                  <a:pt x="1906651" y="29717"/>
                </a:lnTo>
                <a:lnTo>
                  <a:pt x="18953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52950" y="4033011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83692" y="739901"/>
                </a:moveTo>
                <a:lnTo>
                  <a:pt x="0" y="805688"/>
                </a:lnTo>
                <a:lnTo>
                  <a:pt x="102870" y="833246"/>
                </a:lnTo>
                <a:lnTo>
                  <a:pt x="97129" y="805307"/>
                </a:lnTo>
                <a:lnTo>
                  <a:pt x="80899" y="805307"/>
                </a:lnTo>
                <a:lnTo>
                  <a:pt x="74549" y="774192"/>
                </a:lnTo>
                <a:lnTo>
                  <a:pt x="90083" y="771008"/>
                </a:lnTo>
                <a:lnTo>
                  <a:pt x="83692" y="739901"/>
                </a:lnTo>
                <a:close/>
              </a:path>
              <a:path w="3858895" h="833754">
                <a:moveTo>
                  <a:pt x="90083" y="771008"/>
                </a:moveTo>
                <a:lnTo>
                  <a:pt x="74549" y="774192"/>
                </a:lnTo>
                <a:lnTo>
                  <a:pt x="80899" y="805307"/>
                </a:lnTo>
                <a:lnTo>
                  <a:pt x="96474" y="802114"/>
                </a:lnTo>
                <a:lnTo>
                  <a:pt x="90083" y="771008"/>
                </a:lnTo>
                <a:close/>
              </a:path>
              <a:path w="3858895" h="833754">
                <a:moveTo>
                  <a:pt x="96474" y="802114"/>
                </a:moveTo>
                <a:lnTo>
                  <a:pt x="80899" y="805307"/>
                </a:lnTo>
                <a:lnTo>
                  <a:pt x="97129" y="805307"/>
                </a:lnTo>
                <a:lnTo>
                  <a:pt x="96474" y="802114"/>
                </a:lnTo>
                <a:close/>
              </a:path>
              <a:path w="3858895" h="833754">
                <a:moveTo>
                  <a:pt x="3852164" y="0"/>
                </a:moveTo>
                <a:lnTo>
                  <a:pt x="90083" y="771008"/>
                </a:lnTo>
                <a:lnTo>
                  <a:pt x="96474" y="802114"/>
                </a:lnTo>
                <a:lnTo>
                  <a:pt x="3858514" y="30987"/>
                </a:lnTo>
                <a:lnTo>
                  <a:pt x="385216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1246" y="2900426"/>
            <a:ext cx="341630" cy="442595"/>
          </a:xfrm>
          <a:custGeom>
            <a:avLst/>
            <a:gdLst/>
            <a:ahLst/>
            <a:cxnLst/>
            <a:rect l="l" t="t" r="r" b="b"/>
            <a:pathLst>
              <a:path w="341629" h="442595">
                <a:moveTo>
                  <a:pt x="270898" y="376168"/>
                </a:moveTo>
                <a:lnTo>
                  <a:pt x="245617" y="395350"/>
                </a:lnTo>
                <a:lnTo>
                  <a:pt x="341121" y="442468"/>
                </a:lnTo>
                <a:lnTo>
                  <a:pt x="331040" y="388874"/>
                </a:lnTo>
                <a:lnTo>
                  <a:pt x="280542" y="388874"/>
                </a:lnTo>
                <a:lnTo>
                  <a:pt x="270898" y="376168"/>
                </a:lnTo>
                <a:close/>
              </a:path>
              <a:path w="341629" h="442595">
                <a:moveTo>
                  <a:pt x="296176" y="356987"/>
                </a:moveTo>
                <a:lnTo>
                  <a:pt x="270898" y="376168"/>
                </a:lnTo>
                <a:lnTo>
                  <a:pt x="280542" y="388874"/>
                </a:lnTo>
                <a:lnTo>
                  <a:pt x="305815" y="369697"/>
                </a:lnTo>
                <a:lnTo>
                  <a:pt x="296176" y="356987"/>
                </a:lnTo>
                <a:close/>
              </a:path>
              <a:path w="341629" h="442595">
                <a:moveTo>
                  <a:pt x="321437" y="337820"/>
                </a:moveTo>
                <a:lnTo>
                  <a:pt x="296176" y="356987"/>
                </a:lnTo>
                <a:lnTo>
                  <a:pt x="305815" y="369697"/>
                </a:lnTo>
                <a:lnTo>
                  <a:pt x="280542" y="388874"/>
                </a:lnTo>
                <a:lnTo>
                  <a:pt x="331040" y="388874"/>
                </a:lnTo>
                <a:lnTo>
                  <a:pt x="321437" y="337820"/>
                </a:lnTo>
                <a:close/>
              </a:path>
              <a:path w="341629" h="442595">
                <a:moveTo>
                  <a:pt x="25400" y="0"/>
                </a:moveTo>
                <a:lnTo>
                  <a:pt x="0" y="19303"/>
                </a:lnTo>
                <a:lnTo>
                  <a:pt x="270898" y="376168"/>
                </a:lnTo>
                <a:lnTo>
                  <a:pt x="296176" y="356987"/>
                </a:lnTo>
                <a:lnTo>
                  <a:pt x="2540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460742" y="5383529"/>
            <a:ext cx="1190625" cy="399415"/>
          </a:xfrm>
          <a:prstGeom prst="rect">
            <a:avLst/>
          </a:prstGeom>
          <a:solidFill>
            <a:srgbClr val="92D050">
              <a:alpha val="30195"/>
            </a:srgbClr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229"/>
              </a:spcBef>
            </a:pP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ROOT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12685" y="553554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447675" h="95250">
                <a:moveTo>
                  <a:pt x="352298" y="0"/>
                </a:moveTo>
                <a:lnTo>
                  <a:pt x="352298" y="95250"/>
                </a:lnTo>
                <a:lnTo>
                  <a:pt x="415798" y="63500"/>
                </a:lnTo>
                <a:lnTo>
                  <a:pt x="368173" y="63500"/>
                </a:lnTo>
                <a:lnTo>
                  <a:pt x="368173" y="31750"/>
                </a:lnTo>
                <a:lnTo>
                  <a:pt x="415798" y="31750"/>
                </a:lnTo>
                <a:lnTo>
                  <a:pt x="352298" y="0"/>
                </a:lnTo>
                <a:close/>
              </a:path>
              <a:path w="447675" h="95250">
                <a:moveTo>
                  <a:pt x="352298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52298" y="63500"/>
                </a:lnTo>
                <a:lnTo>
                  <a:pt x="352298" y="31750"/>
                </a:lnTo>
                <a:close/>
              </a:path>
              <a:path w="447675" h="95250">
                <a:moveTo>
                  <a:pt x="415798" y="31750"/>
                </a:moveTo>
                <a:lnTo>
                  <a:pt x="368173" y="31750"/>
                </a:lnTo>
                <a:lnTo>
                  <a:pt x="368173" y="63500"/>
                </a:lnTo>
                <a:lnTo>
                  <a:pt x="415798" y="63500"/>
                </a:lnTo>
                <a:lnTo>
                  <a:pt x="447548" y="47625"/>
                </a:lnTo>
                <a:lnTo>
                  <a:pt x="415798" y="317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57921" y="5769495"/>
            <a:ext cx="306705" cy="207010"/>
          </a:xfrm>
          <a:custGeom>
            <a:avLst/>
            <a:gdLst/>
            <a:ahLst/>
            <a:cxnLst/>
            <a:rect l="l" t="t" r="r" b="b"/>
            <a:pathLst>
              <a:path w="306704" h="207010">
                <a:moveTo>
                  <a:pt x="53975" y="114833"/>
                </a:moveTo>
                <a:lnTo>
                  <a:pt x="0" y="206616"/>
                </a:lnTo>
                <a:lnTo>
                  <a:pt x="105791" y="194754"/>
                </a:lnTo>
                <a:lnTo>
                  <a:pt x="94115" y="176745"/>
                </a:lnTo>
                <a:lnTo>
                  <a:pt x="75183" y="176745"/>
                </a:lnTo>
                <a:lnTo>
                  <a:pt x="57911" y="150101"/>
                </a:lnTo>
                <a:lnTo>
                  <a:pt x="71238" y="141461"/>
                </a:lnTo>
                <a:lnTo>
                  <a:pt x="53975" y="114833"/>
                </a:lnTo>
                <a:close/>
              </a:path>
              <a:path w="306704" h="207010">
                <a:moveTo>
                  <a:pt x="71238" y="141461"/>
                </a:moveTo>
                <a:lnTo>
                  <a:pt x="57911" y="150101"/>
                </a:lnTo>
                <a:lnTo>
                  <a:pt x="75183" y="176745"/>
                </a:lnTo>
                <a:lnTo>
                  <a:pt x="88512" y="168104"/>
                </a:lnTo>
                <a:lnTo>
                  <a:pt x="71238" y="141461"/>
                </a:lnTo>
                <a:close/>
              </a:path>
              <a:path w="306704" h="207010">
                <a:moveTo>
                  <a:pt x="88512" y="168104"/>
                </a:moveTo>
                <a:lnTo>
                  <a:pt x="75183" y="176745"/>
                </a:lnTo>
                <a:lnTo>
                  <a:pt x="94115" y="176745"/>
                </a:lnTo>
                <a:lnTo>
                  <a:pt x="88512" y="168104"/>
                </a:lnTo>
                <a:close/>
              </a:path>
              <a:path w="306704" h="207010">
                <a:moveTo>
                  <a:pt x="289432" y="0"/>
                </a:moveTo>
                <a:lnTo>
                  <a:pt x="71238" y="141461"/>
                </a:lnTo>
                <a:lnTo>
                  <a:pt x="88512" y="168104"/>
                </a:lnTo>
                <a:lnTo>
                  <a:pt x="306704" y="26644"/>
                </a:lnTo>
                <a:lnTo>
                  <a:pt x="2894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889242" y="5976365"/>
            <a:ext cx="1737360" cy="707390"/>
          </a:xfrm>
          <a:prstGeom prst="rect">
            <a:avLst/>
          </a:prstGeom>
          <a:solidFill>
            <a:srgbClr val="92D050">
              <a:alpha val="30195"/>
            </a:srgbClr>
          </a:solidFill>
          <a:ln w="38100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66725" marR="118745" indent="-34290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DUBNA</a:t>
            </a:r>
            <a:r>
              <a:rPr sz="20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offline 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analysis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26253" y="4349115"/>
            <a:ext cx="1083310" cy="427990"/>
          </a:xfrm>
          <a:custGeom>
            <a:avLst/>
            <a:gdLst/>
            <a:ahLst/>
            <a:cxnLst/>
            <a:rect l="l" t="t" r="r" b="b"/>
            <a:pathLst>
              <a:path w="1083310" h="427989">
                <a:moveTo>
                  <a:pt x="988488" y="397961"/>
                </a:moveTo>
                <a:lnTo>
                  <a:pt x="977392" y="427736"/>
                </a:lnTo>
                <a:lnTo>
                  <a:pt x="1083310" y="416306"/>
                </a:lnTo>
                <a:lnTo>
                  <a:pt x="1071340" y="403479"/>
                </a:lnTo>
                <a:lnTo>
                  <a:pt x="1003300" y="403479"/>
                </a:lnTo>
                <a:lnTo>
                  <a:pt x="988488" y="397961"/>
                </a:lnTo>
                <a:close/>
              </a:path>
              <a:path w="1083310" h="427989">
                <a:moveTo>
                  <a:pt x="999576" y="368210"/>
                </a:moveTo>
                <a:lnTo>
                  <a:pt x="988488" y="397961"/>
                </a:lnTo>
                <a:lnTo>
                  <a:pt x="1003300" y="403479"/>
                </a:lnTo>
                <a:lnTo>
                  <a:pt x="1014476" y="373761"/>
                </a:lnTo>
                <a:lnTo>
                  <a:pt x="999576" y="368210"/>
                </a:lnTo>
                <a:close/>
              </a:path>
              <a:path w="1083310" h="427989">
                <a:moveTo>
                  <a:pt x="1010666" y="338455"/>
                </a:moveTo>
                <a:lnTo>
                  <a:pt x="999576" y="368210"/>
                </a:lnTo>
                <a:lnTo>
                  <a:pt x="1014476" y="373761"/>
                </a:lnTo>
                <a:lnTo>
                  <a:pt x="1003300" y="403479"/>
                </a:lnTo>
                <a:lnTo>
                  <a:pt x="1071340" y="403479"/>
                </a:lnTo>
                <a:lnTo>
                  <a:pt x="1010666" y="338455"/>
                </a:lnTo>
                <a:close/>
              </a:path>
              <a:path w="1083310" h="427989">
                <a:moveTo>
                  <a:pt x="11175" y="0"/>
                </a:moveTo>
                <a:lnTo>
                  <a:pt x="0" y="29718"/>
                </a:lnTo>
                <a:lnTo>
                  <a:pt x="988488" y="397961"/>
                </a:lnTo>
                <a:lnTo>
                  <a:pt x="999576" y="368210"/>
                </a:lnTo>
                <a:lnTo>
                  <a:pt x="111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665214" y="3350514"/>
            <a:ext cx="957580" cy="708660"/>
          </a:xfrm>
          <a:prstGeom prst="rect">
            <a:avLst/>
          </a:prstGeom>
          <a:solidFill>
            <a:srgbClr val="F1DCDB"/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83845" marR="128270" indent="-149860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  671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31029" y="4049903"/>
            <a:ext cx="2755265" cy="744855"/>
          </a:xfrm>
          <a:custGeom>
            <a:avLst/>
            <a:gdLst/>
            <a:ahLst/>
            <a:cxnLst/>
            <a:rect l="l" t="t" r="r" b="b"/>
            <a:pathLst>
              <a:path w="2755265" h="744854">
                <a:moveTo>
                  <a:pt x="2747264" y="0"/>
                </a:moveTo>
                <a:lnTo>
                  <a:pt x="2655062" y="23749"/>
                </a:lnTo>
                <a:lnTo>
                  <a:pt x="2662936" y="54483"/>
                </a:lnTo>
                <a:lnTo>
                  <a:pt x="2755265" y="30734"/>
                </a:lnTo>
                <a:lnTo>
                  <a:pt x="2747264" y="0"/>
                </a:lnTo>
                <a:close/>
              </a:path>
              <a:path w="2755265" h="744854">
                <a:moveTo>
                  <a:pt x="2624328" y="31623"/>
                </a:moveTo>
                <a:lnTo>
                  <a:pt x="2532126" y="55372"/>
                </a:lnTo>
                <a:lnTo>
                  <a:pt x="2540000" y="86106"/>
                </a:lnTo>
                <a:lnTo>
                  <a:pt x="2632202" y="62357"/>
                </a:lnTo>
                <a:lnTo>
                  <a:pt x="2624328" y="31623"/>
                </a:lnTo>
                <a:close/>
              </a:path>
              <a:path w="2755265" h="744854">
                <a:moveTo>
                  <a:pt x="2501265" y="63246"/>
                </a:moveTo>
                <a:lnTo>
                  <a:pt x="2409063" y="86868"/>
                </a:lnTo>
                <a:lnTo>
                  <a:pt x="2416937" y="117729"/>
                </a:lnTo>
                <a:lnTo>
                  <a:pt x="2509266" y="93980"/>
                </a:lnTo>
                <a:lnTo>
                  <a:pt x="2501265" y="63246"/>
                </a:lnTo>
                <a:close/>
              </a:path>
              <a:path w="2755265" h="744854">
                <a:moveTo>
                  <a:pt x="2378329" y="94869"/>
                </a:moveTo>
                <a:lnTo>
                  <a:pt x="2286000" y="118491"/>
                </a:lnTo>
                <a:lnTo>
                  <a:pt x="2294001" y="149225"/>
                </a:lnTo>
                <a:lnTo>
                  <a:pt x="2386203" y="125603"/>
                </a:lnTo>
                <a:lnTo>
                  <a:pt x="2378329" y="94869"/>
                </a:lnTo>
                <a:close/>
              </a:path>
              <a:path w="2755265" h="744854">
                <a:moveTo>
                  <a:pt x="2255266" y="126492"/>
                </a:moveTo>
                <a:lnTo>
                  <a:pt x="2163064" y="150114"/>
                </a:lnTo>
                <a:lnTo>
                  <a:pt x="2170938" y="180848"/>
                </a:lnTo>
                <a:lnTo>
                  <a:pt x="2263267" y="157226"/>
                </a:lnTo>
                <a:lnTo>
                  <a:pt x="2255266" y="126492"/>
                </a:lnTo>
                <a:close/>
              </a:path>
              <a:path w="2755265" h="744854">
                <a:moveTo>
                  <a:pt x="2132329" y="157988"/>
                </a:moveTo>
                <a:lnTo>
                  <a:pt x="2040001" y="181737"/>
                </a:lnTo>
                <a:lnTo>
                  <a:pt x="2048002" y="212471"/>
                </a:lnTo>
                <a:lnTo>
                  <a:pt x="2140204" y="188849"/>
                </a:lnTo>
                <a:lnTo>
                  <a:pt x="2132329" y="157988"/>
                </a:lnTo>
                <a:close/>
              </a:path>
              <a:path w="2755265" h="744854">
                <a:moveTo>
                  <a:pt x="2009267" y="189611"/>
                </a:moveTo>
                <a:lnTo>
                  <a:pt x="1917065" y="213360"/>
                </a:lnTo>
                <a:lnTo>
                  <a:pt x="1924939" y="244094"/>
                </a:lnTo>
                <a:lnTo>
                  <a:pt x="2017268" y="220472"/>
                </a:lnTo>
                <a:lnTo>
                  <a:pt x="2009267" y="189611"/>
                </a:lnTo>
                <a:close/>
              </a:path>
              <a:path w="2755265" h="744854">
                <a:moveTo>
                  <a:pt x="1886331" y="221234"/>
                </a:moveTo>
                <a:lnTo>
                  <a:pt x="1794002" y="244983"/>
                </a:lnTo>
                <a:lnTo>
                  <a:pt x="1802003" y="275717"/>
                </a:lnTo>
                <a:lnTo>
                  <a:pt x="1894205" y="251968"/>
                </a:lnTo>
                <a:lnTo>
                  <a:pt x="1886331" y="221234"/>
                </a:lnTo>
                <a:close/>
              </a:path>
              <a:path w="2755265" h="744854">
                <a:moveTo>
                  <a:pt x="1763268" y="252857"/>
                </a:moveTo>
                <a:lnTo>
                  <a:pt x="1671066" y="276606"/>
                </a:lnTo>
                <a:lnTo>
                  <a:pt x="1678940" y="307340"/>
                </a:lnTo>
                <a:lnTo>
                  <a:pt x="1771142" y="283591"/>
                </a:lnTo>
                <a:lnTo>
                  <a:pt x="1763268" y="252857"/>
                </a:lnTo>
                <a:close/>
              </a:path>
              <a:path w="2755265" h="744854">
                <a:moveTo>
                  <a:pt x="1640332" y="284480"/>
                </a:moveTo>
                <a:lnTo>
                  <a:pt x="1548003" y="308229"/>
                </a:lnTo>
                <a:lnTo>
                  <a:pt x="1556004" y="338963"/>
                </a:lnTo>
                <a:lnTo>
                  <a:pt x="1648206" y="315214"/>
                </a:lnTo>
                <a:lnTo>
                  <a:pt x="1640332" y="284480"/>
                </a:lnTo>
                <a:close/>
              </a:path>
              <a:path w="2755265" h="744854">
                <a:moveTo>
                  <a:pt x="1517269" y="316103"/>
                </a:moveTo>
                <a:lnTo>
                  <a:pt x="1425067" y="339852"/>
                </a:lnTo>
                <a:lnTo>
                  <a:pt x="1432941" y="370586"/>
                </a:lnTo>
                <a:lnTo>
                  <a:pt x="1525143" y="346837"/>
                </a:lnTo>
                <a:lnTo>
                  <a:pt x="1517269" y="316103"/>
                </a:lnTo>
                <a:close/>
              </a:path>
              <a:path w="2755265" h="744854">
                <a:moveTo>
                  <a:pt x="1394333" y="347726"/>
                </a:moveTo>
                <a:lnTo>
                  <a:pt x="1302004" y="371475"/>
                </a:lnTo>
                <a:lnTo>
                  <a:pt x="1310005" y="402209"/>
                </a:lnTo>
                <a:lnTo>
                  <a:pt x="1402207" y="378460"/>
                </a:lnTo>
                <a:lnTo>
                  <a:pt x="1394333" y="347726"/>
                </a:lnTo>
                <a:close/>
              </a:path>
              <a:path w="2755265" h="744854">
                <a:moveTo>
                  <a:pt x="1271270" y="379349"/>
                </a:moveTo>
                <a:lnTo>
                  <a:pt x="1179068" y="403098"/>
                </a:lnTo>
                <a:lnTo>
                  <a:pt x="1186942" y="433832"/>
                </a:lnTo>
                <a:lnTo>
                  <a:pt x="1279144" y="410083"/>
                </a:lnTo>
                <a:lnTo>
                  <a:pt x="1271270" y="379349"/>
                </a:lnTo>
                <a:close/>
              </a:path>
              <a:path w="2755265" h="744854">
                <a:moveTo>
                  <a:pt x="1148334" y="410972"/>
                </a:moveTo>
                <a:lnTo>
                  <a:pt x="1056005" y="434594"/>
                </a:lnTo>
                <a:lnTo>
                  <a:pt x="1063879" y="465455"/>
                </a:lnTo>
                <a:lnTo>
                  <a:pt x="1156208" y="441706"/>
                </a:lnTo>
                <a:lnTo>
                  <a:pt x="1148334" y="410972"/>
                </a:lnTo>
                <a:close/>
              </a:path>
              <a:path w="2755265" h="744854">
                <a:moveTo>
                  <a:pt x="1025271" y="442595"/>
                </a:moveTo>
                <a:lnTo>
                  <a:pt x="933069" y="466217"/>
                </a:lnTo>
                <a:lnTo>
                  <a:pt x="940943" y="497078"/>
                </a:lnTo>
                <a:lnTo>
                  <a:pt x="1033145" y="473329"/>
                </a:lnTo>
                <a:lnTo>
                  <a:pt x="1025271" y="442595"/>
                </a:lnTo>
                <a:close/>
              </a:path>
              <a:path w="2755265" h="744854">
                <a:moveTo>
                  <a:pt x="902335" y="474218"/>
                </a:moveTo>
                <a:lnTo>
                  <a:pt x="810006" y="497840"/>
                </a:lnTo>
                <a:lnTo>
                  <a:pt x="817880" y="528574"/>
                </a:lnTo>
                <a:lnTo>
                  <a:pt x="910209" y="504952"/>
                </a:lnTo>
                <a:lnTo>
                  <a:pt x="902335" y="474218"/>
                </a:lnTo>
                <a:close/>
              </a:path>
              <a:path w="2755265" h="744854">
                <a:moveTo>
                  <a:pt x="779272" y="505841"/>
                </a:moveTo>
                <a:lnTo>
                  <a:pt x="687070" y="529463"/>
                </a:lnTo>
                <a:lnTo>
                  <a:pt x="694944" y="560197"/>
                </a:lnTo>
                <a:lnTo>
                  <a:pt x="787146" y="536575"/>
                </a:lnTo>
                <a:lnTo>
                  <a:pt x="779272" y="505841"/>
                </a:lnTo>
                <a:close/>
              </a:path>
              <a:path w="2755265" h="744854">
                <a:moveTo>
                  <a:pt x="656336" y="537337"/>
                </a:moveTo>
                <a:lnTo>
                  <a:pt x="564007" y="561086"/>
                </a:lnTo>
                <a:lnTo>
                  <a:pt x="571881" y="591820"/>
                </a:lnTo>
                <a:lnTo>
                  <a:pt x="664210" y="568198"/>
                </a:lnTo>
                <a:lnTo>
                  <a:pt x="656336" y="537337"/>
                </a:lnTo>
                <a:close/>
              </a:path>
              <a:path w="2755265" h="744854">
                <a:moveTo>
                  <a:pt x="533273" y="568960"/>
                </a:moveTo>
                <a:lnTo>
                  <a:pt x="441071" y="592709"/>
                </a:lnTo>
                <a:lnTo>
                  <a:pt x="448945" y="623443"/>
                </a:lnTo>
                <a:lnTo>
                  <a:pt x="541147" y="599694"/>
                </a:lnTo>
                <a:lnTo>
                  <a:pt x="533273" y="568960"/>
                </a:lnTo>
                <a:close/>
              </a:path>
              <a:path w="2755265" h="744854">
                <a:moveTo>
                  <a:pt x="410210" y="600583"/>
                </a:moveTo>
                <a:lnTo>
                  <a:pt x="318008" y="624332"/>
                </a:lnTo>
                <a:lnTo>
                  <a:pt x="325882" y="655066"/>
                </a:lnTo>
                <a:lnTo>
                  <a:pt x="418211" y="631317"/>
                </a:lnTo>
                <a:lnTo>
                  <a:pt x="410210" y="600583"/>
                </a:lnTo>
                <a:close/>
              </a:path>
              <a:path w="2755265" h="744854">
                <a:moveTo>
                  <a:pt x="287274" y="632206"/>
                </a:moveTo>
                <a:lnTo>
                  <a:pt x="195072" y="655955"/>
                </a:lnTo>
                <a:lnTo>
                  <a:pt x="202946" y="686689"/>
                </a:lnTo>
                <a:lnTo>
                  <a:pt x="295148" y="662940"/>
                </a:lnTo>
                <a:lnTo>
                  <a:pt x="287274" y="632206"/>
                </a:lnTo>
                <a:close/>
              </a:path>
              <a:path w="2755265" h="744854">
                <a:moveTo>
                  <a:pt x="80391" y="652653"/>
                </a:moveTo>
                <a:lnTo>
                  <a:pt x="0" y="722503"/>
                </a:lnTo>
                <a:lnTo>
                  <a:pt x="104140" y="744855"/>
                </a:lnTo>
                <a:lnTo>
                  <a:pt x="97237" y="718058"/>
                </a:lnTo>
                <a:lnTo>
                  <a:pt x="80772" y="718058"/>
                </a:lnTo>
                <a:lnTo>
                  <a:pt x="72898" y="687324"/>
                </a:lnTo>
                <a:lnTo>
                  <a:pt x="88300" y="683360"/>
                </a:lnTo>
                <a:lnTo>
                  <a:pt x="80391" y="652653"/>
                </a:lnTo>
                <a:close/>
              </a:path>
              <a:path w="2755265" h="744854">
                <a:moveTo>
                  <a:pt x="88300" y="683360"/>
                </a:moveTo>
                <a:lnTo>
                  <a:pt x="72898" y="687324"/>
                </a:lnTo>
                <a:lnTo>
                  <a:pt x="80772" y="718058"/>
                </a:lnTo>
                <a:lnTo>
                  <a:pt x="96215" y="714089"/>
                </a:lnTo>
                <a:lnTo>
                  <a:pt x="88300" y="683360"/>
                </a:lnTo>
                <a:close/>
              </a:path>
              <a:path w="2755265" h="744854">
                <a:moveTo>
                  <a:pt x="96215" y="714089"/>
                </a:moveTo>
                <a:lnTo>
                  <a:pt x="80772" y="718058"/>
                </a:lnTo>
                <a:lnTo>
                  <a:pt x="97237" y="718058"/>
                </a:lnTo>
                <a:lnTo>
                  <a:pt x="96215" y="714089"/>
                </a:lnTo>
                <a:close/>
              </a:path>
              <a:path w="2755265" h="744854">
                <a:moveTo>
                  <a:pt x="164211" y="663829"/>
                </a:moveTo>
                <a:lnTo>
                  <a:pt x="88300" y="683360"/>
                </a:lnTo>
                <a:lnTo>
                  <a:pt x="96215" y="714089"/>
                </a:lnTo>
                <a:lnTo>
                  <a:pt x="172212" y="694563"/>
                </a:lnTo>
                <a:lnTo>
                  <a:pt x="164211" y="66382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878829" y="1587246"/>
            <a:ext cx="1275715" cy="708660"/>
          </a:xfrm>
          <a:prstGeom prst="rect">
            <a:avLst/>
          </a:prstGeom>
          <a:solidFill>
            <a:srgbClr val="F1DCDB"/>
          </a:solidFill>
          <a:ln w="38100">
            <a:solidFill>
              <a:srgbClr val="0033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solidFill>
                  <a:srgbClr val="003300"/>
                </a:solidFill>
                <a:latin typeface="Calibri"/>
                <a:cs typeface="Calibri"/>
              </a:rPr>
              <a:t>Pulse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003300"/>
                </a:solidFill>
                <a:latin typeface="Calibri"/>
                <a:cs typeface="Calibri"/>
              </a:rPr>
              <a:t>generator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56582" y="1921764"/>
            <a:ext cx="1223010" cy="95250"/>
          </a:xfrm>
          <a:custGeom>
            <a:avLst/>
            <a:gdLst/>
            <a:ahLst/>
            <a:cxnLst/>
            <a:rect l="l" t="t" r="r" b="b"/>
            <a:pathLst>
              <a:path w="1223010" h="95250">
                <a:moveTo>
                  <a:pt x="1221993" y="4699"/>
                </a:moveTo>
                <a:lnTo>
                  <a:pt x="1126743" y="6985"/>
                </a:lnTo>
                <a:lnTo>
                  <a:pt x="1127505" y="38735"/>
                </a:lnTo>
                <a:lnTo>
                  <a:pt x="1222755" y="36449"/>
                </a:lnTo>
                <a:lnTo>
                  <a:pt x="1221993" y="4699"/>
                </a:lnTo>
                <a:close/>
              </a:path>
              <a:path w="1223010" h="95250">
                <a:moveTo>
                  <a:pt x="1094993" y="7747"/>
                </a:moveTo>
                <a:lnTo>
                  <a:pt x="999743" y="10033"/>
                </a:lnTo>
                <a:lnTo>
                  <a:pt x="1000505" y="41783"/>
                </a:lnTo>
                <a:lnTo>
                  <a:pt x="1095755" y="39497"/>
                </a:lnTo>
                <a:lnTo>
                  <a:pt x="1094993" y="7747"/>
                </a:lnTo>
                <a:close/>
              </a:path>
              <a:path w="1223010" h="95250">
                <a:moveTo>
                  <a:pt x="967993" y="10795"/>
                </a:moveTo>
                <a:lnTo>
                  <a:pt x="872743" y="13081"/>
                </a:lnTo>
                <a:lnTo>
                  <a:pt x="873505" y="44831"/>
                </a:lnTo>
                <a:lnTo>
                  <a:pt x="968755" y="42545"/>
                </a:lnTo>
                <a:lnTo>
                  <a:pt x="967993" y="10795"/>
                </a:lnTo>
                <a:close/>
              </a:path>
              <a:path w="1223010" h="95250">
                <a:moveTo>
                  <a:pt x="841120" y="13843"/>
                </a:moveTo>
                <a:lnTo>
                  <a:pt x="745870" y="16128"/>
                </a:lnTo>
                <a:lnTo>
                  <a:pt x="746632" y="47878"/>
                </a:lnTo>
                <a:lnTo>
                  <a:pt x="841755" y="45593"/>
                </a:lnTo>
                <a:lnTo>
                  <a:pt x="841120" y="13843"/>
                </a:lnTo>
                <a:close/>
              </a:path>
              <a:path w="1223010" h="95250">
                <a:moveTo>
                  <a:pt x="714120" y="16890"/>
                </a:moveTo>
                <a:lnTo>
                  <a:pt x="618870" y="19176"/>
                </a:lnTo>
                <a:lnTo>
                  <a:pt x="619632" y="50926"/>
                </a:lnTo>
                <a:lnTo>
                  <a:pt x="714882" y="48640"/>
                </a:lnTo>
                <a:lnTo>
                  <a:pt x="714120" y="16890"/>
                </a:lnTo>
                <a:close/>
              </a:path>
              <a:path w="1223010" h="95250">
                <a:moveTo>
                  <a:pt x="587120" y="19938"/>
                </a:moveTo>
                <a:lnTo>
                  <a:pt x="491870" y="22225"/>
                </a:lnTo>
                <a:lnTo>
                  <a:pt x="492632" y="53975"/>
                </a:lnTo>
                <a:lnTo>
                  <a:pt x="587882" y="51688"/>
                </a:lnTo>
                <a:lnTo>
                  <a:pt x="587120" y="19938"/>
                </a:lnTo>
                <a:close/>
              </a:path>
              <a:path w="1223010" h="95250">
                <a:moveTo>
                  <a:pt x="460120" y="22987"/>
                </a:moveTo>
                <a:lnTo>
                  <a:pt x="364997" y="25273"/>
                </a:lnTo>
                <a:lnTo>
                  <a:pt x="365759" y="56896"/>
                </a:lnTo>
                <a:lnTo>
                  <a:pt x="460882" y="54737"/>
                </a:lnTo>
                <a:lnTo>
                  <a:pt x="460120" y="22987"/>
                </a:lnTo>
                <a:close/>
              </a:path>
              <a:path w="1223010" h="95250">
                <a:moveTo>
                  <a:pt x="333247" y="26035"/>
                </a:moveTo>
                <a:lnTo>
                  <a:pt x="237997" y="28194"/>
                </a:lnTo>
                <a:lnTo>
                  <a:pt x="238759" y="59944"/>
                </a:lnTo>
                <a:lnTo>
                  <a:pt x="334009" y="57658"/>
                </a:lnTo>
                <a:lnTo>
                  <a:pt x="333247" y="26035"/>
                </a:lnTo>
                <a:close/>
              </a:path>
              <a:path w="1223010" h="95250">
                <a:moveTo>
                  <a:pt x="206247" y="28956"/>
                </a:moveTo>
                <a:lnTo>
                  <a:pt x="110997" y="31241"/>
                </a:lnTo>
                <a:lnTo>
                  <a:pt x="111759" y="62991"/>
                </a:lnTo>
                <a:lnTo>
                  <a:pt x="207009" y="60706"/>
                </a:lnTo>
                <a:lnTo>
                  <a:pt x="206247" y="28956"/>
                </a:lnTo>
                <a:close/>
              </a:path>
              <a:path w="1223010" h="95250">
                <a:moveTo>
                  <a:pt x="94106" y="0"/>
                </a:moveTo>
                <a:lnTo>
                  <a:pt x="0" y="49784"/>
                </a:lnTo>
                <a:lnTo>
                  <a:pt x="96392" y="95123"/>
                </a:lnTo>
                <a:lnTo>
                  <a:pt x="95639" y="63753"/>
                </a:lnTo>
                <a:lnTo>
                  <a:pt x="79755" y="63753"/>
                </a:lnTo>
                <a:lnTo>
                  <a:pt x="78993" y="32003"/>
                </a:lnTo>
                <a:lnTo>
                  <a:pt x="94876" y="32003"/>
                </a:lnTo>
                <a:lnTo>
                  <a:pt x="94106" y="0"/>
                </a:lnTo>
                <a:close/>
              </a:path>
              <a:path w="1223010" h="95250">
                <a:moveTo>
                  <a:pt x="79247" y="32003"/>
                </a:moveTo>
                <a:lnTo>
                  <a:pt x="78993" y="32003"/>
                </a:lnTo>
                <a:lnTo>
                  <a:pt x="79755" y="63753"/>
                </a:lnTo>
                <a:lnTo>
                  <a:pt x="80009" y="63753"/>
                </a:lnTo>
                <a:lnTo>
                  <a:pt x="79247" y="32003"/>
                </a:lnTo>
                <a:close/>
              </a:path>
              <a:path w="1223010" h="95250">
                <a:moveTo>
                  <a:pt x="94876" y="32003"/>
                </a:moveTo>
                <a:lnTo>
                  <a:pt x="79247" y="32003"/>
                </a:lnTo>
                <a:lnTo>
                  <a:pt x="80009" y="63753"/>
                </a:lnTo>
                <a:lnTo>
                  <a:pt x="95639" y="63753"/>
                </a:lnTo>
                <a:lnTo>
                  <a:pt x="94876" y="3200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02272" y="2287777"/>
            <a:ext cx="641350" cy="1062990"/>
          </a:xfrm>
          <a:custGeom>
            <a:avLst/>
            <a:gdLst/>
            <a:ahLst/>
            <a:cxnLst/>
            <a:rect l="l" t="t" r="r" b="b"/>
            <a:pathLst>
              <a:path w="641350" h="1062989">
                <a:moveTo>
                  <a:pt x="27177" y="0"/>
                </a:moveTo>
                <a:lnTo>
                  <a:pt x="0" y="16256"/>
                </a:lnTo>
                <a:lnTo>
                  <a:pt x="48641" y="98044"/>
                </a:lnTo>
                <a:lnTo>
                  <a:pt x="75946" y="81914"/>
                </a:lnTo>
                <a:lnTo>
                  <a:pt x="27177" y="0"/>
                </a:lnTo>
                <a:close/>
              </a:path>
              <a:path w="641350" h="1062989">
                <a:moveTo>
                  <a:pt x="92201" y="109220"/>
                </a:moveTo>
                <a:lnTo>
                  <a:pt x="64897" y="125349"/>
                </a:lnTo>
                <a:lnTo>
                  <a:pt x="113537" y="207263"/>
                </a:lnTo>
                <a:lnTo>
                  <a:pt x="140843" y="191008"/>
                </a:lnTo>
                <a:lnTo>
                  <a:pt x="92201" y="109220"/>
                </a:lnTo>
                <a:close/>
              </a:path>
              <a:path w="641350" h="1062989">
                <a:moveTo>
                  <a:pt x="157099" y="218312"/>
                </a:moveTo>
                <a:lnTo>
                  <a:pt x="129794" y="234569"/>
                </a:lnTo>
                <a:lnTo>
                  <a:pt x="178434" y="316357"/>
                </a:lnTo>
                <a:lnTo>
                  <a:pt x="205740" y="300227"/>
                </a:lnTo>
                <a:lnTo>
                  <a:pt x="157099" y="218312"/>
                </a:lnTo>
                <a:close/>
              </a:path>
              <a:path w="641350" h="1062989">
                <a:moveTo>
                  <a:pt x="221996" y="327533"/>
                </a:moveTo>
                <a:lnTo>
                  <a:pt x="194691" y="343662"/>
                </a:lnTo>
                <a:lnTo>
                  <a:pt x="243331" y="425576"/>
                </a:lnTo>
                <a:lnTo>
                  <a:pt x="270636" y="409321"/>
                </a:lnTo>
                <a:lnTo>
                  <a:pt x="221996" y="327533"/>
                </a:lnTo>
                <a:close/>
              </a:path>
              <a:path w="641350" h="1062989">
                <a:moveTo>
                  <a:pt x="286893" y="436625"/>
                </a:moveTo>
                <a:lnTo>
                  <a:pt x="259587" y="452882"/>
                </a:lnTo>
                <a:lnTo>
                  <a:pt x="308355" y="534670"/>
                </a:lnTo>
                <a:lnTo>
                  <a:pt x="335533" y="518541"/>
                </a:lnTo>
                <a:lnTo>
                  <a:pt x="286893" y="436625"/>
                </a:lnTo>
                <a:close/>
              </a:path>
              <a:path w="641350" h="1062989">
                <a:moveTo>
                  <a:pt x="351790" y="545846"/>
                </a:moveTo>
                <a:lnTo>
                  <a:pt x="324484" y="561975"/>
                </a:lnTo>
                <a:lnTo>
                  <a:pt x="373252" y="643889"/>
                </a:lnTo>
                <a:lnTo>
                  <a:pt x="400557" y="627634"/>
                </a:lnTo>
                <a:lnTo>
                  <a:pt x="351790" y="545846"/>
                </a:lnTo>
                <a:close/>
              </a:path>
              <a:path w="641350" h="1062989">
                <a:moveTo>
                  <a:pt x="416686" y="654938"/>
                </a:moveTo>
                <a:lnTo>
                  <a:pt x="389508" y="671195"/>
                </a:lnTo>
                <a:lnTo>
                  <a:pt x="438150" y="752983"/>
                </a:lnTo>
                <a:lnTo>
                  <a:pt x="465454" y="736854"/>
                </a:lnTo>
                <a:lnTo>
                  <a:pt x="416686" y="654938"/>
                </a:lnTo>
                <a:close/>
              </a:path>
              <a:path w="641350" h="1062989">
                <a:moveTo>
                  <a:pt x="481710" y="764032"/>
                </a:moveTo>
                <a:lnTo>
                  <a:pt x="454405" y="780288"/>
                </a:lnTo>
                <a:lnTo>
                  <a:pt x="503047" y="862202"/>
                </a:lnTo>
                <a:lnTo>
                  <a:pt x="530351" y="845947"/>
                </a:lnTo>
                <a:lnTo>
                  <a:pt x="481710" y="764032"/>
                </a:lnTo>
                <a:close/>
              </a:path>
              <a:path w="641350" h="1062989">
                <a:moveTo>
                  <a:pt x="633222" y="956818"/>
                </a:moveTo>
                <a:lnTo>
                  <a:pt x="551306" y="1005459"/>
                </a:lnTo>
                <a:lnTo>
                  <a:pt x="640969" y="1062989"/>
                </a:lnTo>
                <a:lnTo>
                  <a:pt x="636585" y="1002919"/>
                </a:lnTo>
                <a:lnTo>
                  <a:pt x="586740" y="1002919"/>
                </a:lnTo>
                <a:lnTo>
                  <a:pt x="584200" y="998601"/>
                </a:lnTo>
                <a:lnTo>
                  <a:pt x="611504" y="982345"/>
                </a:lnTo>
                <a:lnTo>
                  <a:pt x="635084" y="982345"/>
                </a:lnTo>
                <a:lnTo>
                  <a:pt x="633222" y="956818"/>
                </a:lnTo>
                <a:close/>
              </a:path>
              <a:path w="641350" h="1062989">
                <a:moveTo>
                  <a:pt x="611504" y="982345"/>
                </a:moveTo>
                <a:lnTo>
                  <a:pt x="584200" y="998601"/>
                </a:lnTo>
                <a:lnTo>
                  <a:pt x="586740" y="1002919"/>
                </a:lnTo>
                <a:lnTo>
                  <a:pt x="614045" y="986663"/>
                </a:lnTo>
                <a:lnTo>
                  <a:pt x="611504" y="982345"/>
                </a:lnTo>
                <a:close/>
              </a:path>
              <a:path w="641350" h="1062989">
                <a:moveTo>
                  <a:pt x="635084" y="982345"/>
                </a:moveTo>
                <a:lnTo>
                  <a:pt x="611504" y="982345"/>
                </a:lnTo>
                <a:lnTo>
                  <a:pt x="614045" y="986663"/>
                </a:lnTo>
                <a:lnTo>
                  <a:pt x="586740" y="1002919"/>
                </a:lnTo>
                <a:lnTo>
                  <a:pt x="636585" y="1002919"/>
                </a:lnTo>
                <a:lnTo>
                  <a:pt x="635084" y="982345"/>
                </a:lnTo>
                <a:close/>
              </a:path>
              <a:path w="641350" h="1062989">
                <a:moveTo>
                  <a:pt x="546607" y="873251"/>
                </a:moveTo>
                <a:lnTo>
                  <a:pt x="519302" y="889508"/>
                </a:lnTo>
                <a:lnTo>
                  <a:pt x="567944" y="971296"/>
                </a:lnTo>
                <a:lnTo>
                  <a:pt x="595249" y="955167"/>
                </a:lnTo>
                <a:lnTo>
                  <a:pt x="546607" y="87325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2786" y="5374385"/>
            <a:ext cx="3884929" cy="1017585"/>
          </a:xfrm>
          <a:prstGeom prst="rect">
            <a:avLst/>
          </a:prstGeom>
          <a:solidFill>
            <a:srgbClr val="DCE6F1"/>
          </a:solidFill>
          <a:ln w="19050">
            <a:solidFill>
              <a:srgbClr val="0033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9535" marR="83185" algn="just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Signal acquisition </a:t>
            </a:r>
            <a:r>
              <a:rPr sz="1600" spc="-10" dirty="0">
                <a:latin typeface="Calibri"/>
                <a:cs typeface="Calibri"/>
              </a:rPr>
              <a:t>is </a:t>
            </a:r>
            <a:r>
              <a:rPr sz="1600" spc="-15" dirty="0">
                <a:latin typeface="Calibri"/>
                <a:cs typeface="Calibri"/>
              </a:rPr>
              <a:t>organized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real-  time ADC </a:t>
            </a:r>
            <a:r>
              <a:rPr sz="1600" spc="-15" dirty="0">
                <a:latin typeface="Calibri"/>
                <a:cs typeface="Calibri"/>
              </a:rPr>
              <a:t>system </a:t>
            </a:r>
            <a:r>
              <a:rPr sz="1600" spc="-5" dirty="0">
                <a:latin typeface="Calibri"/>
                <a:cs typeface="Calibri"/>
              </a:rPr>
              <a:t>based on </a:t>
            </a:r>
            <a:r>
              <a:rPr sz="1600" spc="-10" dirty="0">
                <a:latin typeface="Calibri"/>
                <a:cs typeface="Calibri"/>
              </a:rPr>
              <a:t>CAEN </a:t>
            </a:r>
            <a:r>
              <a:rPr sz="1600" spc="-5" dirty="0">
                <a:latin typeface="Calibri"/>
                <a:cs typeface="Calibri"/>
              </a:rPr>
              <a:t>electronics.  </a:t>
            </a:r>
            <a:r>
              <a:rPr sz="1600" spc="-35" dirty="0">
                <a:latin typeface="Calibri"/>
                <a:cs typeface="Calibri"/>
              </a:rPr>
              <a:t>We </a:t>
            </a:r>
            <a:r>
              <a:rPr sz="1600" spc="-5" dirty="0">
                <a:latin typeface="Calibri"/>
                <a:cs typeface="Calibri"/>
              </a:rPr>
              <a:t>use </a:t>
            </a:r>
            <a:r>
              <a:rPr sz="1600" spc="-15" dirty="0">
                <a:latin typeface="Calibri"/>
                <a:cs typeface="Calibri"/>
              </a:rPr>
              <a:t>several </a:t>
            </a:r>
            <a:r>
              <a:rPr sz="1600" spc="-10" dirty="0">
                <a:latin typeface="Calibri"/>
                <a:cs typeface="Calibri"/>
              </a:rPr>
              <a:t>preamplifiers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5" dirty="0">
                <a:latin typeface="Calibri"/>
                <a:cs typeface="Calibri"/>
              </a:rPr>
              <a:t>different  </a:t>
            </a:r>
            <a:r>
              <a:rPr sz="1600" spc="-5" dirty="0">
                <a:latin typeface="Calibri"/>
                <a:cs typeface="Calibri"/>
              </a:rPr>
              <a:t>shaping times </a:t>
            </a:r>
            <a:r>
              <a:rPr sz="1600" spc="-10" dirty="0">
                <a:latin typeface="Calibri"/>
                <a:cs typeface="Calibri"/>
              </a:rPr>
              <a:t>to suppress </a:t>
            </a:r>
            <a:r>
              <a:rPr sz="1600" spc="-5" dirty="0">
                <a:latin typeface="Calibri"/>
                <a:cs typeface="Calibri"/>
              </a:rPr>
              <a:t>noise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signals.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933046" y="6590486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445879" y="943269"/>
            <a:ext cx="2825495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Номер слайда 57">
            <a:extLst>
              <a:ext uri="{FF2B5EF4-FFF2-40B4-BE49-F238E27FC236}">
                <a16:creationId xmlns:a16="http://schemas.microsoft.com/office/drawing/2014/main" id="{3271E932-E470-4006-7B7F-41A7881654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19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4167" y="0"/>
            <a:ext cx="4445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Detection </a:t>
            </a:r>
            <a:r>
              <a:rPr dirty="0"/>
              <a:t>of</a:t>
            </a:r>
            <a:r>
              <a:rPr spc="-55" dirty="0"/>
              <a:t> </a:t>
            </a:r>
            <a:r>
              <a:rPr spc="-5" dirty="0"/>
              <a:t>CE</a:t>
            </a:r>
            <a:r>
              <a:rPr spc="-5" dirty="0">
                <a:latin typeface="Symbol"/>
                <a:cs typeface="Symbol"/>
              </a:rPr>
              <a:t></a:t>
            </a:r>
            <a:r>
              <a:rPr spc="-5" dirty="0"/>
              <a:t>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0090" y="715771"/>
            <a:ext cx="539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Energy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of nuclear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recoil 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from CEvNS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is</a:t>
            </a:r>
            <a:r>
              <a:rPr sz="2400" spc="1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very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090" y="1081532"/>
            <a:ext cx="55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w: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1391" y="1322069"/>
            <a:ext cx="247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𝐸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5795" y="1491234"/>
            <a:ext cx="19748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75" dirty="0">
                <a:latin typeface="Cambria Math"/>
                <a:cs typeface="Cambria Math"/>
              </a:rPr>
              <a:t>𝐴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80639" y="1588135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32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5980" y="1160525"/>
            <a:ext cx="1524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80" dirty="0">
                <a:latin typeface="Cambria Math"/>
                <a:cs typeface="Cambria Math"/>
              </a:rPr>
              <a:t>2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4085" y="1113281"/>
            <a:ext cx="1992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1375" algn="l"/>
              </a:tabLst>
            </a:pPr>
            <a:r>
              <a:rPr sz="4200" spc="-7" baseline="-32738" dirty="0">
                <a:latin typeface="Cambria Math"/>
                <a:cs typeface="Cambria Math"/>
              </a:rPr>
              <a:t>=</a:t>
            </a:r>
            <a:r>
              <a:rPr sz="4200" spc="240" baseline="-32738" dirty="0">
                <a:latin typeface="Cambria Math"/>
                <a:cs typeface="Cambria Math"/>
              </a:rPr>
              <a:t> </a:t>
            </a:r>
            <a:r>
              <a:rPr sz="2050" spc="25" dirty="0">
                <a:latin typeface="Cambria Math"/>
                <a:cs typeface="Cambria Math"/>
              </a:rPr>
              <a:t>2𝐸	</a:t>
            </a:r>
            <a:r>
              <a:rPr sz="2050" spc="50" dirty="0">
                <a:latin typeface="Cambria Math"/>
                <a:cs typeface="Cambria Math"/>
              </a:rPr>
              <a:t>(1−𝑐𝑜𝑠𝜃)</a:t>
            </a:r>
            <a:endParaRPr sz="2050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2576" y="1596390"/>
            <a:ext cx="57594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0" dirty="0">
                <a:latin typeface="Cambria Math"/>
                <a:cs typeface="Cambria Math"/>
              </a:rPr>
              <a:t>2</a:t>
            </a:r>
            <a:r>
              <a:rPr sz="2050" spc="60" dirty="0">
                <a:latin typeface="Cambria Math"/>
                <a:cs typeface="Cambria Math"/>
              </a:rPr>
              <a:t>𝑀𝐴</a:t>
            </a:r>
            <a:endParaRPr sz="205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734" y="2026411"/>
            <a:ext cx="6349365" cy="413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The detection of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this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process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very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challenging,  also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taking 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into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account that often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only part of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energy can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detected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quenching.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299085" marR="78740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Powerful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neutrino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source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full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coherency  regime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&lt; 30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003300"/>
                </a:solidFill>
                <a:latin typeface="Calibri"/>
                <a:cs typeface="Calibri"/>
              </a:rPr>
              <a:t>MeV.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Low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threshold and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low background</a:t>
            </a:r>
            <a:r>
              <a:rPr sz="2400" spc="-2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detector.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Effective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separation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of signals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from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background.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Big 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target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mass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good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efficiency.</a:t>
            </a:r>
            <a:endParaRPr sz="2400" dirty="0">
              <a:latin typeface="Calibri"/>
              <a:cs typeface="Calibri"/>
            </a:endParaRPr>
          </a:p>
          <a:p>
            <a:pPr marL="299085" marR="132397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Stable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performance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003300"/>
                </a:solidFill>
                <a:latin typeface="Calibri"/>
                <a:cs typeface="Calibri"/>
              </a:rPr>
              <a:t>knowledge of  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systematical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errors.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F0E696E-11B0-CDEA-1A50-187BFE66F931}"/>
              </a:ext>
            </a:extLst>
          </p:cNvPr>
          <p:cNvGrpSpPr/>
          <p:nvPr/>
        </p:nvGrpSpPr>
        <p:grpSpPr>
          <a:xfrm>
            <a:off x="7162800" y="1322069"/>
            <a:ext cx="4757546" cy="3398341"/>
            <a:chOff x="7359395" y="532091"/>
            <a:chExt cx="4292781" cy="2693999"/>
          </a:xfrm>
        </p:grpSpPr>
        <p:sp>
          <p:nvSpPr>
            <p:cNvPr id="2" name="object 2"/>
            <p:cNvSpPr/>
            <p:nvPr/>
          </p:nvSpPr>
          <p:spPr>
            <a:xfrm>
              <a:off x="9412620" y="532091"/>
              <a:ext cx="2239556" cy="2693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8573" y="654558"/>
              <a:ext cx="0" cy="2214880"/>
            </a:xfrm>
            <a:custGeom>
              <a:avLst/>
              <a:gdLst/>
              <a:ahLst/>
              <a:cxnLst/>
              <a:rect l="l" t="t" r="r" b="b"/>
              <a:pathLst>
                <a:path h="2214880">
                  <a:moveTo>
                    <a:pt x="0" y="221437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6450" y="1383030"/>
              <a:ext cx="991869" cy="12065"/>
            </a:xfrm>
            <a:custGeom>
              <a:avLst/>
              <a:gdLst/>
              <a:ahLst/>
              <a:cxnLst/>
              <a:rect l="l" t="t" r="r" b="b"/>
              <a:pathLst>
                <a:path w="991870" h="12065">
                  <a:moveTo>
                    <a:pt x="0" y="0"/>
                  </a:moveTo>
                  <a:lnTo>
                    <a:pt x="991489" y="12065"/>
                  </a:lnTo>
                </a:path>
              </a:pathLst>
            </a:custGeom>
            <a:ln w="254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9877170" y="1107135"/>
              <a:ext cx="549275" cy="24002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solidFill>
                    <a:srgbClr val="FF0000"/>
                  </a:solidFill>
                  <a:latin typeface="Calibri"/>
                  <a:cs typeface="Calibri"/>
                </a:rPr>
                <a:t>&lt; 1</a:t>
              </a:r>
              <a:r>
                <a:rPr sz="1400" spc="-8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400" spc="-20" dirty="0">
                  <a:solidFill>
                    <a:srgbClr val="FF0000"/>
                  </a:solidFill>
                  <a:latin typeface="Calibri"/>
                  <a:cs typeface="Calibri"/>
                </a:rPr>
                <a:t>keV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556118" y="850468"/>
              <a:ext cx="1701164" cy="3924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latin typeface="Calibri"/>
                  <a:cs typeface="Calibri"/>
                </a:rPr>
                <a:t>A.Drukier </a:t>
              </a:r>
              <a:r>
                <a:rPr sz="1200" dirty="0">
                  <a:latin typeface="Calibri"/>
                  <a:cs typeface="Calibri"/>
                </a:rPr>
                <a:t>and</a:t>
              </a:r>
              <a:r>
                <a:rPr sz="1200" spc="-25" dirty="0">
                  <a:latin typeface="Calibri"/>
                  <a:cs typeface="Calibri"/>
                </a:rPr>
                <a:t> </a:t>
              </a:r>
              <a:r>
                <a:rPr sz="1200" spc="-15" dirty="0">
                  <a:latin typeface="Calibri"/>
                  <a:cs typeface="Calibri"/>
                </a:rPr>
                <a:t>L.Stodolsky,</a:t>
              </a:r>
              <a:endParaRPr sz="12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200" spc="-20" dirty="0">
                  <a:latin typeface="Calibri"/>
                  <a:cs typeface="Calibri"/>
                </a:rPr>
                <a:t>Phys.Rev.D </a:t>
              </a:r>
              <a:r>
                <a:rPr sz="1200" dirty="0">
                  <a:latin typeface="Calibri"/>
                  <a:cs typeface="Calibri"/>
                </a:rPr>
                <a:t>30, 2295</a:t>
              </a:r>
              <a:r>
                <a:rPr sz="1200" spc="-25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(1984)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359395" y="1394460"/>
              <a:ext cx="2039111" cy="1674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998070" y="6600240"/>
            <a:ext cx="143510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01752F1D-E2FB-FFCB-3889-C7822A5513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4B061138-490F-764C-F2AB-D47585E8E6EB}"/>
              </a:ext>
            </a:extLst>
          </p:cNvPr>
          <p:cNvSpPr txBox="1"/>
          <p:nvPr/>
        </p:nvSpPr>
        <p:spPr>
          <a:xfrm>
            <a:off x="7948426" y="5105400"/>
            <a:ext cx="1353907" cy="3270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050" spc="40" dirty="0">
                <a:latin typeface="Cambria Math"/>
                <a:cs typeface="Cambria Math"/>
              </a:rPr>
              <a:t>QR&lt;&lt;1</a:t>
            </a:r>
            <a:endParaRPr sz="205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8177" y="2703474"/>
            <a:ext cx="4428006" cy="4012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306" y="3286924"/>
            <a:ext cx="5222106" cy="3181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8879" y="0"/>
            <a:ext cx="6106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Calibration at </a:t>
            </a:r>
            <a:r>
              <a:rPr dirty="0"/>
              <a:t>low</a:t>
            </a:r>
            <a:r>
              <a:rPr spc="-15" dirty="0"/>
              <a:t> </a:t>
            </a:r>
            <a:r>
              <a:rPr dirty="0"/>
              <a:t>energies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8101" y="3384016"/>
            <a:ext cx="857250" cy="558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5" dirty="0">
                <a:latin typeface="Times New Roman"/>
                <a:cs typeface="Times New Roman"/>
              </a:rPr>
              <a:t>68,71</a:t>
            </a:r>
            <a:r>
              <a:rPr sz="2100" spc="7" baseline="-15873" dirty="0">
                <a:latin typeface="Times New Roman"/>
                <a:cs typeface="Times New Roman"/>
              </a:rPr>
              <a:t>Ge</a:t>
            </a:r>
            <a:r>
              <a:rPr sz="2100" spc="-67" baseline="-15873" dirty="0">
                <a:latin typeface="Times New Roman"/>
                <a:cs typeface="Times New Roman"/>
              </a:rPr>
              <a:t> </a:t>
            </a:r>
            <a:r>
              <a:rPr sz="2100" spc="-7" baseline="-15873" dirty="0">
                <a:latin typeface="Times New Roman"/>
                <a:cs typeface="Times New Roman"/>
              </a:rPr>
              <a:t>(K)</a:t>
            </a:r>
            <a:endParaRPr sz="2100" baseline="-15873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Times New Roman"/>
                <a:cs typeface="Times New Roman"/>
              </a:rPr>
              <a:t>10.367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9011" y="3983228"/>
            <a:ext cx="144780" cy="411480"/>
          </a:xfrm>
          <a:custGeom>
            <a:avLst/>
            <a:gdLst/>
            <a:ahLst/>
            <a:cxnLst/>
            <a:rect l="l" t="t" r="r" b="b"/>
            <a:pathLst>
              <a:path w="144779" h="411479">
                <a:moveTo>
                  <a:pt x="52324" y="324866"/>
                </a:moveTo>
                <a:lnTo>
                  <a:pt x="47371" y="324866"/>
                </a:lnTo>
                <a:lnTo>
                  <a:pt x="41148" y="331089"/>
                </a:lnTo>
                <a:lnTo>
                  <a:pt x="41148" y="336169"/>
                </a:lnTo>
                <a:lnTo>
                  <a:pt x="44323" y="339217"/>
                </a:lnTo>
                <a:lnTo>
                  <a:pt x="116459" y="411099"/>
                </a:lnTo>
                <a:lnTo>
                  <a:pt x="120076" y="397891"/>
                </a:lnTo>
                <a:lnTo>
                  <a:pt x="104775" y="397891"/>
                </a:lnTo>
                <a:lnTo>
                  <a:pt x="97225" y="369512"/>
                </a:lnTo>
                <a:lnTo>
                  <a:pt x="52324" y="324866"/>
                </a:lnTo>
                <a:close/>
              </a:path>
              <a:path w="144779" h="411479">
                <a:moveTo>
                  <a:pt x="97225" y="369512"/>
                </a:moveTo>
                <a:lnTo>
                  <a:pt x="104775" y="397891"/>
                </a:lnTo>
                <a:lnTo>
                  <a:pt x="120141" y="393827"/>
                </a:lnTo>
                <a:lnTo>
                  <a:pt x="120108" y="393700"/>
                </a:lnTo>
                <a:lnTo>
                  <a:pt x="104775" y="393700"/>
                </a:lnTo>
                <a:lnTo>
                  <a:pt x="108373" y="380592"/>
                </a:lnTo>
                <a:lnTo>
                  <a:pt x="97225" y="369512"/>
                </a:lnTo>
                <a:close/>
              </a:path>
              <a:path w="144779" h="411479">
                <a:moveTo>
                  <a:pt x="133603" y="301879"/>
                </a:moveTo>
                <a:lnTo>
                  <a:pt x="129286" y="304419"/>
                </a:lnTo>
                <a:lnTo>
                  <a:pt x="112557" y="365352"/>
                </a:lnTo>
                <a:lnTo>
                  <a:pt x="120141" y="393827"/>
                </a:lnTo>
                <a:lnTo>
                  <a:pt x="104775" y="397891"/>
                </a:lnTo>
                <a:lnTo>
                  <a:pt x="120076" y="397891"/>
                </a:lnTo>
                <a:lnTo>
                  <a:pt x="144525" y="308610"/>
                </a:lnTo>
                <a:lnTo>
                  <a:pt x="142112" y="304292"/>
                </a:lnTo>
                <a:lnTo>
                  <a:pt x="137922" y="303149"/>
                </a:lnTo>
                <a:lnTo>
                  <a:pt x="133603" y="301879"/>
                </a:lnTo>
                <a:close/>
              </a:path>
              <a:path w="144779" h="411479">
                <a:moveTo>
                  <a:pt x="108373" y="380592"/>
                </a:moveTo>
                <a:lnTo>
                  <a:pt x="104775" y="393700"/>
                </a:lnTo>
                <a:lnTo>
                  <a:pt x="117983" y="390144"/>
                </a:lnTo>
                <a:lnTo>
                  <a:pt x="108373" y="380592"/>
                </a:lnTo>
                <a:close/>
              </a:path>
              <a:path w="144779" h="411479">
                <a:moveTo>
                  <a:pt x="112557" y="365352"/>
                </a:moveTo>
                <a:lnTo>
                  <a:pt x="108373" y="380592"/>
                </a:lnTo>
                <a:lnTo>
                  <a:pt x="117983" y="390144"/>
                </a:lnTo>
                <a:lnTo>
                  <a:pt x="104775" y="393700"/>
                </a:lnTo>
                <a:lnTo>
                  <a:pt x="120108" y="393700"/>
                </a:lnTo>
                <a:lnTo>
                  <a:pt x="112557" y="365352"/>
                </a:lnTo>
                <a:close/>
              </a:path>
              <a:path w="144779" h="411479">
                <a:moveTo>
                  <a:pt x="15239" y="0"/>
                </a:moveTo>
                <a:lnTo>
                  <a:pt x="0" y="4064"/>
                </a:lnTo>
                <a:lnTo>
                  <a:pt x="97225" y="369512"/>
                </a:lnTo>
                <a:lnTo>
                  <a:pt x="108373" y="380592"/>
                </a:lnTo>
                <a:lnTo>
                  <a:pt x="112557" y="365352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4975" y="3613251"/>
            <a:ext cx="770890" cy="558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5" dirty="0">
                <a:latin typeface="Times New Roman"/>
                <a:cs typeface="Times New Roman"/>
              </a:rPr>
              <a:t>68,71</a:t>
            </a:r>
            <a:r>
              <a:rPr sz="2100" spc="7" baseline="-15873" dirty="0">
                <a:latin typeface="Times New Roman"/>
                <a:cs typeface="Times New Roman"/>
              </a:rPr>
              <a:t>Ge</a:t>
            </a:r>
            <a:r>
              <a:rPr sz="2100" spc="-120" baseline="-15873" dirty="0">
                <a:latin typeface="Times New Roman"/>
                <a:cs typeface="Times New Roman"/>
              </a:rPr>
              <a:t> </a:t>
            </a:r>
            <a:r>
              <a:rPr sz="2100" spc="-7" baseline="-15873" dirty="0">
                <a:latin typeface="Times New Roman"/>
                <a:cs typeface="Times New Roman"/>
              </a:rPr>
              <a:t>(L)</a:t>
            </a:r>
            <a:endParaRPr sz="2100" baseline="-15873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Times New Roman"/>
                <a:cs typeface="Times New Roman"/>
              </a:rPr>
              <a:t>1.3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4907" y="4212463"/>
            <a:ext cx="228600" cy="528955"/>
          </a:xfrm>
          <a:custGeom>
            <a:avLst/>
            <a:gdLst/>
            <a:ahLst/>
            <a:cxnLst/>
            <a:rect l="l" t="t" r="r" b="b"/>
            <a:pathLst>
              <a:path w="228600" h="528954">
                <a:moveTo>
                  <a:pt x="11569" y="418592"/>
                </a:moveTo>
                <a:lnTo>
                  <a:pt x="7251" y="419354"/>
                </a:lnTo>
                <a:lnTo>
                  <a:pt x="2946" y="419988"/>
                </a:lnTo>
                <a:lnTo>
                  <a:pt x="0" y="424053"/>
                </a:lnTo>
                <a:lnTo>
                  <a:pt x="16776" y="528955"/>
                </a:lnTo>
                <a:lnTo>
                  <a:pt x="31587" y="517144"/>
                </a:lnTo>
                <a:lnTo>
                  <a:pt x="29857" y="517144"/>
                </a:lnTo>
                <a:lnTo>
                  <a:pt x="14998" y="511429"/>
                </a:lnTo>
                <a:lnTo>
                  <a:pt x="25619" y="484011"/>
                </a:lnTo>
                <a:lnTo>
                  <a:pt x="16395" y="425957"/>
                </a:lnTo>
                <a:lnTo>
                  <a:pt x="15633" y="421639"/>
                </a:lnTo>
                <a:lnTo>
                  <a:pt x="11569" y="418592"/>
                </a:lnTo>
                <a:close/>
              </a:path>
              <a:path w="228600" h="528954">
                <a:moveTo>
                  <a:pt x="25619" y="484011"/>
                </a:moveTo>
                <a:lnTo>
                  <a:pt x="14998" y="511429"/>
                </a:lnTo>
                <a:lnTo>
                  <a:pt x="29857" y="517144"/>
                </a:lnTo>
                <a:lnTo>
                  <a:pt x="31432" y="513080"/>
                </a:lnTo>
                <a:lnTo>
                  <a:pt x="30238" y="513080"/>
                </a:lnTo>
                <a:lnTo>
                  <a:pt x="17538" y="508126"/>
                </a:lnTo>
                <a:lnTo>
                  <a:pt x="28112" y="499695"/>
                </a:lnTo>
                <a:lnTo>
                  <a:pt x="25619" y="484011"/>
                </a:lnTo>
                <a:close/>
              </a:path>
              <a:path w="228600" h="528954">
                <a:moveTo>
                  <a:pt x="89928" y="450342"/>
                </a:moveTo>
                <a:lnTo>
                  <a:pt x="86499" y="453136"/>
                </a:lnTo>
                <a:lnTo>
                  <a:pt x="40422" y="489879"/>
                </a:lnTo>
                <a:lnTo>
                  <a:pt x="29857" y="517144"/>
                </a:lnTo>
                <a:lnTo>
                  <a:pt x="31587" y="517144"/>
                </a:lnTo>
                <a:lnTo>
                  <a:pt x="96405" y="465455"/>
                </a:lnTo>
                <a:lnTo>
                  <a:pt x="99834" y="462788"/>
                </a:lnTo>
                <a:lnTo>
                  <a:pt x="100342" y="457707"/>
                </a:lnTo>
                <a:lnTo>
                  <a:pt x="97675" y="454279"/>
                </a:lnTo>
                <a:lnTo>
                  <a:pt x="94881" y="450850"/>
                </a:lnTo>
                <a:lnTo>
                  <a:pt x="89928" y="450342"/>
                </a:lnTo>
                <a:close/>
              </a:path>
              <a:path w="228600" h="528954">
                <a:moveTo>
                  <a:pt x="28112" y="499695"/>
                </a:moveTo>
                <a:lnTo>
                  <a:pt x="17538" y="508126"/>
                </a:lnTo>
                <a:lnTo>
                  <a:pt x="30238" y="513080"/>
                </a:lnTo>
                <a:lnTo>
                  <a:pt x="28112" y="499695"/>
                </a:lnTo>
                <a:close/>
              </a:path>
              <a:path w="228600" h="528954">
                <a:moveTo>
                  <a:pt x="40422" y="489879"/>
                </a:moveTo>
                <a:lnTo>
                  <a:pt x="28112" y="499695"/>
                </a:lnTo>
                <a:lnTo>
                  <a:pt x="30238" y="513080"/>
                </a:lnTo>
                <a:lnTo>
                  <a:pt x="31432" y="513080"/>
                </a:lnTo>
                <a:lnTo>
                  <a:pt x="40422" y="489879"/>
                </a:lnTo>
                <a:close/>
              </a:path>
              <a:path w="228600" h="528954">
                <a:moveTo>
                  <a:pt x="213118" y="0"/>
                </a:moveTo>
                <a:lnTo>
                  <a:pt x="25619" y="484011"/>
                </a:lnTo>
                <a:lnTo>
                  <a:pt x="28112" y="499695"/>
                </a:lnTo>
                <a:lnTo>
                  <a:pt x="40422" y="489879"/>
                </a:lnTo>
                <a:lnTo>
                  <a:pt x="227977" y="5842"/>
                </a:lnTo>
                <a:lnTo>
                  <a:pt x="213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08897" y="4263390"/>
            <a:ext cx="556260" cy="528955"/>
          </a:xfrm>
          <a:custGeom>
            <a:avLst/>
            <a:gdLst/>
            <a:ahLst/>
            <a:cxnLst/>
            <a:rect l="l" t="t" r="r" b="b"/>
            <a:pathLst>
              <a:path w="556259" h="528954">
                <a:moveTo>
                  <a:pt x="0" y="264414"/>
                </a:moveTo>
                <a:lnTo>
                  <a:pt x="4478" y="216880"/>
                </a:lnTo>
                <a:lnTo>
                  <a:pt x="17393" y="172144"/>
                </a:lnTo>
                <a:lnTo>
                  <a:pt x="37958" y="130951"/>
                </a:lnTo>
                <a:lnTo>
                  <a:pt x="65391" y="94047"/>
                </a:lnTo>
                <a:lnTo>
                  <a:pt x="98908" y="62180"/>
                </a:lnTo>
                <a:lnTo>
                  <a:pt x="137724" y="36096"/>
                </a:lnTo>
                <a:lnTo>
                  <a:pt x="181056" y="16540"/>
                </a:lnTo>
                <a:lnTo>
                  <a:pt x="228119" y="4259"/>
                </a:lnTo>
                <a:lnTo>
                  <a:pt x="278129" y="0"/>
                </a:lnTo>
                <a:lnTo>
                  <a:pt x="328107" y="4259"/>
                </a:lnTo>
                <a:lnTo>
                  <a:pt x="375152" y="16540"/>
                </a:lnTo>
                <a:lnTo>
                  <a:pt x="418479" y="36096"/>
                </a:lnTo>
                <a:lnTo>
                  <a:pt x="457299" y="62180"/>
                </a:lnTo>
                <a:lnTo>
                  <a:pt x="490826" y="94047"/>
                </a:lnTo>
                <a:lnTo>
                  <a:pt x="518272" y="130951"/>
                </a:lnTo>
                <a:lnTo>
                  <a:pt x="538852" y="172144"/>
                </a:lnTo>
                <a:lnTo>
                  <a:pt x="551776" y="216880"/>
                </a:lnTo>
                <a:lnTo>
                  <a:pt x="556259" y="264414"/>
                </a:lnTo>
                <a:lnTo>
                  <a:pt x="551776" y="311947"/>
                </a:lnTo>
                <a:lnTo>
                  <a:pt x="538852" y="356683"/>
                </a:lnTo>
                <a:lnTo>
                  <a:pt x="518272" y="397876"/>
                </a:lnTo>
                <a:lnTo>
                  <a:pt x="490826" y="434780"/>
                </a:lnTo>
                <a:lnTo>
                  <a:pt x="457299" y="466647"/>
                </a:lnTo>
                <a:lnTo>
                  <a:pt x="418479" y="492731"/>
                </a:lnTo>
                <a:lnTo>
                  <a:pt x="375152" y="512287"/>
                </a:lnTo>
                <a:lnTo>
                  <a:pt x="328107" y="524568"/>
                </a:lnTo>
                <a:lnTo>
                  <a:pt x="278129" y="528828"/>
                </a:lnTo>
                <a:lnTo>
                  <a:pt x="228119" y="524568"/>
                </a:lnTo>
                <a:lnTo>
                  <a:pt x="181056" y="512287"/>
                </a:lnTo>
                <a:lnTo>
                  <a:pt x="137724" y="492731"/>
                </a:lnTo>
                <a:lnTo>
                  <a:pt x="98908" y="466647"/>
                </a:lnTo>
                <a:lnTo>
                  <a:pt x="65391" y="434780"/>
                </a:lnTo>
                <a:lnTo>
                  <a:pt x="37958" y="397876"/>
                </a:lnTo>
                <a:lnTo>
                  <a:pt x="17393" y="356683"/>
                </a:lnTo>
                <a:lnTo>
                  <a:pt x="4478" y="311947"/>
                </a:lnTo>
                <a:lnTo>
                  <a:pt x="0" y="264414"/>
                </a:lnTo>
                <a:close/>
              </a:path>
            </a:pathLst>
          </a:custGeom>
          <a:ln w="254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88173" y="3681196"/>
            <a:ext cx="856615" cy="558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5" dirty="0">
                <a:latin typeface="Times New Roman"/>
                <a:cs typeface="Times New Roman"/>
              </a:rPr>
              <a:t>68,71</a:t>
            </a:r>
            <a:r>
              <a:rPr sz="2100" spc="7" baseline="-15873" dirty="0">
                <a:latin typeface="Times New Roman"/>
                <a:cs typeface="Times New Roman"/>
              </a:rPr>
              <a:t>Ge</a:t>
            </a:r>
            <a:r>
              <a:rPr sz="2100" spc="-60" baseline="-15873" dirty="0">
                <a:latin typeface="Times New Roman"/>
                <a:cs typeface="Times New Roman"/>
              </a:rPr>
              <a:t> </a:t>
            </a:r>
            <a:r>
              <a:rPr sz="2100" spc="-7" baseline="-15873" dirty="0">
                <a:latin typeface="Times New Roman"/>
                <a:cs typeface="Times New Roman"/>
              </a:rPr>
              <a:t>(L)</a:t>
            </a:r>
            <a:endParaRPr sz="2100" baseline="-15873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Times New Roman"/>
                <a:cs typeface="Times New Roman"/>
              </a:rPr>
              <a:t>1.2977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9747" y="731519"/>
            <a:ext cx="7564120" cy="1940560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Energy calibration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at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low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energy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performed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means of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10.37</a:t>
            </a:r>
            <a:r>
              <a:rPr sz="2000" spc="2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3300"/>
                </a:solidFill>
                <a:latin typeface="Calibri"/>
                <a:cs typeface="Calibri"/>
              </a:rPr>
              <a:t>keV</a:t>
            </a:r>
            <a:endParaRPr sz="20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cosmogenic line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pulse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3300"/>
                </a:solidFill>
                <a:latin typeface="Calibri"/>
                <a:cs typeface="Calibri"/>
              </a:rPr>
              <a:t>generator.</a:t>
            </a:r>
            <a:endParaRPr sz="20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Calibration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check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with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1.3 </a:t>
            </a:r>
            <a:r>
              <a:rPr sz="2000" spc="-20" dirty="0">
                <a:solidFill>
                  <a:srgbClr val="003300"/>
                </a:solidFill>
                <a:latin typeface="Calibri"/>
                <a:cs typeface="Calibri"/>
              </a:rPr>
              <a:t>keV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line</a:t>
            </a:r>
            <a:endParaRPr sz="2000">
              <a:latin typeface="Calibri"/>
              <a:cs typeface="Calibri"/>
            </a:endParaRPr>
          </a:p>
          <a:p>
            <a:pPr marL="378460" marR="8382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taking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shows very good stability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of peak position during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all 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measurement</a:t>
            </a:r>
            <a:r>
              <a:rPr sz="2000" spc="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Energy resolution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of 1.4 kg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detector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KNPP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101.6(5) eV</a:t>
            </a:r>
            <a:r>
              <a:rPr sz="20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(FWHM).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9101" y="5798311"/>
            <a:ext cx="1183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Peak from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pulse  generator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6164" y="4270121"/>
            <a:ext cx="732155" cy="154940"/>
          </a:xfrm>
          <a:custGeom>
            <a:avLst/>
            <a:gdLst/>
            <a:ahLst/>
            <a:cxnLst/>
            <a:rect l="l" t="t" r="r" b="b"/>
            <a:pathLst>
              <a:path w="732154" h="154939">
                <a:moveTo>
                  <a:pt x="655404" y="123611"/>
                </a:moveTo>
                <a:lnTo>
                  <a:pt x="650112" y="154939"/>
                </a:lnTo>
                <a:lnTo>
                  <a:pt x="731646" y="130047"/>
                </a:lnTo>
                <a:lnTo>
                  <a:pt x="725737" y="125729"/>
                </a:lnTo>
                <a:lnTo>
                  <a:pt x="667892" y="125729"/>
                </a:lnTo>
                <a:lnTo>
                  <a:pt x="655404" y="123611"/>
                </a:lnTo>
                <a:close/>
              </a:path>
              <a:path w="732154" h="154939">
                <a:moveTo>
                  <a:pt x="657529" y="111035"/>
                </a:moveTo>
                <a:lnTo>
                  <a:pt x="655404" y="123611"/>
                </a:lnTo>
                <a:lnTo>
                  <a:pt x="667892" y="125729"/>
                </a:lnTo>
                <a:lnTo>
                  <a:pt x="670051" y="113156"/>
                </a:lnTo>
                <a:lnTo>
                  <a:pt x="657529" y="111035"/>
                </a:lnTo>
                <a:close/>
              </a:path>
              <a:path w="732154" h="154939">
                <a:moveTo>
                  <a:pt x="662812" y="79755"/>
                </a:moveTo>
                <a:lnTo>
                  <a:pt x="657529" y="111035"/>
                </a:lnTo>
                <a:lnTo>
                  <a:pt x="670051" y="113156"/>
                </a:lnTo>
                <a:lnTo>
                  <a:pt x="667892" y="125729"/>
                </a:lnTo>
                <a:lnTo>
                  <a:pt x="725737" y="125729"/>
                </a:lnTo>
                <a:lnTo>
                  <a:pt x="662812" y="79755"/>
                </a:lnTo>
                <a:close/>
              </a:path>
              <a:path w="732154" h="154939">
                <a:moveTo>
                  <a:pt x="2031" y="0"/>
                </a:moveTo>
                <a:lnTo>
                  <a:pt x="0" y="12445"/>
                </a:lnTo>
                <a:lnTo>
                  <a:pt x="655404" y="123611"/>
                </a:lnTo>
                <a:lnTo>
                  <a:pt x="657529" y="111035"/>
                </a:lnTo>
                <a:lnTo>
                  <a:pt x="203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552" y="6025680"/>
            <a:ext cx="1265555" cy="175260"/>
          </a:xfrm>
          <a:custGeom>
            <a:avLst/>
            <a:gdLst/>
            <a:ahLst/>
            <a:cxnLst/>
            <a:rect l="l" t="t" r="r" b="b"/>
            <a:pathLst>
              <a:path w="1265554" h="175260">
                <a:moveTo>
                  <a:pt x="71627" y="99479"/>
                </a:moveTo>
                <a:lnTo>
                  <a:pt x="0" y="145707"/>
                </a:lnTo>
                <a:lnTo>
                  <a:pt x="79882" y="175221"/>
                </a:lnTo>
                <a:lnTo>
                  <a:pt x="76595" y="145059"/>
                </a:lnTo>
                <a:lnTo>
                  <a:pt x="63753" y="145059"/>
                </a:lnTo>
                <a:lnTo>
                  <a:pt x="62483" y="132435"/>
                </a:lnTo>
                <a:lnTo>
                  <a:pt x="75068" y="131048"/>
                </a:lnTo>
                <a:lnTo>
                  <a:pt x="71627" y="99479"/>
                </a:lnTo>
                <a:close/>
              </a:path>
              <a:path w="1265554" h="175260">
                <a:moveTo>
                  <a:pt x="75068" y="131048"/>
                </a:moveTo>
                <a:lnTo>
                  <a:pt x="62483" y="132435"/>
                </a:lnTo>
                <a:lnTo>
                  <a:pt x="63753" y="145059"/>
                </a:lnTo>
                <a:lnTo>
                  <a:pt x="76443" y="143661"/>
                </a:lnTo>
                <a:lnTo>
                  <a:pt x="75068" y="131048"/>
                </a:lnTo>
                <a:close/>
              </a:path>
              <a:path w="1265554" h="175260">
                <a:moveTo>
                  <a:pt x="76443" y="143661"/>
                </a:moveTo>
                <a:lnTo>
                  <a:pt x="63753" y="145059"/>
                </a:lnTo>
                <a:lnTo>
                  <a:pt x="76595" y="145059"/>
                </a:lnTo>
                <a:lnTo>
                  <a:pt x="76443" y="143661"/>
                </a:lnTo>
                <a:close/>
              </a:path>
              <a:path w="1265554" h="175260">
                <a:moveTo>
                  <a:pt x="1264157" y="0"/>
                </a:moveTo>
                <a:lnTo>
                  <a:pt x="75068" y="131048"/>
                </a:lnTo>
                <a:lnTo>
                  <a:pt x="76443" y="143661"/>
                </a:lnTo>
                <a:lnTo>
                  <a:pt x="1265554" y="12623"/>
                </a:lnTo>
                <a:lnTo>
                  <a:pt x="1264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051" y="563880"/>
            <a:ext cx="3211068" cy="2764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27DC1781-4429-BD54-0600-68C79F9B4E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20</a:t>
            </a:fld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573" y="865507"/>
            <a:ext cx="10679740" cy="5588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1848" y="1911172"/>
            <a:ext cx="151765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Installation </a:t>
            </a:r>
            <a:r>
              <a:rPr sz="1600" b="1" spc="-5" dirty="0">
                <a:solidFill>
                  <a:srgbClr val="003300"/>
                </a:solidFill>
                <a:latin typeface="Calibri"/>
                <a:cs typeface="Calibri"/>
              </a:rPr>
              <a:t>of</a:t>
            </a:r>
            <a:r>
              <a:rPr sz="1600" b="1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Calibri"/>
                <a:cs typeface="Calibri"/>
              </a:rPr>
              <a:t>the 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antivibration  platform  11.12.2020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3492" y="2531617"/>
            <a:ext cx="560705" cy="3324860"/>
          </a:xfrm>
          <a:custGeom>
            <a:avLst/>
            <a:gdLst/>
            <a:ahLst/>
            <a:cxnLst/>
            <a:rect l="l" t="t" r="r" b="b"/>
            <a:pathLst>
              <a:path w="560704" h="3324860">
                <a:moveTo>
                  <a:pt x="510092" y="3250970"/>
                </a:moveTo>
                <a:lnTo>
                  <a:pt x="485013" y="3254908"/>
                </a:lnTo>
                <a:lnTo>
                  <a:pt x="534543" y="3324275"/>
                </a:lnTo>
                <a:lnTo>
                  <a:pt x="553835" y="3263519"/>
                </a:lnTo>
                <a:lnTo>
                  <a:pt x="512064" y="3263519"/>
                </a:lnTo>
                <a:lnTo>
                  <a:pt x="510092" y="3250970"/>
                </a:lnTo>
                <a:close/>
              </a:path>
              <a:path w="560704" h="3324860">
                <a:moveTo>
                  <a:pt x="535237" y="3247023"/>
                </a:moveTo>
                <a:lnTo>
                  <a:pt x="510092" y="3250970"/>
                </a:lnTo>
                <a:lnTo>
                  <a:pt x="512064" y="3263519"/>
                </a:lnTo>
                <a:lnTo>
                  <a:pt x="537210" y="3259582"/>
                </a:lnTo>
                <a:lnTo>
                  <a:pt x="535237" y="3247023"/>
                </a:lnTo>
                <a:close/>
              </a:path>
              <a:path w="560704" h="3324860">
                <a:moveTo>
                  <a:pt x="560324" y="3243084"/>
                </a:moveTo>
                <a:lnTo>
                  <a:pt x="535237" y="3247023"/>
                </a:lnTo>
                <a:lnTo>
                  <a:pt x="537210" y="3259582"/>
                </a:lnTo>
                <a:lnTo>
                  <a:pt x="512064" y="3263519"/>
                </a:lnTo>
                <a:lnTo>
                  <a:pt x="553835" y="3263519"/>
                </a:lnTo>
                <a:lnTo>
                  <a:pt x="560324" y="3243084"/>
                </a:lnTo>
                <a:close/>
              </a:path>
              <a:path w="560704" h="3324860">
                <a:moveTo>
                  <a:pt x="25146" y="0"/>
                </a:moveTo>
                <a:lnTo>
                  <a:pt x="0" y="4064"/>
                </a:lnTo>
                <a:lnTo>
                  <a:pt x="510092" y="3250970"/>
                </a:lnTo>
                <a:lnTo>
                  <a:pt x="535237" y="3247023"/>
                </a:lnTo>
                <a:lnTo>
                  <a:pt x="2514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3554" y="41275"/>
            <a:ext cx="7566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Thermal </a:t>
            </a:r>
            <a:r>
              <a:rPr spc="-10" dirty="0">
                <a:solidFill>
                  <a:srgbClr val="000000"/>
                </a:solidFill>
              </a:rPr>
              <a:t>power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spc="-20" dirty="0">
                <a:solidFill>
                  <a:srgbClr val="000000"/>
                </a:solidFill>
              </a:rPr>
              <a:t>reactor </a:t>
            </a:r>
            <a:r>
              <a:rPr spc="-5" dirty="0">
                <a:solidFill>
                  <a:srgbClr val="000000"/>
                </a:solidFill>
              </a:rPr>
              <a:t>unit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#3</a:t>
            </a:r>
          </a:p>
        </p:txBody>
      </p:sp>
      <p:sp>
        <p:nvSpPr>
          <p:cNvPr id="6" name="object 6"/>
          <p:cNvSpPr/>
          <p:nvPr/>
        </p:nvSpPr>
        <p:spPr>
          <a:xfrm>
            <a:off x="6969632" y="3069717"/>
            <a:ext cx="449580" cy="2785745"/>
          </a:xfrm>
          <a:custGeom>
            <a:avLst/>
            <a:gdLst/>
            <a:ahLst/>
            <a:cxnLst/>
            <a:rect l="l" t="t" r="r" b="b"/>
            <a:pathLst>
              <a:path w="449579" h="2785745">
                <a:moveTo>
                  <a:pt x="399212" y="2711992"/>
                </a:moveTo>
                <a:lnTo>
                  <a:pt x="374015" y="2715704"/>
                </a:lnTo>
                <a:lnTo>
                  <a:pt x="422910" y="2785541"/>
                </a:lnTo>
                <a:lnTo>
                  <a:pt x="442902" y="2724569"/>
                </a:lnTo>
                <a:lnTo>
                  <a:pt x="401066" y="2724569"/>
                </a:lnTo>
                <a:lnTo>
                  <a:pt x="399212" y="2711992"/>
                </a:lnTo>
                <a:close/>
              </a:path>
              <a:path w="449579" h="2785745">
                <a:moveTo>
                  <a:pt x="424358" y="2708288"/>
                </a:moveTo>
                <a:lnTo>
                  <a:pt x="399212" y="2711992"/>
                </a:lnTo>
                <a:lnTo>
                  <a:pt x="401066" y="2724569"/>
                </a:lnTo>
                <a:lnTo>
                  <a:pt x="426212" y="2720860"/>
                </a:lnTo>
                <a:lnTo>
                  <a:pt x="424358" y="2708288"/>
                </a:lnTo>
                <a:close/>
              </a:path>
              <a:path w="449579" h="2785745">
                <a:moveTo>
                  <a:pt x="449452" y="2704592"/>
                </a:moveTo>
                <a:lnTo>
                  <a:pt x="424358" y="2708288"/>
                </a:lnTo>
                <a:lnTo>
                  <a:pt x="426212" y="2720860"/>
                </a:lnTo>
                <a:lnTo>
                  <a:pt x="401066" y="2724569"/>
                </a:lnTo>
                <a:lnTo>
                  <a:pt x="442902" y="2724569"/>
                </a:lnTo>
                <a:lnTo>
                  <a:pt x="449452" y="2704592"/>
                </a:lnTo>
                <a:close/>
              </a:path>
              <a:path w="449579" h="2785745">
                <a:moveTo>
                  <a:pt x="25146" y="0"/>
                </a:moveTo>
                <a:lnTo>
                  <a:pt x="0" y="3810"/>
                </a:lnTo>
                <a:lnTo>
                  <a:pt x="399212" y="2711992"/>
                </a:lnTo>
                <a:lnTo>
                  <a:pt x="424358" y="2708288"/>
                </a:lnTo>
                <a:lnTo>
                  <a:pt x="2514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1171" y="1141475"/>
            <a:ext cx="800862" cy="454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1171" y="1385316"/>
            <a:ext cx="1677162" cy="454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1171" y="1629155"/>
            <a:ext cx="1835657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31484" y="1183893"/>
            <a:ext cx="2764155" cy="183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Move 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spectrometer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to  the upper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position</a:t>
            </a:r>
            <a:endParaRPr sz="1600" dirty="0">
              <a:latin typeface="Calibri"/>
              <a:cs typeface="Calibri"/>
            </a:endParaRPr>
          </a:p>
          <a:p>
            <a:pPr marL="12700" marR="945515">
              <a:lnSpc>
                <a:spcPct val="100000"/>
              </a:lnSpc>
              <a:spcBef>
                <a:spcPts val="785"/>
              </a:spcBef>
            </a:pPr>
            <a:r>
              <a:rPr sz="1600" b="1" spc="-5" dirty="0">
                <a:solidFill>
                  <a:srgbClr val="003300"/>
                </a:solidFill>
                <a:latin typeface="Calibri"/>
                <a:cs typeface="Calibri"/>
              </a:rPr>
              <a:t>Some</a:t>
            </a:r>
            <a:r>
              <a:rPr sz="1600" b="1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improvements:  new </a:t>
            </a:r>
            <a:r>
              <a:rPr sz="1600" b="1" spc="-30" dirty="0">
                <a:solidFill>
                  <a:srgbClr val="003300"/>
                </a:solidFill>
                <a:latin typeface="Calibri"/>
                <a:cs typeface="Calibri"/>
              </a:rPr>
              <a:t>power, 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grounding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lower </a:t>
            </a:r>
            <a:r>
              <a:rPr sz="1600" b="1" spc="-5" dirty="0">
                <a:solidFill>
                  <a:srgbClr val="003300"/>
                </a:solidFill>
                <a:latin typeface="Calibri"/>
                <a:cs typeface="Calibri"/>
              </a:rPr>
              <a:t>noise</a:t>
            </a: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level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46517" y="1992502"/>
            <a:ext cx="554355" cy="3911600"/>
          </a:xfrm>
          <a:custGeom>
            <a:avLst/>
            <a:gdLst/>
            <a:ahLst/>
            <a:cxnLst/>
            <a:rect l="l" t="t" r="r" b="b"/>
            <a:pathLst>
              <a:path w="554354" h="3911600">
                <a:moveTo>
                  <a:pt x="503925" y="3837413"/>
                </a:moveTo>
                <a:lnTo>
                  <a:pt x="478662" y="3840734"/>
                </a:lnTo>
                <a:lnTo>
                  <a:pt x="526414" y="3911320"/>
                </a:lnTo>
                <a:lnTo>
                  <a:pt x="547577" y="3850055"/>
                </a:lnTo>
                <a:lnTo>
                  <a:pt x="505586" y="3850055"/>
                </a:lnTo>
                <a:lnTo>
                  <a:pt x="503925" y="3837413"/>
                </a:lnTo>
                <a:close/>
              </a:path>
              <a:path w="554354" h="3911600">
                <a:moveTo>
                  <a:pt x="529072" y="3834108"/>
                </a:moveTo>
                <a:lnTo>
                  <a:pt x="503925" y="3837413"/>
                </a:lnTo>
                <a:lnTo>
                  <a:pt x="505586" y="3850055"/>
                </a:lnTo>
                <a:lnTo>
                  <a:pt x="530732" y="3846741"/>
                </a:lnTo>
                <a:lnTo>
                  <a:pt x="529072" y="3834108"/>
                </a:lnTo>
                <a:close/>
              </a:path>
              <a:path w="554354" h="3911600">
                <a:moveTo>
                  <a:pt x="554227" y="3830802"/>
                </a:moveTo>
                <a:lnTo>
                  <a:pt x="529072" y="3834108"/>
                </a:lnTo>
                <a:lnTo>
                  <a:pt x="530732" y="3846741"/>
                </a:lnTo>
                <a:lnTo>
                  <a:pt x="505586" y="3850055"/>
                </a:lnTo>
                <a:lnTo>
                  <a:pt x="547577" y="3850055"/>
                </a:lnTo>
                <a:lnTo>
                  <a:pt x="554227" y="3830802"/>
                </a:lnTo>
                <a:close/>
              </a:path>
              <a:path w="554354" h="3911600">
                <a:moveTo>
                  <a:pt x="25146" y="0"/>
                </a:moveTo>
                <a:lnTo>
                  <a:pt x="0" y="3301"/>
                </a:lnTo>
                <a:lnTo>
                  <a:pt x="503925" y="3837413"/>
                </a:lnTo>
                <a:lnTo>
                  <a:pt x="529072" y="3834108"/>
                </a:lnTo>
                <a:lnTo>
                  <a:pt x="2514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86230" y="4681854"/>
            <a:ext cx="2306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0000FF"/>
                </a:solidFill>
                <a:latin typeface="Calibri"/>
                <a:cs typeface="Calibri"/>
              </a:rPr>
              <a:t>Total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statistics: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ON period: 1117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kgd, 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OFF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period: &gt; 173</a:t>
            </a:r>
            <a:r>
              <a:rPr sz="2000" b="1" spc="-1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kgd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246DD8C-FC68-E321-AD80-B07973F533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252" y="657820"/>
            <a:ext cx="11496924" cy="605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High </a:t>
            </a:r>
            <a:r>
              <a:rPr spc="-10" dirty="0"/>
              <a:t>energy </a:t>
            </a:r>
            <a:r>
              <a:rPr spc="-5" dirty="0"/>
              <a:t>part </a:t>
            </a:r>
            <a:r>
              <a:rPr dirty="0"/>
              <a:t>of the</a:t>
            </a:r>
            <a:r>
              <a:rPr spc="-25" dirty="0"/>
              <a:t> </a:t>
            </a:r>
            <a:r>
              <a:rPr spc="-5" dirty="0"/>
              <a:t>spectrum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33046" y="6590486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8635" y="1240536"/>
            <a:ext cx="4136390" cy="923925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77825" marR="83820" indent="-286385" algn="just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8460" algn="l"/>
              </a:tabLst>
            </a:pP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High energy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part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spectra is  </a:t>
            </a:r>
            <a:r>
              <a:rPr sz="1800" spc="-15" dirty="0">
                <a:solidFill>
                  <a:srgbClr val="003300"/>
                </a:solidFill>
                <a:latin typeface="Calibri"/>
                <a:cs typeface="Calibri"/>
              </a:rPr>
              <a:t>calibrated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help of welding 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rods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(with 2% of</a:t>
            </a:r>
            <a:r>
              <a:rPr sz="1800" spc="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Th)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27209" y="2439162"/>
            <a:ext cx="718185" cy="63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latin typeface="Symbol"/>
                <a:cs typeface="Symbol"/>
              </a:rPr>
              <a:t></a:t>
            </a:r>
            <a:r>
              <a:rPr sz="2000" spc="-5" dirty="0">
                <a:latin typeface="Times New Roman"/>
                <a:cs typeface="Times New Roman"/>
              </a:rPr>
              <a:t>veto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47454" y="3115310"/>
            <a:ext cx="514350" cy="608965"/>
          </a:xfrm>
          <a:custGeom>
            <a:avLst/>
            <a:gdLst/>
            <a:ahLst/>
            <a:cxnLst/>
            <a:rect l="l" t="t" r="r" b="b"/>
            <a:pathLst>
              <a:path w="514350" h="608964">
                <a:moveTo>
                  <a:pt x="26416" y="488568"/>
                </a:moveTo>
                <a:lnTo>
                  <a:pt x="19812" y="493267"/>
                </a:lnTo>
                <a:lnTo>
                  <a:pt x="18669" y="500125"/>
                </a:lnTo>
                <a:lnTo>
                  <a:pt x="0" y="608583"/>
                </a:lnTo>
                <a:lnTo>
                  <a:pt x="31086" y="597407"/>
                </a:lnTo>
                <a:lnTo>
                  <a:pt x="25907" y="597407"/>
                </a:lnTo>
                <a:lnTo>
                  <a:pt x="6476" y="581025"/>
                </a:lnTo>
                <a:lnTo>
                  <a:pt x="36696" y="545030"/>
                </a:lnTo>
                <a:lnTo>
                  <a:pt x="43688" y="504444"/>
                </a:lnTo>
                <a:lnTo>
                  <a:pt x="44830" y="497585"/>
                </a:lnTo>
                <a:lnTo>
                  <a:pt x="40131" y="490981"/>
                </a:lnTo>
                <a:lnTo>
                  <a:pt x="33274" y="489838"/>
                </a:lnTo>
                <a:lnTo>
                  <a:pt x="26416" y="488568"/>
                </a:lnTo>
                <a:close/>
              </a:path>
              <a:path w="514350" h="608964">
                <a:moveTo>
                  <a:pt x="36696" y="545030"/>
                </a:moveTo>
                <a:lnTo>
                  <a:pt x="6476" y="581025"/>
                </a:lnTo>
                <a:lnTo>
                  <a:pt x="25907" y="597407"/>
                </a:lnTo>
                <a:lnTo>
                  <a:pt x="30919" y="591438"/>
                </a:lnTo>
                <a:lnTo>
                  <a:pt x="28701" y="591438"/>
                </a:lnTo>
                <a:lnTo>
                  <a:pt x="11938" y="577341"/>
                </a:lnTo>
                <a:lnTo>
                  <a:pt x="32398" y="569978"/>
                </a:lnTo>
                <a:lnTo>
                  <a:pt x="36696" y="545030"/>
                </a:lnTo>
                <a:close/>
              </a:path>
              <a:path w="514350" h="608964">
                <a:moveTo>
                  <a:pt x="101473" y="545083"/>
                </a:moveTo>
                <a:lnTo>
                  <a:pt x="56098" y="561449"/>
                </a:lnTo>
                <a:lnTo>
                  <a:pt x="25907" y="597407"/>
                </a:lnTo>
                <a:lnTo>
                  <a:pt x="31086" y="597407"/>
                </a:lnTo>
                <a:lnTo>
                  <a:pt x="103504" y="571372"/>
                </a:lnTo>
                <a:lnTo>
                  <a:pt x="110109" y="569087"/>
                </a:lnTo>
                <a:lnTo>
                  <a:pt x="113538" y="561720"/>
                </a:lnTo>
                <a:lnTo>
                  <a:pt x="111125" y="555116"/>
                </a:lnTo>
                <a:lnTo>
                  <a:pt x="108839" y="548513"/>
                </a:lnTo>
                <a:lnTo>
                  <a:pt x="101473" y="545083"/>
                </a:lnTo>
                <a:close/>
              </a:path>
              <a:path w="514350" h="608964">
                <a:moveTo>
                  <a:pt x="32398" y="569978"/>
                </a:moveTo>
                <a:lnTo>
                  <a:pt x="11938" y="577341"/>
                </a:lnTo>
                <a:lnTo>
                  <a:pt x="28701" y="591438"/>
                </a:lnTo>
                <a:lnTo>
                  <a:pt x="32398" y="569978"/>
                </a:lnTo>
                <a:close/>
              </a:path>
              <a:path w="514350" h="608964">
                <a:moveTo>
                  <a:pt x="56098" y="561449"/>
                </a:moveTo>
                <a:lnTo>
                  <a:pt x="32398" y="569978"/>
                </a:lnTo>
                <a:lnTo>
                  <a:pt x="28701" y="591438"/>
                </a:lnTo>
                <a:lnTo>
                  <a:pt x="30919" y="591438"/>
                </a:lnTo>
                <a:lnTo>
                  <a:pt x="56098" y="561449"/>
                </a:lnTo>
                <a:close/>
              </a:path>
              <a:path w="514350" h="608964">
                <a:moveTo>
                  <a:pt x="494284" y="0"/>
                </a:moveTo>
                <a:lnTo>
                  <a:pt x="36696" y="545030"/>
                </a:lnTo>
                <a:lnTo>
                  <a:pt x="32398" y="569978"/>
                </a:lnTo>
                <a:lnTo>
                  <a:pt x="56098" y="561449"/>
                </a:lnTo>
                <a:lnTo>
                  <a:pt x="513842" y="16255"/>
                </a:lnTo>
                <a:lnTo>
                  <a:pt x="494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18561" y="4750053"/>
            <a:ext cx="609600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After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15" dirty="0">
                <a:solidFill>
                  <a:srgbClr val="0000FF"/>
                </a:solidFill>
                <a:latin typeface="Symbol"/>
                <a:cs typeface="Symbol"/>
              </a:rPr>
              <a:t>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eto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38957" y="4293870"/>
            <a:ext cx="597535" cy="777240"/>
          </a:xfrm>
          <a:custGeom>
            <a:avLst/>
            <a:gdLst/>
            <a:ahLst/>
            <a:cxnLst/>
            <a:rect l="l" t="t" r="r" b="b"/>
            <a:pathLst>
              <a:path w="597535" h="777239">
                <a:moveTo>
                  <a:pt x="567026" y="40014"/>
                </a:moveTo>
                <a:lnTo>
                  <a:pt x="543646" y="49629"/>
                </a:lnTo>
                <a:lnTo>
                  <a:pt x="0" y="761618"/>
                </a:lnTo>
                <a:lnTo>
                  <a:pt x="20065" y="776985"/>
                </a:lnTo>
                <a:lnTo>
                  <a:pt x="563922" y="64879"/>
                </a:lnTo>
                <a:lnTo>
                  <a:pt x="567026" y="40014"/>
                </a:lnTo>
                <a:close/>
              </a:path>
              <a:path w="597535" h="777239">
                <a:moveTo>
                  <a:pt x="596000" y="12318"/>
                </a:moveTo>
                <a:lnTo>
                  <a:pt x="572134" y="12318"/>
                </a:lnTo>
                <a:lnTo>
                  <a:pt x="592327" y="27685"/>
                </a:lnTo>
                <a:lnTo>
                  <a:pt x="563920" y="64896"/>
                </a:lnTo>
                <a:lnTo>
                  <a:pt x="558800" y="105917"/>
                </a:lnTo>
                <a:lnTo>
                  <a:pt x="557910" y="112902"/>
                </a:lnTo>
                <a:lnTo>
                  <a:pt x="562863" y="119252"/>
                </a:lnTo>
                <a:lnTo>
                  <a:pt x="576706" y="121030"/>
                </a:lnTo>
                <a:lnTo>
                  <a:pt x="583056" y="116077"/>
                </a:lnTo>
                <a:lnTo>
                  <a:pt x="583945" y="109092"/>
                </a:lnTo>
                <a:lnTo>
                  <a:pt x="596000" y="12318"/>
                </a:lnTo>
                <a:close/>
              </a:path>
              <a:path w="597535" h="777239">
                <a:moveTo>
                  <a:pt x="597534" y="0"/>
                </a:moveTo>
                <a:lnTo>
                  <a:pt x="489330" y="44449"/>
                </a:lnTo>
                <a:lnTo>
                  <a:pt x="486282" y="51942"/>
                </a:lnTo>
                <a:lnTo>
                  <a:pt x="491616" y="64896"/>
                </a:lnTo>
                <a:lnTo>
                  <a:pt x="499109" y="67944"/>
                </a:lnTo>
                <a:lnTo>
                  <a:pt x="543646" y="49629"/>
                </a:lnTo>
                <a:lnTo>
                  <a:pt x="572134" y="12318"/>
                </a:lnTo>
                <a:lnTo>
                  <a:pt x="596000" y="12318"/>
                </a:lnTo>
                <a:lnTo>
                  <a:pt x="597534" y="0"/>
                </a:lnTo>
                <a:close/>
              </a:path>
              <a:path w="597535" h="777239">
                <a:moveTo>
                  <a:pt x="580145" y="18414"/>
                </a:moveTo>
                <a:lnTo>
                  <a:pt x="569721" y="18414"/>
                </a:lnTo>
                <a:lnTo>
                  <a:pt x="587120" y="31749"/>
                </a:lnTo>
                <a:lnTo>
                  <a:pt x="567026" y="40014"/>
                </a:lnTo>
                <a:lnTo>
                  <a:pt x="563922" y="64879"/>
                </a:lnTo>
                <a:lnTo>
                  <a:pt x="592327" y="27685"/>
                </a:lnTo>
                <a:lnTo>
                  <a:pt x="580145" y="18414"/>
                </a:lnTo>
                <a:close/>
              </a:path>
              <a:path w="597535" h="777239">
                <a:moveTo>
                  <a:pt x="572134" y="12318"/>
                </a:moveTo>
                <a:lnTo>
                  <a:pt x="543646" y="49629"/>
                </a:lnTo>
                <a:lnTo>
                  <a:pt x="567026" y="40014"/>
                </a:lnTo>
                <a:lnTo>
                  <a:pt x="569721" y="18414"/>
                </a:lnTo>
                <a:lnTo>
                  <a:pt x="580145" y="18414"/>
                </a:lnTo>
                <a:lnTo>
                  <a:pt x="572134" y="12318"/>
                </a:lnTo>
                <a:close/>
              </a:path>
              <a:path w="597535" h="777239">
                <a:moveTo>
                  <a:pt x="569721" y="18414"/>
                </a:moveTo>
                <a:lnTo>
                  <a:pt x="567026" y="40014"/>
                </a:lnTo>
                <a:lnTo>
                  <a:pt x="587120" y="31749"/>
                </a:lnTo>
                <a:lnTo>
                  <a:pt x="569721" y="184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9CE3CC-A53D-DBB2-2C38-64A6995887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94004"/>
            <a:ext cx="8267700" cy="5698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537" y="789241"/>
            <a:ext cx="8277225" cy="5708015"/>
          </a:xfrm>
          <a:custGeom>
            <a:avLst/>
            <a:gdLst/>
            <a:ahLst/>
            <a:cxnLst/>
            <a:rect l="l" t="t" r="r" b="b"/>
            <a:pathLst>
              <a:path w="8277225" h="5708015">
                <a:moveTo>
                  <a:pt x="0" y="5707761"/>
                </a:moveTo>
                <a:lnTo>
                  <a:pt x="8277225" y="5707761"/>
                </a:lnTo>
                <a:lnTo>
                  <a:pt x="8277225" y="0"/>
                </a:lnTo>
                <a:lnTo>
                  <a:pt x="0" y="0"/>
                </a:lnTo>
                <a:lnTo>
                  <a:pt x="0" y="5707761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42376" y="1275588"/>
            <a:ext cx="3656076" cy="2395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7550" y="1270761"/>
            <a:ext cx="3665854" cy="2405380"/>
          </a:xfrm>
          <a:custGeom>
            <a:avLst/>
            <a:gdLst/>
            <a:ahLst/>
            <a:cxnLst/>
            <a:rect l="l" t="t" r="r" b="b"/>
            <a:pathLst>
              <a:path w="3665854" h="2405379">
                <a:moveTo>
                  <a:pt x="0" y="2405253"/>
                </a:moveTo>
                <a:lnTo>
                  <a:pt x="3665601" y="2405253"/>
                </a:lnTo>
                <a:lnTo>
                  <a:pt x="3665601" y="0"/>
                </a:lnTo>
                <a:lnTo>
                  <a:pt x="0" y="0"/>
                </a:lnTo>
                <a:lnTo>
                  <a:pt x="0" y="24052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8659" y="4218432"/>
            <a:ext cx="3602736" cy="2401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3833" y="4213669"/>
            <a:ext cx="3612515" cy="2411730"/>
          </a:xfrm>
          <a:custGeom>
            <a:avLst/>
            <a:gdLst/>
            <a:ahLst/>
            <a:cxnLst/>
            <a:rect l="l" t="t" r="r" b="b"/>
            <a:pathLst>
              <a:path w="3612515" h="2411729">
                <a:moveTo>
                  <a:pt x="0" y="2411349"/>
                </a:moveTo>
                <a:lnTo>
                  <a:pt x="3612260" y="2411349"/>
                </a:lnTo>
                <a:lnTo>
                  <a:pt x="3612260" y="0"/>
                </a:lnTo>
                <a:lnTo>
                  <a:pt x="0" y="0"/>
                </a:lnTo>
                <a:lnTo>
                  <a:pt x="0" y="2411349"/>
                </a:lnTo>
                <a:close/>
              </a:path>
            </a:pathLst>
          </a:custGeom>
          <a:ln w="9524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36166" y="0"/>
            <a:ext cx="8449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Symbol"/>
                <a:cs typeface="Symbol"/>
              </a:rPr>
              <a:t></a:t>
            </a:r>
            <a:r>
              <a:rPr dirty="0"/>
              <a:t>GeN </a:t>
            </a:r>
            <a:r>
              <a:rPr spc="-15" dirty="0"/>
              <a:t>reactor site at </a:t>
            </a:r>
            <a:r>
              <a:rPr spc="-10" dirty="0"/>
              <a:t>Udomlya, </a:t>
            </a:r>
            <a:r>
              <a:rPr dirty="0"/>
              <a:t>Russia</a:t>
            </a:r>
          </a:p>
        </p:txBody>
      </p:sp>
      <p:sp>
        <p:nvSpPr>
          <p:cNvPr id="9" name="object 9"/>
          <p:cNvSpPr/>
          <p:nvPr/>
        </p:nvSpPr>
        <p:spPr>
          <a:xfrm>
            <a:off x="6744334" y="3849242"/>
            <a:ext cx="1606550" cy="793750"/>
          </a:xfrm>
          <a:custGeom>
            <a:avLst/>
            <a:gdLst/>
            <a:ahLst/>
            <a:cxnLst/>
            <a:rect l="l" t="t" r="r" b="b"/>
            <a:pathLst>
              <a:path w="1606550" h="793750">
                <a:moveTo>
                  <a:pt x="88407" y="36531"/>
                </a:moveTo>
                <a:lnTo>
                  <a:pt x="56939" y="39074"/>
                </a:lnTo>
                <a:lnTo>
                  <a:pt x="74641" y="65208"/>
                </a:lnTo>
                <a:lnTo>
                  <a:pt x="1592580" y="793622"/>
                </a:lnTo>
                <a:lnTo>
                  <a:pt x="1606296" y="764920"/>
                </a:lnTo>
                <a:lnTo>
                  <a:pt x="88407" y="36531"/>
                </a:lnTo>
                <a:close/>
              </a:path>
              <a:path w="1606550" h="793750">
                <a:moveTo>
                  <a:pt x="145796" y="0"/>
                </a:moveTo>
                <a:lnTo>
                  <a:pt x="0" y="11810"/>
                </a:lnTo>
                <a:lnTo>
                  <a:pt x="77216" y="125602"/>
                </a:lnTo>
                <a:lnTo>
                  <a:pt x="81666" y="130008"/>
                </a:lnTo>
                <a:lnTo>
                  <a:pt x="87296" y="132270"/>
                </a:lnTo>
                <a:lnTo>
                  <a:pt x="93378" y="132246"/>
                </a:lnTo>
                <a:lnTo>
                  <a:pt x="74641" y="65208"/>
                </a:lnTo>
                <a:lnTo>
                  <a:pt x="21590" y="39750"/>
                </a:lnTo>
                <a:lnTo>
                  <a:pt x="35306" y="11048"/>
                </a:lnTo>
                <a:lnTo>
                  <a:pt x="153874" y="11048"/>
                </a:lnTo>
                <a:lnTo>
                  <a:pt x="153543" y="6476"/>
                </a:lnTo>
                <a:lnTo>
                  <a:pt x="145796" y="0"/>
                </a:lnTo>
                <a:close/>
              </a:path>
              <a:path w="1606550" h="793750">
                <a:moveTo>
                  <a:pt x="35306" y="11048"/>
                </a:moveTo>
                <a:lnTo>
                  <a:pt x="21590" y="39750"/>
                </a:lnTo>
                <a:lnTo>
                  <a:pt x="74641" y="65208"/>
                </a:lnTo>
                <a:lnTo>
                  <a:pt x="58430" y="41274"/>
                </a:lnTo>
                <a:lnTo>
                  <a:pt x="29718" y="41274"/>
                </a:lnTo>
                <a:lnTo>
                  <a:pt x="41656" y="16509"/>
                </a:lnTo>
                <a:lnTo>
                  <a:pt x="46686" y="16509"/>
                </a:lnTo>
                <a:lnTo>
                  <a:pt x="35306" y="11048"/>
                </a:lnTo>
                <a:close/>
              </a:path>
              <a:path w="1606550" h="793750">
                <a:moveTo>
                  <a:pt x="41656" y="16509"/>
                </a:moveTo>
                <a:lnTo>
                  <a:pt x="29718" y="41274"/>
                </a:lnTo>
                <a:lnTo>
                  <a:pt x="56939" y="39074"/>
                </a:lnTo>
                <a:lnTo>
                  <a:pt x="41656" y="16509"/>
                </a:lnTo>
                <a:close/>
              </a:path>
              <a:path w="1606550" h="793750">
                <a:moveTo>
                  <a:pt x="56939" y="39074"/>
                </a:moveTo>
                <a:lnTo>
                  <a:pt x="29718" y="41274"/>
                </a:lnTo>
                <a:lnTo>
                  <a:pt x="58430" y="41274"/>
                </a:lnTo>
                <a:lnTo>
                  <a:pt x="56939" y="39074"/>
                </a:lnTo>
                <a:close/>
              </a:path>
              <a:path w="1606550" h="793750">
                <a:moveTo>
                  <a:pt x="46686" y="16509"/>
                </a:moveTo>
                <a:lnTo>
                  <a:pt x="41656" y="16509"/>
                </a:lnTo>
                <a:lnTo>
                  <a:pt x="56939" y="39074"/>
                </a:lnTo>
                <a:lnTo>
                  <a:pt x="88407" y="36531"/>
                </a:lnTo>
                <a:lnTo>
                  <a:pt x="46686" y="16509"/>
                </a:lnTo>
                <a:close/>
              </a:path>
              <a:path w="1606550" h="793750">
                <a:moveTo>
                  <a:pt x="153874" y="11048"/>
                </a:moveTo>
                <a:lnTo>
                  <a:pt x="35306" y="11048"/>
                </a:lnTo>
                <a:lnTo>
                  <a:pt x="88407" y="36531"/>
                </a:lnTo>
                <a:lnTo>
                  <a:pt x="148336" y="31622"/>
                </a:lnTo>
                <a:lnTo>
                  <a:pt x="154940" y="24002"/>
                </a:lnTo>
                <a:lnTo>
                  <a:pt x="154178" y="15239"/>
                </a:lnTo>
                <a:lnTo>
                  <a:pt x="153874" y="1104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634" y="2119883"/>
            <a:ext cx="2253615" cy="1038225"/>
          </a:xfrm>
          <a:custGeom>
            <a:avLst/>
            <a:gdLst/>
            <a:ahLst/>
            <a:cxnLst/>
            <a:rect l="l" t="t" r="r" b="b"/>
            <a:pathLst>
              <a:path w="2253615" h="1038225">
                <a:moveTo>
                  <a:pt x="90408" y="904430"/>
                </a:moveTo>
                <a:lnTo>
                  <a:pt x="84679" y="906553"/>
                </a:lnTo>
                <a:lnTo>
                  <a:pt x="80010" y="910843"/>
                </a:lnTo>
                <a:lnTo>
                  <a:pt x="0" y="1022603"/>
                </a:lnTo>
                <a:lnTo>
                  <a:pt x="145541" y="1038098"/>
                </a:lnTo>
                <a:lnTo>
                  <a:pt x="153288" y="1031875"/>
                </a:lnTo>
                <a:lnTo>
                  <a:pt x="154062" y="1024254"/>
                </a:lnTo>
                <a:lnTo>
                  <a:pt x="35305" y="1024254"/>
                </a:lnTo>
                <a:lnTo>
                  <a:pt x="22351" y="995299"/>
                </a:lnTo>
                <a:lnTo>
                  <a:pt x="75762" y="971333"/>
                </a:lnTo>
                <a:lnTo>
                  <a:pt x="105917" y="929258"/>
                </a:lnTo>
                <a:lnTo>
                  <a:pt x="108485" y="923520"/>
                </a:lnTo>
                <a:lnTo>
                  <a:pt x="108648" y="917448"/>
                </a:lnTo>
                <a:lnTo>
                  <a:pt x="106525" y="911756"/>
                </a:lnTo>
                <a:lnTo>
                  <a:pt x="102235" y="907161"/>
                </a:lnTo>
                <a:lnTo>
                  <a:pt x="96494" y="904593"/>
                </a:lnTo>
                <a:lnTo>
                  <a:pt x="90408" y="904430"/>
                </a:lnTo>
                <a:close/>
              </a:path>
              <a:path w="2253615" h="1038225">
                <a:moveTo>
                  <a:pt x="75762" y="971333"/>
                </a:moveTo>
                <a:lnTo>
                  <a:pt x="22351" y="995299"/>
                </a:lnTo>
                <a:lnTo>
                  <a:pt x="35305" y="1024254"/>
                </a:lnTo>
                <a:lnTo>
                  <a:pt x="47193" y="1018920"/>
                </a:lnTo>
                <a:lnTo>
                  <a:pt x="41655" y="1018920"/>
                </a:lnTo>
                <a:lnTo>
                  <a:pt x="30479" y="993901"/>
                </a:lnTo>
                <a:lnTo>
                  <a:pt x="59587" y="993901"/>
                </a:lnTo>
                <a:lnTo>
                  <a:pt x="75762" y="971333"/>
                </a:lnTo>
                <a:close/>
              </a:path>
              <a:path w="2253615" h="1038225">
                <a:moveTo>
                  <a:pt x="89039" y="1000144"/>
                </a:moveTo>
                <a:lnTo>
                  <a:pt x="35305" y="1024254"/>
                </a:lnTo>
                <a:lnTo>
                  <a:pt x="154062" y="1024254"/>
                </a:lnTo>
                <a:lnTo>
                  <a:pt x="154236" y="1022603"/>
                </a:lnTo>
                <a:lnTo>
                  <a:pt x="155193" y="1014349"/>
                </a:lnTo>
                <a:lnTo>
                  <a:pt x="148843" y="1006601"/>
                </a:lnTo>
                <a:lnTo>
                  <a:pt x="89039" y="1000144"/>
                </a:lnTo>
                <a:close/>
              </a:path>
              <a:path w="2253615" h="1038225">
                <a:moveTo>
                  <a:pt x="30479" y="993901"/>
                </a:moveTo>
                <a:lnTo>
                  <a:pt x="41655" y="1018920"/>
                </a:lnTo>
                <a:lnTo>
                  <a:pt x="57521" y="996784"/>
                </a:lnTo>
                <a:lnTo>
                  <a:pt x="30479" y="993901"/>
                </a:lnTo>
                <a:close/>
              </a:path>
              <a:path w="2253615" h="1038225">
                <a:moveTo>
                  <a:pt x="57521" y="996784"/>
                </a:moveTo>
                <a:lnTo>
                  <a:pt x="41655" y="1018920"/>
                </a:lnTo>
                <a:lnTo>
                  <a:pt x="47193" y="1018920"/>
                </a:lnTo>
                <a:lnTo>
                  <a:pt x="89039" y="1000144"/>
                </a:lnTo>
                <a:lnTo>
                  <a:pt x="57521" y="996784"/>
                </a:lnTo>
                <a:close/>
              </a:path>
              <a:path w="2253615" h="1038225">
                <a:moveTo>
                  <a:pt x="2240534" y="0"/>
                </a:moveTo>
                <a:lnTo>
                  <a:pt x="75762" y="971333"/>
                </a:lnTo>
                <a:lnTo>
                  <a:pt x="57521" y="996784"/>
                </a:lnTo>
                <a:lnTo>
                  <a:pt x="89039" y="1000144"/>
                </a:lnTo>
                <a:lnTo>
                  <a:pt x="2253488" y="28955"/>
                </a:lnTo>
                <a:lnTo>
                  <a:pt x="2240534" y="0"/>
                </a:lnTo>
                <a:close/>
              </a:path>
              <a:path w="2253615" h="1038225">
                <a:moveTo>
                  <a:pt x="59587" y="993901"/>
                </a:moveTo>
                <a:lnTo>
                  <a:pt x="30479" y="993901"/>
                </a:lnTo>
                <a:lnTo>
                  <a:pt x="57521" y="996784"/>
                </a:lnTo>
                <a:lnTo>
                  <a:pt x="59587" y="99390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7656" y="728472"/>
            <a:ext cx="2962910" cy="646430"/>
          </a:xfrm>
          <a:custGeom>
            <a:avLst/>
            <a:gdLst/>
            <a:ahLst/>
            <a:cxnLst/>
            <a:rect l="l" t="t" r="r" b="b"/>
            <a:pathLst>
              <a:path w="2962909" h="646430">
                <a:moveTo>
                  <a:pt x="0" y="646176"/>
                </a:moveTo>
                <a:lnTo>
                  <a:pt x="2962655" y="646176"/>
                </a:lnTo>
                <a:lnTo>
                  <a:pt x="2962655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7656" y="728472"/>
            <a:ext cx="2962910" cy="646430"/>
          </a:xfrm>
          <a:custGeom>
            <a:avLst/>
            <a:gdLst/>
            <a:ahLst/>
            <a:cxnLst/>
            <a:rect l="l" t="t" r="r" b="b"/>
            <a:pathLst>
              <a:path w="2962909" h="646430">
                <a:moveTo>
                  <a:pt x="0" y="646176"/>
                </a:moveTo>
                <a:lnTo>
                  <a:pt x="2962655" y="646176"/>
                </a:lnTo>
                <a:lnTo>
                  <a:pt x="2962655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57666" y="746886"/>
            <a:ext cx="2806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Kalinin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Nuclear </a:t>
            </a:r>
            <a:r>
              <a:rPr sz="1800" spc="-15" dirty="0">
                <a:solidFill>
                  <a:srgbClr val="003300"/>
                </a:solidFill>
                <a:latin typeface="Calibri"/>
                <a:cs typeface="Calibri"/>
              </a:rPr>
              <a:t>Power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Plant 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(KNPP)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4xWWER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3.1</a:t>
            </a:r>
            <a:r>
              <a:rPr sz="1800" spc="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GW</a:t>
            </a:r>
            <a:r>
              <a:rPr sz="1800" spc="-7" baseline="-20833" dirty="0">
                <a:solidFill>
                  <a:srgbClr val="003300"/>
                </a:solidFill>
                <a:latin typeface="Calibri"/>
                <a:cs typeface="Calibri"/>
              </a:rPr>
              <a:t>th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2123" y="3773423"/>
            <a:ext cx="3173095" cy="368935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JINR,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Dubna, 285 km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from</a:t>
            </a:r>
            <a:r>
              <a:rPr sz="1800" spc="-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KNPP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B212A92B-D39D-DF67-4839-BF81E9B7CB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842" y="601734"/>
            <a:ext cx="9300160" cy="6061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0947" y="2127504"/>
            <a:ext cx="4150360" cy="1938655"/>
          </a:xfrm>
          <a:custGeom>
            <a:avLst/>
            <a:gdLst/>
            <a:ahLst/>
            <a:cxnLst/>
            <a:rect l="l" t="t" r="r" b="b"/>
            <a:pathLst>
              <a:path w="4150359" h="1938654">
                <a:moveTo>
                  <a:pt x="0" y="1938528"/>
                </a:moveTo>
                <a:lnTo>
                  <a:pt x="4149852" y="1938528"/>
                </a:lnTo>
                <a:lnTo>
                  <a:pt x="4149852" y="0"/>
                </a:lnTo>
                <a:lnTo>
                  <a:pt x="0" y="0"/>
                </a:lnTo>
                <a:lnTo>
                  <a:pt x="0" y="1938528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0947" y="2127504"/>
            <a:ext cx="4150360" cy="1938655"/>
          </a:xfrm>
          <a:custGeom>
            <a:avLst/>
            <a:gdLst/>
            <a:ahLst/>
            <a:cxnLst/>
            <a:rect l="l" t="t" r="r" b="b"/>
            <a:pathLst>
              <a:path w="4150359" h="1938654">
                <a:moveTo>
                  <a:pt x="0" y="1938528"/>
                </a:moveTo>
                <a:lnTo>
                  <a:pt x="4149852" y="1938528"/>
                </a:lnTo>
                <a:lnTo>
                  <a:pt x="4149852" y="0"/>
                </a:lnTo>
                <a:lnTo>
                  <a:pt x="0" y="0"/>
                </a:lnTo>
                <a:lnTo>
                  <a:pt x="0" y="1938528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53911" y="2143760"/>
            <a:ext cx="39789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The significant </a:t>
            </a:r>
            <a:r>
              <a:rPr sz="2000" spc="-10" dirty="0">
                <a:latin typeface="Calibri"/>
                <a:cs typeface="Calibri"/>
              </a:rPr>
              <a:t>improvements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noise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background level </a:t>
            </a:r>
            <a:r>
              <a:rPr sz="2000" spc="-15" dirty="0">
                <a:latin typeface="Calibri"/>
                <a:cs typeface="Calibri"/>
              </a:rPr>
              <a:t>were  </a:t>
            </a:r>
            <a:r>
              <a:rPr sz="2000" spc="-5" dirty="0">
                <a:latin typeface="Calibri"/>
                <a:cs typeface="Calibri"/>
              </a:rPr>
              <a:t>obtained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improving </a:t>
            </a:r>
            <a:r>
              <a:rPr sz="2000" spc="-5" dirty="0">
                <a:latin typeface="Calibri"/>
                <a:cs typeface="Calibri"/>
              </a:rPr>
              <a:t>measurement  conditions (including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new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3911" y="3363214"/>
            <a:ext cx="3076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013460" algn="l"/>
                <a:tab pos="2424430" algn="l"/>
              </a:tabLst>
            </a:pPr>
            <a:r>
              <a:rPr lang="en-US" sz="2000" spc="-5" dirty="0">
                <a:latin typeface="Calibri"/>
                <a:cs typeface="Calibri"/>
              </a:rPr>
              <a:t>sup</a:t>
            </a:r>
            <a:r>
              <a:rPr lang="en-US" sz="2000" spc="0" dirty="0">
                <a:latin typeface="Calibri"/>
                <a:cs typeface="Calibri"/>
              </a:rPr>
              <a:t>p</a:t>
            </a:r>
            <a:r>
              <a:rPr lang="en-US" sz="2000" dirty="0">
                <a:latin typeface="Calibri"/>
                <a:cs typeface="Calibri"/>
              </a:rPr>
              <a:t>l</a:t>
            </a:r>
            <a:r>
              <a:rPr lang="en-US" sz="2000" spc="-160" dirty="0">
                <a:latin typeface="Calibri"/>
                <a:cs typeface="Calibri"/>
              </a:rPr>
              <a:t>y</a:t>
            </a:r>
            <a:r>
              <a:rPr lang="en-US" sz="2000" dirty="0">
                <a:latin typeface="Calibri"/>
                <a:cs typeface="Calibri"/>
              </a:rPr>
              <a:t>,	g</a:t>
            </a:r>
            <a:r>
              <a:rPr lang="en-US" sz="2000" spc="-40" dirty="0">
                <a:latin typeface="Calibri"/>
                <a:cs typeface="Calibri"/>
              </a:rPr>
              <a:t>r</a:t>
            </a:r>
            <a:r>
              <a:rPr lang="en-US" sz="2000" spc="-5" dirty="0">
                <a:latin typeface="Calibri"/>
                <a:cs typeface="Calibri"/>
              </a:rPr>
              <a:t>o</a:t>
            </a:r>
            <a:r>
              <a:rPr lang="en-US" sz="2000" spc="-10" dirty="0">
                <a:latin typeface="Calibri"/>
                <a:cs typeface="Calibri"/>
              </a:rPr>
              <a:t>u</a:t>
            </a:r>
            <a:r>
              <a:rPr lang="en-US" sz="2000" spc="-5" dirty="0">
                <a:latin typeface="Calibri"/>
                <a:cs typeface="Calibri"/>
              </a:rPr>
              <a:t>n</a:t>
            </a:r>
            <a:r>
              <a:rPr lang="en-US" sz="2000" spc="0" dirty="0">
                <a:latin typeface="Calibri"/>
                <a:cs typeface="Calibri"/>
              </a:rPr>
              <a:t>d</a:t>
            </a:r>
            <a:r>
              <a:rPr lang="en-US" sz="2000" dirty="0">
                <a:latin typeface="Calibri"/>
                <a:cs typeface="Calibri"/>
              </a:rPr>
              <a:t>i</a:t>
            </a:r>
            <a:r>
              <a:rPr lang="en-US" sz="2000" spc="-15" dirty="0">
                <a:latin typeface="Calibri"/>
                <a:cs typeface="Calibri"/>
              </a:rPr>
              <a:t>n</a:t>
            </a:r>
            <a:r>
              <a:rPr lang="en-US" sz="2000" spc="25" dirty="0">
                <a:latin typeface="Calibri"/>
                <a:cs typeface="Calibri"/>
              </a:rPr>
              <a:t>g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spc="-5" dirty="0">
                <a:latin typeface="Calibri"/>
                <a:cs typeface="Calibri"/>
              </a:rPr>
              <a:t>b</a:t>
            </a:r>
            <a:r>
              <a:rPr lang="en-US" sz="2000" spc="-15" dirty="0">
                <a:latin typeface="Calibri"/>
                <a:cs typeface="Calibri"/>
              </a:rPr>
              <a:t>e</a:t>
            </a:r>
            <a:r>
              <a:rPr lang="en-US" sz="2000" spc="-25" dirty="0">
                <a:latin typeface="Calibri"/>
                <a:cs typeface="Calibri"/>
              </a:rPr>
              <a:t>tt</a:t>
            </a:r>
            <a:r>
              <a:rPr lang="en-US" sz="2000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7801" y="3057855"/>
            <a:ext cx="106756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er</a:t>
            </a:r>
          </a:p>
          <a:p>
            <a:pPr marL="51435">
              <a:lnSpc>
                <a:spcPct val="100000"/>
              </a:lnSpc>
            </a:pPr>
            <a:r>
              <a:rPr lang="en-US" sz="2000" spc="-40" dirty="0">
                <a:latin typeface="Calibri"/>
                <a:cs typeface="Calibri"/>
              </a:rPr>
              <a:t>anti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3911" y="3668014"/>
            <a:ext cx="1267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flushing,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…).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D7F066-2081-405A-E3F0-00D846F253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944" y="836675"/>
            <a:ext cx="10945495" cy="1015365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254"/>
              </a:spcBef>
            </a:pPr>
            <a:r>
              <a:rPr sz="2000" spc="-30" dirty="0">
                <a:solidFill>
                  <a:srgbClr val="003300"/>
                </a:solidFill>
                <a:latin typeface="Calibri"/>
                <a:cs typeface="Calibri"/>
              </a:rPr>
              <a:t>Taking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into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account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OFF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spectrum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(55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kgd)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Azimov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sets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(generated spectra contains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CE</a:t>
            </a:r>
            <a:r>
              <a:rPr sz="2000" spc="-5" dirty="0">
                <a:solidFill>
                  <a:srgbClr val="003300"/>
                </a:solidFill>
                <a:latin typeface="Symbol"/>
                <a:cs typeface="Symbol"/>
              </a:rPr>
              <a:t>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NS  signals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+ </a:t>
            </a:r>
            <a:r>
              <a:rPr sz="2000" spc="-55" dirty="0">
                <a:solidFill>
                  <a:srgbClr val="003300"/>
                </a:solidFill>
                <a:latin typeface="Calibri"/>
                <a:cs typeface="Calibri"/>
              </a:rPr>
              <a:t>OFF, </a:t>
            </a:r>
            <a:r>
              <a:rPr sz="2000" spc="-20" dirty="0">
                <a:solidFill>
                  <a:srgbClr val="003300"/>
                </a:solidFill>
                <a:latin typeface="Calibri"/>
                <a:cs typeface="Calibri"/>
              </a:rPr>
              <a:t>taken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statistic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equivalent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current real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one –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217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kgd), we created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predictions </a:t>
            </a:r>
            <a:r>
              <a:rPr sz="2000" spc="-20" dirty="0">
                <a:solidFill>
                  <a:srgbClr val="003300"/>
                </a:solidFill>
                <a:latin typeface="Calibri"/>
                <a:cs typeface="Calibri"/>
              </a:rPr>
              <a:t>for 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sensitivity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for</a:t>
            </a:r>
            <a:r>
              <a:rPr sz="2000" spc="1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CE</a:t>
            </a:r>
            <a:r>
              <a:rPr sz="2000" dirty="0">
                <a:solidFill>
                  <a:srgbClr val="003300"/>
                </a:solidFill>
                <a:latin typeface="Symbol"/>
                <a:cs typeface="Symbol"/>
              </a:rPr>
              <a:t>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NS.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050155" y="-80644"/>
            <a:ext cx="74134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Sensitivity</a:t>
            </a:r>
            <a:r>
              <a:rPr spc="-85" dirty="0"/>
              <a:t> </a:t>
            </a:r>
            <a:r>
              <a:rPr spc="-5" dirty="0"/>
              <a:t>studies</a:t>
            </a:r>
            <a:r>
              <a:rPr lang="en-US" spc="-5" dirty="0"/>
              <a:t> (preliminary) </a:t>
            </a:r>
            <a:endParaRPr spc="-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7946B-13A0-0BE7-80D1-FF38808F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91" y="2209800"/>
            <a:ext cx="10591800" cy="41682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5" y="586810"/>
            <a:ext cx="7121755" cy="368219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10000" y="19347"/>
            <a:ext cx="623125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latin typeface="Calibri"/>
                <a:cs typeface="Calibri"/>
              </a:rPr>
              <a:t>Stability</a:t>
            </a:r>
            <a:r>
              <a:rPr lang="en-US" sz="3600" spc="-40" dirty="0">
                <a:latin typeface="Calibri"/>
                <a:cs typeface="Calibri"/>
              </a:rPr>
              <a:t> (after all cuts)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7233EC1-DCC3-83EF-9E31-5F7BCA1035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A3D15-1CB6-CF41-DF2D-C2C23FA64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5" y="4038600"/>
            <a:ext cx="7159855" cy="2876253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DEE64124-1F4E-C1B9-4A55-5FF0B82C42C9}"/>
              </a:ext>
            </a:extLst>
          </p:cNvPr>
          <p:cNvSpPr txBox="1"/>
          <p:nvPr/>
        </p:nvSpPr>
        <p:spPr>
          <a:xfrm>
            <a:off x="7772400" y="3419475"/>
            <a:ext cx="4028861" cy="954749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2000" spc="-20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moment in </a:t>
            </a:r>
            <a:r>
              <a:rPr sz="2000" dirty="0">
                <a:latin typeface="Calibri"/>
                <a:cs typeface="Calibri"/>
              </a:rPr>
              <a:t>the upper position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accumulated </a:t>
            </a:r>
            <a:r>
              <a:rPr sz="2000" dirty="0">
                <a:latin typeface="Calibri"/>
                <a:cs typeface="Calibri"/>
              </a:rPr>
              <a:t>ON: 217 </a:t>
            </a:r>
            <a:r>
              <a:rPr sz="2000" spc="-10" dirty="0">
                <a:latin typeface="Calibri"/>
                <a:cs typeface="Calibri"/>
              </a:rPr>
              <a:t>kgd </a:t>
            </a:r>
            <a:r>
              <a:rPr sz="2000" dirty="0">
                <a:latin typeface="Calibri"/>
                <a:cs typeface="Calibri"/>
              </a:rPr>
              <a:t>and OFF: 55 </a:t>
            </a:r>
            <a:r>
              <a:rPr sz="2000" spc="-10" dirty="0">
                <a:latin typeface="Calibri"/>
                <a:cs typeface="Calibri"/>
              </a:rPr>
              <a:t>kgd (after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cuts).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0594" y="1119987"/>
            <a:ext cx="1882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Chi2/NDf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29.3/33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86028" y="1219200"/>
            <a:ext cx="11019943" cy="4335802"/>
          </a:xfrm>
          <a:prstGeom prst="rect">
            <a:avLst/>
          </a:prstGeom>
          <a:solidFill>
            <a:schemeClr val="tx2">
              <a:lumMod val="20000"/>
              <a:lumOff val="80000"/>
              <a:alpha val="98000"/>
            </a:schemeClr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lang="en-US" sz="2800" spc="-5" dirty="0">
                <a:latin typeface="Symbol"/>
                <a:cs typeface="Symbol"/>
              </a:rPr>
              <a:t></a:t>
            </a:r>
            <a:r>
              <a:rPr lang="en-US" sz="2800" spc="-5" dirty="0" err="1">
                <a:latin typeface="Calibri"/>
                <a:cs typeface="Calibri"/>
              </a:rPr>
              <a:t>GeN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experiment </a:t>
            </a:r>
            <a:r>
              <a:rPr lang="en-US" sz="2800" dirty="0">
                <a:latin typeface="Calibri"/>
                <a:cs typeface="Calibri"/>
              </a:rPr>
              <a:t>is </a:t>
            </a:r>
            <a:r>
              <a:rPr lang="en-US" sz="2800" spc="-5" dirty="0">
                <a:latin typeface="Calibri"/>
                <a:cs typeface="Calibri"/>
              </a:rPr>
              <a:t>aimed </a:t>
            </a:r>
            <a:r>
              <a:rPr lang="en-US" sz="2800" spc="-15" dirty="0">
                <a:latin typeface="Calibri"/>
                <a:cs typeface="Calibri"/>
              </a:rPr>
              <a:t>to </a:t>
            </a:r>
            <a:r>
              <a:rPr lang="en-US" sz="2800" spc="-10" dirty="0">
                <a:latin typeface="Calibri"/>
                <a:cs typeface="Calibri"/>
              </a:rPr>
              <a:t>study </a:t>
            </a:r>
            <a:r>
              <a:rPr lang="en-US" sz="2800" spc="-5" dirty="0">
                <a:latin typeface="Calibri"/>
                <a:cs typeface="Calibri"/>
              </a:rPr>
              <a:t>neutrino </a:t>
            </a:r>
            <a:r>
              <a:rPr lang="en-US" sz="2800" spc="-15" dirty="0">
                <a:latin typeface="Calibri"/>
                <a:cs typeface="Calibri"/>
              </a:rPr>
              <a:t>scattering </a:t>
            </a:r>
            <a:r>
              <a:rPr lang="en-US" sz="2800" spc="-5" dirty="0">
                <a:latin typeface="Calibri"/>
                <a:cs typeface="Calibri"/>
              </a:rPr>
              <a:t>using  antineutrinos </a:t>
            </a:r>
            <a:r>
              <a:rPr lang="en-US" sz="2800" spc="-15" dirty="0">
                <a:latin typeface="Calibri"/>
                <a:cs typeface="Calibri"/>
              </a:rPr>
              <a:t>from </a:t>
            </a:r>
            <a:r>
              <a:rPr lang="en-US" sz="2800" spc="-5" dirty="0">
                <a:latin typeface="Calibri"/>
                <a:cs typeface="Calibri"/>
              </a:rPr>
              <a:t>the </a:t>
            </a:r>
            <a:r>
              <a:rPr lang="en-US" sz="2800" spc="-10" dirty="0">
                <a:latin typeface="Calibri"/>
                <a:cs typeface="Calibri"/>
              </a:rPr>
              <a:t>reactor </a:t>
            </a:r>
            <a:r>
              <a:rPr lang="en-US" sz="2800" spc="-20" dirty="0">
                <a:latin typeface="Calibri"/>
                <a:cs typeface="Calibri"/>
              </a:rPr>
              <a:t>core </a:t>
            </a:r>
            <a:r>
              <a:rPr lang="en-US" sz="2800" spc="-5" dirty="0">
                <a:latin typeface="Calibri"/>
                <a:cs typeface="Calibri"/>
              </a:rPr>
              <a:t>of Kalinin </a:t>
            </a:r>
            <a:r>
              <a:rPr lang="en-US" sz="2800" dirty="0">
                <a:latin typeface="Calibri"/>
                <a:cs typeface="Calibri"/>
              </a:rPr>
              <a:t>Nuclear </a:t>
            </a:r>
            <a:r>
              <a:rPr lang="en-US" sz="2800" spc="-25" dirty="0">
                <a:latin typeface="Calibri"/>
                <a:cs typeface="Calibri"/>
              </a:rPr>
              <a:t>Power  </a:t>
            </a:r>
            <a:r>
              <a:rPr lang="en-US" sz="2800" spc="-10" dirty="0">
                <a:latin typeface="Calibri"/>
                <a:cs typeface="Calibri"/>
              </a:rPr>
              <a:t>Plant </a:t>
            </a:r>
            <a:r>
              <a:rPr lang="en-US" sz="2800" spc="-5" dirty="0">
                <a:latin typeface="Calibri"/>
                <a:cs typeface="Calibri"/>
              </a:rPr>
              <a:t>(KNPP) </a:t>
            </a:r>
            <a:r>
              <a:rPr lang="en-US" sz="2800" spc="-10" dirty="0">
                <a:latin typeface="Calibri"/>
                <a:cs typeface="Calibri"/>
              </a:rPr>
              <a:t>at </a:t>
            </a:r>
            <a:r>
              <a:rPr lang="en-US" sz="2800" spc="-10" dirty="0" err="1">
                <a:latin typeface="Calibri"/>
                <a:cs typeface="Calibri"/>
              </a:rPr>
              <a:t>Udomlya</a:t>
            </a:r>
            <a:r>
              <a:rPr lang="en-US" sz="2800" spc="-10" dirty="0">
                <a:latin typeface="Calibri"/>
                <a:cs typeface="Calibri"/>
              </a:rPr>
              <a:t>, </a:t>
            </a:r>
            <a:r>
              <a:rPr lang="en-US" sz="2800" dirty="0">
                <a:latin typeface="Calibri"/>
                <a:cs typeface="Calibri"/>
              </a:rPr>
              <a:t>Russia. Main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searches:</a:t>
            </a:r>
          </a:p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endParaRPr lang="ru-RU"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Coherent </a:t>
            </a:r>
            <a:r>
              <a:rPr sz="2800" spc="-5" dirty="0">
                <a:latin typeface="Calibri"/>
                <a:cs typeface="Calibri"/>
              </a:rPr>
              <a:t>elastic neutrino-nucleus </a:t>
            </a:r>
            <a:r>
              <a:rPr sz="2800" spc="-15" dirty="0">
                <a:latin typeface="Calibri"/>
                <a:cs typeface="Calibri"/>
              </a:rPr>
              <a:t>scattering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(CEvNS).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Non-standard </a:t>
            </a:r>
            <a:r>
              <a:rPr sz="2800" spc="-5" dirty="0">
                <a:latin typeface="Calibri"/>
                <a:cs typeface="Calibri"/>
              </a:rPr>
              <a:t>neutrino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interactions.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Magnetic moment 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neutrino.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terile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neutrino.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20" dirty="0">
                <a:latin typeface="Calibri"/>
                <a:cs typeface="Calibri"/>
              </a:rPr>
              <a:t>rare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exotics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processes.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Applied </a:t>
            </a:r>
            <a:r>
              <a:rPr sz="2800" spc="-10" dirty="0">
                <a:latin typeface="Calibri"/>
                <a:cs typeface="Calibri"/>
              </a:rPr>
              <a:t>usage: reactor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monitoring.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98070" y="6600240"/>
            <a:ext cx="143510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119" y="620268"/>
            <a:ext cx="5990257" cy="597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5664" y="786383"/>
            <a:ext cx="2093976" cy="3107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0838" y="781558"/>
            <a:ext cx="2103755" cy="3117215"/>
          </a:xfrm>
          <a:custGeom>
            <a:avLst/>
            <a:gdLst/>
            <a:ahLst/>
            <a:cxnLst/>
            <a:rect l="l" t="t" r="r" b="b"/>
            <a:pathLst>
              <a:path w="2103754" h="3117215">
                <a:moveTo>
                  <a:pt x="0" y="3116961"/>
                </a:moveTo>
                <a:lnTo>
                  <a:pt x="2103500" y="3116961"/>
                </a:lnTo>
                <a:lnTo>
                  <a:pt x="2103500" y="0"/>
                </a:lnTo>
                <a:lnTo>
                  <a:pt x="0" y="0"/>
                </a:lnTo>
                <a:lnTo>
                  <a:pt x="0" y="3116961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194816"/>
            <a:ext cx="3459479" cy="2377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5871" y="0"/>
            <a:ext cx="5476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Reactor </a:t>
            </a:r>
            <a:r>
              <a:rPr dirty="0"/>
              <a:t>unit #3 @</a:t>
            </a:r>
            <a:r>
              <a:rPr spc="-45" dirty="0"/>
              <a:t> </a:t>
            </a:r>
            <a:r>
              <a:rPr dirty="0"/>
              <a:t>KNPP</a:t>
            </a:r>
          </a:p>
        </p:txBody>
      </p:sp>
      <p:sp>
        <p:nvSpPr>
          <p:cNvPr id="7" name="object 7"/>
          <p:cNvSpPr/>
          <p:nvPr/>
        </p:nvSpPr>
        <p:spPr>
          <a:xfrm>
            <a:off x="3075432" y="6161532"/>
            <a:ext cx="1019810" cy="524510"/>
          </a:xfrm>
          <a:custGeom>
            <a:avLst/>
            <a:gdLst/>
            <a:ahLst/>
            <a:cxnLst/>
            <a:rect l="l" t="t" r="r" b="b"/>
            <a:pathLst>
              <a:path w="1019810" h="524509">
                <a:moveTo>
                  <a:pt x="0" y="524256"/>
                </a:moveTo>
                <a:lnTo>
                  <a:pt x="1019556" y="524256"/>
                </a:lnTo>
                <a:lnTo>
                  <a:pt x="1019556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5432" y="6161532"/>
            <a:ext cx="1019810" cy="5245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800" b="1" spc="-10" dirty="0">
                <a:solidFill>
                  <a:srgbClr val="FF0000"/>
                </a:solidFill>
                <a:latin typeface="Symbol"/>
                <a:cs typeface="Symbol"/>
              </a:rPr>
              <a:t>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GeN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4628" y="5156453"/>
            <a:ext cx="342900" cy="1010285"/>
          </a:xfrm>
          <a:custGeom>
            <a:avLst/>
            <a:gdLst/>
            <a:ahLst/>
            <a:cxnLst/>
            <a:rect l="l" t="t" r="r" b="b"/>
            <a:pathLst>
              <a:path w="342900" h="1010285">
                <a:moveTo>
                  <a:pt x="41788" y="48187"/>
                </a:moveTo>
                <a:lnTo>
                  <a:pt x="35909" y="72680"/>
                </a:lnTo>
                <a:lnTo>
                  <a:pt x="318262" y="1009738"/>
                </a:lnTo>
                <a:lnTo>
                  <a:pt x="342519" y="1002411"/>
                </a:lnTo>
                <a:lnTo>
                  <a:pt x="60277" y="65402"/>
                </a:lnTo>
                <a:lnTo>
                  <a:pt x="41788" y="48187"/>
                </a:lnTo>
                <a:close/>
              </a:path>
              <a:path w="342900" h="1010285">
                <a:moveTo>
                  <a:pt x="27305" y="0"/>
                </a:moveTo>
                <a:lnTo>
                  <a:pt x="1650" y="106934"/>
                </a:lnTo>
                <a:lnTo>
                  <a:pt x="0" y="113665"/>
                </a:lnTo>
                <a:lnTo>
                  <a:pt x="4191" y="120523"/>
                </a:lnTo>
                <a:lnTo>
                  <a:pt x="17780" y="123825"/>
                </a:lnTo>
                <a:lnTo>
                  <a:pt x="24637" y="119634"/>
                </a:lnTo>
                <a:lnTo>
                  <a:pt x="35909" y="72680"/>
                </a:lnTo>
                <a:lnTo>
                  <a:pt x="22351" y="27686"/>
                </a:lnTo>
                <a:lnTo>
                  <a:pt x="46736" y="20447"/>
                </a:lnTo>
                <a:lnTo>
                  <a:pt x="49242" y="20447"/>
                </a:lnTo>
                <a:lnTo>
                  <a:pt x="27305" y="0"/>
                </a:lnTo>
                <a:close/>
              </a:path>
              <a:path w="342900" h="1010285">
                <a:moveTo>
                  <a:pt x="49242" y="20447"/>
                </a:moveTo>
                <a:lnTo>
                  <a:pt x="46736" y="20447"/>
                </a:lnTo>
                <a:lnTo>
                  <a:pt x="60277" y="65402"/>
                </a:lnTo>
                <a:lnTo>
                  <a:pt x="95631" y="98298"/>
                </a:lnTo>
                <a:lnTo>
                  <a:pt x="103632" y="98044"/>
                </a:lnTo>
                <a:lnTo>
                  <a:pt x="108331" y="92837"/>
                </a:lnTo>
                <a:lnTo>
                  <a:pt x="113157" y="87757"/>
                </a:lnTo>
                <a:lnTo>
                  <a:pt x="112903" y="79756"/>
                </a:lnTo>
                <a:lnTo>
                  <a:pt x="49242" y="20447"/>
                </a:lnTo>
                <a:close/>
              </a:path>
              <a:path w="342900" h="1010285">
                <a:moveTo>
                  <a:pt x="46736" y="20447"/>
                </a:moveTo>
                <a:lnTo>
                  <a:pt x="22351" y="27686"/>
                </a:lnTo>
                <a:lnTo>
                  <a:pt x="35909" y="72680"/>
                </a:lnTo>
                <a:lnTo>
                  <a:pt x="41788" y="48187"/>
                </a:lnTo>
                <a:lnTo>
                  <a:pt x="25908" y="33401"/>
                </a:lnTo>
                <a:lnTo>
                  <a:pt x="46862" y="27051"/>
                </a:lnTo>
                <a:lnTo>
                  <a:pt x="48725" y="27051"/>
                </a:lnTo>
                <a:lnTo>
                  <a:pt x="46736" y="20447"/>
                </a:lnTo>
                <a:close/>
              </a:path>
              <a:path w="342900" h="1010285">
                <a:moveTo>
                  <a:pt x="48725" y="27051"/>
                </a:moveTo>
                <a:lnTo>
                  <a:pt x="46862" y="27051"/>
                </a:lnTo>
                <a:lnTo>
                  <a:pt x="41788" y="48187"/>
                </a:lnTo>
                <a:lnTo>
                  <a:pt x="60277" y="65402"/>
                </a:lnTo>
                <a:lnTo>
                  <a:pt x="48725" y="27051"/>
                </a:lnTo>
                <a:close/>
              </a:path>
              <a:path w="342900" h="1010285">
                <a:moveTo>
                  <a:pt x="46862" y="27051"/>
                </a:moveTo>
                <a:lnTo>
                  <a:pt x="25908" y="33401"/>
                </a:lnTo>
                <a:lnTo>
                  <a:pt x="41788" y="48187"/>
                </a:lnTo>
                <a:lnTo>
                  <a:pt x="46862" y="270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7841" y="796290"/>
            <a:ext cx="3133090" cy="2662555"/>
          </a:xfrm>
          <a:custGeom>
            <a:avLst/>
            <a:gdLst/>
            <a:ahLst/>
            <a:cxnLst/>
            <a:rect l="l" t="t" r="r" b="b"/>
            <a:pathLst>
              <a:path w="3133090" h="2662554">
                <a:moveTo>
                  <a:pt x="0" y="2662555"/>
                </a:moveTo>
                <a:lnTo>
                  <a:pt x="313309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7841" y="3894582"/>
            <a:ext cx="3133090" cy="975360"/>
          </a:xfrm>
          <a:custGeom>
            <a:avLst/>
            <a:gdLst/>
            <a:ahLst/>
            <a:cxnLst/>
            <a:rect l="l" t="t" r="r" b="b"/>
            <a:pathLst>
              <a:path w="3133090" h="975360">
                <a:moveTo>
                  <a:pt x="0" y="975360"/>
                </a:moveTo>
                <a:lnTo>
                  <a:pt x="313309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22719" y="4134611"/>
            <a:ext cx="5334000" cy="2030095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79095" marR="467995" indent="-286385">
              <a:lnSpc>
                <a:spcPts val="2140"/>
              </a:lnSpc>
              <a:spcBef>
                <a:spcPts val="35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Spectrometer </a:t>
            </a:r>
            <a:r>
              <a:rPr sz="1800" b="1" dirty="0">
                <a:solidFill>
                  <a:srgbClr val="003300"/>
                </a:solidFill>
                <a:latin typeface="Symbol"/>
                <a:cs typeface="Symbol"/>
              </a:rPr>
              <a:t></a:t>
            </a:r>
            <a:r>
              <a:rPr sz="1800" b="1" dirty="0">
                <a:solidFill>
                  <a:srgbClr val="003300"/>
                </a:solidFill>
                <a:latin typeface="Calibri"/>
                <a:cs typeface="Calibri"/>
              </a:rPr>
              <a:t>GeN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is </a:t>
            </a:r>
            <a:r>
              <a:rPr sz="1800" spc="-15" dirty="0">
                <a:solidFill>
                  <a:srgbClr val="003300"/>
                </a:solidFill>
                <a:latin typeface="Calibri"/>
                <a:cs typeface="Calibri"/>
              </a:rPr>
              <a:t>located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under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reactor 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unit #3 (3.1 GW</a:t>
            </a:r>
            <a:r>
              <a:rPr sz="1800" spc="-7" baseline="-20833" dirty="0">
                <a:solidFill>
                  <a:srgbClr val="003300"/>
                </a:solidFill>
                <a:latin typeface="Calibri"/>
                <a:cs typeface="Calibri"/>
              </a:rPr>
              <a:t>th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– thermal</a:t>
            </a:r>
            <a:r>
              <a:rPr sz="1800" spc="-10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power)</a:t>
            </a:r>
            <a:endParaRPr sz="1800" dirty="0">
              <a:latin typeface="Calibri"/>
              <a:cs typeface="Calibri"/>
            </a:endParaRPr>
          </a:p>
          <a:p>
            <a:pPr marL="379095" indent="-286385">
              <a:lnSpc>
                <a:spcPts val="209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Distance to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center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reactor </a:t>
            </a:r>
            <a:r>
              <a:rPr sz="1800" spc="-15" dirty="0">
                <a:solidFill>
                  <a:srgbClr val="003300"/>
                </a:solidFill>
                <a:latin typeface="Calibri"/>
                <a:cs typeface="Calibri"/>
              </a:rPr>
              <a:t>core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is</a:t>
            </a:r>
            <a:r>
              <a:rPr sz="1800" spc="9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about</a:t>
            </a:r>
            <a:endParaRPr sz="1800" dirty="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11 m,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this gives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&gt;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800" b="1" spc="-5" dirty="0">
                <a:solidFill>
                  <a:srgbClr val="FF0000"/>
                </a:solidFill>
                <a:latin typeface="Symbol"/>
                <a:cs typeface="Symbol"/>
              </a:rPr>
              <a:t>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800" b="1" spc="-7" baseline="25462" dirty="0">
                <a:solidFill>
                  <a:srgbClr val="FF0000"/>
                </a:solidFill>
                <a:latin typeface="Calibri"/>
                <a:cs typeface="Calibri"/>
              </a:rPr>
              <a:t>13</a:t>
            </a:r>
            <a:r>
              <a:rPr sz="1800" b="1" spc="225" baseline="2546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Symbol"/>
                <a:cs typeface="Symbol"/>
              </a:rPr>
              <a:t>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/(sec</a:t>
            </a:r>
            <a:r>
              <a:rPr sz="1800" b="1" spc="-5" dirty="0">
                <a:solidFill>
                  <a:srgbClr val="FF0000"/>
                </a:solidFill>
                <a:latin typeface="Symbol"/>
                <a:cs typeface="Symbol"/>
              </a:rPr>
              <a:t>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r>
              <a:rPr sz="1800" b="1" spc="-7" baseline="25462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79095" indent="-286385">
              <a:lnSpc>
                <a:spcPts val="215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Overburden </a:t>
            </a:r>
            <a:r>
              <a:rPr sz="1800" b="1" spc="-5" dirty="0">
                <a:solidFill>
                  <a:srgbClr val="003300"/>
                </a:solidFill>
                <a:latin typeface="Symbol"/>
                <a:cs typeface="Symbol"/>
              </a:rPr>
              <a:t></a:t>
            </a:r>
            <a:r>
              <a:rPr sz="18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3300"/>
                </a:solidFill>
                <a:latin typeface="Calibri"/>
                <a:cs typeface="Calibri"/>
              </a:rPr>
              <a:t>50 m </a:t>
            </a:r>
            <a:r>
              <a:rPr sz="1800" b="1" spc="-30" dirty="0">
                <a:solidFill>
                  <a:srgbClr val="003300"/>
                </a:solidFill>
                <a:latin typeface="Calibri"/>
                <a:cs typeface="Calibri"/>
              </a:rPr>
              <a:t>w.e. </a:t>
            </a:r>
            <a:r>
              <a:rPr sz="1800" dirty="0">
                <a:solidFill>
                  <a:srgbClr val="003300"/>
                </a:solidFill>
                <a:latin typeface="Symbol"/>
                <a:cs typeface="Symbol"/>
              </a:rPr>
              <a:t></a:t>
            </a:r>
            <a:r>
              <a:rPr sz="180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good shielding</a:t>
            </a:r>
            <a:r>
              <a:rPr sz="1800" spc="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against</a:t>
            </a:r>
            <a:endParaRPr sz="1800" dirty="0">
              <a:latin typeface="Calibri"/>
              <a:cs typeface="Calibri"/>
            </a:endParaRPr>
          </a:p>
          <a:p>
            <a:pPr marL="379095">
              <a:lnSpc>
                <a:spcPts val="2150"/>
              </a:lnSpc>
            </a:pP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cosmic radiation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due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to reactor’s</a:t>
            </a:r>
            <a:r>
              <a:rPr sz="1800" spc="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surrounding</a:t>
            </a:r>
            <a:endParaRPr sz="1800" dirty="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Good </a:t>
            </a:r>
            <a:r>
              <a:rPr sz="1800" spc="-5" dirty="0">
                <a:solidFill>
                  <a:srgbClr val="003300"/>
                </a:solidFill>
                <a:latin typeface="Calibri"/>
                <a:cs typeface="Calibri"/>
              </a:rPr>
              <a:t>support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003300"/>
                </a:solidFill>
                <a:latin typeface="Calibri"/>
                <a:cs typeface="Calibri"/>
              </a:rPr>
              <a:t>KNPP </a:t>
            </a:r>
            <a:r>
              <a:rPr sz="1800" spc="-10" dirty="0">
                <a:solidFill>
                  <a:srgbClr val="003300"/>
                </a:solidFill>
                <a:latin typeface="Calibri"/>
                <a:cs typeface="Calibri"/>
              </a:rPr>
              <a:t>administration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175" y="489204"/>
            <a:ext cx="1727200" cy="923925"/>
          </a:xfrm>
          <a:prstGeom prst="rect">
            <a:avLst/>
          </a:prstGeom>
          <a:solidFill>
            <a:srgbClr val="DCE6F1"/>
          </a:solidFill>
          <a:ln w="9525">
            <a:solidFill>
              <a:srgbClr val="00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222250">
              <a:lnSpc>
                <a:spcPct val="100000"/>
              </a:lnSpc>
              <a:spcBef>
                <a:spcPts val="240"/>
              </a:spcBef>
            </a:pPr>
            <a:r>
              <a:rPr sz="1800" spc="-20" dirty="0">
                <a:latin typeface="Calibri"/>
                <a:cs typeface="Calibri"/>
              </a:rPr>
              <a:t>Typical </a:t>
            </a:r>
            <a:r>
              <a:rPr sz="1800" spc="-5" dirty="0">
                <a:latin typeface="Calibri"/>
                <a:cs typeface="Calibri"/>
              </a:rPr>
              <a:t>regime:  ON: </a:t>
            </a:r>
            <a:r>
              <a:rPr sz="1800" dirty="0">
                <a:latin typeface="Calibri"/>
                <a:cs typeface="Calibri"/>
              </a:rPr>
              <a:t>18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OFF: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3016" y="6307835"/>
            <a:ext cx="882650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latin typeface="Calibri"/>
                <a:cs typeface="Calibri"/>
              </a:rPr>
              <a:t>iDream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5577" y="5446014"/>
            <a:ext cx="658495" cy="871219"/>
          </a:xfrm>
          <a:custGeom>
            <a:avLst/>
            <a:gdLst/>
            <a:ahLst/>
            <a:cxnLst/>
            <a:rect l="l" t="t" r="r" b="b"/>
            <a:pathLst>
              <a:path w="658494" h="871220">
                <a:moveTo>
                  <a:pt x="628059" y="40196"/>
                </a:moveTo>
                <a:lnTo>
                  <a:pt x="604742" y="50033"/>
                </a:lnTo>
                <a:lnTo>
                  <a:pt x="0" y="855357"/>
                </a:lnTo>
                <a:lnTo>
                  <a:pt x="20320" y="870610"/>
                </a:lnTo>
                <a:lnTo>
                  <a:pt x="625167" y="65133"/>
                </a:lnTo>
                <a:lnTo>
                  <a:pt x="628059" y="40196"/>
                </a:lnTo>
                <a:close/>
              </a:path>
              <a:path w="658494" h="871220">
                <a:moveTo>
                  <a:pt x="656793" y="12446"/>
                </a:moveTo>
                <a:lnTo>
                  <a:pt x="632968" y="12446"/>
                </a:lnTo>
                <a:lnTo>
                  <a:pt x="653288" y="27686"/>
                </a:lnTo>
                <a:lnTo>
                  <a:pt x="625167" y="65133"/>
                </a:lnTo>
                <a:lnTo>
                  <a:pt x="620395" y="106299"/>
                </a:lnTo>
                <a:lnTo>
                  <a:pt x="619506" y="113284"/>
                </a:lnTo>
                <a:lnTo>
                  <a:pt x="624459" y="119507"/>
                </a:lnTo>
                <a:lnTo>
                  <a:pt x="631444" y="120396"/>
                </a:lnTo>
                <a:lnTo>
                  <a:pt x="638429" y="121158"/>
                </a:lnTo>
                <a:lnTo>
                  <a:pt x="644779" y="116205"/>
                </a:lnTo>
                <a:lnTo>
                  <a:pt x="645541" y="109220"/>
                </a:lnTo>
                <a:lnTo>
                  <a:pt x="656793" y="12446"/>
                </a:lnTo>
                <a:close/>
              </a:path>
              <a:path w="658494" h="871220">
                <a:moveTo>
                  <a:pt x="658241" y="0"/>
                </a:moveTo>
                <a:lnTo>
                  <a:pt x="550418" y="45339"/>
                </a:lnTo>
                <a:lnTo>
                  <a:pt x="547497" y="52832"/>
                </a:lnTo>
                <a:lnTo>
                  <a:pt x="552831" y="65786"/>
                </a:lnTo>
                <a:lnTo>
                  <a:pt x="560324" y="68834"/>
                </a:lnTo>
                <a:lnTo>
                  <a:pt x="604742" y="50033"/>
                </a:lnTo>
                <a:lnTo>
                  <a:pt x="632968" y="12446"/>
                </a:lnTo>
                <a:lnTo>
                  <a:pt x="656793" y="12446"/>
                </a:lnTo>
                <a:lnTo>
                  <a:pt x="658241" y="0"/>
                </a:lnTo>
                <a:close/>
              </a:path>
              <a:path w="658494" h="871220">
                <a:moveTo>
                  <a:pt x="641265" y="18669"/>
                </a:moveTo>
                <a:lnTo>
                  <a:pt x="630555" y="18669"/>
                </a:lnTo>
                <a:lnTo>
                  <a:pt x="648081" y="31750"/>
                </a:lnTo>
                <a:lnTo>
                  <a:pt x="628059" y="40196"/>
                </a:lnTo>
                <a:lnTo>
                  <a:pt x="625167" y="65133"/>
                </a:lnTo>
                <a:lnTo>
                  <a:pt x="653288" y="27686"/>
                </a:lnTo>
                <a:lnTo>
                  <a:pt x="641265" y="18669"/>
                </a:lnTo>
                <a:close/>
              </a:path>
              <a:path w="658494" h="871220">
                <a:moveTo>
                  <a:pt x="632968" y="12446"/>
                </a:moveTo>
                <a:lnTo>
                  <a:pt x="604742" y="50033"/>
                </a:lnTo>
                <a:lnTo>
                  <a:pt x="628059" y="40196"/>
                </a:lnTo>
                <a:lnTo>
                  <a:pt x="630555" y="18669"/>
                </a:lnTo>
                <a:lnTo>
                  <a:pt x="641265" y="18669"/>
                </a:lnTo>
                <a:lnTo>
                  <a:pt x="632968" y="12446"/>
                </a:lnTo>
                <a:close/>
              </a:path>
              <a:path w="658494" h="871220">
                <a:moveTo>
                  <a:pt x="630555" y="18669"/>
                </a:moveTo>
                <a:lnTo>
                  <a:pt x="628059" y="40196"/>
                </a:lnTo>
                <a:lnTo>
                  <a:pt x="648081" y="31750"/>
                </a:lnTo>
                <a:lnTo>
                  <a:pt x="630555" y="18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01071" y="1125474"/>
            <a:ext cx="114300" cy="720090"/>
          </a:xfrm>
          <a:custGeom>
            <a:avLst/>
            <a:gdLst/>
            <a:ahLst/>
            <a:cxnLst/>
            <a:rect l="l" t="t" r="r" b="b"/>
            <a:pathLst>
              <a:path w="114300" h="720089">
                <a:moveTo>
                  <a:pt x="38100" y="605789"/>
                </a:moveTo>
                <a:lnTo>
                  <a:pt x="0" y="605789"/>
                </a:lnTo>
                <a:lnTo>
                  <a:pt x="57150" y="720089"/>
                </a:lnTo>
                <a:lnTo>
                  <a:pt x="104775" y="624839"/>
                </a:lnTo>
                <a:lnTo>
                  <a:pt x="38100" y="624839"/>
                </a:lnTo>
                <a:lnTo>
                  <a:pt x="38100" y="605789"/>
                </a:lnTo>
                <a:close/>
              </a:path>
              <a:path w="114300" h="720089">
                <a:moveTo>
                  <a:pt x="76200" y="0"/>
                </a:moveTo>
                <a:lnTo>
                  <a:pt x="38100" y="0"/>
                </a:lnTo>
                <a:lnTo>
                  <a:pt x="38100" y="624839"/>
                </a:lnTo>
                <a:lnTo>
                  <a:pt x="76200" y="624839"/>
                </a:lnTo>
                <a:lnTo>
                  <a:pt x="76200" y="0"/>
                </a:lnTo>
                <a:close/>
              </a:path>
              <a:path w="114300" h="720089">
                <a:moveTo>
                  <a:pt x="114300" y="605789"/>
                </a:moveTo>
                <a:lnTo>
                  <a:pt x="76200" y="605789"/>
                </a:lnTo>
                <a:lnTo>
                  <a:pt x="76200" y="624839"/>
                </a:lnTo>
                <a:lnTo>
                  <a:pt x="104775" y="624839"/>
                </a:lnTo>
                <a:lnTo>
                  <a:pt x="114300" y="6057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3143" y="766317"/>
            <a:ext cx="828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KNPP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#3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CC5B6CC6-5459-AECF-265B-0EE819D349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954" y="0"/>
            <a:ext cx="7181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 of </a:t>
            </a:r>
            <a:r>
              <a:rPr dirty="0"/>
              <a:t>the reactor </a:t>
            </a:r>
            <a:r>
              <a:rPr spc="-5" dirty="0"/>
              <a:t>sites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9096" y="696976"/>
          <a:ext cx="10223498" cy="5878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Experiment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Neutrino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flux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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/(cm</a:t>
                      </a:r>
                      <a:r>
                        <a:rPr sz="2400" b="1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b="1" spc="225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87680" marR="256540" indent="-2076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erbu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  [m 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w.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e.]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0000FF"/>
                          </a:solidFill>
                          <a:latin typeface="Symbol"/>
                          <a:cs typeface="Symbol"/>
                        </a:rPr>
                        <a:t></a:t>
                      </a:r>
                      <a:r>
                        <a:rPr sz="24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GeN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KNPP,</a:t>
                      </a:r>
                      <a:r>
                        <a:rPr sz="24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Russia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0000FF"/>
                          </a:solidFill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(3.6-4.4)×10</a:t>
                      </a:r>
                      <a:r>
                        <a:rPr sz="2400" b="1" spc="-7" baseline="2430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0000FF"/>
                          </a:solidFill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CONUS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30" dirty="0">
                          <a:latin typeface="Calibri"/>
                          <a:cs typeface="Calibri"/>
                        </a:rPr>
                        <a:t>Brokdorf,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Germany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2.4×10</a:t>
                      </a:r>
                      <a:r>
                        <a:rPr sz="2400" b="1" spc="-15" baseline="24305" dirty="0">
                          <a:latin typeface="Calibri"/>
                          <a:cs typeface="Calibri"/>
                        </a:rPr>
                        <a:t>13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10-45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TEXONO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Kuo-Sheng 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NPP,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Taiwan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6.4×10</a:t>
                      </a:r>
                      <a:r>
                        <a:rPr sz="2400" b="1" spc="-15" baseline="24305" dirty="0">
                          <a:latin typeface="Calibri"/>
                          <a:cs typeface="Calibri"/>
                        </a:rPr>
                        <a:t>12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RED-100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65" dirty="0">
                          <a:latin typeface="Calibri"/>
                          <a:cs typeface="Calibri"/>
                        </a:rPr>
                        <a:t>KNPP,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Russia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1.7×10</a:t>
                      </a:r>
                      <a:r>
                        <a:rPr sz="2400" b="1" spc="-15" baseline="24305" dirty="0">
                          <a:latin typeface="Calibri"/>
                          <a:cs typeface="Calibri"/>
                        </a:rPr>
                        <a:t>13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&gt;50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CONNIE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Angra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Brazil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7.8×10</a:t>
                      </a:r>
                      <a:r>
                        <a:rPr sz="2400" b="1" spc="-15" baseline="24305" dirty="0">
                          <a:latin typeface="Calibri"/>
                          <a:cs typeface="Calibri"/>
                        </a:rPr>
                        <a:t>12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RICOCHET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ILL,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France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2×10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12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spc="-5" dirty="0"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MINER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65" dirty="0">
                          <a:latin typeface="Calibri"/>
                          <a:cs typeface="Calibri"/>
                        </a:rPr>
                        <a:t>Texas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A&amp;M,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USA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2×10</a:t>
                      </a:r>
                      <a:r>
                        <a:rPr sz="2400" b="1" spc="-15" baseline="24305" dirty="0">
                          <a:latin typeface="Calibri"/>
                          <a:cs typeface="Calibri"/>
                        </a:rPr>
                        <a:t>12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NUCLEUS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Chooz,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France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2×10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12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NCC-1701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Dresden-II,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4.8×10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13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NEON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Hanbit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Korea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7.1×10</a:t>
                      </a:r>
                      <a:r>
                        <a:rPr sz="2400" b="1" spc="-15" baseline="24305" dirty="0">
                          <a:latin typeface="Calibri"/>
                          <a:cs typeface="Calibri"/>
                        </a:rPr>
                        <a:t>12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Symbol"/>
                          <a:cs typeface="Symbol"/>
                        </a:rPr>
                        <a:t>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SBS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Laguna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Verde,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Mexico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3×10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62BC5C-DF53-7879-C7AB-E27EB80094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528" y="0"/>
            <a:ext cx="5544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HPGe </a:t>
            </a:r>
            <a:r>
              <a:rPr spc="-15" dirty="0">
                <a:solidFill>
                  <a:schemeClr val="tx1"/>
                </a:solidFill>
              </a:rPr>
              <a:t>detector </a:t>
            </a:r>
            <a:r>
              <a:rPr spc="-40" dirty="0">
                <a:solidFill>
                  <a:schemeClr val="tx1"/>
                </a:solidFill>
              </a:rPr>
              <a:t>for </a:t>
            </a:r>
            <a:r>
              <a:rPr dirty="0">
                <a:solidFill>
                  <a:schemeClr val="tx1"/>
                </a:solidFill>
                <a:latin typeface="Symbol"/>
                <a:cs typeface="Symbol"/>
              </a:rPr>
              <a:t></a:t>
            </a:r>
            <a:r>
              <a:rPr dirty="0">
                <a:solidFill>
                  <a:schemeClr val="tx1"/>
                </a:solidFill>
              </a:rPr>
              <a:t>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652" y="861060"/>
            <a:ext cx="8987155" cy="1138132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235"/>
              </a:spcBef>
            </a:pPr>
            <a:r>
              <a:rPr sz="1800" spc="-80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detect </a:t>
            </a:r>
            <a:r>
              <a:rPr sz="1800" spc="-5" dirty="0">
                <a:latin typeface="Calibri"/>
                <a:cs typeface="Calibri"/>
              </a:rPr>
              <a:t>signals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neutrino </a:t>
            </a:r>
            <a:r>
              <a:rPr sz="1800" spc="-15" dirty="0">
                <a:latin typeface="Calibri"/>
                <a:cs typeface="Calibri"/>
              </a:rPr>
              <a:t>scattering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specially </a:t>
            </a:r>
            <a:r>
              <a:rPr sz="1800" spc="-10" dirty="0">
                <a:latin typeface="Calibri"/>
                <a:cs typeface="Calibri"/>
              </a:rPr>
              <a:t>produced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CANBERRA </a:t>
            </a:r>
            <a:r>
              <a:rPr sz="1800" spc="-5" dirty="0">
                <a:latin typeface="Calibri"/>
                <a:cs typeface="Calibri"/>
              </a:rPr>
              <a:t>(Mirion,  Lingosheim) low-threshold, </a:t>
            </a:r>
            <a:r>
              <a:rPr sz="1800" spc="-10" dirty="0">
                <a:latin typeface="Calibri"/>
                <a:cs typeface="Calibri"/>
              </a:rPr>
              <a:t>low-background </a:t>
            </a:r>
            <a:r>
              <a:rPr sz="1800" spc="-5" dirty="0">
                <a:latin typeface="Calibri"/>
                <a:cs typeface="Calibri"/>
              </a:rPr>
              <a:t>HPGe </a:t>
            </a:r>
            <a:r>
              <a:rPr sz="1800" spc="-15" dirty="0">
                <a:latin typeface="Calibri"/>
                <a:cs typeface="Calibri"/>
              </a:rPr>
              <a:t>detectors.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detectors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chilled </a:t>
            </a:r>
            <a:r>
              <a:rPr sz="1800" dirty="0">
                <a:latin typeface="Calibri"/>
                <a:cs typeface="Calibri"/>
              </a:rPr>
              <a:t>by 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nitrogen </a:t>
            </a:r>
            <a:r>
              <a:rPr sz="1800" dirty="0">
                <a:latin typeface="Calibri"/>
                <a:cs typeface="Calibri"/>
              </a:rPr>
              <a:t>types </a:t>
            </a:r>
            <a:r>
              <a:rPr sz="1800" spc="-5" dirty="0">
                <a:latin typeface="Calibri"/>
                <a:cs typeface="Calibri"/>
              </a:rPr>
              <a:t>of cooling. </a:t>
            </a:r>
            <a:r>
              <a:rPr sz="1800" spc="-2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moment, only one </a:t>
            </a:r>
            <a:r>
              <a:rPr sz="1800" spc="-10" dirty="0">
                <a:latin typeface="Calibri"/>
                <a:cs typeface="Calibri"/>
              </a:rPr>
              <a:t>detector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mass of 1.4 kg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e-cooling is used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detection at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KNPP.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2205227"/>
            <a:ext cx="9019032" cy="428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0888" y="1784604"/>
            <a:ext cx="2677667" cy="4707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040E4-864B-BC56-811D-1A3C15B657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0"/>
            <a:ext cx="7803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Current scheme </a:t>
            </a:r>
            <a:r>
              <a:rPr dirty="0">
                <a:solidFill>
                  <a:schemeClr val="tx1"/>
                </a:solidFill>
              </a:rPr>
              <a:t>of </a:t>
            </a:r>
            <a:r>
              <a:rPr dirty="0">
                <a:solidFill>
                  <a:schemeClr val="tx1"/>
                </a:solidFill>
                <a:latin typeface="Symbol"/>
                <a:cs typeface="Symbol"/>
              </a:rPr>
              <a:t></a:t>
            </a:r>
            <a:r>
              <a:rPr dirty="0">
                <a:solidFill>
                  <a:schemeClr val="tx1"/>
                </a:solidFill>
              </a:rPr>
              <a:t>GeN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shielding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43366" y="710565"/>
            <a:ext cx="2393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Photo from installation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KNPP 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11.2019</a:t>
            </a:r>
          </a:p>
        </p:txBody>
      </p:sp>
      <p:sp>
        <p:nvSpPr>
          <p:cNvPr id="4" name="object 4"/>
          <p:cNvSpPr/>
          <p:nvPr/>
        </p:nvSpPr>
        <p:spPr>
          <a:xfrm>
            <a:off x="111385" y="725641"/>
            <a:ext cx="7641202" cy="5792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0623" y="1319783"/>
            <a:ext cx="3959352" cy="5280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E7753-15CB-A769-2646-B7CC5C6A9C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804672"/>
            <a:ext cx="6195060" cy="5822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7951" y="3054730"/>
            <a:ext cx="171450" cy="1656714"/>
          </a:xfrm>
          <a:custGeom>
            <a:avLst/>
            <a:gdLst/>
            <a:ahLst/>
            <a:cxnLst/>
            <a:rect l="l" t="t" r="r" b="b"/>
            <a:pathLst>
              <a:path w="171450" h="1656714">
                <a:moveTo>
                  <a:pt x="16446" y="1485411"/>
                </a:moveTo>
                <a:lnTo>
                  <a:pt x="9251" y="1487805"/>
                </a:lnTo>
                <a:lnTo>
                  <a:pt x="3643" y="1492855"/>
                </a:lnTo>
                <a:lnTo>
                  <a:pt x="488" y="1499441"/>
                </a:lnTo>
                <a:lnTo>
                  <a:pt x="0" y="1506718"/>
                </a:lnTo>
                <a:lnTo>
                  <a:pt x="2393" y="1513840"/>
                </a:lnTo>
                <a:lnTo>
                  <a:pt x="85578" y="1656461"/>
                </a:lnTo>
                <a:lnTo>
                  <a:pt x="107652" y="1618615"/>
                </a:lnTo>
                <a:lnTo>
                  <a:pt x="66528" y="1618615"/>
                </a:lnTo>
                <a:lnTo>
                  <a:pt x="66528" y="1548003"/>
                </a:lnTo>
                <a:lnTo>
                  <a:pt x="35413" y="1494663"/>
                </a:lnTo>
                <a:lnTo>
                  <a:pt x="30360" y="1489055"/>
                </a:lnTo>
                <a:lnTo>
                  <a:pt x="23760" y="1485900"/>
                </a:lnTo>
                <a:lnTo>
                  <a:pt x="16446" y="1485411"/>
                </a:lnTo>
                <a:close/>
              </a:path>
              <a:path w="171450" h="1656714">
                <a:moveTo>
                  <a:pt x="66528" y="1548003"/>
                </a:moveTo>
                <a:lnTo>
                  <a:pt x="66528" y="1618615"/>
                </a:lnTo>
                <a:lnTo>
                  <a:pt x="104628" y="1618615"/>
                </a:lnTo>
                <a:lnTo>
                  <a:pt x="104628" y="1608963"/>
                </a:lnTo>
                <a:lnTo>
                  <a:pt x="69068" y="1608963"/>
                </a:lnTo>
                <a:lnTo>
                  <a:pt x="85578" y="1580660"/>
                </a:lnTo>
                <a:lnTo>
                  <a:pt x="66528" y="1548003"/>
                </a:lnTo>
                <a:close/>
              </a:path>
              <a:path w="171450" h="1656714">
                <a:moveTo>
                  <a:pt x="154709" y="1485411"/>
                </a:moveTo>
                <a:lnTo>
                  <a:pt x="147395" y="1485900"/>
                </a:lnTo>
                <a:lnTo>
                  <a:pt x="140795" y="1489055"/>
                </a:lnTo>
                <a:lnTo>
                  <a:pt x="135743" y="1494663"/>
                </a:lnTo>
                <a:lnTo>
                  <a:pt x="104628" y="1548003"/>
                </a:lnTo>
                <a:lnTo>
                  <a:pt x="104628" y="1618615"/>
                </a:lnTo>
                <a:lnTo>
                  <a:pt x="107652" y="1618615"/>
                </a:lnTo>
                <a:lnTo>
                  <a:pt x="168763" y="1513840"/>
                </a:lnTo>
                <a:lnTo>
                  <a:pt x="171156" y="1506718"/>
                </a:lnTo>
                <a:lnTo>
                  <a:pt x="170668" y="1499441"/>
                </a:lnTo>
                <a:lnTo>
                  <a:pt x="167513" y="1492855"/>
                </a:lnTo>
                <a:lnTo>
                  <a:pt x="161905" y="1487805"/>
                </a:lnTo>
                <a:lnTo>
                  <a:pt x="154709" y="1485411"/>
                </a:lnTo>
                <a:close/>
              </a:path>
              <a:path w="171450" h="1656714">
                <a:moveTo>
                  <a:pt x="85578" y="1580660"/>
                </a:moveTo>
                <a:lnTo>
                  <a:pt x="69068" y="1608963"/>
                </a:lnTo>
                <a:lnTo>
                  <a:pt x="102088" y="1608963"/>
                </a:lnTo>
                <a:lnTo>
                  <a:pt x="85578" y="1580660"/>
                </a:lnTo>
                <a:close/>
              </a:path>
              <a:path w="171450" h="1656714">
                <a:moveTo>
                  <a:pt x="104628" y="1548003"/>
                </a:moveTo>
                <a:lnTo>
                  <a:pt x="85578" y="1580660"/>
                </a:lnTo>
                <a:lnTo>
                  <a:pt x="102088" y="1608963"/>
                </a:lnTo>
                <a:lnTo>
                  <a:pt x="104628" y="1608963"/>
                </a:lnTo>
                <a:lnTo>
                  <a:pt x="104628" y="1548003"/>
                </a:lnTo>
                <a:close/>
              </a:path>
              <a:path w="171450" h="1656714">
                <a:moveTo>
                  <a:pt x="85578" y="75800"/>
                </a:moveTo>
                <a:lnTo>
                  <a:pt x="66528" y="108458"/>
                </a:lnTo>
                <a:lnTo>
                  <a:pt x="66528" y="1548003"/>
                </a:lnTo>
                <a:lnTo>
                  <a:pt x="85578" y="1580660"/>
                </a:lnTo>
                <a:lnTo>
                  <a:pt x="104628" y="1548003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1656714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1656714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3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6"/>
                </a:lnTo>
                <a:close/>
              </a:path>
              <a:path w="171450" h="1656714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1656714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1656714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5985" y="0"/>
            <a:ext cx="78619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  <a:latin typeface="Symbol"/>
                <a:cs typeface="Symbol"/>
              </a:rPr>
              <a:t></a:t>
            </a:r>
            <a:r>
              <a:rPr dirty="0">
                <a:solidFill>
                  <a:schemeClr val="tx1"/>
                </a:solidFill>
              </a:rPr>
              <a:t>GeN </a:t>
            </a:r>
            <a:r>
              <a:rPr spc="0" dirty="0">
                <a:solidFill>
                  <a:schemeClr val="tx1"/>
                </a:solidFill>
              </a:rPr>
              <a:t>@ </a:t>
            </a:r>
            <a:r>
              <a:rPr dirty="0">
                <a:solidFill>
                  <a:schemeClr val="tx1"/>
                </a:solidFill>
              </a:rPr>
              <a:t>KNPP – </a:t>
            </a:r>
            <a:r>
              <a:rPr spc="-5" dirty="0">
                <a:solidFill>
                  <a:schemeClr val="tx1"/>
                </a:solidFill>
              </a:rPr>
              <a:t>lifting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mechanism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5140" y="3330702"/>
            <a:ext cx="14128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Distances to </a:t>
            </a:r>
            <a:r>
              <a:rPr sz="1600" spc="-5" dirty="0">
                <a:latin typeface="Calibri"/>
                <a:cs typeface="Calibri"/>
              </a:rPr>
              <a:t>the  </a:t>
            </a:r>
            <a:r>
              <a:rPr sz="1600" spc="-10" dirty="0">
                <a:latin typeface="Calibri"/>
                <a:cs typeface="Calibri"/>
              </a:rPr>
              <a:t>center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reactor  </a:t>
            </a:r>
            <a:r>
              <a:rPr sz="1600" spc="-15" dirty="0">
                <a:latin typeface="Calibri"/>
                <a:cs typeface="Calibri"/>
              </a:rPr>
              <a:t>core: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4240" y="2302764"/>
            <a:ext cx="2108200" cy="577786"/>
          </a:xfrm>
          <a:prstGeom prst="rect">
            <a:avLst/>
          </a:prstGeom>
          <a:solidFill>
            <a:srgbClr val="DBEDF4"/>
          </a:solidFill>
          <a:ln w="15875">
            <a:solidFill>
              <a:srgbClr val="0033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 marR="568325">
              <a:lnSpc>
                <a:spcPct val="101200"/>
              </a:lnSpc>
              <a:spcBef>
                <a:spcPts val="204"/>
              </a:spcBef>
            </a:pPr>
            <a:r>
              <a:rPr sz="2000" b="1" dirty="0">
                <a:latin typeface="Calibri"/>
                <a:cs typeface="Calibri"/>
              </a:rPr>
              <a:t>11.09 m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top  </a:t>
            </a:r>
            <a:r>
              <a:rPr sz="1600" spc="-5" dirty="0">
                <a:latin typeface="Calibri"/>
                <a:cs typeface="Calibri"/>
              </a:rPr>
              <a:t>position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(current)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4240" y="4739640"/>
            <a:ext cx="2108200" cy="587340"/>
          </a:xfrm>
          <a:prstGeom prst="rect">
            <a:avLst/>
          </a:prstGeom>
          <a:solidFill>
            <a:srgbClr val="DBEDF4"/>
          </a:solidFill>
          <a:ln w="15875">
            <a:solidFill>
              <a:srgbClr val="0033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478155">
              <a:lnSpc>
                <a:spcPct val="100000"/>
              </a:lnSpc>
              <a:spcBef>
                <a:spcPts val="260"/>
              </a:spcBef>
            </a:pPr>
            <a:r>
              <a:rPr sz="2000" b="1" dirty="0">
                <a:latin typeface="Symbol"/>
                <a:cs typeface="Symbol"/>
              </a:rPr>
              <a:t></a:t>
            </a:r>
            <a:r>
              <a:rPr sz="2000" b="1" dirty="0">
                <a:latin typeface="Calibri"/>
                <a:cs typeface="Calibri"/>
              </a:rPr>
              <a:t>12.5 m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lower  </a:t>
            </a:r>
            <a:r>
              <a:rPr sz="1600" spc="-5" dirty="0">
                <a:latin typeface="Calibri"/>
                <a:cs typeface="Calibri"/>
              </a:rPr>
              <a:t>position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2659" y="804672"/>
            <a:ext cx="5834380" cy="861774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 marR="3048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special lifting mechanism has been </a:t>
            </a:r>
            <a:r>
              <a:rPr sz="1800" spc="-10" dirty="0">
                <a:latin typeface="Calibri"/>
                <a:cs typeface="Calibri"/>
              </a:rPr>
              <a:t>installed to move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spectrometer </a:t>
            </a:r>
            <a:r>
              <a:rPr sz="1800" spc="-15" dirty="0">
                <a:latin typeface="Calibri"/>
                <a:cs typeface="Calibri"/>
              </a:rPr>
              <a:t>towards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reactor </a:t>
            </a:r>
            <a:r>
              <a:rPr sz="1800" spc="-15" dirty="0">
                <a:latin typeface="Calibri"/>
                <a:cs typeface="Calibri"/>
              </a:rPr>
              <a:t>core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change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neutrino flux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detector.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4371" y="5530596"/>
            <a:ext cx="5832475" cy="858633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566420">
              <a:lnSpc>
                <a:spcPct val="994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Changes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dirty="0">
                <a:latin typeface="Symbol"/>
                <a:cs typeface="Symbol"/>
              </a:rPr>
              <a:t>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flux help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suppress </a:t>
            </a:r>
            <a:r>
              <a:rPr sz="1800" spc="-15" dirty="0">
                <a:latin typeface="Calibri"/>
                <a:cs typeface="Calibri"/>
              </a:rPr>
              <a:t>systematic errors  </a:t>
            </a:r>
            <a:r>
              <a:rPr sz="1800" spc="-10" dirty="0">
                <a:latin typeface="Calibri"/>
                <a:cs typeface="Calibri"/>
              </a:rPr>
              <a:t>connected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changes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background while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reactor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ON/OFF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0715" y="4012691"/>
            <a:ext cx="2394585" cy="399415"/>
          </a:xfrm>
          <a:prstGeom prst="rect">
            <a:avLst/>
          </a:prstGeom>
          <a:solidFill>
            <a:srgbClr val="DBEDF4"/>
          </a:solidFill>
          <a:ln w="15875">
            <a:solidFill>
              <a:srgbClr val="0033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12.14 m 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– </a:t>
            </a:r>
            <a:r>
              <a:rPr sz="1600" b="1" spc="-15" dirty="0">
                <a:solidFill>
                  <a:srgbClr val="0000FF"/>
                </a:solidFill>
                <a:latin typeface="Calibri"/>
                <a:cs typeface="Calibri"/>
              </a:rPr>
              <a:t>first</a:t>
            </a:r>
            <a:r>
              <a:rPr sz="16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position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F79AC95-F2B5-ACE0-7ABF-19D387B844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3791" y="0"/>
            <a:ext cx="7910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tx1"/>
                </a:solidFill>
              </a:rPr>
              <a:t>Control </a:t>
            </a:r>
            <a:r>
              <a:rPr dirty="0">
                <a:solidFill>
                  <a:schemeClr val="tx1"/>
                </a:solidFill>
              </a:rPr>
              <a:t>of </a:t>
            </a:r>
            <a:r>
              <a:rPr spc="-20" dirty="0">
                <a:solidFill>
                  <a:schemeClr val="tx1"/>
                </a:solidFill>
              </a:rPr>
              <a:t>experimental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conditions</a:t>
            </a:r>
          </a:p>
        </p:txBody>
      </p:sp>
      <p:sp>
        <p:nvSpPr>
          <p:cNvPr id="3" name="object 3"/>
          <p:cNvSpPr/>
          <p:nvPr/>
        </p:nvSpPr>
        <p:spPr>
          <a:xfrm rot="5400000">
            <a:off x="7090188" y="-582708"/>
            <a:ext cx="2636520" cy="5386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6908" y="868680"/>
            <a:ext cx="4763040" cy="4646785"/>
          </a:xfrm>
          <a:prstGeom prst="rect">
            <a:avLst/>
          </a:prstGeom>
          <a:solidFill>
            <a:srgbClr val="DBEDF4"/>
          </a:solidFill>
          <a:ln w="9525">
            <a:solidFill>
              <a:srgbClr val="0033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marR="84455" indent="-287020" algn="just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stable </a:t>
            </a:r>
            <a:r>
              <a:rPr sz="2000" spc="-5" dirty="0">
                <a:latin typeface="Calibri"/>
                <a:cs typeface="Calibri"/>
              </a:rPr>
              <a:t>measurement conditions </a:t>
            </a:r>
            <a:r>
              <a:rPr sz="2000" spc="-10" dirty="0">
                <a:latin typeface="Calibri"/>
                <a:cs typeface="Calibri"/>
              </a:rPr>
              <a:t>are  very important, </a:t>
            </a:r>
            <a:r>
              <a:rPr sz="2000" spc="-5" dirty="0">
                <a:latin typeface="Calibri"/>
                <a:cs typeface="Calibri"/>
              </a:rPr>
              <a:t>because instabilities can  </a:t>
            </a:r>
            <a:r>
              <a:rPr sz="2000" dirty="0">
                <a:latin typeface="Calibri"/>
                <a:cs typeface="Calibri"/>
              </a:rPr>
              <a:t>change </a:t>
            </a:r>
            <a:r>
              <a:rPr sz="2000" spc="-5" dirty="0">
                <a:latin typeface="Calibri"/>
                <a:cs typeface="Calibri"/>
              </a:rPr>
              <a:t>amplification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noise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level.</a:t>
            </a:r>
            <a:endParaRPr sz="2000" dirty="0">
              <a:latin typeface="Calibri"/>
              <a:cs typeface="Calibri"/>
            </a:endParaRPr>
          </a:p>
          <a:p>
            <a:pPr marL="378460" marR="8318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</a:tabLst>
            </a:pPr>
            <a:r>
              <a:rPr sz="2000" spc="-5" dirty="0">
                <a:latin typeface="Calibri"/>
                <a:cs typeface="Calibri"/>
              </a:rPr>
              <a:t>Cosmogenic activation </a:t>
            </a:r>
            <a:r>
              <a:rPr sz="2000" spc="-10" dirty="0">
                <a:latin typeface="Calibri"/>
                <a:cs typeface="Calibri"/>
              </a:rPr>
              <a:t>products </a:t>
            </a:r>
            <a:r>
              <a:rPr sz="2000" spc="-5" dirty="0">
                <a:latin typeface="Calibri"/>
                <a:cs typeface="Calibri"/>
              </a:rPr>
              <a:t>slowly  </a:t>
            </a:r>
            <a:r>
              <a:rPr sz="2000" spc="-15" dirty="0">
                <a:latin typeface="Calibri"/>
                <a:cs typeface="Calibri"/>
              </a:rPr>
              <a:t>decay </a:t>
            </a:r>
            <a:r>
              <a:rPr sz="2000" spc="-5" dirty="0">
                <a:latin typeface="Calibri"/>
                <a:cs typeface="Calibri"/>
              </a:rPr>
              <a:t>in time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5" dirty="0">
                <a:latin typeface="Calibri"/>
                <a:cs typeface="Calibri"/>
              </a:rPr>
              <a:t>into  </a:t>
            </a:r>
            <a:r>
              <a:rPr sz="2000" spc="-5" dirty="0">
                <a:latin typeface="Calibri"/>
                <a:cs typeface="Calibri"/>
              </a:rPr>
              <a:t>account during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analysis.</a:t>
            </a:r>
            <a:endParaRPr sz="2000" dirty="0">
              <a:latin typeface="Calibri"/>
              <a:cs typeface="Calibri"/>
            </a:endParaRPr>
          </a:p>
          <a:p>
            <a:pPr marL="434340" marR="83820" indent="-342900" algn="just">
              <a:lnSpc>
                <a:spcPct val="100000"/>
              </a:lnSpc>
              <a:buFont typeface="MS UI Gothic"/>
              <a:buChar char="✓"/>
              <a:tabLst>
                <a:tab pos="434975" algn="l"/>
              </a:tabLst>
            </a:pPr>
            <a:r>
              <a:rPr sz="2000" dirty="0">
                <a:latin typeface="Calibri"/>
                <a:cs typeface="Calibri"/>
              </a:rPr>
              <a:t>Air </a:t>
            </a:r>
            <a:r>
              <a:rPr sz="2000" spc="-10" dirty="0">
                <a:latin typeface="Calibri"/>
                <a:cs typeface="Calibri"/>
              </a:rPr>
              <a:t>temperature </a:t>
            </a:r>
            <a:r>
              <a:rPr sz="2000" spc="-5" dirty="0">
                <a:latin typeface="Calibri"/>
                <a:cs typeface="Calibri"/>
              </a:rPr>
              <a:t>condition in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experimental </a:t>
            </a:r>
            <a:r>
              <a:rPr sz="2000" spc="-5" dirty="0">
                <a:latin typeface="Calibri"/>
                <a:cs typeface="Calibri"/>
              </a:rPr>
              <a:t>hall is </a:t>
            </a:r>
            <a:r>
              <a:rPr sz="2000" spc="-10" dirty="0">
                <a:latin typeface="Calibri"/>
                <a:cs typeface="Calibri"/>
              </a:rPr>
              <a:t>stabilized by three  </a:t>
            </a:r>
            <a:r>
              <a:rPr sz="2000" spc="-5" dirty="0">
                <a:latin typeface="Calibri"/>
                <a:cs typeface="Calibri"/>
              </a:rPr>
              <a:t>air-conditioners.</a:t>
            </a:r>
            <a:endParaRPr sz="2000" dirty="0">
              <a:latin typeface="Calibri"/>
              <a:cs typeface="Calibri"/>
            </a:endParaRPr>
          </a:p>
          <a:p>
            <a:pPr marL="434340" marR="84455" indent="-342900" algn="just">
              <a:lnSpc>
                <a:spcPct val="100000"/>
              </a:lnSpc>
              <a:buFont typeface="MS UI Gothic"/>
              <a:buChar char="✓"/>
              <a:tabLst>
                <a:tab pos="434975" algn="l"/>
              </a:tabLst>
            </a:pPr>
            <a:r>
              <a:rPr sz="2000" spc="-25" dirty="0">
                <a:latin typeface="Calibri"/>
                <a:cs typeface="Calibri"/>
              </a:rPr>
              <a:t>Temperature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humidity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10" dirty="0">
                <a:latin typeface="Calibri"/>
                <a:cs typeface="Calibri"/>
              </a:rPr>
              <a:t>constantly  monitored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two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sensors.</a:t>
            </a:r>
            <a:endParaRPr sz="2000" dirty="0">
              <a:latin typeface="Calibri"/>
              <a:cs typeface="Calibri"/>
            </a:endParaRPr>
          </a:p>
          <a:p>
            <a:pPr marL="434340" marR="81915" indent="-342900" algn="just">
              <a:lnSpc>
                <a:spcPct val="100000"/>
              </a:lnSpc>
              <a:buFont typeface="MS UI Gothic"/>
              <a:buChar char="✓"/>
              <a:tabLst>
                <a:tab pos="434975" algn="l"/>
              </a:tabLst>
            </a:pPr>
            <a:r>
              <a:rPr sz="2000" spc="-5" dirty="0">
                <a:latin typeface="Calibri"/>
                <a:cs typeface="Calibri"/>
              </a:rPr>
              <a:t>Neutron </a:t>
            </a:r>
            <a:r>
              <a:rPr sz="2000" spc="-10" dirty="0">
                <a:latin typeface="Calibri"/>
                <a:cs typeface="Calibri"/>
              </a:rPr>
              <a:t>background </a:t>
            </a:r>
            <a:r>
              <a:rPr sz="2000" spc="-5" dirty="0">
                <a:latin typeface="Calibri"/>
                <a:cs typeface="Calibri"/>
              </a:rPr>
              <a:t>outside shielding  </a:t>
            </a:r>
            <a:r>
              <a:rPr sz="2000" spc="-15" dirty="0">
                <a:latin typeface="Calibri"/>
                <a:cs typeface="Calibri"/>
              </a:rPr>
              <a:t>(fast </a:t>
            </a:r>
            <a:r>
              <a:rPr sz="2000" dirty="0">
                <a:latin typeface="Calibri"/>
                <a:cs typeface="Calibri"/>
              </a:rPr>
              <a:t>and thermal) </a:t>
            </a:r>
            <a:r>
              <a:rPr sz="2000" spc="-5" dirty="0">
                <a:latin typeface="Calibri"/>
                <a:cs typeface="Calibri"/>
              </a:rPr>
              <a:t>is measured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special  low </a:t>
            </a:r>
            <a:r>
              <a:rPr sz="2000" spc="-10" dirty="0">
                <a:latin typeface="Calibri"/>
                <a:cs typeface="Calibri"/>
              </a:rPr>
              <a:t>background </a:t>
            </a:r>
            <a:r>
              <a:rPr sz="2000" spc="-5" dirty="0">
                <a:latin typeface="Calibri"/>
                <a:cs typeface="Calibri"/>
              </a:rPr>
              <a:t>He3 </a:t>
            </a:r>
            <a:r>
              <a:rPr sz="2000" spc="-15" dirty="0">
                <a:latin typeface="Calibri"/>
                <a:cs typeface="Calibri"/>
              </a:rPr>
              <a:t>counter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dirty="0" err="1">
                <a:latin typeface="Calibri"/>
                <a:cs typeface="Calibri"/>
              </a:rPr>
              <a:t>N</a:t>
            </a:r>
            <a:r>
              <a:rPr lang="en-US" sz="2000" dirty="0" err="1">
                <a:latin typeface="Calibri"/>
                <a:cs typeface="Calibri"/>
              </a:rPr>
              <a:t>a</a:t>
            </a:r>
            <a:r>
              <a:rPr sz="2000" dirty="0" err="1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  </a:t>
            </a:r>
            <a:r>
              <a:rPr sz="2000" spc="-30" dirty="0">
                <a:latin typeface="Calibri"/>
                <a:cs typeface="Calibri"/>
              </a:rPr>
              <a:t>detector.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0346" y="6600240"/>
            <a:ext cx="221615" cy="207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28926-5556-7169-0256-36619AD35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92" y="3253677"/>
            <a:ext cx="6477000" cy="334656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B28731-E694-35A1-CBD8-BA0AA3139163}"/>
              </a:ext>
            </a:extLst>
          </p:cNvPr>
          <p:cNvSpPr/>
          <p:nvPr/>
        </p:nvSpPr>
        <p:spPr>
          <a:xfrm>
            <a:off x="8229600" y="3611880"/>
            <a:ext cx="2895600" cy="2636520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B2714-2373-24C8-6AC8-E267F90F4D3D}"/>
              </a:ext>
            </a:extLst>
          </p:cNvPr>
          <p:cNvSpPr txBox="1"/>
          <p:nvPr/>
        </p:nvSpPr>
        <p:spPr>
          <a:xfrm>
            <a:off x="90678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Reactor ON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D91C0-EFFC-9B45-5202-AE73945A1A27}"/>
              </a:ext>
            </a:extLst>
          </p:cNvPr>
          <p:cNvSpPr txBox="1"/>
          <p:nvPr/>
        </p:nvSpPr>
        <p:spPr>
          <a:xfrm>
            <a:off x="6515100" y="42672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Reactor OFF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02443-1FFF-3BC7-0EE0-A95C8C8FFA1E}"/>
              </a:ext>
            </a:extLst>
          </p:cNvPr>
          <p:cNvSpPr txBox="1"/>
          <p:nvPr/>
        </p:nvSpPr>
        <p:spPr>
          <a:xfrm>
            <a:off x="6515100" y="3237459"/>
            <a:ext cx="426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 flux</a:t>
            </a:r>
            <a:r>
              <a:rPr lang="ru-RU" dirty="0"/>
              <a:t> </a:t>
            </a:r>
            <a:r>
              <a:rPr lang="en-US" dirty="0"/>
              <a:t>outside of the shield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48ED5A-B38E-86FA-5BF8-EA146D9952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1524</Words>
  <Application>Microsoft Office PowerPoint</Application>
  <PresentationFormat>Широкоэкранный</PresentationFormat>
  <Paragraphs>279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MS UI Gothic</vt:lpstr>
      <vt:lpstr>Arial</vt:lpstr>
      <vt:lpstr>Calibri</vt:lpstr>
      <vt:lpstr>Cambria Math</vt:lpstr>
      <vt:lpstr>Helvetica Neue</vt:lpstr>
      <vt:lpstr>Symbol</vt:lpstr>
      <vt:lpstr>Times New Roman</vt:lpstr>
      <vt:lpstr>Office Theme</vt:lpstr>
      <vt:lpstr>Coherent elastic neutrino-nucleus scattering search in the νGeN experiment.</vt:lpstr>
      <vt:lpstr>Detection of CENS</vt:lpstr>
      <vt:lpstr>Презентация PowerPoint</vt:lpstr>
      <vt:lpstr>Reactor unit #3 @ KNPP</vt:lpstr>
      <vt:lpstr>Comparison of the reactor sites</vt:lpstr>
      <vt:lpstr>HPGe detector for GeN</vt:lpstr>
      <vt:lpstr>Current scheme of GeN shielding</vt:lpstr>
      <vt:lpstr>GeN @ KNPP – lifting mechanism</vt:lpstr>
      <vt:lpstr>Control of experimental conditions</vt:lpstr>
      <vt:lpstr>Noise cuts</vt:lpstr>
      <vt:lpstr>Muon veto &amp; time cuts</vt:lpstr>
      <vt:lpstr>2022 ANALYSIS</vt:lpstr>
      <vt:lpstr>2023 ANALYSIS (preliminary)</vt:lpstr>
      <vt:lpstr>Limits (preliminary) </vt:lpstr>
      <vt:lpstr>Conclusion</vt:lpstr>
      <vt:lpstr>Презентация PowerPoint</vt:lpstr>
      <vt:lpstr>Backup slides</vt:lpstr>
      <vt:lpstr>Signals from detector</vt:lpstr>
      <vt:lpstr>Simplified scheme of measurements</vt:lpstr>
      <vt:lpstr>Calibration at low energies</vt:lpstr>
      <vt:lpstr>Thermal power of reactor unit #3</vt:lpstr>
      <vt:lpstr>High energy part of the spectrum</vt:lpstr>
      <vt:lpstr>GeN reactor site at Udomlya, Russia</vt:lpstr>
      <vt:lpstr>Презентация PowerPoint</vt:lpstr>
      <vt:lpstr>Sensitivity studies (preliminary)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Lubashevskiy</dc:creator>
  <cp:lastModifiedBy>User</cp:lastModifiedBy>
  <cp:revision>47</cp:revision>
  <dcterms:created xsi:type="dcterms:W3CDTF">2023-08-02T11:32:56Z</dcterms:created>
  <dcterms:modified xsi:type="dcterms:W3CDTF">2023-11-01T07:35:25Z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2023-08-02T00:00:00Z</vt:filetime>
  </property>
</Properties>
</file>