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1" r:id="rId3"/>
    <p:sldId id="271" r:id="rId4"/>
    <p:sldId id="263" r:id="rId5"/>
    <p:sldId id="258" r:id="rId6"/>
    <p:sldId id="259" r:id="rId7"/>
    <p:sldId id="257" r:id="rId8"/>
    <p:sldId id="264" r:id="rId9"/>
    <p:sldId id="266" r:id="rId10"/>
    <p:sldId id="267" r:id="rId11"/>
    <p:sldId id="268" r:id="rId12"/>
    <p:sldId id="270" r:id="rId13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Open Sans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08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4145" b="4145"/>
          <a:stretch>
            <a:fillRect/>
          </a:stretch>
        </p:blipFill>
        <p:spPr>
          <a:xfrm>
            <a:off x="0" y="-41005"/>
            <a:ext cx="5851072" cy="359185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68255" y="475099"/>
            <a:ext cx="2261395" cy="243656"/>
            <a:chOff x="0" y="-9630"/>
            <a:chExt cx="6030387" cy="649749"/>
          </a:xfrm>
        </p:grpSpPr>
        <p:sp>
          <p:nvSpPr>
            <p:cNvPr id="4" name="TextBox 4"/>
            <p:cNvSpPr txBox="1"/>
            <p:nvPr/>
          </p:nvSpPr>
          <p:spPr>
            <a:xfrm>
              <a:off x="804851" y="-9630"/>
              <a:ext cx="5225536" cy="649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01"/>
                </a:lnSpc>
              </a:pPr>
              <a:r>
                <a:rPr lang="en-US" sz="1400" dirty="0">
                  <a:solidFill>
                    <a:srgbClr val="191919"/>
                  </a:solidFill>
                  <a:latin typeface="Clear Sans Regular Bold"/>
                </a:rPr>
                <a:t>ПАВЛОВ И ПАРТНЕРЫ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42984" cy="55647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4258809" y="2073779"/>
            <a:ext cx="4370845" cy="2975173"/>
            <a:chOff x="0" y="-916940"/>
            <a:chExt cx="11655585" cy="7933794"/>
          </a:xfrm>
        </p:grpSpPr>
        <p:sp>
          <p:nvSpPr>
            <p:cNvPr id="7" name="TextBox 7"/>
            <p:cNvSpPr txBox="1"/>
            <p:nvPr/>
          </p:nvSpPr>
          <p:spPr>
            <a:xfrm>
              <a:off x="0" y="-916940"/>
              <a:ext cx="11655585" cy="793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824"/>
                </a:lnSpc>
              </a:pPr>
              <a:r>
                <a:rPr lang="en-US" sz="5800" dirty="0" err="1">
                  <a:solidFill>
                    <a:srgbClr val="191919"/>
                  </a:solidFill>
                  <a:latin typeface="Lato Bold"/>
                </a:rPr>
                <a:t>Отчет</a:t>
              </a:r>
              <a:r>
                <a:rPr lang="en-US" sz="5800" dirty="0">
                  <a:solidFill>
                    <a:srgbClr val="191919"/>
                  </a:solidFill>
                  <a:latin typeface="Lato Bold"/>
                </a:rPr>
                <a:t> о </a:t>
              </a:r>
              <a:r>
                <a:rPr lang="en-US" sz="5800" dirty="0" err="1">
                  <a:solidFill>
                    <a:srgbClr val="191919"/>
                  </a:solidFill>
                  <a:latin typeface="Lato Bold"/>
                </a:rPr>
                <a:t>продажах</a:t>
              </a:r>
              <a:r>
                <a:rPr lang="en-US" sz="5800" dirty="0">
                  <a:solidFill>
                    <a:srgbClr val="191919"/>
                  </a:solidFill>
                  <a:latin typeface="Lato Bold"/>
                </a:rPr>
                <a:t> </a:t>
              </a:r>
              <a:r>
                <a:rPr lang="en-US" sz="5800" dirty="0" err="1">
                  <a:solidFill>
                    <a:srgbClr val="191919"/>
                  </a:solidFill>
                  <a:latin typeface="Lato Bold"/>
                </a:rPr>
                <a:t>за</a:t>
              </a:r>
              <a:r>
                <a:rPr lang="en-US" sz="5800" dirty="0">
                  <a:solidFill>
                    <a:srgbClr val="191919"/>
                  </a:solidFill>
                  <a:latin typeface="Lato Bold"/>
                </a:rPr>
                <a:t> </a:t>
              </a:r>
              <a:r>
                <a:rPr lang="en-US" sz="5800" dirty="0" err="1">
                  <a:solidFill>
                    <a:srgbClr val="191919"/>
                  </a:solidFill>
                  <a:latin typeface="Lato Bold"/>
                </a:rPr>
                <a:t>январь</a:t>
              </a:r>
              <a:r>
                <a:rPr lang="en-US" sz="5800" dirty="0">
                  <a:solidFill>
                    <a:srgbClr val="191919"/>
                  </a:solidFill>
                  <a:latin typeface="Lato Bold"/>
                </a:rPr>
                <a:t> 2025 г.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542869" y="5432990"/>
              <a:ext cx="10112716" cy="718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36"/>
                </a:lnSpc>
              </a:pPr>
              <a:r>
                <a:rPr lang="en-US" sz="1500" dirty="0" err="1">
                  <a:solidFill>
                    <a:srgbClr val="191919"/>
                  </a:solidFill>
                  <a:latin typeface="Clear Sans Regular"/>
                </a:rPr>
                <a:t>Ежемесячный</a:t>
              </a:r>
              <a:r>
                <a:rPr lang="en-US" sz="1500" dirty="0">
                  <a:solidFill>
                    <a:srgbClr val="191919"/>
                  </a:solidFill>
                  <a:latin typeface="Clear Sans Regular"/>
                </a:rPr>
                <a:t> </a:t>
              </a:r>
              <a:r>
                <a:rPr lang="en-US" sz="1500" dirty="0" err="1">
                  <a:solidFill>
                    <a:srgbClr val="191919"/>
                  </a:solidFill>
                  <a:latin typeface="Clear Sans Regular"/>
                </a:rPr>
                <a:t>доклад</a:t>
              </a:r>
              <a:r>
                <a:rPr lang="en-US" sz="1500" dirty="0">
                  <a:solidFill>
                    <a:srgbClr val="191919"/>
                  </a:solidFill>
                  <a:latin typeface="Clear Sans Regular"/>
                </a:rPr>
                <a:t> </a:t>
              </a:r>
              <a:r>
                <a:rPr lang="en-US" sz="1500" dirty="0" err="1">
                  <a:solidFill>
                    <a:srgbClr val="191919"/>
                  </a:solidFill>
                  <a:latin typeface="Clear Sans Regular"/>
                </a:rPr>
                <a:t>Карины</a:t>
              </a:r>
              <a:r>
                <a:rPr lang="en-US" sz="1500" dirty="0">
                  <a:solidFill>
                    <a:srgbClr val="191919"/>
                  </a:solidFill>
                  <a:latin typeface="Clear Sans Regular"/>
                </a:rPr>
                <a:t> </a:t>
              </a:r>
              <a:r>
                <a:rPr lang="en-US" sz="1500" dirty="0" err="1">
                  <a:solidFill>
                    <a:srgbClr val="191919"/>
                  </a:solidFill>
                  <a:latin typeface="Clear Sans Regular"/>
                </a:rPr>
                <a:t>Лопатиной</a:t>
              </a:r>
              <a:endParaRPr lang="en-US" sz="1500" dirty="0">
                <a:solidFill>
                  <a:srgbClr val="191919"/>
                </a:solidFill>
                <a:latin typeface="Clear Sans Regular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 l="22695" t="183" b="183"/>
          <a:stretch>
            <a:fillRect/>
          </a:stretch>
        </p:blipFill>
        <p:spPr>
          <a:xfrm rot="-1598547">
            <a:off x="-2393291" y="-853907"/>
            <a:ext cx="6756642" cy="489836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2077918">
            <a:off x="5282743" y="605319"/>
            <a:ext cx="1892467" cy="2068270"/>
            <a:chOff x="0" y="0"/>
            <a:chExt cx="6869494" cy="75076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BD9472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567442">
            <a:off x="4173304" y="1288173"/>
            <a:ext cx="2356513" cy="2068270"/>
            <a:chOff x="0" y="0"/>
            <a:chExt cx="8553943" cy="75076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553943" cy="7507645"/>
            </a:xfrm>
            <a:custGeom>
              <a:avLst/>
              <a:gdLst/>
              <a:ahLst/>
              <a:cxnLst/>
              <a:rect l="l" t="t" r="r" b="b"/>
              <a:pathLst>
                <a:path w="8553943" h="7507645">
                  <a:moveTo>
                    <a:pt x="8553943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8553943" y="7507645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14" name="AutoShape 14"/>
          <p:cNvSpPr/>
          <p:nvPr/>
        </p:nvSpPr>
        <p:spPr>
          <a:xfrm rot="-2504656">
            <a:off x="1898781" y="370980"/>
            <a:ext cx="9092276" cy="639431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5" name="Group 15"/>
          <p:cNvGrpSpPr/>
          <p:nvPr/>
        </p:nvGrpSpPr>
        <p:grpSpPr>
          <a:xfrm rot="21373289">
            <a:off x="-169706" y="586831"/>
            <a:ext cx="2953945" cy="5236495"/>
            <a:chOff x="0" y="0"/>
            <a:chExt cx="6223682" cy="11526982"/>
          </a:xfrm>
          <a:solidFill>
            <a:srgbClr val="042276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23682" cy="11526982"/>
            </a:xfrm>
            <a:custGeom>
              <a:avLst/>
              <a:gdLst/>
              <a:ahLst/>
              <a:cxnLst/>
              <a:rect l="l" t="t" r="r" b="b"/>
              <a:pathLst>
                <a:path w="6223682" h="11526982">
                  <a:moveTo>
                    <a:pt x="6223682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6223682" y="11526982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436096" y="72008"/>
            <a:ext cx="1224136" cy="8255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588224" y="123478"/>
            <a:ext cx="1476738" cy="75980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059832" y="1977685"/>
            <a:ext cx="596986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/>
              <a:t>Detection of the atmospheric neutrinos </a:t>
            </a:r>
            <a:endParaRPr lang="ru-RU" sz="4000" b="1" dirty="0" smtClean="0"/>
          </a:p>
          <a:p>
            <a:pPr algn="ctr">
              <a:spcBef>
                <a:spcPct val="0"/>
              </a:spcBef>
            </a:pPr>
            <a:r>
              <a:rPr lang="en-US" sz="4000" b="1" dirty="0" smtClean="0"/>
              <a:t>in the </a:t>
            </a:r>
            <a:r>
              <a:rPr lang="en-US" sz="4000" b="1" dirty="0" err="1" smtClean="0"/>
              <a:t>NOvA</a:t>
            </a:r>
            <a:r>
              <a:rPr lang="en-US" sz="4000" b="1" dirty="0" smtClean="0"/>
              <a:t> experiment</a:t>
            </a:r>
            <a:endParaRPr lang="en-US" sz="4000" b="1" spc="-67" dirty="0">
              <a:latin typeface="Roboto Bold"/>
            </a:endParaRPr>
          </a:p>
        </p:txBody>
      </p:sp>
      <p:grpSp>
        <p:nvGrpSpPr>
          <p:cNvPr id="20" name="Group 20"/>
          <p:cNvGrpSpPr/>
          <p:nvPr/>
        </p:nvGrpSpPr>
        <p:grpSpPr>
          <a:xfrm rot="6918806">
            <a:off x="118042" y="-1346500"/>
            <a:ext cx="2356513" cy="3138277"/>
            <a:chOff x="0" y="0"/>
            <a:chExt cx="8553943" cy="1139167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553943" cy="11391678"/>
            </a:xfrm>
            <a:custGeom>
              <a:avLst/>
              <a:gdLst/>
              <a:ahLst/>
              <a:cxnLst/>
              <a:rect l="l" t="t" r="r" b="b"/>
              <a:pathLst>
                <a:path w="8553943" h="11391678">
                  <a:moveTo>
                    <a:pt x="8553943" y="11391678"/>
                  </a:moveTo>
                  <a:lnTo>
                    <a:pt x="0" y="11391678"/>
                  </a:lnTo>
                  <a:lnTo>
                    <a:pt x="0" y="0"/>
                  </a:lnTo>
                  <a:lnTo>
                    <a:pt x="8553943" y="11391678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3491880" y="4371950"/>
            <a:ext cx="511256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48"/>
              </a:lnSpc>
              <a:spcBef>
                <a:spcPct val="0"/>
              </a:spcBef>
            </a:pPr>
            <a:r>
              <a:rPr lang="en-US" sz="2000" dirty="0" smtClean="0"/>
              <a:t>Aleksandra </a:t>
            </a:r>
            <a:r>
              <a:rPr lang="en-US" sz="2000" dirty="0" err="1" smtClean="0"/>
              <a:t>Ivanova</a:t>
            </a:r>
            <a:r>
              <a:rPr lang="en-US" sz="2000" dirty="0" smtClean="0"/>
              <a:t>, </a:t>
            </a:r>
            <a:r>
              <a:rPr lang="en-US" sz="2000" dirty="0" err="1" smtClean="0"/>
              <a:t>Andrey</a:t>
            </a:r>
            <a:r>
              <a:rPr lang="en-US" sz="2000" dirty="0" smtClean="0"/>
              <a:t> </a:t>
            </a:r>
            <a:r>
              <a:rPr lang="en-US" sz="2000" dirty="0" err="1" smtClean="0"/>
              <a:t>Sheshukov</a:t>
            </a:r>
            <a:r>
              <a:rPr lang="en-US" sz="2000" dirty="0" smtClean="0"/>
              <a:t> </a:t>
            </a:r>
          </a:p>
          <a:p>
            <a:pPr algn="ctr">
              <a:lnSpc>
                <a:spcPts val="1848"/>
              </a:lnSpc>
              <a:spcBef>
                <a:spcPct val="0"/>
              </a:spcBef>
            </a:pPr>
            <a:r>
              <a:rPr lang="en-US" sz="2000" dirty="0" smtClean="0"/>
              <a:t>DLNP JINR</a:t>
            </a:r>
          </a:p>
          <a:p>
            <a:pPr algn="ctr">
              <a:lnSpc>
                <a:spcPts val="1848"/>
              </a:lnSpc>
              <a:spcBef>
                <a:spcPct val="0"/>
              </a:spcBef>
            </a:pPr>
            <a:r>
              <a:rPr lang="ru-RU" sz="2000" spc="-50" dirty="0" smtClean="0">
                <a:solidFill>
                  <a:srgbClr val="191919"/>
                </a:solidFill>
              </a:rPr>
              <a:t>30</a:t>
            </a:r>
            <a:r>
              <a:rPr lang="en-US" sz="2000" spc="-50" dirty="0" smtClean="0">
                <a:solidFill>
                  <a:srgbClr val="191919"/>
                </a:solidFill>
              </a:rPr>
              <a:t>.</a:t>
            </a:r>
            <a:r>
              <a:rPr lang="ru-RU" sz="2000" spc="-50" dirty="0" smtClean="0">
                <a:solidFill>
                  <a:srgbClr val="191919"/>
                </a:solidFill>
              </a:rPr>
              <a:t>10</a:t>
            </a:r>
            <a:r>
              <a:rPr lang="en-US" sz="2000" spc="-50" dirty="0" smtClean="0">
                <a:solidFill>
                  <a:srgbClr val="191919"/>
                </a:solidFill>
              </a:rPr>
              <a:t>.23</a:t>
            </a:r>
            <a:endParaRPr lang="en-US" sz="2000" spc="-50" dirty="0">
              <a:solidFill>
                <a:srgbClr val="19191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1059582"/>
            <a:ext cx="3631704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2800" dirty="0" smtClean="0"/>
              <a:t>AYSS-2023</a:t>
            </a:r>
            <a:endParaRPr lang="ru-RU" sz="2800" dirty="0"/>
          </a:p>
        </p:txBody>
      </p:sp>
      <p:pic>
        <p:nvPicPr>
          <p:cNvPr id="13314" name="Picture 2" descr="https://sun9-72.userapi.com/impf/c627831/v627831255/29d86/K4YznEKF8Ic.jpg?size=696x690&amp;quality=96&amp;sign=107b2cd678cc1b0ef1c2531b7bca8866&amp;c_uniq_tag=t1Sd-J1Tnul2iXwEM_AKzRdn2USlkqJarv0EbMwbPUY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57346"/>
            <a:ext cx="990512" cy="909690"/>
          </a:xfrm>
          <a:prstGeom prst="rect">
            <a:avLst/>
          </a:prstGeom>
          <a:noFill/>
        </p:spPr>
      </p:pic>
      <p:grpSp>
        <p:nvGrpSpPr>
          <p:cNvPr id="24" name="Group 11"/>
          <p:cNvGrpSpPr/>
          <p:nvPr/>
        </p:nvGrpSpPr>
        <p:grpSpPr>
          <a:xfrm>
            <a:off x="6516216" y="1023695"/>
            <a:ext cx="383042" cy="233276"/>
            <a:chOff x="0" y="0"/>
            <a:chExt cx="927100" cy="927100"/>
          </a:xfrm>
          <a:solidFill>
            <a:schemeClr val="tx1"/>
          </a:solidFill>
        </p:grpSpPr>
        <p:sp>
          <p:nvSpPr>
            <p:cNvPr id="27" name="Freeform 12"/>
            <p:cNvSpPr/>
            <p:nvPr/>
          </p:nvSpPr>
          <p:spPr>
            <a:xfrm>
              <a:off x="0" y="0"/>
              <a:ext cx="927100" cy="927100"/>
            </a:xfrm>
            <a:custGeom>
              <a:avLst/>
              <a:gdLst/>
              <a:ahLst/>
              <a:cxnLst/>
              <a:rect l="l" t="t" r="r" b="b"/>
              <a:pathLst>
                <a:path w="927100" h="927100">
                  <a:moveTo>
                    <a:pt x="763270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76200" y="927100"/>
                  </a:lnTo>
                  <a:lnTo>
                    <a:pt x="76200" y="76200"/>
                  </a:lnTo>
                  <a:lnTo>
                    <a:pt x="927100" y="76200"/>
                  </a:lnTo>
                  <a:lnTo>
                    <a:pt x="92710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5" name="Group 11"/>
          <p:cNvGrpSpPr/>
          <p:nvPr/>
        </p:nvGrpSpPr>
        <p:grpSpPr>
          <a:xfrm rot="10800000">
            <a:off x="8028384" y="1347614"/>
            <a:ext cx="383042" cy="233276"/>
            <a:chOff x="0" y="0"/>
            <a:chExt cx="927100" cy="927100"/>
          </a:xfrm>
          <a:solidFill>
            <a:schemeClr val="tx1"/>
          </a:solidFill>
        </p:grpSpPr>
        <p:sp>
          <p:nvSpPr>
            <p:cNvPr id="29" name="Freeform 12"/>
            <p:cNvSpPr/>
            <p:nvPr/>
          </p:nvSpPr>
          <p:spPr>
            <a:xfrm>
              <a:off x="0" y="0"/>
              <a:ext cx="927100" cy="927100"/>
            </a:xfrm>
            <a:custGeom>
              <a:avLst/>
              <a:gdLst/>
              <a:ahLst/>
              <a:cxnLst/>
              <a:rect l="l" t="t" r="r" b="b"/>
              <a:pathLst>
                <a:path w="927100" h="927100">
                  <a:moveTo>
                    <a:pt x="763270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76200" y="927100"/>
                  </a:lnTo>
                  <a:lnTo>
                    <a:pt x="76200" y="76200"/>
                  </a:lnTo>
                  <a:lnTo>
                    <a:pt x="927100" y="76200"/>
                  </a:lnTo>
                  <a:lnTo>
                    <a:pt x="927100" y="0"/>
                  </a:lnTo>
                  <a:close/>
                </a:path>
              </a:pathLst>
            </a:custGeom>
            <a:grpFill/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597" y="819150"/>
            <a:ext cx="457338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Reconstruction of the neutrino events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6291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u="sng" dirty="0" smtClean="0"/>
              <a:t>Integral reconstruction efficiency</a:t>
            </a:r>
            <a:r>
              <a:rPr lang="en-US" sz="1800" dirty="0" smtClean="0"/>
              <a:t> - 45%.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32435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Energy spectrum: the blue color shows simulated neutrinos, the orange – reconstructed ones </a:t>
            </a:r>
            <a:endParaRPr lang="ru-RU" sz="1600" dirty="0"/>
          </a:p>
        </p:txBody>
      </p:sp>
      <p:sp>
        <p:nvSpPr>
          <p:cNvPr id="9" name="AutoShape 11"/>
          <p:cNvSpPr/>
          <p:nvPr/>
        </p:nvSpPr>
        <p:spPr>
          <a:xfrm>
            <a:off x="3352800" y="819150"/>
            <a:ext cx="2304257" cy="0"/>
          </a:xfrm>
          <a:prstGeom prst="line">
            <a:avLst/>
          </a:prstGeom>
          <a:ln w="349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Прямоугольник 9"/>
          <p:cNvSpPr/>
          <p:nvPr/>
        </p:nvSpPr>
        <p:spPr>
          <a:xfrm>
            <a:off x="2895600" y="895350"/>
            <a:ext cx="3276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10600" y="4705350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Open Sans" charset="0"/>
                <a:ea typeface="Open Sans" charset="0"/>
                <a:cs typeface="Open Sans" charset="0"/>
              </a:rPr>
              <a:t>1</a:t>
            </a:r>
            <a:r>
              <a:rPr lang="ru-RU" sz="1800" dirty="0" smtClean="0">
                <a:latin typeface="Open Sans" charset="0"/>
                <a:ea typeface="Open Sans" charset="0"/>
                <a:cs typeface="Open Sans" charset="0"/>
              </a:rPr>
              <a:t>0</a:t>
            </a:r>
            <a:endParaRPr lang="en-US" sz="1800" dirty="0">
              <a:latin typeface="Open Sans" charset="0"/>
              <a:ea typeface="Open Sans" charset="0"/>
              <a:cs typeface="Ope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5715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Reconstruction of the neutrino events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71550"/>
            <a:ext cx="389567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71550"/>
            <a:ext cx="4267200" cy="32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3243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For charged currents (CC) events the efficiency is stable, for neutral currents (NC) the more E  , the greater the efficiency</a:t>
            </a:r>
            <a:endParaRPr lang="ru-RU" sz="1800" dirty="0"/>
          </a:p>
        </p:txBody>
      </p:sp>
      <p:sp>
        <p:nvSpPr>
          <p:cNvPr id="7" name="AutoShape 11"/>
          <p:cNvSpPr/>
          <p:nvPr/>
        </p:nvSpPr>
        <p:spPr>
          <a:xfrm>
            <a:off x="3352800" y="819150"/>
            <a:ext cx="2304257" cy="0"/>
          </a:xfrm>
          <a:prstGeom prst="line">
            <a:avLst/>
          </a:prstGeom>
          <a:ln w="349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Прямоугольник 7"/>
          <p:cNvSpPr/>
          <p:nvPr/>
        </p:nvSpPr>
        <p:spPr>
          <a:xfrm>
            <a:off x="8610600" y="470535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Open Sans" charset="0"/>
                <a:ea typeface="Open Sans" charset="0"/>
                <a:cs typeface="Open Sans" charset="0"/>
              </a:rPr>
              <a:t>1</a:t>
            </a:r>
            <a:r>
              <a:rPr lang="ru-RU" sz="1800" dirty="0" smtClean="0">
                <a:latin typeface="Open Sans" charset="0"/>
                <a:ea typeface="Open Sans" charset="0"/>
                <a:cs typeface="Open Sans" charset="0"/>
              </a:rPr>
              <a:t>1</a:t>
            </a:r>
            <a:endParaRPr lang="en-US" sz="18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86800" y="4400550"/>
            <a:ext cx="28245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700" dirty="0" smtClean="0"/>
              <a:t>ν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4800" y="742950"/>
            <a:ext cx="1066800" cy="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0" y="57150"/>
            <a:ext cx="9143999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Summary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971550"/>
            <a:ext cx="8181102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</a:t>
            </a:r>
            <a:r>
              <a:rPr lang="en-US" sz="2000" u="sng" dirty="0" smtClean="0">
                <a:solidFill>
                  <a:schemeClr val="bg1"/>
                </a:solidFill>
              </a:rPr>
              <a:t>Status: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created the signal and background samples;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launched the reconstruction of the signal events and its integral efficiency was obtained;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found the way to </a:t>
            </a:r>
            <a:r>
              <a:rPr lang="en-US" sz="2000" spc="-119" dirty="0" smtClean="0">
                <a:solidFill>
                  <a:schemeClr val="bg1"/>
                </a:solidFill>
                <a:sym typeface="Wingdings" pitchFamily="2" charset="2"/>
              </a:rPr>
              <a:t>run a DDT job on the offline data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</a:t>
            </a:r>
            <a:r>
              <a:rPr lang="en-US" sz="2000" u="sng" dirty="0" smtClean="0">
                <a:solidFill>
                  <a:schemeClr val="bg1"/>
                </a:solidFill>
              </a:rPr>
              <a:t>Plans: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estimate the selection efficiency of the existing triggers;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write the dedicated trigger for future data;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create the procedure for the signal/background selection.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86800" y="4714875"/>
            <a:ext cx="265645" cy="300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1800" dirty="0" smtClean="0">
                <a:solidFill>
                  <a:srgbClr val="FFFFFF"/>
                </a:solidFill>
                <a:latin typeface="Open Sans"/>
              </a:rPr>
              <a:t>1</a:t>
            </a:r>
            <a:r>
              <a:rPr lang="ru-RU" sz="1800" dirty="0" smtClean="0">
                <a:solidFill>
                  <a:srgbClr val="FFFFFF"/>
                </a:solidFill>
                <a:latin typeface="Open Sans"/>
              </a:rPr>
              <a:t>2</a:t>
            </a:r>
            <a:endParaRPr lang="en-US" sz="1800" dirty="0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228600" y="971550"/>
            <a:ext cx="371193" cy="328259"/>
            <a:chOff x="0" y="0"/>
            <a:chExt cx="6350000" cy="5126990"/>
          </a:xfrm>
        </p:grpSpPr>
        <p:sp>
          <p:nvSpPr>
            <p:cNvPr id="9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10" name="Group 14"/>
          <p:cNvGrpSpPr/>
          <p:nvPr/>
        </p:nvGrpSpPr>
        <p:grpSpPr>
          <a:xfrm>
            <a:off x="228600" y="2571750"/>
            <a:ext cx="371193" cy="328259"/>
            <a:chOff x="0" y="0"/>
            <a:chExt cx="6350000" cy="5126990"/>
          </a:xfrm>
        </p:grpSpPr>
        <p:sp>
          <p:nvSpPr>
            <p:cNvPr id="11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9AA7B2"/>
            </a:solidFill>
          </p:spPr>
        </p:sp>
      </p:grpSp>
      <p:sp>
        <p:nvSpPr>
          <p:cNvPr id="12" name="Прямоугольник 11"/>
          <p:cNvSpPr/>
          <p:nvPr/>
        </p:nvSpPr>
        <p:spPr>
          <a:xfrm>
            <a:off x="0" y="44005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Thank you for your attention!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age nova\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43559"/>
            <a:ext cx="4038600" cy="39877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54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    The </a:t>
            </a:r>
            <a:r>
              <a:rPr lang="en-US" sz="3600" b="1" dirty="0" err="1" smtClean="0"/>
              <a:t>NOvA</a:t>
            </a:r>
            <a:r>
              <a:rPr lang="en-US" sz="3600" b="1" dirty="0" smtClean="0"/>
              <a:t> experiment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047750"/>
            <a:ext cx="4779640" cy="339447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1800" b="1" dirty="0" err="1" smtClean="0"/>
              <a:t>N</a:t>
            </a:r>
            <a:r>
              <a:rPr lang="en-US" sz="1800" dirty="0" err="1" smtClean="0"/>
              <a:t>uMI</a:t>
            </a:r>
            <a:r>
              <a:rPr lang="en-US" sz="1800" dirty="0" smtClean="0"/>
              <a:t> </a:t>
            </a:r>
            <a:r>
              <a:rPr lang="en-US" sz="1800" b="1" dirty="0" smtClean="0"/>
              <a:t>O</a:t>
            </a:r>
            <a:r>
              <a:rPr lang="en-US" sz="1800" dirty="0" smtClean="0"/>
              <a:t>ff-Axis </a:t>
            </a:r>
            <a:r>
              <a:rPr lang="en-US" sz="1800" b="1" dirty="0" smtClean="0"/>
              <a:t>𝜈</a:t>
            </a:r>
            <a:r>
              <a:rPr lang="en-US" sz="1800" dirty="0" smtClean="0"/>
              <a:t>𝑒 </a:t>
            </a:r>
            <a:r>
              <a:rPr lang="en-US" sz="1800" b="1" dirty="0" smtClean="0"/>
              <a:t>A</a:t>
            </a:r>
            <a:r>
              <a:rPr lang="en-US" sz="1800" dirty="0" smtClean="0"/>
              <a:t>ppearance;</a:t>
            </a:r>
          </a:p>
          <a:p>
            <a:r>
              <a:rPr lang="en-US" sz="1800" dirty="0" smtClean="0"/>
              <a:t>      14 </a:t>
            </a:r>
            <a:r>
              <a:rPr lang="en-US" sz="1800" dirty="0" err="1" smtClean="0"/>
              <a:t>mrad</a:t>
            </a:r>
            <a:r>
              <a:rPr lang="en-US" sz="1800" dirty="0" smtClean="0"/>
              <a:t> off-axis beam;</a:t>
            </a:r>
            <a:endParaRPr lang="ru-RU" sz="1800" dirty="0" smtClean="0"/>
          </a:p>
          <a:p>
            <a:r>
              <a:rPr lang="en-US" sz="1800" dirty="0" smtClean="0"/>
              <a:t>      2 </a:t>
            </a:r>
            <a:r>
              <a:rPr lang="en-US" sz="1800" dirty="0" err="1" smtClean="0"/>
              <a:t>GeV</a:t>
            </a:r>
            <a:r>
              <a:rPr lang="en-US" sz="1800" dirty="0" smtClean="0"/>
              <a:t> peak energy;</a:t>
            </a:r>
            <a:endParaRPr lang="ru-RU" sz="1800" dirty="0" smtClean="0"/>
          </a:p>
          <a:p>
            <a:pPr marL="457200" indent="-457200"/>
            <a:r>
              <a:rPr lang="en-US" sz="1800" dirty="0" smtClean="0"/>
              <a:t>measure 𝜈  (𝜈  ) disappearance and 𝜈  (𝜈  ) appearance;</a:t>
            </a:r>
          </a:p>
          <a:p>
            <a:pPr marL="457200" indent="-457200"/>
            <a:r>
              <a:rPr lang="en-US" sz="1800" dirty="0" smtClean="0"/>
              <a:t>two detectors: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	- </a:t>
            </a:r>
            <a:r>
              <a:rPr lang="en-US" sz="1800" u="sng" dirty="0" smtClean="0"/>
              <a:t>near detector</a:t>
            </a:r>
            <a:r>
              <a:rPr lang="en-US" sz="1800" dirty="0" smtClean="0"/>
              <a:t> (ND, 300 tons) at a distance of 1 km from target; 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	- </a:t>
            </a:r>
            <a:r>
              <a:rPr lang="en-US" sz="1800" u="sng" dirty="0" smtClean="0"/>
              <a:t>far detector</a:t>
            </a:r>
            <a:r>
              <a:rPr lang="en-US" sz="1800" dirty="0" smtClean="0"/>
              <a:t> (FD, 14 kilotons) at a distance of 810 km, in Ash River, MN;</a:t>
            </a:r>
          </a:p>
          <a:p>
            <a:r>
              <a:rPr lang="en-US" sz="1800" dirty="0" smtClean="0"/>
              <a:t>      PVC tubes filled with liquid </a:t>
            </a:r>
            <a:r>
              <a:rPr lang="en-US" sz="1800" dirty="0" err="1" smtClean="0"/>
              <a:t>scintillator</a:t>
            </a:r>
            <a:r>
              <a:rPr lang="en-US" sz="1800" dirty="0" smtClean="0"/>
              <a:t> based on mineral oil.</a:t>
            </a:r>
            <a:endParaRPr lang="ru-RU" sz="18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6200" y="3943350"/>
            <a:ext cx="4100264" cy="1046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Пользователь\Desktop\учебаМФТИ\научка NoVA\для постера ОИЯИ_PAC23\n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105150"/>
            <a:ext cx="1439920" cy="1816582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учебаМФТИ\научка NoVA\для постера ОИЯИ_PAC23\15-0164-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2625756"/>
            <a:ext cx="1441361" cy="1890210"/>
          </a:xfrm>
          <a:prstGeom prst="rect">
            <a:avLst/>
          </a:prstGeom>
          <a:noFill/>
        </p:spPr>
      </p:pic>
      <p:sp>
        <p:nvSpPr>
          <p:cNvPr id="8" name="AutoShape 11"/>
          <p:cNvSpPr/>
          <p:nvPr/>
        </p:nvSpPr>
        <p:spPr>
          <a:xfrm>
            <a:off x="1371600" y="742950"/>
            <a:ext cx="2304257" cy="0"/>
          </a:xfrm>
          <a:prstGeom prst="line">
            <a:avLst/>
          </a:prstGeom>
          <a:ln w="349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2"/>
          <p:cNvGrpSpPr/>
          <p:nvPr/>
        </p:nvGrpSpPr>
        <p:grpSpPr>
          <a:xfrm rot="-10800000">
            <a:off x="7007281" y="0"/>
            <a:ext cx="2136719" cy="1221600"/>
            <a:chOff x="0" y="0"/>
            <a:chExt cx="6350000" cy="6339840"/>
          </a:xfrm>
        </p:grpSpPr>
        <p:sp>
          <p:nvSpPr>
            <p:cNvPr id="10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1356E"/>
            </a:solidFill>
          </p:spPr>
        </p:sp>
      </p:grpSp>
      <p:sp>
        <p:nvSpPr>
          <p:cNvPr id="13" name="Прямоугольник 12"/>
          <p:cNvSpPr/>
          <p:nvPr/>
        </p:nvSpPr>
        <p:spPr>
          <a:xfrm>
            <a:off x="5562600" y="2114550"/>
            <a:ext cx="343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μ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67400" y="2114550"/>
            <a:ext cx="311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μ</a:t>
            </a:r>
            <a:endParaRPr lang="ru-RU" sz="1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867400" y="211455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05800" y="211455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001000" y="211455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05800" y="2114550"/>
            <a:ext cx="225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</a:t>
            </a:r>
            <a:endParaRPr lang="ru-RU" sz="16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683568" y="1347614"/>
            <a:ext cx="792088" cy="1224136"/>
          </a:xfrm>
          <a:prstGeom prst="line">
            <a:avLst/>
          </a:prstGeom>
          <a:ln w="2222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411760" y="2715766"/>
            <a:ext cx="1008112" cy="360040"/>
          </a:xfrm>
          <a:prstGeom prst="line">
            <a:avLst/>
          </a:prstGeom>
          <a:ln w="2222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763000" y="4705350"/>
            <a:ext cx="316112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1800" dirty="0" smtClean="0">
                <a:latin typeface="Open Sans"/>
              </a:rPr>
              <a:t>2</a:t>
            </a:r>
            <a:endParaRPr lang="en-US" sz="1800" dirty="0"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4544"/>
            <a:ext cx="7020272" cy="85725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NOvA</a:t>
            </a:r>
            <a:r>
              <a:rPr lang="en-US" sz="4000" b="1" dirty="0" smtClean="0"/>
              <a:t> physics goals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51571"/>
            <a:ext cx="7139136" cy="1695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- determination of the neutrino mass hierarchy; </a:t>
            </a:r>
          </a:p>
          <a:p>
            <a:pPr>
              <a:buNone/>
            </a:pPr>
            <a:r>
              <a:rPr lang="en-US" sz="2000" dirty="0" smtClean="0"/>
              <a:t>- definition of the octant θ   , the refinement θ   ; </a:t>
            </a:r>
          </a:p>
          <a:p>
            <a:pPr>
              <a:buNone/>
            </a:pPr>
            <a:r>
              <a:rPr lang="en-US" sz="2000" dirty="0" smtClean="0"/>
              <a:t>- restrictions on the δ   ;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- sterile neutrinos, exotic searches, neutrino cross-sections.</a:t>
            </a:r>
            <a:endParaRPr lang="ru-RU" sz="2000" dirty="0"/>
          </a:p>
        </p:txBody>
      </p:sp>
      <p:pic>
        <p:nvPicPr>
          <p:cNvPr id="11266" name="Picture 2" descr="https://neutrinos.fnal.gov/wp-content/uploads/2018/04/mass-hierarchy-jgu-mainz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43758"/>
            <a:ext cx="4370040" cy="2320552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3736182"/>
            <a:ext cx="1485900" cy="14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"/>
          <p:cNvGrpSpPr/>
          <p:nvPr/>
        </p:nvGrpSpPr>
        <p:grpSpPr>
          <a:xfrm rot="-10800000">
            <a:off x="7007281" y="0"/>
            <a:ext cx="2136719" cy="1221600"/>
            <a:chOff x="0" y="0"/>
            <a:chExt cx="6350000" cy="6339840"/>
          </a:xfrm>
        </p:grpSpPr>
        <p:sp>
          <p:nvSpPr>
            <p:cNvPr id="7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1356E"/>
            </a:solidFill>
          </p:spPr>
        </p:sp>
      </p:grpSp>
      <p:grpSp>
        <p:nvGrpSpPr>
          <p:cNvPr id="5" name="Group 4"/>
          <p:cNvGrpSpPr/>
          <p:nvPr/>
        </p:nvGrpSpPr>
        <p:grpSpPr>
          <a:xfrm rot="5400000">
            <a:off x="13465337" y="1837811"/>
            <a:ext cx="5085879" cy="4559446"/>
            <a:chOff x="0" y="0"/>
            <a:chExt cx="1930400" cy="1297940"/>
          </a:xfrm>
        </p:grpSpPr>
        <p:sp>
          <p:nvSpPr>
            <p:cNvPr id="9" name="Freeform 5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31356E"/>
            </a:solidFill>
          </p:spPr>
        </p:sp>
      </p:grpSp>
      <p:sp>
        <p:nvSpPr>
          <p:cNvPr id="10" name="AutoShape 11"/>
          <p:cNvSpPr/>
          <p:nvPr/>
        </p:nvSpPr>
        <p:spPr>
          <a:xfrm>
            <a:off x="2362200" y="742950"/>
            <a:ext cx="2304257" cy="0"/>
          </a:xfrm>
          <a:prstGeom prst="line">
            <a:avLst/>
          </a:prstGeom>
          <a:ln w="349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0"/>
          <p:cNvSpPr txBox="1"/>
          <p:nvPr/>
        </p:nvSpPr>
        <p:spPr>
          <a:xfrm>
            <a:off x="3733800" y="14287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23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5000" y="1428750"/>
            <a:ext cx="627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13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1809750"/>
            <a:ext cx="68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cp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763000" y="470535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Open Sans"/>
              </a:rPr>
              <a:t>3</a:t>
            </a:r>
            <a:endParaRPr lang="ru-RU" sz="1800" dirty="0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6248400" y="971550"/>
            <a:ext cx="228600" cy="1066800"/>
          </a:xfrm>
          <a:prstGeom prst="rightBrace">
            <a:avLst>
              <a:gd name="adj1" fmla="val 46635"/>
              <a:gd name="adj2" fmla="val 50622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53200" y="1276350"/>
            <a:ext cx="1580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main analysis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74544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Atmospheric neutrinos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00150"/>
            <a:ext cx="3962400" cy="1944216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search for Dark Matter particles;</a:t>
            </a:r>
            <a:endParaRPr lang="ru-RU" sz="1800" dirty="0" smtClean="0"/>
          </a:p>
          <a:p>
            <a:r>
              <a:rPr lang="en-US" sz="1800" dirty="0" smtClean="0"/>
              <a:t>studying of proton decay</a:t>
            </a:r>
            <a:r>
              <a:rPr lang="ru-RU" sz="1800" dirty="0" smtClean="0"/>
              <a:t>;</a:t>
            </a:r>
            <a:endParaRPr lang="en-US" sz="1800" dirty="0" smtClean="0"/>
          </a:p>
          <a:p>
            <a:r>
              <a:rPr lang="en-US" sz="1800" dirty="0" smtClean="0"/>
              <a:t>registration of the shadow from the Moon and so on.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24815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The task was set to measure the atmospheric neutrinos spectrum in the </a:t>
            </a:r>
            <a:r>
              <a:rPr lang="en-US" sz="1800" dirty="0" err="1" smtClean="0"/>
              <a:t>NOvA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pic>
        <p:nvPicPr>
          <p:cNvPr id="2050" name="Picture 2" descr="C:\Users\Пользователь\Desktop\учебаМФТИ\научка NoVA\для постера ОИЯИ_PAC23\teoretical_spec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00150"/>
            <a:ext cx="4424545" cy="2590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29200" y="3714750"/>
            <a:ext cx="396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Atmospheric neutrino flux </a:t>
            </a:r>
            <a:r>
              <a:rPr lang="en-US" sz="1600" dirty="0" err="1" smtClean="0"/>
              <a:t>vs</a:t>
            </a:r>
            <a:r>
              <a:rPr lang="en-US" sz="1600" dirty="0" smtClean="0"/>
              <a:t> energy</a:t>
            </a:r>
            <a:endParaRPr lang="ru-RU" sz="1600" dirty="0"/>
          </a:p>
        </p:txBody>
      </p:sp>
      <p:sp>
        <p:nvSpPr>
          <p:cNvPr id="7" name="AutoShape 11"/>
          <p:cNvSpPr/>
          <p:nvPr/>
        </p:nvSpPr>
        <p:spPr>
          <a:xfrm>
            <a:off x="3491880" y="771550"/>
            <a:ext cx="2304257" cy="0"/>
          </a:xfrm>
          <a:prstGeom prst="line">
            <a:avLst/>
          </a:prstGeom>
          <a:ln w="349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11"/>
          <p:cNvGrpSpPr/>
          <p:nvPr/>
        </p:nvGrpSpPr>
        <p:grpSpPr>
          <a:xfrm>
            <a:off x="669032" y="4248150"/>
            <a:ext cx="383042" cy="233276"/>
            <a:chOff x="0" y="0"/>
            <a:chExt cx="927100" cy="927100"/>
          </a:xfrm>
          <a:solidFill>
            <a:schemeClr val="tx1"/>
          </a:solidFill>
        </p:grpSpPr>
        <p:sp>
          <p:nvSpPr>
            <p:cNvPr id="9" name="Freeform 12"/>
            <p:cNvSpPr/>
            <p:nvPr/>
          </p:nvSpPr>
          <p:spPr>
            <a:xfrm>
              <a:off x="0" y="0"/>
              <a:ext cx="927100" cy="927100"/>
            </a:xfrm>
            <a:custGeom>
              <a:avLst/>
              <a:gdLst/>
              <a:ahLst/>
              <a:cxnLst/>
              <a:rect l="l" t="t" r="r" b="b"/>
              <a:pathLst>
                <a:path w="927100" h="927100">
                  <a:moveTo>
                    <a:pt x="763270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76200" y="927100"/>
                  </a:lnTo>
                  <a:lnTo>
                    <a:pt x="76200" y="76200"/>
                  </a:lnTo>
                  <a:lnTo>
                    <a:pt x="927100" y="76200"/>
                  </a:lnTo>
                  <a:lnTo>
                    <a:pt x="92710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11"/>
          <p:cNvGrpSpPr/>
          <p:nvPr/>
        </p:nvGrpSpPr>
        <p:grpSpPr>
          <a:xfrm rot="10800000">
            <a:off x="7910264" y="4488582"/>
            <a:ext cx="383042" cy="233276"/>
            <a:chOff x="0" y="0"/>
            <a:chExt cx="927100" cy="927100"/>
          </a:xfrm>
          <a:solidFill>
            <a:schemeClr val="tx1"/>
          </a:solidFill>
        </p:grpSpPr>
        <p:sp>
          <p:nvSpPr>
            <p:cNvPr id="11" name="Freeform 12"/>
            <p:cNvSpPr/>
            <p:nvPr/>
          </p:nvSpPr>
          <p:spPr>
            <a:xfrm>
              <a:off x="0" y="0"/>
              <a:ext cx="927100" cy="927100"/>
            </a:xfrm>
            <a:custGeom>
              <a:avLst/>
              <a:gdLst/>
              <a:ahLst/>
              <a:cxnLst/>
              <a:rect l="l" t="t" r="r" b="b"/>
              <a:pathLst>
                <a:path w="927100" h="927100">
                  <a:moveTo>
                    <a:pt x="763270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76200" y="927100"/>
                  </a:lnTo>
                  <a:lnTo>
                    <a:pt x="76200" y="76200"/>
                  </a:lnTo>
                  <a:lnTo>
                    <a:pt x="927100" y="76200"/>
                  </a:lnTo>
                  <a:lnTo>
                    <a:pt x="92710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2" name="Прямоугольник 11"/>
          <p:cNvSpPr/>
          <p:nvPr/>
        </p:nvSpPr>
        <p:spPr>
          <a:xfrm>
            <a:off x="8763000" y="4705350"/>
            <a:ext cx="239912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1800" dirty="0" smtClean="0">
                <a:latin typeface="Open Sans"/>
              </a:rPr>
              <a:t>4</a:t>
            </a:r>
            <a:endParaRPr lang="en-US" sz="1800" dirty="0">
              <a:latin typeface="Open San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120015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800" dirty="0" smtClean="0"/>
              <a:t>Atmospheric neutrinos are the background for solving many additional physical problems: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3177483" y="742425"/>
            <a:ext cx="278903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371600" y="895350"/>
            <a:ext cx="6019800" cy="3200400"/>
          </a:xfrm>
          <a:custGeom>
            <a:avLst/>
            <a:gdLst/>
            <a:ahLst/>
            <a:cxnLst/>
            <a:rect l="l" t="t" r="r" b="b"/>
            <a:pathLst>
              <a:path w="12084363" h="5925762">
                <a:moveTo>
                  <a:pt x="0" y="0"/>
                </a:moveTo>
                <a:lnTo>
                  <a:pt x="12084362" y="0"/>
                </a:lnTo>
                <a:lnTo>
                  <a:pt x="12084362" y="5925762"/>
                </a:lnTo>
                <a:lnTo>
                  <a:pt x="0" y="59257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412" r="-726" b="-7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57150"/>
            <a:ext cx="9143999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</a:rPr>
              <a:t>Simulated signal </a:t>
            </a:r>
            <a:r>
              <a:rPr lang="en-US" sz="3600" dirty="0" smtClean="0">
                <a:solidFill>
                  <a:srgbClr val="FFFFFF"/>
                </a:solidFill>
              </a:rPr>
              <a:t>sample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4800" y="4400550"/>
            <a:ext cx="88392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•  </a:t>
            </a:r>
            <a:r>
              <a:rPr lang="en-US" sz="1800" dirty="0">
                <a:solidFill>
                  <a:schemeClr val="bg1"/>
                </a:solidFill>
              </a:rPr>
              <a:t>simulated using GENIE software package; 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</a:rPr>
              <a:t>•  10k signal events from all </a:t>
            </a:r>
            <a:r>
              <a:rPr lang="en-US" sz="1800" dirty="0" smtClean="0">
                <a:solidFill>
                  <a:schemeClr val="bg1"/>
                </a:solidFill>
              </a:rPr>
              <a:t>directions (2.3 year, ~ 4300 events/y).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25345" y="4714875"/>
            <a:ext cx="12709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Open Sans"/>
              </a:rPr>
              <a:t>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1600" y="4019550"/>
            <a:ext cx="60198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</a:rPr>
              <a:t>Signal event from the atmospheric neutrinos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3177483" y="742425"/>
            <a:ext cx="278903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754576" y="899588"/>
            <a:ext cx="5789224" cy="2891362"/>
          </a:xfrm>
          <a:custGeom>
            <a:avLst/>
            <a:gdLst/>
            <a:ahLst/>
            <a:cxnLst/>
            <a:rect l="l" t="t" r="r" b="b"/>
            <a:pathLst>
              <a:path w="11269697" h="5536997">
                <a:moveTo>
                  <a:pt x="0" y="0"/>
                </a:moveTo>
                <a:lnTo>
                  <a:pt x="11269698" y="0"/>
                </a:lnTo>
                <a:lnTo>
                  <a:pt x="11269698" y="5536997"/>
                </a:lnTo>
                <a:lnTo>
                  <a:pt x="0" y="553699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399" b="-24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57150"/>
            <a:ext cx="9144000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</a:rPr>
              <a:t>Simulated background </a:t>
            </a:r>
            <a:r>
              <a:rPr lang="en-US" sz="3600" dirty="0" smtClean="0">
                <a:solidFill>
                  <a:srgbClr val="FFFFFF"/>
                </a:solidFill>
              </a:rPr>
              <a:t>sample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200" y="4019550"/>
            <a:ext cx="891575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6" lvl="1" indent="-188913" algn="just">
              <a:lnSpc>
                <a:spcPts val="2625"/>
              </a:lnSpc>
              <a:buFont typeface="Arial"/>
              <a:buChar char="•"/>
            </a:pPr>
            <a:r>
              <a:rPr lang="en-US" sz="1800" dirty="0" smtClean="0">
                <a:solidFill>
                  <a:srgbClr val="FFFFFF"/>
                </a:solidFill>
              </a:rPr>
              <a:t>mostly atmospheric </a:t>
            </a:r>
            <a:r>
              <a:rPr lang="en-US" sz="1800" dirty="0" err="1" smtClean="0">
                <a:solidFill>
                  <a:srgbClr val="FFFFFF"/>
                </a:solidFill>
              </a:rPr>
              <a:t>muons</a:t>
            </a:r>
            <a:r>
              <a:rPr lang="en-US" sz="1800" dirty="0" smtClean="0">
                <a:solidFill>
                  <a:srgbClr val="FFFFFF"/>
                </a:solidFill>
              </a:rPr>
              <a:t> and other activity induced by cosmic </a:t>
            </a:r>
            <a:r>
              <a:rPr lang="en-US" sz="1800" dirty="0" smtClean="0">
                <a:solidFill>
                  <a:srgbClr val="FFFFFF"/>
                </a:solidFill>
              </a:rPr>
              <a:t>rays </a:t>
            </a:r>
            <a:r>
              <a:rPr lang="ru-RU" sz="1800" dirty="0" smtClean="0">
                <a:solidFill>
                  <a:srgbClr val="FFFFFF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</a:rPr>
              <a:t>150k μ per sec in FD</a:t>
            </a:r>
            <a:r>
              <a:rPr lang="ru-RU" sz="1800" dirty="0" smtClean="0">
                <a:solidFill>
                  <a:srgbClr val="FFFFFF"/>
                </a:solidFill>
              </a:rPr>
              <a:t>)</a:t>
            </a:r>
            <a:r>
              <a:rPr lang="en-US" sz="1800" dirty="0" smtClean="0">
                <a:solidFill>
                  <a:srgbClr val="FFFFFF"/>
                </a:solidFill>
              </a:rPr>
              <a:t>; </a:t>
            </a:r>
          </a:p>
          <a:p>
            <a:pPr marL="377826" lvl="1" indent="-188913" algn="just">
              <a:lnSpc>
                <a:spcPts val="2625"/>
              </a:lnSpc>
              <a:buFont typeface="Arial"/>
              <a:buChar char="•"/>
            </a:pPr>
            <a:r>
              <a:rPr lang="en-US" sz="1800" dirty="0" smtClean="0">
                <a:solidFill>
                  <a:srgbClr val="FFFFFF"/>
                </a:solidFill>
              </a:rPr>
              <a:t>simulated </a:t>
            </a:r>
            <a:r>
              <a:rPr lang="en-US" sz="1800" dirty="0">
                <a:solidFill>
                  <a:srgbClr val="FFFFFF"/>
                </a:solidFill>
              </a:rPr>
              <a:t>using CORSIKA (</a:t>
            </a:r>
            <a:r>
              <a:rPr lang="en-US" sz="1800" dirty="0" err="1">
                <a:solidFill>
                  <a:srgbClr val="FFFFFF"/>
                </a:solidFill>
              </a:rPr>
              <a:t>COsmic</a:t>
            </a:r>
            <a:r>
              <a:rPr lang="en-US" sz="1800" dirty="0">
                <a:solidFill>
                  <a:srgbClr val="FFFFFF"/>
                </a:solidFill>
              </a:rPr>
              <a:t> Ray Simulations for </a:t>
            </a:r>
            <a:r>
              <a:rPr lang="en-US" sz="1800" dirty="0" err="1">
                <a:solidFill>
                  <a:srgbClr val="FFFFFF"/>
                </a:solidFill>
              </a:rPr>
              <a:t>KAscade</a:t>
            </a:r>
            <a:r>
              <a:rPr lang="en-US" sz="1800" dirty="0">
                <a:solidFill>
                  <a:srgbClr val="FFFFFF"/>
                </a:solidFill>
              </a:rPr>
              <a:t>). </a:t>
            </a:r>
          </a:p>
          <a:p>
            <a:pPr algn="just">
              <a:lnSpc>
                <a:spcPts val="2625"/>
              </a:lnSpc>
            </a:pPr>
            <a:r>
              <a:rPr lang="en-US" sz="1800" dirty="0" smtClean="0">
                <a:solidFill>
                  <a:srgbClr val="FFFFFF"/>
                </a:solidFill>
              </a:rPr>
              <a:t>    The </a:t>
            </a:r>
            <a:r>
              <a:rPr lang="en-US" sz="1800" dirty="0">
                <a:solidFill>
                  <a:srgbClr val="FFFFFF"/>
                </a:solidFill>
              </a:rPr>
              <a:t>propagation of particles inside the detector is performed by </a:t>
            </a:r>
            <a:r>
              <a:rPr lang="en-US" sz="1800" dirty="0" smtClean="0">
                <a:solidFill>
                  <a:srgbClr val="FFFFFF"/>
                </a:solidFill>
              </a:rPr>
              <a:t>GEANT4.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52600" y="3714750"/>
            <a:ext cx="5791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</a:rPr>
              <a:t>Background event from the cosmic </a:t>
            </a:r>
            <a:r>
              <a:rPr lang="en-US" sz="1600" dirty="0" smtClean="0">
                <a:solidFill>
                  <a:srgbClr val="FFFFFF"/>
                </a:solidFill>
              </a:rPr>
              <a:t>rays (for 550 µs)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39200" y="4705350"/>
            <a:ext cx="12709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Open San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b="-9777"/>
            </a:stretch>
          </a:blipFill>
        </p:spPr>
      </p:sp>
      <p:grpSp>
        <p:nvGrpSpPr>
          <p:cNvPr id="2" name="Group 2"/>
          <p:cNvGrpSpPr/>
          <p:nvPr/>
        </p:nvGrpSpPr>
        <p:grpSpPr>
          <a:xfrm rot="-10800000">
            <a:off x="7655035" y="-230788"/>
            <a:ext cx="1684370" cy="168167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3"/>
          <p:cNvGrpSpPr/>
          <p:nvPr/>
        </p:nvGrpSpPr>
        <p:grpSpPr>
          <a:xfrm>
            <a:off x="1" y="-19050"/>
            <a:ext cx="9143999" cy="5162550"/>
            <a:chOff x="0" y="0"/>
            <a:chExt cx="4720119" cy="2655067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4720119" cy="2655067"/>
            </a:xfrm>
            <a:custGeom>
              <a:avLst/>
              <a:gdLst/>
              <a:ahLst/>
              <a:cxnLst/>
              <a:rect l="l" t="t" r="r" b="b"/>
              <a:pathLst>
                <a:path w="4720119" h="2655067">
                  <a:moveTo>
                    <a:pt x="0" y="0"/>
                  </a:moveTo>
                  <a:lnTo>
                    <a:pt x="4720119" y="0"/>
                  </a:lnTo>
                  <a:lnTo>
                    <a:pt x="4720119" y="2655067"/>
                  </a:lnTo>
                  <a:lnTo>
                    <a:pt x="0" y="2655067"/>
                  </a:ln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876800" y="971550"/>
            <a:ext cx="3886200" cy="2641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5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  By default, events are selected that coincide in time with the beam. </a:t>
            </a:r>
          </a:p>
          <a:p>
            <a:pPr algn="just">
              <a:lnSpc>
                <a:spcPts val="2625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  All data is written to a circular buffer and analyzed by fast algorithms that allow you to save the necessary data for later offline analysis. </a:t>
            </a:r>
          </a:p>
          <a:p>
            <a:pPr algn="just">
              <a:lnSpc>
                <a:spcPts val="2625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  It’s a system of software triggers - Data Driven Triggers (DDT) data.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" y="4019550"/>
            <a:ext cx="8763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0"/>
              </a:lnSpc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</a:rPr>
              <a:t>For analysis </a:t>
            </a:r>
            <a:r>
              <a:rPr lang="en-US" sz="1800" dirty="0" smtClean="0">
                <a:solidFill>
                  <a:schemeClr val="bg1"/>
                </a:solidFill>
              </a:rPr>
              <a:t>based </a:t>
            </a:r>
            <a:r>
              <a:rPr lang="en-US" sz="1800" dirty="0">
                <a:solidFill>
                  <a:schemeClr val="bg1"/>
                </a:solidFill>
              </a:rPr>
              <a:t>on stored data, two </a:t>
            </a:r>
            <a:r>
              <a:rPr lang="en-US" sz="1800" dirty="0" smtClean="0">
                <a:solidFill>
                  <a:schemeClr val="bg1"/>
                </a:solidFill>
              </a:rPr>
              <a:t>existing triggers </a:t>
            </a:r>
            <a:r>
              <a:rPr lang="en-US" sz="1800" dirty="0">
                <a:solidFill>
                  <a:schemeClr val="bg1"/>
                </a:solidFill>
              </a:rPr>
              <a:t>were considered: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lnSpc>
                <a:spcPts val="245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bg1"/>
                </a:solidFill>
              </a:rPr>
              <a:t>«</a:t>
            </a:r>
            <a:r>
              <a:rPr lang="en-US" sz="1800" dirty="0" err="1" smtClean="0">
                <a:solidFill>
                  <a:schemeClr val="bg1"/>
                </a:solidFill>
              </a:rPr>
              <a:t>Upmucontained</a:t>
            </a:r>
            <a:r>
              <a:rPr lang="ru-RU" sz="1800" dirty="0" smtClean="0">
                <a:solidFill>
                  <a:schemeClr val="bg1"/>
                </a:solidFill>
              </a:rPr>
              <a:t>»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and </a:t>
            </a:r>
            <a:r>
              <a:rPr lang="ru-RU" sz="1800" dirty="0" smtClean="0">
                <a:solidFill>
                  <a:schemeClr val="bg1"/>
                </a:solidFill>
              </a:rPr>
              <a:t>«</a:t>
            </a:r>
            <a:r>
              <a:rPr lang="en-US" sz="1800" dirty="0" err="1" smtClean="0">
                <a:solidFill>
                  <a:schemeClr val="bg1"/>
                </a:solidFill>
              </a:rPr>
              <a:t>Neutronosc</a:t>
            </a:r>
            <a:r>
              <a:rPr lang="ru-RU" sz="1800" dirty="0" smtClean="0">
                <a:solidFill>
                  <a:schemeClr val="bg1"/>
                </a:solidFill>
              </a:rPr>
              <a:t>»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>
                <a:solidFill>
                  <a:schemeClr val="bg1"/>
                </a:solidFill>
              </a:rPr>
              <a:t>allowing to separate ν CC events and ν NC, respectively.</a:t>
            </a:r>
          </a:p>
        </p:txBody>
      </p:sp>
      <p:sp>
        <p:nvSpPr>
          <p:cNvPr id="5" name="Freeform 5"/>
          <p:cNvSpPr/>
          <p:nvPr/>
        </p:nvSpPr>
        <p:spPr>
          <a:xfrm>
            <a:off x="242369" y="875775"/>
            <a:ext cx="4363476" cy="2680643"/>
          </a:xfrm>
          <a:custGeom>
            <a:avLst/>
            <a:gdLst/>
            <a:ahLst/>
            <a:cxnLst/>
            <a:rect l="l" t="t" r="r" b="b"/>
            <a:pathLst>
              <a:path w="8726951" h="5361286">
                <a:moveTo>
                  <a:pt x="0" y="0"/>
                </a:moveTo>
                <a:lnTo>
                  <a:pt x="8726951" y="0"/>
                </a:lnTo>
                <a:lnTo>
                  <a:pt x="8726951" y="5361285"/>
                </a:lnTo>
                <a:lnTo>
                  <a:pt x="0" y="536128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729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28600" y="3562350"/>
            <a:ext cx="4343400" cy="293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</a:rPr>
              <a:t>Data Acquisition System in </a:t>
            </a:r>
            <a:r>
              <a:rPr lang="en-US" sz="1600" dirty="0" err="1">
                <a:solidFill>
                  <a:srgbClr val="FFFFFF"/>
                </a:solidFill>
              </a:rPr>
              <a:t>NOvA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800" y="46170"/>
            <a:ext cx="7848600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FFFFFF"/>
                </a:solidFill>
              </a:rPr>
              <a:t>DDTriggers</a:t>
            </a:r>
            <a:r>
              <a:rPr lang="en-US" sz="3600" dirty="0">
                <a:solidFill>
                  <a:srgbClr val="FFFFFF"/>
                </a:solidFill>
              </a:rPr>
              <a:t>: description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895600" y="742950"/>
            <a:ext cx="278903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8825345" y="4714875"/>
            <a:ext cx="12709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Open San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91919"/>
                </a:solidFill>
                <a:ea typeface="Lato Bold" charset="0"/>
                <a:cs typeface="Lato Bold" charset="0"/>
              </a:rPr>
              <a:t>Running DDT jobs on simulation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71550"/>
            <a:ext cx="7448872" cy="3780420"/>
          </a:xfrm>
        </p:spPr>
        <p:txBody>
          <a:bodyPr>
            <a:normAutofit fontScale="85000" lnSpcReduction="20000"/>
          </a:bodyPr>
          <a:lstStyle/>
          <a:p>
            <a:pPr marL="0" lvl="1"/>
            <a:r>
              <a:rPr lang="en-US" sz="2200" dirty="0" smtClean="0"/>
              <a:t> We tried different ways to pass the data from offline to DDT: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spc="-119" dirty="0" smtClean="0"/>
              <a:t> standard methods fail because of different versions of ART and ROOT;</a:t>
            </a:r>
          </a:p>
          <a:p>
            <a:pPr lvl="1">
              <a:buFont typeface="Arial" pitchFamily="34" charset="0"/>
              <a:buChar char="•"/>
            </a:pPr>
            <a:r>
              <a:rPr lang="en-US" sz="2200" spc="-119" dirty="0" smtClean="0"/>
              <a:t> saving and reading in binary format  </a:t>
            </a:r>
            <a:r>
              <a:rPr lang="en-US" sz="2200" spc="-119" dirty="0" smtClean="0">
                <a:sym typeface="Wingdings" pitchFamily="2" charset="2"/>
              </a:rPr>
              <a:t>  it worked!</a:t>
            </a:r>
            <a:endParaRPr lang="ru-RU" sz="2200" spc="-119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ru-RU" sz="2200" spc="-119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ru-RU" sz="2200" spc="-119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ru-RU" sz="2200" spc="-119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ru-RU" sz="2200" spc="-119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ru-RU" sz="2200" spc="-119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ru-RU" sz="2200" spc="-119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sz="2200" spc="-119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sz="2200" spc="-119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sz="2200" spc="-119" dirty="0" smtClean="0">
              <a:sym typeface="Wingdings" pitchFamily="2" charset="2"/>
            </a:endParaRPr>
          </a:p>
          <a:p>
            <a:pPr lvl="1"/>
            <a:r>
              <a:rPr lang="en-US" sz="2200" u="sng" spc="-119" dirty="0" smtClean="0">
                <a:sym typeface="Wingdings" pitchFamily="2" charset="2"/>
              </a:rPr>
              <a:t> Now it’s possible to run a DDT job on the offline data!</a:t>
            </a:r>
          </a:p>
          <a:p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3600" y="4705350"/>
            <a:ext cx="1926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/>
              <a:t>Work in progress…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62150"/>
            <a:ext cx="6705600" cy="18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75421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Saving all the </a:t>
            </a:r>
            <a:r>
              <a:rPr lang="en-US" sz="1600" dirty="0" err="1" smtClean="0"/>
              <a:t>DAQHits</a:t>
            </a:r>
            <a:r>
              <a:rPr lang="en-US" sz="1600" dirty="0" smtClean="0"/>
              <a:t> to binary file in a simple custom format:</a:t>
            </a:r>
            <a:br>
              <a:rPr lang="en-US" sz="1600" dirty="0" smtClean="0"/>
            </a:br>
            <a:r>
              <a:rPr lang="en-US" sz="1600" dirty="0" smtClean="0"/>
              <a:t>independent of ROOT or ART versions</a:t>
            </a:r>
            <a:endParaRPr lang="en-US" sz="1600" dirty="0"/>
          </a:p>
        </p:txBody>
      </p:sp>
      <p:sp>
        <p:nvSpPr>
          <p:cNvPr id="8" name="AutoShape 11"/>
          <p:cNvSpPr/>
          <p:nvPr/>
        </p:nvSpPr>
        <p:spPr>
          <a:xfrm>
            <a:off x="3352800" y="819150"/>
            <a:ext cx="2304257" cy="0"/>
          </a:xfrm>
          <a:prstGeom prst="line">
            <a:avLst/>
          </a:prstGeom>
          <a:ln w="349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Прямоугольник 8"/>
          <p:cNvSpPr/>
          <p:nvPr/>
        </p:nvSpPr>
        <p:spPr>
          <a:xfrm>
            <a:off x="8763000" y="4705350"/>
            <a:ext cx="15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Open Sans" charset="0"/>
                <a:ea typeface="Open Sans" charset="0"/>
                <a:cs typeface="Open Sans" charset="0"/>
              </a:rPr>
              <a:t>8</a:t>
            </a:r>
            <a:endParaRPr lang="en-US" sz="1800" dirty="0">
              <a:latin typeface="Open Sans" charset="0"/>
              <a:ea typeface="Open Sans" charset="0"/>
              <a:cs typeface="Ope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038600" y="971550"/>
            <a:ext cx="5105400" cy="4171950"/>
          </a:xfrm>
          <a:prstGeom prst="rect">
            <a:avLst/>
          </a:prstGeom>
          <a:solidFill>
            <a:srgbClr val="31356E"/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-436" y="434"/>
            <a:ext cx="544724" cy="543853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1356E"/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4665297" y="70736"/>
            <a:ext cx="544724" cy="543853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Прямоугольник 11"/>
          <p:cNvSpPr/>
          <p:nvPr/>
        </p:nvSpPr>
        <p:spPr>
          <a:xfrm>
            <a:off x="0" y="571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a typeface="Open Sans" charset="0"/>
                <a:cs typeface="Open Sans" charset="0"/>
              </a:rPr>
              <a:t>Reconstruction steps</a:t>
            </a:r>
            <a:endParaRPr lang="ru-RU" sz="3600" b="1" dirty="0">
              <a:ea typeface="Open Sans" charset="0"/>
              <a:cs typeface="Open Sans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19150"/>
            <a:ext cx="403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 err="1" smtClean="0"/>
              <a:t>RawDigits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400" dirty="0" err="1" smtClean="0"/>
              <a:t>CellHits</a:t>
            </a:r>
            <a:endParaRPr lang="ru-RU" sz="2400" dirty="0" smtClean="0"/>
          </a:p>
          <a:p>
            <a:pPr algn="ctr">
              <a:lnSpc>
                <a:spcPct val="200000"/>
              </a:lnSpc>
            </a:pPr>
            <a:r>
              <a:rPr lang="en-US" sz="2400" dirty="0" smtClean="0"/>
              <a:t>Cluster </a:t>
            </a:r>
          </a:p>
          <a:p>
            <a:pPr algn="ctr">
              <a:lnSpc>
                <a:spcPct val="200000"/>
              </a:lnSpc>
            </a:pPr>
            <a:r>
              <a:rPr lang="en-US" sz="2400" dirty="0" err="1" smtClean="0"/>
              <a:t>HoughResult</a:t>
            </a:r>
            <a:r>
              <a:rPr lang="en-US" sz="2400" dirty="0" smtClean="0"/>
              <a:t> </a:t>
            </a:r>
          </a:p>
          <a:p>
            <a:pPr algn="ctr">
              <a:lnSpc>
                <a:spcPct val="200000"/>
              </a:lnSpc>
            </a:pPr>
            <a:r>
              <a:rPr lang="en-US" sz="2400" dirty="0" smtClean="0"/>
              <a:t>Vertex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38600" y="158115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Apply calibrations, look up geometry information 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38600" y="219075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Cluster in space and time to isolate separate physics interactions 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38600" y="302895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Search cluster for prominent straight line features 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38600" y="356235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Using line features, look for major points of intersection</a:t>
            </a:r>
            <a:endParaRPr lang="ru-RU" sz="1800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981200" y="150495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981200" y="295275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981200" y="226695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981200" y="371475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4"/>
          <p:cNvSpPr/>
          <p:nvPr/>
        </p:nvSpPr>
        <p:spPr>
          <a:xfrm flipV="1">
            <a:off x="3177483" y="742425"/>
            <a:ext cx="278903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4"/>
          <p:cNvSpPr/>
          <p:nvPr/>
        </p:nvSpPr>
        <p:spPr>
          <a:xfrm flipV="1">
            <a:off x="6324600" y="2114550"/>
            <a:ext cx="533400" cy="52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4"/>
          <p:cNvSpPr/>
          <p:nvPr/>
        </p:nvSpPr>
        <p:spPr>
          <a:xfrm flipV="1">
            <a:off x="6324600" y="2952750"/>
            <a:ext cx="533400" cy="52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4"/>
          <p:cNvSpPr/>
          <p:nvPr/>
        </p:nvSpPr>
        <p:spPr>
          <a:xfrm flipV="1">
            <a:off x="6324600" y="3486150"/>
            <a:ext cx="533400" cy="52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Прямоугольник 28"/>
          <p:cNvSpPr/>
          <p:nvPr/>
        </p:nvSpPr>
        <p:spPr>
          <a:xfrm>
            <a:off x="8763000" y="470535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9</a:t>
            </a:r>
            <a:endParaRPr lang="en-US" sz="18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0" name="AutoShape 11"/>
          <p:cNvSpPr/>
          <p:nvPr/>
        </p:nvSpPr>
        <p:spPr>
          <a:xfrm>
            <a:off x="3429000" y="742950"/>
            <a:ext cx="2304257" cy="0"/>
          </a:xfrm>
          <a:prstGeom prst="line">
            <a:avLst/>
          </a:prstGeom>
          <a:ln w="349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629</Words>
  <Application>Microsoft Office PowerPoint</Application>
  <PresentationFormat>Экран (16:9)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Clear Sans Regular Bold</vt:lpstr>
      <vt:lpstr>Lato Bold</vt:lpstr>
      <vt:lpstr>Clear Sans Regular</vt:lpstr>
      <vt:lpstr>Calibri</vt:lpstr>
      <vt:lpstr>Roboto Bold</vt:lpstr>
      <vt:lpstr>Open Sans</vt:lpstr>
      <vt:lpstr>Wingdings</vt:lpstr>
      <vt:lpstr>Office Theme</vt:lpstr>
      <vt:lpstr>Слайд 1</vt:lpstr>
      <vt:lpstr>    The NOvA experiment</vt:lpstr>
      <vt:lpstr>NOvA physics goals </vt:lpstr>
      <vt:lpstr>Atmospheric neutrinos</vt:lpstr>
      <vt:lpstr>Слайд 5</vt:lpstr>
      <vt:lpstr>Слайд 6</vt:lpstr>
      <vt:lpstr>Слайд 7</vt:lpstr>
      <vt:lpstr>Running DDT jobs on simulation</vt:lpstr>
      <vt:lpstr>Слайд 9</vt:lpstr>
      <vt:lpstr>Reconstruction of the neutrino events</vt:lpstr>
      <vt:lpstr>Reconstruction of the neutrino events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ОМУС: конференция</dc:title>
  <dc:creator>Пользователь</dc:creator>
  <cp:lastModifiedBy>Пользователь</cp:lastModifiedBy>
  <cp:revision>42</cp:revision>
  <dcterms:created xsi:type="dcterms:W3CDTF">2006-08-16T00:00:00Z</dcterms:created>
  <dcterms:modified xsi:type="dcterms:W3CDTF">2023-10-29T13:14:05Z</dcterms:modified>
  <dc:identifier>DAFydqFcpzc</dc:identifier>
</cp:coreProperties>
</file>