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7" roundtripDataSignature="AMtx7mhnmETUeeWOjYDzGgDUrIESp4/H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35704A5-BD8C-4DCC-877F-E0D73E7421B7}">
  <a:tblStyle styleId="{F35704A5-BD8C-4DCC-877F-E0D73E7421B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8565145F-6782-48CA-96E4-F71B162183AE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797409721f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2797409721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97409721f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2797409721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7a5a749fc3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27a5a749fc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94d8441380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g294d8441380_1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94d8441380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294d8441380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90ae873fe6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90ae873fe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f04b04879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7f04b0487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c8d48272e_0_2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5c8d48272e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0e7249086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f0e724908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797409721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279740972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c8d48272e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5c8d48272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c8d48272e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5c8d48272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99800" y="197850"/>
            <a:ext cx="8744400" cy="40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5500">
                <a:solidFill>
                  <a:srgbClr val="202124"/>
                </a:solidFill>
                <a:highlight>
                  <a:srgbClr val="FFFFFF"/>
                </a:highlight>
              </a:rPr>
              <a:t>Measurements of the Deuteron and Proton Beam Polarizations at Nuclotron</a:t>
            </a:r>
            <a:endParaRPr b="1" sz="55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0" y="4844000"/>
            <a:ext cx="9144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chemeClr val="dk1"/>
                </a:solidFill>
              </a:rPr>
              <a:t>Volkov Ivan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0" y="562435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DSS Collaboration, LHEP JINR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97409721f_0_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72" name="Google Shape;172;g2797409721f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33650"/>
            <a:ext cx="8839201" cy="429786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797409721f_0_13"/>
          <p:cNvSpPr txBox="1"/>
          <p:nvPr>
            <p:ph type="title"/>
          </p:nvPr>
        </p:nvSpPr>
        <p:spPr>
          <a:xfrm>
            <a:off x="0" y="0"/>
            <a:ext cx="9144000" cy="10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 sz="2700"/>
              <a:t>The result of the background subtraction.</a:t>
            </a:r>
            <a:endParaRPr b="1" sz="27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 sz="2700"/>
              <a:t>500 MeV/n, 85° in CM system</a:t>
            </a:r>
            <a:endParaRPr b="1" sz="2700"/>
          </a:p>
        </p:txBody>
      </p:sp>
      <p:sp>
        <p:nvSpPr>
          <p:cNvPr id="174" name="Google Shape;174;g2797409721f_0_13"/>
          <p:cNvSpPr txBox="1"/>
          <p:nvPr/>
        </p:nvSpPr>
        <p:spPr>
          <a:xfrm>
            <a:off x="692450" y="5770650"/>
            <a:ext cx="3376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~50% of events is background.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Unpolarized data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797409721f_0_13"/>
          <p:cNvSpPr txBox="1"/>
          <p:nvPr/>
        </p:nvSpPr>
        <p:spPr>
          <a:xfrm>
            <a:off x="5310000" y="5770650"/>
            <a:ext cx="337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 lines - cut on ADC.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97409721f_0_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1" name="Google Shape;181;g2797409721f_0_22"/>
          <p:cNvSpPr txBox="1"/>
          <p:nvPr/>
        </p:nvSpPr>
        <p:spPr>
          <a:xfrm>
            <a:off x="418950" y="4876125"/>
            <a:ext cx="41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Left detector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797409721f_0_22"/>
          <p:cNvSpPr txBox="1"/>
          <p:nvPr/>
        </p:nvSpPr>
        <p:spPr>
          <a:xfrm>
            <a:off x="4781475" y="4876125"/>
            <a:ext cx="430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Right detector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797409721f_0_22"/>
          <p:cNvSpPr txBox="1"/>
          <p:nvPr>
            <p:ph type="title"/>
          </p:nvPr>
        </p:nvSpPr>
        <p:spPr>
          <a:xfrm>
            <a:off x="0" y="0"/>
            <a:ext cx="91440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 sz="2700"/>
              <a:t>Coincidence h</a:t>
            </a:r>
            <a:r>
              <a:rPr b="1" lang="ru-RU" sz="2700"/>
              <a:t>its distribution in the detectors from the simulation. 500 MeV/n, 85° in CM system</a:t>
            </a:r>
            <a:endParaRPr b="1" sz="2700"/>
          </a:p>
        </p:txBody>
      </p:sp>
      <p:pic>
        <p:nvPicPr>
          <p:cNvPr id="184" name="Google Shape;184;g2797409721f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88" y="1028850"/>
            <a:ext cx="8525425" cy="397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797409721f_0_22"/>
          <p:cNvSpPr txBox="1"/>
          <p:nvPr/>
        </p:nvSpPr>
        <p:spPr>
          <a:xfrm>
            <a:off x="548475" y="5469000"/>
            <a:ext cx="8442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needs to correct angles </a:t>
            </a: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at which events were recorded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via the beam shift.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Pluto Generator for ROOT Framework was used.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elastic scattering has been simulated.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/>
          <p:nvPr>
            <p:ph type="title"/>
          </p:nvPr>
        </p:nvSpPr>
        <p:spPr>
          <a:xfrm>
            <a:off x="0" y="0"/>
            <a:ext cx="91440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63"/>
              <a:buFont typeface="Calibri"/>
              <a:buNone/>
            </a:pPr>
            <a:r>
              <a:rPr b="1" lang="ru-RU" sz="3640"/>
              <a:t>The vector analyzing power</a:t>
            </a:r>
            <a:endParaRPr b="1" sz="3640"/>
          </a:p>
        </p:txBody>
      </p:sp>
      <p:sp>
        <p:nvSpPr>
          <p:cNvPr id="191" name="Google Shape;191;p12"/>
          <p:cNvSpPr txBox="1"/>
          <p:nvPr>
            <p:ph idx="12" type="sldNum"/>
          </p:nvPr>
        </p:nvSpPr>
        <p:spPr>
          <a:xfrm>
            <a:off x="6958300" y="64505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92" name="Google Shape;192;p12"/>
          <p:cNvPicPr preferRelativeResize="0"/>
          <p:nvPr/>
        </p:nvPicPr>
        <p:blipFill rotWithShape="1">
          <a:blip r:embed="rId3">
            <a:alphaModFix/>
          </a:blip>
          <a:srcRect b="514" l="0" r="0" t="514"/>
          <a:stretch/>
        </p:blipFill>
        <p:spPr>
          <a:xfrm>
            <a:off x="161563" y="1047751"/>
            <a:ext cx="4269201" cy="231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2"/>
          <p:cNvPicPr preferRelativeResize="0"/>
          <p:nvPr/>
        </p:nvPicPr>
        <p:blipFill rotWithShape="1">
          <a:blip r:embed="rId4">
            <a:alphaModFix/>
          </a:blip>
          <a:srcRect b="641" l="0" r="0" t="631"/>
          <a:stretch/>
        </p:blipFill>
        <p:spPr>
          <a:xfrm>
            <a:off x="4601913" y="3629937"/>
            <a:ext cx="4364621" cy="236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2"/>
          <p:cNvSpPr txBox="1"/>
          <p:nvPr/>
        </p:nvSpPr>
        <p:spPr>
          <a:xfrm>
            <a:off x="1112213" y="583538"/>
            <a:ext cx="2367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200 MeV/n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2"/>
          <p:cNvSpPr txBox="1"/>
          <p:nvPr/>
        </p:nvSpPr>
        <p:spPr>
          <a:xfrm>
            <a:off x="5607900" y="583538"/>
            <a:ext cx="2367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500 MeV/n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2"/>
          <p:cNvSpPr txBox="1"/>
          <p:nvPr/>
        </p:nvSpPr>
        <p:spPr>
          <a:xfrm>
            <a:off x="1112225" y="3228163"/>
            <a:ext cx="2367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550 MeV/n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2"/>
          <p:cNvSpPr txBox="1"/>
          <p:nvPr/>
        </p:nvSpPr>
        <p:spPr>
          <a:xfrm>
            <a:off x="5607913" y="3228163"/>
            <a:ext cx="2367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650 MeV/n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2"/>
          <p:cNvSpPr txBox="1"/>
          <p:nvPr/>
        </p:nvSpPr>
        <p:spPr>
          <a:xfrm>
            <a:off x="506000" y="6183475"/>
            <a:ext cx="337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data - filled triangles </a:t>
            </a: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▼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2"/>
          <p:cNvPicPr preferRelativeResize="0"/>
          <p:nvPr/>
        </p:nvPicPr>
        <p:blipFill rotWithShape="1">
          <a:blip r:embed="rId5">
            <a:alphaModFix/>
          </a:blip>
          <a:srcRect b="219" l="0" r="0" t="209"/>
          <a:stretch/>
        </p:blipFill>
        <p:spPr>
          <a:xfrm>
            <a:off x="132450" y="3629925"/>
            <a:ext cx="4327452" cy="236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2"/>
          <p:cNvPicPr preferRelativeResize="0"/>
          <p:nvPr/>
        </p:nvPicPr>
        <p:blipFill rotWithShape="1">
          <a:blip r:embed="rId6">
            <a:alphaModFix/>
          </a:blip>
          <a:srcRect b="1616" l="0" r="0" t="1616"/>
          <a:stretch/>
        </p:blipFill>
        <p:spPr>
          <a:xfrm>
            <a:off x="4601925" y="1048170"/>
            <a:ext cx="4364601" cy="23153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12"/>
          <p:cNvCxnSpPr/>
          <p:nvPr/>
        </p:nvCxnSpPr>
        <p:spPr>
          <a:xfrm>
            <a:off x="4714025" y="6247225"/>
            <a:ext cx="614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" name="Google Shape;202;p12"/>
          <p:cNvSpPr txBox="1"/>
          <p:nvPr/>
        </p:nvSpPr>
        <p:spPr>
          <a:xfrm>
            <a:off x="5596325" y="6000925"/>
            <a:ext cx="337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SAID SP07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12"/>
          <p:cNvCxnSpPr/>
          <p:nvPr/>
        </p:nvCxnSpPr>
        <p:spPr>
          <a:xfrm>
            <a:off x="4714025" y="6612325"/>
            <a:ext cx="6144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04" name="Google Shape;204;p12"/>
          <p:cNvSpPr txBox="1"/>
          <p:nvPr/>
        </p:nvSpPr>
        <p:spPr>
          <a:xfrm>
            <a:off x="5596325" y="6366025"/>
            <a:ext cx="3370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Fit, 3rd degree polynomial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/>
          <p:nvPr>
            <p:ph type="title"/>
          </p:nvPr>
        </p:nvSpPr>
        <p:spPr>
          <a:xfrm>
            <a:off x="0" y="-7300"/>
            <a:ext cx="91440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9972"/>
              <a:buFont typeface="Calibri"/>
              <a:buNone/>
            </a:pPr>
            <a:r>
              <a:rPr b="1" lang="ru-RU" sz="3600"/>
              <a:t>The vector polarization definition formulas</a:t>
            </a:r>
            <a:endParaRPr b="1" sz="3600"/>
          </a:p>
        </p:txBody>
      </p:sp>
      <p:sp>
        <p:nvSpPr>
          <p:cNvPr id="210" name="Google Shape;210;p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4" name="Google Shape;214;p17"/>
          <p:cNvSpPr txBox="1"/>
          <p:nvPr/>
        </p:nvSpPr>
        <p:spPr>
          <a:xfrm>
            <a:off x="2960900" y="3872000"/>
            <a:ext cx="564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8350" y="886100"/>
            <a:ext cx="5642700" cy="213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7"/>
          <p:cNvPicPr preferRelativeResize="0"/>
          <p:nvPr/>
        </p:nvPicPr>
        <p:blipFill rotWithShape="1">
          <a:blip r:embed="rId4">
            <a:alphaModFix/>
          </a:blip>
          <a:srcRect b="0" l="0" r="8717" t="0"/>
          <a:stretch/>
        </p:blipFill>
        <p:spPr>
          <a:xfrm>
            <a:off x="2644938" y="2859875"/>
            <a:ext cx="5329525" cy="223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7"/>
          <p:cNvSpPr txBox="1"/>
          <p:nvPr/>
        </p:nvSpPr>
        <p:spPr>
          <a:xfrm>
            <a:off x="628425" y="4944775"/>
            <a:ext cx="7975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baseline="-2500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="0" baseline="3000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P</a:t>
            </a:r>
            <a:r>
              <a:rPr b="0" baseline="-2500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="0" baseline="3000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the vector polarization for the SPI mode "2-6" and "3-5".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- number of events for the particular angle. L to the left, R to the right.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 - number of events in the monitor counters.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baseline="-2500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b="0" i="0" lang="ru-R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vector analyzing power for the particular angle.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7"/>
          <p:cNvSpPr txBox="1"/>
          <p:nvPr/>
        </p:nvSpPr>
        <p:spPr>
          <a:xfrm>
            <a:off x="120450" y="1708663"/>
            <a:ext cx="236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"2-6"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7"/>
          <p:cNvSpPr txBox="1"/>
          <p:nvPr/>
        </p:nvSpPr>
        <p:spPr>
          <a:xfrm>
            <a:off x="120450" y="3825800"/>
            <a:ext cx="236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"3-5"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7a5a749fc3_0_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25" name="Google Shape;225;g27a5a749fc3_0_4"/>
          <p:cNvPicPr preferRelativeResize="0"/>
          <p:nvPr/>
        </p:nvPicPr>
        <p:blipFill rotWithShape="1">
          <a:blip r:embed="rId3">
            <a:alphaModFix/>
          </a:blip>
          <a:srcRect b="1802" l="0" r="0" t="1802"/>
          <a:stretch/>
        </p:blipFill>
        <p:spPr>
          <a:xfrm>
            <a:off x="4601788" y="1352700"/>
            <a:ext cx="4436102" cy="196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27a5a749fc3_0_4"/>
          <p:cNvSpPr txBox="1"/>
          <p:nvPr>
            <p:ph type="title"/>
          </p:nvPr>
        </p:nvSpPr>
        <p:spPr>
          <a:xfrm>
            <a:off x="0" y="-5"/>
            <a:ext cx="91440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ru-RU" sz="3959"/>
              <a:t>The deuteron beam polarization values</a:t>
            </a:r>
            <a:endParaRPr b="1" sz="3959"/>
          </a:p>
        </p:txBody>
      </p:sp>
      <p:sp>
        <p:nvSpPr>
          <p:cNvPr id="227" name="Google Shape;227;g27a5a749fc3_0_4"/>
          <p:cNvSpPr txBox="1"/>
          <p:nvPr/>
        </p:nvSpPr>
        <p:spPr>
          <a:xfrm>
            <a:off x="601100" y="6044350"/>
            <a:ext cx="4597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Values for each angle (detectors pair) in CM system.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 lines - weighted average.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g27a5a749fc3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111" y="1291675"/>
            <a:ext cx="4436102" cy="203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7a5a749fc3_0_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100" y="3919889"/>
            <a:ext cx="4436102" cy="203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7a5a749fc3_0_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1776" y="3919888"/>
            <a:ext cx="4436102" cy="203794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27a5a749fc3_0_4"/>
          <p:cNvSpPr txBox="1"/>
          <p:nvPr/>
        </p:nvSpPr>
        <p:spPr>
          <a:xfrm>
            <a:off x="5635875" y="782676"/>
            <a:ext cx="2367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500 MeV/n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27a5a749fc3_0_4"/>
          <p:cNvSpPr txBox="1"/>
          <p:nvPr/>
        </p:nvSpPr>
        <p:spPr>
          <a:xfrm>
            <a:off x="1140200" y="3427300"/>
            <a:ext cx="2367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550 MeV/n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27a5a749fc3_0_4"/>
          <p:cNvSpPr txBox="1"/>
          <p:nvPr/>
        </p:nvSpPr>
        <p:spPr>
          <a:xfrm>
            <a:off x="5635888" y="3427300"/>
            <a:ext cx="2367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650 MeV/n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27a5a749fc3_0_4"/>
          <p:cNvSpPr txBox="1"/>
          <p:nvPr/>
        </p:nvSpPr>
        <p:spPr>
          <a:xfrm>
            <a:off x="1140188" y="782676"/>
            <a:ext cx="2367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200 MeV/n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27a5a749fc3_0_4"/>
          <p:cNvSpPr txBox="1"/>
          <p:nvPr/>
        </p:nvSpPr>
        <p:spPr>
          <a:xfrm>
            <a:off x="601100" y="2490450"/>
            <a:ext cx="871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"2-6"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27a5a749fc3_0_4"/>
          <p:cNvSpPr txBox="1"/>
          <p:nvPr/>
        </p:nvSpPr>
        <p:spPr>
          <a:xfrm>
            <a:off x="2759525" y="2490450"/>
            <a:ext cx="111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"3-5"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27a5a749fc3_0_4"/>
          <p:cNvSpPr txBox="1"/>
          <p:nvPr/>
        </p:nvSpPr>
        <p:spPr>
          <a:xfrm>
            <a:off x="5198600" y="1522450"/>
            <a:ext cx="871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"2-6"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27a5a749fc3_0_4"/>
          <p:cNvSpPr txBox="1"/>
          <p:nvPr/>
        </p:nvSpPr>
        <p:spPr>
          <a:xfrm>
            <a:off x="7248575" y="1522450"/>
            <a:ext cx="111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"3-5"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27a5a749fc3_0_4"/>
          <p:cNvSpPr txBox="1"/>
          <p:nvPr/>
        </p:nvSpPr>
        <p:spPr>
          <a:xfrm>
            <a:off x="601100" y="4082875"/>
            <a:ext cx="871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"2-6"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27a5a749fc3_0_4"/>
          <p:cNvSpPr txBox="1"/>
          <p:nvPr/>
        </p:nvSpPr>
        <p:spPr>
          <a:xfrm>
            <a:off x="2651075" y="4082875"/>
            <a:ext cx="111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"3-5"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27a5a749fc3_0_4"/>
          <p:cNvSpPr txBox="1"/>
          <p:nvPr/>
        </p:nvSpPr>
        <p:spPr>
          <a:xfrm>
            <a:off x="5236563" y="5152325"/>
            <a:ext cx="871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"2-6"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7a5a749fc3_0_4"/>
          <p:cNvSpPr txBox="1"/>
          <p:nvPr/>
        </p:nvSpPr>
        <p:spPr>
          <a:xfrm>
            <a:off x="7286538" y="5152325"/>
            <a:ext cx="1116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"3-5"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/>
          <p:nvPr/>
        </p:nvSpPr>
        <p:spPr>
          <a:xfrm>
            <a:off x="508800" y="4903688"/>
            <a:ext cx="86352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△ - polarization values for </a:t>
            </a:r>
            <a:r>
              <a:rPr b="0" i="1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dp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elastic scattering (135 MeV/n)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20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▼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polarization values for </a:t>
            </a:r>
            <a:r>
              <a:rPr b="0" i="1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quasi-elastic scattering (500 MeV/n)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-RU" sz="2200" u="none" cap="none" strike="noStrik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ru-RU" sz="2200" u="none" cap="none" strike="noStrike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■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polarization values for </a:t>
            </a:r>
            <a:r>
              <a:rPr b="0" i="1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quasi-elastic scattering (650 MeV/n)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-RU" sz="2200" u="none" cap="none" strike="noStrik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polarization values for </a:t>
            </a:r>
            <a:r>
              <a:rPr b="0" i="1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quasi-elastic scattering (550 MeV/n)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ru-RU" sz="1500" u="none" cap="none" strike="noStrike">
                <a:solidFill>
                  <a:srgbClr val="C27BA0"/>
                </a:solidFill>
                <a:latin typeface="Calibri"/>
                <a:ea typeface="Calibri"/>
                <a:cs typeface="Calibri"/>
                <a:sym typeface="Calibri"/>
              </a:rPr>
              <a:t>⯁</a:t>
            </a:r>
            <a:r>
              <a:rPr b="0" i="0" lang="ru-RU" sz="1500" u="none" cap="none" strike="noStrik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polarization values for </a:t>
            </a:r>
            <a:r>
              <a:rPr b="0" i="1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quasi-elastic scattering (200 MeV/n)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4"/>
          <p:cNvSpPr txBox="1"/>
          <p:nvPr>
            <p:ph type="title"/>
          </p:nvPr>
        </p:nvSpPr>
        <p:spPr>
          <a:xfrm>
            <a:off x="0" y="-5"/>
            <a:ext cx="91440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63"/>
              <a:buFont typeface="Calibri"/>
              <a:buNone/>
            </a:pPr>
            <a:r>
              <a:rPr b="1" lang="ru-RU" sz="3463"/>
              <a:t>The averaged deuteron beam polarization values</a:t>
            </a:r>
            <a:endParaRPr b="1" sz="3463"/>
          </a:p>
        </p:txBody>
      </p:sp>
      <p:sp>
        <p:nvSpPr>
          <p:cNvPr id="249" name="Google Shape;249;p14"/>
          <p:cNvSpPr txBox="1"/>
          <p:nvPr>
            <p:ph idx="12" type="sldNum"/>
          </p:nvPr>
        </p:nvSpPr>
        <p:spPr>
          <a:xfrm>
            <a:off x="6826375" y="63846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50" name="Google Shape;250;p14"/>
          <p:cNvSpPr txBox="1"/>
          <p:nvPr/>
        </p:nvSpPr>
        <p:spPr>
          <a:xfrm>
            <a:off x="763725" y="701400"/>
            <a:ext cx="397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"2-6"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4"/>
          <p:cNvSpPr txBox="1"/>
          <p:nvPr/>
        </p:nvSpPr>
        <p:spPr>
          <a:xfrm>
            <a:off x="4790125" y="701400"/>
            <a:ext cx="4107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"3-5"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388" y="1144975"/>
            <a:ext cx="8073213" cy="370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94d8441380_1_15"/>
          <p:cNvSpPr txBox="1"/>
          <p:nvPr>
            <p:ph type="title"/>
          </p:nvPr>
        </p:nvSpPr>
        <p:spPr>
          <a:xfrm>
            <a:off x="356738" y="828225"/>
            <a:ext cx="758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8360"/>
              <a:buFont typeface="Calibri"/>
              <a:buNone/>
            </a:pPr>
            <a:r>
              <a:rPr lang="ru-RU" sz="2500"/>
              <a:t>Ionization loss correlation for the counters pair</a:t>
            </a:r>
            <a:endParaRPr sz="2500"/>
          </a:p>
        </p:txBody>
      </p:sp>
      <p:sp>
        <p:nvSpPr>
          <p:cNvPr id="258" name="Google Shape;258;g294d8441380_1_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59" name="Google Shape;259;g294d8441380_1_15"/>
          <p:cNvSpPr txBox="1"/>
          <p:nvPr>
            <p:ph type="title"/>
          </p:nvPr>
        </p:nvSpPr>
        <p:spPr>
          <a:xfrm>
            <a:off x="147288" y="3734550"/>
            <a:ext cx="78840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2524"/>
              <a:buFont typeface="Calibri"/>
              <a:buNone/>
            </a:pPr>
            <a:r>
              <a:rPr lang="ru-RU" sz="2500"/>
              <a:t>Time-of-flight difference for the pair</a:t>
            </a:r>
            <a:endParaRPr sz="2500"/>
          </a:p>
        </p:txBody>
      </p:sp>
      <p:sp>
        <p:nvSpPr>
          <p:cNvPr id="260" name="Google Shape;260;g294d8441380_1_15"/>
          <p:cNvSpPr txBox="1"/>
          <p:nvPr/>
        </p:nvSpPr>
        <p:spPr>
          <a:xfrm>
            <a:off x="7883975" y="2827000"/>
            <a:ext cx="13233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Cuts 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applied one after 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other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700">
                <a:latin typeface="Calibri"/>
                <a:ea typeface="Calibri"/>
                <a:cs typeface="Calibri"/>
                <a:sym typeface="Calibri"/>
              </a:rPr>
              <a:t>to achieve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better result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294d8441380_1_15"/>
          <p:cNvSpPr txBox="1"/>
          <p:nvPr>
            <p:ph type="title"/>
          </p:nvPr>
        </p:nvSpPr>
        <p:spPr>
          <a:xfrm>
            <a:off x="3" y="0"/>
            <a:ext cx="91440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114"/>
              <a:buFont typeface="Calibri"/>
              <a:buNone/>
            </a:pPr>
            <a:r>
              <a:rPr b="1" lang="ru-RU" sz="3500"/>
              <a:t>Selection of useful data.</a:t>
            </a:r>
            <a:endParaRPr b="1" sz="3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114"/>
              <a:buFont typeface="Calibri"/>
              <a:buNone/>
            </a:pPr>
            <a:r>
              <a:rPr b="1" lang="ru-RU" sz="3500"/>
              <a:t>Proton beam</a:t>
            </a:r>
            <a:endParaRPr b="1" sz="3500"/>
          </a:p>
        </p:txBody>
      </p:sp>
      <p:pic>
        <p:nvPicPr>
          <p:cNvPr id="262" name="Google Shape;262;g294d8441380_1_15"/>
          <p:cNvPicPr preferRelativeResize="0"/>
          <p:nvPr/>
        </p:nvPicPr>
        <p:blipFill rotWithShape="1">
          <a:blip r:embed="rId3">
            <a:alphaModFix/>
          </a:blip>
          <a:srcRect b="228" l="0" r="0" t="228"/>
          <a:stretch/>
        </p:blipFill>
        <p:spPr>
          <a:xfrm>
            <a:off x="147300" y="4283275"/>
            <a:ext cx="7798799" cy="211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294d8441380_1_15"/>
          <p:cNvPicPr preferRelativeResize="0"/>
          <p:nvPr/>
        </p:nvPicPr>
        <p:blipFill rotWithShape="1">
          <a:blip r:embed="rId4">
            <a:alphaModFix/>
          </a:blip>
          <a:srcRect b="337" l="0" r="0" t="347"/>
          <a:stretch/>
        </p:blipFill>
        <p:spPr>
          <a:xfrm>
            <a:off x="147300" y="1284409"/>
            <a:ext cx="7798799" cy="2108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g294d8441380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713" y="1161525"/>
            <a:ext cx="8586574" cy="526444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294d8441380_1_1"/>
          <p:cNvSpPr txBox="1"/>
          <p:nvPr>
            <p:ph type="title"/>
          </p:nvPr>
        </p:nvSpPr>
        <p:spPr>
          <a:xfrm>
            <a:off x="0" y="0"/>
            <a:ext cx="91440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 sz="2700"/>
              <a:t>Background subtraction procedure.</a:t>
            </a:r>
            <a:endParaRPr b="1" sz="27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 sz="2700"/>
              <a:t>Proton beam</a:t>
            </a:r>
            <a:endParaRPr b="1" sz="2700"/>
          </a:p>
        </p:txBody>
      </p:sp>
      <p:sp>
        <p:nvSpPr>
          <p:cNvPr id="270" name="Google Shape;270;g294d8441380_1_1"/>
          <p:cNvSpPr txBox="1"/>
          <p:nvPr>
            <p:ph idx="12" type="sldNum"/>
          </p:nvPr>
        </p:nvSpPr>
        <p:spPr>
          <a:xfrm>
            <a:off x="6732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1" name="Google Shape;271;g294d8441380_1_1"/>
          <p:cNvSpPr/>
          <p:nvPr/>
        </p:nvSpPr>
        <p:spPr>
          <a:xfrm>
            <a:off x="2364475" y="3599700"/>
            <a:ext cx="857400" cy="27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294d8441380_1_1"/>
          <p:cNvSpPr/>
          <p:nvPr/>
        </p:nvSpPr>
        <p:spPr>
          <a:xfrm>
            <a:off x="6181400" y="3599700"/>
            <a:ext cx="857400" cy="27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294d8441380_1_1"/>
          <p:cNvSpPr/>
          <p:nvPr/>
        </p:nvSpPr>
        <p:spPr>
          <a:xfrm>
            <a:off x="2424350" y="6469525"/>
            <a:ext cx="857400" cy="27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294d8441380_1_1"/>
          <p:cNvSpPr/>
          <p:nvPr/>
        </p:nvSpPr>
        <p:spPr>
          <a:xfrm>
            <a:off x="6231825" y="6469525"/>
            <a:ext cx="857400" cy="27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294d8441380_1_1"/>
          <p:cNvSpPr txBox="1"/>
          <p:nvPr/>
        </p:nvSpPr>
        <p:spPr>
          <a:xfrm>
            <a:off x="4956800" y="6268100"/>
            <a:ext cx="293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polyethylene projection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294d8441380_1_1"/>
          <p:cNvSpPr txBox="1"/>
          <p:nvPr/>
        </p:nvSpPr>
        <p:spPr>
          <a:xfrm>
            <a:off x="1215250" y="6268100"/>
            <a:ext cx="293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polyethylene projection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294d8441380_1_1"/>
          <p:cNvSpPr txBox="1"/>
          <p:nvPr/>
        </p:nvSpPr>
        <p:spPr>
          <a:xfrm>
            <a:off x="1215250" y="3534900"/>
            <a:ext cx="293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Polyethylene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294d8441380_1_1"/>
          <p:cNvSpPr txBox="1"/>
          <p:nvPr/>
        </p:nvSpPr>
        <p:spPr>
          <a:xfrm>
            <a:off x="4956800" y="3534888"/>
            <a:ext cx="293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Carbon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90ae873fe6_0_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4" name="Google Shape;284;g290ae873fe6_0_3"/>
          <p:cNvSpPr txBox="1"/>
          <p:nvPr>
            <p:ph type="title"/>
          </p:nvPr>
        </p:nvSpPr>
        <p:spPr>
          <a:xfrm>
            <a:off x="0" y="0"/>
            <a:ext cx="9144000" cy="12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 sz="3959"/>
              <a:t>The proton beam polarization values.</a:t>
            </a:r>
            <a:endParaRPr b="1" sz="3959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 sz="3959"/>
              <a:t>500 MeV</a:t>
            </a:r>
            <a:endParaRPr b="1" sz="3959"/>
          </a:p>
        </p:txBody>
      </p:sp>
      <p:sp>
        <p:nvSpPr>
          <p:cNvPr id="285" name="Google Shape;285;g290ae873fe6_0_3"/>
          <p:cNvSpPr txBox="1"/>
          <p:nvPr/>
        </p:nvSpPr>
        <p:spPr>
          <a:xfrm>
            <a:off x="908100" y="1389725"/>
            <a:ext cx="347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>
                <a:latin typeface="Calibri"/>
                <a:ea typeface="Calibri"/>
                <a:cs typeface="Calibri"/>
                <a:sym typeface="Calibri"/>
              </a:rPr>
              <a:t>Polarized beam, "1-3" mode of SPI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290ae873fe6_0_3"/>
          <p:cNvSpPr txBox="1"/>
          <p:nvPr/>
        </p:nvSpPr>
        <p:spPr>
          <a:xfrm>
            <a:off x="5353625" y="1389725"/>
            <a:ext cx="347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>
                <a:latin typeface="Calibri"/>
                <a:ea typeface="Calibri"/>
                <a:cs typeface="Calibri"/>
                <a:sym typeface="Calibri"/>
              </a:rPr>
              <a:t>Unp</a:t>
            </a:r>
            <a:r>
              <a:rPr lang="ru-RU" sz="1600">
                <a:latin typeface="Calibri"/>
                <a:ea typeface="Calibri"/>
                <a:cs typeface="Calibri"/>
                <a:sym typeface="Calibri"/>
              </a:rPr>
              <a:t>olarized beam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290ae873fe6_0_3"/>
          <p:cNvSpPr txBox="1"/>
          <p:nvPr/>
        </p:nvSpPr>
        <p:spPr>
          <a:xfrm>
            <a:off x="908100" y="1820825"/>
            <a:ext cx="347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aseline="-25000" lang="ru-RU" sz="1600"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ru-RU" sz="1600">
                <a:latin typeface="Calibri"/>
                <a:ea typeface="Calibri"/>
                <a:cs typeface="Calibri"/>
                <a:sym typeface="Calibri"/>
              </a:rPr>
              <a:t> = 0.368 ±0.023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290ae873fe6_0_3"/>
          <p:cNvSpPr txBox="1"/>
          <p:nvPr/>
        </p:nvSpPr>
        <p:spPr>
          <a:xfrm>
            <a:off x="5353625" y="1820825"/>
            <a:ext cx="347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aseline="-25000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0.038 ±0.023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g290ae873fe6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552" y="2324188"/>
            <a:ext cx="8854880" cy="406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"/>
          <p:cNvSpPr txBox="1"/>
          <p:nvPr>
            <p:ph type="title"/>
          </p:nvPr>
        </p:nvSpPr>
        <p:spPr>
          <a:xfrm>
            <a:off x="457200" y="0"/>
            <a:ext cx="82296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Conclusion</a:t>
            </a:r>
            <a:endParaRPr b="1"/>
          </a:p>
        </p:txBody>
      </p:sp>
      <p:sp>
        <p:nvSpPr>
          <p:cNvPr id="295" name="Google Shape;295;p15"/>
          <p:cNvSpPr txBox="1"/>
          <p:nvPr>
            <p:ph idx="1" type="body"/>
          </p:nvPr>
        </p:nvSpPr>
        <p:spPr>
          <a:xfrm>
            <a:off x="225900" y="843800"/>
            <a:ext cx="8873100" cy="57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3429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SzPts val="2500"/>
              <a:buChar char="•"/>
            </a:pPr>
            <a:r>
              <a:rPr lang="ru-RU" sz="2500"/>
              <a:t>The </a:t>
            </a:r>
            <a:r>
              <a:rPr b="1" lang="ru-RU" sz="2500"/>
              <a:t>vector polarization</a:t>
            </a:r>
            <a:r>
              <a:rPr lang="ru-RU" sz="2500"/>
              <a:t> values of the </a:t>
            </a:r>
            <a:r>
              <a:rPr b="1" lang="ru-RU" sz="2500"/>
              <a:t>deuteron beam</a:t>
            </a:r>
            <a:r>
              <a:rPr lang="ru-RU" sz="2500"/>
              <a:t> at modes "2-6" and "3-5"</a:t>
            </a:r>
            <a:r>
              <a:rPr lang="ru-RU" sz="2500"/>
              <a:t> were obtained at the beam energies of </a:t>
            </a:r>
            <a:r>
              <a:rPr b="1" lang="ru-RU" sz="2500"/>
              <a:t>200</a:t>
            </a:r>
            <a:r>
              <a:rPr lang="ru-RU" sz="2500"/>
              <a:t>, </a:t>
            </a:r>
            <a:r>
              <a:rPr b="1" lang="ru-RU" sz="2500"/>
              <a:t>500</a:t>
            </a:r>
            <a:r>
              <a:rPr lang="ru-RU" sz="2500"/>
              <a:t>, </a:t>
            </a:r>
            <a:r>
              <a:rPr b="1" lang="ru-RU" sz="2500"/>
              <a:t>550</a:t>
            </a:r>
            <a:r>
              <a:rPr lang="ru-RU" sz="2500"/>
              <a:t> and </a:t>
            </a:r>
            <a:r>
              <a:rPr b="1" lang="ru-RU" sz="2500"/>
              <a:t>650</a:t>
            </a:r>
            <a:r>
              <a:rPr lang="ru-RU" sz="2500"/>
              <a:t> MeV/n;</a:t>
            </a:r>
            <a:endParaRPr sz="2500"/>
          </a:p>
          <a:p>
            <a:pPr indent="-311150" lvl="0" marL="3429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SzPts val="2500"/>
              <a:buChar char="•"/>
            </a:pPr>
            <a:r>
              <a:rPr lang="ru-RU" sz="2500"/>
              <a:t>The </a:t>
            </a:r>
            <a:r>
              <a:rPr b="1" lang="ru-RU" sz="2500"/>
              <a:t>vector polarization</a:t>
            </a:r>
            <a:r>
              <a:rPr lang="ru-RU" sz="2500"/>
              <a:t> values are in </a:t>
            </a:r>
            <a:r>
              <a:rPr b="1" lang="ru-RU" sz="2500"/>
              <a:t>good agreement</a:t>
            </a:r>
            <a:r>
              <a:rPr lang="ru-RU" sz="2500"/>
              <a:t> with the polarization values that were obtained using </a:t>
            </a:r>
            <a:r>
              <a:rPr i="1" lang="ru-RU" sz="2500"/>
              <a:t>dp</a:t>
            </a:r>
            <a:r>
              <a:rPr lang="ru-RU" sz="2500"/>
              <a:t> elastic scattering at the beam energy of </a:t>
            </a:r>
            <a:r>
              <a:rPr b="1" lang="ru-RU" sz="2500"/>
              <a:t>135</a:t>
            </a:r>
            <a:r>
              <a:rPr lang="ru-RU" sz="2500"/>
              <a:t> MeV/nucleon;</a:t>
            </a:r>
            <a:endParaRPr sz="2500"/>
          </a:p>
          <a:p>
            <a:pPr indent="-311150" lvl="0" marL="3429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SzPts val="2500"/>
              <a:buChar char="•"/>
            </a:pPr>
            <a:r>
              <a:rPr lang="ru-RU" sz="2500"/>
              <a:t>The </a:t>
            </a:r>
            <a:r>
              <a:rPr b="1" lang="ru-RU" sz="2500"/>
              <a:t>polarization</a:t>
            </a:r>
            <a:r>
              <a:rPr lang="ru-RU" sz="2500"/>
              <a:t> values of the </a:t>
            </a:r>
            <a:r>
              <a:rPr b="1" lang="ru-RU" sz="2500"/>
              <a:t>proton beam</a:t>
            </a:r>
            <a:r>
              <a:rPr lang="ru-RU" sz="2500"/>
              <a:t> at mode </a:t>
            </a:r>
            <a:r>
              <a:rPr lang="ru-RU" sz="2500">
                <a:solidFill>
                  <a:srgbClr val="000000"/>
                </a:solidFill>
              </a:rPr>
              <a:t>"1-3"</a:t>
            </a:r>
            <a:r>
              <a:rPr lang="ru-RU" sz="2500"/>
              <a:t> and unpolarized were obtained at the energy of </a:t>
            </a:r>
            <a:r>
              <a:rPr b="1" lang="ru-RU" sz="2500"/>
              <a:t>500</a:t>
            </a:r>
            <a:r>
              <a:rPr lang="ru-RU" sz="2500"/>
              <a:t> MeV;</a:t>
            </a:r>
            <a:endParaRPr sz="2500"/>
          </a:p>
          <a:p>
            <a:pPr indent="-311150" lvl="0" marL="342900" rtl="0" algn="l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SzPts val="2500"/>
              <a:buChar char="•"/>
            </a:pPr>
            <a:r>
              <a:rPr lang="ru-RU" sz="2500"/>
              <a:t>The </a:t>
            </a:r>
            <a:r>
              <a:rPr b="1" lang="ru-RU" sz="2500"/>
              <a:t>vector</a:t>
            </a:r>
            <a:r>
              <a:rPr lang="ru-RU" sz="2500"/>
              <a:t> </a:t>
            </a:r>
            <a:r>
              <a:rPr b="1" lang="ru-RU" sz="2500"/>
              <a:t>analyzing power</a:t>
            </a:r>
            <a:r>
              <a:rPr lang="ru-RU" sz="2500"/>
              <a:t> values of the </a:t>
            </a:r>
            <a:r>
              <a:rPr i="1" lang="ru-RU" sz="2500"/>
              <a:t>pp</a:t>
            </a:r>
            <a:r>
              <a:rPr lang="ru-RU" sz="2500"/>
              <a:t>-quasielastic scattering reaction were obtained using the same asymmetry. They are in </a:t>
            </a:r>
            <a:r>
              <a:rPr b="1" lang="ru-RU" sz="2500"/>
              <a:t>good agreement</a:t>
            </a:r>
            <a:r>
              <a:rPr lang="ru-RU" sz="2500"/>
              <a:t> with the world data and SP07.</a:t>
            </a:r>
            <a:endParaRPr sz="2500"/>
          </a:p>
          <a:p>
            <a:pPr indent="-311150" lvl="0" marL="342900" rtl="0" algn="l">
              <a:lnSpc>
                <a:spcPct val="100000"/>
              </a:lnSpc>
              <a:spcBef>
                <a:spcPts val="544"/>
              </a:spcBef>
              <a:spcAft>
                <a:spcPts val="300"/>
              </a:spcAft>
              <a:buSzPts val="2500"/>
              <a:buChar char="•"/>
            </a:pPr>
            <a:r>
              <a:rPr lang="ru-RU" sz="2500"/>
              <a:t>The experimental setup is </a:t>
            </a:r>
            <a:r>
              <a:rPr b="1" lang="ru-RU" sz="2500"/>
              <a:t>suitable</a:t>
            </a:r>
            <a:r>
              <a:rPr lang="ru-RU" sz="2500"/>
              <a:t> for the </a:t>
            </a:r>
            <a:r>
              <a:rPr b="1" lang="ru-RU" sz="2500"/>
              <a:t>deuteron</a:t>
            </a:r>
            <a:r>
              <a:rPr lang="ru-RU" sz="2500"/>
              <a:t> and </a:t>
            </a:r>
            <a:r>
              <a:rPr b="1" lang="ru-RU" sz="2500"/>
              <a:t>proton</a:t>
            </a:r>
            <a:r>
              <a:rPr lang="ru-RU" sz="2500"/>
              <a:t> beam </a:t>
            </a:r>
            <a:r>
              <a:rPr b="1" lang="ru-RU" sz="2500"/>
              <a:t>polarimetry</a:t>
            </a:r>
            <a:r>
              <a:rPr lang="ru-RU" sz="2500"/>
              <a:t>.</a:t>
            </a:r>
            <a:endParaRPr sz="2500"/>
          </a:p>
        </p:txBody>
      </p:sp>
      <p:sp>
        <p:nvSpPr>
          <p:cNvPr id="296" name="Google Shape;296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f04b04879_0_10"/>
          <p:cNvSpPr txBox="1"/>
          <p:nvPr>
            <p:ph type="ctrTitle"/>
          </p:nvPr>
        </p:nvSpPr>
        <p:spPr>
          <a:xfrm>
            <a:off x="685800" y="0"/>
            <a:ext cx="7772400" cy="10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/>
              <a:t>Motivation</a:t>
            </a:r>
            <a:endParaRPr b="1"/>
          </a:p>
        </p:txBody>
      </p:sp>
      <p:sp>
        <p:nvSpPr>
          <p:cNvPr id="92" name="Google Shape;92;g7f04b04879_0_10"/>
          <p:cNvSpPr txBox="1"/>
          <p:nvPr/>
        </p:nvSpPr>
        <p:spPr>
          <a:xfrm>
            <a:off x="456000" y="1660975"/>
            <a:ext cx="8232000" cy="47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AutoNum type="arabicPeriod"/>
            </a:pPr>
            <a:r>
              <a:rPr b="0" i="0" lang="ru-RU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measurement of </a:t>
            </a:r>
            <a:r>
              <a:rPr b="1" i="0" lang="ru-RU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 polarization</a:t>
            </a:r>
            <a:r>
              <a:rPr b="0" i="0" lang="ru-RU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polarized </a:t>
            </a:r>
            <a:r>
              <a:rPr b="1" i="0" lang="ru-RU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deuteron</a:t>
            </a:r>
            <a:r>
              <a:rPr b="0" i="0" lang="ru-RU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0" lang="ru-RU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proton</a:t>
            </a:r>
            <a:r>
              <a:rPr b="0" i="0" lang="ru-RU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-RU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beams</a:t>
            </a:r>
            <a:r>
              <a:rPr b="0" i="0" lang="ru-RU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energies up to 650 MeV/n </a:t>
            </a:r>
            <a:r>
              <a:rPr b="0" i="0" lang="ru-RU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using </a:t>
            </a:r>
            <a:r>
              <a:rPr b="0" i="0" lang="ru-RU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quasi-elastic proton-proton scattering;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result</a:t>
            </a:r>
            <a:r>
              <a:rPr b="0" i="0" lang="ru-RU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</a:t>
            </a:r>
            <a:r>
              <a:rPr b="1" i="0" lang="ru-RU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olarization</a:t>
            </a:r>
            <a:r>
              <a:rPr lang="ru-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measurement </a:t>
            </a:r>
            <a:r>
              <a:rPr b="0" i="0" lang="ru-RU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run with </a:t>
            </a:r>
            <a:r>
              <a:rPr i="0" lang="ru-RU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polarized</a:t>
            </a:r>
            <a:r>
              <a:rPr b="0" i="0" lang="ru-RU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-RU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proton</a:t>
            </a:r>
            <a:r>
              <a:rPr b="0" i="0" lang="ru-RU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-RU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beam</a:t>
            </a:r>
            <a:r>
              <a:rPr b="0" i="0" lang="ru-RU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7f04b04879_0_10"/>
          <p:cNvSpPr txBox="1"/>
          <p:nvPr>
            <p:ph idx="12" type="sldNum"/>
          </p:nvPr>
        </p:nvSpPr>
        <p:spPr>
          <a:xfrm>
            <a:off x="6637975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c8d48272e_0_294"/>
          <p:cNvSpPr txBox="1"/>
          <p:nvPr>
            <p:ph type="title"/>
          </p:nvPr>
        </p:nvSpPr>
        <p:spPr>
          <a:xfrm>
            <a:off x="457200" y="22200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</a:pPr>
            <a:r>
              <a:rPr b="1" lang="ru-RU" sz="8500"/>
              <a:t>Thank you for your attention!</a:t>
            </a:r>
            <a:endParaRPr b="1" sz="8500"/>
          </a:p>
        </p:txBody>
      </p:sp>
      <p:sp>
        <p:nvSpPr>
          <p:cNvPr id="302" name="Google Shape;302;g5c8d48272e_0_29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127500" y="113050"/>
            <a:ext cx="88251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 sz="3959"/>
              <a:t>Scheme of the experiment at NUCLOTRON </a:t>
            </a:r>
            <a:endParaRPr b="1" sz="3959"/>
          </a:p>
        </p:txBody>
      </p:sp>
      <p:sp>
        <p:nvSpPr>
          <p:cNvPr id="99" name="Google Shape;99;p3"/>
          <p:cNvSpPr txBox="1"/>
          <p:nvPr>
            <p:ph idx="12" type="sldNum"/>
          </p:nvPr>
        </p:nvSpPr>
        <p:spPr>
          <a:xfrm>
            <a:off x="6751025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38" y="1278125"/>
            <a:ext cx="7700525" cy="54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0e7249086_0_36"/>
          <p:cNvSpPr txBox="1"/>
          <p:nvPr>
            <p:ph type="title"/>
          </p:nvPr>
        </p:nvSpPr>
        <p:spPr>
          <a:xfrm>
            <a:off x="457200" y="1"/>
            <a:ext cx="82296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/>
              <a:t>Deuteron b</a:t>
            </a:r>
            <a:r>
              <a:rPr b="1" lang="ru-RU"/>
              <a:t>eam polarization</a:t>
            </a:r>
            <a:endParaRPr b="1"/>
          </a:p>
        </p:txBody>
      </p:sp>
      <p:sp>
        <p:nvSpPr>
          <p:cNvPr id="106" name="Google Shape;106;gf0e7249086_0_3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aphicFrame>
        <p:nvGraphicFramePr>
          <p:cNvPr id="107" name="Google Shape;107;gf0e7249086_0_36"/>
          <p:cNvGraphicFramePr/>
          <p:nvPr/>
        </p:nvGraphicFramePr>
        <p:xfrm>
          <a:off x="5724650" y="487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{F35704A5-BD8C-4DCC-877F-E0D73E7421B7}</a:tableStyleId>
              </a:tblPr>
              <a:tblGrid>
                <a:gridCol w="742550"/>
                <a:gridCol w="742550"/>
                <a:gridCol w="742550"/>
                <a:gridCol w="742550"/>
              </a:tblGrid>
              <a:tr h="12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r>
                        <a:rPr baseline="-25000" lang="ru-R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r>
                        <a:rPr baseline="30000" lang="ru-R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baseline="3000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Δ</a:t>
                      </a:r>
                      <a:r>
                        <a:rPr lang="ru-R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r>
                        <a:rPr baseline="-25000" lang="ru-R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r>
                        <a:rPr baseline="30000" lang="ru-R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endParaRPr baseline="3000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r>
                        <a:rPr baseline="-25000" lang="ru-R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r>
                        <a:rPr baseline="30000" lang="ru-R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aseline="3000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Δ</a:t>
                      </a:r>
                      <a:r>
                        <a:rPr lang="ru-R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r>
                        <a:rPr baseline="-25000" lang="ru-R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r>
                        <a:rPr baseline="30000" lang="ru-R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baseline="3000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0.231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0.008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0.245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0.006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0.211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0.007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0.239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0.005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descr="C:\Users\836D~1\AppData\Local\Temp\FineReader11.00\media\image3.jpeg" id="108" name="Google Shape;108;gf0e7249086_0_36"/>
          <p:cNvPicPr preferRelativeResize="0"/>
          <p:nvPr/>
        </p:nvPicPr>
        <p:blipFill rotWithShape="1">
          <a:blip r:embed="rId3">
            <a:alphaModFix/>
          </a:blip>
          <a:srcRect b="0" l="0" r="0" t="19302"/>
          <a:stretch/>
        </p:blipFill>
        <p:spPr>
          <a:xfrm>
            <a:off x="1609725" y="913800"/>
            <a:ext cx="5924550" cy="27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f0e7249086_0_36"/>
          <p:cNvSpPr txBox="1"/>
          <p:nvPr/>
        </p:nvSpPr>
        <p:spPr>
          <a:xfrm>
            <a:off x="347863" y="3950200"/>
            <a:ext cx="3344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modes of the ion source </a:t>
            </a: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were used</a:t>
            </a: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f0e7249086_0_36"/>
          <p:cNvSpPr txBox="1"/>
          <p:nvPr/>
        </p:nvSpPr>
        <p:spPr>
          <a:xfrm>
            <a:off x="4398950" y="3950200"/>
            <a:ext cx="4597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Vector polarization values obtained with dp elastic scattering at 135 MeV/n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1" name="Google Shape;111;gf0e7249086_0_36"/>
          <p:cNvGraphicFramePr/>
          <p:nvPr/>
        </p:nvGraphicFramePr>
        <p:xfrm>
          <a:off x="347876" y="4435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{8565145F-6782-48CA-96E4-F71B162183AE}</a:tableStyleId>
              </a:tblPr>
              <a:tblGrid>
                <a:gridCol w="1502575"/>
                <a:gridCol w="937375"/>
                <a:gridCol w="1219975"/>
              </a:tblGrid>
              <a:tr h="212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/>
                        <a:t>(P</a:t>
                      </a:r>
                      <a:r>
                        <a:rPr baseline="-25000" lang="ru-RU" sz="1400" u="none" cap="none" strike="noStrike"/>
                        <a:t>z</a:t>
                      </a:r>
                      <a:r>
                        <a:rPr lang="ru-RU" sz="1400" u="none" cap="none" strike="noStrike"/>
                        <a:t>, P</a:t>
                      </a:r>
                      <a:r>
                        <a:rPr baseline="-25000" lang="ru-RU" sz="1400" u="none" cap="none" strike="noStrike"/>
                        <a:t>zz</a:t>
                      </a:r>
                      <a:r>
                        <a:rPr lang="ru-RU" sz="1400" u="none" cap="none" strike="noStrike"/>
                        <a:t>)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"2-6"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"+"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/>
                        <a:t>(1/3, +1)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"3-5"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"-"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400" u="none" cap="none" strike="noStrike">
                          <a:solidFill>
                            <a:schemeClr val="dk1"/>
                          </a:solidFill>
                        </a:rPr>
                        <a:t>(1/3, -1)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Unpolarized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"0"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400" u="none" cap="none" strike="noStrike">
                          <a:solidFill>
                            <a:schemeClr val="dk1"/>
                          </a:solidFill>
                        </a:rPr>
                        <a:t>(0, 0)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2" name="Google Shape;112;gf0e7249086_0_36"/>
          <p:cNvSpPr txBox="1"/>
          <p:nvPr/>
        </p:nvSpPr>
        <p:spPr>
          <a:xfrm>
            <a:off x="5724650" y="5964375"/>
            <a:ext cx="3271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~70% of the ideal values!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f0e7249086_0_36"/>
          <p:cNvSpPr txBox="1"/>
          <p:nvPr/>
        </p:nvSpPr>
        <p:spPr>
          <a:xfrm>
            <a:off x="4398950" y="5213950"/>
            <a:ext cx="145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500, 650 MeV/n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f0e7249086_0_36"/>
          <p:cNvSpPr txBox="1"/>
          <p:nvPr/>
        </p:nvSpPr>
        <p:spPr>
          <a:xfrm>
            <a:off x="4398950" y="5554300"/>
            <a:ext cx="145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200, 550 MeV/n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797409721f_0_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0" name="Google Shape;120;g2797409721f_0_0"/>
          <p:cNvSpPr txBox="1"/>
          <p:nvPr/>
        </p:nvSpPr>
        <p:spPr>
          <a:xfrm>
            <a:off x="0" y="0"/>
            <a:ext cx="91440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ru-RU" sz="4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Target Changing System</a:t>
            </a:r>
            <a:endParaRPr b="1" i="0" sz="4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g2797409721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463" y="932700"/>
            <a:ext cx="5726977" cy="562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797409721f_0_0"/>
          <p:cNvSpPr txBox="1"/>
          <p:nvPr/>
        </p:nvSpPr>
        <p:spPr>
          <a:xfrm>
            <a:off x="6311425" y="1143975"/>
            <a:ext cx="27324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experiment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were used: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Target #6 CH2.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Film with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μm thickness.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Target #1 C.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Filament from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threads with each</a:t>
            </a: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 μm thickness.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>
            <p:ph idx="12" type="sldNum"/>
          </p:nvPr>
        </p:nvSpPr>
        <p:spPr>
          <a:xfrm>
            <a:off x="6637975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8" name="Google Shape;128;p4"/>
          <p:cNvSpPr txBox="1"/>
          <p:nvPr>
            <p:ph type="title"/>
          </p:nvPr>
        </p:nvSpPr>
        <p:spPr>
          <a:xfrm>
            <a:off x="0" y="0"/>
            <a:ext cx="91440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 sz="4200"/>
              <a:t>The DSS Setup</a:t>
            </a:r>
            <a:endParaRPr b="1" sz="4200"/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75" y="984100"/>
            <a:ext cx="4248251" cy="57373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5062700" y="5621150"/>
            <a:ext cx="3518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- 6 pairs to the left, 6 pairs to the right;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from 55° to 85° in the CM system;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- 1 pair to 90</a:t>
            </a:r>
            <a:r>
              <a:rPr b="0" i="0" lang="ru-RU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 in CM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i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-elastic kinematics.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7800" y="984100"/>
            <a:ext cx="4553451" cy="458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c8d48272e_0_21"/>
          <p:cNvSpPr txBox="1"/>
          <p:nvPr>
            <p:ph type="title"/>
          </p:nvPr>
        </p:nvSpPr>
        <p:spPr>
          <a:xfrm>
            <a:off x="0" y="0"/>
            <a:ext cx="9144000" cy="12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 sz="3000"/>
              <a:t>Selection of useful data by the event position of the target inside the ion tube. Deuteron beam</a:t>
            </a:r>
            <a:endParaRPr b="1" sz="3000"/>
          </a:p>
        </p:txBody>
      </p:sp>
      <p:sp>
        <p:nvSpPr>
          <p:cNvPr id="137" name="Google Shape;137;g5c8d48272e_0_21"/>
          <p:cNvSpPr txBox="1"/>
          <p:nvPr>
            <p:ph idx="12" type="sldNum"/>
          </p:nvPr>
        </p:nvSpPr>
        <p:spPr>
          <a:xfrm>
            <a:off x="6637975" y="63842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8" name="Google Shape;138;g5c8d48272e_0_21"/>
          <p:cNvSpPr/>
          <p:nvPr/>
        </p:nvSpPr>
        <p:spPr>
          <a:xfrm>
            <a:off x="7357275" y="6264525"/>
            <a:ext cx="527700" cy="16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g5c8d48272e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275" y="1123800"/>
            <a:ext cx="7889452" cy="461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5c8d48272e_0_21"/>
          <p:cNvSpPr txBox="1"/>
          <p:nvPr/>
        </p:nvSpPr>
        <p:spPr>
          <a:xfrm>
            <a:off x="391625" y="5939025"/>
            <a:ext cx="7377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Based on the rotation of the target changing system wheel.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from the stepper motor.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/>
          <p:nvPr>
            <p:ph type="title"/>
          </p:nvPr>
        </p:nvSpPr>
        <p:spPr>
          <a:xfrm>
            <a:off x="356738" y="828225"/>
            <a:ext cx="758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8360"/>
              <a:buFont typeface="Calibri"/>
              <a:buNone/>
            </a:pPr>
            <a:r>
              <a:rPr lang="ru-RU" sz="2500"/>
              <a:t>Ionization loss correlation for the counters pair</a:t>
            </a:r>
            <a:endParaRPr sz="2500"/>
          </a:p>
        </p:txBody>
      </p:sp>
      <p:sp>
        <p:nvSpPr>
          <p:cNvPr id="146" name="Google Shape;146;p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47" name="Google Shape;1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776" y="1219950"/>
            <a:ext cx="7589327" cy="2214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475" y="4181846"/>
            <a:ext cx="7713625" cy="236565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 txBox="1"/>
          <p:nvPr>
            <p:ph type="title"/>
          </p:nvPr>
        </p:nvSpPr>
        <p:spPr>
          <a:xfrm>
            <a:off x="147288" y="3734550"/>
            <a:ext cx="78840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2524"/>
              <a:buFont typeface="Calibri"/>
              <a:buNone/>
            </a:pPr>
            <a:r>
              <a:rPr lang="ru-RU" sz="2500"/>
              <a:t>Time-of-flight difference for the pair</a:t>
            </a:r>
            <a:endParaRPr sz="2500"/>
          </a:p>
        </p:txBody>
      </p:sp>
      <p:sp>
        <p:nvSpPr>
          <p:cNvPr id="150" name="Google Shape;150;p8"/>
          <p:cNvSpPr txBox="1"/>
          <p:nvPr/>
        </p:nvSpPr>
        <p:spPr>
          <a:xfrm>
            <a:off x="7883975" y="2827000"/>
            <a:ext cx="13233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Cuts 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applied one after 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other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700">
                <a:latin typeface="Calibri"/>
                <a:ea typeface="Calibri"/>
                <a:cs typeface="Calibri"/>
                <a:sym typeface="Calibri"/>
              </a:rPr>
              <a:t>to achieve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better result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8"/>
          <p:cNvSpPr txBox="1"/>
          <p:nvPr>
            <p:ph type="title"/>
          </p:nvPr>
        </p:nvSpPr>
        <p:spPr>
          <a:xfrm>
            <a:off x="3" y="0"/>
            <a:ext cx="91440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114"/>
              <a:buFont typeface="Calibri"/>
              <a:buNone/>
            </a:pPr>
            <a:r>
              <a:rPr b="1" lang="ru-RU" sz="3500"/>
              <a:t>Selection of useful data.</a:t>
            </a:r>
            <a:endParaRPr b="1" sz="3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114"/>
              <a:buFont typeface="Calibri"/>
              <a:buNone/>
            </a:pPr>
            <a:r>
              <a:rPr b="1" lang="ru-RU" sz="3500"/>
              <a:t>Deuteron beam</a:t>
            </a:r>
            <a:endParaRPr b="1" sz="3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5c8d48272e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913" y="969963"/>
            <a:ext cx="7724173" cy="535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5c8d48272e_0_31"/>
          <p:cNvSpPr txBox="1"/>
          <p:nvPr>
            <p:ph type="title"/>
          </p:nvPr>
        </p:nvSpPr>
        <p:spPr>
          <a:xfrm>
            <a:off x="0" y="0"/>
            <a:ext cx="91440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 sz="2700"/>
              <a:t>Background subtraction procedure.</a:t>
            </a:r>
            <a:endParaRPr b="1" sz="27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-RU" sz="2700"/>
              <a:t>Deuteron beam</a:t>
            </a:r>
            <a:endParaRPr b="1" sz="2700"/>
          </a:p>
        </p:txBody>
      </p:sp>
      <p:sp>
        <p:nvSpPr>
          <p:cNvPr id="158" name="Google Shape;158;g5c8d48272e_0_31"/>
          <p:cNvSpPr txBox="1"/>
          <p:nvPr>
            <p:ph idx="12" type="sldNum"/>
          </p:nvPr>
        </p:nvSpPr>
        <p:spPr>
          <a:xfrm>
            <a:off x="6732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9" name="Google Shape;159;g5c8d48272e_0_31"/>
          <p:cNvSpPr/>
          <p:nvPr/>
        </p:nvSpPr>
        <p:spPr>
          <a:xfrm>
            <a:off x="2364475" y="3599700"/>
            <a:ext cx="857400" cy="27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5c8d48272e_0_31"/>
          <p:cNvSpPr/>
          <p:nvPr/>
        </p:nvSpPr>
        <p:spPr>
          <a:xfrm>
            <a:off x="6181400" y="3599700"/>
            <a:ext cx="857400" cy="27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5c8d48272e_0_31"/>
          <p:cNvSpPr/>
          <p:nvPr/>
        </p:nvSpPr>
        <p:spPr>
          <a:xfrm>
            <a:off x="2424350" y="6469525"/>
            <a:ext cx="857400" cy="27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5c8d48272e_0_31"/>
          <p:cNvSpPr/>
          <p:nvPr/>
        </p:nvSpPr>
        <p:spPr>
          <a:xfrm>
            <a:off x="6231825" y="6469525"/>
            <a:ext cx="857400" cy="27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5c8d48272e_0_31"/>
          <p:cNvSpPr txBox="1"/>
          <p:nvPr/>
        </p:nvSpPr>
        <p:spPr>
          <a:xfrm>
            <a:off x="4956800" y="6268100"/>
            <a:ext cx="293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polyethylene projection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5c8d48272e_0_31"/>
          <p:cNvSpPr txBox="1"/>
          <p:nvPr/>
        </p:nvSpPr>
        <p:spPr>
          <a:xfrm>
            <a:off x="1215250" y="6268100"/>
            <a:ext cx="293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polyethylene projection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5c8d48272e_0_31"/>
          <p:cNvSpPr txBox="1"/>
          <p:nvPr/>
        </p:nvSpPr>
        <p:spPr>
          <a:xfrm>
            <a:off x="1215250" y="3534900"/>
            <a:ext cx="293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Polyethylene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5c8d48272e_0_31"/>
          <p:cNvSpPr txBox="1"/>
          <p:nvPr/>
        </p:nvSpPr>
        <p:spPr>
          <a:xfrm>
            <a:off x="4956800" y="3534888"/>
            <a:ext cx="293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Carbon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2017-06-11T21:34:55Z</dcterms:created>
  <dc:creator>Иван</dc:creator>
</cp:coreProperties>
</file>