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0" r:id="rId2"/>
    <p:sldId id="306" r:id="rId3"/>
    <p:sldId id="358" r:id="rId4"/>
    <p:sldId id="359" r:id="rId5"/>
    <p:sldId id="341" r:id="rId6"/>
    <p:sldId id="353" r:id="rId7"/>
    <p:sldId id="258" r:id="rId8"/>
    <p:sldId id="319" r:id="rId9"/>
    <p:sldId id="262" r:id="rId10"/>
    <p:sldId id="351" r:id="rId11"/>
    <p:sldId id="331" r:id="rId12"/>
    <p:sldId id="286" r:id="rId13"/>
    <p:sldId id="326" r:id="rId14"/>
    <p:sldId id="349" r:id="rId15"/>
    <p:sldId id="360" r:id="rId16"/>
    <p:sldId id="354" r:id="rId17"/>
    <p:sldId id="355" r:id="rId18"/>
    <p:sldId id="337" r:id="rId19"/>
    <p:sldId id="315" r:id="rId20"/>
    <p:sldId id="330" r:id="rId21"/>
    <p:sldId id="324" r:id="rId22"/>
    <p:sldId id="340" r:id="rId23"/>
    <p:sldId id="308" r:id="rId24"/>
    <p:sldId id="327" r:id="rId25"/>
    <p:sldId id="314" r:id="rId26"/>
    <p:sldId id="34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YuTroshin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C95"/>
    <a:srgbClr val="90ABDC"/>
    <a:srgbClr val="333333"/>
    <a:srgbClr val="EC7728"/>
    <a:srgbClr val="F0904E"/>
    <a:srgbClr val="CF6C55"/>
    <a:srgbClr val="6C7F42"/>
    <a:srgbClr val="428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94" autoAdjust="0"/>
    <p:restoredTop sz="95906" autoAdjust="0"/>
  </p:normalViewPr>
  <p:slideViewPr>
    <p:cSldViewPr snapToGrid="0">
      <p:cViewPr>
        <p:scale>
          <a:sx n="67" d="100"/>
          <a:sy n="67" d="100"/>
        </p:scale>
        <p:origin x="1382" y="1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2023\AYSS-2023%20&#1044;&#1091;&#1073;&#1085;&#1072;\buff\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YuTroshin\Desktop\&#1051;&#1080;&#1089;&#1090;%20Microsoft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explosion val="7"/>
            <c:spPr>
              <a:solidFill>
                <a:srgbClr val="4285F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5D-4C01-A40E-8C010C54C1D4}"/>
              </c:ext>
            </c:extLst>
          </c:dPt>
          <c:dPt>
            <c:idx val="1"/>
            <c:bubble3D val="0"/>
            <c:spPr>
              <a:solidFill>
                <a:srgbClr val="34A85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5D-4C01-A40E-8C010C54C1D4}"/>
              </c:ext>
            </c:extLst>
          </c:dPt>
          <c:dLbls>
            <c:dLbl>
              <c:idx val="0"/>
              <c:layout>
                <c:manualLayout>
                  <c:x val="1.1318519083201925E-2"/>
                  <c:y val="-0.2111764356553240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5D-4C01-A40E-8C010C54C1D4}"/>
                </c:ext>
              </c:extLst>
            </c:dLbl>
            <c:dLbl>
              <c:idx val="1"/>
              <c:layout>
                <c:manualLayout>
                  <c:x val="-1.3524654400064379E-3"/>
                  <c:y val="-0.2760959676940437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5D-4C01-A40E-8C010C54C1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marL="0" algn="ctr" defTabSz="914400" rtl="0" eaLnBrk="1" latinLnBrk="0" hangingPunct="1">
                  <a:defRPr lang="en-US"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Лист1!$R$5:$R$6</c:f>
              <c:numCache>
                <c:formatCode>General</c:formatCode>
                <c:ptCount val="2"/>
                <c:pt idx="1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5D-4C01-A40E-8C010C54C1D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EC7728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C7728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99-4E53-B666-1E8225E2B3B5}"/>
              </c:ext>
            </c:extLst>
          </c:dPt>
          <c:dLbls>
            <c:dLbl>
              <c:idx val="0"/>
              <c:layout>
                <c:manualLayout>
                  <c:x val="3.3737703851470643E-3"/>
                  <c:y val="-0.2701086762871904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99-4E53-B666-1E8225E2B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marL="0" algn="ctr" defTabSz="914400" rtl="0" eaLnBrk="1" latinLnBrk="0" hangingPunct="1">
                  <a:defRPr lang="en-US"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Лист1!$R$6</c:f>
              <c:numCache>
                <c:formatCode>General</c:formatCode>
                <c:ptCount val="1"/>
                <c:pt idx="0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99-4E53-B666-1E8225E2B3B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857BA-9D75-4DC9-8BD6-4AD34BA05C3E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DD917-BA65-4941-9F1E-6502E8C60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211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7805C-B59F-478A-BFFB-9839F8A7074A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602DD-2458-4FD6-9847-D3A26C494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7863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1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 dirty="0">
              <a:latin typeface="Verdana" pitchFamily="34" charset="0"/>
            </a:endParaRPr>
          </a:p>
        </p:txBody>
      </p:sp>
      <p:sp>
        <p:nvSpPr>
          <p:cNvPr id="17412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DF6AC2-AA4D-40FD-BE21-AC2ACC428F30}" type="slidenum">
              <a:rPr lang="ru-RU" altLang="ru-RU" smtClean="0"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602DD-2458-4FD6-9847-D3A26C494BB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5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02DD-2458-4FD6-9847-D3A26C494BB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6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02DD-2458-4FD6-9847-D3A26C494BB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524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5E54C-332E-408F-BD65-10797AC28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445BD7-D4DD-47CE-914D-2FD4409B8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82EB64-A22A-4618-B522-EB8C9848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F7DFE-1271-4E6A-ADA6-CE0330A61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7D230-E436-4C65-AE2C-2A32EC204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69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28592-10B1-48B2-8114-3D88BA438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8C2B63-D36B-41AF-9995-4E167EF82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841638-C9C5-44B5-B953-10272CD2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BD3DFA-6967-478A-B475-5DBFC301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BED049-0998-4D3D-8629-C49F6A24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24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36F023-AFC1-46FF-8B28-2C22FBAF5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CC7A03-1916-4F66-A99C-6AB5DE311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29AF17-D056-4528-A48D-8EA93902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49F5C-B9C2-417B-B517-FEFF47DB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0D3DB-5105-42A5-9362-D079EC1D1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4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E9A71-0CF0-4A15-9420-BC96EB2B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097D32-376B-414F-8999-7856CD34D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A5447-E7C3-409B-9F4A-AE4D1430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4AA1B-D761-4B32-BD59-8446AFE8F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421A27-7667-4323-9E62-E6660A6F7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6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5CC94-AFFA-4676-8C89-3ACD4B91F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1F70C7-DE0B-4AE1-ACA8-F03C7A4BF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A1A0E8-4BE4-4D94-B8BF-BF1F6A72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A13A22-365A-4CCD-8F58-4E5A0F84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224CAC-D04F-4A65-BC2E-8F2CA1F3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33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091CF-02AF-419B-AF02-DFD161559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66576F-3849-4122-AB97-419AFBA4E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303C4E-5B6E-4047-AFED-22B5D2E34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D07816-2F43-49AD-A11F-C73E03B6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ADADD1-8EA6-416D-A65E-F04DB1C3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3FE10E-8475-46C6-A4DC-95AABC9F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7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02078-215A-4882-8676-0E4C6763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742410-AD23-4542-8D51-F027617FB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BAC591-2A93-41D3-8B55-E2A0BB69F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707FC1-1532-4FED-ACDA-7352C1A6D5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33B23C-719A-4F63-ADEC-8A4DBFBEE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F68088-F110-4F61-B603-F2C115E6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371A02-B78A-4785-8F2E-FD1605A3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75149D-E46F-4F4A-BDF0-BC168467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70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E0660-4A42-4395-937C-EB8EADF5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660A9B-123A-43BE-A749-A6C0DA05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49A179-98DC-4D5F-8785-65750BC2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E1E872-9CA2-4081-B0F1-96E9940D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4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074ACB-9F0B-4582-BCDB-41E004C7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16C5BF-F076-4F7B-AA76-3E3899B2C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577295-AFA9-4BAD-A8B1-BC772C293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69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86DDB-8AE5-4203-8120-CB15D9C3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62AADC-5BB1-41B0-8739-89C96262D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B6E1A5-106C-4BD4-897F-545FB8648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BF3BC3-CF60-4CFE-AEFB-E3499672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2EEC6F-0912-45B1-9BFE-D5F232D47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C0B68F-3F11-4849-94A3-930A8477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43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55C36-1736-455B-AE1B-ED8D7473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8D67D9-5533-4D36-82FA-736F2C584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2FC7C5-991F-4047-B20B-09643B1B8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4EA783-5366-4984-B62B-6F07B632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0902A4-CC7D-4C16-8679-8AD6F1AD1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1736B8-04A6-4BDD-8BC3-5136342D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3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1F50D-30A0-4AC7-89E4-4ADA1A1B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137F2B-37C9-4A60-A85E-57C7D18E1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882536-7FEF-4C66-A30D-4BA718B9B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39EF0-1971-4832-8607-513F178BB009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81666F-CCC7-4EC1-8F16-7335BAB32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61A0AA-D04D-4A8E-9ED2-A3C737735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02E14-0B81-426F-91CB-6D1E0145F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0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IYTroshin@mephi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IYTroshin@mephi.r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5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719009" y="2333613"/>
            <a:ext cx="8753977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algn="ctr">
              <a:lnSpc>
                <a:spcPct val="110000"/>
              </a:lnSpc>
            </a:pPr>
            <a:r>
              <a:rPr lang="en-US" altLang="ru-RU" sz="3600" dirty="0">
                <a:cs typeface="Arial" charset="0"/>
              </a:rPr>
              <a:t>Large-scale tracking detector TREK for cosmic ray muon bundle investigations </a:t>
            </a:r>
            <a:endParaRPr lang="ru-RU" altLang="ru-RU" sz="3600" dirty="0">
              <a:cs typeface="Arial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ru-RU" sz="3600" dirty="0">
                <a:cs typeface="Arial" charset="0"/>
              </a:rPr>
              <a:t>at large zenith angles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1836581" y="161729"/>
            <a:ext cx="7998463" cy="8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en-US" sz="2000" dirty="0">
                <a:ea typeface="Calibri" pitchFamily="34" charset="0"/>
                <a:cs typeface="Arial" charset="0"/>
              </a:rPr>
              <a:t>National Research Nuclear University </a:t>
            </a:r>
            <a:r>
              <a:rPr lang="en-US" sz="2000" dirty="0" err="1">
                <a:ea typeface="Calibri" pitchFamily="34" charset="0"/>
                <a:cs typeface="Arial" charset="0"/>
              </a:rPr>
              <a:t>MEPhI</a:t>
            </a:r>
            <a:endParaRPr lang="ru-RU" sz="2000" dirty="0">
              <a:ea typeface="Calibri" pitchFamily="34" charset="0"/>
              <a:cs typeface="Arial" charset="0"/>
            </a:endParaRPr>
          </a:p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en-US" sz="2000" dirty="0">
                <a:ea typeface="Calibri" pitchFamily="34" charset="0"/>
                <a:cs typeface="Arial" charset="0"/>
              </a:rPr>
              <a:t>(Moscow Engineering Physics Institute)</a:t>
            </a:r>
            <a:endParaRPr lang="ru-RU" sz="2000" dirty="0">
              <a:ea typeface="Calibri" pitchFamily="34" charset="0"/>
              <a:cs typeface="Arial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7CDCE9F-FE41-48E0-80CC-9ECF6C617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993" y="6402531"/>
            <a:ext cx="2114007" cy="34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5000"/>
              </a:lnSpc>
              <a:spcBef>
                <a:spcPts val="300"/>
              </a:spcBef>
              <a:buNone/>
            </a:pPr>
            <a:r>
              <a:rPr lang="en-US" altLang="ru-RU" sz="1600" dirty="0">
                <a:latin typeface="+mn-lt"/>
                <a:cs typeface="Arial" charset="0"/>
              </a:rPr>
              <a:t>Moscow, 2023</a:t>
            </a:r>
            <a:endParaRPr lang="ru-RU" altLang="ru-RU" sz="1600" dirty="0">
              <a:latin typeface="+mn-lt"/>
              <a:cs typeface="Arial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817BD5-6B48-46A8-827C-AA8F3D8F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19" y="4519547"/>
            <a:ext cx="1573656" cy="222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B54E9C-1C91-4174-B731-3405858E9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6" y="0"/>
            <a:ext cx="2106106" cy="15810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37F4C9-F531-4BE8-A2DF-998B719E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495" y="200988"/>
            <a:ext cx="2614982" cy="15573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4C40D3-598C-457D-828F-07E497B10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552"/>
            <a:ext cx="2476227" cy="158108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8EB5374A-BC28-49DE-BF83-54AE35AEF996}"/>
              </a:ext>
            </a:extLst>
          </p:cNvPr>
          <p:cNvSpPr>
            <a:spLocks/>
          </p:cNvSpPr>
          <p:nvPr/>
        </p:nvSpPr>
        <p:spPr bwMode="auto">
          <a:xfrm>
            <a:off x="9165495" y="5038176"/>
            <a:ext cx="2886864" cy="119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dirty="0">
                <a:cs typeface="Arial" charset="0"/>
              </a:rPr>
              <a:t>Presenter: </a:t>
            </a:r>
            <a:r>
              <a:rPr lang="en-US" dirty="0" err="1">
                <a:cs typeface="Arial" charset="0"/>
              </a:rPr>
              <a:t>Troshin</a:t>
            </a:r>
            <a:r>
              <a:rPr lang="en-US" dirty="0">
                <a:cs typeface="Arial" charset="0"/>
              </a:rPr>
              <a:t> I.Y.</a:t>
            </a:r>
          </a:p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dirty="0">
                <a:cs typeface="Arial" charset="0"/>
              </a:rPr>
              <a:t>E-mail: </a:t>
            </a:r>
            <a:r>
              <a:rPr lang="en-US" u="sng" dirty="0">
                <a:hlinkClick r:id="rId7"/>
              </a:rPr>
              <a:t>IYTroshin@mephi.ru</a:t>
            </a:r>
            <a:endParaRPr lang="ru-RU" u="sng" dirty="0"/>
          </a:p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dirty="0" err="1">
                <a:cs typeface="Arial" charset="0"/>
              </a:rPr>
              <a:t>MEPhI</a:t>
            </a:r>
            <a:r>
              <a:rPr lang="en-US" dirty="0">
                <a:cs typeface="Arial" charset="0"/>
              </a:rPr>
              <a:t> – IHEP Collaboration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230" y="387714"/>
            <a:ext cx="10515600" cy="938561"/>
          </a:xfrm>
        </p:spPr>
        <p:txBody>
          <a:bodyPr/>
          <a:lstStyle/>
          <a:p>
            <a:r>
              <a:rPr lang="en-US" dirty="0"/>
              <a:t>Reconstruction of multi-particle events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513262"/>
              </p:ext>
            </p:extLst>
          </p:nvPr>
        </p:nvGraphicFramePr>
        <p:xfrm>
          <a:off x="5894225" y="1455484"/>
          <a:ext cx="6639121" cy="508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94225" y="1455484"/>
                        <a:ext cx="6639121" cy="5080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539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BF102E14-0B81-426F-91CB-6D1E0145FB51}" type="slidenum">
              <a:rPr lang="ru-RU" sz="2000">
                <a:solidFill>
                  <a:schemeClr val="tx1"/>
                </a:solidFill>
              </a:rPr>
              <a:pPr/>
              <a:t>10</a:t>
            </a:fld>
            <a:endParaRPr lang="ru-RU" sz="2000">
              <a:solidFill>
                <a:schemeClr val="tx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072968"/>
              </p:ext>
            </p:extLst>
          </p:nvPr>
        </p:nvGraphicFramePr>
        <p:xfrm>
          <a:off x="-168675" y="1455483"/>
          <a:ext cx="6639120" cy="508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68675" y="1455483"/>
                        <a:ext cx="6639120" cy="5080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2623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0E885-707B-4FA2-AA05-E16636E41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7" y="108862"/>
            <a:ext cx="10604561" cy="939892"/>
          </a:xfrm>
        </p:spPr>
        <p:txBody>
          <a:bodyPr/>
          <a:lstStyle/>
          <a:p>
            <a:r>
              <a:rPr lang="en-US" dirty="0"/>
              <a:t>Conclusion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6A3470E-202D-40E2-8513-02F67BA6AA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5838" y="1048754"/>
                <a:ext cx="11060348" cy="570038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We have built the detector TREK, developed the data acquisition system and advanced software tools for efficient data processing. </a:t>
                </a:r>
                <a:endParaRPr lang="ru-RU" dirty="0"/>
              </a:p>
              <a:p>
                <a:endParaRPr lang="en-US" dirty="0"/>
              </a:p>
              <a:p>
                <a:r>
                  <a:rPr lang="en-US" dirty="0"/>
                  <a:t>With a total detector area of 250 m</a:t>
                </a:r>
                <a:r>
                  <a:rPr lang="ru-RU" sz="28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/>
                  <a:t> and with a two-track resolution of 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3 mm</a:t>
                </a:r>
                <a:r>
                  <a:rPr lang="en-US" dirty="0"/>
                  <a:t>, the detector will allow to study muon bundles over a record-wide range of primary particle energies from 10</a:t>
                </a:r>
                <a:r>
                  <a:rPr lang="en-US" sz="2800" baseline="30000" dirty="0">
                    <a:solidFill>
                      <a:schemeClr val="tx1"/>
                    </a:solidFill>
                  </a:rPr>
                  <a:t>1</a:t>
                </a:r>
                <a:r>
                  <a:rPr lang="ru-RU" sz="2800" baseline="30000" dirty="0">
                    <a:solidFill>
                      <a:schemeClr val="tx1"/>
                    </a:solidFill>
                  </a:rPr>
                  <a:t>4</a:t>
                </a:r>
                <a:r>
                  <a:rPr lang="en-US" dirty="0"/>
                  <a:t> to 10</a:t>
                </a:r>
                <a:r>
                  <a:rPr lang="en-US" sz="2800" baseline="30000" dirty="0">
                    <a:solidFill>
                      <a:schemeClr val="tx1"/>
                    </a:solidFill>
                  </a:rPr>
                  <a:t>19</a:t>
                </a:r>
                <a:r>
                  <a:rPr lang="en-US" dirty="0"/>
                  <a:t> eV</a:t>
                </a:r>
                <a:r>
                  <a:rPr lang="ru-RU" dirty="0"/>
                  <a:t>.</a:t>
                </a:r>
              </a:p>
              <a:p>
                <a:endParaRPr lang="ru-RU" dirty="0"/>
              </a:p>
              <a:p>
                <a:r>
                  <a:rPr lang="en-US" dirty="0"/>
                  <a:t>The inner plane is complete and is under operation, the outer plane is assembled and will be launched next year</a:t>
                </a:r>
                <a:endParaRPr lang="ru-RU" dirty="0"/>
              </a:p>
              <a:p>
                <a:endParaRPr lang="en-US" dirty="0"/>
              </a:p>
              <a:p>
                <a:r>
                  <a:rPr lang="en-US" dirty="0"/>
                  <a:t>The TREK registers muon</a:t>
                </a:r>
                <a:r>
                  <a:rPr lang="ru-RU" dirty="0"/>
                  <a:t> </a:t>
                </a:r>
                <a:r>
                  <a:rPr lang="en-US" dirty="0"/>
                  <a:t>bundles with rate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5000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events per day in the zenith </a:t>
                </a:r>
                <a:r>
                  <a:rPr lang="en-US" altLang="ru-RU" dirty="0">
                    <a:cs typeface="Arial" charset="0"/>
                  </a:rPr>
                  <a:t>angle interval 30° - 90°</a:t>
                </a:r>
                <a:r>
                  <a:rPr lang="ru-RU" dirty="0"/>
                  <a:t> </a:t>
                </a:r>
                <a:r>
                  <a:rPr lang="en-US" dirty="0"/>
                  <a:t>with multiplicities up to hundreds of muons.</a:t>
                </a:r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6A3470E-202D-40E2-8513-02F67BA6AA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5838" y="1048754"/>
                <a:ext cx="11060348" cy="5700384"/>
              </a:xfrm>
              <a:blipFill>
                <a:blip r:embed="rId2"/>
                <a:stretch>
                  <a:fillRect l="-992" t="-23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1E125A-A583-412A-A091-A866588CF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11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91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627002F-3AD0-4533-9C7B-8D3A3BA436DB}"/>
              </a:ext>
            </a:extLst>
          </p:cNvPr>
          <p:cNvSpPr>
            <a:spLocks noGrp="1"/>
          </p:cNvSpPr>
          <p:nvPr/>
        </p:nvSpPr>
        <p:spPr>
          <a:xfrm>
            <a:off x="0" y="2128393"/>
            <a:ext cx="12192000" cy="206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/>
              <a:t>Thanks for your attention</a:t>
            </a:r>
            <a:endParaRPr lang="ru-RU" sz="8800" dirty="0"/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DA4172DE-F329-485E-9FF9-6B20EBEE49C8}"/>
              </a:ext>
            </a:extLst>
          </p:cNvPr>
          <p:cNvSpPr txBox="1">
            <a:spLocks/>
          </p:cNvSpPr>
          <p:nvPr/>
        </p:nvSpPr>
        <p:spPr>
          <a:xfrm>
            <a:off x="11603202" y="6267450"/>
            <a:ext cx="588798" cy="590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CF7C674-BFAE-447C-B9FC-F042E5A101A7}" type="slidenum">
              <a:rPr lang="ru-RU" sz="2400" smtClean="0">
                <a:solidFill>
                  <a:schemeClr val="bg1"/>
                </a:solidFill>
              </a:rPr>
              <a:pPr algn="ctr"/>
              <a:t>12</a:t>
            </a:fld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8EB5374A-BC28-49DE-BF83-54AE35AEF996}"/>
              </a:ext>
            </a:extLst>
          </p:cNvPr>
          <p:cNvSpPr>
            <a:spLocks/>
          </p:cNvSpPr>
          <p:nvPr/>
        </p:nvSpPr>
        <p:spPr bwMode="auto">
          <a:xfrm>
            <a:off x="8747185" y="5076294"/>
            <a:ext cx="3444815" cy="119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sz="2000" dirty="0">
                <a:cs typeface="Arial" charset="0"/>
              </a:rPr>
              <a:t>Presenter: </a:t>
            </a:r>
            <a:r>
              <a:rPr lang="en-US" sz="2000" dirty="0" err="1">
                <a:cs typeface="Arial" charset="0"/>
              </a:rPr>
              <a:t>Troshin</a:t>
            </a:r>
            <a:r>
              <a:rPr lang="en-US" sz="2000" dirty="0">
                <a:cs typeface="Arial" charset="0"/>
              </a:rPr>
              <a:t> I.Y.</a:t>
            </a:r>
          </a:p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sz="2000" dirty="0">
                <a:cs typeface="Arial" charset="0"/>
              </a:rPr>
              <a:t>E-mail: </a:t>
            </a:r>
            <a:r>
              <a:rPr lang="en-US" sz="2000" u="sng" dirty="0">
                <a:hlinkClick r:id="rId2"/>
              </a:rPr>
              <a:t>IYTroshin@mephi.ru</a:t>
            </a:r>
            <a:endParaRPr lang="ru-RU" sz="2000" u="sng" dirty="0"/>
          </a:p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sz="2000" dirty="0" err="1">
                <a:cs typeface="Arial" charset="0"/>
              </a:rPr>
              <a:t>MEPhI</a:t>
            </a:r>
            <a:r>
              <a:rPr lang="en-US" sz="2000" dirty="0">
                <a:cs typeface="Arial" charset="0"/>
              </a:rPr>
              <a:t> – IHEP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2655801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4" y="1401532"/>
            <a:ext cx="9033991" cy="5081621"/>
          </a:xfrm>
          <a:prstGeom prst="rect">
            <a:avLst/>
          </a:prstGeo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3F826A86-E856-487D-A614-DB345AEE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13</a:t>
            </a:fld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4DC1475-0D4F-4097-867E-70308FCFD4C2}"/>
              </a:ext>
            </a:extLst>
          </p:cNvPr>
          <p:cNvGrpSpPr/>
          <p:nvPr/>
        </p:nvGrpSpPr>
        <p:grpSpPr>
          <a:xfrm>
            <a:off x="1181293" y="1366637"/>
            <a:ext cx="9885950" cy="5540807"/>
            <a:chOff x="1538610" y="1379003"/>
            <a:chExt cx="10093482" cy="543097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8AE88-C7C9-4BB3-A96B-3CBE3708C8E8}"/>
                </a:ext>
              </a:extLst>
            </p:cNvPr>
            <p:cNvSpPr txBox="1"/>
            <p:nvPr/>
          </p:nvSpPr>
          <p:spPr>
            <a:xfrm rot="981469">
              <a:off x="1845447" y="5482262"/>
              <a:ext cx="97432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DECOR</a:t>
              </a:r>
              <a:endParaRPr lang="ru-RU" sz="1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C967AFD8-BC19-4F29-B975-A7B30571BA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38610" y="4920039"/>
              <a:ext cx="449720" cy="49967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FD52CB9A-F58A-4077-B561-97699F71C4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7133" y="5185087"/>
              <a:ext cx="39363" cy="288336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5FD914FD-071D-4FE9-B5C5-3F9C42BA4C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0844" y="5032119"/>
              <a:ext cx="1130890" cy="59427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B68211-87DB-4BA4-B5D2-B2063DF3C6C8}"/>
                </a:ext>
              </a:extLst>
            </p:cNvPr>
            <p:cNvSpPr txBox="1"/>
            <p:nvPr/>
          </p:nvSpPr>
          <p:spPr>
            <a:xfrm rot="21132789">
              <a:off x="1710079" y="1379003"/>
              <a:ext cx="457248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System of calibration telescopes (SCT)</a:t>
              </a:r>
              <a:endParaRPr lang="ru-RU" sz="1600" dirty="0"/>
            </a:p>
          </p:txBody>
        </p: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C1C87E91-664F-4CD2-AC8C-4D3B58C33977}"/>
                </a:ext>
              </a:extLst>
            </p:cNvPr>
            <p:cNvCxnSpPr>
              <a:cxnSpLocks/>
            </p:cNvCxnSpPr>
            <p:nvPr/>
          </p:nvCxnSpPr>
          <p:spPr>
            <a:xfrm>
              <a:off x="4138096" y="1683547"/>
              <a:ext cx="65529" cy="22083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2CDF9781-449E-4E95-91C6-FA91F33C19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2060" y="1793964"/>
              <a:ext cx="168047" cy="275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26234BF6-F572-4705-992F-9A48FF0BFAB2}"/>
                </a:ext>
              </a:extLst>
            </p:cNvPr>
            <p:cNvCxnSpPr>
              <a:cxnSpLocks/>
            </p:cNvCxnSpPr>
            <p:nvPr/>
          </p:nvCxnSpPr>
          <p:spPr>
            <a:xfrm>
              <a:off x="4941519" y="1589982"/>
              <a:ext cx="213321" cy="22119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6CC116-F35D-4EA3-8E6E-25702A878CE7}"/>
                </a:ext>
              </a:extLst>
            </p:cNvPr>
            <p:cNvSpPr txBox="1"/>
            <p:nvPr/>
          </p:nvSpPr>
          <p:spPr>
            <a:xfrm>
              <a:off x="3564423" y="5573376"/>
              <a:ext cx="5393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SCT</a:t>
              </a:r>
              <a:endParaRPr lang="ru-RU" sz="1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43CEA35E-1880-4289-A45E-72CA78160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4223" y="5419709"/>
              <a:ext cx="272264" cy="20668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7C1F77-D49F-48C8-B9B5-3FA44ED22C45}"/>
                </a:ext>
              </a:extLst>
            </p:cNvPr>
            <p:cNvSpPr txBox="1"/>
            <p:nvPr/>
          </p:nvSpPr>
          <p:spPr>
            <a:xfrm>
              <a:off x="2593759" y="6163650"/>
              <a:ext cx="22913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800" dirty="0"/>
                <a:t>Inner plane </a:t>
              </a:r>
            </a:p>
            <a:p>
              <a:pPr algn="r"/>
              <a:r>
                <a:rPr lang="en-US" sz="1800" dirty="0"/>
                <a:t>of drift chambers</a:t>
              </a:r>
              <a:endParaRPr lang="ru-RU" dirty="0"/>
            </a:p>
          </p:txBody>
        </p: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950F88D9-38D5-47D2-97AE-B779082FAB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2000" y="5892546"/>
              <a:ext cx="355058" cy="341418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0D08DD0-F03F-4B00-A394-6D7AAA971BB3}"/>
                </a:ext>
              </a:extLst>
            </p:cNvPr>
            <p:cNvSpPr txBox="1"/>
            <p:nvPr/>
          </p:nvSpPr>
          <p:spPr>
            <a:xfrm>
              <a:off x="9552715" y="2259267"/>
              <a:ext cx="207937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O</a:t>
              </a:r>
              <a:r>
                <a:rPr lang="en-US" sz="1800" dirty="0"/>
                <a:t>uter plane </a:t>
              </a:r>
            </a:p>
            <a:p>
              <a:r>
                <a:rPr lang="en-US" sz="1800" dirty="0"/>
                <a:t>of drift chambers</a:t>
              </a:r>
              <a:endParaRPr lang="ru-RU" dirty="0"/>
            </a:p>
          </p:txBody>
        </p: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DAA835FE-D63E-4C6A-BB45-D3D6AE86A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03328" y="2704541"/>
              <a:ext cx="247649" cy="201057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3081873-9A1A-481D-9C9A-B49F16D5986E}"/>
              </a:ext>
            </a:extLst>
          </p:cNvPr>
          <p:cNvSpPr txBox="1"/>
          <p:nvPr/>
        </p:nvSpPr>
        <p:spPr>
          <a:xfrm>
            <a:off x="7492713" y="5386681"/>
            <a:ext cx="44964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The TREK consists of </a:t>
            </a:r>
            <a:r>
              <a:rPr lang="ru-RU" sz="2000" dirty="0"/>
              <a:t>264 </a:t>
            </a:r>
            <a:r>
              <a:rPr lang="en-US" sz="2000" dirty="0"/>
              <a:t>drift </a:t>
            </a:r>
            <a:r>
              <a:rPr lang="ru-RU" sz="2000" dirty="0" err="1"/>
              <a:t>chamber</a:t>
            </a:r>
            <a:r>
              <a:rPr lang="en-US" sz="2000" dirty="0"/>
              <a:t>s</a:t>
            </a:r>
          </a:p>
          <a:p>
            <a:pPr>
              <a:spcBef>
                <a:spcPts val="600"/>
              </a:spcBef>
            </a:pP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area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one</a:t>
            </a:r>
            <a:r>
              <a:rPr lang="ru-RU" sz="2000" dirty="0"/>
              <a:t> </a:t>
            </a:r>
            <a:r>
              <a:rPr lang="ru-RU" sz="2000" dirty="0" err="1"/>
              <a:t>chamber</a:t>
            </a:r>
            <a:r>
              <a:rPr lang="ru-RU" sz="2000" dirty="0"/>
              <a:t> </a:t>
            </a:r>
            <a:r>
              <a:rPr lang="ru-RU" sz="2000" dirty="0" err="1"/>
              <a:t>is</a:t>
            </a:r>
            <a:r>
              <a:rPr lang="ru-RU" sz="2000" dirty="0"/>
              <a:t> 1.85 </a:t>
            </a:r>
            <a:r>
              <a:rPr lang="en-US" sz="2000" dirty="0"/>
              <a:t>m</a:t>
            </a:r>
            <a:r>
              <a:rPr lang="ru-RU" sz="2000" baseline="30000" dirty="0">
                <a:solidFill>
                  <a:schemeClr val="tx1"/>
                </a:solidFill>
              </a:rPr>
              <a:t>2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ru-RU" sz="2000" dirty="0" err="1"/>
              <a:t>Detector</a:t>
            </a:r>
            <a:r>
              <a:rPr lang="ru-RU" sz="2000" dirty="0"/>
              <a:t> </a:t>
            </a:r>
            <a:r>
              <a:rPr lang="en-US" sz="2000" dirty="0"/>
              <a:t>TREK </a:t>
            </a:r>
            <a:r>
              <a:rPr lang="ru-RU" sz="2000" dirty="0" err="1"/>
              <a:t>area</a:t>
            </a:r>
            <a:r>
              <a:rPr lang="en-US" sz="2000" dirty="0"/>
              <a:t> is</a:t>
            </a:r>
            <a:r>
              <a:rPr lang="ru-RU" sz="2000" dirty="0"/>
              <a:t> 250 </a:t>
            </a:r>
            <a:r>
              <a:rPr lang="en-US" sz="2000" dirty="0"/>
              <a:t>m</a:t>
            </a:r>
            <a:r>
              <a:rPr lang="ru-RU" sz="2000" baseline="30000" dirty="0">
                <a:solidFill>
                  <a:schemeClr val="tx1"/>
                </a:solidFill>
              </a:rPr>
              <a:t>2</a:t>
            </a:r>
            <a:endParaRPr lang="ru-RU" sz="2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955A8-E5AE-4272-9241-4BDAC2C5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62643"/>
            <a:ext cx="11963401" cy="1209795"/>
          </a:xfrm>
        </p:spPr>
        <p:txBody>
          <a:bodyPr>
            <a:normAutofit/>
          </a:bodyPr>
          <a:lstStyle/>
          <a:p>
            <a:r>
              <a:rPr lang="en-US" sz="4000" dirty="0"/>
              <a:t>Detector TREK</a:t>
            </a:r>
            <a:r>
              <a:rPr lang="ru-RU" sz="4000" dirty="0"/>
              <a:t> </a:t>
            </a:r>
            <a:r>
              <a:rPr lang="en-US" sz="4000" dirty="0"/>
              <a:t>and other detectors of </a:t>
            </a:r>
            <a:br>
              <a:rPr lang="en-US" sz="4000" dirty="0"/>
            </a:br>
            <a:r>
              <a:rPr lang="en-US" sz="4000" dirty="0"/>
              <a:t>the experimental complex NEVOD</a:t>
            </a:r>
            <a:endParaRPr lang="ru-RU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08DD0-F03F-4B00-A394-6D7AAA971BB3}"/>
              </a:ext>
            </a:extLst>
          </p:cNvPr>
          <p:cNvSpPr txBox="1"/>
          <p:nvPr/>
        </p:nvSpPr>
        <p:spPr>
          <a:xfrm rot="729763">
            <a:off x="675944" y="3044305"/>
            <a:ext cx="1891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Cherenkov Water Detector (CWD)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 flipV="1">
            <a:off x="2491962" y="2924104"/>
            <a:ext cx="684619" cy="44683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 flipV="1">
            <a:off x="2491962" y="3577202"/>
            <a:ext cx="750026" cy="6237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>
            <a:off x="2454488" y="3806776"/>
            <a:ext cx="469867" cy="62387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388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v3_0001-0250">
            <a:hlinkClick r:id="" action="ppaction://media"/>
            <a:extLst>
              <a:ext uri="{FF2B5EF4-FFF2-40B4-BE49-F238E27FC236}">
                <a16:creationId xmlns:a16="http://schemas.microsoft.com/office/drawing/2014/main" id="{A722D566-DA20-428C-8D25-3832F9DBCC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799" y="1348525"/>
            <a:ext cx="9354739" cy="5261922"/>
          </a:xfr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3F826A86-E856-487D-A614-DB345AEE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14</a:t>
            </a:fld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4DC1475-0D4F-4097-867E-70308FCFD4C2}"/>
              </a:ext>
            </a:extLst>
          </p:cNvPr>
          <p:cNvGrpSpPr/>
          <p:nvPr/>
        </p:nvGrpSpPr>
        <p:grpSpPr>
          <a:xfrm>
            <a:off x="752482" y="1469641"/>
            <a:ext cx="10448925" cy="5358799"/>
            <a:chOff x="1100797" y="1479965"/>
            <a:chExt cx="10668276" cy="525257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8AE88-C7C9-4BB3-A96B-3CBE3708C8E8}"/>
                </a:ext>
              </a:extLst>
            </p:cNvPr>
            <p:cNvSpPr txBox="1"/>
            <p:nvPr/>
          </p:nvSpPr>
          <p:spPr>
            <a:xfrm rot="981469">
              <a:off x="1356394" y="5083545"/>
              <a:ext cx="97432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DECOR</a:t>
              </a:r>
              <a:endParaRPr lang="ru-RU" sz="1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C967AFD8-BC19-4F29-B975-A7B30571BA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26454" y="4520523"/>
              <a:ext cx="143430" cy="448299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FD52CB9A-F58A-4077-B561-97699F71C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669" y="4777434"/>
              <a:ext cx="145866" cy="246316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5FD914FD-071D-4FE9-B5C5-3F9C42BA4C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1456" y="4843302"/>
              <a:ext cx="1044606" cy="207907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B68211-87DB-4BA4-B5D2-B2063DF3C6C8}"/>
                </a:ext>
              </a:extLst>
            </p:cNvPr>
            <p:cNvSpPr txBox="1"/>
            <p:nvPr/>
          </p:nvSpPr>
          <p:spPr>
            <a:xfrm rot="21132789">
              <a:off x="1184932" y="1479965"/>
              <a:ext cx="457248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Calibration Telescopes System (CTS)</a:t>
              </a:r>
              <a:endParaRPr lang="ru-RU" sz="1600" dirty="0"/>
            </a:p>
          </p:txBody>
        </p: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C1C87E91-664F-4CD2-AC8C-4D3B58C33977}"/>
                </a:ext>
              </a:extLst>
            </p:cNvPr>
            <p:cNvCxnSpPr>
              <a:cxnSpLocks/>
            </p:cNvCxnSpPr>
            <p:nvPr/>
          </p:nvCxnSpPr>
          <p:spPr>
            <a:xfrm>
              <a:off x="3556560" y="1766030"/>
              <a:ext cx="65529" cy="22083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2CDF9781-449E-4E95-91C6-FA91F33C19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8500" y="1839202"/>
              <a:ext cx="168047" cy="275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26234BF6-F572-4705-992F-9A48FF0BFAB2}"/>
                </a:ext>
              </a:extLst>
            </p:cNvPr>
            <p:cNvCxnSpPr>
              <a:cxnSpLocks/>
            </p:cNvCxnSpPr>
            <p:nvPr/>
          </p:nvCxnSpPr>
          <p:spPr>
            <a:xfrm>
              <a:off x="4477838" y="1668553"/>
              <a:ext cx="213321" cy="22119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6CC116-F35D-4EA3-8E6E-25702A878CE7}"/>
                </a:ext>
              </a:extLst>
            </p:cNvPr>
            <p:cNvSpPr txBox="1"/>
            <p:nvPr/>
          </p:nvSpPr>
          <p:spPr>
            <a:xfrm>
              <a:off x="2709657" y="5382549"/>
              <a:ext cx="5393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CTS</a:t>
              </a:r>
              <a:endParaRPr lang="ru-RU" sz="1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43CEA35E-1880-4289-A45E-72CA78160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4808" y="5149049"/>
              <a:ext cx="131254" cy="290673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7C1F77-D49F-48C8-B9B5-3FA44ED22C45}"/>
                </a:ext>
              </a:extLst>
            </p:cNvPr>
            <p:cNvSpPr txBox="1"/>
            <p:nvPr/>
          </p:nvSpPr>
          <p:spPr>
            <a:xfrm>
              <a:off x="1100797" y="6086212"/>
              <a:ext cx="207937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800" dirty="0"/>
                <a:t>Inner plane </a:t>
              </a:r>
            </a:p>
            <a:p>
              <a:pPr algn="r"/>
              <a:r>
                <a:rPr lang="en-US" sz="1800" dirty="0"/>
                <a:t>of drift chambers</a:t>
              </a:r>
              <a:endParaRPr lang="ru-RU" dirty="0"/>
            </a:p>
          </p:txBody>
        </p: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950F88D9-38D5-47D2-97AE-B779082FAB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8976" y="6086213"/>
              <a:ext cx="373114" cy="183659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0D08DD0-F03F-4B00-A394-6D7AAA971BB3}"/>
                </a:ext>
              </a:extLst>
            </p:cNvPr>
            <p:cNvSpPr txBox="1"/>
            <p:nvPr/>
          </p:nvSpPr>
          <p:spPr>
            <a:xfrm>
              <a:off x="9689696" y="2114484"/>
              <a:ext cx="207937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O</a:t>
              </a:r>
              <a:r>
                <a:rPr lang="en-US" sz="1800" dirty="0"/>
                <a:t>uter plane </a:t>
              </a:r>
            </a:p>
            <a:p>
              <a:r>
                <a:rPr lang="en-US" sz="1800" dirty="0"/>
                <a:t>of drift chambers</a:t>
              </a:r>
              <a:endParaRPr lang="ru-RU" dirty="0"/>
            </a:p>
          </p:txBody>
        </p: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DAA835FE-D63E-4C6A-BB45-D3D6AE86A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56757" y="2639931"/>
              <a:ext cx="247649" cy="201057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3081873-9A1A-481D-9C9A-B49F16D5986E}"/>
              </a:ext>
            </a:extLst>
          </p:cNvPr>
          <p:cNvSpPr txBox="1"/>
          <p:nvPr/>
        </p:nvSpPr>
        <p:spPr>
          <a:xfrm>
            <a:off x="7492713" y="5386681"/>
            <a:ext cx="44964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The TREK consists of </a:t>
            </a:r>
            <a:r>
              <a:rPr lang="ru-RU" sz="2000" dirty="0"/>
              <a:t>264 </a:t>
            </a:r>
            <a:r>
              <a:rPr lang="en-US" sz="2000" dirty="0"/>
              <a:t>drift </a:t>
            </a:r>
            <a:r>
              <a:rPr lang="ru-RU" sz="2000" dirty="0" err="1"/>
              <a:t>chamber</a:t>
            </a:r>
            <a:r>
              <a:rPr lang="en-US" sz="2000" dirty="0"/>
              <a:t>s</a:t>
            </a:r>
          </a:p>
          <a:p>
            <a:pPr>
              <a:spcBef>
                <a:spcPts val="600"/>
              </a:spcBef>
            </a:pP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area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one</a:t>
            </a:r>
            <a:r>
              <a:rPr lang="ru-RU" sz="2000" dirty="0"/>
              <a:t> </a:t>
            </a:r>
            <a:r>
              <a:rPr lang="ru-RU" sz="2000" dirty="0" err="1"/>
              <a:t>chamber</a:t>
            </a:r>
            <a:r>
              <a:rPr lang="ru-RU" sz="2000" dirty="0"/>
              <a:t> </a:t>
            </a:r>
            <a:r>
              <a:rPr lang="ru-RU" sz="2000" dirty="0" err="1"/>
              <a:t>is</a:t>
            </a:r>
            <a:r>
              <a:rPr lang="ru-RU" sz="2000" dirty="0"/>
              <a:t> 1.85 </a:t>
            </a:r>
            <a:r>
              <a:rPr lang="en-US" sz="2000" dirty="0"/>
              <a:t>m</a:t>
            </a:r>
            <a:r>
              <a:rPr lang="ru-RU" sz="2000" baseline="30000" dirty="0">
                <a:solidFill>
                  <a:schemeClr val="tx1"/>
                </a:solidFill>
              </a:rPr>
              <a:t>2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ru-RU" sz="2000" dirty="0" err="1"/>
              <a:t>Detector</a:t>
            </a:r>
            <a:r>
              <a:rPr lang="ru-RU" sz="2000" dirty="0"/>
              <a:t> </a:t>
            </a:r>
            <a:r>
              <a:rPr lang="en-US" sz="2000" dirty="0"/>
              <a:t>TREK </a:t>
            </a:r>
            <a:r>
              <a:rPr lang="ru-RU" sz="2000" dirty="0" err="1"/>
              <a:t>area</a:t>
            </a:r>
            <a:r>
              <a:rPr lang="en-US" sz="2000" dirty="0"/>
              <a:t> is</a:t>
            </a:r>
            <a:r>
              <a:rPr lang="ru-RU" sz="2000" dirty="0"/>
              <a:t> 250 </a:t>
            </a:r>
            <a:r>
              <a:rPr lang="en-US" sz="2000" dirty="0"/>
              <a:t>m</a:t>
            </a:r>
            <a:r>
              <a:rPr lang="ru-RU" sz="2000" baseline="30000" dirty="0">
                <a:solidFill>
                  <a:schemeClr val="tx1"/>
                </a:solidFill>
              </a:rPr>
              <a:t>2</a:t>
            </a:r>
            <a:endParaRPr lang="ru-RU" sz="2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955A8-E5AE-4272-9241-4BDAC2C5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62643"/>
            <a:ext cx="11963401" cy="1209795"/>
          </a:xfrm>
        </p:spPr>
        <p:txBody>
          <a:bodyPr>
            <a:normAutofit/>
          </a:bodyPr>
          <a:lstStyle/>
          <a:p>
            <a:r>
              <a:rPr lang="en-US" sz="4000" dirty="0"/>
              <a:t>Detector TREK</a:t>
            </a:r>
            <a:r>
              <a:rPr lang="ru-RU" sz="4000" dirty="0"/>
              <a:t> </a:t>
            </a:r>
            <a:r>
              <a:rPr lang="en-US" sz="4000" dirty="0"/>
              <a:t>and other detectors of </a:t>
            </a:r>
            <a:br>
              <a:rPr lang="en-US" sz="4000" dirty="0"/>
            </a:br>
            <a:r>
              <a:rPr lang="en-US" sz="4000" dirty="0"/>
              <a:t>the experimental complex </a:t>
            </a:r>
            <a:r>
              <a:rPr lang="en-US" sz="4000" dirty="0" err="1"/>
              <a:t>NEVOD</a:t>
            </a:r>
            <a:endParaRPr lang="ru-RU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D08DD0-F03F-4B00-A394-6D7AAA971BB3}"/>
              </a:ext>
            </a:extLst>
          </p:cNvPr>
          <p:cNvSpPr txBox="1"/>
          <p:nvPr/>
        </p:nvSpPr>
        <p:spPr>
          <a:xfrm rot="1022846">
            <a:off x="570181" y="2603043"/>
            <a:ext cx="1709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Cherenkov Water Detector (CWD)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 flipV="1">
            <a:off x="2104845" y="2822535"/>
            <a:ext cx="751647" cy="242174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>
            <a:off x="2104845" y="3340775"/>
            <a:ext cx="751647" cy="9642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>
            <a:off x="1986440" y="3491073"/>
            <a:ext cx="675593" cy="85384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9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2841C-4B44-43A9-8645-63FA18B7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00" y="76131"/>
            <a:ext cx="10515600" cy="838269"/>
          </a:xfrm>
        </p:spPr>
        <p:txBody>
          <a:bodyPr>
            <a:normAutofit/>
          </a:bodyPr>
          <a:lstStyle/>
          <a:p>
            <a:r>
              <a:rPr lang="en-US" sz="5400" dirty="0"/>
              <a:t>Extensive air showers</a:t>
            </a:r>
            <a:endParaRPr lang="ru-RU" sz="540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04F084F-7C1C-460A-8E5A-6D7F8CC52028}"/>
              </a:ext>
            </a:extLst>
          </p:cNvPr>
          <p:cNvSpPr/>
          <p:nvPr/>
        </p:nvSpPr>
        <p:spPr>
          <a:xfrm>
            <a:off x="1781782" y="1449421"/>
            <a:ext cx="12180403" cy="12477594"/>
          </a:xfrm>
          <a:prstGeom prst="ellipse">
            <a:avLst/>
          </a:prstGeom>
          <a:solidFill>
            <a:srgbClr val="90A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3CEA651-3224-4DA4-8FCE-5CCDA7947D12}"/>
              </a:ext>
            </a:extLst>
          </p:cNvPr>
          <p:cNvSpPr/>
          <p:nvPr/>
        </p:nvSpPr>
        <p:spPr>
          <a:xfrm>
            <a:off x="4342777" y="3834567"/>
            <a:ext cx="7332960" cy="751187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F274B7D-7586-4673-A7B6-D383FD7852C0}"/>
              </a:ext>
            </a:extLst>
          </p:cNvPr>
          <p:cNvCxnSpPr/>
          <p:nvPr/>
        </p:nvCxnSpPr>
        <p:spPr>
          <a:xfrm>
            <a:off x="8009257" y="635504"/>
            <a:ext cx="0" cy="74357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396DF1F-6FD3-467A-A5EF-CB82DAB45CE2}"/>
              </a:ext>
            </a:extLst>
          </p:cNvPr>
          <p:cNvCxnSpPr>
            <a:cxnSpLocks/>
          </p:cNvCxnSpPr>
          <p:nvPr/>
        </p:nvCxnSpPr>
        <p:spPr>
          <a:xfrm flipV="1">
            <a:off x="2227145" y="3830103"/>
            <a:ext cx="855785" cy="1072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E020487-DC3F-4604-A708-6866F2C74E3B}"/>
              </a:ext>
            </a:extLst>
          </p:cNvPr>
          <p:cNvCxnSpPr/>
          <p:nvPr/>
        </p:nvCxnSpPr>
        <p:spPr>
          <a:xfrm>
            <a:off x="2924070" y="3818378"/>
            <a:ext cx="50851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1948F5C-0373-4560-8CA8-E12640B9D9B7}"/>
              </a:ext>
            </a:extLst>
          </p:cNvPr>
          <p:cNvSpPr/>
          <p:nvPr/>
        </p:nvSpPr>
        <p:spPr>
          <a:xfrm>
            <a:off x="9529007" y="2629714"/>
            <a:ext cx="1975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Atmosphere</a:t>
            </a:r>
            <a:endParaRPr lang="ru-RU" sz="28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10DC5C-E2F5-4D24-ABE7-35FEFC1E358C}"/>
              </a:ext>
            </a:extLst>
          </p:cNvPr>
          <p:cNvSpPr/>
          <p:nvPr/>
        </p:nvSpPr>
        <p:spPr>
          <a:xfrm>
            <a:off x="9731935" y="4823295"/>
            <a:ext cx="959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Earth</a:t>
            </a:r>
            <a:endParaRPr lang="ru-RU" sz="2800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54377CE-E3C2-4A02-AA24-23BBDC9AB7C1}"/>
              </a:ext>
            </a:extLst>
          </p:cNvPr>
          <p:cNvCxnSpPr/>
          <p:nvPr/>
        </p:nvCxnSpPr>
        <p:spPr>
          <a:xfrm flipV="1">
            <a:off x="8009257" y="1439373"/>
            <a:ext cx="0" cy="23806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AB3A552D-1A98-4B9C-A29D-E59A643EA457}"/>
              </a:ext>
            </a:extLst>
          </p:cNvPr>
          <p:cNvSpPr/>
          <p:nvPr/>
        </p:nvSpPr>
        <p:spPr>
          <a:xfrm>
            <a:off x="7907914" y="3720349"/>
            <a:ext cx="221201" cy="221201"/>
          </a:xfrm>
          <a:prstGeom prst="ellipse">
            <a:avLst/>
          </a:prstGeom>
          <a:solidFill>
            <a:srgbClr val="0C0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3BFEE0-57F7-4A5F-B25C-B7409CA764A4}"/>
              </a:ext>
            </a:extLst>
          </p:cNvPr>
          <p:cNvSpPr/>
          <p:nvPr/>
        </p:nvSpPr>
        <p:spPr>
          <a:xfrm>
            <a:off x="7288827" y="3938789"/>
            <a:ext cx="1459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Detector</a:t>
            </a:r>
            <a:endParaRPr lang="ru-RU" sz="28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123CFCD-F5F7-432C-9D6B-738C2185C28C}"/>
              </a:ext>
            </a:extLst>
          </p:cNvPr>
          <p:cNvSpPr/>
          <p:nvPr/>
        </p:nvSpPr>
        <p:spPr>
          <a:xfrm>
            <a:off x="802664" y="3225067"/>
            <a:ext cx="2505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Primary particle</a:t>
            </a:r>
            <a:endParaRPr lang="ru-RU" sz="28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C07EAE3-2A4F-4B33-8EE1-FBC6BCB057E5}"/>
              </a:ext>
            </a:extLst>
          </p:cNvPr>
          <p:cNvSpPr/>
          <p:nvPr/>
        </p:nvSpPr>
        <p:spPr>
          <a:xfrm>
            <a:off x="8068754" y="502354"/>
            <a:ext cx="3224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Primary particle</a:t>
            </a:r>
            <a:endParaRPr lang="ru-RU" sz="280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47A0351-D620-472E-A267-0270CF49CA23}"/>
              </a:ext>
            </a:extLst>
          </p:cNvPr>
          <p:cNvCxnSpPr>
            <a:cxnSpLocks/>
          </p:cNvCxnSpPr>
          <p:nvPr/>
        </p:nvCxnSpPr>
        <p:spPr>
          <a:xfrm flipV="1">
            <a:off x="3078329" y="3429000"/>
            <a:ext cx="3165518" cy="39117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C29DF0B-4A13-4C35-9BDD-B759015E1419}"/>
              </a:ext>
            </a:extLst>
          </p:cNvPr>
          <p:cNvCxnSpPr>
            <a:cxnSpLocks/>
          </p:cNvCxnSpPr>
          <p:nvPr/>
        </p:nvCxnSpPr>
        <p:spPr>
          <a:xfrm>
            <a:off x="3100101" y="3831902"/>
            <a:ext cx="3069587" cy="36849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5670A78D-57D1-4668-8924-2FC63BB3A315}"/>
              </a:ext>
            </a:extLst>
          </p:cNvPr>
          <p:cNvCxnSpPr>
            <a:cxnSpLocks/>
          </p:cNvCxnSpPr>
          <p:nvPr/>
        </p:nvCxnSpPr>
        <p:spPr>
          <a:xfrm>
            <a:off x="8020638" y="1439373"/>
            <a:ext cx="259928" cy="223657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0F447B6-5595-43CB-A464-7BED8F6143A4}"/>
              </a:ext>
            </a:extLst>
          </p:cNvPr>
          <p:cNvCxnSpPr>
            <a:cxnSpLocks/>
          </p:cNvCxnSpPr>
          <p:nvPr/>
        </p:nvCxnSpPr>
        <p:spPr>
          <a:xfrm flipH="1">
            <a:off x="7737254" y="1431003"/>
            <a:ext cx="283384" cy="224494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9DAC163-252C-4888-A13C-B37C97B6357A}"/>
              </a:ext>
            </a:extLst>
          </p:cNvPr>
          <p:cNvSpPr/>
          <p:nvPr/>
        </p:nvSpPr>
        <p:spPr>
          <a:xfrm>
            <a:off x="5805437" y="2870735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17E38C0-CFDF-4127-842A-0C8B601A1EB9}"/>
              </a:ext>
            </a:extLst>
          </p:cNvPr>
          <p:cNvSpPr/>
          <p:nvPr/>
        </p:nvSpPr>
        <p:spPr>
          <a:xfrm>
            <a:off x="8330016" y="3037936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834E253-632E-4B6D-B836-EF66D327F4B7}"/>
              </a:ext>
            </a:extLst>
          </p:cNvPr>
          <p:cNvSpPr/>
          <p:nvPr/>
        </p:nvSpPr>
        <p:spPr>
          <a:xfrm>
            <a:off x="5471326" y="4085428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1BFF218E-90C6-4803-A39F-2794010DED51}"/>
              </a:ext>
            </a:extLst>
          </p:cNvPr>
          <p:cNvCxnSpPr>
            <a:cxnSpLocks/>
          </p:cNvCxnSpPr>
          <p:nvPr/>
        </p:nvCxnSpPr>
        <p:spPr>
          <a:xfrm flipV="1">
            <a:off x="3080009" y="3644816"/>
            <a:ext cx="3163838" cy="17703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485C1005-C59F-44ED-B859-3A4551D794E7}"/>
              </a:ext>
            </a:extLst>
          </p:cNvPr>
          <p:cNvCxnSpPr>
            <a:cxnSpLocks/>
          </p:cNvCxnSpPr>
          <p:nvPr/>
        </p:nvCxnSpPr>
        <p:spPr>
          <a:xfrm>
            <a:off x="3031442" y="3823531"/>
            <a:ext cx="3173797" cy="14057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E61D94D2-C34D-4C91-92DA-3873CFF58661}"/>
              </a:ext>
            </a:extLst>
          </p:cNvPr>
          <p:cNvCxnSpPr>
            <a:cxnSpLocks/>
          </p:cNvCxnSpPr>
          <p:nvPr/>
        </p:nvCxnSpPr>
        <p:spPr>
          <a:xfrm flipH="1">
            <a:off x="7894019" y="1439373"/>
            <a:ext cx="126619" cy="223657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2FB6B06-039B-4E98-8E7D-644566154391}"/>
              </a:ext>
            </a:extLst>
          </p:cNvPr>
          <p:cNvCxnSpPr>
            <a:cxnSpLocks/>
          </p:cNvCxnSpPr>
          <p:nvPr/>
        </p:nvCxnSpPr>
        <p:spPr>
          <a:xfrm>
            <a:off x="8020638" y="1449421"/>
            <a:ext cx="102272" cy="222652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DF3C0F03-CD00-4AA9-92EB-E7F12A7A9DB9}"/>
              </a:ext>
            </a:extLst>
          </p:cNvPr>
          <p:cNvSpPr/>
          <p:nvPr/>
        </p:nvSpPr>
        <p:spPr>
          <a:xfrm>
            <a:off x="7294260" y="3013087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580D1D4E-B332-491D-81AD-73EF40356017}"/>
              </a:ext>
            </a:extLst>
          </p:cNvPr>
          <p:cNvSpPr/>
          <p:nvPr/>
        </p:nvSpPr>
        <p:spPr>
          <a:xfrm>
            <a:off x="4967314" y="3546355"/>
            <a:ext cx="221201" cy="5153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AE1D24B8-85FC-489E-A058-F12EDFDB4ADD}"/>
              </a:ext>
            </a:extLst>
          </p:cNvPr>
          <p:cNvSpPr/>
          <p:nvPr/>
        </p:nvSpPr>
        <p:spPr>
          <a:xfrm rot="5400000">
            <a:off x="7913156" y="3136053"/>
            <a:ext cx="221201" cy="5153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388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639"/>
            <a:ext cx="12191999" cy="6432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Reconstructed single-particle event on the TREK</a:t>
            </a:r>
            <a:endParaRPr lang="ru-RU" sz="3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886720" y="216088"/>
            <a:ext cx="10418557" cy="6472712"/>
            <a:chOff x="-138175" y="-591282"/>
            <a:chExt cx="10649442" cy="661615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42" t="-6849" r="1"/>
            <a:stretch/>
          </p:blipFill>
          <p:spPr bwMode="auto">
            <a:xfrm>
              <a:off x="-138175" y="-591282"/>
              <a:ext cx="10124024" cy="661615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837150" y="1207865"/>
              <a:ext cx="3674117" cy="389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Selected drift chamber</a:t>
              </a:r>
              <a:endPara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824833" y="4252198"/>
              <a:ext cx="3552395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Displaying the reconstructed track</a:t>
              </a:r>
              <a:endPara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5926527" y="2198822"/>
              <a:ext cx="2724984" cy="12269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scan of signals in the selected chamber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2" name="Номер слайда 3">
            <a:extLst>
              <a:ext uri="{FF2B5EF4-FFF2-40B4-BE49-F238E27FC236}">
                <a16:creationId xmlns:a16="http://schemas.microsoft.com/office/drawing/2014/main" id="{046AEF88-4068-42AF-A66B-87E5A85B063F}"/>
              </a:ext>
            </a:extLst>
          </p:cNvPr>
          <p:cNvSpPr txBox="1">
            <a:spLocks/>
          </p:cNvSpPr>
          <p:nvPr/>
        </p:nvSpPr>
        <p:spPr>
          <a:xfrm>
            <a:off x="9448797" y="65062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pPr/>
              <a:t>16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FE0CA6B-8791-4156-8A7A-F37758FAD693}"/>
              </a:ext>
            </a:extLst>
          </p:cNvPr>
          <p:cNvSpPr txBox="1">
            <a:spLocks/>
          </p:cNvSpPr>
          <p:nvPr/>
        </p:nvSpPr>
        <p:spPr>
          <a:xfrm>
            <a:off x="163310" y="-16926"/>
            <a:ext cx="11768277" cy="751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Reconstruction of the event with a high muon density</a:t>
            </a:r>
            <a:r>
              <a:rPr lang="ru-RU" dirty="0"/>
              <a:t> </a:t>
            </a:r>
            <a:r>
              <a:rPr lang="en-US" dirty="0"/>
              <a:t>in TREK</a:t>
            </a:r>
            <a:endParaRPr lang="ru-RU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4C936B40-A142-46A7-805E-D4AA6D14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17</a:t>
            </a:fld>
            <a:endParaRPr lang="ru-RU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F60283-C1E2-49E4-9B10-599E658E2F77}"/>
                  </a:ext>
                </a:extLst>
              </p:cNvPr>
              <p:cNvSpPr txBox="1"/>
              <p:nvPr/>
            </p:nvSpPr>
            <p:spPr>
              <a:xfrm>
                <a:off x="10187508" y="3353355"/>
                <a:ext cx="2112235" cy="1599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TREK</a:t>
                </a:r>
                <a:r>
                  <a:rPr lang="ru-RU" sz="2400" dirty="0"/>
                  <a:t> – 51.5°</a:t>
                </a:r>
              </a:p>
              <a:p>
                <a:r>
                  <a:rPr lang="en-US" sz="2400" dirty="0"/>
                  <a:t>DECOR</a:t>
                </a:r>
                <a:r>
                  <a:rPr lang="ru-RU" sz="2400" dirty="0"/>
                  <a:t> – 51.4°</a:t>
                </a: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i="1" dirty="0"/>
                  <a:t>E</a:t>
                </a:r>
                <a:r>
                  <a:rPr lang="en-US" sz="2400" i="1" baseline="-25000" dirty="0"/>
                  <a:t>0</a:t>
                </a:r>
                <a:r>
                  <a:rPr lang="en-US" sz="2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10</a:t>
                </a:r>
                <a:r>
                  <a:rPr lang="en-US" sz="2400" baseline="30000" dirty="0"/>
                  <a:t>1</a:t>
                </a:r>
                <a:r>
                  <a:rPr lang="ru-RU" sz="2400" baseline="30000" dirty="0"/>
                  <a:t>7</a:t>
                </a:r>
                <a:r>
                  <a:rPr lang="en-US" sz="2400" baseline="30000" dirty="0"/>
                  <a:t> 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eV</a:t>
                </a:r>
                <a:endParaRPr lang="en-US" sz="2400" baseline="30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F60283-C1E2-49E4-9B10-599E658E2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508" y="3353355"/>
                <a:ext cx="2112235" cy="1599605"/>
              </a:xfrm>
              <a:prstGeom prst="rect">
                <a:avLst/>
              </a:prstGeom>
              <a:blipFill>
                <a:blip r:embed="rId3"/>
                <a:stretch>
                  <a:fillRect l="-4323" t="-3053" b="-61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" t="23860" r="1"/>
          <a:stretch/>
        </p:blipFill>
        <p:spPr>
          <a:xfrm>
            <a:off x="324994" y="1317953"/>
            <a:ext cx="9862514" cy="459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35FCB-25C1-4813-9EAA-838EB9B2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6847"/>
          </a:xfrm>
        </p:spPr>
        <p:txBody>
          <a:bodyPr/>
          <a:lstStyle/>
          <a:p>
            <a:r>
              <a:rPr lang="en-US" dirty="0"/>
              <a:t>Gas system of detector TREK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740B46-A972-4991-8B38-CFC58A6A1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6017"/>
            <a:ext cx="12192000" cy="6158107"/>
          </a:xfr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B79BB46A-D844-4CBC-A14B-832E70C3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18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10C74-408E-4B1C-AF84-3534E6E5AEC2}"/>
              </a:ext>
            </a:extLst>
          </p:cNvPr>
          <p:cNvSpPr txBox="1"/>
          <p:nvPr/>
        </p:nvSpPr>
        <p:spPr>
          <a:xfrm rot="5400000">
            <a:off x="2902365" y="6342172"/>
            <a:ext cx="6722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СО</a:t>
            </a:r>
            <a:r>
              <a:rPr lang="ru-RU" sz="1000" b="0" i="0" u="none" strike="noStrike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ru-RU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CA1B85-A37D-4CAD-8AEA-9777E69487CD}"/>
              </a:ext>
            </a:extLst>
          </p:cNvPr>
          <p:cNvSpPr txBox="1"/>
          <p:nvPr/>
        </p:nvSpPr>
        <p:spPr>
          <a:xfrm rot="5400000">
            <a:off x="3520040" y="6338533"/>
            <a:ext cx="664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СО</a:t>
            </a:r>
            <a:r>
              <a:rPr lang="ru-RU" sz="1000" b="0" i="0" u="none" strike="noStrike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ru-RU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0E7A6-DE8D-41D1-94AC-BD0B46DA0981}"/>
              </a:ext>
            </a:extLst>
          </p:cNvPr>
          <p:cNvSpPr txBox="1"/>
          <p:nvPr/>
        </p:nvSpPr>
        <p:spPr>
          <a:xfrm rot="5400000">
            <a:off x="2430463" y="6338533"/>
            <a:ext cx="664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Ar</a:t>
            </a:r>
            <a:endParaRPr lang="ru-RU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0CAA28-2A4C-42A7-95F3-266DE657929A}"/>
              </a:ext>
            </a:extLst>
          </p:cNvPr>
          <p:cNvSpPr txBox="1"/>
          <p:nvPr/>
        </p:nvSpPr>
        <p:spPr>
          <a:xfrm>
            <a:off x="653364" y="6338532"/>
            <a:ext cx="19864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Ar</a:t>
            </a:r>
            <a:endParaRPr lang="ru-RU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E559C-8342-44E2-8468-BC01447E06DD}"/>
              </a:ext>
            </a:extLst>
          </p:cNvPr>
          <p:cNvSpPr txBox="1"/>
          <p:nvPr/>
        </p:nvSpPr>
        <p:spPr>
          <a:xfrm>
            <a:off x="8477507" y="4861204"/>
            <a:ext cx="37670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Composition of the gas mixture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9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%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Ar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+ 6% CO</a:t>
            </a:r>
            <a:r>
              <a:rPr lang="en-US" sz="1800" b="0" i="0" u="none" strike="noStrik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  <a:p>
            <a:r>
              <a:rPr lang="en-US" dirty="0"/>
              <a:t>Gas consumption per cluster is 15 l/h, </a:t>
            </a:r>
          </a:p>
          <a:p>
            <a:r>
              <a:rPr lang="en-US" dirty="0"/>
              <a:t>per plane is 240 l/h, </a:t>
            </a:r>
          </a:p>
          <a:p>
            <a:r>
              <a:rPr lang="en-US" dirty="0"/>
              <a:t>for the TREK is 480 l/h</a:t>
            </a:r>
            <a:endParaRPr lang="ru-RU" dirty="0"/>
          </a:p>
        </p:txBody>
      </p:sp>
      <p:pic>
        <p:nvPicPr>
          <p:cNvPr id="13" name="Объект 4">
            <a:extLst>
              <a:ext uri="{FF2B5EF4-FFF2-40B4-BE49-F238E27FC236}">
                <a16:creationId xmlns:a16="http://schemas.microsoft.com/office/drawing/2014/main" id="{20F69A83-134A-4723-81FB-EFA894D249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1" r="18387"/>
          <a:stretch/>
        </p:blipFill>
        <p:spPr>
          <a:xfrm>
            <a:off x="4809898" y="4605112"/>
            <a:ext cx="3495655" cy="2196290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BCF1CD9-8D80-48A4-9AB3-4A7A5FCEDEBA}"/>
              </a:ext>
            </a:extLst>
          </p:cNvPr>
          <p:cNvCxnSpPr>
            <a:cxnSpLocks/>
          </p:cNvCxnSpPr>
          <p:nvPr/>
        </p:nvCxnSpPr>
        <p:spPr>
          <a:xfrm flipV="1">
            <a:off x="3975631" y="5548544"/>
            <a:ext cx="738412" cy="97654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825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DD4CB01-643A-45EE-9A90-A0E3B336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" y="1220036"/>
            <a:ext cx="5467700" cy="515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D561B75-6389-47CA-B23A-FF29C121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944" y="2335027"/>
            <a:ext cx="6479922" cy="420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0075EB4-180C-4F08-80B0-7E106995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19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BCB5189-52E0-4EAF-B839-49A50B8D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944" y="71210"/>
            <a:ext cx="6479921" cy="219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608B522-298D-462D-89AF-D7ACC22D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410"/>
            <a:ext cx="4473420" cy="852715"/>
          </a:xfrm>
        </p:spPr>
        <p:txBody>
          <a:bodyPr>
            <a:normAutofit/>
          </a:bodyPr>
          <a:lstStyle/>
          <a:p>
            <a:r>
              <a:rPr lang="en-US" dirty="0"/>
              <a:t>Software Interface</a:t>
            </a:r>
            <a:endParaRPr lang="ru-RU" b="1" u="sng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5371145-0AFF-4D5A-A09E-A274F25693BB}"/>
              </a:ext>
            </a:extLst>
          </p:cNvPr>
          <p:cNvGrpSpPr/>
          <p:nvPr/>
        </p:nvGrpSpPr>
        <p:grpSpPr>
          <a:xfrm>
            <a:off x="5656944" y="2293658"/>
            <a:ext cx="6535056" cy="4240587"/>
            <a:chOff x="7558535" y="2298082"/>
            <a:chExt cx="6535056" cy="424058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E9C8C90-E2DD-410F-B6F7-325020DA0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535" y="2298082"/>
              <a:ext cx="6535056" cy="424058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EAF3E2-B6D6-48C5-9E4B-89B9C2F15E31}"/>
                </a:ext>
              </a:extLst>
            </p:cNvPr>
            <p:cNvSpPr txBox="1"/>
            <p:nvPr/>
          </p:nvSpPr>
          <p:spPr>
            <a:xfrm>
              <a:off x="7650954" y="5250214"/>
              <a:ext cx="170259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i="0" u="none" strike="noStrike" baseline="0" dirty="0">
                  <a:solidFill>
                    <a:srgbClr val="00B050"/>
                  </a:solidFill>
                  <a:latin typeface="Calibri" panose="020F0502020204030204" pitchFamily="34" charset="0"/>
                </a:rPr>
                <a:t>Noise output block for a certain period of time</a:t>
              </a:r>
              <a:endParaRPr lang="ru-RU" sz="16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71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41818D-55C4-4CB5-805B-3057676F31FB}"/>
                  </a:ext>
                </a:extLst>
              </p:cNvPr>
              <p:cNvSpPr txBox="1"/>
              <p:nvPr/>
            </p:nvSpPr>
            <p:spPr>
              <a:xfrm>
                <a:off x="4062155" y="4170590"/>
                <a:ext cx="3198921" cy="100867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ru-RU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ru-RU">
                                              <a:latin typeface="Cambria Math" panose="02040503050406030204" pitchFamily="18" charset="0"/>
                                            </a:rPr>
                                            <m:t>µ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ru-RU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  <m:r>
                            <a:rPr lang="ru-RU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ru-RU">
                                              <a:latin typeface="Cambria Math" panose="02040503050406030204" pitchFamily="18" charset="0"/>
                                            </a:rPr>
                                            <m:t>µ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ru-RU">
                                              <a:latin typeface="Cambria Math" panose="02040503050406030204" pitchFamily="18" charset="0"/>
                                            </a:rPr>
                                            <m:t>µ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𝐹𝑒</m:t>
                                      </m:r>
                                    </m:sub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  <m:r>
                            <a:rPr lang="ru-RU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ru-RU">
                                              <a:latin typeface="Cambria Math" panose="02040503050406030204" pitchFamily="18" charset="0"/>
                                            </a:rPr>
                                            <m:t>µ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41818D-55C4-4CB5-805B-3057676F3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155" y="4170590"/>
                <a:ext cx="3198921" cy="10086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588429B4-E916-4094-B6F5-65D8876C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2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3" name="Объект 4">
            <a:extLst>
              <a:ext uri="{FF2B5EF4-FFF2-40B4-BE49-F238E27FC236}">
                <a16:creationId xmlns:a16="http://schemas.microsoft.com/office/drawing/2014/main" id="{A6F2400B-AFF1-47C3-B7A5-7071D5897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6893" y="695750"/>
            <a:ext cx="10238213" cy="4980922"/>
          </a:xfr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CBB6841-8CD3-4D1A-AADC-42A8E03F605A}"/>
              </a:ext>
            </a:extLst>
          </p:cNvPr>
          <p:cNvSpPr/>
          <p:nvPr/>
        </p:nvSpPr>
        <p:spPr>
          <a:xfrm>
            <a:off x="976894" y="627302"/>
            <a:ext cx="10371378" cy="49475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51A25-9459-495C-A571-057BB625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93" y="36672"/>
            <a:ext cx="4892753" cy="556406"/>
          </a:xfrm>
        </p:spPr>
        <p:txBody>
          <a:bodyPr>
            <a:normAutofit fontScale="90000"/>
          </a:bodyPr>
          <a:lstStyle/>
          <a:p>
            <a:r>
              <a:rPr lang="en-US" dirty="0"/>
              <a:t>Muon puzzle</a:t>
            </a:r>
            <a:r>
              <a:rPr lang="ru-RU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46D44-AFDA-4A29-9F15-0D162B76FF7C}"/>
                  </a:ext>
                </a:extLst>
              </p:cNvPr>
              <p:cNvSpPr txBox="1"/>
              <p:nvPr/>
            </p:nvSpPr>
            <p:spPr>
              <a:xfrm>
                <a:off x="4541475" y="5551185"/>
                <a:ext cx="6806797" cy="1222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/>
                </a:lvl1pPr>
              </a:lstStyle>
              <a:p>
                <a:pPr algn="l"/>
                <a:r>
                  <a:rPr lang="en-US" sz="1800" dirty="0"/>
                  <a:t>where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18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ru-RU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1800">
                                        <a:latin typeface="Cambria Math" panose="02040503050406030204" pitchFamily="18" charset="0"/>
                                      </a:rPr>
                                      <m:t>µ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ru-RU" sz="18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ru-RU" sz="1800" i="1">
                                    <a:latin typeface="Cambria Math" panose="02040503050406030204" pitchFamily="18" charset="0"/>
                                  </a:rPr>
                                  <m:t>𝑑𝑒𝑡</m:t>
                                </m:r>
                              </m:sup>
                            </m:sSubSup>
                          </m:e>
                        </m:d>
                      </m:e>
                    </m:func>
                  </m:oMath>
                </a14:m>
                <a:r>
                  <a:rPr lang="en-US" sz="1800" dirty="0"/>
                  <a:t> is the logarithm of the measured muon abundance estimate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18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ru-RU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1800">
                                        <a:latin typeface="Cambria Math" panose="02040503050406030204" pitchFamily="18" charset="0"/>
                                      </a:rPr>
                                      <m:t>µ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ru-RU" sz="18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1800" i="1">
                                    <a:latin typeface="Cambria Math"/>
                                  </a:rPr>
                                  <m:t>𝑠𝑖𝑚</m:t>
                                </m:r>
                              </m:sup>
                            </m:sSubSup>
                          </m:e>
                        </m:d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18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ru-RU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1800">
                                        <a:latin typeface="Cambria Math" panose="02040503050406030204" pitchFamily="18" charset="0"/>
                                      </a:rPr>
                                      <m:t>µ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ru-RU" sz="1800" i="1">
                                    <a:latin typeface="Cambria Math" panose="02040503050406030204" pitchFamily="18" charset="0"/>
                                  </a:rPr>
                                  <m:t>𝐹𝑒</m:t>
                                </m:r>
                              </m:sub>
                              <m:sup>
                                <m:r>
                                  <a:rPr lang="en-US" sz="1800" i="1">
                                    <a:latin typeface="Cambria Math"/>
                                  </a:rPr>
                                  <m:t>𝑠𝑖𝑚</m:t>
                                </m:r>
                              </m:sup>
                            </m:sSubSup>
                          </m:e>
                        </m:d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are simulations of the estimates for proton and iron showers.</a:t>
                </a:r>
                <a:endParaRPr lang="ru-R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2046D44-AFDA-4A29-9F15-0D162B76F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475" y="5551185"/>
                <a:ext cx="6806797" cy="1222129"/>
              </a:xfrm>
              <a:prstGeom prst="rect">
                <a:avLst/>
              </a:prstGeom>
              <a:blipFill rotWithShape="1">
                <a:blip r:embed="rId4"/>
                <a:stretch>
                  <a:fillRect l="-80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741818D-55C4-4CB5-805B-3057676F31FB}"/>
                  </a:ext>
                </a:extLst>
              </p:cNvPr>
              <p:cNvSpPr txBox="1"/>
              <p:nvPr/>
            </p:nvSpPr>
            <p:spPr>
              <a:xfrm>
                <a:off x="976892" y="5606142"/>
                <a:ext cx="3564583" cy="122507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lang="ru-RU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ru-RU" sz="20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µ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ru-RU" sz="20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ru-RU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  <m:r>
                            <a:rPr lang="ru-RU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lang="ru-RU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ru-RU" sz="20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µ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ru-RU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𝑠𝑖𝑚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lang="ru-RU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ru-RU" sz="20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µ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ru-RU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𝐹𝑒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𝑠𝑖𝑚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  <m:r>
                            <a:rPr lang="ru-RU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lang="ru-RU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ru-RU" sz="20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µ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ru-RU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𝑠𝑖𝑚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741818D-55C4-4CB5-805B-3057676F3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92" y="5606142"/>
                <a:ext cx="3564583" cy="1225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516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3_0001-02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565" y="1678318"/>
            <a:ext cx="7753804" cy="4361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1DADF0-2B67-4B14-BEFE-4D82C254586E}"/>
              </a:ext>
            </a:extLst>
          </p:cNvPr>
          <p:cNvSpPr txBox="1"/>
          <p:nvPr/>
        </p:nvSpPr>
        <p:spPr>
          <a:xfrm>
            <a:off x="940274" y="5888206"/>
            <a:ext cx="6148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Visualization of single events</a:t>
            </a:r>
            <a:endParaRPr lang="ru-RU" sz="2000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8CFC6310-DBFC-441D-812C-D7FCACD7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155A801-6C91-4965-84D3-4F79075A7796}" type="slidenum">
              <a:rPr lang="ru-RU" smtClean="0"/>
              <a:t>20</a:t>
            </a:fld>
            <a:endParaRPr lang="ru-RU" dirty="0"/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D922F022-E0BA-49C7-9AA1-18A046C40AC9}"/>
              </a:ext>
            </a:extLst>
          </p:cNvPr>
          <p:cNvSpPr txBox="1">
            <a:spLocks/>
          </p:cNvSpPr>
          <p:nvPr/>
        </p:nvSpPr>
        <p:spPr>
          <a:xfrm>
            <a:off x="9454463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pPr/>
              <a:t>20</a:t>
            </a:fld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A33B716-394A-4338-B4D4-704980304C4C}"/>
              </a:ext>
            </a:extLst>
          </p:cNvPr>
          <p:cNvGrpSpPr/>
          <p:nvPr/>
        </p:nvGrpSpPr>
        <p:grpSpPr>
          <a:xfrm>
            <a:off x="7609596" y="72588"/>
            <a:ext cx="4598680" cy="6785412"/>
            <a:chOff x="7745421" y="72589"/>
            <a:chExt cx="4598680" cy="6785412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ECC57925-FADA-4DB9-8A21-1F74966AD9B8}"/>
                </a:ext>
              </a:extLst>
            </p:cNvPr>
            <p:cNvGrpSpPr/>
            <p:nvPr/>
          </p:nvGrpSpPr>
          <p:grpSpPr>
            <a:xfrm>
              <a:off x="7843336" y="72589"/>
              <a:ext cx="4500765" cy="6785411"/>
              <a:chOff x="7898947" y="225362"/>
              <a:chExt cx="4157243" cy="6267513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71A2E983-1FF2-45B6-AAA2-715DEA5A51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8947" y="3234239"/>
                <a:ext cx="4157243" cy="3258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4">
                <a:extLst>
                  <a:ext uri="{FF2B5EF4-FFF2-40B4-BE49-F238E27FC236}">
                    <a16:creationId xmlns:a16="http://schemas.microsoft.com/office/drawing/2014/main" id="{7E10F931-9154-4B08-8D02-B7BA1122CB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8949" y="225362"/>
                <a:ext cx="3854902" cy="3008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24E3ED-C14B-4C21-8A32-8F0B1A9CEA22}"/>
                </a:ext>
              </a:extLst>
            </p:cNvPr>
            <p:cNvSpPr txBox="1"/>
            <p:nvPr/>
          </p:nvSpPr>
          <p:spPr>
            <a:xfrm>
              <a:off x="9110476" y="6519447"/>
              <a:ext cx="14337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Section</a:t>
              </a:r>
              <a:endParaRPr lang="ru-RU" sz="1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5B93F0-0F5E-4E01-9921-1D5312AC9B7F}"/>
                </a:ext>
              </a:extLst>
            </p:cNvPr>
            <p:cNvSpPr txBox="1"/>
            <p:nvPr/>
          </p:nvSpPr>
          <p:spPr>
            <a:xfrm>
              <a:off x="10713921" y="3330095"/>
              <a:ext cx="14780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600"/>
              </a:lvl1pPr>
            </a:lstStyle>
            <a:p>
              <a:r>
                <a:rPr lang="en-US" sz="1400" dirty="0"/>
                <a:t>Number of tracks</a:t>
              </a:r>
              <a:endParaRPr lang="ru-RU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B51A42-990D-44D0-B481-94BDDE837E47}"/>
                </a:ext>
              </a:extLst>
            </p:cNvPr>
            <p:cNvSpPr txBox="1"/>
            <p:nvPr/>
          </p:nvSpPr>
          <p:spPr>
            <a:xfrm rot="16200000">
              <a:off x="7197826" y="4824968"/>
              <a:ext cx="14337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Drift chambers</a:t>
              </a:r>
              <a:endParaRPr lang="ru-RU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D0B2B6-AFF4-4D81-A4D8-017A6383843A}"/>
                </a:ext>
              </a:extLst>
            </p:cNvPr>
            <p:cNvSpPr txBox="1"/>
            <p:nvPr/>
          </p:nvSpPr>
          <p:spPr>
            <a:xfrm>
              <a:off x="9481228" y="3062302"/>
              <a:ext cx="14337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Drift chambers</a:t>
              </a:r>
              <a:endParaRPr lang="ru-RU" sz="1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296228-C2F3-496E-808A-44CD39BF6A87}"/>
                </a:ext>
              </a:extLst>
            </p:cNvPr>
            <p:cNvSpPr txBox="1"/>
            <p:nvPr/>
          </p:nvSpPr>
          <p:spPr>
            <a:xfrm rot="16200000">
              <a:off x="6894524" y="1561484"/>
              <a:ext cx="20403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600"/>
              </a:lvl1pPr>
            </a:lstStyle>
            <a:p>
              <a:r>
                <a:rPr lang="en-US" dirty="0"/>
                <a:t>Number of tracks</a:t>
              </a:r>
              <a:endParaRPr lang="ru-RU" dirty="0"/>
            </a:p>
          </p:txBody>
        </p:sp>
      </p:grp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31162AB3-1CAE-4C74-A874-74F07D06D2BC}"/>
              </a:ext>
            </a:extLst>
          </p:cNvPr>
          <p:cNvSpPr txBox="1">
            <a:spLocks/>
          </p:cNvSpPr>
          <p:nvPr/>
        </p:nvSpPr>
        <p:spPr>
          <a:xfrm>
            <a:off x="94075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pPr/>
              <a:t>20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EC64B94-CD1C-4767-A5DC-6F5B811A5384}"/>
              </a:ext>
            </a:extLst>
          </p:cNvPr>
          <p:cNvSpPr txBox="1">
            <a:spLocks/>
          </p:cNvSpPr>
          <p:nvPr/>
        </p:nvSpPr>
        <p:spPr>
          <a:xfrm>
            <a:off x="140494" y="262951"/>
            <a:ext cx="1114504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Single-particle events</a:t>
            </a:r>
            <a:r>
              <a:rPr lang="ru-RU" dirty="0"/>
              <a:t> </a:t>
            </a:r>
            <a:r>
              <a:rPr lang="en-US" dirty="0"/>
              <a:t>in the TREK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2A0600-888C-4D36-9BCF-D5E9445B833D}"/>
              </a:ext>
            </a:extLst>
          </p:cNvPr>
          <p:cNvSpPr txBox="1"/>
          <p:nvPr/>
        </p:nvSpPr>
        <p:spPr>
          <a:xfrm>
            <a:off x="140494" y="1216653"/>
            <a:ext cx="451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ea typeface="+mj-ea"/>
                <a:cs typeface="+mj-cs"/>
              </a:rPr>
              <a:t>350,000 events per day</a:t>
            </a:r>
            <a:endParaRPr lang="ru-RU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45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4CD23BC-9B52-430D-94BA-08F789355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60" y="222058"/>
            <a:ext cx="5729640" cy="63208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B4960-0782-4245-8D04-8E9A8905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29640" cy="863600"/>
          </a:xfrm>
        </p:spPr>
        <p:txBody>
          <a:bodyPr>
            <a:normAutofit/>
          </a:bodyPr>
          <a:lstStyle/>
          <a:p>
            <a:r>
              <a:rPr lang="en-US" sz="4000" dirty="0"/>
              <a:t>Data acquisition and </a:t>
            </a:r>
            <a:r>
              <a:rPr lang="en-US" sz="4000" dirty="0" err="1"/>
              <a:t>TDC</a:t>
            </a:r>
            <a:endParaRPr lang="ru-RU" sz="4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A00917-853A-4DF2-A1D4-9DA4C80E9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" y="777551"/>
            <a:ext cx="1716856" cy="30995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BCCCDA-01A6-49A3-BC7D-82FDEB315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" y="4012455"/>
            <a:ext cx="2031765" cy="2709020"/>
          </a:xfrm>
          <a:prstGeom prst="rect">
            <a:avLst/>
          </a:prstGeom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E5A5D52E-896E-4A07-B9C2-A0D4165EA644}"/>
              </a:ext>
            </a:extLst>
          </p:cNvPr>
          <p:cNvCxnSpPr>
            <a:cxnSpLocks/>
          </p:cNvCxnSpPr>
          <p:nvPr/>
        </p:nvCxnSpPr>
        <p:spPr>
          <a:xfrm flipH="1" flipV="1">
            <a:off x="2080088" y="2556770"/>
            <a:ext cx="532674" cy="42612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1CC4A601-C113-4EA7-8457-7820653FB1E2}"/>
              </a:ext>
            </a:extLst>
          </p:cNvPr>
          <p:cNvCxnSpPr>
            <a:cxnSpLocks/>
          </p:cNvCxnSpPr>
          <p:nvPr/>
        </p:nvCxnSpPr>
        <p:spPr>
          <a:xfrm flipH="1">
            <a:off x="2311278" y="5189682"/>
            <a:ext cx="1408466" cy="58838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975553C-EC16-425D-9EA2-D94491D5B0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21035" b="4337"/>
          <a:stretch/>
        </p:blipFill>
        <p:spPr>
          <a:xfrm>
            <a:off x="8402317" y="641367"/>
            <a:ext cx="3438786" cy="4132646"/>
          </a:xfrm>
          <a:prstGeom prst="rect">
            <a:avLst/>
          </a:prstGeom>
        </p:spPr>
      </p:pic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2BB8AA13-F762-48A4-8596-3DD990BB39C8}"/>
              </a:ext>
            </a:extLst>
          </p:cNvPr>
          <p:cNvCxnSpPr>
            <a:cxnSpLocks/>
          </p:cNvCxnSpPr>
          <p:nvPr/>
        </p:nvCxnSpPr>
        <p:spPr>
          <a:xfrm flipV="1">
            <a:off x="7636214" y="3095625"/>
            <a:ext cx="766103" cy="33337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B965CDD-6E61-4F8B-ACFF-A1AFFFE4C83A}"/>
              </a:ext>
            </a:extLst>
          </p:cNvPr>
          <p:cNvSpPr txBox="1"/>
          <p:nvPr/>
        </p:nvSpPr>
        <p:spPr>
          <a:xfrm>
            <a:off x="8494930" y="4894780"/>
            <a:ext cx="3417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Time-to-digital converter (</a:t>
            </a:r>
            <a:r>
              <a:rPr lang="en-US" dirty="0" err="1"/>
              <a:t>TDC</a:t>
            </a:r>
            <a:r>
              <a:rPr lang="en-US" dirty="0"/>
              <a:t>): </a:t>
            </a:r>
          </a:p>
          <a:p>
            <a:r>
              <a:rPr lang="en-US" dirty="0"/>
              <a:t>- Altera Cyclone V (FPGA + CPU); </a:t>
            </a:r>
          </a:p>
          <a:p>
            <a:r>
              <a:rPr lang="en-US" dirty="0"/>
              <a:t>- 8 interfaces for </a:t>
            </a:r>
            <a:r>
              <a:rPr lang="en-US" dirty="0" err="1"/>
              <a:t>DCs</a:t>
            </a:r>
            <a:r>
              <a:rPr lang="en-US" dirty="0"/>
              <a:t>’ connection; </a:t>
            </a:r>
          </a:p>
          <a:p>
            <a:r>
              <a:rPr lang="en-US" dirty="0"/>
              <a:t>- 32 </a:t>
            </a:r>
            <a:r>
              <a:rPr lang="en-US" dirty="0" err="1"/>
              <a:t>LVDS</a:t>
            </a:r>
            <a:r>
              <a:rPr lang="en-US" dirty="0"/>
              <a:t> channels; </a:t>
            </a:r>
          </a:p>
          <a:p>
            <a:r>
              <a:rPr lang="en-US" dirty="0"/>
              <a:t>- processing rate up to 1000 s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-1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9E7FF0-3917-433C-9A04-296ED4BD8F99}"/>
              </a:ext>
            </a:extLst>
          </p:cNvPr>
          <p:cNvSpPr txBox="1"/>
          <p:nvPr/>
        </p:nvSpPr>
        <p:spPr>
          <a:xfrm>
            <a:off x="2714579" y="2156660"/>
            <a:ext cx="1067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</a:lstStyle>
          <a:p>
            <a:pPr algn="ctr"/>
            <a:r>
              <a:rPr lang="en-US" sz="2000" dirty="0"/>
              <a:t>Server</a:t>
            </a:r>
            <a:endParaRPr lang="ru-RU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6AB697-EF43-4823-89B5-618FB27ACFDE}"/>
              </a:ext>
            </a:extLst>
          </p:cNvPr>
          <p:cNvSpPr txBox="1"/>
          <p:nvPr/>
        </p:nvSpPr>
        <p:spPr>
          <a:xfrm>
            <a:off x="3196069" y="4774013"/>
            <a:ext cx="2028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</a:lstStyle>
          <a:p>
            <a:pPr algn="ctr"/>
            <a:r>
              <a:rPr lang="en-US" sz="2000" dirty="0"/>
              <a:t>Computer</a:t>
            </a:r>
            <a:endParaRPr lang="ru-RU" sz="2000" dirty="0"/>
          </a:p>
        </p:txBody>
      </p:sp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354B8ADD-F1E7-47C8-85AC-63AF5817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21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E5786E-D4A4-4E3E-8DE8-01B2B78CCF1B}"/>
              </a:ext>
            </a:extLst>
          </p:cNvPr>
          <p:cNvSpPr txBox="1"/>
          <p:nvPr/>
        </p:nvSpPr>
        <p:spPr>
          <a:xfrm>
            <a:off x="3492757" y="2556770"/>
            <a:ext cx="1678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~1 3</a:t>
            </a:r>
            <a:r>
              <a:rPr lang="ru-RU" dirty="0"/>
              <a:t>00 000</a:t>
            </a:r>
            <a:r>
              <a:rPr lang="en-US" dirty="0"/>
              <a:t> </a:t>
            </a:r>
            <a:endParaRPr lang="ru-RU" dirty="0"/>
          </a:p>
          <a:p>
            <a:pPr algn="ctr"/>
            <a:r>
              <a:rPr lang="en-US" dirty="0"/>
              <a:t>events per day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906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92FD-BB2C-4004-B273-CD9931A5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72" y="132190"/>
            <a:ext cx="11145044" cy="994172"/>
          </a:xfrm>
        </p:spPr>
        <p:txBody>
          <a:bodyPr>
            <a:normAutofit/>
          </a:bodyPr>
          <a:lstStyle/>
          <a:p>
            <a:r>
              <a:rPr lang="en-US" dirty="0"/>
              <a:t>The principle of operation of the drift chamber</a:t>
            </a:r>
            <a:endParaRPr lang="ru-RU" dirty="0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4FF9F9FC-87CB-48C9-A2B5-433ADC761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779" y="3518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151B34-2525-47A6-BC4B-FDAA5BFD19F9}"/>
                  </a:ext>
                </a:extLst>
              </p:cNvPr>
              <p:cNvSpPr txBox="1"/>
              <p:nvPr/>
            </p:nvSpPr>
            <p:spPr>
              <a:xfrm>
                <a:off x="93943" y="3777173"/>
                <a:ext cx="6129336" cy="3016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l" rtl="0">
                  <a:spcBef>
                    <a:spcPts val="600"/>
                  </a:spcBef>
                </a:pP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Characteristics of drift chambers:</a:t>
                </a:r>
              </a:p>
              <a:p>
                <a:pPr marR="0" algn="l" rtl="0">
                  <a:spcBef>
                    <a:spcPts val="600"/>
                  </a:spcBef>
                  <a:buSzPts val="1600"/>
                  <a:buFont typeface="Symbol" panose="05050102010706020507" pitchFamily="18" charset="2"/>
                  <a:buChar char="·"/>
                </a:pP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Composition of the gas mixture</a:t>
                </a:r>
                <a:r>
                  <a:rPr lang="ru-RU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:</a:t>
                </a: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ru-RU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9</a:t>
                </a: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4</a:t>
                </a:r>
                <a:r>
                  <a:rPr lang="ru-RU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%</a:t>
                </a: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b="0" i="0" u="none" strike="noStrike" baseline="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Ar</a:t>
                </a:r>
                <a:r>
                  <a:rPr lang="ru-RU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+ 6% CO</a:t>
                </a:r>
                <a:r>
                  <a:rPr lang="en-US" sz="2000" b="0" i="0" u="none" strike="noStrike" baseline="-2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</a:t>
                </a:r>
                <a:endParaRPr lang="ru-RU" sz="20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marR="0" algn="l" rtl="0">
                  <a:spcBef>
                    <a:spcPts val="600"/>
                  </a:spcBef>
                  <a:buSzPts val="1600"/>
                  <a:buFont typeface="Symbol" panose="05050102010706020507" pitchFamily="18" charset="2"/>
                  <a:buChar char="·"/>
                </a:pPr>
                <a:r>
                  <a:rPr lang="en-US" sz="2000" dirty="0">
                    <a:solidFill>
                      <a:schemeClr val="tx1"/>
                    </a:solidFill>
                  </a:rPr>
                  <a:t> Spatial accuracy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ru-RU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1 </a:t>
                </a: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mm</a:t>
                </a:r>
                <a:endParaRPr lang="ru-RU" sz="20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  <a:buSzPts val="1600"/>
                  <a:buFont typeface="Symbol" panose="05050102010706020507" pitchFamily="18" charset="2"/>
                  <a:buChar char="·"/>
                </a:pP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Angle accuracy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1.7°</a:t>
                </a:r>
              </a:p>
              <a:p>
                <a:pPr>
                  <a:spcBef>
                    <a:spcPts val="600"/>
                  </a:spcBef>
                  <a:buSzPts val="1600"/>
                  <a:buFont typeface="Symbol" panose="05050102010706020507" pitchFamily="18" charset="2"/>
                  <a:buChar char="·"/>
                </a:pPr>
                <a:r>
                  <a:rPr lang="en-US" sz="2000" dirty="0">
                    <a:solidFill>
                      <a:schemeClr val="tx1"/>
                    </a:solidFill>
                  </a:rPr>
                  <a:t> Two-track resolution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3 mm</a:t>
                </a:r>
              </a:p>
              <a:p>
                <a:pPr marR="0" algn="l" rtl="0">
                  <a:spcBef>
                    <a:spcPts val="600"/>
                  </a:spcBef>
                  <a:buSzPts val="1600"/>
                  <a:buFont typeface="Symbol" panose="05050102010706020507" pitchFamily="18" charset="2"/>
                  <a:buChar char="·"/>
                </a:pP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Electron drift time up to 6 </a:t>
                </a:r>
                <a:r>
                  <a:rPr lang="el-GR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μ</a:t>
                </a: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</a:p>
              <a:p>
                <a:pPr>
                  <a:spcBef>
                    <a:spcPts val="600"/>
                  </a:spcBef>
                  <a:buSzPts val="1600"/>
                  <a:buFont typeface="Symbol" panose="05050102010706020507" pitchFamily="18" charset="2"/>
                  <a:buChar char="·"/>
                </a:pP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/>
                  <a:t>Drift velocity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dirty="0"/>
                  <a:t> 42 mm/</a:t>
                </a:r>
                <a:r>
                  <a:rPr lang="el-GR" sz="2000" dirty="0"/>
                  <a:t>μ</a:t>
                </a:r>
                <a:r>
                  <a:rPr lang="en-GB" sz="2000" dirty="0"/>
                  <a:t>s</a:t>
                </a:r>
              </a:p>
              <a:p>
                <a:pPr>
                  <a:buSzPts val="1600"/>
                  <a:buFont typeface="Symbol" panose="05050102010706020507" pitchFamily="18" charset="2"/>
                  <a:buChar char="·"/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151B34-2525-47A6-BC4B-FDAA5BFD1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" y="3777173"/>
                <a:ext cx="6129336" cy="3016210"/>
              </a:xfrm>
              <a:prstGeom prst="rect">
                <a:avLst/>
              </a:prstGeom>
              <a:blipFill>
                <a:blip r:embed="rId2"/>
                <a:stretch>
                  <a:fillRect l="-994" t="-1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D9D7ABA5-D163-48BA-A38B-8C29CC3C88F9}"/>
              </a:ext>
            </a:extLst>
          </p:cNvPr>
          <p:cNvSpPr txBox="1"/>
          <p:nvPr/>
        </p:nvSpPr>
        <p:spPr>
          <a:xfrm>
            <a:off x="6351588" y="4792178"/>
            <a:ext cx="5729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600"/>
            </a:pPr>
            <a:r>
              <a:rPr lang="en-GB" sz="2000" dirty="0"/>
              <a:t>Two types: </a:t>
            </a:r>
          </a:p>
          <a:p>
            <a:pPr>
              <a:buSzPts val="1600"/>
            </a:pPr>
            <a:r>
              <a:rPr lang="en-GB" sz="2000" dirty="0"/>
              <a:t>1) </a:t>
            </a:r>
            <a:r>
              <a:rPr lang="en-GB" sz="2000" dirty="0" err="1"/>
              <a:t>nDC</a:t>
            </a:r>
            <a:r>
              <a:rPr lang="en-GB" sz="2000" dirty="0"/>
              <a:t> (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field-forming wires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 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-12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kV to 0 V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; </a:t>
            </a:r>
          </a:p>
          <a:p>
            <a:pPr>
              <a:buSzPts val="1600"/>
            </a:pP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cathodic wires 0 V; signal wires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 +2.2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kV)</a:t>
            </a:r>
          </a:p>
          <a:p>
            <a:pPr>
              <a:buSzPts val="1600"/>
            </a:pPr>
            <a:endParaRPr lang="en-GB" sz="2000" dirty="0"/>
          </a:p>
          <a:p>
            <a:pPr>
              <a:buSzPts val="1600"/>
            </a:pPr>
            <a:r>
              <a:rPr lang="en-GB" sz="2000" dirty="0"/>
              <a:t>2) </a:t>
            </a:r>
            <a:r>
              <a:rPr lang="en-GB" sz="2000" dirty="0" err="1"/>
              <a:t>pDC</a:t>
            </a:r>
            <a:r>
              <a:rPr lang="en-GB" sz="2000" dirty="0"/>
              <a:t> (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field-forming wires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 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kV to +12 kV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; </a:t>
            </a:r>
          </a:p>
          <a:p>
            <a:pPr>
              <a:buSzPts val="1600"/>
            </a:pP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cathodic wires 12 kV; signal wires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 +14.2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kV)</a:t>
            </a:r>
            <a:endParaRPr lang="en-GB" sz="2000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16350015-DBC9-4CFB-B549-7064F8BA91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1226653"/>
            <a:ext cx="12141200" cy="3565525"/>
            <a:chOff x="10" y="794"/>
            <a:chExt cx="7648" cy="2246"/>
          </a:xfrm>
        </p:grpSpPr>
        <p:grpSp>
          <p:nvGrpSpPr>
            <p:cNvPr id="17" name="Group 205">
              <a:extLst>
                <a:ext uri="{FF2B5EF4-FFF2-40B4-BE49-F238E27FC236}">
                  <a16:creationId xmlns:a16="http://schemas.microsoft.com/office/drawing/2014/main" id="{012D17F0-A44C-4111-AF30-419EAAB4D5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" y="794"/>
              <a:ext cx="7648" cy="1513"/>
              <a:chOff x="10" y="794"/>
              <a:chExt cx="7648" cy="1513"/>
            </a:xfrm>
          </p:grpSpPr>
          <p:sp>
            <p:nvSpPr>
              <p:cNvPr id="165" name="Rectangle 6">
                <a:extLst>
                  <a:ext uri="{FF2B5EF4-FFF2-40B4-BE49-F238E27FC236}">
                    <a16:creationId xmlns:a16="http://schemas.microsoft.com/office/drawing/2014/main" id="{AC992A08-46BC-4A02-9E12-55F55AE0A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794"/>
                <a:ext cx="7648" cy="1513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Rectangle 7">
                <a:extLst>
                  <a:ext uri="{FF2B5EF4-FFF2-40B4-BE49-F238E27FC236}">
                    <a16:creationId xmlns:a16="http://schemas.microsoft.com/office/drawing/2014/main" id="{1CEADE35-4D9D-4D2A-947D-C0D6A7245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" y="984"/>
                <a:ext cx="7529" cy="9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Rectangle 8">
                <a:extLst>
                  <a:ext uri="{FF2B5EF4-FFF2-40B4-BE49-F238E27FC236}">
                    <a16:creationId xmlns:a16="http://schemas.microsoft.com/office/drawing/2014/main" id="{C9DFC4E2-26E5-4350-8E28-0E45EA914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" y="984"/>
                <a:ext cx="7529" cy="972"/>
              </a:xfrm>
              <a:prstGeom prst="rect">
                <a:avLst/>
              </a:prstGeom>
              <a:noFill/>
              <a:ln w="36513" cap="rnd">
                <a:solidFill>
                  <a:srgbClr val="548B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8" name="Oval 9">
                <a:extLst>
                  <a:ext uri="{FF2B5EF4-FFF2-40B4-BE49-F238E27FC236}">
                    <a16:creationId xmlns:a16="http://schemas.microsoft.com/office/drawing/2014/main" id="{87E36500-F826-43F1-BD4B-F0BD9AB17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" name="Oval 10">
                <a:extLst>
                  <a:ext uri="{FF2B5EF4-FFF2-40B4-BE49-F238E27FC236}">
                    <a16:creationId xmlns:a16="http://schemas.microsoft.com/office/drawing/2014/main" id="{DFB88F57-39B1-4E3B-86CC-ADB784CC1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081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Oval 11">
                <a:extLst>
                  <a:ext uri="{FF2B5EF4-FFF2-40B4-BE49-F238E27FC236}">
                    <a16:creationId xmlns:a16="http://schemas.microsoft.com/office/drawing/2014/main" id="{F792594C-0E89-437E-AE30-943BC1145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154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Oval 12">
                <a:extLst>
                  <a:ext uri="{FF2B5EF4-FFF2-40B4-BE49-F238E27FC236}">
                    <a16:creationId xmlns:a16="http://schemas.microsoft.com/office/drawing/2014/main" id="{B552446F-6AAA-4185-999F-654B57A8D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22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Oval 13">
                <a:extLst>
                  <a:ext uri="{FF2B5EF4-FFF2-40B4-BE49-F238E27FC236}">
                    <a16:creationId xmlns:a16="http://schemas.microsoft.com/office/drawing/2014/main" id="{236ACAC8-AB1B-48AE-815B-D4EAB853E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301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Oval 14">
                <a:extLst>
                  <a:ext uri="{FF2B5EF4-FFF2-40B4-BE49-F238E27FC236}">
                    <a16:creationId xmlns:a16="http://schemas.microsoft.com/office/drawing/2014/main" id="{8E68FE86-4868-4ECD-8D13-728BA3E56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374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Oval 15">
                <a:extLst>
                  <a:ext uri="{FF2B5EF4-FFF2-40B4-BE49-F238E27FC236}">
                    <a16:creationId xmlns:a16="http://schemas.microsoft.com/office/drawing/2014/main" id="{8DCBD316-2A76-4929-9013-7E88C54FE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44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Oval 16">
                <a:extLst>
                  <a:ext uri="{FF2B5EF4-FFF2-40B4-BE49-F238E27FC236}">
                    <a16:creationId xmlns:a16="http://schemas.microsoft.com/office/drawing/2014/main" id="{3B9F31C8-2890-47BE-9028-00755E4E5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521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" name="Oval 17">
                <a:extLst>
                  <a:ext uri="{FF2B5EF4-FFF2-40B4-BE49-F238E27FC236}">
                    <a16:creationId xmlns:a16="http://schemas.microsoft.com/office/drawing/2014/main" id="{88816B5A-775D-4E8E-8ABD-08282D820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594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7" name="Oval 18">
                <a:extLst>
                  <a:ext uri="{FF2B5EF4-FFF2-40B4-BE49-F238E27FC236}">
                    <a16:creationId xmlns:a16="http://schemas.microsoft.com/office/drawing/2014/main" id="{D1B75A57-2B8B-40BA-ABC0-25A02B1F6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66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Oval 19">
                <a:extLst>
                  <a:ext uri="{FF2B5EF4-FFF2-40B4-BE49-F238E27FC236}">
                    <a16:creationId xmlns:a16="http://schemas.microsoft.com/office/drawing/2014/main" id="{1E590505-9345-422E-BEA5-897405C09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741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9" name="Oval 20">
                <a:extLst>
                  <a:ext uri="{FF2B5EF4-FFF2-40B4-BE49-F238E27FC236}">
                    <a16:creationId xmlns:a16="http://schemas.microsoft.com/office/drawing/2014/main" id="{7CD1B5C7-B5F2-4C69-AC69-8C6187902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814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0" name="Oval 21">
                <a:extLst>
                  <a:ext uri="{FF2B5EF4-FFF2-40B4-BE49-F238E27FC236}">
                    <a16:creationId xmlns:a16="http://schemas.microsoft.com/office/drawing/2014/main" id="{3D0DE651-E8C9-4584-B126-C31C9310A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Oval 22">
                <a:extLst>
                  <a:ext uri="{FF2B5EF4-FFF2-40B4-BE49-F238E27FC236}">
                    <a16:creationId xmlns:a16="http://schemas.microsoft.com/office/drawing/2014/main" id="{57F580C6-10BD-47DA-8327-ABE627F97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" y="188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Oval 23">
                <a:extLst>
                  <a:ext uri="{FF2B5EF4-FFF2-40B4-BE49-F238E27FC236}">
                    <a16:creationId xmlns:a16="http://schemas.microsoft.com/office/drawing/2014/main" id="{99749BC4-01E6-43CB-9ADC-1B9004452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Oval 24">
                <a:extLst>
                  <a:ext uri="{FF2B5EF4-FFF2-40B4-BE49-F238E27FC236}">
                    <a16:creationId xmlns:a16="http://schemas.microsoft.com/office/drawing/2014/main" id="{67A59C27-424C-47EC-929F-E3190C9F0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Oval 25">
                <a:extLst>
                  <a:ext uri="{FF2B5EF4-FFF2-40B4-BE49-F238E27FC236}">
                    <a16:creationId xmlns:a16="http://schemas.microsoft.com/office/drawing/2014/main" id="{14C3B124-051F-44DE-9D29-9F1851F31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" y="188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Oval 26">
                <a:extLst>
                  <a:ext uri="{FF2B5EF4-FFF2-40B4-BE49-F238E27FC236}">
                    <a16:creationId xmlns:a16="http://schemas.microsoft.com/office/drawing/2014/main" id="{D6742185-104B-4902-B920-E66B5B08C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Oval 27">
                <a:extLst>
                  <a:ext uri="{FF2B5EF4-FFF2-40B4-BE49-F238E27FC236}">
                    <a16:creationId xmlns:a16="http://schemas.microsoft.com/office/drawing/2014/main" id="{E6F52CEA-D860-4962-94D0-3E50974B6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" y="1886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Freeform 28">
                <a:extLst>
                  <a:ext uri="{FF2B5EF4-FFF2-40B4-BE49-F238E27FC236}">
                    <a16:creationId xmlns:a16="http://schemas.microsoft.com/office/drawing/2014/main" id="{2AC80DA4-2612-425A-BFC7-3C4D8CC4A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" y="1887"/>
                <a:ext cx="37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5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Freeform 29">
                <a:extLst>
                  <a:ext uri="{FF2B5EF4-FFF2-40B4-BE49-F238E27FC236}">
                    <a16:creationId xmlns:a16="http://schemas.microsoft.com/office/drawing/2014/main" id="{99993357-D8CB-4562-A75A-750382F61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" y="1887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30">
                <a:extLst>
                  <a:ext uri="{FF2B5EF4-FFF2-40B4-BE49-F238E27FC236}">
                    <a16:creationId xmlns:a16="http://schemas.microsoft.com/office/drawing/2014/main" id="{C8598C25-75DC-45DA-9E20-398CC4870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" y="1887"/>
                <a:ext cx="36" cy="37"/>
              </a:xfrm>
              <a:custGeom>
                <a:avLst/>
                <a:gdLst>
                  <a:gd name="T0" fmla="*/ 75 w 151"/>
                  <a:gd name="T1" fmla="*/ 1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5 w 151"/>
                  <a:gd name="T9" fmla="*/ 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1"/>
                    </a:moveTo>
                    <a:cubicBezTo>
                      <a:pt x="34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31">
                <a:extLst>
                  <a:ext uri="{FF2B5EF4-FFF2-40B4-BE49-F238E27FC236}">
                    <a16:creationId xmlns:a16="http://schemas.microsoft.com/office/drawing/2014/main" id="{0CB4EE18-B680-42F8-8E0A-96111A18A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" y="1887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1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32">
                <a:extLst>
                  <a:ext uri="{FF2B5EF4-FFF2-40B4-BE49-F238E27FC236}">
                    <a16:creationId xmlns:a16="http://schemas.microsoft.com/office/drawing/2014/main" id="{6F691F24-E012-4E04-B18D-D1E944B17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" y="1887"/>
                <a:ext cx="37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5 w 151"/>
                  <a:gd name="T5" fmla="*/ 152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3" y="1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33">
                <a:extLst>
                  <a:ext uri="{FF2B5EF4-FFF2-40B4-BE49-F238E27FC236}">
                    <a16:creationId xmlns:a16="http://schemas.microsoft.com/office/drawing/2014/main" id="{49E5CEE8-B9A9-4BE1-8E81-41F5F936F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" y="1887"/>
                <a:ext cx="36" cy="36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Oval 34">
                <a:extLst>
                  <a:ext uri="{FF2B5EF4-FFF2-40B4-BE49-F238E27FC236}">
                    <a16:creationId xmlns:a16="http://schemas.microsoft.com/office/drawing/2014/main" id="{BD095AB4-75B9-406A-9F55-B61C6E2D3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" y="1887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35">
                <a:extLst>
                  <a:ext uri="{FF2B5EF4-FFF2-40B4-BE49-F238E27FC236}">
                    <a16:creationId xmlns:a16="http://schemas.microsoft.com/office/drawing/2014/main" id="{86678EB1-3295-4087-B515-6829F93CB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" y="1887"/>
                <a:ext cx="37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36">
                <a:extLst>
                  <a:ext uri="{FF2B5EF4-FFF2-40B4-BE49-F238E27FC236}">
                    <a16:creationId xmlns:a16="http://schemas.microsoft.com/office/drawing/2014/main" id="{78AE0BCF-E075-400B-9AB7-386EE373E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" y="1886"/>
                <a:ext cx="37" cy="37"/>
              </a:xfrm>
              <a:custGeom>
                <a:avLst/>
                <a:gdLst>
                  <a:gd name="T0" fmla="*/ 76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6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37">
                <a:extLst>
                  <a:ext uri="{FF2B5EF4-FFF2-40B4-BE49-F238E27FC236}">
                    <a16:creationId xmlns:a16="http://schemas.microsoft.com/office/drawing/2014/main" id="{16C3FC19-AC62-4733-806F-E9D60092A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1886"/>
                <a:ext cx="36" cy="37"/>
              </a:xfrm>
              <a:custGeom>
                <a:avLst/>
                <a:gdLst>
                  <a:gd name="T0" fmla="*/ 76 w 152"/>
                  <a:gd name="T1" fmla="*/ 0 h 151"/>
                  <a:gd name="T2" fmla="*/ 1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1" y="76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38">
                <a:extLst>
                  <a:ext uri="{FF2B5EF4-FFF2-40B4-BE49-F238E27FC236}">
                    <a16:creationId xmlns:a16="http://schemas.microsoft.com/office/drawing/2014/main" id="{6AE37782-F604-4266-B1DA-A2CD91D23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5" y="1886"/>
                <a:ext cx="37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6 w 151"/>
                  <a:gd name="T5" fmla="*/ 151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1"/>
                    </a:cubicBezTo>
                    <a:cubicBezTo>
                      <a:pt x="117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39">
                <a:extLst>
                  <a:ext uri="{FF2B5EF4-FFF2-40B4-BE49-F238E27FC236}">
                    <a16:creationId xmlns:a16="http://schemas.microsoft.com/office/drawing/2014/main" id="{D3A58CA9-1A43-4834-8BE1-A4F0D4313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" y="1886"/>
                <a:ext cx="37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40">
                <a:extLst>
                  <a:ext uri="{FF2B5EF4-FFF2-40B4-BE49-F238E27FC236}">
                    <a16:creationId xmlns:a16="http://schemas.microsoft.com/office/drawing/2014/main" id="{53831B5D-4848-40F0-964E-70B224684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886"/>
                <a:ext cx="36" cy="37"/>
              </a:xfrm>
              <a:custGeom>
                <a:avLst/>
                <a:gdLst>
                  <a:gd name="T0" fmla="*/ 0 w 151"/>
                  <a:gd name="T1" fmla="*/ 76 h 152"/>
                  <a:gd name="T2" fmla="*/ 75 w 151"/>
                  <a:gd name="T3" fmla="*/ 151 h 152"/>
                  <a:gd name="T4" fmla="*/ 151 w 151"/>
                  <a:gd name="T5" fmla="*/ 76 h 152"/>
                  <a:gd name="T6" fmla="*/ 75 w 151"/>
                  <a:gd name="T7" fmla="*/ 0 h 152"/>
                  <a:gd name="T8" fmla="*/ 0 w 151"/>
                  <a:gd name="T9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0" y="76"/>
                    </a:moveTo>
                    <a:cubicBezTo>
                      <a:pt x="0" y="118"/>
                      <a:pt x="34" y="152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Oval 41">
                <a:extLst>
                  <a:ext uri="{FF2B5EF4-FFF2-40B4-BE49-F238E27FC236}">
                    <a16:creationId xmlns:a16="http://schemas.microsoft.com/office/drawing/2014/main" id="{8CBDB481-A3CC-46D2-880A-D51DAE31C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" y="188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Oval 42">
                <a:extLst>
                  <a:ext uri="{FF2B5EF4-FFF2-40B4-BE49-F238E27FC236}">
                    <a16:creationId xmlns:a16="http://schemas.microsoft.com/office/drawing/2014/main" id="{50DA8FF2-D655-4D41-905E-AD201E4D4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Oval 43">
                <a:extLst>
                  <a:ext uri="{FF2B5EF4-FFF2-40B4-BE49-F238E27FC236}">
                    <a16:creationId xmlns:a16="http://schemas.microsoft.com/office/drawing/2014/main" id="{2F4CB5A4-91D3-49DF-A327-B3593C047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Oval 44">
                <a:extLst>
                  <a:ext uri="{FF2B5EF4-FFF2-40B4-BE49-F238E27FC236}">
                    <a16:creationId xmlns:a16="http://schemas.microsoft.com/office/drawing/2014/main" id="{9537DEA1-75C2-441B-9145-7E1AE47A4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5" y="188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Oval 45">
                <a:extLst>
                  <a:ext uri="{FF2B5EF4-FFF2-40B4-BE49-F238E27FC236}">
                    <a16:creationId xmlns:a16="http://schemas.microsoft.com/office/drawing/2014/main" id="{A5D6D388-10A7-4659-8339-975D27467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8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Oval 46">
                <a:extLst>
                  <a:ext uri="{FF2B5EF4-FFF2-40B4-BE49-F238E27FC236}">
                    <a16:creationId xmlns:a16="http://schemas.microsoft.com/office/drawing/2014/main" id="{05738766-7746-4C0B-B5A0-F6B961EC8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1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Oval 47">
                <a:extLst>
                  <a:ext uri="{FF2B5EF4-FFF2-40B4-BE49-F238E27FC236}">
                    <a16:creationId xmlns:a16="http://schemas.microsoft.com/office/drawing/2014/main" id="{9B0E9257-6581-4DF9-9593-15422D8F4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1886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Freeform 48">
                <a:extLst>
                  <a:ext uri="{FF2B5EF4-FFF2-40B4-BE49-F238E27FC236}">
                    <a16:creationId xmlns:a16="http://schemas.microsoft.com/office/drawing/2014/main" id="{8FC9FEB4-27A0-4D9F-9A5C-AF6FAACD9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" y="1887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5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3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Freeform 49">
                <a:extLst>
                  <a:ext uri="{FF2B5EF4-FFF2-40B4-BE49-F238E27FC236}">
                    <a16:creationId xmlns:a16="http://schemas.microsoft.com/office/drawing/2014/main" id="{F5306EF5-68AA-4632-BA73-4187F8995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887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50">
                <a:extLst>
                  <a:ext uri="{FF2B5EF4-FFF2-40B4-BE49-F238E27FC236}">
                    <a16:creationId xmlns:a16="http://schemas.microsoft.com/office/drawing/2014/main" id="{DA523012-8F91-411D-A117-B871A8B97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" y="1887"/>
                <a:ext cx="37" cy="37"/>
              </a:xfrm>
              <a:custGeom>
                <a:avLst/>
                <a:gdLst>
                  <a:gd name="T0" fmla="*/ 76 w 151"/>
                  <a:gd name="T1" fmla="*/ 1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6 w 151"/>
                  <a:gd name="T9" fmla="*/ 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"/>
                    </a:moveTo>
                    <a:cubicBezTo>
                      <a:pt x="34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Freeform 51">
                <a:extLst>
                  <a:ext uri="{FF2B5EF4-FFF2-40B4-BE49-F238E27FC236}">
                    <a16:creationId xmlns:a16="http://schemas.microsoft.com/office/drawing/2014/main" id="{4D051DA9-463D-49CB-BB37-F761451D2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7" y="1887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Freeform 52">
                <a:extLst>
                  <a:ext uri="{FF2B5EF4-FFF2-40B4-BE49-F238E27FC236}">
                    <a16:creationId xmlns:a16="http://schemas.microsoft.com/office/drawing/2014/main" id="{B903A6B1-E0FF-4E2E-A1CF-149F7D77B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1887"/>
                <a:ext cx="36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4" y="1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" name="Freeform 53">
                <a:extLst>
                  <a:ext uri="{FF2B5EF4-FFF2-40B4-BE49-F238E27FC236}">
                    <a16:creationId xmlns:a16="http://schemas.microsoft.com/office/drawing/2014/main" id="{BD684705-8727-4291-9597-0E5D42282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1887"/>
                <a:ext cx="37" cy="36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1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1" y="75"/>
                    </a:cubicBezTo>
                    <a:cubicBezTo>
                      <a:pt x="151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54">
                <a:extLst>
                  <a:ext uri="{FF2B5EF4-FFF2-40B4-BE49-F238E27FC236}">
                    <a16:creationId xmlns:a16="http://schemas.microsoft.com/office/drawing/2014/main" id="{6E22CA23-4EC6-4B13-8C5A-997059B61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7" y="1887"/>
                <a:ext cx="37" cy="36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5 w 151"/>
                  <a:gd name="T5" fmla="*/ 152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" name="Freeform 55">
                <a:extLst>
                  <a:ext uri="{FF2B5EF4-FFF2-40B4-BE49-F238E27FC236}">
                    <a16:creationId xmlns:a16="http://schemas.microsoft.com/office/drawing/2014/main" id="{33F76F16-C754-484B-AAD1-3F52969F9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0" y="1887"/>
                <a:ext cx="37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" name="Freeform 56">
                <a:extLst>
                  <a:ext uri="{FF2B5EF4-FFF2-40B4-BE49-F238E27FC236}">
                    <a16:creationId xmlns:a16="http://schemas.microsoft.com/office/drawing/2014/main" id="{E8875D65-84A4-4680-9997-C36F508BA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" y="1886"/>
                <a:ext cx="36" cy="37"/>
              </a:xfrm>
              <a:custGeom>
                <a:avLst/>
                <a:gdLst>
                  <a:gd name="T0" fmla="*/ 76 w 152"/>
                  <a:gd name="T1" fmla="*/ 0 h 152"/>
                  <a:gd name="T2" fmla="*/ 0 w 152"/>
                  <a:gd name="T3" fmla="*/ 76 h 152"/>
                  <a:gd name="T4" fmla="*/ 76 w 152"/>
                  <a:gd name="T5" fmla="*/ 152 h 152"/>
                  <a:gd name="T6" fmla="*/ 152 w 152"/>
                  <a:gd name="T7" fmla="*/ 76 h 152"/>
                  <a:gd name="T8" fmla="*/ 76 w 152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1"/>
                      <a:pt x="152" y="118"/>
                      <a:pt x="152" y="76"/>
                    </a:cubicBezTo>
                    <a:cubicBezTo>
                      <a:pt x="151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" name="Freeform 57">
                <a:extLst>
                  <a:ext uri="{FF2B5EF4-FFF2-40B4-BE49-F238E27FC236}">
                    <a16:creationId xmlns:a16="http://schemas.microsoft.com/office/drawing/2014/main" id="{1ED9E5C5-D023-4216-A6B4-34336F0A1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7" y="1886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" name="Freeform 58">
                <a:extLst>
                  <a:ext uri="{FF2B5EF4-FFF2-40B4-BE49-F238E27FC236}">
                    <a16:creationId xmlns:a16="http://schemas.microsoft.com/office/drawing/2014/main" id="{E84021B0-A31D-497A-A988-9D040C1B8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1886"/>
                <a:ext cx="37" cy="37"/>
              </a:xfrm>
              <a:custGeom>
                <a:avLst/>
                <a:gdLst>
                  <a:gd name="T0" fmla="*/ 76 w 151"/>
                  <a:gd name="T1" fmla="*/ 0 h 152"/>
                  <a:gd name="T2" fmla="*/ 0 w 151"/>
                  <a:gd name="T3" fmla="*/ 76 h 152"/>
                  <a:gd name="T4" fmla="*/ 76 w 151"/>
                  <a:gd name="T5" fmla="*/ 151 h 152"/>
                  <a:gd name="T6" fmla="*/ 151 w 151"/>
                  <a:gd name="T7" fmla="*/ 76 h 152"/>
                  <a:gd name="T8" fmla="*/ 76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1"/>
                    </a:cubicBezTo>
                    <a:cubicBezTo>
                      <a:pt x="118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" name="Freeform 59">
                <a:extLst>
                  <a:ext uri="{FF2B5EF4-FFF2-40B4-BE49-F238E27FC236}">
                    <a16:creationId xmlns:a16="http://schemas.microsoft.com/office/drawing/2014/main" id="{AB12C418-79F4-41E9-A905-1AA7676AD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" y="1886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3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Freeform 60">
                <a:extLst>
                  <a:ext uri="{FF2B5EF4-FFF2-40B4-BE49-F238E27FC236}">
                    <a16:creationId xmlns:a16="http://schemas.microsoft.com/office/drawing/2014/main" id="{69FA92ED-CE66-4FD9-96EB-5B72EBD30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1886"/>
                <a:ext cx="36" cy="37"/>
              </a:xfrm>
              <a:custGeom>
                <a:avLst/>
                <a:gdLst>
                  <a:gd name="T0" fmla="*/ 0 w 151"/>
                  <a:gd name="T1" fmla="*/ 76 h 152"/>
                  <a:gd name="T2" fmla="*/ 76 w 151"/>
                  <a:gd name="T3" fmla="*/ 151 h 152"/>
                  <a:gd name="T4" fmla="*/ 151 w 151"/>
                  <a:gd name="T5" fmla="*/ 76 h 152"/>
                  <a:gd name="T6" fmla="*/ 75 w 151"/>
                  <a:gd name="T7" fmla="*/ 0 h 152"/>
                  <a:gd name="T8" fmla="*/ 0 w 151"/>
                  <a:gd name="T9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0" y="76"/>
                    </a:moveTo>
                    <a:cubicBezTo>
                      <a:pt x="0" y="118"/>
                      <a:pt x="34" y="152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Oval 61">
                <a:extLst>
                  <a:ext uri="{FF2B5EF4-FFF2-40B4-BE49-F238E27FC236}">
                    <a16:creationId xmlns:a16="http://schemas.microsoft.com/office/drawing/2014/main" id="{362663D7-D49C-44E5-86C8-840CCFA8E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0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Oval 62">
                <a:extLst>
                  <a:ext uri="{FF2B5EF4-FFF2-40B4-BE49-F238E27FC236}">
                    <a16:creationId xmlns:a16="http://schemas.microsoft.com/office/drawing/2014/main" id="{DBBA9E42-AE9F-4437-891A-B42878F93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Oval 63">
                <a:extLst>
                  <a:ext uri="{FF2B5EF4-FFF2-40B4-BE49-F238E27FC236}">
                    <a16:creationId xmlns:a16="http://schemas.microsoft.com/office/drawing/2014/main" id="{B8C54147-9814-4A1D-BA98-C145B8108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188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Oval 64">
                <a:extLst>
                  <a:ext uri="{FF2B5EF4-FFF2-40B4-BE49-F238E27FC236}">
                    <a16:creationId xmlns:a16="http://schemas.microsoft.com/office/drawing/2014/main" id="{44280F23-AD6D-4EC5-9424-30EB80FD0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0" y="188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Oval 65">
                <a:extLst>
                  <a:ext uri="{FF2B5EF4-FFF2-40B4-BE49-F238E27FC236}">
                    <a16:creationId xmlns:a16="http://schemas.microsoft.com/office/drawing/2014/main" id="{269AFA7B-B618-4249-814C-AA8E55A4E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3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Oval 66">
                <a:extLst>
                  <a:ext uri="{FF2B5EF4-FFF2-40B4-BE49-F238E27FC236}">
                    <a16:creationId xmlns:a16="http://schemas.microsoft.com/office/drawing/2014/main" id="{E2EA3236-F54C-4F72-9651-98EDEA34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Oval 67">
                <a:extLst>
                  <a:ext uri="{FF2B5EF4-FFF2-40B4-BE49-F238E27FC236}">
                    <a16:creationId xmlns:a16="http://schemas.microsoft.com/office/drawing/2014/main" id="{EEFEE458-09C3-44F2-91C0-481866C43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9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Freeform 68">
                <a:extLst>
                  <a:ext uri="{FF2B5EF4-FFF2-40B4-BE49-F238E27FC236}">
                    <a16:creationId xmlns:a16="http://schemas.microsoft.com/office/drawing/2014/main" id="{429527AA-E23E-4180-B41E-559237267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" y="1889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Freeform 69">
                <a:extLst>
                  <a:ext uri="{FF2B5EF4-FFF2-40B4-BE49-F238E27FC236}">
                    <a16:creationId xmlns:a16="http://schemas.microsoft.com/office/drawing/2014/main" id="{35789577-6243-41EB-93F5-B847D108F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6" y="1889"/>
                <a:ext cx="37" cy="37"/>
              </a:xfrm>
              <a:custGeom>
                <a:avLst/>
                <a:gdLst>
                  <a:gd name="T0" fmla="*/ 76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6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Freeform 70">
                <a:extLst>
                  <a:ext uri="{FF2B5EF4-FFF2-40B4-BE49-F238E27FC236}">
                    <a16:creationId xmlns:a16="http://schemas.microsoft.com/office/drawing/2014/main" id="{0E1EA171-C08B-41F5-BB5E-4BD97F04A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9" y="1889"/>
                <a:ext cx="37" cy="36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Freeform 71">
                <a:extLst>
                  <a:ext uri="{FF2B5EF4-FFF2-40B4-BE49-F238E27FC236}">
                    <a16:creationId xmlns:a16="http://schemas.microsoft.com/office/drawing/2014/main" id="{BEBED886-0630-4FE8-BA9E-65C60305F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3" y="1888"/>
                <a:ext cx="36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7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Freeform 72">
                <a:extLst>
                  <a:ext uri="{FF2B5EF4-FFF2-40B4-BE49-F238E27FC236}">
                    <a16:creationId xmlns:a16="http://schemas.microsoft.com/office/drawing/2014/main" id="{BF73EC92-D683-499A-9833-8B66B2C82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" y="1888"/>
                <a:ext cx="36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" name="Freeform 73">
                <a:extLst>
                  <a:ext uri="{FF2B5EF4-FFF2-40B4-BE49-F238E27FC236}">
                    <a16:creationId xmlns:a16="http://schemas.microsoft.com/office/drawing/2014/main" id="{7B5CD399-3387-4225-A1AF-6ADE50EBA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9" y="1888"/>
                <a:ext cx="37" cy="37"/>
              </a:xfrm>
              <a:custGeom>
                <a:avLst/>
                <a:gdLst>
                  <a:gd name="T0" fmla="*/ 76 w 152"/>
                  <a:gd name="T1" fmla="*/ 0 h 152"/>
                  <a:gd name="T2" fmla="*/ 1 w 152"/>
                  <a:gd name="T3" fmla="*/ 76 h 152"/>
                  <a:gd name="T4" fmla="*/ 76 w 152"/>
                  <a:gd name="T5" fmla="*/ 151 h 152"/>
                  <a:gd name="T6" fmla="*/ 152 w 152"/>
                  <a:gd name="T7" fmla="*/ 76 h 152"/>
                  <a:gd name="T8" fmla="*/ 76 w 152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0"/>
                    </a:moveTo>
                    <a:cubicBezTo>
                      <a:pt x="34" y="0"/>
                      <a:pt x="0" y="34"/>
                      <a:pt x="1" y="76"/>
                    </a:cubicBezTo>
                    <a:cubicBezTo>
                      <a:pt x="1" y="118"/>
                      <a:pt x="35" y="152"/>
                      <a:pt x="76" y="151"/>
                    </a:cubicBez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Freeform 74">
                <a:extLst>
                  <a:ext uri="{FF2B5EF4-FFF2-40B4-BE49-F238E27FC236}">
                    <a16:creationId xmlns:a16="http://schemas.microsoft.com/office/drawing/2014/main" id="{26E4AECF-6E86-4337-8F69-828123EB0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1888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Freeform 75">
                <a:extLst>
                  <a:ext uri="{FF2B5EF4-FFF2-40B4-BE49-F238E27FC236}">
                    <a16:creationId xmlns:a16="http://schemas.microsoft.com/office/drawing/2014/main" id="{17730A94-C319-4F7D-8924-3C16B2230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1888"/>
                <a:ext cx="36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1 w 152"/>
                  <a:gd name="T7" fmla="*/ 76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" name="Freeform 76">
                <a:extLst>
                  <a:ext uri="{FF2B5EF4-FFF2-40B4-BE49-F238E27FC236}">
                    <a16:creationId xmlns:a16="http://schemas.microsoft.com/office/drawing/2014/main" id="{8279EBE6-9600-48DB-A699-508B318C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1888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" name="Freeform 77">
                <a:extLst>
                  <a:ext uri="{FF2B5EF4-FFF2-40B4-BE49-F238E27FC236}">
                    <a16:creationId xmlns:a16="http://schemas.microsoft.com/office/drawing/2014/main" id="{6D679308-2248-482F-B6F0-28EFD99A6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2" y="1888"/>
                <a:ext cx="37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Freeform 78">
                <a:extLst>
                  <a:ext uri="{FF2B5EF4-FFF2-40B4-BE49-F238E27FC236}">
                    <a16:creationId xmlns:a16="http://schemas.microsoft.com/office/drawing/2014/main" id="{829AD5BC-22D2-4A04-9E59-ABF0CAEFD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88"/>
                <a:ext cx="37" cy="36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5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1" y="33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Freeform 79">
                <a:extLst>
                  <a:ext uri="{FF2B5EF4-FFF2-40B4-BE49-F238E27FC236}">
                    <a16:creationId xmlns:a16="http://schemas.microsoft.com/office/drawing/2014/main" id="{368381E2-5788-4C64-96C1-DA30D2678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1887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Freeform 80">
                <a:extLst>
                  <a:ext uri="{FF2B5EF4-FFF2-40B4-BE49-F238E27FC236}">
                    <a16:creationId xmlns:a16="http://schemas.microsoft.com/office/drawing/2014/main" id="{DB886C31-7DCA-484E-A6B8-DAC8775F1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1887"/>
                <a:ext cx="37" cy="37"/>
              </a:xfrm>
              <a:custGeom>
                <a:avLst/>
                <a:gdLst>
                  <a:gd name="T0" fmla="*/ 0 w 151"/>
                  <a:gd name="T1" fmla="*/ 75 h 151"/>
                  <a:gd name="T2" fmla="*/ 76 w 151"/>
                  <a:gd name="T3" fmla="*/ 151 h 151"/>
                  <a:gd name="T4" fmla="*/ 151 w 151"/>
                  <a:gd name="T5" fmla="*/ 75 h 151"/>
                  <a:gd name="T6" fmla="*/ 76 w 151"/>
                  <a:gd name="T7" fmla="*/ 0 h 151"/>
                  <a:gd name="T8" fmla="*/ 0 w 151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0" y="75"/>
                    </a:move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Oval 81">
                <a:extLst>
                  <a:ext uri="{FF2B5EF4-FFF2-40B4-BE49-F238E27FC236}">
                    <a16:creationId xmlns:a16="http://schemas.microsoft.com/office/drawing/2014/main" id="{8141DE0D-3FD0-49E8-A707-B80DE1D99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5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Oval 82">
                <a:extLst>
                  <a:ext uri="{FF2B5EF4-FFF2-40B4-BE49-F238E27FC236}">
                    <a16:creationId xmlns:a16="http://schemas.microsoft.com/office/drawing/2014/main" id="{86CC6A36-8F89-40F7-87F2-F72A9D46E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9" y="188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" name="Oval 83">
                <a:extLst>
                  <a:ext uri="{FF2B5EF4-FFF2-40B4-BE49-F238E27FC236}">
                    <a16:creationId xmlns:a16="http://schemas.microsoft.com/office/drawing/2014/main" id="{FD332011-C9B4-4288-8C47-F3F5B0288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188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" name="Oval 84">
                <a:extLst>
                  <a:ext uri="{FF2B5EF4-FFF2-40B4-BE49-F238E27FC236}">
                    <a16:creationId xmlns:a16="http://schemas.microsoft.com/office/drawing/2014/main" id="{88DCC0D2-6777-4988-8C0C-FE77C6F65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5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" name="Oval 85">
                <a:extLst>
                  <a:ext uri="{FF2B5EF4-FFF2-40B4-BE49-F238E27FC236}">
                    <a16:creationId xmlns:a16="http://schemas.microsoft.com/office/drawing/2014/main" id="{E9D4C01C-DDCB-42D7-9549-001A66152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8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Oval 86">
                <a:extLst>
                  <a:ext uri="{FF2B5EF4-FFF2-40B4-BE49-F238E27FC236}">
                    <a16:creationId xmlns:a16="http://schemas.microsoft.com/office/drawing/2014/main" id="{658ABFC2-E950-41E5-BE84-078C50857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1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Oval 87">
                <a:extLst>
                  <a:ext uri="{FF2B5EF4-FFF2-40B4-BE49-F238E27FC236}">
                    <a16:creationId xmlns:a16="http://schemas.microsoft.com/office/drawing/2014/main" id="{0AE98A0B-A6DB-4F1B-9EF8-D1DA208B3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5" y="188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Freeform 88">
                <a:extLst>
                  <a:ext uri="{FF2B5EF4-FFF2-40B4-BE49-F238E27FC236}">
                    <a16:creationId xmlns:a16="http://schemas.microsoft.com/office/drawing/2014/main" id="{F3EB6270-C896-4ABE-8801-8EB8206DF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" y="1889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" name="Freeform 89">
                <a:extLst>
                  <a:ext uri="{FF2B5EF4-FFF2-40B4-BE49-F238E27FC236}">
                    <a16:creationId xmlns:a16="http://schemas.microsoft.com/office/drawing/2014/main" id="{F55F4A2E-5FD1-4685-8AA4-DBB9D901E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1" y="1889"/>
                <a:ext cx="37" cy="37"/>
              </a:xfrm>
              <a:custGeom>
                <a:avLst/>
                <a:gdLst>
                  <a:gd name="T0" fmla="*/ 76 w 152"/>
                  <a:gd name="T1" fmla="*/ 0 h 152"/>
                  <a:gd name="T2" fmla="*/ 0 w 152"/>
                  <a:gd name="T3" fmla="*/ 76 h 152"/>
                  <a:gd name="T4" fmla="*/ 76 w 152"/>
                  <a:gd name="T5" fmla="*/ 152 h 152"/>
                  <a:gd name="T6" fmla="*/ 152 w 152"/>
                  <a:gd name="T7" fmla="*/ 76 h 152"/>
                  <a:gd name="T8" fmla="*/ 76 w 152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1"/>
                      <a:pt x="152" y="118"/>
                      <a:pt x="152" y="76"/>
                    </a:cubicBezTo>
                    <a:cubicBezTo>
                      <a:pt x="151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" name="Freeform 90">
                <a:extLst>
                  <a:ext uri="{FF2B5EF4-FFF2-40B4-BE49-F238E27FC236}">
                    <a16:creationId xmlns:a16="http://schemas.microsoft.com/office/drawing/2014/main" id="{3937032B-9A79-4AF4-BDE7-4191961DD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5" y="1889"/>
                <a:ext cx="36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" name="Freeform 91">
                <a:extLst>
                  <a:ext uri="{FF2B5EF4-FFF2-40B4-BE49-F238E27FC236}">
                    <a16:creationId xmlns:a16="http://schemas.microsoft.com/office/drawing/2014/main" id="{A9CF7EBB-DA84-454A-B9A2-6A176F35D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8" y="1888"/>
                <a:ext cx="36" cy="37"/>
              </a:xfrm>
              <a:custGeom>
                <a:avLst/>
                <a:gdLst>
                  <a:gd name="T0" fmla="*/ 76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6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" name="Freeform 92">
                <a:extLst>
                  <a:ext uri="{FF2B5EF4-FFF2-40B4-BE49-F238E27FC236}">
                    <a16:creationId xmlns:a16="http://schemas.microsoft.com/office/drawing/2014/main" id="{90988154-9A80-4E97-B7F8-3D2B03F98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1888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" name="Freeform 93">
                <a:extLst>
                  <a:ext uri="{FF2B5EF4-FFF2-40B4-BE49-F238E27FC236}">
                    <a16:creationId xmlns:a16="http://schemas.microsoft.com/office/drawing/2014/main" id="{DAD23795-61ED-4661-9EAD-0C6BD879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" y="1888"/>
                <a:ext cx="37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6 w 151"/>
                  <a:gd name="T5" fmla="*/ 151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" name="Freeform 94">
                <a:extLst>
                  <a:ext uri="{FF2B5EF4-FFF2-40B4-BE49-F238E27FC236}">
                    <a16:creationId xmlns:a16="http://schemas.microsoft.com/office/drawing/2014/main" id="{B7A4041F-21D2-4B91-840C-833CE77DA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8" y="1888"/>
                <a:ext cx="36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5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" name="Freeform 95">
                <a:extLst>
                  <a:ext uri="{FF2B5EF4-FFF2-40B4-BE49-F238E27FC236}">
                    <a16:creationId xmlns:a16="http://schemas.microsoft.com/office/drawing/2014/main" id="{4EE98602-FD65-439C-B223-68FFD7069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1" y="1888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1 w 152"/>
                  <a:gd name="T3" fmla="*/ 76 h 151"/>
                  <a:gd name="T4" fmla="*/ 76 w 152"/>
                  <a:gd name="T5" fmla="*/ 151 h 151"/>
                  <a:gd name="T6" fmla="*/ 152 w 152"/>
                  <a:gd name="T7" fmla="*/ 76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1" y="76"/>
                    </a:cubicBezTo>
                    <a:cubicBezTo>
                      <a:pt x="1" y="118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" name="Freeform 96">
                <a:extLst>
                  <a:ext uri="{FF2B5EF4-FFF2-40B4-BE49-F238E27FC236}">
                    <a16:creationId xmlns:a16="http://schemas.microsoft.com/office/drawing/2014/main" id="{421D02FD-CC76-480A-B645-81F3E2C0B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" y="1888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" name="Freeform 97">
                <a:extLst>
                  <a:ext uri="{FF2B5EF4-FFF2-40B4-BE49-F238E27FC236}">
                    <a16:creationId xmlns:a16="http://schemas.microsoft.com/office/drawing/2014/main" id="{92F33EB7-9ADE-4FE0-BF64-64E25D435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" y="1888"/>
                <a:ext cx="37" cy="36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" name="Freeform 98">
                <a:extLst>
                  <a:ext uri="{FF2B5EF4-FFF2-40B4-BE49-F238E27FC236}">
                    <a16:creationId xmlns:a16="http://schemas.microsoft.com/office/drawing/2014/main" id="{8039E41A-F066-483B-B59D-9C01FE0DD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" y="1888"/>
                <a:ext cx="36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" name="Freeform 99">
                <a:extLst>
                  <a:ext uri="{FF2B5EF4-FFF2-40B4-BE49-F238E27FC236}">
                    <a16:creationId xmlns:a16="http://schemas.microsoft.com/office/drawing/2014/main" id="{7EDF2F04-7FFF-486F-BB8A-A279E8A53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4" y="1887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" name="Freeform 100">
                <a:extLst>
                  <a:ext uri="{FF2B5EF4-FFF2-40B4-BE49-F238E27FC236}">
                    <a16:creationId xmlns:a16="http://schemas.microsoft.com/office/drawing/2014/main" id="{E709ED53-C34A-4D4E-923E-AC2A1D938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7" y="1887"/>
                <a:ext cx="37" cy="37"/>
              </a:xfrm>
              <a:custGeom>
                <a:avLst/>
                <a:gdLst>
                  <a:gd name="T0" fmla="*/ 0 w 152"/>
                  <a:gd name="T1" fmla="*/ 75 h 151"/>
                  <a:gd name="T2" fmla="*/ 76 w 152"/>
                  <a:gd name="T3" fmla="*/ 151 h 151"/>
                  <a:gd name="T4" fmla="*/ 152 w 152"/>
                  <a:gd name="T5" fmla="*/ 75 h 151"/>
                  <a:gd name="T6" fmla="*/ 76 w 152"/>
                  <a:gd name="T7" fmla="*/ 0 h 151"/>
                  <a:gd name="T8" fmla="*/ 0 w 152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0" y="75"/>
                    </a:move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1" y="33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" name="Freeform 101">
                <a:extLst>
                  <a:ext uri="{FF2B5EF4-FFF2-40B4-BE49-F238E27FC236}">
                    <a16:creationId xmlns:a16="http://schemas.microsoft.com/office/drawing/2014/main" id="{F635F0A4-FDB1-4512-A004-521BD3FD3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1" y="1888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" name="Freeform 102">
                <a:extLst>
                  <a:ext uri="{FF2B5EF4-FFF2-40B4-BE49-F238E27FC236}">
                    <a16:creationId xmlns:a16="http://schemas.microsoft.com/office/drawing/2014/main" id="{5A0AA9A0-3D49-4C2E-B536-3C84E004B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4" y="1888"/>
                <a:ext cx="36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5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" name="Freeform 103">
                <a:extLst>
                  <a:ext uri="{FF2B5EF4-FFF2-40B4-BE49-F238E27FC236}">
                    <a16:creationId xmlns:a16="http://schemas.microsoft.com/office/drawing/2014/main" id="{97EAD73B-C24B-4738-83E7-170DFFA1F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7" y="1888"/>
                <a:ext cx="37" cy="36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2 w 152"/>
                  <a:gd name="T7" fmla="*/ 76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" name="Freeform 104">
                <a:extLst>
                  <a:ext uri="{FF2B5EF4-FFF2-40B4-BE49-F238E27FC236}">
                    <a16:creationId xmlns:a16="http://schemas.microsoft.com/office/drawing/2014/main" id="{AC82EFFA-E861-4D07-B150-8FC89CB33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0" y="1888"/>
                <a:ext cx="37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" name="Freeform 105">
                <a:extLst>
                  <a:ext uri="{FF2B5EF4-FFF2-40B4-BE49-F238E27FC236}">
                    <a16:creationId xmlns:a16="http://schemas.microsoft.com/office/drawing/2014/main" id="{7E78C611-B3E5-42AC-A6C6-DB462BEAC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3" y="1887"/>
                <a:ext cx="37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" name="Freeform 106">
                <a:extLst>
                  <a:ext uri="{FF2B5EF4-FFF2-40B4-BE49-F238E27FC236}">
                    <a16:creationId xmlns:a16="http://schemas.microsoft.com/office/drawing/2014/main" id="{9DD315C0-11A2-4BCF-90ED-780CD4A07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7" y="1887"/>
                <a:ext cx="36" cy="37"/>
              </a:xfrm>
              <a:custGeom>
                <a:avLst/>
                <a:gdLst>
                  <a:gd name="T0" fmla="*/ 0 w 152"/>
                  <a:gd name="T1" fmla="*/ 75 h 151"/>
                  <a:gd name="T2" fmla="*/ 76 w 152"/>
                  <a:gd name="T3" fmla="*/ 151 h 151"/>
                  <a:gd name="T4" fmla="*/ 152 w 152"/>
                  <a:gd name="T5" fmla="*/ 75 h 151"/>
                  <a:gd name="T6" fmla="*/ 76 w 152"/>
                  <a:gd name="T7" fmla="*/ 0 h 151"/>
                  <a:gd name="T8" fmla="*/ 0 w 152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0" y="75"/>
                    </a:move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3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" name="Freeform 107">
                <a:extLst>
                  <a:ext uri="{FF2B5EF4-FFF2-40B4-BE49-F238E27FC236}">
                    <a16:creationId xmlns:a16="http://schemas.microsoft.com/office/drawing/2014/main" id="{C4C5CAB6-273C-40D9-AD59-50D9B3BC6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3" y="1888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" name="Freeform 108">
                <a:extLst>
                  <a:ext uri="{FF2B5EF4-FFF2-40B4-BE49-F238E27FC236}">
                    <a16:creationId xmlns:a16="http://schemas.microsoft.com/office/drawing/2014/main" id="{1E8D0FC0-4F52-4B65-ABDA-0B3A2870C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5" y="1888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" name="Freeform 109">
                <a:extLst>
                  <a:ext uri="{FF2B5EF4-FFF2-40B4-BE49-F238E27FC236}">
                    <a16:creationId xmlns:a16="http://schemas.microsoft.com/office/drawing/2014/main" id="{E0090C69-52B5-402A-B7C3-E965C3B58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8" y="1888"/>
                <a:ext cx="37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" name="Freeform 110">
                <a:extLst>
                  <a:ext uri="{FF2B5EF4-FFF2-40B4-BE49-F238E27FC236}">
                    <a16:creationId xmlns:a16="http://schemas.microsoft.com/office/drawing/2014/main" id="{EC9BDFF1-D094-4C28-80FC-A7C8AF812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1" y="1888"/>
                <a:ext cx="37" cy="36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5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1" y="33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" name="Freeform 111">
                <a:extLst>
                  <a:ext uri="{FF2B5EF4-FFF2-40B4-BE49-F238E27FC236}">
                    <a16:creationId xmlns:a16="http://schemas.microsoft.com/office/drawing/2014/main" id="{021277D1-13E3-4698-9ED9-6E22C1C20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" y="1887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" name="Freeform 112">
                <a:extLst>
                  <a:ext uri="{FF2B5EF4-FFF2-40B4-BE49-F238E27FC236}">
                    <a16:creationId xmlns:a16="http://schemas.microsoft.com/office/drawing/2014/main" id="{D7E83344-FD57-4300-90ED-92EA8E47B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" y="1887"/>
                <a:ext cx="37" cy="37"/>
              </a:xfrm>
              <a:custGeom>
                <a:avLst/>
                <a:gdLst>
                  <a:gd name="T0" fmla="*/ 0 w 151"/>
                  <a:gd name="T1" fmla="*/ 75 h 151"/>
                  <a:gd name="T2" fmla="*/ 76 w 151"/>
                  <a:gd name="T3" fmla="*/ 151 h 151"/>
                  <a:gd name="T4" fmla="*/ 151 w 151"/>
                  <a:gd name="T5" fmla="*/ 75 h 151"/>
                  <a:gd name="T6" fmla="*/ 76 w 151"/>
                  <a:gd name="T7" fmla="*/ 0 h 151"/>
                  <a:gd name="T8" fmla="*/ 0 w 151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0" y="75"/>
                    </a:move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" name="Freeform 113">
                <a:extLst>
                  <a:ext uri="{FF2B5EF4-FFF2-40B4-BE49-F238E27FC236}">
                    <a16:creationId xmlns:a16="http://schemas.microsoft.com/office/drawing/2014/main" id="{CD8D034D-2C75-4F2E-AB05-3933AAB47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1" y="1887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5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3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" name="Freeform 114">
                <a:extLst>
                  <a:ext uri="{FF2B5EF4-FFF2-40B4-BE49-F238E27FC236}">
                    <a16:creationId xmlns:a16="http://schemas.microsoft.com/office/drawing/2014/main" id="{C2250415-FB57-46C2-B7F0-1819B2AFE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5" y="1887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" name="Freeform 115">
                <a:extLst>
                  <a:ext uri="{FF2B5EF4-FFF2-40B4-BE49-F238E27FC236}">
                    <a16:creationId xmlns:a16="http://schemas.microsoft.com/office/drawing/2014/main" id="{EE562C53-933F-4183-9EC2-14DC6C912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8" y="1887"/>
                <a:ext cx="36" cy="37"/>
              </a:xfrm>
              <a:custGeom>
                <a:avLst/>
                <a:gdLst>
                  <a:gd name="T0" fmla="*/ 76 w 151"/>
                  <a:gd name="T1" fmla="*/ 1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6 w 151"/>
                  <a:gd name="T9" fmla="*/ 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"/>
                    </a:moveTo>
                    <a:cubicBezTo>
                      <a:pt x="34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" name="Freeform 116">
                <a:extLst>
                  <a:ext uri="{FF2B5EF4-FFF2-40B4-BE49-F238E27FC236}">
                    <a16:creationId xmlns:a16="http://schemas.microsoft.com/office/drawing/2014/main" id="{78CD3959-1CC2-450B-A348-6DEE59002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" y="1887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1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1" y="76"/>
                    </a:cubicBezTo>
                    <a:cubicBezTo>
                      <a:pt x="1" y="117"/>
                      <a:pt x="35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" name="Freeform 117">
                <a:extLst>
                  <a:ext uri="{FF2B5EF4-FFF2-40B4-BE49-F238E27FC236}">
                    <a16:creationId xmlns:a16="http://schemas.microsoft.com/office/drawing/2014/main" id="{9C05F366-27F3-4A4A-8378-5467DBB31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4" y="1887"/>
                <a:ext cx="37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4" y="1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" name="Freeform 118">
                <a:extLst>
                  <a:ext uri="{FF2B5EF4-FFF2-40B4-BE49-F238E27FC236}">
                    <a16:creationId xmlns:a16="http://schemas.microsoft.com/office/drawing/2014/main" id="{09ACCCE5-564D-4EB9-A1FE-D9D21E4D8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8" y="1887"/>
                <a:ext cx="36" cy="36"/>
              </a:xfrm>
              <a:custGeom>
                <a:avLst/>
                <a:gdLst>
                  <a:gd name="T0" fmla="*/ 0 w 152"/>
                  <a:gd name="T1" fmla="*/ 76 h 151"/>
                  <a:gd name="T2" fmla="*/ 76 w 152"/>
                  <a:gd name="T3" fmla="*/ 151 h 151"/>
                  <a:gd name="T4" fmla="*/ 151 w 152"/>
                  <a:gd name="T5" fmla="*/ 75 h 151"/>
                  <a:gd name="T6" fmla="*/ 76 w 152"/>
                  <a:gd name="T7" fmla="*/ 0 h 151"/>
                  <a:gd name="T8" fmla="*/ 0 w 152"/>
                  <a:gd name="T9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0" y="76"/>
                    </a:move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" name="Freeform 119">
                <a:extLst>
                  <a:ext uri="{FF2B5EF4-FFF2-40B4-BE49-F238E27FC236}">
                    <a16:creationId xmlns:a16="http://schemas.microsoft.com/office/drawing/2014/main" id="{D66065C6-A78A-4787-A1B9-C0ADB8DA1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1" y="1887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" name="Freeform 120">
                <a:extLst>
                  <a:ext uri="{FF2B5EF4-FFF2-40B4-BE49-F238E27FC236}">
                    <a16:creationId xmlns:a16="http://schemas.microsoft.com/office/drawing/2014/main" id="{D2785034-E06D-4580-B05E-19740BC31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4" y="1887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" name="Freeform 121">
                <a:extLst>
                  <a:ext uri="{FF2B5EF4-FFF2-40B4-BE49-F238E27FC236}">
                    <a16:creationId xmlns:a16="http://schemas.microsoft.com/office/drawing/2014/main" id="{7A78D1CF-3E52-4B96-AAF2-4971BE3E5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2" y="1887"/>
                <a:ext cx="37" cy="37"/>
              </a:xfrm>
              <a:custGeom>
                <a:avLst/>
                <a:gdLst>
                  <a:gd name="T0" fmla="*/ 76 w 152"/>
                  <a:gd name="T1" fmla="*/ 1 h 152"/>
                  <a:gd name="T2" fmla="*/ 0 w 152"/>
                  <a:gd name="T3" fmla="*/ 76 h 152"/>
                  <a:gd name="T4" fmla="*/ 76 w 152"/>
                  <a:gd name="T5" fmla="*/ 152 h 152"/>
                  <a:gd name="T6" fmla="*/ 152 w 152"/>
                  <a:gd name="T7" fmla="*/ 76 h 152"/>
                  <a:gd name="T8" fmla="*/ 76 w 152"/>
                  <a:gd name="T9" fmla="*/ 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1"/>
                    </a:moveTo>
                    <a:cubicBezTo>
                      <a:pt x="34" y="1"/>
                      <a:pt x="0" y="35"/>
                      <a:pt x="0" y="76"/>
                    </a:cubicBezTo>
                    <a:cubicBezTo>
                      <a:pt x="1" y="118"/>
                      <a:pt x="34" y="152"/>
                      <a:pt x="76" y="152"/>
                    </a:cubicBezTo>
                    <a:cubicBezTo>
                      <a:pt x="118" y="152"/>
                      <a:pt x="152" y="118"/>
                      <a:pt x="152" y="76"/>
                    </a:cubicBezTo>
                    <a:cubicBezTo>
                      <a:pt x="152" y="34"/>
                      <a:pt x="118" y="0"/>
                      <a:pt x="76" y="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" name="Freeform 122">
                <a:extLst>
                  <a:ext uri="{FF2B5EF4-FFF2-40B4-BE49-F238E27FC236}">
                    <a16:creationId xmlns:a16="http://schemas.microsoft.com/office/drawing/2014/main" id="{0DEAEBD7-9ADA-4E85-A03F-44DDE4A39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5" y="1887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" name="Freeform 123">
                <a:extLst>
                  <a:ext uri="{FF2B5EF4-FFF2-40B4-BE49-F238E27FC236}">
                    <a16:creationId xmlns:a16="http://schemas.microsoft.com/office/drawing/2014/main" id="{FC6C8A64-C2B4-4433-A915-9D1BBBC4A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" y="1887"/>
                <a:ext cx="37" cy="37"/>
              </a:xfrm>
              <a:custGeom>
                <a:avLst/>
                <a:gdLst>
                  <a:gd name="T0" fmla="*/ 76 w 152"/>
                  <a:gd name="T1" fmla="*/ 0 h 152"/>
                  <a:gd name="T2" fmla="*/ 1 w 152"/>
                  <a:gd name="T3" fmla="*/ 76 h 152"/>
                  <a:gd name="T4" fmla="*/ 76 w 152"/>
                  <a:gd name="T5" fmla="*/ 152 h 152"/>
                  <a:gd name="T6" fmla="*/ 152 w 152"/>
                  <a:gd name="T7" fmla="*/ 76 h 152"/>
                  <a:gd name="T8" fmla="*/ 76 w 152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0"/>
                    </a:moveTo>
                    <a:cubicBezTo>
                      <a:pt x="34" y="1"/>
                      <a:pt x="0" y="34"/>
                      <a:pt x="1" y="76"/>
                    </a:cubicBezTo>
                    <a:cubicBezTo>
                      <a:pt x="1" y="118"/>
                      <a:pt x="35" y="152"/>
                      <a:pt x="76" y="152"/>
                    </a:cubicBezTo>
                    <a:cubicBezTo>
                      <a:pt x="118" y="152"/>
                      <a:pt x="152" y="11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" name="Oval 124">
                <a:extLst>
                  <a:ext uri="{FF2B5EF4-FFF2-40B4-BE49-F238E27FC236}">
                    <a16:creationId xmlns:a16="http://schemas.microsoft.com/office/drawing/2014/main" id="{F8126951-E773-48F2-BF02-8BE12D06D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88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" name="Oval 125">
                <a:extLst>
                  <a:ext uri="{FF2B5EF4-FFF2-40B4-BE49-F238E27FC236}">
                    <a16:creationId xmlns:a16="http://schemas.microsoft.com/office/drawing/2014/main" id="{01E04EBD-9D6D-4EF2-87BF-43DFEFAA0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816"/>
                <a:ext cx="36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" name="Oval 126">
                <a:extLst>
                  <a:ext uri="{FF2B5EF4-FFF2-40B4-BE49-F238E27FC236}">
                    <a16:creationId xmlns:a16="http://schemas.microsoft.com/office/drawing/2014/main" id="{EFDD1B56-51CF-4B1A-BE3B-5AB009CFD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742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" name="Oval 127">
                <a:extLst>
                  <a:ext uri="{FF2B5EF4-FFF2-40B4-BE49-F238E27FC236}">
                    <a16:creationId xmlns:a16="http://schemas.microsoft.com/office/drawing/2014/main" id="{7136D862-8573-4FB7-A324-3B2AC045E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66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" name="Oval 128">
                <a:extLst>
                  <a:ext uri="{FF2B5EF4-FFF2-40B4-BE49-F238E27FC236}">
                    <a16:creationId xmlns:a16="http://schemas.microsoft.com/office/drawing/2014/main" id="{5E1CB2DE-72A7-4864-BBAC-4E7A6192F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595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" name="Oval 129">
                <a:extLst>
                  <a:ext uri="{FF2B5EF4-FFF2-40B4-BE49-F238E27FC236}">
                    <a16:creationId xmlns:a16="http://schemas.microsoft.com/office/drawing/2014/main" id="{9FDAB7E3-3B0B-4066-B624-19CA1399A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522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" name="Oval 130">
                <a:extLst>
                  <a:ext uri="{FF2B5EF4-FFF2-40B4-BE49-F238E27FC236}">
                    <a16:creationId xmlns:a16="http://schemas.microsoft.com/office/drawing/2014/main" id="{5F95F388-76D0-4F69-BD50-D0EC7B7F3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44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" name="Oval 131">
                <a:extLst>
                  <a:ext uri="{FF2B5EF4-FFF2-40B4-BE49-F238E27FC236}">
                    <a16:creationId xmlns:a16="http://schemas.microsoft.com/office/drawing/2014/main" id="{6B0ECFED-4933-4FF3-80BE-6E53B2767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375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" name="Oval 132">
                <a:extLst>
                  <a:ext uri="{FF2B5EF4-FFF2-40B4-BE49-F238E27FC236}">
                    <a16:creationId xmlns:a16="http://schemas.microsoft.com/office/drawing/2014/main" id="{E3593457-2639-4B30-97A6-890BD5E05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302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" name="Oval 133">
                <a:extLst>
                  <a:ext uri="{FF2B5EF4-FFF2-40B4-BE49-F238E27FC236}">
                    <a16:creationId xmlns:a16="http://schemas.microsoft.com/office/drawing/2014/main" id="{C2550433-9222-456D-9C04-371E5AC34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22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" name="Oval 134">
                <a:extLst>
                  <a:ext uri="{FF2B5EF4-FFF2-40B4-BE49-F238E27FC236}">
                    <a16:creationId xmlns:a16="http://schemas.microsoft.com/office/drawing/2014/main" id="{D6A6F3E7-CE1F-4EA2-9A57-EABACD6EB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155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" name="Oval 135">
                <a:extLst>
                  <a:ext uri="{FF2B5EF4-FFF2-40B4-BE49-F238E27FC236}">
                    <a16:creationId xmlns:a16="http://schemas.microsoft.com/office/drawing/2014/main" id="{B00EA509-F064-464F-BF49-859659E3D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082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" name="Oval 136">
                <a:extLst>
                  <a:ext uri="{FF2B5EF4-FFF2-40B4-BE49-F238E27FC236}">
                    <a16:creationId xmlns:a16="http://schemas.microsoft.com/office/drawing/2014/main" id="{D13C3AF4-65D8-40B3-84A3-645CDCAA0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00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" name="Oval 137">
                <a:extLst>
                  <a:ext uri="{FF2B5EF4-FFF2-40B4-BE49-F238E27FC236}">
                    <a16:creationId xmlns:a16="http://schemas.microsoft.com/office/drawing/2014/main" id="{45D350AB-51EF-48EB-9D48-68C59650C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5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" name="Oval 138">
                <a:extLst>
                  <a:ext uri="{FF2B5EF4-FFF2-40B4-BE49-F238E27FC236}">
                    <a16:creationId xmlns:a16="http://schemas.microsoft.com/office/drawing/2014/main" id="{47E5BCF6-D483-4292-BC5B-D6D6403F3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2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" name="Oval 139">
                <a:extLst>
                  <a:ext uri="{FF2B5EF4-FFF2-40B4-BE49-F238E27FC236}">
                    <a16:creationId xmlns:a16="http://schemas.microsoft.com/office/drawing/2014/main" id="{F7190579-0178-47E0-B2EB-65B7D2677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9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" name="Oval 140">
                <a:extLst>
                  <a:ext uri="{FF2B5EF4-FFF2-40B4-BE49-F238E27FC236}">
                    <a16:creationId xmlns:a16="http://schemas.microsoft.com/office/drawing/2014/main" id="{783AB251-503C-4E77-8FF6-8DA78A99A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6" y="100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" name="Oval 141">
                <a:extLst>
                  <a:ext uri="{FF2B5EF4-FFF2-40B4-BE49-F238E27FC236}">
                    <a16:creationId xmlns:a16="http://schemas.microsoft.com/office/drawing/2014/main" id="{8491EDD4-C442-4D6D-B57B-B88100E53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2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" name="Oval 142">
                <a:extLst>
                  <a:ext uri="{FF2B5EF4-FFF2-40B4-BE49-F238E27FC236}">
                    <a16:creationId xmlns:a16="http://schemas.microsoft.com/office/drawing/2014/main" id="{441CBB62-B1C8-4B7C-9D81-A44A4AADB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9" y="1010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" name="Freeform 143">
                <a:extLst>
                  <a:ext uri="{FF2B5EF4-FFF2-40B4-BE49-F238E27FC236}">
                    <a16:creationId xmlns:a16="http://schemas.microsoft.com/office/drawing/2014/main" id="{204E82D9-5737-473C-8737-C66E5FBAA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6" y="1009"/>
                <a:ext cx="36" cy="37"/>
              </a:xfrm>
              <a:custGeom>
                <a:avLst/>
                <a:gdLst>
                  <a:gd name="T0" fmla="*/ 76 w 151"/>
                  <a:gd name="T1" fmla="*/ 152 h 152"/>
                  <a:gd name="T2" fmla="*/ 151 w 151"/>
                  <a:gd name="T3" fmla="*/ 76 h 152"/>
                  <a:gd name="T4" fmla="*/ 75 w 151"/>
                  <a:gd name="T5" fmla="*/ 1 h 152"/>
                  <a:gd name="T6" fmla="*/ 0 w 151"/>
                  <a:gd name="T7" fmla="*/ 76 h 152"/>
                  <a:gd name="T8" fmla="*/ 76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2"/>
                    </a:move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1"/>
                    </a:cubicBezTo>
                    <a:cubicBezTo>
                      <a:pt x="34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" name="Freeform 144">
                <a:extLst>
                  <a:ext uri="{FF2B5EF4-FFF2-40B4-BE49-F238E27FC236}">
                    <a16:creationId xmlns:a16="http://schemas.microsoft.com/office/drawing/2014/main" id="{48E04638-61AE-4A52-B524-C3DBFB815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3" y="1009"/>
                <a:ext cx="36" cy="37"/>
              </a:xfrm>
              <a:custGeom>
                <a:avLst/>
                <a:gdLst>
                  <a:gd name="T0" fmla="*/ 75 w 151"/>
                  <a:gd name="T1" fmla="*/ 151 h 151"/>
                  <a:gd name="T2" fmla="*/ 151 w 151"/>
                  <a:gd name="T3" fmla="*/ 76 h 151"/>
                  <a:gd name="T4" fmla="*/ 75 w 151"/>
                  <a:gd name="T5" fmla="*/ 0 h 151"/>
                  <a:gd name="T6" fmla="*/ 0 w 151"/>
                  <a:gd name="T7" fmla="*/ 76 h 151"/>
                  <a:gd name="T8" fmla="*/ 75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" name="Freeform 145">
                <a:extLst>
                  <a:ext uri="{FF2B5EF4-FFF2-40B4-BE49-F238E27FC236}">
                    <a16:creationId xmlns:a16="http://schemas.microsoft.com/office/drawing/2014/main" id="{B475A13B-670B-43E1-BC3D-11DD2C587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" y="1009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1 w 152"/>
                  <a:gd name="T3" fmla="*/ 75 h 151"/>
                  <a:gd name="T4" fmla="*/ 76 w 152"/>
                  <a:gd name="T5" fmla="*/ 0 h 151"/>
                  <a:gd name="T6" fmla="*/ 0 w 152"/>
                  <a:gd name="T7" fmla="*/ 75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" name="Freeform 146">
                <a:extLst>
                  <a:ext uri="{FF2B5EF4-FFF2-40B4-BE49-F238E27FC236}">
                    <a16:creationId xmlns:a16="http://schemas.microsoft.com/office/drawing/2014/main" id="{DCE403D6-5D05-4406-9C62-4E874974D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6" y="1009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6 h 151"/>
                  <a:gd name="T4" fmla="*/ 75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" name="Freeform 147">
                <a:extLst>
                  <a:ext uri="{FF2B5EF4-FFF2-40B4-BE49-F238E27FC236}">
                    <a16:creationId xmlns:a16="http://schemas.microsoft.com/office/drawing/2014/main" id="{B3662F0D-589C-4770-8060-D6A840553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" y="1009"/>
                <a:ext cx="36" cy="37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5 h 151"/>
                  <a:gd name="T4" fmla="*/ 76 w 152"/>
                  <a:gd name="T5" fmla="*/ 0 h 151"/>
                  <a:gd name="T6" fmla="*/ 1 w 152"/>
                  <a:gd name="T7" fmla="*/ 75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3"/>
                      <a:pt x="118" y="0"/>
                      <a:pt x="76" y="0"/>
                    </a:cubicBezTo>
                    <a:cubicBezTo>
                      <a:pt x="34" y="0"/>
                      <a:pt x="0" y="34"/>
                      <a:pt x="1" y="75"/>
                    </a:cubicBezTo>
                    <a:cubicBezTo>
                      <a:pt x="1" y="117"/>
                      <a:pt x="35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7" name="Freeform 148">
                <a:extLst>
                  <a:ext uri="{FF2B5EF4-FFF2-40B4-BE49-F238E27FC236}">
                    <a16:creationId xmlns:a16="http://schemas.microsoft.com/office/drawing/2014/main" id="{0C7CD879-7F4C-4FAF-A2D1-5FE045B7D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" y="1009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6 h 151"/>
                  <a:gd name="T4" fmla="*/ 76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8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" name="Freeform 149">
                <a:extLst>
                  <a:ext uri="{FF2B5EF4-FFF2-40B4-BE49-F238E27FC236}">
                    <a16:creationId xmlns:a16="http://schemas.microsoft.com/office/drawing/2014/main" id="{7AEB17E8-4CF8-4DD6-A86F-9E0077B29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" y="1010"/>
                <a:ext cx="37" cy="36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5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9" name="Freeform 150">
                <a:extLst>
                  <a:ext uri="{FF2B5EF4-FFF2-40B4-BE49-F238E27FC236}">
                    <a16:creationId xmlns:a16="http://schemas.microsoft.com/office/drawing/2014/main" id="{82575B2B-2BC7-47E3-B244-53EBD65DD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3" y="1010"/>
                <a:ext cx="37" cy="37"/>
              </a:xfrm>
              <a:custGeom>
                <a:avLst/>
                <a:gdLst>
                  <a:gd name="T0" fmla="*/ 76 w 152"/>
                  <a:gd name="T1" fmla="*/ 151 h 152"/>
                  <a:gd name="T2" fmla="*/ 152 w 152"/>
                  <a:gd name="T3" fmla="*/ 76 h 152"/>
                  <a:gd name="T4" fmla="*/ 76 w 152"/>
                  <a:gd name="T5" fmla="*/ 0 h 152"/>
                  <a:gd name="T6" fmla="*/ 0 w 152"/>
                  <a:gd name="T7" fmla="*/ 76 h 152"/>
                  <a:gd name="T8" fmla="*/ 76 w 152"/>
                  <a:gd name="T9" fmla="*/ 15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151"/>
                    </a:move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1" y="118"/>
                      <a:pt x="34" y="152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0" name="Freeform 151">
                <a:extLst>
                  <a:ext uri="{FF2B5EF4-FFF2-40B4-BE49-F238E27FC236}">
                    <a16:creationId xmlns:a16="http://schemas.microsoft.com/office/drawing/2014/main" id="{101E2BEF-25E1-414A-A30B-4AF4BAEEE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0" y="1010"/>
                <a:ext cx="36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6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" name="Freeform 152">
                <a:extLst>
                  <a:ext uri="{FF2B5EF4-FFF2-40B4-BE49-F238E27FC236}">
                    <a16:creationId xmlns:a16="http://schemas.microsoft.com/office/drawing/2014/main" id="{DF5E3EF8-86EC-442D-9616-04EED5C53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" y="1010"/>
                <a:ext cx="37" cy="37"/>
              </a:xfrm>
              <a:custGeom>
                <a:avLst/>
                <a:gdLst>
                  <a:gd name="T0" fmla="*/ 75 w 151"/>
                  <a:gd name="T1" fmla="*/ 152 h 152"/>
                  <a:gd name="T2" fmla="*/ 151 w 151"/>
                  <a:gd name="T3" fmla="*/ 76 h 152"/>
                  <a:gd name="T4" fmla="*/ 75 w 151"/>
                  <a:gd name="T5" fmla="*/ 0 h 152"/>
                  <a:gd name="T6" fmla="*/ 0 w 151"/>
                  <a:gd name="T7" fmla="*/ 76 h 152"/>
                  <a:gd name="T8" fmla="*/ 75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152"/>
                    </a:moveTo>
                    <a:cubicBezTo>
                      <a:pt x="117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" name="Freeform 153">
                <a:extLst>
                  <a:ext uri="{FF2B5EF4-FFF2-40B4-BE49-F238E27FC236}">
                    <a16:creationId xmlns:a16="http://schemas.microsoft.com/office/drawing/2014/main" id="{F4EC439F-0B75-4392-B4D1-A1610011A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3" y="1010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5 h 151"/>
                  <a:gd name="T4" fmla="*/ 76 w 152"/>
                  <a:gd name="T5" fmla="*/ 0 h 151"/>
                  <a:gd name="T6" fmla="*/ 0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1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" name="Freeform 154">
                <a:extLst>
                  <a:ext uri="{FF2B5EF4-FFF2-40B4-BE49-F238E27FC236}">
                    <a16:creationId xmlns:a16="http://schemas.microsoft.com/office/drawing/2014/main" id="{40001F59-C1A6-41D2-814D-1661DBD90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0" y="1010"/>
                <a:ext cx="36" cy="37"/>
              </a:xfrm>
              <a:custGeom>
                <a:avLst/>
                <a:gdLst>
                  <a:gd name="T0" fmla="*/ 76 w 151"/>
                  <a:gd name="T1" fmla="*/ 152 h 152"/>
                  <a:gd name="T2" fmla="*/ 151 w 151"/>
                  <a:gd name="T3" fmla="*/ 76 h 152"/>
                  <a:gd name="T4" fmla="*/ 75 w 151"/>
                  <a:gd name="T5" fmla="*/ 0 h 152"/>
                  <a:gd name="T6" fmla="*/ 0 w 151"/>
                  <a:gd name="T7" fmla="*/ 76 h 152"/>
                  <a:gd name="T8" fmla="*/ 76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2"/>
                    </a:moveTo>
                    <a:cubicBezTo>
                      <a:pt x="117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" name="Freeform 155">
                <a:extLst>
                  <a:ext uri="{FF2B5EF4-FFF2-40B4-BE49-F238E27FC236}">
                    <a16:creationId xmlns:a16="http://schemas.microsoft.com/office/drawing/2014/main" id="{822E0EEC-F599-4CB9-AD58-156DE10C6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7" y="1010"/>
                <a:ext cx="36" cy="37"/>
              </a:xfrm>
              <a:custGeom>
                <a:avLst/>
                <a:gdLst>
                  <a:gd name="T0" fmla="*/ 151 w 151"/>
                  <a:gd name="T1" fmla="*/ 75 h 151"/>
                  <a:gd name="T2" fmla="*/ 75 w 151"/>
                  <a:gd name="T3" fmla="*/ 0 h 151"/>
                  <a:gd name="T4" fmla="*/ 0 w 151"/>
                  <a:gd name="T5" fmla="*/ 76 h 151"/>
                  <a:gd name="T6" fmla="*/ 75 w 151"/>
                  <a:gd name="T7" fmla="*/ 151 h 151"/>
                  <a:gd name="T8" fmla="*/ 151 w 151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151" y="75"/>
                    </a:move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5" name="Oval 156">
                <a:extLst>
                  <a:ext uri="{FF2B5EF4-FFF2-40B4-BE49-F238E27FC236}">
                    <a16:creationId xmlns:a16="http://schemas.microsoft.com/office/drawing/2014/main" id="{2F939446-DFD6-4BD5-9ACF-4BDFE0B93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6" name="Oval 157">
                <a:extLst>
                  <a:ext uri="{FF2B5EF4-FFF2-40B4-BE49-F238E27FC236}">
                    <a16:creationId xmlns:a16="http://schemas.microsoft.com/office/drawing/2014/main" id="{2781C501-7439-4540-ACEF-2701B0244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" name="Oval 158">
                <a:extLst>
                  <a:ext uri="{FF2B5EF4-FFF2-40B4-BE49-F238E27FC236}">
                    <a16:creationId xmlns:a16="http://schemas.microsoft.com/office/drawing/2014/main" id="{F846C8C0-4493-481D-BECC-4A3FF2CF8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7" y="100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" name="Oval 159">
                <a:extLst>
                  <a:ext uri="{FF2B5EF4-FFF2-40B4-BE49-F238E27FC236}">
                    <a16:creationId xmlns:a16="http://schemas.microsoft.com/office/drawing/2014/main" id="{A97C32A4-271C-49FD-AE7A-B3DD77E8E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" name="Oval 160">
                <a:extLst>
                  <a:ext uri="{FF2B5EF4-FFF2-40B4-BE49-F238E27FC236}">
                    <a16:creationId xmlns:a16="http://schemas.microsoft.com/office/drawing/2014/main" id="{9A05801A-5FD0-4472-9C36-9BB7F12D7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0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0" name="Oval 161">
                <a:extLst>
                  <a:ext uri="{FF2B5EF4-FFF2-40B4-BE49-F238E27FC236}">
                    <a16:creationId xmlns:a16="http://schemas.microsoft.com/office/drawing/2014/main" id="{F9F6BFE3-2565-4D11-89C0-2BAB1A8EB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7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1" name="Oval 162">
                <a:extLst>
                  <a:ext uri="{FF2B5EF4-FFF2-40B4-BE49-F238E27FC236}">
                    <a16:creationId xmlns:a16="http://schemas.microsoft.com/office/drawing/2014/main" id="{8B2B3972-D879-4ACB-B145-BA5029B85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" y="1010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" name="Freeform 163">
                <a:extLst>
                  <a:ext uri="{FF2B5EF4-FFF2-40B4-BE49-F238E27FC236}">
                    <a16:creationId xmlns:a16="http://schemas.microsoft.com/office/drawing/2014/main" id="{E614DF3C-212D-4B6F-A628-D1D8E79F2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1" y="1009"/>
                <a:ext cx="36" cy="37"/>
              </a:xfrm>
              <a:custGeom>
                <a:avLst/>
                <a:gdLst>
                  <a:gd name="T0" fmla="*/ 75 w 151"/>
                  <a:gd name="T1" fmla="*/ 152 h 152"/>
                  <a:gd name="T2" fmla="*/ 151 w 151"/>
                  <a:gd name="T3" fmla="*/ 76 h 152"/>
                  <a:gd name="T4" fmla="*/ 75 w 151"/>
                  <a:gd name="T5" fmla="*/ 1 h 152"/>
                  <a:gd name="T6" fmla="*/ 0 w 151"/>
                  <a:gd name="T7" fmla="*/ 76 h 152"/>
                  <a:gd name="T8" fmla="*/ 75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152"/>
                    </a:move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1"/>
                    </a:cubicBezTo>
                    <a:cubicBezTo>
                      <a:pt x="33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" name="Freeform 164">
                <a:extLst>
                  <a:ext uri="{FF2B5EF4-FFF2-40B4-BE49-F238E27FC236}">
                    <a16:creationId xmlns:a16="http://schemas.microsoft.com/office/drawing/2014/main" id="{71B87C9A-D1FB-43AF-B882-016E7847B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7" y="1009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6 h 151"/>
                  <a:gd name="T4" fmla="*/ 76 w 152"/>
                  <a:gd name="T5" fmla="*/ 0 h 151"/>
                  <a:gd name="T6" fmla="*/ 0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1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" name="Freeform 165">
                <a:extLst>
                  <a:ext uri="{FF2B5EF4-FFF2-40B4-BE49-F238E27FC236}">
                    <a16:creationId xmlns:a16="http://schemas.microsoft.com/office/drawing/2014/main" id="{B202E661-3149-492E-82EA-8896119D1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4" y="1009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5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" name="Freeform 166">
                <a:extLst>
                  <a:ext uri="{FF2B5EF4-FFF2-40B4-BE49-F238E27FC236}">
                    <a16:creationId xmlns:a16="http://schemas.microsoft.com/office/drawing/2014/main" id="{2F2CE9BB-FD00-4533-9FF3-E39825958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1" y="1009"/>
                <a:ext cx="36" cy="37"/>
              </a:xfrm>
              <a:custGeom>
                <a:avLst/>
                <a:gdLst>
                  <a:gd name="T0" fmla="*/ 75 w 151"/>
                  <a:gd name="T1" fmla="*/ 151 h 151"/>
                  <a:gd name="T2" fmla="*/ 151 w 151"/>
                  <a:gd name="T3" fmla="*/ 76 h 151"/>
                  <a:gd name="T4" fmla="*/ 75 w 151"/>
                  <a:gd name="T5" fmla="*/ 0 h 151"/>
                  <a:gd name="T6" fmla="*/ 0 w 151"/>
                  <a:gd name="T7" fmla="*/ 76 h 151"/>
                  <a:gd name="T8" fmla="*/ 75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6" name="Freeform 167">
                <a:extLst>
                  <a:ext uri="{FF2B5EF4-FFF2-40B4-BE49-F238E27FC236}">
                    <a16:creationId xmlns:a16="http://schemas.microsoft.com/office/drawing/2014/main" id="{B59045F1-A3B7-4F9C-B070-DA1CED37F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1009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1 w 152"/>
                  <a:gd name="T3" fmla="*/ 75 h 151"/>
                  <a:gd name="T4" fmla="*/ 76 w 152"/>
                  <a:gd name="T5" fmla="*/ 0 h 151"/>
                  <a:gd name="T6" fmla="*/ 0 w 152"/>
                  <a:gd name="T7" fmla="*/ 75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1" y="75"/>
                    </a:cubicBezTo>
                    <a:cubicBezTo>
                      <a:pt x="151" y="33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" name="Freeform 168">
                <a:extLst>
                  <a:ext uri="{FF2B5EF4-FFF2-40B4-BE49-F238E27FC236}">
                    <a16:creationId xmlns:a16="http://schemas.microsoft.com/office/drawing/2014/main" id="{235FADEF-FB6D-4537-BD58-FCDD8F0D3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4" y="1009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6 h 151"/>
                  <a:gd name="T4" fmla="*/ 75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8" name="Freeform 169">
                <a:extLst>
                  <a:ext uri="{FF2B5EF4-FFF2-40B4-BE49-F238E27FC236}">
                    <a16:creationId xmlns:a16="http://schemas.microsoft.com/office/drawing/2014/main" id="{09A6254C-E433-4564-B8DF-D2201A133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1" y="1010"/>
                <a:ext cx="37" cy="36"/>
              </a:xfrm>
              <a:custGeom>
                <a:avLst/>
                <a:gdLst>
                  <a:gd name="T0" fmla="*/ 75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5 h 151"/>
                  <a:gd name="T8" fmla="*/ 75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9" name="Freeform 170">
                <a:extLst>
                  <a:ext uri="{FF2B5EF4-FFF2-40B4-BE49-F238E27FC236}">
                    <a16:creationId xmlns:a16="http://schemas.microsoft.com/office/drawing/2014/main" id="{47693F0E-C2CB-44F0-B591-E05920857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8" y="1010"/>
                <a:ext cx="36" cy="37"/>
              </a:xfrm>
              <a:custGeom>
                <a:avLst/>
                <a:gdLst>
                  <a:gd name="T0" fmla="*/ 76 w 151"/>
                  <a:gd name="T1" fmla="*/ 151 h 152"/>
                  <a:gd name="T2" fmla="*/ 151 w 151"/>
                  <a:gd name="T3" fmla="*/ 76 h 152"/>
                  <a:gd name="T4" fmla="*/ 76 w 151"/>
                  <a:gd name="T5" fmla="*/ 0 h 152"/>
                  <a:gd name="T6" fmla="*/ 0 w 151"/>
                  <a:gd name="T7" fmla="*/ 76 h 152"/>
                  <a:gd name="T8" fmla="*/ 76 w 151"/>
                  <a:gd name="T9" fmla="*/ 15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1"/>
                    </a:moveTo>
                    <a:cubicBezTo>
                      <a:pt x="118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0" name="Freeform 171">
                <a:extLst>
                  <a:ext uri="{FF2B5EF4-FFF2-40B4-BE49-F238E27FC236}">
                    <a16:creationId xmlns:a16="http://schemas.microsoft.com/office/drawing/2014/main" id="{810D2E7B-E9E7-4E32-896E-9EE35FC78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4" y="1010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1" name="Freeform 172">
                <a:extLst>
                  <a:ext uri="{FF2B5EF4-FFF2-40B4-BE49-F238E27FC236}">
                    <a16:creationId xmlns:a16="http://schemas.microsoft.com/office/drawing/2014/main" id="{EE317914-4BCA-4BDA-9DEE-D263D8550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1" y="1010"/>
                <a:ext cx="37" cy="37"/>
              </a:xfrm>
              <a:custGeom>
                <a:avLst/>
                <a:gdLst>
                  <a:gd name="T0" fmla="*/ 76 w 152"/>
                  <a:gd name="T1" fmla="*/ 152 h 152"/>
                  <a:gd name="T2" fmla="*/ 152 w 152"/>
                  <a:gd name="T3" fmla="*/ 76 h 152"/>
                  <a:gd name="T4" fmla="*/ 76 w 152"/>
                  <a:gd name="T5" fmla="*/ 0 h 152"/>
                  <a:gd name="T6" fmla="*/ 0 w 152"/>
                  <a:gd name="T7" fmla="*/ 76 h 152"/>
                  <a:gd name="T8" fmla="*/ 76 w 152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152"/>
                    </a:moveTo>
                    <a:cubicBezTo>
                      <a:pt x="118" y="151"/>
                      <a:pt x="152" y="11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1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2" name="Freeform 173">
                <a:extLst>
                  <a:ext uri="{FF2B5EF4-FFF2-40B4-BE49-F238E27FC236}">
                    <a16:creationId xmlns:a16="http://schemas.microsoft.com/office/drawing/2014/main" id="{76889B06-06E3-4EF7-85E9-608C5E70A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8" y="1010"/>
                <a:ext cx="36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6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3" name="Freeform 174">
                <a:extLst>
                  <a:ext uri="{FF2B5EF4-FFF2-40B4-BE49-F238E27FC236}">
                    <a16:creationId xmlns:a16="http://schemas.microsoft.com/office/drawing/2014/main" id="{A18D09C2-AC32-4EB6-BCF0-11E8463F5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" y="1010"/>
                <a:ext cx="36" cy="37"/>
              </a:xfrm>
              <a:custGeom>
                <a:avLst/>
                <a:gdLst>
                  <a:gd name="T0" fmla="*/ 75 w 151"/>
                  <a:gd name="T1" fmla="*/ 152 h 152"/>
                  <a:gd name="T2" fmla="*/ 151 w 151"/>
                  <a:gd name="T3" fmla="*/ 76 h 152"/>
                  <a:gd name="T4" fmla="*/ 75 w 151"/>
                  <a:gd name="T5" fmla="*/ 0 h 152"/>
                  <a:gd name="T6" fmla="*/ 0 w 151"/>
                  <a:gd name="T7" fmla="*/ 76 h 152"/>
                  <a:gd name="T8" fmla="*/ 75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152"/>
                    </a:moveTo>
                    <a:cubicBezTo>
                      <a:pt x="117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4" name="Freeform 175">
                <a:extLst>
                  <a:ext uri="{FF2B5EF4-FFF2-40B4-BE49-F238E27FC236}">
                    <a16:creationId xmlns:a16="http://schemas.microsoft.com/office/drawing/2014/main" id="{E3895D37-69F2-4A6D-A5B3-C24AEC60B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" y="1010"/>
                <a:ext cx="37" cy="37"/>
              </a:xfrm>
              <a:custGeom>
                <a:avLst/>
                <a:gdLst>
                  <a:gd name="T0" fmla="*/ 152 w 152"/>
                  <a:gd name="T1" fmla="*/ 75 h 151"/>
                  <a:gd name="T2" fmla="*/ 76 w 152"/>
                  <a:gd name="T3" fmla="*/ 0 h 151"/>
                  <a:gd name="T4" fmla="*/ 0 w 152"/>
                  <a:gd name="T5" fmla="*/ 76 h 151"/>
                  <a:gd name="T6" fmla="*/ 76 w 152"/>
                  <a:gd name="T7" fmla="*/ 151 h 151"/>
                  <a:gd name="T8" fmla="*/ 152 w 152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152" y="75"/>
                    </a:move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5" name="Oval 176">
                <a:extLst>
                  <a:ext uri="{FF2B5EF4-FFF2-40B4-BE49-F238E27FC236}">
                    <a16:creationId xmlns:a16="http://schemas.microsoft.com/office/drawing/2014/main" id="{6F1F329E-CD75-4104-8E6C-2A09E4916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8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6" name="Oval 177">
                <a:extLst>
                  <a:ext uri="{FF2B5EF4-FFF2-40B4-BE49-F238E27FC236}">
                    <a16:creationId xmlns:a16="http://schemas.microsoft.com/office/drawing/2014/main" id="{B2AA6374-A10F-4E7C-88CC-915B12731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5" y="100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7" name="Oval 178">
                <a:extLst>
                  <a:ext uri="{FF2B5EF4-FFF2-40B4-BE49-F238E27FC236}">
                    <a16:creationId xmlns:a16="http://schemas.microsoft.com/office/drawing/2014/main" id="{41494867-A226-4608-AF8C-1900E7105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8" name="Oval 179">
                <a:extLst>
                  <a:ext uri="{FF2B5EF4-FFF2-40B4-BE49-F238E27FC236}">
                    <a16:creationId xmlns:a16="http://schemas.microsoft.com/office/drawing/2014/main" id="{4997CE5E-D92B-4442-A025-1FCD35A48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8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9" name="Oval 180">
                <a:extLst>
                  <a:ext uri="{FF2B5EF4-FFF2-40B4-BE49-F238E27FC236}">
                    <a16:creationId xmlns:a16="http://schemas.microsoft.com/office/drawing/2014/main" id="{0923F487-3FD2-484A-A5F0-E6432827C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5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0" name="Oval 181">
                <a:extLst>
                  <a:ext uri="{FF2B5EF4-FFF2-40B4-BE49-F238E27FC236}">
                    <a16:creationId xmlns:a16="http://schemas.microsoft.com/office/drawing/2014/main" id="{67C9AB81-1800-441A-9A64-47171E4DE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" y="100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" name="Oval 182">
                <a:extLst>
                  <a:ext uri="{FF2B5EF4-FFF2-40B4-BE49-F238E27FC236}">
                    <a16:creationId xmlns:a16="http://schemas.microsoft.com/office/drawing/2014/main" id="{7A073501-782D-4D5C-9BBA-AC31CBDDC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100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" name="Freeform 183">
                <a:extLst>
                  <a:ext uri="{FF2B5EF4-FFF2-40B4-BE49-F238E27FC236}">
                    <a16:creationId xmlns:a16="http://schemas.microsoft.com/office/drawing/2014/main" id="{AE95C443-A11A-46FB-8E65-A8B8E4BFC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1007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6 h 151"/>
                  <a:gd name="T4" fmla="*/ 76 w 152"/>
                  <a:gd name="T5" fmla="*/ 0 h 151"/>
                  <a:gd name="T6" fmla="*/ 1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1" y="76"/>
                    </a:cubicBezTo>
                    <a:cubicBezTo>
                      <a:pt x="1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" name="Freeform 184">
                <a:extLst>
                  <a:ext uri="{FF2B5EF4-FFF2-40B4-BE49-F238E27FC236}">
                    <a16:creationId xmlns:a16="http://schemas.microsoft.com/office/drawing/2014/main" id="{6DC8FD23-8F77-468B-9747-AB0EAA9D3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2" y="1007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6 w 151"/>
                  <a:gd name="T5" fmla="*/ 0 h 151"/>
                  <a:gd name="T6" fmla="*/ 0 w 151"/>
                  <a:gd name="T7" fmla="*/ 75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" name="Freeform 185">
                <a:extLst>
                  <a:ext uri="{FF2B5EF4-FFF2-40B4-BE49-F238E27FC236}">
                    <a16:creationId xmlns:a16="http://schemas.microsoft.com/office/drawing/2014/main" id="{1CA7F13C-AEE5-4BC9-BDCD-19FCE4AC8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007"/>
                <a:ext cx="36" cy="37"/>
              </a:xfrm>
              <a:custGeom>
                <a:avLst/>
                <a:gdLst>
                  <a:gd name="T0" fmla="*/ 76 w 151"/>
                  <a:gd name="T1" fmla="*/ 151 h 152"/>
                  <a:gd name="T2" fmla="*/ 151 w 151"/>
                  <a:gd name="T3" fmla="*/ 76 h 152"/>
                  <a:gd name="T4" fmla="*/ 75 w 151"/>
                  <a:gd name="T5" fmla="*/ 0 h 152"/>
                  <a:gd name="T6" fmla="*/ 0 w 151"/>
                  <a:gd name="T7" fmla="*/ 76 h 152"/>
                  <a:gd name="T8" fmla="*/ 76 w 151"/>
                  <a:gd name="T9" fmla="*/ 15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5" name="Freeform 186">
                <a:extLst>
                  <a:ext uri="{FF2B5EF4-FFF2-40B4-BE49-F238E27FC236}">
                    <a16:creationId xmlns:a16="http://schemas.microsoft.com/office/drawing/2014/main" id="{060CB227-CBBB-47D6-80A9-C4ACBADD6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5" y="1008"/>
                <a:ext cx="37" cy="36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5 h 151"/>
                  <a:gd name="T4" fmla="*/ 76 w 152"/>
                  <a:gd name="T5" fmla="*/ 0 h 151"/>
                  <a:gd name="T6" fmla="*/ 0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1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6" name="Freeform 187">
                <a:extLst>
                  <a:ext uri="{FF2B5EF4-FFF2-40B4-BE49-F238E27FC236}">
                    <a16:creationId xmlns:a16="http://schemas.microsoft.com/office/drawing/2014/main" id="{D448EBEA-A96F-4562-8DA1-3069B63BC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" y="1008"/>
                <a:ext cx="37" cy="37"/>
              </a:xfrm>
              <a:custGeom>
                <a:avLst/>
                <a:gdLst>
                  <a:gd name="T0" fmla="*/ 76 w 151"/>
                  <a:gd name="T1" fmla="*/ 152 h 152"/>
                  <a:gd name="T2" fmla="*/ 151 w 151"/>
                  <a:gd name="T3" fmla="*/ 76 h 152"/>
                  <a:gd name="T4" fmla="*/ 76 w 151"/>
                  <a:gd name="T5" fmla="*/ 0 h 152"/>
                  <a:gd name="T6" fmla="*/ 0 w 151"/>
                  <a:gd name="T7" fmla="*/ 76 h 152"/>
                  <a:gd name="T8" fmla="*/ 76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2"/>
                    </a:moveTo>
                    <a:cubicBezTo>
                      <a:pt x="118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7" name="Freeform 188">
                <a:extLst>
                  <a:ext uri="{FF2B5EF4-FFF2-40B4-BE49-F238E27FC236}">
                    <a16:creationId xmlns:a16="http://schemas.microsoft.com/office/drawing/2014/main" id="{EA02DB56-066B-4783-9BAF-987104C22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9" y="1008"/>
                <a:ext cx="37" cy="37"/>
              </a:xfrm>
              <a:custGeom>
                <a:avLst/>
                <a:gdLst>
                  <a:gd name="T0" fmla="*/ 75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6 h 151"/>
                  <a:gd name="T8" fmla="*/ 75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8" name="Freeform 189">
                <a:extLst>
                  <a:ext uri="{FF2B5EF4-FFF2-40B4-BE49-F238E27FC236}">
                    <a16:creationId xmlns:a16="http://schemas.microsoft.com/office/drawing/2014/main" id="{453E8513-629E-4768-A4F8-C63637A2B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6" y="1008"/>
                <a:ext cx="36" cy="37"/>
              </a:xfrm>
              <a:custGeom>
                <a:avLst/>
                <a:gdLst>
                  <a:gd name="T0" fmla="*/ 76 w 152"/>
                  <a:gd name="T1" fmla="*/ 152 h 152"/>
                  <a:gd name="T2" fmla="*/ 152 w 152"/>
                  <a:gd name="T3" fmla="*/ 76 h 152"/>
                  <a:gd name="T4" fmla="*/ 76 w 152"/>
                  <a:gd name="T5" fmla="*/ 0 h 152"/>
                  <a:gd name="T6" fmla="*/ 0 w 152"/>
                  <a:gd name="T7" fmla="*/ 76 h 152"/>
                  <a:gd name="T8" fmla="*/ 76 w 152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152"/>
                    </a:moveTo>
                    <a:cubicBezTo>
                      <a:pt x="118" y="152"/>
                      <a:pt x="152" y="118"/>
                      <a:pt x="152" y="76"/>
                    </a:cubicBezTo>
                    <a:cubicBezTo>
                      <a:pt x="151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9" name="Freeform 190">
                <a:extLst>
                  <a:ext uri="{FF2B5EF4-FFF2-40B4-BE49-F238E27FC236}">
                    <a16:creationId xmlns:a16="http://schemas.microsoft.com/office/drawing/2014/main" id="{4B7CFA4D-AF2F-4B9C-BD87-8A9316E47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1008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0" name="Freeform 191">
                <a:extLst>
                  <a:ext uri="{FF2B5EF4-FFF2-40B4-BE49-F238E27FC236}">
                    <a16:creationId xmlns:a16="http://schemas.microsoft.com/office/drawing/2014/main" id="{7F8AE606-E134-4163-8839-D699562D4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1008"/>
                <a:ext cx="37" cy="37"/>
              </a:xfrm>
              <a:custGeom>
                <a:avLst/>
                <a:gdLst>
                  <a:gd name="T0" fmla="*/ 75 w 151"/>
                  <a:gd name="T1" fmla="*/ 152 h 152"/>
                  <a:gd name="T2" fmla="*/ 151 w 151"/>
                  <a:gd name="T3" fmla="*/ 76 h 152"/>
                  <a:gd name="T4" fmla="*/ 75 w 151"/>
                  <a:gd name="T5" fmla="*/ 0 h 152"/>
                  <a:gd name="T6" fmla="*/ 0 w 151"/>
                  <a:gd name="T7" fmla="*/ 76 h 152"/>
                  <a:gd name="T8" fmla="*/ 75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152"/>
                    </a:move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1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1" name="Freeform 192">
                <a:extLst>
                  <a:ext uri="{FF2B5EF4-FFF2-40B4-BE49-F238E27FC236}">
                    <a16:creationId xmlns:a16="http://schemas.microsoft.com/office/drawing/2014/main" id="{D8FCA0AB-3CF0-45A5-9609-02325B4C3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1008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1 w 152"/>
                  <a:gd name="T3" fmla="*/ 75 h 151"/>
                  <a:gd name="T4" fmla="*/ 76 w 152"/>
                  <a:gd name="T5" fmla="*/ 0 h 151"/>
                  <a:gd name="T6" fmla="*/ 0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2" name="Freeform 193">
                <a:extLst>
                  <a:ext uri="{FF2B5EF4-FFF2-40B4-BE49-F238E27FC236}">
                    <a16:creationId xmlns:a16="http://schemas.microsoft.com/office/drawing/2014/main" id="{749AA040-B04B-4569-9F5A-90FA1B124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1008"/>
                <a:ext cx="36" cy="37"/>
              </a:xfrm>
              <a:custGeom>
                <a:avLst/>
                <a:gdLst>
                  <a:gd name="T0" fmla="*/ 76 w 151"/>
                  <a:gd name="T1" fmla="*/ 152 h 152"/>
                  <a:gd name="T2" fmla="*/ 151 w 151"/>
                  <a:gd name="T3" fmla="*/ 76 h 152"/>
                  <a:gd name="T4" fmla="*/ 75 w 151"/>
                  <a:gd name="T5" fmla="*/ 1 h 152"/>
                  <a:gd name="T6" fmla="*/ 0 w 151"/>
                  <a:gd name="T7" fmla="*/ 76 h 152"/>
                  <a:gd name="T8" fmla="*/ 76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2"/>
                    </a:move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1"/>
                    </a:cubicBezTo>
                    <a:cubicBezTo>
                      <a:pt x="34" y="1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3" name="Freeform 194">
                <a:extLst>
                  <a:ext uri="{FF2B5EF4-FFF2-40B4-BE49-F238E27FC236}">
                    <a16:creationId xmlns:a16="http://schemas.microsoft.com/office/drawing/2014/main" id="{A101E1AE-528B-4501-9748-D5F492C34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9" y="1009"/>
                <a:ext cx="37" cy="36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6 h 151"/>
                  <a:gd name="T4" fmla="*/ 76 w 152"/>
                  <a:gd name="T5" fmla="*/ 0 h 151"/>
                  <a:gd name="T6" fmla="*/ 1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1" y="76"/>
                    </a:cubicBezTo>
                    <a:cubicBezTo>
                      <a:pt x="1" y="118"/>
                      <a:pt x="35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4" name="Freeform 195">
                <a:extLst>
                  <a:ext uri="{FF2B5EF4-FFF2-40B4-BE49-F238E27FC236}">
                    <a16:creationId xmlns:a16="http://schemas.microsoft.com/office/drawing/2014/main" id="{86B02614-45B7-475A-9DAC-5BA8E52BE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6" y="1009"/>
                <a:ext cx="37" cy="37"/>
              </a:xfrm>
              <a:custGeom>
                <a:avLst/>
                <a:gdLst>
                  <a:gd name="T0" fmla="*/ 151 w 151"/>
                  <a:gd name="T1" fmla="*/ 76 h 152"/>
                  <a:gd name="T2" fmla="*/ 76 w 151"/>
                  <a:gd name="T3" fmla="*/ 1 h 152"/>
                  <a:gd name="T4" fmla="*/ 0 w 151"/>
                  <a:gd name="T5" fmla="*/ 76 h 152"/>
                  <a:gd name="T6" fmla="*/ 76 w 151"/>
                  <a:gd name="T7" fmla="*/ 152 h 152"/>
                  <a:gd name="T8" fmla="*/ 151 w 151"/>
                  <a:gd name="T9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151" y="76"/>
                    </a:moveTo>
                    <a:cubicBezTo>
                      <a:pt x="151" y="34"/>
                      <a:pt x="117" y="0"/>
                      <a:pt x="76" y="1"/>
                    </a:cubicBezTo>
                    <a:cubicBezTo>
                      <a:pt x="34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2"/>
                      <a:pt x="151" y="118"/>
                      <a:pt x="151" y="76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5" name="Oval 196">
                <a:extLst>
                  <a:ext uri="{FF2B5EF4-FFF2-40B4-BE49-F238E27FC236}">
                    <a16:creationId xmlns:a16="http://schemas.microsoft.com/office/drawing/2014/main" id="{501B78F7-3B08-4D33-8E19-83342AF72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3" y="100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6" name="Oval 197">
                <a:extLst>
                  <a:ext uri="{FF2B5EF4-FFF2-40B4-BE49-F238E27FC236}">
                    <a16:creationId xmlns:a16="http://schemas.microsoft.com/office/drawing/2014/main" id="{97F577CD-95BE-471E-A2A5-C61F59F03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9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7" name="Oval 198">
                <a:extLst>
                  <a:ext uri="{FF2B5EF4-FFF2-40B4-BE49-F238E27FC236}">
                    <a16:creationId xmlns:a16="http://schemas.microsoft.com/office/drawing/2014/main" id="{723E9AAB-9ED8-4BDC-84A4-9F5A4A654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8" name="Oval 199">
                <a:extLst>
                  <a:ext uri="{FF2B5EF4-FFF2-40B4-BE49-F238E27FC236}">
                    <a16:creationId xmlns:a16="http://schemas.microsoft.com/office/drawing/2014/main" id="{D09575CF-399F-4B55-A239-AF59C5FB6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9" name="Oval 200">
                <a:extLst>
                  <a:ext uri="{FF2B5EF4-FFF2-40B4-BE49-F238E27FC236}">
                    <a16:creationId xmlns:a16="http://schemas.microsoft.com/office/drawing/2014/main" id="{C334F524-A983-4C40-9D72-8291F9C61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0" name="Oval 201">
                <a:extLst>
                  <a:ext uri="{FF2B5EF4-FFF2-40B4-BE49-F238E27FC236}">
                    <a16:creationId xmlns:a16="http://schemas.microsoft.com/office/drawing/2014/main" id="{8A2E1698-8B23-4535-B2C6-6D60563CC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7" y="100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1" name="Oval 202">
                <a:extLst>
                  <a:ext uri="{FF2B5EF4-FFF2-40B4-BE49-F238E27FC236}">
                    <a16:creationId xmlns:a16="http://schemas.microsoft.com/office/drawing/2014/main" id="{0867410A-C66E-4011-ABB8-601336D29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3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2" name="Freeform 203">
                <a:extLst>
                  <a:ext uri="{FF2B5EF4-FFF2-40B4-BE49-F238E27FC236}">
                    <a16:creationId xmlns:a16="http://schemas.microsoft.com/office/drawing/2014/main" id="{8F3413BA-81BE-4EE1-9605-F402C2AC1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1007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1 w 152"/>
                  <a:gd name="T3" fmla="*/ 76 h 151"/>
                  <a:gd name="T4" fmla="*/ 76 w 152"/>
                  <a:gd name="T5" fmla="*/ 0 h 151"/>
                  <a:gd name="T6" fmla="*/ 0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3" name="Freeform 204">
                <a:extLst>
                  <a:ext uri="{FF2B5EF4-FFF2-40B4-BE49-F238E27FC236}">
                    <a16:creationId xmlns:a16="http://schemas.microsoft.com/office/drawing/2014/main" id="{A5D2BED6-E255-49AA-8409-36BB0018F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7" y="1007"/>
                <a:ext cx="36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5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8" name="Freeform 206">
              <a:extLst>
                <a:ext uri="{FF2B5EF4-FFF2-40B4-BE49-F238E27FC236}">
                  <a16:creationId xmlns:a16="http://schemas.microsoft.com/office/drawing/2014/main" id="{88A2A9AD-D9BC-4A02-9D65-8512FDCE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1007"/>
              <a:ext cx="37" cy="37"/>
            </a:xfrm>
            <a:custGeom>
              <a:avLst/>
              <a:gdLst>
                <a:gd name="T0" fmla="*/ 76 w 152"/>
                <a:gd name="T1" fmla="*/ 151 h 152"/>
                <a:gd name="T2" fmla="*/ 152 w 152"/>
                <a:gd name="T3" fmla="*/ 76 h 152"/>
                <a:gd name="T4" fmla="*/ 76 w 152"/>
                <a:gd name="T5" fmla="*/ 0 h 152"/>
                <a:gd name="T6" fmla="*/ 1 w 152"/>
                <a:gd name="T7" fmla="*/ 76 h 152"/>
                <a:gd name="T8" fmla="*/ 76 w 152"/>
                <a:gd name="T9" fmla="*/ 15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76" y="151"/>
                  </a:moveTo>
                  <a:cubicBezTo>
                    <a:pt x="118" y="151"/>
                    <a:pt x="152" y="117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1" y="76"/>
                  </a:cubicBezTo>
                  <a:cubicBezTo>
                    <a:pt x="1" y="118"/>
                    <a:pt x="35" y="152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07">
              <a:extLst>
                <a:ext uri="{FF2B5EF4-FFF2-40B4-BE49-F238E27FC236}">
                  <a16:creationId xmlns:a16="http://schemas.microsoft.com/office/drawing/2014/main" id="{9938C57C-1ED4-4E4F-AFC5-9D93519EC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1008"/>
              <a:ext cx="37" cy="36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6 w 151"/>
                <a:gd name="T5" fmla="*/ 0 h 151"/>
                <a:gd name="T6" fmla="*/ 0 w 151"/>
                <a:gd name="T7" fmla="*/ 76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8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208">
              <a:extLst>
                <a:ext uri="{FF2B5EF4-FFF2-40B4-BE49-F238E27FC236}">
                  <a16:creationId xmlns:a16="http://schemas.microsoft.com/office/drawing/2014/main" id="{54A202C0-7626-4071-931C-7C8A50FEA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1008"/>
              <a:ext cx="37" cy="37"/>
            </a:xfrm>
            <a:custGeom>
              <a:avLst/>
              <a:gdLst>
                <a:gd name="T0" fmla="*/ 76 w 151"/>
                <a:gd name="T1" fmla="*/ 152 h 152"/>
                <a:gd name="T2" fmla="*/ 151 w 151"/>
                <a:gd name="T3" fmla="*/ 76 h 152"/>
                <a:gd name="T4" fmla="*/ 75 w 151"/>
                <a:gd name="T5" fmla="*/ 0 h 152"/>
                <a:gd name="T6" fmla="*/ 0 w 151"/>
                <a:gd name="T7" fmla="*/ 76 h 152"/>
                <a:gd name="T8" fmla="*/ 76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6" y="152"/>
                  </a:moveTo>
                  <a:cubicBezTo>
                    <a:pt x="117" y="151"/>
                    <a:pt x="151" y="118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209">
              <a:extLst>
                <a:ext uri="{FF2B5EF4-FFF2-40B4-BE49-F238E27FC236}">
                  <a16:creationId xmlns:a16="http://schemas.microsoft.com/office/drawing/2014/main" id="{C643ED9D-213C-45B1-BD71-63E79AE0E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" y="1008"/>
              <a:ext cx="36" cy="37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5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5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1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210">
              <a:extLst>
                <a:ext uri="{FF2B5EF4-FFF2-40B4-BE49-F238E27FC236}">
                  <a16:creationId xmlns:a16="http://schemas.microsoft.com/office/drawing/2014/main" id="{25263F8B-042E-4960-8006-B9828C17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008"/>
              <a:ext cx="37" cy="37"/>
            </a:xfrm>
            <a:custGeom>
              <a:avLst/>
              <a:gdLst>
                <a:gd name="T0" fmla="*/ 76 w 151"/>
                <a:gd name="T1" fmla="*/ 152 h 152"/>
                <a:gd name="T2" fmla="*/ 151 w 151"/>
                <a:gd name="T3" fmla="*/ 76 h 152"/>
                <a:gd name="T4" fmla="*/ 76 w 151"/>
                <a:gd name="T5" fmla="*/ 0 h 152"/>
                <a:gd name="T6" fmla="*/ 0 w 151"/>
                <a:gd name="T7" fmla="*/ 76 h 152"/>
                <a:gd name="T8" fmla="*/ 76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6" y="152"/>
                  </a:moveTo>
                  <a:cubicBezTo>
                    <a:pt x="118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11">
              <a:extLst>
                <a:ext uri="{FF2B5EF4-FFF2-40B4-BE49-F238E27FC236}">
                  <a16:creationId xmlns:a16="http://schemas.microsoft.com/office/drawing/2014/main" id="{4A2ABC35-FEDF-46A6-A83A-3E0B08516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008"/>
              <a:ext cx="37" cy="37"/>
            </a:xfrm>
            <a:custGeom>
              <a:avLst/>
              <a:gdLst>
                <a:gd name="T0" fmla="*/ 75 w 151"/>
                <a:gd name="T1" fmla="*/ 151 h 151"/>
                <a:gd name="T2" fmla="*/ 151 w 151"/>
                <a:gd name="T3" fmla="*/ 75 h 151"/>
                <a:gd name="T4" fmla="*/ 75 w 151"/>
                <a:gd name="T5" fmla="*/ 0 h 151"/>
                <a:gd name="T6" fmla="*/ 0 w 151"/>
                <a:gd name="T7" fmla="*/ 76 h 151"/>
                <a:gd name="T8" fmla="*/ 75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5" y="151"/>
                  </a:move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3" y="0"/>
                    <a:pt x="0" y="34"/>
                    <a:pt x="0" y="76"/>
                  </a:cubicBezTo>
                  <a:cubicBezTo>
                    <a:pt x="0" y="117"/>
                    <a:pt x="34" y="151"/>
                    <a:pt x="75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12">
              <a:extLst>
                <a:ext uri="{FF2B5EF4-FFF2-40B4-BE49-F238E27FC236}">
                  <a16:creationId xmlns:a16="http://schemas.microsoft.com/office/drawing/2014/main" id="{B8A65568-C913-422E-A335-513CF7420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" y="1008"/>
              <a:ext cx="37" cy="37"/>
            </a:xfrm>
            <a:custGeom>
              <a:avLst/>
              <a:gdLst>
                <a:gd name="T0" fmla="*/ 76 w 152"/>
                <a:gd name="T1" fmla="*/ 152 h 152"/>
                <a:gd name="T2" fmla="*/ 152 w 152"/>
                <a:gd name="T3" fmla="*/ 76 h 152"/>
                <a:gd name="T4" fmla="*/ 76 w 152"/>
                <a:gd name="T5" fmla="*/ 0 h 152"/>
                <a:gd name="T6" fmla="*/ 0 w 152"/>
                <a:gd name="T7" fmla="*/ 76 h 152"/>
                <a:gd name="T8" fmla="*/ 76 w 15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76" y="152"/>
                  </a:moveTo>
                  <a:cubicBezTo>
                    <a:pt x="118" y="152"/>
                    <a:pt x="152" y="118"/>
                    <a:pt x="152" y="76"/>
                  </a:cubicBezTo>
                  <a:cubicBezTo>
                    <a:pt x="151" y="34"/>
                    <a:pt x="118" y="0"/>
                    <a:pt x="76" y="0"/>
                  </a:cubicBezTo>
                  <a:cubicBezTo>
                    <a:pt x="34" y="1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13">
              <a:extLst>
                <a:ext uri="{FF2B5EF4-FFF2-40B4-BE49-F238E27FC236}">
                  <a16:creationId xmlns:a16="http://schemas.microsoft.com/office/drawing/2014/main" id="{4EA30D3A-ABD1-45C6-AB58-9B96EA34A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1008"/>
              <a:ext cx="36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5 w 151"/>
                <a:gd name="T5" fmla="*/ 0 h 151"/>
                <a:gd name="T6" fmla="*/ 0 w 151"/>
                <a:gd name="T7" fmla="*/ 76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14">
              <a:extLst>
                <a:ext uri="{FF2B5EF4-FFF2-40B4-BE49-F238E27FC236}">
                  <a16:creationId xmlns:a16="http://schemas.microsoft.com/office/drawing/2014/main" id="{F91AC126-7986-4C02-888F-20D111CEB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1008"/>
              <a:ext cx="37" cy="37"/>
            </a:xfrm>
            <a:custGeom>
              <a:avLst/>
              <a:gdLst>
                <a:gd name="T0" fmla="*/ 75 w 151"/>
                <a:gd name="T1" fmla="*/ 152 h 152"/>
                <a:gd name="T2" fmla="*/ 151 w 151"/>
                <a:gd name="T3" fmla="*/ 76 h 152"/>
                <a:gd name="T4" fmla="*/ 75 w 151"/>
                <a:gd name="T5" fmla="*/ 1 h 152"/>
                <a:gd name="T6" fmla="*/ 0 w 151"/>
                <a:gd name="T7" fmla="*/ 76 h 152"/>
                <a:gd name="T8" fmla="*/ 75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5" y="152"/>
                  </a:move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1"/>
                  </a:cubicBezTo>
                  <a:cubicBezTo>
                    <a:pt x="33" y="1"/>
                    <a:pt x="0" y="34"/>
                    <a:pt x="0" y="76"/>
                  </a:cubicBezTo>
                  <a:cubicBezTo>
                    <a:pt x="0" y="118"/>
                    <a:pt x="34" y="152"/>
                    <a:pt x="75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15">
              <a:extLst>
                <a:ext uri="{FF2B5EF4-FFF2-40B4-BE49-F238E27FC236}">
                  <a16:creationId xmlns:a16="http://schemas.microsoft.com/office/drawing/2014/main" id="{E4C5B418-BF78-4AE5-9518-D52F69085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1009"/>
              <a:ext cx="37" cy="36"/>
            </a:xfrm>
            <a:custGeom>
              <a:avLst/>
              <a:gdLst>
                <a:gd name="T0" fmla="*/ 76 w 152"/>
                <a:gd name="T1" fmla="*/ 151 h 151"/>
                <a:gd name="T2" fmla="*/ 151 w 152"/>
                <a:gd name="T3" fmla="*/ 76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16">
              <a:extLst>
                <a:ext uri="{FF2B5EF4-FFF2-40B4-BE49-F238E27FC236}">
                  <a16:creationId xmlns:a16="http://schemas.microsoft.com/office/drawing/2014/main" id="{70FD2C8C-FBC8-4474-9BC8-994A37684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" y="1009"/>
              <a:ext cx="36" cy="37"/>
            </a:xfrm>
            <a:custGeom>
              <a:avLst/>
              <a:gdLst>
                <a:gd name="T0" fmla="*/ 151 w 151"/>
                <a:gd name="T1" fmla="*/ 76 h 152"/>
                <a:gd name="T2" fmla="*/ 75 w 151"/>
                <a:gd name="T3" fmla="*/ 1 h 152"/>
                <a:gd name="T4" fmla="*/ 0 w 151"/>
                <a:gd name="T5" fmla="*/ 76 h 152"/>
                <a:gd name="T6" fmla="*/ 76 w 151"/>
                <a:gd name="T7" fmla="*/ 152 h 152"/>
                <a:gd name="T8" fmla="*/ 151 w 151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151" y="76"/>
                  </a:moveTo>
                  <a:cubicBezTo>
                    <a:pt x="151" y="34"/>
                    <a:pt x="117" y="0"/>
                    <a:pt x="75" y="1"/>
                  </a:cubicBezTo>
                  <a:cubicBezTo>
                    <a:pt x="34" y="1"/>
                    <a:pt x="0" y="35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7" y="152"/>
                    <a:pt x="151" y="118"/>
                    <a:pt x="151" y="76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17">
              <a:extLst>
                <a:ext uri="{FF2B5EF4-FFF2-40B4-BE49-F238E27FC236}">
                  <a16:creationId xmlns:a16="http://schemas.microsoft.com/office/drawing/2014/main" id="{4ADD8C28-1D4D-490B-9E48-5E122C9E9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" y="1008"/>
              <a:ext cx="37" cy="37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5 h 151"/>
                <a:gd name="T4" fmla="*/ 76 w 152"/>
                <a:gd name="T5" fmla="*/ 0 h 151"/>
                <a:gd name="T6" fmla="*/ 1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5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1" y="76"/>
                  </a:cubicBezTo>
                  <a:cubicBezTo>
                    <a:pt x="1" y="117"/>
                    <a:pt x="35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18">
              <a:extLst>
                <a:ext uri="{FF2B5EF4-FFF2-40B4-BE49-F238E27FC236}">
                  <a16:creationId xmlns:a16="http://schemas.microsoft.com/office/drawing/2014/main" id="{A1050325-FC51-4E1A-B750-5D637858F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" y="1008"/>
              <a:ext cx="37" cy="37"/>
            </a:xfrm>
            <a:custGeom>
              <a:avLst/>
              <a:gdLst>
                <a:gd name="T0" fmla="*/ 76 w 151"/>
                <a:gd name="T1" fmla="*/ 152 h 152"/>
                <a:gd name="T2" fmla="*/ 151 w 151"/>
                <a:gd name="T3" fmla="*/ 76 h 152"/>
                <a:gd name="T4" fmla="*/ 76 w 151"/>
                <a:gd name="T5" fmla="*/ 0 h 152"/>
                <a:gd name="T6" fmla="*/ 0 w 151"/>
                <a:gd name="T7" fmla="*/ 76 h 152"/>
                <a:gd name="T8" fmla="*/ 76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6" y="152"/>
                  </a:moveTo>
                  <a:cubicBezTo>
                    <a:pt x="118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1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19">
              <a:extLst>
                <a:ext uri="{FF2B5EF4-FFF2-40B4-BE49-F238E27FC236}">
                  <a16:creationId xmlns:a16="http://schemas.microsoft.com/office/drawing/2014/main" id="{AC8CA34C-15FA-4652-A8EF-51AD72A8C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1008"/>
              <a:ext cx="37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5 w 151"/>
                <a:gd name="T5" fmla="*/ 0 h 151"/>
                <a:gd name="T6" fmla="*/ 0 w 151"/>
                <a:gd name="T7" fmla="*/ 76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20">
              <a:extLst>
                <a:ext uri="{FF2B5EF4-FFF2-40B4-BE49-F238E27FC236}">
                  <a16:creationId xmlns:a16="http://schemas.microsoft.com/office/drawing/2014/main" id="{7569AC94-5079-4454-9135-1BAAB3DCD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008"/>
              <a:ext cx="37" cy="37"/>
            </a:xfrm>
            <a:custGeom>
              <a:avLst/>
              <a:gdLst>
                <a:gd name="T0" fmla="*/ 76 w 152"/>
                <a:gd name="T1" fmla="*/ 152 h 152"/>
                <a:gd name="T2" fmla="*/ 152 w 152"/>
                <a:gd name="T3" fmla="*/ 76 h 152"/>
                <a:gd name="T4" fmla="*/ 76 w 152"/>
                <a:gd name="T5" fmla="*/ 1 h 152"/>
                <a:gd name="T6" fmla="*/ 0 w 152"/>
                <a:gd name="T7" fmla="*/ 76 h 152"/>
                <a:gd name="T8" fmla="*/ 76 w 15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76" y="152"/>
                  </a:move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1"/>
                  </a:cubicBezTo>
                  <a:cubicBezTo>
                    <a:pt x="34" y="1"/>
                    <a:pt x="0" y="34"/>
                    <a:pt x="0" y="76"/>
                  </a:cubicBezTo>
                  <a:cubicBezTo>
                    <a:pt x="1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21">
              <a:extLst>
                <a:ext uri="{FF2B5EF4-FFF2-40B4-BE49-F238E27FC236}">
                  <a16:creationId xmlns:a16="http://schemas.microsoft.com/office/drawing/2014/main" id="{DD65A4BB-C24D-4BC5-9196-169DD99C6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1009"/>
              <a:ext cx="36" cy="36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6 h 151"/>
                <a:gd name="T4" fmla="*/ 76 w 151"/>
                <a:gd name="T5" fmla="*/ 0 h 151"/>
                <a:gd name="T6" fmla="*/ 0 w 151"/>
                <a:gd name="T7" fmla="*/ 76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8" y="151"/>
                    <a:pt x="151" y="117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22">
              <a:extLst>
                <a:ext uri="{FF2B5EF4-FFF2-40B4-BE49-F238E27FC236}">
                  <a16:creationId xmlns:a16="http://schemas.microsoft.com/office/drawing/2014/main" id="{FE944132-DB9D-45EA-8F61-E984F37CF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" y="1009"/>
              <a:ext cx="37" cy="37"/>
            </a:xfrm>
            <a:custGeom>
              <a:avLst/>
              <a:gdLst>
                <a:gd name="T0" fmla="*/ 151 w 151"/>
                <a:gd name="T1" fmla="*/ 76 h 152"/>
                <a:gd name="T2" fmla="*/ 75 w 151"/>
                <a:gd name="T3" fmla="*/ 1 h 152"/>
                <a:gd name="T4" fmla="*/ 0 w 151"/>
                <a:gd name="T5" fmla="*/ 76 h 152"/>
                <a:gd name="T6" fmla="*/ 75 w 151"/>
                <a:gd name="T7" fmla="*/ 152 h 152"/>
                <a:gd name="T8" fmla="*/ 151 w 151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151" y="76"/>
                  </a:moveTo>
                  <a:cubicBezTo>
                    <a:pt x="151" y="34"/>
                    <a:pt x="117" y="0"/>
                    <a:pt x="75" y="1"/>
                  </a:cubicBezTo>
                  <a:cubicBezTo>
                    <a:pt x="33" y="1"/>
                    <a:pt x="0" y="35"/>
                    <a:pt x="0" y="76"/>
                  </a:cubicBezTo>
                  <a:cubicBezTo>
                    <a:pt x="0" y="118"/>
                    <a:pt x="34" y="152"/>
                    <a:pt x="75" y="152"/>
                  </a:cubicBezTo>
                  <a:cubicBezTo>
                    <a:pt x="117" y="152"/>
                    <a:pt x="151" y="118"/>
                    <a:pt x="151" y="76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23">
              <a:extLst>
                <a:ext uri="{FF2B5EF4-FFF2-40B4-BE49-F238E27FC236}">
                  <a16:creationId xmlns:a16="http://schemas.microsoft.com/office/drawing/2014/main" id="{B014A9BC-9359-46BE-8847-B42EB5956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" y="1008"/>
              <a:ext cx="37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5 w 151"/>
                <a:gd name="T5" fmla="*/ 0 h 151"/>
                <a:gd name="T6" fmla="*/ 0 w 151"/>
                <a:gd name="T7" fmla="*/ 76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24">
              <a:extLst>
                <a:ext uri="{FF2B5EF4-FFF2-40B4-BE49-F238E27FC236}">
                  <a16:creationId xmlns:a16="http://schemas.microsoft.com/office/drawing/2014/main" id="{49C8970F-8CE2-4906-B56E-6937DADC8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" y="1008"/>
              <a:ext cx="37" cy="37"/>
            </a:xfrm>
            <a:custGeom>
              <a:avLst/>
              <a:gdLst>
                <a:gd name="T0" fmla="*/ 75 w 151"/>
                <a:gd name="T1" fmla="*/ 152 h 152"/>
                <a:gd name="T2" fmla="*/ 151 w 151"/>
                <a:gd name="T3" fmla="*/ 76 h 152"/>
                <a:gd name="T4" fmla="*/ 75 w 151"/>
                <a:gd name="T5" fmla="*/ 0 h 152"/>
                <a:gd name="T6" fmla="*/ 0 w 151"/>
                <a:gd name="T7" fmla="*/ 76 h 152"/>
                <a:gd name="T8" fmla="*/ 75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5" y="152"/>
                  </a:move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3" y="1"/>
                    <a:pt x="0" y="34"/>
                    <a:pt x="0" y="76"/>
                  </a:cubicBezTo>
                  <a:cubicBezTo>
                    <a:pt x="0" y="118"/>
                    <a:pt x="34" y="152"/>
                    <a:pt x="75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25">
              <a:extLst>
                <a:ext uri="{FF2B5EF4-FFF2-40B4-BE49-F238E27FC236}">
                  <a16:creationId xmlns:a16="http://schemas.microsoft.com/office/drawing/2014/main" id="{751B593E-4507-4A8B-BC67-233EBD9BF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1008"/>
              <a:ext cx="37" cy="37"/>
            </a:xfrm>
            <a:custGeom>
              <a:avLst/>
              <a:gdLst>
                <a:gd name="T0" fmla="*/ 76 w 152"/>
                <a:gd name="T1" fmla="*/ 151 h 151"/>
                <a:gd name="T2" fmla="*/ 151 w 152"/>
                <a:gd name="T3" fmla="*/ 75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1" y="75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26">
              <a:extLst>
                <a:ext uri="{FF2B5EF4-FFF2-40B4-BE49-F238E27FC236}">
                  <a16:creationId xmlns:a16="http://schemas.microsoft.com/office/drawing/2014/main" id="{EA77C675-0ADC-49B6-A39F-D7F7DA658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" y="1008"/>
              <a:ext cx="36" cy="37"/>
            </a:xfrm>
            <a:custGeom>
              <a:avLst/>
              <a:gdLst>
                <a:gd name="T0" fmla="*/ 76 w 151"/>
                <a:gd name="T1" fmla="*/ 152 h 152"/>
                <a:gd name="T2" fmla="*/ 151 w 151"/>
                <a:gd name="T3" fmla="*/ 76 h 152"/>
                <a:gd name="T4" fmla="*/ 75 w 151"/>
                <a:gd name="T5" fmla="*/ 1 h 152"/>
                <a:gd name="T6" fmla="*/ 0 w 151"/>
                <a:gd name="T7" fmla="*/ 76 h 152"/>
                <a:gd name="T8" fmla="*/ 76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6" y="152"/>
                  </a:move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1"/>
                  </a:cubicBezTo>
                  <a:cubicBezTo>
                    <a:pt x="34" y="1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227">
              <a:extLst>
                <a:ext uri="{FF2B5EF4-FFF2-40B4-BE49-F238E27FC236}">
                  <a16:creationId xmlns:a16="http://schemas.microsoft.com/office/drawing/2014/main" id="{15E4679B-D9B7-4FD2-8149-D3806E0C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" y="1009"/>
              <a:ext cx="37" cy="36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6 h 151"/>
                <a:gd name="T4" fmla="*/ 76 w 152"/>
                <a:gd name="T5" fmla="*/ 0 h 151"/>
                <a:gd name="T6" fmla="*/ 1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1" y="76"/>
                  </a:cubicBezTo>
                  <a:cubicBezTo>
                    <a:pt x="1" y="118"/>
                    <a:pt x="35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228">
              <a:extLst>
                <a:ext uri="{FF2B5EF4-FFF2-40B4-BE49-F238E27FC236}">
                  <a16:creationId xmlns:a16="http://schemas.microsoft.com/office/drawing/2014/main" id="{A14FA3FF-8D59-4009-AC27-A14956172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" y="1009"/>
              <a:ext cx="37" cy="37"/>
            </a:xfrm>
            <a:custGeom>
              <a:avLst/>
              <a:gdLst>
                <a:gd name="T0" fmla="*/ 151 w 151"/>
                <a:gd name="T1" fmla="*/ 76 h 152"/>
                <a:gd name="T2" fmla="*/ 76 w 151"/>
                <a:gd name="T3" fmla="*/ 1 h 152"/>
                <a:gd name="T4" fmla="*/ 0 w 151"/>
                <a:gd name="T5" fmla="*/ 76 h 152"/>
                <a:gd name="T6" fmla="*/ 76 w 151"/>
                <a:gd name="T7" fmla="*/ 152 h 152"/>
                <a:gd name="T8" fmla="*/ 151 w 151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151" y="76"/>
                  </a:moveTo>
                  <a:cubicBezTo>
                    <a:pt x="151" y="34"/>
                    <a:pt x="117" y="0"/>
                    <a:pt x="76" y="1"/>
                  </a:cubicBezTo>
                  <a:cubicBezTo>
                    <a:pt x="34" y="1"/>
                    <a:pt x="0" y="35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1" y="118"/>
                    <a:pt x="151" y="76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229">
              <a:extLst>
                <a:ext uri="{FF2B5EF4-FFF2-40B4-BE49-F238E27FC236}">
                  <a16:creationId xmlns:a16="http://schemas.microsoft.com/office/drawing/2014/main" id="{AAB28FDE-B6A5-4C09-BDA4-D3BE655C2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" y="1009"/>
              <a:ext cx="36" cy="37"/>
            </a:xfrm>
            <a:custGeom>
              <a:avLst/>
              <a:gdLst>
                <a:gd name="T0" fmla="*/ 76 w 151"/>
                <a:gd name="T1" fmla="*/ 152 h 152"/>
                <a:gd name="T2" fmla="*/ 151 w 151"/>
                <a:gd name="T3" fmla="*/ 76 h 152"/>
                <a:gd name="T4" fmla="*/ 75 w 151"/>
                <a:gd name="T5" fmla="*/ 1 h 152"/>
                <a:gd name="T6" fmla="*/ 0 w 151"/>
                <a:gd name="T7" fmla="*/ 76 h 152"/>
                <a:gd name="T8" fmla="*/ 76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6" y="152"/>
                  </a:move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1"/>
                  </a:cubicBezTo>
                  <a:cubicBezTo>
                    <a:pt x="34" y="1"/>
                    <a:pt x="0" y="35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230">
              <a:extLst>
                <a:ext uri="{FF2B5EF4-FFF2-40B4-BE49-F238E27FC236}">
                  <a16:creationId xmlns:a16="http://schemas.microsoft.com/office/drawing/2014/main" id="{D5138CC4-5F76-46AA-AE19-2A196F8D1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" y="1009"/>
              <a:ext cx="37" cy="37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6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1" y="118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231">
              <a:extLst>
                <a:ext uri="{FF2B5EF4-FFF2-40B4-BE49-F238E27FC236}">
                  <a16:creationId xmlns:a16="http://schemas.microsoft.com/office/drawing/2014/main" id="{31436F38-07DD-4699-9F12-2929BCE8B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1009"/>
              <a:ext cx="37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6 w 151"/>
                <a:gd name="T5" fmla="*/ 0 h 151"/>
                <a:gd name="T6" fmla="*/ 0 w 151"/>
                <a:gd name="T7" fmla="*/ 75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8" y="151"/>
                    <a:pt x="151" y="117"/>
                    <a:pt x="151" y="75"/>
                  </a:cubicBezTo>
                  <a:cubicBezTo>
                    <a:pt x="151" y="33"/>
                    <a:pt x="117" y="0"/>
                    <a:pt x="76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232">
              <a:extLst>
                <a:ext uri="{FF2B5EF4-FFF2-40B4-BE49-F238E27FC236}">
                  <a16:creationId xmlns:a16="http://schemas.microsoft.com/office/drawing/2014/main" id="{A4F9AF67-67B7-47F5-A353-E1836BA2D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009"/>
              <a:ext cx="37" cy="37"/>
            </a:xfrm>
            <a:custGeom>
              <a:avLst/>
              <a:gdLst>
                <a:gd name="T0" fmla="*/ 75 w 151"/>
                <a:gd name="T1" fmla="*/ 151 h 151"/>
                <a:gd name="T2" fmla="*/ 151 w 151"/>
                <a:gd name="T3" fmla="*/ 76 h 151"/>
                <a:gd name="T4" fmla="*/ 75 w 151"/>
                <a:gd name="T5" fmla="*/ 0 h 151"/>
                <a:gd name="T6" fmla="*/ 0 w 151"/>
                <a:gd name="T7" fmla="*/ 76 h 151"/>
                <a:gd name="T8" fmla="*/ 75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5" y="151"/>
                  </a:moveTo>
                  <a:cubicBezTo>
                    <a:pt x="117" y="151"/>
                    <a:pt x="151" y="117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3" y="0"/>
                    <a:pt x="0" y="34"/>
                    <a:pt x="0" y="76"/>
                  </a:cubicBezTo>
                  <a:cubicBezTo>
                    <a:pt x="0" y="118"/>
                    <a:pt x="34" y="151"/>
                    <a:pt x="75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33">
              <a:extLst>
                <a:ext uri="{FF2B5EF4-FFF2-40B4-BE49-F238E27FC236}">
                  <a16:creationId xmlns:a16="http://schemas.microsoft.com/office/drawing/2014/main" id="{42436DC3-8DDF-40D3-B126-DEA59AAF1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" y="1009"/>
              <a:ext cx="36" cy="37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5 h 151"/>
                <a:gd name="T4" fmla="*/ 76 w 152"/>
                <a:gd name="T5" fmla="*/ 0 h 151"/>
                <a:gd name="T6" fmla="*/ 0 w 152"/>
                <a:gd name="T7" fmla="*/ 75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5"/>
                  </a:cubicBezTo>
                  <a:cubicBezTo>
                    <a:pt x="151" y="33"/>
                    <a:pt x="118" y="0"/>
                    <a:pt x="76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34">
              <a:extLst>
                <a:ext uri="{FF2B5EF4-FFF2-40B4-BE49-F238E27FC236}">
                  <a16:creationId xmlns:a16="http://schemas.microsoft.com/office/drawing/2014/main" id="{01E8BF47-D30F-41D0-82C4-56FEAC1C4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" y="1009"/>
              <a:ext cx="37" cy="37"/>
            </a:xfrm>
            <a:custGeom>
              <a:avLst/>
              <a:gdLst>
                <a:gd name="T0" fmla="*/ 151 w 151"/>
                <a:gd name="T1" fmla="*/ 76 h 151"/>
                <a:gd name="T2" fmla="*/ 75 w 151"/>
                <a:gd name="T3" fmla="*/ 0 h 151"/>
                <a:gd name="T4" fmla="*/ 0 w 151"/>
                <a:gd name="T5" fmla="*/ 76 h 151"/>
                <a:gd name="T6" fmla="*/ 76 w 151"/>
                <a:gd name="T7" fmla="*/ 151 h 151"/>
                <a:gd name="T8" fmla="*/ 151 w 151"/>
                <a:gd name="T9" fmla="*/ 7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151" y="76"/>
                  </a:move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6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235">
              <a:extLst>
                <a:ext uri="{FF2B5EF4-FFF2-40B4-BE49-F238E27FC236}">
                  <a16:creationId xmlns:a16="http://schemas.microsoft.com/office/drawing/2014/main" id="{5CB5BBF3-264E-4AAB-A32D-CA57D29CD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" y="1009"/>
              <a:ext cx="37" cy="37"/>
            </a:xfrm>
            <a:custGeom>
              <a:avLst/>
              <a:gdLst>
                <a:gd name="T0" fmla="*/ 75 w 151"/>
                <a:gd name="T1" fmla="*/ 152 h 152"/>
                <a:gd name="T2" fmla="*/ 151 w 151"/>
                <a:gd name="T3" fmla="*/ 76 h 152"/>
                <a:gd name="T4" fmla="*/ 75 w 151"/>
                <a:gd name="T5" fmla="*/ 1 h 152"/>
                <a:gd name="T6" fmla="*/ 0 w 151"/>
                <a:gd name="T7" fmla="*/ 76 h 152"/>
                <a:gd name="T8" fmla="*/ 75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5" y="152"/>
                  </a:move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1"/>
                  </a:cubicBezTo>
                  <a:cubicBezTo>
                    <a:pt x="33" y="1"/>
                    <a:pt x="0" y="35"/>
                    <a:pt x="0" y="76"/>
                  </a:cubicBezTo>
                  <a:cubicBezTo>
                    <a:pt x="0" y="118"/>
                    <a:pt x="34" y="152"/>
                    <a:pt x="75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236">
              <a:extLst>
                <a:ext uri="{FF2B5EF4-FFF2-40B4-BE49-F238E27FC236}">
                  <a16:creationId xmlns:a16="http://schemas.microsoft.com/office/drawing/2014/main" id="{A5F28A52-58F5-4AF6-9B28-B11AD9CFD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" y="1009"/>
              <a:ext cx="37" cy="37"/>
            </a:xfrm>
            <a:custGeom>
              <a:avLst/>
              <a:gdLst>
                <a:gd name="T0" fmla="*/ 76 w 152"/>
                <a:gd name="T1" fmla="*/ 151 h 151"/>
                <a:gd name="T2" fmla="*/ 151 w 152"/>
                <a:gd name="T3" fmla="*/ 76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37">
              <a:extLst>
                <a:ext uri="{FF2B5EF4-FFF2-40B4-BE49-F238E27FC236}">
                  <a16:creationId xmlns:a16="http://schemas.microsoft.com/office/drawing/2014/main" id="{51CF336B-B03A-458D-96DB-BA1B9E4BC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" y="1009"/>
              <a:ext cx="36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5 w 151"/>
                <a:gd name="T5" fmla="*/ 0 h 151"/>
                <a:gd name="T6" fmla="*/ 0 w 151"/>
                <a:gd name="T7" fmla="*/ 75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7" y="151"/>
                    <a:pt x="151" y="117"/>
                    <a:pt x="151" y="75"/>
                  </a:cubicBezTo>
                  <a:cubicBezTo>
                    <a:pt x="151" y="33"/>
                    <a:pt x="117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238">
              <a:extLst>
                <a:ext uri="{FF2B5EF4-FFF2-40B4-BE49-F238E27FC236}">
                  <a16:creationId xmlns:a16="http://schemas.microsoft.com/office/drawing/2014/main" id="{25BA8C31-827E-4853-8A53-314CC8209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" y="1009"/>
              <a:ext cx="37" cy="37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6 h 151"/>
                <a:gd name="T4" fmla="*/ 76 w 152"/>
                <a:gd name="T5" fmla="*/ 0 h 151"/>
                <a:gd name="T6" fmla="*/ 1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1" y="76"/>
                  </a:cubicBezTo>
                  <a:cubicBezTo>
                    <a:pt x="1" y="118"/>
                    <a:pt x="35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39">
              <a:extLst>
                <a:ext uri="{FF2B5EF4-FFF2-40B4-BE49-F238E27FC236}">
                  <a16:creationId xmlns:a16="http://schemas.microsoft.com/office/drawing/2014/main" id="{3219785D-A740-4429-A025-A964FDFE5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" y="1009"/>
              <a:ext cx="37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6 w 151"/>
                <a:gd name="T5" fmla="*/ 0 h 151"/>
                <a:gd name="T6" fmla="*/ 0 w 151"/>
                <a:gd name="T7" fmla="*/ 75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8" y="151"/>
                    <a:pt x="151" y="117"/>
                    <a:pt x="151" y="75"/>
                  </a:cubicBezTo>
                  <a:cubicBezTo>
                    <a:pt x="151" y="33"/>
                    <a:pt x="117" y="0"/>
                    <a:pt x="76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240">
              <a:extLst>
                <a:ext uri="{FF2B5EF4-FFF2-40B4-BE49-F238E27FC236}">
                  <a16:creationId xmlns:a16="http://schemas.microsoft.com/office/drawing/2014/main" id="{1A051B5F-A9A4-4AB9-B517-7197088ED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7" y="1086"/>
              <a:ext cx="8" cy="1134"/>
            </a:xfrm>
            <a:custGeom>
              <a:avLst/>
              <a:gdLst>
                <a:gd name="T0" fmla="*/ 16 w 32"/>
                <a:gd name="T1" fmla="*/ 5440 h 5696"/>
                <a:gd name="T2" fmla="*/ 16 w 32"/>
                <a:gd name="T3" fmla="*/ 5696 h 5696"/>
                <a:gd name="T4" fmla="*/ 0 w 32"/>
                <a:gd name="T5" fmla="*/ 5296 h 5696"/>
                <a:gd name="T6" fmla="*/ 32 w 32"/>
                <a:gd name="T7" fmla="*/ 5296 h 5696"/>
                <a:gd name="T8" fmla="*/ 0 w 32"/>
                <a:gd name="T9" fmla="*/ 5136 h 5696"/>
                <a:gd name="T10" fmla="*/ 32 w 32"/>
                <a:gd name="T11" fmla="*/ 4912 h 5696"/>
                <a:gd name="T12" fmla="*/ 0 w 32"/>
                <a:gd name="T13" fmla="*/ 5136 h 5696"/>
                <a:gd name="T14" fmla="*/ 16 w 32"/>
                <a:gd name="T15" fmla="*/ 4736 h 5696"/>
                <a:gd name="T16" fmla="*/ 16 w 32"/>
                <a:gd name="T17" fmla="*/ 4768 h 5696"/>
                <a:gd name="T18" fmla="*/ 0 w 32"/>
                <a:gd name="T19" fmla="*/ 4368 h 5696"/>
                <a:gd name="T20" fmla="*/ 32 w 32"/>
                <a:gd name="T21" fmla="*/ 4592 h 5696"/>
                <a:gd name="T22" fmla="*/ 0 w 32"/>
                <a:gd name="T23" fmla="*/ 4208 h 5696"/>
                <a:gd name="T24" fmla="*/ 32 w 32"/>
                <a:gd name="T25" fmla="*/ 4208 h 5696"/>
                <a:gd name="T26" fmla="*/ 0 w 32"/>
                <a:gd name="T27" fmla="*/ 4208 h 5696"/>
                <a:gd name="T28" fmla="*/ 16 w 32"/>
                <a:gd name="T29" fmla="*/ 3808 h 5696"/>
                <a:gd name="T30" fmla="*/ 16 w 32"/>
                <a:gd name="T31" fmla="*/ 4064 h 5696"/>
                <a:gd name="T32" fmla="*/ 0 w 32"/>
                <a:gd name="T33" fmla="*/ 3664 h 5696"/>
                <a:gd name="T34" fmla="*/ 32 w 32"/>
                <a:gd name="T35" fmla="*/ 3664 h 5696"/>
                <a:gd name="T36" fmla="*/ 0 w 32"/>
                <a:gd name="T37" fmla="*/ 3504 h 5696"/>
                <a:gd name="T38" fmla="*/ 32 w 32"/>
                <a:gd name="T39" fmla="*/ 3280 h 5696"/>
                <a:gd name="T40" fmla="*/ 0 w 32"/>
                <a:gd name="T41" fmla="*/ 3504 h 5696"/>
                <a:gd name="T42" fmla="*/ 16 w 32"/>
                <a:gd name="T43" fmla="*/ 3104 h 5696"/>
                <a:gd name="T44" fmla="*/ 16 w 32"/>
                <a:gd name="T45" fmla="*/ 3136 h 5696"/>
                <a:gd name="T46" fmla="*/ 0 w 32"/>
                <a:gd name="T47" fmla="*/ 2736 h 5696"/>
                <a:gd name="T48" fmla="*/ 32 w 32"/>
                <a:gd name="T49" fmla="*/ 2960 h 5696"/>
                <a:gd name="T50" fmla="*/ 0 w 32"/>
                <a:gd name="T51" fmla="*/ 2576 h 5696"/>
                <a:gd name="T52" fmla="*/ 32 w 32"/>
                <a:gd name="T53" fmla="*/ 2576 h 5696"/>
                <a:gd name="T54" fmla="*/ 0 w 32"/>
                <a:gd name="T55" fmla="*/ 2576 h 5696"/>
                <a:gd name="T56" fmla="*/ 16 w 32"/>
                <a:gd name="T57" fmla="*/ 2176 h 5696"/>
                <a:gd name="T58" fmla="*/ 16 w 32"/>
                <a:gd name="T59" fmla="*/ 2432 h 5696"/>
                <a:gd name="T60" fmla="*/ 0 w 32"/>
                <a:gd name="T61" fmla="*/ 2032 h 5696"/>
                <a:gd name="T62" fmla="*/ 32 w 32"/>
                <a:gd name="T63" fmla="*/ 2032 h 5696"/>
                <a:gd name="T64" fmla="*/ 0 w 32"/>
                <a:gd name="T65" fmla="*/ 1872 h 5696"/>
                <a:gd name="T66" fmla="*/ 32 w 32"/>
                <a:gd name="T67" fmla="*/ 1648 h 5696"/>
                <a:gd name="T68" fmla="*/ 0 w 32"/>
                <a:gd name="T69" fmla="*/ 1872 h 5696"/>
                <a:gd name="T70" fmla="*/ 16 w 32"/>
                <a:gd name="T71" fmla="*/ 1472 h 5696"/>
                <a:gd name="T72" fmla="*/ 16 w 32"/>
                <a:gd name="T73" fmla="*/ 1504 h 5696"/>
                <a:gd name="T74" fmla="*/ 0 w 32"/>
                <a:gd name="T75" fmla="*/ 1104 h 5696"/>
                <a:gd name="T76" fmla="*/ 32 w 32"/>
                <a:gd name="T77" fmla="*/ 1328 h 5696"/>
                <a:gd name="T78" fmla="*/ 0 w 32"/>
                <a:gd name="T79" fmla="*/ 944 h 5696"/>
                <a:gd name="T80" fmla="*/ 32 w 32"/>
                <a:gd name="T81" fmla="*/ 944 h 5696"/>
                <a:gd name="T82" fmla="*/ 0 w 32"/>
                <a:gd name="T83" fmla="*/ 944 h 5696"/>
                <a:gd name="T84" fmla="*/ 16 w 32"/>
                <a:gd name="T85" fmla="*/ 544 h 5696"/>
                <a:gd name="T86" fmla="*/ 16 w 32"/>
                <a:gd name="T87" fmla="*/ 800 h 5696"/>
                <a:gd name="T88" fmla="*/ 0 w 32"/>
                <a:gd name="T89" fmla="*/ 400 h 5696"/>
                <a:gd name="T90" fmla="*/ 32 w 32"/>
                <a:gd name="T91" fmla="*/ 400 h 5696"/>
                <a:gd name="T92" fmla="*/ 0 w 32"/>
                <a:gd name="T93" fmla="*/ 240 h 5696"/>
                <a:gd name="T94" fmla="*/ 32 w 32"/>
                <a:gd name="T95" fmla="*/ 16 h 5696"/>
                <a:gd name="T96" fmla="*/ 0 w 32"/>
                <a:gd name="T97" fmla="*/ 240 h 5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" h="5696">
                  <a:moveTo>
                    <a:pt x="0" y="5680"/>
                  </a:moveTo>
                  <a:lnTo>
                    <a:pt x="0" y="5456"/>
                  </a:lnTo>
                  <a:cubicBezTo>
                    <a:pt x="0" y="5447"/>
                    <a:pt x="7" y="5440"/>
                    <a:pt x="16" y="5440"/>
                  </a:cubicBezTo>
                  <a:cubicBezTo>
                    <a:pt x="25" y="5440"/>
                    <a:pt x="32" y="5447"/>
                    <a:pt x="32" y="5456"/>
                  </a:cubicBezTo>
                  <a:lnTo>
                    <a:pt x="32" y="5680"/>
                  </a:lnTo>
                  <a:cubicBezTo>
                    <a:pt x="32" y="5689"/>
                    <a:pt x="25" y="5696"/>
                    <a:pt x="16" y="5696"/>
                  </a:cubicBezTo>
                  <a:cubicBezTo>
                    <a:pt x="7" y="5696"/>
                    <a:pt x="0" y="5689"/>
                    <a:pt x="0" y="5680"/>
                  </a:cubicBezTo>
                  <a:close/>
                  <a:moveTo>
                    <a:pt x="0" y="5296"/>
                  </a:moveTo>
                  <a:lnTo>
                    <a:pt x="0" y="5296"/>
                  </a:lnTo>
                  <a:cubicBezTo>
                    <a:pt x="0" y="5287"/>
                    <a:pt x="7" y="5280"/>
                    <a:pt x="16" y="5280"/>
                  </a:cubicBezTo>
                  <a:cubicBezTo>
                    <a:pt x="25" y="5280"/>
                    <a:pt x="32" y="5287"/>
                    <a:pt x="32" y="5296"/>
                  </a:cubicBezTo>
                  <a:lnTo>
                    <a:pt x="32" y="5296"/>
                  </a:lnTo>
                  <a:cubicBezTo>
                    <a:pt x="32" y="5305"/>
                    <a:pt x="25" y="5312"/>
                    <a:pt x="16" y="5312"/>
                  </a:cubicBezTo>
                  <a:cubicBezTo>
                    <a:pt x="7" y="5312"/>
                    <a:pt x="0" y="5305"/>
                    <a:pt x="0" y="5296"/>
                  </a:cubicBezTo>
                  <a:close/>
                  <a:moveTo>
                    <a:pt x="0" y="5136"/>
                  </a:moveTo>
                  <a:lnTo>
                    <a:pt x="0" y="4912"/>
                  </a:lnTo>
                  <a:cubicBezTo>
                    <a:pt x="0" y="4903"/>
                    <a:pt x="7" y="4896"/>
                    <a:pt x="16" y="4896"/>
                  </a:cubicBezTo>
                  <a:cubicBezTo>
                    <a:pt x="25" y="4896"/>
                    <a:pt x="32" y="4903"/>
                    <a:pt x="32" y="4912"/>
                  </a:cubicBezTo>
                  <a:lnTo>
                    <a:pt x="32" y="5136"/>
                  </a:lnTo>
                  <a:cubicBezTo>
                    <a:pt x="32" y="5145"/>
                    <a:pt x="25" y="5152"/>
                    <a:pt x="16" y="5152"/>
                  </a:cubicBezTo>
                  <a:cubicBezTo>
                    <a:pt x="7" y="5152"/>
                    <a:pt x="0" y="5145"/>
                    <a:pt x="0" y="5136"/>
                  </a:cubicBezTo>
                  <a:close/>
                  <a:moveTo>
                    <a:pt x="0" y="4752"/>
                  </a:moveTo>
                  <a:lnTo>
                    <a:pt x="0" y="4752"/>
                  </a:lnTo>
                  <a:cubicBezTo>
                    <a:pt x="0" y="4743"/>
                    <a:pt x="7" y="4736"/>
                    <a:pt x="16" y="4736"/>
                  </a:cubicBezTo>
                  <a:cubicBezTo>
                    <a:pt x="25" y="4736"/>
                    <a:pt x="32" y="4743"/>
                    <a:pt x="32" y="4752"/>
                  </a:cubicBezTo>
                  <a:lnTo>
                    <a:pt x="32" y="4752"/>
                  </a:lnTo>
                  <a:cubicBezTo>
                    <a:pt x="32" y="4761"/>
                    <a:pt x="25" y="4768"/>
                    <a:pt x="16" y="4768"/>
                  </a:cubicBezTo>
                  <a:cubicBezTo>
                    <a:pt x="7" y="4768"/>
                    <a:pt x="0" y="4761"/>
                    <a:pt x="0" y="4752"/>
                  </a:cubicBezTo>
                  <a:close/>
                  <a:moveTo>
                    <a:pt x="0" y="4592"/>
                  </a:moveTo>
                  <a:lnTo>
                    <a:pt x="0" y="4368"/>
                  </a:lnTo>
                  <a:cubicBezTo>
                    <a:pt x="0" y="4359"/>
                    <a:pt x="7" y="4352"/>
                    <a:pt x="16" y="4352"/>
                  </a:cubicBezTo>
                  <a:cubicBezTo>
                    <a:pt x="25" y="4352"/>
                    <a:pt x="32" y="4359"/>
                    <a:pt x="32" y="4368"/>
                  </a:cubicBezTo>
                  <a:lnTo>
                    <a:pt x="32" y="4592"/>
                  </a:lnTo>
                  <a:cubicBezTo>
                    <a:pt x="32" y="4601"/>
                    <a:pt x="25" y="4608"/>
                    <a:pt x="16" y="4608"/>
                  </a:cubicBezTo>
                  <a:cubicBezTo>
                    <a:pt x="7" y="4608"/>
                    <a:pt x="0" y="4601"/>
                    <a:pt x="0" y="4592"/>
                  </a:cubicBezTo>
                  <a:close/>
                  <a:moveTo>
                    <a:pt x="0" y="4208"/>
                  </a:moveTo>
                  <a:lnTo>
                    <a:pt x="0" y="4208"/>
                  </a:lnTo>
                  <a:cubicBezTo>
                    <a:pt x="0" y="4199"/>
                    <a:pt x="7" y="4192"/>
                    <a:pt x="16" y="4192"/>
                  </a:cubicBezTo>
                  <a:cubicBezTo>
                    <a:pt x="25" y="4192"/>
                    <a:pt x="32" y="4199"/>
                    <a:pt x="32" y="4208"/>
                  </a:cubicBezTo>
                  <a:lnTo>
                    <a:pt x="32" y="4208"/>
                  </a:lnTo>
                  <a:cubicBezTo>
                    <a:pt x="32" y="4217"/>
                    <a:pt x="25" y="4224"/>
                    <a:pt x="16" y="4224"/>
                  </a:cubicBezTo>
                  <a:cubicBezTo>
                    <a:pt x="7" y="4224"/>
                    <a:pt x="0" y="4217"/>
                    <a:pt x="0" y="4208"/>
                  </a:cubicBezTo>
                  <a:close/>
                  <a:moveTo>
                    <a:pt x="0" y="4048"/>
                  </a:moveTo>
                  <a:lnTo>
                    <a:pt x="0" y="3824"/>
                  </a:lnTo>
                  <a:cubicBezTo>
                    <a:pt x="0" y="3815"/>
                    <a:pt x="7" y="3808"/>
                    <a:pt x="16" y="3808"/>
                  </a:cubicBezTo>
                  <a:cubicBezTo>
                    <a:pt x="25" y="3808"/>
                    <a:pt x="32" y="3815"/>
                    <a:pt x="32" y="3824"/>
                  </a:cubicBezTo>
                  <a:lnTo>
                    <a:pt x="32" y="4048"/>
                  </a:lnTo>
                  <a:cubicBezTo>
                    <a:pt x="32" y="4057"/>
                    <a:pt x="25" y="4064"/>
                    <a:pt x="16" y="4064"/>
                  </a:cubicBezTo>
                  <a:cubicBezTo>
                    <a:pt x="7" y="4064"/>
                    <a:pt x="0" y="4057"/>
                    <a:pt x="0" y="4048"/>
                  </a:cubicBezTo>
                  <a:close/>
                  <a:moveTo>
                    <a:pt x="0" y="3664"/>
                  </a:moveTo>
                  <a:lnTo>
                    <a:pt x="0" y="3664"/>
                  </a:lnTo>
                  <a:cubicBezTo>
                    <a:pt x="0" y="3655"/>
                    <a:pt x="7" y="3648"/>
                    <a:pt x="16" y="3648"/>
                  </a:cubicBezTo>
                  <a:cubicBezTo>
                    <a:pt x="25" y="3648"/>
                    <a:pt x="32" y="3655"/>
                    <a:pt x="32" y="3664"/>
                  </a:cubicBezTo>
                  <a:lnTo>
                    <a:pt x="32" y="3664"/>
                  </a:lnTo>
                  <a:cubicBezTo>
                    <a:pt x="32" y="3673"/>
                    <a:pt x="25" y="3680"/>
                    <a:pt x="16" y="3680"/>
                  </a:cubicBezTo>
                  <a:cubicBezTo>
                    <a:pt x="7" y="3680"/>
                    <a:pt x="0" y="3673"/>
                    <a:pt x="0" y="3664"/>
                  </a:cubicBezTo>
                  <a:close/>
                  <a:moveTo>
                    <a:pt x="0" y="3504"/>
                  </a:moveTo>
                  <a:lnTo>
                    <a:pt x="0" y="3280"/>
                  </a:lnTo>
                  <a:cubicBezTo>
                    <a:pt x="0" y="3271"/>
                    <a:pt x="7" y="3264"/>
                    <a:pt x="16" y="3264"/>
                  </a:cubicBezTo>
                  <a:cubicBezTo>
                    <a:pt x="25" y="3264"/>
                    <a:pt x="32" y="3271"/>
                    <a:pt x="32" y="3280"/>
                  </a:cubicBezTo>
                  <a:lnTo>
                    <a:pt x="32" y="3504"/>
                  </a:lnTo>
                  <a:cubicBezTo>
                    <a:pt x="32" y="3513"/>
                    <a:pt x="25" y="3520"/>
                    <a:pt x="16" y="3520"/>
                  </a:cubicBezTo>
                  <a:cubicBezTo>
                    <a:pt x="7" y="3520"/>
                    <a:pt x="0" y="3513"/>
                    <a:pt x="0" y="3504"/>
                  </a:cubicBezTo>
                  <a:close/>
                  <a:moveTo>
                    <a:pt x="0" y="3120"/>
                  </a:moveTo>
                  <a:lnTo>
                    <a:pt x="0" y="3120"/>
                  </a:lnTo>
                  <a:cubicBezTo>
                    <a:pt x="0" y="3111"/>
                    <a:pt x="7" y="3104"/>
                    <a:pt x="16" y="3104"/>
                  </a:cubicBezTo>
                  <a:cubicBezTo>
                    <a:pt x="25" y="3104"/>
                    <a:pt x="32" y="3111"/>
                    <a:pt x="32" y="3120"/>
                  </a:cubicBezTo>
                  <a:lnTo>
                    <a:pt x="32" y="3120"/>
                  </a:lnTo>
                  <a:cubicBezTo>
                    <a:pt x="32" y="3129"/>
                    <a:pt x="25" y="3136"/>
                    <a:pt x="16" y="3136"/>
                  </a:cubicBezTo>
                  <a:cubicBezTo>
                    <a:pt x="7" y="3136"/>
                    <a:pt x="0" y="3129"/>
                    <a:pt x="0" y="3120"/>
                  </a:cubicBezTo>
                  <a:close/>
                  <a:moveTo>
                    <a:pt x="0" y="2960"/>
                  </a:moveTo>
                  <a:lnTo>
                    <a:pt x="0" y="2736"/>
                  </a:lnTo>
                  <a:cubicBezTo>
                    <a:pt x="0" y="2727"/>
                    <a:pt x="7" y="2720"/>
                    <a:pt x="16" y="2720"/>
                  </a:cubicBezTo>
                  <a:cubicBezTo>
                    <a:pt x="25" y="2720"/>
                    <a:pt x="32" y="2727"/>
                    <a:pt x="32" y="2736"/>
                  </a:cubicBezTo>
                  <a:lnTo>
                    <a:pt x="32" y="2960"/>
                  </a:lnTo>
                  <a:cubicBezTo>
                    <a:pt x="32" y="2969"/>
                    <a:pt x="25" y="2976"/>
                    <a:pt x="16" y="2976"/>
                  </a:cubicBezTo>
                  <a:cubicBezTo>
                    <a:pt x="7" y="2976"/>
                    <a:pt x="0" y="2969"/>
                    <a:pt x="0" y="2960"/>
                  </a:cubicBezTo>
                  <a:close/>
                  <a:moveTo>
                    <a:pt x="0" y="2576"/>
                  </a:moveTo>
                  <a:lnTo>
                    <a:pt x="0" y="2576"/>
                  </a:lnTo>
                  <a:cubicBezTo>
                    <a:pt x="0" y="2567"/>
                    <a:pt x="7" y="2560"/>
                    <a:pt x="16" y="2560"/>
                  </a:cubicBezTo>
                  <a:cubicBezTo>
                    <a:pt x="25" y="2560"/>
                    <a:pt x="32" y="2567"/>
                    <a:pt x="32" y="2576"/>
                  </a:cubicBezTo>
                  <a:lnTo>
                    <a:pt x="32" y="2576"/>
                  </a:lnTo>
                  <a:cubicBezTo>
                    <a:pt x="32" y="2585"/>
                    <a:pt x="25" y="2592"/>
                    <a:pt x="16" y="2592"/>
                  </a:cubicBezTo>
                  <a:cubicBezTo>
                    <a:pt x="7" y="2592"/>
                    <a:pt x="0" y="2585"/>
                    <a:pt x="0" y="2576"/>
                  </a:cubicBezTo>
                  <a:close/>
                  <a:moveTo>
                    <a:pt x="0" y="2416"/>
                  </a:moveTo>
                  <a:lnTo>
                    <a:pt x="0" y="2192"/>
                  </a:lnTo>
                  <a:cubicBezTo>
                    <a:pt x="0" y="2183"/>
                    <a:pt x="7" y="2176"/>
                    <a:pt x="16" y="2176"/>
                  </a:cubicBezTo>
                  <a:cubicBezTo>
                    <a:pt x="25" y="2176"/>
                    <a:pt x="32" y="2183"/>
                    <a:pt x="32" y="2192"/>
                  </a:cubicBezTo>
                  <a:lnTo>
                    <a:pt x="32" y="2416"/>
                  </a:lnTo>
                  <a:cubicBezTo>
                    <a:pt x="32" y="2425"/>
                    <a:pt x="25" y="2432"/>
                    <a:pt x="16" y="2432"/>
                  </a:cubicBezTo>
                  <a:cubicBezTo>
                    <a:pt x="7" y="2432"/>
                    <a:pt x="0" y="2425"/>
                    <a:pt x="0" y="2416"/>
                  </a:cubicBezTo>
                  <a:close/>
                  <a:moveTo>
                    <a:pt x="0" y="2032"/>
                  </a:moveTo>
                  <a:lnTo>
                    <a:pt x="0" y="2032"/>
                  </a:lnTo>
                  <a:cubicBezTo>
                    <a:pt x="0" y="2023"/>
                    <a:pt x="7" y="2016"/>
                    <a:pt x="16" y="2016"/>
                  </a:cubicBezTo>
                  <a:cubicBezTo>
                    <a:pt x="25" y="2016"/>
                    <a:pt x="32" y="2023"/>
                    <a:pt x="32" y="2032"/>
                  </a:cubicBezTo>
                  <a:lnTo>
                    <a:pt x="32" y="2032"/>
                  </a:lnTo>
                  <a:cubicBezTo>
                    <a:pt x="32" y="2041"/>
                    <a:pt x="25" y="2048"/>
                    <a:pt x="16" y="2048"/>
                  </a:cubicBezTo>
                  <a:cubicBezTo>
                    <a:pt x="7" y="2048"/>
                    <a:pt x="0" y="2041"/>
                    <a:pt x="0" y="2032"/>
                  </a:cubicBezTo>
                  <a:close/>
                  <a:moveTo>
                    <a:pt x="0" y="1872"/>
                  </a:moveTo>
                  <a:lnTo>
                    <a:pt x="0" y="1648"/>
                  </a:lnTo>
                  <a:cubicBezTo>
                    <a:pt x="0" y="1639"/>
                    <a:pt x="7" y="1632"/>
                    <a:pt x="16" y="1632"/>
                  </a:cubicBezTo>
                  <a:cubicBezTo>
                    <a:pt x="25" y="1632"/>
                    <a:pt x="32" y="1639"/>
                    <a:pt x="32" y="1648"/>
                  </a:cubicBezTo>
                  <a:lnTo>
                    <a:pt x="32" y="1872"/>
                  </a:lnTo>
                  <a:cubicBezTo>
                    <a:pt x="32" y="1881"/>
                    <a:pt x="25" y="1888"/>
                    <a:pt x="16" y="1888"/>
                  </a:cubicBezTo>
                  <a:cubicBezTo>
                    <a:pt x="7" y="1888"/>
                    <a:pt x="0" y="1881"/>
                    <a:pt x="0" y="1872"/>
                  </a:cubicBezTo>
                  <a:close/>
                  <a:moveTo>
                    <a:pt x="0" y="1488"/>
                  </a:moveTo>
                  <a:lnTo>
                    <a:pt x="0" y="1488"/>
                  </a:lnTo>
                  <a:cubicBezTo>
                    <a:pt x="0" y="1479"/>
                    <a:pt x="7" y="1472"/>
                    <a:pt x="16" y="1472"/>
                  </a:cubicBezTo>
                  <a:cubicBezTo>
                    <a:pt x="25" y="1472"/>
                    <a:pt x="32" y="1479"/>
                    <a:pt x="32" y="1488"/>
                  </a:cubicBezTo>
                  <a:lnTo>
                    <a:pt x="32" y="1488"/>
                  </a:lnTo>
                  <a:cubicBezTo>
                    <a:pt x="32" y="1497"/>
                    <a:pt x="25" y="1504"/>
                    <a:pt x="16" y="1504"/>
                  </a:cubicBezTo>
                  <a:cubicBezTo>
                    <a:pt x="7" y="1504"/>
                    <a:pt x="0" y="1497"/>
                    <a:pt x="0" y="1488"/>
                  </a:cubicBezTo>
                  <a:close/>
                  <a:moveTo>
                    <a:pt x="0" y="1328"/>
                  </a:moveTo>
                  <a:lnTo>
                    <a:pt x="0" y="1104"/>
                  </a:lnTo>
                  <a:cubicBezTo>
                    <a:pt x="0" y="1095"/>
                    <a:pt x="7" y="1088"/>
                    <a:pt x="16" y="1088"/>
                  </a:cubicBezTo>
                  <a:cubicBezTo>
                    <a:pt x="25" y="1088"/>
                    <a:pt x="32" y="1095"/>
                    <a:pt x="32" y="1104"/>
                  </a:cubicBezTo>
                  <a:lnTo>
                    <a:pt x="32" y="1328"/>
                  </a:lnTo>
                  <a:cubicBezTo>
                    <a:pt x="32" y="1337"/>
                    <a:pt x="25" y="1344"/>
                    <a:pt x="16" y="1344"/>
                  </a:cubicBezTo>
                  <a:cubicBezTo>
                    <a:pt x="7" y="1344"/>
                    <a:pt x="0" y="1337"/>
                    <a:pt x="0" y="1328"/>
                  </a:cubicBezTo>
                  <a:close/>
                  <a:moveTo>
                    <a:pt x="0" y="944"/>
                  </a:moveTo>
                  <a:lnTo>
                    <a:pt x="0" y="944"/>
                  </a:lnTo>
                  <a:cubicBezTo>
                    <a:pt x="0" y="935"/>
                    <a:pt x="7" y="928"/>
                    <a:pt x="16" y="928"/>
                  </a:cubicBezTo>
                  <a:cubicBezTo>
                    <a:pt x="25" y="928"/>
                    <a:pt x="32" y="935"/>
                    <a:pt x="32" y="944"/>
                  </a:cubicBezTo>
                  <a:lnTo>
                    <a:pt x="32" y="944"/>
                  </a:lnTo>
                  <a:cubicBezTo>
                    <a:pt x="32" y="953"/>
                    <a:pt x="25" y="960"/>
                    <a:pt x="16" y="960"/>
                  </a:cubicBezTo>
                  <a:cubicBezTo>
                    <a:pt x="7" y="960"/>
                    <a:pt x="0" y="953"/>
                    <a:pt x="0" y="944"/>
                  </a:cubicBezTo>
                  <a:close/>
                  <a:moveTo>
                    <a:pt x="0" y="784"/>
                  </a:moveTo>
                  <a:lnTo>
                    <a:pt x="0" y="560"/>
                  </a:lnTo>
                  <a:cubicBezTo>
                    <a:pt x="0" y="551"/>
                    <a:pt x="7" y="544"/>
                    <a:pt x="16" y="544"/>
                  </a:cubicBezTo>
                  <a:cubicBezTo>
                    <a:pt x="25" y="544"/>
                    <a:pt x="32" y="551"/>
                    <a:pt x="32" y="560"/>
                  </a:cubicBezTo>
                  <a:lnTo>
                    <a:pt x="32" y="784"/>
                  </a:lnTo>
                  <a:cubicBezTo>
                    <a:pt x="32" y="793"/>
                    <a:pt x="25" y="800"/>
                    <a:pt x="16" y="800"/>
                  </a:cubicBezTo>
                  <a:cubicBezTo>
                    <a:pt x="7" y="800"/>
                    <a:pt x="0" y="793"/>
                    <a:pt x="0" y="784"/>
                  </a:cubicBezTo>
                  <a:close/>
                  <a:moveTo>
                    <a:pt x="0" y="400"/>
                  </a:moveTo>
                  <a:lnTo>
                    <a:pt x="0" y="400"/>
                  </a:lnTo>
                  <a:cubicBezTo>
                    <a:pt x="0" y="391"/>
                    <a:pt x="7" y="384"/>
                    <a:pt x="16" y="384"/>
                  </a:cubicBezTo>
                  <a:cubicBezTo>
                    <a:pt x="25" y="384"/>
                    <a:pt x="32" y="391"/>
                    <a:pt x="32" y="400"/>
                  </a:cubicBezTo>
                  <a:lnTo>
                    <a:pt x="32" y="400"/>
                  </a:lnTo>
                  <a:cubicBezTo>
                    <a:pt x="32" y="409"/>
                    <a:pt x="25" y="416"/>
                    <a:pt x="16" y="416"/>
                  </a:cubicBezTo>
                  <a:cubicBezTo>
                    <a:pt x="7" y="416"/>
                    <a:pt x="0" y="409"/>
                    <a:pt x="0" y="400"/>
                  </a:cubicBezTo>
                  <a:close/>
                  <a:moveTo>
                    <a:pt x="0" y="240"/>
                  </a:moveTo>
                  <a:lnTo>
                    <a:pt x="0" y="16"/>
                  </a:ln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lnTo>
                    <a:pt x="32" y="240"/>
                  </a:lnTo>
                  <a:cubicBezTo>
                    <a:pt x="32" y="249"/>
                    <a:pt x="25" y="256"/>
                    <a:pt x="16" y="256"/>
                  </a:cubicBezTo>
                  <a:cubicBezTo>
                    <a:pt x="7" y="256"/>
                    <a:pt x="0" y="249"/>
                    <a:pt x="0" y="24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41">
              <a:extLst>
                <a:ext uri="{FF2B5EF4-FFF2-40B4-BE49-F238E27FC236}">
                  <a16:creationId xmlns:a16="http://schemas.microsoft.com/office/drawing/2014/main" id="{6D0822EB-D80B-4DD8-AB12-1321CA2BC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1244"/>
              <a:ext cx="37" cy="37"/>
            </a:xfrm>
            <a:custGeom>
              <a:avLst/>
              <a:gdLst>
                <a:gd name="T0" fmla="*/ 76 w 152"/>
                <a:gd name="T1" fmla="*/ 0 h 151"/>
                <a:gd name="T2" fmla="*/ 0 w 152"/>
                <a:gd name="T3" fmla="*/ 76 h 151"/>
                <a:gd name="T4" fmla="*/ 76 w 152"/>
                <a:gd name="T5" fmla="*/ 151 h 151"/>
                <a:gd name="T6" fmla="*/ 152 w 152"/>
                <a:gd name="T7" fmla="*/ 75 h 151"/>
                <a:gd name="T8" fmla="*/ 76 w 152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  <a:cubicBezTo>
                    <a:pt x="118" y="151"/>
                    <a:pt x="152" y="117"/>
                    <a:pt x="152" y="75"/>
                  </a:cubicBezTo>
                  <a:cubicBezTo>
                    <a:pt x="151" y="34"/>
                    <a:pt x="118" y="0"/>
                    <a:pt x="76" y="0"/>
                  </a:cubicBezTo>
                </a:path>
              </a:pathLst>
            </a:custGeom>
            <a:solidFill>
              <a:srgbClr val="4E75D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42">
              <a:extLst>
                <a:ext uri="{FF2B5EF4-FFF2-40B4-BE49-F238E27FC236}">
                  <a16:creationId xmlns:a16="http://schemas.microsoft.com/office/drawing/2014/main" id="{C95551AD-16CF-49C9-89E6-05E2E945D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1244"/>
              <a:ext cx="37" cy="37"/>
            </a:xfrm>
            <a:custGeom>
              <a:avLst/>
              <a:gdLst>
                <a:gd name="T0" fmla="*/ 19 w 37"/>
                <a:gd name="T1" fmla="*/ 0 h 37"/>
                <a:gd name="T2" fmla="*/ 0 w 37"/>
                <a:gd name="T3" fmla="*/ 19 h 37"/>
                <a:gd name="T4" fmla="*/ 19 w 37"/>
                <a:gd name="T5" fmla="*/ 37 h 37"/>
                <a:gd name="T6" fmla="*/ 37 w 37"/>
                <a:gd name="T7" fmla="*/ 18 h 37"/>
                <a:gd name="T8" fmla="*/ 19 w 37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19" y="0"/>
                  </a:moveTo>
                  <a:cubicBezTo>
                    <a:pt x="8" y="0"/>
                    <a:pt x="0" y="8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9" y="37"/>
                    <a:pt x="37" y="29"/>
                    <a:pt x="37" y="18"/>
                  </a:cubicBezTo>
                  <a:cubicBezTo>
                    <a:pt x="37" y="8"/>
                    <a:pt x="29" y="0"/>
                    <a:pt x="19" y="0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43">
              <a:extLst>
                <a:ext uri="{FF2B5EF4-FFF2-40B4-BE49-F238E27FC236}">
                  <a16:creationId xmlns:a16="http://schemas.microsoft.com/office/drawing/2014/main" id="{4146DA52-8162-4F66-9E3B-7D705ACBD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1526"/>
              <a:ext cx="37" cy="36"/>
            </a:xfrm>
            <a:custGeom>
              <a:avLst/>
              <a:gdLst>
                <a:gd name="T0" fmla="*/ 76 w 152"/>
                <a:gd name="T1" fmla="*/ 0 h 151"/>
                <a:gd name="T2" fmla="*/ 0 w 152"/>
                <a:gd name="T3" fmla="*/ 76 h 151"/>
                <a:gd name="T4" fmla="*/ 76 w 152"/>
                <a:gd name="T5" fmla="*/ 151 h 151"/>
                <a:gd name="T6" fmla="*/ 152 w 152"/>
                <a:gd name="T7" fmla="*/ 76 h 151"/>
                <a:gd name="T8" fmla="*/ 76 w 152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  <a:cubicBezTo>
                    <a:pt x="118" y="151"/>
                    <a:pt x="152" y="117"/>
                    <a:pt x="152" y="76"/>
                  </a:cubicBezTo>
                  <a:cubicBezTo>
                    <a:pt x="151" y="34"/>
                    <a:pt x="118" y="0"/>
                    <a:pt x="76" y="0"/>
                  </a:cubicBezTo>
                </a:path>
              </a:pathLst>
            </a:custGeom>
            <a:solidFill>
              <a:srgbClr val="4E75D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Oval 244">
              <a:extLst>
                <a:ext uri="{FF2B5EF4-FFF2-40B4-BE49-F238E27FC236}">
                  <a16:creationId xmlns:a16="http://schemas.microsoft.com/office/drawing/2014/main" id="{5096335A-D522-45A9-89B2-B7E827079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1526"/>
              <a:ext cx="37" cy="36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45">
              <a:extLst>
                <a:ext uri="{FF2B5EF4-FFF2-40B4-BE49-F238E27FC236}">
                  <a16:creationId xmlns:a16="http://schemas.microsoft.com/office/drawing/2014/main" id="{AADA33F0-A02E-4E4D-A8B3-C1FA86001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390"/>
              <a:ext cx="37" cy="37"/>
            </a:xfrm>
            <a:custGeom>
              <a:avLst/>
              <a:gdLst>
                <a:gd name="T0" fmla="*/ 75 w 151"/>
                <a:gd name="T1" fmla="*/ 0 h 151"/>
                <a:gd name="T2" fmla="*/ 0 w 151"/>
                <a:gd name="T3" fmla="*/ 76 h 151"/>
                <a:gd name="T4" fmla="*/ 75 w 151"/>
                <a:gd name="T5" fmla="*/ 151 h 151"/>
                <a:gd name="T6" fmla="*/ 151 w 151"/>
                <a:gd name="T7" fmla="*/ 75 h 151"/>
                <a:gd name="T8" fmla="*/ 75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5" y="0"/>
                  </a:moveTo>
                  <a:cubicBezTo>
                    <a:pt x="33" y="0"/>
                    <a:pt x="0" y="34"/>
                    <a:pt x="0" y="76"/>
                  </a:cubicBezTo>
                  <a:cubicBezTo>
                    <a:pt x="0" y="117"/>
                    <a:pt x="34" y="151"/>
                    <a:pt x="75" y="151"/>
                  </a:cubicBez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rgbClr val="4E75D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46">
              <a:extLst>
                <a:ext uri="{FF2B5EF4-FFF2-40B4-BE49-F238E27FC236}">
                  <a16:creationId xmlns:a16="http://schemas.microsoft.com/office/drawing/2014/main" id="{33C97787-8830-4597-A052-E641418C8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390"/>
              <a:ext cx="37" cy="37"/>
            </a:xfrm>
            <a:custGeom>
              <a:avLst/>
              <a:gdLst>
                <a:gd name="T0" fmla="*/ 18 w 37"/>
                <a:gd name="T1" fmla="*/ 0 h 37"/>
                <a:gd name="T2" fmla="*/ 0 w 37"/>
                <a:gd name="T3" fmla="*/ 19 h 37"/>
                <a:gd name="T4" fmla="*/ 18 w 37"/>
                <a:gd name="T5" fmla="*/ 37 h 37"/>
                <a:gd name="T6" fmla="*/ 37 w 37"/>
                <a:gd name="T7" fmla="*/ 18 h 37"/>
                <a:gd name="T8" fmla="*/ 18 w 37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18" y="0"/>
                  </a:moveTo>
                  <a:cubicBezTo>
                    <a:pt x="8" y="0"/>
                    <a:pt x="0" y="8"/>
                    <a:pt x="0" y="19"/>
                  </a:cubicBezTo>
                  <a:cubicBezTo>
                    <a:pt x="0" y="29"/>
                    <a:pt x="8" y="37"/>
                    <a:pt x="18" y="37"/>
                  </a:cubicBezTo>
                  <a:cubicBezTo>
                    <a:pt x="29" y="37"/>
                    <a:pt x="37" y="29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47">
              <a:extLst>
                <a:ext uri="{FF2B5EF4-FFF2-40B4-BE49-F238E27FC236}">
                  <a16:creationId xmlns:a16="http://schemas.microsoft.com/office/drawing/2014/main" id="{5C3CDE30-C1D4-4D64-B1A2-3E69833C4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" y="1666"/>
              <a:ext cx="36" cy="37"/>
            </a:xfrm>
            <a:custGeom>
              <a:avLst/>
              <a:gdLst>
                <a:gd name="T0" fmla="*/ 75 w 151"/>
                <a:gd name="T1" fmla="*/ 0 h 151"/>
                <a:gd name="T2" fmla="*/ 0 w 151"/>
                <a:gd name="T3" fmla="*/ 75 h 151"/>
                <a:gd name="T4" fmla="*/ 76 w 151"/>
                <a:gd name="T5" fmla="*/ 151 h 151"/>
                <a:gd name="T6" fmla="*/ 151 w 151"/>
                <a:gd name="T7" fmla="*/ 75 h 151"/>
                <a:gd name="T8" fmla="*/ 75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5" y="0"/>
                  </a:move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5"/>
                  </a:cubicBezTo>
                  <a:cubicBezTo>
                    <a:pt x="151" y="33"/>
                    <a:pt x="117" y="0"/>
                    <a:pt x="75" y="0"/>
                  </a:cubicBezTo>
                </a:path>
              </a:pathLst>
            </a:custGeom>
            <a:solidFill>
              <a:srgbClr val="4E75D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Oval 248">
              <a:extLst>
                <a:ext uri="{FF2B5EF4-FFF2-40B4-BE49-F238E27FC236}">
                  <a16:creationId xmlns:a16="http://schemas.microsoft.com/office/drawing/2014/main" id="{67F7145C-63A5-46A4-B3F8-367A8D106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" y="1666"/>
              <a:ext cx="36" cy="37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49">
              <a:extLst>
                <a:ext uri="{FF2B5EF4-FFF2-40B4-BE49-F238E27FC236}">
                  <a16:creationId xmlns:a16="http://schemas.microsoft.com/office/drawing/2014/main" id="{714B2A45-E4EB-4C58-855C-082C76295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749"/>
              <a:ext cx="37" cy="37"/>
            </a:xfrm>
            <a:custGeom>
              <a:avLst/>
              <a:gdLst>
                <a:gd name="T0" fmla="*/ 0 w 151"/>
                <a:gd name="T1" fmla="*/ 76 h 152"/>
                <a:gd name="T2" fmla="*/ 76 w 151"/>
                <a:gd name="T3" fmla="*/ 152 h 152"/>
                <a:gd name="T4" fmla="*/ 151 w 151"/>
                <a:gd name="T5" fmla="*/ 76 h 152"/>
                <a:gd name="T6" fmla="*/ 75 w 151"/>
                <a:gd name="T7" fmla="*/ 0 h 152"/>
                <a:gd name="T8" fmla="*/ 0 w 151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0" y="76"/>
                  </a:moveTo>
                  <a:cubicBezTo>
                    <a:pt x="0" y="118"/>
                    <a:pt x="34" y="152"/>
                    <a:pt x="76" y="152"/>
                  </a:cubicBez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1"/>
                    <a:pt x="0" y="34"/>
                    <a:pt x="0" y="7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250">
              <a:extLst>
                <a:ext uri="{FF2B5EF4-FFF2-40B4-BE49-F238E27FC236}">
                  <a16:creationId xmlns:a16="http://schemas.microsoft.com/office/drawing/2014/main" id="{5C392E31-502A-4651-945D-1DA5E21B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749"/>
              <a:ext cx="37" cy="37"/>
            </a:xfrm>
            <a:custGeom>
              <a:avLst/>
              <a:gdLst>
                <a:gd name="T0" fmla="*/ 0 w 37"/>
                <a:gd name="T1" fmla="*/ 19 h 37"/>
                <a:gd name="T2" fmla="*/ 18 w 37"/>
                <a:gd name="T3" fmla="*/ 37 h 37"/>
                <a:gd name="T4" fmla="*/ 37 w 37"/>
                <a:gd name="T5" fmla="*/ 19 h 37"/>
                <a:gd name="T6" fmla="*/ 18 w 37"/>
                <a:gd name="T7" fmla="*/ 0 h 37"/>
                <a:gd name="T8" fmla="*/ 0 w 3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7" y="29"/>
                    <a:pt x="37" y="19"/>
                  </a:cubicBezTo>
                  <a:cubicBezTo>
                    <a:pt x="37" y="9"/>
                    <a:pt x="28" y="0"/>
                    <a:pt x="18" y="0"/>
                  </a:cubicBezTo>
                  <a:cubicBezTo>
                    <a:pt x="8" y="1"/>
                    <a:pt x="0" y="9"/>
                    <a:pt x="0" y="19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251">
              <a:extLst>
                <a:ext uri="{FF2B5EF4-FFF2-40B4-BE49-F238E27FC236}">
                  <a16:creationId xmlns:a16="http://schemas.microsoft.com/office/drawing/2014/main" id="{BB870C02-5A85-4F43-A92B-74B678D6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585"/>
              <a:ext cx="37" cy="36"/>
            </a:xfrm>
            <a:custGeom>
              <a:avLst/>
              <a:gdLst>
                <a:gd name="T0" fmla="*/ 0 w 151"/>
                <a:gd name="T1" fmla="*/ 76 h 151"/>
                <a:gd name="T2" fmla="*/ 76 w 151"/>
                <a:gd name="T3" fmla="*/ 151 h 151"/>
                <a:gd name="T4" fmla="*/ 151 w 151"/>
                <a:gd name="T5" fmla="*/ 76 h 151"/>
                <a:gd name="T6" fmla="*/ 75 w 151"/>
                <a:gd name="T7" fmla="*/ 0 h 151"/>
                <a:gd name="T8" fmla="*/ 0 w 151"/>
                <a:gd name="T9" fmla="*/ 7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0" y="76"/>
                  </a:moveTo>
                  <a:cubicBezTo>
                    <a:pt x="0" y="118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Oval 252">
              <a:extLst>
                <a:ext uri="{FF2B5EF4-FFF2-40B4-BE49-F238E27FC236}">
                  <a16:creationId xmlns:a16="http://schemas.microsoft.com/office/drawing/2014/main" id="{02EDE971-CC7C-4E3F-8B82-ECF72AE52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1" y="1585"/>
              <a:ext cx="37" cy="36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253">
              <a:extLst>
                <a:ext uri="{FF2B5EF4-FFF2-40B4-BE49-F238E27FC236}">
                  <a16:creationId xmlns:a16="http://schemas.microsoft.com/office/drawing/2014/main" id="{030D90D5-4D62-4FC8-B676-E570571AC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" y="1441"/>
              <a:ext cx="37" cy="37"/>
            </a:xfrm>
            <a:custGeom>
              <a:avLst/>
              <a:gdLst>
                <a:gd name="T0" fmla="*/ 0 w 152"/>
                <a:gd name="T1" fmla="*/ 7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1 h 152"/>
                <a:gd name="T8" fmla="*/ 0 w 152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0" y="76"/>
                  </a:move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1" y="34"/>
                    <a:pt x="118" y="0"/>
                    <a:pt x="76" y="1"/>
                  </a:cubicBezTo>
                  <a:cubicBezTo>
                    <a:pt x="34" y="1"/>
                    <a:pt x="0" y="34"/>
                    <a:pt x="0" y="7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254">
              <a:extLst>
                <a:ext uri="{FF2B5EF4-FFF2-40B4-BE49-F238E27FC236}">
                  <a16:creationId xmlns:a16="http://schemas.microsoft.com/office/drawing/2014/main" id="{5A0EC517-B91F-47D2-8ACE-F561D72F8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" y="1441"/>
              <a:ext cx="37" cy="37"/>
            </a:xfrm>
            <a:custGeom>
              <a:avLst/>
              <a:gdLst>
                <a:gd name="T0" fmla="*/ 0 w 37"/>
                <a:gd name="T1" fmla="*/ 19 h 37"/>
                <a:gd name="T2" fmla="*/ 19 w 37"/>
                <a:gd name="T3" fmla="*/ 37 h 37"/>
                <a:gd name="T4" fmla="*/ 37 w 37"/>
                <a:gd name="T5" fmla="*/ 19 h 37"/>
                <a:gd name="T6" fmla="*/ 19 w 37"/>
                <a:gd name="T7" fmla="*/ 1 h 37"/>
                <a:gd name="T8" fmla="*/ 0 w 3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9"/>
                    <a:pt x="9" y="37"/>
                    <a:pt x="19" y="37"/>
                  </a:cubicBezTo>
                  <a:cubicBezTo>
                    <a:pt x="29" y="37"/>
                    <a:pt x="37" y="29"/>
                    <a:pt x="37" y="19"/>
                  </a:cubicBezTo>
                  <a:cubicBezTo>
                    <a:pt x="37" y="9"/>
                    <a:pt x="29" y="0"/>
                    <a:pt x="19" y="1"/>
                  </a:cubicBezTo>
                  <a:cubicBezTo>
                    <a:pt x="9" y="1"/>
                    <a:pt x="0" y="9"/>
                    <a:pt x="0" y="19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Oval 255">
              <a:extLst>
                <a:ext uri="{FF2B5EF4-FFF2-40B4-BE49-F238E27FC236}">
                  <a16:creationId xmlns:a16="http://schemas.microsoft.com/office/drawing/2014/main" id="{A02EA3E1-D284-4133-85D5-DEE689C58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295"/>
              <a:ext cx="36" cy="37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Oval 256">
              <a:extLst>
                <a:ext uri="{FF2B5EF4-FFF2-40B4-BE49-F238E27FC236}">
                  <a16:creationId xmlns:a16="http://schemas.microsoft.com/office/drawing/2014/main" id="{3A376502-5474-44B6-BF63-ED088F491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295"/>
              <a:ext cx="36" cy="37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Oval 257">
              <a:extLst>
                <a:ext uri="{FF2B5EF4-FFF2-40B4-BE49-F238E27FC236}">
                  <a16:creationId xmlns:a16="http://schemas.microsoft.com/office/drawing/2014/main" id="{1138A765-DD49-438B-98DB-24EA3522A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1" y="1159"/>
              <a:ext cx="37" cy="37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Oval 258">
              <a:extLst>
                <a:ext uri="{FF2B5EF4-FFF2-40B4-BE49-F238E27FC236}">
                  <a16:creationId xmlns:a16="http://schemas.microsoft.com/office/drawing/2014/main" id="{3DBB6BEE-9437-44D4-9942-EEBA0397D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1" y="1159"/>
              <a:ext cx="37" cy="37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59">
              <a:extLst>
                <a:ext uri="{FF2B5EF4-FFF2-40B4-BE49-F238E27FC236}">
                  <a16:creationId xmlns:a16="http://schemas.microsoft.com/office/drawing/2014/main" id="{35095469-0AFD-442C-884B-CCE9FE1C4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" y="1753"/>
              <a:ext cx="37" cy="37"/>
            </a:xfrm>
            <a:custGeom>
              <a:avLst/>
              <a:gdLst>
                <a:gd name="T0" fmla="*/ 0 w 151"/>
                <a:gd name="T1" fmla="*/ 76 h 152"/>
                <a:gd name="T2" fmla="*/ 75 w 151"/>
                <a:gd name="T3" fmla="*/ 152 h 152"/>
                <a:gd name="T4" fmla="*/ 151 w 151"/>
                <a:gd name="T5" fmla="*/ 76 h 152"/>
                <a:gd name="T6" fmla="*/ 75 w 151"/>
                <a:gd name="T7" fmla="*/ 1 h 152"/>
                <a:gd name="T8" fmla="*/ 0 w 151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0" y="76"/>
                  </a:moveTo>
                  <a:cubicBezTo>
                    <a:pt x="0" y="118"/>
                    <a:pt x="34" y="152"/>
                    <a:pt x="75" y="152"/>
                  </a:cubicBez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1"/>
                  </a:cubicBezTo>
                  <a:cubicBezTo>
                    <a:pt x="33" y="1"/>
                    <a:pt x="0" y="35"/>
                    <a:pt x="0" y="7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260">
              <a:extLst>
                <a:ext uri="{FF2B5EF4-FFF2-40B4-BE49-F238E27FC236}">
                  <a16:creationId xmlns:a16="http://schemas.microsoft.com/office/drawing/2014/main" id="{3CFC9682-3791-491D-8095-16E909590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" y="1753"/>
              <a:ext cx="37" cy="37"/>
            </a:xfrm>
            <a:custGeom>
              <a:avLst/>
              <a:gdLst>
                <a:gd name="T0" fmla="*/ 0 w 37"/>
                <a:gd name="T1" fmla="*/ 19 h 37"/>
                <a:gd name="T2" fmla="*/ 18 w 37"/>
                <a:gd name="T3" fmla="*/ 37 h 37"/>
                <a:gd name="T4" fmla="*/ 37 w 37"/>
                <a:gd name="T5" fmla="*/ 19 h 37"/>
                <a:gd name="T6" fmla="*/ 18 w 37"/>
                <a:gd name="T7" fmla="*/ 0 h 37"/>
                <a:gd name="T8" fmla="*/ 0 w 3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7" y="29"/>
                    <a:pt x="37" y="19"/>
                  </a:cubicBezTo>
                  <a:cubicBezTo>
                    <a:pt x="37" y="8"/>
                    <a:pt x="2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261">
              <a:extLst>
                <a:ext uri="{FF2B5EF4-FFF2-40B4-BE49-F238E27FC236}">
                  <a16:creationId xmlns:a16="http://schemas.microsoft.com/office/drawing/2014/main" id="{415F38A7-DACE-48CE-98F1-ACD8F1805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" y="1588"/>
              <a:ext cx="37" cy="37"/>
            </a:xfrm>
            <a:custGeom>
              <a:avLst/>
              <a:gdLst>
                <a:gd name="T0" fmla="*/ 0 w 151"/>
                <a:gd name="T1" fmla="*/ 76 h 151"/>
                <a:gd name="T2" fmla="*/ 75 w 151"/>
                <a:gd name="T3" fmla="*/ 151 h 151"/>
                <a:gd name="T4" fmla="*/ 151 w 151"/>
                <a:gd name="T5" fmla="*/ 76 h 151"/>
                <a:gd name="T6" fmla="*/ 75 w 151"/>
                <a:gd name="T7" fmla="*/ 0 h 151"/>
                <a:gd name="T8" fmla="*/ 0 w 151"/>
                <a:gd name="T9" fmla="*/ 7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0" y="76"/>
                  </a:moveTo>
                  <a:cubicBezTo>
                    <a:pt x="0" y="118"/>
                    <a:pt x="34" y="151"/>
                    <a:pt x="75" y="151"/>
                  </a:cubicBezTo>
                  <a:cubicBezTo>
                    <a:pt x="117" y="151"/>
                    <a:pt x="151" y="117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3" y="0"/>
                    <a:pt x="0" y="34"/>
                    <a:pt x="0" y="7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Oval 262">
              <a:extLst>
                <a:ext uri="{FF2B5EF4-FFF2-40B4-BE49-F238E27FC236}">
                  <a16:creationId xmlns:a16="http://schemas.microsoft.com/office/drawing/2014/main" id="{DF377741-B726-47DF-9A90-7721C33D7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1588"/>
              <a:ext cx="37" cy="37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263">
              <a:extLst>
                <a:ext uri="{FF2B5EF4-FFF2-40B4-BE49-F238E27FC236}">
                  <a16:creationId xmlns:a16="http://schemas.microsoft.com/office/drawing/2014/main" id="{6EFA3A36-4552-4216-B710-7DFA7BE31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445"/>
              <a:ext cx="37" cy="37"/>
            </a:xfrm>
            <a:custGeom>
              <a:avLst/>
              <a:gdLst>
                <a:gd name="T0" fmla="*/ 0 w 151"/>
                <a:gd name="T1" fmla="*/ 75 h 151"/>
                <a:gd name="T2" fmla="*/ 76 w 151"/>
                <a:gd name="T3" fmla="*/ 151 h 151"/>
                <a:gd name="T4" fmla="*/ 151 w 151"/>
                <a:gd name="T5" fmla="*/ 75 h 151"/>
                <a:gd name="T6" fmla="*/ 75 w 151"/>
                <a:gd name="T7" fmla="*/ 0 h 151"/>
                <a:gd name="T8" fmla="*/ 0 w 151"/>
                <a:gd name="T9" fmla="*/ 7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0" y="75"/>
                  </a:moveTo>
                  <a:cubicBezTo>
                    <a:pt x="0" y="117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5"/>
                  </a:cubicBezTo>
                  <a:cubicBezTo>
                    <a:pt x="151" y="33"/>
                    <a:pt x="117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264">
              <a:extLst>
                <a:ext uri="{FF2B5EF4-FFF2-40B4-BE49-F238E27FC236}">
                  <a16:creationId xmlns:a16="http://schemas.microsoft.com/office/drawing/2014/main" id="{E1800338-20D4-4BE9-9784-F69DFEAD7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445"/>
              <a:ext cx="37" cy="37"/>
            </a:xfrm>
            <a:custGeom>
              <a:avLst/>
              <a:gdLst>
                <a:gd name="T0" fmla="*/ 0 w 37"/>
                <a:gd name="T1" fmla="*/ 18 h 37"/>
                <a:gd name="T2" fmla="*/ 19 w 37"/>
                <a:gd name="T3" fmla="*/ 37 h 37"/>
                <a:gd name="T4" fmla="*/ 37 w 37"/>
                <a:gd name="T5" fmla="*/ 18 h 37"/>
                <a:gd name="T6" fmla="*/ 18 w 37"/>
                <a:gd name="T7" fmla="*/ 0 h 37"/>
                <a:gd name="T8" fmla="*/ 0 w 37"/>
                <a:gd name="T9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18"/>
                  </a:moveTo>
                  <a:cubicBezTo>
                    <a:pt x="0" y="29"/>
                    <a:pt x="8" y="37"/>
                    <a:pt x="19" y="37"/>
                  </a:cubicBezTo>
                  <a:cubicBezTo>
                    <a:pt x="29" y="37"/>
                    <a:pt x="37" y="29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  <a:cubicBezTo>
                    <a:pt x="8" y="0"/>
                    <a:pt x="0" y="9"/>
                    <a:pt x="0" y="18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Oval 265">
              <a:extLst>
                <a:ext uri="{FF2B5EF4-FFF2-40B4-BE49-F238E27FC236}">
                  <a16:creationId xmlns:a16="http://schemas.microsoft.com/office/drawing/2014/main" id="{EE462211-5E67-41CF-AEE1-8D00ACAD7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0" y="1299"/>
              <a:ext cx="36" cy="36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Oval 266">
              <a:extLst>
                <a:ext uri="{FF2B5EF4-FFF2-40B4-BE49-F238E27FC236}">
                  <a16:creationId xmlns:a16="http://schemas.microsoft.com/office/drawing/2014/main" id="{794A4B6A-4F7B-4E81-895D-9ACB467A4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0" y="1299"/>
              <a:ext cx="36" cy="36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Oval 267">
              <a:extLst>
                <a:ext uri="{FF2B5EF4-FFF2-40B4-BE49-F238E27FC236}">
                  <a16:creationId xmlns:a16="http://schemas.microsoft.com/office/drawing/2014/main" id="{31C9AF1D-536C-4C05-84B8-CD78BB273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1163"/>
              <a:ext cx="37" cy="37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Oval 268">
              <a:extLst>
                <a:ext uri="{FF2B5EF4-FFF2-40B4-BE49-F238E27FC236}">
                  <a16:creationId xmlns:a16="http://schemas.microsoft.com/office/drawing/2014/main" id="{7A46013C-8E67-4AA1-81D9-4C1C527F9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1163"/>
              <a:ext cx="37" cy="37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Rectangle 274">
              <a:extLst>
                <a:ext uri="{FF2B5EF4-FFF2-40B4-BE49-F238E27FC236}">
                  <a16:creationId xmlns:a16="http://schemas.microsoft.com/office/drawing/2014/main" id="{8532F486-FE0B-48AE-9001-F0421CAB3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" y="1297"/>
              <a:ext cx="85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Field strength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275">
              <a:extLst>
                <a:ext uri="{FF2B5EF4-FFF2-40B4-BE49-F238E27FC236}">
                  <a16:creationId xmlns:a16="http://schemas.microsoft.com/office/drawing/2014/main" id="{802CE79C-946D-48E5-B37E-E1E00B6AC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" y="1489"/>
              <a:ext cx="59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500 </a:t>
              </a:r>
              <a:r>
                <a:rPr lang="en-US" altLang="ru-RU" sz="1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V</a:t>
              </a:r>
              <a:r>
                <a:rPr kumimoji="0" lang="en-US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/cm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Line 278">
              <a:extLst>
                <a:ext uri="{FF2B5EF4-FFF2-40B4-BE49-F238E27FC236}">
                  <a16:creationId xmlns:a16="http://schemas.microsoft.com/office/drawing/2014/main" id="{1CB78E22-241C-4AFC-B713-5AC2BE5285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8" y="1262"/>
              <a:ext cx="964" cy="0"/>
            </a:xfrm>
            <a:prstGeom prst="line">
              <a:avLst/>
            </a:prstGeom>
            <a:noFill/>
            <a:ln w="25400" cap="rnd">
              <a:solidFill>
                <a:srgbClr val="38557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79">
              <a:extLst>
                <a:ext uri="{FF2B5EF4-FFF2-40B4-BE49-F238E27FC236}">
                  <a16:creationId xmlns:a16="http://schemas.microsoft.com/office/drawing/2014/main" id="{B641A85E-AD3A-4A08-93EC-42F35079E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1233"/>
              <a:ext cx="85" cy="58"/>
            </a:xfrm>
            <a:custGeom>
              <a:avLst/>
              <a:gdLst>
                <a:gd name="T0" fmla="*/ 0 w 85"/>
                <a:gd name="T1" fmla="*/ 0 h 58"/>
                <a:gd name="T2" fmla="*/ 85 w 85"/>
                <a:gd name="T3" fmla="*/ 29 h 58"/>
                <a:gd name="T4" fmla="*/ 0 w 85"/>
                <a:gd name="T5" fmla="*/ 58 h 58"/>
                <a:gd name="T6" fmla="*/ 0 w 85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8">
                  <a:moveTo>
                    <a:pt x="0" y="0"/>
                  </a:moveTo>
                  <a:lnTo>
                    <a:pt x="85" y="29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Line 280">
              <a:extLst>
                <a:ext uri="{FF2B5EF4-FFF2-40B4-BE49-F238E27FC236}">
                  <a16:creationId xmlns:a16="http://schemas.microsoft.com/office/drawing/2014/main" id="{6A47D349-E2F4-445F-BAE2-1FD8D9734C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32" y="1408"/>
              <a:ext cx="1121" cy="0"/>
            </a:xfrm>
            <a:prstGeom prst="line">
              <a:avLst/>
            </a:prstGeom>
            <a:noFill/>
            <a:ln w="25400" cap="rnd">
              <a:solidFill>
                <a:srgbClr val="38557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281">
              <a:extLst>
                <a:ext uri="{FF2B5EF4-FFF2-40B4-BE49-F238E27FC236}">
                  <a16:creationId xmlns:a16="http://schemas.microsoft.com/office/drawing/2014/main" id="{F089BBFD-98D4-4085-A7F9-E26B0CBA1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" y="1379"/>
              <a:ext cx="85" cy="57"/>
            </a:xfrm>
            <a:custGeom>
              <a:avLst/>
              <a:gdLst>
                <a:gd name="T0" fmla="*/ 0 w 85"/>
                <a:gd name="T1" fmla="*/ 0 h 57"/>
                <a:gd name="T2" fmla="*/ 85 w 85"/>
                <a:gd name="T3" fmla="*/ 29 h 57"/>
                <a:gd name="T4" fmla="*/ 0 w 85"/>
                <a:gd name="T5" fmla="*/ 57 h 57"/>
                <a:gd name="T6" fmla="*/ 0 w 8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7">
                  <a:moveTo>
                    <a:pt x="0" y="0"/>
                  </a:moveTo>
                  <a:lnTo>
                    <a:pt x="85" y="29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Line 282">
              <a:extLst>
                <a:ext uri="{FF2B5EF4-FFF2-40B4-BE49-F238E27FC236}">
                  <a16:creationId xmlns:a16="http://schemas.microsoft.com/office/drawing/2014/main" id="{9FDCDE88-C287-4B99-A10E-9DEBBC1EBC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2" y="1544"/>
              <a:ext cx="1180" cy="0"/>
            </a:xfrm>
            <a:prstGeom prst="line">
              <a:avLst/>
            </a:prstGeom>
            <a:noFill/>
            <a:ln w="25400" cap="rnd">
              <a:solidFill>
                <a:srgbClr val="38557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283">
              <a:extLst>
                <a:ext uri="{FF2B5EF4-FFF2-40B4-BE49-F238E27FC236}">
                  <a16:creationId xmlns:a16="http://schemas.microsoft.com/office/drawing/2014/main" id="{4FB6A13A-405A-4368-A1BB-AC03ACCB3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1516"/>
              <a:ext cx="85" cy="57"/>
            </a:xfrm>
            <a:custGeom>
              <a:avLst/>
              <a:gdLst>
                <a:gd name="T0" fmla="*/ 0 w 85"/>
                <a:gd name="T1" fmla="*/ 0 h 57"/>
                <a:gd name="T2" fmla="*/ 85 w 85"/>
                <a:gd name="T3" fmla="*/ 28 h 57"/>
                <a:gd name="T4" fmla="*/ 0 w 85"/>
                <a:gd name="T5" fmla="*/ 57 h 57"/>
                <a:gd name="T6" fmla="*/ 0 w 8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7">
                  <a:moveTo>
                    <a:pt x="0" y="0"/>
                  </a:moveTo>
                  <a:lnTo>
                    <a:pt x="85" y="28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Line 284">
              <a:extLst>
                <a:ext uri="{FF2B5EF4-FFF2-40B4-BE49-F238E27FC236}">
                  <a16:creationId xmlns:a16="http://schemas.microsoft.com/office/drawing/2014/main" id="{E2BAB1FA-C35A-4F13-A6A3-6A2D26BE81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29" y="1685"/>
              <a:ext cx="1330" cy="0"/>
            </a:xfrm>
            <a:prstGeom prst="line">
              <a:avLst/>
            </a:prstGeom>
            <a:noFill/>
            <a:ln w="25400" cap="rnd">
              <a:solidFill>
                <a:srgbClr val="38557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85">
              <a:extLst>
                <a:ext uri="{FF2B5EF4-FFF2-40B4-BE49-F238E27FC236}">
                  <a16:creationId xmlns:a16="http://schemas.microsoft.com/office/drawing/2014/main" id="{40C9AFFB-A54A-4561-A4C2-818CA80D0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1656"/>
              <a:ext cx="86" cy="58"/>
            </a:xfrm>
            <a:custGeom>
              <a:avLst/>
              <a:gdLst>
                <a:gd name="T0" fmla="*/ 0 w 86"/>
                <a:gd name="T1" fmla="*/ 0 h 58"/>
                <a:gd name="T2" fmla="*/ 86 w 86"/>
                <a:gd name="T3" fmla="*/ 29 h 58"/>
                <a:gd name="T4" fmla="*/ 0 w 86"/>
                <a:gd name="T5" fmla="*/ 58 h 58"/>
                <a:gd name="T6" fmla="*/ 0 w 8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58">
                  <a:moveTo>
                    <a:pt x="0" y="0"/>
                  </a:moveTo>
                  <a:lnTo>
                    <a:pt x="86" y="29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Line 286">
              <a:extLst>
                <a:ext uri="{FF2B5EF4-FFF2-40B4-BE49-F238E27FC236}">
                  <a16:creationId xmlns:a16="http://schemas.microsoft.com/office/drawing/2014/main" id="{DC75F02D-80F3-4F60-9C21-BF6F8E328C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6" y="826"/>
              <a:ext cx="881" cy="1136"/>
            </a:xfrm>
            <a:prstGeom prst="line">
              <a:avLst/>
            </a:prstGeom>
            <a:noFill/>
            <a:ln w="49213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87">
              <a:extLst>
                <a:ext uri="{FF2B5EF4-FFF2-40B4-BE49-F238E27FC236}">
                  <a16:creationId xmlns:a16="http://schemas.microsoft.com/office/drawing/2014/main" id="{68248A6B-2F93-4ECE-941A-FA9AED3A9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" y="1913"/>
              <a:ext cx="116" cy="132"/>
            </a:xfrm>
            <a:custGeom>
              <a:avLst/>
              <a:gdLst>
                <a:gd name="T0" fmla="*/ 116 w 116"/>
                <a:gd name="T1" fmla="*/ 54 h 132"/>
                <a:gd name="T2" fmla="*/ 0 w 116"/>
                <a:gd name="T3" fmla="*/ 132 h 132"/>
                <a:gd name="T4" fmla="*/ 47 w 116"/>
                <a:gd name="T5" fmla="*/ 0 h 132"/>
                <a:gd name="T6" fmla="*/ 116 w 116"/>
                <a:gd name="T7" fmla="*/ 5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132">
                  <a:moveTo>
                    <a:pt x="116" y="54"/>
                  </a:moveTo>
                  <a:lnTo>
                    <a:pt x="0" y="132"/>
                  </a:lnTo>
                  <a:lnTo>
                    <a:pt x="47" y="0"/>
                  </a:lnTo>
                  <a:lnTo>
                    <a:pt x="116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Rectangle 288">
              <a:extLst>
                <a:ext uri="{FF2B5EF4-FFF2-40B4-BE49-F238E27FC236}">
                  <a16:creationId xmlns:a16="http://schemas.microsoft.com/office/drawing/2014/main" id="{C0CF56D9-A591-4A42-983C-5FEB9ED81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" y="1503"/>
              <a:ext cx="136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289">
              <a:extLst>
                <a:ext uri="{FF2B5EF4-FFF2-40B4-BE49-F238E27FC236}">
                  <a16:creationId xmlns:a16="http://schemas.microsoft.com/office/drawing/2014/main" id="{7C365268-1726-4700-B6B0-3C4C14F7A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576"/>
              <a:ext cx="10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290">
              <a:extLst>
                <a:ext uri="{FF2B5EF4-FFF2-40B4-BE49-F238E27FC236}">
                  <a16:creationId xmlns:a16="http://schemas.microsoft.com/office/drawing/2014/main" id="{35F12327-5EDD-4DEE-B73F-ED7AE744F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" y="1368"/>
              <a:ext cx="136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291">
              <a:extLst>
                <a:ext uri="{FF2B5EF4-FFF2-40B4-BE49-F238E27FC236}">
                  <a16:creationId xmlns:a16="http://schemas.microsoft.com/office/drawing/2014/main" id="{37C83AD3-94A5-4F85-A959-76B6587A6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1441"/>
              <a:ext cx="10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292">
              <a:extLst>
                <a:ext uri="{FF2B5EF4-FFF2-40B4-BE49-F238E27FC236}">
                  <a16:creationId xmlns:a16="http://schemas.microsoft.com/office/drawing/2014/main" id="{C16DDD39-884E-445C-9B34-2BDD5E483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1226"/>
              <a:ext cx="136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293">
              <a:extLst>
                <a:ext uri="{FF2B5EF4-FFF2-40B4-BE49-F238E27FC236}">
                  <a16:creationId xmlns:a16="http://schemas.microsoft.com/office/drawing/2014/main" id="{9C7C6AB7-1DE5-4C69-A050-2702AF51F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" y="1297"/>
              <a:ext cx="10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294">
              <a:extLst>
                <a:ext uri="{FF2B5EF4-FFF2-40B4-BE49-F238E27FC236}">
                  <a16:creationId xmlns:a16="http://schemas.microsoft.com/office/drawing/2014/main" id="{8A1128AD-615A-40FC-A43B-C333D2C6D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7" y="1079"/>
              <a:ext cx="136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295">
              <a:extLst>
                <a:ext uri="{FF2B5EF4-FFF2-40B4-BE49-F238E27FC236}">
                  <a16:creationId xmlns:a16="http://schemas.microsoft.com/office/drawing/2014/main" id="{20880EF2-CE37-476E-B315-7B29D25BC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9" y="1151"/>
              <a:ext cx="10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Freeform 296">
              <a:extLst>
                <a:ext uri="{FF2B5EF4-FFF2-40B4-BE49-F238E27FC236}">
                  <a16:creationId xmlns:a16="http://schemas.microsoft.com/office/drawing/2014/main" id="{81A31277-8340-4F43-9E58-05D3B4A29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" y="1119"/>
              <a:ext cx="37" cy="36"/>
            </a:xfrm>
            <a:custGeom>
              <a:avLst/>
              <a:gdLst>
                <a:gd name="T0" fmla="*/ 76 w 152"/>
                <a:gd name="T1" fmla="*/ 151 h 151"/>
                <a:gd name="T2" fmla="*/ 151 w 152"/>
                <a:gd name="T3" fmla="*/ 76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297">
              <a:extLst>
                <a:ext uri="{FF2B5EF4-FFF2-40B4-BE49-F238E27FC236}">
                  <a16:creationId xmlns:a16="http://schemas.microsoft.com/office/drawing/2014/main" id="{E3C4188D-F069-4616-9DE7-74FEC5AB5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" y="1119"/>
              <a:ext cx="37" cy="36"/>
            </a:xfrm>
            <a:custGeom>
              <a:avLst/>
              <a:gdLst>
                <a:gd name="T0" fmla="*/ 18 w 37"/>
                <a:gd name="T1" fmla="*/ 36 h 36"/>
                <a:gd name="T2" fmla="*/ 36 w 37"/>
                <a:gd name="T3" fmla="*/ 18 h 36"/>
                <a:gd name="T4" fmla="*/ 18 w 37"/>
                <a:gd name="T5" fmla="*/ 0 h 36"/>
                <a:gd name="T6" fmla="*/ 0 w 37"/>
                <a:gd name="T7" fmla="*/ 18 h 36"/>
                <a:gd name="T8" fmla="*/ 18 w 37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6">
                  <a:moveTo>
                    <a:pt x="18" y="36"/>
                  </a:moveTo>
                  <a:cubicBezTo>
                    <a:pt x="28" y="36"/>
                    <a:pt x="37" y="28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</a:path>
              </a:pathLst>
            </a:custGeom>
            <a:noFill/>
            <a:ln w="6350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298">
              <a:extLst>
                <a:ext uri="{FF2B5EF4-FFF2-40B4-BE49-F238E27FC236}">
                  <a16:creationId xmlns:a16="http://schemas.microsoft.com/office/drawing/2014/main" id="{C9521706-C867-40A6-A599-90E56EDA8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797"/>
              <a:ext cx="36" cy="37"/>
            </a:xfrm>
            <a:custGeom>
              <a:avLst/>
              <a:gdLst>
                <a:gd name="T0" fmla="*/ 75 w 151"/>
                <a:gd name="T1" fmla="*/ 0 h 151"/>
                <a:gd name="T2" fmla="*/ 0 w 151"/>
                <a:gd name="T3" fmla="*/ 76 h 151"/>
                <a:gd name="T4" fmla="*/ 76 w 151"/>
                <a:gd name="T5" fmla="*/ 151 h 151"/>
                <a:gd name="T6" fmla="*/ 151 w 151"/>
                <a:gd name="T7" fmla="*/ 75 h 151"/>
                <a:gd name="T8" fmla="*/ 75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5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299">
              <a:extLst>
                <a:ext uri="{FF2B5EF4-FFF2-40B4-BE49-F238E27FC236}">
                  <a16:creationId xmlns:a16="http://schemas.microsoft.com/office/drawing/2014/main" id="{FEC12EC1-6D56-47F8-B566-36748F83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797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0 w 36"/>
                <a:gd name="T3" fmla="*/ 19 h 37"/>
                <a:gd name="T4" fmla="*/ 18 w 36"/>
                <a:gd name="T5" fmla="*/ 37 h 37"/>
                <a:gd name="T6" fmla="*/ 36 w 36"/>
                <a:gd name="T7" fmla="*/ 18 h 37"/>
                <a:gd name="T8" fmla="*/ 18 w 36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cubicBezTo>
                    <a:pt x="8" y="0"/>
                    <a:pt x="0" y="8"/>
                    <a:pt x="0" y="19"/>
                  </a:cubicBez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</a:path>
              </a:pathLst>
            </a:custGeom>
            <a:noFill/>
            <a:ln w="6350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00">
              <a:extLst>
                <a:ext uri="{FF2B5EF4-FFF2-40B4-BE49-F238E27FC236}">
                  <a16:creationId xmlns:a16="http://schemas.microsoft.com/office/drawing/2014/main" id="{09C81719-8558-48F8-9EE2-CD77D3C6C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4" y="1123"/>
              <a:ext cx="7" cy="1134"/>
            </a:xfrm>
            <a:custGeom>
              <a:avLst/>
              <a:gdLst>
                <a:gd name="T0" fmla="*/ 16 w 32"/>
                <a:gd name="T1" fmla="*/ 5424 h 5680"/>
                <a:gd name="T2" fmla="*/ 16 w 32"/>
                <a:gd name="T3" fmla="*/ 5680 h 5680"/>
                <a:gd name="T4" fmla="*/ 0 w 32"/>
                <a:gd name="T5" fmla="*/ 5280 h 5680"/>
                <a:gd name="T6" fmla="*/ 32 w 32"/>
                <a:gd name="T7" fmla="*/ 5280 h 5680"/>
                <a:gd name="T8" fmla="*/ 0 w 32"/>
                <a:gd name="T9" fmla="*/ 5120 h 5680"/>
                <a:gd name="T10" fmla="*/ 32 w 32"/>
                <a:gd name="T11" fmla="*/ 4896 h 5680"/>
                <a:gd name="T12" fmla="*/ 0 w 32"/>
                <a:gd name="T13" fmla="*/ 5120 h 5680"/>
                <a:gd name="T14" fmla="*/ 16 w 32"/>
                <a:gd name="T15" fmla="*/ 4719 h 5680"/>
                <a:gd name="T16" fmla="*/ 16 w 32"/>
                <a:gd name="T17" fmla="*/ 4752 h 5680"/>
                <a:gd name="T18" fmla="*/ 0 w 32"/>
                <a:gd name="T19" fmla="*/ 4351 h 5680"/>
                <a:gd name="T20" fmla="*/ 32 w 32"/>
                <a:gd name="T21" fmla="*/ 4575 h 5680"/>
                <a:gd name="T22" fmla="*/ 0 w 32"/>
                <a:gd name="T23" fmla="*/ 4191 h 5680"/>
                <a:gd name="T24" fmla="*/ 32 w 32"/>
                <a:gd name="T25" fmla="*/ 4191 h 5680"/>
                <a:gd name="T26" fmla="*/ 0 w 32"/>
                <a:gd name="T27" fmla="*/ 4191 h 5680"/>
                <a:gd name="T28" fmla="*/ 16 w 32"/>
                <a:gd name="T29" fmla="*/ 3791 h 5680"/>
                <a:gd name="T30" fmla="*/ 16 w 32"/>
                <a:gd name="T31" fmla="*/ 4047 h 5680"/>
                <a:gd name="T32" fmla="*/ 0 w 32"/>
                <a:gd name="T33" fmla="*/ 3647 h 5680"/>
                <a:gd name="T34" fmla="*/ 32 w 32"/>
                <a:gd name="T35" fmla="*/ 3647 h 5680"/>
                <a:gd name="T36" fmla="*/ 0 w 32"/>
                <a:gd name="T37" fmla="*/ 3487 h 5680"/>
                <a:gd name="T38" fmla="*/ 32 w 32"/>
                <a:gd name="T39" fmla="*/ 3263 h 5680"/>
                <a:gd name="T40" fmla="*/ 0 w 32"/>
                <a:gd name="T41" fmla="*/ 3487 h 5680"/>
                <a:gd name="T42" fmla="*/ 16 w 32"/>
                <a:gd name="T43" fmla="*/ 3087 h 5680"/>
                <a:gd name="T44" fmla="*/ 16 w 32"/>
                <a:gd name="T45" fmla="*/ 3119 h 5680"/>
                <a:gd name="T46" fmla="*/ 0 w 32"/>
                <a:gd name="T47" fmla="*/ 2719 h 5680"/>
                <a:gd name="T48" fmla="*/ 32 w 32"/>
                <a:gd name="T49" fmla="*/ 2943 h 5680"/>
                <a:gd name="T50" fmla="*/ 0 w 32"/>
                <a:gd name="T51" fmla="*/ 2559 h 5680"/>
                <a:gd name="T52" fmla="*/ 32 w 32"/>
                <a:gd name="T53" fmla="*/ 2559 h 5680"/>
                <a:gd name="T54" fmla="*/ 0 w 32"/>
                <a:gd name="T55" fmla="*/ 2559 h 5680"/>
                <a:gd name="T56" fmla="*/ 16 w 32"/>
                <a:gd name="T57" fmla="*/ 2159 h 5680"/>
                <a:gd name="T58" fmla="*/ 16 w 32"/>
                <a:gd name="T59" fmla="*/ 2415 h 5680"/>
                <a:gd name="T60" fmla="*/ 0 w 32"/>
                <a:gd name="T61" fmla="*/ 2015 h 5680"/>
                <a:gd name="T62" fmla="*/ 32 w 32"/>
                <a:gd name="T63" fmla="*/ 2015 h 5680"/>
                <a:gd name="T64" fmla="*/ 0 w 32"/>
                <a:gd name="T65" fmla="*/ 1855 h 5680"/>
                <a:gd name="T66" fmla="*/ 32 w 32"/>
                <a:gd name="T67" fmla="*/ 1631 h 5680"/>
                <a:gd name="T68" fmla="*/ 0 w 32"/>
                <a:gd name="T69" fmla="*/ 1855 h 5680"/>
                <a:gd name="T70" fmla="*/ 16 w 32"/>
                <a:gd name="T71" fmla="*/ 1455 h 5680"/>
                <a:gd name="T72" fmla="*/ 16 w 32"/>
                <a:gd name="T73" fmla="*/ 1487 h 5680"/>
                <a:gd name="T74" fmla="*/ 0 w 32"/>
                <a:gd name="T75" fmla="*/ 1087 h 5680"/>
                <a:gd name="T76" fmla="*/ 32 w 32"/>
                <a:gd name="T77" fmla="*/ 1311 h 5680"/>
                <a:gd name="T78" fmla="*/ 0 w 32"/>
                <a:gd name="T79" fmla="*/ 927 h 5680"/>
                <a:gd name="T80" fmla="*/ 32 w 32"/>
                <a:gd name="T81" fmla="*/ 927 h 5680"/>
                <a:gd name="T82" fmla="*/ 0 w 32"/>
                <a:gd name="T83" fmla="*/ 927 h 5680"/>
                <a:gd name="T84" fmla="*/ 16 w 32"/>
                <a:gd name="T85" fmla="*/ 527 h 5680"/>
                <a:gd name="T86" fmla="*/ 16 w 32"/>
                <a:gd name="T87" fmla="*/ 783 h 5680"/>
                <a:gd name="T88" fmla="*/ 0 w 32"/>
                <a:gd name="T89" fmla="*/ 383 h 5680"/>
                <a:gd name="T90" fmla="*/ 32 w 32"/>
                <a:gd name="T91" fmla="*/ 383 h 5680"/>
                <a:gd name="T92" fmla="*/ 0 w 32"/>
                <a:gd name="T93" fmla="*/ 223 h 5680"/>
                <a:gd name="T94" fmla="*/ 32 w 32"/>
                <a:gd name="T95" fmla="*/ 16 h 5680"/>
                <a:gd name="T96" fmla="*/ 0 w 32"/>
                <a:gd name="T97" fmla="*/ 223 h 5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" h="5680">
                  <a:moveTo>
                    <a:pt x="0" y="5664"/>
                  </a:moveTo>
                  <a:lnTo>
                    <a:pt x="0" y="5440"/>
                  </a:lnTo>
                  <a:cubicBezTo>
                    <a:pt x="0" y="5431"/>
                    <a:pt x="7" y="5424"/>
                    <a:pt x="16" y="5424"/>
                  </a:cubicBezTo>
                  <a:cubicBezTo>
                    <a:pt x="24" y="5424"/>
                    <a:pt x="32" y="5431"/>
                    <a:pt x="32" y="5440"/>
                  </a:cubicBezTo>
                  <a:lnTo>
                    <a:pt x="32" y="5664"/>
                  </a:lnTo>
                  <a:cubicBezTo>
                    <a:pt x="32" y="5672"/>
                    <a:pt x="24" y="5680"/>
                    <a:pt x="16" y="5680"/>
                  </a:cubicBezTo>
                  <a:cubicBezTo>
                    <a:pt x="7" y="5680"/>
                    <a:pt x="0" y="5672"/>
                    <a:pt x="0" y="5664"/>
                  </a:cubicBezTo>
                  <a:close/>
                  <a:moveTo>
                    <a:pt x="0" y="5280"/>
                  </a:moveTo>
                  <a:lnTo>
                    <a:pt x="0" y="5280"/>
                  </a:lnTo>
                  <a:cubicBezTo>
                    <a:pt x="0" y="5271"/>
                    <a:pt x="7" y="5264"/>
                    <a:pt x="16" y="5264"/>
                  </a:cubicBezTo>
                  <a:cubicBezTo>
                    <a:pt x="24" y="5264"/>
                    <a:pt x="32" y="5271"/>
                    <a:pt x="32" y="5280"/>
                  </a:cubicBezTo>
                  <a:lnTo>
                    <a:pt x="32" y="5280"/>
                  </a:lnTo>
                  <a:cubicBezTo>
                    <a:pt x="32" y="5288"/>
                    <a:pt x="24" y="5296"/>
                    <a:pt x="16" y="5296"/>
                  </a:cubicBezTo>
                  <a:cubicBezTo>
                    <a:pt x="7" y="5296"/>
                    <a:pt x="0" y="5288"/>
                    <a:pt x="0" y="5280"/>
                  </a:cubicBezTo>
                  <a:close/>
                  <a:moveTo>
                    <a:pt x="0" y="5120"/>
                  </a:moveTo>
                  <a:lnTo>
                    <a:pt x="0" y="4896"/>
                  </a:lnTo>
                  <a:cubicBezTo>
                    <a:pt x="0" y="4887"/>
                    <a:pt x="7" y="4880"/>
                    <a:pt x="16" y="4880"/>
                  </a:cubicBezTo>
                  <a:cubicBezTo>
                    <a:pt x="24" y="4880"/>
                    <a:pt x="32" y="4887"/>
                    <a:pt x="32" y="4896"/>
                  </a:cubicBezTo>
                  <a:lnTo>
                    <a:pt x="32" y="5120"/>
                  </a:lnTo>
                  <a:cubicBezTo>
                    <a:pt x="32" y="5128"/>
                    <a:pt x="24" y="5136"/>
                    <a:pt x="16" y="5136"/>
                  </a:cubicBezTo>
                  <a:cubicBezTo>
                    <a:pt x="7" y="5136"/>
                    <a:pt x="0" y="5128"/>
                    <a:pt x="0" y="5120"/>
                  </a:cubicBezTo>
                  <a:close/>
                  <a:moveTo>
                    <a:pt x="0" y="4736"/>
                  </a:moveTo>
                  <a:lnTo>
                    <a:pt x="0" y="4735"/>
                  </a:lnTo>
                  <a:cubicBezTo>
                    <a:pt x="0" y="4727"/>
                    <a:pt x="7" y="4719"/>
                    <a:pt x="16" y="4719"/>
                  </a:cubicBezTo>
                  <a:cubicBezTo>
                    <a:pt x="24" y="4719"/>
                    <a:pt x="32" y="4727"/>
                    <a:pt x="32" y="4735"/>
                  </a:cubicBezTo>
                  <a:lnTo>
                    <a:pt x="32" y="4736"/>
                  </a:lnTo>
                  <a:cubicBezTo>
                    <a:pt x="32" y="4744"/>
                    <a:pt x="24" y="4752"/>
                    <a:pt x="16" y="4752"/>
                  </a:cubicBezTo>
                  <a:cubicBezTo>
                    <a:pt x="7" y="4752"/>
                    <a:pt x="0" y="4744"/>
                    <a:pt x="0" y="4736"/>
                  </a:cubicBezTo>
                  <a:close/>
                  <a:moveTo>
                    <a:pt x="0" y="4575"/>
                  </a:moveTo>
                  <a:lnTo>
                    <a:pt x="0" y="4351"/>
                  </a:lnTo>
                  <a:cubicBezTo>
                    <a:pt x="0" y="4343"/>
                    <a:pt x="7" y="4335"/>
                    <a:pt x="16" y="4335"/>
                  </a:cubicBezTo>
                  <a:cubicBezTo>
                    <a:pt x="24" y="4335"/>
                    <a:pt x="32" y="4343"/>
                    <a:pt x="32" y="4351"/>
                  </a:cubicBezTo>
                  <a:lnTo>
                    <a:pt x="32" y="4575"/>
                  </a:lnTo>
                  <a:cubicBezTo>
                    <a:pt x="32" y="4584"/>
                    <a:pt x="24" y="4591"/>
                    <a:pt x="16" y="4591"/>
                  </a:cubicBezTo>
                  <a:cubicBezTo>
                    <a:pt x="7" y="4591"/>
                    <a:pt x="0" y="4584"/>
                    <a:pt x="0" y="4575"/>
                  </a:cubicBezTo>
                  <a:close/>
                  <a:moveTo>
                    <a:pt x="0" y="4191"/>
                  </a:moveTo>
                  <a:lnTo>
                    <a:pt x="0" y="4191"/>
                  </a:lnTo>
                  <a:cubicBezTo>
                    <a:pt x="0" y="4183"/>
                    <a:pt x="7" y="4175"/>
                    <a:pt x="16" y="4175"/>
                  </a:cubicBezTo>
                  <a:cubicBezTo>
                    <a:pt x="24" y="4175"/>
                    <a:pt x="32" y="4183"/>
                    <a:pt x="32" y="4191"/>
                  </a:cubicBezTo>
                  <a:lnTo>
                    <a:pt x="32" y="4191"/>
                  </a:lnTo>
                  <a:cubicBezTo>
                    <a:pt x="32" y="4200"/>
                    <a:pt x="24" y="4207"/>
                    <a:pt x="16" y="4207"/>
                  </a:cubicBezTo>
                  <a:cubicBezTo>
                    <a:pt x="7" y="4207"/>
                    <a:pt x="0" y="4200"/>
                    <a:pt x="0" y="4191"/>
                  </a:cubicBezTo>
                  <a:close/>
                  <a:moveTo>
                    <a:pt x="0" y="4031"/>
                  </a:moveTo>
                  <a:lnTo>
                    <a:pt x="0" y="3807"/>
                  </a:lnTo>
                  <a:cubicBezTo>
                    <a:pt x="0" y="3799"/>
                    <a:pt x="7" y="3791"/>
                    <a:pt x="16" y="3791"/>
                  </a:cubicBezTo>
                  <a:cubicBezTo>
                    <a:pt x="24" y="3791"/>
                    <a:pt x="32" y="3799"/>
                    <a:pt x="32" y="3807"/>
                  </a:cubicBezTo>
                  <a:lnTo>
                    <a:pt x="32" y="4031"/>
                  </a:lnTo>
                  <a:cubicBezTo>
                    <a:pt x="32" y="4040"/>
                    <a:pt x="24" y="4047"/>
                    <a:pt x="16" y="4047"/>
                  </a:cubicBezTo>
                  <a:cubicBezTo>
                    <a:pt x="7" y="4047"/>
                    <a:pt x="0" y="4040"/>
                    <a:pt x="0" y="4031"/>
                  </a:cubicBezTo>
                  <a:close/>
                  <a:moveTo>
                    <a:pt x="0" y="3647"/>
                  </a:moveTo>
                  <a:lnTo>
                    <a:pt x="0" y="3647"/>
                  </a:lnTo>
                  <a:cubicBezTo>
                    <a:pt x="0" y="3639"/>
                    <a:pt x="7" y="3631"/>
                    <a:pt x="16" y="3631"/>
                  </a:cubicBezTo>
                  <a:cubicBezTo>
                    <a:pt x="24" y="3631"/>
                    <a:pt x="32" y="3639"/>
                    <a:pt x="32" y="3647"/>
                  </a:cubicBezTo>
                  <a:lnTo>
                    <a:pt x="32" y="3647"/>
                  </a:lnTo>
                  <a:cubicBezTo>
                    <a:pt x="32" y="3656"/>
                    <a:pt x="24" y="3663"/>
                    <a:pt x="16" y="3663"/>
                  </a:cubicBezTo>
                  <a:cubicBezTo>
                    <a:pt x="7" y="3663"/>
                    <a:pt x="0" y="3656"/>
                    <a:pt x="0" y="3647"/>
                  </a:cubicBezTo>
                  <a:close/>
                  <a:moveTo>
                    <a:pt x="0" y="3487"/>
                  </a:moveTo>
                  <a:lnTo>
                    <a:pt x="0" y="3263"/>
                  </a:lnTo>
                  <a:cubicBezTo>
                    <a:pt x="0" y="3255"/>
                    <a:pt x="7" y="3247"/>
                    <a:pt x="16" y="3247"/>
                  </a:cubicBezTo>
                  <a:cubicBezTo>
                    <a:pt x="24" y="3247"/>
                    <a:pt x="32" y="3255"/>
                    <a:pt x="32" y="3263"/>
                  </a:cubicBezTo>
                  <a:lnTo>
                    <a:pt x="32" y="3487"/>
                  </a:lnTo>
                  <a:cubicBezTo>
                    <a:pt x="32" y="3496"/>
                    <a:pt x="24" y="3503"/>
                    <a:pt x="16" y="3503"/>
                  </a:cubicBezTo>
                  <a:cubicBezTo>
                    <a:pt x="7" y="3503"/>
                    <a:pt x="0" y="3496"/>
                    <a:pt x="0" y="3487"/>
                  </a:cubicBezTo>
                  <a:close/>
                  <a:moveTo>
                    <a:pt x="0" y="3103"/>
                  </a:moveTo>
                  <a:lnTo>
                    <a:pt x="0" y="3103"/>
                  </a:lnTo>
                  <a:cubicBezTo>
                    <a:pt x="0" y="3095"/>
                    <a:pt x="7" y="3087"/>
                    <a:pt x="16" y="3087"/>
                  </a:cubicBezTo>
                  <a:cubicBezTo>
                    <a:pt x="24" y="3087"/>
                    <a:pt x="32" y="3095"/>
                    <a:pt x="32" y="3103"/>
                  </a:cubicBezTo>
                  <a:lnTo>
                    <a:pt x="32" y="3103"/>
                  </a:lnTo>
                  <a:cubicBezTo>
                    <a:pt x="32" y="3112"/>
                    <a:pt x="24" y="3119"/>
                    <a:pt x="16" y="3119"/>
                  </a:cubicBezTo>
                  <a:cubicBezTo>
                    <a:pt x="7" y="3119"/>
                    <a:pt x="0" y="3112"/>
                    <a:pt x="0" y="3103"/>
                  </a:cubicBezTo>
                  <a:close/>
                  <a:moveTo>
                    <a:pt x="0" y="2943"/>
                  </a:moveTo>
                  <a:lnTo>
                    <a:pt x="0" y="2719"/>
                  </a:lnTo>
                  <a:cubicBezTo>
                    <a:pt x="0" y="2711"/>
                    <a:pt x="7" y="2703"/>
                    <a:pt x="16" y="2703"/>
                  </a:cubicBezTo>
                  <a:cubicBezTo>
                    <a:pt x="24" y="2703"/>
                    <a:pt x="32" y="2711"/>
                    <a:pt x="32" y="2719"/>
                  </a:cubicBezTo>
                  <a:lnTo>
                    <a:pt x="32" y="2943"/>
                  </a:lnTo>
                  <a:cubicBezTo>
                    <a:pt x="32" y="2952"/>
                    <a:pt x="24" y="2959"/>
                    <a:pt x="16" y="2959"/>
                  </a:cubicBezTo>
                  <a:cubicBezTo>
                    <a:pt x="7" y="2959"/>
                    <a:pt x="0" y="2952"/>
                    <a:pt x="0" y="2943"/>
                  </a:cubicBezTo>
                  <a:close/>
                  <a:moveTo>
                    <a:pt x="0" y="2559"/>
                  </a:moveTo>
                  <a:lnTo>
                    <a:pt x="0" y="2559"/>
                  </a:lnTo>
                  <a:cubicBezTo>
                    <a:pt x="0" y="2551"/>
                    <a:pt x="7" y="2543"/>
                    <a:pt x="16" y="2543"/>
                  </a:cubicBezTo>
                  <a:cubicBezTo>
                    <a:pt x="24" y="2543"/>
                    <a:pt x="32" y="2551"/>
                    <a:pt x="32" y="2559"/>
                  </a:cubicBezTo>
                  <a:lnTo>
                    <a:pt x="32" y="2559"/>
                  </a:lnTo>
                  <a:cubicBezTo>
                    <a:pt x="32" y="2568"/>
                    <a:pt x="24" y="2575"/>
                    <a:pt x="16" y="2575"/>
                  </a:cubicBezTo>
                  <a:cubicBezTo>
                    <a:pt x="7" y="2575"/>
                    <a:pt x="0" y="2568"/>
                    <a:pt x="0" y="2559"/>
                  </a:cubicBezTo>
                  <a:close/>
                  <a:moveTo>
                    <a:pt x="0" y="2399"/>
                  </a:moveTo>
                  <a:lnTo>
                    <a:pt x="0" y="2175"/>
                  </a:lnTo>
                  <a:cubicBezTo>
                    <a:pt x="0" y="2167"/>
                    <a:pt x="7" y="2159"/>
                    <a:pt x="16" y="2159"/>
                  </a:cubicBezTo>
                  <a:cubicBezTo>
                    <a:pt x="24" y="2159"/>
                    <a:pt x="32" y="2167"/>
                    <a:pt x="32" y="2175"/>
                  </a:cubicBezTo>
                  <a:lnTo>
                    <a:pt x="32" y="2399"/>
                  </a:lnTo>
                  <a:cubicBezTo>
                    <a:pt x="32" y="2408"/>
                    <a:pt x="24" y="2415"/>
                    <a:pt x="16" y="2415"/>
                  </a:cubicBezTo>
                  <a:cubicBezTo>
                    <a:pt x="7" y="2415"/>
                    <a:pt x="0" y="2408"/>
                    <a:pt x="0" y="2399"/>
                  </a:cubicBezTo>
                  <a:close/>
                  <a:moveTo>
                    <a:pt x="0" y="2015"/>
                  </a:moveTo>
                  <a:lnTo>
                    <a:pt x="0" y="2015"/>
                  </a:lnTo>
                  <a:cubicBezTo>
                    <a:pt x="0" y="2006"/>
                    <a:pt x="7" y="1999"/>
                    <a:pt x="16" y="1999"/>
                  </a:cubicBezTo>
                  <a:cubicBezTo>
                    <a:pt x="24" y="1999"/>
                    <a:pt x="32" y="2006"/>
                    <a:pt x="32" y="2015"/>
                  </a:cubicBezTo>
                  <a:lnTo>
                    <a:pt x="32" y="2015"/>
                  </a:lnTo>
                  <a:cubicBezTo>
                    <a:pt x="32" y="2024"/>
                    <a:pt x="24" y="2031"/>
                    <a:pt x="16" y="2031"/>
                  </a:cubicBezTo>
                  <a:cubicBezTo>
                    <a:pt x="7" y="2031"/>
                    <a:pt x="0" y="2024"/>
                    <a:pt x="0" y="2015"/>
                  </a:cubicBezTo>
                  <a:close/>
                  <a:moveTo>
                    <a:pt x="0" y="1855"/>
                  </a:moveTo>
                  <a:lnTo>
                    <a:pt x="0" y="1631"/>
                  </a:lnTo>
                  <a:cubicBezTo>
                    <a:pt x="0" y="1622"/>
                    <a:pt x="7" y="1615"/>
                    <a:pt x="16" y="1615"/>
                  </a:cubicBezTo>
                  <a:cubicBezTo>
                    <a:pt x="24" y="1615"/>
                    <a:pt x="32" y="1622"/>
                    <a:pt x="32" y="1631"/>
                  </a:cubicBezTo>
                  <a:lnTo>
                    <a:pt x="32" y="1855"/>
                  </a:lnTo>
                  <a:cubicBezTo>
                    <a:pt x="32" y="1864"/>
                    <a:pt x="24" y="1871"/>
                    <a:pt x="16" y="1871"/>
                  </a:cubicBezTo>
                  <a:cubicBezTo>
                    <a:pt x="7" y="1871"/>
                    <a:pt x="0" y="1864"/>
                    <a:pt x="0" y="1855"/>
                  </a:cubicBezTo>
                  <a:close/>
                  <a:moveTo>
                    <a:pt x="0" y="1471"/>
                  </a:moveTo>
                  <a:lnTo>
                    <a:pt x="0" y="1471"/>
                  </a:lnTo>
                  <a:cubicBezTo>
                    <a:pt x="0" y="1462"/>
                    <a:pt x="7" y="1455"/>
                    <a:pt x="16" y="1455"/>
                  </a:cubicBezTo>
                  <a:cubicBezTo>
                    <a:pt x="24" y="1455"/>
                    <a:pt x="32" y="1462"/>
                    <a:pt x="32" y="1471"/>
                  </a:cubicBezTo>
                  <a:lnTo>
                    <a:pt x="32" y="1471"/>
                  </a:lnTo>
                  <a:cubicBezTo>
                    <a:pt x="32" y="1480"/>
                    <a:pt x="24" y="1487"/>
                    <a:pt x="16" y="1487"/>
                  </a:cubicBezTo>
                  <a:cubicBezTo>
                    <a:pt x="7" y="1487"/>
                    <a:pt x="0" y="1480"/>
                    <a:pt x="0" y="1471"/>
                  </a:cubicBezTo>
                  <a:close/>
                  <a:moveTo>
                    <a:pt x="0" y="1311"/>
                  </a:moveTo>
                  <a:lnTo>
                    <a:pt x="0" y="1087"/>
                  </a:lnTo>
                  <a:cubicBezTo>
                    <a:pt x="0" y="1078"/>
                    <a:pt x="7" y="1071"/>
                    <a:pt x="16" y="1071"/>
                  </a:cubicBezTo>
                  <a:cubicBezTo>
                    <a:pt x="24" y="1071"/>
                    <a:pt x="32" y="1078"/>
                    <a:pt x="32" y="1087"/>
                  </a:cubicBezTo>
                  <a:lnTo>
                    <a:pt x="32" y="1311"/>
                  </a:lnTo>
                  <a:cubicBezTo>
                    <a:pt x="32" y="1320"/>
                    <a:pt x="24" y="1327"/>
                    <a:pt x="16" y="1327"/>
                  </a:cubicBezTo>
                  <a:cubicBezTo>
                    <a:pt x="7" y="1327"/>
                    <a:pt x="0" y="1320"/>
                    <a:pt x="0" y="1311"/>
                  </a:cubicBezTo>
                  <a:close/>
                  <a:moveTo>
                    <a:pt x="0" y="927"/>
                  </a:moveTo>
                  <a:lnTo>
                    <a:pt x="0" y="927"/>
                  </a:lnTo>
                  <a:cubicBezTo>
                    <a:pt x="0" y="918"/>
                    <a:pt x="7" y="911"/>
                    <a:pt x="16" y="911"/>
                  </a:cubicBezTo>
                  <a:cubicBezTo>
                    <a:pt x="24" y="911"/>
                    <a:pt x="32" y="918"/>
                    <a:pt x="32" y="927"/>
                  </a:cubicBezTo>
                  <a:lnTo>
                    <a:pt x="32" y="927"/>
                  </a:lnTo>
                  <a:cubicBezTo>
                    <a:pt x="32" y="936"/>
                    <a:pt x="24" y="943"/>
                    <a:pt x="16" y="943"/>
                  </a:cubicBezTo>
                  <a:cubicBezTo>
                    <a:pt x="7" y="943"/>
                    <a:pt x="0" y="936"/>
                    <a:pt x="0" y="927"/>
                  </a:cubicBezTo>
                  <a:close/>
                  <a:moveTo>
                    <a:pt x="0" y="767"/>
                  </a:moveTo>
                  <a:lnTo>
                    <a:pt x="0" y="543"/>
                  </a:lnTo>
                  <a:cubicBezTo>
                    <a:pt x="0" y="534"/>
                    <a:pt x="7" y="527"/>
                    <a:pt x="16" y="527"/>
                  </a:cubicBezTo>
                  <a:cubicBezTo>
                    <a:pt x="24" y="527"/>
                    <a:pt x="32" y="534"/>
                    <a:pt x="32" y="543"/>
                  </a:cubicBezTo>
                  <a:lnTo>
                    <a:pt x="32" y="767"/>
                  </a:lnTo>
                  <a:cubicBezTo>
                    <a:pt x="32" y="776"/>
                    <a:pt x="24" y="783"/>
                    <a:pt x="16" y="783"/>
                  </a:cubicBezTo>
                  <a:cubicBezTo>
                    <a:pt x="7" y="783"/>
                    <a:pt x="0" y="776"/>
                    <a:pt x="0" y="767"/>
                  </a:cubicBezTo>
                  <a:close/>
                  <a:moveTo>
                    <a:pt x="0" y="383"/>
                  </a:moveTo>
                  <a:lnTo>
                    <a:pt x="0" y="383"/>
                  </a:lnTo>
                  <a:cubicBezTo>
                    <a:pt x="0" y="374"/>
                    <a:pt x="7" y="367"/>
                    <a:pt x="16" y="367"/>
                  </a:cubicBezTo>
                  <a:cubicBezTo>
                    <a:pt x="24" y="367"/>
                    <a:pt x="32" y="374"/>
                    <a:pt x="32" y="383"/>
                  </a:cubicBezTo>
                  <a:lnTo>
                    <a:pt x="32" y="383"/>
                  </a:lnTo>
                  <a:cubicBezTo>
                    <a:pt x="32" y="392"/>
                    <a:pt x="24" y="399"/>
                    <a:pt x="16" y="399"/>
                  </a:cubicBezTo>
                  <a:cubicBezTo>
                    <a:pt x="7" y="399"/>
                    <a:pt x="0" y="392"/>
                    <a:pt x="0" y="383"/>
                  </a:cubicBezTo>
                  <a:close/>
                  <a:moveTo>
                    <a:pt x="0" y="223"/>
                  </a:moveTo>
                  <a:lnTo>
                    <a:pt x="0" y="16"/>
                  </a:lnTo>
                  <a:cubicBezTo>
                    <a:pt x="0" y="8"/>
                    <a:pt x="7" y="0"/>
                    <a:pt x="16" y="0"/>
                  </a:cubicBezTo>
                  <a:cubicBezTo>
                    <a:pt x="24" y="0"/>
                    <a:pt x="32" y="8"/>
                    <a:pt x="32" y="16"/>
                  </a:cubicBezTo>
                  <a:lnTo>
                    <a:pt x="32" y="223"/>
                  </a:lnTo>
                  <a:cubicBezTo>
                    <a:pt x="32" y="232"/>
                    <a:pt x="24" y="239"/>
                    <a:pt x="16" y="239"/>
                  </a:cubicBezTo>
                  <a:cubicBezTo>
                    <a:pt x="7" y="239"/>
                    <a:pt x="0" y="232"/>
                    <a:pt x="0" y="223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Line 301">
              <a:extLst>
                <a:ext uri="{FF2B5EF4-FFF2-40B4-BE49-F238E27FC236}">
                  <a16:creationId xmlns:a16="http://schemas.microsoft.com/office/drawing/2014/main" id="{8B1A1C37-0ACD-4213-A6FF-54277A468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" y="2179"/>
              <a:ext cx="3586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302">
              <a:extLst>
                <a:ext uri="{FF2B5EF4-FFF2-40B4-BE49-F238E27FC236}">
                  <a16:creationId xmlns:a16="http://schemas.microsoft.com/office/drawing/2014/main" id="{76947D8E-1352-40EB-9B5C-5ED9B0982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" y="2154"/>
              <a:ext cx="74" cy="50"/>
            </a:xfrm>
            <a:custGeom>
              <a:avLst/>
              <a:gdLst>
                <a:gd name="T0" fmla="*/ 74 w 74"/>
                <a:gd name="T1" fmla="*/ 50 h 50"/>
                <a:gd name="T2" fmla="*/ 0 w 74"/>
                <a:gd name="T3" fmla="*/ 25 h 50"/>
                <a:gd name="T4" fmla="*/ 74 w 74"/>
                <a:gd name="T5" fmla="*/ 0 h 50"/>
                <a:gd name="T6" fmla="*/ 74 w 7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50">
                  <a:moveTo>
                    <a:pt x="74" y="50"/>
                  </a:moveTo>
                  <a:lnTo>
                    <a:pt x="0" y="25"/>
                  </a:lnTo>
                  <a:lnTo>
                    <a:pt x="74" y="0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303">
              <a:extLst>
                <a:ext uri="{FF2B5EF4-FFF2-40B4-BE49-F238E27FC236}">
                  <a16:creationId xmlns:a16="http://schemas.microsoft.com/office/drawing/2014/main" id="{86124185-CAEF-4413-8D27-CD09AC5E8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2154"/>
              <a:ext cx="74" cy="50"/>
            </a:xfrm>
            <a:custGeom>
              <a:avLst/>
              <a:gdLst>
                <a:gd name="T0" fmla="*/ 0 w 74"/>
                <a:gd name="T1" fmla="*/ 0 h 50"/>
                <a:gd name="T2" fmla="*/ 74 w 74"/>
                <a:gd name="T3" fmla="*/ 25 h 50"/>
                <a:gd name="T4" fmla="*/ 0 w 74"/>
                <a:gd name="T5" fmla="*/ 50 h 50"/>
                <a:gd name="T6" fmla="*/ 0 w 7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50">
                  <a:moveTo>
                    <a:pt x="0" y="0"/>
                  </a:moveTo>
                  <a:lnTo>
                    <a:pt x="74" y="25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Line 304">
              <a:extLst>
                <a:ext uri="{FF2B5EF4-FFF2-40B4-BE49-F238E27FC236}">
                  <a16:creationId xmlns:a16="http://schemas.microsoft.com/office/drawing/2014/main" id="{95921AAA-9C4F-4ED2-91A7-68252CD00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9" y="2179"/>
              <a:ext cx="3600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305">
              <a:extLst>
                <a:ext uri="{FF2B5EF4-FFF2-40B4-BE49-F238E27FC236}">
                  <a16:creationId xmlns:a16="http://schemas.microsoft.com/office/drawing/2014/main" id="{5E21FCC3-36D4-4C4D-9149-ABA8ADC17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1" y="2154"/>
              <a:ext cx="74" cy="50"/>
            </a:xfrm>
            <a:custGeom>
              <a:avLst/>
              <a:gdLst>
                <a:gd name="T0" fmla="*/ 74 w 74"/>
                <a:gd name="T1" fmla="*/ 50 h 50"/>
                <a:gd name="T2" fmla="*/ 0 w 74"/>
                <a:gd name="T3" fmla="*/ 25 h 50"/>
                <a:gd name="T4" fmla="*/ 74 w 74"/>
                <a:gd name="T5" fmla="*/ 0 h 50"/>
                <a:gd name="T6" fmla="*/ 74 w 7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50">
                  <a:moveTo>
                    <a:pt x="74" y="50"/>
                  </a:moveTo>
                  <a:lnTo>
                    <a:pt x="0" y="25"/>
                  </a:lnTo>
                  <a:lnTo>
                    <a:pt x="74" y="0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306">
              <a:extLst>
                <a:ext uri="{FF2B5EF4-FFF2-40B4-BE49-F238E27FC236}">
                  <a16:creationId xmlns:a16="http://schemas.microsoft.com/office/drawing/2014/main" id="{95DC5A92-B26E-44FF-96E5-1406786B6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3" y="2154"/>
              <a:ext cx="74" cy="50"/>
            </a:xfrm>
            <a:custGeom>
              <a:avLst/>
              <a:gdLst>
                <a:gd name="T0" fmla="*/ 0 w 74"/>
                <a:gd name="T1" fmla="*/ 0 h 50"/>
                <a:gd name="T2" fmla="*/ 74 w 74"/>
                <a:gd name="T3" fmla="*/ 25 h 50"/>
                <a:gd name="T4" fmla="*/ 0 w 74"/>
                <a:gd name="T5" fmla="*/ 50 h 50"/>
                <a:gd name="T6" fmla="*/ 0 w 7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50">
                  <a:moveTo>
                    <a:pt x="0" y="0"/>
                  </a:moveTo>
                  <a:lnTo>
                    <a:pt x="74" y="25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Rectangle 307">
              <a:extLst>
                <a:ext uri="{FF2B5EF4-FFF2-40B4-BE49-F238E27FC236}">
                  <a16:creationId xmlns:a16="http://schemas.microsoft.com/office/drawing/2014/main" id="{B5C2C4F3-6229-4A4B-AB11-EF3218903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" y="2007"/>
              <a:ext cx="361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250 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308">
              <a:extLst>
                <a:ext uri="{FF2B5EF4-FFF2-40B4-BE49-F238E27FC236}">
                  <a16:creationId xmlns:a16="http://schemas.microsoft.com/office/drawing/2014/main" id="{65401004-929A-4518-AFE3-B48F2CD3A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" y="2007"/>
              <a:ext cx="24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ru-RU" sz="1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mm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309">
              <a:extLst>
                <a:ext uri="{FF2B5EF4-FFF2-40B4-BE49-F238E27FC236}">
                  <a16:creationId xmlns:a16="http://schemas.microsoft.com/office/drawing/2014/main" id="{540CDDAF-C751-47CD-896E-6CF05DA4C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" y="2007"/>
              <a:ext cx="361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250 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310">
              <a:extLst>
                <a:ext uri="{FF2B5EF4-FFF2-40B4-BE49-F238E27FC236}">
                  <a16:creationId xmlns:a16="http://schemas.microsoft.com/office/drawing/2014/main" id="{25C5F929-AC0D-4338-A857-777662696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8" y="2011"/>
              <a:ext cx="24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ru-RU" sz="1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mm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Freeform 311">
              <a:extLst>
                <a:ext uri="{FF2B5EF4-FFF2-40B4-BE49-F238E27FC236}">
                  <a16:creationId xmlns:a16="http://schemas.microsoft.com/office/drawing/2014/main" id="{1EAE1CB6-BED9-4DDA-90D0-70E1BDDC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" y="98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36 w 36"/>
                <a:gd name="T3" fmla="*/ 1 h 36"/>
                <a:gd name="T4" fmla="*/ 36 w 36"/>
                <a:gd name="T5" fmla="*/ 0 h 36"/>
                <a:gd name="T6" fmla="*/ 0 w 36"/>
                <a:gd name="T7" fmla="*/ 0 h 36"/>
                <a:gd name="T8" fmla="*/ 0 w 3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lnTo>
                    <a:pt x="36" y="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548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312">
              <a:extLst>
                <a:ext uri="{FF2B5EF4-FFF2-40B4-BE49-F238E27FC236}">
                  <a16:creationId xmlns:a16="http://schemas.microsoft.com/office/drawing/2014/main" id="{034FA4A8-2D35-4D12-B205-8485E241D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" y="98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36 w 36"/>
                <a:gd name="T3" fmla="*/ 1 h 36"/>
                <a:gd name="T4" fmla="*/ 36 w 36"/>
                <a:gd name="T5" fmla="*/ 0 h 36"/>
                <a:gd name="T6" fmla="*/ 0 w 36"/>
                <a:gd name="T7" fmla="*/ 0 h 36"/>
                <a:gd name="T8" fmla="*/ 0 w 3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lnTo>
                    <a:pt x="36" y="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6350" cap="rnd">
              <a:solidFill>
                <a:srgbClr val="548B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313">
              <a:extLst>
                <a:ext uri="{FF2B5EF4-FFF2-40B4-BE49-F238E27FC236}">
                  <a16:creationId xmlns:a16="http://schemas.microsoft.com/office/drawing/2014/main" id="{FC206BDB-B32B-41C8-A669-2F9C55C9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" y="1043"/>
              <a:ext cx="8" cy="1134"/>
            </a:xfrm>
            <a:custGeom>
              <a:avLst/>
              <a:gdLst>
                <a:gd name="T0" fmla="*/ 16 w 32"/>
                <a:gd name="T1" fmla="*/ 5282 h 5538"/>
                <a:gd name="T2" fmla="*/ 16 w 32"/>
                <a:gd name="T3" fmla="*/ 5538 h 5538"/>
                <a:gd name="T4" fmla="*/ 0 w 32"/>
                <a:gd name="T5" fmla="*/ 5138 h 5538"/>
                <a:gd name="T6" fmla="*/ 32 w 32"/>
                <a:gd name="T7" fmla="*/ 5138 h 5538"/>
                <a:gd name="T8" fmla="*/ 0 w 32"/>
                <a:gd name="T9" fmla="*/ 4978 h 5538"/>
                <a:gd name="T10" fmla="*/ 32 w 32"/>
                <a:gd name="T11" fmla="*/ 4754 h 5538"/>
                <a:gd name="T12" fmla="*/ 0 w 32"/>
                <a:gd name="T13" fmla="*/ 4978 h 5538"/>
                <a:gd name="T14" fmla="*/ 16 w 32"/>
                <a:gd name="T15" fmla="*/ 4578 h 5538"/>
                <a:gd name="T16" fmla="*/ 16 w 32"/>
                <a:gd name="T17" fmla="*/ 4610 h 5538"/>
                <a:gd name="T18" fmla="*/ 0 w 32"/>
                <a:gd name="T19" fmla="*/ 4210 h 5538"/>
                <a:gd name="T20" fmla="*/ 32 w 32"/>
                <a:gd name="T21" fmla="*/ 4434 h 5538"/>
                <a:gd name="T22" fmla="*/ 0 w 32"/>
                <a:gd name="T23" fmla="*/ 4050 h 5538"/>
                <a:gd name="T24" fmla="*/ 32 w 32"/>
                <a:gd name="T25" fmla="*/ 4050 h 5538"/>
                <a:gd name="T26" fmla="*/ 0 w 32"/>
                <a:gd name="T27" fmla="*/ 4050 h 5538"/>
                <a:gd name="T28" fmla="*/ 16 w 32"/>
                <a:gd name="T29" fmla="*/ 3650 h 5538"/>
                <a:gd name="T30" fmla="*/ 16 w 32"/>
                <a:gd name="T31" fmla="*/ 3906 h 5538"/>
                <a:gd name="T32" fmla="*/ 0 w 32"/>
                <a:gd name="T33" fmla="*/ 3506 h 5538"/>
                <a:gd name="T34" fmla="*/ 32 w 32"/>
                <a:gd name="T35" fmla="*/ 3506 h 5538"/>
                <a:gd name="T36" fmla="*/ 0 w 32"/>
                <a:gd name="T37" fmla="*/ 3346 h 5538"/>
                <a:gd name="T38" fmla="*/ 32 w 32"/>
                <a:gd name="T39" fmla="*/ 3122 h 5538"/>
                <a:gd name="T40" fmla="*/ 0 w 32"/>
                <a:gd name="T41" fmla="*/ 3346 h 5538"/>
                <a:gd name="T42" fmla="*/ 16 w 32"/>
                <a:gd name="T43" fmla="*/ 2946 h 5538"/>
                <a:gd name="T44" fmla="*/ 16 w 32"/>
                <a:gd name="T45" fmla="*/ 2978 h 5538"/>
                <a:gd name="T46" fmla="*/ 0 w 32"/>
                <a:gd name="T47" fmla="*/ 2578 h 5538"/>
                <a:gd name="T48" fmla="*/ 32 w 32"/>
                <a:gd name="T49" fmla="*/ 2802 h 5538"/>
                <a:gd name="T50" fmla="*/ 0 w 32"/>
                <a:gd name="T51" fmla="*/ 2418 h 5538"/>
                <a:gd name="T52" fmla="*/ 32 w 32"/>
                <a:gd name="T53" fmla="*/ 2418 h 5538"/>
                <a:gd name="T54" fmla="*/ 0 w 32"/>
                <a:gd name="T55" fmla="*/ 2418 h 5538"/>
                <a:gd name="T56" fmla="*/ 16 w 32"/>
                <a:gd name="T57" fmla="*/ 2018 h 5538"/>
                <a:gd name="T58" fmla="*/ 16 w 32"/>
                <a:gd name="T59" fmla="*/ 2274 h 5538"/>
                <a:gd name="T60" fmla="*/ 0 w 32"/>
                <a:gd name="T61" fmla="*/ 1874 h 5538"/>
                <a:gd name="T62" fmla="*/ 32 w 32"/>
                <a:gd name="T63" fmla="*/ 1874 h 5538"/>
                <a:gd name="T64" fmla="*/ 0 w 32"/>
                <a:gd name="T65" fmla="*/ 1714 h 5538"/>
                <a:gd name="T66" fmla="*/ 32 w 32"/>
                <a:gd name="T67" fmla="*/ 1490 h 5538"/>
                <a:gd name="T68" fmla="*/ 0 w 32"/>
                <a:gd name="T69" fmla="*/ 1714 h 5538"/>
                <a:gd name="T70" fmla="*/ 16 w 32"/>
                <a:gd name="T71" fmla="*/ 1314 h 5538"/>
                <a:gd name="T72" fmla="*/ 16 w 32"/>
                <a:gd name="T73" fmla="*/ 1346 h 5538"/>
                <a:gd name="T74" fmla="*/ 0 w 32"/>
                <a:gd name="T75" fmla="*/ 946 h 5538"/>
                <a:gd name="T76" fmla="*/ 32 w 32"/>
                <a:gd name="T77" fmla="*/ 1170 h 5538"/>
                <a:gd name="T78" fmla="*/ 0 w 32"/>
                <a:gd name="T79" fmla="*/ 786 h 5538"/>
                <a:gd name="T80" fmla="*/ 32 w 32"/>
                <a:gd name="T81" fmla="*/ 786 h 5538"/>
                <a:gd name="T82" fmla="*/ 0 w 32"/>
                <a:gd name="T83" fmla="*/ 786 h 5538"/>
                <a:gd name="T84" fmla="*/ 16 w 32"/>
                <a:gd name="T85" fmla="*/ 386 h 5538"/>
                <a:gd name="T86" fmla="*/ 16 w 32"/>
                <a:gd name="T87" fmla="*/ 642 h 5538"/>
                <a:gd name="T88" fmla="*/ 0 w 32"/>
                <a:gd name="T89" fmla="*/ 242 h 5538"/>
                <a:gd name="T90" fmla="*/ 32 w 32"/>
                <a:gd name="T91" fmla="*/ 242 h 5538"/>
                <a:gd name="T92" fmla="*/ 0 w 32"/>
                <a:gd name="T93" fmla="*/ 82 h 5538"/>
                <a:gd name="T94" fmla="*/ 32 w 32"/>
                <a:gd name="T95" fmla="*/ 16 h 5538"/>
                <a:gd name="T96" fmla="*/ 0 w 32"/>
                <a:gd name="T97" fmla="*/ 82 h 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" h="5538">
                  <a:moveTo>
                    <a:pt x="0" y="5522"/>
                  </a:moveTo>
                  <a:lnTo>
                    <a:pt x="0" y="5298"/>
                  </a:lnTo>
                  <a:cubicBezTo>
                    <a:pt x="0" y="5289"/>
                    <a:pt x="7" y="5282"/>
                    <a:pt x="16" y="5282"/>
                  </a:cubicBezTo>
                  <a:cubicBezTo>
                    <a:pt x="25" y="5282"/>
                    <a:pt x="32" y="5289"/>
                    <a:pt x="32" y="5298"/>
                  </a:cubicBezTo>
                  <a:lnTo>
                    <a:pt x="32" y="5522"/>
                  </a:lnTo>
                  <a:cubicBezTo>
                    <a:pt x="32" y="5531"/>
                    <a:pt x="25" y="5538"/>
                    <a:pt x="16" y="5538"/>
                  </a:cubicBezTo>
                  <a:cubicBezTo>
                    <a:pt x="7" y="5538"/>
                    <a:pt x="0" y="5531"/>
                    <a:pt x="0" y="5522"/>
                  </a:cubicBezTo>
                  <a:close/>
                  <a:moveTo>
                    <a:pt x="0" y="5138"/>
                  </a:moveTo>
                  <a:lnTo>
                    <a:pt x="0" y="5138"/>
                  </a:lnTo>
                  <a:cubicBezTo>
                    <a:pt x="0" y="5129"/>
                    <a:pt x="7" y="5122"/>
                    <a:pt x="16" y="5122"/>
                  </a:cubicBezTo>
                  <a:cubicBezTo>
                    <a:pt x="25" y="5122"/>
                    <a:pt x="32" y="5129"/>
                    <a:pt x="32" y="5138"/>
                  </a:cubicBezTo>
                  <a:lnTo>
                    <a:pt x="32" y="5138"/>
                  </a:lnTo>
                  <a:cubicBezTo>
                    <a:pt x="32" y="5147"/>
                    <a:pt x="25" y="5154"/>
                    <a:pt x="16" y="5154"/>
                  </a:cubicBezTo>
                  <a:cubicBezTo>
                    <a:pt x="7" y="5154"/>
                    <a:pt x="0" y="5147"/>
                    <a:pt x="0" y="5138"/>
                  </a:cubicBezTo>
                  <a:close/>
                  <a:moveTo>
                    <a:pt x="0" y="4978"/>
                  </a:moveTo>
                  <a:lnTo>
                    <a:pt x="0" y="4754"/>
                  </a:lnTo>
                  <a:cubicBezTo>
                    <a:pt x="0" y="4745"/>
                    <a:pt x="7" y="4738"/>
                    <a:pt x="16" y="4738"/>
                  </a:cubicBezTo>
                  <a:cubicBezTo>
                    <a:pt x="25" y="4738"/>
                    <a:pt x="32" y="4745"/>
                    <a:pt x="32" y="4754"/>
                  </a:cubicBezTo>
                  <a:lnTo>
                    <a:pt x="32" y="4978"/>
                  </a:lnTo>
                  <a:cubicBezTo>
                    <a:pt x="32" y="4987"/>
                    <a:pt x="25" y="4994"/>
                    <a:pt x="16" y="4994"/>
                  </a:cubicBezTo>
                  <a:cubicBezTo>
                    <a:pt x="7" y="4994"/>
                    <a:pt x="0" y="4987"/>
                    <a:pt x="0" y="4978"/>
                  </a:cubicBezTo>
                  <a:close/>
                  <a:moveTo>
                    <a:pt x="0" y="4594"/>
                  </a:moveTo>
                  <a:lnTo>
                    <a:pt x="0" y="4594"/>
                  </a:lnTo>
                  <a:cubicBezTo>
                    <a:pt x="0" y="4585"/>
                    <a:pt x="7" y="4578"/>
                    <a:pt x="16" y="4578"/>
                  </a:cubicBezTo>
                  <a:cubicBezTo>
                    <a:pt x="25" y="4578"/>
                    <a:pt x="32" y="4585"/>
                    <a:pt x="32" y="4594"/>
                  </a:cubicBezTo>
                  <a:lnTo>
                    <a:pt x="32" y="4594"/>
                  </a:lnTo>
                  <a:cubicBezTo>
                    <a:pt x="32" y="4603"/>
                    <a:pt x="25" y="4610"/>
                    <a:pt x="16" y="4610"/>
                  </a:cubicBezTo>
                  <a:cubicBezTo>
                    <a:pt x="7" y="4610"/>
                    <a:pt x="0" y="4603"/>
                    <a:pt x="0" y="4594"/>
                  </a:cubicBezTo>
                  <a:close/>
                  <a:moveTo>
                    <a:pt x="0" y="4434"/>
                  </a:moveTo>
                  <a:lnTo>
                    <a:pt x="0" y="4210"/>
                  </a:lnTo>
                  <a:cubicBezTo>
                    <a:pt x="0" y="4201"/>
                    <a:pt x="7" y="4194"/>
                    <a:pt x="16" y="4194"/>
                  </a:cubicBezTo>
                  <a:cubicBezTo>
                    <a:pt x="25" y="4194"/>
                    <a:pt x="32" y="4201"/>
                    <a:pt x="32" y="4210"/>
                  </a:cubicBezTo>
                  <a:lnTo>
                    <a:pt x="32" y="4434"/>
                  </a:lnTo>
                  <a:cubicBezTo>
                    <a:pt x="32" y="4443"/>
                    <a:pt x="25" y="4450"/>
                    <a:pt x="16" y="4450"/>
                  </a:cubicBezTo>
                  <a:cubicBezTo>
                    <a:pt x="7" y="4450"/>
                    <a:pt x="0" y="4443"/>
                    <a:pt x="0" y="4434"/>
                  </a:cubicBezTo>
                  <a:close/>
                  <a:moveTo>
                    <a:pt x="0" y="4050"/>
                  </a:moveTo>
                  <a:lnTo>
                    <a:pt x="0" y="4050"/>
                  </a:lnTo>
                  <a:cubicBezTo>
                    <a:pt x="0" y="4041"/>
                    <a:pt x="7" y="4034"/>
                    <a:pt x="16" y="4034"/>
                  </a:cubicBezTo>
                  <a:cubicBezTo>
                    <a:pt x="25" y="4034"/>
                    <a:pt x="32" y="4041"/>
                    <a:pt x="32" y="4050"/>
                  </a:cubicBezTo>
                  <a:lnTo>
                    <a:pt x="32" y="4050"/>
                  </a:lnTo>
                  <a:cubicBezTo>
                    <a:pt x="32" y="4059"/>
                    <a:pt x="25" y="4066"/>
                    <a:pt x="16" y="4066"/>
                  </a:cubicBezTo>
                  <a:cubicBezTo>
                    <a:pt x="7" y="4066"/>
                    <a:pt x="0" y="4059"/>
                    <a:pt x="0" y="4050"/>
                  </a:cubicBezTo>
                  <a:close/>
                  <a:moveTo>
                    <a:pt x="0" y="3890"/>
                  </a:moveTo>
                  <a:lnTo>
                    <a:pt x="0" y="3666"/>
                  </a:lnTo>
                  <a:cubicBezTo>
                    <a:pt x="0" y="3657"/>
                    <a:pt x="7" y="3650"/>
                    <a:pt x="16" y="3650"/>
                  </a:cubicBezTo>
                  <a:cubicBezTo>
                    <a:pt x="25" y="3650"/>
                    <a:pt x="32" y="3657"/>
                    <a:pt x="32" y="3666"/>
                  </a:cubicBezTo>
                  <a:lnTo>
                    <a:pt x="32" y="3890"/>
                  </a:lnTo>
                  <a:cubicBezTo>
                    <a:pt x="32" y="3899"/>
                    <a:pt x="25" y="3906"/>
                    <a:pt x="16" y="3906"/>
                  </a:cubicBezTo>
                  <a:cubicBezTo>
                    <a:pt x="7" y="3906"/>
                    <a:pt x="0" y="3899"/>
                    <a:pt x="0" y="3890"/>
                  </a:cubicBezTo>
                  <a:close/>
                  <a:moveTo>
                    <a:pt x="0" y="3506"/>
                  </a:moveTo>
                  <a:lnTo>
                    <a:pt x="0" y="3506"/>
                  </a:lnTo>
                  <a:cubicBezTo>
                    <a:pt x="0" y="3497"/>
                    <a:pt x="7" y="3490"/>
                    <a:pt x="16" y="3490"/>
                  </a:cubicBezTo>
                  <a:cubicBezTo>
                    <a:pt x="25" y="3490"/>
                    <a:pt x="32" y="3497"/>
                    <a:pt x="32" y="3506"/>
                  </a:cubicBezTo>
                  <a:lnTo>
                    <a:pt x="32" y="3506"/>
                  </a:lnTo>
                  <a:cubicBezTo>
                    <a:pt x="32" y="3515"/>
                    <a:pt x="25" y="3522"/>
                    <a:pt x="16" y="3522"/>
                  </a:cubicBezTo>
                  <a:cubicBezTo>
                    <a:pt x="7" y="3522"/>
                    <a:pt x="0" y="3515"/>
                    <a:pt x="0" y="3506"/>
                  </a:cubicBezTo>
                  <a:close/>
                  <a:moveTo>
                    <a:pt x="0" y="3346"/>
                  </a:moveTo>
                  <a:lnTo>
                    <a:pt x="0" y="3122"/>
                  </a:lnTo>
                  <a:cubicBezTo>
                    <a:pt x="0" y="3113"/>
                    <a:pt x="7" y="3106"/>
                    <a:pt x="16" y="3106"/>
                  </a:cubicBezTo>
                  <a:cubicBezTo>
                    <a:pt x="25" y="3106"/>
                    <a:pt x="32" y="3113"/>
                    <a:pt x="32" y="3122"/>
                  </a:cubicBezTo>
                  <a:lnTo>
                    <a:pt x="32" y="3346"/>
                  </a:lnTo>
                  <a:cubicBezTo>
                    <a:pt x="32" y="3355"/>
                    <a:pt x="25" y="3362"/>
                    <a:pt x="16" y="3362"/>
                  </a:cubicBezTo>
                  <a:cubicBezTo>
                    <a:pt x="7" y="3362"/>
                    <a:pt x="0" y="3355"/>
                    <a:pt x="0" y="3346"/>
                  </a:cubicBezTo>
                  <a:close/>
                  <a:moveTo>
                    <a:pt x="0" y="2962"/>
                  </a:moveTo>
                  <a:lnTo>
                    <a:pt x="0" y="2962"/>
                  </a:lnTo>
                  <a:cubicBezTo>
                    <a:pt x="0" y="2953"/>
                    <a:pt x="7" y="2946"/>
                    <a:pt x="16" y="2946"/>
                  </a:cubicBezTo>
                  <a:cubicBezTo>
                    <a:pt x="25" y="2946"/>
                    <a:pt x="32" y="2953"/>
                    <a:pt x="32" y="2962"/>
                  </a:cubicBezTo>
                  <a:lnTo>
                    <a:pt x="32" y="2962"/>
                  </a:lnTo>
                  <a:cubicBezTo>
                    <a:pt x="32" y="2971"/>
                    <a:pt x="25" y="2978"/>
                    <a:pt x="16" y="2978"/>
                  </a:cubicBezTo>
                  <a:cubicBezTo>
                    <a:pt x="7" y="2978"/>
                    <a:pt x="0" y="2971"/>
                    <a:pt x="0" y="2962"/>
                  </a:cubicBezTo>
                  <a:close/>
                  <a:moveTo>
                    <a:pt x="0" y="2802"/>
                  </a:moveTo>
                  <a:lnTo>
                    <a:pt x="0" y="2578"/>
                  </a:lnTo>
                  <a:cubicBezTo>
                    <a:pt x="0" y="2569"/>
                    <a:pt x="7" y="2562"/>
                    <a:pt x="16" y="2562"/>
                  </a:cubicBezTo>
                  <a:cubicBezTo>
                    <a:pt x="25" y="2562"/>
                    <a:pt x="32" y="2569"/>
                    <a:pt x="32" y="2578"/>
                  </a:cubicBezTo>
                  <a:lnTo>
                    <a:pt x="32" y="2802"/>
                  </a:lnTo>
                  <a:cubicBezTo>
                    <a:pt x="32" y="2811"/>
                    <a:pt x="25" y="2818"/>
                    <a:pt x="16" y="2818"/>
                  </a:cubicBezTo>
                  <a:cubicBezTo>
                    <a:pt x="7" y="2818"/>
                    <a:pt x="0" y="2811"/>
                    <a:pt x="0" y="2802"/>
                  </a:cubicBezTo>
                  <a:close/>
                  <a:moveTo>
                    <a:pt x="0" y="2418"/>
                  </a:moveTo>
                  <a:lnTo>
                    <a:pt x="0" y="2418"/>
                  </a:lnTo>
                  <a:cubicBezTo>
                    <a:pt x="0" y="2409"/>
                    <a:pt x="7" y="2402"/>
                    <a:pt x="16" y="2402"/>
                  </a:cubicBezTo>
                  <a:cubicBezTo>
                    <a:pt x="25" y="2402"/>
                    <a:pt x="32" y="2409"/>
                    <a:pt x="32" y="2418"/>
                  </a:cubicBezTo>
                  <a:lnTo>
                    <a:pt x="32" y="2418"/>
                  </a:lnTo>
                  <a:cubicBezTo>
                    <a:pt x="32" y="2427"/>
                    <a:pt x="25" y="2434"/>
                    <a:pt x="16" y="2434"/>
                  </a:cubicBezTo>
                  <a:cubicBezTo>
                    <a:pt x="7" y="2434"/>
                    <a:pt x="0" y="2427"/>
                    <a:pt x="0" y="2418"/>
                  </a:cubicBezTo>
                  <a:close/>
                  <a:moveTo>
                    <a:pt x="0" y="2258"/>
                  </a:moveTo>
                  <a:lnTo>
                    <a:pt x="0" y="2034"/>
                  </a:lnTo>
                  <a:cubicBezTo>
                    <a:pt x="0" y="2025"/>
                    <a:pt x="7" y="2018"/>
                    <a:pt x="16" y="2018"/>
                  </a:cubicBezTo>
                  <a:cubicBezTo>
                    <a:pt x="25" y="2018"/>
                    <a:pt x="32" y="2025"/>
                    <a:pt x="32" y="2034"/>
                  </a:cubicBezTo>
                  <a:lnTo>
                    <a:pt x="32" y="2258"/>
                  </a:lnTo>
                  <a:cubicBezTo>
                    <a:pt x="32" y="2267"/>
                    <a:pt x="25" y="2274"/>
                    <a:pt x="16" y="2274"/>
                  </a:cubicBezTo>
                  <a:cubicBezTo>
                    <a:pt x="7" y="2274"/>
                    <a:pt x="0" y="2267"/>
                    <a:pt x="0" y="2258"/>
                  </a:cubicBezTo>
                  <a:close/>
                  <a:moveTo>
                    <a:pt x="0" y="1874"/>
                  </a:moveTo>
                  <a:lnTo>
                    <a:pt x="0" y="1874"/>
                  </a:lnTo>
                  <a:cubicBezTo>
                    <a:pt x="0" y="1865"/>
                    <a:pt x="7" y="1858"/>
                    <a:pt x="16" y="1858"/>
                  </a:cubicBezTo>
                  <a:cubicBezTo>
                    <a:pt x="25" y="1858"/>
                    <a:pt x="32" y="1865"/>
                    <a:pt x="32" y="1874"/>
                  </a:cubicBezTo>
                  <a:lnTo>
                    <a:pt x="32" y="1874"/>
                  </a:lnTo>
                  <a:cubicBezTo>
                    <a:pt x="32" y="1883"/>
                    <a:pt x="25" y="1890"/>
                    <a:pt x="16" y="1890"/>
                  </a:cubicBezTo>
                  <a:cubicBezTo>
                    <a:pt x="7" y="1890"/>
                    <a:pt x="0" y="1883"/>
                    <a:pt x="0" y="1874"/>
                  </a:cubicBezTo>
                  <a:close/>
                  <a:moveTo>
                    <a:pt x="0" y="1714"/>
                  </a:moveTo>
                  <a:lnTo>
                    <a:pt x="0" y="1490"/>
                  </a:lnTo>
                  <a:cubicBezTo>
                    <a:pt x="0" y="1481"/>
                    <a:pt x="7" y="1474"/>
                    <a:pt x="16" y="1474"/>
                  </a:cubicBezTo>
                  <a:cubicBezTo>
                    <a:pt x="25" y="1474"/>
                    <a:pt x="32" y="1481"/>
                    <a:pt x="32" y="1490"/>
                  </a:cubicBezTo>
                  <a:lnTo>
                    <a:pt x="32" y="1714"/>
                  </a:lnTo>
                  <a:cubicBezTo>
                    <a:pt x="32" y="1723"/>
                    <a:pt x="25" y="1730"/>
                    <a:pt x="16" y="1730"/>
                  </a:cubicBezTo>
                  <a:cubicBezTo>
                    <a:pt x="7" y="1730"/>
                    <a:pt x="0" y="1723"/>
                    <a:pt x="0" y="1714"/>
                  </a:cubicBezTo>
                  <a:close/>
                  <a:moveTo>
                    <a:pt x="0" y="1330"/>
                  </a:moveTo>
                  <a:lnTo>
                    <a:pt x="0" y="1330"/>
                  </a:lnTo>
                  <a:cubicBezTo>
                    <a:pt x="0" y="1321"/>
                    <a:pt x="7" y="1314"/>
                    <a:pt x="16" y="1314"/>
                  </a:cubicBezTo>
                  <a:cubicBezTo>
                    <a:pt x="25" y="1314"/>
                    <a:pt x="32" y="1321"/>
                    <a:pt x="32" y="1330"/>
                  </a:cubicBezTo>
                  <a:lnTo>
                    <a:pt x="32" y="1330"/>
                  </a:lnTo>
                  <a:cubicBezTo>
                    <a:pt x="32" y="1339"/>
                    <a:pt x="25" y="1346"/>
                    <a:pt x="16" y="1346"/>
                  </a:cubicBezTo>
                  <a:cubicBezTo>
                    <a:pt x="7" y="1346"/>
                    <a:pt x="0" y="1339"/>
                    <a:pt x="0" y="1330"/>
                  </a:cubicBezTo>
                  <a:close/>
                  <a:moveTo>
                    <a:pt x="0" y="1170"/>
                  </a:moveTo>
                  <a:lnTo>
                    <a:pt x="0" y="946"/>
                  </a:lnTo>
                  <a:cubicBezTo>
                    <a:pt x="0" y="937"/>
                    <a:pt x="7" y="930"/>
                    <a:pt x="16" y="930"/>
                  </a:cubicBezTo>
                  <a:cubicBezTo>
                    <a:pt x="25" y="930"/>
                    <a:pt x="32" y="937"/>
                    <a:pt x="32" y="946"/>
                  </a:cubicBezTo>
                  <a:lnTo>
                    <a:pt x="32" y="1170"/>
                  </a:lnTo>
                  <a:cubicBezTo>
                    <a:pt x="32" y="1179"/>
                    <a:pt x="25" y="1186"/>
                    <a:pt x="16" y="1186"/>
                  </a:cubicBezTo>
                  <a:cubicBezTo>
                    <a:pt x="7" y="1186"/>
                    <a:pt x="0" y="1179"/>
                    <a:pt x="0" y="1170"/>
                  </a:cubicBezTo>
                  <a:close/>
                  <a:moveTo>
                    <a:pt x="0" y="786"/>
                  </a:moveTo>
                  <a:lnTo>
                    <a:pt x="0" y="786"/>
                  </a:lnTo>
                  <a:cubicBezTo>
                    <a:pt x="0" y="777"/>
                    <a:pt x="7" y="770"/>
                    <a:pt x="16" y="770"/>
                  </a:cubicBezTo>
                  <a:cubicBezTo>
                    <a:pt x="25" y="770"/>
                    <a:pt x="32" y="777"/>
                    <a:pt x="32" y="786"/>
                  </a:cubicBezTo>
                  <a:lnTo>
                    <a:pt x="32" y="786"/>
                  </a:lnTo>
                  <a:cubicBezTo>
                    <a:pt x="32" y="795"/>
                    <a:pt x="25" y="802"/>
                    <a:pt x="16" y="802"/>
                  </a:cubicBezTo>
                  <a:cubicBezTo>
                    <a:pt x="7" y="802"/>
                    <a:pt x="0" y="795"/>
                    <a:pt x="0" y="786"/>
                  </a:cubicBezTo>
                  <a:close/>
                  <a:moveTo>
                    <a:pt x="0" y="626"/>
                  </a:moveTo>
                  <a:lnTo>
                    <a:pt x="0" y="402"/>
                  </a:lnTo>
                  <a:cubicBezTo>
                    <a:pt x="0" y="393"/>
                    <a:pt x="7" y="386"/>
                    <a:pt x="16" y="386"/>
                  </a:cubicBezTo>
                  <a:cubicBezTo>
                    <a:pt x="25" y="386"/>
                    <a:pt x="32" y="393"/>
                    <a:pt x="32" y="402"/>
                  </a:cubicBezTo>
                  <a:lnTo>
                    <a:pt x="32" y="626"/>
                  </a:lnTo>
                  <a:cubicBezTo>
                    <a:pt x="32" y="635"/>
                    <a:pt x="25" y="642"/>
                    <a:pt x="16" y="642"/>
                  </a:cubicBezTo>
                  <a:cubicBezTo>
                    <a:pt x="7" y="642"/>
                    <a:pt x="0" y="635"/>
                    <a:pt x="0" y="626"/>
                  </a:cubicBezTo>
                  <a:close/>
                  <a:moveTo>
                    <a:pt x="0" y="242"/>
                  </a:moveTo>
                  <a:lnTo>
                    <a:pt x="0" y="242"/>
                  </a:lnTo>
                  <a:cubicBezTo>
                    <a:pt x="0" y="233"/>
                    <a:pt x="7" y="226"/>
                    <a:pt x="16" y="226"/>
                  </a:cubicBezTo>
                  <a:cubicBezTo>
                    <a:pt x="25" y="226"/>
                    <a:pt x="32" y="233"/>
                    <a:pt x="32" y="242"/>
                  </a:cubicBezTo>
                  <a:lnTo>
                    <a:pt x="32" y="242"/>
                  </a:lnTo>
                  <a:cubicBezTo>
                    <a:pt x="32" y="251"/>
                    <a:pt x="25" y="258"/>
                    <a:pt x="16" y="258"/>
                  </a:cubicBezTo>
                  <a:cubicBezTo>
                    <a:pt x="7" y="258"/>
                    <a:pt x="0" y="251"/>
                    <a:pt x="0" y="242"/>
                  </a:cubicBezTo>
                  <a:close/>
                  <a:moveTo>
                    <a:pt x="0" y="82"/>
                  </a:moveTo>
                  <a:lnTo>
                    <a:pt x="0" y="16"/>
                  </a:ln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lnTo>
                    <a:pt x="32" y="82"/>
                  </a:lnTo>
                  <a:cubicBezTo>
                    <a:pt x="32" y="91"/>
                    <a:pt x="25" y="98"/>
                    <a:pt x="16" y="98"/>
                  </a:cubicBezTo>
                  <a:cubicBezTo>
                    <a:pt x="7" y="98"/>
                    <a:pt x="0" y="91"/>
                    <a:pt x="0" y="8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314">
              <a:extLst>
                <a:ext uri="{FF2B5EF4-FFF2-40B4-BE49-F238E27FC236}">
                  <a16:creationId xmlns:a16="http://schemas.microsoft.com/office/drawing/2014/main" id="{7FC7DEFD-6C17-4002-846A-50E392BAD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" y="1918"/>
              <a:ext cx="36" cy="37"/>
            </a:xfrm>
            <a:custGeom>
              <a:avLst/>
              <a:gdLst>
                <a:gd name="T0" fmla="*/ 36 w 36"/>
                <a:gd name="T1" fmla="*/ 0 h 37"/>
                <a:gd name="T2" fmla="*/ 0 w 36"/>
                <a:gd name="T3" fmla="*/ 36 h 37"/>
                <a:gd name="T4" fmla="*/ 0 w 36"/>
                <a:gd name="T5" fmla="*/ 37 h 37"/>
                <a:gd name="T6" fmla="*/ 36 w 36"/>
                <a:gd name="T7" fmla="*/ 37 h 37"/>
                <a:gd name="T8" fmla="*/ 36 w 36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7">
                  <a:moveTo>
                    <a:pt x="36" y="0"/>
                  </a:moveTo>
                  <a:lnTo>
                    <a:pt x="0" y="36"/>
                  </a:lnTo>
                  <a:lnTo>
                    <a:pt x="0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548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315">
              <a:extLst>
                <a:ext uri="{FF2B5EF4-FFF2-40B4-BE49-F238E27FC236}">
                  <a16:creationId xmlns:a16="http://schemas.microsoft.com/office/drawing/2014/main" id="{0A275536-1B23-4D22-9951-70AAB9273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" y="1918"/>
              <a:ext cx="36" cy="37"/>
            </a:xfrm>
            <a:custGeom>
              <a:avLst/>
              <a:gdLst>
                <a:gd name="T0" fmla="*/ 36 w 36"/>
                <a:gd name="T1" fmla="*/ 0 h 37"/>
                <a:gd name="T2" fmla="*/ 0 w 36"/>
                <a:gd name="T3" fmla="*/ 36 h 37"/>
                <a:gd name="T4" fmla="*/ 0 w 36"/>
                <a:gd name="T5" fmla="*/ 37 h 37"/>
                <a:gd name="T6" fmla="*/ 36 w 36"/>
                <a:gd name="T7" fmla="*/ 37 h 37"/>
                <a:gd name="T8" fmla="*/ 36 w 36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7">
                  <a:moveTo>
                    <a:pt x="36" y="0"/>
                  </a:moveTo>
                  <a:lnTo>
                    <a:pt x="0" y="36"/>
                  </a:lnTo>
                  <a:lnTo>
                    <a:pt x="0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noFill/>
            <a:ln w="6350" cap="rnd">
              <a:solidFill>
                <a:srgbClr val="548B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316">
              <a:extLst>
                <a:ext uri="{FF2B5EF4-FFF2-40B4-BE49-F238E27FC236}">
                  <a16:creationId xmlns:a16="http://schemas.microsoft.com/office/drawing/2014/main" id="{4DD66DE6-715B-49F3-91F5-128DE8EF3A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7" y="1024"/>
              <a:ext cx="465" cy="9"/>
            </a:xfrm>
            <a:custGeom>
              <a:avLst/>
              <a:gdLst>
                <a:gd name="T0" fmla="*/ 120 w 1920"/>
                <a:gd name="T1" fmla="*/ 1 h 36"/>
                <a:gd name="T2" fmla="*/ 120 w 1920"/>
                <a:gd name="T3" fmla="*/ 17 h 36"/>
                <a:gd name="T4" fmla="*/ 0 w 1920"/>
                <a:gd name="T5" fmla="*/ 8 h 36"/>
                <a:gd name="T6" fmla="*/ 200 w 1920"/>
                <a:gd name="T7" fmla="*/ 2 h 36"/>
                <a:gd name="T8" fmla="*/ 208 w 1920"/>
                <a:gd name="T9" fmla="*/ 10 h 36"/>
                <a:gd name="T10" fmla="*/ 200 w 1920"/>
                <a:gd name="T11" fmla="*/ 18 h 36"/>
                <a:gd name="T12" fmla="*/ 200 w 1920"/>
                <a:gd name="T13" fmla="*/ 2 h 36"/>
                <a:gd name="T14" fmla="*/ 392 w 1920"/>
                <a:gd name="T15" fmla="*/ 4 h 36"/>
                <a:gd name="T16" fmla="*/ 392 w 1920"/>
                <a:gd name="T17" fmla="*/ 20 h 36"/>
                <a:gd name="T18" fmla="*/ 272 w 1920"/>
                <a:gd name="T19" fmla="*/ 10 h 36"/>
                <a:gd name="T20" fmla="*/ 472 w 1920"/>
                <a:gd name="T21" fmla="*/ 5 h 36"/>
                <a:gd name="T22" fmla="*/ 480 w 1920"/>
                <a:gd name="T23" fmla="*/ 13 h 36"/>
                <a:gd name="T24" fmla="*/ 472 w 1920"/>
                <a:gd name="T25" fmla="*/ 21 h 36"/>
                <a:gd name="T26" fmla="*/ 472 w 1920"/>
                <a:gd name="T27" fmla="*/ 5 h 36"/>
                <a:gd name="T28" fmla="*/ 664 w 1920"/>
                <a:gd name="T29" fmla="*/ 7 h 36"/>
                <a:gd name="T30" fmla="*/ 664 w 1920"/>
                <a:gd name="T31" fmla="*/ 23 h 36"/>
                <a:gd name="T32" fmla="*/ 544 w 1920"/>
                <a:gd name="T33" fmla="*/ 13 h 36"/>
                <a:gd name="T34" fmla="*/ 744 w 1920"/>
                <a:gd name="T35" fmla="*/ 7 h 36"/>
                <a:gd name="T36" fmla="*/ 752 w 1920"/>
                <a:gd name="T37" fmla="*/ 16 h 36"/>
                <a:gd name="T38" fmla="*/ 744 w 1920"/>
                <a:gd name="T39" fmla="*/ 23 h 36"/>
                <a:gd name="T40" fmla="*/ 744 w 1920"/>
                <a:gd name="T41" fmla="*/ 7 h 36"/>
                <a:gd name="T42" fmla="*/ 936 w 1920"/>
                <a:gd name="T43" fmla="*/ 10 h 36"/>
                <a:gd name="T44" fmla="*/ 936 w 1920"/>
                <a:gd name="T45" fmla="*/ 26 h 36"/>
                <a:gd name="T46" fmla="*/ 816 w 1920"/>
                <a:gd name="T47" fmla="*/ 16 h 36"/>
                <a:gd name="T48" fmla="*/ 1016 w 1920"/>
                <a:gd name="T49" fmla="*/ 10 h 36"/>
                <a:gd name="T50" fmla="*/ 1024 w 1920"/>
                <a:gd name="T51" fmla="*/ 18 h 36"/>
                <a:gd name="T52" fmla="*/ 1016 w 1920"/>
                <a:gd name="T53" fmla="*/ 26 h 36"/>
                <a:gd name="T54" fmla="*/ 1016 w 1920"/>
                <a:gd name="T55" fmla="*/ 10 h 36"/>
                <a:gd name="T56" fmla="*/ 1208 w 1920"/>
                <a:gd name="T57" fmla="*/ 12 h 36"/>
                <a:gd name="T58" fmla="*/ 1208 w 1920"/>
                <a:gd name="T59" fmla="*/ 28 h 36"/>
                <a:gd name="T60" fmla="*/ 1088 w 1920"/>
                <a:gd name="T61" fmla="*/ 19 h 36"/>
                <a:gd name="T62" fmla="*/ 1288 w 1920"/>
                <a:gd name="T63" fmla="*/ 13 h 36"/>
                <a:gd name="T64" fmla="*/ 1296 w 1920"/>
                <a:gd name="T65" fmla="*/ 21 h 36"/>
                <a:gd name="T66" fmla="*/ 1288 w 1920"/>
                <a:gd name="T67" fmla="*/ 29 h 36"/>
                <a:gd name="T68" fmla="*/ 1288 w 1920"/>
                <a:gd name="T69" fmla="*/ 13 h 36"/>
                <a:gd name="T70" fmla="*/ 1480 w 1920"/>
                <a:gd name="T71" fmla="*/ 15 h 36"/>
                <a:gd name="T72" fmla="*/ 1480 w 1920"/>
                <a:gd name="T73" fmla="*/ 31 h 36"/>
                <a:gd name="T74" fmla="*/ 1360 w 1920"/>
                <a:gd name="T75" fmla="*/ 22 h 36"/>
                <a:gd name="T76" fmla="*/ 1560 w 1920"/>
                <a:gd name="T77" fmla="*/ 16 h 36"/>
                <a:gd name="T78" fmla="*/ 1568 w 1920"/>
                <a:gd name="T79" fmla="*/ 24 h 36"/>
                <a:gd name="T80" fmla="*/ 1560 w 1920"/>
                <a:gd name="T81" fmla="*/ 32 h 36"/>
                <a:gd name="T82" fmla="*/ 1560 w 1920"/>
                <a:gd name="T83" fmla="*/ 16 h 36"/>
                <a:gd name="T84" fmla="*/ 1752 w 1920"/>
                <a:gd name="T85" fmla="*/ 18 h 36"/>
                <a:gd name="T86" fmla="*/ 1752 w 1920"/>
                <a:gd name="T87" fmla="*/ 34 h 36"/>
                <a:gd name="T88" fmla="*/ 1632 w 1920"/>
                <a:gd name="T89" fmla="*/ 25 h 36"/>
                <a:gd name="T90" fmla="*/ 1832 w 1920"/>
                <a:gd name="T91" fmla="*/ 19 h 36"/>
                <a:gd name="T92" fmla="*/ 1840 w 1920"/>
                <a:gd name="T93" fmla="*/ 27 h 36"/>
                <a:gd name="T94" fmla="*/ 1832 w 1920"/>
                <a:gd name="T95" fmla="*/ 35 h 36"/>
                <a:gd name="T96" fmla="*/ 1832 w 1920"/>
                <a:gd name="T97" fmla="*/ 19 h 36"/>
                <a:gd name="T98" fmla="*/ 1912 w 1920"/>
                <a:gd name="T99" fmla="*/ 20 h 36"/>
                <a:gd name="T100" fmla="*/ 1912 w 1920"/>
                <a:gd name="T101" fmla="*/ 36 h 36"/>
                <a:gd name="T102" fmla="*/ 1904 w 1920"/>
                <a:gd name="T103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0" h="36">
                  <a:moveTo>
                    <a:pt x="8" y="0"/>
                  </a:moveTo>
                  <a:lnTo>
                    <a:pt x="120" y="1"/>
                  </a:lnTo>
                  <a:cubicBezTo>
                    <a:pt x="125" y="1"/>
                    <a:pt x="128" y="4"/>
                    <a:pt x="128" y="9"/>
                  </a:cubicBezTo>
                  <a:cubicBezTo>
                    <a:pt x="128" y="13"/>
                    <a:pt x="124" y="17"/>
                    <a:pt x="120" y="17"/>
                  </a:cubicBezTo>
                  <a:lnTo>
                    <a:pt x="8" y="16"/>
                  </a:ln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lose/>
                  <a:moveTo>
                    <a:pt x="200" y="2"/>
                  </a:moveTo>
                  <a:lnTo>
                    <a:pt x="200" y="2"/>
                  </a:lnTo>
                  <a:cubicBezTo>
                    <a:pt x="205" y="2"/>
                    <a:pt x="208" y="5"/>
                    <a:pt x="208" y="10"/>
                  </a:cubicBezTo>
                  <a:cubicBezTo>
                    <a:pt x="208" y="14"/>
                    <a:pt x="204" y="18"/>
                    <a:pt x="200" y="18"/>
                  </a:cubicBezTo>
                  <a:lnTo>
                    <a:pt x="200" y="18"/>
                  </a:lnTo>
                  <a:cubicBezTo>
                    <a:pt x="196" y="18"/>
                    <a:pt x="192" y="14"/>
                    <a:pt x="192" y="10"/>
                  </a:cubicBezTo>
                  <a:cubicBezTo>
                    <a:pt x="192" y="5"/>
                    <a:pt x="196" y="2"/>
                    <a:pt x="200" y="2"/>
                  </a:cubicBezTo>
                  <a:close/>
                  <a:moveTo>
                    <a:pt x="280" y="3"/>
                  </a:moveTo>
                  <a:lnTo>
                    <a:pt x="392" y="4"/>
                  </a:lnTo>
                  <a:cubicBezTo>
                    <a:pt x="397" y="4"/>
                    <a:pt x="400" y="7"/>
                    <a:pt x="400" y="12"/>
                  </a:cubicBezTo>
                  <a:cubicBezTo>
                    <a:pt x="400" y="16"/>
                    <a:pt x="396" y="20"/>
                    <a:pt x="392" y="20"/>
                  </a:cubicBezTo>
                  <a:lnTo>
                    <a:pt x="280" y="19"/>
                  </a:lnTo>
                  <a:cubicBezTo>
                    <a:pt x="276" y="18"/>
                    <a:pt x="272" y="15"/>
                    <a:pt x="272" y="10"/>
                  </a:cubicBezTo>
                  <a:cubicBezTo>
                    <a:pt x="272" y="6"/>
                    <a:pt x="276" y="2"/>
                    <a:pt x="280" y="3"/>
                  </a:cubicBezTo>
                  <a:close/>
                  <a:moveTo>
                    <a:pt x="472" y="5"/>
                  </a:moveTo>
                  <a:lnTo>
                    <a:pt x="472" y="5"/>
                  </a:lnTo>
                  <a:cubicBezTo>
                    <a:pt x="477" y="5"/>
                    <a:pt x="480" y="8"/>
                    <a:pt x="480" y="13"/>
                  </a:cubicBezTo>
                  <a:cubicBezTo>
                    <a:pt x="480" y="17"/>
                    <a:pt x="476" y="21"/>
                    <a:pt x="472" y="21"/>
                  </a:cubicBezTo>
                  <a:lnTo>
                    <a:pt x="472" y="21"/>
                  </a:lnTo>
                  <a:cubicBezTo>
                    <a:pt x="468" y="21"/>
                    <a:pt x="464" y="17"/>
                    <a:pt x="464" y="12"/>
                  </a:cubicBezTo>
                  <a:cubicBezTo>
                    <a:pt x="464" y="8"/>
                    <a:pt x="468" y="5"/>
                    <a:pt x="472" y="5"/>
                  </a:cubicBezTo>
                  <a:close/>
                  <a:moveTo>
                    <a:pt x="552" y="5"/>
                  </a:moveTo>
                  <a:lnTo>
                    <a:pt x="664" y="7"/>
                  </a:lnTo>
                  <a:cubicBezTo>
                    <a:pt x="669" y="7"/>
                    <a:pt x="672" y="10"/>
                    <a:pt x="672" y="15"/>
                  </a:cubicBezTo>
                  <a:cubicBezTo>
                    <a:pt x="672" y="19"/>
                    <a:pt x="668" y="23"/>
                    <a:pt x="664" y="23"/>
                  </a:cubicBezTo>
                  <a:lnTo>
                    <a:pt x="552" y="21"/>
                  </a:lnTo>
                  <a:cubicBezTo>
                    <a:pt x="548" y="21"/>
                    <a:pt x="544" y="18"/>
                    <a:pt x="544" y="13"/>
                  </a:cubicBezTo>
                  <a:cubicBezTo>
                    <a:pt x="544" y="9"/>
                    <a:pt x="548" y="5"/>
                    <a:pt x="552" y="5"/>
                  </a:cubicBezTo>
                  <a:close/>
                  <a:moveTo>
                    <a:pt x="744" y="7"/>
                  </a:moveTo>
                  <a:lnTo>
                    <a:pt x="744" y="7"/>
                  </a:lnTo>
                  <a:cubicBezTo>
                    <a:pt x="749" y="8"/>
                    <a:pt x="752" y="11"/>
                    <a:pt x="752" y="16"/>
                  </a:cubicBezTo>
                  <a:cubicBezTo>
                    <a:pt x="752" y="20"/>
                    <a:pt x="748" y="24"/>
                    <a:pt x="744" y="23"/>
                  </a:cubicBezTo>
                  <a:lnTo>
                    <a:pt x="744" y="23"/>
                  </a:lnTo>
                  <a:cubicBezTo>
                    <a:pt x="740" y="23"/>
                    <a:pt x="736" y="20"/>
                    <a:pt x="736" y="15"/>
                  </a:cubicBezTo>
                  <a:cubicBezTo>
                    <a:pt x="736" y="11"/>
                    <a:pt x="740" y="7"/>
                    <a:pt x="744" y="7"/>
                  </a:cubicBezTo>
                  <a:close/>
                  <a:moveTo>
                    <a:pt x="824" y="8"/>
                  </a:moveTo>
                  <a:lnTo>
                    <a:pt x="936" y="10"/>
                  </a:lnTo>
                  <a:cubicBezTo>
                    <a:pt x="941" y="10"/>
                    <a:pt x="944" y="13"/>
                    <a:pt x="944" y="18"/>
                  </a:cubicBezTo>
                  <a:cubicBezTo>
                    <a:pt x="944" y="22"/>
                    <a:pt x="940" y="26"/>
                    <a:pt x="936" y="26"/>
                  </a:cubicBezTo>
                  <a:lnTo>
                    <a:pt x="824" y="24"/>
                  </a:lnTo>
                  <a:cubicBezTo>
                    <a:pt x="820" y="24"/>
                    <a:pt x="816" y="21"/>
                    <a:pt x="816" y="16"/>
                  </a:cubicBezTo>
                  <a:cubicBezTo>
                    <a:pt x="816" y="12"/>
                    <a:pt x="820" y="8"/>
                    <a:pt x="824" y="8"/>
                  </a:cubicBezTo>
                  <a:close/>
                  <a:moveTo>
                    <a:pt x="1016" y="10"/>
                  </a:moveTo>
                  <a:lnTo>
                    <a:pt x="1016" y="10"/>
                  </a:lnTo>
                  <a:cubicBezTo>
                    <a:pt x="1021" y="10"/>
                    <a:pt x="1024" y="14"/>
                    <a:pt x="1024" y="18"/>
                  </a:cubicBezTo>
                  <a:cubicBezTo>
                    <a:pt x="1024" y="23"/>
                    <a:pt x="1020" y="26"/>
                    <a:pt x="1016" y="26"/>
                  </a:cubicBezTo>
                  <a:lnTo>
                    <a:pt x="1016" y="26"/>
                  </a:lnTo>
                  <a:cubicBezTo>
                    <a:pt x="1012" y="26"/>
                    <a:pt x="1008" y="23"/>
                    <a:pt x="1008" y="18"/>
                  </a:cubicBezTo>
                  <a:cubicBezTo>
                    <a:pt x="1008" y="14"/>
                    <a:pt x="1012" y="10"/>
                    <a:pt x="1016" y="10"/>
                  </a:cubicBezTo>
                  <a:close/>
                  <a:moveTo>
                    <a:pt x="1096" y="11"/>
                  </a:moveTo>
                  <a:lnTo>
                    <a:pt x="1208" y="12"/>
                  </a:lnTo>
                  <a:cubicBezTo>
                    <a:pt x="1213" y="13"/>
                    <a:pt x="1216" y="16"/>
                    <a:pt x="1216" y="21"/>
                  </a:cubicBezTo>
                  <a:cubicBezTo>
                    <a:pt x="1216" y="25"/>
                    <a:pt x="1212" y="29"/>
                    <a:pt x="1208" y="28"/>
                  </a:cubicBezTo>
                  <a:lnTo>
                    <a:pt x="1096" y="27"/>
                  </a:lnTo>
                  <a:cubicBezTo>
                    <a:pt x="1092" y="27"/>
                    <a:pt x="1088" y="24"/>
                    <a:pt x="1088" y="19"/>
                  </a:cubicBezTo>
                  <a:cubicBezTo>
                    <a:pt x="1088" y="15"/>
                    <a:pt x="1092" y="11"/>
                    <a:pt x="1096" y="11"/>
                  </a:cubicBezTo>
                  <a:close/>
                  <a:moveTo>
                    <a:pt x="1288" y="13"/>
                  </a:moveTo>
                  <a:lnTo>
                    <a:pt x="1288" y="13"/>
                  </a:lnTo>
                  <a:cubicBezTo>
                    <a:pt x="1293" y="13"/>
                    <a:pt x="1296" y="17"/>
                    <a:pt x="1296" y="21"/>
                  </a:cubicBezTo>
                  <a:cubicBezTo>
                    <a:pt x="1296" y="26"/>
                    <a:pt x="1292" y="29"/>
                    <a:pt x="1288" y="29"/>
                  </a:cubicBezTo>
                  <a:lnTo>
                    <a:pt x="1288" y="29"/>
                  </a:lnTo>
                  <a:cubicBezTo>
                    <a:pt x="1284" y="29"/>
                    <a:pt x="1280" y="26"/>
                    <a:pt x="1280" y="21"/>
                  </a:cubicBezTo>
                  <a:cubicBezTo>
                    <a:pt x="1280" y="17"/>
                    <a:pt x="1284" y="13"/>
                    <a:pt x="1288" y="13"/>
                  </a:cubicBezTo>
                  <a:close/>
                  <a:moveTo>
                    <a:pt x="1368" y="14"/>
                  </a:moveTo>
                  <a:lnTo>
                    <a:pt x="1480" y="15"/>
                  </a:lnTo>
                  <a:cubicBezTo>
                    <a:pt x="1485" y="15"/>
                    <a:pt x="1488" y="19"/>
                    <a:pt x="1488" y="23"/>
                  </a:cubicBezTo>
                  <a:cubicBezTo>
                    <a:pt x="1488" y="28"/>
                    <a:pt x="1484" y="31"/>
                    <a:pt x="1480" y="31"/>
                  </a:cubicBezTo>
                  <a:lnTo>
                    <a:pt x="1368" y="30"/>
                  </a:lnTo>
                  <a:cubicBezTo>
                    <a:pt x="1364" y="30"/>
                    <a:pt x="1360" y="27"/>
                    <a:pt x="1360" y="22"/>
                  </a:cubicBezTo>
                  <a:cubicBezTo>
                    <a:pt x="1360" y="18"/>
                    <a:pt x="1364" y="14"/>
                    <a:pt x="1368" y="14"/>
                  </a:cubicBezTo>
                  <a:close/>
                  <a:moveTo>
                    <a:pt x="1560" y="16"/>
                  </a:moveTo>
                  <a:lnTo>
                    <a:pt x="1560" y="16"/>
                  </a:lnTo>
                  <a:cubicBezTo>
                    <a:pt x="1565" y="16"/>
                    <a:pt x="1568" y="20"/>
                    <a:pt x="1568" y="24"/>
                  </a:cubicBezTo>
                  <a:cubicBezTo>
                    <a:pt x="1568" y="29"/>
                    <a:pt x="1564" y="32"/>
                    <a:pt x="1560" y="32"/>
                  </a:cubicBezTo>
                  <a:lnTo>
                    <a:pt x="1560" y="32"/>
                  </a:lnTo>
                  <a:cubicBezTo>
                    <a:pt x="1556" y="32"/>
                    <a:pt x="1552" y="29"/>
                    <a:pt x="1552" y="24"/>
                  </a:cubicBezTo>
                  <a:cubicBezTo>
                    <a:pt x="1552" y="20"/>
                    <a:pt x="1556" y="16"/>
                    <a:pt x="1560" y="16"/>
                  </a:cubicBezTo>
                  <a:close/>
                  <a:moveTo>
                    <a:pt x="1640" y="17"/>
                  </a:moveTo>
                  <a:lnTo>
                    <a:pt x="1752" y="18"/>
                  </a:lnTo>
                  <a:cubicBezTo>
                    <a:pt x="1757" y="18"/>
                    <a:pt x="1760" y="22"/>
                    <a:pt x="1760" y="26"/>
                  </a:cubicBezTo>
                  <a:cubicBezTo>
                    <a:pt x="1760" y="31"/>
                    <a:pt x="1756" y="34"/>
                    <a:pt x="1752" y="34"/>
                  </a:cubicBezTo>
                  <a:lnTo>
                    <a:pt x="1640" y="33"/>
                  </a:lnTo>
                  <a:cubicBezTo>
                    <a:pt x="1636" y="33"/>
                    <a:pt x="1632" y="29"/>
                    <a:pt x="1632" y="25"/>
                  </a:cubicBezTo>
                  <a:cubicBezTo>
                    <a:pt x="1632" y="21"/>
                    <a:pt x="1636" y="17"/>
                    <a:pt x="1640" y="17"/>
                  </a:cubicBezTo>
                  <a:close/>
                  <a:moveTo>
                    <a:pt x="1832" y="19"/>
                  </a:moveTo>
                  <a:lnTo>
                    <a:pt x="1832" y="19"/>
                  </a:lnTo>
                  <a:cubicBezTo>
                    <a:pt x="1837" y="19"/>
                    <a:pt x="1840" y="23"/>
                    <a:pt x="1840" y="27"/>
                  </a:cubicBezTo>
                  <a:cubicBezTo>
                    <a:pt x="1840" y="32"/>
                    <a:pt x="1836" y="35"/>
                    <a:pt x="1832" y="35"/>
                  </a:cubicBezTo>
                  <a:lnTo>
                    <a:pt x="1832" y="35"/>
                  </a:lnTo>
                  <a:cubicBezTo>
                    <a:pt x="1828" y="35"/>
                    <a:pt x="1824" y="31"/>
                    <a:pt x="1824" y="27"/>
                  </a:cubicBezTo>
                  <a:cubicBezTo>
                    <a:pt x="1824" y="23"/>
                    <a:pt x="1828" y="19"/>
                    <a:pt x="1832" y="19"/>
                  </a:cubicBezTo>
                  <a:close/>
                  <a:moveTo>
                    <a:pt x="1912" y="20"/>
                  </a:moveTo>
                  <a:lnTo>
                    <a:pt x="1912" y="20"/>
                  </a:lnTo>
                  <a:cubicBezTo>
                    <a:pt x="1917" y="20"/>
                    <a:pt x="1920" y="24"/>
                    <a:pt x="1920" y="28"/>
                  </a:cubicBezTo>
                  <a:cubicBezTo>
                    <a:pt x="1920" y="33"/>
                    <a:pt x="1917" y="36"/>
                    <a:pt x="1912" y="36"/>
                  </a:cubicBezTo>
                  <a:lnTo>
                    <a:pt x="1912" y="36"/>
                  </a:lnTo>
                  <a:cubicBezTo>
                    <a:pt x="1908" y="36"/>
                    <a:pt x="1904" y="32"/>
                    <a:pt x="1904" y="28"/>
                  </a:cubicBezTo>
                  <a:cubicBezTo>
                    <a:pt x="1904" y="23"/>
                    <a:pt x="1908" y="20"/>
                    <a:pt x="1912" y="2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317">
              <a:extLst>
                <a:ext uri="{FF2B5EF4-FFF2-40B4-BE49-F238E27FC236}">
                  <a16:creationId xmlns:a16="http://schemas.microsoft.com/office/drawing/2014/main" id="{9E922570-0620-4C1D-87A4-2C215438EC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9" y="1907"/>
              <a:ext cx="422" cy="4"/>
            </a:xfrm>
            <a:custGeom>
              <a:avLst/>
              <a:gdLst>
                <a:gd name="T0" fmla="*/ 120 w 1742"/>
                <a:gd name="T1" fmla="*/ 0 h 16"/>
                <a:gd name="T2" fmla="*/ 120 w 1742"/>
                <a:gd name="T3" fmla="*/ 16 h 16"/>
                <a:gd name="T4" fmla="*/ 0 w 1742"/>
                <a:gd name="T5" fmla="*/ 8 h 16"/>
                <a:gd name="T6" fmla="*/ 200 w 1742"/>
                <a:gd name="T7" fmla="*/ 0 h 16"/>
                <a:gd name="T8" fmla="*/ 208 w 1742"/>
                <a:gd name="T9" fmla="*/ 8 h 16"/>
                <a:gd name="T10" fmla="*/ 200 w 1742"/>
                <a:gd name="T11" fmla="*/ 16 h 16"/>
                <a:gd name="T12" fmla="*/ 200 w 1742"/>
                <a:gd name="T13" fmla="*/ 0 h 16"/>
                <a:gd name="T14" fmla="*/ 392 w 1742"/>
                <a:gd name="T15" fmla="*/ 0 h 16"/>
                <a:gd name="T16" fmla="*/ 392 w 1742"/>
                <a:gd name="T17" fmla="*/ 16 h 16"/>
                <a:gd name="T18" fmla="*/ 272 w 1742"/>
                <a:gd name="T19" fmla="*/ 8 h 16"/>
                <a:gd name="T20" fmla="*/ 472 w 1742"/>
                <a:gd name="T21" fmla="*/ 0 h 16"/>
                <a:gd name="T22" fmla="*/ 480 w 1742"/>
                <a:gd name="T23" fmla="*/ 8 h 16"/>
                <a:gd name="T24" fmla="*/ 472 w 1742"/>
                <a:gd name="T25" fmla="*/ 16 h 16"/>
                <a:gd name="T26" fmla="*/ 472 w 1742"/>
                <a:gd name="T27" fmla="*/ 0 h 16"/>
                <a:gd name="T28" fmla="*/ 664 w 1742"/>
                <a:gd name="T29" fmla="*/ 0 h 16"/>
                <a:gd name="T30" fmla="*/ 664 w 1742"/>
                <a:gd name="T31" fmla="*/ 16 h 16"/>
                <a:gd name="T32" fmla="*/ 544 w 1742"/>
                <a:gd name="T33" fmla="*/ 8 h 16"/>
                <a:gd name="T34" fmla="*/ 744 w 1742"/>
                <a:gd name="T35" fmla="*/ 0 h 16"/>
                <a:gd name="T36" fmla="*/ 752 w 1742"/>
                <a:gd name="T37" fmla="*/ 8 h 16"/>
                <a:gd name="T38" fmla="*/ 744 w 1742"/>
                <a:gd name="T39" fmla="*/ 16 h 16"/>
                <a:gd name="T40" fmla="*/ 744 w 1742"/>
                <a:gd name="T41" fmla="*/ 0 h 16"/>
                <a:gd name="T42" fmla="*/ 936 w 1742"/>
                <a:gd name="T43" fmla="*/ 0 h 16"/>
                <a:gd name="T44" fmla="*/ 936 w 1742"/>
                <a:gd name="T45" fmla="*/ 16 h 16"/>
                <a:gd name="T46" fmla="*/ 816 w 1742"/>
                <a:gd name="T47" fmla="*/ 8 h 16"/>
                <a:gd name="T48" fmla="*/ 1016 w 1742"/>
                <a:gd name="T49" fmla="*/ 0 h 16"/>
                <a:gd name="T50" fmla="*/ 1024 w 1742"/>
                <a:gd name="T51" fmla="*/ 8 h 16"/>
                <a:gd name="T52" fmla="*/ 1016 w 1742"/>
                <a:gd name="T53" fmla="*/ 16 h 16"/>
                <a:gd name="T54" fmla="*/ 1016 w 1742"/>
                <a:gd name="T55" fmla="*/ 0 h 16"/>
                <a:gd name="T56" fmla="*/ 1208 w 1742"/>
                <a:gd name="T57" fmla="*/ 0 h 16"/>
                <a:gd name="T58" fmla="*/ 1208 w 1742"/>
                <a:gd name="T59" fmla="*/ 16 h 16"/>
                <a:gd name="T60" fmla="*/ 1088 w 1742"/>
                <a:gd name="T61" fmla="*/ 8 h 16"/>
                <a:gd name="T62" fmla="*/ 1288 w 1742"/>
                <a:gd name="T63" fmla="*/ 0 h 16"/>
                <a:gd name="T64" fmla="*/ 1296 w 1742"/>
                <a:gd name="T65" fmla="*/ 8 h 16"/>
                <a:gd name="T66" fmla="*/ 1288 w 1742"/>
                <a:gd name="T67" fmla="*/ 16 h 16"/>
                <a:gd name="T68" fmla="*/ 1288 w 1742"/>
                <a:gd name="T69" fmla="*/ 0 h 16"/>
                <a:gd name="T70" fmla="*/ 1480 w 1742"/>
                <a:gd name="T71" fmla="*/ 0 h 16"/>
                <a:gd name="T72" fmla="*/ 1480 w 1742"/>
                <a:gd name="T73" fmla="*/ 16 h 16"/>
                <a:gd name="T74" fmla="*/ 1360 w 1742"/>
                <a:gd name="T75" fmla="*/ 8 h 16"/>
                <a:gd name="T76" fmla="*/ 1560 w 1742"/>
                <a:gd name="T77" fmla="*/ 0 h 16"/>
                <a:gd name="T78" fmla="*/ 1568 w 1742"/>
                <a:gd name="T79" fmla="*/ 8 h 16"/>
                <a:gd name="T80" fmla="*/ 1560 w 1742"/>
                <a:gd name="T81" fmla="*/ 16 h 16"/>
                <a:gd name="T82" fmla="*/ 1560 w 1742"/>
                <a:gd name="T83" fmla="*/ 0 h 16"/>
                <a:gd name="T84" fmla="*/ 1734 w 1742"/>
                <a:gd name="T85" fmla="*/ 0 h 16"/>
                <a:gd name="T86" fmla="*/ 1734 w 1742"/>
                <a:gd name="T87" fmla="*/ 16 h 16"/>
                <a:gd name="T88" fmla="*/ 1632 w 1742"/>
                <a:gd name="T8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42" h="16">
                  <a:moveTo>
                    <a:pt x="8" y="0"/>
                  </a:moveTo>
                  <a:lnTo>
                    <a:pt x="120" y="0"/>
                  </a:lnTo>
                  <a:cubicBezTo>
                    <a:pt x="124" y="0"/>
                    <a:pt x="128" y="4"/>
                    <a:pt x="128" y="8"/>
                  </a:cubicBezTo>
                  <a:cubicBezTo>
                    <a:pt x="128" y="13"/>
                    <a:pt x="124" y="16"/>
                    <a:pt x="120" y="16"/>
                  </a:cubicBezTo>
                  <a:lnTo>
                    <a:pt x="8" y="16"/>
                  </a:ln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lose/>
                  <a:moveTo>
                    <a:pt x="200" y="0"/>
                  </a:moveTo>
                  <a:lnTo>
                    <a:pt x="200" y="0"/>
                  </a:lnTo>
                  <a:cubicBezTo>
                    <a:pt x="204" y="0"/>
                    <a:pt x="208" y="4"/>
                    <a:pt x="208" y="8"/>
                  </a:cubicBezTo>
                  <a:cubicBezTo>
                    <a:pt x="208" y="13"/>
                    <a:pt x="204" y="16"/>
                    <a:pt x="200" y="16"/>
                  </a:cubicBezTo>
                  <a:lnTo>
                    <a:pt x="200" y="16"/>
                  </a:lnTo>
                  <a:cubicBezTo>
                    <a:pt x="196" y="16"/>
                    <a:pt x="192" y="13"/>
                    <a:pt x="192" y="8"/>
                  </a:cubicBezTo>
                  <a:cubicBezTo>
                    <a:pt x="192" y="4"/>
                    <a:pt x="196" y="0"/>
                    <a:pt x="200" y="0"/>
                  </a:cubicBezTo>
                  <a:close/>
                  <a:moveTo>
                    <a:pt x="280" y="0"/>
                  </a:moveTo>
                  <a:lnTo>
                    <a:pt x="392" y="0"/>
                  </a:lnTo>
                  <a:cubicBezTo>
                    <a:pt x="396" y="0"/>
                    <a:pt x="400" y="4"/>
                    <a:pt x="400" y="8"/>
                  </a:cubicBezTo>
                  <a:cubicBezTo>
                    <a:pt x="400" y="13"/>
                    <a:pt x="396" y="16"/>
                    <a:pt x="392" y="16"/>
                  </a:cubicBezTo>
                  <a:lnTo>
                    <a:pt x="280" y="16"/>
                  </a:lnTo>
                  <a:cubicBezTo>
                    <a:pt x="276" y="16"/>
                    <a:pt x="272" y="13"/>
                    <a:pt x="272" y="8"/>
                  </a:cubicBezTo>
                  <a:cubicBezTo>
                    <a:pt x="272" y="4"/>
                    <a:pt x="276" y="0"/>
                    <a:pt x="280" y="0"/>
                  </a:cubicBezTo>
                  <a:close/>
                  <a:moveTo>
                    <a:pt x="472" y="0"/>
                  </a:moveTo>
                  <a:lnTo>
                    <a:pt x="472" y="0"/>
                  </a:lnTo>
                  <a:cubicBezTo>
                    <a:pt x="476" y="0"/>
                    <a:pt x="480" y="4"/>
                    <a:pt x="480" y="8"/>
                  </a:cubicBezTo>
                  <a:cubicBezTo>
                    <a:pt x="480" y="13"/>
                    <a:pt x="476" y="16"/>
                    <a:pt x="472" y="16"/>
                  </a:cubicBezTo>
                  <a:lnTo>
                    <a:pt x="472" y="16"/>
                  </a:lnTo>
                  <a:cubicBezTo>
                    <a:pt x="468" y="16"/>
                    <a:pt x="464" y="13"/>
                    <a:pt x="464" y="8"/>
                  </a:cubicBezTo>
                  <a:cubicBezTo>
                    <a:pt x="464" y="4"/>
                    <a:pt x="468" y="0"/>
                    <a:pt x="472" y="0"/>
                  </a:cubicBezTo>
                  <a:close/>
                  <a:moveTo>
                    <a:pt x="552" y="0"/>
                  </a:moveTo>
                  <a:lnTo>
                    <a:pt x="664" y="0"/>
                  </a:lnTo>
                  <a:cubicBezTo>
                    <a:pt x="668" y="0"/>
                    <a:pt x="672" y="4"/>
                    <a:pt x="672" y="8"/>
                  </a:cubicBezTo>
                  <a:cubicBezTo>
                    <a:pt x="672" y="13"/>
                    <a:pt x="668" y="16"/>
                    <a:pt x="664" y="16"/>
                  </a:cubicBezTo>
                  <a:lnTo>
                    <a:pt x="552" y="16"/>
                  </a:lnTo>
                  <a:cubicBezTo>
                    <a:pt x="548" y="16"/>
                    <a:pt x="544" y="13"/>
                    <a:pt x="544" y="8"/>
                  </a:cubicBezTo>
                  <a:cubicBezTo>
                    <a:pt x="544" y="4"/>
                    <a:pt x="548" y="0"/>
                    <a:pt x="552" y="0"/>
                  </a:cubicBezTo>
                  <a:close/>
                  <a:moveTo>
                    <a:pt x="744" y="0"/>
                  </a:moveTo>
                  <a:lnTo>
                    <a:pt x="744" y="0"/>
                  </a:lnTo>
                  <a:cubicBezTo>
                    <a:pt x="749" y="0"/>
                    <a:pt x="752" y="4"/>
                    <a:pt x="752" y="8"/>
                  </a:cubicBezTo>
                  <a:cubicBezTo>
                    <a:pt x="752" y="13"/>
                    <a:pt x="749" y="16"/>
                    <a:pt x="744" y="16"/>
                  </a:cubicBezTo>
                  <a:lnTo>
                    <a:pt x="744" y="16"/>
                  </a:lnTo>
                  <a:cubicBezTo>
                    <a:pt x="740" y="16"/>
                    <a:pt x="736" y="13"/>
                    <a:pt x="736" y="8"/>
                  </a:cubicBezTo>
                  <a:cubicBezTo>
                    <a:pt x="736" y="4"/>
                    <a:pt x="740" y="0"/>
                    <a:pt x="744" y="0"/>
                  </a:cubicBezTo>
                  <a:close/>
                  <a:moveTo>
                    <a:pt x="824" y="0"/>
                  </a:moveTo>
                  <a:lnTo>
                    <a:pt x="936" y="0"/>
                  </a:lnTo>
                  <a:cubicBezTo>
                    <a:pt x="941" y="0"/>
                    <a:pt x="944" y="4"/>
                    <a:pt x="944" y="8"/>
                  </a:cubicBezTo>
                  <a:cubicBezTo>
                    <a:pt x="944" y="13"/>
                    <a:pt x="941" y="16"/>
                    <a:pt x="936" y="16"/>
                  </a:cubicBezTo>
                  <a:lnTo>
                    <a:pt x="824" y="16"/>
                  </a:lnTo>
                  <a:cubicBezTo>
                    <a:pt x="820" y="16"/>
                    <a:pt x="816" y="13"/>
                    <a:pt x="816" y="8"/>
                  </a:cubicBezTo>
                  <a:cubicBezTo>
                    <a:pt x="816" y="4"/>
                    <a:pt x="820" y="0"/>
                    <a:pt x="824" y="0"/>
                  </a:cubicBezTo>
                  <a:close/>
                  <a:moveTo>
                    <a:pt x="1016" y="0"/>
                  </a:moveTo>
                  <a:lnTo>
                    <a:pt x="1016" y="0"/>
                  </a:lnTo>
                  <a:cubicBezTo>
                    <a:pt x="1021" y="0"/>
                    <a:pt x="1024" y="4"/>
                    <a:pt x="1024" y="8"/>
                  </a:cubicBezTo>
                  <a:cubicBezTo>
                    <a:pt x="1024" y="13"/>
                    <a:pt x="1021" y="16"/>
                    <a:pt x="1016" y="16"/>
                  </a:cubicBezTo>
                  <a:lnTo>
                    <a:pt x="1016" y="16"/>
                  </a:lnTo>
                  <a:cubicBezTo>
                    <a:pt x="1012" y="16"/>
                    <a:pt x="1008" y="13"/>
                    <a:pt x="1008" y="8"/>
                  </a:cubicBezTo>
                  <a:cubicBezTo>
                    <a:pt x="1008" y="4"/>
                    <a:pt x="1012" y="0"/>
                    <a:pt x="1016" y="0"/>
                  </a:cubicBezTo>
                  <a:close/>
                  <a:moveTo>
                    <a:pt x="1096" y="0"/>
                  </a:moveTo>
                  <a:lnTo>
                    <a:pt x="1208" y="0"/>
                  </a:lnTo>
                  <a:cubicBezTo>
                    <a:pt x="1213" y="0"/>
                    <a:pt x="1216" y="4"/>
                    <a:pt x="1216" y="8"/>
                  </a:cubicBezTo>
                  <a:cubicBezTo>
                    <a:pt x="1216" y="13"/>
                    <a:pt x="1213" y="16"/>
                    <a:pt x="1208" y="16"/>
                  </a:cubicBezTo>
                  <a:lnTo>
                    <a:pt x="1096" y="16"/>
                  </a:lnTo>
                  <a:cubicBezTo>
                    <a:pt x="1092" y="16"/>
                    <a:pt x="1088" y="13"/>
                    <a:pt x="1088" y="8"/>
                  </a:cubicBezTo>
                  <a:cubicBezTo>
                    <a:pt x="1088" y="4"/>
                    <a:pt x="1092" y="0"/>
                    <a:pt x="1096" y="0"/>
                  </a:cubicBezTo>
                  <a:close/>
                  <a:moveTo>
                    <a:pt x="1288" y="0"/>
                  </a:moveTo>
                  <a:lnTo>
                    <a:pt x="1288" y="0"/>
                  </a:lnTo>
                  <a:cubicBezTo>
                    <a:pt x="1293" y="0"/>
                    <a:pt x="1296" y="4"/>
                    <a:pt x="1296" y="8"/>
                  </a:cubicBezTo>
                  <a:cubicBezTo>
                    <a:pt x="1296" y="13"/>
                    <a:pt x="1293" y="16"/>
                    <a:pt x="1288" y="16"/>
                  </a:cubicBezTo>
                  <a:lnTo>
                    <a:pt x="1288" y="16"/>
                  </a:lnTo>
                  <a:cubicBezTo>
                    <a:pt x="1284" y="16"/>
                    <a:pt x="1280" y="13"/>
                    <a:pt x="1280" y="8"/>
                  </a:cubicBezTo>
                  <a:cubicBezTo>
                    <a:pt x="1280" y="4"/>
                    <a:pt x="1284" y="0"/>
                    <a:pt x="1288" y="0"/>
                  </a:cubicBezTo>
                  <a:close/>
                  <a:moveTo>
                    <a:pt x="1368" y="0"/>
                  </a:moveTo>
                  <a:lnTo>
                    <a:pt x="1480" y="0"/>
                  </a:lnTo>
                  <a:cubicBezTo>
                    <a:pt x="1485" y="0"/>
                    <a:pt x="1488" y="4"/>
                    <a:pt x="1488" y="8"/>
                  </a:cubicBezTo>
                  <a:cubicBezTo>
                    <a:pt x="1488" y="13"/>
                    <a:pt x="1485" y="16"/>
                    <a:pt x="1480" y="16"/>
                  </a:cubicBezTo>
                  <a:lnTo>
                    <a:pt x="1368" y="16"/>
                  </a:lnTo>
                  <a:cubicBezTo>
                    <a:pt x="1364" y="16"/>
                    <a:pt x="1360" y="13"/>
                    <a:pt x="1360" y="8"/>
                  </a:cubicBezTo>
                  <a:cubicBezTo>
                    <a:pt x="1360" y="4"/>
                    <a:pt x="1364" y="0"/>
                    <a:pt x="1368" y="0"/>
                  </a:cubicBezTo>
                  <a:close/>
                  <a:moveTo>
                    <a:pt x="1560" y="0"/>
                  </a:moveTo>
                  <a:lnTo>
                    <a:pt x="1560" y="0"/>
                  </a:lnTo>
                  <a:cubicBezTo>
                    <a:pt x="1565" y="0"/>
                    <a:pt x="1568" y="4"/>
                    <a:pt x="1568" y="8"/>
                  </a:cubicBezTo>
                  <a:cubicBezTo>
                    <a:pt x="1568" y="13"/>
                    <a:pt x="1565" y="16"/>
                    <a:pt x="1560" y="16"/>
                  </a:cubicBezTo>
                  <a:lnTo>
                    <a:pt x="1560" y="16"/>
                  </a:lnTo>
                  <a:cubicBezTo>
                    <a:pt x="1556" y="16"/>
                    <a:pt x="1552" y="13"/>
                    <a:pt x="1552" y="8"/>
                  </a:cubicBezTo>
                  <a:cubicBezTo>
                    <a:pt x="1552" y="4"/>
                    <a:pt x="1556" y="0"/>
                    <a:pt x="1560" y="0"/>
                  </a:cubicBezTo>
                  <a:close/>
                  <a:moveTo>
                    <a:pt x="1640" y="0"/>
                  </a:moveTo>
                  <a:lnTo>
                    <a:pt x="1734" y="0"/>
                  </a:lnTo>
                  <a:cubicBezTo>
                    <a:pt x="1738" y="0"/>
                    <a:pt x="1742" y="4"/>
                    <a:pt x="1742" y="8"/>
                  </a:cubicBezTo>
                  <a:cubicBezTo>
                    <a:pt x="1742" y="13"/>
                    <a:pt x="1738" y="16"/>
                    <a:pt x="1734" y="16"/>
                  </a:cubicBezTo>
                  <a:lnTo>
                    <a:pt x="1640" y="16"/>
                  </a:lnTo>
                  <a:cubicBezTo>
                    <a:pt x="1636" y="16"/>
                    <a:pt x="1632" y="13"/>
                    <a:pt x="1632" y="8"/>
                  </a:cubicBezTo>
                  <a:cubicBezTo>
                    <a:pt x="1632" y="4"/>
                    <a:pt x="1636" y="0"/>
                    <a:pt x="1640" y="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Line 318">
              <a:extLst>
                <a:ext uri="{FF2B5EF4-FFF2-40B4-BE49-F238E27FC236}">
                  <a16:creationId xmlns:a16="http://schemas.microsoft.com/office/drawing/2014/main" id="{A3C1CC69-01DF-4197-8F15-F5BCA75FD4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7" y="1078"/>
              <a:ext cx="0" cy="790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319">
              <a:extLst>
                <a:ext uri="{FF2B5EF4-FFF2-40B4-BE49-F238E27FC236}">
                  <a16:creationId xmlns:a16="http://schemas.microsoft.com/office/drawing/2014/main" id="{F9D42EE9-57EB-469D-8C6A-5BCBFDAD8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0" y="1031"/>
              <a:ext cx="34" cy="51"/>
            </a:xfrm>
            <a:custGeom>
              <a:avLst/>
              <a:gdLst>
                <a:gd name="T0" fmla="*/ 0 w 34"/>
                <a:gd name="T1" fmla="*/ 51 h 51"/>
                <a:gd name="T2" fmla="*/ 17 w 34"/>
                <a:gd name="T3" fmla="*/ 0 h 51"/>
                <a:gd name="T4" fmla="*/ 34 w 34"/>
                <a:gd name="T5" fmla="*/ 51 h 51"/>
                <a:gd name="T6" fmla="*/ 0 w 34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1">
                  <a:moveTo>
                    <a:pt x="0" y="51"/>
                  </a:moveTo>
                  <a:lnTo>
                    <a:pt x="17" y="0"/>
                  </a:lnTo>
                  <a:lnTo>
                    <a:pt x="34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320">
              <a:extLst>
                <a:ext uri="{FF2B5EF4-FFF2-40B4-BE49-F238E27FC236}">
                  <a16:creationId xmlns:a16="http://schemas.microsoft.com/office/drawing/2014/main" id="{981D1C4E-BF6B-4598-B9DC-21FCF156B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0" y="1864"/>
              <a:ext cx="34" cy="50"/>
            </a:xfrm>
            <a:custGeom>
              <a:avLst/>
              <a:gdLst>
                <a:gd name="T0" fmla="*/ 34 w 34"/>
                <a:gd name="T1" fmla="*/ 0 h 50"/>
                <a:gd name="T2" fmla="*/ 17 w 34"/>
                <a:gd name="T3" fmla="*/ 50 h 50"/>
                <a:gd name="T4" fmla="*/ 0 w 34"/>
                <a:gd name="T5" fmla="*/ 0 h 50"/>
                <a:gd name="T6" fmla="*/ 34 w 3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0">
                  <a:moveTo>
                    <a:pt x="34" y="0"/>
                  </a:moveTo>
                  <a:lnTo>
                    <a:pt x="17" y="50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Rectangle 321">
              <a:extLst>
                <a:ext uri="{FF2B5EF4-FFF2-40B4-BE49-F238E27FC236}">
                  <a16:creationId xmlns:a16="http://schemas.microsoft.com/office/drawing/2014/main" id="{9799A353-C440-4FA9-B303-4AA3338E0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" y="163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322">
              <a:extLst>
                <a:ext uri="{FF2B5EF4-FFF2-40B4-BE49-F238E27FC236}">
                  <a16:creationId xmlns:a16="http://schemas.microsoft.com/office/drawing/2014/main" id="{31F13388-1770-4F4B-8385-F4C129FE6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" y="1559"/>
              <a:ext cx="36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323">
              <a:extLst>
                <a:ext uri="{FF2B5EF4-FFF2-40B4-BE49-F238E27FC236}">
                  <a16:creationId xmlns:a16="http://schemas.microsoft.com/office/drawing/2014/main" id="{67AA9D6B-3C01-4C80-8659-E2D52A42B0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994" y="1389"/>
              <a:ext cx="46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60 </a:t>
              </a:r>
              <a:r>
                <a:rPr lang="en-US" altLang="ru-RU" dirty="0">
                  <a:solidFill>
                    <a:srgbClr val="000000"/>
                  </a:solidFill>
                  <a:latin typeface="Calibri" panose="020F0502020204030204" pitchFamily="34" charset="0"/>
                </a:rPr>
                <a:t>mm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324">
              <a:extLst>
                <a:ext uri="{FF2B5EF4-FFF2-40B4-BE49-F238E27FC236}">
                  <a16:creationId xmlns:a16="http://schemas.microsoft.com/office/drawing/2014/main" id="{FFA14312-A5F6-40EE-ACE5-8FAC0D6AB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" y="2410"/>
              <a:ext cx="1978" cy="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Rectangle 325">
              <a:extLst>
                <a:ext uri="{FF2B5EF4-FFF2-40B4-BE49-F238E27FC236}">
                  <a16:creationId xmlns:a16="http://schemas.microsoft.com/office/drawing/2014/main" id="{9A5437E4-2A83-4ACA-AD89-DEE1E85E2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" y="2410"/>
              <a:ext cx="1978" cy="586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Rectangle 326">
              <a:extLst>
                <a:ext uri="{FF2B5EF4-FFF2-40B4-BE49-F238E27FC236}">
                  <a16:creationId xmlns:a16="http://schemas.microsoft.com/office/drawing/2014/main" id="{8273C9E3-6721-4987-A137-6082B2CE9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2403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327">
              <a:extLst>
                <a:ext uri="{FF2B5EF4-FFF2-40B4-BE49-F238E27FC236}">
                  <a16:creationId xmlns:a16="http://schemas.microsoft.com/office/drawing/2014/main" id="{0C38B490-C844-4756-A9D1-0AA756201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2403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328">
              <a:extLst>
                <a:ext uri="{FF2B5EF4-FFF2-40B4-BE49-F238E27FC236}">
                  <a16:creationId xmlns:a16="http://schemas.microsoft.com/office/drawing/2014/main" id="{872F996C-269F-46D9-B31F-5420578F1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" y="2403"/>
              <a:ext cx="105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field-forming wires</a:t>
              </a: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329">
              <a:extLst>
                <a:ext uri="{FF2B5EF4-FFF2-40B4-BE49-F238E27FC236}">
                  <a16:creationId xmlns:a16="http://schemas.microsoft.com/office/drawing/2014/main" id="{66CE3CD9-1C4D-4F18-8883-ADB341A43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2552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330">
              <a:extLst>
                <a:ext uri="{FF2B5EF4-FFF2-40B4-BE49-F238E27FC236}">
                  <a16:creationId xmlns:a16="http://schemas.microsoft.com/office/drawing/2014/main" id="{0DBE620E-E0F2-4CEF-892D-A52A5AE6C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2552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331">
              <a:extLst>
                <a:ext uri="{FF2B5EF4-FFF2-40B4-BE49-F238E27FC236}">
                  <a16:creationId xmlns:a16="http://schemas.microsoft.com/office/drawing/2014/main" id="{FF6CCBE9-A6C0-4177-BDA0-509CFE995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" y="2552"/>
              <a:ext cx="7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signal wires</a:t>
              </a: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 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332">
              <a:extLst>
                <a:ext uri="{FF2B5EF4-FFF2-40B4-BE49-F238E27FC236}">
                  <a16:creationId xmlns:a16="http://schemas.microsoft.com/office/drawing/2014/main" id="{6183476A-708F-4B8F-9A52-5D0E22556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2701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333">
              <a:extLst>
                <a:ext uri="{FF2B5EF4-FFF2-40B4-BE49-F238E27FC236}">
                  <a16:creationId xmlns:a16="http://schemas.microsoft.com/office/drawing/2014/main" id="{E50C1E0A-165C-41C9-9A80-61EE2187A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2701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334">
              <a:extLst>
                <a:ext uri="{FF2B5EF4-FFF2-40B4-BE49-F238E27FC236}">
                  <a16:creationId xmlns:a16="http://schemas.microsoft.com/office/drawing/2014/main" id="{C575D017-CB1A-4203-925A-A1B9C1FF0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" y="2701"/>
              <a:ext cx="76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cathode wires</a:t>
              </a: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335">
              <a:extLst>
                <a:ext uri="{FF2B5EF4-FFF2-40B4-BE49-F238E27FC236}">
                  <a16:creationId xmlns:a16="http://schemas.microsoft.com/office/drawing/2014/main" id="{4AB7E193-E3CE-4427-BA48-E835E8189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2850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336">
              <a:extLst>
                <a:ext uri="{FF2B5EF4-FFF2-40B4-BE49-F238E27FC236}">
                  <a16:creationId xmlns:a16="http://schemas.microsoft.com/office/drawing/2014/main" id="{D8643078-644A-4B39-A3C2-FA3A7710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2850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337">
              <a:extLst>
                <a:ext uri="{FF2B5EF4-FFF2-40B4-BE49-F238E27FC236}">
                  <a16:creationId xmlns:a16="http://schemas.microsoft.com/office/drawing/2014/main" id="{898F77D1-B675-4DE9-BC29-BE529AB57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" y="2850"/>
              <a:ext cx="75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security wires</a:t>
              </a: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Freeform 338">
              <a:extLst>
                <a:ext uri="{FF2B5EF4-FFF2-40B4-BE49-F238E27FC236}">
                  <a16:creationId xmlns:a16="http://schemas.microsoft.com/office/drawing/2014/main" id="{910BB00D-CDB2-4808-9FAA-C95AEB471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" y="2456"/>
              <a:ext cx="54" cy="53"/>
            </a:xfrm>
            <a:custGeom>
              <a:avLst/>
              <a:gdLst>
                <a:gd name="T0" fmla="*/ 111 w 222"/>
                <a:gd name="T1" fmla="*/ 0 h 221"/>
                <a:gd name="T2" fmla="*/ 0 w 222"/>
                <a:gd name="T3" fmla="*/ 111 h 221"/>
                <a:gd name="T4" fmla="*/ 111 w 222"/>
                <a:gd name="T5" fmla="*/ 221 h 221"/>
                <a:gd name="T6" fmla="*/ 222 w 222"/>
                <a:gd name="T7" fmla="*/ 110 h 221"/>
                <a:gd name="T8" fmla="*/ 111 w 222"/>
                <a:gd name="T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1">
                  <a:moveTo>
                    <a:pt x="111" y="0"/>
                  </a:moveTo>
                  <a:cubicBezTo>
                    <a:pt x="50" y="0"/>
                    <a:pt x="0" y="50"/>
                    <a:pt x="0" y="111"/>
                  </a:cubicBezTo>
                  <a:cubicBezTo>
                    <a:pt x="0" y="172"/>
                    <a:pt x="50" y="221"/>
                    <a:pt x="111" y="221"/>
                  </a:cubicBezTo>
                  <a:cubicBezTo>
                    <a:pt x="172" y="221"/>
                    <a:pt x="222" y="171"/>
                    <a:pt x="222" y="110"/>
                  </a:cubicBezTo>
                  <a:cubicBezTo>
                    <a:pt x="222" y="49"/>
                    <a:pt x="172" y="0"/>
                    <a:pt x="111" y="0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Oval 339">
              <a:extLst>
                <a:ext uri="{FF2B5EF4-FFF2-40B4-BE49-F238E27FC236}">
                  <a16:creationId xmlns:a16="http://schemas.microsoft.com/office/drawing/2014/main" id="{076E8161-28BF-4BDD-BDF6-411A5B6C6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" y="2605"/>
              <a:ext cx="54" cy="54"/>
            </a:xfrm>
            <a:prstGeom prst="ellipse">
              <a:avLst/>
            </a:prstGeom>
            <a:solidFill>
              <a:srgbClr val="4E75D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Oval 340">
              <a:extLst>
                <a:ext uri="{FF2B5EF4-FFF2-40B4-BE49-F238E27FC236}">
                  <a16:creationId xmlns:a16="http://schemas.microsoft.com/office/drawing/2014/main" id="{5AD7A6A7-083C-49DC-912B-F023E7C49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" y="2605"/>
              <a:ext cx="54" cy="54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341">
              <a:extLst>
                <a:ext uri="{FF2B5EF4-FFF2-40B4-BE49-F238E27FC236}">
                  <a16:creationId xmlns:a16="http://schemas.microsoft.com/office/drawing/2014/main" id="{B53B5C03-E34A-4ABC-B723-0AAA31B24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" y="2899"/>
              <a:ext cx="54" cy="53"/>
            </a:xfrm>
            <a:custGeom>
              <a:avLst/>
              <a:gdLst>
                <a:gd name="T0" fmla="*/ 111 w 222"/>
                <a:gd name="T1" fmla="*/ 0 h 221"/>
                <a:gd name="T2" fmla="*/ 0 w 222"/>
                <a:gd name="T3" fmla="*/ 111 h 221"/>
                <a:gd name="T4" fmla="*/ 111 w 222"/>
                <a:gd name="T5" fmla="*/ 221 h 221"/>
                <a:gd name="T6" fmla="*/ 222 w 222"/>
                <a:gd name="T7" fmla="*/ 110 h 221"/>
                <a:gd name="T8" fmla="*/ 111 w 222"/>
                <a:gd name="T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1">
                  <a:moveTo>
                    <a:pt x="111" y="0"/>
                  </a:moveTo>
                  <a:cubicBezTo>
                    <a:pt x="50" y="0"/>
                    <a:pt x="0" y="49"/>
                    <a:pt x="0" y="111"/>
                  </a:cubicBezTo>
                  <a:cubicBezTo>
                    <a:pt x="0" y="172"/>
                    <a:pt x="50" y="221"/>
                    <a:pt x="111" y="221"/>
                  </a:cubicBezTo>
                  <a:cubicBezTo>
                    <a:pt x="172" y="221"/>
                    <a:pt x="222" y="171"/>
                    <a:pt x="222" y="110"/>
                  </a:cubicBezTo>
                  <a:cubicBezTo>
                    <a:pt x="222" y="49"/>
                    <a:pt x="172" y="0"/>
                    <a:pt x="111" y="0"/>
                  </a:cubicBezTo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342">
              <a:extLst>
                <a:ext uri="{FF2B5EF4-FFF2-40B4-BE49-F238E27FC236}">
                  <a16:creationId xmlns:a16="http://schemas.microsoft.com/office/drawing/2014/main" id="{FD3CEDA6-83F4-4B7D-8040-58FB6C03F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" y="2899"/>
              <a:ext cx="54" cy="53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7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7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</a:path>
              </a:pathLst>
            </a:custGeom>
            <a:noFill/>
            <a:ln w="6350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343">
              <a:extLst>
                <a:ext uri="{FF2B5EF4-FFF2-40B4-BE49-F238E27FC236}">
                  <a16:creationId xmlns:a16="http://schemas.microsoft.com/office/drawing/2014/main" id="{BFACAE12-F645-4B47-993C-8D9B195F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" y="2752"/>
              <a:ext cx="54" cy="54"/>
            </a:xfrm>
            <a:custGeom>
              <a:avLst/>
              <a:gdLst>
                <a:gd name="T0" fmla="*/ 0 w 222"/>
                <a:gd name="T1" fmla="*/ 111 h 222"/>
                <a:gd name="T2" fmla="*/ 111 w 222"/>
                <a:gd name="T3" fmla="*/ 221 h 222"/>
                <a:gd name="T4" fmla="*/ 222 w 222"/>
                <a:gd name="T5" fmla="*/ 110 h 222"/>
                <a:gd name="T6" fmla="*/ 111 w 222"/>
                <a:gd name="T7" fmla="*/ 0 h 222"/>
                <a:gd name="T8" fmla="*/ 0 w 222"/>
                <a:gd name="T9" fmla="*/ 11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2">
                  <a:moveTo>
                    <a:pt x="0" y="111"/>
                  </a:moveTo>
                  <a:cubicBezTo>
                    <a:pt x="0" y="172"/>
                    <a:pt x="50" y="222"/>
                    <a:pt x="111" y="221"/>
                  </a:cubicBezTo>
                  <a:cubicBezTo>
                    <a:pt x="172" y="221"/>
                    <a:pt x="222" y="172"/>
                    <a:pt x="222" y="110"/>
                  </a:cubicBezTo>
                  <a:cubicBezTo>
                    <a:pt x="222" y="49"/>
                    <a:pt x="172" y="0"/>
                    <a:pt x="111" y="0"/>
                  </a:cubicBezTo>
                  <a:cubicBezTo>
                    <a:pt x="50" y="0"/>
                    <a:pt x="0" y="50"/>
                    <a:pt x="0" y="111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Oval 344">
              <a:extLst>
                <a:ext uri="{FF2B5EF4-FFF2-40B4-BE49-F238E27FC236}">
                  <a16:creationId xmlns:a16="http://schemas.microsoft.com/office/drawing/2014/main" id="{2E5A2405-0664-4596-93DF-D5DDB5293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9" y="2752"/>
              <a:ext cx="54" cy="54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Rectangle 347">
              <a:extLst>
                <a:ext uri="{FF2B5EF4-FFF2-40B4-BE49-F238E27FC236}">
                  <a16:creationId xmlns:a16="http://schemas.microsoft.com/office/drawing/2014/main" id="{02C533AE-45C0-4DE2-8041-F1C3AAEC1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" y="1981"/>
              <a:ext cx="117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350">
              <a:extLst>
                <a:ext uri="{FF2B5EF4-FFF2-40B4-BE49-F238E27FC236}">
                  <a16:creationId xmlns:a16="http://schemas.microsoft.com/office/drawing/2014/main" id="{33268324-BA45-4965-8C1B-6CCCCBB9A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9" y="1981"/>
              <a:ext cx="116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64" name="Номер слайда 3">
            <a:extLst>
              <a:ext uri="{FF2B5EF4-FFF2-40B4-BE49-F238E27FC236}">
                <a16:creationId xmlns:a16="http://schemas.microsoft.com/office/drawing/2014/main" id="{F696E6D6-96BC-419D-A5CA-D16DA115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22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10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23CCB-1C30-4BB2-9AC7-E2475E9C7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40184"/>
            <a:ext cx="7886700" cy="761999"/>
          </a:xfrm>
        </p:spPr>
        <p:txBody>
          <a:bodyPr/>
          <a:lstStyle/>
          <a:p>
            <a:pPr algn="ctr"/>
            <a:r>
              <a:rPr lang="en-US" dirty="0"/>
              <a:t>Drift Chamber</a:t>
            </a:r>
            <a:endParaRPr lang="ru-RU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FC7C2E4-DB84-40B3-9B88-392F0F231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04848"/>
            <a:ext cx="5016369" cy="424872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DD05233-0ABB-4448-B5A4-1BD00665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23" y="1404848"/>
            <a:ext cx="6854323" cy="424872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A624F2-5FB9-4DB2-8487-207C37B714A3}"/>
              </a:ext>
            </a:extLst>
          </p:cNvPr>
          <p:cNvSpPr/>
          <p:nvPr/>
        </p:nvSpPr>
        <p:spPr>
          <a:xfrm>
            <a:off x="573386" y="5790101"/>
            <a:ext cx="4060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000" dirty="0"/>
              <a:t>Cross section of the drift chamber</a:t>
            </a:r>
            <a:endParaRPr lang="ru-RU" sz="20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0C9553-6AA9-4F91-BA29-747E26BCF5E3}"/>
              </a:ext>
            </a:extLst>
          </p:cNvPr>
          <p:cNvSpPr/>
          <p:nvPr/>
        </p:nvSpPr>
        <p:spPr>
          <a:xfrm>
            <a:off x="6504610" y="5790101"/>
            <a:ext cx="4620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000" dirty="0"/>
              <a:t>Longitudinal section of the drift chamber</a:t>
            </a:r>
            <a:endParaRPr lang="ru-RU" sz="200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DA4172DE-F329-485E-9FF9-6B20EBEE49C8}"/>
              </a:ext>
            </a:extLst>
          </p:cNvPr>
          <p:cNvSpPr txBox="1">
            <a:spLocks/>
          </p:cNvSpPr>
          <p:nvPr/>
        </p:nvSpPr>
        <p:spPr>
          <a:xfrm>
            <a:off x="11603202" y="6267450"/>
            <a:ext cx="588798" cy="590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CF7C674-BFAE-447C-B9FC-F042E5A101A7}" type="slidenum">
              <a:rPr lang="ru-RU" sz="2400" smtClean="0">
                <a:solidFill>
                  <a:schemeClr val="bg1"/>
                </a:solidFill>
              </a:rPr>
              <a:pPr algn="ctr"/>
              <a:t>23</a:t>
            </a:fld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64166AA1-E377-4C95-94F6-845034A9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23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78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EC64B94-CD1C-4767-A5DC-6F5B811A5384}"/>
              </a:ext>
            </a:extLst>
          </p:cNvPr>
          <p:cNvSpPr txBox="1">
            <a:spLocks/>
          </p:cNvSpPr>
          <p:nvPr/>
        </p:nvSpPr>
        <p:spPr>
          <a:xfrm>
            <a:off x="140494" y="87328"/>
            <a:ext cx="1114504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Single-particle events</a:t>
            </a:r>
            <a:r>
              <a:rPr lang="ru-RU" dirty="0"/>
              <a:t> </a:t>
            </a:r>
            <a:r>
              <a:rPr lang="en-US" dirty="0"/>
              <a:t>in the TREK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411970-6D0A-43E6-83D3-AE03E31C6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4" r="22072"/>
          <a:stretch/>
        </p:blipFill>
        <p:spPr>
          <a:xfrm>
            <a:off x="140494" y="1157561"/>
            <a:ext cx="3685148" cy="43867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7EB1A7-E540-46DF-A864-2C31659177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r="2462"/>
          <a:stretch/>
        </p:blipFill>
        <p:spPr>
          <a:xfrm>
            <a:off x="4578388" y="1157562"/>
            <a:ext cx="7394537" cy="4386718"/>
          </a:xfrm>
          <a:prstGeom prst="rect">
            <a:avLst/>
          </a:prstGeo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7D5D4806-B26C-4E04-A733-648F01A3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24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36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2FFA27CF-468F-433F-9750-A359229781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931374"/>
              </p:ext>
            </p:extLst>
          </p:nvPr>
        </p:nvGraphicFramePr>
        <p:xfrm>
          <a:off x="-221769" y="2656767"/>
          <a:ext cx="3043331" cy="252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76C70-2440-4DDF-8C51-177A1506A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42876"/>
            <a:ext cx="11601450" cy="1268101"/>
          </a:xfrm>
        </p:spPr>
        <p:txBody>
          <a:bodyPr>
            <a:normAutofit fontScale="90000"/>
          </a:bodyPr>
          <a:lstStyle/>
          <a:p>
            <a:r>
              <a:rPr lang="en-US" dirty="0"/>
              <a:t>Inner plane TREK </a:t>
            </a:r>
            <a:r>
              <a:rPr lang="en-US" b="1" u="sng" dirty="0"/>
              <a:t>is mounted and connected</a:t>
            </a:r>
            <a:br>
              <a:rPr lang="en-US" b="1" u="sng" dirty="0"/>
            </a:br>
            <a:r>
              <a:rPr lang="en-US" dirty="0"/>
              <a:t>O</a:t>
            </a:r>
            <a:r>
              <a:rPr lang="en-US" sz="4400" dirty="0"/>
              <a:t>uter</a:t>
            </a:r>
            <a:r>
              <a:rPr lang="en-US" dirty="0"/>
              <a:t> plane TREK </a:t>
            </a:r>
            <a:r>
              <a:rPr lang="en-US" b="1" u="sng" dirty="0"/>
              <a:t>is mounted and connected </a:t>
            </a:r>
            <a:endParaRPr lang="ru-RU" b="1" u="sng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88898F30-3B5C-4D4C-9080-E16CF3F6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25</a:t>
            </a:fld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48646F5-2C1B-422F-AA64-157A68567B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397351"/>
              </p:ext>
            </p:extLst>
          </p:nvPr>
        </p:nvGraphicFramePr>
        <p:xfrm>
          <a:off x="9410716" y="2741073"/>
          <a:ext cx="3043331" cy="252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Объект 5">
            <a:extLst>
              <a:ext uri="{FF2B5EF4-FFF2-40B4-BE49-F238E27FC236}">
                <a16:creationId xmlns:a16="http://schemas.microsoft.com/office/drawing/2014/main" id="{26532049-95C9-4569-9D27-3F543214F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05" y="1410977"/>
            <a:ext cx="7072195" cy="5304147"/>
          </a:xfrm>
        </p:spPr>
      </p:pic>
      <p:sp>
        <p:nvSpPr>
          <p:cNvPr id="16" name="Rectangle 329">
            <a:extLst>
              <a:ext uri="{FF2B5EF4-FFF2-40B4-BE49-F238E27FC236}">
                <a16:creationId xmlns:a16="http://schemas.microsoft.com/office/drawing/2014/main" id="{F326783F-816C-488F-AA45-D78F4F412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88" y="5087208"/>
            <a:ext cx="2095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–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Oval 340">
            <a:extLst>
              <a:ext uri="{FF2B5EF4-FFF2-40B4-BE49-F238E27FC236}">
                <a16:creationId xmlns:a16="http://schemas.microsoft.com/office/drawing/2014/main" id="{9D4A2D67-B1F2-4ABE-9F88-92A40F47E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51" y="5171346"/>
            <a:ext cx="85725" cy="85725"/>
          </a:xfrm>
          <a:prstGeom prst="ellipse">
            <a:avLst/>
          </a:prstGeom>
          <a:solidFill>
            <a:srgbClr val="00B050"/>
          </a:solidFill>
          <a:ln w="6350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D7FB96-697E-4067-837D-F2D325F9602A}"/>
              </a:ext>
            </a:extLst>
          </p:cNvPr>
          <p:cNvSpPr txBox="1"/>
          <p:nvPr/>
        </p:nvSpPr>
        <p:spPr>
          <a:xfrm>
            <a:off x="190500" y="2167422"/>
            <a:ext cx="2305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Filling the o</a:t>
            </a:r>
            <a:r>
              <a:rPr lang="en-US" sz="1800" dirty="0"/>
              <a:t>uter</a:t>
            </a:r>
            <a:r>
              <a:rPr lang="en-US" dirty="0"/>
              <a:t> plane with drift chambers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84B979-D342-4D3E-A79E-D4867BD28666}"/>
              </a:ext>
            </a:extLst>
          </p:cNvPr>
          <p:cNvSpPr txBox="1"/>
          <p:nvPr/>
        </p:nvSpPr>
        <p:spPr>
          <a:xfrm>
            <a:off x="9794165" y="2155255"/>
            <a:ext cx="2305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Filling the inner plane with drift chambers</a:t>
            </a:r>
            <a:endParaRPr lang="ru-RU" dirty="0"/>
          </a:p>
        </p:txBody>
      </p:sp>
      <p:sp>
        <p:nvSpPr>
          <p:cNvPr id="30" name="Rectangle 329">
            <a:extLst>
              <a:ext uri="{FF2B5EF4-FFF2-40B4-BE49-F238E27FC236}">
                <a16:creationId xmlns:a16="http://schemas.microsoft.com/office/drawing/2014/main" id="{2D3428DE-D8B7-4B65-8737-5DBAAE3D0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023" y="5161728"/>
            <a:ext cx="2095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–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31">
            <a:extLst>
              <a:ext uri="{FF2B5EF4-FFF2-40B4-BE49-F238E27FC236}">
                <a16:creationId xmlns:a16="http://schemas.microsoft.com/office/drawing/2014/main" id="{07CBBDB2-6F3F-48C6-B489-52607AFE0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2898" y="5161728"/>
            <a:ext cx="184860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kumimoji="0" lang="en-US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ounted drift </a:t>
            </a:r>
            <a:r>
              <a:rPr lang="en-US" sz="1600" dirty="0"/>
              <a:t>chambers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Oval 340">
            <a:extLst>
              <a:ext uri="{FF2B5EF4-FFF2-40B4-BE49-F238E27FC236}">
                <a16:creationId xmlns:a16="http://schemas.microsoft.com/office/drawing/2014/main" id="{092B2EE2-BDC7-4E22-B68C-9330E7DE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7786" y="5245866"/>
            <a:ext cx="85725" cy="85725"/>
          </a:xfrm>
          <a:prstGeom prst="ellipse">
            <a:avLst/>
          </a:prstGeom>
          <a:solidFill>
            <a:schemeClr val="accent2"/>
          </a:solidFill>
          <a:ln w="6350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2C082B2-6D32-40A3-9D13-4C1CACF93F76}"/>
              </a:ext>
            </a:extLst>
          </p:cNvPr>
          <p:cNvSpPr/>
          <p:nvPr/>
        </p:nvSpPr>
        <p:spPr>
          <a:xfrm>
            <a:off x="92787" y="2059620"/>
            <a:ext cx="2414220" cy="3682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C9A5EB2-50D4-4790-A3FB-5727D273B3AF}"/>
              </a:ext>
            </a:extLst>
          </p:cNvPr>
          <p:cNvSpPr/>
          <p:nvPr/>
        </p:nvSpPr>
        <p:spPr>
          <a:xfrm>
            <a:off x="9725271" y="2061099"/>
            <a:ext cx="2414220" cy="3680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331">
            <a:extLst>
              <a:ext uri="{FF2B5EF4-FFF2-40B4-BE49-F238E27FC236}">
                <a16:creationId xmlns:a16="http://schemas.microsoft.com/office/drawing/2014/main" id="{07CBBDB2-6F3F-48C6-B489-52607AFE0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78" y="5087208"/>
            <a:ext cx="184860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kumimoji="0" lang="en-US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ounted drift </a:t>
            </a:r>
            <a:r>
              <a:rPr lang="en-US" sz="1600" dirty="0"/>
              <a:t>chambers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21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F9280E-42ED-4822-9458-A0D0D9A08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888" y="1721142"/>
            <a:ext cx="7337311" cy="3668656"/>
          </a:xfrm>
          <a:prstGeom prst="rect">
            <a:avLst/>
          </a:prstGeo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3F826A86-E856-487D-A614-DB345AEE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26</a:t>
            </a:fld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4DC1475-0D4F-4097-867E-70308FCFD4C2}"/>
              </a:ext>
            </a:extLst>
          </p:cNvPr>
          <p:cNvGrpSpPr/>
          <p:nvPr/>
        </p:nvGrpSpPr>
        <p:grpSpPr>
          <a:xfrm>
            <a:off x="-128314" y="1624603"/>
            <a:ext cx="4559989" cy="2996303"/>
            <a:chOff x="191744" y="1670866"/>
            <a:chExt cx="4655715" cy="29369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8AE88-C7C9-4BB3-A96B-3CBE3708C8E8}"/>
                </a:ext>
              </a:extLst>
            </p:cNvPr>
            <p:cNvSpPr txBox="1"/>
            <p:nvPr/>
          </p:nvSpPr>
          <p:spPr>
            <a:xfrm rot="981469">
              <a:off x="907856" y="4263431"/>
              <a:ext cx="97432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DECOR</a:t>
              </a:r>
              <a:endParaRPr lang="ru-RU" sz="1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C967AFD8-BC19-4F29-B975-A7B30571BA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6525" y="3899822"/>
              <a:ext cx="200530" cy="338399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FD52CB9A-F58A-4077-B561-97699F71C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6629" y="4119132"/>
              <a:ext cx="0" cy="179458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5FD914FD-071D-4FE9-B5C5-3F9C42BA4C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3350" y="4069021"/>
              <a:ext cx="365366" cy="299865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B68211-87DB-4BA4-B5D2-B2063DF3C6C8}"/>
                </a:ext>
              </a:extLst>
            </p:cNvPr>
            <p:cNvSpPr txBox="1"/>
            <p:nvPr/>
          </p:nvSpPr>
          <p:spPr>
            <a:xfrm rot="21132789">
              <a:off x="191744" y="1670866"/>
              <a:ext cx="457248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System of calibration telescopes (SCT)</a:t>
              </a:r>
              <a:endParaRPr lang="ru-RU" sz="1600" dirty="0"/>
            </a:p>
          </p:txBody>
        </p: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C1C87E91-664F-4CD2-AC8C-4D3B58C33977}"/>
                </a:ext>
              </a:extLst>
            </p:cNvPr>
            <p:cNvCxnSpPr>
              <a:cxnSpLocks/>
            </p:cNvCxnSpPr>
            <p:nvPr/>
          </p:nvCxnSpPr>
          <p:spPr>
            <a:xfrm>
              <a:off x="2563372" y="1956931"/>
              <a:ext cx="65529" cy="22083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2CDF9781-449E-4E95-91C6-FA91F33C19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5312" y="2030103"/>
              <a:ext cx="168047" cy="275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26234BF6-F572-4705-992F-9A48FF0BFAB2}"/>
                </a:ext>
              </a:extLst>
            </p:cNvPr>
            <p:cNvCxnSpPr>
              <a:cxnSpLocks/>
            </p:cNvCxnSpPr>
            <p:nvPr/>
          </p:nvCxnSpPr>
          <p:spPr>
            <a:xfrm>
              <a:off x="3484651" y="1859454"/>
              <a:ext cx="213321" cy="22119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6CC116-F35D-4EA3-8E6E-25702A878CE7}"/>
                </a:ext>
              </a:extLst>
            </p:cNvPr>
            <p:cNvSpPr txBox="1"/>
            <p:nvPr/>
          </p:nvSpPr>
          <p:spPr>
            <a:xfrm>
              <a:off x="4308140" y="4269222"/>
              <a:ext cx="5393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SCT</a:t>
              </a:r>
              <a:endParaRPr lang="ru-RU" sz="1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43CEA35E-1880-4289-A45E-72CA78160C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08140" y="4143032"/>
              <a:ext cx="168836" cy="155557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955A8-E5AE-4272-9241-4BDAC2C5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62644"/>
            <a:ext cx="11963401" cy="6594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NEVOD-DECOR experiment</a:t>
            </a:r>
            <a:endParaRPr lang="ru-RU" sz="40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3F5C1EC-A9E1-4185-8DCB-2ADE89964F29}"/>
              </a:ext>
            </a:extLst>
          </p:cNvPr>
          <p:cNvGrpSpPr/>
          <p:nvPr/>
        </p:nvGrpSpPr>
        <p:grpSpPr>
          <a:xfrm>
            <a:off x="5958257" y="999925"/>
            <a:ext cx="6207153" cy="4729666"/>
            <a:chOff x="5836920" y="944880"/>
            <a:chExt cx="5530216" cy="4213860"/>
          </a:xfrm>
        </p:grpSpPr>
        <p:pic>
          <p:nvPicPr>
            <p:cNvPr id="24" name="Picture 6" descr="N369_995681_new">
              <a:extLst>
                <a:ext uri="{FF2B5EF4-FFF2-40B4-BE49-F238E27FC236}">
                  <a16:creationId xmlns:a16="http://schemas.microsoft.com/office/drawing/2014/main" id="{D69B3A8C-96D5-4952-BB13-57E122985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" t="20497" r="93" b="17061"/>
            <a:stretch>
              <a:fillRect/>
            </a:stretch>
          </p:blipFill>
          <p:spPr bwMode="auto">
            <a:xfrm>
              <a:off x="5836920" y="944880"/>
              <a:ext cx="5530216" cy="2070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" descr="N282_338487_new">
              <a:extLst>
                <a:ext uri="{FF2B5EF4-FFF2-40B4-BE49-F238E27FC236}">
                  <a16:creationId xmlns:a16="http://schemas.microsoft.com/office/drawing/2014/main" id="{A7C8F53B-0BD3-4A1E-AC79-EF13443F8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95" r="1476" b="16725"/>
            <a:stretch>
              <a:fillRect/>
            </a:stretch>
          </p:blipFill>
          <p:spPr bwMode="auto">
            <a:xfrm>
              <a:off x="5836920" y="3072766"/>
              <a:ext cx="5530216" cy="2085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ctangle 3">
            <a:extLst>
              <a:ext uri="{FF2B5EF4-FFF2-40B4-BE49-F238E27FC236}">
                <a16:creationId xmlns:a16="http://schemas.microsoft.com/office/drawing/2014/main" id="{642BCCA9-C3E1-4905-A1C6-84E585CE7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087" y="5780910"/>
            <a:ext cx="109100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987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98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98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ru-RU" sz="2800" dirty="0">
                <a:latin typeface="+mn-lt"/>
              </a:rPr>
              <a:t>Disadvantages: </a:t>
            </a:r>
            <a:r>
              <a:rPr lang="en-US" sz="2800" dirty="0">
                <a:latin typeface="+mn-lt"/>
              </a:rPr>
              <a:t>DECOR </a:t>
            </a:r>
            <a:r>
              <a:rPr lang="en-US" altLang="ru-RU" sz="2800" dirty="0">
                <a:latin typeface="+mn-lt"/>
              </a:rPr>
              <a:t>does not cover full </a:t>
            </a:r>
            <a:r>
              <a:rPr lang="en-US" sz="2800" dirty="0">
                <a:latin typeface="+mn-lt"/>
              </a:rPr>
              <a:t>NEVOD </a:t>
            </a:r>
            <a:r>
              <a:rPr lang="en-US" altLang="ru-RU" sz="2800" dirty="0">
                <a:latin typeface="+mn-lt"/>
              </a:rPr>
              <a:t>side surface and its area is not continuous.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6CC116-F35D-4EA3-8E6E-25702A878CE7}"/>
              </a:ext>
            </a:extLst>
          </p:cNvPr>
          <p:cNvSpPr txBox="1"/>
          <p:nvPr/>
        </p:nvSpPr>
        <p:spPr>
          <a:xfrm>
            <a:off x="1469278" y="5102563"/>
            <a:ext cx="3192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Model of the NEVOD-DECOR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1671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_DEKOR_v2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870"/>
            <a:ext cx="6898638" cy="3880396"/>
          </a:xfr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3F826A86-E856-487D-A614-DB345AEE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3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8AE88-C7C9-4BB3-A96B-3CBE3708C8E8}"/>
              </a:ext>
            </a:extLst>
          </p:cNvPr>
          <p:cNvSpPr txBox="1"/>
          <p:nvPr/>
        </p:nvSpPr>
        <p:spPr>
          <a:xfrm rot="1541042">
            <a:off x="787871" y="4616613"/>
            <a:ext cx="954291" cy="34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DECOR</a:t>
            </a:r>
            <a:endParaRPr lang="ru-RU" sz="1600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967AFD8-BC19-4F29-B975-A7B30571BA76}"/>
              </a:ext>
            </a:extLst>
          </p:cNvPr>
          <p:cNvCxnSpPr>
            <a:cxnSpLocks/>
          </p:cNvCxnSpPr>
          <p:nvPr/>
        </p:nvCxnSpPr>
        <p:spPr>
          <a:xfrm flipH="1" flipV="1">
            <a:off x="770031" y="4303893"/>
            <a:ext cx="118243" cy="233273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D52CB9A-F58A-4077-B561-97699F71C43D}"/>
              </a:ext>
            </a:extLst>
          </p:cNvPr>
          <p:cNvCxnSpPr>
            <a:cxnSpLocks/>
          </p:cNvCxnSpPr>
          <p:nvPr/>
        </p:nvCxnSpPr>
        <p:spPr>
          <a:xfrm flipV="1">
            <a:off x="1313740" y="4481734"/>
            <a:ext cx="70922" cy="186778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 flipV="1">
            <a:off x="1537470" y="4401218"/>
            <a:ext cx="905755" cy="44586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B68211-87DB-4BA4-B5D2-B2063DF3C6C8}"/>
              </a:ext>
            </a:extLst>
          </p:cNvPr>
          <p:cNvSpPr txBox="1"/>
          <p:nvPr/>
        </p:nvSpPr>
        <p:spPr>
          <a:xfrm rot="21132789">
            <a:off x="120360" y="1481489"/>
            <a:ext cx="4478473" cy="34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System of calibration telescopes (SCT)</a:t>
            </a:r>
            <a:endParaRPr lang="ru-RU" sz="1600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1C87E91-664F-4CD2-AC8C-4D3B58C33977}"/>
              </a:ext>
            </a:extLst>
          </p:cNvPr>
          <p:cNvCxnSpPr>
            <a:cxnSpLocks/>
          </p:cNvCxnSpPr>
          <p:nvPr/>
        </p:nvCxnSpPr>
        <p:spPr>
          <a:xfrm>
            <a:off x="2443225" y="1773339"/>
            <a:ext cx="64182" cy="22530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CDF9781-449E-4E95-91C6-FA91F33C19DB}"/>
              </a:ext>
            </a:extLst>
          </p:cNvPr>
          <p:cNvCxnSpPr>
            <a:cxnSpLocks/>
          </p:cNvCxnSpPr>
          <p:nvPr/>
        </p:nvCxnSpPr>
        <p:spPr>
          <a:xfrm flipH="1">
            <a:off x="1769869" y="1847992"/>
            <a:ext cx="117793" cy="27127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6234BF6-F572-4705-992F-9A48FF0BFAB2}"/>
              </a:ext>
            </a:extLst>
          </p:cNvPr>
          <p:cNvCxnSpPr>
            <a:cxnSpLocks/>
          </p:cNvCxnSpPr>
          <p:nvPr/>
        </p:nvCxnSpPr>
        <p:spPr>
          <a:xfrm>
            <a:off x="3241999" y="1654190"/>
            <a:ext cx="208029" cy="26722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955A8-E5AE-4272-9241-4BDAC2C5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62644"/>
            <a:ext cx="11963401" cy="6594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NEVOD-DECOR experiment</a:t>
            </a:r>
            <a:endParaRPr lang="ru-RU" sz="40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3F5C1EC-A9E1-4185-8DCB-2ADE89964F29}"/>
              </a:ext>
            </a:extLst>
          </p:cNvPr>
          <p:cNvGrpSpPr/>
          <p:nvPr/>
        </p:nvGrpSpPr>
        <p:grpSpPr>
          <a:xfrm>
            <a:off x="5958257" y="999925"/>
            <a:ext cx="6207153" cy="4729666"/>
            <a:chOff x="5836920" y="944880"/>
            <a:chExt cx="5530216" cy="4213860"/>
          </a:xfrm>
        </p:grpSpPr>
        <p:pic>
          <p:nvPicPr>
            <p:cNvPr id="24" name="Picture 6" descr="N369_995681_new">
              <a:extLst>
                <a:ext uri="{FF2B5EF4-FFF2-40B4-BE49-F238E27FC236}">
                  <a16:creationId xmlns:a16="http://schemas.microsoft.com/office/drawing/2014/main" id="{D69B3A8C-96D5-4952-BB13-57E122985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" t="20497" r="93" b="17061"/>
            <a:stretch>
              <a:fillRect/>
            </a:stretch>
          </p:blipFill>
          <p:spPr bwMode="auto">
            <a:xfrm>
              <a:off x="5836920" y="944880"/>
              <a:ext cx="5530216" cy="2070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" descr="N282_338487_new">
              <a:extLst>
                <a:ext uri="{FF2B5EF4-FFF2-40B4-BE49-F238E27FC236}">
                  <a16:creationId xmlns:a16="http://schemas.microsoft.com/office/drawing/2014/main" id="{A7C8F53B-0BD3-4A1E-AC79-EF13443F8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95" r="1476" b="16725"/>
            <a:stretch>
              <a:fillRect/>
            </a:stretch>
          </p:blipFill>
          <p:spPr bwMode="auto">
            <a:xfrm>
              <a:off x="5836920" y="3072766"/>
              <a:ext cx="5530216" cy="2085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ctangle 3">
            <a:extLst>
              <a:ext uri="{FF2B5EF4-FFF2-40B4-BE49-F238E27FC236}">
                <a16:creationId xmlns:a16="http://schemas.microsoft.com/office/drawing/2014/main" id="{642BCCA9-C3E1-4905-A1C6-84E585CE7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087" y="5780910"/>
            <a:ext cx="109100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987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98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98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ru-RU" sz="2800" dirty="0">
                <a:latin typeface="+mn-lt"/>
              </a:rPr>
              <a:t>Disadvantages: </a:t>
            </a:r>
            <a:r>
              <a:rPr lang="en-US" sz="2800" dirty="0">
                <a:latin typeface="+mn-lt"/>
              </a:rPr>
              <a:t>DECOR </a:t>
            </a:r>
            <a:r>
              <a:rPr lang="en-US" altLang="ru-RU" sz="2800" dirty="0">
                <a:latin typeface="+mn-lt"/>
              </a:rPr>
              <a:t>does not cover full </a:t>
            </a:r>
            <a:r>
              <a:rPr lang="en-US" sz="2800" dirty="0">
                <a:latin typeface="+mn-lt"/>
              </a:rPr>
              <a:t>NEVOD </a:t>
            </a:r>
            <a:r>
              <a:rPr lang="en-US" altLang="ru-RU" sz="2800" dirty="0">
                <a:latin typeface="+mn-lt"/>
              </a:rPr>
              <a:t>side surface and its area is not continuous.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6CC116-F35D-4EA3-8E6E-25702A878CE7}"/>
              </a:ext>
            </a:extLst>
          </p:cNvPr>
          <p:cNvSpPr txBox="1"/>
          <p:nvPr/>
        </p:nvSpPr>
        <p:spPr>
          <a:xfrm>
            <a:off x="1749642" y="5416697"/>
            <a:ext cx="3192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Model of the NEVOD-DECOR </a:t>
            </a:r>
            <a:endParaRPr lang="ru-RU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D08DD0-F03F-4B00-A394-6D7AAA971BB3}"/>
              </a:ext>
            </a:extLst>
          </p:cNvPr>
          <p:cNvSpPr txBox="1"/>
          <p:nvPr/>
        </p:nvSpPr>
        <p:spPr>
          <a:xfrm rot="899812">
            <a:off x="43445" y="2640036"/>
            <a:ext cx="1891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pPr algn="ctr"/>
            <a:r>
              <a:rPr lang="en-US" dirty="0"/>
              <a:t>Cherenkov Water Detector (CWD)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>
            <a:off x="1769869" y="3148564"/>
            <a:ext cx="389857" cy="8231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4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1_TREK_v2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944" y="1414528"/>
            <a:ext cx="8959016" cy="5039332"/>
          </a:xfr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3F826A86-E856-487D-A614-DB345AEE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4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8AE88-C7C9-4BB3-A96B-3CBE3708C8E8}"/>
              </a:ext>
            </a:extLst>
          </p:cNvPr>
          <p:cNvSpPr txBox="1"/>
          <p:nvPr/>
        </p:nvSpPr>
        <p:spPr>
          <a:xfrm rot="981469">
            <a:off x="1481821" y="5552875"/>
            <a:ext cx="954291" cy="34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DECOR</a:t>
            </a:r>
            <a:endParaRPr lang="ru-RU" sz="1600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967AFD8-BC19-4F29-B975-A7B30571BA76}"/>
              </a:ext>
            </a:extLst>
          </p:cNvPr>
          <p:cNvCxnSpPr>
            <a:cxnSpLocks/>
          </p:cNvCxnSpPr>
          <p:nvPr/>
        </p:nvCxnSpPr>
        <p:spPr>
          <a:xfrm flipH="1" flipV="1">
            <a:off x="1181293" y="4979282"/>
            <a:ext cx="440473" cy="50977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D52CB9A-F58A-4077-B561-97699F71C43D}"/>
              </a:ext>
            </a:extLst>
          </p:cNvPr>
          <p:cNvCxnSpPr>
            <a:cxnSpLocks/>
          </p:cNvCxnSpPr>
          <p:nvPr/>
        </p:nvCxnSpPr>
        <p:spPr>
          <a:xfrm flipH="1" flipV="1">
            <a:off x="1904631" y="5249690"/>
            <a:ext cx="38554" cy="29416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 flipV="1">
            <a:off x="2280453" y="5093629"/>
            <a:ext cx="1107638" cy="60629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B68211-87DB-4BA4-B5D2-B2063DF3C6C8}"/>
              </a:ext>
            </a:extLst>
          </p:cNvPr>
          <p:cNvSpPr txBox="1"/>
          <p:nvPr/>
        </p:nvSpPr>
        <p:spPr>
          <a:xfrm rot="21132789">
            <a:off x="1349236" y="1366637"/>
            <a:ext cx="4478473" cy="34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System of calibration telescopes (SCT)</a:t>
            </a:r>
            <a:endParaRPr lang="ru-RU" sz="1600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1C87E91-664F-4CD2-AC8C-4D3B58C33977}"/>
              </a:ext>
            </a:extLst>
          </p:cNvPr>
          <p:cNvCxnSpPr>
            <a:cxnSpLocks/>
          </p:cNvCxnSpPr>
          <p:nvPr/>
        </p:nvCxnSpPr>
        <p:spPr>
          <a:xfrm>
            <a:off x="3727331" y="1677340"/>
            <a:ext cx="64182" cy="22530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CDF9781-449E-4E95-91C6-FA91F33C19DB}"/>
              </a:ext>
            </a:extLst>
          </p:cNvPr>
          <p:cNvCxnSpPr>
            <a:cxnSpLocks/>
          </p:cNvCxnSpPr>
          <p:nvPr/>
        </p:nvCxnSpPr>
        <p:spPr>
          <a:xfrm flipH="1">
            <a:off x="2634242" y="1789990"/>
            <a:ext cx="164592" cy="28069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6234BF6-F572-4705-992F-9A48FF0BFAB2}"/>
              </a:ext>
            </a:extLst>
          </p:cNvPr>
          <p:cNvCxnSpPr>
            <a:cxnSpLocks/>
          </p:cNvCxnSpPr>
          <p:nvPr/>
        </p:nvCxnSpPr>
        <p:spPr>
          <a:xfrm>
            <a:off x="4514235" y="1581883"/>
            <a:ext cx="208935" cy="225663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A6CC116-F35D-4EA3-8E6E-25702A878CE7}"/>
              </a:ext>
            </a:extLst>
          </p:cNvPr>
          <p:cNvSpPr txBox="1"/>
          <p:nvPr/>
        </p:nvSpPr>
        <p:spPr>
          <a:xfrm>
            <a:off x="3165453" y="5645832"/>
            <a:ext cx="528230" cy="34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SCT</a:t>
            </a:r>
            <a:endParaRPr lang="ru-RU" sz="1600" dirty="0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43CEA35E-1880-4289-A45E-72CA78160C91}"/>
              </a:ext>
            </a:extLst>
          </p:cNvPr>
          <p:cNvCxnSpPr>
            <a:cxnSpLocks/>
          </p:cNvCxnSpPr>
          <p:nvPr/>
        </p:nvCxnSpPr>
        <p:spPr>
          <a:xfrm flipV="1">
            <a:off x="3557033" y="5489057"/>
            <a:ext cx="266666" cy="21086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C7C1F77-D49F-48C8-B9B5-3FA44ED22C45}"/>
              </a:ext>
            </a:extLst>
          </p:cNvPr>
          <p:cNvSpPr txBox="1"/>
          <p:nvPr/>
        </p:nvSpPr>
        <p:spPr>
          <a:xfrm>
            <a:off x="2214747" y="6248042"/>
            <a:ext cx="2244258" cy="659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Inner plane </a:t>
            </a:r>
          </a:p>
          <a:p>
            <a:pPr algn="r"/>
            <a:r>
              <a:rPr lang="en-US" sz="1800" dirty="0"/>
              <a:t>of drift chambers</a:t>
            </a:r>
            <a:endParaRPr lang="ru-RU" dirty="0"/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50F88D9-38D5-47D2-97AE-B779082FABED}"/>
              </a:ext>
            </a:extLst>
          </p:cNvPr>
          <p:cNvCxnSpPr>
            <a:cxnSpLocks/>
          </p:cNvCxnSpPr>
          <p:nvPr/>
        </p:nvCxnSpPr>
        <p:spPr>
          <a:xfrm flipV="1">
            <a:off x="3858482" y="5971456"/>
            <a:ext cx="347758" cy="34832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0D08DD0-F03F-4B00-A394-6D7AAA971BB3}"/>
              </a:ext>
            </a:extLst>
          </p:cNvPr>
          <p:cNvSpPr txBox="1"/>
          <p:nvPr/>
        </p:nvSpPr>
        <p:spPr>
          <a:xfrm>
            <a:off x="9030620" y="2264702"/>
            <a:ext cx="2036623" cy="659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</a:t>
            </a:r>
            <a:r>
              <a:rPr lang="en-US" sz="1800" dirty="0"/>
              <a:t>uter plane </a:t>
            </a:r>
          </a:p>
          <a:p>
            <a:r>
              <a:rPr lang="en-US" sz="1800" dirty="0"/>
              <a:t>of drift chambers</a:t>
            </a:r>
            <a:endParaRPr lang="ru-RU" dirty="0"/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DAA835FE-D63E-4C6A-BB45-D3D6AE86A805}"/>
              </a:ext>
            </a:extLst>
          </p:cNvPr>
          <p:cNvCxnSpPr>
            <a:cxnSpLocks/>
          </p:cNvCxnSpPr>
          <p:nvPr/>
        </p:nvCxnSpPr>
        <p:spPr>
          <a:xfrm flipH="1">
            <a:off x="8786361" y="2718981"/>
            <a:ext cx="242557" cy="205123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3081873-9A1A-481D-9C9A-B49F16D5986E}"/>
              </a:ext>
            </a:extLst>
          </p:cNvPr>
          <p:cNvSpPr txBox="1"/>
          <p:nvPr/>
        </p:nvSpPr>
        <p:spPr>
          <a:xfrm>
            <a:off x="7492713" y="5386681"/>
            <a:ext cx="44964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The TREK consists of </a:t>
            </a:r>
            <a:r>
              <a:rPr lang="ru-RU" sz="2000" dirty="0"/>
              <a:t>264 </a:t>
            </a:r>
            <a:r>
              <a:rPr lang="en-US" sz="2000" dirty="0"/>
              <a:t>drift </a:t>
            </a:r>
            <a:r>
              <a:rPr lang="ru-RU" sz="2000" dirty="0" err="1"/>
              <a:t>chamber</a:t>
            </a:r>
            <a:r>
              <a:rPr lang="en-US" sz="2000" dirty="0"/>
              <a:t>s</a:t>
            </a:r>
          </a:p>
          <a:p>
            <a:pPr>
              <a:spcBef>
                <a:spcPts val="600"/>
              </a:spcBef>
            </a:pP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area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one</a:t>
            </a:r>
            <a:r>
              <a:rPr lang="ru-RU" sz="2000" dirty="0"/>
              <a:t> </a:t>
            </a:r>
            <a:r>
              <a:rPr lang="ru-RU" sz="2000" dirty="0" err="1"/>
              <a:t>chamber</a:t>
            </a:r>
            <a:r>
              <a:rPr lang="ru-RU" sz="2000" dirty="0"/>
              <a:t> </a:t>
            </a:r>
            <a:r>
              <a:rPr lang="ru-RU" sz="2000" dirty="0" err="1"/>
              <a:t>is</a:t>
            </a:r>
            <a:r>
              <a:rPr lang="ru-RU" sz="2000" dirty="0"/>
              <a:t> 1.85 </a:t>
            </a:r>
            <a:r>
              <a:rPr lang="en-US" sz="2000" dirty="0"/>
              <a:t>m</a:t>
            </a:r>
            <a:r>
              <a:rPr lang="ru-RU" sz="2000" baseline="30000" dirty="0">
                <a:solidFill>
                  <a:schemeClr val="tx1"/>
                </a:solidFill>
              </a:rPr>
              <a:t>2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ru-RU" sz="2000" dirty="0" err="1"/>
              <a:t>Detector</a:t>
            </a:r>
            <a:r>
              <a:rPr lang="ru-RU" sz="2000" dirty="0"/>
              <a:t> </a:t>
            </a:r>
            <a:r>
              <a:rPr lang="en-US" sz="2000" dirty="0"/>
              <a:t>TREK </a:t>
            </a:r>
            <a:r>
              <a:rPr lang="ru-RU" sz="2000" dirty="0" err="1"/>
              <a:t>area</a:t>
            </a:r>
            <a:r>
              <a:rPr lang="en-US" sz="2000" dirty="0"/>
              <a:t> is</a:t>
            </a:r>
            <a:r>
              <a:rPr lang="ru-RU" sz="2000" dirty="0"/>
              <a:t> 250 </a:t>
            </a:r>
            <a:r>
              <a:rPr lang="en-US" sz="2000" dirty="0"/>
              <a:t>m</a:t>
            </a:r>
            <a:r>
              <a:rPr lang="ru-RU" sz="2000" baseline="30000" dirty="0">
                <a:solidFill>
                  <a:schemeClr val="tx1"/>
                </a:solidFill>
              </a:rPr>
              <a:t>2</a:t>
            </a:r>
            <a:endParaRPr lang="ru-RU" sz="2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955A8-E5AE-4272-9241-4BDAC2C5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62643"/>
            <a:ext cx="11963401" cy="1209795"/>
          </a:xfrm>
        </p:spPr>
        <p:txBody>
          <a:bodyPr>
            <a:normAutofit/>
          </a:bodyPr>
          <a:lstStyle/>
          <a:p>
            <a:r>
              <a:rPr lang="en-US" sz="4000" dirty="0"/>
              <a:t>Detector TREK</a:t>
            </a:r>
            <a:r>
              <a:rPr lang="ru-RU" sz="4000" dirty="0"/>
              <a:t> </a:t>
            </a:r>
            <a:r>
              <a:rPr lang="en-US" sz="4000" dirty="0"/>
              <a:t>and other detectors of </a:t>
            </a:r>
            <a:br>
              <a:rPr lang="en-US" sz="4000" dirty="0"/>
            </a:br>
            <a:r>
              <a:rPr lang="en-US" sz="4000" dirty="0"/>
              <a:t>the experimental complex NEVOD</a:t>
            </a:r>
            <a:endParaRPr lang="ru-RU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08DD0-F03F-4B00-A394-6D7AAA971BB3}"/>
              </a:ext>
            </a:extLst>
          </p:cNvPr>
          <p:cNvSpPr txBox="1"/>
          <p:nvPr/>
        </p:nvSpPr>
        <p:spPr>
          <a:xfrm rot="729763">
            <a:off x="675944" y="3044305"/>
            <a:ext cx="1891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Cherenkov Water Detector (CWD)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 flipV="1">
            <a:off x="2491962" y="2924104"/>
            <a:ext cx="684619" cy="44683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 flipV="1">
            <a:off x="2491962" y="3577202"/>
            <a:ext cx="750026" cy="6237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FD914FD-071D-4FE9-B5C5-3F9C42BA4C55}"/>
              </a:ext>
            </a:extLst>
          </p:cNvPr>
          <p:cNvCxnSpPr>
            <a:cxnSpLocks/>
          </p:cNvCxnSpPr>
          <p:nvPr/>
        </p:nvCxnSpPr>
        <p:spPr>
          <a:xfrm>
            <a:off x="2454488" y="3806776"/>
            <a:ext cx="469867" cy="62387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1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1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92FD-BB2C-4004-B273-CD9931A5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17" y="-60050"/>
            <a:ext cx="11724341" cy="994172"/>
          </a:xfrm>
        </p:spPr>
        <p:txBody>
          <a:bodyPr>
            <a:normAutofit/>
          </a:bodyPr>
          <a:lstStyle/>
          <a:p>
            <a:r>
              <a:rPr lang="en-US" dirty="0"/>
              <a:t>The principle of operation of TREK drift chamber:</a:t>
            </a:r>
            <a:endParaRPr lang="ru-RU" dirty="0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4FF9F9FC-87CB-48C9-A2B5-433ADC761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779" y="3518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151B34-2525-47A6-BC4B-FDAA5BFD19F9}"/>
                  </a:ext>
                </a:extLst>
              </p:cNvPr>
              <p:cNvSpPr txBox="1"/>
              <p:nvPr/>
            </p:nvSpPr>
            <p:spPr>
              <a:xfrm>
                <a:off x="5411407" y="4656541"/>
                <a:ext cx="376396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R="0">
                  <a:spcBef>
                    <a:spcPts val="600"/>
                  </a:spcBef>
                  <a:defRPr sz="2000" b="0" i="0" u="none" strike="noStrike" baseline="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</a:lstStyle>
              <a:p>
                <a:r>
                  <a:rPr lang="en-US" dirty="0"/>
                  <a:t>Characteristics of DECOR:</a:t>
                </a:r>
                <a:endParaRPr lang="ru-RU" dirty="0"/>
              </a:p>
              <a:p>
                <a:pPr marL="182563" indent="-182563" defTabSz="182563"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sz="2000" dirty="0"/>
                  <a:t>DECOR</a:t>
                </a:r>
                <a:r>
                  <a:rPr lang="ru-RU" dirty="0"/>
                  <a:t> </a:t>
                </a:r>
                <a:r>
                  <a:rPr lang="en-US" dirty="0"/>
                  <a:t>area is 72 </a:t>
                </a:r>
                <a:r>
                  <a:rPr lang="en-US" sz="2000" dirty="0"/>
                  <a:t>m</a:t>
                </a:r>
                <a:r>
                  <a:rPr lang="ru-RU" sz="2000" baseline="30000" dirty="0">
                    <a:solidFill>
                      <a:schemeClr val="tx1"/>
                    </a:solidFill>
                  </a:rPr>
                  <a:t>2</a:t>
                </a:r>
                <a:endParaRPr lang="en-US" dirty="0"/>
              </a:p>
              <a:p>
                <a:pPr marL="182563" indent="-182563" defTabSz="182563"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dirty="0"/>
                  <a:t>Spatial accuracy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1 </a:t>
                </a:r>
                <a:r>
                  <a:rPr lang="en-US" dirty="0"/>
                  <a:t>cm</a:t>
                </a:r>
                <a:endParaRPr lang="ru-RU" dirty="0"/>
              </a:p>
              <a:p>
                <a:pPr marL="182563" indent="-182563" defTabSz="182563"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dirty="0"/>
                  <a:t>Angular accuracy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1°</a:t>
                </a:r>
              </a:p>
              <a:p>
                <a:pPr marL="182563" indent="-182563" defTabSz="182563"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dirty="0"/>
                  <a:t>Two-track resolution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3 cm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151B34-2525-47A6-BC4B-FDAA5BFD1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1407" y="4656541"/>
                <a:ext cx="3763962" cy="1938992"/>
              </a:xfrm>
              <a:prstGeom prst="rect">
                <a:avLst/>
              </a:prstGeom>
              <a:blipFill>
                <a:blip r:embed="rId3"/>
                <a:stretch>
                  <a:fillRect l="-1783" t="-1887" b="-4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4">
            <a:extLst>
              <a:ext uri="{FF2B5EF4-FFF2-40B4-BE49-F238E27FC236}">
                <a16:creationId xmlns:a16="http://schemas.microsoft.com/office/drawing/2014/main" id="{16350015-DBC9-4CFB-B549-7064F8BA91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455" y="782395"/>
            <a:ext cx="12141200" cy="3565525"/>
            <a:chOff x="10" y="794"/>
            <a:chExt cx="7648" cy="2246"/>
          </a:xfrm>
        </p:grpSpPr>
        <p:grpSp>
          <p:nvGrpSpPr>
            <p:cNvPr id="17" name="Group 205">
              <a:extLst>
                <a:ext uri="{FF2B5EF4-FFF2-40B4-BE49-F238E27FC236}">
                  <a16:creationId xmlns:a16="http://schemas.microsoft.com/office/drawing/2014/main" id="{012D17F0-A44C-4111-AF30-419EAAB4D5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" y="794"/>
              <a:ext cx="7648" cy="1513"/>
              <a:chOff x="10" y="794"/>
              <a:chExt cx="7648" cy="1513"/>
            </a:xfrm>
          </p:grpSpPr>
          <p:sp>
            <p:nvSpPr>
              <p:cNvPr id="165" name="Rectangle 6">
                <a:extLst>
                  <a:ext uri="{FF2B5EF4-FFF2-40B4-BE49-F238E27FC236}">
                    <a16:creationId xmlns:a16="http://schemas.microsoft.com/office/drawing/2014/main" id="{AC992A08-46BC-4A02-9E12-55F55AE0A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794"/>
                <a:ext cx="7648" cy="1513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Rectangle 7">
                <a:extLst>
                  <a:ext uri="{FF2B5EF4-FFF2-40B4-BE49-F238E27FC236}">
                    <a16:creationId xmlns:a16="http://schemas.microsoft.com/office/drawing/2014/main" id="{1CEADE35-4D9D-4D2A-947D-C0D6A7245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" y="984"/>
                <a:ext cx="7529" cy="9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7" name="Rectangle 8">
                <a:extLst>
                  <a:ext uri="{FF2B5EF4-FFF2-40B4-BE49-F238E27FC236}">
                    <a16:creationId xmlns:a16="http://schemas.microsoft.com/office/drawing/2014/main" id="{C9DFC4E2-26E5-4350-8E28-0E45EA914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" y="984"/>
                <a:ext cx="7529" cy="972"/>
              </a:xfrm>
              <a:prstGeom prst="rect">
                <a:avLst/>
              </a:prstGeom>
              <a:noFill/>
              <a:ln w="36513" cap="rnd">
                <a:solidFill>
                  <a:srgbClr val="548B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8" name="Oval 9">
                <a:extLst>
                  <a:ext uri="{FF2B5EF4-FFF2-40B4-BE49-F238E27FC236}">
                    <a16:creationId xmlns:a16="http://schemas.microsoft.com/office/drawing/2014/main" id="{87E36500-F826-43F1-BD4B-F0BD9AB17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" name="Oval 10">
                <a:extLst>
                  <a:ext uri="{FF2B5EF4-FFF2-40B4-BE49-F238E27FC236}">
                    <a16:creationId xmlns:a16="http://schemas.microsoft.com/office/drawing/2014/main" id="{DFB88F57-39B1-4E3B-86CC-ADB784CC1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081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Oval 11">
                <a:extLst>
                  <a:ext uri="{FF2B5EF4-FFF2-40B4-BE49-F238E27FC236}">
                    <a16:creationId xmlns:a16="http://schemas.microsoft.com/office/drawing/2014/main" id="{F792594C-0E89-437E-AE30-943BC1145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154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Oval 12">
                <a:extLst>
                  <a:ext uri="{FF2B5EF4-FFF2-40B4-BE49-F238E27FC236}">
                    <a16:creationId xmlns:a16="http://schemas.microsoft.com/office/drawing/2014/main" id="{B552446F-6AAA-4185-999F-654B57A8D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22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Oval 13">
                <a:extLst>
                  <a:ext uri="{FF2B5EF4-FFF2-40B4-BE49-F238E27FC236}">
                    <a16:creationId xmlns:a16="http://schemas.microsoft.com/office/drawing/2014/main" id="{236ACAC8-AB1B-48AE-815B-D4EAB853E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301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Oval 14">
                <a:extLst>
                  <a:ext uri="{FF2B5EF4-FFF2-40B4-BE49-F238E27FC236}">
                    <a16:creationId xmlns:a16="http://schemas.microsoft.com/office/drawing/2014/main" id="{8E68FE86-4868-4ECD-8D13-728BA3E56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374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Oval 15">
                <a:extLst>
                  <a:ext uri="{FF2B5EF4-FFF2-40B4-BE49-F238E27FC236}">
                    <a16:creationId xmlns:a16="http://schemas.microsoft.com/office/drawing/2014/main" id="{8DCBD316-2A76-4929-9013-7E88C54FE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44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Oval 16">
                <a:extLst>
                  <a:ext uri="{FF2B5EF4-FFF2-40B4-BE49-F238E27FC236}">
                    <a16:creationId xmlns:a16="http://schemas.microsoft.com/office/drawing/2014/main" id="{3B9F31C8-2890-47BE-9028-00755E4E5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521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" name="Oval 17">
                <a:extLst>
                  <a:ext uri="{FF2B5EF4-FFF2-40B4-BE49-F238E27FC236}">
                    <a16:creationId xmlns:a16="http://schemas.microsoft.com/office/drawing/2014/main" id="{88816B5A-775D-4E8E-8ABD-08282D820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594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7" name="Oval 18">
                <a:extLst>
                  <a:ext uri="{FF2B5EF4-FFF2-40B4-BE49-F238E27FC236}">
                    <a16:creationId xmlns:a16="http://schemas.microsoft.com/office/drawing/2014/main" id="{D1B75A57-2B8B-40BA-ABC0-25A02B1F6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66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Oval 19">
                <a:extLst>
                  <a:ext uri="{FF2B5EF4-FFF2-40B4-BE49-F238E27FC236}">
                    <a16:creationId xmlns:a16="http://schemas.microsoft.com/office/drawing/2014/main" id="{1E590505-9345-422E-BEA5-897405C09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741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9" name="Oval 20">
                <a:extLst>
                  <a:ext uri="{FF2B5EF4-FFF2-40B4-BE49-F238E27FC236}">
                    <a16:creationId xmlns:a16="http://schemas.microsoft.com/office/drawing/2014/main" id="{7CD1B5C7-B5F2-4C69-AC69-8C6187902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814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0" name="Oval 21">
                <a:extLst>
                  <a:ext uri="{FF2B5EF4-FFF2-40B4-BE49-F238E27FC236}">
                    <a16:creationId xmlns:a16="http://schemas.microsoft.com/office/drawing/2014/main" id="{3D0DE651-E8C9-4584-B126-C31C9310A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Oval 22">
                <a:extLst>
                  <a:ext uri="{FF2B5EF4-FFF2-40B4-BE49-F238E27FC236}">
                    <a16:creationId xmlns:a16="http://schemas.microsoft.com/office/drawing/2014/main" id="{57F580C6-10BD-47DA-8327-ABE627F97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" y="188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Oval 23">
                <a:extLst>
                  <a:ext uri="{FF2B5EF4-FFF2-40B4-BE49-F238E27FC236}">
                    <a16:creationId xmlns:a16="http://schemas.microsoft.com/office/drawing/2014/main" id="{99749BC4-01E6-43CB-9ADC-1B9004452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Oval 24">
                <a:extLst>
                  <a:ext uri="{FF2B5EF4-FFF2-40B4-BE49-F238E27FC236}">
                    <a16:creationId xmlns:a16="http://schemas.microsoft.com/office/drawing/2014/main" id="{67A59C27-424C-47EC-929F-E3190C9F0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Oval 25">
                <a:extLst>
                  <a:ext uri="{FF2B5EF4-FFF2-40B4-BE49-F238E27FC236}">
                    <a16:creationId xmlns:a16="http://schemas.microsoft.com/office/drawing/2014/main" id="{14C3B124-051F-44DE-9D29-9F1851F31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" y="188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Oval 26">
                <a:extLst>
                  <a:ext uri="{FF2B5EF4-FFF2-40B4-BE49-F238E27FC236}">
                    <a16:creationId xmlns:a16="http://schemas.microsoft.com/office/drawing/2014/main" id="{D6742185-104B-4902-B920-E66B5B08C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Oval 27">
                <a:extLst>
                  <a:ext uri="{FF2B5EF4-FFF2-40B4-BE49-F238E27FC236}">
                    <a16:creationId xmlns:a16="http://schemas.microsoft.com/office/drawing/2014/main" id="{E6F52CEA-D860-4962-94D0-3E50974B6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" y="1886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Freeform 28">
                <a:extLst>
                  <a:ext uri="{FF2B5EF4-FFF2-40B4-BE49-F238E27FC236}">
                    <a16:creationId xmlns:a16="http://schemas.microsoft.com/office/drawing/2014/main" id="{2AC80DA4-2612-425A-BFC7-3C4D8CC4A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" y="1887"/>
                <a:ext cx="37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5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Freeform 29">
                <a:extLst>
                  <a:ext uri="{FF2B5EF4-FFF2-40B4-BE49-F238E27FC236}">
                    <a16:creationId xmlns:a16="http://schemas.microsoft.com/office/drawing/2014/main" id="{99993357-D8CB-4562-A75A-750382F61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" y="1887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30">
                <a:extLst>
                  <a:ext uri="{FF2B5EF4-FFF2-40B4-BE49-F238E27FC236}">
                    <a16:creationId xmlns:a16="http://schemas.microsoft.com/office/drawing/2014/main" id="{C8598C25-75DC-45DA-9E20-398CC4870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" y="1887"/>
                <a:ext cx="36" cy="37"/>
              </a:xfrm>
              <a:custGeom>
                <a:avLst/>
                <a:gdLst>
                  <a:gd name="T0" fmla="*/ 75 w 151"/>
                  <a:gd name="T1" fmla="*/ 1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5 w 151"/>
                  <a:gd name="T9" fmla="*/ 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1"/>
                    </a:moveTo>
                    <a:cubicBezTo>
                      <a:pt x="34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31">
                <a:extLst>
                  <a:ext uri="{FF2B5EF4-FFF2-40B4-BE49-F238E27FC236}">
                    <a16:creationId xmlns:a16="http://schemas.microsoft.com/office/drawing/2014/main" id="{0CB4EE18-B680-42F8-8E0A-96111A18A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" y="1887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1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32">
                <a:extLst>
                  <a:ext uri="{FF2B5EF4-FFF2-40B4-BE49-F238E27FC236}">
                    <a16:creationId xmlns:a16="http://schemas.microsoft.com/office/drawing/2014/main" id="{6F691F24-E012-4E04-B18D-D1E944B17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" y="1887"/>
                <a:ext cx="37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5 w 151"/>
                  <a:gd name="T5" fmla="*/ 152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3" y="1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33">
                <a:extLst>
                  <a:ext uri="{FF2B5EF4-FFF2-40B4-BE49-F238E27FC236}">
                    <a16:creationId xmlns:a16="http://schemas.microsoft.com/office/drawing/2014/main" id="{49E5CEE8-B9A9-4BE1-8E81-41F5F936F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" y="1887"/>
                <a:ext cx="36" cy="36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Oval 34">
                <a:extLst>
                  <a:ext uri="{FF2B5EF4-FFF2-40B4-BE49-F238E27FC236}">
                    <a16:creationId xmlns:a16="http://schemas.microsoft.com/office/drawing/2014/main" id="{BD095AB4-75B9-406A-9F55-B61C6E2D3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" y="1887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35">
                <a:extLst>
                  <a:ext uri="{FF2B5EF4-FFF2-40B4-BE49-F238E27FC236}">
                    <a16:creationId xmlns:a16="http://schemas.microsoft.com/office/drawing/2014/main" id="{86678EB1-3295-4087-B515-6829F93CB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" y="1887"/>
                <a:ext cx="37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36">
                <a:extLst>
                  <a:ext uri="{FF2B5EF4-FFF2-40B4-BE49-F238E27FC236}">
                    <a16:creationId xmlns:a16="http://schemas.microsoft.com/office/drawing/2014/main" id="{78AE0BCF-E075-400B-9AB7-386EE373E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" y="1886"/>
                <a:ext cx="37" cy="37"/>
              </a:xfrm>
              <a:custGeom>
                <a:avLst/>
                <a:gdLst>
                  <a:gd name="T0" fmla="*/ 76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6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37">
                <a:extLst>
                  <a:ext uri="{FF2B5EF4-FFF2-40B4-BE49-F238E27FC236}">
                    <a16:creationId xmlns:a16="http://schemas.microsoft.com/office/drawing/2014/main" id="{16C3FC19-AC62-4733-806F-E9D60092A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1886"/>
                <a:ext cx="36" cy="37"/>
              </a:xfrm>
              <a:custGeom>
                <a:avLst/>
                <a:gdLst>
                  <a:gd name="T0" fmla="*/ 76 w 152"/>
                  <a:gd name="T1" fmla="*/ 0 h 151"/>
                  <a:gd name="T2" fmla="*/ 1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1" y="76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38">
                <a:extLst>
                  <a:ext uri="{FF2B5EF4-FFF2-40B4-BE49-F238E27FC236}">
                    <a16:creationId xmlns:a16="http://schemas.microsoft.com/office/drawing/2014/main" id="{6AE37782-F604-4266-B1DA-A2CD91D23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5" y="1886"/>
                <a:ext cx="37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6 w 151"/>
                  <a:gd name="T5" fmla="*/ 151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1"/>
                    </a:cubicBezTo>
                    <a:cubicBezTo>
                      <a:pt x="117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39">
                <a:extLst>
                  <a:ext uri="{FF2B5EF4-FFF2-40B4-BE49-F238E27FC236}">
                    <a16:creationId xmlns:a16="http://schemas.microsoft.com/office/drawing/2014/main" id="{D3A58CA9-1A43-4834-8BE1-A4F0D4313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" y="1886"/>
                <a:ext cx="37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40">
                <a:extLst>
                  <a:ext uri="{FF2B5EF4-FFF2-40B4-BE49-F238E27FC236}">
                    <a16:creationId xmlns:a16="http://schemas.microsoft.com/office/drawing/2014/main" id="{53831B5D-4848-40F0-964E-70B224684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886"/>
                <a:ext cx="36" cy="37"/>
              </a:xfrm>
              <a:custGeom>
                <a:avLst/>
                <a:gdLst>
                  <a:gd name="T0" fmla="*/ 0 w 151"/>
                  <a:gd name="T1" fmla="*/ 76 h 152"/>
                  <a:gd name="T2" fmla="*/ 75 w 151"/>
                  <a:gd name="T3" fmla="*/ 151 h 152"/>
                  <a:gd name="T4" fmla="*/ 151 w 151"/>
                  <a:gd name="T5" fmla="*/ 76 h 152"/>
                  <a:gd name="T6" fmla="*/ 75 w 151"/>
                  <a:gd name="T7" fmla="*/ 0 h 152"/>
                  <a:gd name="T8" fmla="*/ 0 w 151"/>
                  <a:gd name="T9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0" y="76"/>
                    </a:moveTo>
                    <a:cubicBezTo>
                      <a:pt x="0" y="118"/>
                      <a:pt x="34" y="152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Oval 41">
                <a:extLst>
                  <a:ext uri="{FF2B5EF4-FFF2-40B4-BE49-F238E27FC236}">
                    <a16:creationId xmlns:a16="http://schemas.microsoft.com/office/drawing/2014/main" id="{8CBDB481-A3CC-46D2-880A-D51DAE31C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" y="188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Oval 42">
                <a:extLst>
                  <a:ext uri="{FF2B5EF4-FFF2-40B4-BE49-F238E27FC236}">
                    <a16:creationId xmlns:a16="http://schemas.microsoft.com/office/drawing/2014/main" id="{50DA8FF2-D655-4D41-905E-AD201E4D4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Oval 43">
                <a:extLst>
                  <a:ext uri="{FF2B5EF4-FFF2-40B4-BE49-F238E27FC236}">
                    <a16:creationId xmlns:a16="http://schemas.microsoft.com/office/drawing/2014/main" id="{2F4CB5A4-91D3-49DF-A327-B3593C047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Oval 44">
                <a:extLst>
                  <a:ext uri="{FF2B5EF4-FFF2-40B4-BE49-F238E27FC236}">
                    <a16:creationId xmlns:a16="http://schemas.microsoft.com/office/drawing/2014/main" id="{9537DEA1-75C2-441B-9145-7E1AE47A4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5" y="188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Oval 45">
                <a:extLst>
                  <a:ext uri="{FF2B5EF4-FFF2-40B4-BE49-F238E27FC236}">
                    <a16:creationId xmlns:a16="http://schemas.microsoft.com/office/drawing/2014/main" id="{A5D6D388-10A7-4659-8339-975D27467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8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Oval 46">
                <a:extLst>
                  <a:ext uri="{FF2B5EF4-FFF2-40B4-BE49-F238E27FC236}">
                    <a16:creationId xmlns:a16="http://schemas.microsoft.com/office/drawing/2014/main" id="{05738766-7746-4C0B-B5A0-F6B961EC8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1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Oval 47">
                <a:extLst>
                  <a:ext uri="{FF2B5EF4-FFF2-40B4-BE49-F238E27FC236}">
                    <a16:creationId xmlns:a16="http://schemas.microsoft.com/office/drawing/2014/main" id="{9B0E9257-6581-4DF9-9593-15422D8F4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1886"/>
                <a:ext cx="37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Freeform 48">
                <a:extLst>
                  <a:ext uri="{FF2B5EF4-FFF2-40B4-BE49-F238E27FC236}">
                    <a16:creationId xmlns:a16="http://schemas.microsoft.com/office/drawing/2014/main" id="{8FC9FEB4-27A0-4D9F-9A5C-AF6FAACD9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" y="1887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5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3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Freeform 49">
                <a:extLst>
                  <a:ext uri="{FF2B5EF4-FFF2-40B4-BE49-F238E27FC236}">
                    <a16:creationId xmlns:a16="http://schemas.microsoft.com/office/drawing/2014/main" id="{F5306EF5-68AA-4632-BA73-4187F8995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887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50">
                <a:extLst>
                  <a:ext uri="{FF2B5EF4-FFF2-40B4-BE49-F238E27FC236}">
                    <a16:creationId xmlns:a16="http://schemas.microsoft.com/office/drawing/2014/main" id="{DA523012-8F91-411D-A117-B871A8B97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" y="1887"/>
                <a:ext cx="37" cy="37"/>
              </a:xfrm>
              <a:custGeom>
                <a:avLst/>
                <a:gdLst>
                  <a:gd name="T0" fmla="*/ 76 w 151"/>
                  <a:gd name="T1" fmla="*/ 1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6 w 151"/>
                  <a:gd name="T9" fmla="*/ 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"/>
                    </a:moveTo>
                    <a:cubicBezTo>
                      <a:pt x="34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Freeform 51">
                <a:extLst>
                  <a:ext uri="{FF2B5EF4-FFF2-40B4-BE49-F238E27FC236}">
                    <a16:creationId xmlns:a16="http://schemas.microsoft.com/office/drawing/2014/main" id="{4D051DA9-463D-49CB-BB37-F761451D2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7" y="1887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Freeform 52">
                <a:extLst>
                  <a:ext uri="{FF2B5EF4-FFF2-40B4-BE49-F238E27FC236}">
                    <a16:creationId xmlns:a16="http://schemas.microsoft.com/office/drawing/2014/main" id="{B903A6B1-E0FF-4E2E-A1CF-149F7D77B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1887"/>
                <a:ext cx="36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4" y="1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" name="Freeform 53">
                <a:extLst>
                  <a:ext uri="{FF2B5EF4-FFF2-40B4-BE49-F238E27FC236}">
                    <a16:creationId xmlns:a16="http://schemas.microsoft.com/office/drawing/2014/main" id="{BD684705-8727-4291-9597-0E5D42282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1887"/>
                <a:ext cx="37" cy="36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1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1" y="75"/>
                    </a:cubicBezTo>
                    <a:cubicBezTo>
                      <a:pt x="151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54">
                <a:extLst>
                  <a:ext uri="{FF2B5EF4-FFF2-40B4-BE49-F238E27FC236}">
                    <a16:creationId xmlns:a16="http://schemas.microsoft.com/office/drawing/2014/main" id="{6E22CA23-4EC6-4B13-8C5A-997059B61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7" y="1887"/>
                <a:ext cx="37" cy="36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5 w 151"/>
                  <a:gd name="T5" fmla="*/ 152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" name="Freeform 55">
                <a:extLst>
                  <a:ext uri="{FF2B5EF4-FFF2-40B4-BE49-F238E27FC236}">
                    <a16:creationId xmlns:a16="http://schemas.microsoft.com/office/drawing/2014/main" id="{33F76F16-C754-484B-AAD1-3F52969F9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0" y="1887"/>
                <a:ext cx="37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" name="Freeform 56">
                <a:extLst>
                  <a:ext uri="{FF2B5EF4-FFF2-40B4-BE49-F238E27FC236}">
                    <a16:creationId xmlns:a16="http://schemas.microsoft.com/office/drawing/2014/main" id="{E8875D65-84A4-4680-9997-C36F508BA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" y="1886"/>
                <a:ext cx="36" cy="37"/>
              </a:xfrm>
              <a:custGeom>
                <a:avLst/>
                <a:gdLst>
                  <a:gd name="T0" fmla="*/ 76 w 152"/>
                  <a:gd name="T1" fmla="*/ 0 h 152"/>
                  <a:gd name="T2" fmla="*/ 0 w 152"/>
                  <a:gd name="T3" fmla="*/ 76 h 152"/>
                  <a:gd name="T4" fmla="*/ 76 w 152"/>
                  <a:gd name="T5" fmla="*/ 152 h 152"/>
                  <a:gd name="T6" fmla="*/ 152 w 152"/>
                  <a:gd name="T7" fmla="*/ 76 h 152"/>
                  <a:gd name="T8" fmla="*/ 76 w 152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1"/>
                      <a:pt x="152" y="118"/>
                      <a:pt x="152" y="76"/>
                    </a:cubicBezTo>
                    <a:cubicBezTo>
                      <a:pt x="151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" name="Freeform 57">
                <a:extLst>
                  <a:ext uri="{FF2B5EF4-FFF2-40B4-BE49-F238E27FC236}">
                    <a16:creationId xmlns:a16="http://schemas.microsoft.com/office/drawing/2014/main" id="{1ED9E5C5-D023-4216-A6B4-34336F0A1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7" y="1886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" name="Freeform 58">
                <a:extLst>
                  <a:ext uri="{FF2B5EF4-FFF2-40B4-BE49-F238E27FC236}">
                    <a16:creationId xmlns:a16="http://schemas.microsoft.com/office/drawing/2014/main" id="{E84021B0-A31D-497A-A988-9D040C1B8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1886"/>
                <a:ext cx="37" cy="37"/>
              </a:xfrm>
              <a:custGeom>
                <a:avLst/>
                <a:gdLst>
                  <a:gd name="T0" fmla="*/ 76 w 151"/>
                  <a:gd name="T1" fmla="*/ 0 h 152"/>
                  <a:gd name="T2" fmla="*/ 0 w 151"/>
                  <a:gd name="T3" fmla="*/ 76 h 152"/>
                  <a:gd name="T4" fmla="*/ 76 w 151"/>
                  <a:gd name="T5" fmla="*/ 151 h 152"/>
                  <a:gd name="T6" fmla="*/ 151 w 151"/>
                  <a:gd name="T7" fmla="*/ 76 h 152"/>
                  <a:gd name="T8" fmla="*/ 76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1"/>
                    </a:cubicBezTo>
                    <a:cubicBezTo>
                      <a:pt x="118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" name="Freeform 59">
                <a:extLst>
                  <a:ext uri="{FF2B5EF4-FFF2-40B4-BE49-F238E27FC236}">
                    <a16:creationId xmlns:a16="http://schemas.microsoft.com/office/drawing/2014/main" id="{AB12C418-79F4-41E9-A905-1AA7676AD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" y="1886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3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Freeform 60">
                <a:extLst>
                  <a:ext uri="{FF2B5EF4-FFF2-40B4-BE49-F238E27FC236}">
                    <a16:creationId xmlns:a16="http://schemas.microsoft.com/office/drawing/2014/main" id="{69FA92ED-CE66-4FD9-96EB-5B72EBD30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1886"/>
                <a:ext cx="36" cy="37"/>
              </a:xfrm>
              <a:custGeom>
                <a:avLst/>
                <a:gdLst>
                  <a:gd name="T0" fmla="*/ 0 w 151"/>
                  <a:gd name="T1" fmla="*/ 76 h 152"/>
                  <a:gd name="T2" fmla="*/ 76 w 151"/>
                  <a:gd name="T3" fmla="*/ 151 h 152"/>
                  <a:gd name="T4" fmla="*/ 151 w 151"/>
                  <a:gd name="T5" fmla="*/ 76 h 152"/>
                  <a:gd name="T6" fmla="*/ 75 w 151"/>
                  <a:gd name="T7" fmla="*/ 0 h 152"/>
                  <a:gd name="T8" fmla="*/ 0 w 151"/>
                  <a:gd name="T9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0" y="76"/>
                    </a:moveTo>
                    <a:cubicBezTo>
                      <a:pt x="0" y="118"/>
                      <a:pt x="34" y="152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Oval 61">
                <a:extLst>
                  <a:ext uri="{FF2B5EF4-FFF2-40B4-BE49-F238E27FC236}">
                    <a16:creationId xmlns:a16="http://schemas.microsoft.com/office/drawing/2014/main" id="{362663D7-D49C-44E5-86C8-840CCFA8E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0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Oval 62">
                <a:extLst>
                  <a:ext uri="{FF2B5EF4-FFF2-40B4-BE49-F238E27FC236}">
                    <a16:creationId xmlns:a16="http://schemas.microsoft.com/office/drawing/2014/main" id="{DBBA9E42-AE9F-4437-891A-B42878F93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Oval 63">
                <a:extLst>
                  <a:ext uri="{FF2B5EF4-FFF2-40B4-BE49-F238E27FC236}">
                    <a16:creationId xmlns:a16="http://schemas.microsoft.com/office/drawing/2014/main" id="{B8C54147-9814-4A1D-BA98-C145B8108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188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Oval 64">
                <a:extLst>
                  <a:ext uri="{FF2B5EF4-FFF2-40B4-BE49-F238E27FC236}">
                    <a16:creationId xmlns:a16="http://schemas.microsoft.com/office/drawing/2014/main" id="{44280F23-AD6D-4EC5-9424-30EB80FD0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0" y="188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Oval 65">
                <a:extLst>
                  <a:ext uri="{FF2B5EF4-FFF2-40B4-BE49-F238E27FC236}">
                    <a16:creationId xmlns:a16="http://schemas.microsoft.com/office/drawing/2014/main" id="{269AFA7B-B618-4249-814C-AA8E55A4E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3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Oval 66">
                <a:extLst>
                  <a:ext uri="{FF2B5EF4-FFF2-40B4-BE49-F238E27FC236}">
                    <a16:creationId xmlns:a16="http://schemas.microsoft.com/office/drawing/2014/main" id="{E2EA3236-F54C-4F72-9651-98EDEA34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Oval 67">
                <a:extLst>
                  <a:ext uri="{FF2B5EF4-FFF2-40B4-BE49-F238E27FC236}">
                    <a16:creationId xmlns:a16="http://schemas.microsoft.com/office/drawing/2014/main" id="{EEFEE458-09C3-44F2-91C0-481866C43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9" y="188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Freeform 68">
                <a:extLst>
                  <a:ext uri="{FF2B5EF4-FFF2-40B4-BE49-F238E27FC236}">
                    <a16:creationId xmlns:a16="http://schemas.microsoft.com/office/drawing/2014/main" id="{429527AA-E23E-4180-B41E-559237267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" y="1889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Freeform 69">
                <a:extLst>
                  <a:ext uri="{FF2B5EF4-FFF2-40B4-BE49-F238E27FC236}">
                    <a16:creationId xmlns:a16="http://schemas.microsoft.com/office/drawing/2014/main" id="{35789577-6243-41EB-93F5-B847D108F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6" y="1889"/>
                <a:ext cx="37" cy="37"/>
              </a:xfrm>
              <a:custGeom>
                <a:avLst/>
                <a:gdLst>
                  <a:gd name="T0" fmla="*/ 76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6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Freeform 70">
                <a:extLst>
                  <a:ext uri="{FF2B5EF4-FFF2-40B4-BE49-F238E27FC236}">
                    <a16:creationId xmlns:a16="http://schemas.microsoft.com/office/drawing/2014/main" id="{0E1EA171-C08B-41F5-BB5E-4BD97F04A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9" y="1889"/>
                <a:ext cx="37" cy="36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Freeform 71">
                <a:extLst>
                  <a:ext uri="{FF2B5EF4-FFF2-40B4-BE49-F238E27FC236}">
                    <a16:creationId xmlns:a16="http://schemas.microsoft.com/office/drawing/2014/main" id="{BEBED886-0630-4FE8-BA9E-65C60305F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3" y="1888"/>
                <a:ext cx="36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7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Freeform 72">
                <a:extLst>
                  <a:ext uri="{FF2B5EF4-FFF2-40B4-BE49-F238E27FC236}">
                    <a16:creationId xmlns:a16="http://schemas.microsoft.com/office/drawing/2014/main" id="{BF73EC92-D683-499A-9833-8B66B2C82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" y="1888"/>
                <a:ext cx="36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" name="Freeform 73">
                <a:extLst>
                  <a:ext uri="{FF2B5EF4-FFF2-40B4-BE49-F238E27FC236}">
                    <a16:creationId xmlns:a16="http://schemas.microsoft.com/office/drawing/2014/main" id="{7B5CD399-3387-4225-A1AF-6ADE50EBA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9" y="1888"/>
                <a:ext cx="37" cy="37"/>
              </a:xfrm>
              <a:custGeom>
                <a:avLst/>
                <a:gdLst>
                  <a:gd name="T0" fmla="*/ 76 w 152"/>
                  <a:gd name="T1" fmla="*/ 0 h 152"/>
                  <a:gd name="T2" fmla="*/ 1 w 152"/>
                  <a:gd name="T3" fmla="*/ 76 h 152"/>
                  <a:gd name="T4" fmla="*/ 76 w 152"/>
                  <a:gd name="T5" fmla="*/ 151 h 152"/>
                  <a:gd name="T6" fmla="*/ 152 w 152"/>
                  <a:gd name="T7" fmla="*/ 76 h 152"/>
                  <a:gd name="T8" fmla="*/ 76 w 152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0"/>
                    </a:moveTo>
                    <a:cubicBezTo>
                      <a:pt x="34" y="0"/>
                      <a:pt x="0" y="34"/>
                      <a:pt x="1" y="76"/>
                    </a:cubicBezTo>
                    <a:cubicBezTo>
                      <a:pt x="1" y="118"/>
                      <a:pt x="35" y="152"/>
                      <a:pt x="76" y="151"/>
                    </a:cubicBez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Freeform 74">
                <a:extLst>
                  <a:ext uri="{FF2B5EF4-FFF2-40B4-BE49-F238E27FC236}">
                    <a16:creationId xmlns:a16="http://schemas.microsoft.com/office/drawing/2014/main" id="{26E4AECF-6E86-4337-8F69-828123EB0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1888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Freeform 75">
                <a:extLst>
                  <a:ext uri="{FF2B5EF4-FFF2-40B4-BE49-F238E27FC236}">
                    <a16:creationId xmlns:a16="http://schemas.microsoft.com/office/drawing/2014/main" id="{17730A94-C319-4F7D-8924-3C16B2230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1888"/>
                <a:ext cx="36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1 w 152"/>
                  <a:gd name="T7" fmla="*/ 76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" name="Freeform 76">
                <a:extLst>
                  <a:ext uri="{FF2B5EF4-FFF2-40B4-BE49-F238E27FC236}">
                    <a16:creationId xmlns:a16="http://schemas.microsoft.com/office/drawing/2014/main" id="{8279EBE6-9600-48DB-A699-508B318C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1888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" name="Freeform 77">
                <a:extLst>
                  <a:ext uri="{FF2B5EF4-FFF2-40B4-BE49-F238E27FC236}">
                    <a16:creationId xmlns:a16="http://schemas.microsoft.com/office/drawing/2014/main" id="{6D679308-2248-482F-B6F0-28EFD99A6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2" y="1888"/>
                <a:ext cx="37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Freeform 78">
                <a:extLst>
                  <a:ext uri="{FF2B5EF4-FFF2-40B4-BE49-F238E27FC236}">
                    <a16:creationId xmlns:a16="http://schemas.microsoft.com/office/drawing/2014/main" id="{829AD5BC-22D2-4A04-9E59-ABF0CAEFD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88"/>
                <a:ext cx="37" cy="36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5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1" y="33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Freeform 79">
                <a:extLst>
                  <a:ext uri="{FF2B5EF4-FFF2-40B4-BE49-F238E27FC236}">
                    <a16:creationId xmlns:a16="http://schemas.microsoft.com/office/drawing/2014/main" id="{368381E2-5788-4C64-96C1-DA30D2678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1887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Freeform 80">
                <a:extLst>
                  <a:ext uri="{FF2B5EF4-FFF2-40B4-BE49-F238E27FC236}">
                    <a16:creationId xmlns:a16="http://schemas.microsoft.com/office/drawing/2014/main" id="{DB886C31-7DCA-484E-A6B8-DAC8775F1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1887"/>
                <a:ext cx="37" cy="37"/>
              </a:xfrm>
              <a:custGeom>
                <a:avLst/>
                <a:gdLst>
                  <a:gd name="T0" fmla="*/ 0 w 151"/>
                  <a:gd name="T1" fmla="*/ 75 h 151"/>
                  <a:gd name="T2" fmla="*/ 76 w 151"/>
                  <a:gd name="T3" fmla="*/ 151 h 151"/>
                  <a:gd name="T4" fmla="*/ 151 w 151"/>
                  <a:gd name="T5" fmla="*/ 75 h 151"/>
                  <a:gd name="T6" fmla="*/ 76 w 151"/>
                  <a:gd name="T7" fmla="*/ 0 h 151"/>
                  <a:gd name="T8" fmla="*/ 0 w 151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0" y="75"/>
                    </a:move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Oval 81">
                <a:extLst>
                  <a:ext uri="{FF2B5EF4-FFF2-40B4-BE49-F238E27FC236}">
                    <a16:creationId xmlns:a16="http://schemas.microsoft.com/office/drawing/2014/main" id="{8141DE0D-3FD0-49E8-A707-B80DE1D99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5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Oval 82">
                <a:extLst>
                  <a:ext uri="{FF2B5EF4-FFF2-40B4-BE49-F238E27FC236}">
                    <a16:creationId xmlns:a16="http://schemas.microsoft.com/office/drawing/2014/main" id="{86CC6A36-8F89-40F7-87F2-F72A9D46E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9" y="188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" name="Oval 83">
                <a:extLst>
                  <a:ext uri="{FF2B5EF4-FFF2-40B4-BE49-F238E27FC236}">
                    <a16:creationId xmlns:a16="http://schemas.microsoft.com/office/drawing/2014/main" id="{FD332011-C9B4-4288-8C47-F3F5B0288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188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" name="Oval 84">
                <a:extLst>
                  <a:ext uri="{FF2B5EF4-FFF2-40B4-BE49-F238E27FC236}">
                    <a16:creationId xmlns:a16="http://schemas.microsoft.com/office/drawing/2014/main" id="{88DCC0D2-6777-4988-8C0C-FE77C6F65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5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" name="Oval 85">
                <a:extLst>
                  <a:ext uri="{FF2B5EF4-FFF2-40B4-BE49-F238E27FC236}">
                    <a16:creationId xmlns:a16="http://schemas.microsoft.com/office/drawing/2014/main" id="{E9D4C01C-DDCB-42D7-9549-001A66152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8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Oval 86">
                <a:extLst>
                  <a:ext uri="{FF2B5EF4-FFF2-40B4-BE49-F238E27FC236}">
                    <a16:creationId xmlns:a16="http://schemas.microsoft.com/office/drawing/2014/main" id="{658ABFC2-E950-41E5-BE84-078C50857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1" y="188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Oval 87">
                <a:extLst>
                  <a:ext uri="{FF2B5EF4-FFF2-40B4-BE49-F238E27FC236}">
                    <a16:creationId xmlns:a16="http://schemas.microsoft.com/office/drawing/2014/main" id="{0AE98A0B-A6DB-4F1B-9EF8-D1DA208B3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5" y="188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Freeform 88">
                <a:extLst>
                  <a:ext uri="{FF2B5EF4-FFF2-40B4-BE49-F238E27FC236}">
                    <a16:creationId xmlns:a16="http://schemas.microsoft.com/office/drawing/2014/main" id="{F3EB6270-C896-4ABE-8801-8EB8206DF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" y="1889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" name="Freeform 89">
                <a:extLst>
                  <a:ext uri="{FF2B5EF4-FFF2-40B4-BE49-F238E27FC236}">
                    <a16:creationId xmlns:a16="http://schemas.microsoft.com/office/drawing/2014/main" id="{F55F4A2E-5FD1-4685-8AA4-DBB9D901E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1" y="1889"/>
                <a:ext cx="37" cy="37"/>
              </a:xfrm>
              <a:custGeom>
                <a:avLst/>
                <a:gdLst>
                  <a:gd name="T0" fmla="*/ 76 w 152"/>
                  <a:gd name="T1" fmla="*/ 0 h 152"/>
                  <a:gd name="T2" fmla="*/ 0 w 152"/>
                  <a:gd name="T3" fmla="*/ 76 h 152"/>
                  <a:gd name="T4" fmla="*/ 76 w 152"/>
                  <a:gd name="T5" fmla="*/ 152 h 152"/>
                  <a:gd name="T6" fmla="*/ 152 w 152"/>
                  <a:gd name="T7" fmla="*/ 76 h 152"/>
                  <a:gd name="T8" fmla="*/ 76 w 152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1"/>
                      <a:pt x="152" y="118"/>
                      <a:pt x="152" y="76"/>
                    </a:cubicBezTo>
                    <a:cubicBezTo>
                      <a:pt x="151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" name="Freeform 90">
                <a:extLst>
                  <a:ext uri="{FF2B5EF4-FFF2-40B4-BE49-F238E27FC236}">
                    <a16:creationId xmlns:a16="http://schemas.microsoft.com/office/drawing/2014/main" id="{3937032B-9A79-4AF4-BDE7-4191961DD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5" y="1889"/>
                <a:ext cx="36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" name="Freeform 91">
                <a:extLst>
                  <a:ext uri="{FF2B5EF4-FFF2-40B4-BE49-F238E27FC236}">
                    <a16:creationId xmlns:a16="http://schemas.microsoft.com/office/drawing/2014/main" id="{A9CF7EBB-DA84-454A-B9A2-6A176F35D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8" y="1888"/>
                <a:ext cx="36" cy="37"/>
              </a:xfrm>
              <a:custGeom>
                <a:avLst/>
                <a:gdLst>
                  <a:gd name="T0" fmla="*/ 76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6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" name="Freeform 92">
                <a:extLst>
                  <a:ext uri="{FF2B5EF4-FFF2-40B4-BE49-F238E27FC236}">
                    <a16:creationId xmlns:a16="http://schemas.microsoft.com/office/drawing/2014/main" id="{90988154-9A80-4E97-B7F8-3D2B03F98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1888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" name="Freeform 93">
                <a:extLst>
                  <a:ext uri="{FF2B5EF4-FFF2-40B4-BE49-F238E27FC236}">
                    <a16:creationId xmlns:a16="http://schemas.microsoft.com/office/drawing/2014/main" id="{DAD23795-61ED-4661-9EAD-0C6BD879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" y="1888"/>
                <a:ext cx="37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6 w 151"/>
                  <a:gd name="T5" fmla="*/ 151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" name="Freeform 94">
                <a:extLst>
                  <a:ext uri="{FF2B5EF4-FFF2-40B4-BE49-F238E27FC236}">
                    <a16:creationId xmlns:a16="http://schemas.microsoft.com/office/drawing/2014/main" id="{B7A4041F-21D2-4B91-840C-833CE77DA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8" y="1888"/>
                <a:ext cx="36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5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" name="Freeform 95">
                <a:extLst>
                  <a:ext uri="{FF2B5EF4-FFF2-40B4-BE49-F238E27FC236}">
                    <a16:creationId xmlns:a16="http://schemas.microsoft.com/office/drawing/2014/main" id="{4EE98602-FD65-439C-B223-68FFD7069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1" y="1888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1 w 152"/>
                  <a:gd name="T3" fmla="*/ 76 h 151"/>
                  <a:gd name="T4" fmla="*/ 76 w 152"/>
                  <a:gd name="T5" fmla="*/ 151 h 151"/>
                  <a:gd name="T6" fmla="*/ 152 w 152"/>
                  <a:gd name="T7" fmla="*/ 76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1" y="76"/>
                    </a:cubicBezTo>
                    <a:cubicBezTo>
                      <a:pt x="1" y="118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" name="Freeform 96">
                <a:extLst>
                  <a:ext uri="{FF2B5EF4-FFF2-40B4-BE49-F238E27FC236}">
                    <a16:creationId xmlns:a16="http://schemas.microsoft.com/office/drawing/2014/main" id="{421D02FD-CC76-480A-B645-81F3E2C0B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" y="1888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" name="Freeform 97">
                <a:extLst>
                  <a:ext uri="{FF2B5EF4-FFF2-40B4-BE49-F238E27FC236}">
                    <a16:creationId xmlns:a16="http://schemas.microsoft.com/office/drawing/2014/main" id="{92F33EB7-9ADE-4FE0-BF64-64E25D435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" y="1888"/>
                <a:ext cx="37" cy="36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" name="Freeform 98">
                <a:extLst>
                  <a:ext uri="{FF2B5EF4-FFF2-40B4-BE49-F238E27FC236}">
                    <a16:creationId xmlns:a16="http://schemas.microsoft.com/office/drawing/2014/main" id="{8039E41A-F066-483B-B59D-9C01FE0DD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" y="1888"/>
                <a:ext cx="36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" name="Freeform 99">
                <a:extLst>
                  <a:ext uri="{FF2B5EF4-FFF2-40B4-BE49-F238E27FC236}">
                    <a16:creationId xmlns:a16="http://schemas.microsoft.com/office/drawing/2014/main" id="{7EDF2F04-7FFF-486F-BB8A-A279E8A53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4" y="1887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" name="Freeform 100">
                <a:extLst>
                  <a:ext uri="{FF2B5EF4-FFF2-40B4-BE49-F238E27FC236}">
                    <a16:creationId xmlns:a16="http://schemas.microsoft.com/office/drawing/2014/main" id="{E709ED53-C34A-4D4E-923E-AC2A1D938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7" y="1887"/>
                <a:ext cx="37" cy="37"/>
              </a:xfrm>
              <a:custGeom>
                <a:avLst/>
                <a:gdLst>
                  <a:gd name="T0" fmla="*/ 0 w 152"/>
                  <a:gd name="T1" fmla="*/ 75 h 151"/>
                  <a:gd name="T2" fmla="*/ 76 w 152"/>
                  <a:gd name="T3" fmla="*/ 151 h 151"/>
                  <a:gd name="T4" fmla="*/ 152 w 152"/>
                  <a:gd name="T5" fmla="*/ 75 h 151"/>
                  <a:gd name="T6" fmla="*/ 76 w 152"/>
                  <a:gd name="T7" fmla="*/ 0 h 151"/>
                  <a:gd name="T8" fmla="*/ 0 w 152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0" y="75"/>
                    </a:move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1" y="33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" name="Freeform 101">
                <a:extLst>
                  <a:ext uri="{FF2B5EF4-FFF2-40B4-BE49-F238E27FC236}">
                    <a16:creationId xmlns:a16="http://schemas.microsoft.com/office/drawing/2014/main" id="{F635F0A4-FDB1-4512-A004-521BD3FD3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1" y="1888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" name="Freeform 102">
                <a:extLst>
                  <a:ext uri="{FF2B5EF4-FFF2-40B4-BE49-F238E27FC236}">
                    <a16:creationId xmlns:a16="http://schemas.microsoft.com/office/drawing/2014/main" id="{5A0AA9A0-3D49-4C2E-B536-3C84E004B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4" y="1888"/>
                <a:ext cx="36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5 h 151"/>
                  <a:gd name="T4" fmla="*/ 76 w 151"/>
                  <a:gd name="T5" fmla="*/ 151 h 151"/>
                  <a:gd name="T6" fmla="*/ 151 w 151"/>
                  <a:gd name="T7" fmla="*/ 75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" name="Freeform 103">
                <a:extLst>
                  <a:ext uri="{FF2B5EF4-FFF2-40B4-BE49-F238E27FC236}">
                    <a16:creationId xmlns:a16="http://schemas.microsoft.com/office/drawing/2014/main" id="{97EAD73B-C24B-4738-83E7-170DFFA1F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7" y="1888"/>
                <a:ext cx="37" cy="36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6 h 151"/>
                  <a:gd name="T4" fmla="*/ 76 w 152"/>
                  <a:gd name="T5" fmla="*/ 151 h 151"/>
                  <a:gd name="T6" fmla="*/ 152 w 152"/>
                  <a:gd name="T7" fmla="*/ 76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" name="Freeform 104">
                <a:extLst>
                  <a:ext uri="{FF2B5EF4-FFF2-40B4-BE49-F238E27FC236}">
                    <a16:creationId xmlns:a16="http://schemas.microsoft.com/office/drawing/2014/main" id="{AC82EFFA-E861-4D07-B150-8FC89CB33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0" y="1888"/>
                <a:ext cx="37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" name="Freeform 105">
                <a:extLst>
                  <a:ext uri="{FF2B5EF4-FFF2-40B4-BE49-F238E27FC236}">
                    <a16:creationId xmlns:a16="http://schemas.microsoft.com/office/drawing/2014/main" id="{7E78C611-B3E5-42AC-A6C6-DB462BEAC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3" y="1887"/>
                <a:ext cx="37" cy="37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6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" name="Freeform 106">
                <a:extLst>
                  <a:ext uri="{FF2B5EF4-FFF2-40B4-BE49-F238E27FC236}">
                    <a16:creationId xmlns:a16="http://schemas.microsoft.com/office/drawing/2014/main" id="{9DD315C0-11A2-4BCF-90ED-780CD4A07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7" y="1887"/>
                <a:ext cx="36" cy="37"/>
              </a:xfrm>
              <a:custGeom>
                <a:avLst/>
                <a:gdLst>
                  <a:gd name="T0" fmla="*/ 0 w 152"/>
                  <a:gd name="T1" fmla="*/ 75 h 151"/>
                  <a:gd name="T2" fmla="*/ 76 w 152"/>
                  <a:gd name="T3" fmla="*/ 151 h 151"/>
                  <a:gd name="T4" fmla="*/ 152 w 152"/>
                  <a:gd name="T5" fmla="*/ 75 h 151"/>
                  <a:gd name="T6" fmla="*/ 76 w 152"/>
                  <a:gd name="T7" fmla="*/ 0 h 151"/>
                  <a:gd name="T8" fmla="*/ 0 w 152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0" y="75"/>
                    </a:move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3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" name="Freeform 107">
                <a:extLst>
                  <a:ext uri="{FF2B5EF4-FFF2-40B4-BE49-F238E27FC236}">
                    <a16:creationId xmlns:a16="http://schemas.microsoft.com/office/drawing/2014/main" id="{C4C5CAB6-273C-40D9-AD59-50D9B3BC6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3" y="1888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" name="Freeform 108">
                <a:extLst>
                  <a:ext uri="{FF2B5EF4-FFF2-40B4-BE49-F238E27FC236}">
                    <a16:creationId xmlns:a16="http://schemas.microsoft.com/office/drawing/2014/main" id="{1E8D0FC0-4F52-4B65-ABDA-0B3A2870C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5" y="1888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" name="Freeform 109">
                <a:extLst>
                  <a:ext uri="{FF2B5EF4-FFF2-40B4-BE49-F238E27FC236}">
                    <a16:creationId xmlns:a16="http://schemas.microsoft.com/office/drawing/2014/main" id="{E0090C69-52B5-402A-B7C3-E965C3B58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8" y="1888"/>
                <a:ext cx="37" cy="36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" name="Freeform 110">
                <a:extLst>
                  <a:ext uri="{FF2B5EF4-FFF2-40B4-BE49-F238E27FC236}">
                    <a16:creationId xmlns:a16="http://schemas.microsoft.com/office/drawing/2014/main" id="{EC9BDFF1-D094-4C28-80FC-A7C8AF812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1" y="1888"/>
                <a:ext cx="37" cy="36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5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1" y="33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" name="Freeform 111">
                <a:extLst>
                  <a:ext uri="{FF2B5EF4-FFF2-40B4-BE49-F238E27FC236}">
                    <a16:creationId xmlns:a16="http://schemas.microsoft.com/office/drawing/2014/main" id="{021277D1-13E3-4698-9ED9-6E22C1C20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" y="1887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5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" name="Freeform 112">
                <a:extLst>
                  <a:ext uri="{FF2B5EF4-FFF2-40B4-BE49-F238E27FC236}">
                    <a16:creationId xmlns:a16="http://schemas.microsoft.com/office/drawing/2014/main" id="{D7E83344-FD57-4300-90ED-92EA8E47B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" y="1887"/>
                <a:ext cx="37" cy="37"/>
              </a:xfrm>
              <a:custGeom>
                <a:avLst/>
                <a:gdLst>
                  <a:gd name="T0" fmla="*/ 0 w 151"/>
                  <a:gd name="T1" fmla="*/ 75 h 151"/>
                  <a:gd name="T2" fmla="*/ 76 w 151"/>
                  <a:gd name="T3" fmla="*/ 151 h 151"/>
                  <a:gd name="T4" fmla="*/ 151 w 151"/>
                  <a:gd name="T5" fmla="*/ 75 h 151"/>
                  <a:gd name="T6" fmla="*/ 76 w 151"/>
                  <a:gd name="T7" fmla="*/ 0 h 151"/>
                  <a:gd name="T8" fmla="*/ 0 w 151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0" y="75"/>
                    </a:move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" name="Freeform 113">
                <a:extLst>
                  <a:ext uri="{FF2B5EF4-FFF2-40B4-BE49-F238E27FC236}">
                    <a16:creationId xmlns:a16="http://schemas.microsoft.com/office/drawing/2014/main" id="{CD8D034D-2C75-4F2E-AB05-3933AAB47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1" y="1887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0 w 152"/>
                  <a:gd name="T3" fmla="*/ 75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0" y="75"/>
                    </a:cubicBezTo>
                    <a:cubicBezTo>
                      <a:pt x="1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3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" name="Freeform 114">
                <a:extLst>
                  <a:ext uri="{FF2B5EF4-FFF2-40B4-BE49-F238E27FC236}">
                    <a16:creationId xmlns:a16="http://schemas.microsoft.com/office/drawing/2014/main" id="{C2250415-FB57-46C2-B7F0-1819B2AFE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5" y="1887"/>
                <a:ext cx="36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" name="Freeform 115">
                <a:extLst>
                  <a:ext uri="{FF2B5EF4-FFF2-40B4-BE49-F238E27FC236}">
                    <a16:creationId xmlns:a16="http://schemas.microsoft.com/office/drawing/2014/main" id="{EE562C53-933F-4183-9EC2-14DC6C912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8" y="1887"/>
                <a:ext cx="36" cy="37"/>
              </a:xfrm>
              <a:custGeom>
                <a:avLst/>
                <a:gdLst>
                  <a:gd name="T0" fmla="*/ 76 w 151"/>
                  <a:gd name="T1" fmla="*/ 1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6 w 151"/>
                  <a:gd name="T9" fmla="*/ 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"/>
                    </a:moveTo>
                    <a:cubicBezTo>
                      <a:pt x="34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" name="Freeform 116">
                <a:extLst>
                  <a:ext uri="{FF2B5EF4-FFF2-40B4-BE49-F238E27FC236}">
                    <a16:creationId xmlns:a16="http://schemas.microsoft.com/office/drawing/2014/main" id="{78CD3959-1CC2-450B-A348-6DEE59002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" y="1887"/>
                <a:ext cx="37" cy="37"/>
              </a:xfrm>
              <a:custGeom>
                <a:avLst/>
                <a:gdLst>
                  <a:gd name="T0" fmla="*/ 76 w 152"/>
                  <a:gd name="T1" fmla="*/ 0 h 151"/>
                  <a:gd name="T2" fmla="*/ 1 w 152"/>
                  <a:gd name="T3" fmla="*/ 76 h 151"/>
                  <a:gd name="T4" fmla="*/ 76 w 152"/>
                  <a:gd name="T5" fmla="*/ 151 h 151"/>
                  <a:gd name="T6" fmla="*/ 152 w 152"/>
                  <a:gd name="T7" fmla="*/ 75 h 151"/>
                  <a:gd name="T8" fmla="*/ 76 w 152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0"/>
                    </a:moveTo>
                    <a:cubicBezTo>
                      <a:pt x="34" y="0"/>
                      <a:pt x="0" y="34"/>
                      <a:pt x="1" y="76"/>
                    </a:cubicBezTo>
                    <a:cubicBezTo>
                      <a:pt x="1" y="117"/>
                      <a:pt x="35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" name="Freeform 117">
                <a:extLst>
                  <a:ext uri="{FF2B5EF4-FFF2-40B4-BE49-F238E27FC236}">
                    <a16:creationId xmlns:a16="http://schemas.microsoft.com/office/drawing/2014/main" id="{9C05F366-27F3-4A4A-8378-5467DBB31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4" y="1887"/>
                <a:ext cx="37" cy="37"/>
              </a:xfrm>
              <a:custGeom>
                <a:avLst/>
                <a:gdLst>
                  <a:gd name="T0" fmla="*/ 75 w 151"/>
                  <a:gd name="T1" fmla="*/ 0 h 152"/>
                  <a:gd name="T2" fmla="*/ 0 w 151"/>
                  <a:gd name="T3" fmla="*/ 76 h 152"/>
                  <a:gd name="T4" fmla="*/ 76 w 151"/>
                  <a:gd name="T5" fmla="*/ 152 h 152"/>
                  <a:gd name="T6" fmla="*/ 151 w 151"/>
                  <a:gd name="T7" fmla="*/ 76 h 152"/>
                  <a:gd name="T8" fmla="*/ 75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0"/>
                    </a:moveTo>
                    <a:cubicBezTo>
                      <a:pt x="34" y="1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" name="Freeform 118">
                <a:extLst>
                  <a:ext uri="{FF2B5EF4-FFF2-40B4-BE49-F238E27FC236}">
                    <a16:creationId xmlns:a16="http://schemas.microsoft.com/office/drawing/2014/main" id="{09ACCCE5-564D-4EB9-A1FE-D9D21E4D8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8" y="1887"/>
                <a:ext cx="36" cy="36"/>
              </a:xfrm>
              <a:custGeom>
                <a:avLst/>
                <a:gdLst>
                  <a:gd name="T0" fmla="*/ 0 w 152"/>
                  <a:gd name="T1" fmla="*/ 76 h 151"/>
                  <a:gd name="T2" fmla="*/ 76 w 152"/>
                  <a:gd name="T3" fmla="*/ 151 h 151"/>
                  <a:gd name="T4" fmla="*/ 151 w 152"/>
                  <a:gd name="T5" fmla="*/ 75 h 151"/>
                  <a:gd name="T6" fmla="*/ 76 w 152"/>
                  <a:gd name="T7" fmla="*/ 0 h 151"/>
                  <a:gd name="T8" fmla="*/ 0 w 152"/>
                  <a:gd name="T9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0" y="76"/>
                    </a:move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" name="Freeform 119">
                <a:extLst>
                  <a:ext uri="{FF2B5EF4-FFF2-40B4-BE49-F238E27FC236}">
                    <a16:creationId xmlns:a16="http://schemas.microsoft.com/office/drawing/2014/main" id="{D66065C6-A78A-4787-A1B9-C0ADB8DA1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1" y="1887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5 h 151"/>
                  <a:gd name="T4" fmla="*/ 75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" name="Freeform 120">
                <a:extLst>
                  <a:ext uri="{FF2B5EF4-FFF2-40B4-BE49-F238E27FC236}">
                    <a16:creationId xmlns:a16="http://schemas.microsoft.com/office/drawing/2014/main" id="{D2785034-E06D-4580-B05E-19740BC31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4" y="1887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" name="Freeform 121">
                <a:extLst>
                  <a:ext uri="{FF2B5EF4-FFF2-40B4-BE49-F238E27FC236}">
                    <a16:creationId xmlns:a16="http://schemas.microsoft.com/office/drawing/2014/main" id="{7A78D1CF-3E52-4B96-AAF2-4971BE3E5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2" y="1887"/>
                <a:ext cx="37" cy="37"/>
              </a:xfrm>
              <a:custGeom>
                <a:avLst/>
                <a:gdLst>
                  <a:gd name="T0" fmla="*/ 76 w 152"/>
                  <a:gd name="T1" fmla="*/ 1 h 152"/>
                  <a:gd name="T2" fmla="*/ 0 w 152"/>
                  <a:gd name="T3" fmla="*/ 76 h 152"/>
                  <a:gd name="T4" fmla="*/ 76 w 152"/>
                  <a:gd name="T5" fmla="*/ 152 h 152"/>
                  <a:gd name="T6" fmla="*/ 152 w 152"/>
                  <a:gd name="T7" fmla="*/ 76 h 152"/>
                  <a:gd name="T8" fmla="*/ 76 w 152"/>
                  <a:gd name="T9" fmla="*/ 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1"/>
                    </a:moveTo>
                    <a:cubicBezTo>
                      <a:pt x="34" y="1"/>
                      <a:pt x="0" y="35"/>
                      <a:pt x="0" y="76"/>
                    </a:cubicBezTo>
                    <a:cubicBezTo>
                      <a:pt x="1" y="118"/>
                      <a:pt x="34" y="152"/>
                      <a:pt x="76" y="152"/>
                    </a:cubicBezTo>
                    <a:cubicBezTo>
                      <a:pt x="118" y="152"/>
                      <a:pt x="152" y="118"/>
                      <a:pt x="152" y="76"/>
                    </a:cubicBezTo>
                    <a:cubicBezTo>
                      <a:pt x="152" y="34"/>
                      <a:pt x="118" y="0"/>
                      <a:pt x="76" y="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" name="Freeform 122">
                <a:extLst>
                  <a:ext uri="{FF2B5EF4-FFF2-40B4-BE49-F238E27FC236}">
                    <a16:creationId xmlns:a16="http://schemas.microsoft.com/office/drawing/2014/main" id="{0DEAEBD7-9ADA-4E85-A03F-44DDE4A39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5" y="1887"/>
                <a:ext cx="37" cy="37"/>
              </a:xfrm>
              <a:custGeom>
                <a:avLst/>
                <a:gdLst>
                  <a:gd name="T0" fmla="*/ 75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5 h 151"/>
                  <a:gd name="T8" fmla="*/ 75 w 151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" name="Freeform 123">
                <a:extLst>
                  <a:ext uri="{FF2B5EF4-FFF2-40B4-BE49-F238E27FC236}">
                    <a16:creationId xmlns:a16="http://schemas.microsoft.com/office/drawing/2014/main" id="{FC6C8A64-C2B4-4433-A915-9D1BBBC4A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" y="1887"/>
                <a:ext cx="37" cy="37"/>
              </a:xfrm>
              <a:custGeom>
                <a:avLst/>
                <a:gdLst>
                  <a:gd name="T0" fmla="*/ 76 w 152"/>
                  <a:gd name="T1" fmla="*/ 0 h 152"/>
                  <a:gd name="T2" fmla="*/ 1 w 152"/>
                  <a:gd name="T3" fmla="*/ 76 h 152"/>
                  <a:gd name="T4" fmla="*/ 76 w 152"/>
                  <a:gd name="T5" fmla="*/ 152 h 152"/>
                  <a:gd name="T6" fmla="*/ 152 w 152"/>
                  <a:gd name="T7" fmla="*/ 76 h 152"/>
                  <a:gd name="T8" fmla="*/ 76 w 152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0"/>
                    </a:moveTo>
                    <a:cubicBezTo>
                      <a:pt x="34" y="1"/>
                      <a:pt x="0" y="34"/>
                      <a:pt x="1" y="76"/>
                    </a:cubicBezTo>
                    <a:cubicBezTo>
                      <a:pt x="1" y="118"/>
                      <a:pt x="35" y="152"/>
                      <a:pt x="76" y="152"/>
                    </a:cubicBezTo>
                    <a:cubicBezTo>
                      <a:pt x="118" y="152"/>
                      <a:pt x="152" y="11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" name="Oval 124">
                <a:extLst>
                  <a:ext uri="{FF2B5EF4-FFF2-40B4-BE49-F238E27FC236}">
                    <a16:creationId xmlns:a16="http://schemas.microsoft.com/office/drawing/2014/main" id="{F8126951-E773-48F2-BF02-8BE12D06D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88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" name="Oval 125">
                <a:extLst>
                  <a:ext uri="{FF2B5EF4-FFF2-40B4-BE49-F238E27FC236}">
                    <a16:creationId xmlns:a16="http://schemas.microsoft.com/office/drawing/2014/main" id="{01E04EBD-9D6D-4EF2-87BF-43DFEFAA0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816"/>
                <a:ext cx="36" cy="36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" name="Oval 126">
                <a:extLst>
                  <a:ext uri="{FF2B5EF4-FFF2-40B4-BE49-F238E27FC236}">
                    <a16:creationId xmlns:a16="http://schemas.microsoft.com/office/drawing/2014/main" id="{EFDD1B56-51CF-4B1A-BE3B-5AB009CFD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742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" name="Oval 127">
                <a:extLst>
                  <a:ext uri="{FF2B5EF4-FFF2-40B4-BE49-F238E27FC236}">
                    <a16:creationId xmlns:a16="http://schemas.microsoft.com/office/drawing/2014/main" id="{7136D862-8573-4FB7-A324-3B2AC045E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66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" name="Oval 128">
                <a:extLst>
                  <a:ext uri="{FF2B5EF4-FFF2-40B4-BE49-F238E27FC236}">
                    <a16:creationId xmlns:a16="http://schemas.microsoft.com/office/drawing/2014/main" id="{5E1CB2DE-72A7-4864-BBAC-4E7A6192F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595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" name="Oval 129">
                <a:extLst>
                  <a:ext uri="{FF2B5EF4-FFF2-40B4-BE49-F238E27FC236}">
                    <a16:creationId xmlns:a16="http://schemas.microsoft.com/office/drawing/2014/main" id="{9FDAB7E3-3B0B-4066-B624-19CA1399A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522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" name="Oval 130">
                <a:extLst>
                  <a:ext uri="{FF2B5EF4-FFF2-40B4-BE49-F238E27FC236}">
                    <a16:creationId xmlns:a16="http://schemas.microsoft.com/office/drawing/2014/main" id="{5F95F388-76D0-4F69-BD50-D0EC7B7F3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44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" name="Oval 131">
                <a:extLst>
                  <a:ext uri="{FF2B5EF4-FFF2-40B4-BE49-F238E27FC236}">
                    <a16:creationId xmlns:a16="http://schemas.microsoft.com/office/drawing/2014/main" id="{6B0ECFED-4933-4FF3-80BE-6E53B2767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375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" name="Oval 132">
                <a:extLst>
                  <a:ext uri="{FF2B5EF4-FFF2-40B4-BE49-F238E27FC236}">
                    <a16:creationId xmlns:a16="http://schemas.microsoft.com/office/drawing/2014/main" id="{E3593457-2639-4B30-97A6-890BD5E05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302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" name="Oval 133">
                <a:extLst>
                  <a:ext uri="{FF2B5EF4-FFF2-40B4-BE49-F238E27FC236}">
                    <a16:creationId xmlns:a16="http://schemas.microsoft.com/office/drawing/2014/main" id="{C2550433-9222-456D-9C04-371E5AC34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22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" name="Oval 134">
                <a:extLst>
                  <a:ext uri="{FF2B5EF4-FFF2-40B4-BE49-F238E27FC236}">
                    <a16:creationId xmlns:a16="http://schemas.microsoft.com/office/drawing/2014/main" id="{D6A6F3E7-CE1F-4EA2-9A57-EABACD6EB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155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" name="Oval 135">
                <a:extLst>
                  <a:ext uri="{FF2B5EF4-FFF2-40B4-BE49-F238E27FC236}">
                    <a16:creationId xmlns:a16="http://schemas.microsoft.com/office/drawing/2014/main" id="{B00EA509-F064-464F-BF49-859659E3D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082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" name="Oval 136">
                <a:extLst>
                  <a:ext uri="{FF2B5EF4-FFF2-40B4-BE49-F238E27FC236}">
                    <a16:creationId xmlns:a16="http://schemas.microsoft.com/office/drawing/2014/main" id="{D13C3AF4-65D8-40B3-84A3-645CDCAA0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9" y="100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" name="Oval 137">
                <a:extLst>
                  <a:ext uri="{FF2B5EF4-FFF2-40B4-BE49-F238E27FC236}">
                    <a16:creationId xmlns:a16="http://schemas.microsoft.com/office/drawing/2014/main" id="{45D350AB-51EF-48EB-9D48-68C59650C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5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" name="Oval 138">
                <a:extLst>
                  <a:ext uri="{FF2B5EF4-FFF2-40B4-BE49-F238E27FC236}">
                    <a16:creationId xmlns:a16="http://schemas.microsoft.com/office/drawing/2014/main" id="{47E5BCF6-D483-4292-BC5B-D6D6403F3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2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" name="Oval 139">
                <a:extLst>
                  <a:ext uri="{FF2B5EF4-FFF2-40B4-BE49-F238E27FC236}">
                    <a16:creationId xmlns:a16="http://schemas.microsoft.com/office/drawing/2014/main" id="{F7190579-0178-47E0-B2EB-65B7D2677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9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" name="Oval 140">
                <a:extLst>
                  <a:ext uri="{FF2B5EF4-FFF2-40B4-BE49-F238E27FC236}">
                    <a16:creationId xmlns:a16="http://schemas.microsoft.com/office/drawing/2014/main" id="{783AB251-503C-4E77-8FF6-8DA78A99A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6" y="100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" name="Oval 141">
                <a:extLst>
                  <a:ext uri="{FF2B5EF4-FFF2-40B4-BE49-F238E27FC236}">
                    <a16:creationId xmlns:a16="http://schemas.microsoft.com/office/drawing/2014/main" id="{8491EDD4-C442-4D6D-B57B-B88100E53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2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" name="Oval 142">
                <a:extLst>
                  <a:ext uri="{FF2B5EF4-FFF2-40B4-BE49-F238E27FC236}">
                    <a16:creationId xmlns:a16="http://schemas.microsoft.com/office/drawing/2014/main" id="{441CBB62-B1C8-4B7C-9D81-A44A4AADB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9" y="1010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" name="Freeform 143">
                <a:extLst>
                  <a:ext uri="{FF2B5EF4-FFF2-40B4-BE49-F238E27FC236}">
                    <a16:creationId xmlns:a16="http://schemas.microsoft.com/office/drawing/2014/main" id="{204E82D9-5737-473C-8737-C66E5FBAA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6" y="1009"/>
                <a:ext cx="36" cy="37"/>
              </a:xfrm>
              <a:custGeom>
                <a:avLst/>
                <a:gdLst>
                  <a:gd name="T0" fmla="*/ 76 w 151"/>
                  <a:gd name="T1" fmla="*/ 152 h 152"/>
                  <a:gd name="T2" fmla="*/ 151 w 151"/>
                  <a:gd name="T3" fmla="*/ 76 h 152"/>
                  <a:gd name="T4" fmla="*/ 75 w 151"/>
                  <a:gd name="T5" fmla="*/ 1 h 152"/>
                  <a:gd name="T6" fmla="*/ 0 w 151"/>
                  <a:gd name="T7" fmla="*/ 76 h 152"/>
                  <a:gd name="T8" fmla="*/ 76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2"/>
                    </a:move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1"/>
                    </a:cubicBezTo>
                    <a:cubicBezTo>
                      <a:pt x="34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" name="Freeform 144">
                <a:extLst>
                  <a:ext uri="{FF2B5EF4-FFF2-40B4-BE49-F238E27FC236}">
                    <a16:creationId xmlns:a16="http://schemas.microsoft.com/office/drawing/2014/main" id="{48E04638-61AE-4A52-B524-C3DBFB815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3" y="1009"/>
                <a:ext cx="36" cy="37"/>
              </a:xfrm>
              <a:custGeom>
                <a:avLst/>
                <a:gdLst>
                  <a:gd name="T0" fmla="*/ 75 w 151"/>
                  <a:gd name="T1" fmla="*/ 151 h 151"/>
                  <a:gd name="T2" fmla="*/ 151 w 151"/>
                  <a:gd name="T3" fmla="*/ 76 h 151"/>
                  <a:gd name="T4" fmla="*/ 75 w 151"/>
                  <a:gd name="T5" fmla="*/ 0 h 151"/>
                  <a:gd name="T6" fmla="*/ 0 w 151"/>
                  <a:gd name="T7" fmla="*/ 76 h 151"/>
                  <a:gd name="T8" fmla="*/ 75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" name="Freeform 145">
                <a:extLst>
                  <a:ext uri="{FF2B5EF4-FFF2-40B4-BE49-F238E27FC236}">
                    <a16:creationId xmlns:a16="http://schemas.microsoft.com/office/drawing/2014/main" id="{B475A13B-670B-43E1-BC3D-11DD2C587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" y="1009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1 w 152"/>
                  <a:gd name="T3" fmla="*/ 75 h 151"/>
                  <a:gd name="T4" fmla="*/ 76 w 152"/>
                  <a:gd name="T5" fmla="*/ 0 h 151"/>
                  <a:gd name="T6" fmla="*/ 0 w 152"/>
                  <a:gd name="T7" fmla="*/ 75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" name="Freeform 146">
                <a:extLst>
                  <a:ext uri="{FF2B5EF4-FFF2-40B4-BE49-F238E27FC236}">
                    <a16:creationId xmlns:a16="http://schemas.microsoft.com/office/drawing/2014/main" id="{DCE403D6-5D05-4406-9C62-4E874974D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6" y="1009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6 h 151"/>
                  <a:gd name="T4" fmla="*/ 75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" name="Freeform 147">
                <a:extLst>
                  <a:ext uri="{FF2B5EF4-FFF2-40B4-BE49-F238E27FC236}">
                    <a16:creationId xmlns:a16="http://schemas.microsoft.com/office/drawing/2014/main" id="{B3662F0D-589C-4770-8060-D6A840553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" y="1009"/>
                <a:ext cx="36" cy="37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5 h 151"/>
                  <a:gd name="T4" fmla="*/ 76 w 152"/>
                  <a:gd name="T5" fmla="*/ 0 h 151"/>
                  <a:gd name="T6" fmla="*/ 1 w 152"/>
                  <a:gd name="T7" fmla="*/ 75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3"/>
                      <a:pt x="118" y="0"/>
                      <a:pt x="76" y="0"/>
                    </a:cubicBezTo>
                    <a:cubicBezTo>
                      <a:pt x="34" y="0"/>
                      <a:pt x="0" y="34"/>
                      <a:pt x="1" y="75"/>
                    </a:cubicBezTo>
                    <a:cubicBezTo>
                      <a:pt x="1" y="117"/>
                      <a:pt x="35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7" name="Freeform 148">
                <a:extLst>
                  <a:ext uri="{FF2B5EF4-FFF2-40B4-BE49-F238E27FC236}">
                    <a16:creationId xmlns:a16="http://schemas.microsoft.com/office/drawing/2014/main" id="{0C7CD879-7F4C-4FAF-A2D1-5FE045B7D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" y="1009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6 h 151"/>
                  <a:gd name="T4" fmla="*/ 76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8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" name="Freeform 149">
                <a:extLst>
                  <a:ext uri="{FF2B5EF4-FFF2-40B4-BE49-F238E27FC236}">
                    <a16:creationId xmlns:a16="http://schemas.microsoft.com/office/drawing/2014/main" id="{7AEB17E8-4CF8-4DD6-A86F-9E0077B29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" y="1010"/>
                <a:ext cx="37" cy="36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5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9" name="Freeform 150">
                <a:extLst>
                  <a:ext uri="{FF2B5EF4-FFF2-40B4-BE49-F238E27FC236}">
                    <a16:creationId xmlns:a16="http://schemas.microsoft.com/office/drawing/2014/main" id="{82575B2B-2BC7-47E3-B244-53EBD65DD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3" y="1010"/>
                <a:ext cx="37" cy="37"/>
              </a:xfrm>
              <a:custGeom>
                <a:avLst/>
                <a:gdLst>
                  <a:gd name="T0" fmla="*/ 76 w 152"/>
                  <a:gd name="T1" fmla="*/ 151 h 152"/>
                  <a:gd name="T2" fmla="*/ 152 w 152"/>
                  <a:gd name="T3" fmla="*/ 76 h 152"/>
                  <a:gd name="T4" fmla="*/ 76 w 152"/>
                  <a:gd name="T5" fmla="*/ 0 h 152"/>
                  <a:gd name="T6" fmla="*/ 0 w 152"/>
                  <a:gd name="T7" fmla="*/ 76 h 152"/>
                  <a:gd name="T8" fmla="*/ 76 w 152"/>
                  <a:gd name="T9" fmla="*/ 15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151"/>
                    </a:move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1" y="118"/>
                      <a:pt x="34" y="152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0" name="Freeform 151">
                <a:extLst>
                  <a:ext uri="{FF2B5EF4-FFF2-40B4-BE49-F238E27FC236}">
                    <a16:creationId xmlns:a16="http://schemas.microsoft.com/office/drawing/2014/main" id="{101E2BEF-25E1-414A-A30B-4AF4BAEEE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0" y="1010"/>
                <a:ext cx="36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6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" name="Freeform 152">
                <a:extLst>
                  <a:ext uri="{FF2B5EF4-FFF2-40B4-BE49-F238E27FC236}">
                    <a16:creationId xmlns:a16="http://schemas.microsoft.com/office/drawing/2014/main" id="{DF5E3EF8-86EC-442D-9616-04EED5C53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" y="1010"/>
                <a:ext cx="37" cy="37"/>
              </a:xfrm>
              <a:custGeom>
                <a:avLst/>
                <a:gdLst>
                  <a:gd name="T0" fmla="*/ 75 w 151"/>
                  <a:gd name="T1" fmla="*/ 152 h 152"/>
                  <a:gd name="T2" fmla="*/ 151 w 151"/>
                  <a:gd name="T3" fmla="*/ 76 h 152"/>
                  <a:gd name="T4" fmla="*/ 75 w 151"/>
                  <a:gd name="T5" fmla="*/ 0 h 152"/>
                  <a:gd name="T6" fmla="*/ 0 w 151"/>
                  <a:gd name="T7" fmla="*/ 76 h 152"/>
                  <a:gd name="T8" fmla="*/ 75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152"/>
                    </a:moveTo>
                    <a:cubicBezTo>
                      <a:pt x="117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" name="Freeform 153">
                <a:extLst>
                  <a:ext uri="{FF2B5EF4-FFF2-40B4-BE49-F238E27FC236}">
                    <a16:creationId xmlns:a16="http://schemas.microsoft.com/office/drawing/2014/main" id="{F4EC439F-0B75-4392-B4D1-A1610011A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3" y="1010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5 h 151"/>
                  <a:gd name="T4" fmla="*/ 76 w 152"/>
                  <a:gd name="T5" fmla="*/ 0 h 151"/>
                  <a:gd name="T6" fmla="*/ 0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1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" name="Freeform 154">
                <a:extLst>
                  <a:ext uri="{FF2B5EF4-FFF2-40B4-BE49-F238E27FC236}">
                    <a16:creationId xmlns:a16="http://schemas.microsoft.com/office/drawing/2014/main" id="{40001F59-C1A6-41D2-814D-1661DBD90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0" y="1010"/>
                <a:ext cx="36" cy="37"/>
              </a:xfrm>
              <a:custGeom>
                <a:avLst/>
                <a:gdLst>
                  <a:gd name="T0" fmla="*/ 76 w 151"/>
                  <a:gd name="T1" fmla="*/ 152 h 152"/>
                  <a:gd name="T2" fmla="*/ 151 w 151"/>
                  <a:gd name="T3" fmla="*/ 76 h 152"/>
                  <a:gd name="T4" fmla="*/ 75 w 151"/>
                  <a:gd name="T5" fmla="*/ 0 h 152"/>
                  <a:gd name="T6" fmla="*/ 0 w 151"/>
                  <a:gd name="T7" fmla="*/ 76 h 152"/>
                  <a:gd name="T8" fmla="*/ 76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2"/>
                    </a:moveTo>
                    <a:cubicBezTo>
                      <a:pt x="117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" name="Freeform 155">
                <a:extLst>
                  <a:ext uri="{FF2B5EF4-FFF2-40B4-BE49-F238E27FC236}">
                    <a16:creationId xmlns:a16="http://schemas.microsoft.com/office/drawing/2014/main" id="{822E0EEC-F599-4CB9-AD58-156DE10C6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7" y="1010"/>
                <a:ext cx="36" cy="37"/>
              </a:xfrm>
              <a:custGeom>
                <a:avLst/>
                <a:gdLst>
                  <a:gd name="T0" fmla="*/ 151 w 151"/>
                  <a:gd name="T1" fmla="*/ 75 h 151"/>
                  <a:gd name="T2" fmla="*/ 75 w 151"/>
                  <a:gd name="T3" fmla="*/ 0 h 151"/>
                  <a:gd name="T4" fmla="*/ 0 w 151"/>
                  <a:gd name="T5" fmla="*/ 76 h 151"/>
                  <a:gd name="T6" fmla="*/ 75 w 151"/>
                  <a:gd name="T7" fmla="*/ 151 h 151"/>
                  <a:gd name="T8" fmla="*/ 151 w 151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151" y="75"/>
                    </a:move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  <a:cubicBezTo>
                      <a:pt x="117" y="151"/>
                      <a:pt x="151" y="117"/>
                      <a:pt x="151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5" name="Oval 156">
                <a:extLst>
                  <a:ext uri="{FF2B5EF4-FFF2-40B4-BE49-F238E27FC236}">
                    <a16:creationId xmlns:a16="http://schemas.microsoft.com/office/drawing/2014/main" id="{2F939446-DFD6-4BD5-9ACF-4BDFE0B93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6" name="Oval 157">
                <a:extLst>
                  <a:ext uri="{FF2B5EF4-FFF2-40B4-BE49-F238E27FC236}">
                    <a16:creationId xmlns:a16="http://schemas.microsoft.com/office/drawing/2014/main" id="{2781C501-7439-4540-ACEF-2701B0244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" name="Oval 158">
                <a:extLst>
                  <a:ext uri="{FF2B5EF4-FFF2-40B4-BE49-F238E27FC236}">
                    <a16:creationId xmlns:a16="http://schemas.microsoft.com/office/drawing/2014/main" id="{F846C8C0-4493-481D-BECC-4A3FF2CF8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7" y="100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" name="Oval 159">
                <a:extLst>
                  <a:ext uri="{FF2B5EF4-FFF2-40B4-BE49-F238E27FC236}">
                    <a16:creationId xmlns:a16="http://schemas.microsoft.com/office/drawing/2014/main" id="{A97C32A4-271C-49FD-AE7A-B3DD77E8E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" name="Oval 160">
                <a:extLst>
                  <a:ext uri="{FF2B5EF4-FFF2-40B4-BE49-F238E27FC236}">
                    <a16:creationId xmlns:a16="http://schemas.microsoft.com/office/drawing/2014/main" id="{9A05801A-5FD0-4472-9C36-9BB7F12D7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0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0" name="Oval 161">
                <a:extLst>
                  <a:ext uri="{FF2B5EF4-FFF2-40B4-BE49-F238E27FC236}">
                    <a16:creationId xmlns:a16="http://schemas.microsoft.com/office/drawing/2014/main" id="{F9F6BFE3-2565-4D11-89C0-2BAB1A8EB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7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1" name="Oval 162">
                <a:extLst>
                  <a:ext uri="{FF2B5EF4-FFF2-40B4-BE49-F238E27FC236}">
                    <a16:creationId xmlns:a16="http://schemas.microsoft.com/office/drawing/2014/main" id="{8B2B3972-D879-4ACB-B145-BA5029B85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" y="1010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" name="Freeform 163">
                <a:extLst>
                  <a:ext uri="{FF2B5EF4-FFF2-40B4-BE49-F238E27FC236}">
                    <a16:creationId xmlns:a16="http://schemas.microsoft.com/office/drawing/2014/main" id="{E614DF3C-212D-4B6F-A628-D1D8E79F2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1" y="1009"/>
                <a:ext cx="36" cy="37"/>
              </a:xfrm>
              <a:custGeom>
                <a:avLst/>
                <a:gdLst>
                  <a:gd name="T0" fmla="*/ 75 w 151"/>
                  <a:gd name="T1" fmla="*/ 152 h 152"/>
                  <a:gd name="T2" fmla="*/ 151 w 151"/>
                  <a:gd name="T3" fmla="*/ 76 h 152"/>
                  <a:gd name="T4" fmla="*/ 75 w 151"/>
                  <a:gd name="T5" fmla="*/ 1 h 152"/>
                  <a:gd name="T6" fmla="*/ 0 w 151"/>
                  <a:gd name="T7" fmla="*/ 76 h 152"/>
                  <a:gd name="T8" fmla="*/ 75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152"/>
                    </a:move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1"/>
                    </a:cubicBezTo>
                    <a:cubicBezTo>
                      <a:pt x="33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" name="Freeform 164">
                <a:extLst>
                  <a:ext uri="{FF2B5EF4-FFF2-40B4-BE49-F238E27FC236}">
                    <a16:creationId xmlns:a16="http://schemas.microsoft.com/office/drawing/2014/main" id="{71B87C9A-D1FB-43AF-B882-016E7847B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7" y="1009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6 h 151"/>
                  <a:gd name="T4" fmla="*/ 76 w 152"/>
                  <a:gd name="T5" fmla="*/ 0 h 151"/>
                  <a:gd name="T6" fmla="*/ 0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1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" name="Freeform 165">
                <a:extLst>
                  <a:ext uri="{FF2B5EF4-FFF2-40B4-BE49-F238E27FC236}">
                    <a16:creationId xmlns:a16="http://schemas.microsoft.com/office/drawing/2014/main" id="{B202E661-3149-492E-82EA-8896119D1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4" y="1009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5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" name="Freeform 166">
                <a:extLst>
                  <a:ext uri="{FF2B5EF4-FFF2-40B4-BE49-F238E27FC236}">
                    <a16:creationId xmlns:a16="http://schemas.microsoft.com/office/drawing/2014/main" id="{2F2CE9BB-FD00-4533-9FF3-E39825958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1" y="1009"/>
                <a:ext cx="36" cy="37"/>
              </a:xfrm>
              <a:custGeom>
                <a:avLst/>
                <a:gdLst>
                  <a:gd name="T0" fmla="*/ 75 w 151"/>
                  <a:gd name="T1" fmla="*/ 151 h 151"/>
                  <a:gd name="T2" fmla="*/ 151 w 151"/>
                  <a:gd name="T3" fmla="*/ 76 h 151"/>
                  <a:gd name="T4" fmla="*/ 75 w 151"/>
                  <a:gd name="T5" fmla="*/ 0 h 151"/>
                  <a:gd name="T6" fmla="*/ 0 w 151"/>
                  <a:gd name="T7" fmla="*/ 76 h 151"/>
                  <a:gd name="T8" fmla="*/ 75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5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6" name="Freeform 167">
                <a:extLst>
                  <a:ext uri="{FF2B5EF4-FFF2-40B4-BE49-F238E27FC236}">
                    <a16:creationId xmlns:a16="http://schemas.microsoft.com/office/drawing/2014/main" id="{B59045F1-A3B7-4F9C-B070-DA1CED37F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1009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1 w 152"/>
                  <a:gd name="T3" fmla="*/ 75 h 151"/>
                  <a:gd name="T4" fmla="*/ 76 w 152"/>
                  <a:gd name="T5" fmla="*/ 0 h 151"/>
                  <a:gd name="T6" fmla="*/ 0 w 152"/>
                  <a:gd name="T7" fmla="*/ 75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1" y="75"/>
                    </a:cubicBezTo>
                    <a:cubicBezTo>
                      <a:pt x="151" y="33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" name="Freeform 168">
                <a:extLst>
                  <a:ext uri="{FF2B5EF4-FFF2-40B4-BE49-F238E27FC236}">
                    <a16:creationId xmlns:a16="http://schemas.microsoft.com/office/drawing/2014/main" id="{235FADEF-FB6D-4537-BD58-FCDD8F0D3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4" y="1009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6 h 151"/>
                  <a:gd name="T4" fmla="*/ 75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8" name="Freeform 169">
                <a:extLst>
                  <a:ext uri="{FF2B5EF4-FFF2-40B4-BE49-F238E27FC236}">
                    <a16:creationId xmlns:a16="http://schemas.microsoft.com/office/drawing/2014/main" id="{09A6254C-E433-4564-B8DF-D2201A133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1" y="1010"/>
                <a:ext cx="37" cy="36"/>
              </a:xfrm>
              <a:custGeom>
                <a:avLst/>
                <a:gdLst>
                  <a:gd name="T0" fmla="*/ 75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5 h 151"/>
                  <a:gd name="T8" fmla="*/ 75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5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9" name="Freeform 170">
                <a:extLst>
                  <a:ext uri="{FF2B5EF4-FFF2-40B4-BE49-F238E27FC236}">
                    <a16:creationId xmlns:a16="http://schemas.microsoft.com/office/drawing/2014/main" id="{47693F0E-C2CB-44F0-B591-E05920857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8" y="1010"/>
                <a:ext cx="36" cy="37"/>
              </a:xfrm>
              <a:custGeom>
                <a:avLst/>
                <a:gdLst>
                  <a:gd name="T0" fmla="*/ 76 w 151"/>
                  <a:gd name="T1" fmla="*/ 151 h 152"/>
                  <a:gd name="T2" fmla="*/ 151 w 151"/>
                  <a:gd name="T3" fmla="*/ 76 h 152"/>
                  <a:gd name="T4" fmla="*/ 76 w 151"/>
                  <a:gd name="T5" fmla="*/ 0 h 152"/>
                  <a:gd name="T6" fmla="*/ 0 w 151"/>
                  <a:gd name="T7" fmla="*/ 76 h 152"/>
                  <a:gd name="T8" fmla="*/ 76 w 151"/>
                  <a:gd name="T9" fmla="*/ 15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1"/>
                    </a:moveTo>
                    <a:cubicBezTo>
                      <a:pt x="118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0" name="Freeform 171">
                <a:extLst>
                  <a:ext uri="{FF2B5EF4-FFF2-40B4-BE49-F238E27FC236}">
                    <a16:creationId xmlns:a16="http://schemas.microsoft.com/office/drawing/2014/main" id="{810D2E7B-E9E7-4E32-896E-9EE35FC78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4" y="1010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1" name="Freeform 172">
                <a:extLst>
                  <a:ext uri="{FF2B5EF4-FFF2-40B4-BE49-F238E27FC236}">
                    <a16:creationId xmlns:a16="http://schemas.microsoft.com/office/drawing/2014/main" id="{EE317914-4BCA-4BDA-9DEE-D263D8550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1" y="1010"/>
                <a:ext cx="37" cy="37"/>
              </a:xfrm>
              <a:custGeom>
                <a:avLst/>
                <a:gdLst>
                  <a:gd name="T0" fmla="*/ 76 w 152"/>
                  <a:gd name="T1" fmla="*/ 152 h 152"/>
                  <a:gd name="T2" fmla="*/ 152 w 152"/>
                  <a:gd name="T3" fmla="*/ 76 h 152"/>
                  <a:gd name="T4" fmla="*/ 76 w 152"/>
                  <a:gd name="T5" fmla="*/ 0 h 152"/>
                  <a:gd name="T6" fmla="*/ 0 w 152"/>
                  <a:gd name="T7" fmla="*/ 76 h 152"/>
                  <a:gd name="T8" fmla="*/ 76 w 152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152"/>
                    </a:moveTo>
                    <a:cubicBezTo>
                      <a:pt x="118" y="151"/>
                      <a:pt x="152" y="11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1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2" name="Freeform 173">
                <a:extLst>
                  <a:ext uri="{FF2B5EF4-FFF2-40B4-BE49-F238E27FC236}">
                    <a16:creationId xmlns:a16="http://schemas.microsoft.com/office/drawing/2014/main" id="{76889B06-06E3-4EF7-85E9-608C5E70A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8" y="1010"/>
                <a:ext cx="36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6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3" name="Freeform 174">
                <a:extLst>
                  <a:ext uri="{FF2B5EF4-FFF2-40B4-BE49-F238E27FC236}">
                    <a16:creationId xmlns:a16="http://schemas.microsoft.com/office/drawing/2014/main" id="{A18D09C2-AC32-4EB6-BCF0-11E8463F5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" y="1010"/>
                <a:ext cx="36" cy="37"/>
              </a:xfrm>
              <a:custGeom>
                <a:avLst/>
                <a:gdLst>
                  <a:gd name="T0" fmla="*/ 75 w 151"/>
                  <a:gd name="T1" fmla="*/ 152 h 152"/>
                  <a:gd name="T2" fmla="*/ 151 w 151"/>
                  <a:gd name="T3" fmla="*/ 76 h 152"/>
                  <a:gd name="T4" fmla="*/ 75 w 151"/>
                  <a:gd name="T5" fmla="*/ 0 h 152"/>
                  <a:gd name="T6" fmla="*/ 0 w 151"/>
                  <a:gd name="T7" fmla="*/ 76 h 152"/>
                  <a:gd name="T8" fmla="*/ 75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152"/>
                    </a:moveTo>
                    <a:cubicBezTo>
                      <a:pt x="117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4" name="Freeform 175">
                <a:extLst>
                  <a:ext uri="{FF2B5EF4-FFF2-40B4-BE49-F238E27FC236}">
                    <a16:creationId xmlns:a16="http://schemas.microsoft.com/office/drawing/2014/main" id="{E3895D37-69F2-4A6D-A5B3-C24AEC60B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" y="1010"/>
                <a:ext cx="37" cy="37"/>
              </a:xfrm>
              <a:custGeom>
                <a:avLst/>
                <a:gdLst>
                  <a:gd name="T0" fmla="*/ 152 w 152"/>
                  <a:gd name="T1" fmla="*/ 75 h 151"/>
                  <a:gd name="T2" fmla="*/ 76 w 152"/>
                  <a:gd name="T3" fmla="*/ 0 h 151"/>
                  <a:gd name="T4" fmla="*/ 0 w 152"/>
                  <a:gd name="T5" fmla="*/ 76 h 151"/>
                  <a:gd name="T6" fmla="*/ 76 w 152"/>
                  <a:gd name="T7" fmla="*/ 151 h 151"/>
                  <a:gd name="T8" fmla="*/ 152 w 152"/>
                  <a:gd name="T9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152" y="75"/>
                    </a:move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2" y="117"/>
                      <a:pt x="152" y="75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5" name="Oval 176">
                <a:extLst>
                  <a:ext uri="{FF2B5EF4-FFF2-40B4-BE49-F238E27FC236}">
                    <a16:creationId xmlns:a16="http://schemas.microsoft.com/office/drawing/2014/main" id="{6F1F329E-CD75-4104-8E6C-2A09E4916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8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6" name="Oval 177">
                <a:extLst>
                  <a:ext uri="{FF2B5EF4-FFF2-40B4-BE49-F238E27FC236}">
                    <a16:creationId xmlns:a16="http://schemas.microsoft.com/office/drawing/2014/main" id="{B2AA6374-A10F-4E7C-88CC-915B12731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5" y="100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7" name="Oval 178">
                <a:extLst>
                  <a:ext uri="{FF2B5EF4-FFF2-40B4-BE49-F238E27FC236}">
                    <a16:creationId xmlns:a16="http://schemas.microsoft.com/office/drawing/2014/main" id="{41494867-A226-4608-AF8C-1900E7105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8" name="Oval 179">
                <a:extLst>
                  <a:ext uri="{FF2B5EF4-FFF2-40B4-BE49-F238E27FC236}">
                    <a16:creationId xmlns:a16="http://schemas.microsoft.com/office/drawing/2014/main" id="{4997CE5E-D92B-4442-A025-1FCD35A48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8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9" name="Oval 180">
                <a:extLst>
                  <a:ext uri="{FF2B5EF4-FFF2-40B4-BE49-F238E27FC236}">
                    <a16:creationId xmlns:a16="http://schemas.microsoft.com/office/drawing/2014/main" id="{0923F487-3FD2-484A-A5F0-E6432827C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5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0" name="Oval 181">
                <a:extLst>
                  <a:ext uri="{FF2B5EF4-FFF2-40B4-BE49-F238E27FC236}">
                    <a16:creationId xmlns:a16="http://schemas.microsoft.com/office/drawing/2014/main" id="{67C9AB81-1800-441A-9A64-47171E4DE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" y="100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" name="Oval 182">
                <a:extLst>
                  <a:ext uri="{FF2B5EF4-FFF2-40B4-BE49-F238E27FC236}">
                    <a16:creationId xmlns:a16="http://schemas.microsoft.com/office/drawing/2014/main" id="{7A073501-782D-4D5C-9BBA-AC31CBDDC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1009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" name="Freeform 183">
                <a:extLst>
                  <a:ext uri="{FF2B5EF4-FFF2-40B4-BE49-F238E27FC236}">
                    <a16:creationId xmlns:a16="http://schemas.microsoft.com/office/drawing/2014/main" id="{AE95C443-A11A-46FB-8E65-A8B8E4BFC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1007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6 h 151"/>
                  <a:gd name="T4" fmla="*/ 76 w 152"/>
                  <a:gd name="T5" fmla="*/ 0 h 151"/>
                  <a:gd name="T6" fmla="*/ 1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1" y="76"/>
                    </a:cubicBezTo>
                    <a:cubicBezTo>
                      <a:pt x="1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" name="Freeform 184">
                <a:extLst>
                  <a:ext uri="{FF2B5EF4-FFF2-40B4-BE49-F238E27FC236}">
                    <a16:creationId xmlns:a16="http://schemas.microsoft.com/office/drawing/2014/main" id="{6DC8FD23-8F77-468B-9747-AB0EAA9D3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2" y="1007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6 w 151"/>
                  <a:gd name="T5" fmla="*/ 0 h 151"/>
                  <a:gd name="T6" fmla="*/ 0 w 151"/>
                  <a:gd name="T7" fmla="*/ 75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" name="Freeform 185">
                <a:extLst>
                  <a:ext uri="{FF2B5EF4-FFF2-40B4-BE49-F238E27FC236}">
                    <a16:creationId xmlns:a16="http://schemas.microsoft.com/office/drawing/2014/main" id="{1CA7F13C-AEE5-4BC9-BDCD-19FCE4AC8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007"/>
                <a:ext cx="36" cy="37"/>
              </a:xfrm>
              <a:custGeom>
                <a:avLst/>
                <a:gdLst>
                  <a:gd name="T0" fmla="*/ 76 w 151"/>
                  <a:gd name="T1" fmla="*/ 151 h 152"/>
                  <a:gd name="T2" fmla="*/ 151 w 151"/>
                  <a:gd name="T3" fmla="*/ 76 h 152"/>
                  <a:gd name="T4" fmla="*/ 75 w 151"/>
                  <a:gd name="T5" fmla="*/ 0 h 152"/>
                  <a:gd name="T6" fmla="*/ 0 w 151"/>
                  <a:gd name="T7" fmla="*/ 76 h 152"/>
                  <a:gd name="T8" fmla="*/ 76 w 151"/>
                  <a:gd name="T9" fmla="*/ 15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5" name="Freeform 186">
                <a:extLst>
                  <a:ext uri="{FF2B5EF4-FFF2-40B4-BE49-F238E27FC236}">
                    <a16:creationId xmlns:a16="http://schemas.microsoft.com/office/drawing/2014/main" id="{060CB227-CBBB-47D6-80A9-C4ACBADD6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5" y="1008"/>
                <a:ext cx="37" cy="36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5 h 151"/>
                  <a:gd name="T4" fmla="*/ 76 w 152"/>
                  <a:gd name="T5" fmla="*/ 0 h 151"/>
                  <a:gd name="T6" fmla="*/ 0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5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1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6" name="Freeform 187">
                <a:extLst>
                  <a:ext uri="{FF2B5EF4-FFF2-40B4-BE49-F238E27FC236}">
                    <a16:creationId xmlns:a16="http://schemas.microsoft.com/office/drawing/2014/main" id="{D448EBEA-A96F-4562-8DA1-3069B63BC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" y="1008"/>
                <a:ext cx="37" cy="37"/>
              </a:xfrm>
              <a:custGeom>
                <a:avLst/>
                <a:gdLst>
                  <a:gd name="T0" fmla="*/ 76 w 151"/>
                  <a:gd name="T1" fmla="*/ 152 h 152"/>
                  <a:gd name="T2" fmla="*/ 151 w 151"/>
                  <a:gd name="T3" fmla="*/ 76 h 152"/>
                  <a:gd name="T4" fmla="*/ 76 w 151"/>
                  <a:gd name="T5" fmla="*/ 0 h 152"/>
                  <a:gd name="T6" fmla="*/ 0 w 151"/>
                  <a:gd name="T7" fmla="*/ 76 h 152"/>
                  <a:gd name="T8" fmla="*/ 76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2"/>
                    </a:moveTo>
                    <a:cubicBezTo>
                      <a:pt x="118" y="151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7" name="Freeform 188">
                <a:extLst>
                  <a:ext uri="{FF2B5EF4-FFF2-40B4-BE49-F238E27FC236}">
                    <a16:creationId xmlns:a16="http://schemas.microsoft.com/office/drawing/2014/main" id="{EA02DB56-066B-4783-9BAF-987104C22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9" y="1008"/>
                <a:ext cx="37" cy="37"/>
              </a:xfrm>
              <a:custGeom>
                <a:avLst/>
                <a:gdLst>
                  <a:gd name="T0" fmla="*/ 75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6 h 151"/>
                  <a:gd name="T8" fmla="*/ 75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5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8" name="Freeform 189">
                <a:extLst>
                  <a:ext uri="{FF2B5EF4-FFF2-40B4-BE49-F238E27FC236}">
                    <a16:creationId xmlns:a16="http://schemas.microsoft.com/office/drawing/2014/main" id="{453E8513-629E-4768-A4F8-C63637A2B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6" y="1008"/>
                <a:ext cx="36" cy="37"/>
              </a:xfrm>
              <a:custGeom>
                <a:avLst/>
                <a:gdLst>
                  <a:gd name="T0" fmla="*/ 76 w 152"/>
                  <a:gd name="T1" fmla="*/ 152 h 152"/>
                  <a:gd name="T2" fmla="*/ 152 w 152"/>
                  <a:gd name="T3" fmla="*/ 76 h 152"/>
                  <a:gd name="T4" fmla="*/ 76 w 152"/>
                  <a:gd name="T5" fmla="*/ 0 h 152"/>
                  <a:gd name="T6" fmla="*/ 0 w 152"/>
                  <a:gd name="T7" fmla="*/ 76 h 152"/>
                  <a:gd name="T8" fmla="*/ 76 w 152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2">
                    <a:moveTo>
                      <a:pt x="76" y="152"/>
                    </a:moveTo>
                    <a:cubicBezTo>
                      <a:pt x="118" y="152"/>
                      <a:pt x="152" y="118"/>
                      <a:pt x="152" y="76"/>
                    </a:cubicBezTo>
                    <a:cubicBezTo>
                      <a:pt x="151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9" name="Freeform 190">
                <a:extLst>
                  <a:ext uri="{FF2B5EF4-FFF2-40B4-BE49-F238E27FC236}">
                    <a16:creationId xmlns:a16="http://schemas.microsoft.com/office/drawing/2014/main" id="{4B7CFA4D-AF2F-4B9C-BD87-8A9316E47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1008"/>
                <a:ext cx="37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6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0" name="Freeform 191">
                <a:extLst>
                  <a:ext uri="{FF2B5EF4-FFF2-40B4-BE49-F238E27FC236}">
                    <a16:creationId xmlns:a16="http://schemas.microsoft.com/office/drawing/2014/main" id="{7F8AE606-E134-4163-8839-D699562D4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1008"/>
                <a:ext cx="37" cy="37"/>
              </a:xfrm>
              <a:custGeom>
                <a:avLst/>
                <a:gdLst>
                  <a:gd name="T0" fmla="*/ 75 w 151"/>
                  <a:gd name="T1" fmla="*/ 152 h 152"/>
                  <a:gd name="T2" fmla="*/ 151 w 151"/>
                  <a:gd name="T3" fmla="*/ 76 h 152"/>
                  <a:gd name="T4" fmla="*/ 75 w 151"/>
                  <a:gd name="T5" fmla="*/ 0 h 152"/>
                  <a:gd name="T6" fmla="*/ 0 w 151"/>
                  <a:gd name="T7" fmla="*/ 76 h 152"/>
                  <a:gd name="T8" fmla="*/ 75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5" y="152"/>
                    </a:move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33" y="1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5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1" name="Freeform 192">
                <a:extLst>
                  <a:ext uri="{FF2B5EF4-FFF2-40B4-BE49-F238E27FC236}">
                    <a16:creationId xmlns:a16="http://schemas.microsoft.com/office/drawing/2014/main" id="{D8FCA0AB-3CF0-45A5-9609-02325B4C3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1008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1 w 152"/>
                  <a:gd name="T3" fmla="*/ 75 h 151"/>
                  <a:gd name="T4" fmla="*/ 76 w 152"/>
                  <a:gd name="T5" fmla="*/ 0 h 151"/>
                  <a:gd name="T6" fmla="*/ 0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1" y="75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2" name="Freeform 193">
                <a:extLst>
                  <a:ext uri="{FF2B5EF4-FFF2-40B4-BE49-F238E27FC236}">
                    <a16:creationId xmlns:a16="http://schemas.microsoft.com/office/drawing/2014/main" id="{749AA040-B04B-4569-9F5A-90FA1B124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1008"/>
                <a:ext cx="36" cy="37"/>
              </a:xfrm>
              <a:custGeom>
                <a:avLst/>
                <a:gdLst>
                  <a:gd name="T0" fmla="*/ 76 w 151"/>
                  <a:gd name="T1" fmla="*/ 152 h 152"/>
                  <a:gd name="T2" fmla="*/ 151 w 151"/>
                  <a:gd name="T3" fmla="*/ 76 h 152"/>
                  <a:gd name="T4" fmla="*/ 75 w 151"/>
                  <a:gd name="T5" fmla="*/ 1 h 152"/>
                  <a:gd name="T6" fmla="*/ 0 w 151"/>
                  <a:gd name="T7" fmla="*/ 76 h 152"/>
                  <a:gd name="T8" fmla="*/ 76 w 151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76" y="152"/>
                    </a:moveTo>
                    <a:cubicBezTo>
                      <a:pt x="117" y="152"/>
                      <a:pt x="151" y="118"/>
                      <a:pt x="151" y="76"/>
                    </a:cubicBezTo>
                    <a:cubicBezTo>
                      <a:pt x="151" y="34"/>
                      <a:pt x="117" y="0"/>
                      <a:pt x="75" y="1"/>
                    </a:cubicBezTo>
                    <a:cubicBezTo>
                      <a:pt x="34" y="1"/>
                      <a:pt x="0" y="34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3" name="Freeform 194">
                <a:extLst>
                  <a:ext uri="{FF2B5EF4-FFF2-40B4-BE49-F238E27FC236}">
                    <a16:creationId xmlns:a16="http://schemas.microsoft.com/office/drawing/2014/main" id="{A101E1AE-528B-4501-9748-D5F492C34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9" y="1009"/>
                <a:ext cx="37" cy="36"/>
              </a:xfrm>
              <a:custGeom>
                <a:avLst/>
                <a:gdLst>
                  <a:gd name="T0" fmla="*/ 76 w 152"/>
                  <a:gd name="T1" fmla="*/ 151 h 151"/>
                  <a:gd name="T2" fmla="*/ 152 w 152"/>
                  <a:gd name="T3" fmla="*/ 76 h 151"/>
                  <a:gd name="T4" fmla="*/ 76 w 152"/>
                  <a:gd name="T5" fmla="*/ 0 h 151"/>
                  <a:gd name="T6" fmla="*/ 1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1" y="76"/>
                    </a:cubicBezTo>
                    <a:cubicBezTo>
                      <a:pt x="1" y="118"/>
                      <a:pt x="35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4" name="Freeform 195">
                <a:extLst>
                  <a:ext uri="{FF2B5EF4-FFF2-40B4-BE49-F238E27FC236}">
                    <a16:creationId xmlns:a16="http://schemas.microsoft.com/office/drawing/2014/main" id="{86B02614-45B7-475A-9DAC-5BA8E52BE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6" y="1009"/>
                <a:ext cx="37" cy="37"/>
              </a:xfrm>
              <a:custGeom>
                <a:avLst/>
                <a:gdLst>
                  <a:gd name="T0" fmla="*/ 151 w 151"/>
                  <a:gd name="T1" fmla="*/ 76 h 152"/>
                  <a:gd name="T2" fmla="*/ 76 w 151"/>
                  <a:gd name="T3" fmla="*/ 1 h 152"/>
                  <a:gd name="T4" fmla="*/ 0 w 151"/>
                  <a:gd name="T5" fmla="*/ 76 h 152"/>
                  <a:gd name="T6" fmla="*/ 76 w 151"/>
                  <a:gd name="T7" fmla="*/ 152 h 152"/>
                  <a:gd name="T8" fmla="*/ 151 w 151"/>
                  <a:gd name="T9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151" y="76"/>
                    </a:moveTo>
                    <a:cubicBezTo>
                      <a:pt x="151" y="34"/>
                      <a:pt x="117" y="0"/>
                      <a:pt x="76" y="1"/>
                    </a:cubicBezTo>
                    <a:cubicBezTo>
                      <a:pt x="34" y="1"/>
                      <a:pt x="0" y="35"/>
                      <a:pt x="0" y="76"/>
                    </a:cubicBezTo>
                    <a:cubicBezTo>
                      <a:pt x="0" y="118"/>
                      <a:pt x="34" y="152"/>
                      <a:pt x="76" y="152"/>
                    </a:cubicBezTo>
                    <a:cubicBezTo>
                      <a:pt x="118" y="152"/>
                      <a:pt x="151" y="118"/>
                      <a:pt x="151" y="76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5" name="Oval 196">
                <a:extLst>
                  <a:ext uri="{FF2B5EF4-FFF2-40B4-BE49-F238E27FC236}">
                    <a16:creationId xmlns:a16="http://schemas.microsoft.com/office/drawing/2014/main" id="{501B78F7-3B08-4D33-8E19-83342AF72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3" y="100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6" name="Oval 197">
                <a:extLst>
                  <a:ext uri="{FF2B5EF4-FFF2-40B4-BE49-F238E27FC236}">
                    <a16:creationId xmlns:a16="http://schemas.microsoft.com/office/drawing/2014/main" id="{97F577CD-95BE-471E-A2A5-C61F59F03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9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7" name="Oval 198">
                <a:extLst>
                  <a:ext uri="{FF2B5EF4-FFF2-40B4-BE49-F238E27FC236}">
                    <a16:creationId xmlns:a16="http://schemas.microsoft.com/office/drawing/2014/main" id="{723E9AAB-9ED8-4BDC-84A4-9F5A4A654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8" name="Oval 199">
                <a:extLst>
                  <a:ext uri="{FF2B5EF4-FFF2-40B4-BE49-F238E27FC236}">
                    <a16:creationId xmlns:a16="http://schemas.microsoft.com/office/drawing/2014/main" id="{D09575CF-399F-4B55-A239-AF59C5FB6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9" name="Oval 200">
                <a:extLst>
                  <a:ext uri="{FF2B5EF4-FFF2-40B4-BE49-F238E27FC236}">
                    <a16:creationId xmlns:a16="http://schemas.microsoft.com/office/drawing/2014/main" id="{C334F524-A983-4C40-9D72-8291F9C61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1007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0" name="Oval 201">
                <a:extLst>
                  <a:ext uri="{FF2B5EF4-FFF2-40B4-BE49-F238E27FC236}">
                    <a16:creationId xmlns:a16="http://schemas.microsoft.com/office/drawing/2014/main" id="{8A2E1698-8B23-4535-B2C6-6D60563CC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7" y="1007"/>
                <a:ext cx="36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1" name="Oval 202">
                <a:extLst>
                  <a:ext uri="{FF2B5EF4-FFF2-40B4-BE49-F238E27FC236}">
                    <a16:creationId xmlns:a16="http://schemas.microsoft.com/office/drawing/2014/main" id="{0867410A-C66E-4011-ABB8-601336D29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3" y="1009"/>
                <a:ext cx="37" cy="37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2" name="Freeform 203">
                <a:extLst>
                  <a:ext uri="{FF2B5EF4-FFF2-40B4-BE49-F238E27FC236}">
                    <a16:creationId xmlns:a16="http://schemas.microsoft.com/office/drawing/2014/main" id="{8F3413BA-81BE-4EE1-9605-F402C2AC1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1007"/>
                <a:ext cx="37" cy="37"/>
              </a:xfrm>
              <a:custGeom>
                <a:avLst/>
                <a:gdLst>
                  <a:gd name="T0" fmla="*/ 76 w 152"/>
                  <a:gd name="T1" fmla="*/ 151 h 151"/>
                  <a:gd name="T2" fmla="*/ 151 w 152"/>
                  <a:gd name="T3" fmla="*/ 76 h 151"/>
                  <a:gd name="T4" fmla="*/ 76 w 152"/>
                  <a:gd name="T5" fmla="*/ 0 h 151"/>
                  <a:gd name="T6" fmla="*/ 0 w 152"/>
                  <a:gd name="T7" fmla="*/ 76 h 151"/>
                  <a:gd name="T8" fmla="*/ 76 w 15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51">
                    <a:moveTo>
                      <a:pt x="76" y="151"/>
                    </a:moveTo>
                    <a:cubicBezTo>
                      <a:pt x="118" y="151"/>
                      <a:pt x="152" y="117"/>
                      <a:pt x="151" y="76"/>
                    </a:cubicBezTo>
                    <a:cubicBezTo>
                      <a:pt x="151" y="34"/>
                      <a:pt x="117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8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3" name="Freeform 204">
                <a:extLst>
                  <a:ext uri="{FF2B5EF4-FFF2-40B4-BE49-F238E27FC236}">
                    <a16:creationId xmlns:a16="http://schemas.microsoft.com/office/drawing/2014/main" id="{A5D2BED6-E255-49AA-8409-36BB0018F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7" y="1007"/>
                <a:ext cx="36" cy="37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5 w 151"/>
                  <a:gd name="T5" fmla="*/ 0 h 151"/>
                  <a:gd name="T6" fmla="*/ 0 w 151"/>
                  <a:gd name="T7" fmla="*/ 75 h 151"/>
                  <a:gd name="T8" fmla="*/ 76 w 151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7" y="151"/>
                      <a:pt x="151" y="117"/>
                      <a:pt x="151" y="75"/>
                    </a:cubicBezTo>
                    <a:cubicBezTo>
                      <a:pt x="151" y="33"/>
                      <a:pt x="117" y="0"/>
                      <a:pt x="75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8" name="Freeform 206">
              <a:extLst>
                <a:ext uri="{FF2B5EF4-FFF2-40B4-BE49-F238E27FC236}">
                  <a16:creationId xmlns:a16="http://schemas.microsoft.com/office/drawing/2014/main" id="{88A2A9AD-D9BC-4A02-9D65-8512FDCE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1007"/>
              <a:ext cx="37" cy="37"/>
            </a:xfrm>
            <a:custGeom>
              <a:avLst/>
              <a:gdLst>
                <a:gd name="T0" fmla="*/ 76 w 152"/>
                <a:gd name="T1" fmla="*/ 151 h 152"/>
                <a:gd name="T2" fmla="*/ 152 w 152"/>
                <a:gd name="T3" fmla="*/ 76 h 152"/>
                <a:gd name="T4" fmla="*/ 76 w 152"/>
                <a:gd name="T5" fmla="*/ 0 h 152"/>
                <a:gd name="T6" fmla="*/ 1 w 152"/>
                <a:gd name="T7" fmla="*/ 76 h 152"/>
                <a:gd name="T8" fmla="*/ 76 w 152"/>
                <a:gd name="T9" fmla="*/ 15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76" y="151"/>
                  </a:moveTo>
                  <a:cubicBezTo>
                    <a:pt x="118" y="151"/>
                    <a:pt x="152" y="117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1" y="76"/>
                  </a:cubicBezTo>
                  <a:cubicBezTo>
                    <a:pt x="1" y="118"/>
                    <a:pt x="35" y="152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07">
              <a:extLst>
                <a:ext uri="{FF2B5EF4-FFF2-40B4-BE49-F238E27FC236}">
                  <a16:creationId xmlns:a16="http://schemas.microsoft.com/office/drawing/2014/main" id="{9938C57C-1ED4-4E4F-AFC5-9D93519EC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1008"/>
              <a:ext cx="37" cy="36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6 w 151"/>
                <a:gd name="T5" fmla="*/ 0 h 151"/>
                <a:gd name="T6" fmla="*/ 0 w 151"/>
                <a:gd name="T7" fmla="*/ 76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8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208">
              <a:extLst>
                <a:ext uri="{FF2B5EF4-FFF2-40B4-BE49-F238E27FC236}">
                  <a16:creationId xmlns:a16="http://schemas.microsoft.com/office/drawing/2014/main" id="{54A202C0-7626-4071-931C-7C8A50FEA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1008"/>
              <a:ext cx="37" cy="37"/>
            </a:xfrm>
            <a:custGeom>
              <a:avLst/>
              <a:gdLst>
                <a:gd name="T0" fmla="*/ 76 w 151"/>
                <a:gd name="T1" fmla="*/ 152 h 152"/>
                <a:gd name="T2" fmla="*/ 151 w 151"/>
                <a:gd name="T3" fmla="*/ 76 h 152"/>
                <a:gd name="T4" fmla="*/ 75 w 151"/>
                <a:gd name="T5" fmla="*/ 0 h 152"/>
                <a:gd name="T6" fmla="*/ 0 w 151"/>
                <a:gd name="T7" fmla="*/ 76 h 152"/>
                <a:gd name="T8" fmla="*/ 76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6" y="152"/>
                  </a:moveTo>
                  <a:cubicBezTo>
                    <a:pt x="117" y="151"/>
                    <a:pt x="151" y="118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209">
              <a:extLst>
                <a:ext uri="{FF2B5EF4-FFF2-40B4-BE49-F238E27FC236}">
                  <a16:creationId xmlns:a16="http://schemas.microsoft.com/office/drawing/2014/main" id="{C643ED9D-213C-45B1-BD71-63E79AE0E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" y="1008"/>
              <a:ext cx="36" cy="37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5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5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1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210">
              <a:extLst>
                <a:ext uri="{FF2B5EF4-FFF2-40B4-BE49-F238E27FC236}">
                  <a16:creationId xmlns:a16="http://schemas.microsoft.com/office/drawing/2014/main" id="{25263F8B-042E-4960-8006-B9828C17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008"/>
              <a:ext cx="37" cy="37"/>
            </a:xfrm>
            <a:custGeom>
              <a:avLst/>
              <a:gdLst>
                <a:gd name="T0" fmla="*/ 76 w 151"/>
                <a:gd name="T1" fmla="*/ 152 h 152"/>
                <a:gd name="T2" fmla="*/ 151 w 151"/>
                <a:gd name="T3" fmla="*/ 76 h 152"/>
                <a:gd name="T4" fmla="*/ 76 w 151"/>
                <a:gd name="T5" fmla="*/ 0 h 152"/>
                <a:gd name="T6" fmla="*/ 0 w 151"/>
                <a:gd name="T7" fmla="*/ 76 h 152"/>
                <a:gd name="T8" fmla="*/ 76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6" y="152"/>
                  </a:moveTo>
                  <a:cubicBezTo>
                    <a:pt x="118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11">
              <a:extLst>
                <a:ext uri="{FF2B5EF4-FFF2-40B4-BE49-F238E27FC236}">
                  <a16:creationId xmlns:a16="http://schemas.microsoft.com/office/drawing/2014/main" id="{4A2ABC35-FEDF-46A6-A83A-3E0B08516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008"/>
              <a:ext cx="37" cy="37"/>
            </a:xfrm>
            <a:custGeom>
              <a:avLst/>
              <a:gdLst>
                <a:gd name="T0" fmla="*/ 75 w 151"/>
                <a:gd name="T1" fmla="*/ 151 h 151"/>
                <a:gd name="T2" fmla="*/ 151 w 151"/>
                <a:gd name="T3" fmla="*/ 75 h 151"/>
                <a:gd name="T4" fmla="*/ 75 w 151"/>
                <a:gd name="T5" fmla="*/ 0 h 151"/>
                <a:gd name="T6" fmla="*/ 0 w 151"/>
                <a:gd name="T7" fmla="*/ 76 h 151"/>
                <a:gd name="T8" fmla="*/ 75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5" y="151"/>
                  </a:move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3" y="0"/>
                    <a:pt x="0" y="34"/>
                    <a:pt x="0" y="76"/>
                  </a:cubicBezTo>
                  <a:cubicBezTo>
                    <a:pt x="0" y="117"/>
                    <a:pt x="34" y="151"/>
                    <a:pt x="75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12">
              <a:extLst>
                <a:ext uri="{FF2B5EF4-FFF2-40B4-BE49-F238E27FC236}">
                  <a16:creationId xmlns:a16="http://schemas.microsoft.com/office/drawing/2014/main" id="{B8A65568-C913-422E-A335-513CF7420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" y="1008"/>
              <a:ext cx="37" cy="37"/>
            </a:xfrm>
            <a:custGeom>
              <a:avLst/>
              <a:gdLst>
                <a:gd name="T0" fmla="*/ 76 w 152"/>
                <a:gd name="T1" fmla="*/ 152 h 152"/>
                <a:gd name="T2" fmla="*/ 152 w 152"/>
                <a:gd name="T3" fmla="*/ 76 h 152"/>
                <a:gd name="T4" fmla="*/ 76 w 152"/>
                <a:gd name="T5" fmla="*/ 0 h 152"/>
                <a:gd name="T6" fmla="*/ 0 w 152"/>
                <a:gd name="T7" fmla="*/ 76 h 152"/>
                <a:gd name="T8" fmla="*/ 76 w 15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76" y="152"/>
                  </a:moveTo>
                  <a:cubicBezTo>
                    <a:pt x="118" y="152"/>
                    <a:pt x="152" y="118"/>
                    <a:pt x="152" y="76"/>
                  </a:cubicBezTo>
                  <a:cubicBezTo>
                    <a:pt x="151" y="34"/>
                    <a:pt x="118" y="0"/>
                    <a:pt x="76" y="0"/>
                  </a:cubicBezTo>
                  <a:cubicBezTo>
                    <a:pt x="34" y="1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13">
              <a:extLst>
                <a:ext uri="{FF2B5EF4-FFF2-40B4-BE49-F238E27FC236}">
                  <a16:creationId xmlns:a16="http://schemas.microsoft.com/office/drawing/2014/main" id="{4EA30D3A-ABD1-45C6-AB58-9B96EA34A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1008"/>
              <a:ext cx="36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5 w 151"/>
                <a:gd name="T5" fmla="*/ 0 h 151"/>
                <a:gd name="T6" fmla="*/ 0 w 151"/>
                <a:gd name="T7" fmla="*/ 76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14">
              <a:extLst>
                <a:ext uri="{FF2B5EF4-FFF2-40B4-BE49-F238E27FC236}">
                  <a16:creationId xmlns:a16="http://schemas.microsoft.com/office/drawing/2014/main" id="{F91AC126-7986-4C02-888F-20D111CEB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1008"/>
              <a:ext cx="37" cy="37"/>
            </a:xfrm>
            <a:custGeom>
              <a:avLst/>
              <a:gdLst>
                <a:gd name="T0" fmla="*/ 75 w 151"/>
                <a:gd name="T1" fmla="*/ 152 h 152"/>
                <a:gd name="T2" fmla="*/ 151 w 151"/>
                <a:gd name="T3" fmla="*/ 76 h 152"/>
                <a:gd name="T4" fmla="*/ 75 w 151"/>
                <a:gd name="T5" fmla="*/ 1 h 152"/>
                <a:gd name="T6" fmla="*/ 0 w 151"/>
                <a:gd name="T7" fmla="*/ 76 h 152"/>
                <a:gd name="T8" fmla="*/ 75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5" y="152"/>
                  </a:move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1"/>
                  </a:cubicBezTo>
                  <a:cubicBezTo>
                    <a:pt x="33" y="1"/>
                    <a:pt x="0" y="34"/>
                    <a:pt x="0" y="76"/>
                  </a:cubicBezTo>
                  <a:cubicBezTo>
                    <a:pt x="0" y="118"/>
                    <a:pt x="34" y="152"/>
                    <a:pt x="75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15">
              <a:extLst>
                <a:ext uri="{FF2B5EF4-FFF2-40B4-BE49-F238E27FC236}">
                  <a16:creationId xmlns:a16="http://schemas.microsoft.com/office/drawing/2014/main" id="{E4C5B418-BF78-4AE5-9518-D52F69085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1009"/>
              <a:ext cx="37" cy="36"/>
            </a:xfrm>
            <a:custGeom>
              <a:avLst/>
              <a:gdLst>
                <a:gd name="T0" fmla="*/ 76 w 152"/>
                <a:gd name="T1" fmla="*/ 151 h 151"/>
                <a:gd name="T2" fmla="*/ 151 w 152"/>
                <a:gd name="T3" fmla="*/ 76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16">
              <a:extLst>
                <a:ext uri="{FF2B5EF4-FFF2-40B4-BE49-F238E27FC236}">
                  <a16:creationId xmlns:a16="http://schemas.microsoft.com/office/drawing/2014/main" id="{70FD2C8C-FBC8-4474-9BC8-994A37684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" y="1009"/>
              <a:ext cx="36" cy="37"/>
            </a:xfrm>
            <a:custGeom>
              <a:avLst/>
              <a:gdLst>
                <a:gd name="T0" fmla="*/ 151 w 151"/>
                <a:gd name="T1" fmla="*/ 76 h 152"/>
                <a:gd name="T2" fmla="*/ 75 w 151"/>
                <a:gd name="T3" fmla="*/ 1 h 152"/>
                <a:gd name="T4" fmla="*/ 0 w 151"/>
                <a:gd name="T5" fmla="*/ 76 h 152"/>
                <a:gd name="T6" fmla="*/ 76 w 151"/>
                <a:gd name="T7" fmla="*/ 152 h 152"/>
                <a:gd name="T8" fmla="*/ 151 w 151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151" y="76"/>
                  </a:moveTo>
                  <a:cubicBezTo>
                    <a:pt x="151" y="34"/>
                    <a:pt x="117" y="0"/>
                    <a:pt x="75" y="1"/>
                  </a:cubicBezTo>
                  <a:cubicBezTo>
                    <a:pt x="34" y="1"/>
                    <a:pt x="0" y="35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7" y="152"/>
                    <a:pt x="151" y="118"/>
                    <a:pt x="151" y="76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17">
              <a:extLst>
                <a:ext uri="{FF2B5EF4-FFF2-40B4-BE49-F238E27FC236}">
                  <a16:creationId xmlns:a16="http://schemas.microsoft.com/office/drawing/2014/main" id="{4ADD8C28-1D4D-490B-9E48-5E122C9E9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" y="1008"/>
              <a:ext cx="37" cy="37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5 h 151"/>
                <a:gd name="T4" fmla="*/ 76 w 152"/>
                <a:gd name="T5" fmla="*/ 0 h 151"/>
                <a:gd name="T6" fmla="*/ 1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5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1" y="76"/>
                  </a:cubicBezTo>
                  <a:cubicBezTo>
                    <a:pt x="1" y="117"/>
                    <a:pt x="35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18">
              <a:extLst>
                <a:ext uri="{FF2B5EF4-FFF2-40B4-BE49-F238E27FC236}">
                  <a16:creationId xmlns:a16="http://schemas.microsoft.com/office/drawing/2014/main" id="{A1050325-FC51-4E1A-B750-5D637858F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" y="1008"/>
              <a:ext cx="37" cy="37"/>
            </a:xfrm>
            <a:custGeom>
              <a:avLst/>
              <a:gdLst>
                <a:gd name="T0" fmla="*/ 76 w 151"/>
                <a:gd name="T1" fmla="*/ 152 h 152"/>
                <a:gd name="T2" fmla="*/ 151 w 151"/>
                <a:gd name="T3" fmla="*/ 76 h 152"/>
                <a:gd name="T4" fmla="*/ 76 w 151"/>
                <a:gd name="T5" fmla="*/ 0 h 152"/>
                <a:gd name="T6" fmla="*/ 0 w 151"/>
                <a:gd name="T7" fmla="*/ 76 h 152"/>
                <a:gd name="T8" fmla="*/ 76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6" y="152"/>
                  </a:moveTo>
                  <a:cubicBezTo>
                    <a:pt x="118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1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19">
              <a:extLst>
                <a:ext uri="{FF2B5EF4-FFF2-40B4-BE49-F238E27FC236}">
                  <a16:creationId xmlns:a16="http://schemas.microsoft.com/office/drawing/2014/main" id="{AC8CA34C-15FA-4652-A8EF-51AD72A8C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1008"/>
              <a:ext cx="37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5 w 151"/>
                <a:gd name="T5" fmla="*/ 0 h 151"/>
                <a:gd name="T6" fmla="*/ 0 w 151"/>
                <a:gd name="T7" fmla="*/ 76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20">
              <a:extLst>
                <a:ext uri="{FF2B5EF4-FFF2-40B4-BE49-F238E27FC236}">
                  <a16:creationId xmlns:a16="http://schemas.microsoft.com/office/drawing/2014/main" id="{7569AC94-5079-4454-9135-1BAAB3DCD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008"/>
              <a:ext cx="37" cy="37"/>
            </a:xfrm>
            <a:custGeom>
              <a:avLst/>
              <a:gdLst>
                <a:gd name="T0" fmla="*/ 76 w 152"/>
                <a:gd name="T1" fmla="*/ 152 h 152"/>
                <a:gd name="T2" fmla="*/ 152 w 152"/>
                <a:gd name="T3" fmla="*/ 76 h 152"/>
                <a:gd name="T4" fmla="*/ 76 w 152"/>
                <a:gd name="T5" fmla="*/ 1 h 152"/>
                <a:gd name="T6" fmla="*/ 0 w 152"/>
                <a:gd name="T7" fmla="*/ 76 h 152"/>
                <a:gd name="T8" fmla="*/ 76 w 15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76" y="152"/>
                  </a:move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1"/>
                  </a:cubicBezTo>
                  <a:cubicBezTo>
                    <a:pt x="34" y="1"/>
                    <a:pt x="0" y="34"/>
                    <a:pt x="0" y="76"/>
                  </a:cubicBezTo>
                  <a:cubicBezTo>
                    <a:pt x="1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21">
              <a:extLst>
                <a:ext uri="{FF2B5EF4-FFF2-40B4-BE49-F238E27FC236}">
                  <a16:creationId xmlns:a16="http://schemas.microsoft.com/office/drawing/2014/main" id="{DD65A4BB-C24D-4BC5-9196-169DD99C6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1009"/>
              <a:ext cx="36" cy="36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6 h 151"/>
                <a:gd name="T4" fmla="*/ 76 w 151"/>
                <a:gd name="T5" fmla="*/ 0 h 151"/>
                <a:gd name="T6" fmla="*/ 0 w 151"/>
                <a:gd name="T7" fmla="*/ 76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8" y="151"/>
                    <a:pt x="151" y="117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22">
              <a:extLst>
                <a:ext uri="{FF2B5EF4-FFF2-40B4-BE49-F238E27FC236}">
                  <a16:creationId xmlns:a16="http://schemas.microsoft.com/office/drawing/2014/main" id="{FE944132-DB9D-45EA-8F61-E984F37CF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" y="1009"/>
              <a:ext cx="37" cy="37"/>
            </a:xfrm>
            <a:custGeom>
              <a:avLst/>
              <a:gdLst>
                <a:gd name="T0" fmla="*/ 151 w 151"/>
                <a:gd name="T1" fmla="*/ 76 h 152"/>
                <a:gd name="T2" fmla="*/ 75 w 151"/>
                <a:gd name="T3" fmla="*/ 1 h 152"/>
                <a:gd name="T4" fmla="*/ 0 w 151"/>
                <a:gd name="T5" fmla="*/ 76 h 152"/>
                <a:gd name="T6" fmla="*/ 75 w 151"/>
                <a:gd name="T7" fmla="*/ 152 h 152"/>
                <a:gd name="T8" fmla="*/ 151 w 151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151" y="76"/>
                  </a:moveTo>
                  <a:cubicBezTo>
                    <a:pt x="151" y="34"/>
                    <a:pt x="117" y="0"/>
                    <a:pt x="75" y="1"/>
                  </a:cubicBezTo>
                  <a:cubicBezTo>
                    <a:pt x="33" y="1"/>
                    <a:pt x="0" y="35"/>
                    <a:pt x="0" y="76"/>
                  </a:cubicBezTo>
                  <a:cubicBezTo>
                    <a:pt x="0" y="118"/>
                    <a:pt x="34" y="152"/>
                    <a:pt x="75" y="152"/>
                  </a:cubicBezTo>
                  <a:cubicBezTo>
                    <a:pt x="117" y="152"/>
                    <a:pt x="151" y="118"/>
                    <a:pt x="151" y="76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23">
              <a:extLst>
                <a:ext uri="{FF2B5EF4-FFF2-40B4-BE49-F238E27FC236}">
                  <a16:creationId xmlns:a16="http://schemas.microsoft.com/office/drawing/2014/main" id="{B014A9BC-9359-46BE-8847-B42EB5956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" y="1008"/>
              <a:ext cx="37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5 w 151"/>
                <a:gd name="T5" fmla="*/ 0 h 151"/>
                <a:gd name="T6" fmla="*/ 0 w 151"/>
                <a:gd name="T7" fmla="*/ 76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24">
              <a:extLst>
                <a:ext uri="{FF2B5EF4-FFF2-40B4-BE49-F238E27FC236}">
                  <a16:creationId xmlns:a16="http://schemas.microsoft.com/office/drawing/2014/main" id="{49C8970F-8CE2-4906-B56E-6937DADC8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" y="1008"/>
              <a:ext cx="37" cy="37"/>
            </a:xfrm>
            <a:custGeom>
              <a:avLst/>
              <a:gdLst>
                <a:gd name="T0" fmla="*/ 75 w 151"/>
                <a:gd name="T1" fmla="*/ 152 h 152"/>
                <a:gd name="T2" fmla="*/ 151 w 151"/>
                <a:gd name="T3" fmla="*/ 76 h 152"/>
                <a:gd name="T4" fmla="*/ 75 w 151"/>
                <a:gd name="T5" fmla="*/ 0 h 152"/>
                <a:gd name="T6" fmla="*/ 0 w 151"/>
                <a:gd name="T7" fmla="*/ 76 h 152"/>
                <a:gd name="T8" fmla="*/ 75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5" y="152"/>
                  </a:move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3" y="1"/>
                    <a:pt x="0" y="34"/>
                    <a:pt x="0" y="76"/>
                  </a:cubicBezTo>
                  <a:cubicBezTo>
                    <a:pt x="0" y="118"/>
                    <a:pt x="34" y="152"/>
                    <a:pt x="75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25">
              <a:extLst>
                <a:ext uri="{FF2B5EF4-FFF2-40B4-BE49-F238E27FC236}">
                  <a16:creationId xmlns:a16="http://schemas.microsoft.com/office/drawing/2014/main" id="{751B593E-4507-4A8B-BC67-233EBD9BF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1008"/>
              <a:ext cx="37" cy="37"/>
            </a:xfrm>
            <a:custGeom>
              <a:avLst/>
              <a:gdLst>
                <a:gd name="T0" fmla="*/ 76 w 152"/>
                <a:gd name="T1" fmla="*/ 151 h 151"/>
                <a:gd name="T2" fmla="*/ 151 w 152"/>
                <a:gd name="T3" fmla="*/ 75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1" y="75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26">
              <a:extLst>
                <a:ext uri="{FF2B5EF4-FFF2-40B4-BE49-F238E27FC236}">
                  <a16:creationId xmlns:a16="http://schemas.microsoft.com/office/drawing/2014/main" id="{EA77C675-0ADC-49B6-A39F-D7F7DA658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" y="1008"/>
              <a:ext cx="36" cy="37"/>
            </a:xfrm>
            <a:custGeom>
              <a:avLst/>
              <a:gdLst>
                <a:gd name="T0" fmla="*/ 76 w 151"/>
                <a:gd name="T1" fmla="*/ 152 h 152"/>
                <a:gd name="T2" fmla="*/ 151 w 151"/>
                <a:gd name="T3" fmla="*/ 76 h 152"/>
                <a:gd name="T4" fmla="*/ 75 w 151"/>
                <a:gd name="T5" fmla="*/ 1 h 152"/>
                <a:gd name="T6" fmla="*/ 0 w 151"/>
                <a:gd name="T7" fmla="*/ 76 h 152"/>
                <a:gd name="T8" fmla="*/ 76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6" y="152"/>
                  </a:move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1"/>
                  </a:cubicBezTo>
                  <a:cubicBezTo>
                    <a:pt x="34" y="1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227">
              <a:extLst>
                <a:ext uri="{FF2B5EF4-FFF2-40B4-BE49-F238E27FC236}">
                  <a16:creationId xmlns:a16="http://schemas.microsoft.com/office/drawing/2014/main" id="{15E4679B-D9B7-4FD2-8149-D3806E0C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" y="1009"/>
              <a:ext cx="37" cy="36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6 h 151"/>
                <a:gd name="T4" fmla="*/ 76 w 152"/>
                <a:gd name="T5" fmla="*/ 0 h 151"/>
                <a:gd name="T6" fmla="*/ 1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1" y="76"/>
                  </a:cubicBezTo>
                  <a:cubicBezTo>
                    <a:pt x="1" y="118"/>
                    <a:pt x="35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228">
              <a:extLst>
                <a:ext uri="{FF2B5EF4-FFF2-40B4-BE49-F238E27FC236}">
                  <a16:creationId xmlns:a16="http://schemas.microsoft.com/office/drawing/2014/main" id="{A14FA3FF-8D59-4009-AC27-A14956172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" y="1009"/>
              <a:ext cx="37" cy="37"/>
            </a:xfrm>
            <a:custGeom>
              <a:avLst/>
              <a:gdLst>
                <a:gd name="T0" fmla="*/ 151 w 151"/>
                <a:gd name="T1" fmla="*/ 76 h 152"/>
                <a:gd name="T2" fmla="*/ 76 w 151"/>
                <a:gd name="T3" fmla="*/ 1 h 152"/>
                <a:gd name="T4" fmla="*/ 0 w 151"/>
                <a:gd name="T5" fmla="*/ 76 h 152"/>
                <a:gd name="T6" fmla="*/ 76 w 151"/>
                <a:gd name="T7" fmla="*/ 152 h 152"/>
                <a:gd name="T8" fmla="*/ 151 w 151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151" y="76"/>
                  </a:moveTo>
                  <a:cubicBezTo>
                    <a:pt x="151" y="34"/>
                    <a:pt x="117" y="0"/>
                    <a:pt x="76" y="1"/>
                  </a:cubicBezTo>
                  <a:cubicBezTo>
                    <a:pt x="34" y="1"/>
                    <a:pt x="0" y="35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1" y="118"/>
                    <a:pt x="151" y="76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229">
              <a:extLst>
                <a:ext uri="{FF2B5EF4-FFF2-40B4-BE49-F238E27FC236}">
                  <a16:creationId xmlns:a16="http://schemas.microsoft.com/office/drawing/2014/main" id="{AAB28FDE-B6A5-4C09-BDA4-D3BE655C2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" y="1009"/>
              <a:ext cx="36" cy="37"/>
            </a:xfrm>
            <a:custGeom>
              <a:avLst/>
              <a:gdLst>
                <a:gd name="T0" fmla="*/ 76 w 151"/>
                <a:gd name="T1" fmla="*/ 152 h 152"/>
                <a:gd name="T2" fmla="*/ 151 w 151"/>
                <a:gd name="T3" fmla="*/ 76 h 152"/>
                <a:gd name="T4" fmla="*/ 75 w 151"/>
                <a:gd name="T5" fmla="*/ 1 h 152"/>
                <a:gd name="T6" fmla="*/ 0 w 151"/>
                <a:gd name="T7" fmla="*/ 76 h 152"/>
                <a:gd name="T8" fmla="*/ 76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6" y="152"/>
                  </a:move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1"/>
                  </a:cubicBezTo>
                  <a:cubicBezTo>
                    <a:pt x="34" y="1"/>
                    <a:pt x="0" y="35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230">
              <a:extLst>
                <a:ext uri="{FF2B5EF4-FFF2-40B4-BE49-F238E27FC236}">
                  <a16:creationId xmlns:a16="http://schemas.microsoft.com/office/drawing/2014/main" id="{D5138CC4-5F76-46AA-AE19-2A196F8D1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" y="1009"/>
              <a:ext cx="37" cy="37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6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1" y="118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231">
              <a:extLst>
                <a:ext uri="{FF2B5EF4-FFF2-40B4-BE49-F238E27FC236}">
                  <a16:creationId xmlns:a16="http://schemas.microsoft.com/office/drawing/2014/main" id="{31436F38-07DD-4699-9F12-2929BCE8B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1009"/>
              <a:ext cx="37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6 w 151"/>
                <a:gd name="T5" fmla="*/ 0 h 151"/>
                <a:gd name="T6" fmla="*/ 0 w 151"/>
                <a:gd name="T7" fmla="*/ 75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8" y="151"/>
                    <a:pt x="151" y="117"/>
                    <a:pt x="151" y="75"/>
                  </a:cubicBezTo>
                  <a:cubicBezTo>
                    <a:pt x="151" y="33"/>
                    <a:pt x="117" y="0"/>
                    <a:pt x="76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232">
              <a:extLst>
                <a:ext uri="{FF2B5EF4-FFF2-40B4-BE49-F238E27FC236}">
                  <a16:creationId xmlns:a16="http://schemas.microsoft.com/office/drawing/2014/main" id="{A4F9AF67-67B7-47F5-A353-E1836BA2D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009"/>
              <a:ext cx="37" cy="37"/>
            </a:xfrm>
            <a:custGeom>
              <a:avLst/>
              <a:gdLst>
                <a:gd name="T0" fmla="*/ 75 w 151"/>
                <a:gd name="T1" fmla="*/ 151 h 151"/>
                <a:gd name="T2" fmla="*/ 151 w 151"/>
                <a:gd name="T3" fmla="*/ 76 h 151"/>
                <a:gd name="T4" fmla="*/ 75 w 151"/>
                <a:gd name="T5" fmla="*/ 0 h 151"/>
                <a:gd name="T6" fmla="*/ 0 w 151"/>
                <a:gd name="T7" fmla="*/ 76 h 151"/>
                <a:gd name="T8" fmla="*/ 75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5" y="151"/>
                  </a:moveTo>
                  <a:cubicBezTo>
                    <a:pt x="117" y="151"/>
                    <a:pt x="151" y="117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3" y="0"/>
                    <a:pt x="0" y="34"/>
                    <a:pt x="0" y="76"/>
                  </a:cubicBezTo>
                  <a:cubicBezTo>
                    <a:pt x="0" y="118"/>
                    <a:pt x="34" y="151"/>
                    <a:pt x="75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33">
              <a:extLst>
                <a:ext uri="{FF2B5EF4-FFF2-40B4-BE49-F238E27FC236}">
                  <a16:creationId xmlns:a16="http://schemas.microsoft.com/office/drawing/2014/main" id="{42436DC3-8DDF-40D3-B126-DEA59AAF1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" y="1009"/>
              <a:ext cx="36" cy="37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5 h 151"/>
                <a:gd name="T4" fmla="*/ 76 w 152"/>
                <a:gd name="T5" fmla="*/ 0 h 151"/>
                <a:gd name="T6" fmla="*/ 0 w 152"/>
                <a:gd name="T7" fmla="*/ 75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5"/>
                  </a:cubicBezTo>
                  <a:cubicBezTo>
                    <a:pt x="151" y="33"/>
                    <a:pt x="118" y="0"/>
                    <a:pt x="76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34">
              <a:extLst>
                <a:ext uri="{FF2B5EF4-FFF2-40B4-BE49-F238E27FC236}">
                  <a16:creationId xmlns:a16="http://schemas.microsoft.com/office/drawing/2014/main" id="{01E8BF47-D30F-41D0-82C4-56FEAC1C4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" y="1009"/>
              <a:ext cx="37" cy="37"/>
            </a:xfrm>
            <a:custGeom>
              <a:avLst/>
              <a:gdLst>
                <a:gd name="T0" fmla="*/ 151 w 151"/>
                <a:gd name="T1" fmla="*/ 76 h 151"/>
                <a:gd name="T2" fmla="*/ 75 w 151"/>
                <a:gd name="T3" fmla="*/ 0 h 151"/>
                <a:gd name="T4" fmla="*/ 0 w 151"/>
                <a:gd name="T5" fmla="*/ 76 h 151"/>
                <a:gd name="T6" fmla="*/ 76 w 151"/>
                <a:gd name="T7" fmla="*/ 151 h 151"/>
                <a:gd name="T8" fmla="*/ 151 w 151"/>
                <a:gd name="T9" fmla="*/ 7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151" y="76"/>
                  </a:move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6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235">
              <a:extLst>
                <a:ext uri="{FF2B5EF4-FFF2-40B4-BE49-F238E27FC236}">
                  <a16:creationId xmlns:a16="http://schemas.microsoft.com/office/drawing/2014/main" id="{5CB5BBF3-264E-4AAB-A32D-CA57D29CD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" y="1009"/>
              <a:ext cx="37" cy="37"/>
            </a:xfrm>
            <a:custGeom>
              <a:avLst/>
              <a:gdLst>
                <a:gd name="T0" fmla="*/ 75 w 151"/>
                <a:gd name="T1" fmla="*/ 152 h 152"/>
                <a:gd name="T2" fmla="*/ 151 w 151"/>
                <a:gd name="T3" fmla="*/ 76 h 152"/>
                <a:gd name="T4" fmla="*/ 75 w 151"/>
                <a:gd name="T5" fmla="*/ 1 h 152"/>
                <a:gd name="T6" fmla="*/ 0 w 151"/>
                <a:gd name="T7" fmla="*/ 76 h 152"/>
                <a:gd name="T8" fmla="*/ 75 w 151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75" y="152"/>
                  </a:move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1"/>
                  </a:cubicBezTo>
                  <a:cubicBezTo>
                    <a:pt x="33" y="1"/>
                    <a:pt x="0" y="35"/>
                    <a:pt x="0" y="76"/>
                  </a:cubicBezTo>
                  <a:cubicBezTo>
                    <a:pt x="0" y="118"/>
                    <a:pt x="34" y="152"/>
                    <a:pt x="75" y="152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236">
              <a:extLst>
                <a:ext uri="{FF2B5EF4-FFF2-40B4-BE49-F238E27FC236}">
                  <a16:creationId xmlns:a16="http://schemas.microsoft.com/office/drawing/2014/main" id="{A5F28A52-58F5-4AF6-9B28-B11AD9CFD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" y="1009"/>
              <a:ext cx="37" cy="37"/>
            </a:xfrm>
            <a:custGeom>
              <a:avLst/>
              <a:gdLst>
                <a:gd name="T0" fmla="*/ 76 w 152"/>
                <a:gd name="T1" fmla="*/ 151 h 151"/>
                <a:gd name="T2" fmla="*/ 151 w 152"/>
                <a:gd name="T3" fmla="*/ 76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37">
              <a:extLst>
                <a:ext uri="{FF2B5EF4-FFF2-40B4-BE49-F238E27FC236}">
                  <a16:creationId xmlns:a16="http://schemas.microsoft.com/office/drawing/2014/main" id="{51CF336B-B03A-458D-96DB-BA1B9E4BC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" y="1009"/>
              <a:ext cx="36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5 w 151"/>
                <a:gd name="T5" fmla="*/ 0 h 151"/>
                <a:gd name="T6" fmla="*/ 0 w 151"/>
                <a:gd name="T7" fmla="*/ 75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7" y="151"/>
                    <a:pt x="151" y="117"/>
                    <a:pt x="151" y="75"/>
                  </a:cubicBezTo>
                  <a:cubicBezTo>
                    <a:pt x="151" y="33"/>
                    <a:pt x="117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238">
              <a:extLst>
                <a:ext uri="{FF2B5EF4-FFF2-40B4-BE49-F238E27FC236}">
                  <a16:creationId xmlns:a16="http://schemas.microsoft.com/office/drawing/2014/main" id="{25BA8C31-827E-4853-8A53-314CC8209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" y="1009"/>
              <a:ext cx="37" cy="37"/>
            </a:xfrm>
            <a:custGeom>
              <a:avLst/>
              <a:gdLst>
                <a:gd name="T0" fmla="*/ 76 w 152"/>
                <a:gd name="T1" fmla="*/ 151 h 151"/>
                <a:gd name="T2" fmla="*/ 152 w 152"/>
                <a:gd name="T3" fmla="*/ 76 h 151"/>
                <a:gd name="T4" fmla="*/ 76 w 152"/>
                <a:gd name="T5" fmla="*/ 0 h 151"/>
                <a:gd name="T6" fmla="*/ 1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1" y="76"/>
                  </a:cubicBezTo>
                  <a:cubicBezTo>
                    <a:pt x="1" y="118"/>
                    <a:pt x="35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39">
              <a:extLst>
                <a:ext uri="{FF2B5EF4-FFF2-40B4-BE49-F238E27FC236}">
                  <a16:creationId xmlns:a16="http://schemas.microsoft.com/office/drawing/2014/main" id="{3219785D-A740-4429-A025-A964FDFE5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" y="1009"/>
              <a:ext cx="37" cy="37"/>
            </a:xfrm>
            <a:custGeom>
              <a:avLst/>
              <a:gdLst>
                <a:gd name="T0" fmla="*/ 76 w 151"/>
                <a:gd name="T1" fmla="*/ 151 h 151"/>
                <a:gd name="T2" fmla="*/ 151 w 151"/>
                <a:gd name="T3" fmla="*/ 75 h 151"/>
                <a:gd name="T4" fmla="*/ 76 w 151"/>
                <a:gd name="T5" fmla="*/ 0 h 151"/>
                <a:gd name="T6" fmla="*/ 0 w 151"/>
                <a:gd name="T7" fmla="*/ 75 h 151"/>
                <a:gd name="T8" fmla="*/ 76 w 15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6" y="151"/>
                  </a:moveTo>
                  <a:cubicBezTo>
                    <a:pt x="118" y="151"/>
                    <a:pt x="151" y="117"/>
                    <a:pt x="151" y="75"/>
                  </a:cubicBezTo>
                  <a:cubicBezTo>
                    <a:pt x="151" y="33"/>
                    <a:pt x="117" y="0"/>
                    <a:pt x="76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1"/>
                    <a:pt x="76" y="15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240">
              <a:extLst>
                <a:ext uri="{FF2B5EF4-FFF2-40B4-BE49-F238E27FC236}">
                  <a16:creationId xmlns:a16="http://schemas.microsoft.com/office/drawing/2014/main" id="{1A051B5F-A9A4-4AB9-B517-7197088ED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7" y="1086"/>
              <a:ext cx="8" cy="1134"/>
            </a:xfrm>
            <a:custGeom>
              <a:avLst/>
              <a:gdLst>
                <a:gd name="T0" fmla="*/ 16 w 32"/>
                <a:gd name="T1" fmla="*/ 5440 h 5696"/>
                <a:gd name="T2" fmla="*/ 16 w 32"/>
                <a:gd name="T3" fmla="*/ 5696 h 5696"/>
                <a:gd name="T4" fmla="*/ 0 w 32"/>
                <a:gd name="T5" fmla="*/ 5296 h 5696"/>
                <a:gd name="T6" fmla="*/ 32 w 32"/>
                <a:gd name="T7" fmla="*/ 5296 h 5696"/>
                <a:gd name="T8" fmla="*/ 0 w 32"/>
                <a:gd name="T9" fmla="*/ 5136 h 5696"/>
                <a:gd name="T10" fmla="*/ 32 w 32"/>
                <a:gd name="T11" fmla="*/ 4912 h 5696"/>
                <a:gd name="T12" fmla="*/ 0 w 32"/>
                <a:gd name="T13" fmla="*/ 5136 h 5696"/>
                <a:gd name="T14" fmla="*/ 16 w 32"/>
                <a:gd name="T15" fmla="*/ 4736 h 5696"/>
                <a:gd name="T16" fmla="*/ 16 w 32"/>
                <a:gd name="T17" fmla="*/ 4768 h 5696"/>
                <a:gd name="T18" fmla="*/ 0 w 32"/>
                <a:gd name="T19" fmla="*/ 4368 h 5696"/>
                <a:gd name="T20" fmla="*/ 32 w 32"/>
                <a:gd name="T21" fmla="*/ 4592 h 5696"/>
                <a:gd name="T22" fmla="*/ 0 w 32"/>
                <a:gd name="T23" fmla="*/ 4208 h 5696"/>
                <a:gd name="T24" fmla="*/ 32 w 32"/>
                <a:gd name="T25" fmla="*/ 4208 h 5696"/>
                <a:gd name="T26" fmla="*/ 0 w 32"/>
                <a:gd name="T27" fmla="*/ 4208 h 5696"/>
                <a:gd name="T28" fmla="*/ 16 w 32"/>
                <a:gd name="T29" fmla="*/ 3808 h 5696"/>
                <a:gd name="T30" fmla="*/ 16 w 32"/>
                <a:gd name="T31" fmla="*/ 4064 h 5696"/>
                <a:gd name="T32" fmla="*/ 0 w 32"/>
                <a:gd name="T33" fmla="*/ 3664 h 5696"/>
                <a:gd name="T34" fmla="*/ 32 w 32"/>
                <a:gd name="T35" fmla="*/ 3664 h 5696"/>
                <a:gd name="T36" fmla="*/ 0 w 32"/>
                <a:gd name="T37" fmla="*/ 3504 h 5696"/>
                <a:gd name="T38" fmla="*/ 32 w 32"/>
                <a:gd name="T39" fmla="*/ 3280 h 5696"/>
                <a:gd name="T40" fmla="*/ 0 w 32"/>
                <a:gd name="T41" fmla="*/ 3504 h 5696"/>
                <a:gd name="T42" fmla="*/ 16 w 32"/>
                <a:gd name="T43" fmla="*/ 3104 h 5696"/>
                <a:gd name="T44" fmla="*/ 16 w 32"/>
                <a:gd name="T45" fmla="*/ 3136 h 5696"/>
                <a:gd name="T46" fmla="*/ 0 w 32"/>
                <a:gd name="T47" fmla="*/ 2736 h 5696"/>
                <a:gd name="T48" fmla="*/ 32 w 32"/>
                <a:gd name="T49" fmla="*/ 2960 h 5696"/>
                <a:gd name="T50" fmla="*/ 0 w 32"/>
                <a:gd name="T51" fmla="*/ 2576 h 5696"/>
                <a:gd name="T52" fmla="*/ 32 w 32"/>
                <a:gd name="T53" fmla="*/ 2576 h 5696"/>
                <a:gd name="T54" fmla="*/ 0 w 32"/>
                <a:gd name="T55" fmla="*/ 2576 h 5696"/>
                <a:gd name="T56" fmla="*/ 16 w 32"/>
                <a:gd name="T57" fmla="*/ 2176 h 5696"/>
                <a:gd name="T58" fmla="*/ 16 w 32"/>
                <a:gd name="T59" fmla="*/ 2432 h 5696"/>
                <a:gd name="T60" fmla="*/ 0 w 32"/>
                <a:gd name="T61" fmla="*/ 2032 h 5696"/>
                <a:gd name="T62" fmla="*/ 32 w 32"/>
                <a:gd name="T63" fmla="*/ 2032 h 5696"/>
                <a:gd name="T64" fmla="*/ 0 w 32"/>
                <a:gd name="T65" fmla="*/ 1872 h 5696"/>
                <a:gd name="T66" fmla="*/ 32 w 32"/>
                <a:gd name="T67" fmla="*/ 1648 h 5696"/>
                <a:gd name="T68" fmla="*/ 0 w 32"/>
                <a:gd name="T69" fmla="*/ 1872 h 5696"/>
                <a:gd name="T70" fmla="*/ 16 w 32"/>
                <a:gd name="T71" fmla="*/ 1472 h 5696"/>
                <a:gd name="T72" fmla="*/ 16 w 32"/>
                <a:gd name="T73" fmla="*/ 1504 h 5696"/>
                <a:gd name="T74" fmla="*/ 0 w 32"/>
                <a:gd name="T75" fmla="*/ 1104 h 5696"/>
                <a:gd name="T76" fmla="*/ 32 w 32"/>
                <a:gd name="T77" fmla="*/ 1328 h 5696"/>
                <a:gd name="T78" fmla="*/ 0 w 32"/>
                <a:gd name="T79" fmla="*/ 944 h 5696"/>
                <a:gd name="T80" fmla="*/ 32 w 32"/>
                <a:gd name="T81" fmla="*/ 944 h 5696"/>
                <a:gd name="T82" fmla="*/ 0 w 32"/>
                <a:gd name="T83" fmla="*/ 944 h 5696"/>
                <a:gd name="T84" fmla="*/ 16 w 32"/>
                <a:gd name="T85" fmla="*/ 544 h 5696"/>
                <a:gd name="T86" fmla="*/ 16 w 32"/>
                <a:gd name="T87" fmla="*/ 800 h 5696"/>
                <a:gd name="T88" fmla="*/ 0 w 32"/>
                <a:gd name="T89" fmla="*/ 400 h 5696"/>
                <a:gd name="T90" fmla="*/ 32 w 32"/>
                <a:gd name="T91" fmla="*/ 400 h 5696"/>
                <a:gd name="T92" fmla="*/ 0 w 32"/>
                <a:gd name="T93" fmla="*/ 240 h 5696"/>
                <a:gd name="T94" fmla="*/ 32 w 32"/>
                <a:gd name="T95" fmla="*/ 16 h 5696"/>
                <a:gd name="T96" fmla="*/ 0 w 32"/>
                <a:gd name="T97" fmla="*/ 240 h 5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" h="5696">
                  <a:moveTo>
                    <a:pt x="0" y="5680"/>
                  </a:moveTo>
                  <a:lnTo>
                    <a:pt x="0" y="5456"/>
                  </a:lnTo>
                  <a:cubicBezTo>
                    <a:pt x="0" y="5447"/>
                    <a:pt x="7" y="5440"/>
                    <a:pt x="16" y="5440"/>
                  </a:cubicBezTo>
                  <a:cubicBezTo>
                    <a:pt x="25" y="5440"/>
                    <a:pt x="32" y="5447"/>
                    <a:pt x="32" y="5456"/>
                  </a:cubicBezTo>
                  <a:lnTo>
                    <a:pt x="32" y="5680"/>
                  </a:lnTo>
                  <a:cubicBezTo>
                    <a:pt x="32" y="5689"/>
                    <a:pt x="25" y="5696"/>
                    <a:pt x="16" y="5696"/>
                  </a:cubicBezTo>
                  <a:cubicBezTo>
                    <a:pt x="7" y="5696"/>
                    <a:pt x="0" y="5689"/>
                    <a:pt x="0" y="5680"/>
                  </a:cubicBezTo>
                  <a:close/>
                  <a:moveTo>
                    <a:pt x="0" y="5296"/>
                  </a:moveTo>
                  <a:lnTo>
                    <a:pt x="0" y="5296"/>
                  </a:lnTo>
                  <a:cubicBezTo>
                    <a:pt x="0" y="5287"/>
                    <a:pt x="7" y="5280"/>
                    <a:pt x="16" y="5280"/>
                  </a:cubicBezTo>
                  <a:cubicBezTo>
                    <a:pt x="25" y="5280"/>
                    <a:pt x="32" y="5287"/>
                    <a:pt x="32" y="5296"/>
                  </a:cubicBezTo>
                  <a:lnTo>
                    <a:pt x="32" y="5296"/>
                  </a:lnTo>
                  <a:cubicBezTo>
                    <a:pt x="32" y="5305"/>
                    <a:pt x="25" y="5312"/>
                    <a:pt x="16" y="5312"/>
                  </a:cubicBezTo>
                  <a:cubicBezTo>
                    <a:pt x="7" y="5312"/>
                    <a:pt x="0" y="5305"/>
                    <a:pt x="0" y="5296"/>
                  </a:cubicBezTo>
                  <a:close/>
                  <a:moveTo>
                    <a:pt x="0" y="5136"/>
                  </a:moveTo>
                  <a:lnTo>
                    <a:pt x="0" y="4912"/>
                  </a:lnTo>
                  <a:cubicBezTo>
                    <a:pt x="0" y="4903"/>
                    <a:pt x="7" y="4896"/>
                    <a:pt x="16" y="4896"/>
                  </a:cubicBezTo>
                  <a:cubicBezTo>
                    <a:pt x="25" y="4896"/>
                    <a:pt x="32" y="4903"/>
                    <a:pt x="32" y="4912"/>
                  </a:cubicBezTo>
                  <a:lnTo>
                    <a:pt x="32" y="5136"/>
                  </a:lnTo>
                  <a:cubicBezTo>
                    <a:pt x="32" y="5145"/>
                    <a:pt x="25" y="5152"/>
                    <a:pt x="16" y="5152"/>
                  </a:cubicBezTo>
                  <a:cubicBezTo>
                    <a:pt x="7" y="5152"/>
                    <a:pt x="0" y="5145"/>
                    <a:pt x="0" y="5136"/>
                  </a:cubicBezTo>
                  <a:close/>
                  <a:moveTo>
                    <a:pt x="0" y="4752"/>
                  </a:moveTo>
                  <a:lnTo>
                    <a:pt x="0" y="4752"/>
                  </a:lnTo>
                  <a:cubicBezTo>
                    <a:pt x="0" y="4743"/>
                    <a:pt x="7" y="4736"/>
                    <a:pt x="16" y="4736"/>
                  </a:cubicBezTo>
                  <a:cubicBezTo>
                    <a:pt x="25" y="4736"/>
                    <a:pt x="32" y="4743"/>
                    <a:pt x="32" y="4752"/>
                  </a:cubicBezTo>
                  <a:lnTo>
                    <a:pt x="32" y="4752"/>
                  </a:lnTo>
                  <a:cubicBezTo>
                    <a:pt x="32" y="4761"/>
                    <a:pt x="25" y="4768"/>
                    <a:pt x="16" y="4768"/>
                  </a:cubicBezTo>
                  <a:cubicBezTo>
                    <a:pt x="7" y="4768"/>
                    <a:pt x="0" y="4761"/>
                    <a:pt x="0" y="4752"/>
                  </a:cubicBezTo>
                  <a:close/>
                  <a:moveTo>
                    <a:pt x="0" y="4592"/>
                  </a:moveTo>
                  <a:lnTo>
                    <a:pt x="0" y="4368"/>
                  </a:lnTo>
                  <a:cubicBezTo>
                    <a:pt x="0" y="4359"/>
                    <a:pt x="7" y="4352"/>
                    <a:pt x="16" y="4352"/>
                  </a:cubicBezTo>
                  <a:cubicBezTo>
                    <a:pt x="25" y="4352"/>
                    <a:pt x="32" y="4359"/>
                    <a:pt x="32" y="4368"/>
                  </a:cubicBezTo>
                  <a:lnTo>
                    <a:pt x="32" y="4592"/>
                  </a:lnTo>
                  <a:cubicBezTo>
                    <a:pt x="32" y="4601"/>
                    <a:pt x="25" y="4608"/>
                    <a:pt x="16" y="4608"/>
                  </a:cubicBezTo>
                  <a:cubicBezTo>
                    <a:pt x="7" y="4608"/>
                    <a:pt x="0" y="4601"/>
                    <a:pt x="0" y="4592"/>
                  </a:cubicBezTo>
                  <a:close/>
                  <a:moveTo>
                    <a:pt x="0" y="4208"/>
                  </a:moveTo>
                  <a:lnTo>
                    <a:pt x="0" y="4208"/>
                  </a:lnTo>
                  <a:cubicBezTo>
                    <a:pt x="0" y="4199"/>
                    <a:pt x="7" y="4192"/>
                    <a:pt x="16" y="4192"/>
                  </a:cubicBezTo>
                  <a:cubicBezTo>
                    <a:pt x="25" y="4192"/>
                    <a:pt x="32" y="4199"/>
                    <a:pt x="32" y="4208"/>
                  </a:cubicBezTo>
                  <a:lnTo>
                    <a:pt x="32" y="4208"/>
                  </a:lnTo>
                  <a:cubicBezTo>
                    <a:pt x="32" y="4217"/>
                    <a:pt x="25" y="4224"/>
                    <a:pt x="16" y="4224"/>
                  </a:cubicBezTo>
                  <a:cubicBezTo>
                    <a:pt x="7" y="4224"/>
                    <a:pt x="0" y="4217"/>
                    <a:pt x="0" y="4208"/>
                  </a:cubicBezTo>
                  <a:close/>
                  <a:moveTo>
                    <a:pt x="0" y="4048"/>
                  </a:moveTo>
                  <a:lnTo>
                    <a:pt x="0" y="3824"/>
                  </a:lnTo>
                  <a:cubicBezTo>
                    <a:pt x="0" y="3815"/>
                    <a:pt x="7" y="3808"/>
                    <a:pt x="16" y="3808"/>
                  </a:cubicBezTo>
                  <a:cubicBezTo>
                    <a:pt x="25" y="3808"/>
                    <a:pt x="32" y="3815"/>
                    <a:pt x="32" y="3824"/>
                  </a:cubicBezTo>
                  <a:lnTo>
                    <a:pt x="32" y="4048"/>
                  </a:lnTo>
                  <a:cubicBezTo>
                    <a:pt x="32" y="4057"/>
                    <a:pt x="25" y="4064"/>
                    <a:pt x="16" y="4064"/>
                  </a:cubicBezTo>
                  <a:cubicBezTo>
                    <a:pt x="7" y="4064"/>
                    <a:pt x="0" y="4057"/>
                    <a:pt x="0" y="4048"/>
                  </a:cubicBezTo>
                  <a:close/>
                  <a:moveTo>
                    <a:pt x="0" y="3664"/>
                  </a:moveTo>
                  <a:lnTo>
                    <a:pt x="0" y="3664"/>
                  </a:lnTo>
                  <a:cubicBezTo>
                    <a:pt x="0" y="3655"/>
                    <a:pt x="7" y="3648"/>
                    <a:pt x="16" y="3648"/>
                  </a:cubicBezTo>
                  <a:cubicBezTo>
                    <a:pt x="25" y="3648"/>
                    <a:pt x="32" y="3655"/>
                    <a:pt x="32" y="3664"/>
                  </a:cubicBezTo>
                  <a:lnTo>
                    <a:pt x="32" y="3664"/>
                  </a:lnTo>
                  <a:cubicBezTo>
                    <a:pt x="32" y="3673"/>
                    <a:pt x="25" y="3680"/>
                    <a:pt x="16" y="3680"/>
                  </a:cubicBezTo>
                  <a:cubicBezTo>
                    <a:pt x="7" y="3680"/>
                    <a:pt x="0" y="3673"/>
                    <a:pt x="0" y="3664"/>
                  </a:cubicBezTo>
                  <a:close/>
                  <a:moveTo>
                    <a:pt x="0" y="3504"/>
                  </a:moveTo>
                  <a:lnTo>
                    <a:pt x="0" y="3280"/>
                  </a:lnTo>
                  <a:cubicBezTo>
                    <a:pt x="0" y="3271"/>
                    <a:pt x="7" y="3264"/>
                    <a:pt x="16" y="3264"/>
                  </a:cubicBezTo>
                  <a:cubicBezTo>
                    <a:pt x="25" y="3264"/>
                    <a:pt x="32" y="3271"/>
                    <a:pt x="32" y="3280"/>
                  </a:cubicBezTo>
                  <a:lnTo>
                    <a:pt x="32" y="3504"/>
                  </a:lnTo>
                  <a:cubicBezTo>
                    <a:pt x="32" y="3513"/>
                    <a:pt x="25" y="3520"/>
                    <a:pt x="16" y="3520"/>
                  </a:cubicBezTo>
                  <a:cubicBezTo>
                    <a:pt x="7" y="3520"/>
                    <a:pt x="0" y="3513"/>
                    <a:pt x="0" y="3504"/>
                  </a:cubicBezTo>
                  <a:close/>
                  <a:moveTo>
                    <a:pt x="0" y="3120"/>
                  </a:moveTo>
                  <a:lnTo>
                    <a:pt x="0" y="3120"/>
                  </a:lnTo>
                  <a:cubicBezTo>
                    <a:pt x="0" y="3111"/>
                    <a:pt x="7" y="3104"/>
                    <a:pt x="16" y="3104"/>
                  </a:cubicBezTo>
                  <a:cubicBezTo>
                    <a:pt x="25" y="3104"/>
                    <a:pt x="32" y="3111"/>
                    <a:pt x="32" y="3120"/>
                  </a:cubicBezTo>
                  <a:lnTo>
                    <a:pt x="32" y="3120"/>
                  </a:lnTo>
                  <a:cubicBezTo>
                    <a:pt x="32" y="3129"/>
                    <a:pt x="25" y="3136"/>
                    <a:pt x="16" y="3136"/>
                  </a:cubicBezTo>
                  <a:cubicBezTo>
                    <a:pt x="7" y="3136"/>
                    <a:pt x="0" y="3129"/>
                    <a:pt x="0" y="3120"/>
                  </a:cubicBezTo>
                  <a:close/>
                  <a:moveTo>
                    <a:pt x="0" y="2960"/>
                  </a:moveTo>
                  <a:lnTo>
                    <a:pt x="0" y="2736"/>
                  </a:lnTo>
                  <a:cubicBezTo>
                    <a:pt x="0" y="2727"/>
                    <a:pt x="7" y="2720"/>
                    <a:pt x="16" y="2720"/>
                  </a:cubicBezTo>
                  <a:cubicBezTo>
                    <a:pt x="25" y="2720"/>
                    <a:pt x="32" y="2727"/>
                    <a:pt x="32" y="2736"/>
                  </a:cubicBezTo>
                  <a:lnTo>
                    <a:pt x="32" y="2960"/>
                  </a:lnTo>
                  <a:cubicBezTo>
                    <a:pt x="32" y="2969"/>
                    <a:pt x="25" y="2976"/>
                    <a:pt x="16" y="2976"/>
                  </a:cubicBezTo>
                  <a:cubicBezTo>
                    <a:pt x="7" y="2976"/>
                    <a:pt x="0" y="2969"/>
                    <a:pt x="0" y="2960"/>
                  </a:cubicBezTo>
                  <a:close/>
                  <a:moveTo>
                    <a:pt x="0" y="2576"/>
                  </a:moveTo>
                  <a:lnTo>
                    <a:pt x="0" y="2576"/>
                  </a:lnTo>
                  <a:cubicBezTo>
                    <a:pt x="0" y="2567"/>
                    <a:pt x="7" y="2560"/>
                    <a:pt x="16" y="2560"/>
                  </a:cubicBezTo>
                  <a:cubicBezTo>
                    <a:pt x="25" y="2560"/>
                    <a:pt x="32" y="2567"/>
                    <a:pt x="32" y="2576"/>
                  </a:cubicBezTo>
                  <a:lnTo>
                    <a:pt x="32" y="2576"/>
                  </a:lnTo>
                  <a:cubicBezTo>
                    <a:pt x="32" y="2585"/>
                    <a:pt x="25" y="2592"/>
                    <a:pt x="16" y="2592"/>
                  </a:cubicBezTo>
                  <a:cubicBezTo>
                    <a:pt x="7" y="2592"/>
                    <a:pt x="0" y="2585"/>
                    <a:pt x="0" y="2576"/>
                  </a:cubicBezTo>
                  <a:close/>
                  <a:moveTo>
                    <a:pt x="0" y="2416"/>
                  </a:moveTo>
                  <a:lnTo>
                    <a:pt x="0" y="2192"/>
                  </a:lnTo>
                  <a:cubicBezTo>
                    <a:pt x="0" y="2183"/>
                    <a:pt x="7" y="2176"/>
                    <a:pt x="16" y="2176"/>
                  </a:cubicBezTo>
                  <a:cubicBezTo>
                    <a:pt x="25" y="2176"/>
                    <a:pt x="32" y="2183"/>
                    <a:pt x="32" y="2192"/>
                  </a:cubicBezTo>
                  <a:lnTo>
                    <a:pt x="32" y="2416"/>
                  </a:lnTo>
                  <a:cubicBezTo>
                    <a:pt x="32" y="2425"/>
                    <a:pt x="25" y="2432"/>
                    <a:pt x="16" y="2432"/>
                  </a:cubicBezTo>
                  <a:cubicBezTo>
                    <a:pt x="7" y="2432"/>
                    <a:pt x="0" y="2425"/>
                    <a:pt x="0" y="2416"/>
                  </a:cubicBezTo>
                  <a:close/>
                  <a:moveTo>
                    <a:pt x="0" y="2032"/>
                  </a:moveTo>
                  <a:lnTo>
                    <a:pt x="0" y="2032"/>
                  </a:lnTo>
                  <a:cubicBezTo>
                    <a:pt x="0" y="2023"/>
                    <a:pt x="7" y="2016"/>
                    <a:pt x="16" y="2016"/>
                  </a:cubicBezTo>
                  <a:cubicBezTo>
                    <a:pt x="25" y="2016"/>
                    <a:pt x="32" y="2023"/>
                    <a:pt x="32" y="2032"/>
                  </a:cubicBezTo>
                  <a:lnTo>
                    <a:pt x="32" y="2032"/>
                  </a:lnTo>
                  <a:cubicBezTo>
                    <a:pt x="32" y="2041"/>
                    <a:pt x="25" y="2048"/>
                    <a:pt x="16" y="2048"/>
                  </a:cubicBezTo>
                  <a:cubicBezTo>
                    <a:pt x="7" y="2048"/>
                    <a:pt x="0" y="2041"/>
                    <a:pt x="0" y="2032"/>
                  </a:cubicBezTo>
                  <a:close/>
                  <a:moveTo>
                    <a:pt x="0" y="1872"/>
                  </a:moveTo>
                  <a:lnTo>
                    <a:pt x="0" y="1648"/>
                  </a:lnTo>
                  <a:cubicBezTo>
                    <a:pt x="0" y="1639"/>
                    <a:pt x="7" y="1632"/>
                    <a:pt x="16" y="1632"/>
                  </a:cubicBezTo>
                  <a:cubicBezTo>
                    <a:pt x="25" y="1632"/>
                    <a:pt x="32" y="1639"/>
                    <a:pt x="32" y="1648"/>
                  </a:cubicBezTo>
                  <a:lnTo>
                    <a:pt x="32" y="1872"/>
                  </a:lnTo>
                  <a:cubicBezTo>
                    <a:pt x="32" y="1881"/>
                    <a:pt x="25" y="1888"/>
                    <a:pt x="16" y="1888"/>
                  </a:cubicBezTo>
                  <a:cubicBezTo>
                    <a:pt x="7" y="1888"/>
                    <a:pt x="0" y="1881"/>
                    <a:pt x="0" y="1872"/>
                  </a:cubicBezTo>
                  <a:close/>
                  <a:moveTo>
                    <a:pt x="0" y="1488"/>
                  </a:moveTo>
                  <a:lnTo>
                    <a:pt x="0" y="1488"/>
                  </a:lnTo>
                  <a:cubicBezTo>
                    <a:pt x="0" y="1479"/>
                    <a:pt x="7" y="1472"/>
                    <a:pt x="16" y="1472"/>
                  </a:cubicBezTo>
                  <a:cubicBezTo>
                    <a:pt x="25" y="1472"/>
                    <a:pt x="32" y="1479"/>
                    <a:pt x="32" y="1488"/>
                  </a:cubicBezTo>
                  <a:lnTo>
                    <a:pt x="32" y="1488"/>
                  </a:lnTo>
                  <a:cubicBezTo>
                    <a:pt x="32" y="1497"/>
                    <a:pt x="25" y="1504"/>
                    <a:pt x="16" y="1504"/>
                  </a:cubicBezTo>
                  <a:cubicBezTo>
                    <a:pt x="7" y="1504"/>
                    <a:pt x="0" y="1497"/>
                    <a:pt x="0" y="1488"/>
                  </a:cubicBezTo>
                  <a:close/>
                  <a:moveTo>
                    <a:pt x="0" y="1328"/>
                  </a:moveTo>
                  <a:lnTo>
                    <a:pt x="0" y="1104"/>
                  </a:lnTo>
                  <a:cubicBezTo>
                    <a:pt x="0" y="1095"/>
                    <a:pt x="7" y="1088"/>
                    <a:pt x="16" y="1088"/>
                  </a:cubicBezTo>
                  <a:cubicBezTo>
                    <a:pt x="25" y="1088"/>
                    <a:pt x="32" y="1095"/>
                    <a:pt x="32" y="1104"/>
                  </a:cubicBezTo>
                  <a:lnTo>
                    <a:pt x="32" y="1328"/>
                  </a:lnTo>
                  <a:cubicBezTo>
                    <a:pt x="32" y="1337"/>
                    <a:pt x="25" y="1344"/>
                    <a:pt x="16" y="1344"/>
                  </a:cubicBezTo>
                  <a:cubicBezTo>
                    <a:pt x="7" y="1344"/>
                    <a:pt x="0" y="1337"/>
                    <a:pt x="0" y="1328"/>
                  </a:cubicBezTo>
                  <a:close/>
                  <a:moveTo>
                    <a:pt x="0" y="944"/>
                  </a:moveTo>
                  <a:lnTo>
                    <a:pt x="0" y="944"/>
                  </a:lnTo>
                  <a:cubicBezTo>
                    <a:pt x="0" y="935"/>
                    <a:pt x="7" y="928"/>
                    <a:pt x="16" y="928"/>
                  </a:cubicBezTo>
                  <a:cubicBezTo>
                    <a:pt x="25" y="928"/>
                    <a:pt x="32" y="935"/>
                    <a:pt x="32" y="944"/>
                  </a:cubicBezTo>
                  <a:lnTo>
                    <a:pt x="32" y="944"/>
                  </a:lnTo>
                  <a:cubicBezTo>
                    <a:pt x="32" y="953"/>
                    <a:pt x="25" y="960"/>
                    <a:pt x="16" y="960"/>
                  </a:cubicBezTo>
                  <a:cubicBezTo>
                    <a:pt x="7" y="960"/>
                    <a:pt x="0" y="953"/>
                    <a:pt x="0" y="944"/>
                  </a:cubicBezTo>
                  <a:close/>
                  <a:moveTo>
                    <a:pt x="0" y="784"/>
                  </a:moveTo>
                  <a:lnTo>
                    <a:pt x="0" y="560"/>
                  </a:lnTo>
                  <a:cubicBezTo>
                    <a:pt x="0" y="551"/>
                    <a:pt x="7" y="544"/>
                    <a:pt x="16" y="544"/>
                  </a:cubicBezTo>
                  <a:cubicBezTo>
                    <a:pt x="25" y="544"/>
                    <a:pt x="32" y="551"/>
                    <a:pt x="32" y="560"/>
                  </a:cubicBezTo>
                  <a:lnTo>
                    <a:pt x="32" y="784"/>
                  </a:lnTo>
                  <a:cubicBezTo>
                    <a:pt x="32" y="793"/>
                    <a:pt x="25" y="800"/>
                    <a:pt x="16" y="800"/>
                  </a:cubicBezTo>
                  <a:cubicBezTo>
                    <a:pt x="7" y="800"/>
                    <a:pt x="0" y="793"/>
                    <a:pt x="0" y="784"/>
                  </a:cubicBezTo>
                  <a:close/>
                  <a:moveTo>
                    <a:pt x="0" y="400"/>
                  </a:moveTo>
                  <a:lnTo>
                    <a:pt x="0" y="400"/>
                  </a:lnTo>
                  <a:cubicBezTo>
                    <a:pt x="0" y="391"/>
                    <a:pt x="7" y="384"/>
                    <a:pt x="16" y="384"/>
                  </a:cubicBezTo>
                  <a:cubicBezTo>
                    <a:pt x="25" y="384"/>
                    <a:pt x="32" y="391"/>
                    <a:pt x="32" y="400"/>
                  </a:cubicBezTo>
                  <a:lnTo>
                    <a:pt x="32" y="400"/>
                  </a:lnTo>
                  <a:cubicBezTo>
                    <a:pt x="32" y="409"/>
                    <a:pt x="25" y="416"/>
                    <a:pt x="16" y="416"/>
                  </a:cubicBezTo>
                  <a:cubicBezTo>
                    <a:pt x="7" y="416"/>
                    <a:pt x="0" y="409"/>
                    <a:pt x="0" y="400"/>
                  </a:cubicBezTo>
                  <a:close/>
                  <a:moveTo>
                    <a:pt x="0" y="240"/>
                  </a:moveTo>
                  <a:lnTo>
                    <a:pt x="0" y="16"/>
                  </a:ln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lnTo>
                    <a:pt x="32" y="240"/>
                  </a:lnTo>
                  <a:cubicBezTo>
                    <a:pt x="32" y="249"/>
                    <a:pt x="25" y="256"/>
                    <a:pt x="16" y="256"/>
                  </a:cubicBezTo>
                  <a:cubicBezTo>
                    <a:pt x="7" y="256"/>
                    <a:pt x="0" y="249"/>
                    <a:pt x="0" y="24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41">
              <a:extLst>
                <a:ext uri="{FF2B5EF4-FFF2-40B4-BE49-F238E27FC236}">
                  <a16:creationId xmlns:a16="http://schemas.microsoft.com/office/drawing/2014/main" id="{6D0822EB-D80B-4DD8-AB12-1321CA2BC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1244"/>
              <a:ext cx="37" cy="37"/>
            </a:xfrm>
            <a:custGeom>
              <a:avLst/>
              <a:gdLst>
                <a:gd name="T0" fmla="*/ 76 w 152"/>
                <a:gd name="T1" fmla="*/ 0 h 151"/>
                <a:gd name="T2" fmla="*/ 0 w 152"/>
                <a:gd name="T3" fmla="*/ 76 h 151"/>
                <a:gd name="T4" fmla="*/ 76 w 152"/>
                <a:gd name="T5" fmla="*/ 151 h 151"/>
                <a:gd name="T6" fmla="*/ 152 w 152"/>
                <a:gd name="T7" fmla="*/ 75 h 151"/>
                <a:gd name="T8" fmla="*/ 76 w 152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  <a:cubicBezTo>
                    <a:pt x="118" y="151"/>
                    <a:pt x="152" y="117"/>
                    <a:pt x="152" y="75"/>
                  </a:cubicBezTo>
                  <a:cubicBezTo>
                    <a:pt x="151" y="34"/>
                    <a:pt x="118" y="0"/>
                    <a:pt x="76" y="0"/>
                  </a:cubicBezTo>
                </a:path>
              </a:pathLst>
            </a:custGeom>
            <a:solidFill>
              <a:srgbClr val="4E75D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42">
              <a:extLst>
                <a:ext uri="{FF2B5EF4-FFF2-40B4-BE49-F238E27FC236}">
                  <a16:creationId xmlns:a16="http://schemas.microsoft.com/office/drawing/2014/main" id="{C95551AD-16CF-49C9-89E6-05E2E945D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1244"/>
              <a:ext cx="37" cy="37"/>
            </a:xfrm>
            <a:custGeom>
              <a:avLst/>
              <a:gdLst>
                <a:gd name="T0" fmla="*/ 19 w 37"/>
                <a:gd name="T1" fmla="*/ 0 h 37"/>
                <a:gd name="T2" fmla="*/ 0 w 37"/>
                <a:gd name="T3" fmla="*/ 19 h 37"/>
                <a:gd name="T4" fmla="*/ 19 w 37"/>
                <a:gd name="T5" fmla="*/ 37 h 37"/>
                <a:gd name="T6" fmla="*/ 37 w 37"/>
                <a:gd name="T7" fmla="*/ 18 h 37"/>
                <a:gd name="T8" fmla="*/ 19 w 37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19" y="0"/>
                  </a:moveTo>
                  <a:cubicBezTo>
                    <a:pt x="8" y="0"/>
                    <a:pt x="0" y="8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9" y="37"/>
                    <a:pt x="37" y="29"/>
                    <a:pt x="37" y="18"/>
                  </a:cubicBezTo>
                  <a:cubicBezTo>
                    <a:pt x="37" y="8"/>
                    <a:pt x="29" y="0"/>
                    <a:pt x="19" y="0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43">
              <a:extLst>
                <a:ext uri="{FF2B5EF4-FFF2-40B4-BE49-F238E27FC236}">
                  <a16:creationId xmlns:a16="http://schemas.microsoft.com/office/drawing/2014/main" id="{4146DA52-8162-4F66-9E3B-7D705ACBD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1526"/>
              <a:ext cx="37" cy="36"/>
            </a:xfrm>
            <a:custGeom>
              <a:avLst/>
              <a:gdLst>
                <a:gd name="T0" fmla="*/ 76 w 152"/>
                <a:gd name="T1" fmla="*/ 0 h 151"/>
                <a:gd name="T2" fmla="*/ 0 w 152"/>
                <a:gd name="T3" fmla="*/ 76 h 151"/>
                <a:gd name="T4" fmla="*/ 76 w 152"/>
                <a:gd name="T5" fmla="*/ 151 h 151"/>
                <a:gd name="T6" fmla="*/ 152 w 152"/>
                <a:gd name="T7" fmla="*/ 76 h 151"/>
                <a:gd name="T8" fmla="*/ 76 w 152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  <a:cubicBezTo>
                    <a:pt x="118" y="151"/>
                    <a:pt x="152" y="117"/>
                    <a:pt x="152" y="76"/>
                  </a:cubicBezTo>
                  <a:cubicBezTo>
                    <a:pt x="151" y="34"/>
                    <a:pt x="118" y="0"/>
                    <a:pt x="76" y="0"/>
                  </a:cubicBezTo>
                </a:path>
              </a:pathLst>
            </a:custGeom>
            <a:solidFill>
              <a:srgbClr val="4E75D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Oval 244">
              <a:extLst>
                <a:ext uri="{FF2B5EF4-FFF2-40B4-BE49-F238E27FC236}">
                  <a16:creationId xmlns:a16="http://schemas.microsoft.com/office/drawing/2014/main" id="{5096335A-D522-45A9-89B2-B7E827079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1526"/>
              <a:ext cx="37" cy="36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45">
              <a:extLst>
                <a:ext uri="{FF2B5EF4-FFF2-40B4-BE49-F238E27FC236}">
                  <a16:creationId xmlns:a16="http://schemas.microsoft.com/office/drawing/2014/main" id="{AADA33F0-A02E-4E4D-A8B3-C1FA86001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390"/>
              <a:ext cx="37" cy="37"/>
            </a:xfrm>
            <a:custGeom>
              <a:avLst/>
              <a:gdLst>
                <a:gd name="T0" fmla="*/ 75 w 151"/>
                <a:gd name="T1" fmla="*/ 0 h 151"/>
                <a:gd name="T2" fmla="*/ 0 w 151"/>
                <a:gd name="T3" fmla="*/ 76 h 151"/>
                <a:gd name="T4" fmla="*/ 75 w 151"/>
                <a:gd name="T5" fmla="*/ 151 h 151"/>
                <a:gd name="T6" fmla="*/ 151 w 151"/>
                <a:gd name="T7" fmla="*/ 75 h 151"/>
                <a:gd name="T8" fmla="*/ 75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5" y="0"/>
                  </a:moveTo>
                  <a:cubicBezTo>
                    <a:pt x="33" y="0"/>
                    <a:pt x="0" y="34"/>
                    <a:pt x="0" y="76"/>
                  </a:cubicBezTo>
                  <a:cubicBezTo>
                    <a:pt x="0" y="117"/>
                    <a:pt x="34" y="151"/>
                    <a:pt x="75" y="151"/>
                  </a:cubicBez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rgbClr val="4E75D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46">
              <a:extLst>
                <a:ext uri="{FF2B5EF4-FFF2-40B4-BE49-F238E27FC236}">
                  <a16:creationId xmlns:a16="http://schemas.microsoft.com/office/drawing/2014/main" id="{33C97787-8830-4597-A052-E641418C8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390"/>
              <a:ext cx="37" cy="37"/>
            </a:xfrm>
            <a:custGeom>
              <a:avLst/>
              <a:gdLst>
                <a:gd name="T0" fmla="*/ 18 w 37"/>
                <a:gd name="T1" fmla="*/ 0 h 37"/>
                <a:gd name="T2" fmla="*/ 0 w 37"/>
                <a:gd name="T3" fmla="*/ 19 h 37"/>
                <a:gd name="T4" fmla="*/ 18 w 37"/>
                <a:gd name="T5" fmla="*/ 37 h 37"/>
                <a:gd name="T6" fmla="*/ 37 w 37"/>
                <a:gd name="T7" fmla="*/ 18 h 37"/>
                <a:gd name="T8" fmla="*/ 18 w 37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18" y="0"/>
                  </a:moveTo>
                  <a:cubicBezTo>
                    <a:pt x="8" y="0"/>
                    <a:pt x="0" y="8"/>
                    <a:pt x="0" y="19"/>
                  </a:cubicBezTo>
                  <a:cubicBezTo>
                    <a:pt x="0" y="29"/>
                    <a:pt x="8" y="37"/>
                    <a:pt x="18" y="37"/>
                  </a:cubicBezTo>
                  <a:cubicBezTo>
                    <a:pt x="29" y="37"/>
                    <a:pt x="37" y="29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47">
              <a:extLst>
                <a:ext uri="{FF2B5EF4-FFF2-40B4-BE49-F238E27FC236}">
                  <a16:creationId xmlns:a16="http://schemas.microsoft.com/office/drawing/2014/main" id="{5C3CDE30-C1D4-4D64-B1A2-3E69833C4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" y="1666"/>
              <a:ext cx="36" cy="37"/>
            </a:xfrm>
            <a:custGeom>
              <a:avLst/>
              <a:gdLst>
                <a:gd name="T0" fmla="*/ 75 w 151"/>
                <a:gd name="T1" fmla="*/ 0 h 151"/>
                <a:gd name="T2" fmla="*/ 0 w 151"/>
                <a:gd name="T3" fmla="*/ 75 h 151"/>
                <a:gd name="T4" fmla="*/ 76 w 151"/>
                <a:gd name="T5" fmla="*/ 151 h 151"/>
                <a:gd name="T6" fmla="*/ 151 w 151"/>
                <a:gd name="T7" fmla="*/ 75 h 151"/>
                <a:gd name="T8" fmla="*/ 75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5" y="0"/>
                  </a:move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5"/>
                  </a:cubicBezTo>
                  <a:cubicBezTo>
                    <a:pt x="151" y="33"/>
                    <a:pt x="117" y="0"/>
                    <a:pt x="75" y="0"/>
                  </a:cubicBezTo>
                </a:path>
              </a:pathLst>
            </a:custGeom>
            <a:solidFill>
              <a:srgbClr val="4E75D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Oval 248">
              <a:extLst>
                <a:ext uri="{FF2B5EF4-FFF2-40B4-BE49-F238E27FC236}">
                  <a16:creationId xmlns:a16="http://schemas.microsoft.com/office/drawing/2014/main" id="{67F7145C-63A5-46A4-B3F8-367A8D106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" y="1666"/>
              <a:ext cx="36" cy="37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49">
              <a:extLst>
                <a:ext uri="{FF2B5EF4-FFF2-40B4-BE49-F238E27FC236}">
                  <a16:creationId xmlns:a16="http://schemas.microsoft.com/office/drawing/2014/main" id="{714B2A45-E4EB-4C58-855C-082C76295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749"/>
              <a:ext cx="37" cy="37"/>
            </a:xfrm>
            <a:custGeom>
              <a:avLst/>
              <a:gdLst>
                <a:gd name="T0" fmla="*/ 0 w 151"/>
                <a:gd name="T1" fmla="*/ 76 h 152"/>
                <a:gd name="T2" fmla="*/ 76 w 151"/>
                <a:gd name="T3" fmla="*/ 152 h 152"/>
                <a:gd name="T4" fmla="*/ 151 w 151"/>
                <a:gd name="T5" fmla="*/ 76 h 152"/>
                <a:gd name="T6" fmla="*/ 75 w 151"/>
                <a:gd name="T7" fmla="*/ 0 h 152"/>
                <a:gd name="T8" fmla="*/ 0 w 151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0" y="76"/>
                  </a:moveTo>
                  <a:cubicBezTo>
                    <a:pt x="0" y="118"/>
                    <a:pt x="34" y="152"/>
                    <a:pt x="76" y="152"/>
                  </a:cubicBez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1"/>
                    <a:pt x="0" y="34"/>
                    <a:pt x="0" y="7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250">
              <a:extLst>
                <a:ext uri="{FF2B5EF4-FFF2-40B4-BE49-F238E27FC236}">
                  <a16:creationId xmlns:a16="http://schemas.microsoft.com/office/drawing/2014/main" id="{5C392E31-502A-4651-945D-1DA5E21B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749"/>
              <a:ext cx="37" cy="37"/>
            </a:xfrm>
            <a:custGeom>
              <a:avLst/>
              <a:gdLst>
                <a:gd name="T0" fmla="*/ 0 w 37"/>
                <a:gd name="T1" fmla="*/ 19 h 37"/>
                <a:gd name="T2" fmla="*/ 18 w 37"/>
                <a:gd name="T3" fmla="*/ 37 h 37"/>
                <a:gd name="T4" fmla="*/ 37 w 37"/>
                <a:gd name="T5" fmla="*/ 19 h 37"/>
                <a:gd name="T6" fmla="*/ 18 w 37"/>
                <a:gd name="T7" fmla="*/ 0 h 37"/>
                <a:gd name="T8" fmla="*/ 0 w 3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7" y="29"/>
                    <a:pt x="37" y="19"/>
                  </a:cubicBezTo>
                  <a:cubicBezTo>
                    <a:pt x="37" y="9"/>
                    <a:pt x="28" y="0"/>
                    <a:pt x="18" y="0"/>
                  </a:cubicBezTo>
                  <a:cubicBezTo>
                    <a:pt x="8" y="1"/>
                    <a:pt x="0" y="9"/>
                    <a:pt x="0" y="19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251">
              <a:extLst>
                <a:ext uri="{FF2B5EF4-FFF2-40B4-BE49-F238E27FC236}">
                  <a16:creationId xmlns:a16="http://schemas.microsoft.com/office/drawing/2014/main" id="{BB870C02-5A85-4F43-A92B-74B678D6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585"/>
              <a:ext cx="37" cy="36"/>
            </a:xfrm>
            <a:custGeom>
              <a:avLst/>
              <a:gdLst>
                <a:gd name="T0" fmla="*/ 0 w 151"/>
                <a:gd name="T1" fmla="*/ 76 h 151"/>
                <a:gd name="T2" fmla="*/ 76 w 151"/>
                <a:gd name="T3" fmla="*/ 151 h 151"/>
                <a:gd name="T4" fmla="*/ 151 w 151"/>
                <a:gd name="T5" fmla="*/ 76 h 151"/>
                <a:gd name="T6" fmla="*/ 75 w 151"/>
                <a:gd name="T7" fmla="*/ 0 h 151"/>
                <a:gd name="T8" fmla="*/ 0 w 151"/>
                <a:gd name="T9" fmla="*/ 7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0" y="76"/>
                  </a:moveTo>
                  <a:cubicBezTo>
                    <a:pt x="0" y="118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4" y="0"/>
                    <a:pt x="0" y="34"/>
                    <a:pt x="0" y="7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Oval 252">
              <a:extLst>
                <a:ext uri="{FF2B5EF4-FFF2-40B4-BE49-F238E27FC236}">
                  <a16:creationId xmlns:a16="http://schemas.microsoft.com/office/drawing/2014/main" id="{02EDE971-CC7C-4E3F-8B82-ECF72AE52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1" y="1585"/>
              <a:ext cx="37" cy="36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253">
              <a:extLst>
                <a:ext uri="{FF2B5EF4-FFF2-40B4-BE49-F238E27FC236}">
                  <a16:creationId xmlns:a16="http://schemas.microsoft.com/office/drawing/2014/main" id="{030D90D5-4D62-4FC8-B676-E570571AC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" y="1441"/>
              <a:ext cx="37" cy="37"/>
            </a:xfrm>
            <a:custGeom>
              <a:avLst/>
              <a:gdLst>
                <a:gd name="T0" fmla="*/ 0 w 152"/>
                <a:gd name="T1" fmla="*/ 7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1 h 152"/>
                <a:gd name="T8" fmla="*/ 0 w 152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2">
                  <a:moveTo>
                    <a:pt x="0" y="76"/>
                  </a:move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1" y="34"/>
                    <a:pt x="118" y="0"/>
                    <a:pt x="76" y="1"/>
                  </a:cubicBezTo>
                  <a:cubicBezTo>
                    <a:pt x="34" y="1"/>
                    <a:pt x="0" y="34"/>
                    <a:pt x="0" y="7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254">
              <a:extLst>
                <a:ext uri="{FF2B5EF4-FFF2-40B4-BE49-F238E27FC236}">
                  <a16:creationId xmlns:a16="http://schemas.microsoft.com/office/drawing/2014/main" id="{5A0EC517-B91F-47D2-8ACE-F561D72F8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" y="1441"/>
              <a:ext cx="37" cy="37"/>
            </a:xfrm>
            <a:custGeom>
              <a:avLst/>
              <a:gdLst>
                <a:gd name="T0" fmla="*/ 0 w 37"/>
                <a:gd name="T1" fmla="*/ 19 h 37"/>
                <a:gd name="T2" fmla="*/ 19 w 37"/>
                <a:gd name="T3" fmla="*/ 37 h 37"/>
                <a:gd name="T4" fmla="*/ 37 w 37"/>
                <a:gd name="T5" fmla="*/ 19 h 37"/>
                <a:gd name="T6" fmla="*/ 19 w 37"/>
                <a:gd name="T7" fmla="*/ 1 h 37"/>
                <a:gd name="T8" fmla="*/ 0 w 3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9"/>
                    <a:pt x="9" y="37"/>
                    <a:pt x="19" y="37"/>
                  </a:cubicBezTo>
                  <a:cubicBezTo>
                    <a:pt x="29" y="37"/>
                    <a:pt x="37" y="29"/>
                    <a:pt x="37" y="19"/>
                  </a:cubicBezTo>
                  <a:cubicBezTo>
                    <a:pt x="37" y="9"/>
                    <a:pt x="29" y="0"/>
                    <a:pt x="19" y="1"/>
                  </a:cubicBezTo>
                  <a:cubicBezTo>
                    <a:pt x="9" y="1"/>
                    <a:pt x="0" y="9"/>
                    <a:pt x="0" y="19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Oval 255">
              <a:extLst>
                <a:ext uri="{FF2B5EF4-FFF2-40B4-BE49-F238E27FC236}">
                  <a16:creationId xmlns:a16="http://schemas.microsoft.com/office/drawing/2014/main" id="{A02EA3E1-D284-4133-85D5-DEE689C58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295"/>
              <a:ext cx="36" cy="37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Oval 256">
              <a:extLst>
                <a:ext uri="{FF2B5EF4-FFF2-40B4-BE49-F238E27FC236}">
                  <a16:creationId xmlns:a16="http://schemas.microsoft.com/office/drawing/2014/main" id="{3A376502-5474-44B6-BF63-ED088F491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295"/>
              <a:ext cx="36" cy="37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Oval 257">
              <a:extLst>
                <a:ext uri="{FF2B5EF4-FFF2-40B4-BE49-F238E27FC236}">
                  <a16:creationId xmlns:a16="http://schemas.microsoft.com/office/drawing/2014/main" id="{1138A765-DD49-438B-98DB-24EA3522A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1" y="1159"/>
              <a:ext cx="37" cy="37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Oval 258">
              <a:extLst>
                <a:ext uri="{FF2B5EF4-FFF2-40B4-BE49-F238E27FC236}">
                  <a16:creationId xmlns:a16="http://schemas.microsoft.com/office/drawing/2014/main" id="{3DBB6BEE-9437-44D4-9942-EEBA0397D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1" y="1159"/>
              <a:ext cx="37" cy="37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59">
              <a:extLst>
                <a:ext uri="{FF2B5EF4-FFF2-40B4-BE49-F238E27FC236}">
                  <a16:creationId xmlns:a16="http://schemas.microsoft.com/office/drawing/2014/main" id="{35095469-0AFD-442C-884B-CCE9FE1C4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" y="1753"/>
              <a:ext cx="37" cy="37"/>
            </a:xfrm>
            <a:custGeom>
              <a:avLst/>
              <a:gdLst>
                <a:gd name="T0" fmla="*/ 0 w 151"/>
                <a:gd name="T1" fmla="*/ 76 h 152"/>
                <a:gd name="T2" fmla="*/ 75 w 151"/>
                <a:gd name="T3" fmla="*/ 152 h 152"/>
                <a:gd name="T4" fmla="*/ 151 w 151"/>
                <a:gd name="T5" fmla="*/ 76 h 152"/>
                <a:gd name="T6" fmla="*/ 75 w 151"/>
                <a:gd name="T7" fmla="*/ 1 h 152"/>
                <a:gd name="T8" fmla="*/ 0 w 151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0" y="76"/>
                  </a:moveTo>
                  <a:cubicBezTo>
                    <a:pt x="0" y="118"/>
                    <a:pt x="34" y="152"/>
                    <a:pt x="75" y="152"/>
                  </a:cubicBezTo>
                  <a:cubicBezTo>
                    <a:pt x="117" y="152"/>
                    <a:pt x="151" y="118"/>
                    <a:pt x="151" y="76"/>
                  </a:cubicBezTo>
                  <a:cubicBezTo>
                    <a:pt x="151" y="34"/>
                    <a:pt x="117" y="0"/>
                    <a:pt x="75" y="1"/>
                  </a:cubicBezTo>
                  <a:cubicBezTo>
                    <a:pt x="33" y="1"/>
                    <a:pt x="0" y="35"/>
                    <a:pt x="0" y="7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260">
              <a:extLst>
                <a:ext uri="{FF2B5EF4-FFF2-40B4-BE49-F238E27FC236}">
                  <a16:creationId xmlns:a16="http://schemas.microsoft.com/office/drawing/2014/main" id="{3CFC9682-3791-491D-8095-16E909590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" y="1753"/>
              <a:ext cx="37" cy="37"/>
            </a:xfrm>
            <a:custGeom>
              <a:avLst/>
              <a:gdLst>
                <a:gd name="T0" fmla="*/ 0 w 37"/>
                <a:gd name="T1" fmla="*/ 19 h 37"/>
                <a:gd name="T2" fmla="*/ 18 w 37"/>
                <a:gd name="T3" fmla="*/ 37 h 37"/>
                <a:gd name="T4" fmla="*/ 37 w 37"/>
                <a:gd name="T5" fmla="*/ 19 h 37"/>
                <a:gd name="T6" fmla="*/ 18 w 37"/>
                <a:gd name="T7" fmla="*/ 0 h 37"/>
                <a:gd name="T8" fmla="*/ 0 w 3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7" y="29"/>
                    <a:pt x="37" y="19"/>
                  </a:cubicBezTo>
                  <a:cubicBezTo>
                    <a:pt x="37" y="8"/>
                    <a:pt x="2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261">
              <a:extLst>
                <a:ext uri="{FF2B5EF4-FFF2-40B4-BE49-F238E27FC236}">
                  <a16:creationId xmlns:a16="http://schemas.microsoft.com/office/drawing/2014/main" id="{415F38A7-DACE-48CE-98F1-ACD8F1805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" y="1588"/>
              <a:ext cx="37" cy="37"/>
            </a:xfrm>
            <a:custGeom>
              <a:avLst/>
              <a:gdLst>
                <a:gd name="T0" fmla="*/ 0 w 151"/>
                <a:gd name="T1" fmla="*/ 76 h 151"/>
                <a:gd name="T2" fmla="*/ 75 w 151"/>
                <a:gd name="T3" fmla="*/ 151 h 151"/>
                <a:gd name="T4" fmla="*/ 151 w 151"/>
                <a:gd name="T5" fmla="*/ 76 h 151"/>
                <a:gd name="T6" fmla="*/ 75 w 151"/>
                <a:gd name="T7" fmla="*/ 0 h 151"/>
                <a:gd name="T8" fmla="*/ 0 w 151"/>
                <a:gd name="T9" fmla="*/ 7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0" y="76"/>
                  </a:moveTo>
                  <a:cubicBezTo>
                    <a:pt x="0" y="118"/>
                    <a:pt x="34" y="151"/>
                    <a:pt x="75" y="151"/>
                  </a:cubicBezTo>
                  <a:cubicBezTo>
                    <a:pt x="117" y="151"/>
                    <a:pt x="151" y="117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  <a:cubicBezTo>
                    <a:pt x="33" y="0"/>
                    <a:pt x="0" y="34"/>
                    <a:pt x="0" y="7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Oval 262">
              <a:extLst>
                <a:ext uri="{FF2B5EF4-FFF2-40B4-BE49-F238E27FC236}">
                  <a16:creationId xmlns:a16="http://schemas.microsoft.com/office/drawing/2014/main" id="{DF377741-B726-47DF-9A90-7721C33D7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1588"/>
              <a:ext cx="37" cy="37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263">
              <a:extLst>
                <a:ext uri="{FF2B5EF4-FFF2-40B4-BE49-F238E27FC236}">
                  <a16:creationId xmlns:a16="http://schemas.microsoft.com/office/drawing/2014/main" id="{6EFA3A36-4552-4216-B710-7DFA7BE31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445"/>
              <a:ext cx="37" cy="37"/>
            </a:xfrm>
            <a:custGeom>
              <a:avLst/>
              <a:gdLst>
                <a:gd name="T0" fmla="*/ 0 w 151"/>
                <a:gd name="T1" fmla="*/ 75 h 151"/>
                <a:gd name="T2" fmla="*/ 76 w 151"/>
                <a:gd name="T3" fmla="*/ 151 h 151"/>
                <a:gd name="T4" fmla="*/ 151 w 151"/>
                <a:gd name="T5" fmla="*/ 75 h 151"/>
                <a:gd name="T6" fmla="*/ 75 w 151"/>
                <a:gd name="T7" fmla="*/ 0 h 151"/>
                <a:gd name="T8" fmla="*/ 0 w 151"/>
                <a:gd name="T9" fmla="*/ 7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0" y="75"/>
                  </a:moveTo>
                  <a:cubicBezTo>
                    <a:pt x="0" y="117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5"/>
                  </a:cubicBezTo>
                  <a:cubicBezTo>
                    <a:pt x="151" y="33"/>
                    <a:pt x="117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264">
              <a:extLst>
                <a:ext uri="{FF2B5EF4-FFF2-40B4-BE49-F238E27FC236}">
                  <a16:creationId xmlns:a16="http://schemas.microsoft.com/office/drawing/2014/main" id="{E1800338-20D4-4BE9-9784-F69DFEAD7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445"/>
              <a:ext cx="37" cy="37"/>
            </a:xfrm>
            <a:custGeom>
              <a:avLst/>
              <a:gdLst>
                <a:gd name="T0" fmla="*/ 0 w 37"/>
                <a:gd name="T1" fmla="*/ 18 h 37"/>
                <a:gd name="T2" fmla="*/ 19 w 37"/>
                <a:gd name="T3" fmla="*/ 37 h 37"/>
                <a:gd name="T4" fmla="*/ 37 w 37"/>
                <a:gd name="T5" fmla="*/ 18 h 37"/>
                <a:gd name="T6" fmla="*/ 18 w 37"/>
                <a:gd name="T7" fmla="*/ 0 h 37"/>
                <a:gd name="T8" fmla="*/ 0 w 37"/>
                <a:gd name="T9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18"/>
                  </a:moveTo>
                  <a:cubicBezTo>
                    <a:pt x="0" y="29"/>
                    <a:pt x="8" y="37"/>
                    <a:pt x="19" y="37"/>
                  </a:cubicBezTo>
                  <a:cubicBezTo>
                    <a:pt x="29" y="37"/>
                    <a:pt x="37" y="29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  <a:cubicBezTo>
                    <a:pt x="8" y="0"/>
                    <a:pt x="0" y="9"/>
                    <a:pt x="0" y="18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Oval 265">
              <a:extLst>
                <a:ext uri="{FF2B5EF4-FFF2-40B4-BE49-F238E27FC236}">
                  <a16:creationId xmlns:a16="http://schemas.microsoft.com/office/drawing/2014/main" id="{EE462211-5E67-41CF-AEE1-8D00ACAD7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0" y="1299"/>
              <a:ext cx="36" cy="36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Oval 266">
              <a:extLst>
                <a:ext uri="{FF2B5EF4-FFF2-40B4-BE49-F238E27FC236}">
                  <a16:creationId xmlns:a16="http://schemas.microsoft.com/office/drawing/2014/main" id="{794A4B6A-4F7B-4E81-895D-9ACB467A4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0" y="1299"/>
              <a:ext cx="36" cy="36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Oval 267">
              <a:extLst>
                <a:ext uri="{FF2B5EF4-FFF2-40B4-BE49-F238E27FC236}">
                  <a16:creationId xmlns:a16="http://schemas.microsoft.com/office/drawing/2014/main" id="{31C9AF1D-536C-4C05-84B8-CD78BB273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1163"/>
              <a:ext cx="37" cy="37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Oval 268">
              <a:extLst>
                <a:ext uri="{FF2B5EF4-FFF2-40B4-BE49-F238E27FC236}">
                  <a16:creationId xmlns:a16="http://schemas.microsoft.com/office/drawing/2014/main" id="{7A46013C-8E67-4AA1-81D9-4C1C527F9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1163"/>
              <a:ext cx="37" cy="37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Rectangle 274">
              <a:extLst>
                <a:ext uri="{FF2B5EF4-FFF2-40B4-BE49-F238E27FC236}">
                  <a16:creationId xmlns:a16="http://schemas.microsoft.com/office/drawing/2014/main" id="{8532F486-FE0B-48AE-9001-F0421CAB3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" y="1297"/>
              <a:ext cx="85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Field strength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275">
              <a:extLst>
                <a:ext uri="{FF2B5EF4-FFF2-40B4-BE49-F238E27FC236}">
                  <a16:creationId xmlns:a16="http://schemas.microsoft.com/office/drawing/2014/main" id="{802CE79C-946D-48E5-B37E-E1E00B6AC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" y="1489"/>
              <a:ext cx="59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500 </a:t>
              </a:r>
              <a:r>
                <a:rPr lang="en-US" altLang="ru-RU" sz="1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V</a:t>
              </a:r>
              <a:r>
                <a:rPr kumimoji="0" lang="en-US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/cm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Line 278">
              <a:extLst>
                <a:ext uri="{FF2B5EF4-FFF2-40B4-BE49-F238E27FC236}">
                  <a16:creationId xmlns:a16="http://schemas.microsoft.com/office/drawing/2014/main" id="{1CB78E22-241C-4AFC-B713-5AC2BE5285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8" y="1262"/>
              <a:ext cx="964" cy="0"/>
            </a:xfrm>
            <a:prstGeom prst="line">
              <a:avLst/>
            </a:prstGeom>
            <a:noFill/>
            <a:ln w="25400" cap="rnd">
              <a:solidFill>
                <a:srgbClr val="38557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79">
              <a:extLst>
                <a:ext uri="{FF2B5EF4-FFF2-40B4-BE49-F238E27FC236}">
                  <a16:creationId xmlns:a16="http://schemas.microsoft.com/office/drawing/2014/main" id="{B641A85E-AD3A-4A08-93EC-42F35079E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1233"/>
              <a:ext cx="85" cy="58"/>
            </a:xfrm>
            <a:custGeom>
              <a:avLst/>
              <a:gdLst>
                <a:gd name="T0" fmla="*/ 0 w 85"/>
                <a:gd name="T1" fmla="*/ 0 h 58"/>
                <a:gd name="T2" fmla="*/ 85 w 85"/>
                <a:gd name="T3" fmla="*/ 29 h 58"/>
                <a:gd name="T4" fmla="*/ 0 w 85"/>
                <a:gd name="T5" fmla="*/ 58 h 58"/>
                <a:gd name="T6" fmla="*/ 0 w 85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8">
                  <a:moveTo>
                    <a:pt x="0" y="0"/>
                  </a:moveTo>
                  <a:lnTo>
                    <a:pt x="85" y="29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Line 280">
              <a:extLst>
                <a:ext uri="{FF2B5EF4-FFF2-40B4-BE49-F238E27FC236}">
                  <a16:creationId xmlns:a16="http://schemas.microsoft.com/office/drawing/2014/main" id="{6A47D349-E2F4-445F-BAE2-1FD8D9734C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32" y="1408"/>
              <a:ext cx="1121" cy="0"/>
            </a:xfrm>
            <a:prstGeom prst="line">
              <a:avLst/>
            </a:prstGeom>
            <a:noFill/>
            <a:ln w="25400" cap="rnd">
              <a:solidFill>
                <a:srgbClr val="38557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281">
              <a:extLst>
                <a:ext uri="{FF2B5EF4-FFF2-40B4-BE49-F238E27FC236}">
                  <a16:creationId xmlns:a16="http://schemas.microsoft.com/office/drawing/2014/main" id="{F089BBFD-98D4-4085-A7F9-E26B0CBA1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" y="1379"/>
              <a:ext cx="85" cy="57"/>
            </a:xfrm>
            <a:custGeom>
              <a:avLst/>
              <a:gdLst>
                <a:gd name="T0" fmla="*/ 0 w 85"/>
                <a:gd name="T1" fmla="*/ 0 h 57"/>
                <a:gd name="T2" fmla="*/ 85 w 85"/>
                <a:gd name="T3" fmla="*/ 29 h 57"/>
                <a:gd name="T4" fmla="*/ 0 w 85"/>
                <a:gd name="T5" fmla="*/ 57 h 57"/>
                <a:gd name="T6" fmla="*/ 0 w 8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7">
                  <a:moveTo>
                    <a:pt x="0" y="0"/>
                  </a:moveTo>
                  <a:lnTo>
                    <a:pt x="85" y="29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Line 282">
              <a:extLst>
                <a:ext uri="{FF2B5EF4-FFF2-40B4-BE49-F238E27FC236}">
                  <a16:creationId xmlns:a16="http://schemas.microsoft.com/office/drawing/2014/main" id="{9FDCDE88-C287-4B99-A10E-9DEBBC1EBC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2" y="1544"/>
              <a:ext cx="1180" cy="0"/>
            </a:xfrm>
            <a:prstGeom prst="line">
              <a:avLst/>
            </a:prstGeom>
            <a:noFill/>
            <a:ln w="25400" cap="rnd">
              <a:solidFill>
                <a:srgbClr val="38557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283">
              <a:extLst>
                <a:ext uri="{FF2B5EF4-FFF2-40B4-BE49-F238E27FC236}">
                  <a16:creationId xmlns:a16="http://schemas.microsoft.com/office/drawing/2014/main" id="{4FB6A13A-405A-4368-A1BB-AC03ACCB3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1516"/>
              <a:ext cx="85" cy="57"/>
            </a:xfrm>
            <a:custGeom>
              <a:avLst/>
              <a:gdLst>
                <a:gd name="T0" fmla="*/ 0 w 85"/>
                <a:gd name="T1" fmla="*/ 0 h 57"/>
                <a:gd name="T2" fmla="*/ 85 w 85"/>
                <a:gd name="T3" fmla="*/ 28 h 57"/>
                <a:gd name="T4" fmla="*/ 0 w 85"/>
                <a:gd name="T5" fmla="*/ 57 h 57"/>
                <a:gd name="T6" fmla="*/ 0 w 8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7">
                  <a:moveTo>
                    <a:pt x="0" y="0"/>
                  </a:moveTo>
                  <a:lnTo>
                    <a:pt x="85" y="28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Line 284">
              <a:extLst>
                <a:ext uri="{FF2B5EF4-FFF2-40B4-BE49-F238E27FC236}">
                  <a16:creationId xmlns:a16="http://schemas.microsoft.com/office/drawing/2014/main" id="{E2BAB1FA-C35A-4F13-A6A3-6A2D26BE81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29" y="1685"/>
              <a:ext cx="1330" cy="0"/>
            </a:xfrm>
            <a:prstGeom prst="line">
              <a:avLst/>
            </a:prstGeom>
            <a:noFill/>
            <a:ln w="25400" cap="rnd">
              <a:solidFill>
                <a:srgbClr val="38557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85">
              <a:extLst>
                <a:ext uri="{FF2B5EF4-FFF2-40B4-BE49-F238E27FC236}">
                  <a16:creationId xmlns:a16="http://schemas.microsoft.com/office/drawing/2014/main" id="{40C9AFFB-A54A-4561-A4C2-818CA80D0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1656"/>
              <a:ext cx="86" cy="58"/>
            </a:xfrm>
            <a:custGeom>
              <a:avLst/>
              <a:gdLst>
                <a:gd name="T0" fmla="*/ 0 w 86"/>
                <a:gd name="T1" fmla="*/ 0 h 58"/>
                <a:gd name="T2" fmla="*/ 86 w 86"/>
                <a:gd name="T3" fmla="*/ 29 h 58"/>
                <a:gd name="T4" fmla="*/ 0 w 86"/>
                <a:gd name="T5" fmla="*/ 58 h 58"/>
                <a:gd name="T6" fmla="*/ 0 w 8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58">
                  <a:moveTo>
                    <a:pt x="0" y="0"/>
                  </a:moveTo>
                  <a:lnTo>
                    <a:pt x="86" y="29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Line 286">
              <a:extLst>
                <a:ext uri="{FF2B5EF4-FFF2-40B4-BE49-F238E27FC236}">
                  <a16:creationId xmlns:a16="http://schemas.microsoft.com/office/drawing/2014/main" id="{DC75F02D-80F3-4F60-9C21-BF6F8E328C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6" y="826"/>
              <a:ext cx="881" cy="1136"/>
            </a:xfrm>
            <a:prstGeom prst="line">
              <a:avLst/>
            </a:prstGeom>
            <a:noFill/>
            <a:ln w="49213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87">
              <a:extLst>
                <a:ext uri="{FF2B5EF4-FFF2-40B4-BE49-F238E27FC236}">
                  <a16:creationId xmlns:a16="http://schemas.microsoft.com/office/drawing/2014/main" id="{68248A6B-2F93-4ECE-941A-FA9AED3A9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" y="1913"/>
              <a:ext cx="116" cy="132"/>
            </a:xfrm>
            <a:custGeom>
              <a:avLst/>
              <a:gdLst>
                <a:gd name="T0" fmla="*/ 116 w 116"/>
                <a:gd name="T1" fmla="*/ 54 h 132"/>
                <a:gd name="T2" fmla="*/ 0 w 116"/>
                <a:gd name="T3" fmla="*/ 132 h 132"/>
                <a:gd name="T4" fmla="*/ 47 w 116"/>
                <a:gd name="T5" fmla="*/ 0 h 132"/>
                <a:gd name="T6" fmla="*/ 116 w 116"/>
                <a:gd name="T7" fmla="*/ 5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132">
                  <a:moveTo>
                    <a:pt x="116" y="54"/>
                  </a:moveTo>
                  <a:lnTo>
                    <a:pt x="0" y="132"/>
                  </a:lnTo>
                  <a:lnTo>
                    <a:pt x="47" y="0"/>
                  </a:lnTo>
                  <a:lnTo>
                    <a:pt x="116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Rectangle 288">
              <a:extLst>
                <a:ext uri="{FF2B5EF4-FFF2-40B4-BE49-F238E27FC236}">
                  <a16:creationId xmlns:a16="http://schemas.microsoft.com/office/drawing/2014/main" id="{C0CF56D9-A591-4A42-983C-5FEB9ED81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" y="1503"/>
              <a:ext cx="136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289">
              <a:extLst>
                <a:ext uri="{FF2B5EF4-FFF2-40B4-BE49-F238E27FC236}">
                  <a16:creationId xmlns:a16="http://schemas.microsoft.com/office/drawing/2014/main" id="{7C365268-1726-4700-B6B0-3C4C14F7A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576"/>
              <a:ext cx="10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290">
              <a:extLst>
                <a:ext uri="{FF2B5EF4-FFF2-40B4-BE49-F238E27FC236}">
                  <a16:creationId xmlns:a16="http://schemas.microsoft.com/office/drawing/2014/main" id="{35F12327-5EDD-4DEE-B73F-ED7AE744F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" y="1368"/>
              <a:ext cx="136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291">
              <a:extLst>
                <a:ext uri="{FF2B5EF4-FFF2-40B4-BE49-F238E27FC236}">
                  <a16:creationId xmlns:a16="http://schemas.microsoft.com/office/drawing/2014/main" id="{37C83AD3-94A5-4F85-A959-76B6587A6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1441"/>
              <a:ext cx="10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292">
              <a:extLst>
                <a:ext uri="{FF2B5EF4-FFF2-40B4-BE49-F238E27FC236}">
                  <a16:creationId xmlns:a16="http://schemas.microsoft.com/office/drawing/2014/main" id="{C16DDD39-884E-445C-9B34-2BDD5E483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1226"/>
              <a:ext cx="136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293">
              <a:extLst>
                <a:ext uri="{FF2B5EF4-FFF2-40B4-BE49-F238E27FC236}">
                  <a16:creationId xmlns:a16="http://schemas.microsoft.com/office/drawing/2014/main" id="{9C7C6AB7-1DE5-4C69-A050-2702AF51F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" y="1297"/>
              <a:ext cx="10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294">
              <a:extLst>
                <a:ext uri="{FF2B5EF4-FFF2-40B4-BE49-F238E27FC236}">
                  <a16:creationId xmlns:a16="http://schemas.microsoft.com/office/drawing/2014/main" id="{8A1128AD-615A-40FC-A43B-C333D2C6D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7" y="1079"/>
              <a:ext cx="136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295">
              <a:extLst>
                <a:ext uri="{FF2B5EF4-FFF2-40B4-BE49-F238E27FC236}">
                  <a16:creationId xmlns:a16="http://schemas.microsoft.com/office/drawing/2014/main" id="{20880EF2-CE37-476E-B315-7B29D25BC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9" y="1151"/>
              <a:ext cx="10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Freeform 296">
              <a:extLst>
                <a:ext uri="{FF2B5EF4-FFF2-40B4-BE49-F238E27FC236}">
                  <a16:creationId xmlns:a16="http://schemas.microsoft.com/office/drawing/2014/main" id="{81A31277-8340-4F43-9E58-05D3B4A29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" y="1119"/>
              <a:ext cx="37" cy="36"/>
            </a:xfrm>
            <a:custGeom>
              <a:avLst/>
              <a:gdLst>
                <a:gd name="T0" fmla="*/ 76 w 152"/>
                <a:gd name="T1" fmla="*/ 151 h 151"/>
                <a:gd name="T2" fmla="*/ 151 w 152"/>
                <a:gd name="T3" fmla="*/ 76 h 151"/>
                <a:gd name="T4" fmla="*/ 76 w 152"/>
                <a:gd name="T5" fmla="*/ 0 h 151"/>
                <a:gd name="T6" fmla="*/ 0 w 152"/>
                <a:gd name="T7" fmla="*/ 76 h 151"/>
                <a:gd name="T8" fmla="*/ 76 w 15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1">
                  <a:moveTo>
                    <a:pt x="76" y="151"/>
                  </a:moveTo>
                  <a:cubicBezTo>
                    <a:pt x="118" y="151"/>
                    <a:pt x="152" y="117"/>
                    <a:pt x="151" y="76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1"/>
                    <a:pt x="76" y="151"/>
                  </a:cubicBezTo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297">
              <a:extLst>
                <a:ext uri="{FF2B5EF4-FFF2-40B4-BE49-F238E27FC236}">
                  <a16:creationId xmlns:a16="http://schemas.microsoft.com/office/drawing/2014/main" id="{E3C4188D-F069-4616-9DE7-74FEC5AB5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" y="1119"/>
              <a:ext cx="37" cy="36"/>
            </a:xfrm>
            <a:custGeom>
              <a:avLst/>
              <a:gdLst>
                <a:gd name="T0" fmla="*/ 18 w 37"/>
                <a:gd name="T1" fmla="*/ 36 h 36"/>
                <a:gd name="T2" fmla="*/ 36 w 37"/>
                <a:gd name="T3" fmla="*/ 18 h 36"/>
                <a:gd name="T4" fmla="*/ 18 w 37"/>
                <a:gd name="T5" fmla="*/ 0 h 36"/>
                <a:gd name="T6" fmla="*/ 0 w 37"/>
                <a:gd name="T7" fmla="*/ 18 h 36"/>
                <a:gd name="T8" fmla="*/ 18 w 37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6">
                  <a:moveTo>
                    <a:pt x="18" y="36"/>
                  </a:moveTo>
                  <a:cubicBezTo>
                    <a:pt x="28" y="36"/>
                    <a:pt x="37" y="28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</a:path>
              </a:pathLst>
            </a:custGeom>
            <a:noFill/>
            <a:ln w="6350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298">
              <a:extLst>
                <a:ext uri="{FF2B5EF4-FFF2-40B4-BE49-F238E27FC236}">
                  <a16:creationId xmlns:a16="http://schemas.microsoft.com/office/drawing/2014/main" id="{C9521706-C867-40A6-A599-90E56EDA8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797"/>
              <a:ext cx="36" cy="37"/>
            </a:xfrm>
            <a:custGeom>
              <a:avLst/>
              <a:gdLst>
                <a:gd name="T0" fmla="*/ 75 w 151"/>
                <a:gd name="T1" fmla="*/ 0 h 151"/>
                <a:gd name="T2" fmla="*/ 0 w 151"/>
                <a:gd name="T3" fmla="*/ 76 h 151"/>
                <a:gd name="T4" fmla="*/ 76 w 151"/>
                <a:gd name="T5" fmla="*/ 151 h 151"/>
                <a:gd name="T6" fmla="*/ 151 w 151"/>
                <a:gd name="T7" fmla="*/ 75 h 151"/>
                <a:gd name="T8" fmla="*/ 75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75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299">
              <a:extLst>
                <a:ext uri="{FF2B5EF4-FFF2-40B4-BE49-F238E27FC236}">
                  <a16:creationId xmlns:a16="http://schemas.microsoft.com/office/drawing/2014/main" id="{FEC12EC1-6D56-47F8-B566-36748F83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797"/>
              <a:ext cx="36" cy="37"/>
            </a:xfrm>
            <a:custGeom>
              <a:avLst/>
              <a:gdLst>
                <a:gd name="T0" fmla="*/ 18 w 36"/>
                <a:gd name="T1" fmla="*/ 0 h 37"/>
                <a:gd name="T2" fmla="*/ 0 w 36"/>
                <a:gd name="T3" fmla="*/ 19 h 37"/>
                <a:gd name="T4" fmla="*/ 18 w 36"/>
                <a:gd name="T5" fmla="*/ 37 h 37"/>
                <a:gd name="T6" fmla="*/ 36 w 36"/>
                <a:gd name="T7" fmla="*/ 18 h 37"/>
                <a:gd name="T8" fmla="*/ 18 w 36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cubicBezTo>
                    <a:pt x="8" y="0"/>
                    <a:pt x="0" y="8"/>
                    <a:pt x="0" y="19"/>
                  </a:cubicBez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</a:path>
              </a:pathLst>
            </a:custGeom>
            <a:noFill/>
            <a:ln w="6350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Line 301">
              <a:extLst>
                <a:ext uri="{FF2B5EF4-FFF2-40B4-BE49-F238E27FC236}">
                  <a16:creationId xmlns:a16="http://schemas.microsoft.com/office/drawing/2014/main" id="{8B1A1C37-0ACD-4213-A6FF-54277A468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" y="2179"/>
              <a:ext cx="3586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302">
              <a:extLst>
                <a:ext uri="{FF2B5EF4-FFF2-40B4-BE49-F238E27FC236}">
                  <a16:creationId xmlns:a16="http://schemas.microsoft.com/office/drawing/2014/main" id="{76947D8E-1352-40EB-9B5C-5ED9B0982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" y="2154"/>
              <a:ext cx="74" cy="50"/>
            </a:xfrm>
            <a:custGeom>
              <a:avLst/>
              <a:gdLst>
                <a:gd name="T0" fmla="*/ 74 w 74"/>
                <a:gd name="T1" fmla="*/ 50 h 50"/>
                <a:gd name="T2" fmla="*/ 0 w 74"/>
                <a:gd name="T3" fmla="*/ 25 h 50"/>
                <a:gd name="T4" fmla="*/ 74 w 74"/>
                <a:gd name="T5" fmla="*/ 0 h 50"/>
                <a:gd name="T6" fmla="*/ 74 w 7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50">
                  <a:moveTo>
                    <a:pt x="74" y="50"/>
                  </a:moveTo>
                  <a:lnTo>
                    <a:pt x="0" y="25"/>
                  </a:lnTo>
                  <a:lnTo>
                    <a:pt x="74" y="0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303">
              <a:extLst>
                <a:ext uri="{FF2B5EF4-FFF2-40B4-BE49-F238E27FC236}">
                  <a16:creationId xmlns:a16="http://schemas.microsoft.com/office/drawing/2014/main" id="{86124185-CAEF-4413-8D27-CD09AC5E8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2154"/>
              <a:ext cx="74" cy="50"/>
            </a:xfrm>
            <a:custGeom>
              <a:avLst/>
              <a:gdLst>
                <a:gd name="T0" fmla="*/ 0 w 74"/>
                <a:gd name="T1" fmla="*/ 0 h 50"/>
                <a:gd name="T2" fmla="*/ 74 w 74"/>
                <a:gd name="T3" fmla="*/ 25 h 50"/>
                <a:gd name="T4" fmla="*/ 0 w 74"/>
                <a:gd name="T5" fmla="*/ 50 h 50"/>
                <a:gd name="T6" fmla="*/ 0 w 7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50">
                  <a:moveTo>
                    <a:pt x="0" y="0"/>
                  </a:moveTo>
                  <a:lnTo>
                    <a:pt x="74" y="25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Line 304">
              <a:extLst>
                <a:ext uri="{FF2B5EF4-FFF2-40B4-BE49-F238E27FC236}">
                  <a16:creationId xmlns:a16="http://schemas.microsoft.com/office/drawing/2014/main" id="{95921AAA-9C4F-4ED2-91A7-68252CD00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9" y="2179"/>
              <a:ext cx="3600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305">
              <a:extLst>
                <a:ext uri="{FF2B5EF4-FFF2-40B4-BE49-F238E27FC236}">
                  <a16:creationId xmlns:a16="http://schemas.microsoft.com/office/drawing/2014/main" id="{5E21FCC3-36D4-4C4D-9149-ABA8ADC17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1" y="2154"/>
              <a:ext cx="74" cy="50"/>
            </a:xfrm>
            <a:custGeom>
              <a:avLst/>
              <a:gdLst>
                <a:gd name="T0" fmla="*/ 74 w 74"/>
                <a:gd name="T1" fmla="*/ 50 h 50"/>
                <a:gd name="T2" fmla="*/ 0 w 74"/>
                <a:gd name="T3" fmla="*/ 25 h 50"/>
                <a:gd name="T4" fmla="*/ 74 w 74"/>
                <a:gd name="T5" fmla="*/ 0 h 50"/>
                <a:gd name="T6" fmla="*/ 74 w 7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50">
                  <a:moveTo>
                    <a:pt x="74" y="50"/>
                  </a:moveTo>
                  <a:lnTo>
                    <a:pt x="0" y="25"/>
                  </a:lnTo>
                  <a:lnTo>
                    <a:pt x="74" y="0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306">
              <a:extLst>
                <a:ext uri="{FF2B5EF4-FFF2-40B4-BE49-F238E27FC236}">
                  <a16:creationId xmlns:a16="http://schemas.microsoft.com/office/drawing/2014/main" id="{95DC5A92-B26E-44FF-96E5-1406786B6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3" y="2154"/>
              <a:ext cx="74" cy="50"/>
            </a:xfrm>
            <a:custGeom>
              <a:avLst/>
              <a:gdLst>
                <a:gd name="T0" fmla="*/ 0 w 74"/>
                <a:gd name="T1" fmla="*/ 0 h 50"/>
                <a:gd name="T2" fmla="*/ 74 w 74"/>
                <a:gd name="T3" fmla="*/ 25 h 50"/>
                <a:gd name="T4" fmla="*/ 0 w 74"/>
                <a:gd name="T5" fmla="*/ 50 h 50"/>
                <a:gd name="T6" fmla="*/ 0 w 7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50">
                  <a:moveTo>
                    <a:pt x="0" y="0"/>
                  </a:moveTo>
                  <a:lnTo>
                    <a:pt x="74" y="25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Rectangle 307">
              <a:extLst>
                <a:ext uri="{FF2B5EF4-FFF2-40B4-BE49-F238E27FC236}">
                  <a16:creationId xmlns:a16="http://schemas.microsoft.com/office/drawing/2014/main" id="{B5C2C4F3-6229-4A4B-AB11-EF3218903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" y="2007"/>
              <a:ext cx="361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250 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308">
              <a:extLst>
                <a:ext uri="{FF2B5EF4-FFF2-40B4-BE49-F238E27FC236}">
                  <a16:creationId xmlns:a16="http://schemas.microsoft.com/office/drawing/2014/main" id="{65401004-929A-4518-AFE3-B48F2CD3A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" y="2007"/>
              <a:ext cx="24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ru-RU" sz="1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mm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309">
              <a:extLst>
                <a:ext uri="{FF2B5EF4-FFF2-40B4-BE49-F238E27FC236}">
                  <a16:creationId xmlns:a16="http://schemas.microsoft.com/office/drawing/2014/main" id="{540CDDAF-C751-47CD-896E-6CF05DA4C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" y="2007"/>
              <a:ext cx="361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250 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310">
              <a:extLst>
                <a:ext uri="{FF2B5EF4-FFF2-40B4-BE49-F238E27FC236}">
                  <a16:creationId xmlns:a16="http://schemas.microsoft.com/office/drawing/2014/main" id="{25C5F929-AC0D-4338-A857-777662696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8" y="2011"/>
              <a:ext cx="24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ru-RU" sz="1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mm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Freeform 311">
              <a:extLst>
                <a:ext uri="{FF2B5EF4-FFF2-40B4-BE49-F238E27FC236}">
                  <a16:creationId xmlns:a16="http://schemas.microsoft.com/office/drawing/2014/main" id="{1EAE1CB6-BED9-4DDA-90D0-70E1BDDC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" y="98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36 w 36"/>
                <a:gd name="T3" fmla="*/ 1 h 36"/>
                <a:gd name="T4" fmla="*/ 36 w 36"/>
                <a:gd name="T5" fmla="*/ 0 h 36"/>
                <a:gd name="T6" fmla="*/ 0 w 36"/>
                <a:gd name="T7" fmla="*/ 0 h 36"/>
                <a:gd name="T8" fmla="*/ 0 w 3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lnTo>
                    <a:pt x="36" y="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548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312">
              <a:extLst>
                <a:ext uri="{FF2B5EF4-FFF2-40B4-BE49-F238E27FC236}">
                  <a16:creationId xmlns:a16="http://schemas.microsoft.com/office/drawing/2014/main" id="{034FA4A8-2D35-4D12-B205-8485E241D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" y="98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36 w 36"/>
                <a:gd name="T3" fmla="*/ 1 h 36"/>
                <a:gd name="T4" fmla="*/ 36 w 36"/>
                <a:gd name="T5" fmla="*/ 0 h 36"/>
                <a:gd name="T6" fmla="*/ 0 w 36"/>
                <a:gd name="T7" fmla="*/ 0 h 36"/>
                <a:gd name="T8" fmla="*/ 0 w 3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lnTo>
                    <a:pt x="36" y="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6350" cap="rnd">
              <a:solidFill>
                <a:srgbClr val="548B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314">
              <a:extLst>
                <a:ext uri="{FF2B5EF4-FFF2-40B4-BE49-F238E27FC236}">
                  <a16:creationId xmlns:a16="http://schemas.microsoft.com/office/drawing/2014/main" id="{7FC7DEFD-6C17-4002-846A-50E392BAD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" y="1918"/>
              <a:ext cx="36" cy="37"/>
            </a:xfrm>
            <a:custGeom>
              <a:avLst/>
              <a:gdLst>
                <a:gd name="T0" fmla="*/ 36 w 36"/>
                <a:gd name="T1" fmla="*/ 0 h 37"/>
                <a:gd name="T2" fmla="*/ 0 w 36"/>
                <a:gd name="T3" fmla="*/ 36 h 37"/>
                <a:gd name="T4" fmla="*/ 0 w 36"/>
                <a:gd name="T5" fmla="*/ 37 h 37"/>
                <a:gd name="T6" fmla="*/ 36 w 36"/>
                <a:gd name="T7" fmla="*/ 37 h 37"/>
                <a:gd name="T8" fmla="*/ 36 w 36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7">
                  <a:moveTo>
                    <a:pt x="36" y="0"/>
                  </a:moveTo>
                  <a:lnTo>
                    <a:pt x="0" y="36"/>
                  </a:lnTo>
                  <a:lnTo>
                    <a:pt x="0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548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315">
              <a:extLst>
                <a:ext uri="{FF2B5EF4-FFF2-40B4-BE49-F238E27FC236}">
                  <a16:creationId xmlns:a16="http://schemas.microsoft.com/office/drawing/2014/main" id="{0A275536-1B23-4D22-9951-70AAB9273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" y="1918"/>
              <a:ext cx="36" cy="37"/>
            </a:xfrm>
            <a:custGeom>
              <a:avLst/>
              <a:gdLst>
                <a:gd name="T0" fmla="*/ 36 w 36"/>
                <a:gd name="T1" fmla="*/ 0 h 37"/>
                <a:gd name="T2" fmla="*/ 0 w 36"/>
                <a:gd name="T3" fmla="*/ 36 h 37"/>
                <a:gd name="T4" fmla="*/ 0 w 36"/>
                <a:gd name="T5" fmla="*/ 37 h 37"/>
                <a:gd name="T6" fmla="*/ 36 w 36"/>
                <a:gd name="T7" fmla="*/ 37 h 37"/>
                <a:gd name="T8" fmla="*/ 36 w 36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7">
                  <a:moveTo>
                    <a:pt x="36" y="0"/>
                  </a:moveTo>
                  <a:lnTo>
                    <a:pt x="0" y="36"/>
                  </a:lnTo>
                  <a:lnTo>
                    <a:pt x="0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noFill/>
            <a:ln w="6350" cap="rnd">
              <a:solidFill>
                <a:srgbClr val="548B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Line 318">
              <a:extLst>
                <a:ext uri="{FF2B5EF4-FFF2-40B4-BE49-F238E27FC236}">
                  <a16:creationId xmlns:a16="http://schemas.microsoft.com/office/drawing/2014/main" id="{A3C1CC69-01DF-4197-8F15-F5BCA75FD4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7" y="1078"/>
              <a:ext cx="0" cy="790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319">
              <a:extLst>
                <a:ext uri="{FF2B5EF4-FFF2-40B4-BE49-F238E27FC236}">
                  <a16:creationId xmlns:a16="http://schemas.microsoft.com/office/drawing/2014/main" id="{F9D42EE9-57EB-469D-8C6A-5BCBFDAD8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0" y="1031"/>
              <a:ext cx="34" cy="51"/>
            </a:xfrm>
            <a:custGeom>
              <a:avLst/>
              <a:gdLst>
                <a:gd name="T0" fmla="*/ 0 w 34"/>
                <a:gd name="T1" fmla="*/ 51 h 51"/>
                <a:gd name="T2" fmla="*/ 17 w 34"/>
                <a:gd name="T3" fmla="*/ 0 h 51"/>
                <a:gd name="T4" fmla="*/ 34 w 34"/>
                <a:gd name="T5" fmla="*/ 51 h 51"/>
                <a:gd name="T6" fmla="*/ 0 w 34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1">
                  <a:moveTo>
                    <a:pt x="0" y="51"/>
                  </a:moveTo>
                  <a:lnTo>
                    <a:pt x="17" y="0"/>
                  </a:lnTo>
                  <a:lnTo>
                    <a:pt x="34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320">
              <a:extLst>
                <a:ext uri="{FF2B5EF4-FFF2-40B4-BE49-F238E27FC236}">
                  <a16:creationId xmlns:a16="http://schemas.microsoft.com/office/drawing/2014/main" id="{981D1C4E-BF6B-4598-B9DC-21FCF156B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0" y="1864"/>
              <a:ext cx="34" cy="50"/>
            </a:xfrm>
            <a:custGeom>
              <a:avLst/>
              <a:gdLst>
                <a:gd name="T0" fmla="*/ 34 w 34"/>
                <a:gd name="T1" fmla="*/ 0 h 50"/>
                <a:gd name="T2" fmla="*/ 17 w 34"/>
                <a:gd name="T3" fmla="*/ 50 h 50"/>
                <a:gd name="T4" fmla="*/ 0 w 34"/>
                <a:gd name="T5" fmla="*/ 0 h 50"/>
                <a:gd name="T6" fmla="*/ 34 w 3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0">
                  <a:moveTo>
                    <a:pt x="34" y="0"/>
                  </a:moveTo>
                  <a:lnTo>
                    <a:pt x="17" y="50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Rectangle 321">
              <a:extLst>
                <a:ext uri="{FF2B5EF4-FFF2-40B4-BE49-F238E27FC236}">
                  <a16:creationId xmlns:a16="http://schemas.microsoft.com/office/drawing/2014/main" id="{9799A353-C440-4FA9-B303-4AA3338E0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" y="163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322">
              <a:extLst>
                <a:ext uri="{FF2B5EF4-FFF2-40B4-BE49-F238E27FC236}">
                  <a16:creationId xmlns:a16="http://schemas.microsoft.com/office/drawing/2014/main" id="{31F13388-1770-4F4B-8385-F4C129FE6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" y="1559"/>
              <a:ext cx="36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323">
              <a:extLst>
                <a:ext uri="{FF2B5EF4-FFF2-40B4-BE49-F238E27FC236}">
                  <a16:creationId xmlns:a16="http://schemas.microsoft.com/office/drawing/2014/main" id="{67AA9D6B-3C01-4C80-8659-E2D52A42B0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994" y="1389"/>
              <a:ext cx="46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60 </a:t>
              </a:r>
              <a:r>
                <a:rPr lang="en-US" altLang="ru-RU" dirty="0">
                  <a:solidFill>
                    <a:srgbClr val="000000"/>
                  </a:solidFill>
                  <a:latin typeface="Calibri" panose="020F0502020204030204" pitchFamily="34" charset="0"/>
                </a:rPr>
                <a:t>mm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324">
              <a:extLst>
                <a:ext uri="{FF2B5EF4-FFF2-40B4-BE49-F238E27FC236}">
                  <a16:creationId xmlns:a16="http://schemas.microsoft.com/office/drawing/2014/main" id="{FFA14312-A5F6-40EE-ACE5-8FAC0D6AB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" y="2410"/>
              <a:ext cx="1978" cy="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Rectangle 325">
              <a:extLst>
                <a:ext uri="{FF2B5EF4-FFF2-40B4-BE49-F238E27FC236}">
                  <a16:creationId xmlns:a16="http://schemas.microsoft.com/office/drawing/2014/main" id="{9A5437E4-2A83-4ACA-AD89-DEE1E85E2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" y="2410"/>
              <a:ext cx="1978" cy="586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Rectangle 326">
              <a:extLst>
                <a:ext uri="{FF2B5EF4-FFF2-40B4-BE49-F238E27FC236}">
                  <a16:creationId xmlns:a16="http://schemas.microsoft.com/office/drawing/2014/main" id="{8273C9E3-6721-4987-A137-6082B2CE9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2403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327">
              <a:extLst>
                <a:ext uri="{FF2B5EF4-FFF2-40B4-BE49-F238E27FC236}">
                  <a16:creationId xmlns:a16="http://schemas.microsoft.com/office/drawing/2014/main" id="{0C38B490-C844-4756-A9D1-0AA756201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2403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328">
              <a:extLst>
                <a:ext uri="{FF2B5EF4-FFF2-40B4-BE49-F238E27FC236}">
                  <a16:creationId xmlns:a16="http://schemas.microsoft.com/office/drawing/2014/main" id="{872F996C-269F-46D9-B31F-5420578F1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" y="2403"/>
              <a:ext cx="105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field-forming wires</a:t>
              </a: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329">
              <a:extLst>
                <a:ext uri="{FF2B5EF4-FFF2-40B4-BE49-F238E27FC236}">
                  <a16:creationId xmlns:a16="http://schemas.microsoft.com/office/drawing/2014/main" id="{66CE3CD9-1C4D-4F18-8883-ADB341A43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2552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330">
              <a:extLst>
                <a:ext uri="{FF2B5EF4-FFF2-40B4-BE49-F238E27FC236}">
                  <a16:creationId xmlns:a16="http://schemas.microsoft.com/office/drawing/2014/main" id="{0DBE620E-E0F2-4CEF-892D-A52A5AE6C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2552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331">
              <a:extLst>
                <a:ext uri="{FF2B5EF4-FFF2-40B4-BE49-F238E27FC236}">
                  <a16:creationId xmlns:a16="http://schemas.microsoft.com/office/drawing/2014/main" id="{FF6CCBE9-A6C0-4177-BDA0-509CFE995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" y="2552"/>
              <a:ext cx="66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signal wires</a:t>
              </a: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332">
              <a:extLst>
                <a:ext uri="{FF2B5EF4-FFF2-40B4-BE49-F238E27FC236}">
                  <a16:creationId xmlns:a16="http://schemas.microsoft.com/office/drawing/2014/main" id="{6183476A-708F-4B8F-9A52-5D0E22556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2701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333">
              <a:extLst>
                <a:ext uri="{FF2B5EF4-FFF2-40B4-BE49-F238E27FC236}">
                  <a16:creationId xmlns:a16="http://schemas.microsoft.com/office/drawing/2014/main" id="{E50C1E0A-165C-41C9-9A80-61EE2187A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2701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334">
              <a:extLst>
                <a:ext uri="{FF2B5EF4-FFF2-40B4-BE49-F238E27FC236}">
                  <a16:creationId xmlns:a16="http://schemas.microsoft.com/office/drawing/2014/main" id="{C575D017-CB1A-4203-925A-A1B9C1FF0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" y="2701"/>
              <a:ext cx="73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cathode wires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335">
              <a:extLst>
                <a:ext uri="{FF2B5EF4-FFF2-40B4-BE49-F238E27FC236}">
                  <a16:creationId xmlns:a16="http://schemas.microsoft.com/office/drawing/2014/main" id="{4AB7E193-E3CE-4427-BA48-E835E8189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" y="2850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336">
              <a:extLst>
                <a:ext uri="{FF2B5EF4-FFF2-40B4-BE49-F238E27FC236}">
                  <a16:creationId xmlns:a16="http://schemas.microsoft.com/office/drawing/2014/main" id="{D8643078-644A-4B39-A3C2-FA3A7710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2850"/>
              <a:ext cx="13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337">
              <a:extLst>
                <a:ext uri="{FF2B5EF4-FFF2-40B4-BE49-F238E27FC236}">
                  <a16:creationId xmlns:a16="http://schemas.microsoft.com/office/drawing/2014/main" id="{898F77D1-B675-4DE9-BC29-BE529AB57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" y="2850"/>
              <a:ext cx="72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security wires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Freeform 338">
              <a:extLst>
                <a:ext uri="{FF2B5EF4-FFF2-40B4-BE49-F238E27FC236}">
                  <a16:creationId xmlns:a16="http://schemas.microsoft.com/office/drawing/2014/main" id="{910BB00D-CDB2-4808-9FAA-C95AEB471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" y="2456"/>
              <a:ext cx="54" cy="53"/>
            </a:xfrm>
            <a:custGeom>
              <a:avLst/>
              <a:gdLst>
                <a:gd name="T0" fmla="*/ 111 w 222"/>
                <a:gd name="T1" fmla="*/ 0 h 221"/>
                <a:gd name="T2" fmla="*/ 0 w 222"/>
                <a:gd name="T3" fmla="*/ 111 h 221"/>
                <a:gd name="T4" fmla="*/ 111 w 222"/>
                <a:gd name="T5" fmla="*/ 221 h 221"/>
                <a:gd name="T6" fmla="*/ 222 w 222"/>
                <a:gd name="T7" fmla="*/ 110 h 221"/>
                <a:gd name="T8" fmla="*/ 111 w 222"/>
                <a:gd name="T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1">
                  <a:moveTo>
                    <a:pt x="111" y="0"/>
                  </a:moveTo>
                  <a:cubicBezTo>
                    <a:pt x="50" y="0"/>
                    <a:pt x="0" y="50"/>
                    <a:pt x="0" y="111"/>
                  </a:cubicBezTo>
                  <a:cubicBezTo>
                    <a:pt x="0" y="172"/>
                    <a:pt x="50" y="221"/>
                    <a:pt x="111" y="221"/>
                  </a:cubicBezTo>
                  <a:cubicBezTo>
                    <a:pt x="172" y="221"/>
                    <a:pt x="222" y="171"/>
                    <a:pt x="222" y="110"/>
                  </a:cubicBezTo>
                  <a:cubicBezTo>
                    <a:pt x="222" y="49"/>
                    <a:pt x="172" y="0"/>
                    <a:pt x="111" y="0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Oval 339">
              <a:extLst>
                <a:ext uri="{FF2B5EF4-FFF2-40B4-BE49-F238E27FC236}">
                  <a16:creationId xmlns:a16="http://schemas.microsoft.com/office/drawing/2014/main" id="{076E8161-28BF-4BDD-BDF6-411A5B6C6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" y="2605"/>
              <a:ext cx="54" cy="54"/>
            </a:xfrm>
            <a:prstGeom prst="ellipse">
              <a:avLst/>
            </a:prstGeom>
            <a:solidFill>
              <a:srgbClr val="4E75D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Oval 340">
              <a:extLst>
                <a:ext uri="{FF2B5EF4-FFF2-40B4-BE49-F238E27FC236}">
                  <a16:creationId xmlns:a16="http://schemas.microsoft.com/office/drawing/2014/main" id="{5AD7A6A7-083C-49DC-912B-F023E7C49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" y="2605"/>
              <a:ext cx="54" cy="54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341">
              <a:extLst>
                <a:ext uri="{FF2B5EF4-FFF2-40B4-BE49-F238E27FC236}">
                  <a16:creationId xmlns:a16="http://schemas.microsoft.com/office/drawing/2014/main" id="{B53B5C03-E34A-4ABC-B723-0AAA31B24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" y="2899"/>
              <a:ext cx="54" cy="53"/>
            </a:xfrm>
            <a:custGeom>
              <a:avLst/>
              <a:gdLst>
                <a:gd name="T0" fmla="*/ 111 w 222"/>
                <a:gd name="T1" fmla="*/ 0 h 221"/>
                <a:gd name="T2" fmla="*/ 0 w 222"/>
                <a:gd name="T3" fmla="*/ 111 h 221"/>
                <a:gd name="T4" fmla="*/ 111 w 222"/>
                <a:gd name="T5" fmla="*/ 221 h 221"/>
                <a:gd name="T6" fmla="*/ 222 w 222"/>
                <a:gd name="T7" fmla="*/ 110 h 221"/>
                <a:gd name="T8" fmla="*/ 111 w 222"/>
                <a:gd name="T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1">
                  <a:moveTo>
                    <a:pt x="111" y="0"/>
                  </a:moveTo>
                  <a:cubicBezTo>
                    <a:pt x="50" y="0"/>
                    <a:pt x="0" y="49"/>
                    <a:pt x="0" y="111"/>
                  </a:cubicBezTo>
                  <a:cubicBezTo>
                    <a:pt x="0" y="172"/>
                    <a:pt x="50" y="221"/>
                    <a:pt x="111" y="221"/>
                  </a:cubicBezTo>
                  <a:cubicBezTo>
                    <a:pt x="172" y="221"/>
                    <a:pt x="222" y="171"/>
                    <a:pt x="222" y="110"/>
                  </a:cubicBezTo>
                  <a:cubicBezTo>
                    <a:pt x="222" y="49"/>
                    <a:pt x="172" y="0"/>
                    <a:pt x="111" y="0"/>
                  </a:cubicBezTo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342">
              <a:extLst>
                <a:ext uri="{FF2B5EF4-FFF2-40B4-BE49-F238E27FC236}">
                  <a16:creationId xmlns:a16="http://schemas.microsoft.com/office/drawing/2014/main" id="{FD3CEDA6-83F4-4B7D-8040-58FB6C03F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" y="2899"/>
              <a:ext cx="54" cy="53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7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7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</a:path>
              </a:pathLst>
            </a:custGeom>
            <a:noFill/>
            <a:ln w="6350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343">
              <a:extLst>
                <a:ext uri="{FF2B5EF4-FFF2-40B4-BE49-F238E27FC236}">
                  <a16:creationId xmlns:a16="http://schemas.microsoft.com/office/drawing/2014/main" id="{BFACAE12-F645-4B47-993C-8D9B195F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" y="2752"/>
              <a:ext cx="54" cy="54"/>
            </a:xfrm>
            <a:custGeom>
              <a:avLst/>
              <a:gdLst>
                <a:gd name="T0" fmla="*/ 0 w 222"/>
                <a:gd name="T1" fmla="*/ 111 h 222"/>
                <a:gd name="T2" fmla="*/ 111 w 222"/>
                <a:gd name="T3" fmla="*/ 221 h 222"/>
                <a:gd name="T4" fmla="*/ 222 w 222"/>
                <a:gd name="T5" fmla="*/ 110 h 222"/>
                <a:gd name="T6" fmla="*/ 111 w 222"/>
                <a:gd name="T7" fmla="*/ 0 h 222"/>
                <a:gd name="T8" fmla="*/ 0 w 222"/>
                <a:gd name="T9" fmla="*/ 11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2">
                  <a:moveTo>
                    <a:pt x="0" y="111"/>
                  </a:moveTo>
                  <a:cubicBezTo>
                    <a:pt x="0" y="172"/>
                    <a:pt x="50" y="222"/>
                    <a:pt x="111" y="221"/>
                  </a:cubicBezTo>
                  <a:cubicBezTo>
                    <a:pt x="172" y="221"/>
                    <a:pt x="222" y="172"/>
                    <a:pt x="222" y="110"/>
                  </a:cubicBezTo>
                  <a:cubicBezTo>
                    <a:pt x="222" y="49"/>
                    <a:pt x="172" y="0"/>
                    <a:pt x="111" y="0"/>
                  </a:cubicBezTo>
                  <a:cubicBezTo>
                    <a:pt x="50" y="0"/>
                    <a:pt x="0" y="50"/>
                    <a:pt x="0" y="111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Oval 344">
              <a:extLst>
                <a:ext uri="{FF2B5EF4-FFF2-40B4-BE49-F238E27FC236}">
                  <a16:creationId xmlns:a16="http://schemas.microsoft.com/office/drawing/2014/main" id="{2E5A2405-0664-4596-93DF-D5DDB5293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9" y="2752"/>
              <a:ext cx="54" cy="54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Rectangle 347">
              <a:extLst>
                <a:ext uri="{FF2B5EF4-FFF2-40B4-BE49-F238E27FC236}">
                  <a16:creationId xmlns:a16="http://schemas.microsoft.com/office/drawing/2014/main" id="{02C533AE-45C0-4DE2-8041-F1C3AAEC1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" y="1981"/>
              <a:ext cx="117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350">
              <a:extLst>
                <a:ext uri="{FF2B5EF4-FFF2-40B4-BE49-F238E27FC236}">
                  <a16:creationId xmlns:a16="http://schemas.microsoft.com/office/drawing/2014/main" id="{33268324-BA45-4965-8C1B-6CCCCBB9A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9" y="1981"/>
              <a:ext cx="116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1" name="Rectangle 274">
              <a:extLst>
                <a:ext uri="{FF2B5EF4-FFF2-40B4-BE49-F238E27FC236}">
                  <a16:creationId xmlns:a16="http://schemas.microsoft.com/office/drawing/2014/main" id="{540E5499-5067-4BA3-8172-9DC5F7E90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1127"/>
              <a:ext cx="85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Field strength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2" name="Rectangle 275">
              <a:extLst>
                <a:ext uri="{FF2B5EF4-FFF2-40B4-BE49-F238E27FC236}">
                  <a16:creationId xmlns:a16="http://schemas.microsoft.com/office/drawing/2014/main" id="{EDC7DB89-CCC8-4ED6-835F-6A7481D21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1319"/>
              <a:ext cx="745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ru-RU" sz="1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~70</a:t>
              </a:r>
              <a:r>
                <a:rPr kumimoji="0" lang="ru-RU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00 </a:t>
              </a:r>
              <a:r>
                <a:rPr lang="en-US" altLang="ru-RU" sz="1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V</a:t>
              </a:r>
              <a:r>
                <a:rPr kumimoji="0" lang="en-US" altLang="ru-RU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/cm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64" name="Номер слайда 3">
            <a:extLst>
              <a:ext uri="{FF2B5EF4-FFF2-40B4-BE49-F238E27FC236}">
                <a16:creationId xmlns:a16="http://schemas.microsoft.com/office/drawing/2014/main" id="{F696E6D6-96BC-419D-A5CA-D16DA115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5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4E4B22-1B2C-487B-87A9-81C701745F9D}"/>
              </a:ext>
            </a:extLst>
          </p:cNvPr>
          <p:cNvSpPr/>
          <p:nvPr/>
        </p:nvSpPr>
        <p:spPr>
          <a:xfrm>
            <a:off x="50799" y="3348809"/>
            <a:ext cx="8666163" cy="33804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8A469BAD-FBD1-4571-AC6C-EAC4DA0D2EDA}"/>
              </a:ext>
            </a:extLst>
          </p:cNvPr>
          <p:cNvSpPr txBox="1"/>
          <p:nvPr/>
        </p:nvSpPr>
        <p:spPr>
          <a:xfrm>
            <a:off x="145860" y="3423422"/>
            <a:ext cx="2667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DECOR chamber:</a:t>
            </a:r>
            <a:endParaRPr lang="ru-RU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32A8B17E-381E-4614-B469-7C7547C7A969}"/>
              </a:ext>
            </a:extLst>
          </p:cNvPr>
          <p:cNvGrpSpPr/>
          <p:nvPr/>
        </p:nvGrpSpPr>
        <p:grpSpPr>
          <a:xfrm>
            <a:off x="5663406" y="4056104"/>
            <a:ext cx="1658144" cy="317374"/>
            <a:chOff x="5541170" y="3948873"/>
            <a:chExt cx="1658144" cy="31737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05159E0-738E-4DCB-9683-E9F08BBAC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9158" y="4042812"/>
              <a:ext cx="114300" cy="114300"/>
            </a:xfrm>
            <a:prstGeom prst="rect">
              <a:avLst/>
            </a:prstGeom>
          </p:spPr>
        </p:pic>
        <p:sp>
          <p:nvSpPr>
            <p:cNvPr id="365" name="Rectangle 329">
              <a:extLst>
                <a:ext uri="{FF2B5EF4-FFF2-40B4-BE49-F238E27FC236}">
                  <a16:creationId xmlns:a16="http://schemas.microsoft.com/office/drawing/2014/main" id="{69A11C00-47A0-47B7-B86B-D703DB7F8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033" y="3964622"/>
              <a:ext cx="209550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" name="Rectangle 331">
              <a:extLst>
                <a:ext uri="{FF2B5EF4-FFF2-40B4-BE49-F238E27FC236}">
                  <a16:creationId xmlns:a16="http://schemas.microsoft.com/office/drawing/2014/main" id="{93B505AE-CE08-4724-AF96-558D3E08E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670" y="3961426"/>
              <a:ext cx="11562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anode  wires</a:t>
              </a:r>
              <a:r>
                <a:rPr kumimoji="0" lang="ru-RU" altLang="ru-RU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" name="Rectangle 325">
              <a:extLst>
                <a:ext uri="{FF2B5EF4-FFF2-40B4-BE49-F238E27FC236}">
                  <a16:creationId xmlns:a16="http://schemas.microsoft.com/office/drawing/2014/main" id="{08B86714-FF8E-495D-A3E5-9B3D5B1C4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1170" y="3948873"/>
              <a:ext cx="1658144" cy="307988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33CA0D3E-EDED-4EC5-8795-DD1A29DA83BB}"/>
                  </a:ext>
                </a:extLst>
              </p:cNvPr>
              <p:cNvSpPr txBox="1"/>
              <p:nvPr/>
            </p:nvSpPr>
            <p:spPr>
              <a:xfrm>
                <a:off x="8826501" y="4647385"/>
                <a:ext cx="376396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R="0">
                  <a:spcBef>
                    <a:spcPts val="600"/>
                  </a:spcBef>
                  <a:defRPr sz="2000" b="0" i="0" u="none" strike="noStrike" baseline="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</a:lstStyle>
              <a:p>
                <a:r>
                  <a:rPr lang="en-US" dirty="0"/>
                  <a:t>Characteristics of TREK:</a:t>
                </a:r>
                <a:endParaRPr lang="ru-RU" dirty="0"/>
              </a:p>
              <a:p>
                <a:pPr marL="182563" indent="-182563" defTabSz="182563"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dirty="0"/>
                  <a:t>TREK area is 250 </a:t>
                </a:r>
                <a:r>
                  <a:rPr lang="en-US" sz="2000" dirty="0"/>
                  <a:t>m</a:t>
                </a:r>
                <a:r>
                  <a:rPr lang="ru-RU" sz="2000" baseline="30000" dirty="0">
                    <a:solidFill>
                      <a:schemeClr val="tx1"/>
                    </a:solidFill>
                  </a:rPr>
                  <a:t>2</a:t>
                </a:r>
                <a:endParaRPr lang="en-US" dirty="0"/>
              </a:p>
              <a:p>
                <a:pPr marL="182563" indent="-182563" defTabSz="182563"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dirty="0"/>
                  <a:t>Spatial accuracy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1 </a:t>
                </a:r>
                <a:r>
                  <a:rPr lang="en-US" dirty="0"/>
                  <a:t>mm</a:t>
                </a:r>
                <a:endParaRPr lang="ru-RU" dirty="0"/>
              </a:p>
              <a:p>
                <a:pPr marL="182563" indent="-182563" defTabSz="182563"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dirty="0"/>
                  <a:t>Angular accuracy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1.7°</a:t>
                </a:r>
              </a:p>
              <a:p>
                <a:pPr marL="182563" indent="-182563" defTabSz="182563"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dirty="0"/>
                  <a:t>Two-track resolution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3 mm</a:t>
                </a:r>
              </a:p>
            </p:txBody>
          </p:sp>
        </mc:Choice>
        <mc:Fallback xmlns=""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33CA0D3E-EDED-4EC5-8795-DD1A29DA8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501" y="4647385"/>
                <a:ext cx="3763962" cy="1938992"/>
              </a:xfrm>
              <a:prstGeom prst="rect">
                <a:avLst/>
              </a:prstGeom>
              <a:blipFill>
                <a:blip r:embed="rId5"/>
                <a:stretch>
                  <a:fillRect l="-1783" t="-1572" b="-4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D8D7C32E-2B7B-44CF-B4FC-E5A17A777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88" y="3961585"/>
            <a:ext cx="5138970" cy="26995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318C3A-4F69-4BA1-9776-40AD75016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05" y="2652542"/>
            <a:ext cx="57150" cy="409575"/>
          </a:xfrm>
          <a:prstGeom prst="rect">
            <a:avLst/>
          </a:prstGeom>
        </p:spPr>
      </p:pic>
      <p:pic>
        <p:nvPicPr>
          <p:cNvPr id="367" name="Рисунок 366">
            <a:extLst>
              <a:ext uri="{FF2B5EF4-FFF2-40B4-BE49-F238E27FC236}">
                <a16:creationId xmlns:a16="http://schemas.microsoft.com/office/drawing/2014/main" id="{75A37618-4FB3-4E41-9DDA-0E238D61E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1199" y="2629788"/>
            <a:ext cx="57150" cy="40957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871B516-10C4-4F8E-8829-D2F8B6EF383A}"/>
              </a:ext>
            </a:extLst>
          </p:cNvPr>
          <p:cNvCxnSpPr>
            <a:endCxn id="55" idx="42"/>
          </p:cNvCxnSpPr>
          <p:nvPr/>
        </p:nvCxnSpPr>
        <p:spPr>
          <a:xfrm flipH="1" flipV="1">
            <a:off x="6085293" y="1417877"/>
            <a:ext cx="441325" cy="212244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416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FFC7C5-F4FB-4D6E-9682-DAD7099CA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t="13801" r="5064" b="11357"/>
          <a:stretch/>
        </p:blipFill>
        <p:spPr>
          <a:xfrm>
            <a:off x="114299" y="1401831"/>
            <a:ext cx="6281505" cy="4113880"/>
          </a:xfrm>
          <a:prstGeom prst="rect">
            <a:avLst/>
          </a:prstGeom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B21A7FDB-626A-46BB-9C9D-1A75A1D3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6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4A955A8-E5AE-4272-9241-4BDAC2C5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217920"/>
            <a:ext cx="11963401" cy="877636"/>
          </a:xfrm>
        </p:spPr>
        <p:txBody>
          <a:bodyPr>
            <a:normAutofit/>
          </a:bodyPr>
          <a:lstStyle/>
          <a:p>
            <a:r>
              <a:rPr lang="en-US" sz="4000" dirty="0"/>
              <a:t>Detector TREK</a:t>
            </a:r>
            <a:endParaRPr lang="ru-RU" sz="4000" dirty="0"/>
          </a:p>
        </p:txBody>
      </p:sp>
      <p:pic>
        <p:nvPicPr>
          <p:cNvPr id="7" name="Объект 5">
            <a:extLst>
              <a:ext uri="{FF2B5EF4-FFF2-40B4-BE49-F238E27FC236}">
                <a16:creationId xmlns:a16="http://schemas.microsoft.com/office/drawing/2014/main" id="{26532049-95C9-4569-9D27-3F543214F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27" y="1401832"/>
            <a:ext cx="5485173" cy="4113880"/>
          </a:xfrm>
        </p:spPr>
      </p:pic>
      <p:sp>
        <p:nvSpPr>
          <p:cNvPr id="2" name="Прямоугольник 1"/>
          <p:cNvSpPr/>
          <p:nvPr/>
        </p:nvSpPr>
        <p:spPr>
          <a:xfrm>
            <a:off x="811593" y="5778861"/>
            <a:ext cx="472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</a:rPr>
              <a:t>Photo of the TREK detector from the outside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91655" y="5778861"/>
            <a:ext cx="4579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</a:rPr>
              <a:t>Photo of the TREK detector from the inside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415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639"/>
            <a:ext cx="12191999" cy="6432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Reconstructed single-particle event on the TREK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28017"/>
          <a:stretch/>
        </p:blipFill>
        <p:spPr bwMode="auto">
          <a:xfrm>
            <a:off x="703012" y="1082170"/>
            <a:ext cx="10828071" cy="560663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781248" y="4458987"/>
            <a:ext cx="4468496" cy="1045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Displaying the reconstructed track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24932" y="1876081"/>
            <a:ext cx="3058962" cy="1509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scan of signals in the selected chamber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">
            <a:extLst>
              <a:ext uri="{FF2B5EF4-FFF2-40B4-BE49-F238E27FC236}">
                <a16:creationId xmlns:a16="http://schemas.microsoft.com/office/drawing/2014/main" id="{046AEF88-4068-42AF-A66B-87E5A85B063F}"/>
              </a:ext>
            </a:extLst>
          </p:cNvPr>
          <p:cNvSpPr txBox="1">
            <a:spLocks/>
          </p:cNvSpPr>
          <p:nvPr/>
        </p:nvSpPr>
        <p:spPr>
          <a:xfrm>
            <a:off x="9448797" y="65062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pPr/>
              <a:t>7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3012" y="1119857"/>
            <a:ext cx="167640" cy="3505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1297006" y="3654651"/>
            <a:ext cx="3511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Part of the</a:t>
            </a:r>
            <a:r>
              <a:rPr lang="ru-RU" sz="2400" dirty="0"/>
              <a:t> </a:t>
            </a:r>
            <a:r>
              <a:rPr lang="en-US" sz="2400" dirty="0"/>
              <a:t>Inner plane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3011" y="794228"/>
            <a:ext cx="10828071" cy="3505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665280" y="724346"/>
            <a:ext cx="4621608" cy="49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Selected drift chamber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285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E63FE4-2C34-4BFB-B552-B583CBB4D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"/>
          <a:stretch/>
        </p:blipFill>
        <p:spPr>
          <a:xfrm>
            <a:off x="4145052" y="433541"/>
            <a:ext cx="8046948" cy="466494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853A24C-44E0-4FAD-B596-BC96CF490484}"/>
              </a:ext>
            </a:extLst>
          </p:cNvPr>
          <p:cNvSpPr txBox="1">
            <a:spLocks/>
          </p:cNvSpPr>
          <p:nvPr/>
        </p:nvSpPr>
        <p:spPr>
          <a:xfrm>
            <a:off x="239348" y="1"/>
            <a:ext cx="8008007" cy="1890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event with high muon density in DECOR</a:t>
            </a:r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9D56F906-13E4-4832-9217-04DF126DE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8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8BC2AE-BEE8-4245-B6FF-FE84D4BA7FC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5782" y="2791222"/>
            <a:ext cx="5022764" cy="2847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C1F77-D49F-48C8-B9B5-3FA44ED22C45}"/>
              </a:ext>
            </a:extLst>
          </p:cNvPr>
          <p:cNvSpPr txBox="1"/>
          <p:nvPr/>
        </p:nvSpPr>
        <p:spPr>
          <a:xfrm rot="931972">
            <a:off x="5811583" y="4357722"/>
            <a:ext cx="4249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 reconstructed event with a large particle</a:t>
            </a:r>
            <a:r>
              <a:rPr lang="ru-RU" sz="2000" dirty="0"/>
              <a:t> </a:t>
            </a:r>
            <a:r>
              <a:rPr lang="en-US" sz="2000" dirty="0"/>
              <a:t>multiplicity, blue lines </a:t>
            </a:r>
            <a:endParaRPr lang="ru-RU" sz="2000" dirty="0"/>
          </a:p>
          <a:p>
            <a:pPr algn="ctr"/>
            <a:r>
              <a:rPr lang="en-US" sz="2000" dirty="0"/>
              <a:t>are particle</a:t>
            </a:r>
            <a:r>
              <a:rPr lang="ru-RU" sz="2000" dirty="0"/>
              <a:t> </a:t>
            </a:r>
            <a:r>
              <a:rPr lang="en-US" sz="2000" dirty="0"/>
              <a:t>tracks</a:t>
            </a:r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7C1F77-D49F-48C8-B9B5-3FA44ED22C45}"/>
              </a:ext>
            </a:extLst>
          </p:cNvPr>
          <p:cNvSpPr txBox="1"/>
          <p:nvPr/>
        </p:nvSpPr>
        <p:spPr>
          <a:xfrm>
            <a:off x="471520" y="5633714"/>
            <a:ext cx="45584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Two projections of a multi-particle event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66999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FE0CA6B-8791-4156-8A7A-F37758FAD693}"/>
              </a:ext>
            </a:extLst>
          </p:cNvPr>
          <p:cNvSpPr txBox="1">
            <a:spLocks/>
          </p:cNvSpPr>
          <p:nvPr/>
        </p:nvSpPr>
        <p:spPr>
          <a:xfrm>
            <a:off x="163310" y="154524"/>
            <a:ext cx="11768277" cy="751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Reconstruction of the event with a high muon density</a:t>
            </a:r>
            <a:r>
              <a:rPr lang="ru-RU" dirty="0"/>
              <a:t> </a:t>
            </a:r>
            <a:r>
              <a:rPr lang="en-US" dirty="0"/>
              <a:t>in TREK</a:t>
            </a:r>
            <a:endParaRPr lang="ru-RU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4C936B40-A142-46A7-805E-D4AA6D14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463" y="6492876"/>
            <a:ext cx="2743200" cy="365125"/>
          </a:xfrm>
        </p:spPr>
        <p:txBody>
          <a:bodyPr/>
          <a:lstStyle/>
          <a:p>
            <a:fld id="{5CF7C674-BFAE-447C-B9FC-F042E5A101A7}" type="slidenum">
              <a:rPr lang="ru-RU" sz="2000" smtClean="0">
                <a:solidFill>
                  <a:schemeClr val="tx1"/>
                </a:solidFill>
              </a:rPr>
              <a:t>9</a:t>
            </a:fld>
            <a:endParaRPr lang="ru-RU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F60283-C1E2-49E4-9B10-599E658E2F77}"/>
                  </a:ext>
                </a:extLst>
              </p:cNvPr>
              <p:cNvSpPr txBox="1"/>
              <p:nvPr/>
            </p:nvSpPr>
            <p:spPr>
              <a:xfrm>
                <a:off x="10187508" y="3353355"/>
                <a:ext cx="2112235" cy="1599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TREK</a:t>
                </a:r>
                <a:r>
                  <a:rPr lang="ru-RU" sz="2400" dirty="0"/>
                  <a:t> – 51.5°</a:t>
                </a:r>
              </a:p>
              <a:p>
                <a:r>
                  <a:rPr lang="en-US" sz="2400" dirty="0"/>
                  <a:t>DECOR</a:t>
                </a:r>
                <a:r>
                  <a:rPr lang="ru-RU" sz="2400" dirty="0"/>
                  <a:t> – 51.4°</a:t>
                </a: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i="1" dirty="0"/>
                  <a:t>E</a:t>
                </a:r>
                <a:r>
                  <a:rPr lang="en-US" sz="2400" i="1" baseline="-25000" dirty="0"/>
                  <a:t>0</a:t>
                </a:r>
                <a:r>
                  <a:rPr lang="en-US" sz="2400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10</a:t>
                </a:r>
                <a:r>
                  <a:rPr lang="en-US" sz="2400" baseline="30000" dirty="0"/>
                  <a:t>1</a:t>
                </a:r>
                <a:r>
                  <a:rPr lang="ru-RU" sz="2400" baseline="30000" dirty="0"/>
                  <a:t>7</a:t>
                </a:r>
                <a:r>
                  <a:rPr lang="en-US" sz="2400" baseline="30000" dirty="0"/>
                  <a:t> 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eV</a:t>
                </a:r>
                <a:endParaRPr lang="en-US" sz="2400" baseline="30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F60283-C1E2-49E4-9B10-599E658E2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508" y="3353355"/>
                <a:ext cx="2112235" cy="1599605"/>
              </a:xfrm>
              <a:prstGeom prst="rect">
                <a:avLst/>
              </a:prstGeom>
              <a:blipFill>
                <a:blip r:embed="rId3"/>
                <a:stretch>
                  <a:fillRect l="-4323" t="-3053" b="-61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Группа 32"/>
          <p:cNvGrpSpPr/>
          <p:nvPr/>
        </p:nvGrpSpPr>
        <p:grpSpPr>
          <a:xfrm>
            <a:off x="163310" y="1151217"/>
            <a:ext cx="10024198" cy="5236884"/>
            <a:chOff x="691336" y="984990"/>
            <a:chExt cx="9574098" cy="500174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120140" y="984990"/>
              <a:ext cx="9145294" cy="5001741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9" t="23860" r="1"/>
            <a:stretch/>
          </p:blipFill>
          <p:spPr>
            <a:xfrm>
              <a:off x="2087880" y="1317953"/>
              <a:ext cx="8099628" cy="4591603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" t="31068" r="94152"/>
            <a:stretch/>
          </p:blipFill>
          <p:spPr>
            <a:xfrm>
              <a:off x="1483043" y="1615885"/>
              <a:ext cx="304800" cy="415695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3" t="6503" r="12835" b="9699"/>
            <a:stretch/>
          </p:blipFill>
          <p:spPr>
            <a:xfrm>
              <a:off x="1185863" y="1317953"/>
              <a:ext cx="899160" cy="4591603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1185863" y="1317953"/>
              <a:ext cx="899160" cy="4591603"/>
            </a:xfrm>
            <a:prstGeom prst="rect">
              <a:avLst/>
            </a:prstGeom>
            <a:noFill/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 rot="16200000">
              <a:off x="-833461" y="3463530"/>
              <a:ext cx="351125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Part of the</a:t>
              </a:r>
              <a:r>
                <a:rPr lang="ru-RU" sz="2400" dirty="0"/>
                <a:t> </a:t>
              </a:r>
              <a:r>
                <a:rPr lang="en-US" sz="2400" dirty="0"/>
                <a:t>Inner plane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61458" y="984991"/>
              <a:ext cx="3262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Selected drift chamber</a:t>
              </a:r>
              <a:endPara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2203451" y="3810000"/>
              <a:ext cx="625474" cy="1190625"/>
            </a:xfrm>
            <a:prstGeom prst="line">
              <a:avLst/>
            </a:prstGeom>
            <a:ln w="28575">
              <a:solidFill>
                <a:srgbClr val="0C0C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3371851" y="3810000"/>
              <a:ext cx="1147704" cy="1738272"/>
            </a:xfrm>
            <a:prstGeom prst="line">
              <a:avLst/>
            </a:prstGeom>
            <a:ln w="28575">
              <a:solidFill>
                <a:srgbClr val="0C0C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4375151" y="3809999"/>
              <a:ext cx="1504949" cy="1743517"/>
            </a:xfrm>
            <a:prstGeom prst="line">
              <a:avLst/>
            </a:prstGeom>
            <a:ln w="28575">
              <a:solidFill>
                <a:srgbClr val="0C0C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7011378" y="3809999"/>
              <a:ext cx="1643672" cy="1730335"/>
            </a:xfrm>
            <a:prstGeom prst="line">
              <a:avLst/>
            </a:prstGeom>
            <a:ln w="28575">
              <a:solidFill>
                <a:srgbClr val="0C0C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>
              <a:off x="7820991" y="3809998"/>
              <a:ext cx="1729409" cy="1730336"/>
            </a:xfrm>
            <a:prstGeom prst="line">
              <a:avLst/>
            </a:prstGeom>
            <a:ln w="28575">
              <a:solidFill>
                <a:srgbClr val="0C0C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90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7964</TotalTime>
  <Words>1020</Words>
  <Application>Microsoft Office PowerPoint</Application>
  <PresentationFormat>Широкоэкранный</PresentationFormat>
  <Paragraphs>267</Paragraphs>
  <Slides>26</Slides>
  <Notes>4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Symbol</vt:lpstr>
      <vt:lpstr>Times New Roman</vt:lpstr>
      <vt:lpstr>Verdana</vt:lpstr>
      <vt:lpstr>Тема Office</vt:lpstr>
      <vt:lpstr>Graph</vt:lpstr>
      <vt:lpstr>Презентация PowerPoint</vt:lpstr>
      <vt:lpstr>Muon puzzle </vt:lpstr>
      <vt:lpstr>NEVOD-DECOR experiment</vt:lpstr>
      <vt:lpstr>Detector TREK and other detectors of  the experimental complex NEVOD</vt:lpstr>
      <vt:lpstr>The principle of operation of TREK drift chamber:</vt:lpstr>
      <vt:lpstr>Detector TREK</vt:lpstr>
      <vt:lpstr>Reconstructed single-particle event on the TREK</vt:lpstr>
      <vt:lpstr>Презентация PowerPoint</vt:lpstr>
      <vt:lpstr>Презентация PowerPoint</vt:lpstr>
      <vt:lpstr>Reconstruction of multi-particle events</vt:lpstr>
      <vt:lpstr>Conclusion</vt:lpstr>
      <vt:lpstr>Презентация PowerPoint</vt:lpstr>
      <vt:lpstr>Detector TREK and other detectors of  the experimental complex NEVOD</vt:lpstr>
      <vt:lpstr>Detector TREK and other detectors of  the experimental complex NEVOD</vt:lpstr>
      <vt:lpstr>Extensive air showers</vt:lpstr>
      <vt:lpstr>Reconstructed single-particle event on the TREK</vt:lpstr>
      <vt:lpstr>Презентация PowerPoint</vt:lpstr>
      <vt:lpstr>Gas system of detector TREK</vt:lpstr>
      <vt:lpstr>Software Interface</vt:lpstr>
      <vt:lpstr>Презентация PowerPoint</vt:lpstr>
      <vt:lpstr>Data acquisition and TDC</vt:lpstr>
      <vt:lpstr>The principle of operation of the drift chamber</vt:lpstr>
      <vt:lpstr>Drift Chamber</vt:lpstr>
      <vt:lpstr>Презентация PowerPoint</vt:lpstr>
      <vt:lpstr>Inner plane TREK is mounted and connected Outer plane TREK is mounted and connected </vt:lpstr>
      <vt:lpstr>NEVOD-DECOR experiment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IYuTroshin</dc:creator>
  <cp:lastModifiedBy>Иван</cp:lastModifiedBy>
  <cp:revision>108</cp:revision>
  <cp:lastPrinted>2023-06-22T13:45:52Z</cp:lastPrinted>
  <dcterms:created xsi:type="dcterms:W3CDTF">2023-06-18T15:02:38Z</dcterms:created>
  <dcterms:modified xsi:type="dcterms:W3CDTF">2023-10-30T19:36:40Z</dcterms:modified>
</cp:coreProperties>
</file>