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3"/>
  </p:notesMasterIdLst>
  <p:handoutMasterIdLst>
    <p:handoutMasterId r:id="rId14"/>
  </p:handoutMasterIdLst>
  <p:sldIdLst>
    <p:sldId id="322" r:id="rId2"/>
    <p:sldId id="295" r:id="rId3"/>
    <p:sldId id="328" r:id="rId4"/>
    <p:sldId id="302" r:id="rId5"/>
    <p:sldId id="301" r:id="rId6"/>
    <p:sldId id="327" r:id="rId7"/>
    <p:sldId id="310" r:id="rId8"/>
    <p:sldId id="311" r:id="rId9"/>
    <p:sldId id="316" r:id="rId10"/>
    <p:sldId id="317" r:id="rId11"/>
    <p:sldId id="319" r:id="rId12"/>
  </p:sldIdLst>
  <p:sldSz cx="12192000" cy="6858000"/>
  <p:notesSz cx="9290050" cy="7004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ladimir Kruglov" initials="VK" lastIdx="2" clrIdx="0">
    <p:extLst>
      <p:ext uri="{19B8F6BF-5375-455C-9EA6-DF929625EA0E}">
        <p15:presenceInfo xmlns:p15="http://schemas.microsoft.com/office/powerpoint/2012/main" userId="632706cb8e9a05de" providerId="Windows Live"/>
      </p:ext>
    </p:extLst>
  </p:cmAuthor>
  <p:cmAuthor id="2" name="Vasil Milkov" initials="VM" lastIdx="1" clrIdx="1">
    <p:extLst>
      <p:ext uri="{19B8F6BF-5375-455C-9EA6-DF929625EA0E}">
        <p15:presenceInfo xmlns:p15="http://schemas.microsoft.com/office/powerpoint/2012/main" userId="f778c796051aa7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5065" autoAdjust="0"/>
  </p:normalViewPr>
  <p:slideViewPr>
    <p:cSldViewPr snapToGrid="0">
      <p:cViewPr varScale="1">
        <p:scale>
          <a:sx n="79" d="100"/>
          <a:sy n="79" d="100"/>
        </p:scale>
        <p:origin x="78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F4792D-6AFB-271D-8234-1593C1B29F3A}"/>
              </a:ext>
            </a:extLst>
          </p:cNvPr>
          <p:cNvSpPr>
            <a:spLocks noGrp="1"/>
          </p:cNvSpPr>
          <p:nvPr>
            <p:ph type="hdr" sz="quarter"/>
          </p:nvPr>
        </p:nvSpPr>
        <p:spPr>
          <a:xfrm>
            <a:off x="0" y="0"/>
            <a:ext cx="4025900" cy="3508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4317DD-888C-CC90-4E5E-E34964D81E96}"/>
              </a:ext>
            </a:extLst>
          </p:cNvPr>
          <p:cNvSpPr>
            <a:spLocks noGrp="1"/>
          </p:cNvSpPr>
          <p:nvPr>
            <p:ph type="dt" sz="quarter" idx="1"/>
          </p:nvPr>
        </p:nvSpPr>
        <p:spPr>
          <a:xfrm>
            <a:off x="5262563" y="0"/>
            <a:ext cx="4025900" cy="350838"/>
          </a:xfrm>
          <a:prstGeom prst="rect">
            <a:avLst/>
          </a:prstGeom>
        </p:spPr>
        <p:txBody>
          <a:bodyPr vert="horz" lIns="91440" tIns="45720" rIns="91440" bIns="45720" rtlCol="0"/>
          <a:lstStyle>
            <a:lvl1pPr algn="r">
              <a:defRPr sz="1200"/>
            </a:lvl1pPr>
          </a:lstStyle>
          <a:p>
            <a:fld id="{64E04068-65A7-4DA4-8E8F-014EEF16FAE7}" type="datetimeFigureOut">
              <a:rPr lang="en-US" smtClean="0"/>
              <a:t>10/27/2023</a:t>
            </a:fld>
            <a:endParaRPr lang="en-US"/>
          </a:p>
        </p:txBody>
      </p:sp>
      <p:sp>
        <p:nvSpPr>
          <p:cNvPr id="4" name="Footer Placeholder 3">
            <a:extLst>
              <a:ext uri="{FF2B5EF4-FFF2-40B4-BE49-F238E27FC236}">
                <a16:creationId xmlns:a16="http://schemas.microsoft.com/office/drawing/2014/main" id="{78F99B12-C4A8-AA00-FEE5-740E39049651}"/>
              </a:ext>
            </a:extLst>
          </p:cNvPr>
          <p:cNvSpPr>
            <a:spLocks noGrp="1"/>
          </p:cNvSpPr>
          <p:nvPr>
            <p:ph type="ftr" sz="quarter" idx="2"/>
          </p:nvPr>
        </p:nvSpPr>
        <p:spPr>
          <a:xfrm>
            <a:off x="0" y="6653213"/>
            <a:ext cx="4025900" cy="350837"/>
          </a:xfrm>
          <a:prstGeom prst="rect">
            <a:avLst/>
          </a:prstGeom>
        </p:spPr>
        <p:txBody>
          <a:bodyPr vert="horz" lIns="91440" tIns="45720" rIns="91440" bIns="45720" rtlCol="0" anchor="b"/>
          <a:lstStyle>
            <a:lvl1pPr algn="l">
              <a:defRPr sz="1200"/>
            </a:lvl1pPr>
          </a:lstStyle>
          <a:p>
            <a:r>
              <a:rPr lang="en-US"/>
              <a:t>Email: hajcao10@gmail.com</a:t>
            </a:r>
          </a:p>
        </p:txBody>
      </p:sp>
      <p:sp>
        <p:nvSpPr>
          <p:cNvPr id="5" name="Slide Number Placeholder 4">
            <a:extLst>
              <a:ext uri="{FF2B5EF4-FFF2-40B4-BE49-F238E27FC236}">
                <a16:creationId xmlns:a16="http://schemas.microsoft.com/office/drawing/2014/main" id="{53E3E691-1645-58B1-DDFB-E60301600E1A}"/>
              </a:ext>
            </a:extLst>
          </p:cNvPr>
          <p:cNvSpPr>
            <a:spLocks noGrp="1"/>
          </p:cNvSpPr>
          <p:nvPr>
            <p:ph type="sldNum" sz="quarter" idx="3"/>
          </p:nvPr>
        </p:nvSpPr>
        <p:spPr>
          <a:xfrm>
            <a:off x="5262563" y="6653213"/>
            <a:ext cx="4025900" cy="350837"/>
          </a:xfrm>
          <a:prstGeom prst="rect">
            <a:avLst/>
          </a:prstGeom>
        </p:spPr>
        <p:txBody>
          <a:bodyPr vert="horz" lIns="91440" tIns="45720" rIns="91440" bIns="45720" rtlCol="0" anchor="b"/>
          <a:lstStyle>
            <a:lvl1pPr algn="r">
              <a:defRPr sz="1200"/>
            </a:lvl1pPr>
          </a:lstStyle>
          <a:p>
            <a:fld id="{DD481A1B-85AC-4880-A91A-2392ABCC9B5A}" type="slidenum">
              <a:rPr lang="en-US" smtClean="0"/>
              <a:t>‹#›</a:t>
            </a:fld>
            <a:endParaRPr lang="en-US"/>
          </a:p>
        </p:txBody>
      </p:sp>
    </p:spTree>
    <p:extLst>
      <p:ext uri="{BB962C8B-B14F-4D97-AF65-F5344CB8AC3E}">
        <p14:creationId xmlns:p14="http://schemas.microsoft.com/office/powerpoint/2010/main" val="28607637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5688" cy="351419"/>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idx="1"/>
          </p:nvPr>
        </p:nvSpPr>
        <p:spPr>
          <a:xfrm>
            <a:off x="5262212" y="0"/>
            <a:ext cx="4025688" cy="351419"/>
          </a:xfrm>
          <a:prstGeom prst="rect">
            <a:avLst/>
          </a:prstGeom>
        </p:spPr>
        <p:txBody>
          <a:bodyPr vert="horz" lIns="93104" tIns="46552" rIns="93104" bIns="46552" rtlCol="0"/>
          <a:lstStyle>
            <a:lvl1pPr algn="r">
              <a:defRPr sz="1200"/>
            </a:lvl1pPr>
          </a:lstStyle>
          <a:p>
            <a:fld id="{9DCA49C9-72EE-4F3A-BBFB-A706C4895CA3}" type="datetimeFigureOut">
              <a:rPr lang="en-US" smtClean="0"/>
              <a:t>10/27/2023</a:t>
            </a:fld>
            <a:endParaRPr lang="en-US"/>
          </a:p>
        </p:txBody>
      </p:sp>
      <p:sp>
        <p:nvSpPr>
          <p:cNvPr id="4" name="Slide Image Placeholder 3"/>
          <p:cNvSpPr>
            <a:spLocks noGrp="1" noRot="1" noChangeAspect="1"/>
          </p:cNvSpPr>
          <p:nvPr>
            <p:ph type="sldImg" idx="2"/>
          </p:nvPr>
        </p:nvSpPr>
        <p:spPr>
          <a:xfrm>
            <a:off x="2544763" y="876300"/>
            <a:ext cx="4200525" cy="2363788"/>
          </a:xfrm>
          <a:prstGeom prst="rect">
            <a:avLst/>
          </a:prstGeom>
          <a:noFill/>
          <a:ln w="12700">
            <a:solidFill>
              <a:prstClr val="black"/>
            </a:solidFill>
          </a:ln>
        </p:spPr>
        <p:txBody>
          <a:bodyPr vert="horz" lIns="93104" tIns="46552" rIns="93104" bIns="46552" rtlCol="0" anchor="ctr"/>
          <a:lstStyle/>
          <a:p>
            <a:endParaRPr lang="en-US"/>
          </a:p>
        </p:txBody>
      </p:sp>
      <p:sp>
        <p:nvSpPr>
          <p:cNvPr id="5" name="Notes Placeholder 4"/>
          <p:cNvSpPr>
            <a:spLocks noGrp="1"/>
          </p:cNvSpPr>
          <p:nvPr>
            <p:ph type="body" sz="quarter" idx="3"/>
          </p:nvPr>
        </p:nvSpPr>
        <p:spPr>
          <a:xfrm>
            <a:off x="929005" y="3370699"/>
            <a:ext cx="7432040" cy="2757845"/>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2632"/>
            <a:ext cx="4025688" cy="351418"/>
          </a:xfrm>
          <a:prstGeom prst="rect">
            <a:avLst/>
          </a:prstGeom>
        </p:spPr>
        <p:txBody>
          <a:bodyPr vert="horz" lIns="93104" tIns="46552" rIns="93104" bIns="46552" rtlCol="0" anchor="b"/>
          <a:lstStyle>
            <a:lvl1pPr algn="l">
              <a:defRPr sz="1200"/>
            </a:lvl1pPr>
          </a:lstStyle>
          <a:p>
            <a:r>
              <a:rPr lang="en-US"/>
              <a:t>Email: hajcao10@gmail.com</a:t>
            </a:r>
          </a:p>
        </p:txBody>
      </p:sp>
      <p:sp>
        <p:nvSpPr>
          <p:cNvPr id="7" name="Slide Number Placeholder 6"/>
          <p:cNvSpPr>
            <a:spLocks noGrp="1"/>
          </p:cNvSpPr>
          <p:nvPr>
            <p:ph type="sldNum" sz="quarter" idx="5"/>
          </p:nvPr>
        </p:nvSpPr>
        <p:spPr>
          <a:xfrm>
            <a:off x="5262212" y="6652632"/>
            <a:ext cx="4025688" cy="351418"/>
          </a:xfrm>
          <a:prstGeom prst="rect">
            <a:avLst/>
          </a:prstGeom>
        </p:spPr>
        <p:txBody>
          <a:bodyPr vert="horz" lIns="93104" tIns="46552" rIns="93104" bIns="46552" rtlCol="0" anchor="b"/>
          <a:lstStyle>
            <a:lvl1pPr algn="r">
              <a:defRPr sz="1200"/>
            </a:lvl1pPr>
          </a:lstStyle>
          <a:p>
            <a:fld id="{20E480CF-E274-4C44-841A-716C6D506F8A}" type="slidenum">
              <a:rPr lang="en-US" smtClean="0"/>
              <a:t>‹#›</a:t>
            </a:fld>
            <a:endParaRPr lang="en-US"/>
          </a:p>
        </p:txBody>
      </p:sp>
    </p:spTree>
    <p:extLst>
      <p:ext uri="{BB962C8B-B14F-4D97-AF65-F5344CB8AC3E}">
        <p14:creationId xmlns:p14="http://schemas.microsoft.com/office/powerpoint/2010/main" val="109598808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roboto" panose="02000000000000000000" pitchFamily="2" charset="0"/>
              </a:rPr>
              <a:t>Hi, everyone. I’m Hai, from Sector - </a:t>
            </a:r>
            <a:r>
              <a:rPr lang="en-US" b="1" i="0" dirty="0">
                <a:solidFill>
                  <a:srgbClr val="000000"/>
                </a:solidFill>
                <a:effectLst/>
                <a:latin typeface="Times New Roman" panose="02020603050405020304" pitchFamily="18" charset="0"/>
              </a:rPr>
              <a:t>Sector №1 </a:t>
            </a:r>
            <a:r>
              <a:rPr lang="en-US" b="1" i="0" dirty="0" err="1">
                <a:solidFill>
                  <a:srgbClr val="000000"/>
                </a:solidFill>
                <a:effectLst/>
                <a:latin typeface="Times New Roman" panose="02020603050405020304" pitchFamily="18" charset="0"/>
              </a:rPr>
              <a:t>Dectors</a:t>
            </a:r>
            <a:r>
              <a:rPr lang="en-US" b="1" i="0" dirty="0">
                <a:solidFill>
                  <a:srgbClr val="000000"/>
                </a:solidFill>
                <a:effectLst/>
                <a:latin typeface="Times New Roman" panose="02020603050405020304" pitchFamily="18" charset="0"/>
              </a:rPr>
              <a:t> and Electronics group of Department of Spectrometers Complex IBR-2 – Laboratory of neutron physic.</a:t>
            </a:r>
          </a:p>
          <a:p>
            <a:r>
              <a:rPr lang="en-US" b="0" i="0" dirty="0">
                <a:solidFill>
                  <a:srgbClr val="000000"/>
                </a:solidFill>
                <a:effectLst/>
                <a:latin typeface="roboto" panose="02000000000000000000" pitchFamily="2" charset="0"/>
              </a:rPr>
              <a:t> would like to present to you about “</a:t>
            </a:r>
            <a:r>
              <a:rPr lang="en-US" sz="1200" b="1" dirty="0">
                <a:solidFill>
                  <a:srgbClr val="FF0000"/>
                </a:solidFill>
                <a:latin typeface="Arial" panose="020B0604020202020204" pitchFamily="34" charset="0"/>
                <a:cs typeface="Arial" panose="020B0604020202020204" pitchFamily="34" charset="0"/>
              </a:rPr>
              <a:t>Wide-aperture backscattering detector (BSD-A) for the High-resolution Fourier diffractometer”</a:t>
            </a:r>
            <a:endParaRPr lang="en-US" dirty="0"/>
          </a:p>
        </p:txBody>
      </p:sp>
      <p:sp>
        <p:nvSpPr>
          <p:cNvPr id="4" name="Footer Placeholder 3"/>
          <p:cNvSpPr>
            <a:spLocks noGrp="1"/>
          </p:cNvSpPr>
          <p:nvPr>
            <p:ph type="ftr" sz="quarter" idx="4"/>
          </p:nvPr>
        </p:nvSpPr>
        <p:spPr/>
        <p:txBody>
          <a:bodyPr/>
          <a:lstStyle/>
          <a:p>
            <a:r>
              <a:rPr lang="en-US"/>
              <a:t>Email: hajcao10@gmail.com</a:t>
            </a:r>
          </a:p>
        </p:txBody>
      </p:sp>
      <p:sp>
        <p:nvSpPr>
          <p:cNvPr id="5" name="Slide Number Placeholder 4"/>
          <p:cNvSpPr>
            <a:spLocks noGrp="1"/>
          </p:cNvSpPr>
          <p:nvPr>
            <p:ph type="sldNum" sz="quarter" idx="5"/>
          </p:nvPr>
        </p:nvSpPr>
        <p:spPr/>
        <p:txBody>
          <a:bodyPr/>
          <a:lstStyle/>
          <a:p>
            <a:fld id="{20E480CF-E274-4C44-841A-716C6D506F8A}" type="slidenum">
              <a:rPr lang="en-US" smtClean="0"/>
              <a:t>1</a:t>
            </a:fld>
            <a:endParaRPr lang="en-US"/>
          </a:p>
        </p:txBody>
      </p:sp>
    </p:spTree>
    <p:extLst>
      <p:ext uri="{BB962C8B-B14F-4D97-AF65-F5344CB8AC3E}">
        <p14:creationId xmlns:p14="http://schemas.microsoft.com/office/powerpoint/2010/main" val="3383364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roboto" panose="02000000000000000000" pitchFamily="2" charset="0"/>
              </a:rPr>
              <a:t>I’ve divided my presentation into five parts</a:t>
            </a:r>
          </a:p>
          <a:p>
            <a:r>
              <a:rPr lang="en-US" b="0" i="0" dirty="0">
                <a:solidFill>
                  <a:srgbClr val="000000"/>
                </a:solidFill>
                <a:effectLst/>
                <a:latin typeface="roboto" panose="02000000000000000000" pitchFamily="2" charset="0"/>
              </a:rPr>
              <a:t>In the first part I introduce about this project</a:t>
            </a:r>
          </a:p>
          <a:p>
            <a:r>
              <a:rPr lang="en-US" b="0" i="0" dirty="0">
                <a:solidFill>
                  <a:srgbClr val="000000"/>
                </a:solidFill>
                <a:effectLst/>
                <a:latin typeface="roboto" panose="02000000000000000000" pitchFamily="2" charset="0"/>
              </a:rPr>
              <a:t>Then in the second part will show you a little of scientific justification</a:t>
            </a:r>
          </a:p>
          <a:p>
            <a:r>
              <a:rPr lang="en-US" b="0" i="0" dirty="0">
                <a:solidFill>
                  <a:srgbClr val="000000"/>
                </a:solidFill>
                <a:effectLst/>
                <a:latin typeface="roboto" panose="02000000000000000000" pitchFamily="2" charset="0"/>
              </a:rPr>
              <a:t> The next part is “Status and stage of project implementation” chapter</a:t>
            </a:r>
          </a:p>
          <a:p>
            <a:r>
              <a:rPr lang="en-US" b="0" i="0" dirty="0">
                <a:solidFill>
                  <a:srgbClr val="000000"/>
                </a:solidFill>
                <a:effectLst/>
                <a:latin typeface="roboto" panose="02000000000000000000" pitchFamily="2" charset="0"/>
              </a:rPr>
              <a:t>Finally, I’ll go on to talk about some conclusion</a:t>
            </a:r>
          </a:p>
        </p:txBody>
      </p:sp>
      <p:sp>
        <p:nvSpPr>
          <p:cNvPr id="4" name="Footer Placeholder 3"/>
          <p:cNvSpPr>
            <a:spLocks noGrp="1"/>
          </p:cNvSpPr>
          <p:nvPr>
            <p:ph type="ftr" sz="quarter" idx="4"/>
          </p:nvPr>
        </p:nvSpPr>
        <p:spPr/>
        <p:txBody>
          <a:bodyPr/>
          <a:lstStyle/>
          <a:p>
            <a:r>
              <a:rPr lang="en-US"/>
              <a:t>Email: hajcao10@gmail.com</a:t>
            </a:r>
          </a:p>
        </p:txBody>
      </p:sp>
      <p:sp>
        <p:nvSpPr>
          <p:cNvPr id="5" name="Slide Number Placeholder 4"/>
          <p:cNvSpPr>
            <a:spLocks noGrp="1"/>
          </p:cNvSpPr>
          <p:nvPr>
            <p:ph type="sldNum" sz="quarter" idx="5"/>
          </p:nvPr>
        </p:nvSpPr>
        <p:spPr/>
        <p:txBody>
          <a:bodyPr/>
          <a:lstStyle/>
          <a:p>
            <a:fld id="{20E480CF-E274-4C44-841A-716C6D506F8A}" type="slidenum">
              <a:rPr lang="en-US" smtClean="0"/>
              <a:t>2</a:t>
            </a:fld>
            <a:endParaRPr lang="en-US"/>
          </a:p>
        </p:txBody>
      </p:sp>
    </p:spTree>
    <p:extLst>
      <p:ext uri="{BB962C8B-B14F-4D97-AF65-F5344CB8AC3E}">
        <p14:creationId xmlns:p14="http://schemas.microsoft.com/office/powerpoint/2010/main" val="562948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Email: hajcao10@gmail.com</a:t>
            </a:r>
          </a:p>
        </p:txBody>
      </p:sp>
      <p:sp>
        <p:nvSpPr>
          <p:cNvPr id="5" name="Slide Number Placeholder 4"/>
          <p:cNvSpPr>
            <a:spLocks noGrp="1"/>
          </p:cNvSpPr>
          <p:nvPr>
            <p:ph type="sldNum" sz="quarter" idx="5"/>
          </p:nvPr>
        </p:nvSpPr>
        <p:spPr/>
        <p:txBody>
          <a:bodyPr/>
          <a:lstStyle/>
          <a:p>
            <a:fld id="{20E480CF-E274-4C44-841A-716C6D506F8A}" type="slidenum">
              <a:rPr lang="en-US" smtClean="0"/>
              <a:t>3</a:t>
            </a:fld>
            <a:endParaRPr lang="en-US"/>
          </a:p>
        </p:txBody>
      </p:sp>
    </p:spTree>
    <p:extLst>
      <p:ext uri="{BB962C8B-B14F-4D97-AF65-F5344CB8AC3E}">
        <p14:creationId xmlns:p14="http://schemas.microsoft.com/office/powerpoint/2010/main" val="88542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Email: hajcao10@gmail.com</a:t>
            </a:r>
          </a:p>
        </p:txBody>
      </p:sp>
      <p:sp>
        <p:nvSpPr>
          <p:cNvPr id="5" name="Slide Number Placeholder 4"/>
          <p:cNvSpPr>
            <a:spLocks noGrp="1"/>
          </p:cNvSpPr>
          <p:nvPr>
            <p:ph type="sldNum" sz="quarter" idx="5"/>
          </p:nvPr>
        </p:nvSpPr>
        <p:spPr/>
        <p:txBody>
          <a:bodyPr/>
          <a:lstStyle/>
          <a:p>
            <a:fld id="{20E480CF-E274-4C44-841A-716C6D506F8A}" type="slidenum">
              <a:rPr lang="en-US" smtClean="0"/>
              <a:t>5</a:t>
            </a:fld>
            <a:endParaRPr lang="en-US"/>
          </a:p>
        </p:txBody>
      </p:sp>
    </p:spTree>
    <p:extLst>
      <p:ext uri="{BB962C8B-B14F-4D97-AF65-F5344CB8AC3E}">
        <p14:creationId xmlns:p14="http://schemas.microsoft.com/office/powerpoint/2010/main" val="3210546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Email: hajcao10@gmail.com</a:t>
            </a:r>
          </a:p>
        </p:txBody>
      </p:sp>
      <p:sp>
        <p:nvSpPr>
          <p:cNvPr id="5" name="Slide Number Placeholder 4"/>
          <p:cNvSpPr>
            <a:spLocks noGrp="1"/>
          </p:cNvSpPr>
          <p:nvPr>
            <p:ph type="sldNum" sz="quarter" idx="5"/>
          </p:nvPr>
        </p:nvSpPr>
        <p:spPr/>
        <p:txBody>
          <a:bodyPr/>
          <a:lstStyle/>
          <a:p>
            <a:fld id="{20E480CF-E274-4C44-841A-716C6D506F8A}" type="slidenum">
              <a:rPr lang="en-US" smtClean="0"/>
              <a:t>6</a:t>
            </a:fld>
            <a:endParaRPr lang="en-US"/>
          </a:p>
        </p:txBody>
      </p:sp>
    </p:spTree>
    <p:extLst>
      <p:ext uri="{BB962C8B-B14F-4D97-AF65-F5344CB8AC3E}">
        <p14:creationId xmlns:p14="http://schemas.microsoft.com/office/powerpoint/2010/main" val="2185953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0980" algn="just">
              <a:spcAft>
                <a:spcPts val="600"/>
              </a:spcAft>
            </a:pPr>
            <a:endParaRPr lang="en-US" sz="1800" dirty="0"/>
          </a:p>
        </p:txBody>
      </p:sp>
      <p:sp>
        <p:nvSpPr>
          <p:cNvPr id="4" name="Footer Placeholder 3"/>
          <p:cNvSpPr>
            <a:spLocks noGrp="1"/>
          </p:cNvSpPr>
          <p:nvPr>
            <p:ph type="ftr" sz="quarter" idx="4"/>
          </p:nvPr>
        </p:nvSpPr>
        <p:spPr/>
        <p:txBody>
          <a:bodyPr/>
          <a:lstStyle/>
          <a:p>
            <a:r>
              <a:rPr lang="en-US"/>
              <a:t>Email: hajcao10@gmail.com</a:t>
            </a:r>
          </a:p>
        </p:txBody>
      </p:sp>
      <p:sp>
        <p:nvSpPr>
          <p:cNvPr id="5" name="Slide Number Placeholder 4"/>
          <p:cNvSpPr>
            <a:spLocks noGrp="1"/>
          </p:cNvSpPr>
          <p:nvPr>
            <p:ph type="sldNum" sz="quarter" idx="5"/>
          </p:nvPr>
        </p:nvSpPr>
        <p:spPr/>
        <p:txBody>
          <a:bodyPr/>
          <a:lstStyle/>
          <a:p>
            <a:fld id="{20E480CF-E274-4C44-841A-716C6D506F8A}" type="slidenum">
              <a:rPr lang="en-US" smtClean="0"/>
              <a:t>7</a:t>
            </a:fld>
            <a:endParaRPr lang="en-US"/>
          </a:p>
        </p:txBody>
      </p:sp>
    </p:spTree>
    <p:extLst>
      <p:ext uri="{BB962C8B-B14F-4D97-AF65-F5344CB8AC3E}">
        <p14:creationId xmlns:p14="http://schemas.microsoft.com/office/powerpoint/2010/main" val="1103202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0980" algn="just">
              <a:spcAft>
                <a:spcPts val="600"/>
              </a:spcAft>
            </a:pPr>
            <a:endParaRPr lang="en-US" sz="1800" dirty="0"/>
          </a:p>
        </p:txBody>
      </p:sp>
      <p:sp>
        <p:nvSpPr>
          <p:cNvPr id="4" name="Footer Placeholder 3"/>
          <p:cNvSpPr>
            <a:spLocks noGrp="1"/>
          </p:cNvSpPr>
          <p:nvPr>
            <p:ph type="ftr" sz="quarter" idx="4"/>
          </p:nvPr>
        </p:nvSpPr>
        <p:spPr/>
        <p:txBody>
          <a:bodyPr/>
          <a:lstStyle/>
          <a:p>
            <a:r>
              <a:rPr lang="en-US"/>
              <a:t>Email: hajcao10@gmail.com</a:t>
            </a:r>
          </a:p>
        </p:txBody>
      </p:sp>
      <p:sp>
        <p:nvSpPr>
          <p:cNvPr id="5" name="Slide Number Placeholder 4"/>
          <p:cNvSpPr>
            <a:spLocks noGrp="1"/>
          </p:cNvSpPr>
          <p:nvPr>
            <p:ph type="sldNum" sz="quarter" idx="5"/>
          </p:nvPr>
        </p:nvSpPr>
        <p:spPr/>
        <p:txBody>
          <a:bodyPr/>
          <a:lstStyle/>
          <a:p>
            <a:fld id="{20E480CF-E274-4C44-841A-716C6D506F8A}" type="slidenum">
              <a:rPr lang="en-US" smtClean="0"/>
              <a:t>8</a:t>
            </a:fld>
            <a:endParaRPr lang="en-US"/>
          </a:p>
        </p:txBody>
      </p:sp>
    </p:spTree>
    <p:extLst>
      <p:ext uri="{BB962C8B-B14F-4D97-AF65-F5344CB8AC3E}">
        <p14:creationId xmlns:p14="http://schemas.microsoft.com/office/powerpoint/2010/main" val="1262175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0980" algn="just">
              <a:spcAft>
                <a:spcPts val="600"/>
              </a:spcAft>
            </a:pPr>
            <a:endParaRPr lang="en-US" sz="1800" dirty="0"/>
          </a:p>
        </p:txBody>
      </p:sp>
      <p:sp>
        <p:nvSpPr>
          <p:cNvPr id="4" name="Footer Placeholder 3"/>
          <p:cNvSpPr>
            <a:spLocks noGrp="1"/>
          </p:cNvSpPr>
          <p:nvPr>
            <p:ph type="ftr" sz="quarter" idx="4"/>
          </p:nvPr>
        </p:nvSpPr>
        <p:spPr/>
        <p:txBody>
          <a:bodyPr/>
          <a:lstStyle/>
          <a:p>
            <a:r>
              <a:rPr lang="en-US"/>
              <a:t>Email: hajcao10@gmail.com</a:t>
            </a:r>
          </a:p>
        </p:txBody>
      </p:sp>
      <p:sp>
        <p:nvSpPr>
          <p:cNvPr id="5" name="Slide Number Placeholder 4"/>
          <p:cNvSpPr>
            <a:spLocks noGrp="1"/>
          </p:cNvSpPr>
          <p:nvPr>
            <p:ph type="sldNum" sz="quarter" idx="5"/>
          </p:nvPr>
        </p:nvSpPr>
        <p:spPr/>
        <p:txBody>
          <a:bodyPr/>
          <a:lstStyle/>
          <a:p>
            <a:fld id="{20E480CF-E274-4C44-841A-716C6D506F8A}" type="slidenum">
              <a:rPr lang="en-US" smtClean="0"/>
              <a:t>9</a:t>
            </a:fld>
            <a:endParaRPr lang="en-US"/>
          </a:p>
        </p:txBody>
      </p:sp>
    </p:spTree>
    <p:extLst>
      <p:ext uri="{BB962C8B-B14F-4D97-AF65-F5344CB8AC3E}">
        <p14:creationId xmlns:p14="http://schemas.microsoft.com/office/powerpoint/2010/main" val="3322731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58606-4E23-4FB6-87AE-89594BCE44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870C00-2017-461E-9AB2-E89B1FA136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EFF6D0-323F-4E29-B44E-0E97AF1B6F2F}"/>
              </a:ext>
            </a:extLst>
          </p:cNvPr>
          <p:cNvSpPr>
            <a:spLocks noGrp="1"/>
          </p:cNvSpPr>
          <p:nvPr>
            <p:ph type="dt" sz="half" idx="10"/>
          </p:nvPr>
        </p:nvSpPr>
        <p:spPr/>
        <p:txBody>
          <a:bodyPr/>
          <a:lstStyle/>
          <a:p>
            <a:fld id="{1153DB2D-E7D4-4709-BD95-5054DEC6D5FE}" type="datetime1">
              <a:rPr lang="en-US" smtClean="0"/>
              <a:t>10/27/2023</a:t>
            </a:fld>
            <a:endParaRPr lang="en-US"/>
          </a:p>
        </p:txBody>
      </p:sp>
      <p:sp>
        <p:nvSpPr>
          <p:cNvPr id="5" name="Footer Placeholder 4">
            <a:extLst>
              <a:ext uri="{FF2B5EF4-FFF2-40B4-BE49-F238E27FC236}">
                <a16:creationId xmlns:a16="http://schemas.microsoft.com/office/drawing/2014/main" id="{C1AACD21-D1A0-4B64-806D-463416A500FE}"/>
              </a:ext>
            </a:extLst>
          </p:cNvPr>
          <p:cNvSpPr>
            <a:spLocks noGrp="1"/>
          </p:cNvSpPr>
          <p:nvPr>
            <p:ph type="ftr" sz="quarter" idx="11"/>
          </p:nvPr>
        </p:nvSpPr>
        <p:spPr/>
        <p:txBody>
          <a:bodyPr/>
          <a:lstStyle/>
          <a:p>
            <a:r>
              <a:rPr lang="en-US"/>
              <a:t>Email: hajcao10@gmail.com - Phone: +7 968 798 56 64</a:t>
            </a:r>
          </a:p>
        </p:txBody>
      </p:sp>
      <p:sp>
        <p:nvSpPr>
          <p:cNvPr id="6" name="Slide Number Placeholder 5">
            <a:extLst>
              <a:ext uri="{FF2B5EF4-FFF2-40B4-BE49-F238E27FC236}">
                <a16:creationId xmlns:a16="http://schemas.microsoft.com/office/drawing/2014/main" id="{3A24B3A2-6DD3-4C3A-B972-C0CFB3FADCAD}"/>
              </a:ext>
            </a:extLst>
          </p:cNvPr>
          <p:cNvSpPr>
            <a:spLocks noGrp="1"/>
          </p:cNvSpPr>
          <p:nvPr>
            <p:ph type="sldNum" sz="quarter" idx="12"/>
          </p:nvPr>
        </p:nvSpPr>
        <p:spPr/>
        <p:txBody>
          <a:bodyPr/>
          <a:lstStyle/>
          <a:p>
            <a:fld id="{78143F9A-AB53-43D0-ADD7-F0A5AE23CEF1}" type="slidenum">
              <a:rPr lang="en-US" smtClean="0"/>
              <a:t>‹#›</a:t>
            </a:fld>
            <a:endParaRPr lang="en-US"/>
          </a:p>
        </p:txBody>
      </p:sp>
    </p:spTree>
    <p:extLst>
      <p:ext uri="{BB962C8B-B14F-4D97-AF65-F5344CB8AC3E}">
        <p14:creationId xmlns:p14="http://schemas.microsoft.com/office/powerpoint/2010/main" val="2126948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4CCC1-8834-4BE8-B2BA-FEDDCFAF11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178996-31E7-4B3D-91CE-94EA499CE2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43A502-25A9-4855-A297-E844615C8281}"/>
              </a:ext>
            </a:extLst>
          </p:cNvPr>
          <p:cNvSpPr>
            <a:spLocks noGrp="1"/>
          </p:cNvSpPr>
          <p:nvPr>
            <p:ph type="dt" sz="half" idx="10"/>
          </p:nvPr>
        </p:nvSpPr>
        <p:spPr/>
        <p:txBody>
          <a:bodyPr/>
          <a:lstStyle/>
          <a:p>
            <a:fld id="{1E7EE96E-FBFC-4E7E-A5FC-52BB34C60B5D}" type="datetime1">
              <a:rPr lang="en-US" smtClean="0"/>
              <a:t>10/27/2023</a:t>
            </a:fld>
            <a:endParaRPr lang="en-US"/>
          </a:p>
        </p:txBody>
      </p:sp>
      <p:sp>
        <p:nvSpPr>
          <p:cNvPr id="5" name="Footer Placeholder 4">
            <a:extLst>
              <a:ext uri="{FF2B5EF4-FFF2-40B4-BE49-F238E27FC236}">
                <a16:creationId xmlns:a16="http://schemas.microsoft.com/office/drawing/2014/main" id="{43E1B22B-54F2-40A0-AEC6-9E49F9A3E681}"/>
              </a:ext>
            </a:extLst>
          </p:cNvPr>
          <p:cNvSpPr>
            <a:spLocks noGrp="1"/>
          </p:cNvSpPr>
          <p:nvPr>
            <p:ph type="ftr" sz="quarter" idx="11"/>
          </p:nvPr>
        </p:nvSpPr>
        <p:spPr/>
        <p:txBody>
          <a:bodyPr/>
          <a:lstStyle/>
          <a:p>
            <a:r>
              <a:rPr lang="en-US"/>
              <a:t>Email: hajcao10@gmail.com - Phone: +7 968 798 56 64</a:t>
            </a:r>
          </a:p>
        </p:txBody>
      </p:sp>
      <p:sp>
        <p:nvSpPr>
          <p:cNvPr id="6" name="Slide Number Placeholder 5">
            <a:extLst>
              <a:ext uri="{FF2B5EF4-FFF2-40B4-BE49-F238E27FC236}">
                <a16:creationId xmlns:a16="http://schemas.microsoft.com/office/drawing/2014/main" id="{2BD489E6-9134-47DA-8F3B-E1CC9F0D1BF5}"/>
              </a:ext>
            </a:extLst>
          </p:cNvPr>
          <p:cNvSpPr>
            <a:spLocks noGrp="1"/>
          </p:cNvSpPr>
          <p:nvPr>
            <p:ph type="sldNum" sz="quarter" idx="12"/>
          </p:nvPr>
        </p:nvSpPr>
        <p:spPr/>
        <p:txBody>
          <a:bodyPr/>
          <a:lstStyle/>
          <a:p>
            <a:fld id="{78143F9A-AB53-43D0-ADD7-F0A5AE23CEF1}" type="slidenum">
              <a:rPr lang="en-US" smtClean="0"/>
              <a:t>‹#›</a:t>
            </a:fld>
            <a:endParaRPr lang="en-US"/>
          </a:p>
        </p:txBody>
      </p:sp>
    </p:spTree>
    <p:extLst>
      <p:ext uri="{BB962C8B-B14F-4D97-AF65-F5344CB8AC3E}">
        <p14:creationId xmlns:p14="http://schemas.microsoft.com/office/powerpoint/2010/main" val="1972124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C680A1-7F6C-4748-8FB7-04CBC1FE66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4FBE12-A39D-4196-8167-2F107DC9C2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74535-A820-496E-BD77-86CE4A3EACB8}"/>
              </a:ext>
            </a:extLst>
          </p:cNvPr>
          <p:cNvSpPr>
            <a:spLocks noGrp="1"/>
          </p:cNvSpPr>
          <p:nvPr>
            <p:ph type="dt" sz="half" idx="10"/>
          </p:nvPr>
        </p:nvSpPr>
        <p:spPr/>
        <p:txBody>
          <a:bodyPr/>
          <a:lstStyle/>
          <a:p>
            <a:fld id="{9224C397-83B6-42C4-AF4D-761F060B645A}" type="datetime1">
              <a:rPr lang="en-US" smtClean="0"/>
              <a:t>10/27/2023</a:t>
            </a:fld>
            <a:endParaRPr lang="en-US"/>
          </a:p>
        </p:txBody>
      </p:sp>
      <p:sp>
        <p:nvSpPr>
          <p:cNvPr id="5" name="Footer Placeholder 4">
            <a:extLst>
              <a:ext uri="{FF2B5EF4-FFF2-40B4-BE49-F238E27FC236}">
                <a16:creationId xmlns:a16="http://schemas.microsoft.com/office/drawing/2014/main" id="{3DD289FB-CBD3-4296-B995-0C12B3FA0889}"/>
              </a:ext>
            </a:extLst>
          </p:cNvPr>
          <p:cNvSpPr>
            <a:spLocks noGrp="1"/>
          </p:cNvSpPr>
          <p:nvPr>
            <p:ph type="ftr" sz="quarter" idx="11"/>
          </p:nvPr>
        </p:nvSpPr>
        <p:spPr/>
        <p:txBody>
          <a:bodyPr/>
          <a:lstStyle/>
          <a:p>
            <a:r>
              <a:rPr lang="en-US"/>
              <a:t>Email: hajcao10@gmail.com - Phone: +7 968 798 56 64</a:t>
            </a:r>
          </a:p>
        </p:txBody>
      </p:sp>
      <p:sp>
        <p:nvSpPr>
          <p:cNvPr id="6" name="Slide Number Placeholder 5">
            <a:extLst>
              <a:ext uri="{FF2B5EF4-FFF2-40B4-BE49-F238E27FC236}">
                <a16:creationId xmlns:a16="http://schemas.microsoft.com/office/drawing/2014/main" id="{379A5D9B-AE24-43EA-A16C-B41866488D57}"/>
              </a:ext>
            </a:extLst>
          </p:cNvPr>
          <p:cNvSpPr>
            <a:spLocks noGrp="1"/>
          </p:cNvSpPr>
          <p:nvPr>
            <p:ph type="sldNum" sz="quarter" idx="12"/>
          </p:nvPr>
        </p:nvSpPr>
        <p:spPr/>
        <p:txBody>
          <a:bodyPr/>
          <a:lstStyle/>
          <a:p>
            <a:fld id="{78143F9A-AB53-43D0-ADD7-F0A5AE23CEF1}" type="slidenum">
              <a:rPr lang="en-US" smtClean="0"/>
              <a:t>‹#›</a:t>
            </a:fld>
            <a:endParaRPr lang="en-US"/>
          </a:p>
        </p:txBody>
      </p:sp>
    </p:spTree>
    <p:extLst>
      <p:ext uri="{BB962C8B-B14F-4D97-AF65-F5344CB8AC3E}">
        <p14:creationId xmlns:p14="http://schemas.microsoft.com/office/powerpoint/2010/main" val="2475200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18BC-0168-4DCA-958C-4A4EE81373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7A0B52-2B1A-47AB-AD2A-3977DB7F83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D3159-43D4-4ABD-ADE3-7D9358A619B4}"/>
              </a:ext>
            </a:extLst>
          </p:cNvPr>
          <p:cNvSpPr>
            <a:spLocks noGrp="1"/>
          </p:cNvSpPr>
          <p:nvPr>
            <p:ph type="dt" sz="half" idx="10"/>
          </p:nvPr>
        </p:nvSpPr>
        <p:spPr/>
        <p:txBody>
          <a:bodyPr/>
          <a:lstStyle/>
          <a:p>
            <a:fld id="{8194CDDF-69C0-4862-8F42-FBC543A9C725}" type="datetime1">
              <a:rPr lang="en-US" smtClean="0"/>
              <a:t>10/27/2023</a:t>
            </a:fld>
            <a:endParaRPr lang="en-US"/>
          </a:p>
        </p:txBody>
      </p:sp>
      <p:sp>
        <p:nvSpPr>
          <p:cNvPr id="5" name="Footer Placeholder 4">
            <a:extLst>
              <a:ext uri="{FF2B5EF4-FFF2-40B4-BE49-F238E27FC236}">
                <a16:creationId xmlns:a16="http://schemas.microsoft.com/office/drawing/2014/main" id="{2B076895-8379-4BEB-8F37-E07D75912643}"/>
              </a:ext>
            </a:extLst>
          </p:cNvPr>
          <p:cNvSpPr>
            <a:spLocks noGrp="1"/>
          </p:cNvSpPr>
          <p:nvPr>
            <p:ph type="ftr" sz="quarter" idx="11"/>
          </p:nvPr>
        </p:nvSpPr>
        <p:spPr/>
        <p:txBody>
          <a:bodyPr/>
          <a:lstStyle/>
          <a:p>
            <a:r>
              <a:rPr lang="en-US"/>
              <a:t>Email: hajcao10@gmail.com - Phone: +7 968 798 56 64</a:t>
            </a:r>
          </a:p>
        </p:txBody>
      </p:sp>
      <p:sp>
        <p:nvSpPr>
          <p:cNvPr id="6" name="Slide Number Placeholder 5">
            <a:extLst>
              <a:ext uri="{FF2B5EF4-FFF2-40B4-BE49-F238E27FC236}">
                <a16:creationId xmlns:a16="http://schemas.microsoft.com/office/drawing/2014/main" id="{1CED42AE-D533-4554-BD61-CBBA6FD7584A}"/>
              </a:ext>
            </a:extLst>
          </p:cNvPr>
          <p:cNvSpPr>
            <a:spLocks noGrp="1"/>
          </p:cNvSpPr>
          <p:nvPr>
            <p:ph type="sldNum" sz="quarter" idx="12"/>
          </p:nvPr>
        </p:nvSpPr>
        <p:spPr/>
        <p:txBody>
          <a:bodyPr/>
          <a:lstStyle/>
          <a:p>
            <a:fld id="{78143F9A-AB53-43D0-ADD7-F0A5AE23CEF1}" type="slidenum">
              <a:rPr lang="en-US" smtClean="0"/>
              <a:t>‹#›</a:t>
            </a:fld>
            <a:endParaRPr lang="en-US"/>
          </a:p>
        </p:txBody>
      </p:sp>
    </p:spTree>
    <p:extLst>
      <p:ext uri="{BB962C8B-B14F-4D97-AF65-F5344CB8AC3E}">
        <p14:creationId xmlns:p14="http://schemas.microsoft.com/office/powerpoint/2010/main" val="85953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7E1CF-2D24-4CF0-BF18-AC1D741368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A8D414-507B-4A22-A7E2-349409BC77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F3C1BF-21C9-4205-B903-BFB8BF4B5DFE}"/>
              </a:ext>
            </a:extLst>
          </p:cNvPr>
          <p:cNvSpPr>
            <a:spLocks noGrp="1"/>
          </p:cNvSpPr>
          <p:nvPr>
            <p:ph type="dt" sz="half" idx="10"/>
          </p:nvPr>
        </p:nvSpPr>
        <p:spPr/>
        <p:txBody>
          <a:bodyPr/>
          <a:lstStyle/>
          <a:p>
            <a:fld id="{DE998003-BDBA-4A9F-9B07-38D58143D80C}" type="datetime1">
              <a:rPr lang="en-US" smtClean="0"/>
              <a:t>10/27/2023</a:t>
            </a:fld>
            <a:endParaRPr lang="en-US"/>
          </a:p>
        </p:txBody>
      </p:sp>
      <p:sp>
        <p:nvSpPr>
          <p:cNvPr id="5" name="Footer Placeholder 4">
            <a:extLst>
              <a:ext uri="{FF2B5EF4-FFF2-40B4-BE49-F238E27FC236}">
                <a16:creationId xmlns:a16="http://schemas.microsoft.com/office/drawing/2014/main" id="{7347FE57-80B9-4B1D-B6D7-F203E6FAD04A}"/>
              </a:ext>
            </a:extLst>
          </p:cNvPr>
          <p:cNvSpPr>
            <a:spLocks noGrp="1"/>
          </p:cNvSpPr>
          <p:nvPr>
            <p:ph type="ftr" sz="quarter" idx="11"/>
          </p:nvPr>
        </p:nvSpPr>
        <p:spPr/>
        <p:txBody>
          <a:bodyPr/>
          <a:lstStyle/>
          <a:p>
            <a:r>
              <a:rPr lang="en-US"/>
              <a:t>Email: hajcao10@gmail.com - Phone: +7 968 798 56 64</a:t>
            </a:r>
          </a:p>
        </p:txBody>
      </p:sp>
      <p:sp>
        <p:nvSpPr>
          <p:cNvPr id="6" name="Slide Number Placeholder 5">
            <a:extLst>
              <a:ext uri="{FF2B5EF4-FFF2-40B4-BE49-F238E27FC236}">
                <a16:creationId xmlns:a16="http://schemas.microsoft.com/office/drawing/2014/main" id="{2D17CF49-A495-4A55-859F-BF820872126F}"/>
              </a:ext>
            </a:extLst>
          </p:cNvPr>
          <p:cNvSpPr>
            <a:spLocks noGrp="1"/>
          </p:cNvSpPr>
          <p:nvPr>
            <p:ph type="sldNum" sz="quarter" idx="12"/>
          </p:nvPr>
        </p:nvSpPr>
        <p:spPr/>
        <p:txBody>
          <a:bodyPr/>
          <a:lstStyle/>
          <a:p>
            <a:fld id="{78143F9A-AB53-43D0-ADD7-F0A5AE23CEF1}" type="slidenum">
              <a:rPr lang="en-US" smtClean="0"/>
              <a:t>‹#›</a:t>
            </a:fld>
            <a:endParaRPr lang="en-US"/>
          </a:p>
        </p:txBody>
      </p:sp>
    </p:spTree>
    <p:extLst>
      <p:ext uri="{BB962C8B-B14F-4D97-AF65-F5344CB8AC3E}">
        <p14:creationId xmlns:p14="http://schemas.microsoft.com/office/powerpoint/2010/main" val="405757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DF04-CDA5-46A2-8093-04E2AD7C57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F4524C-5841-4224-8536-DA34E8E02C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CDE212-91FE-4590-B14E-C2EB3EBD55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501A47-8A49-4079-8374-F6B8E48FF1D6}"/>
              </a:ext>
            </a:extLst>
          </p:cNvPr>
          <p:cNvSpPr>
            <a:spLocks noGrp="1"/>
          </p:cNvSpPr>
          <p:nvPr>
            <p:ph type="dt" sz="half" idx="10"/>
          </p:nvPr>
        </p:nvSpPr>
        <p:spPr/>
        <p:txBody>
          <a:bodyPr/>
          <a:lstStyle/>
          <a:p>
            <a:fld id="{17D61677-D51E-46E2-B5E2-2F70F4ABDAD8}" type="datetime1">
              <a:rPr lang="en-US" smtClean="0"/>
              <a:t>10/27/2023</a:t>
            </a:fld>
            <a:endParaRPr lang="en-US"/>
          </a:p>
        </p:txBody>
      </p:sp>
      <p:sp>
        <p:nvSpPr>
          <p:cNvPr id="6" name="Footer Placeholder 5">
            <a:extLst>
              <a:ext uri="{FF2B5EF4-FFF2-40B4-BE49-F238E27FC236}">
                <a16:creationId xmlns:a16="http://schemas.microsoft.com/office/drawing/2014/main" id="{99F3F08C-DD33-4156-9D00-FC7EA61CB3CC}"/>
              </a:ext>
            </a:extLst>
          </p:cNvPr>
          <p:cNvSpPr>
            <a:spLocks noGrp="1"/>
          </p:cNvSpPr>
          <p:nvPr>
            <p:ph type="ftr" sz="quarter" idx="11"/>
          </p:nvPr>
        </p:nvSpPr>
        <p:spPr/>
        <p:txBody>
          <a:bodyPr/>
          <a:lstStyle/>
          <a:p>
            <a:r>
              <a:rPr lang="en-US"/>
              <a:t>Email: hajcao10@gmail.com - Phone: +7 968 798 56 64</a:t>
            </a:r>
          </a:p>
        </p:txBody>
      </p:sp>
      <p:sp>
        <p:nvSpPr>
          <p:cNvPr id="7" name="Slide Number Placeholder 6">
            <a:extLst>
              <a:ext uri="{FF2B5EF4-FFF2-40B4-BE49-F238E27FC236}">
                <a16:creationId xmlns:a16="http://schemas.microsoft.com/office/drawing/2014/main" id="{EF58B4C3-945C-460C-B170-8FB42DDC5D6B}"/>
              </a:ext>
            </a:extLst>
          </p:cNvPr>
          <p:cNvSpPr>
            <a:spLocks noGrp="1"/>
          </p:cNvSpPr>
          <p:nvPr>
            <p:ph type="sldNum" sz="quarter" idx="12"/>
          </p:nvPr>
        </p:nvSpPr>
        <p:spPr/>
        <p:txBody>
          <a:bodyPr/>
          <a:lstStyle/>
          <a:p>
            <a:fld id="{78143F9A-AB53-43D0-ADD7-F0A5AE23CEF1}" type="slidenum">
              <a:rPr lang="en-US" smtClean="0"/>
              <a:t>‹#›</a:t>
            </a:fld>
            <a:endParaRPr lang="en-US"/>
          </a:p>
        </p:txBody>
      </p:sp>
    </p:spTree>
    <p:extLst>
      <p:ext uri="{BB962C8B-B14F-4D97-AF65-F5344CB8AC3E}">
        <p14:creationId xmlns:p14="http://schemas.microsoft.com/office/powerpoint/2010/main" val="1448526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3A316-A32F-4613-9455-CE1B4B9C9A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C46AE0-20E9-45DB-8B6B-0D39A3664A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43A81E-A7F6-422E-80AD-F34D544227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FCC676-EA87-4687-AE24-DBA513F7CC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C24A64-DBF6-45E6-AA7C-6F05819E2A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54D568-19AC-408C-B171-D00C5F001E63}"/>
              </a:ext>
            </a:extLst>
          </p:cNvPr>
          <p:cNvSpPr>
            <a:spLocks noGrp="1"/>
          </p:cNvSpPr>
          <p:nvPr>
            <p:ph type="dt" sz="half" idx="10"/>
          </p:nvPr>
        </p:nvSpPr>
        <p:spPr/>
        <p:txBody>
          <a:bodyPr/>
          <a:lstStyle/>
          <a:p>
            <a:fld id="{B76D306C-16E8-4F02-9426-A9E8CC6F4B20}" type="datetime1">
              <a:rPr lang="en-US" smtClean="0"/>
              <a:t>10/27/2023</a:t>
            </a:fld>
            <a:endParaRPr lang="en-US"/>
          </a:p>
        </p:txBody>
      </p:sp>
      <p:sp>
        <p:nvSpPr>
          <p:cNvPr id="8" name="Footer Placeholder 7">
            <a:extLst>
              <a:ext uri="{FF2B5EF4-FFF2-40B4-BE49-F238E27FC236}">
                <a16:creationId xmlns:a16="http://schemas.microsoft.com/office/drawing/2014/main" id="{17DFD629-E2F3-40A9-89F1-F1C77E226956}"/>
              </a:ext>
            </a:extLst>
          </p:cNvPr>
          <p:cNvSpPr>
            <a:spLocks noGrp="1"/>
          </p:cNvSpPr>
          <p:nvPr>
            <p:ph type="ftr" sz="quarter" idx="11"/>
          </p:nvPr>
        </p:nvSpPr>
        <p:spPr/>
        <p:txBody>
          <a:bodyPr/>
          <a:lstStyle/>
          <a:p>
            <a:r>
              <a:rPr lang="en-US"/>
              <a:t>Email: hajcao10@gmail.com - Phone: +7 968 798 56 64</a:t>
            </a:r>
          </a:p>
        </p:txBody>
      </p:sp>
      <p:sp>
        <p:nvSpPr>
          <p:cNvPr id="9" name="Slide Number Placeholder 8">
            <a:extLst>
              <a:ext uri="{FF2B5EF4-FFF2-40B4-BE49-F238E27FC236}">
                <a16:creationId xmlns:a16="http://schemas.microsoft.com/office/drawing/2014/main" id="{FE8AED8A-BCC1-4E73-8EB7-F0D2FBE2A84D}"/>
              </a:ext>
            </a:extLst>
          </p:cNvPr>
          <p:cNvSpPr>
            <a:spLocks noGrp="1"/>
          </p:cNvSpPr>
          <p:nvPr>
            <p:ph type="sldNum" sz="quarter" idx="12"/>
          </p:nvPr>
        </p:nvSpPr>
        <p:spPr/>
        <p:txBody>
          <a:bodyPr/>
          <a:lstStyle/>
          <a:p>
            <a:fld id="{78143F9A-AB53-43D0-ADD7-F0A5AE23CEF1}" type="slidenum">
              <a:rPr lang="en-US" smtClean="0"/>
              <a:t>‹#›</a:t>
            </a:fld>
            <a:endParaRPr lang="en-US"/>
          </a:p>
        </p:txBody>
      </p:sp>
    </p:spTree>
    <p:extLst>
      <p:ext uri="{BB962C8B-B14F-4D97-AF65-F5344CB8AC3E}">
        <p14:creationId xmlns:p14="http://schemas.microsoft.com/office/powerpoint/2010/main" val="3078599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0DE6F-8AEB-4EE6-AF2D-BE8276309A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32B9C6-E751-4A63-BA1A-194534A891FF}"/>
              </a:ext>
            </a:extLst>
          </p:cNvPr>
          <p:cNvSpPr>
            <a:spLocks noGrp="1"/>
          </p:cNvSpPr>
          <p:nvPr>
            <p:ph type="dt" sz="half" idx="10"/>
          </p:nvPr>
        </p:nvSpPr>
        <p:spPr/>
        <p:txBody>
          <a:bodyPr/>
          <a:lstStyle/>
          <a:p>
            <a:fld id="{3C23CCEA-E489-4A20-A6DF-4F4CD044291E}" type="datetime1">
              <a:rPr lang="en-US" smtClean="0"/>
              <a:t>10/27/2023</a:t>
            </a:fld>
            <a:endParaRPr lang="en-US"/>
          </a:p>
        </p:txBody>
      </p:sp>
      <p:sp>
        <p:nvSpPr>
          <p:cNvPr id="4" name="Footer Placeholder 3">
            <a:extLst>
              <a:ext uri="{FF2B5EF4-FFF2-40B4-BE49-F238E27FC236}">
                <a16:creationId xmlns:a16="http://schemas.microsoft.com/office/drawing/2014/main" id="{9C9F7A8B-D2F4-4B18-A44C-D05730BE1878}"/>
              </a:ext>
            </a:extLst>
          </p:cNvPr>
          <p:cNvSpPr>
            <a:spLocks noGrp="1"/>
          </p:cNvSpPr>
          <p:nvPr>
            <p:ph type="ftr" sz="quarter" idx="11"/>
          </p:nvPr>
        </p:nvSpPr>
        <p:spPr/>
        <p:txBody>
          <a:bodyPr/>
          <a:lstStyle/>
          <a:p>
            <a:r>
              <a:rPr lang="en-US"/>
              <a:t>Email: hajcao10@gmail.com - Phone: +7 968 798 56 64</a:t>
            </a:r>
          </a:p>
        </p:txBody>
      </p:sp>
      <p:sp>
        <p:nvSpPr>
          <p:cNvPr id="5" name="Slide Number Placeholder 4">
            <a:extLst>
              <a:ext uri="{FF2B5EF4-FFF2-40B4-BE49-F238E27FC236}">
                <a16:creationId xmlns:a16="http://schemas.microsoft.com/office/drawing/2014/main" id="{1E9C21CA-E1C9-401B-884B-70D7BFC23A7F}"/>
              </a:ext>
            </a:extLst>
          </p:cNvPr>
          <p:cNvSpPr>
            <a:spLocks noGrp="1"/>
          </p:cNvSpPr>
          <p:nvPr>
            <p:ph type="sldNum" sz="quarter" idx="12"/>
          </p:nvPr>
        </p:nvSpPr>
        <p:spPr/>
        <p:txBody>
          <a:bodyPr/>
          <a:lstStyle/>
          <a:p>
            <a:fld id="{78143F9A-AB53-43D0-ADD7-F0A5AE23CEF1}" type="slidenum">
              <a:rPr lang="en-US" smtClean="0"/>
              <a:t>‹#›</a:t>
            </a:fld>
            <a:endParaRPr lang="en-US"/>
          </a:p>
        </p:txBody>
      </p:sp>
    </p:spTree>
    <p:extLst>
      <p:ext uri="{BB962C8B-B14F-4D97-AF65-F5344CB8AC3E}">
        <p14:creationId xmlns:p14="http://schemas.microsoft.com/office/powerpoint/2010/main" val="1703278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18D89B-9718-4EEC-8812-65AA23FE405B}"/>
              </a:ext>
            </a:extLst>
          </p:cNvPr>
          <p:cNvSpPr>
            <a:spLocks noGrp="1"/>
          </p:cNvSpPr>
          <p:nvPr>
            <p:ph type="dt" sz="half" idx="10"/>
          </p:nvPr>
        </p:nvSpPr>
        <p:spPr/>
        <p:txBody>
          <a:bodyPr/>
          <a:lstStyle/>
          <a:p>
            <a:fld id="{34C93CF6-992F-463A-B62B-8C70FD51EB80}" type="datetime1">
              <a:rPr lang="en-US" smtClean="0"/>
              <a:t>10/27/2023</a:t>
            </a:fld>
            <a:endParaRPr lang="en-US"/>
          </a:p>
        </p:txBody>
      </p:sp>
      <p:sp>
        <p:nvSpPr>
          <p:cNvPr id="3" name="Footer Placeholder 2">
            <a:extLst>
              <a:ext uri="{FF2B5EF4-FFF2-40B4-BE49-F238E27FC236}">
                <a16:creationId xmlns:a16="http://schemas.microsoft.com/office/drawing/2014/main" id="{DF78A499-40FD-4CD7-80AF-552F5E7CCEA8}"/>
              </a:ext>
            </a:extLst>
          </p:cNvPr>
          <p:cNvSpPr>
            <a:spLocks noGrp="1"/>
          </p:cNvSpPr>
          <p:nvPr>
            <p:ph type="ftr" sz="quarter" idx="11"/>
          </p:nvPr>
        </p:nvSpPr>
        <p:spPr/>
        <p:txBody>
          <a:bodyPr/>
          <a:lstStyle/>
          <a:p>
            <a:r>
              <a:rPr lang="en-US"/>
              <a:t>Email: hajcao10@gmail.com - Phone: +7 968 798 56 64</a:t>
            </a:r>
          </a:p>
        </p:txBody>
      </p:sp>
      <p:sp>
        <p:nvSpPr>
          <p:cNvPr id="4" name="Slide Number Placeholder 3">
            <a:extLst>
              <a:ext uri="{FF2B5EF4-FFF2-40B4-BE49-F238E27FC236}">
                <a16:creationId xmlns:a16="http://schemas.microsoft.com/office/drawing/2014/main" id="{D25EAF06-AF2A-4AD6-B813-726162EC31BC}"/>
              </a:ext>
            </a:extLst>
          </p:cNvPr>
          <p:cNvSpPr>
            <a:spLocks noGrp="1"/>
          </p:cNvSpPr>
          <p:nvPr>
            <p:ph type="sldNum" sz="quarter" idx="12"/>
          </p:nvPr>
        </p:nvSpPr>
        <p:spPr/>
        <p:txBody>
          <a:bodyPr/>
          <a:lstStyle/>
          <a:p>
            <a:fld id="{78143F9A-AB53-43D0-ADD7-F0A5AE23CEF1}" type="slidenum">
              <a:rPr lang="en-US" smtClean="0"/>
              <a:t>‹#›</a:t>
            </a:fld>
            <a:endParaRPr lang="en-US"/>
          </a:p>
        </p:txBody>
      </p:sp>
    </p:spTree>
    <p:extLst>
      <p:ext uri="{BB962C8B-B14F-4D97-AF65-F5344CB8AC3E}">
        <p14:creationId xmlns:p14="http://schemas.microsoft.com/office/powerpoint/2010/main" val="1644270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57FE6-4E3D-4645-9635-861C019CE5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4D2CE2-B0C5-45C7-B752-421672F3AD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FC9E24-6D03-45F7-B22F-1ABCF6B803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8533DA-413B-46AC-B25A-E411EC1ABC44}"/>
              </a:ext>
            </a:extLst>
          </p:cNvPr>
          <p:cNvSpPr>
            <a:spLocks noGrp="1"/>
          </p:cNvSpPr>
          <p:nvPr>
            <p:ph type="dt" sz="half" idx="10"/>
          </p:nvPr>
        </p:nvSpPr>
        <p:spPr/>
        <p:txBody>
          <a:bodyPr/>
          <a:lstStyle/>
          <a:p>
            <a:fld id="{ED4961DC-B4AF-431E-8A21-CB3B9ECC621B}" type="datetime1">
              <a:rPr lang="en-US" smtClean="0"/>
              <a:t>10/27/2023</a:t>
            </a:fld>
            <a:endParaRPr lang="en-US"/>
          </a:p>
        </p:txBody>
      </p:sp>
      <p:sp>
        <p:nvSpPr>
          <p:cNvPr id="6" name="Footer Placeholder 5">
            <a:extLst>
              <a:ext uri="{FF2B5EF4-FFF2-40B4-BE49-F238E27FC236}">
                <a16:creationId xmlns:a16="http://schemas.microsoft.com/office/drawing/2014/main" id="{659A08A5-2DBD-42AE-9516-96B1D443FB31}"/>
              </a:ext>
            </a:extLst>
          </p:cNvPr>
          <p:cNvSpPr>
            <a:spLocks noGrp="1"/>
          </p:cNvSpPr>
          <p:nvPr>
            <p:ph type="ftr" sz="quarter" idx="11"/>
          </p:nvPr>
        </p:nvSpPr>
        <p:spPr/>
        <p:txBody>
          <a:bodyPr/>
          <a:lstStyle/>
          <a:p>
            <a:r>
              <a:rPr lang="en-US"/>
              <a:t>Email: hajcao10@gmail.com - Phone: +7 968 798 56 64</a:t>
            </a:r>
          </a:p>
        </p:txBody>
      </p:sp>
      <p:sp>
        <p:nvSpPr>
          <p:cNvPr id="7" name="Slide Number Placeholder 6">
            <a:extLst>
              <a:ext uri="{FF2B5EF4-FFF2-40B4-BE49-F238E27FC236}">
                <a16:creationId xmlns:a16="http://schemas.microsoft.com/office/drawing/2014/main" id="{26277C17-5578-44E3-A72F-262D366E59EB}"/>
              </a:ext>
            </a:extLst>
          </p:cNvPr>
          <p:cNvSpPr>
            <a:spLocks noGrp="1"/>
          </p:cNvSpPr>
          <p:nvPr>
            <p:ph type="sldNum" sz="quarter" idx="12"/>
          </p:nvPr>
        </p:nvSpPr>
        <p:spPr/>
        <p:txBody>
          <a:bodyPr/>
          <a:lstStyle/>
          <a:p>
            <a:fld id="{78143F9A-AB53-43D0-ADD7-F0A5AE23CEF1}" type="slidenum">
              <a:rPr lang="en-US" smtClean="0"/>
              <a:t>‹#›</a:t>
            </a:fld>
            <a:endParaRPr lang="en-US"/>
          </a:p>
        </p:txBody>
      </p:sp>
    </p:spTree>
    <p:extLst>
      <p:ext uri="{BB962C8B-B14F-4D97-AF65-F5344CB8AC3E}">
        <p14:creationId xmlns:p14="http://schemas.microsoft.com/office/powerpoint/2010/main" val="2429626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6637C-2E16-4564-BEEB-EB501052D0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B45E3F-3A5E-499A-BEBE-51D5242378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1D7395-D52D-4E61-A72A-E35552598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B280B-D1BD-4EC7-96FA-3CFB2E892E8E}"/>
              </a:ext>
            </a:extLst>
          </p:cNvPr>
          <p:cNvSpPr>
            <a:spLocks noGrp="1"/>
          </p:cNvSpPr>
          <p:nvPr>
            <p:ph type="dt" sz="half" idx="10"/>
          </p:nvPr>
        </p:nvSpPr>
        <p:spPr/>
        <p:txBody>
          <a:bodyPr/>
          <a:lstStyle/>
          <a:p>
            <a:fld id="{D3F250C0-265A-4DCC-824C-C5BC376DF896}" type="datetime1">
              <a:rPr lang="en-US" smtClean="0"/>
              <a:t>10/27/2023</a:t>
            </a:fld>
            <a:endParaRPr lang="en-US"/>
          </a:p>
        </p:txBody>
      </p:sp>
      <p:sp>
        <p:nvSpPr>
          <p:cNvPr id="6" name="Footer Placeholder 5">
            <a:extLst>
              <a:ext uri="{FF2B5EF4-FFF2-40B4-BE49-F238E27FC236}">
                <a16:creationId xmlns:a16="http://schemas.microsoft.com/office/drawing/2014/main" id="{D00247C3-C37F-4972-8F4B-11CBB90B11AC}"/>
              </a:ext>
            </a:extLst>
          </p:cNvPr>
          <p:cNvSpPr>
            <a:spLocks noGrp="1"/>
          </p:cNvSpPr>
          <p:nvPr>
            <p:ph type="ftr" sz="quarter" idx="11"/>
          </p:nvPr>
        </p:nvSpPr>
        <p:spPr/>
        <p:txBody>
          <a:bodyPr/>
          <a:lstStyle/>
          <a:p>
            <a:r>
              <a:rPr lang="en-US"/>
              <a:t>Email: hajcao10@gmail.com - Phone: +7 968 798 56 64</a:t>
            </a:r>
          </a:p>
        </p:txBody>
      </p:sp>
      <p:sp>
        <p:nvSpPr>
          <p:cNvPr id="7" name="Slide Number Placeholder 6">
            <a:extLst>
              <a:ext uri="{FF2B5EF4-FFF2-40B4-BE49-F238E27FC236}">
                <a16:creationId xmlns:a16="http://schemas.microsoft.com/office/drawing/2014/main" id="{E1A37A69-A27C-4759-89A2-CED467BABA7C}"/>
              </a:ext>
            </a:extLst>
          </p:cNvPr>
          <p:cNvSpPr>
            <a:spLocks noGrp="1"/>
          </p:cNvSpPr>
          <p:nvPr>
            <p:ph type="sldNum" sz="quarter" idx="12"/>
          </p:nvPr>
        </p:nvSpPr>
        <p:spPr/>
        <p:txBody>
          <a:bodyPr/>
          <a:lstStyle/>
          <a:p>
            <a:fld id="{78143F9A-AB53-43D0-ADD7-F0A5AE23CEF1}" type="slidenum">
              <a:rPr lang="en-US" smtClean="0"/>
              <a:t>‹#›</a:t>
            </a:fld>
            <a:endParaRPr lang="en-US"/>
          </a:p>
        </p:txBody>
      </p:sp>
    </p:spTree>
    <p:extLst>
      <p:ext uri="{BB962C8B-B14F-4D97-AF65-F5344CB8AC3E}">
        <p14:creationId xmlns:p14="http://schemas.microsoft.com/office/powerpoint/2010/main" val="1668267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58FEE0-FAD4-40AE-8802-02BD306DD4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AAD881-D4BE-48DC-B76E-1FC85F839A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AFBFC-4392-4F4A-B197-FFB11F30FB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54B4B-538D-425B-B762-2222A6DDF92F}" type="datetime1">
              <a:rPr lang="en-US" smtClean="0"/>
              <a:t>10/27/2023</a:t>
            </a:fld>
            <a:endParaRPr lang="en-US"/>
          </a:p>
        </p:txBody>
      </p:sp>
      <p:sp>
        <p:nvSpPr>
          <p:cNvPr id="5" name="Footer Placeholder 4">
            <a:extLst>
              <a:ext uri="{FF2B5EF4-FFF2-40B4-BE49-F238E27FC236}">
                <a16:creationId xmlns:a16="http://schemas.microsoft.com/office/drawing/2014/main" id="{8D444F22-E0ED-4FD9-A407-90CF5A90D1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Email: hajcao10@gmail.com - Phone: +7 968 798 56 64</a:t>
            </a:r>
          </a:p>
        </p:txBody>
      </p:sp>
      <p:sp>
        <p:nvSpPr>
          <p:cNvPr id="6" name="Slide Number Placeholder 5">
            <a:extLst>
              <a:ext uri="{FF2B5EF4-FFF2-40B4-BE49-F238E27FC236}">
                <a16:creationId xmlns:a16="http://schemas.microsoft.com/office/drawing/2014/main" id="{8B47B845-6586-4FDE-B92E-80BEA22F97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43F9A-AB53-43D0-ADD7-F0A5AE23CEF1}" type="slidenum">
              <a:rPr lang="en-US" smtClean="0"/>
              <a:t>‹#›</a:t>
            </a:fld>
            <a:endParaRPr lang="en-US"/>
          </a:p>
        </p:txBody>
      </p:sp>
    </p:spTree>
    <p:extLst>
      <p:ext uri="{BB962C8B-B14F-4D97-AF65-F5344CB8AC3E}">
        <p14:creationId xmlns:p14="http://schemas.microsoft.com/office/powerpoint/2010/main" val="311099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8B59AB-3137-9D0E-1839-E4E05968D87F}"/>
              </a:ext>
            </a:extLst>
          </p:cNvPr>
          <p:cNvSpPr>
            <a:spLocks noGrp="1"/>
          </p:cNvSpPr>
          <p:nvPr>
            <p:ph type="sldNum" sz="quarter" idx="12"/>
          </p:nvPr>
        </p:nvSpPr>
        <p:spPr/>
        <p:txBody>
          <a:bodyPr/>
          <a:lstStyle/>
          <a:p>
            <a:fld id="{78143F9A-AB53-43D0-ADD7-F0A5AE23CEF1}" type="slidenum">
              <a:rPr lang="en-US" smtClean="0">
                <a:solidFill>
                  <a:schemeClr val="tx1"/>
                </a:solidFill>
              </a:rPr>
              <a:t>1</a:t>
            </a:fld>
            <a:endParaRPr lang="en-US" dirty="0">
              <a:solidFill>
                <a:schemeClr val="tx1"/>
              </a:solidFill>
            </a:endParaRPr>
          </a:p>
        </p:txBody>
      </p:sp>
      <p:pic>
        <p:nvPicPr>
          <p:cNvPr id="5" name="Picture 4">
            <a:extLst>
              <a:ext uri="{FF2B5EF4-FFF2-40B4-BE49-F238E27FC236}">
                <a16:creationId xmlns:a16="http://schemas.microsoft.com/office/drawing/2014/main" id="{0B372CE2-D7D8-1957-2515-ED900DA04C21}"/>
              </a:ext>
            </a:extLst>
          </p:cNvPr>
          <p:cNvPicPr>
            <a:picLocks noChangeAspect="1"/>
          </p:cNvPicPr>
          <p:nvPr/>
        </p:nvPicPr>
        <p:blipFill>
          <a:blip r:embed="rId3"/>
          <a:stretch>
            <a:fillRect/>
          </a:stretch>
        </p:blipFill>
        <p:spPr>
          <a:xfrm>
            <a:off x="10256289" y="244128"/>
            <a:ext cx="1793517" cy="717407"/>
          </a:xfrm>
          <a:prstGeom prst="rect">
            <a:avLst/>
          </a:prstGeom>
        </p:spPr>
      </p:pic>
      <p:pic>
        <p:nvPicPr>
          <p:cNvPr id="6" name="Picture 5">
            <a:extLst>
              <a:ext uri="{FF2B5EF4-FFF2-40B4-BE49-F238E27FC236}">
                <a16:creationId xmlns:a16="http://schemas.microsoft.com/office/drawing/2014/main" id="{6152CC16-343B-B5B8-C9F3-A4148F5F84D4}"/>
              </a:ext>
            </a:extLst>
          </p:cNvPr>
          <p:cNvPicPr>
            <a:picLocks noChangeAspect="1"/>
          </p:cNvPicPr>
          <p:nvPr/>
        </p:nvPicPr>
        <p:blipFill>
          <a:blip r:embed="rId4"/>
          <a:stretch>
            <a:fillRect/>
          </a:stretch>
        </p:blipFill>
        <p:spPr>
          <a:xfrm>
            <a:off x="116524" y="244128"/>
            <a:ext cx="990600" cy="628650"/>
          </a:xfrm>
          <a:prstGeom prst="rect">
            <a:avLst/>
          </a:prstGeom>
        </p:spPr>
      </p:pic>
      <p:pic>
        <p:nvPicPr>
          <p:cNvPr id="7" name="Picture 6">
            <a:extLst>
              <a:ext uri="{FF2B5EF4-FFF2-40B4-BE49-F238E27FC236}">
                <a16:creationId xmlns:a16="http://schemas.microsoft.com/office/drawing/2014/main" id="{734B663B-140B-4A36-2D4B-07088D21AF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1262" y="227467"/>
            <a:ext cx="3810000" cy="619125"/>
          </a:xfrm>
          <a:prstGeom prst="rect">
            <a:avLst/>
          </a:prstGeom>
        </p:spPr>
      </p:pic>
      <p:grpSp>
        <p:nvGrpSpPr>
          <p:cNvPr id="8" name="Group 7">
            <a:extLst>
              <a:ext uri="{FF2B5EF4-FFF2-40B4-BE49-F238E27FC236}">
                <a16:creationId xmlns:a16="http://schemas.microsoft.com/office/drawing/2014/main" id="{FB15E5CC-5771-1ACD-EE35-0831F4EB1504}"/>
              </a:ext>
            </a:extLst>
          </p:cNvPr>
          <p:cNvGrpSpPr/>
          <p:nvPr/>
        </p:nvGrpSpPr>
        <p:grpSpPr>
          <a:xfrm>
            <a:off x="1133550" y="327339"/>
            <a:ext cx="2269677" cy="462228"/>
            <a:chOff x="1173319" y="410550"/>
            <a:chExt cx="2269677" cy="462228"/>
          </a:xfrm>
        </p:grpSpPr>
        <p:pic>
          <p:nvPicPr>
            <p:cNvPr id="9" name="Picture 8">
              <a:extLst>
                <a:ext uri="{FF2B5EF4-FFF2-40B4-BE49-F238E27FC236}">
                  <a16:creationId xmlns:a16="http://schemas.microsoft.com/office/drawing/2014/main" id="{06DD6F6F-AA4B-E41A-835A-4976547AAD2B}"/>
                </a:ext>
              </a:extLst>
            </p:cNvPr>
            <p:cNvPicPr>
              <a:picLocks noChangeAspect="1"/>
            </p:cNvPicPr>
            <p:nvPr/>
          </p:nvPicPr>
          <p:blipFill rotWithShape="1">
            <a:blip r:embed="rId6">
              <a:extLst>
                <a:ext uri="{28A0092B-C50C-407E-A947-70E740481C1C}">
                  <a14:useLocalDpi xmlns:a14="http://schemas.microsoft.com/office/drawing/2010/main" val="0"/>
                </a:ext>
              </a:extLst>
            </a:blip>
            <a:srcRect t="1" r="52958" b="59200"/>
            <a:stretch/>
          </p:blipFill>
          <p:spPr>
            <a:xfrm>
              <a:off x="1173319" y="410550"/>
              <a:ext cx="1499548" cy="223921"/>
            </a:xfrm>
            <a:prstGeom prst="rect">
              <a:avLst/>
            </a:prstGeom>
          </p:spPr>
        </p:pic>
        <p:pic>
          <p:nvPicPr>
            <p:cNvPr id="10" name="Picture 9">
              <a:extLst>
                <a:ext uri="{FF2B5EF4-FFF2-40B4-BE49-F238E27FC236}">
                  <a16:creationId xmlns:a16="http://schemas.microsoft.com/office/drawing/2014/main" id="{ACE8701C-905B-C9F3-B06C-176B48807978}"/>
                </a:ext>
              </a:extLst>
            </p:cNvPr>
            <p:cNvPicPr>
              <a:picLocks noChangeAspect="1"/>
            </p:cNvPicPr>
            <p:nvPr/>
          </p:nvPicPr>
          <p:blipFill rotWithShape="1">
            <a:blip r:embed="rId6">
              <a:extLst>
                <a:ext uri="{28A0092B-C50C-407E-A947-70E740481C1C}">
                  <a14:useLocalDpi xmlns:a14="http://schemas.microsoft.com/office/drawing/2010/main" val="0"/>
                </a:ext>
              </a:extLst>
            </a:blip>
            <a:srcRect t="47698" r="66864" b="20127"/>
            <a:stretch/>
          </p:blipFill>
          <p:spPr>
            <a:xfrm>
              <a:off x="2386735" y="679370"/>
              <a:ext cx="1056261" cy="176588"/>
            </a:xfrm>
            <a:prstGeom prst="rect">
              <a:avLst/>
            </a:prstGeom>
          </p:spPr>
        </p:pic>
        <p:pic>
          <p:nvPicPr>
            <p:cNvPr id="11" name="Picture 10">
              <a:extLst>
                <a:ext uri="{FF2B5EF4-FFF2-40B4-BE49-F238E27FC236}">
                  <a16:creationId xmlns:a16="http://schemas.microsoft.com/office/drawing/2014/main" id="{7F247380-9778-654F-3B86-8A0FD3D6C367}"/>
                </a:ext>
              </a:extLst>
            </p:cNvPr>
            <p:cNvPicPr>
              <a:picLocks noChangeAspect="1"/>
            </p:cNvPicPr>
            <p:nvPr/>
          </p:nvPicPr>
          <p:blipFill rotWithShape="1">
            <a:blip r:embed="rId6">
              <a:extLst>
                <a:ext uri="{28A0092B-C50C-407E-A947-70E740481C1C}">
                  <a14:useLocalDpi xmlns:a14="http://schemas.microsoft.com/office/drawing/2010/main" val="0"/>
                </a:ext>
              </a:extLst>
            </a:blip>
            <a:srcRect l="47738" r="15604" b="59495"/>
            <a:stretch/>
          </p:blipFill>
          <p:spPr>
            <a:xfrm>
              <a:off x="1173319" y="650467"/>
              <a:ext cx="1168543" cy="222311"/>
            </a:xfrm>
            <a:prstGeom prst="rect">
              <a:avLst/>
            </a:prstGeom>
          </p:spPr>
        </p:pic>
      </p:grpSp>
      <p:cxnSp>
        <p:nvCxnSpPr>
          <p:cNvPr id="12" name="Straight Connector 11">
            <a:extLst>
              <a:ext uri="{FF2B5EF4-FFF2-40B4-BE49-F238E27FC236}">
                <a16:creationId xmlns:a16="http://schemas.microsoft.com/office/drawing/2014/main" id="{2A3E7853-4419-D4D0-C3EC-E4DA4FFAC872}"/>
              </a:ext>
            </a:extLst>
          </p:cNvPr>
          <p:cNvCxnSpPr/>
          <p:nvPr/>
        </p:nvCxnSpPr>
        <p:spPr>
          <a:xfrm>
            <a:off x="611824" y="1057007"/>
            <a:ext cx="10836837" cy="0"/>
          </a:xfrm>
          <a:prstGeom prst="line">
            <a:avLst/>
          </a:prstGeom>
          <a:ln w="28575">
            <a:solidFill>
              <a:schemeClr val="accent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Date Placeholder 12">
            <a:extLst>
              <a:ext uri="{FF2B5EF4-FFF2-40B4-BE49-F238E27FC236}">
                <a16:creationId xmlns:a16="http://schemas.microsoft.com/office/drawing/2014/main" id="{01B5D7B6-0853-43A7-C88A-757EA7746B18}"/>
              </a:ext>
            </a:extLst>
          </p:cNvPr>
          <p:cNvSpPr>
            <a:spLocks noGrp="1"/>
          </p:cNvSpPr>
          <p:nvPr>
            <p:ph type="dt" sz="half" idx="10"/>
          </p:nvPr>
        </p:nvSpPr>
        <p:spPr>
          <a:xfrm>
            <a:off x="838200" y="6348098"/>
            <a:ext cx="2743200" cy="365125"/>
          </a:xfrm>
        </p:spPr>
        <p:txBody>
          <a:bodyPr/>
          <a:lstStyle/>
          <a:p>
            <a:fld id="{970EA51E-F24F-4C3F-AE8A-9ECB7CD3BEF3}" type="datetime1">
              <a:rPr lang="en-US" smtClean="0">
                <a:solidFill>
                  <a:schemeClr val="tx1"/>
                </a:solidFill>
              </a:rPr>
              <a:t>10/27/2023</a:t>
            </a:fld>
            <a:endParaRPr lang="en-US" dirty="0">
              <a:solidFill>
                <a:schemeClr val="tx1"/>
              </a:solidFill>
            </a:endParaRPr>
          </a:p>
        </p:txBody>
      </p:sp>
      <p:sp>
        <p:nvSpPr>
          <p:cNvPr id="14" name="Footer Placeholder 29">
            <a:extLst>
              <a:ext uri="{FF2B5EF4-FFF2-40B4-BE49-F238E27FC236}">
                <a16:creationId xmlns:a16="http://schemas.microsoft.com/office/drawing/2014/main" id="{AABC48D3-1803-48C0-3960-2E0E1207AE2C}"/>
              </a:ext>
            </a:extLst>
          </p:cNvPr>
          <p:cNvSpPr>
            <a:spLocks noGrp="1"/>
          </p:cNvSpPr>
          <p:nvPr>
            <p:ph type="ftr" sz="quarter" idx="11"/>
          </p:nvPr>
        </p:nvSpPr>
        <p:spPr>
          <a:xfrm>
            <a:off x="4038600" y="6357620"/>
            <a:ext cx="4114800" cy="365125"/>
          </a:xfrm>
        </p:spPr>
        <p:txBody>
          <a:bodyPr/>
          <a:lstStyle/>
          <a:p>
            <a:r>
              <a:rPr lang="en-US" dirty="0">
                <a:solidFill>
                  <a:schemeClr val="tx1"/>
                </a:solidFill>
              </a:rPr>
              <a:t>Email: hajcao10@gmail.com - Phone: +7 968 798 56 64</a:t>
            </a:r>
          </a:p>
        </p:txBody>
      </p:sp>
      <p:sp>
        <p:nvSpPr>
          <p:cNvPr id="15" name="Title 1">
            <a:extLst>
              <a:ext uri="{FF2B5EF4-FFF2-40B4-BE49-F238E27FC236}">
                <a16:creationId xmlns:a16="http://schemas.microsoft.com/office/drawing/2014/main" id="{1D50FD16-3D5B-322F-A790-FB53C508AA5F}"/>
              </a:ext>
            </a:extLst>
          </p:cNvPr>
          <p:cNvSpPr>
            <a:spLocks noGrp="1"/>
          </p:cNvSpPr>
          <p:nvPr>
            <p:ph type="title"/>
          </p:nvPr>
        </p:nvSpPr>
        <p:spPr>
          <a:xfrm>
            <a:off x="838199" y="2013619"/>
            <a:ext cx="10515600" cy="999602"/>
          </a:xfrm>
          <a:noFill/>
        </p:spPr>
        <p:txBody>
          <a:bodyPr>
            <a:noAutofit/>
          </a:bodyPr>
          <a:lstStyle/>
          <a:p>
            <a:pPr algn="ctr">
              <a:lnSpc>
                <a:spcPct val="150000"/>
              </a:lnSpc>
              <a:spcAft>
                <a:spcPts val="0"/>
              </a:spcAft>
            </a:pPr>
            <a:r>
              <a:rPr lang="en-US" sz="2800" b="1" dirty="0">
                <a:solidFill>
                  <a:srgbClr val="FF0000"/>
                </a:solidFill>
                <a:latin typeface="Arial" panose="020B0604020202020204" pitchFamily="34" charset="0"/>
                <a:cs typeface="Arial" panose="020B0604020202020204" pitchFamily="34" charset="0"/>
              </a:rPr>
              <a:t>Wide-aperture backscattering detector (BSD-A)</a:t>
            </a:r>
            <a:br>
              <a:rPr lang="en-US" sz="2800" b="1" dirty="0">
                <a:solidFill>
                  <a:srgbClr val="FF0000"/>
                </a:solidFill>
                <a:latin typeface="Arial" panose="020B0604020202020204" pitchFamily="34" charset="0"/>
                <a:cs typeface="Arial" panose="020B0604020202020204" pitchFamily="34" charset="0"/>
              </a:rPr>
            </a:br>
            <a:r>
              <a:rPr lang="en-US" sz="2800" b="1" dirty="0">
                <a:solidFill>
                  <a:srgbClr val="FF0000"/>
                </a:solidFill>
                <a:latin typeface="Arial" panose="020B0604020202020204" pitchFamily="34" charset="0"/>
                <a:cs typeface="Arial" panose="020B0604020202020204" pitchFamily="34" charset="0"/>
              </a:rPr>
              <a:t>for the High-resolution Fourier diffractometer (HRFD)</a:t>
            </a:r>
            <a:endParaRPr lang="en-US" sz="2800" dirty="0">
              <a:solidFill>
                <a:srgbClr val="FF0000"/>
              </a:solidFill>
              <a:latin typeface="Arial" panose="020B0604020202020204" pitchFamily="34" charset="0"/>
              <a:cs typeface="Arial" panose="020B0604020202020204" pitchFamily="34" charset="0"/>
            </a:endParaRPr>
          </a:p>
        </p:txBody>
      </p:sp>
      <p:sp>
        <p:nvSpPr>
          <p:cNvPr id="16" name="Content Placeholder 2">
            <a:extLst>
              <a:ext uri="{FF2B5EF4-FFF2-40B4-BE49-F238E27FC236}">
                <a16:creationId xmlns:a16="http://schemas.microsoft.com/office/drawing/2014/main" id="{1A51D79E-EA31-4535-D3E4-2C2D0F6608A4}"/>
              </a:ext>
            </a:extLst>
          </p:cNvPr>
          <p:cNvSpPr>
            <a:spLocks noGrp="1"/>
          </p:cNvSpPr>
          <p:nvPr>
            <p:ph idx="1"/>
          </p:nvPr>
        </p:nvSpPr>
        <p:spPr>
          <a:xfrm>
            <a:off x="329333" y="3752066"/>
            <a:ext cx="6801042" cy="2401781"/>
          </a:xfrm>
        </p:spPr>
        <p:txBody>
          <a:bodyPr>
            <a:noAutofit/>
          </a:bodyPr>
          <a:lstStyle/>
          <a:p>
            <a:pPr marL="0" indent="0" algn="just">
              <a:buNone/>
            </a:pPr>
            <a:r>
              <a:rPr lang="en-US" sz="1800" b="1" dirty="0">
                <a:latin typeface="Arial" panose="020B0604020202020204" pitchFamily="34" charset="0"/>
                <a:cs typeface="Arial" panose="020B0604020202020204" pitchFamily="34" charset="0"/>
              </a:rPr>
              <a:t>Laboratory: </a:t>
            </a:r>
            <a:r>
              <a:rPr lang="en-US" sz="1800" dirty="0">
                <a:latin typeface="Arial" panose="020B0604020202020204" pitchFamily="34" charset="0"/>
                <a:cs typeface="Arial" panose="020B0604020202020204" pitchFamily="34" charset="0"/>
              </a:rPr>
              <a:t>Frank Laboratory of Neutron Physics - FLNP </a:t>
            </a:r>
          </a:p>
          <a:p>
            <a:pPr marL="0" indent="0" algn="just">
              <a:buNone/>
            </a:pPr>
            <a:r>
              <a:rPr lang="en-US" sz="1800" b="1" dirty="0">
                <a:latin typeface="Arial" panose="020B0604020202020204" pitchFamily="34" charset="0"/>
                <a:cs typeface="Arial" panose="020B0604020202020204" pitchFamily="34" charset="0"/>
              </a:rPr>
              <a:t>Project leader: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Milkov</a:t>
            </a:r>
            <a:r>
              <a:rPr lang="en-US" sz="1800" dirty="0">
                <a:latin typeface="Arial" panose="020B0604020202020204" pitchFamily="34" charset="0"/>
                <a:cs typeface="Arial" panose="020B0604020202020204" pitchFamily="34" charset="0"/>
              </a:rPr>
              <a:t> V.M.</a:t>
            </a:r>
          </a:p>
          <a:p>
            <a:pPr marL="0" indent="0" algn="just">
              <a:buNone/>
            </a:pPr>
            <a:r>
              <a:rPr lang="en-US" sz="1800" b="1" dirty="0">
                <a:latin typeface="Arial" panose="020B0604020202020204" pitchFamily="34" charset="0"/>
                <a:cs typeface="Arial" panose="020B0604020202020204" pitchFamily="34" charset="0"/>
              </a:rPr>
              <a:t>Project deputy leader: </a:t>
            </a:r>
            <a:r>
              <a:rPr lang="en-US" sz="1800" dirty="0" err="1">
                <a:latin typeface="Arial" panose="020B0604020202020204" pitchFamily="34" charset="0"/>
                <a:cs typeface="Arial" panose="020B0604020202020204" pitchFamily="34" charset="0"/>
              </a:rPr>
              <a:t>Kurilkin</a:t>
            </a:r>
            <a:r>
              <a:rPr lang="en-US" sz="1800" dirty="0">
                <a:latin typeface="Arial" panose="020B0604020202020204" pitchFamily="34" charset="0"/>
                <a:cs typeface="Arial" panose="020B0604020202020204" pitchFamily="34" charset="0"/>
              </a:rPr>
              <a:t> A.K.</a:t>
            </a:r>
          </a:p>
          <a:p>
            <a:pPr marL="0" indent="0" algn="just">
              <a:lnSpc>
                <a:spcPct val="150000"/>
              </a:lnSpc>
              <a:spcBef>
                <a:spcPts val="0"/>
              </a:spcBef>
              <a:buNone/>
            </a:pPr>
            <a:r>
              <a:rPr lang="en-US" sz="1800" b="1" u="sng" dirty="0">
                <a:latin typeface="Arial" panose="020B0604020202020204" pitchFamily="34" charset="0"/>
                <a:cs typeface="Arial" panose="020B0604020202020204" pitchFamily="34" charset="0"/>
              </a:rPr>
              <a:t>Speaker</a:t>
            </a:r>
            <a:r>
              <a:rPr lang="en-US" sz="1800" dirty="0">
                <a:latin typeface="Arial" panose="020B0604020202020204" pitchFamily="34" charset="0"/>
                <a:cs typeface="Arial" panose="020B0604020202020204" pitchFamily="34" charset="0"/>
              </a:rPr>
              <a:t>: </a:t>
            </a:r>
            <a:r>
              <a:rPr lang="en-US" sz="1800" b="1" u="sng" dirty="0">
                <a:latin typeface="Arial" panose="020B0604020202020204" pitchFamily="34" charset="0"/>
                <a:cs typeface="Arial" panose="020B0604020202020204" pitchFamily="34" charset="0"/>
              </a:rPr>
              <a:t>Cao Van Hai</a:t>
            </a:r>
            <a:r>
              <a:rPr lang="ru-RU" sz="1800" b="1" dirty="0">
                <a:latin typeface="Arial" panose="020B0604020202020204" pitchFamily="34" charset="0"/>
                <a:cs typeface="Arial" panose="020B0604020202020204" pitchFamily="34" charset="0"/>
              </a:rPr>
              <a:t> – </a:t>
            </a:r>
            <a:r>
              <a:rPr lang="en-US" sz="1800" b="1" dirty="0">
                <a:latin typeface="Arial" panose="020B0604020202020204" pitchFamily="34" charset="0"/>
                <a:cs typeface="Arial" panose="020B0604020202020204" pitchFamily="34" charset="0"/>
              </a:rPr>
              <a:t>Engineer, </a:t>
            </a:r>
            <a:r>
              <a:rPr lang="en-US" sz="1800" dirty="0">
                <a:latin typeface="Arial" panose="020B0604020202020204" pitchFamily="34" charset="0"/>
                <a:cs typeface="Arial" panose="020B0604020202020204" pitchFamily="34" charset="0"/>
              </a:rPr>
              <a:t>Sector №1 Detectors and Electronics group, Department of Spectrometers Complex</a:t>
            </a:r>
          </a:p>
          <a:p>
            <a:pPr marL="0" indent="0" algn="just">
              <a:buNone/>
            </a:pPr>
            <a:endParaRPr lang="ru-RU"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4E7F857-EA0A-ED20-9B25-F2C657F849D1}"/>
              </a:ext>
            </a:extLst>
          </p:cNvPr>
          <p:cNvSpPr txBox="1"/>
          <p:nvPr/>
        </p:nvSpPr>
        <p:spPr>
          <a:xfrm>
            <a:off x="3048761" y="5892509"/>
            <a:ext cx="6094476" cy="369332"/>
          </a:xfrm>
          <a:prstGeom prst="rect">
            <a:avLst/>
          </a:prstGeom>
          <a:noFill/>
        </p:spPr>
        <p:txBody>
          <a:bodyPr wrap="square">
            <a:spAutoFit/>
          </a:bodyPr>
          <a:lstStyle/>
          <a:p>
            <a:pPr marL="12700" algn="ctr">
              <a:lnSpc>
                <a:spcPct val="100000"/>
              </a:lnSpc>
              <a:spcBef>
                <a:spcPts val="100"/>
              </a:spcBef>
            </a:pPr>
            <a:r>
              <a:rPr lang="en-US" b="1" dirty="0">
                <a:solidFill>
                  <a:schemeClr val="accent1">
                    <a:lumMod val="50000"/>
                  </a:schemeClr>
                </a:solidFill>
                <a:latin typeface="Calibri"/>
                <a:cs typeface="Calibri"/>
              </a:rPr>
              <a:t>Russia</a:t>
            </a:r>
            <a:r>
              <a:rPr lang="en-US" sz="1800" b="1" dirty="0">
                <a:solidFill>
                  <a:schemeClr val="accent1">
                    <a:lumMod val="50000"/>
                  </a:schemeClr>
                </a:solidFill>
                <a:latin typeface="Calibri"/>
                <a:cs typeface="Calibri"/>
              </a:rPr>
              <a:t>,</a:t>
            </a:r>
            <a:r>
              <a:rPr lang="en-US" b="1" spc="-5" dirty="0">
                <a:solidFill>
                  <a:schemeClr val="accent1">
                    <a:lumMod val="50000"/>
                  </a:schemeClr>
                </a:solidFill>
                <a:latin typeface="Calibri"/>
                <a:cs typeface="Calibri"/>
              </a:rPr>
              <a:t> October 30</a:t>
            </a:r>
            <a:r>
              <a:rPr lang="en-US" b="1" spc="-5" baseline="30000" dirty="0">
                <a:solidFill>
                  <a:schemeClr val="accent1">
                    <a:lumMod val="50000"/>
                  </a:schemeClr>
                </a:solidFill>
                <a:latin typeface="Calibri"/>
                <a:cs typeface="Calibri"/>
              </a:rPr>
              <a:t>th</a:t>
            </a:r>
            <a:r>
              <a:rPr lang="en-US" sz="1800" b="1" spc="-20" dirty="0">
                <a:solidFill>
                  <a:schemeClr val="accent1">
                    <a:lumMod val="50000"/>
                  </a:schemeClr>
                </a:solidFill>
                <a:latin typeface="Calibri"/>
                <a:cs typeface="Calibri"/>
              </a:rPr>
              <a:t> </a:t>
            </a:r>
            <a:r>
              <a:rPr lang="en-US" sz="1800" b="1" dirty="0">
                <a:solidFill>
                  <a:schemeClr val="accent1">
                    <a:lumMod val="50000"/>
                  </a:schemeClr>
                </a:solidFill>
                <a:latin typeface="Calibri"/>
                <a:cs typeface="Calibri"/>
              </a:rPr>
              <a:t>2023</a:t>
            </a:r>
            <a:endParaRPr lang="en-US" sz="1800" dirty="0">
              <a:solidFill>
                <a:schemeClr val="accent1">
                  <a:lumMod val="50000"/>
                </a:schemeClr>
              </a:solidFill>
              <a:latin typeface="Calibri"/>
              <a:cs typeface="Calibri"/>
            </a:endParaRPr>
          </a:p>
        </p:txBody>
      </p:sp>
      <p:sp>
        <p:nvSpPr>
          <p:cNvPr id="3" name="TextBox 2">
            <a:extLst>
              <a:ext uri="{FF2B5EF4-FFF2-40B4-BE49-F238E27FC236}">
                <a16:creationId xmlns:a16="http://schemas.microsoft.com/office/drawing/2014/main" id="{69BE2A16-3CCB-3737-48C8-509B875582E4}"/>
              </a:ext>
            </a:extLst>
          </p:cNvPr>
          <p:cNvSpPr txBox="1"/>
          <p:nvPr/>
        </p:nvSpPr>
        <p:spPr>
          <a:xfrm>
            <a:off x="1027785" y="1289261"/>
            <a:ext cx="10004914" cy="646331"/>
          </a:xfrm>
          <a:prstGeom prst="rect">
            <a:avLst/>
          </a:prstGeom>
          <a:noFill/>
        </p:spPr>
        <p:txBody>
          <a:bodyPr wrap="square">
            <a:spAutoFit/>
          </a:bodyPr>
          <a:lstStyle/>
          <a:p>
            <a:pPr algn="ctr"/>
            <a:r>
              <a:rPr lang="en-GB" b="1" dirty="0">
                <a:solidFill>
                  <a:schemeClr val="bg2">
                    <a:lumMod val="25000"/>
                  </a:schemeClr>
                </a:solidFill>
                <a:latin typeface="Baskerville Old Face" panose="02020602080505020303" pitchFamily="18" charset="0"/>
              </a:rPr>
              <a:t>The XXVII International Scientific Conference of Young Scientists and Specialists </a:t>
            </a:r>
          </a:p>
          <a:p>
            <a:pPr algn="ctr"/>
            <a:r>
              <a:rPr lang="en-GB" b="1" dirty="0">
                <a:solidFill>
                  <a:schemeClr val="bg2">
                    <a:lumMod val="25000"/>
                  </a:schemeClr>
                </a:solidFill>
                <a:latin typeface="Baskerville Old Face" panose="02020602080505020303" pitchFamily="18" charset="0"/>
              </a:rPr>
              <a:t>(AYSS-2023)</a:t>
            </a:r>
            <a:endParaRPr lang="en-US" dirty="0"/>
          </a:p>
        </p:txBody>
      </p:sp>
      <p:pic>
        <p:nvPicPr>
          <p:cNvPr id="18" name="Picture 17">
            <a:extLst>
              <a:ext uri="{FF2B5EF4-FFF2-40B4-BE49-F238E27FC236}">
                <a16:creationId xmlns:a16="http://schemas.microsoft.com/office/drawing/2014/main" id="{4B229F1A-94B3-2CFD-72C6-F599790ABB6C}"/>
              </a:ext>
            </a:extLst>
          </p:cNvPr>
          <p:cNvPicPr>
            <a:picLocks noChangeAspect="1"/>
          </p:cNvPicPr>
          <p:nvPr/>
        </p:nvPicPr>
        <p:blipFill>
          <a:blip r:embed="rId7"/>
          <a:stretch>
            <a:fillRect/>
          </a:stretch>
        </p:blipFill>
        <p:spPr>
          <a:xfrm>
            <a:off x="7589520" y="3254828"/>
            <a:ext cx="4511857" cy="3103576"/>
          </a:xfrm>
          <a:prstGeom prst="rect">
            <a:avLst/>
          </a:prstGeom>
        </p:spPr>
      </p:pic>
    </p:spTree>
    <p:extLst>
      <p:ext uri="{BB962C8B-B14F-4D97-AF65-F5344CB8AC3E}">
        <p14:creationId xmlns:p14="http://schemas.microsoft.com/office/powerpoint/2010/main" val="2308021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8B59AB-3137-9D0E-1839-E4E05968D87F}"/>
              </a:ext>
            </a:extLst>
          </p:cNvPr>
          <p:cNvSpPr>
            <a:spLocks noGrp="1"/>
          </p:cNvSpPr>
          <p:nvPr>
            <p:ph type="sldNum" sz="quarter" idx="12"/>
          </p:nvPr>
        </p:nvSpPr>
        <p:spPr/>
        <p:txBody>
          <a:bodyPr/>
          <a:lstStyle/>
          <a:p>
            <a:fld id="{78143F9A-AB53-43D0-ADD7-F0A5AE23CEF1}" type="slidenum">
              <a:rPr lang="en-US" smtClean="0">
                <a:solidFill>
                  <a:schemeClr val="tx1"/>
                </a:solidFill>
              </a:rPr>
              <a:t>10</a:t>
            </a:fld>
            <a:endParaRPr lang="en-US" dirty="0">
              <a:solidFill>
                <a:schemeClr val="tx1"/>
              </a:solidFill>
            </a:endParaRPr>
          </a:p>
        </p:txBody>
      </p:sp>
      <p:pic>
        <p:nvPicPr>
          <p:cNvPr id="6" name="Picture 5">
            <a:extLst>
              <a:ext uri="{FF2B5EF4-FFF2-40B4-BE49-F238E27FC236}">
                <a16:creationId xmlns:a16="http://schemas.microsoft.com/office/drawing/2014/main" id="{6152CC16-343B-B5B8-C9F3-A4148F5F84D4}"/>
              </a:ext>
            </a:extLst>
          </p:cNvPr>
          <p:cNvPicPr>
            <a:picLocks noChangeAspect="1"/>
          </p:cNvPicPr>
          <p:nvPr/>
        </p:nvPicPr>
        <p:blipFill>
          <a:blip r:embed="rId2"/>
          <a:stretch>
            <a:fillRect/>
          </a:stretch>
        </p:blipFill>
        <p:spPr>
          <a:xfrm>
            <a:off x="182880" y="97824"/>
            <a:ext cx="713932" cy="453072"/>
          </a:xfrm>
          <a:prstGeom prst="rect">
            <a:avLst/>
          </a:prstGeom>
        </p:spPr>
      </p:pic>
      <p:pic>
        <p:nvPicPr>
          <p:cNvPr id="7" name="Picture 6">
            <a:extLst>
              <a:ext uri="{FF2B5EF4-FFF2-40B4-BE49-F238E27FC236}">
                <a16:creationId xmlns:a16="http://schemas.microsoft.com/office/drawing/2014/main" id="{734B663B-140B-4A36-2D4B-07088D21A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2026" y="127836"/>
            <a:ext cx="2745892" cy="446207"/>
          </a:xfrm>
          <a:prstGeom prst="rect">
            <a:avLst/>
          </a:prstGeom>
        </p:spPr>
      </p:pic>
      <p:grpSp>
        <p:nvGrpSpPr>
          <p:cNvPr id="8" name="Group 7">
            <a:extLst>
              <a:ext uri="{FF2B5EF4-FFF2-40B4-BE49-F238E27FC236}">
                <a16:creationId xmlns:a16="http://schemas.microsoft.com/office/drawing/2014/main" id="{FB15E5CC-5771-1ACD-EE35-0831F4EB1504}"/>
              </a:ext>
            </a:extLst>
          </p:cNvPr>
          <p:cNvGrpSpPr/>
          <p:nvPr/>
        </p:nvGrpSpPr>
        <p:grpSpPr>
          <a:xfrm>
            <a:off x="927837" y="190497"/>
            <a:ext cx="1760499" cy="360398"/>
            <a:chOff x="1173319" y="410550"/>
            <a:chExt cx="2269677" cy="462228"/>
          </a:xfrm>
        </p:grpSpPr>
        <p:pic>
          <p:nvPicPr>
            <p:cNvPr id="9" name="Picture 8">
              <a:extLst>
                <a:ext uri="{FF2B5EF4-FFF2-40B4-BE49-F238E27FC236}">
                  <a16:creationId xmlns:a16="http://schemas.microsoft.com/office/drawing/2014/main" id="{06DD6F6F-AA4B-E41A-835A-4976547AAD2B}"/>
                </a:ext>
              </a:extLst>
            </p:cNvPr>
            <p:cNvPicPr>
              <a:picLocks noChangeAspect="1"/>
            </p:cNvPicPr>
            <p:nvPr/>
          </p:nvPicPr>
          <p:blipFill rotWithShape="1">
            <a:blip r:embed="rId4">
              <a:extLst>
                <a:ext uri="{28A0092B-C50C-407E-A947-70E740481C1C}">
                  <a14:useLocalDpi xmlns:a14="http://schemas.microsoft.com/office/drawing/2010/main" val="0"/>
                </a:ext>
              </a:extLst>
            </a:blip>
            <a:srcRect t="1" r="52958" b="59200"/>
            <a:stretch/>
          </p:blipFill>
          <p:spPr>
            <a:xfrm>
              <a:off x="1173319" y="410550"/>
              <a:ext cx="1499548" cy="223921"/>
            </a:xfrm>
            <a:prstGeom prst="rect">
              <a:avLst/>
            </a:prstGeom>
          </p:spPr>
        </p:pic>
        <p:pic>
          <p:nvPicPr>
            <p:cNvPr id="10" name="Picture 9">
              <a:extLst>
                <a:ext uri="{FF2B5EF4-FFF2-40B4-BE49-F238E27FC236}">
                  <a16:creationId xmlns:a16="http://schemas.microsoft.com/office/drawing/2014/main" id="{ACE8701C-905B-C9F3-B06C-176B48807978}"/>
                </a:ext>
              </a:extLst>
            </p:cNvPr>
            <p:cNvPicPr>
              <a:picLocks noChangeAspect="1"/>
            </p:cNvPicPr>
            <p:nvPr/>
          </p:nvPicPr>
          <p:blipFill rotWithShape="1">
            <a:blip r:embed="rId4">
              <a:extLst>
                <a:ext uri="{28A0092B-C50C-407E-A947-70E740481C1C}">
                  <a14:useLocalDpi xmlns:a14="http://schemas.microsoft.com/office/drawing/2010/main" val="0"/>
                </a:ext>
              </a:extLst>
            </a:blip>
            <a:srcRect t="47698" r="66864" b="20127"/>
            <a:stretch/>
          </p:blipFill>
          <p:spPr>
            <a:xfrm>
              <a:off x="2386735" y="679370"/>
              <a:ext cx="1056261" cy="176588"/>
            </a:xfrm>
            <a:prstGeom prst="rect">
              <a:avLst/>
            </a:prstGeom>
          </p:spPr>
        </p:pic>
        <p:pic>
          <p:nvPicPr>
            <p:cNvPr id="11" name="Picture 10">
              <a:extLst>
                <a:ext uri="{FF2B5EF4-FFF2-40B4-BE49-F238E27FC236}">
                  <a16:creationId xmlns:a16="http://schemas.microsoft.com/office/drawing/2014/main" id="{7F247380-9778-654F-3B86-8A0FD3D6C367}"/>
                </a:ext>
              </a:extLst>
            </p:cNvPr>
            <p:cNvPicPr>
              <a:picLocks noChangeAspect="1"/>
            </p:cNvPicPr>
            <p:nvPr/>
          </p:nvPicPr>
          <p:blipFill rotWithShape="1">
            <a:blip r:embed="rId4">
              <a:extLst>
                <a:ext uri="{28A0092B-C50C-407E-A947-70E740481C1C}">
                  <a14:useLocalDpi xmlns:a14="http://schemas.microsoft.com/office/drawing/2010/main" val="0"/>
                </a:ext>
              </a:extLst>
            </a:blip>
            <a:srcRect l="47738" r="15604" b="59495"/>
            <a:stretch/>
          </p:blipFill>
          <p:spPr>
            <a:xfrm>
              <a:off x="1173319" y="650467"/>
              <a:ext cx="1168543" cy="222311"/>
            </a:xfrm>
            <a:prstGeom prst="rect">
              <a:avLst/>
            </a:prstGeom>
          </p:spPr>
        </p:pic>
      </p:grpSp>
      <p:cxnSp>
        <p:nvCxnSpPr>
          <p:cNvPr id="12" name="Straight Connector 11">
            <a:extLst>
              <a:ext uri="{FF2B5EF4-FFF2-40B4-BE49-F238E27FC236}">
                <a16:creationId xmlns:a16="http://schemas.microsoft.com/office/drawing/2014/main" id="{2A3E7853-4419-D4D0-C3EC-E4DA4FFAC872}"/>
              </a:ext>
            </a:extLst>
          </p:cNvPr>
          <p:cNvCxnSpPr/>
          <p:nvPr/>
        </p:nvCxnSpPr>
        <p:spPr>
          <a:xfrm>
            <a:off x="677581" y="700391"/>
            <a:ext cx="10836837" cy="0"/>
          </a:xfrm>
          <a:prstGeom prst="line">
            <a:avLst/>
          </a:prstGeom>
          <a:ln w="28575">
            <a:solidFill>
              <a:schemeClr val="accent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Date Placeholder 12">
            <a:extLst>
              <a:ext uri="{FF2B5EF4-FFF2-40B4-BE49-F238E27FC236}">
                <a16:creationId xmlns:a16="http://schemas.microsoft.com/office/drawing/2014/main" id="{01B5D7B6-0853-43A7-C88A-757EA7746B18}"/>
              </a:ext>
            </a:extLst>
          </p:cNvPr>
          <p:cNvSpPr>
            <a:spLocks noGrp="1"/>
          </p:cNvSpPr>
          <p:nvPr>
            <p:ph type="dt" sz="half" idx="10"/>
          </p:nvPr>
        </p:nvSpPr>
        <p:spPr>
          <a:xfrm>
            <a:off x="838200" y="6348098"/>
            <a:ext cx="2743200" cy="365125"/>
          </a:xfrm>
        </p:spPr>
        <p:txBody>
          <a:bodyPr/>
          <a:lstStyle/>
          <a:p>
            <a:fld id="{7005700D-326C-4EAA-A941-36D5292AB1D2}" type="datetime1">
              <a:rPr lang="en-US" smtClean="0">
                <a:solidFill>
                  <a:schemeClr val="tx1"/>
                </a:solidFill>
              </a:rPr>
              <a:t>10/27/2023</a:t>
            </a:fld>
            <a:endParaRPr lang="en-US" dirty="0">
              <a:solidFill>
                <a:schemeClr val="tx1"/>
              </a:solidFill>
            </a:endParaRPr>
          </a:p>
        </p:txBody>
      </p:sp>
      <p:sp>
        <p:nvSpPr>
          <p:cNvPr id="14" name="Footer Placeholder 29">
            <a:extLst>
              <a:ext uri="{FF2B5EF4-FFF2-40B4-BE49-F238E27FC236}">
                <a16:creationId xmlns:a16="http://schemas.microsoft.com/office/drawing/2014/main" id="{AABC48D3-1803-48C0-3960-2E0E1207AE2C}"/>
              </a:ext>
            </a:extLst>
          </p:cNvPr>
          <p:cNvSpPr>
            <a:spLocks noGrp="1"/>
          </p:cNvSpPr>
          <p:nvPr>
            <p:ph type="ftr" sz="quarter" idx="11"/>
          </p:nvPr>
        </p:nvSpPr>
        <p:spPr>
          <a:xfrm>
            <a:off x="4038600" y="6357620"/>
            <a:ext cx="4114800" cy="365125"/>
          </a:xfrm>
        </p:spPr>
        <p:txBody>
          <a:bodyPr/>
          <a:lstStyle/>
          <a:p>
            <a:r>
              <a:rPr lang="en-US">
                <a:solidFill>
                  <a:schemeClr val="tx1"/>
                </a:solidFill>
              </a:rPr>
              <a:t>Email: hajcao10@gmail.com - Phone: +7 968 798 56 64</a:t>
            </a:r>
            <a:endParaRPr lang="en-US" dirty="0">
              <a:solidFill>
                <a:schemeClr val="tx1"/>
              </a:solidFill>
            </a:endParaRPr>
          </a:p>
        </p:txBody>
      </p:sp>
      <p:pic>
        <p:nvPicPr>
          <p:cNvPr id="2" name="Picture 1">
            <a:extLst>
              <a:ext uri="{FF2B5EF4-FFF2-40B4-BE49-F238E27FC236}">
                <a16:creationId xmlns:a16="http://schemas.microsoft.com/office/drawing/2014/main" id="{EF73F229-2BE2-C411-4C0F-6BC4784822CC}"/>
              </a:ext>
            </a:extLst>
          </p:cNvPr>
          <p:cNvPicPr>
            <a:picLocks noChangeAspect="1"/>
          </p:cNvPicPr>
          <p:nvPr/>
        </p:nvPicPr>
        <p:blipFill>
          <a:blip r:embed="rId5"/>
          <a:stretch>
            <a:fillRect/>
          </a:stretch>
        </p:blipFill>
        <p:spPr>
          <a:xfrm>
            <a:off x="10849107" y="218870"/>
            <a:ext cx="1091712" cy="379726"/>
          </a:xfrm>
          <a:prstGeom prst="rect">
            <a:avLst/>
          </a:prstGeom>
        </p:spPr>
      </p:pic>
      <p:sp>
        <p:nvSpPr>
          <p:cNvPr id="3" name="Rectangle 2">
            <a:extLst>
              <a:ext uri="{FF2B5EF4-FFF2-40B4-BE49-F238E27FC236}">
                <a16:creationId xmlns:a16="http://schemas.microsoft.com/office/drawing/2014/main" id="{B5A37C99-8A5D-B31A-3956-CAA2C3AC0356}"/>
              </a:ext>
            </a:extLst>
          </p:cNvPr>
          <p:cNvSpPr/>
          <p:nvPr/>
        </p:nvSpPr>
        <p:spPr>
          <a:xfrm>
            <a:off x="575981" y="909760"/>
            <a:ext cx="8496007" cy="400110"/>
          </a:xfrm>
          <a:prstGeom prst="rect">
            <a:avLst/>
          </a:prstGeom>
        </p:spPr>
        <p:txBody>
          <a:bodyPr wrap="square">
            <a:spAutoFit/>
          </a:bodyPr>
          <a:lstStyle/>
          <a:p>
            <a:r>
              <a:rPr lang="en-US" sz="2000" b="1" dirty="0">
                <a:effectLst/>
                <a:latin typeface="Arial" panose="020B0604020202020204" pitchFamily="34" charset="0"/>
                <a:ea typeface="Calibri" panose="020F0502020204030204" pitchFamily="34" charset="0"/>
                <a:cs typeface="Arial" panose="020B0604020202020204" pitchFamily="34" charset="0"/>
              </a:rPr>
              <a:t>5. Conclusion</a:t>
            </a:r>
            <a:endParaRPr lang="en-US" sz="2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071B0DC-F084-0F13-30D9-EDD7E8587C89}"/>
              </a:ext>
            </a:extLst>
          </p:cNvPr>
          <p:cNvSpPr txBox="1"/>
          <p:nvPr/>
        </p:nvSpPr>
        <p:spPr>
          <a:xfrm>
            <a:off x="677581" y="1270707"/>
            <a:ext cx="10532533" cy="4611519"/>
          </a:xfrm>
          <a:prstGeom prst="rect">
            <a:avLst/>
          </a:prstGeom>
          <a:noFill/>
        </p:spPr>
        <p:txBody>
          <a:bodyPr wrap="square">
            <a:spAutoFit/>
          </a:bodyPr>
          <a:lstStyle/>
          <a:p>
            <a:pPr marL="0" marR="64135" indent="356870" algn="just">
              <a:lnSpc>
                <a:spcPct val="150000"/>
              </a:lnSpc>
              <a:spcBef>
                <a:spcPts val="0"/>
              </a:spcBef>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completion of work on this project will provide an opportunity to obtain a new world-class instrument, which will undoubtedly be in demand among researchers from both JINR and other organizations, including the foreign ones.</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indent="457200" algn="just">
              <a:lnSpc>
                <a:spcPct val="150000"/>
              </a:lnSpc>
              <a:spcBef>
                <a:spcPts val="0"/>
              </a:spcBef>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new wide-aperture detector will allow to radically improve the parameters of HRFD. First, it concerns the luminosity of the diffractometer, which is supposed to be increased by about 10 times. This will allow to increase the number of conducted experiments by approximately two to three times, and in this respect will make it possible to substantially improve the accuracy of the obtained structural information, as well as to significantly enhance the capabilities of the diffractometer in performing experiments when various external influences are set on the sample</a:t>
            </a:r>
            <a:r>
              <a:rPr lang="en-US" dirty="0">
                <a:effectLst/>
                <a:latin typeface="Arial" panose="020B0604020202020204" pitchFamily="34" charset="0"/>
                <a:ea typeface="Times New Roman" panose="02020603050405020304" pitchFamily="18" charset="0"/>
                <a:cs typeface="Arial" panose="020B0604020202020204" pitchFamily="34" charset="0"/>
              </a:rPr>
              <a:t>.</a:t>
            </a:r>
          </a:p>
          <a:p>
            <a:pPr marL="360045" marR="67310" algn="just">
              <a:lnSpc>
                <a:spcPct val="150000"/>
              </a:lnSpc>
              <a:spcBef>
                <a:spcPts val="0"/>
              </a:spcBef>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physical start of the detector at the HRFD facility is scheduled for 2024.</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indent="270510" algn="just">
              <a:lnSpc>
                <a:spcPct val="150000"/>
              </a:lnSpc>
              <a:spcBef>
                <a:spcPts val="0"/>
              </a:spcBef>
              <a:spcAft>
                <a:spcPts val="0"/>
              </a:spcAft>
            </a:pP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75223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8B59AB-3137-9D0E-1839-E4E05968D87F}"/>
              </a:ext>
            </a:extLst>
          </p:cNvPr>
          <p:cNvSpPr>
            <a:spLocks noGrp="1"/>
          </p:cNvSpPr>
          <p:nvPr>
            <p:ph type="sldNum" sz="quarter" idx="12"/>
          </p:nvPr>
        </p:nvSpPr>
        <p:spPr/>
        <p:txBody>
          <a:bodyPr/>
          <a:lstStyle/>
          <a:p>
            <a:fld id="{78143F9A-AB53-43D0-ADD7-F0A5AE23CEF1}" type="slidenum">
              <a:rPr lang="en-US" smtClean="0">
                <a:solidFill>
                  <a:schemeClr val="tx1"/>
                </a:solidFill>
              </a:rPr>
              <a:t>11</a:t>
            </a:fld>
            <a:endParaRPr lang="en-US" dirty="0">
              <a:solidFill>
                <a:schemeClr val="tx1"/>
              </a:solidFill>
            </a:endParaRPr>
          </a:p>
        </p:txBody>
      </p:sp>
      <p:pic>
        <p:nvPicPr>
          <p:cNvPr id="6" name="Picture 5">
            <a:extLst>
              <a:ext uri="{FF2B5EF4-FFF2-40B4-BE49-F238E27FC236}">
                <a16:creationId xmlns:a16="http://schemas.microsoft.com/office/drawing/2014/main" id="{6152CC16-343B-B5B8-C9F3-A4148F5F84D4}"/>
              </a:ext>
            </a:extLst>
          </p:cNvPr>
          <p:cNvPicPr>
            <a:picLocks noChangeAspect="1"/>
          </p:cNvPicPr>
          <p:nvPr/>
        </p:nvPicPr>
        <p:blipFill>
          <a:blip r:embed="rId2"/>
          <a:stretch>
            <a:fillRect/>
          </a:stretch>
        </p:blipFill>
        <p:spPr>
          <a:xfrm>
            <a:off x="182880" y="97824"/>
            <a:ext cx="713932" cy="453072"/>
          </a:xfrm>
          <a:prstGeom prst="rect">
            <a:avLst/>
          </a:prstGeom>
        </p:spPr>
      </p:pic>
      <p:pic>
        <p:nvPicPr>
          <p:cNvPr id="7" name="Picture 6">
            <a:extLst>
              <a:ext uri="{FF2B5EF4-FFF2-40B4-BE49-F238E27FC236}">
                <a16:creationId xmlns:a16="http://schemas.microsoft.com/office/drawing/2014/main" id="{734B663B-140B-4A36-2D4B-07088D21A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2026" y="127836"/>
            <a:ext cx="2745892" cy="446207"/>
          </a:xfrm>
          <a:prstGeom prst="rect">
            <a:avLst/>
          </a:prstGeom>
        </p:spPr>
      </p:pic>
      <p:grpSp>
        <p:nvGrpSpPr>
          <p:cNvPr id="8" name="Group 7">
            <a:extLst>
              <a:ext uri="{FF2B5EF4-FFF2-40B4-BE49-F238E27FC236}">
                <a16:creationId xmlns:a16="http://schemas.microsoft.com/office/drawing/2014/main" id="{FB15E5CC-5771-1ACD-EE35-0831F4EB1504}"/>
              </a:ext>
            </a:extLst>
          </p:cNvPr>
          <p:cNvGrpSpPr/>
          <p:nvPr/>
        </p:nvGrpSpPr>
        <p:grpSpPr>
          <a:xfrm>
            <a:off x="927837" y="190497"/>
            <a:ext cx="1760499" cy="360398"/>
            <a:chOff x="1173319" y="410550"/>
            <a:chExt cx="2269677" cy="462228"/>
          </a:xfrm>
        </p:grpSpPr>
        <p:pic>
          <p:nvPicPr>
            <p:cNvPr id="9" name="Picture 8">
              <a:extLst>
                <a:ext uri="{FF2B5EF4-FFF2-40B4-BE49-F238E27FC236}">
                  <a16:creationId xmlns:a16="http://schemas.microsoft.com/office/drawing/2014/main" id="{06DD6F6F-AA4B-E41A-835A-4976547AAD2B}"/>
                </a:ext>
              </a:extLst>
            </p:cNvPr>
            <p:cNvPicPr>
              <a:picLocks noChangeAspect="1"/>
            </p:cNvPicPr>
            <p:nvPr/>
          </p:nvPicPr>
          <p:blipFill rotWithShape="1">
            <a:blip r:embed="rId4">
              <a:extLst>
                <a:ext uri="{28A0092B-C50C-407E-A947-70E740481C1C}">
                  <a14:useLocalDpi xmlns:a14="http://schemas.microsoft.com/office/drawing/2010/main" val="0"/>
                </a:ext>
              </a:extLst>
            </a:blip>
            <a:srcRect t="1" r="52958" b="59200"/>
            <a:stretch/>
          </p:blipFill>
          <p:spPr>
            <a:xfrm>
              <a:off x="1173319" y="410550"/>
              <a:ext cx="1499548" cy="223921"/>
            </a:xfrm>
            <a:prstGeom prst="rect">
              <a:avLst/>
            </a:prstGeom>
          </p:spPr>
        </p:pic>
        <p:pic>
          <p:nvPicPr>
            <p:cNvPr id="10" name="Picture 9">
              <a:extLst>
                <a:ext uri="{FF2B5EF4-FFF2-40B4-BE49-F238E27FC236}">
                  <a16:creationId xmlns:a16="http://schemas.microsoft.com/office/drawing/2014/main" id="{ACE8701C-905B-C9F3-B06C-176B48807978}"/>
                </a:ext>
              </a:extLst>
            </p:cNvPr>
            <p:cNvPicPr>
              <a:picLocks noChangeAspect="1"/>
            </p:cNvPicPr>
            <p:nvPr/>
          </p:nvPicPr>
          <p:blipFill rotWithShape="1">
            <a:blip r:embed="rId4">
              <a:extLst>
                <a:ext uri="{28A0092B-C50C-407E-A947-70E740481C1C}">
                  <a14:useLocalDpi xmlns:a14="http://schemas.microsoft.com/office/drawing/2010/main" val="0"/>
                </a:ext>
              </a:extLst>
            </a:blip>
            <a:srcRect t="47698" r="66864" b="20127"/>
            <a:stretch/>
          </p:blipFill>
          <p:spPr>
            <a:xfrm>
              <a:off x="2386735" y="679370"/>
              <a:ext cx="1056261" cy="176588"/>
            </a:xfrm>
            <a:prstGeom prst="rect">
              <a:avLst/>
            </a:prstGeom>
          </p:spPr>
        </p:pic>
        <p:pic>
          <p:nvPicPr>
            <p:cNvPr id="11" name="Picture 10">
              <a:extLst>
                <a:ext uri="{FF2B5EF4-FFF2-40B4-BE49-F238E27FC236}">
                  <a16:creationId xmlns:a16="http://schemas.microsoft.com/office/drawing/2014/main" id="{7F247380-9778-654F-3B86-8A0FD3D6C367}"/>
                </a:ext>
              </a:extLst>
            </p:cNvPr>
            <p:cNvPicPr>
              <a:picLocks noChangeAspect="1"/>
            </p:cNvPicPr>
            <p:nvPr/>
          </p:nvPicPr>
          <p:blipFill rotWithShape="1">
            <a:blip r:embed="rId4">
              <a:extLst>
                <a:ext uri="{28A0092B-C50C-407E-A947-70E740481C1C}">
                  <a14:useLocalDpi xmlns:a14="http://schemas.microsoft.com/office/drawing/2010/main" val="0"/>
                </a:ext>
              </a:extLst>
            </a:blip>
            <a:srcRect l="47738" r="15604" b="59495"/>
            <a:stretch/>
          </p:blipFill>
          <p:spPr>
            <a:xfrm>
              <a:off x="1173319" y="650467"/>
              <a:ext cx="1168543" cy="222311"/>
            </a:xfrm>
            <a:prstGeom prst="rect">
              <a:avLst/>
            </a:prstGeom>
          </p:spPr>
        </p:pic>
      </p:grpSp>
      <p:cxnSp>
        <p:nvCxnSpPr>
          <p:cNvPr id="12" name="Straight Connector 11">
            <a:extLst>
              <a:ext uri="{FF2B5EF4-FFF2-40B4-BE49-F238E27FC236}">
                <a16:creationId xmlns:a16="http://schemas.microsoft.com/office/drawing/2014/main" id="{2A3E7853-4419-D4D0-C3EC-E4DA4FFAC872}"/>
              </a:ext>
            </a:extLst>
          </p:cNvPr>
          <p:cNvCxnSpPr/>
          <p:nvPr/>
        </p:nvCxnSpPr>
        <p:spPr>
          <a:xfrm>
            <a:off x="677581" y="700391"/>
            <a:ext cx="10836837" cy="0"/>
          </a:xfrm>
          <a:prstGeom prst="line">
            <a:avLst/>
          </a:prstGeom>
          <a:ln w="28575">
            <a:solidFill>
              <a:schemeClr val="accent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Date Placeholder 12">
            <a:extLst>
              <a:ext uri="{FF2B5EF4-FFF2-40B4-BE49-F238E27FC236}">
                <a16:creationId xmlns:a16="http://schemas.microsoft.com/office/drawing/2014/main" id="{01B5D7B6-0853-43A7-C88A-757EA7746B18}"/>
              </a:ext>
            </a:extLst>
          </p:cNvPr>
          <p:cNvSpPr>
            <a:spLocks noGrp="1"/>
          </p:cNvSpPr>
          <p:nvPr>
            <p:ph type="dt" sz="half" idx="10"/>
          </p:nvPr>
        </p:nvSpPr>
        <p:spPr>
          <a:xfrm>
            <a:off x="838200" y="6348098"/>
            <a:ext cx="2743200" cy="365125"/>
          </a:xfrm>
        </p:spPr>
        <p:txBody>
          <a:bodyPr/>
          <a:lstStyle/>
          <a:p>
            <a:fld id="{F4A57D11-AAC0-49E7-82C6-099EE8E34B7A}" type="datetime1">
              <a:rPr lang="en-US" smtClean="0">
                <a:solidFill>
                  <a:schemeClr val="tx1"/>
                </a:solidFill>
              </a:rPr>
              <a:t>10/27/2023</a:t>
            </a:fld>
            <a:endParaRPr lang="en-US" dirty="0">
              <a:solidFill>
                <a:schemeClr val="tx1"/>
              </a:solidFill>
            </a:endParaRPr>
          </a:p>
        </p:txBody>
      </p:sp>
      <p:sp>
        <p:nvSpPr>
          <p:cNvPr id="14" name="Footer Placeholder 29">
            <a:extLst>
              <a:ext uri="{FF2B5EF4-FFF2-40B4-BE49-F238E27FC236}">
                <a16:creationId xmlns:a16="http://schemas.microsoft.com/office/drawing/2014/main" id="{AABC48D3-1803-48C0-3960-2E0E1207AE2C}"/>
              </a:ext>
            </a:extLst>
          </p:cNvPr>
          <p:cNvSpPr>
            <a:spLocks noGrp="1"/>
          </p:cNvSpPr>
          <p:nvPr>
            <p:ph type="ftr" sz="quarter" idx="11"/>
          </p:nvPr>
        </p:nvSpPr>
        <p:spPr>
          <a:xfrm>
            <a:off x="4038600" y="6357620"/>
            <a:ext cx="4114800" cy="365125"/>
          </a:xfrm>
        </p:spPr>
        <p:txBody>
          <a:bodyPr/>
          <a:lstStyle/>
          <a:p>
            <a:r>
              <a:rPr lang="en-US">
                <a:solidFill>
                  <a:schemeClr val="tx1"/>
                </a:solidFill>
              </a:rPr>
              <a:t>Email: hajcao10@gmail.com - Phone: +7 968 798 56 64</a:t>
            </a:r>
            <a:endParaRPr lang="en-US" dirty="0">
              <a:solidFill>
                <a:schemeClr val="tx1"/>
              </a:solidFill>
            </a:endParaRPr>
          </a:p>
        </p:txBody>
      </p:sp>
      <p:pic>
        <p:nvPicPr>
          <p:cNvPr id="2" name="Picture 1">
            <a:extLst>
              <a:ext uri="{FF2B5EF4-FFF2-40B4-BE49-F238E27FC236}">
                <a16:creationId xmlns:a16="http://schemas.microsoft.com/office/drawing/2014/main" id="{EF73F229-2BE2-C411-4C0F-6BC4784822CC}"/>
              </a:ext>
            </a:extLst>
          </p:cNvPr>
          <p:cNvPicPr>
            <a:picLocks noChangeAspect="1"/>
          </p:cNvPicPr>
          <p:nvPr/>
        </p:nvPicPr>
        <p:blipFill>
          <a:blip r:embed="rId5"/>
          <a:stretch>
            <a:fillRect/>
          </a:stretch>
        </p:blipFill>
        <p:spPr>
          <a:xfrm>
            <a:off x="10849107" y="218870"/>
            <a:ext cx="1091712" cy="379726"/>
          </a:xfrm>
          <a:prstGeom prst="rect">
            <a:avLst/>
          </a:prstGeom>
        </p:spPr>
      </p:pic>
      <p:pic>
        <p:nvPicPr>
          <p:cNvPr id="15" name="Picture 14">
            <a:extLst>
              <a:ext uri="{FF2B5EF4-FFF2-40B4-BE49-F238E27FC236}">
                <a16:creationId xmlns:a16="http://schemas.microsoft.com/office/drawing/2014/main" id="{15F74ADA-88B6-1C2C-44FA-B5B89018CD5E}"/>
              </a:ext>
            </a:extLst>
          </p:cNvPr>
          <p:cNvPicPr>
            <a:picLocks noChangeAspect="1"/>
          </p:cNvPicPr>
          <p:nvPr/>
        </p:nvPicPr>
        <p:blipFill>
          <a:blip r:embed="rId6"/>
          <a:stretch>
            <a:fillRect/>
          </a:stretch>
        </p:blipFill>
        <p:spPr>
          <a:xfrm>
            <a:off x="2392980" y="873083"/>
            <a:ext cx="7771748" cy="5522219"/>
          </a:xfrm>
          <a:prstGeom prst="rect">
            <a:avLst/>
          </a:prstGeom>
        </p:spPr>
      </p:pic>
      <p:sp>
        <p:nvSpPr>
          <p:cNvPr id="16" name="TextBox 15">
            <a:extLst>
              <a:ext uri="{FF2B5EF4-FFF2-40B4-BE49-F238E27FC236}">
                <a16:creationId xmlns:a16="http://schemas.microsoft.com/office/drawing/2014/main" id="{76306ABE-5ECA-08DD-B972-E7A5E8B7F46C}"/>
              </a:ext>
            </a:extLst>
          </p:cNvPr>
          <p:cNvSpPr txBox="1"/>
          <p:nvPr/>
        </p:nvSpPr>
        <p:spPr>
          <a:xfrm>
            <a:off x="2209800" y="802187"/>
            <a:ext cx="8138109" cy="769441"/>
          </a:xfrm>
          <a:prstGeom prst="rect">
            <a:avLst/>
          </a:prstGeom>
          <a:noFill/>
        </p:spPr>
        <p:txBody>
          <a:bodyPr wrap="square" rtlCol="0">
            <a:spAutoFit/>
          </a:bodyPr>
          <a:lstStyle/>
          <a:p>
            <a:pPr algn="ctr"/>
            <a:r>
              <a:rPr lang="en-US" sz="4400" b="1" i="0" dirty="0">
                <a:solidFill>
                  <a:srgbClr val="C00000"/>
                </a:solidFill>
                <a:effectLst/>
                <a:latin typeface="Arial" panose="020B0604020202020204" pitchFamily="34" charset="0"/>
                <a:cs typeface="Arial" panose="020B0604020202020204" pitchFamily="34" charset="0"/>
              </a:rPr>
              <a:t>Thank you </a:t>
            </a:r>
            <a:r>
              <a:rPr lang="en-US" sz="3600" b="1" i="0" dirty="0">
                <a:solidFill>
                  <a:srgbClr val="C00000"/>
                </a:solidFill>
                <a:effectLst/>
                <a:latin typeface="Arial" panose="020B0604020202020204" pitchFamily="34" charset="0"/>
                <a:cs typeface="Arial" panose="020B0604020202020204" pitchFamily="34" charset="0"/>
              </a:rPr>
              <a:t>for</a:t>
            </a:r>
            <a:r>
              <a:rPr lang="en-US" sz="4400" b="1" i="0" dirty="0">
                <a:solidFill>
                  <a:srgbClr val="C00000"/>
                </a:solidFill>
                <a:effectLst/>
                <a:latin typeface="Arial" panose="020B0604020202020204" pitchFamily="34" charset="0"/>
                <a:cs typeface="Arial" panose="020B0604020202020204" pitchFamily="34" charset="0"/>
              </a:rPr>
              <a:t> your attention!</a:t>
            </a:r>
            <a:endParaRPr lang="en-US" sz="4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5729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8B59AB-3137-9D0E-1839-E4E05968D87F}"/>
              </a:ext>
            </a:extLst>
          </p:cNvPr>
          <p:cNvSpPr>
            <a:spLocks noGrp="1"/>
          </p:cNvSpPr>
          <p:nvPr>
            <p:ph type="sldNum" sz="quarter" idx="12"/>
          </p:nvPr>
        </p:nvSpPr>
        <p:spPr/>
        <p:txBody>
          <a:bodyPr/>
          <a:lstStyle/>
          <a:p>
            <a:fld id="{78143F9A-AB53-43D0-ADD7-F0A5AE23CEF1}" type="slidenum">
              <a:rPr lang="en-US" smtClean="0">
                <a:solidFill>
                  <a:schemeClr val="tx1"/>
                </a:solidFill>
              </a:rPr>
              <a:t>2</a:t>
            </a:fld>
            <a:endParaRPr lang="en-US" dirty="0">
              <a:solidFill>
                <a:schemeClr val="tx1"/>
              </a:solidFill>
            </a:endParaRPr>
          </a:p>
        </p:txBody>
      </p:sp>
      <p:pic>
        <p:nvPicPr>
          <p:cNvPr id="6" name="Picture 5">
            <a:extLst>
              <a:ext uri="{FF2B5EF4-FFF2-40B4-BE49-F238E27FC236}">
                <a16:creationId xmlns:a16="http://schemas.microsoft.com/office/drawing/2014/main" id="{6152CC16-343B-B5B8-C9F3-A4148F5F84D4}"/>
              </a:ext>
            </a:extLst>
          </p:cNvPr>
          <p:cNvPicPr>
            <a:picLocks noChangeAspect="1"/>
          </p:cNvPicPr>
          <p:nvPr/>
        </p:nvPicPr>
        <p:blipFill>
          <a:blip r:embed="rId3"/>
          <a:stretch>
            <a:fillRect/>
          </a:stretch>
        </p:blipFill>
        <p:spPr>
          <a:xfrm>
            <a:off x="182880" y="97824"/>
            <a:ext cx="713932" cy="453072"/>
          </a:xfrm>
          <a:prstGeom prst="rect">
            <a:avLst/>
          </a:prstGeom>
        </p:spPr>
      </p:pic>
      <p:pic>
        <p:nvPicPr>
          <p:cNvPr id="7" name="Picture 6">
            <a:extLst>
              <a:ext uri="{FF2B5EF4-FFF2-40B4-BE49-F238E27FC236}">
                <a16:creationId xmlns:a16="http://schemas.microsoft.com/office/drawing/2014/main" id="{734B663B-140B-4A36-2D4B-07088D21A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026" y="127836"/>
            <a:ext cx="2745892" cy="446207"/>
          </a:xfrm>
          <a:prstGeom prst="rect">
            <a:avLst/>
          </a:prstGeom>
        </p:spPr>
      </p:pic>
      <p:grpSp>
        <p:nvGrpSpPr>
          <p:cNvPr id="8" name="Group 7">
            <a:extLst>
              <a:ext uri="{FF2B5EF4-FFF2-40B4-BE49-F238E27FC236}">
                <a16:creationId xmlns:a16="http://schemas.microsoft.com/office/drawing/2014/main" id="{FB15E5CC-5771-1ACD-EE35-0831F4EB1504}"/>
              </a:ext>
            </a:extLst>
          </p:cNvPr>
          <p:cNvGrpSpPr/>
          <p:nvPr/>
        </p:nvGrpSpPr>
        <p:grpSpPr>
          <a:xfrm>
            <a:off x="927837" y="190497"/>
            <a:ext cx="1760499" cy="360398"/>
            <a:chOff x="1173319" y="410550"/>
            <a:chExt cx="2269677" cy="462228"/>
          </a:xfrm>
        </p:grpSpPr>
        <p:pic>
          <p:nvPicPr>
            <p:cNvPr id="9" name="Picture 8">
              <a:extLst>
                <a:ext uri="{FF2B5EF4-FFF2-40B4-BE49-F238E27FC236}">
                  <a16:creationId xmlns:a16="http://schemas.microsoft.com/office/drawing/2014/main" id="{06DD6F6F-AA4B-E41A-835A-4976547AAD2B}"/>
                </a:ext>
              </a:extLst>
            </p:cNvPr>
            <p:cNvPicPr>
              <a:picLocks noChangeAspect="1"/>
            </p:cNvPicPr>
            <p:nvPr/>
          </p:nvPicPr>
          <p:blipFill rotWithShape="1">
            <a:blip r:embed="rId5">
              <a:extLst>
                <a:ext uri="{28A0092B-C50C-407E-A947-70E740481C1C}">
                  <a14:useLocalDpi xmlns:a14="http://schemas.microsoft.com/office/drawing/2010/main" val="0"/>
                </a:ext>
              </a:extLst>
            </a:blip>
            <a:srcRect t="1" r="52958" b="59200"/>
            <a:stretch/>
          </p:blipFill>
          <p:spPr>
            <a:xfrm>
              <a:off x="1173319" y="410550"/>
              <a:ext cx="1499548" cy="223921"/>
            </a:xfrm>
            <a:prstGeom prst="rect">
              <a:avLst/>
            </a:prstGeom>
          </p:spPr>
        </p:pic>
        <p:pic>
          <p:nvPicPr>
            <p:cNvPr id="10" name="Picture 9">
              <a:extLst>
                <a:ext uri="{FF2B5EF4-FFF2-40B4-BE49-F238E27FC236}">
                  <a16:creationId xmlns:a16="http://schemas.microsoft.com/office/drawing/2014/main" id="{ACE8701C-905B-C9F3-B06C-176B48807978}"/>
                </a:ext>
              </a:extLst>
            </p:cNvPr>
            <p:cNvPicPr>
              <a:picLocks noChangeAspect="1"/>
            </p:cNvPicPr>
            <p:nvPr/>
          </p:nvPicPr>
          <p:blipFill rotWithShape="1">
            <a:blip r:embed="rId5">
              <a:extLst>
                <a:ext uri="{28A0092B-C50C-407E-A947-70E740481C1C}">
                  <a14:useLocalDpi xmlns:a14="http://schemas.microsoft.com/office/drawing/2010/main" val="0"/>
                </a:ext>
              </a:extLst>
            </a:blip>
            <a:srcRect t="47698" r="66864" b="20127"/>
            <a:stretch/>
          </p:blipFill>
          <p:spPr>
            <a:xfrm>
              <a:off x="2386735" y="679370"/>
              <a:ext cx="1056261" cy="176588"/>
            </a:xfrm>
            <a:prstGeom prst="rect">
              <a:avLst/>
            </a:prstGeom>
          </p:spPr>
        </p:pic>
        <p:pic>
          <p:nvPicPr>
            <p:cNvPr id="11" name="Picture 10">
              <a:extLst>
                <a:ext uri="{FF2B5EF4-FFF2-40B4-BE49-F238E27FC236}">
                  <a16:creationId xmlns:a16="http://schemas.microsoft.com/office/drawing/2014/main" id="{7F247380-9778-654F-3B86-8A0FD3D6C367}"/>
                </a:ext>
              </a:extLst>
            </p:cNvPr>
            <p:cNvPicPr>
              <a:picLocks noChangeAspect="1"/>
            </p:cNvPicPr>
            <p:nvPr/>
          </p:nvPicPr>
          <p:blipFill rotWithShape="1">
            <a:blip r:embed="rId5">
              <a:extLst>
                <a:ext uri="{28A0092B-C50C-407E-A947-70E740481C1C}">
                  <a14:useLocalDpi xmlns:a14="http://schemas.microsoft.com/office/drawing/2010/main" val="0"/>
                </a:ext>
              </a:extLst>
            </a:blip>
            <a:srcRect l="47738" r="15604" b="59495"/>
            <a:stretch/>
          </p:blipFill>
          <p:spPr>
            <a:xfrm>
              <a:off x="1173319" y="650467"/>
              <a:ext cx="1168543" cy="222311"/>
            </a:xfrm>
            <a:prstGeom prst="rect">
              <a:avLst/>
            </a:prstGeom>
          </p:spPr>
        </p:pic>
      </p:grpSp>
      <p:cxnSp>
        <p:nvCxnSpPr>
          <p:cNvPr id="12" name="Straight Connector 11">
            <a:extLst>
              <a:ext uri="{FF2B5EF4-FFF2-40B4-BE49-F238E27FC236}">
                <a16:creationId xmlns:a16="http://schemas.microsoft.com/office/drawing/2014/main" id="{2A3E7853-4419-D4D0-C3EC-E4DA4FFAC872}"/>
              </a:ext>
            </a:extLst>
          </p:cNvPr>
          <p:cNvCxnSpPr/>
          <p:nvPr/>
        </p:nvCxnSpPr>
        <p:spPr>
          <a:xfrm>
            <a:off x="677581" y="700391"/>
            <a:ext cx="10836837" cy="0"/>
          </a:xfrm>
          <a:prstGeom prst="line">
            <a:avLst/>
          </a:prstGeom>
          <a:ln w="28575">
            <a:solidFill>
              <a:schemeClr val="accent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Date Placeholder 12">
            <a:extLst>
              <a:ext uri="{FF2B5EF4-FFF2-40B4-BE49-F238E27FC236}">
                <a16:creationId xmlns:a16="http://schemas.microsoft.com/office/drawing/2014/main" id="{01B5D7B6-0853-43A7-C88A-757EA7746B18}"/>
              </a:ext>
            </a:extLst>
          </p:cNvPr>
          <p:cNvSpPr>
            <a:spLocks noGrp="1"/>
          </p:cNvSpPr>
          <p:nvPr>
            <p:ph type="dt" sz="half" idx="10"/>
          </p:nvPr>
        </p:nvSpPr>
        <p:spPr>
          <a:xfrm>
            <a:off x="838200" y="6348098"/>
            <a:ext cx="2743200" cy="365125"/>
          </a:xfrm>
        </p:spPr>
        <p:txBody>
          <a:bodyPr/>
          <a:lstStyle/>
          <a:p>
            <a:fld id="{EFA59FD5-B428-4084-B29B-41C20AE53917}" type="datetime1">
              <a:rPr lang="en-US" smtClean="0">
                <a:solidFill>
                  <a:schemeClr val="tx1"/>
                </a:solidFill>
              </a:rPr>
              <a:t>10/27/2023</a:t>
            </a:fld>
            <a:endParaRPr lang="en-US" dirty="0">
              <a:solidFill>
                <a:schemeClr val="tx1"/>
              </a:solidFill>
            </a:endParaRPr>
          </a:p>
        </p:txBody>
      </p:sp>
      <p:sp>
        <p:nvSpPr>
          <p:cNvPr id="14" name="Footer Placeholder 29">
            <a:extLst>
              <a:ext uri="{FF2B5EF4-FFF2-40B4-BE49-F238E27FC236}">
                <a16:creationId xmlns:a16="http://schemas.microsoft.com/office/drawing/2014/main" id="{AABC48D3-1803-48C0-3960-2E0E1207AE2C}"/>
              </a:ext>
            </a:extLst>
          </p:cNvPr>
          <p:cNvSpPr>
            <a:spLocks noGrp="1"/>
          </p:cNvSpPr>
          <p:nvPr>
            <p:ph type="ftr" sz="quarter" idx="11"/>
          </p:nvPr>
        </p:nvSpPr>
        <p:spPr>
          <a:xfrm>
            <a:off x="4038600" y="6357620"/>
            <a:ext cx="4114800" cy="365125"/>
          </a:xfrm>
        </p:spPr>
        <p:txBody>
          <a:bodyPr/>
          <a:lstStyle/>
          <a:p>
            <a:r>
              <a:rPr lang="en-US">
                <a:solidFill>
                  <a:schemeClr val="tx1"/>
                </a:solidFill>
              </a:rPr>
              <a:t>Email: hajcao10@gmail.com - Phone: +7 968 798 56 64</a:t>
            </a:r>
            <a:endParaRPr lang="en-US" dirty="0">
              <a:solidFill>
                <a:schemeClr val="tx1"/>
              </a:solidFill>
            </a:endParaRPr>
          </a:p>
        </p:txBody>
      </p:sp>
      <p:pic>
        <p:nvPicPr>
          <p:cNvPr id="2" name="Picture 1">
            <a:extLst>
              <a:ext uri="{FF2B5EF4-FFF2-40B4-BE49-F238E27FC236}">
                <a16:creationId xmlns:a16="http://schemas.microsoft.com/office/drawing/2014/main" id="{EF73F229-2BE2-C411-4C0F-6BC4784822CC}"/>
              </a:ext>
            </a:extLst>
          </p:cNvPr>
          <p:cNvPicPr>
            <a:picLocks noChangeAspect="1"/>
          </p:cNvPicPr>
          <p:nvPr/>
        </p:nvPicPr>
        <p:blipFill>
          <a:blip r:embed="rId6"/>
          <a:stretch>
            <a:fillRect/>
          </a:stretch>
        </p:blipFill>
        <p:spPr>
          <a:xfrm>
            <a:off x="10849107" y="218870"/>
            <a:ext cx="1091712" cy="379726"/>
          </a:xfrm>
          <a:prstGeom prst="rect">
            <a:avLst/>
          </a:prstGeom>
        </p:spPr>
      </p:pic>
      <p:sp>
        <p:nvSpPr>
          <p:cNvPr id="18" name="TextBox 17">
            <a:extLst>
              <a:ext uri="{FF2B5EF4-FFF2-40B4-BE49-F238E27FC236}">
                <a16:creationId xmlns:a16="http://schemas.microsoft.com/office/drawing/2014/main" id="{9BC680DD-8CC8-AD67-93BC-59FC997FD4CE}"/>
              </a:ext>
            </a:extLst>
          </p:cNvPr>
          <p:cNvSpPr txBox="1"/>
          <p:nvPr/>
        </p:nvSpPr>
        <p:spPr>
          <a:xfrm>
            <a:off x="677581" y="768904"/>
            <a:ext cx="10836837" cy="5517664"/>
          </a:xfrm>
          <a:prstGeom prst="rect">
            <a:avLst/>
          </a:prstGeom>
          <a:noFill/>
        </p:spPr>
        <p:txBody>
          <a:bodyPr wrap="square">
            <a:spAutoFit/>
          </a:bodyPr>
          <a:lstStyle/>
          <a:p>
            <a:pPr algn="ctr"/>
            <a:r>
              <a:rPr lang="en-US" sz="2400" b="1" dirty="0">
                <a:latin typeface="Arial" panose="020B0604020202020204" pitchFamily="34" charset="0"/>
                <a:ea typeface="Times New Roman" panose="02020603050405020304" pitchFamily="18" charset="0"/>
              </a:rPr>
              <a:t>Contents</a:t>
            </a:r>
          </a:p>
          <a:p>
            <a:pPr marL="342900" indent="-342900">
              <a:lnSpc>
                <a:spcPct val="200000"/>
              </a:lnSpc>
              <a:buFont typeface="+mj-lt"/>
              <a:buAutoNum type="arabicPeriod"/>
            </a:pPr>
            <a:r>
              <a:rPr lang="en-US" sz="2400" dirty="0">
                <a:latin typeface="Arial" panose="020B0604020202020204" pitchFamily="34" charset="0"/>
                <a:ea typeface="Times New Roman" panose="02020603050405020304" pitchFamily="18" charset="0"/>
              </a:rPr>
              <a:t>Introduction</a:t>
            </a:r>
          </a:p>
          <a:p>
            <a:pPr marL="342900" indent="-342900">
              <a:lnSpc>
                <a:spcPct val="200000"/>
              </a:lnSpc>
              <a:buFont typeface="+mj-lt"/>
              <a:buAutoNum type="arabicPeriod"/>
            </a:pPr>
            <a:r>
              <a:rPr lang="en-US" sz="2400" dirty="0">
                <a:effectLst/>
                <a:latin typeface="Arial" panose="020B0604020202020204" pitchFamily="34" charset="0"/>
                <a:ea typeface="Calibri" panose="020F0502020204030204" pitchFamily="34" charset="0"/>
                <a:cs typeface="Arial" panose="020B0604020202020204" pitchFamily="34" charset="0"/>
              </a:rPr>
              <a:t>Scientific justification</a:t>
            </a:r>
            <a:endParaRPr lang="ru-RU" sz="2400" dirty="0">
              <a:latin typeface="Arial" panose="020B0604020202020204" pitchFamily="34" charset="0"/>
              <a:ea typeface="Times New Roman" panose="02020603050405020304" pitchFamily="18" charset="0"/>
            </a:endParaRPr>
          </a:p>
          <a:p>
            <a:pPr marL="342900" indent="-342900">
              <a:lnSpc>
                <a:spcPct val="200000"/>
              </a:lnSpc>
              <a:buFont typeface="+mj-lt"/>
              <a:buAutoNum type="arabicPeriod"/>
            </a:pPr>
            <a:r>
              <a:rPr lang="en-US" sz="2400" dirty="0">
                <a:latin typeface="Arial" panose="020B0604020202020204" pitchFamily="34" charset="0"/>
                <a:ea typeface="Times New Roman" panose="02020603050405020304" pitchFamily="18" charset="0"/>
              </a:rPr>
              <a:t>Description of the wide-aperture backscattering detector (BSD)</a:t>
            </a:r>
          </a:p>
          <a:p>
            <a:pPr marL="342900" indent="-342900">
              <a:lnSpc>
                <a:spcPct val="200000"/>
              </a:lnSpc>
              <a:buFont typeface="+mj-lt"/>
              <a:buAutoNum type="arabicPeriod"/>
            </a:pPr>
            <a:r>
              <a:rPr lang="en-US" sz="2400" dirty="0">
                <a:effectLst/>
                <a:latin typeface="Arial" panose="020B0604020202020204" pitchFamily="34" charset="0"/>
                <a:ea typeface="Times New Roman" panose="02020603050405020304" pitchFamily="18" charset="0"/>
                <a:cs typeface="Arial" panose="020B0604020202020204" pitchFamily="34" charset="0"/>
              </a:rPr>
              <a:t>The main geometric characteristics of the detector rings of the wide-aperture backscattering detector (BSD-A)</a:t>
            </a:r>
            <a:endParaRPr lang="ru-RU" sz="24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lnSpc>
                <a:spcPct val="200000"/>
              </a:lnSpc>
              <a:buFont typeface="+mj-lt"/>
              <a:buAutoNum type="arabicPeriod"/>
            </a:pPr>
            <a:r>
              <a:rPr lang="en-US" sz="2400" dirty="0">
                <a:effectLst/>
                <a:latin typeface="Arial" panose="020B0604020202020204" pitchFamily="34" charset="0"/>
                <a:ea typeface="Times New Roman" panose="02020603050405020304" pitchFamily="18" charset="0"/>
                <a:cs typeface="Arial" panose="020B0604020202020204" pitchFamily="34" charset="0"/>
              </a:rPr>
              <a:t>Status and stage of project implementation</a:t>
            </a:r>
          </a:p>
          <a:p>
            <a:pPr marL="342900" indent="-342900">
              <a:lnSpc>
                <a:spcPct val="200000"/>
              </a:lnSpc>
              <a:buFont typeface="+mj-lt"/>
              <a:buAutoNum type="arabicPeriod"/>
            </a:pPr>
            <a:r>
              <a:rPr lang="en-US" sz="2400" dirty="0">
                <a:effectLst/>
                <a:latin typeface="Arial" panose="020B0604020202020204" pitchFamily="34" charset="0"/>
                <a:ea typeface="Calibri" panose="020F0502020204030204" pitchFamily="34" charset="0"/>
                <a:cs typeface="Arial" panose="020B0604020202020204" pitchFamily="34" charset="0"/>
              </a:rPr>
              <a:t>Conclusion</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9439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8B59AB-3137-9D0E-1839-E4E05968D87F}"/>
              </a:ext>
            </a:extLst>
          </p:cNvPr>
          <p:cNvSpPr>
            <a:spLocks noGrp="1"/>
          </p:cNvSpPr>
          <p:nvPr>
            <p:ph type="sldNum" sz="quarter" idx="12"/>
          </p:nvPr>
        </p:nvSpPr>
        <p:spPr/>
        <p:txBody>
          <a:bodyPr/>
          <a:lstStyle/>
          <a:p>
            <a:fld id="{78143F9A-AB53-43D0-ADD7-F0A5AE23CEF1}" type="slidenum">
              <a:rPr lang="en-US" smtClean="0">
                <a:solidFill>
                  <a:schemeClr val="tx1"/>
                </a:solidFill>
              </a:rPr>
              <a:t>3</a:t>
            </a:fld>
            <a:endParaRPr lang="en-US" dirty="0">
              <a:solidFill>
                <a:schemeClr val="tx1"/>
              </a:solidFill>
            </a:endParaRPr>
          </a:p>
        </p:txBody>
      </p:sp>
      <p:pic>
        <p:nvPicPr>
          <p:cNvPr id="6" name="Picture 5">
            <a:extLst>
              <a:ext uri="{FF2B5EF4-FFF2-40B4-BE49-F238E27FC236}">
                <a16:creationId xmlns:a16="http://schemas.microsoft.com/office/drawing/2014/main" id="{6152CC16-343B-B5B8-C9F3-A4148F5F84D4}"/>
              </a:ext>
            </a:extLst>
          </p:cNvPr>
          <p:cNvPicPr>
            <a:picLocks noChangeAspect="1"/>
          </p:cNvPicPr>
          <p:nvPr/>
        </p:nvPicPr>
        <p:blipFill>
          <a:blip r:embed="rId3"/>
          <a:stretch>
            <a:fillRect/>
          </a:stretch>
        </p:blipFill>
        <p:spPr>
          <a:xfrm>
            <a:off x="182880" y="97824"/>
            <a:ext cx="713932" cy="453072"/>
          </a:xfrm>
          <a:prstGeom prst="rect">
            <a:avLst/>
          </a:prstGeom>
        </p:spPr>
      </p:pic>
      <p:pic>
        <p:nvPicPr>
          <p:cNvPr id="7" name="Picture 6">
            <a:extLst>
              <a:ext uri="{FF2B5EF4-FFF2-40B4-BE49-F238E27FC236}">
                <a16:creationId xmlns:a16="http://schemas.microsoft.com/office/drawing/2014/main" id="{734B663B-140B-4A36-2D4B-07088D21A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026" y="127836"/>
            <a:ext cx="2745892" cy="446207"/>
          </a:xfrm>
          <a:prstGeom prst="rect">
            <a:avLst/>
          </a:prstGeom>
        </p:spPr>
      </p:pic>
      <p:grpSp>
        <p:nvGrpSpPr>
          <p:cNvPr id="8" name="Group 7">
            <a:extLst>
              <a:ext uri="{FF2B5EF4-FFF2-40B4-BE49-F238E27FC236}">
                <a16:creationId xmlns:a16="http://schemas.microsoft.com/office/drawing/2014/main" id="{FB15E5CC-5771-1ACD-EE35-0831F4EB1504}"/>
              </a:ext>
            </a:extLst>
          </p:cNvPr>
          <p:cNvGrpSpPr/>
          <p:nvPr/>
        </p:nvGrpSpPr>
        <p:grpSpPr>
          <a:xfrm>
            <a:off x="927837" y="190497"/>
            <a:ext cx="1760499" cy="360398"/>
            <a:chOff x="1173319" y="410550"/>
            <a:chExt cx="2269677" cy="462228"/>
          </a:xfrm>
        </p:grpSpPr>
        <p:pic>
          <p:nvPicPr>
            <p:cNvPr id="9" name="Picture 8">
              <a:extLst>
                <a:ext uri="{FF2B5EF4-FFF2-40B4-BE49-F238E27FC236}">
                  <a16:creationId xmlns:a16="http://schemas.microsoft.com/office/drawing/2014/main" id="{06DD6F6F-AA4B-E41A-835A-4976547AAD2B}"/>
                </a:ext>
              </a:extLst>
            </p:cNvPr>
            <p:cNvPicPr>
              <a:picLocks noChangeAspect="1"/>
            </p:cNvPicPr>
            <p:nvPr/>
          </p:nvPicPr>
          <p:blipFill rotWithShape="1">
            <a:blip r:embed="rId5">
              <a:extLst>
                <a:ext uri="{28A0092B-C50C-407E-A947-70E740481C1C}">
                  <a14:useLocalDpi xmlns:a14="http://schemas.microsoft.com/office/drawing/2010/main" val="0"/>
                </a:ext>
              </a:extLst>
            </a:blip>
            <a:srcRect t="1" r="52958" b="59200"/>
            <a:stretch/>
          </p:blipFill>
          <p:spPr>
            <a:xfrm>
              <a:off x="1173319" y="410550"/>
              <a:ext cx="1499548" cy="223921"/>
            </a:xfrm>
            <a:prstGeom prst="rect">
              <a:avLst/>
            </a:prstGeom>
          </p:spPr>
        </p:pic>
        <p:pic>
          <p:nvPicPr>
            <p:cNvPr id="10" name="Picture 9">
              <a:extLst>
                <a:ext uri="{FF2B5EF4-FFF2-40B4-BE49-F238E27FC236}">
                  <a16:creationId xmlns:a16="http://schemas.microsoft.com/office/drawing/2014/main" id="{ACE8701C-905B-C9F3-B06C-176B48807978}"/>
                </a:ext>
              </a:extLst>
            </p:cNvPr>
            <p:cNvPicPr>
              <a:picLocks noChangeAspect="1"/>
            </p:cNvPicPr>
            <p:nvPr/>
          </p:nvPicPr>
          <p:blipFill rotWithShape="1">
            <a:blip r:embed="rId5">
              <a:extLst>
                <a:ext uri="{28A0092B-C50C-407E-A947-70E740481C1C}">
                  <a14:useLocalDpi xmlns:a14="http://schemas.microsoft.com/office/drawing/2010/main" val="0"/>
                </a:ext>
              </a:extLst>
            </a:blip>
            <a:srcRect t="47698" r="66864" b="20127"/>
            <a:stretch/>
          </p:blipFill>
          <p:spPr>
            <a:xfrm>
              <a:off x="2386735" y="679370"/>
              <a:ext cx="1056261" cy="176588"/>
            </a:xfrm>
            <a:prstGeom prst="rect">
              <a:avLst/>
            </a:prstGeom>
          </p:spPr>
        </p:pic>
        <p:pic>
          <p:nvPicPr>
            <p:cNvPr id="11" name="Picture 10">
              <a:extLst>
                <a:ext uri="{FF2B5EF4-FFF2-40B4-BE49-F238E27FC236}">
                  <a16:creationId xmlns:a16="http://schemas.microsoft.com/office/drawing/2014/main" id="{7F247380-9778-654F-3B86-8A0FD3D6C367}"/>
                </a:ext>
              </a:extLst>
            </p:cNvPr>
            <p:cNvPicPr>
              <a:picLocks noChangeAspect="1"/>
            </p:cNvPicPr>
            <p:nvPr/>
          </p:nvPicPr>
          <p:blipFill rotWithShape="1">
            <a:blip r:embed="rId5">
              <a:extLst>
                <a:ext uri="{28A0092B-C50C-407E-A947-70E740481C1C}">
                  <a14:useLocalDpi xmlns:a14="http://schemas.microsoft.com/office/drawing/2010/main" val="0"/>
                </a:ext>
              </a:extLst>
            </a:blip>
            <a:srcRect l="47738" r="15604" b="59495"/>
            <a:stretch/>
          </p:blipFill>
          <p:spPr>
            <a:xfrm>
              <a:off x="1173319" y="650467"/>
              <a:ext cx="1168543" cy="222311"/>
            </a:xfrm>
            <a:prstGeom prst="rect">
              <a:avLst/>
            </a:prstGeom>
          </p:spPr>
        </p:pic>
      </p:grpSp>
      <p:cxnSp>
        <p:nvCxnSpPr>
          <p:cNvPr id="12" name="Straight Connector 11">
            <a:extLst>
              <a:ext uri="{FF2B5EF4-FFF2-40B4-BE49-F238E27FC236}">
                <a16:creationId xmlns:a16="http://schemas.microsoft.com/office/drawing/2014/main" id="{2A3E7853-4419-D4D0-C3EC-E4DA4FFAC872}"/>
              </a:ext>
            </a:extLst>
          </p:cNvPr>
          <p:cNvCxnSpPr/>
          <p:nvPr/>
        </p:nvCxnSpPr>
        <p:spPr>
          <a:xfrm>
            <a:off x="677581" y="700391"/>
            <a:ext cx="10836837" cy="0"/>
          </a:xfrm>
          <a:prstGeom prst="line">
            <a:avLst/>
          </a:prstGeom>
          <a:ln w="28575">
            <a:solidFill>
              <a:schemeClr val="accent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Date Placeholder 12">
            <a:extLst>
              <a:ext uri="{FF2B5EF4-FFF2-40B4-BE49-F238E27FC236}">
                <a16:creationId xmlns:a16="http://schemas.microsoft.com/office/drawing/2014/main" id="{01B5D7B6-0853-43A7-C88A-757EA7746B18}"/>
              </a:ext>
            </a:extLst>
          </p:cNvPr>
          <p:cNvSpPr>
            <a:spLocks noGrp="1"/>
          </p:cNvSpPr>
          <p:nvPr>
            <p:ph type="dt" sz="half" idx="10"/>
          </p:nvPr>
        </p:nvSpPr>
        <p:spPr>
          <a:xfrm>
            <a:off x="838200" y="6348098"/>
            <a:ext cx="2743200" cy="365125"/>
          </a:xfrm>
        </p:spPr>
        <p:txBody>
          <a:bodyPr/>
          <a:lstStyle/>
          <a:p>
            <a:fld id="{3C61B24F-2CD1-4BC9-BE6A-3403A71234D8}" type="datetime1">
              <a:rPr lang="en-US" smtClean="0">
                <a:solidFill>
                  <a:schemeClr val="tx1"/>
                </a:solidFill>
              </a:rPr>
              <a:t>10/27/2023</a:t>
            </a:fld>
            <a:endParaRPr lang="en-US" dirty="0">
              <a:solidFill>
                <a:schemeClr val="tx1"/>
              </a:solidFill>
            </a:endParaRPr>
          </a:p>
        </p:txBody>
      </p:sp>
      <p:sp>
        <p:nvSpPr>
          <p:cNvPr id="14" name="Footer Placeholder 29">
            <a:extLst>
              <a:ext uri="{FF2B5EF4-FFF2-40B4-BE49-F238E27FC236}">
                <a16:creationId xmlns:a16="http://schemas.microsoft.com/office/drawing/2014/main" id="{AABC48D3-1803-48C0-3960-2E0E1207AE2C}"/>
              </a:ext>
            </a:extLst>
          </p:cNvPr>
          <p:cNvSpPr>
            <a:spLocks noGrp="1"/>
          </p:cNvSpPr>
          <p:nvPr>
            <p:ph type="ftr" sz="quarter" idx="11"/>
          </p:nvPr>
        </p:nvSpPr>
        <p:spPr>
          <a:xfrm>
            <a:off x="4038600" y="6357620"/>
            <a:ext cx="4114800" cy="365125"/>
          </a:xfrm>
        </p:spPr>
        <p:txBody>
          <a:bodyPr/>
          <a:lstStyle/>
          <a:p>
            <a:r>
              <a:rPr lang="en-US">
                <a:solidFill>
                  <a:schemeClr val="tx1"/>
                </a:solidFill>
              </a:rPr>
              <a:t>Email: hajcao10@gmail.com - Phone: +7 968 798 56 64</a:t>
            </a:r>
            <a:endParaRPr lang="en-US" dirty="0">
              <a:solidFill>
                <a:schemeClr val="tx1"/>
              </a:solidFill>
            </a:endParaRPr>
          </a:p>
        </p:txBody>
      </p:sp>
      <p:pic>
        <p:nvPicPr>
          <p:cNvPr id="2" name="Picture 1">
            <a:extLst>
              <a:ext uri="{FF2B5EF4-FFF2-40B4-BE49-F238E27FC236}">
                <a16:creationId xmlns:a16="http://schemas.microsoft.com/office/drawing/2014/main" id="{EF73F229-2BE2-C411-4C0F-6BC4784822CC}"/>
              </a:ext>
            </a:extLst>
          </p:cNvPr>
          <p:cNvPicPr>
            <a:picLocks noChangeAspect="1"/>
          </p:cNvPicPr>
          <p:nvPr/>
        </p:nvPicPr>
        <p:blipFill>
          <a:blip r:embed="rId6"/>
          <a:stretch>
            <a:fillRect/>
          </a:stretch>
        </p:blipFill>
        <p:spPr>
          <a:xfrm>
            <a:off x="10849107" y="218870"/>
            <a:ext cx="1091712" cy="379726"/>
          </a:xfrm>
          <a:prstGeom prst="rect">
            <a:avLst/>
          </a:prstGeom>
        </p:spPr>
      </p:pic>
      <p:sp>
        <p:nvSpPr>
          <p:cNvPr id="3" name="Rectangle 2">
            <a:extLst>
              <a:ext uri="{FF2B5EF4-FFF2-40B4-BE49-F238E27FC236}">
                <a16:creationId xmlns:a16="http://schemas.microsoft.com/office/drawing/2014/main" id="{C22E24E3-7F7C-EB32-F17E-682E371E984A}"/>
              </a:ext>
            </a:extLst>
          </p:cNvPr>
          <p:cNvSpPr/>
          <p:nvPr/>
        </p:nvSpPr>
        <p:spPr>
          <a:xfrm>
            <a:off x="399033" y="742389"/>
            <a:ext cx="1963999" cy="400110"/>
          </a:xfrm>
          <a:prstGeom prst="rect">
            <a:avLst/>
          </a:prstGeom>
        </p:spPr>
        <p:txBody>
          <a:bodyPr wrap="none">
            <a:spAutoFit/>
          </a:bodyPr>
          <a:lstStyle/>
          <a:p>
            <a:r>
              <a:rPr lang="en-US" sz="2000" b="1" dirty="0">
                <a:latin typeface="Arial" panose="020B0604020202020204" pitchFamily="34" charset="0"/>
                <a:ea typeface="Times New Roman" panose="02020603050405020304" pitchFamily="18" charset="0"/>
              </a:rPr>
              <a:t>1. Introduction</a:t>
            </a:r>
          </a:p>
        </p:txBody>
      </p:sp>
      <p:sp>
        <p:nvSpPr>
          <p:cNvPr id="15" name="TextBox 14">
            <a:extLst>
              <a:ext uri="{FF2B5EF4-FFF2-40B4-BE49-F238E27FC236}">
                <a16:creationId xmlns:a16="http://schemas.microsoft.com/office/drawing/2014/main" id="{95C30BAC-FA6C-D874-779A-EBAF0F281B47}"/>
              </a:ext>
            </a:extLst>
          </p:cNvPr>
          <p:cNvSpPr txBox="1"/>
          <p:nvPr/>
        </p:nvSpPr>
        <p:spPr>
          <a:xfrm>
            <a:off x="103601" y="1033270"/>
            <a:ext cx="11984800" cy="1384995"/>
          </a:xfrm>
          <a:prstGeom prst="rect">
            <a:avLst/>
          </a:prstGeom>
          <a:noFill/>
        </p:spPr>
        <p:txBody>
          <a:bodyPr wrap="square">
            <a:spAutoFit/>
          </a:bodyPr>
          <a:lstStyle/>
          <a:p>
            <a:pPr algn="just">
              <a:spcBef>
                <a:spcPts val="1200"/>
              </a:spcBef>
            </a:pP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1600" dirty="0">
                <a:latin typeface="Arial" panose="020B0604020202020204" pitchFamily="34" charset="0"/>
                <a:ea typeface="Times New Roman" panose="02020603050405020304" pitchFamily="18" charset="0"/>
                <a:cs typeface="Arial" panose="020B0604020202020204" pitchFamily="34" charset="0"/>
              </a:rPr>
              <a:t>The High-Resolution Fourier Diffractometer (HRFD) developed in the framework of collaboration between FLNP JINR (Dubna), PNPI (</a:t>
            </a:r>
            <a:r>
              <a:rPr lang="en-US" sz="1600" dirty="0" err="1">
                <a:latin typeface="Arial" panose="020B0604020202020204" pitchFamily="34" charset="0"/>
                <a:ea typeface="Times New Roman" panose="02020603050405020304" pitchFamily="18" charset="0"/>
                <a:cs typeface="Arial" panose="020B0604020202020204" pitchFamily="34" charset="0"/>
              </a:rPr>
              <a:t>Gatchina</a:t>
            </a:r>
            <a:r>
              <a:rPr lang="en-US" sz="1600" dirty="0">
                <a:latin typeface="Arial" panose="020B0604020202020204" pitchFamily="34" charset="0"/>
                <a:ea typeface="Times New Roman" panose="02020603050405020304" pitchFamily="18" charset="0"/>
                <a:cs typeface="Arial" panose="020B0604020202020204" pitchFamily="34" charset="0"/>
              </a:rPr>
              <a:t>) and VTT (Espoo, Finland) has been operating at the IBR-2 reactor since 1994. In the past few years, some of the key units that became morally obsolete or worn out, have been replaced. Particularly, in 2016 a new mirror neutron guide and fast Fourier chopper were put into operation and previously there had been a complete replacement in the data acquisition and experiment control electronics.</a:t>
            </a:r>
            <a:endParaRPr lang="en-US" sz="1600" dirty="0"/>
          </a:p>
        </p:txBody>
      </p:sp>
      <p:pic>
        <p:nvPicPr>
          <p:cNvPr id="5" name="Picture 4">
            <a:extLst>
              <a:ext uri="{FF2B5EF4-FFF2-40B4-BE49-F238E27FC236}">
                <a16:creationId xmlns:a16="http://schemas.microsoft.com/office/drawing/2014/main" id="{8B18939A-C834-A033-DE84-96572DCC78B7}"/>
              </a:ext>
            </a:extLst>
          </p:cNvPr>
          <p:cNvPicPr>
            <a:picLocks noChangeAspect="1"/>
          </p:cNvPicPr>
          <p:nvPr/>
        </p:nvPicPr>
        <p:blipFill>
          <a:blip r:embed="rId7"/>
          <a:stretch>
            <a:fillRect/>
          </a:stretch>
        </p:blipFill>
        <p:spPr>
          <a:xfrm>
            <a:off x="103600" y="2412644"/>
            <a:ext cx="6232069" cy="2160000"/>
          </a:xfrm>
          <a:prstGeom prst="rect">
            <a:avLst/>
          </a:prstGeom>
        </p:spPr>
      </p:pic>
      <p:sp>
        <p:nvSpPr>
          <p:cNvPr id="20" name="TextBox 19">
            <a:extLst>
              <a:ext uri="{FF2B5EF4-FFF2-40B4-BE49-F238E27FC236}">
                <a16:creationId xmlns:a16="http://schemas.microsoft.com/office/drawing/2014/main" id="{9D80E0B5-FE8A-817C-2856-6E2705D31CD7}"/>
              </a:ext>
            </a:extLst>
          </p:cNvPr>
          <p:cNvSpPr txBox="1"/>
          <p:nvPr/>
        </p:nvSpPr>
        <p:spPr>
          <a:xfrm>
            <a:off x="6511981" y="2513045"/>
            <a:ext cx="5576420" cy="3154710"/>
          </a:xfrm>
          <a:prstGeom prst="rect">
            <a:avLst/>
          </a:prstGeom>
          <a:noFill/>
        </p:spPr>
        <p:txBody>
          <a:bodyPr wrap="square">
            <a:spAutoFit/>
          </a:bodyPr>
          <a:lstStyle/>
          <a:p>
            <a:pPr algn="just">
              <a:spcAft>
                <a:spcPts val="600"/>
              </a:spcAft>
            </a:pPr>
            <a:r>
              <a:rPr lang="ru-RU" sz="1400" dirty="0">
                <a:latin typeface="Arial" panose="020B0604020202020204" pitchFamily="34" charset="0"/>
                <a:cs typeface="Arial" panose="020B0604020202020204" pitchFamily="34" charset="0"/>
              </a:rPr>
              <a:t>1 – </a:t>
            </a:r>
            <a:r>
              <a:rPr lang="en-US" sz="1400" b="1" dirty="0">
                <a:latin typeface="Arial" panose="020B0604020202020204" pitchFamily="34" charset="0"/>
                <a:cs typeface="Arial" panose="020B0604020202020204" pitchFamily="34" charset="0"/>
              </a:rPr>
              <a:t>Moderator</a:t>
            </a:r>
            <a:endParaRPr lang="ru-RU" sz="1400" b="1" dirty="0">
              <a:latin typeface="Arial" panose="020B0604020202020204" pitchFamily="34" charset="0"/>
              <a:cs typeface="Arial" panose="020B0604020202020204" pitchFamily="34" charset="0"/>
            </a:endParaRPr>
          </a:p>
          <a:p>
            <a:pPr algn="just">
              <a:spcAft>
                <a:spcPts val="600"/>
              </a:spcAft>
            </a:pPr>
            <a:r>
              <a:rPr lang="ru-RU" sz="1400" b="1" dirty="0">
                <a:latin typeface="Arial" panose="020B0604020202020204" pitchFamily="34" charset="0"/>
                <a:cs typeface="Arial" panose="020B0604020202020204" pitchFamily="34" charset="0"/>
              </a:rPr>
              <a:t>2 – </a:t>
            </a:r>
            <a:r>
              <a:rPr lang="en-US" sz="1400" b="1" dirty="0">
                <a:latin typeface="Arial" panose="020B0604020202020204" pitchFamily="34" charset="0"/>
                <a:cs typeface="Arial" panose="020B0604020202020204" pitchFamily="34" charset="0"/>
              </a:rPr>
              <a:t>Background chopper</a:t>
            </a:r>
            <a:endParaRPr lang="ru-RU" sz="1400" b="1" dirty="0">
              <a:latin typeface="Arial" panose="020B0604020202020204" pitchFamily="34" charset="0"/>
              <a:cs typeface="Arial" panose="020B0604020202020204" pitchFamily="34" charset="0"/>
            </a:endParaRPr>
          </a:p>
          <a:p>
            <a:pPr algn="just">
              <a:spcAft>
                <a:spcPts val="600"/>
              </a:spcAft>
            </a:pPr>
            <a:r>
              <a:rPr lang="ru-RU" sz="1400" b="1" dirty="0">
                <a:latin typeface="Arial" panose="020B0604020202020204" pitchFamily="34" charset="0"/>
                <a:cs typeface="Arial" panose="020B0604020202020204" pitchFamily="34" charset="0"/>
              </a:rPr>
              <a:t>3 – </a:t>
            </a:r>
            <a:r>
              <a:rPr lang="en-US" sz="1400" b="1" dirty="0">
                <a:latin typeface="Arial" panose="020B0604020202020204" pitchFamily="34" charset="0"/>
                <a:cs typeface="Arial" panose="020B0604020202020204" pitchFamily="34" charset="0"/>
              </a:rPr>
              <a:t>Fourier Chopper</a:t>
            </a:r>
            <a:endParaRPr lang="ru-RU" sz="1400" b="1" dirty="0">
              <a:latin typeface="Arial" panose="020B0604020202020204" pitchFamily="34" charset="0"/>
              <a:cs typeface="Arial" panose="020B0604020202020204" pitchFamily="34" charset="0"/>
            </a:endParaRPr>
          </a:p>
          <a:p>
            <a:pPr algn="just">
              <a:spcAft>
                <a:spcPts val="600"/>
              </a:spcAft>
            </a:pPr>
            <a:r>
              <a:rPr lang="ru-RU" sz="1400" b="1" dirty="0">
                <a:latin typeface="Arial" panose="020B0604020202020204" pitchFamily="34" charset="0"/>
                <a:cs typeface="Arial" panose="020B0604020202020204" pitchFamily="34" charset="0"/>
              </a:rPr>
              <a:t>4 – </a:t>
            </a:r>
            <a:r>
              <a:rPr lang="en-US" sz="1400" b="1" dirty="0">
                <a:latin typeface="Arial" panose="020B0604020202020204" pitchFamily="34" charset="0"/>
                <a:cs typeface="Arial" panose="020B0604020202020204" pitchFamily="34" charset="0"/>
              </a:rPr>
              <a:t>Neutron guide</a:t>
            </a:r>
            <a:endParaRPr lang="ru-RU" sz="1400" b="1" dirty="0">
              <a:latin typeface="Arial" panose="020B0604020202020204" pitchFamily="34" charset="0"/>
              <a:cs typeface="Arial" panose="020B0604020202020204" pitchFamily="34" charset="0"/>
            </a:endParaRPr>
          </a:p>
          <a:p>
            <a:pPr algn="just">
              <a:spcAft>
                <a:spcPts val="600"/>
              </a:spcAft>
            </a:pPr>
            <a:r>
              <a:rPr lang="ru-RU" sz="1400" b="1" dirty="0">
                <a:latin typeface="Arial" panose="020B0604020202020204" pitchFamily="34" charset="0"/>
                <a:cs typeface="Arial" panose="020B0604020202020204" pitchFamily="34" charset="0"/>
              </a:rPr>
              <a:t>5 – </a:t>
            </a:r>
            <a:r>
              <a:rPr lang="en-US" sz="1400" b="1" u="sng" dirty="0">
                <a:latin typeface="Arial" panose="020B0604020202020204" pitchFamily="34" charset="0"/>
                <a:cs typeface="Arial" panose="020B0604020202020204" pitchFamily="34" charset="0"/>
              </a:rPr>
              <a:t>Backscattering detector </a:t>
            </a:r>
            <a:endParaRPr lang="ru-RU" sz="1400" b="1" u="sng" dirty="0">
              <a:latin typeface="Arial" panose="020B0604020202020204" pitchFamily="34" charset="0"/>
              <a:cs typeface="Arial" panose="020B0604020202020204" pitchFamily="34" charset="0"/>
            </a:endParaRPr>
          </a:p>
          <a:p>
            <a:pPr marL="285750" indent="-285750" algn="just">
              <a:spcAft>
                <a:spcPts val="600"/>
              </a:spcAft>
              <a:buFont typeface="Arial" panose="020B0604020202020204" pitchFamily="34" charset="0"/>
              <a:buChar char="•"/>
            </a:pPr>
            <a:r>
              <a:rPr lang="en-US" sz="1400" b="1" u="sng" dirty="0">
                <a:latin typeface="Arial" panose="020B0604020202020204" pitchFamily="34" charset="0"/>
                <a:ea typeface="Calibri" panose="020F0502020204030204" pitchFamily="34" charset="0"/>
                <a:cs typeface="Arial" panose="020B0604020202020204" pitchFamily="34" charset="0"/>
              </a:rPr>
              <a:t>The existing </a:t>
            </a:r>
            <a:r>
              <a:rPr lang="ru-RU" sz="1400" b="1" u="sng" baseline="30000" dirty="0">
                <a:effectLst/>
                <a:latin typeface="Arial" panose="020B0604020202020204" pitchFamily="34" charset="0"/>
                <a:ea typeface="Calibri" panose="020F0502020204030204" pitchFamily="34" charset="0"/>
                <a:cs typeface="Arial" panose="020B0604020202020204" pitchFamily="34" charset="0"/>
              </a:rPr>
              <a:t>6</a:t>
            </a:r>
            <a:r>
              <a:rPr lang="en-US" sz="1400" b="1" u="sng" dirty="0">
                <a:latin typeface="Arial" panose="020B0604020202020204" pitchFamily="34" charset="0"/>
                <a:ea typeface="Calibri" panose="020F0502020204030204" pitchFamily="34" charset="0"/>
                <a:cs typeface="Arial" panose="020B0604020202020204" pitchFamily="34" charset="0"/>
              </a:rPr>
              <a:t>Li-glass detector has a</a:t>
            </a:r>
            <a:r>
              <a:rPr lang="ru-RU" sz="1400" b="1" u="sng" dirty="0">
                <a:latin typeface="Arial" panose="020B0604020202020204" pitchFamily="34" charset="0"/>
                <a:ea typeface="Calibri" panose="020F0502020204030204" pitchFamily="34" charset="0"/>
                <a:cs typeface="Arial" panose="020B0604020202020204" pitchFamily="34" charset="0"/>
              </a:rPr>
              <a:t> </a:t>
            </a:r>
            <a:r>
              <a:rPr lang="en-US" sz="1400" b="1" u="sng" dirty="0">
                <a:latin typeface="Arial" panose="020B0604020202020204" pitchFamily="34" charset="0"/>
                <a:ea typeface="Calibri" panose="020F0502020204030204" pitchFamily="34" charset="0"/>
                <a:cs typeface="Arial" panose="020B0604020202020204" pitchFamily="34" charset="0"/>
              </a:rPr>
              <a:t>high sensitivity to the γ-background </a:t>
            </a:r>
            <a:endParaRPr lang="ru-RU" sz="1400" b="1" u="sng"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spcAft>
                <a:spcPts val="600"/>
              </a:spcAft>
              <a:buFont typeface="Arial" panose="020B0604020202020204" pitchFamily="34" charset="0"/>
              <a:buChar char="•"/>
            </a:pPr>
            <a:r>
              <a:rPr lang="en-US" sz="1400" b="1" u="sng" dirty="0">
                <a:effectLst/>
                <a:latin typeface="Arial" panose="020B0604020202020204" pitchFamily="34" charset="0"/>
                <a:ea typeface="Calibri" panose="020F0502020204030204" pitchFamily="34" charset="0"/>
                <a:cs typeface="Arial" panose="020B0604020202020204" pitchFamily="34" charset="0"/>
              </a:rPr>
              <a:t>insufficiently large solid angle:</a:t>
            </a:r>
            <a:r>
              <a:rPr lang="ru-RU" sz="1400" b="1" u="sng" dirty="0">
                <a:latin typeface="Arial" panose="020B0604020202020204" pitchFamily="34" charset="0"/>
                <a:ea typeface="Calibri" panose="020F0502020204030204" pitchFamily="34" charset="0"/>
                <a:cs typeface="Arial" panose="020B0604020202020204" pitchFamily="34" charset="0"/>
              </a:rPr>
              <a:t> </a:t>
            </a:r>
            <a:r>
              <a:rPr lang="en-US" sz="1400" b="1" u="sng" dirty="0">
                <a:effectLst/>
                <a:latin typeface="Arial" panose="020B0604020202020204" pitchFamily="34" charset="0"/>
                <a:ea typeface="Calibri" panose="020F0502020204030204" pitchFamily="34" charset="0"/>
                <a:cs typeface="Arial" panose="020B0604020202020204" pitchFamily="34" charset="0"/>
              </a:rPr>
              <a:t>~ 0.16 </a:t>
            </a:r>
            <a:r>
              <a:rPr lang="en-US" sz="1400" b="1" u="sng" dirty="0" err="1">
                <a:effectLst/>
                <a:latin typeface="Arial" panose="020B0604020202020204" pitchFamily="34" charset="0"/>
                <a:ea typeface="Calibri" panose="020F0502020204030204" pitchFamily="34" charset="0"/>
                <a:cs typeface="Arial" panose="020B0604020202020204" pitchFamily="34" charset="0"/>
              </a:rPr>
              <a:t>sr</a:t>
            </a:r>
            <a:r>
              <a:rPr lang="ru-RU" sz="1400" b="1" u="sng" dirty="0">
                <a:effectLst/>
                <a:latin typeface="Arial" panose="020B0604020202020204" pitchFamily="34" charset="0"/>
                <a:ea typeface="Calibri" panose="020F0502020204030204" pitchFamily="34" charset="0"/>
                <a:cs typeface="Arial" panose="020B0604020202020204" pitchFamily="34" charset="0"/>
              </a:rPr>
              <a:t> = </a:t>
            </a:r>
            <a:r>
              <a:rPr lang="en-US" sz="1400" b="1" u="sng" dirty="0">
                <a:effectLst/>
                <a:latin typeface="Arial" panose="020B0604020202020204" pitchFamily="34" charset="0"/>
                <a:ea typeface="Calibri" panose="020F0502020204030204" pitchFamily="34" charset="0"/>
                <a:cs typeface="Arial" panose="020B0604020202020204" pitchFamily="34" charset="0"/>
              </a:rPr>
              <a:t>low data set rate</a:t>
            </a:r>
            <a:endParaRPr lang="ru-RU" sz="1400" b="1" u="sng" dirty="0">
              <a:latin typeface="Arial" panose="020B0604020202020204" pitchFamily="34" charset="0"/>
              <a:cs typeface="Arial" panose="020B0604020202020204" pitchFamily="34" charset="0"/>
            </a:endParaRPr>
          </a:p>
          <a:p>
            <a:pPr algn="just">
              <a:spcAft>
                <a:spcPts val="600"/>
              </a:spcAft>
            </a:pPr>
            <a:r>
              <a:rPr lang="ru-RU" sz="1400" dirty="0">
                <a:latin typeface="Arial" panose="020B0604020202020204" pitchFamily="34" charset="0"/>
                <a:cs typeface="Arial" panose="020B0604020202020204" pitchFamily="34" charset="0"/>
              </a:rPr>
              <a:t>6 – </a:t>
            </a:r>
            <a:r>
              <a:rPr lang="en-US" sz="1400" b="1" dirty="0">
                <a:latin typeface="Arial" panose="020B0604020202020204" pitchFamily="34" charset="0"/>
                <a:cs typeface="Arial" panose="020B0604020202020204" pitchFamily="34" charset="0"/>
              </a:rPr>
              <a:t>Sample</a:t>
            </a:r>
            <a:r>
              <a:rPr lang="ru-RU" sz="1400" b="1" dirty="0">
                <a:latin typeface="Arial" panose="020B0604020202020204" pitchFamily="34" charset="0"/>
                <a:cs typeface="Arial" panose="020B0604020202020204" pitchFamily="34" charset="0"/>
              </a:rPr>
              <a:t> - </a:t>
            </a:r>
            <a:r>
              <a:rPr lang="en-US" sz="1400" b="1" dirty="0">
                <a:latin typeface="Arial" panose="020B0604020202020204" pitchFamily="34" charset="0"/>
                <a:cs typeface="Arial" panose="020B0604020202020204" pitchFamily="34" charset="0"/>
              </a:rPr>
              <a:t>neutron flux at the sample location</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t>
            </a:r>
            <a:r>
              <a:rPr lang="en-US" sz="1400" b="1" dirty="0">
                <a:latin typeface="Arial" panose="020B0604020202020204" pitchFamily="34" charset="0"/>
                <a:cs typeface="Arial" panose="020B0604020202020204" pitchFamily="34" charset="0"/>
              </a:rPr>
              <a:t>10</a:t>
            </a:r>
            <a:r>
              <a:rPr lang="en-US" sz="1400" b="1" baseline="30000" dirty="0">
                <a:latin typeface="Arial" panose="020B0604020202020204" pitchFamily="34" charset="0"/>
                <a:cs typeface="Arial" panose="020B0604020202020204" pitchFamily="34" charset="0"/>
              </a:rPr>
              <a:t>7</a:t>
            </a:r>
            <a:r>
              <a:rPr lang="ru-RU" sz="1400" b="1" baseline="300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n/cm</a:t>
            </a:r>
            <a:r>
              <a:rPr lang="en-US" sz="1400" b="1" baseline="30000" dirty="0">
                <a:latin typeface="Arial" panose="020B0604020202020204" pitchFamily="34" charset="0"/>
                <a:cs typeface="Arial" panose="020B0604020202020204" pitchFamily="34" charset="0"/>
              </a:rPr>
              <a:t>2</a:t>
            </a:r>
            <a:r>
              <a:rPr lang="en-US" sz="1400" b="1" dirty="0">
                <a:latin typeface="Arial" panose="020B0604020202020204" pitchFamily="34" charset="0"/>
                <a:cs typeface="Arial" panose="020B0604020202020204" pitchFamily="34" charset="0"/>
              </a:rPr>
              <a:t>/s</a:t>
            </a:r>
            <a:r>
              <a:rPr lang="en-US" sz="1400" dirty="0">
                <a:latin typeface="Arial" panose="020B0604020202020204" pitchFamily="34" charset="0"/>
                <a:cs typeface="Arial" panose="020B0604020202020204" pitchFamily="34" charset="0"/>
              </a:rPr>
              <a:t>)</a:t>
            </a:r>
            <a:endParaRPr lang="ru-RU" sz="1400" dirty="0">
              <a:latin typeface="Arial" panose="020B0604020202020204" pitchFamily="34" charset="0"/>
              <a:cs typeface="Arial" panose="020B0604020202020204" pitchFamily="34" charset="0"/>
            </a:endParaRPr>
          </a:p>
          <a:p>
            <a:pPr algn="just">
              <a:spcAft>
                <a:spcPts val="600"/>
              </a:spcAft>
            </a:pPr>
            <a:r>
              <a:rPr lang="ru-RU" sz="1400" dirty="0">
                <a:latin typeface="Arial" panose="020B0604020202020204" pitchFamily="34" charset="0"/>
                <a:cs typeface="Arial" panose="020B0604020202020204" pitchFamily="34" charset="0"/>
              </a:rPr>
              <a:t>7 – </a:t>
            </a:r>
            <a:r>
              <a:rPr lang="ru-RU" sz="1400" b="1" dirty="0">
                <a:latin typeface="Arial" panose="020B0604020202020204" pitchFamily="34" charset="0"/>
                <a:cs typeface="Arial" panose="020B0604020202020204" pitchFamily="34" charset="0"/>
              </a:rPr>
              <a:t>90°-</a:t>
            </a:r>
            <a:r>
              <a:rPr lang="en-US" sz="1400" b="1" dirty="0">
                <a:latin typeface="Arial" panose="020B0604020202020204" pitchFamily="34" charset="0"/>
                <a:cs typeface="Arial" panose="020B0604020202020204" pitchFamily="34" charset="0"/>
              </a:rPr>
              <a:t> detector</a:t>
            </a:r>
            <a:endParaRPr lang="ru-RU" sz="1400" b="1" dirty="0">
              <a:latin typeface="Arial" panose="020B0604020202020204" pitchFamily="34" charset="0"/>
              <a:cs typeface="Arial" panose="020B0604020202020204" pitchFamily="34" charset="0"/>
            </a:endParaRPr>
          </a:p>
          <a:p>
            <a:pPr algn="just">
              <a:spcAft>
                <a:spcPts val="600"/>
              </a:spcAft>
            </a:pPr>
            <a:r>
              <a:rPr lang="ru-RU" sz="1400" dirty="0">
                <a:latin typeface="Arial" panose="020B0604020202020204" pitchFamily="34" charset="0"/>
                <a:cs typeface="Arial" panose="020B0604020202020204" pitchFamily="34" charset="0"/>
              </a:rPr>
              <a:t>8 – </a:t>
            </a:r>
            <a:r>
              <a:rPr lang="en-US" sz="1400" b="1" dirty="0">
                <a:latin typeface="Arial" panose="020B0604020202020204" pitchFamily="34" charset="0"/>
                <a:cs typeface="Arial" panose="020B0604020202020204" pitchFamily="34" charset="0"/>
              </a:rPr>
              <a:t>PSD detector</a:t>
            </a:r>
          </a:p>
        </p:txBody>
      </p:sp>
      <p:sp>
        <p:nvSpPr>
          <p:cNvPr id="21" name="Rectangle 20">
            <a:extLst>
              <a:ext uri="{FF2B5EF4-FFF2-40B4-BE49-F238E27FC236}">
                <a16:creationId xmlns:a16="http://schemas.microsoft.com/office/drawing/2014/main" id="{B028D695-B6D4-ACA5-1D33-591C3C57B0E0}"/>
              </a:ext>
            </a:extLst>
          </p:cNvPr>
          <p:cNvSpPr/>
          <p:nvPr/>
        </p:nvSpPr>
        <p:spPr>
          <a:xfrm>
            <a:off x="103600" y="2364508"/>
            <a:ext cx="11984800" cy="335856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4F556AA-C68E-4AAE-3F35-C45F56EBAC10}"/>
              </a:ext>
            </a:extLst>
          </p:cNvPr>
          <p:cNvSpPr txBox="1"/>
          <p:nvPr/>
        </p:nvSpPr>
        <p:spPr>
          <a:xfrm>
            <a:off x="326271" y="4556208"/>
            <a:ext cx="6097554" cy="307777"/>
          </a:xfrm>
          <a:prstGeom prst="rect">
            <a:avLst/>
          </a:prstGeom>
          <a:noFill/>
        </p:spPr>
        <p:txBody>
          <a:bodyPr wrap="square">
            <a:spAutoFit/>
          </a:bodyPr>
          <a:lstStyle/>
          <a:p>
            <a:r>
              <a:rPr lang="en-US" sz="1400" b="1" dirty="0">
                <a:latin typeface="Arial" panose="020B0604020202020204" pitchFamily="34" charset="0"/>
                <a:cs typeface="Arial" panose="020B0604020202020204" pitchFamily="34" charset="0"/>
              </a:rPr>
              <a:t>Fig. 1. </a:t>
            </a:r>
            <a:r>
              <a:rPr lang="en-US" sz="1400" dirty="0">
                <a:latin typeface="Arial" panose="020B0604020202020204" pitchFamily="34" charset="0"/>
                <a:cs typeface="Arial" panose="020B0604020202020204" pitchFamily="34" charset="0"/>
              </a:rPr>
              <a:t>Scheme of HRFD at the IBR-2 reactor (distances in mm).</a:t>
            </a:r>
          </a:p>
        </p:txBody>
      </p:sp>
      <p:sp>
        <p:nvSpPr>
          <p:cNvPr id="23" name="TextBox 22">
            <a:extLst>
              <a:ext uri="{FF2B5EF4-FFF2-40B4-BE49-F238E27FC236}">
                <a16:creationId xmlns:a16="http://schemas.microsoft.com/office/drawing/2014/main" id="{83831C3D-85BB-69B2-F387-4E03A194AF14}"/>
              </a:ext>
            </a:extLst>
          </p:cNvPr>
          <p:cNvSpPr txBox="1"/>
          <p:nvPr/>
        </p:nvSpPr>
        <p:spPr>
          <a:xfrm>
            <a:off x="1658423" y="5824730"/>
            <a:ext cx="9530803" cy="584775"/>
          </a:xfrm>
          <a:prstGeom prst="rect">
            <a:avLst/>
          </a:prstGeom>
          <a:noFill/>
          <a:ln>
            <a:solidFill>
              <a:schemeClr val="tx1"/>
            </a:solidFill>
          </a:ln>
        </p:spPr>
        <p:txBody>
          <a:bodyPr wrap="square">
            <a:spAutoFit/>
          </a:bodyPr>
          <a:lstStyle/>
          <a:p>
            <a:pPr algn="just"/>
            <a:r>
              <a:rPr lang="en-US" sz="1600" b="1" dirty="0">
                <a:latin typeface="Arial" panose="020B0604020202020204" pitchFamily="34" charset="0"/>
                <a:cs typeface="Arial" panose="020B0604020202020204" pitchFamily="34" charset="0"/>
              </a:rPr>
              <a:t>   At present, the most important element of the program for further modernization of HRFD is the replacement of existing backscattering detectors with a new version.</a:t>
            </a:r>
            <a:endParaRPr lang="en-US" sz="1600" b="1" dirty="0"/>
          </a:p>
        </p:txBody>
      </p:sp>
    </p:spTree>
    <p:extLst>
      <p:ext uri="{BB962C8B-B14F-4D97-AF65-F5344CB8AC3E}">
        <p14:creationId xmlns:p14="http://schemas.microsoft.com/office/powerpoint/2010/main" val="330142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8B59AB-3137-9D0E-1839-E4E05968D87F}"/>
              </a:ext>
            </a:extLst>
          </p:cNvPr>
          <p:cNvSpPr>
            <a:spLocks noGrp="1"/>
          </p:cNvSpPr>
          <p:nvPr>
            <p:ph type="sldNum" sz="quarter" idx="12"/>
          </p:nvPr>
        </p:nvSpPr>
        <p:spPr/>
        <p:txBody>
          <a:bodyPr/>
          <a:lstStyle/>
          <a:p>
            <a:fld id="{78143F9A-AB53-43D0-ADD7-F0A5AE23CEF1}" type="slidenum">
              <a:rPr lang="en-US" smtClean="0">
                <a:solidFill>
                  <a:schemeClr val="tx1"/>
                </a:solidFill>
              </a:rPr>
              <a:t>4</a:t>
            </a:fld>
            <a:endParaRPr lang="en-US" dirty="0">
              <a:solidFill>
                <a:schemeClr val="tx1"/>
              </a:solidFill>
            </a:endParaRPr>
          </a:p>
        </p:txBody>
      </p:sp>
      <p:pic>
        <p:nvPicPr>
          <p:cNvPr id="6" name="Picture 5">
            <a:extLst>
              <a:ext uri="{FF2B5EF4-FFF2-40B4-BE49-F238E27FC236}">
                <a16:creationId xmlns:a16="http://schemas.microsoft.com/office/drawing/2014/main" id="{6152CC16-343B-B5B8-C9F3-A4148F5F84D4}"/>
              </a:ext>
            </a:extLst>
          </p:cNvPr>
          <p:cNvPicPr>
            <a:picLocks noChangeAspect="1"/>
          </p:cNvPicPr>
          <p:nvPr/>
        </p:nvPicPr>
        <p:blipFill>
          <a:blip r:embed="rId2"/>
          <a:stretch>
            <a:fillRect/>
          </a:stretch>
        </p:blipFill>
        <p:spPr>
          <a:xfrm>
            <a:off x="182880" y="97824"/>
            <a:ext cx="713932" cy="453072"/>
          </a:xfrm>
          <a:prstGeom prst="rect">
            <a:avLst/>
          </a:prstGeom>
        </p:spPr>
      </p:pic>
      <p:pic>
        <p:nvPicPr>
          <p:cNvPr id="7" name="Picture 6">
            <a:extLst>
              <a:ext uri="{FF2B5EF4-FFF2-40B4-BE49-F238E27FC236}">
                <a16:creationId xmlns:a16="http://schemas.microsoft.com/office/drawing/2014/main" id="{734B663B-140B-4A36-2D4B-07088D21A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2026" y="127836"/>
            <a:ext cx="2745892" cy="446207"/>
          </a:xfrm>
          <a:prstGeom prst="rect">
            <a:avLst/>
          </a:prstGeom>
        </p:spPr>
      </p:pic>
      <p:grpSp>
        <p:nvGrpSpPr>
          <p:cNvPr id="8" name="Group 7">
            <a:extLst>
              <a:ext uri="{FF2B5EF4-FFF2-40B4-BE49-F238E27FC236}">
                <a16:creationId xmlns:a16="http://schemas.microsoft.com/office/drawing/2014/main" id="{FB15E5CC-5771-1ACD-EE35-0831F4EB1504}"/>
              </a:ext>
            </a:extLst>
          </p:cNvPr>
          <p:cNvGrpSpPr/>
          <p:nvPr/>
        </p:nvGrpSpPr>
        <p:grpSpPr>
          <a:xfrm>
            <a:off x="927837" y="190497"/>
            <a:ext cx="1760499" cy="360398"/>
            <a:chOff x="1173319" y="410550"/>
            <a:chExt cx="2269677" cy="462228"/>
          </a:xfrm>
        </p:grpSpPr>
        <p:pic>
          <p:nvPicPr>
            <p:cNvPr id="9" name="Picture 8">
              <a:extLst>
                <a:ext uri="{FF2B5EF4-FFF2-40B4-BE49-F238E27FC236}">
                  <a16:creationId xmlns:a16="http://schemas.microsoft.com/office/drawing/2014/main" id="{06DD6F6F-AA4B-E41A-835A-4976547AAD2B}"/>
                </a:ext>
              </a:extLst>
            </p:cNvPr>
            <p:cNvPicPr>
              <a:picLocks noChangeAspect="1"/>
            </p:cNvPicPr>
            <p:nvPr/>
          </p:nvPicPr>
          <p:blipFill rotWithShape="1">
            <a:blip r:embed="rId4">
              <a:extLst>
                <a:ext uri="{28A0092B-C50C-407E-A947-70E740481C1C}">
                  <a14:useLocalDpi xmlns:a14="http://schemas.microsoft.com/office/drawing/2010/main" val="0"/>
                </a:ext>
              </a:extLst>
            </a:blip>
            <a:srcRect t="1" r="52958" b="59200"/>
            <a:stretch/>
          </p:blipFill>
          <p:spPr>
            <a:xfrm>
              <a:off x="1173319" y="410550"/>
              <a:ext cx="1499548" cy="223921"/>
            </a:xfrm>
            <a:prstGeom prst="rect">
              <a:avLst/>
            </a:prstGeom>
          </p:spPr>
        </p:pic>
        <p:pic>
          <p:nvPicPr>
            <p:cNvPr id="10" name="Picture 9">
              <a:extLst>
                <a:ext uri="{FF2B5EF4-FFF2-40B4-BE49-F238E27FC236}">
                  <a16:creationId xmlns:a16="http://schemas.microsoft.com/office/drawing/2014/main" id="{ACE8701C-905B-C9F3-B06C-176B48807978}"/>
                </a:ext>
              </a:extLst>
            </p:cNvPr>
            <p:cNvPicPr>
              <a:picLocks noChangeAspect="1"/>
            </p:cNvPicPr>
            <p:nvPr/>
          </p:nvPicPr>
          <p:blipFill rotWithShape="1">
            <a:blip r:embed="rId4">
              <a:extLst>
                <a:ext uri="{28A0092B-C50C-407E-A947-70E740481C1C}">
                  <a14:useLocalDpi xmlns:a14="http://schemas.microsoft.com/office/drawing/2010/main" val="0"/>
                </a:ext>
              </a:extLst>
            </a:blip>
            <a:srcRect t="47698" r="66864" b="20127"/>
            <a:stretch/>
          </p:blipFill>
          <p:spPr>
            <a:xfrm>
              <a:off x="2386735" y="679370"/>
              <a:ext cx="1056261" cy="176588"/>
            </a:xfrm>
            <a:prstGeom prst="rect">
              <a:avLst/>
            </a:prstGeom>
          </p:spPr>
        </p:pic>
        <p:pic>
          <p:nvPicPr>
            <p:cNvPr id="11" name="Picture 10">
              <a:extLst>
                <a:ext uri="{FF2B5EF4-FFF2-40B4-BE49-F238E27FC236}">
                  <a16:creationId xmlns:a16="http://schemas.microsoft.com/office/drawing/2014/main" id="{7F247380-9778-654F-3B86-8A0FD3D6C367}"/>
                </a:ext>
              </a:extLst>
            </p:cNvPr>
            <p:cNvPicPr>
              <a:picLocks noChangeAspect="1"/>
            </p:cNvPicPr>
            <p:nvPr/>
          </p:nvPicPr>
          <p:blipFill rotWithShape="1">
            <a:blip r:embed="rId4">
              <a:extLst>
                <a:ext uri="{28A0092B-C50C-407E-A947-70E740481C1C}">
                  <a14:useLocalDpi xmlns:a14="http://schemas.microsoft.com/office/drawing/2010/main" val="0"/>
                </a:ext>
              </a:extLst>
            </a:blip>
            <a:srcRect l="47738" r="15604" b="59495"/>
            <a:stretch/>
          </p:blipFill>
          <p:spPr>
            <a:xfrm>
              <a:off x="1173319" y="650467"/>
              <a:ext cx="1168543" cy="222311"/>
            </a:xfrm>
            <a:prstGeom prst="rect">
              <a:avLst/>
            </a:prstGeom>
          </p:spPr>
        </p:pic>
      </p:grpSp>
      <p:cxnSp>
        <p:nvCxnSpPr>
          <p:cNvPr id="12" name="Straight Connector 11">
            <a:extLst>
              <a:ext uri="{FF2B5EF4-FFF2-40B4-BE49-F238E27FC236}">
                <a16:creationId xmlns:a16="http://schemas.microsoft.com/office/drawing/2014/main" id="{2A3E7853-4419-D4D0-C3EC-E4DA4FFAC872}"/>
              </a:ext>
            </a:extLst>
          </p:cNvPr>
          <p:cNvCxnSpPr/>
          <p:nvPr/>
        </p:nvCxnSpPr>
        <p:spPr>
          <a:xfrm>
            <a:off x="677581" y="700391"/>
            <a:ext cx="10836837" cy="0"/>
          </a:xfrm>
          <a:prstGeom prst="line">
            <a:avLst/>
          </a:prstGeom>
          <a:ln w="28575">
            <a:solidFill>
              <a:schemeClr val="accent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Date Placeholder 12">
            <a:extLst>
              <a:ext uri="{FF2B5EF4-FFF2-40B4-BE49-F238E27FC236}">
                <a16:creationId xmlns:a16="http://schemas.microsoft.com/office/drawing/2014/main" id="{01B5D7B6-0853-43A7-C88A-757EA7746B18}"/>
              </a:ext>
            </a:extLst>
          </p:cNvPr>
          <p:cNvSpPr>
            <a:spLocks noGrp="1"/>
          </p:cNvSpPr>
          <p:nvPr>
            <p:ph type="dt" sz="half" idx="10"/>
          </p:nvPr>
        </p:nvSpPr>
        <p:spPr>
          <a:xfrm>
            <a:off x="838200" y="6348098"/>
            <a:ext cx="2743200" cy="365125"/>
          </a:xfrm>
        </p:spPr>
        <p:txBody>
          <a:bodyPr/>
          <a:lstStyle/>
          <a:p>
            <a:fld id="{54E30ECD-DA82-4980-82C7-BAF546E0A309}" type="datetime1">
              <a:rPr lang="en-US" smtClean="0">
                <a:solidFill>
                  <a:schemeClr val="tx1"/>
                </a:solidFill>
              </a:rPr>
              <a:t>10/27/2023</a:t>
            </a:fld>
            <a:endParaRPr lang="en-US" dirty="0">
              <a:solidFill>
                <a:schemeClr val="tx1"/>
              </a:solidFill>
            </a:endParaRPr>
          </a:p>
        </p:txBody>
      </p:sp>
      <p:sp>
        <p:nvSpPr>
          <p:cNvPr id="14" name="Footer Placeholder 29">
            <a:extLst>
              <a:ext uri="{FF2B5EF4-FFF2-40B4-BE49-F238E27FC236}">
                <a16:creationId xmlns:a16="http://schemas.microsoft.com/office/drawing/2014/main" id="{AABC48D3-1803-48C0-3960-2E0E1207AE2C}"/>
              </a:ext>
            </a:extLst>
          </p:cNvPr>
          <p:cNvSpPr>
            <a:spLocks noGrp="1"/>
          </p:cNvSpPr>
          <p:nvPr>
            <p:ph type="ftr" sz="quarter" idx="11"/>
          </p:nvPr>
        </p:nvSpPr>
        <p:spPr>
          <a:xfrm>
            <a:off x="4038600" y="6357620"/>
            <a:ext cx="4114800" cy="365125"/>
          </a:xfrm>
        </p:spPr>
        <p:txBody>
          <a:bodyPr/>
          <a:lstStyle/>
          <a:p>
            <a:r>
              <a:rPr lang="en-US">
                <a:solidFill>
                  <a:schemeClr val="tx1"/>
                </a:solidFill>
              </a:rPr>
              <a:t>Email: hajcao10@gmail.com - Phone: +7 968 798 56 64</a:t>
            </a:r>
            <a:endParaRPr lang="en-US" dirty="0">
              <a:solidFill>
                <a:schemeClr val="tx1"/>
              </a:solidFill>
            </a:endParaRPr>
          </a:p>
        </p:txBody>
      </p:sp>
      <p:pic>
        <p:nvPicPr>
          <p:cNvPr id="2" name="Picture 1">
            <a:extLst>
              <a:ext uri="{FF2B5EF4-FFF2-40B4-BE49-F238E27FC236}">
                <a16:creationId xmlns:a16="http://schemas.microsoft.com/office/drawing/2014/main" id="{EF73F229-2BE2-C411-4C0F-6BC4784822CC}"/>
              </a:ext>
            </a:extLst>
          </p:cNvPr>
          <p:cNvPicPr>
            <a:picLocks noChangeAspect="1"/>
          </p:cNvPicPr>
          <p:nvPr/>
        </p:nvPicPr>
        <p:blipFill>
          <a:blip r:embed="rId5"/>
          <a:stretch>
            <a:fillRect/>
          </a:stretch>
        </p:blipFill>
        <p:spPr>
          <a:xfrm>
            <a:off x="10849107" y="218870"/>
            <a:ext cx="1091712" cy="379726"/>
          </a:xfrm>
          <a:prstGeom prst="rect">
            <a:avLst/>
          </a:prstGeom>
        </p:spPr>
      </p:pic>
      <p:sp>
        <p:nvSpPr>
          <p:cNvPr id="3" name="Rectangle 2">
            <a:extLst>
              <a:ext uri="{FF2B5EF4-FFF2-40B4-BE49-F238E27FC236}">
                <a16:creationId xmlns:a16="http://schemas.microsoft.com/office/drawing/2014/main" id="{F0390541-43AC-74EC-CC52-0DB136D56D3B}"/>
              </a:ext>
            </a:extLst>
          </p:cNvPr>
          <p:cNvSpPr/>
          <p:nvPr/>
        </p:nvSpPr>
        <p:spPr>
          <a:xfrm>
            <a:off x="563152" y="893101"/>
            <a:ext cx="3113353" cy="400110"/>
          </a:xfrm>
          <a:prstGeom prst="rect">
            <a:avLst/>
          </a:prstGeom>
        </p:spPr>
        <p:txBody>
          <a:bodyPr wrap="square">
            <a:spAutoFit/>
          </a:bodyPr>
          <a:lstStyle/>
          <a:p>
            <a:r>
              <a:rPr lang="en-US" sz="2000" b="1" dirty="0">
                <a:effectLst/>
                <a:latin typeface="Arial" panose="020B0604020202020204" pitchFamily="34" charset="0"/>
                <a:ea typeface="Calibri" panose="020F0502020204030204" pitchFamily="34" charset="0"/>
                <a:cs typeface="Arial" panose="020B0604020202020204" pitchFamily="34" charset="0"/>
              </a:rPr>
              <a:t>2. Scientific justification</a:t>
            </a:r>
            <a:endParaRPr lang="en-US" sz="2000" b="1" dirty="0">
              <a:latin typeface="Arial" panose="020B0604020202020204" pitchFamily="34" charset="0"/>
              <a:ea typeface="Times New Roman" panose="02020603050405020304" pitchFamily="18" charset="0"/>
            </a:endParaRPr>
          </a:p>
        </p:txBody>
      </p:sp>
      <p:sp>
        <p:nvSpPr>
          <p:cNvPr id="17" name="TextBox 16">
            <a:extLst>
              <a:ext uri="{FF2B5EF4-FFF2-40B4-BE49-F238E27FC236}">
                <a16:creationId xmlns:a16="http://schemas.microsoft.com/office/drawing/2014/main" id="{36BEEB55-D18E-6F12-E002-D2A88F8052BF}"/>
              </a:ext>
            </a:extLst>
          </p:cNvPr>
          <p:cNvSpPr txBox="1"/>
          <p:nvPr/>
        </p:nvSpPr>
        <p:spPr>
          <a:xfrm>
            <a:off x="1587229" y="1482314"/>
            <a:ext cx="9017540" cy="4349909"/>
          </a:xfrm>
          <a:prstGeom prst="rect">
            <a:avLst/>
          </a:prstGeom>
          <a:noFill/>
        </p:spPr>
        <p:txBody>
          <a:bodyPr wrap="square">
            <a:spAutoFit/>
          </a:bodyPr>
          <a:lstStyle/>
          <a:p>
            <a:pPr marL="0" marR="0" indent="448310" algn="just">
              <a:lnSpc>
                <a:spcPct val="150000"/>
              </a:lnSpc>
              <a:spcBef>
                <a:spcPts val="0"/>
              </a:spcBef>
              <a:spcAft>
                <a:spcPts val="1200"/>
              </a:spcAft>
            </a:pPr>
            <a:r>
              <a:rPr lang="en-US" dirty="0">
                <a:effectLst/>
                <a:latin typeface="Arial" panose="020B0604020202020204" pitchFamily="34" charset="0"/>
                <a:ea typeface="Times New Roman" panose="02020603050405020304" pitchFamily="18" charset="0"/>
                <a:cs typeface="Arial" panose="020B0604020202020204" pitchFamily="34" charset="0"/>
              </a:rPr>
              <a:t>In 2017 it was proposed to replace the existing backscattering detectors shown in Fig. 1 with a new wide-aperture scintillation detector based on the ZnS(Ag)/</a:t>
            </a:r>
            <a:r>
              <a:rPr lang="en-US" baseline="30000" dirty="0">
                <a:effectLst/>
                <a:latin typeface="Arial" panose="020B0604020202020204" pitchFamily="34" charset="0"/>
                <a:ea typeface="Times New Roman" panose="02020603050405020304" pitchFamily="18" charset="0"/>
                <a:cs typeface="Arial" panose="020B0604020202020204" pitchFamily="34" charset="0"/>
              </a:rPr>
              <a:t>6</a:t>
            </a:r>
            <a:r>
              <a:rPr lang="en-US" dirty="0">
                <a:effectLst/>
                <a:latin typeface="Arial" panose="020B0604020202020204" pitchFamily="34" charset="0"/>
                <a:ea typeface="Times New Roman" panose="02020603050405020304" pitchFamily="18" charset="0"/>
                <a:cs typeface="Arial" panose="020B0604020202020204" pitchFamily="34" charset="0"/>
              </a:rPr>
              <a:t>LiF scintillator using combined electronic-geometric focusing. Its implementation will make it possible to radically improve the parameters of the HRFD diffractometer and bring it to the leading positions in the world. </a:t>
            </a:r>
          </a:p>
          <a:p>
            <a:pPr marL="0" marR="0" indent="448310" algn="just">
              <a:lnSpc>
                <a:spcPct val="150000"/>
              </a:lnSpc>
              <a:spcBef>
                <a:spcPts val="0"/>
              </a:spcBef>
              <a:spcAft>
                <a:spcPts val="1200"/>
              </a:spcAft>
            </a:pPr>
            <a:r>
              <a:rPr lang="en-US" dirty="0">
                <a:effectLst/>
                <a:latin typeface="Arial" panose="020B0604020202020204" pitchFamily="34" charset="0"/>
                <a:ea typeface="Times New Roman" panose="02020603050405020304" pitchFamily="18" charset="0"/>
                <a:cs typeface="Arial" panose="020B0604020202020204" pitchFamily="34" charset="0"/>
              </a:rPr>
              <a:t>The estimates show that the use of a new wide-aperture detector will allow an approximately two- to three-fold increase in the number of conducted experiments, in this regard the accuracy of the obtained structural information will substantially increase, as well as the capabilities of the diffractometer to perform experiments under various external conditions on the sample will significantly expand.</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12076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8B59AB-3137-9D0E-1839-E4E05968D87F}"/>
              </a:ext>
            </a:extLst>
          </p:cNvPr>
          <p:cNvSpPr>
            <a:spLocks noGrp="1"/>
          </p:cNvSpPr>
          <p:nvPr>
            <p:ph type="sldNum" sz="quarter" idx="12"/>
          </p:nvPr>
        </p:nvSpPr>
        <p:spPr/>
        <p:txBody>
          <a:bodyPr/>
          <a:lstStyle/>
          <a:p>
            <a:fld id="{78143F9A-AB53-43D0-ADD7-F0A5AE23CEF1}" type="slidenum">
              <a:rPr lang="en-US" smtClean="0">
                <a:solidFill>
                  <a:schemeClr val="tx1"/>
                </a:solidFill>
              </a:rPr>
              <a:t>5</a:t>
            </a:fld>
            <a:endParaRPr lang="en-US" dirty="0">
              <a:solidFill>
                <a:schemeClr val="tx1"/>
              </a:solidFill>
            </a:endParaRPr>
          </a:p>
        </p:txBody>
      </p:sp>
      <p:pic>
        <p:nvPicPr>
          <p:cNvPr id="6" name="Picture 5">
            <a:extLst>
              <a:ext uri="{FF2B5EF4-FFF2-40B4-BE49-F238E27FC236}">
                <a16:creationId xmlns:a16="http://schemas.microsoft.com/office/drawing/2014/main" id="{6152CC16-343B-B5B8-C9F3-A4148F5F84D4}"/>
              </a:ext>
            </a:extLst>
          </p:cNvPr>
          <p:cNvPicPr>
            <a:picLocks noChangeAspect="1"/>
          </p:cNvPicPr>
          <p:nvPr/>
        </p:nvPicPr>
        <p:blipFill>
          <a:blip r:embed="rId3"/>
          <a:stretch>
            <a:fillRect/>
          </a:stretch>
        </p:blipFill>
        <p:spPr>
          <a:xfrm>
            <a:off x="182880" y="97824"/>
            <a:ext cx="713932" cy="453072"/>
          </a:xfrm>
          <a:prstGeom prst="rect">
            <a:avLst/>
          </a:prstGeom>
        </p:spPr>
      </p:pic>
      <p:pic>
        <p:nvPicPr>
          <p:cNvPr id="7" name="Picture 6">
            <a:extLst>
              <a:ext uri="{FF2B5EF4-FFF2-40B4-BE49-F238E27FC236}">
                <a16:creationId xmlns:a16="http://schemas.microsoft.com/office/drawing/2014/main" id="{734B663B-140B-4A36-2D4B-07088D21A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026" y="127836"/>
            <a:ext cx="2745892" cy="446207"/>
          </a:xfrm>
          <a:prstGeom prst="rect">
            <a:avLst/>
          </a:prstGeom>
        </p:spPr>
      </p:pic>
      <p:grpSp>
        <p:nvGrpSpPr>
          <p:cNvPr id="8" name="Group 7">
            <a:extLst>
              <a:ext uri="{FF2B5EF4-FFF2-40B4-BE49-F238E27FC236}">
                <a16:creationId xmlns:a16="http://schemas.microsoft.com/office/drawing/2014/main" id="{FB15E5CC-5771-1ACD-EE35-0831F4EB1504}"/>
              </a:ext>
            </a:extLst>
          </p:cNvPr>
          <p:cNvGrpSpPr/>
          <p:nvPr/>
        </p:nvGrpSpPr>
        <p:grpSpPr>
          <a:xfrm>
            <a:off x="927837" y="190497"/>
            <a:ext cx="1760499" cy="360398"/>
            <a:chOff x="1173319" y="410550"/>
            <a:chExt cx="2269677" cy="462228"/>
          </a:xfrm>
        </p:grpSpPr>
        <p:pic>
          <p:nvPicPr>
            <p:cNvPr id="9" name="Picture 8">
              <a:extLst>
                <a:ext uri="{FF2B5EF4-FFF2-40B4-BE49-F238E27FC236}">
                  <a16:creationId xmlns:a16="http://schemas.microsoft.com/office/drawing/2014/main" id="{06DD6F6F-AA4B-E41A-835A-4976547AAD2B}"/>
                </a:ext>
              </a:extLst>
            </p:cNvPr>
            <p:cNvPicPr>
              <a:picLocks noChangeAspect="1"/>
            </p:cNvPicPr>
            <p:nvPr/>
          </p:nvPicPr>
          <p:blipFill rotWithShape="1">
            <a:blip r:embed="rId5">
              <a:extLst>
                <a:ext uri="{28A0092B-C50C-407E-A947-70E740481C1C}">
                  <a14:useLocalDpi xmlns:a14="http://schemas.microsoft.com/office/drawing/2010/main" val="0"/>
                </a:ext>
              </a:extLst>
            </a:blip>
            <a:srcRect t="1" r="52958" b="59200"/>
            <a:stretch/>
          </p:blipFill>
          <p:spPr>
            <a:xfrm>
              <a:off x="1173319" y="410550"/>
              <a:ext cx="1499548" cy="223921"/>
            </a:xfrm>
            <a:prstGeom prst="rect">
              <a:avLst/>
            </a:prstGeom>
          </p:spPr>
        </p:pic>
        <p:pic>
          <p:nvPicPr>
            <p:cNvPr id="10" name="Picture 9">
              <a:extLst>
                <a:ext uri="{FF2B5EF4-FFF2-40B4-BE49-F238E27FC236}">
                  <a16:creationId xmlns:a16="http://schemas.microsoft.com/office/drawing/2014/main" id="{ACE8701C-905B-C9F3-B06C-176B48807978}"/>
                </a:ext>
              </a:extLst>
            </p:cNvPr>
            <p:cNvPicPr>
              <a:picLocks noChangeAspect="1"/>
            </p:cNvPicPr>
            <p:nvPr/>
          </p:nvPicPr>
          <p:blipFill rotWithShape="1">
            <a:blip r:embed="rId5">
              <a:extLst>
                <a:ext uri="{28A0092B-C50C-407E-A947-70E740481C1C}">
                  <a14:useLocalDpi xmlns:a14="http://schemas.microsoft.com/office/drawing/2010/main" val="0"/>
                </a:ext>
              </a:extLst>
            </a:blip>
            <a:srcRect t="47698" r="66864" b="20127"/>
            <a:stretch/>
          </p:blipFill>
          <p:spPr>
            <a:xfrm>
              <a:off x="2386735" y="679370"/>
              <a:ext cx="1056261" cy="176588"/>
            </a:xfrm>
            <a:prstGeom prst="rect">
              <a:avLst/>
            </a:prstGeom>
          </p:spPr>
        </p:pic>
        <p:pic>
          <p:nvPicPr>
            <p:cNvPr id="11" name="Picture 10">
              <a:extLst>
                <a:ext uri="{FF2B5EF4-FFF2-40B4-BE49-F238E27FC236}">
                  <a16:creationId xmlns:a16="http://schemas.microsoft.com/office/drawing/2014/main" id="{7F247380-9778-654F-3B86-8A0FD3D6C367}"/>
                </a:ext>
              </a:extLst>
            </p:cNvPr>
            <p:cNvPicPr>
              <a:picLocks noChangeAspect="1"/>
            </p:cNvPicPr>
            <p:nvPr/>
          </p:nvPicPr>
          <p:blipFill rotWithShape="1">
            <a:blip r:embed="rId5">
              <a:extLst>
                <a:ext uri="{28A0092B-C50C-407E-A947-70E740481C1C}">
                  <a14:useLocalDpi xmlns:a14="http://schemas.microsoft.com/office/drawing/2010/main" val="0"/>
                </a:ext>
              </a:extLst>
            </a:blip>
            <a:srcRect l="47738" r="15604" b="59495"/>
            <a:stretch/>
          </p:blipFill>
          <p:spPr>
            <a:xfrm>
              <a:off x="1173319" y="650467"/>
              <a:ext cx="1168543" cy="222311"/>
            </a:xfrm>
            <a:prstGeom prst="rect">
              <a:avLst/>
            </a:prstGeom>
          </p:spPr>
        </p:pic>
      </p:grpSp>
      <p:cxnSp>
        <p:nvCxnSpPr>
          <p:cNvPr id="12" name="Straight Connector 11">
            <a:extLst>
              <a:ext uri="{FF2B5EF4-FFF2-40B4-BE49-F238E27FC236}">
                <a16:creationId xmlns:a16="http://schemas.microsoft.com/office/drawing/2014/main" id="{2A3E7853-4419-D4D0-C3EC-E4DA4FFAC872}"/>
              </a:ext>
            </a:extLst>
          </p:cNvPr>
          <p:cNvCxnSpPr/>
          <p:nvPr/>
        </p:nvCxnSpPr>
        <p:spPr>
          <a:xfrm>
            <a:off x="677581" y="700391"/>
            <a:ext cx="10836837" cy="0"/>
          </a:xfrm>
          <a:prstGeom prst="line">
            <a:avLst/>
          </a:prstGeom>
          <a:ln w="28575">
            <a:solidFill>
              <a:schemeClr val="accent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Date Placeholder 12">
            <a:extLst>
              <a:ext uri="{FF2B5EF4-FFF2-40B4-BE49-F238E27FC236}">
                <a16:creationId xmlns:a16="http://schemas.microsoft.com/office/drawing/2014/main" id="{01B5D7B6-0853-43A7-C88A-757EA7746B18}"/>
              </a:ext>
            </a:extLst>
          </p:cNvPr>
          <p:cNvSpPr>
            <a:spLocks noGrp="1"/>
          </p:cNvSpPr>
          <p:nvPr>
            <p:ph type="dt" sz="half" idx="10"/>
          </p:nvPr>
        </p:nvSpPr>
        <p:spPr>
          <a:xfrm>
            <a:off x="838200" y="6348098"/>
            <a:ext cx="2743200" cy="365125"/>
          </a:xfrm>
        </p:spPr>
        <p:txBody>
          <a:bodyPr/>
          <a:lstStyle/>
          <a:p>
            <a:fld id="{EF65CECA-05C4-48BC-8B6A-2C5E315998E9}" type="datetime1">
              <a:rPr lang="en-US" smtClean="0">
                <a:solidFill>
                  <a:schemeClr val="tx1"/>
                </a:solidFill>
              </a:rPr>
              <a:t>10/27/2023</a:t>
            </a:fld>
            <a:endParaRPr lang="en-US" dirty="0">
              <a:solidFill>
                <a:schemeClr val="tx1"/>
              </a:solidFill>
            </a:endParaRPr>
          </a:p>
        </p:txBody>
      </p:sp>
      <p:sp>
        <p:nvSpPr>
          <p:cNvPr id="14" name="Footer Placeholder 29">
            <a:extLst>
              <a:ext uri="{FF2B5EF4-FFF2-40B4-BE49-F238E27FC236}">
                <a16:creationId xmlns:a16="http://schemas.microsoft.com/office/drawing/2014/main" id="{AABC48D3-1803-48C0-3960-2E0E1207AE2C}"/>
              </a:ext>
            </a:extLst>
          </p:cNvPr>
          <p:cNvSpPr>
            <a:spLocks noGrp="1"/>
          </p:cNvSpPr>
          <p:nvPr>
            <p:ph type="ftr" sz="quarter" idx="11"/>
          </p:nvPr>
        </p:nvSpPr>
        <p:spPr>
          <a:xfrm>
            <a:off x="4038600" y="6357620"/>
            <a:ext cx="4114800" cy="365125"/>
          </a:xfrm>
        </p:spPr>
        <p:txBody>
          <a:bodyPr/>
          <a:lstStyle/>
          <a:p>
            <a:r>
              <a:rPr lang="en-US">
                <a:solidFill>
                  <a:schemeClr val="tx1"/>
                </a:solidFill>
              </a:rPr>
              <a:t>Email: hajcao10@gmail.com - Phone: +7 968 798 56 64</a:t>
            </a:r>
            <a:endParaRPr lang="en-US" dirty="0">
              <a:solidFill>
                <a:schemeClr val="tx1"/>
              </a:solidFill>
            </a:endParaRPr>
          </a:p>
        </p:txBody>
      </p:sp>
      <p:pic>
        <p:nvPicPr>
          <p:cNvPr id="2" name="Picture 1">
            <a:extLst>
              <a:ext uri="{FF2B5EF4-FFF2-40B4-BE49-F238E27FC236}">
                <a16:creationId xmlns:a16="http://schemas.microsoft.com/office/drawing/2014/main" id="{EF73F229-2BE2-C411-4C0F-6BC4784822CC}"/>
              </a:ext>
            </a:extLst>
          </p:cNvPr>
          <p:cNvPicPr>
            <a:picLocks noChangeAspect="1"/>
          </p:cNvPicPr>
          <p:nvPr/>
        </p:nvPicPr>
        <p:blipFill>
          <a:blip r:embed="rId6"/>
          <a:stretch>
            <a:fillRect/>
          </a:stretch>
        </p:blipFill>
        <p:spPr>
          <a:xfrm>
            <a:off x="10849107" y="218870"/>
            <a:ext cx="1091712" cy="379726"/>
          </a:xfrm>
          <a:prstGeom prst="rect">
            <a:avLst/>
          </a:prstGeom>
        </p:spPr>
      </p:pic>
      <p:sp>
        <p:nvSpPr>
          <p:cNvPr id="3" name="Rectangle 2">
            <a:extLst>
              <a:ext uri="{FF2B5EF4-FFF2-40B4-BE49-F238E27FC236}">
                <a16:creationId xmlns:a16="http://schemas.microsoft.com/office/drawing/2014/main" id="{F125A762-6D6A-DD06-FB6B-E44513B6A10D}"/>
              </a:ext>
            </a:extLst>
          </p:cNvPr>
          <p:cNvSpPr/>
          <p:nvPr/>
        </p:nvSpPr>
        <p:spPr>
          <a:xfrm>
            <a:off x="539846" y="748015"/>
            <a:ext cx="8496007" cy="400110"/>
          </a:xfrm>
          <a:prstGeom prst="rect">
            <a:avLst/>
          </a:prstGeom>
        </p:spPr>
        <p:txBody>
          <a:bodyPr wrap="square">
            <a:spAutoFit/>
          </a:bodyPr>
          <a:lstStyle/>
          <a:p>
            <a:pPr marL="0" marR="0" lvl="2">
              <a:spcBef>
                <a:spcPts val="0"/>
              </a:spcBef>
              <a:spcAft>
                <a:spcPts val="60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3. Description of the wide-aperture backscattering detector (BSD-A)</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a:extLst>
              <a:ext uri="{FF2B5EF4-FFF2-40B4-BE49-F238E27FC236}">
                <a16:creationId xmlns:a16="http://schemas.microsoft.com/office/drawing/2014/main" id="{2324D412-B245-9538-12A4-2555DF42378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729" y="1195748"/>
            <a:ext cx="3662129" cy="1752503"/>
          </a:xfrm>
          <a:prstGeom prst="rect">
            <a:avLst/>
          </a:prstGeom>
          <a:noFill/>
        </p:spPr>
      </p:pic>
      <p:sp>
        <p:nvSpPr>
          <p:cNvPr id="21" name="TextBox 20">
            <a:extLst>
              <a:ext uri="{FF2B5EF4-FFF2-40B4-BE49-F238E27FC236}">
                <a16:creationId xmlns:a16="http://schemas.microsoft.com/office/drawing/2014/main" id="{B73AF5C2-4968-0882-72D0-C924A98BCC00}"/>
              </a:ext>
            </a:extLst>
          </p:cNvPr>
          <p:cNvSpPr txBox="1"/>
          <p:nvPr/>
        </p:nvSpPr>
        <p:spPr>
          <a:xfrm>
            <a:off x="-5482" y="2988296"/>
            <a:ext cx="3881052" cy="536622"/>
          </a:xfrm>
          <a:prstGeom prst="rect">
            <a:avLst/>
          </a:prstGeom>
          <a:noFill/>
        </p:spPr>
        <p:txBody>
          <a:bodyPr wrap="square">
            <a:spAutoFit/>
          </a:bodyPr>
          <a:lstStyle/>
          <a:p>
            <a:pPr marL="0" marR="0" lvl="0" indent="457200" algn="just" defTabSz="914400" rtl="0" eaLnBrk="1" fontAlgn="auto" latinLnBrk="0" hangingPunct="1">
              <a:lnSpc>
                <a:spcPct val="107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Fig. 2.</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Schematic of the large-aperture backscattering detector.</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A4564C53-CCB8-9512-C355-032EE4090BD8}"/>
              </a:ext>
            </a:extLst>
          </p:cNvPr>
          <p:cNvPicPr>
            <a:picLocks noChangeAspect="1"/>
          </p:cNvPicPr>
          <p:nvPr/>
        </p:nvPicPr>
        <p:blipFill>
          <a:blip r:embed="rId8"/>
          <a:stretch>
            <a:fillRect/>
          </a:stretch>
        </p:blipFill>
        <p:spPr>
          <a:xfrm>
            <a:off x="4038600" y="1148125"/>
            <a:ext cx="2051607" cy="1655505"/>
          </a:xfrm>
          <a:prstGeom prst="rect">
            <a:avLst/>
          </a:prstGeom>
        </p:spPr>
      </p:pic>
      <p:pic>
        <p:nvPicPr>
          <p:cNvPr id="23" name="Picture 22">
            <a:extLst>
              <a:ext uri="{FF2B5EF4-FFF2-40B4-BE49-F238E27FC236}">
                <a16:creationId xmlns:a16="http://schemas.microsoft.com/office/drawing/2014/main" id="{1A4A186A-E894-F28C-4BE1-51C7086A63D1}"/>
              </a:ext>
            </a:extLst>
          </p:cNvPr>
          <p:cNvPicPr>
            <a:picLocks noChangeAspect="1"/>
          </p:cNvPicPr>
          <p:nvPr/>
        </p:nvPicPr>
        <p:blipFill>
          <a:blip r:embed="rId9"/>
          <a:stretch>
            <a:fillRect/>
          </a:stretch>
        </p:blipFill>
        <p:spPr>
          <a:xfrm>
            <a:off x="6764348" y="1108081"/>
            <a:ext cx="2478444" cy="1840170"/>
          </a:xfrm>
          <a:prstGeom prst="rect">
            <a:avLst/>
          </a:prstGeom>
        </p:spPr>
      </p:pic>
      <p:pic>
        <p:nvPicPr>
          <p:cNvPr id="24" name="Picture 23">
            <a:extLst>
              <a:ext uri="{FF2B5EF4-FFF2-40B4-BE49-F238E27FC236}">
                <a16:creationId xmlns:a16="http://schemas.microsoft.com/office/drawing/2014/main" id="{58F3F489-19D5-CFA0-B781-467A1D75AFA1}"/>
              </a:ext>
            </a:extLst>
          </p:cNvPr>
          <p:cNvPicPr>
            <a:picLocks noChangeAspect="1"/>
          </p:cNvPicPr>
          <p:nvPr/>
        </p:nvPicPr>
        <p:blipFill>
          <a:blip r:embed="rId10"/>
          <a:stretch>
            <a:fillRect/>
          </a:stretch>
        </p:blipFill>
        <p:spPr>
          <a:xfrm>
            <a:off x="9819032" y="1335295"/>
            <a:ext cx="1923789" cy="1513502"/>
          </a:xfrm>
          <a:prstGeom prst="rect">
            <a:avLst/>
          </a:prstGeom>
        </p:spPr>
      </p:pic>
      <p:sp>
        <p:nvSpPr>
          <p:cNvPr id="25" name="TextBox 24">
            <a:extLst>
              <a:ext uri="{FF2B5EF4-FFF2-40B4-BE49-F238E27FC236}">
                <a16:creationId xmlns:a16="http://schemas.microsoft.com/office/drawing/2014/main" id="{18C7C5C4-E6BA-2EE0-94F2-729396A323E2}"/>
              </a:ext>
            </a:extLst>
          </p:cNvPr>
          <p:cNvSpPr txBox="1"/>
          <p:nvPr/>
        </p:nvSpPr>
        <p:spPr>
          <a:xfrm>
            <a:off x="4282523" y="2974925"/>
            <a:ext cx="2540259"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Fig. 3.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General view of BSD</a:t>
            </a: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
        <p:nvSpPr>
          <p:cNvPr id="26" name="Text Box 24">
            <a:extLst>
              <a:ext uri="{FF2B5EF4-FFF2-40B4-BE49-F238E27FC236}">
                <a16:creationId xmlns:a16="http://schemas.microsoft.com/office/drawing/2014/main" id="{1BEE7D89-ED18-1215-F193-FA4B74CDF991}"/>
              </a:ext>
            </a:extLst>
          </p:cNvPr>
          <p:cNvSpPr txBox="1"/>
          <p:nvPr/>
        </p:nvSpPr>
        <p:spPr>
          <a:xfrm>
            <a:off x="7055451" y="2988296"/>
            <a:ext cx="2711101" cy="430887"/>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Fig. 4.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 view of one </a:t>
            </a: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sector for</a:t>
            </a: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BSD</a:t>
            </a: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Text Box 11">
            <a:extLst>
              <a:ext uri="{FF2B5EF4-FFF2-40B4-BE49-F238E27FC236}">
                <a16:creationId xmlns:a16="http://schemas.microsoft.com/office/drawing/2014/main" id="{F3A0313C-CF42-EEA6-438E-318CE172C6C9}"/>
              </a:ext>
            </a:extLst>
          </p:cNvPr>
          <p:cNvSpPr txBox="1"/>
          <p:nvPr/>
        </p:nvSpPr>
        <p:spPr>
          <a:xfrm>
            <a:off x="9976697" y="2974925"/>
            <a:ext cx="2043424" cy="430887"/>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Fig. 5.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Fragments of a 30</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sector</a:t>
            </a: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BSD</a:t>
            </a: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200" b="0" i="1" u="none" strike="noStrike" kern="1200" cap="none" spc="0" normalizeH="0" baseline="0" noProof="0" dirty="0">
              <a:ln>
                <a:noFill/>
              </a:ln>
              <a:solidFill>
                <a:srgbClr val="44546A"/>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8" name="TextBox 27">
            <a:extLst>
              <a:ext uri="{FF2B5EF4-FFF2-40B4-BE49-F238E27FC236}">
                <a16:creationId xmlns:a16="http://schemas.microsoft.com/office/drawing/2014/main" id="{75935987-F7DF-C6E3-3354-C579D079D1DF}"/>
              </a:ext>
            </a:extLst>
          </p:cNvPr>
          <p:cNvSpPr txBox="1"/>
          <p:nvPr/>
        </p:nvSpPr>
        <p:spPr>
          <a:xfrm>
            <a:off x="-5793" y="3476529"/>
            <a:ext cx="12192000" cy="2960875"/>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 detector has a ring structure reflecting the axial symmetry of the neutron scattering on the sample. The detector comprises 6 rings of scintillation screens</a:t>
            </a:r>
            <a:r>
              <a:rPr kumimoji="0" lang="ru-RU" sz="14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three outer rings are divided into sectors of 15º, and the three internal ones – into sectors of 30°. The detector consists of 12 identical 30° sectors independent of each other. Six rings completely cover the scattering angle interval 2Ɵ=(133-175)º. The total solid angle of the detector is Ω</a:t>
            </a:r>
            <a:r>
              <a:rPr kumimoji="0" lang="en-US" sz="1400" i="0" u="none" strike="noStrike" kern="1200" cap="none" spc="0" normalizeH="0" baseline="-25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≈2.0 sr. </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To provide high and ultrahigh resolution, the detector is based on a thin 0.42 mm thick ZnS(Ag)/</a:t>
            </a:r>
            <a:r>
              <a:rPr kumimoji="0" lang="ru-RU" sz="1400" i="0" u="none" strike="noStrike" kern="1200" cap="none" spc="0" normalizeH="0" baseline="3000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6</a:t>
            </a:r>
            <a:r>
              <a:rPr kumimoji="0" lang="en-US" sz="140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LiF</a:t>
            </a: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scintillation screen. The collection and transmission of light from scintillation screens on photomultipliers is carried out using optical WLS fibers, glued on both sides of the scintillator. </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Each sector in the schematic is an independent detector element. A scintillation screen in each sector is not solid, but consists of smaller, tightly fitted to each other fragments which follow the surface shape of space-time focusing with the required accuracy.</a:t>
            </a:r>
          </a:p>
          <a:p>
            <a:pPr marL="0" marR="0" lvl="0" indent="457200" algn="just" defTabSz="914400" rtl="0" eaLnBrk="1" fontAlgn="auto" latinLnBrk="0" hangingPunct="1">
              <a:lnSpc>
                <a:spcPct val="15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 output of each photomultiplier is connected to the data acquisition and accumulation system (MPD-32)  developed at the FLNP.</a:t>
            </a:r>
            <a:endPar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09138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8B59AB-3137-9D0E-1839-E4E05968D87F}"/>
              </a:ext>
            </a:extLst>
          </p:cNvPr>
          <p:cNvSpPr>
            <a:spLocks noGrp="1"/>
          </p:cNvSpPr>
          <p:nvPr>
            <p:ph type="sldNum" sz="quarter" idx="12"/>
          </p:nvPr>
        </p:nvSpPr>
        <p:spPr/>
        <p:txBody>
          <a:bodyPr/>
          <a:lstStyle/>
          <a:p>
            <a:fld id="{78143F9A-AB53-43D0-ADD7-F0A5AE23CEF1}" type="slidenum">
              <a:rPr lang="en-US" smtClean="0">
                <a:solidFill>
                  <a:schemeClr val="tx1"/>
                </a:solidFill>
              </a:rPr>
              <a:t>6</a:t>
            </a:fld>
            <a:endParaRPr lang="en-US" dirty="0">
              <a:solidFill>
                <a:schemeClr val="tx1"/>
              </a:solidFill>
            </a:endParaRPr>
          </a:p>
        </p:txBody>
      </p:sp>
      <p:pic>
        <p:nvPicPr>
          <p:cNvPr id="6" name="Picture 5">
            <a:extLst>
              <a:ext uri="{FF2B5EF4-FFF2-40B4-BE49-F238E27FC236}">
                <a16:creationId xmlns:a16="http://schemas.microsoft.com/office/drawing/2014/main" id="{6152CC16-343B-B5B8-C9F3-A4148F5F84D4}"/>
              </a:ext>
            </a:extLst>
          </p:cNvPr>
          <p:cNvPicPr>
            <a:picLocks noChangeAspect="1"/>
          </p:cNvPicPr>
          <p:nvPr/>
        </p:nvPicPr>
        <p:blipFill>
          <a:blip r:embed="rId3"/>
          <a:stretch>
            <a:fillRect/>
          </a:stretch>
        </p:blipFill>
        <p:spPr>
          <a:xfrm>
            <a:off x="182880" y="97824"/>
            <a:ext cx="713932" cy="453072"/>
          </a:xfrm>
          <a:prstGeom prst="rect">
            <a:avLst/>
          </a:prstGeom>
        </p:spPr>
      </p:pic>
      <p:pic>
        <p:nvPicPr>
          <p:cNvPr id="7" name="Picture 6">
            <a:extLst>
              <a:ext uri="{FF2B5EF4-FFF2-40B4-BE49-F238E27FC236}">
                <a16:creationId xmlns:a16="http://schemas.microsoft.com/office/drawing/2014/main" id="{734B663B-140B-4A36-2D4B-07088D21A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026" y="127836"/>
            <a:ext cx="2745892" cy="446207"/>
          </a:xfrm>
          <a:prstGeom prst="rect">
            <a:avLst/>
          </a:prstGeom>
        </p:spPr>
      </p:pic>
      <p:grpSp>
        <p:nvGrpSpPr>
          <p:cNvPr id="8" name="Group 7">
            <a:extLst>
              <a:ext uri="{FF2B5EF4-FFF2-40B4-BE49-F238E27FC236}">
                <a16:creationId xmlns:a16="http://schemas.microsoft.com/office/drawing/2014/main" id="{FB15E5CC-5771-1ACD-EE35-0831F4EB1504}"/>
              </a:ext>
            </a:extLst>
          </p:cNvPr>
          <p:cNvGrpSpPr/>
          <p:nvPr/>
        </p:nvGrpSpPr>
        <p:grpSpPr>
          <a:xfrm>
            <a:off x="927837" y="190497"/>
            <a:ext cx="1760499" cy="360398"/>
            <a:chOff x="1173319" y="410550"/>
            <a:chExt cx="2269677" cy="462228"/>
          </a:xfrm>
        </p:grpSpPr>
        <p:pic>
          <p:nvPicPr>
            <p:cNvPr id="9" name="Picture 8">
              <a:extLst>
                <a:ext uri="{FF2B5EF4-FFF2-40B4-BE49-F238E27FC236}">
                  <a16:creationId xmlns:a16="http://schemas.microsoft.com/office/drawing/2014/main" id="{06DD6F6F-AA4B-E41A-835A-4976547AAD2B}"/>
                </a:ext>
              </a:extLst>
            </p:cNvPr>
            <p:cNvPicPr>
              <a:picLocks noChangeAspect="1"/>
            </p:cNvPicPr>
            <p:nvPr/>
          </p:nvPicPr>
          <p:blipFill rotWithShape="1">
            <a:blip r:embed="rId5">
              <a:extLst>
                <a:ext uri="{28A0092B-C50C-407E-A947-70E740481C1C}">
                  <a14:useLocalDpi xmlns:a14="http://schemas.microsoft.com/office/drawing/2010/main" val="0"/>
                </a:ext>
              </a:extLst>
            </a:blip>
            <a:srcRect t="1" r="52958" b="59200"/>
            <a:stretch/>
          </p:blipFill>
          <p:spPr>
            <a:xfrm>
              <a:off x="1173319" y="410550"/>
              <a:ext cx="1499548" cy="223921"/>
            </a:xfrm>
            <a:prstGeom prst="rect">
              <a:avLst/>
            </a:prstGeom>
          </p:spPr>
        </p:pic>
        <p:pic>
          <p:nvPicPr>
            <p:cNvPr id="10" name="Picture 9">
              <a:extLst>
                <a:ext uri="{FF2B5EF4-FFF2-40B4-BE49-F238E27FC236}">
                  <a16:creationId xmlns:a16="http://schemas.microsoft.com/office/drawing/2014/main" id="{ACE8701C-905B-C9F3-B06C-176B48807978}"/>
                </a:ext>
              </a:extLst>
            </p:cNvPr>
            <p:cNvPicPr>
              <a:picLocks noChangeAspect="1"/>
            </p:cNvPicPr>
            <p:nvPr/>
          </p:nvPicPr>
          <p:blipFill rotWithShape="1">
            <a:blip r:embed="rId5">
              <a:extLst>
                <a:ext uri="{28A0092B-C50C-407E-A947-70E740481C1C}">
                  <a14:useLocalDpi xmlns:a14="http://schemas.microsoft.com/office/drawing/2010/main" val="0"/>
                </a:ext>
              </a:extLst>
            </a:blip>
            <a:srcRect t="47698" r="66864" b="20127"/>
            <a:stretch/>
          </p:blipFill>
          <p:spPr>
            <a:xfrm>
              <a:off x="2386735" y="679370"/>
              <a:ext cx="1056261" cy="176588"/>
            </a:xfrm>
            <a:prstGeom prst="rect">
              <a:avLst/>
            </a:prstGeom>
          </p:spPr>
        </p:pic>
        <p:pic>
          <p:nvPicPr>
            <p:cNvPr id="11" name="Picture 10">
              <a:extLst>
                <a:ext uri="{FF2B5EF4-FFF2-40B4-BE49-F238E27FC236}">
                  <a16:creationId xmlns:a16="http://schemas.microsoft.com/office/drawing/2014/main" id="{7F247380-9778-654F-3B86-8A0FD3D6C367}"/>
                </a:ext>
              </a:extLst>
            </p:cNvPr>
            <p:cNvPicPr>
              <a:picLocks noChangeAspect="1"/>
            </p:cNvPicPr>
            <p:nvPr/>
          </p:nvPicPr>
          <p:blipFill rotWithShape="1">
            <a:blip r:embed="rId5">
              <a:extLst>
                <a:ext uri="{28A0092B-C50C-407E-A947-70E740481C1C}">
                  <a14:useLocalDpi xmlns:a14="http://schemas.microsoft.com/office/drawing/2010/main" val="0"/>
                </a:ext>
              </a:extLst>
            </a:blip>
            <a:srcRect l="47738" r="15604" b="59495"/>
            <a:stretch/>
          </p:blipFill>
          <p:spPr>
            <a:xfrm>
              <a:off x="1173319" y="650467"/>
              <a:ext cx="1168543" cy="222311"/>
            </a:xfrm>
            <a:prstGeom prst="rect">
              <a:avLst/>
            </a:prstGeom>
          </p:spPr>
        </p:pic>
      </p:grpSp>
      <p:cxnSp>
        <p:nvCxnSpPr>
          <p:cNvPr id="12" name="Straight Connector 11">
            <a:extLst>
              <a:ext uri="{FF2B5EF4-FFF2-40B4-BE49-F238E27FC236}">
                <a16:creationId xmlns:a16="http://schemas.microsoft.com/office/drawing/2014/main" id="{2A3E7853-4419-D4D0-C3EC-E4DA4FFAC872}"/>
              </a:ext>
            </a:extLst>
          </p:cNvPr>
          <p:cNvCxnSpPr/>
          <p:nvPr/>
        </p:nvCxnSpPr>
        <p:spPr>
          <a:xfrm>
            <a:off x="677581" y="700391"/>
            <a:ext cx="10836837" cy="0"/>
          </a:xfrm>
          <a:prstGeom prst="line">
            <a:avLst/>
          </a:prstGeom>
          <a:ln w="28575">
            <a:solidFill>
              <a:schemeClr val="accent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Date Placeholder 12">
            <a:extLst>
              <a:ext uri="{FF2B5EF4-FFF2-40B4-BE49-F238E27FC236}">
                <a16:creationId xmlns:a16="http://schemas.microsoft.com/office/drawing/2014/main" id="{01B5D7B6-0853-43A7-C88A-757EA7746B18}"/>
              </a:ext>
            </a:extLst>
          </p:cNvPr>
          <p:cNvSpPr>
            <a:spLocks noGrp="1"/>
          </p:cNvSpPr>
          <p:nvPr>
            <p:ph type="dt" sz="half" idx="10"/>
          </p:nvPr>
        </p:nvSpPr>
        <p:spPr>
          <a:xfrm>
            <a:off x="838200" y="6348098"/>
            <a:ext cx="2743200" cy="365125"/>
          </a:xfrm>
        </p:spPr>
        <p:txBody>
          <a:bodyPr/>
          <a:lstStyle/>
          <a:p>
            <a:fld id="{D11FF65B-B679-48EE-8B4E-4F850346FE7A}" type="datetime1">
              <a:rPr lang="en-US" smtClean="0">
                <a:solidFill>
                  <a:schemeClr val="tx1"/>
                </a:solidFill>
              </a:rPr>
              <a:t>10/27/2023</a:t>
            </a:fld>
            <a:endParaRPr lang="en-US" dirty="0">
              <a:solidFill>
                <a:schemeClr val="tx1"/>
              </a:solidFill>
            </a:endParaRPr>
          </a:p>
        </p:txBody>
      </p:sp>
      <p:sp>
        <p:nvSpPr>
          <p:cNvPr id="14" name="Footer Placeholder 29">
            <a:extLst>
              <a:ext uri="{FF2B5EF4-FFF2-40B4-BE49-F238E27FC236}">
                <a16:creationId xmlns:a16="http://schemas.microsoft.com/office/drawing/2014/main" id="{AABC48D3-1803-48C0-3960-2E0E1207AE2C}"/>
              </a:ext>
            </a:extLst>
          </p:cNvPr>
          <p:cNvSpPr>
            <a:spLocks noGrp="1"/>
          </p:cNvSpPr>
          <p:nvPr>
            <p:ph type="ftr" sz="quarter" idx="11"/>
          </p:nvPr>
        </p:nvSpPr>
        <p:spPr>
          <a:xfrm>
            <a:off x="4038600" y="6357620"/>
            <a:ext cx="4114800" cy="365125"/>
          </a:xfrm>
        </p:spPr>
        <p:txBody>
          <a:bodyPr/>
          <a:lstStyle/>
          <a:p>
            <a:r>
              <a:rPr lang="en-US">
                <a:solidFill>
                  <a:schemeClr val="tx1"/>
                </a:solidFill>
              </a:rPr>
              <a:t>Email: hajcao10@gmail.com - Phone: +7 968 798 56 64</a:t>
            </a:r>
            <a:endParaRPr lang="en-US" dirty="0">
              <a:solidFill>
                <a:schemeClr val="tx1"/>
              </a:solidFill>
            </a:endParaRPr>
          </a:p>
        </p:txBody>
      </p:sp>
      <p:pic>
        <p:nvPicPr>
          <p:cNvPr id="2" name="Picture 1">
            <a:extLst>
              <a:ext uri="{FF2B5EF4-FFF2-40B4-BE49-F238E27FC236}">
                <a16:creationId xmlns:a16="http://schemas.microsoft.com/office/drawing/2014/main" id="{EF73F229-2BE2-C411-4C0F-6BC4784822CC}"/>
              </a:ext>
            </a:extLst>
          </p:cNvPr>
          <p:cNvPicPr>
            <a:picLocks noChangeAspect="1"/>
          </p:cNvPicPr>
          <p:nvPr/>
        </p:nvPicPr>
        <p:blipFill>
          <a:blip r:embed="rId6"/>
          <a:stretch>
            <a:fillRect/>
          </a:stretch>
        </p:blipFill>
        <p:spPr>
          <a:xfrm>
            <a:off x="10849107" y="218870"/>
            <a:ext cx="1091712" cy="379726"/>
          </a:xfrm>
          <a:prstGeom prst="rect">
            <a:avLst/>
          </a:prstGeom>
        </p:spPr>
      </p:pic>
      <p:sp>
        <p:nvSpPr>
          <p:cNvPr id="3" name="Rectangle 2">
            <a:extLst>
              <a:ext uri="{FF2B5EF4-FFF2-40B4-BE49-F238E27FC236}">
                <a16:creationId xmlns:a16="http://schemas.microsoft.com/office/drawing/2014/main" id="{F125A762-6D6A-DD06-FB6B-E44513B6A10D}"/>
              </a:ext>
            </a:extLst>
          </p:cNvPr>
          <p:cNvSpPr/>
          <p:nvPr/>
        </p:nvSpPr>
        <p:spPr>
          <a:xfrm>
            <a:off x="466163" y="722214"/>
            <a:ext cx="11474656" cy="707886"/>
          </a:xfrm>
          <a:prstGeom prst="rect">
            <a:avLst/>
          </a:prstGeom>
        </p:spPr>
        <p:txBody>
          <a:bodyPr wrap="square">
            <a:spAutoFit/>
          </a:bodyPr>
          <a:lstStyle/>
          <a:p>
            <a:pPr marL="0" marR="0" lvl="2">
              <a:spcBef>
                <a:spcPts val="0"/>
              </a:spcBef>
              <a:spcAft>
                <a:spcPts val="60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4. The main geometric characteristics of the detector rings of the wide-aperture backscattering detector (BSD-A)</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TextBox 17">
            <a:extLst>
              <a:ext uri="{FF2B5EF4-FFF2-40B4-BE49-F238E27FC236}">
                <a16:creationId xmlns:a16="http://schemas.microsoft.com/office/drawing/2014/main" id="{8D2F3054-CA6F-B455-7CB3-1810184600BA}"/>
              </a:ext>
            </a:extLst>
          </p:cNvPr>
          <p:cNvSpPr txBox="1"/>
          <p:nvPr/>
        </p:nvSpPr>
        <p:spPr>
          <a:xfrm>
            <a:off x="0" y="5127747"/>
            <a:ext cx="3397777" cy="646331"/>
          </a:xfrm>
          <a:prstGeom prst="rect">
            <a:avLst/>
          </a:prstGeom>
          <a:noFill/>
        </p:spPr>
        <p:txBody>
          <a:bodyPr wrap="square">
            <a:spAutoFit/>
          </a:bodyPr>
          <a:lstStyle/>
          <a:p>
            <a:pPr marL="973138" indent="-973138"/>
            <a:r>
              <a:rPr lang="en-US" b="1" dirty="0">
                <a:effectLst/>
                <a:latin typeface="Arial" panose="020B0604020202020204" pitchFamily="34" charset="0"/>
                <a:ea typeface="Times New Roman" panose="02020603050405020304" pitchFamily="18" charset="0"/>
                <a:cs typeface="Arial" panose="020B0604020202020204" pitchFamily="34" charset="0"/>
              </a:rPr>
              <a:t>  Fig. 7. </a:t>
            </a:r>
            <a:r>
              <a:rPr lang="en-US" b="1" dirty="0">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Shape of the detector elements of the rings</a:t>
            </a:r>
            <a:r>
              <a:rPr lang="en-US" dirty="0">
                <a:latin typeface="Arial" panose="020B0604020202020204" pitchFamily="34" charset="0"/>
                <a:ea typeface="Times New Roman" panose="02020603050405020304" pitchFamily="18"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1A1B6D9A-C6A2-4D28-9FFD-34EFC5B2C66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2064" y="1485920"/>
            <a:ext cx="3841904" cy="3714139"/>
          </a:xfrm>
          <a:prstGeom prst="rect">
            <a:avLst/>
          </a:prstGeom>
          <a:noFill/>
        </p:spPr>
      </p:pic>
      <p:pic>
        <p:nvPicPr>
          <p:cNvPr id="15" name="Picture 14">
            <a:extLst>
              <a:ext uri="{FF2B5EF4-FFF2-40B4-BE49-F238E27FC236}">
                <a16:creationId xmlns:a16="http://schemas.microsoft.com/office/drawing/2014/main" id="{00D9AB05-91D9-0C69-434E-1DD13FC7FCF5}"/>
              </a:ext>
            </a:extLst>
          </p:cNvPr>
          <p:cNvPicPr>
            <a:picLocks noChangeAspect="1"/>
          </p:cNvPicPr>
          <p:nvPr/>
        </p:nvPicPr>
        <p:blipFill>
          <a:blip r:embed="rId8"/>
          <a:stretch>
            <a:fillRect/>
          </a:stretch>
        </p:blipFill>
        <p:spPr>
          <a:xfrm>
            <a:off x="3368650" y="2012011"/>
            <a:ext cx="4570494" cy="2966615"/>
          </a:xfrm>
          <a:prstGeom prst="rect">
            <a:avLst/>
          </a:prstGeom>
        </p:spPr>
      </p:pic>
      <p:pic>
        <p:nvPicPr>
          <p:cNvPr id="16" name="Picture 15">
            <a:extLst>
              <a:ext uri="{FF2B5EF4-FFF2-40B4-BE49-F238E27FC236}">
                <a16:creationId xmlns:a16="http://schemas.microsoft.com/office/drawing/2014/main" id="{1A4A7AD7-B688-81E3-95EE-1AA493DB8032}"/>
              </a:ext>
            </a:extLst>
          </p:cNvPr>
          <p:cNvPicPr>
            <a:picLocks noChangeAspect="1"/>
          </p:cNvPicPr>
          <p:nvPr/>
        </p:nvPicPr>
        <p:blipFill>
          <a:blip r:embed="rId9"/>
          <a:stretch>
            <a:fillRect/>
          </a:stretch>
        </p:blipFill>
        <p:spPr>
          <a:xfrm>
            <a:off x="7797826" y="2012011"/>
            <a:ext cx="4426645" cy="2844385"/>
          </a:xfrm>
          <a:prstGeom prst="rect">
            <a:avLst/>
          </a:prstGeom>
        </p:spPr>
      </p:pic>
      <p:sp>
        <p:nvSpPr>
          <p:cNvPr id="17" name="TextBox 16">
            <a:extLst>
              <a:ext uri="{FF2B5EF4-FFF2-40B4-BE49-F238E27FC236}">
                <a16:creationId xmlns:a16="http://schemas.microsoft.com/office/drawing/2014/main" id="{22E09C42-7565-F3BD-3BD3-42B526556723}"/>
              </a:ext>
            </a:extLst>
          </p:cNvPr>
          <p:cNvSpPr txBox="1"/>
          <p:nvPr/>
        </p:nvSpPr>
        <p:spPr>
          <a:xfrm>
            <a:off x="3142667" y="5080389"/>
            <a:ext cx="4655159" cy="923330"/>
          </a:xfrm>
          <a:prstGeom prst="rect">
            <a:avLst/>
          </a:prstGeom>
          <a:noFill/>
        </p:spPr>
        <p:txBody>
          <a:bodyPr wrap="square">
            <a:spAutoFit/>
          </a:bodyPr>
          <a:lstStyle/>
          <a:p>
            <a:pPr marL="973138" indent="-973138"/>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Fig. 8. </a:t>
            </a:r>
            <a:r>
              <a:rPr lang="en-US" dirty="0">
                <a:latin typeface="Arial" panose="020B0604020202020204" pitchFamily="34" charset="0"/>
                <a:cs typeface="Arial" panose="020B0604020202020204" pitchFamily="34" charset="0"/>
              </a:rPr>
              <a:t> Dependence of the detector effective thickness (</a:t>
            </a:r>
            <a:r>
              <a:rPr lang="en-US" dirty="0" err="1">
                <a:latin typeface="Arial" panose="020B0604020202020204" pitchFamily="34" charset="0"/>
                <a:cs typeface="Arial" panose="020B0604020202020204" pitchFamily="34" charset="0"/>
              </a:rPr>
              <a:t>d</a:t>
            </a:r>
            <a:r>
              <a:rPr lang="en-US" baseline="-25000" dirty="0" err="1">
                <a:latin typeface="Arial" panose="020B0604020202020204" pitchFamily="34" charset="0"/>
                <a:cs typeface="Arial" panose="020B0604020202020204" pitchFamily="34" charset="0"/>
              </a:rPr>
              <a:t>eff</a:t>
            </a:r>
            <a:r>
              <a:rPr lang="en-US" dirty="0">
                <a:latin typeface="Arial" panose="020B0604020202020204" pitchFamily="34" charset="0"/>
                <a:cs typeface="Arial" panose="020B0604020202020204" pitchFamily="34" charset="0"/>
              </a:rPr>
              <a:t>) on the scattering angle.</a:t>
            </a:r>
          </a:p>
        </p:txBody>
      </p:sp>
      <p:sp>
        <p:nvSpPr>
          <p:cNvPr id="20" name="Text Box 132">
            <a:extLst>
              <a:ext uri="{FF2B5EF4-FFF2-40B4-BE49-F238E27FC236}">
                <a16:creationId xmlns:a16="http://schemas.microsoft.com/office/drawing/2014/main" id="{143E2C6D-8773-74CB-C312-0F5C9B29DEA7}"/>
              </a:ext>
            </a:extLst>
          </p:cNvPr>
          <p:cNvSpPr txBox="1"/>
          <p:nvPr/>
        </p:nvSpPr>
        <p:spPr>
          <a:xfrm>
            <a:off x="7797826" y="4963103"/>
            <a:ext cx="4022766" cy="138499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796925" indent="-796925" algn="just"/>
            <a:r>
              <a:rPr lang="ru-RU" b="1" dirty="0">
                <a:effectLst/>
                <a:latin typeface="Arial" panose="020B0604020202020204" pitchFamily="34" charset="0"/>
                <a:ea typeface="Times New Roman" panose="02020603050405020304" pitchFamily="18" charset="0"/>
                <a:cs typeface="Arial" panose="020B0604020202020204" pitchFamily="34" charset="0"/>
              </a:rPr>
              <a:t>   </a:t>
            </a:r>
            <a:r>
              <a:rPr lang="en-US" b="1" dirty="0">
                <a:effectLst/>
                <a:latin typeface="Arial" panose="020B0604020202020204" pitchFamily="34" charset="0"/>
                <a:ea typeface="Times New Roman" panose="02020603050405020304" pitchFamily="18" charset="0"/>
                <a:cs typeface="Arial" panose="020B0604020202020204" pitchFamily="34" charset="0"/>
              </a:rPr>
              <a:t>Fig. 9. </a:t>
            </a:r>
            <a:r>
              <a:rPr lang="en-US" b="1" dirty="0">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Dependence of the detector efficiency on the scattering angle for one and two scintillator layers, calculated for a neutron wavelength of 1.8 Å.</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794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1">
            <a:extLst>
              <a:ext uri="{FF2B5EF4-FFF2-40B4-BE49-F238E27FC236}">
                <a16:creationId xmlns:a16="http://schemas.microsoft.com/office/drawing/2014/main" id="{A8C824B2-55D6-5F9A-8A18-49F8E73746FA}"/>
              </a:ext>
            </a:extLst>
          </p:cNvPr>
          <p:cNvSpPr txBox="1"/>
          <p:nvPr/>
        </p:nvSpPr>
        <p:spPr>
          <a:xfrm>
            <a:off x="7591555" y="3215050"/>
            <a:ext cx="4912989" cy="27699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spcAft>
                <a:spcPts val="1000"/>
              </a:spcAft>
            </a:pPr>
            <a:r>
              <a:rPr lang="en-US" b="1" dirty="0">
                <a:latin typeface="Arial" panose="020B0604020202020204" pitchFamily="34" charset="0"/>
                <a:cs typeface="Arial" panose="020B0604020202020204" pitchFamily="34" charset="0"/>
              </a:rPr>
              <a:t>Fig. 10. </a:t>
            </a:r>
            <a:r>
              <a:rPr lang="en-US" dirty="0">
                <a:latin typeface="Arial" panose="020B0604020202020204" pitchFamily="34" charset="0"/>
                <a:cs typeface="Arial" panose="020B0604020202020204" pitchFamily="34" charset="0"/>
              </a:rPr>
              <a:t>Fragments of a 30</a:t>
            </a:r>
            <a:r>
              <a:rPr lang="en-US" b="1" dirty="0">
                <a:latin typeface="Arial" panose="020B0604020202020204" pitchFamily="34" charset="0"/>
                <a:ea typeface="Calibri" panose="020F050202020403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sector</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 BSD</a:t>
            </a:r>
            <a:endParaRPr lang="en-US" sz="1600" i="1" dirty="0">
              <a:solidFill>
                <a:srgbClr val="44546A"/>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298B59AB-3137-9D0E-1839-E4E05968D87F}"/>
              </a:ext>
            </a:extLst>
          </p:cNvPr>
          <p:cNvSpPr>
            <a:spLocks noGrp="1"/>
          </p:cNvSpPr>
          <p:nvPr>
            <p:ph type="sldNum" sz="quarter" idx="12"/>
          </p:nvPr>
        </p:nvSpPr>
        <p:spPr/>
        <p:txBody>
          <a:bodyPr/>
          <a:lstStyle/>
          <a:p>
            <a:fld id="{78143F9A-AB53-43D0-ADD7-F0A5AE23CEF1}" type="slidenum">
              <a:rPr lang="en-US" smtClean="0">
                <a:solidFill>
                  <a:schemeClr val="tx1"/>
                </a:solidFill>
              </a:rPr>
              <a:t>7</a:t>
            </a:fld>
            <a:endParaRPr lang="en-US" dirty="0">
              <a:solidFill>
                <a:schemeClr val="tx1"/>
              </a:solidFill>
            </a:endParaRPr>
          </a:p>
        </p:txBody>
      </p:sp>
      <p:pic>
        <p:nvPicPr>
          <p:cNvPr id="6" name="Picture 5">
            <a:extLst>
              <a:ext uri="{FF2B5EF4-FFF2-40B4-BE49-F238E27FC236}">
                <a16:creationId xmlns:a16="http://schemas.microsoft.com/office/drawing/2014/main" id="{6152CC16-343B-B5B8-C9F3-A4148F5F84D4}"/>
              </a:ext>
            </a:extLst>
          </p:cNvPr>
          <p:cNvPicPr>
            <a:picLocks noChangeAspect="1"/>
          </p:cNvPicPr>
          <p:nvPr/>
        </p:nvPicPr>
        <p:blipFill>
          <a:blip r:embed="rId3"/>
          <a:stretch>
            <a:fillRect/>
          </a:stretch>
        </p:blipFill>
        <p:spPr>
          <a:xfrm>
            <a:off x="182880" y="97824"/>
            <a:ext cx="713932" cy="453072"/>
          </a:xfrm>
          <a:prstGeom prst="rect">
            <a:avLst/>
          </a:prstGeom>
        </p:spPr>
      </p:pic>
      <p:pic>
        <p:nvPicPr>
          <p:cNvPr id="7" name="Picture 6">
            <a:extLst>
              <a:ext uri="{FF2B5EF4-FFF2-40B4-BE49-F238E27FC236}">
                <a16:creationId xmlns:a16="http://schemas.microsoft.com/office/drawing/2014/main" id="{734B663B-140B-4A36-2D4B-07088D21A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026" y="127836"/>
            <a:ext cx="2745892" cy="446207"/>
          </a:xfrm>
          <a:prstGeom prst="rect">
            <a:avLst/>
          </a:prstGeom>
        </p:spPr>
      </p:pic>
      <p:grpSp>
        <p:nvGrpSpPr>
          <p:cNvPr id="8" name="Group 7">
            <a:extLst>
              <a:ext uri="{FF2B5EF4-FFF2-40B4-BE49-F238E27FC236}">
                <a16:creationId xmlns:a16="http://schemas.microsoft.com/office/drawing/2014/main" id="{FB15E5CC-5771-1ACD-EE35-0831F4EB1504}"/>
              </a:ext>
            </a:extLst>
          </p:cNvPr>
          <p:cNvGrpSpPr/>
          <p:nvPr/>
        </p:nvGrpSpPr>
        <p:grpSpPr>
          <a:xfrm>
            <a:off x="927837" y="190497"/>
            <a:ext cx="1760499" cy="360398"/>
            <a:chOff x="1173319" y="410550"/>
            <a:chExt cx="2269677" cy="462228"/>
          </a:xfrm>
        </p:grpSpPr>
        <p:pic>
          <p:nvPicPr>
            <p:cNvPr id="9" name="Picture 8">
              <a:extLst>
                <a:ext uri="{FF2B5EF4-FFF2-40B4-BE49-F238E27FC236}">
                  <a16:creationId xmlns:a16="http://schemas.microsoft.com/office/drawing/2014/main" id="{06DD6F6F-AA4B-E41A-835A-4976547AAD2B}"/>
                </a:ext>
              </a:extLst>
            </p:cNvPr>
            <p:cNvPicPr>
              <a:picLocks noChangeAspect="1"/>
            </p:cNvPicPr>
            <p:nvPr/>
          </p:nvPicPr>
          <p:blipFill rotWithShape="1">
            <a:blip r:embed="rId5">
              <a:extLst>
                <a:ext uri="{28A0092B-C50C-407E-A947-70E740481C1C}">
                  <a14:useLocalDpi xmlns:a14="http://schemas.microsoft.com/office/drawing/2010/main" val="0"/>
                </a:ext>
              </a:extLst>
            </a:blip>
            <a:srcRect t="1" r="52958" b="59200"/>
            <a:stretch/>
          </p:blipFill>
          <p:spPr>
            <a:xfrm>
              <a:off x="1173319" y="410550"/>
              <a:ext cx="1499548" cy="223921"/>
            </a:xfrm>
            <a:prstGeom prst="rect">
              <a:avLst/>
            </a:prstGeom>
          </p:spPr>
        </p:pic>
        <p:pic>
          <p:nvPicPr>
            <p:cNvPr id="10" name="Picture 9">
              <a:extLst>
                <a:ext uri="{FF2B5EF4-FFF2-40B4-BE49-F238E27FC236}">
                  <a16:creationId xmlns:a16="http://schemas.microsoft.com/office/drawing/2014/main" id="{ACE8701C-905B-C9F3-B06C-176B48807978}"/>
                </a:ext>
              </a:extLst>
            </p:cNvPr>
            <p:cNvPicPr>
              <a:picLocks noChangeAspect="1"/>
            </p:cNvPicPr>
            <p:nvPr/>
          </p:nvPicPr>
          <p:blipFill rotWithShape="1">
            <a:blip r:embed="rId5">
              <a:extLst>
                <a:ext uri="{28A0092B-C50C-407E-A947-70E740481C1C}">
                  <a14:useLocalDpi xmlns:a14="http://schemas.microsoft.com/office/drawing/2010/main" val="0"/>
                </a:ext>
              </a:extLst>
            </a:blip>
            <a:srcRect t="47698" r="66864" b="20127"/>
            <a:stretch/>
          </p:blipFill>
          <p:spPr>
            <a:xfrm>
              <a:off x="2386735" y="679370"/>
              <a:ext cx="1056261" cy="176588"/>
            </a:xfrm>
            <a:prstGeom prst="rect">
              <a:avLst/>
            </a:prstGeom>
          </p:spPr>
        </p:pic>
        <p:pic>
          <p:nvPicPr>
            <p:cNvPr id="11" name="Picture 10">
              <a:extLst>
                <a:ext uri="{FF2B5EF4-FFF2-40B4-BE49-F238E27FC236}">
                  <a16:creationId xmlns:a16="http://schemas.microsoft.com/office/drawing/2014/main" id="{7F247380-9778-654F-3B86-8A0FD3D6C367}"/>
                </a:ext>
              </a:extLst>
            </p:cNvPr>
            <p:cNvPicPr>
              <a:picLocks noChangeAspect="1"/>
            </p:cNvPicPr>
            <p:nvPr/>
          </p:nvPicPr>
          <p:blipFill rotWithShape="1">
            <a:blip r:embed="rId5">
              <a:extLst>
                <a:ext uri="{28A0092B-C50C-407E-A947-70E740481C1C}">
                  <a14:useLocalDpi xmlns:a14="http://schemas.microsoft.com/office/drawing/2010/main" val="0"/>
                </a:ext>
              </a:extLst>
            </a:blip>
            <a:srcRect l="47738" r="15604" b="59495"/>
            <a:stretch/>
          </p:blipFill>
          <p:spPr>
            <a:xfrm>
              <a:off x="1173319" y="650467"/>
              <a:ext cx="1168543" cy="222311"/>
            </a:xfrm>
            <a:prstGeom prst="rect">
              <a:avLst/>
            </a:prstGeom>
          </p:spPr>
        </p:pic>
      </p:grpSp>
      <p:cxnSp>
        <p:nvCxnSpPr>
          <p:cNvPr id="12" name="Straight Connector 11">
            <a:extLst>
              <a:ext uri="{FF2B5EF4-FFF2-40B4-BE49-F238E27FC236}">
                <a16:creationId xmlns:a16="http://schemas.microsoft.com/office/drawing/2014/main" id="{2A3E7853-4419-D4D0-C3EC-E4DA4FFAC872}"/>
              </a:ext>
            </a:extLst>
          </p:cNvPr>
          <p:cNvCxnSpPr/>
          <p:nvPr/>
        </p:nvCxnSpPr>
        <p:spPr>
          <a:xfrm>
            <a:off x="677581" y="700391"/>
            <a:ext cx="10836837" cy="0"/>
          </a:xfrm>
          <a:prstGeom prst="line">
            <a:avLst/>
          </a:prstGeom>
          <a:ln w="28575">
            <a:solidFill>
              <a:schemeClr val="accent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Date Placeholder 12">
            <a:extLst>
              <a:ext uri="{FF2B5EF4-FFF2-40B4-BE49-F238E27FC236}">
                <a16:creationId xmlns:a16="http://schemas.microsoft.com/office/drawing/2014/main" id="{01B5D7B6-0853-43A7-C88A-757EA7746B18}"/>
              </a:ext>
            </a:extLst>
          </p:cNvPr>
          <p:cNvSpPr>
            <a:spLocks noGrp="1"/>
          </p:cNvSpPr>
          <p:nvPr>
            <p:ph type="dt" sz="half" idx="10"/>
          </p:nvPr>
        </p:nvSpPr>
        <p:spPr>
          <a:xfrm>
            <a:off x="838200" y="6348098"/>
            <a:ext cx="2743200" cy="365125"/>
          </a:xfrm>
        </p:spPr>
        <p:txBody>
          <a:bodyPr/>
          <a:lstStyle/>
          <a:p>
            <a:fld id="{25563F6A-5ABD-4E14-A5B0-608BA99D89CE}" type="datetime1">
              <a:rPr lang="en-US" smtClean="0">
                <a:solidFill>
                  <a:schemeClr val="tx1"/>
                </a:solidFill>
              </a:rPr>
              <a:t>10/27/2023</a:t>
            </a:fld>
            <a:endParaRPr lang="en-US" dirty="0">
              <a:solidFill>
                <a:schemeClr val="tx1"/>
              </a:solidFill>
            </a:endParaRPr>
          </a:p>
        </p:txBody>
      </p:sp>
      <p:sp>
        <p:nvSpPr>
          <p:cNvPr id="14" name="Footer Placeholder 29">
            <a:extLst>
              <a:ext uri="{FF2B5EF4-FFF2-40B4-BE49-F238E27FC236}">
                <a16:creationId xmlns:a16="http://schemas.microsoft.com/office/drawing/2014/main" id="{AABC48D3-1803-48C0-3960-2E0E1207AE2C}"/>
              </a:ext>
            </a:extLst>
          </p:cNvPr>
          <p:cNvSpPr>
            <a:spLocks noGrp="1"/>
          </p:cNvSpPr>
          <p:nvPr>
            <p:ph type="ftr" sz="quarter" idx="11"/>
          </p:nvPr>
        </p:nvSpPr>
        <p:spPr>
          <a:xfrm>
            <a:off x="4038600" y="6357620"/>
            <a:ext cx="4114800" cy="365125"/>
          </a:xfrm>
        </p:spPr>
        <p:txBody>
          <a:bodyPr/>
          <a:lstStyle/>
          <a:p>
            <a:r>
              <a:rPr lang="en-US">
                <a:solidFill>
                  <a:schemeClr val="tx1"/>
                </a:solidFill>
              </a:rPr>
              <a:t>Email: hajcao10@gmail.com - Phone: +7 968 798 56 64</a:t>
            </a:r>
            <a:endParaRPr lang="en-US" dirty="0">
              <a:solidFill>
                <a:schemeClr val="tx1"/>
              </a:solidFill>
            </a:endParaRPr>
          </a:p>
        </p:txBody>
      </p:sp>
      <p:pic>
        <p:nvPicPr>
          <p:cNvPr id="2" name="Picture 1">
            <a:extLst>
              <a:ext uri="{FF2B5EF4-FFF2-40B4-BE49-F238E27FC236}">
                <a16:creationId xmlns:a16="http://schemas.microsoft.com/office/drawing/2014/main" id="{EF73F229-2BE2-C411-4C0F-6BC4784822CC}"/>
              </a:ext>
            </a:extLst>
          </p:cNvPr>
          <p:cNvPicPr>
            <a:picLocks noChangeAspect="1"/>
          </p:cNvPicPr>
          <p:nvPr/>
        </p:nvPicPr>
        <p:blipFill>
          <a:blip r:embed="rId6"/>
          <a:stretch>
            <a:fillRect/>
          </a:stretch>
        </p:blipFill>
        <p:spPr>
          <a:xfrm>
            <a:off x="10849107" y="218870"/>
            <a:ext cx="1091712" cy="379726"/>
          </a:xfrm>
          <a:prstGeom prst="rect">
            <a:avLst/>
          </a:prstGeom>
        </p:spPr>
      </p:pic>
      <p:sp>
        <p:nvSpPr>
          <p:cNvPr id="5" name="Rectangle 4">
            <a:extLst>
              <a:ext uri="{FF2B5EF4-FFF2-40B4-BE49-F238E27FC236}">
                <a16:creationId xmlns:a16="http://schemas.microsoft.com/office/drawing/2014/main" id="{6A853437-09B7-278B-C529-3F93CDD3FCB2}"/>
              </a:ext>
            </a:extLst>
          </p:cNvPr>
          <p:cNvSpPr/>
          <p:nvPr/>
        </p:nvSpPr>
        <p:spPr>
          <a:xfrm>
            <a:off x="182880" y="1252626"/>
            <a:ext cx="7060324" cy="5183599"/>
          </a:xfrm>
          <a:prstGeom prst="rect">
            <a:avLst/>
          </a:prstGeom>
          <a:ln>
            <a:solidFill>
              <a:schemeClr val="tx1"/>
            </a:solidFill>
          </a:ln>
        </p:spPr>
        <p:txBody>
          <a:bodyPr wrap="square">
            <a:spAutoFit/>
          </a:bodyPr>
          <a:lstStyle/>
          <a:p>
            <a:pPr marL="228600" indent="4763" algn="just">
              <a:spcAft>
                <a:spcPts val="600"/>
              </a:spcAft>
            </a:pPr>
            <a:r>
              <a:rPr lang="en-US" b="1" dirty="0">
                <a:latin typeface="Arial" panose="020B0604020202020204" pitchFamily="34" charset="0"/>
                <a:ea typeface="Calibri" panose="020F0502020204030204" pitchFamily="34" charset="0"/>
                <a:cs typeface="Arial" panose="020B0604020202020204" pitchFamily="34" charset="0"/>
              </a:rPr>
              <a:t>As a part of the technical project, the following were manufactured </a:t>
            </a:r>
            <a:r>
              <a:rPr lang="ru-RU" b="1" dirty="0">
                <a:latin typeface="Arial" panose="020B0604020202020204" pitchFamily="34" charset="0"/>
                <a:ea typeface="Calibri" panose="020F0502020204030204" pitchFamily="34" charset="0"/>
                <a:cs typeface="Arial" panose="020B0604020202020204" pitchFamily="34" charset="0"/>
              </a:rPr>
              <a:t>(</a:t>
            </a:r>
            <a:r>
              <a:rPr lang="en-US" b="1" dirty="0">
                <a:latin typeface="Arial" panose="020B0604020202020204" pitchFamily="34" charset="0"/>
                <a:ea typeface="Calibri" panose="020F0502020204030204" pitchFamily="34" charset="0"/>
                <a:cs typeface="Arial" panose="020B0604020202020204" pitchFamily="34" charset="0"/>
              </a:rPr>
              <a:t>mechanical part</a:t>
            </a:r>
            <a:r>
              <a:rPr lang="ru-RU" b="1" dirty="0">
                <a:latin typeface="Arial" panose="020B0604020202020204" pitchFamily="34" charset="0"/>
                <a:ea typeface="Calibri" panose="020F0502020204030204" pitchFamily="34" charset="0"/>
                <a:cs typeface="Arial" panose="020B0604020202020204" pitchFamily="34" charset="0"/>
              </a:rPr>
              <a:t>):</a:t>
            </a:r>
          </a:p>
          <a:p>
            <a:pPr marL="342900" marR="0" lvl="0" indent="-342900" algn="just">
              <a:lnSpc>
                <a:spcPct val="107000"/>
              </a:lnSpc>
              <a:spcBef>
                <a:spcPts val="600"/>
              </a:spcBef>
              <a:spcAft>
                <a:spcPts val="600"/>
              </a:spcAft>
              <a:buFont typeface="+mj-lt"/>
              <a:buAutoNum type="arabicPeriod"/>
            </a:pPr>
            <a:r>
              <a:rPr lang="en-US" dirty="0">
                <a:effectLst/>
                <a:latin typeface="Arial" panose="020B0604020202020204" pitchFamily="34" charset="0"/>
                <a:ea typeface="Times New Roman" panose="02020603050405020304" pitchFamily="18" charset="0"/>
                <a:cs typeface="Arial" panose="020B0604020202020204" pitchFamily="34" charset="0"/>
              </a:rPr>
              <a:t>Detector elements based on ZnS(Ag)/</a:t>
            </a:r>
            <a:r>
              <a:rPr lang="en-US" baseline="30000" dirty="0">
                <a:effectLst/>
                <a:latin typeface="Arial" panose="020B0604020202020204" pitchFamily="34" charset="0"/>
                <a:ea typeface="Times New Roman" panose="02020603050405020304" pitchFamily="18" charset="0"/>
                <a:cs typeface="Arial" panose="020B0604020202020204" pitchFamily="34" charset="0"/>
              </a:rPr>
              <a:t>6</a:t>
            </a:r>
            <a:r>
              <a:rPr lang="en-US" dirty="0">
                <a:effectLst/>
                <a:latin typeface="Arial" panose="020B0604020202020204" pitchFamily="34" charset="0"/>
                <a:ea typeface="Times New Roman" panose="02020603050405020304" pitchFamily="18" charset="0"/>
                <a:cs typeface="Arial" panose="020B0604020202020204" pitchFamily="34" charset="0"/>
              </a:rPr>
              <a:t>LiF for all sectors (12 pcs.) </a:t>
            </a:r>
            <a:r>
              <a:rPr lang="en-US" b="1" dirty="0">
                <a:latin typeface="Arial" panose="020B0604020202020204" pitchFamily="34" charset="0"/>
                <a:cs typeface="Arial" panose="020B0604020202020204" pitchFamily="34" charset="0"/>
              </a:rPr>
              <a:t>Fig. 10</a:t>
            </a:r>
            <a:r>
              <a:rPr lang="en-US" dirty="0">
                <a:effectLst/>
                <a:latin typeface="Arial" panose="020B0604020202020204" pitchFamily="34" charset="0"/>
                <a:ea typeface="Times New Roman" panose="02020603050405020304" pitchFamily="18" charset="0"/>
                <a:cs typeface="Arial" panose="020B0604020202020204" pitchFamily="34" charset="0"/>
              </a:rPr>
              <a:t>;</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600"/>
              </a:spcBef>
              <a:spcAft>
                <a:spcPts val="600"/>
              </a:spcAft>
              <a:buFont typeface="+mj-lt"/>
              <a:buAutoNum type="arabicPeriod"/>
            </a:pPr>
            <a:r>
              <a:rPr lang="en-US" dirty="0">
                <a:effectLst/>
                <a:latin typeface="Arial" panose="020B0604020202020204" pitchFamily="34" charset="0"/>
                <a:ea typeface="Times New Roman" panose="02020603050405020304" pitchFamily="18" charset="0"/>
                <a:cs typeface="Arial" panose="020B0604020202020204" pitchFamily="34" charset="0"/>
              </a:rPr>
              <a:t>Carrier plate of the BSD;</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600"/>
              </a:spcBef>
              <a:spcAft>
                <a:spcPts val="600"/>
              </a:spcAft>
              <a:buFont typeface="+mj-lt"/>
              <a:buAutoNum type="arabicPeriod"/>
            </a:pPr>
            <a:r>
              <a:rPr lang="en-US" dirty="0">
                <a:effectLst/>
                <a:latin typeface="Arial" panose="020B0604020202020204" pitchFamily="34" charset="0"/>
                <a:ea typeface="Times New Roman" panose="02020603050405020304" pitchFamily="18" charset="0"/>
                <a:cs typeface="Arial" panose="020B0604020202020204" pitchFamily="34" charset="0"/>
              </a:rPr>
              <a:t>Plates and sidewalls of all sectors of the BSD </a:t>
            </a:r>
            <a:r>
              <a:rPr lang="en-US" b="1" dirty="0">
                <a:latin typeface="Arial" panose="020B0604020202020204" pitchFamily="34" charset="0"/>
                <a:cs typeface="Arial" panose="020B0604020202020204" pitchFamily="34" charset="0"/>
              </a:rPr>
              <a:t>Fig. 11</a:t>
            </a:r>
            <a:r>
              <a:rPr lang="en-US" dirty="0">
                <a:effectLst/>
                <a:latin typeface="Arial" panose="020B0604020202020204" pitchFamily="34" charset="0"/>
                <a:ea typeface="Times New Roman" panose="02020603050405020304" pitchFamily="18" charset="0"/>
                <a:cs typeface="Arial" panose="020B0604020202020204" pitchFamily="34" charset="0"/>
              </a:rPr>
              <a:t>;</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600"/>
              </a:spcBef>
              <a:spcAft>
                <a:spcPts val="600"/>
              </a:spcAft>
              <a:buFont typeface="+mj-lt"/>
              <a:buAutoNum type="arabicPeriod"/>
            </a:pPr>
            <a:r>
              <a:rPr lang="en-US" dirty="0">
                <a:effectLst/>
                <a:latin typeface="Arial" panose="020B0604020202020204" pitchFamily="34" charset="0"/>
                <a:ea typeface="Times New Roman" panose="02020603050405020304" pitchFamily="18" charset="0"/>
                <a:cs typeface="Arial" panose="020B0604020202020204" pitchFamily="34" charset="0"/>
              </a:rPr>
              <a:t>Bearing frame of the BSD. The frame construction material - AD31 alloy </a:t>
            </a:r>
            <a:r>
              <a:rPr lang="en-US" b="1" dirty="0">
                <a:latin typeface="Arial" panose="020B0604020202020204" pitchFamily="34" charset="0"/>
                <a:cs typeface="Arial" panose="020B0604020202020204" pitchFamily="34" charset="0"/>
              </a:rPr>
              <a:t>Fig. 11</a:t>
            </a:r>
            <a:r>
              <a:rPr lang="en-US" dirty="0">
                <a:effectLst/>
                <a:latin typeface="Arial" panose="020B0604020202020204" pitchFamily="34" charset="0"/>
                <a:ea typeface="Times New Roman" panose="02020603050405020304" pitchFamily="18" charset="0"/>
                <a:cs typeface="Arial" panose="020B0604020202020204" pitchFamily="34" charset="0"/>
              </a:rPr>
              <a:t>;</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600"/>
              </a:spcBef>
              <a:spcAft>
                <a:spcPts val="600"/>
              </a:spcAft>
              <a:buFont typeface="+mj-lt"/>
              <a:buAutoNum type="arabicPeriod"/>
            </a:pPr>
            <a:r>
              <a:rPr lang="en-US" dirty="0">
                <a:effectLst/>
                <a:latin typeface="Arial" panose="020B0604020202020204" pitchFamily="34" charset="0"/>
                <a:ea typeface="Times New Roman" panose="02020603050405020304" pitchFamily="18" charset="0"/>
                <a:cs typeface="Arial" panose="020B0604020202020204" pitchFamily="34" charset="0"/>
              </a:rPr>
              <a:t>Parts from boron carbide and epoxy resin for the assembly of housings of all sectors.</a:t>
            </a:r>
            <a:endParaRPr lang="en-US"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lnSpc>
                <a:spcPct val="107000"/>
              </a:lnSpc>
              <a:spcBef>
                <a:spcPts val="600"/>
              </a:spcBef>
              <a:spcAft>
                <a:spcPts val="600"/>
              </a:spcAft>
              <a:buFont typeface="+mj-lt"/>
              <a:buAutoNum type="arabicPeriod"/>
            </a:pPr>
            <a:r>
              <a:rPr lang="en-US" dirty="0">
                <a:effectLst/>
                <a:latin typeface="Arial" panose="020B0604020202020204" pitchFamily="34" charset="0"/>
                <a:ea typeface="Times New Roman" panose="02020603050405020304" pitchFamily="18" charset="0"/>
                <a:cs typeface="Arial" panose="020B0604020202020204" pitchFamily="34" charset="0"/>
              </a:rPr>
              <a:t>Checking of the </a:t>
            </a:r>
            <a:r>
              <a:rPr lang="en-US" dirty="0" err="1">
                <a:effectLst/>
                <a:latin typeface="Arial" panose="020B0604020202020204" pitchFamily="34" charset="0"/>
                <a:ea typeface="Times New Roman" panose="02020603050405020304" pitchFamily="18" charset="0"/>
                <a:cs typeface="Arial" panose="020B0604020202020204" pitchFamily="34" charset="0"/>
              </a:rPr>
              <a:t>assemblability</a:t>
            </a:r>
            <a:r>
              <a:rPr lang="en-US" dirty="0">
                <a:effectLst/>
                <a:latin typeface="Arial" panose="020B0604020202020204" pitchFamily="34" charset="0"/>
                <a:ea typeface="Times New Roman" panose="02020603050405020304" pitchFamily="18" charset="0"/>
                <a:cs typeface="Arial" panose="020B0604020202020204" pitchFamily="34" charset="0"/>
              </a:rPr>
              <a:t> of the segments plates of the </a:t>
            </a:r>
            <a:r>
              <a:rPr lang="en-US" dirty="0">
                <a:effectLst/>
                <a:latin typeface="Arial" panose="020B0604020202020204" pitchFamily="34" charset="0"/>
                <a:ea typeface="Calibri" panose="020F0502020204030204" pitchFamily="34" charset="0"/>
                <a:cs typeface="Arial" panose="020B0604020202020204" pitchFamily="34" charset="0"/>
              </a:rPr>
              <a:t>wide-aperture backscattering detector (BSD) of the HRFD diffractometer was carried out </a:t>
            </a:r>
          </a:p>
          <a:p>
            <a:pPr algn="just"/>
            <a:endParaRPr lang="en-US" b="1" dirty="0">
              <a:latin typeface="Arial" panose="020B0604020202020204" pitchFamily="34"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B9A333FA-FA88-17A0-A336-6A50B58FE979}"/>
              </a:ext>
            </a:extLst>
          </p:cNvPr>
          <p:cNvPicPr>
            <a:picLocks noChangeAspect="1"/>
          </p:cNvPicPr>
          <p:nvPr/>
        </p:nvPicPr>
        <p:blipFill>
          <a:blip r:embed="rId7"/>
          <a:stretch>
            <a:fillRect/>
          </a:stretch>
        </p:blipFill>
        <p:spPr>
          <a:xfrm>
            <a:off x="8033300" y="3544270"/>
            <a:ext cx="3318445" cy="2463846"/>
          </a:xfrm>
          <a:prstGeom prst="rect">
            <a:avLst/>
          </a:prstGeom>
        </p:spPr>
      </p:pic>
      <p:pic>
        <p:nvPicPr>
          <p:cNvPr id="16" name="Picture 15">
            <a:extLst>
              <a:ext uri="{FF2B5EF4-FFF2-40B4-BE49-F238E27FC236}">
                <a16:creationId xmlns:a16="http://schemas.microsoft.com/office/drawing/2014/main" id="{06917964-7506-7E7C-A64A-8B8D2F6FEB58}"/>
              </a:ext>
            </a:extLst>
          </p:cNvPr>
          <p:cNvPicPr>
            <a:picLocks noChangeAspect="1"/>
          </p:cNvPicPr>
          <p:nvPr/>
        </p:nvPicPr>
        <p:blipFill>
          <a:blip r:embed="rId8"/>
          <a:stretch>
            <a:fillRect/>
          </a:stretch>
        </p:blipFill>
        <p:spPr>
          <a:xfrm>
            <a:off x="8078740" y="723538"/>
            <a:ext cx="3207247" cy="2523237"/>
          </a:xfrm>
          <a:prstGeom prst="rect">
            <a:avLst/>
          </a:prstGeom>
        </p:spPr>
      </p:pic>
      <p:sp>
        <p:nvSpPr>
          <p:cNvPr id="17" name="Text Box 24">
            <a:extLst>
              <a:ext uri="{FF2B5EF4-FFF2-40B4-BE49-F238E27FC236}">
                <a16:creationId xmlns:a16="http://schemas.microsoft.com/office/drawing/2014/main" id="{EF781AE4-28C2-1FDB-13E8-E0F25062B6E6}"/>
              </a:ext>
            </a:extLst>
          </p:cNvPr>
          <p:cNvSpPr txBox="1"/>
          <p:nvPr/>
        </p:nvSpPr>
        <p:spPr>
          <a:xfrm>
            <a:off x="7391787" y="6157609"/>
            <a:ext cx="5112757" cy="27699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r>
              <a:rPr lang="en-US" b="1" dirty="0">
                <a:latin typeface="Arial" panose="020B0604020202020204" pitchFamily="34" charset="0"/>
                <a:cs typeface="Arial" panose="020B0604020202020204" pitchFamily="34" charset="0"/>
              </a:rPr>
              <a:t>Fig. 11. </a:t>
            </a:r>
            <a:r>
              <a:rPr lang="en-US" dirty="0">
                <a:latin typeface="Arial" panose="020B0604020202020204" pitchFamily="34" charset="0"/>
                <a:cs typeface="Arial" panose="020B0604020202020204" pitchFamily="34" charset="0"/>
              </a:rPr>
              <a:t>General view of one </a:t>
            </a:r>
            <a:r>
              <a:rPr lang="ru-RU" dirty="0">
                <a:latin typeface="Arial" panose="020B0604020202020204" pitchFamily="34" charset="0"/>
                <a:cs typeface="Arial" panose="020B0604020202020204" pitchFamily="34" charset="0"/>
              </a:rPr>
              <a:t>30</a:t>
            </a:r>
            <a:r>
              <a:rPr lang="en-US" b="1" dirty="0">
                <a:latin typeface="Arial" panose="020B0604020202020204" pitchFamily="34" charset="0"/>
                <a:ea typeface="Calibri" panose="020F0502020204030204" pitchFamily="34" charset="0"/>
                <a:cs typeface="Arial" panose="020B0604020202020204" pitchFamily="34" charset="0"/>
              </a:rPr>
              <a:t>°</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sector for</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BSD</a:t>
            </a:r>
            <a:endParaRPr lang="en-US" i="1"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2C617A0D-6B8D-D8EA-74EA-BBF5C346CFFA}"/>
              </a:ext>
            </a:extLst>
          </p:cNvPr>
          <p:cNvSpPr/>
          <p:nvPr/>
        </p:nvSpPr>
        <p:spPr>
          <a:xfrm>
            <a:off x="575981" y="909760"/>
            <a:ext cx="8496007" cy="400110"/>
          </a:xfrm>
          <a:prstGeom prst="rect">
            <a:avLst/>
          </a:prstGeom>
        </p:spPr>
        <p:txBody>
          <a:bodyPr wrap="square">
            <a:spAutoFit/>
          </a:bodyPr>
          <a:lstStyle/>
          <a:p>
            <a:pPr>
              <a:spcAft>
                <a:spcPts val="1200"/>
              </a:spcAft>
            </a:pPr>
            <a:r>
              <a:rPr lang="en-US" sz="2000" b="1" dirty="0">
                <a:effectLst/>
                <a:latin typeface="Arial" panose="020B0604020202020204" pitchFamily="34" charset="0"/>
                <a:ea typeface="Calibri" panose="020F0502020204030204" pitchFamily="34" charset="0"/>
                <a:cs typeface="Arial" panose="020B0604020202020204" pitchFamily="34" charset="0"/>
              </a:rPr>
              <a:t>4. Status and stage of project implementation</a:t>
            </a:r>
          </a:p>
        </p:txBody>
      </p:sp>
    </p:spTree>
    <p:extLst>
      <p:ext uri="{BB962C8B-B14F-4D97-AF65-F5344CB8AC3E}">
        <p14:creationId xmlns:p14="http://schemas.microsoft.com/office/powerpoint/2010/main" val="2605551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8B59AB-3137-9D0E-1839-E4E05968D87F}"/>
              </a:ext>
            </a:extLst>
          </p:cNvPr>
          <p:cNvSpPr>
            <a:spLocks noGrp="1"/>
          </p:cNvSpPr>
          <p:nvPr>
            <p:ph type="sldNum" sz="quarter" idx="12"/>
          </p:nvPr>
        </p:nvSpPr>
        <p:spPr/>
        <p:txBody>
          <a:bodyPr/>
          <a:lstStyle/>
          <a:p>
            <a:fld id="{78143F9A-AB53-43D0-ADD7-F0A5AE23CEF1}" type="slidenum">
              <a:rPr lang="en-US" smtClean="0">
                <a:solidFill>
                  <a:schemeClr val="tx1"/>
                </a:solidFill>
              </a:rPr>
              <a:t>8</a:t>
            </a:fld>
            <a:endParaRPr lang="en-US" dirty="0">
              <a:solidFill>
                <a:schemeClr val="tx1"/>
              </a:solidFill>
            </a:endParaRPr>
          </a:p>
        </p:txBody>
      </p:sp>
      <p:pic>
        <p:nvPicPr>
          <p:cNvPr id="6" name="Picture 5">
            <a:extLst>
              <a:ext uri="{FF2B5EF4-FFF2-40B4-BE49-F238E27FC236}">
                <a16:creationId xmlns:a16="http://schemas.microsoft.com/office/drawing/2014/main" id="{6152CC16-343B-B5B8-C9F3-A4148F5F84D4}"/>
              </a:ext>
            </a:extLst>
          </p:cNvPr>
          <p:cNvPicPr>
            <a:picLocks noChangeAspect="1"/>
          </p:cNvPicPr>
          <p:nvPr/>
        </p:nvPicPr>
        <p:blipFill>
          <a:blip r:embed="rId3"/>
          <a:stretch>
            <a:fillRect/>
          </a:stretch>
        </p:blipFill>
        <p:spPr>
          <a:xfrm>
            <a:off x="182880" y="97824"/>
            <a:ext cx="713932" cy="453072"/>
          </a:xfrm>
          <a:prstGeom prst="rect">
            <a:avLst/>
          </a:prstGeom>
        </p:spPr>
      </p:pic>
      <p:pic>
        <p:nvPicPr>
          <p:cNvPr id="7" name="Picture 6">
            <a:extLst>
              <a:ext uri="{FF2B5EF4-FFF2-40B4-BE49-F238E27FC236}">
                <a16:creationId xmlns:a16="http://schemas.microsoft.com/office/drawing/2014/main" id="{734B663B-140B-4A36-2D4B-07088D21A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026" y="127836"/>
            <a:ext cx="2745892" cy="446207"/>
          </a:xfrm>
          <a:prstGeom prst="rect">
            <a:avLst/>
          </a:prstGeom>
        </p:spPr>
      </p:pic>
      <p:grpSp>
        <p:nvGrpSpPr>
          <p:cNvPr id="8" name="Group 7">
            <a:extLst>
              <a:ext uri="{FF2B5EF4-FFF2-40B4-BE49-F238E27FC236}">
                <a16:creationId xmlns:a16="http://schemas.microsoft.com/office/drawing/2014/main" id="{FB15E5CC-5771-1ACD-EE35-0831F4EB1504}"/>
              </a:ext>
            </a:extLst>
          </p:cNvPr>
          <p:cNvGrpSpPr/>
          <p:nvPr/>
        </p:nvGrpSpPr>
        <p:grpSpPr>
          <a:xfrm>
            <a:off x="927837" y="190497"/>
            <a:ext cx="1760499" cy="360398"/>
            <a:chOff x="1173319" y="410550"/>
            <a:chExt cx="2269677" cy="462228"/>
          </a:xfrm>
        </p:grpSpPr>
        <p:pic>
          <p:nvPicPr>
            <p:cNvPr id="9" name="Picture 8">
              <a:extLst>
                <a:ext uri="{FF2B5EF4-FFF2-40B4-BE49-F238E27FC236}">
                  <a16:creationId xmlns:a16="http://schemas.microsoft.com/office/drawing/2014/main" id="{06DD6F6F-AA4B-E41A-835A-4976547AAD2B}"/>
                </a:ext>
              </a:extLst>
            </p:cNvPr>
            <p:cNvPicPr>
              <a:picLocks noChangeAspect="1"/>
            </p:cNvPicPr>
            <p:nvPr/>
          </p:nvPicPr>
          <p:blipFill rotWithShape="1">
            <a:blip r:embed="rId5">
              <a:extLst>
                <a:ext uri="{28A0092B-C50C-407E-A947-70E740481C1C}">
                  <a14:useLocalDpi xmlns:a14="http://schemas.microsoft.com/office/drawing/2010/main" val="0"/>
                </a:ext>
              </a:extLst>
            </a:blip>
            <a:srcRect t="1" r="52958" b="59200"/>
            <a:stretch/>
          </p:blipFill>
          <p:spPr>
            <a:xfrm>
              <a:off x="1173319" y="410550"/>
              <a:ext cx="1499548" cy="223921"/>
            </a:xfrm>
            <a:prstGeom prst="rect">
              <a:avLst/>
            </a:prstGeom>
          </p:spPr>
        </p:pic>
        <p:pic>
          <p:nvPicPr>
            <p:cNvPr id="10" name="Picture 9">
              <a:extLst>
                <a:ext uri="{FF2B5EF4-FFF2-40B4-BE49-F238E27FC236}">
                  <a16:creationId xmlns:a16="http://schemas.microsoft.com/office/drawing/2014/main" id="{ACE8701C-905B-C9F3-B06C-176B48807978}"/>
                </a:ext>
              </a:extLst>
            </p:cNvPr>
            <p:cNvPicPr>
              <a:picLocks noChangeAspect="1"/>
            </p:cNvPicPr>
            <p:nvPr/>
          </p:nvPicPr>
          <p:blipFill rotWithShape="1">
            <a:blip r:embed="rId5">
              <a:extLst>
                <a:ext uri="{28A0092B-C50C-407E-A947-70E740481C1C}">
                  <a14:useLocalDpi xmlns:a14="http://schemas.microsoft.com/office/drawing/2010/main" val="0"/>
                </a:ext>
              </a:extLst>
            </a:blip>
            <a:srcRect t="47698" r="66864" b="20127"/>
            <a:stretch/>
          </p:blipFill>
          <p:spPr>
            <a:xfrm>
              <a:off x="2386735" y="679370"/>
              <a:ext cx="1056261" cy="176588"/>
            </a:xfrm>
            <a:prstGeom prst="rect">
              <a:avLst/>
            </a:prstGeom>
          </p:spPr>
        </p:pic>
        <p:pic>
          <p:nvPicPr>
            <p:cNvPr id="11" name="Picture 10">
              <a:extLst>
                <a:ext uri="{FF2B5EF4-FFF2-40B4-BE49-F238E27FC236}">
                  <a16:creationId xmlns:a16="http://schemas.microsoft.com/office/drawing/2014/main" id="{7F247380-9778-654F-3B86-8A0FD3D6C367}"/>
                </a:ext>
              </a:extLst>
            </p:cNvPr>
            <p:cNvPicPr>
              <a:picLocks noChangeAspect="1"/>
            </p:cNvPicPr>
            <p:nvPr/>
          </p:nvPicPr>
          <p:blipFill rotWithShape="1">
            <a:blip r:embed="rId5">
              <a:extLst>
                <a:ext uri="{28A0092B-C50C-407E-A947-70E740481C1C}">
                  <a14:useLocalDpi xmlns:a14="http://schemas.microsoft.com/office/drawing/2010/main" val="0"/>
                </a:ext>
              </a:extLst>
            </a:blip>
            <a:srcRect l="47738" r="15604" b="59495"/>
            <a:stretch/>
          </p:blipFill>
          <p:spPr>
            <a:xfrm>
              <a:off x="1173319" y="650467"/>
              <a:ext cx="1168543" cy="222311"/>
            </a:xfrm>
            <a:prstGeom prst="rect">
              <a:avLst/>
            </a:prstGeom>
          </p:spPr>
        </p:pic>
      </p:grpSp>
      <p:cxnSp>
        <p:nvCxnSpPr>
          <p:cNvPr id="12" name="Straight Connector 11">
            <a:extLst>
              <a:ext uri="{FF2B5EF4-FFF2-40B4-BE49-F238E27FC236}">
                <a16:creationId xmlns:a16="http://schemas.microsoft.com/office/drawing/2014/main" id="{2A3E7853-4419-D4D0-C3EC-E4DA4FFAC872}"/>
              </a:ext>
            </a:extLst>
          </p:cNvPr>
          <p:cNvCxnSpPr/>
          <p:nvPr/>
        </p:nvCxnSpPr>
        <p:spPr>
          <a:xfrm>
            <a:off x="677581" y="700391"/>
            <a:ext cx="10836837" cy="0"/>
          </a:xfrm>
          <a:prstGeom prst="line">
            <a:avLst/>
          </a:prstGeom>
          <a:ln w="28575">
            <a:solidFill>
              <a:schemeClr val="accent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Date Placeholder 12">
            <a:extLst>
              <a:ext uri="{FF2B5EF4-FFF2-40B4-BE49-F238E27FC236}">
                <a16:creationId xmlns:a16="http://schemas.microsoft.com/office/drawing/2014/main" id="{01B5D7B6-0853-43A7-C88A-757EA7746B18}"/>
              </a:ext>
            </a:extLst>
          </p:cNvPr>
          <p:cNvSpPr>
            <a:spLocks noGrp="1"/>
          </p:cNvSpPr>
          <p:nvPr>
            <p:ph type="dt" sz="half" idx="10"/>
          </p:nvPr>
        </p:nvSpPr>
        <p:spPr>
          <a:xfrm>
            <a:off x="838200" y="6348098"/>
            <a:ext cx="2743200" cy="365125"/>
          </a:xfrm>
        </p:spPr>
        <p:txBody>
          <a:bodyPr/>
          <a:lstStyle/>
          <a:p>
            <a:fld id="{2644E88E-D0AE-4722-81CC-9913A64996F3}" type="datetime1">
              <a:rPr lang="en-US" smtClean="0">
                <a:solidFill>
                  <a:schemeClr val="tx1"/>
                </a:solidFill>
              </a:rPr>
              <a:t>10/27/2023</a:t>
            </a:fld>
            <a:endParaRPr lang="en-US" dirty="0">
              <a:solidFill>
                <a:schemeClr val="tx1"/>
              </a:solidFill>
            </a:endParaRPr>
          </a:p>
        </p:txBody>
      </p:sp>
      <p:sp>
        <p:nvSpPr>
          <p:cNvPr id="14" name="Footer Placeholder 29">
            <a:extLst>
              <a:ext uri="{FF2B5EF4-FFF2-40B4-BE49-F238E27FC236}">
                <a16:creationId xmlns:a16="http://schemas.microsoft.com/office/drawing/2014/main" id="{AABC48D3-1803-48C0-3960-2E0E1207AE2C}"/>
              </a:ext>
            </a:extLst>
          </p:cNvPr>
          <p:cNvSpPr>
            <a:spLocks noGrp="1"/>
          </p:cNvSpPr>
          <p:nvPr>
            <p:ph type="ftr" sz="quarter" idx="11"/>
          </p:nvPr>
        </p:nvSpPr>
        <p:spPr>
          <a:xfrm>
            <a:off x="4038600" y="6357620"/>
            <a:ext cx="4114800" cy="365125"/>
          </a:xfrm>
        </p:spPr>
        <p:txBody>
          <a:bodyPr/>
          <a:lstStyle/>
          <a:p>
            <a:r>
              <a:rPr lang="en-US">
                <a:solidFill>
                  <a:schemeClr val="tx1"/>
                </a:solidFill>
              </a:rPr>
              <a:t>Email: hajcao10@gmail.com - Phone: +7 968 798 56 64</a:t>
            </a:r>
            <a:endParaRPr lang="en-US" dirty="0">
              <a:solidFill>
                <a:schemeClr val="tx1"/>
              </a:solidFill>
            </a:endParaRPr>
          </a:p>
        </p:txBody>
      </p:sp>
      <p:pic>
        <p:nvPicPr>
          <p:cNvPr id="2" name="Picture 1">
            <a:extLst>
              <a:ext uri="{FF2B5EF4-FFF2-40B4-BE49-F238E27FC236}">
                <a16:creationId xmlns:a16="http://schemas.microsoft.com/office/drawing/2014/main" id="{EF73F229-2BE2-C411-4C0F-6BC4784822CC}"/>
              </a:ext>
            </a:extLst>
          </p:cNvPr>
          <p:cNvPicPr>
            <a:picLocks noChangeAspect="1"/>
          </p:cNvPicPr>
          <p:nvPr/>
        </p:nvPicPr>
        <p:blipFill>
          <a:blip r:embed="rId6"/>
          <a:stretch>
            <a:fillRect/>
          </a:stretch>
        </p:blipFill>
        <p:spPr>
          <a:xfrm>
            <a:off x="10849107" y="218870"/>
            <a:ext cx="1091712" cy="379726"/>
          </a:xfrm>
          <a:prstGeom prst="rect">
            <a:avLst/>
          </a:prstGeom>
        </p:spPr>
      </p:pic>
      <p:sp>
        <p:nvSpPr>
          <p:cNvPr id="19" name="TextBox 18">
            <a:extLst>
              <a:ext uri="{FF2B5EF4-FFF2-40B4-BE49-F238E27FC236}">
                <a16:creationId xmlns:a16="http://schemas.microsoft.com/office/drawing/2014/main" id="{7FCB0378-64C5-44AD-E74B-0C229ACB013C}"/>
              </a:ext>
            </a:extLst>
          </p:cNvPr>
          <p:cNvSpPr txBox="1"/>
          <p:nvPr/>
        </p:nvSpPr>
        <p:spPr>
          <a:xfrm>
            <a:off x="103704" y="1306264"/>
            <a:ext cx="7261738" cy="4739759"/>
          </a:xfrm>
          <a:prstGeom prst="rect">
            <a:avLst/>
          </a:prstGeom>
          <a:noFill/>
          <a:ln>
            <a:solidFill>
              <a:schemeClr val="tx1"/>
            </a:solidFill>
          </a:ln>
        </p:spPr>
        <p:txBody>
          <a:bodyPr wrap="square">
            <a:spAutoFit/>
          </a:bodyPr>
          <a:lstStyle/>
          <a:p>
            <a:pPr algn="just">
              <a:spcBef>
                <a:spcPts val="600"/>
              </a:spcBef>
              <a:spcAft>
                <a:spcPts val="600"/>
              </a:spcAft>
            </a:pPr>
            <a:r>
              <a:rPr lang="en-US" b="1" dirty="0">
                <a:latin typeface="Arial" panose="020B0604020202020204" pitchFamily="34" charset="0"/>
                <a:ea typeface="Calibri" panose="020F0502020204030204" pitchFamily="34" charset="0"/>
                <a:cs typeface="Arial" panose="020B0604020202020204" pitchFamily="34" charset="0"/>
              </a:rPr>
              <a:t>As a part of the technical project, the following were manufactured (data acquisition system):</a:t>
            </a:r>
          </a:p>
          <a:p>
            <a:pPr marL="342900" indent="-342900" algn="just">
              <a:spcBef>
                <a:spcPts val="600"/>
              </a:spcBef>
              <a:spcAft>
                <a:spcPts val="600"/>
              </a:spcAft>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8 blocks MPD-32 for the BSD on the HRFD diffractometer </a:t>
            </a:r>
            <a:r>
              <a:rPr lang="en-US" b="1" dirty="0">
                <a:latin typeface="Arial" panose="020B0604020202020204" pitchFamily="34" charset="0"/>
                <a:ea typeface="Calibri" panose="020F0502020204030204" pitchFamily="34" charset="0"/>
                <a:cs typeface="Arial" panose="020B0604020202020204" pitchFamily="34" charset="0"/>
              </a:rPr>
              <a:t>Fig. 12</a:t>
            </a:r>
            <a:r>
              <a:rPr lang="en-US" dirty="0">
                <a:latin typeface="Arial" panose="020B0604020202020204" pitchFamily="34" charset="0"/>
                <a:ea typeface="Calibri" panose="020F0502020204030204" pitchFamily="34" charset="0"/>
                <a:cs typeface="Arial" panose="020B0604020202020204" pitchFamily="34" charset="0"/>
              </a:rPr>
              <a:t>.</a:t>
            </a:r>
          </a:p>
          <a:p>
            <a:pPr marL="342900" indent="-342900" algn="just">
              <a:spcBef>
                <a:spcPts val="600"/>
              </a:spcBef>
              <a:spcAft>
                <a:spcPts val="600"/>
              </a:spcAft>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The development and debugging of the built-in programmable logic (FPGA) of MPD-32 units for organizing a multi-module data acquisition system with a fast inter-unit communication channel is in the progress. </a:t>
            </a:r>
          </a:p>
          <a:p>
            <a:pPr marL="342900" indent="-342900" algn="just">
              <a:spcBef>
                <a:spcPts val="600"/>
              </a:spcBef>
              <a:spcAft>
                <a:spcPts val="600"/>
              </a:spcAft>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For laboratory tests, a programmable unit with a reactor signals, choppers and detectors simulator for the data acquisition system on the HRFD diffractometer has been developed </a:t>
            </a:r>
            <a:r>
              <a:rPr lang="en-US" b="1" dirty="0">
                <a:latin typeface="Arial" panose="020B0604020202020204" pitchFamily="34" charset="0"/>
                <a:ea typeface="Calibri" panose="020F0502020204030204" pitchFamily="34" charset="0"/>
                <a:cs typeface="Arial" panose="020B0604020202020204" pitchFamily="34" charset="0"/>
              </a:rPr>
              <a:t>Fig.13</a:t>
            </a:r>
            <a:r>
              <a:rPr lang="en-US" dirty="0">
                <a:latin typeface="Arial" panose="020B0604020202020204" pitchFamily="34" charset="0"/>
                <a:ea typeface="Calibri" panose="020F0502020204030204" pitchFamily="34" charset="0"/>
                <a:cs typeface="Arial" panose="020B0604020202020204" pitchFamily="34" charset="0"/>
              </a:rPr>
              <a:t>.</a:t>
            </a:r>
          </a:p>
          <a:p>
            <a:pPr marL="342900" indent="-342900" algn="just">
              <a:spcBef>
                <a:spcPts val="600"/>
              </a:spcBef>
              <a:spcAft>
                <a:spcPts val="600"/>
              </a:spcAft>
              <a:buFont typeface="+mj-lt"/>
              <a:buAutoNum type="arabicPeriod"/>
            </a:pPr>
            <a:r>
              <a:rPr lang="en-US" dirty="0">
                <a:latin typeface="Arial" panose="020B0604020202020204" pitchFamily="34" charset="0"/>
                <a:ea typeface="Calibri" panose="020F0502020204030204" pitchFamily="34" charset="0"/>
                <a:cs typeface="Arial" panose="020B0604020202020204" pitchFamily="34" charset="0"/>
              </a:rPr>
              <a:t>16 CAEN amplifier units are ordered. These blocks are an alternative to previously planned Phillips Scientific blocks.</a:t>
            </a:r>
          </a:p>
          <a:p>
            <a:pPr marL="228600" algn="just">
              <a:spcBef>
                <a:spcPts val="600"/>
              </a:spcBef>
              <a:spcAft>
                <a:spcPts val="600"/>
              </a:spcAft>
            </a:pPr>
            <a:r>
              <a:rPr lang="en-US" dirty="0">
                <a:latin typeface="Arial" panose="020B0604020202020204" pitchFamily="34" charset="0"/>
                <a:ea typeface="Calibri" panose="020F0502020204030204" pitchFamily="34" charset="0"/>
                <a:cs typeface="Arial" panose="020B0604020202020204" pitchFamily="34" charset="0"/>
              </a:rPr>
              <a:t>   Along with the works listed above, a large number of consumables was purchased.</a:t>
            </a:r>
            <a:endParaRPr lang="en-US" dirty="0"/>
          </a:p>
        </p:txBody>
      </p:sp>
      <p:pic>
        <p:nvPicPr>
          <p:cNvPr id="20" name="Picture 19">
            <a:extLst>
              <a:ext uri="{FF2B5EF4-FFF2-40B4-BE49-F238E27FC236}">
                <a16:creationId xmlns:a16="http://schemas.microsoft.com/office/drawing/2014/main" id="{F0B7F093-0572-DED4-49E7-FCC27245696E}"/>
              </a:ext>
            </a:extLst>
          </p:cNvPr>
          <p:cNvPicPr>
            <a:picLocks noChangeAspect="1"/>
          </p:cNvPicPr>
          <p:nvPr/>
        </p:nvPicPr>
        <p:blipFill>
          <a:blip r:embed="rId7"/>
          <a:stretch>
            <a:fillRect/>
          </a:stretch>
        </p:blipFill>
        <p:spPr>
          <a:xfrm>
            <a:off x="8153400" y="3771166"/>
            <a:ext cx="3296586" cy="2148368"/>
          </a:xfrm>
          <a:prstGeom prst="rect">
            <a:avLst/>
          </a:prstGeom>
        </p:spPr>
      </p:pic>
      <p:sp>
        <p:nvSpPr>
          <p:cNvPr id="22" name="TextBox 21">
            <a:extLst>
              <a:ext uri="{FF2B5EF4-FFF2-40B4-BE49-F238E27FC236}">
                <a16:creationId xmlns:a16="http://schemas.microsoft.com/office/drawing/2014/main" id="{5CD3EE58-5F56-44F1-DD2C-C751FCB1CB45}"/>
              </a:ext>
            </a:extLst>
          </p:cNvPr>
          <p:cNvSpPr txBox="1"/>
          <p:nvPr/>
        </p:nvSpPr>
        <p:spPr>
          <a:xfrm>
            <a:off x="7294863" y="5959605"/>
            <a:ext cx="4793433" cy="584775"/>
          </a:xfrm>
          <a:prstGeom prst="rect">
            <a:avLst/>
          </a:prstGeom>
          <a:noFill/>
        </p:spPr>
        <p:txBody>
          <a:bodyPr wrap="square">
            <a:spAutoFit/>
          </a:bodyPr>
          <a:lstStyle/>
          <a:p>
            <a:pPr algn="just"/>
            <a:r>
              <a:rPr lang="en-US" sz="1600" b="1" dirty="0">
                <a:effectLst/>
                <a:latin typeface="Arial" panose="020B0604020202020204" pitchFamily="34" charset="0"/>
                <a:ea typeface="Times New Roman" panose="02020603050405020304" pitchFamily="18" charset="0"/>
                <a:cs typeface="Arial" panose="020B0604020202020204" pitchFamily="34" charset="0"/>
              </a:rPr>
              <a:t>Fig. 13. </a:t>
            </a:r>
            <a:r>
              <a:rPr lang="ru-RU" sz="1600" b="1"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a:effectLst/>
                <a:latin typeface="Arial" panose="020B0604020202020204" pitchFamily="34" charset="0"/>
                <a:ea typeface="Times New Roman" panose="02020603050405020304" pitchFamily="18" charset="0"/>
                <a:cs typeface="Arial" panose="020B0604020202020204" pitchFamily="34" charset="0"/>
              </a:rPr>
              <a:t>Unit simulator of HRFD diffractometer signals</a:t>
            </a:r>
            <a:endParaRPr lang="en-US" sz="16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ED6EC76-711D-95EB-F82B-EC910093E418}"/>
              </a:ext>
            </a:extLst>
          </p:cNvPr>
          <p:cNvSpPr txBox="1"/>
          <p:nvPr/>
        </p:nvSpPr>
        <p:spPr>
          <a:xfrm>
            <a:off x="7409221" y="3065374"/>
            <a:ext cx="4381124" cy="646331"/>
          </a:xfrm>
          <a:prstGeom prst="rect">
            <a:avLst/>
          </a:prstGeom>
          <a:noFill/>
        </p:spPr>
        <p:txBody>
          <a:bodyPr wrap="square">
            <a:spAutoFit/>
          </a:bodyPr>
          <a:lstStyle/>
          <a:p>
            <a:pPr algn="just"/>
            <a:r>
              <a:rPr lang="en-US" sz="1600" b="1" dirty="0">
                <a:latin typeface="Arial" panose="020B0604020202020204" pitchFamily="34" charset="0"/>
                <a:cs typeface="Arial" panose="020B0604020202020204" pitchFamily="34" charset="0"/>
              </a:rPr>
              <a:t>Fig. 12. </a:t>
            </a:r>
            <a:r>
              <a:rPr lang="en-US" sz="1800" dirty="0">
                <a:solidFill>
                  <a:srgbClr val="000000"/>
                </a:solidFill>
                <a:effectLst/>
                <a:latin typeface="Times New Roman" panose="02020603050405020304" pitchFamily="18" charset="0"/>
                <a:ea typeface="Times New Roman" panose="02020603050405020304" pitchFamily="18" charset="0"/>
              </a:rPr>
              <a:t>Photo and block diagram of the MPD-32 module</a:t>
            </a:r>
            <a:endParaRPr lang="en-US" sz="1600"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5A47089F-B70B-492B-CA3E-63FBB9B393AF}"/>
              </a:ext>
            </a:extLst>
          </p:cNvPr>
          <p:cNvSpPr/>
          <p:nvPr/>
        </p:nvSpPr>
        <p:spPr>
          <a:xfrm>
            <a:off x="575981" y="909760"/>
            <a:ext cx="8496007" cy="400110"/>
          </a:xfrm>
          <a:prstGeom prst="rect">
            <a:avLst/>
          </a:prstGeom>
        </p:spPr>
        <p:txBody>
          <a:bodyPr wrap="square">
            <a:spAutoFit/>
          </a:bodyPr>
          <a:lstStyle/>
          <a:p>
            <a:pPr>
              <a:spcAft>
                <a:spcPts val="1200"/>
              </a:spcAft>
            </a:pPr>
            <a:r>
              <a:rPr lang="en-US" sz="2000" b="1" dirty="0">
                <a:effectLst/>
                <a:latin typeface="Arial" panose="020B0604020202020204" pitchFamily="34" charset="0"/>
                <a:ea typeface="Calibri" panose="020F0502020204030204" pitchFamily="34" charset="0"/>
                <a:cs typeface="Arial" panose="020B0604020202020204" pitchFamily="34" charset="0"/>
              </a:rPr>
              <a:t>4. Status and stage of project implementation</a:t>
            </a:r>
          </a:p>
        </p:txBody>
      </p:sp>
      <p:pic>
        <p:nvPicPr>
          <p:cNvPr id="3" name="Picture 2">
            <a:extLst>
              <a:ext uri="{FF2B5EF4-FFF2-40B4-BE49-F238E27FC236}">
                <a16:creationId xmlns:a16="http://schemas.microsoft.com/office/drawing/2014/main" id="{7EF51BF6-4BBC-F31B-825E-F7388D71D0AB}"/>
              </a:ext>
            </a:extLst>
          </p:cNvPr>
          <p:cNvPicPr>
            <a:picLocks noChangeAspect="1"/>
          </p:cNvPicPr>
          <p:nvPr/>
        </p:nvPicPr>
        <p:blipFill>
          <a:blip r:embed="rId8"/>
          <a:stretch>
            <a:fillRect/>
          </a:stretch>
        </p:blipFill>
        <p:spPr>
          <a:xfrm>
            <a:off x="7847966" y="849887"/>
            <a:ext cx="3768053" cy="2243833"/>
          </a:xfrm>
          <a:prstGeom prst="rect">
            <a:avLst/>
          </a:prstGeom>
        </p:spPr>
      </p:pic>
    </p:spTree>
    <p:extLst>
      <p:ext uri="{BB962C8B-B14F-4D97-AF65-F5344CB8AC3E}">
        <p14:creationId xmlns:p14="http://schemas.microsoft.com/office/powerpoint/2010/main" val="783740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8B59AB-3137-9D0E-1839-E4E05968D87F}"/>
              </a:ext>
            </a:extLst>
          </p:cNvPr>
          <p:cNvSpPr>
            <a:spLocks noGrp="1"/>
          </p:cNvSpPr>
          <p:nvPr>
            <p:ph type="sldNum" sz="quarter" idx="12"/>
          </p:nvPr>
        </p:nvSpPr>
        <p:spPr/>
        <p:txBody>
          <a:bodyPr/>
          <a:lstStyle/>
          <a:p>
            <a:fld id="{78143F9A-AB53-43D0-ADD7-F0A5AE23CEF1}" type="slidenum">
              <a:rPr lang="en-US" smtClean="0">
                <a:solidFill>
                  <a:schemeClr val="tx1"/>
                </a:solidFill>
              </a:rPr>
              <a:t>9</a:t>
            </a:fld>
            <a:endParaRPr lang="en-US" dirty="0">
              <a:solidFill>
                <a:schemeClr val="tx1"/>
              </a:solidFill>
            </a:endParaRPr>
          </a:p>
        </p:txBody>
      </p:sp>
      <p:pic>
        <p:nvPicPr>
          <p:cNvPr id="6" name="Picture 5">
            <a:extLst>
              <a:ext uri="{FF2B5EF4-FFF2-40B4-BE49-F238E27FC236}">
                <a16:creationId xmlns:a16="http://schemas.microsoft.com/office/drawing/2014/main" id="{6152CC16-343B-B5B8-C9F3-A4148F5F84D4}"/>
              </a:ext>
            </a:extLst>
          </p:cNvPr>
          <p:cNvPicPr>
            <a:picLocks noChangeAspect="1"/>
          </p:cNvPicPr>
          <p:nvPr/>
        </p:nvPicPr>
        <p:blipFill>
          <a:blip r:embed="rId3"/>
          <a:stretch>
            <a:fillRect/>
          </a:stretch>
        </p:blipFill>
        <p:spPr>
          <a:xfrm>
            <a:off x="182880" y="97824"/>
            <a:ext cx="713932" cy="453072"/>
          </a:xfrm>
          <a:prstGeom prst="rect">
            <a:avLst/>
          </a:prstGeom>
        </p:spPr>
      </p:pic>
      <p:pic>
        <p:nvPicPr>
          <p:cNvPr id="7" name="Picture 6">
            <a:extLst>
              <a:ext uri="{FF2B5EF4-FFF2-40B4-BE49-F238E27FC236}">
                <a16:creationId xmlns:a16="http://schemas.microsoft.com/office/drawing/2014/main" id="{734B663B-140B-4A36-2D4B-07088D21A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026" y="127836"/>
            <a:ext cx="2745892" cy="446207"/>
          </a:xfrm>
          <a:prstGeom prst="rect">
            <a:avLst/>
          </a:prstGeom>
        </p:spPr>
      </p:pic>
      <p:grpSp>
        <p:nvGrpSpPr>
          <p:cNvPr id="8" name="Group 7">
            <a:extLst>
              <a:ext uri="{FF2B5EF4-FFF2-40B4-BE49-F238E27FC236}">
                <a16:creationId xmlns:a16="http://schemas.microsoft.com/office/drawing/2014/main" id="{FB15E5CC-5771-1ACD-EE35-0831F4EB1504}"/>
              </a:ext>
            </a:extLst>
          </p:cNvPr>
          <p:cNvGrpSpPr/>
          <p:nvPr/>
        </p:nvGrpSpPr>
        <p:grpSpPr>
          <a:xfrm>
            <a:off x="927837" y="190497"/>
            <a:ext cx="1760499" cy="360398"/>
            <a:chOff x="1173319" y="410550"/>
            <a:chExt cx="2269677" cy="462228"/>
          </a:xfrm>
        </p:grpSpPr>
        <p:pic>
          <p:nvPicPr>
            <p:cNvPr id="9" name="Picture 8">
              <a:extLst>
                <a:ext uri="{FF2B5EF4-FFF2-40B4-BE49-F238E27FC236}">
                  <a16:creationId xmlns:a16="http://schemas.microsoft.com/office/drawing/2014/main" id="{06DD6F6F-AA4B-E41A-835A-4976547AAD2B}"/>
                </a:ext>
              </a:extLst>
            </p:cNvPr>
            <p:cNvPicPr>
              <a:picLocks noChangeAspect="1"/>
            </p:cNvPicPr>
            <p:nvPr/>
          </p:nvPicPr>
          <p:blipFill rotWithShape="1">
            <a:blip r:embed="rId5">
              <a:extLst>
                <a:ext uri="{28A0092B-C50C-407E-A947-70E740481C1C}">
                  <a14:useLocalDpi xmlns:a14="http://schemas.microsoft.com/office/drawing/2010/main" val="0"/>
                </a:ext>
              </a:extLst>
            </a:blip>
            <a:srcRect t="1" r="52958" b="59200"/>
            <a:stretch/>
          </p:blipFill>
          <p:spPr>
            <a:xfrm>
              <a:off x="1173319" y="410550"/>
              <a:ext cx="1499548" cy="223921"/>
            </a:xfrm>
            <a:prstGeom prst="rect">
              <a:avLst/>
            </a:prstGeom>
          </p:spPr>
        </p:pic>
        <p:pic>
          <p:nvPicPr>
            <p:cNvPr id="10" name="Picture 9">
              <a:extLst>
                <a:ext uri="{FF2B5EF4-FFF2-40B4-BE49-F238E27FC236}">
                  <a16:creationId xmlns:a16="http://schemas.microsoft.com/office/drawing/2014/main" id="{ACE8701C-905B-C9F3-B06C-176B48807978}"/>
                </a:ext>
              </a:extLst>
            </p:cNvPr>
            <p:cNvPicPr>
              <a:picLocks noChangeAspect="1"/>
            </p:cNvPicPr>
            <p:nvPr/>
          </p:nvPicPr>
          <p:blipFill rotWithShape="1">
            <a:blip r:embed="rId5">
              <a:extLst>
                <a:ext uri="{28A0092B-C50C-407E-A947-70E740481C1C}">
                  <a14:useLocalDpi xmlns:a14="http://schemas.microsoft.com/office/drawing/2010/main" val="0"/>
                </a:ext>
              </a:extLst>
            </a:blip>
            <a:srcRect t="47698" r="66864" b="20127"/>
            <a:stretch/>
          </p:blipFill>
          <p:spPr>
            <a:xfrm>
              <a:off x="2386735" y="679370"/>
              <a:ext cx="1056261" cy="176588"/>
            </a:xfrm>
            <a:prstGeom prst="rect">
              <a:avLst/>
            </a:prstGeom>
          </p:spPr>
        </p:pic>
        <p:pic>
          <p:nvPicPr>
            <p:cNvPr id="11" name="Picture 10">
              <a:extLst>
                <a:ext uri="{FF2B5EF4-FFF2-40B4-BE49-F238E27FC236}">
                  <a16:creationId xmlns:a16="http://schemas.microsoft.com/office/drawing/2014/main" id="{7F247380-9778-654F-3B86-8A0FD3D6C367}"/>
                </a:ext>
              </a:extLst>
            </p:cNvPr>
            <p:cNvPicPr>
              <a:picLocks noChangeAspect="1"/>
            </p:cNvPicPr>
            <p:nvPr/>
          </p:nvPicPr>
          <p:blipFill rotWithShape="1">
            <a:blip r:embed="rId5">
              <a:extLst>
                <a:ext uri="{28A0092B-C50C-407E-A947-70E740481C1C}">
                  <a14:useLocalDpi xmlns:a14="http://schemas.microsoft.com/office/drawing/2010/main" val="0"/>
                </a:ext>
              </a:extLst>
            </a:blip>
            <a:srcRect l="47738" r="15604" b="59495"/>
            <a:stretch/>
          </p:blipFill>
          <p:spPr>
            <a:xfrm>
              <a:off x="1173319" y="650467"/>
              <a:ext cx="1168543" cy="222311"/>
            </a:xfrm>
            <a:prstGeom prst="rect">
              <a:avLst/>
            </a:prstGeom>
          </p:spPr>
        </p:pic>
      </p:grpSp>
      <p:cxnSp>
        <p:nvCxnSpPr>
          <p:cNvPr id="12" name="Straight Connector 11">
            <a:extLst>
              <a:ext uri="{FF2B5EF4-FFF2-40B4-BE49-F238E27FC236}">
                <a16:creationId xmlns:a16="http://schemas.microsoft.com/office/drawing/2014/main" id="{2A3E7853-4419-D4D0-C3EC-E4DA4FFAC872}"/>
              </a:ext>
            </a:extLst>
          </p:cNvPr>
          <p:cNvCxnSpPr/>
          <p:nvPr/>
        </p:nvCxnSpPr>
        <p:spPr>
          <a:xfrm>
            <a:off x="677581" y="700391"/>
            <a:ext cx="10836837" cy="0"/>
          </a:xfrm>
          <a:prstGeom prst="line">
            <a:avLst/>
          </a:prstGeom>
          <a:ln w="28575">
            <a:solidFill>
              <a:schemeClr val="accent1">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Date Placeholder 12">
            <a:extLst>
              <a:ext uri="{FF2B5EF4-FFF2-40B4-BE49-F238E27FC236}">
                <a16:creationId xmlns:a16="http://schemas.microsoft.com/office/drawing/2014/main" id="{01B5D7B6-0853-43A7-C88A-757EA7746B18}"/>
              </a:ext>
            </a:extLst>
          </p:cNvPr>
          <p:cNvSpPr>
            <a:spLocks noGrp="1"/>
          </p:cNvSpPr>
          <p:nvPr>
            <p:ph type="dt" sz="half" idx="10"/>
          </p:nvPr>
        </p:nvSpPr>
        <p:spPr>
          <a:xfrm>
            <a:off x="838200" y="6348098"/>
            <a:ext cx="2743200" cy="365125"/>
          </a:xfrm>
        </p:spPr>
        <p:txBody>
          <a:bodyPr/>
          <a:lstStyle/>
          <a:p>
            <a:fld id="{2C03F16C-78CA-40A2-BAD8-0C861B5CEC5B}" type="datetime1">
              <a:rPr lang="en-US" smtClean="0">
                <a:solidFill>
                  <a:schemeClr val="tx1"/>
                </a:solidFill>
              </a:rPr>
              <a:t>10/27/2023</a:t>
            </a:fld>
            <a:endParaRPr lang="en-US" dirty="0">
              <a:solidFill>
                <a:schemeClr val="tx1"/>
              </a:solidFill>
            </a:endParaRPr>
          </a:p>
        </p:txBody>
      </p:sp>
      <p:sp>
        <p:nvSpPr>
          <p:cNvPr id="14" name="Footer Placeholder 29">
            <a:extLst>
              <a:ext uri="{FF2B5EF4-FFF2-40B4-BE49-F238E27FC236}">
                <a16:creationId xmlns:a16="http://schemas.microsoft.com/office/drawing/2014/main" id="{AABC48D3-1803-48C0-3960-2E0E1207AE2C}"/>
              </a:ext>
            </a:extLst>
          </p:cNvPr>
          <p:cNvSpPr>
            <a:spLocks noGrp="1"/>
          </p:cNvSpPr>
          <p:nvPr>
            <p:ph type="ftr" sz="quarter" idx="11"/>
          </p:nvPr>
        </p:nvSpPr>
        <p:spPr>
          <a:xfrm>
            <a:off x="4038600" y="6357620"/>
            <a:ext cx="4114800" cy="365125"/>
          </a:xfrm>
        </p:spPr>
        <p:txBody>
          <a:bodyPr/>
          <a:lstStyle/>
          <a:p>
            <a:r>
              <a:rPr lang="en-US">
                <a:solidFill>
                  <a:schemeClr val="tx1"/>
                </a:solidFill>
              </a:rPr>
              <a:t>Email: hajcao10@gmail.com - Phone: +7 968 798 56 64</a:t>
            </a:r>
            <a:endParaRPr lang="en-US" dirty="0">
              <a:solidFill>
                <a:schemeClr val="tx1"/>
              </a:solidFill>
            </a:endParaRPr>
          </a:p>
        </p:txBody>
      </p:sp>
      <p:pic>
        <p:nvPicPr>
          <p:cNvPr id="2" name="Picture 1">
            <a:extLst>
              <a:ext uri="{FF2B5EF4-FFF2-40B4-BE49-F238E27FC236}">
                <a16:creationId xmlns:a16="http://schemas.microsoft.com/office/drawing/2014/main" id="{EF73F229-2BE2-C411-4C0F-6BC4784822CC}"/>
              </a:ext>
            </a:extLst>
          </p:cNvPr>
          <p:cNvPicPr>
            <a:picLocks noChangeAspect="1"/>
          </p:cNvPicPr>
          <p:nvPr/>
        </p:nvPicPr>
        <p:blipFill>
          <a:blip r:embed="rId6"/>
          <a:stretch>
            <a:fillRect/>
          </a:stretch>
        </p:blipFill>
        <p:spPr>
          <a:xfrm>
            <a:off x="10849107" y="218870"/>
            <a:ext cx="1091712" cy="379726"/>
          </a:xfrm>
          <a:prstGeom prst="rect">
            <a:avLst/>
          </a:prstGeom>
        </p:spPr>
      </p:pic>
      <p:sp>
        <p:nvSpPr>
          <p:cNvPr id="26" name="Rectangle 25">
            <a:extLst>
              <a:ext uri="{FF2B5EF4-FFF2-40B4-BE49-F238E27FC236}">
                <a16:creationId xmlns:a16="http://schemas.microsoft.com/office/drawing/2014/main" id="{5A47089F-B70B-492B-CA3E-63FBB9B393AF}"/>
              </a:ext>
            </a:extLst>
          </p:cNvPr>
          <p:cNvSpPr/>
          <p:nvPr/>
        </p:nvSpPr>
        <p:spPr>
          <a:xfrm>
            <a:off x="575981" y="909760"/>
            <a:ext cx="8496007" cy="400110"/>
          </a:xfrm>
          <a:prstGeom prst="rect">
            <a:avLst/>
          </a:prstGeom>
        </p:spPr>
        <p:txBody>
          <a:bodyPr wrap="square">
            <a:spAutoFit/>
          </a:bodyPr>
          <a:lstStyle/>
          <a:p>
            <a:pPr marL="342900" indent="-342900">
              <a:spcAft>
                <a:spcPts val="300"/>
              </a:spcAft>
              <a:buFont typeface="Wingdings" panose="05000000000000000000" pitchFamily="2" charset="2"/>
              <a:buChar char="q"/>
            </a:pPr>
            <a:r>
              <a:rPr lang="en-US" sz="2000" b="1" dirty="0">
                <a:latin typeface="Arial" panose="020B0604020202020204" pitchFamily="34" charset="0"/>
                <a:cs typeface="Arial" panose="020B0604020202020204" pitchFamily="34" charset="0"/>
              </a:rPr>
              <a:t>Expected results</a:t>
            </a:r>
            <a:endParaRPr lang="ru-RU"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F71DFC8-D2E1-E5BA-B560-033DF32CE30E}"/>
              </a:ext>
            </a:extLst>
          </p:cNvPr>
          <p:cNvSpPr txBox="1"/>
          <p:nvPr/>
        </p:nvSpPr>
        <p:spPr>
          <a:xfrm>
            <a:off x="84419" y="1198854"/>
            <a:ext cx="11531600" cy="5217326"/>
          </a:xfrm>
          <a:prstGeom prst="rect">
            <a:avLst/>
          </a:prstGeom>
          <a:noFill/>
        </p:spPr>
        <p:txBody>
          <a:bodyPr wrap="square">
            <a:spAutoFit/>
          </a:bodyPr>
          <a:lstStyle/>
          <a:p>
            <a:pPr marL="0" marR="0" indent="450215" algn="just">
              <a:lnSpc>
                <a:spcPct val="150000"/>
              </a:lnSpc>
              <a:spcBef>
                <a:spcPts val="0"/>
              </a:spcBef>
            </a:pPr>
            <a:r>
              <a:rPr lang="en-US" sz="1600" dirty="0">
                <a:effectLst/>
                <a:latin typeface="Arial" panose="020B0604020202020204" pitchFamily="34" charset="0"/>
                <a:ea typeface="Times New Roman" panose="02020603050405020304" pitchFamily="18" charset="0"/>
                <a:cs typeface="Arial" panose="020B0604020202020204" pitchFamily="34" charset="0"/>
              </a:rPr>
              <a:t>The proposed renewal of the project “Construction of a wide-aperture backscattering detector (BSD-A) for the HRFD diffractometer” is aimed at completing the work on the creation of a new BSD detector, putting it into operation and obtaining the first experimental results. The project implementation period is 2 years (from 2024 to 2025).</a:t>
            </a:r>
            <a:endParaRPr lang="ru-RU" sz="1400" b="1" dirty="0">
              <a:latin typeface="Arial" panose="020B0604020202020204" pitchFamily="34" charset="0"/>
              <a:cs typeface="Arial" panose="020B0604020202020204" pitchFamily="34" charset="0"/>
            </a:endParaRPr>
          </a:p>
          <a:p>
            <a:pPr marL="0" marR="0" indent="450215" algn="just">
              <a:lnSpc>
                <a:spcPct val="150000"/>
              </a:lnSpc>
              <a:spcBef>
                <a:spcPts val="0"/>
              </a:spcBef>
            </a:pPr>
            <a:r>
              <a:rPr lang="en-US" sz="1600" b="1" u="sng" dirty="0">
                <a:effectLst/>
                <a:latin typeface="Arial" panose="020B0604020202020204" pitchFamily="34" charset="0"/>
                <a:ea typeface="Times New Roman" panose="02020603050405020304" pitchFamily="18" charset="0"/>
                <a:cs typeface="Arial" panose="020B0604020202020204" pitchFamily="34" charset="0"/>
              </a:rPr>
              <a:t>Within the framework of the proposed project it is planned in 2024 to 2025</a:t>
            </a:r>
            <a:r>
              <a:rPr lang="en-US" sz="1600" b="1" dirty="0">
                <a:effectLst/>
                <a:latin typeface="Arial" panose="020B0604020202020204" pitchFamily="34" charset="0"/>
                <a:ea typeface="Times New Roman" panose="02020603050405020304" pitchFamily="18" charset="0"/>
                <a:cs typeface="Arial" panose="020B0604020202020204" pitchFamily="34" charset="0"/>
              </a:rPr>
              <a:t>:</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just">
              <a:lnSpc>
                <a:spcPct val="150000"/>
              </a:lnSpc>
              <a:spcBef>
                <a:spcPts val="0"/>
              </a:spcBef>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Manufacture of spare units for the MPD32-USB3 data acquisition and accumulation system in the amount of 4 pcs to ensure uninterrupted operation of the detector.</a:t>
            </a:r>
          </a:p>
          <a:p>
            <a:pPr marL="342900" marR="0" lvl="0" indent="-342900" algn="just">
              <a:lnSpc>
                <a:spcPct val="150000"/>
              </a:lnSpc>
              <a:spcBef>
                <a:spcPts val="0"/>
              </a:spcBef>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Purchase of spare sets of photomultipliers in the amount of 10 pcs.</a:t>
            </a:r>
          </a:p>
          <a:p>
            <a:pPr marL="342900" marR="0" lvl="0" indent="-342900" algn="just">
              <a:lnSpc>
                <a:spcPct val="150000"/>
              </a:lnSpc>
              <a:spcBef>
                <a:spcPts val="0"/>
              </a:spcBef>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Adjustment of CAEN amplifier modules in accordance with the required parameters (these modules can replace the Phillips Scientific modules planned in the project).</a:t>
            </a:r>
          </a:p>
          <a:p>
            <a:pPr marL="342900" marR="0" lvl="0" indent="-342900" algn="just">
              <a:lnSpc>
                <a:spcPct val="150000"/>
              </a:lnSpc>
              <a:spcBef>
                <a:spcPts val="0"/>
              </a:spcBef>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Manufacture of a set (432 pcs.) of I/O and measuring cables.</a:t>
            </a:r>
          </a:p>
          <a:p>
            <a:pPr marL="342900" marR="0" lvl="0" indent="-342900" algn="just">
              <a:lnSpc>
                <a:spcPct val="150000"/>
              </a:lnSpc>
              <a:spcBef>
                <a:spcPts val="0"/>
              </a:spcBef>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Dismantling of the BSD detector and installation of the BSD-A detector on HRFD.</a:t>
            </a:r>
          </a:p>
          <a:p>
            <a:pPr marL="342900" marR="0" lvl="0" indent="-342900" algn="just">
              <a:lnSpc>
                <a:spcPct val="150000"/>
              </a:lnSpc>
              <a:spcBef>
                <a:spcPts val="0"/>
              </a:spcBef>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Adjustment of analog electronics, data acquisition and accumulation systems based on MPD32-USB 3 modules, as well as related software. </a:t>
            </a:r>
          </a:p>
          <a:p>
            <a:pPr marL="342900" marR="0" lvl="0" indent="-342900" algn="just">
              <a:lnSpc>
                <a:spcPct val="150000"/>
              </a:lnSpc>
              <a:spcBef>
                <a:spcPts val="0"/>
              </a:spcBef>
              <a:buFont typeface="+mj-lt"/>
              <a:buAutoNum type="arabicPeriod"/>
            </a:pPr>
            <a:r>
              <a:rPr lang="en-US" sz="1600" dirty="0">
                <a:effectLst/>
                <a:latin typeface="Arial" panose="020B0604020202020204" pitchFamily="34" charset="0"/>
                <a:ea typeface="Times New Roman" panose="02020603050405020304" pitchFamily="18" charset="0"/>
                <a:cs typeface="Arial" panose="020B0604020202020204" pitchFamily="34" charset="0"/>
              </a:rPr>
              <a:t>Checking the conditions for time focusing and adjusting the position of the detector if necessary.</a:t>
            </a:r>
          </a:p>
        </p:txBody>
      </p:sp>
    </p:spTree>
    <p:extLst>
      <p:ext uri="{BB962C8B-B14F-4D97-AF65-F5344CB8AC3E}">
        <p14:creationId xmlns:p14="http://schemas.microsoft.com/office/powerpoint/2010/main" val="1655130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1844</Words>
  <Application>Microsoft Office PowerPoint</Application>
  <PresentationFormat>Widescreen</PresentationFormat>
  <Paragraphs>135</Paragraphs>
  <Slides>11</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Baskerville Old Face</vt:lpstr>
      <vt:lpstr>Calibri</vt:lpstr>
      <vt:lpstr>Calibri Light</vt:lpstr>
      <vt:lpstr>roboto</vt:lpstr>
      <vt:lpstr>Times New Roman</vt:lpstr>
      <vt:lpstr>Wingdings</vt:lpstr>
      <vt:lpstr>Office Theme</vt:lpstr>
      <vt:lpstr>Wide-aperture backscattering detector (BSD-A) for the High-resolution Fourier diffractometer (HRFD)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Проект "Создание широкоапертурного детектора обратного рассеяния (ДОР) для дифрактометра ФДВР"</dc:title>
  <dc:creator>Vladimir Kruglov</dc:creator>
  <cp:lastModifiedBy>Văn Hải Cao</cp:lastModifiedBy>
  <cp:revision>258</cp:revision>
  <cp:lastPrinted>2023-07-14T10:33:31Z</cp:lastPrinted>
  <dcterms:created xsi:type="dcterms:W3CDTF">2020-04-26T07:58:16Z</dcterms:created>
  <dcterms:modified xsi:type="dcterms:W3CDTF">2023-10-27T12:23:03Z</dcterms:modified>
</cp:coreProperties>
</file>