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6" r:id="rId3"/>
    <p:sldId id="279" r:id="rId4"/>
    <p:sldId id="268" r:id="rId5"/>
    <p:sldId id="263" r:id="rId6"/>
    <p:sldId id="264" r:id="rId7"/>
    <p:sldId id="278" r:id="rId8"/>
    <p:sldId id="271" r:id="rId9"/>
    <p:sldId id="273" r:id="rId10"/>
    <p:sldId id="272" r:id="rId11"/>
    <p:sldId id="276" r:id="rId12"/>
    <p:sldId id="269" r:id="rId13"/>
    <p:sldId id="27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8A"/>
    <a:srgbClr val="FFCC00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404" autoAdjust="0"/>
  </p:normalViewPr>
  <p:slideViewPr>
    <p:cSldViewPr snapToGrid="0">
      <p:cViewPr varScale="1">
        <p:scale>
          <a:sx n="70" d="100"/>
          <a:sy n="70" d="100"/>
        </p:scale>
        <p:origin x="179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SELITRENNOYE SETTLEMENT</a:t>
            </a:r>
            <a:endParaRPr lang="ru-RU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Total volume, mm3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cat>
          <c:val>
            <c:numRef>
              <c:f>Лист1!$B$2:$B$6</c:f>
              <c:numCache>
                <c:formatCode>0</c:formatCode>
                <c:ptCount val="5"/>
                <c:pt idx="0">
                  <c:v>5400</c:v>
                </c:pt>
                <c:pt idx="1">
                  <c:v>5300</c:v>
                </c:pt>
                <c:pt idx="2">
                  <c:v>37000</c:v>
                </c:pt>
                <c:pt idx="3">
                  <c:v>330000</c:v>
                </c:pt>
                <c:pt idx="4">
                  <c:v>43000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3C-4333-A8A2-BF2F782834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Pores volume, mm3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cat>
          <c:val>
            <c:numRef>
              <c:f>Лист1!$C$2:$C$6</c:f>
              <c:numCache>
                <c:formatCode>0</c:formatCode>
                <c:ptCount val="5"/>
                <c:pt idx="0">
                  <c:v>70</c:v>
                </c:pt>
                <c:pt idx="1">
                  <c:v>420</c:v>
                </c:pt>
                <c:pt idx="2">
                  <c:v>100</c:v>
                </c:pt>
                <c:pt idx="3">
                  <c:v>17000</c:v>
                </c:pt>
                <c:pt idx="4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3C-4333-A8A2-BF2F782834E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133C-4333-A8A2-BF2F78283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9741808"/>
        <c:axId val="416560792"/>
      </c:barChart>
      <c:catAx>
        <c:axId val="46974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6560792"/>
        <c:crosses val="autoZero"/>
        <c:auto val="1"/>
        <c:lblAlgn val="ctr"/>
        <c:lblOffset val="100"/>
        <c:noMultiLvlLbl val="0"/>
      </c:catAx>
      <c:valAx>
        <c:axId val="416560792"/>
        <c:scaling>
          <c:orientation val="minMax"/>
          <c:max val="1"/>
          <c:min val="0.86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974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BOLGAR SETTLEMENT</a:t>
            </a:r>
            <a:endParaRPr lang="ru-RU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Total volume, mm3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25</c:v>
                </c:pt>
                <c:pt idx="1">
                  <c:v>48</c:v>
                </c:pt>
                <c:pt idx="2">
                  <c:v>65</c:v>
                </c:pt>
                <c:pt idx="3">
                  <c:v>69</c:v>
                </c:pt>
                <c:pt idx="4">
                  <c:v>73</c:v>
                </c:pt>
              </c:numCache>
            </c:numRef>
          </c:cat>
          <c:val>
            <c:numRef>
              <c:f>Лист1!$B$2:$B$6</c:f>
              <c:numCache>
                <c:formatCode>0</c:formatCode>
                <c:ptCount val="5"/>
                <c:pt idx="0">
                  <c:v>1200</c:v>
                </c:pt>
                <c:pt idx="1">
                  <c:v>3800</c:v>
                </c:pt>
                <c:pt idx="2">
                  <c:v>21000</c:v>
                </c:pt>
                <c:pt idx="3">
                  <c:v>1400</c:v>
                </c:pt>
                <c:pt idx="4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58-4A35-96D9-F69B054215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Pores volume, mm3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25</c:v>
                </c:pt>
                <c:pt idx="1">
                  <c:v>48</c:v>
                </c:pt>
                <c:pt idx="2">
                  <c:v>65</c:v>
                </c:pt>
                <c:pt idx="3">
                  <c:v>69</c:v>
                </c:pt>
                <c:pt idx="4">
                  <c:v>73</c:v>
                </c:pt>
              </c:numCache>
            </c:numRef>
          </c:cat>
          <c:val>
            <c:numRef>
              <c:f>Лист1!$C$2:$C$6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65</c:v>
                </c:pt>
                <c:pt idx="3">
                  <c:v>2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58-4A35-96D9-F69B054215E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25</c:v>
                </c:pt>
                <c:pt idx="1">
                  <c:v>48</c:v>
                </c:pt>
                <c:pt idx="2">
                  <c:v>65</c:v>
                </c:pt>
                <c:pt idx="3">
                  <c:v>69</c:v>
                </c:pt>
                <c:pt idx="4">
                  <c:v>73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6058-4A35-96D9-F69B054215E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28819656"/>
        <c:axId val="728821456"/>
      </c:barChart>
      <c:catAx>
        <c:axId val="728819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8821456"/>
        <c:crosses val="autoZero"/>
        <c:auto val="1"/>
        <c:lblAlgn val="ctr"/>
        <c:lblOffset val="100"/>
        <c:noMultiLvlLbl val="0"/>
      </c:catAx>
      <c:valAx>
        <c:axId val="728821456"/>
        <c:scaling>
          <c:orientation val="minMax"/>
          <c:max val="1"/>
          <c:min val="0.86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8819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FEEC-2493-44B8-A642-C3387FC8A1F6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36D59-D62F-4FE8-8D74-9CE4F981E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60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6D59-D62F-4FE8-8D74-9CE4F981EEA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309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Опять же, помимо распределения по размерам и удлинениям, ориентационные структурные особенности указывают на два типа пор, которые образуются в фрагментах чугуна. Их различие может свидетельствовать о различии причин и механизмов их формирования. Первую группу составляют мелкие поры, присутствующие во всех исследованных фрагментах из поселения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Селитренное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в образце БС-65 из поселения Болгар.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Наблюдаемые мелкие поры могут возникать при литье средневековых изделий, а их образование может быть связано с двумя процессами при охлаждении чугунного изделия. В системе Fe-C происходит образование различных фаз, в том числе графита от избыточного содержания углерода, неравномерного охлаждения отливки котлов. Более интересным является тот факт наличия крупных пор или полостей. Это так называемая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газоусадочная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пористость. При измельчении сырья и его загрузке в горн мелкие частицы рудного вещества могут попадать в плавильное вещество и служить источником попутного газа в процессе плавки. Причем, если в изделиях из Селитренного городища наряду с мелкими порами существуют крупные полости, то в чугунных обломках из Болгарского набора наблюдаются только крупные поры.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6D59-D62F-4FE8-8D74-9CE4F981EEA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90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Проведены нейтронно-томографические исследования фрагментов чугунных котлов древнего золотоордынского государства. На основании полученных данных 3D нейтронной томографии удалось выявить и выделить внутренние поры внутри этих чугунных изделий. На первый взгляд наличие или отсутствие мелких внутренних пор можно связать с расположением и технологическими процессами литейных цехов. Анализ трехмерных данных нейтронной томографии для получения распределения по размерам, некоторых морфологических характеристик и ориентации внутренних пор в чугунных фрагментах может дать не только качественные, но и количественные маркеры структуры чугунных изделий. Мы предполагаем, что многогранность процессов </a:t>
            </a:r>
            <a:r>
              <a:rPr lang="ru-RU" dirty="0" err="1"/>
              <a:t>газоусадочной</a:t>
            </a:r>
            <a:r>
              <a:rPr lang="ru-RU" dirty="0"/>
              <a:t> пористости при обработке чугуна в древних мастерских может служить структурными маркерами для выявления местонахождения производителей чугуна, наличия дополнительной поковки чугунных изделий, а также особенностей и первичных состав литейных форм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6D59-D62F-4FE8-8D74-9CE4F981EEA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52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возрос интерес к исследованию археологических и культурных материалов естественнонаучными методами. И наша лаборатория нейтронной физики ОИЯИ не отстает от тенденций. Уже более 7 лет идет наше успешное сотрудничество с различными организациями, изучающими историю, археологию, антропологию, а также с музеями, результатом которого написано более 25 научных статей в разных журналах и еще больше выступлений на конференциях.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4F890-6CA3-420F-A7B8-1D91AD47DE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616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нашей работе мы попытались выявить особенности строения фрагментов чугунных котлов средневековой Золотой Орды, как представителей изделий древнего чугунолитейного процесса. Нами выделены две группы </a:t>
            </a:r>
            <a:r>
              <a:rPr lang="ru-RU" dirty="0" err="1"/>
              <a:t>чугунолитых</a:t>
            </a:r>
            <a:r>
              <a:rPr lang="ru-RU" dirty="0"/>
              <a:t> фрагментов из городища </a:t>
            </a:r>
            <a:r>
              <a:rPr lang="ru-RU" dirty="0" err="1"/>
              <a:t>Селитренное</a:t>
            </a:r>
            <a:r>
              <a:rPr lang="ru-RU" dirty="0"/>
              <a:t> в низовьях Волги и городища Болгар в Среднем Поволжье. Оба городища были столицами Золотой Орды в XIII–XV вв. н.э., но разница в географическом положении и историческом ареале определяет их как мануфактурные центры с измененными технологическими приемами литья и обработки чугуна в границах одного древнего государства в аналогичный исторический период. Мы ожидаем различия в структурных особенностях внутреннего строения фрагментов от чугунных котлов. </a:t>
            </a:r>
          </a:p>
          <a:p>
            <a:endParaRPr lang="ru-RU" dirty="0"/>
          </a:p>
          <a:p>
            <a:r>
              <a:rPr lang="en-US" dirty="0"/>
              <a:t>In our work, we tried to identify the structural features of fragments from cast iron cauldrons of the medieval Golden Horde, as a representative of the products from the ancient iron casting process. We have selected two groups of iron-cast fragments from the Selitrennoye settlement in the lower parts of the Volga River and the Bolgar settlement in the central Volga region.</a:t>
            </a:r>
            <a:r>
              <a:rPr lang="ru-RU" dirty="0"/>
              <a:t> </a:t>
            </a:r>
            <a:r>
              <a:rPr lang="en-US" dirty="0"/>
              <a:t>Both settlements were capitals of the Golden Horde during the 13–15th centuries AD, but the difference in geographic location and historical area appoints them as </a:t>
            </a:r>
            <a:r>
              <a:rPr lang="en-US" dirty="0" err="1"/>
              <a:t>manufacto-ry</a:t>
            </a:r>
            <a:r>
              <a:rPr lang="en-US" dirty="0"/>
              <a:t> centers with modified technological approaches for casting and processing cast iron within the borders of one ancient state in a similar historical period. We expect [4] a difference in the structural features of the internal structure of the fragments from cast iron cauldrons.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6D59-D62F-4FE8-8D74-9CE4F981EEA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09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0000"/>
                </a:solidFill>
              </a:rPr>
              <a:t>Традиционная металлография, </a:t>
            </a:r>
            <a:r>
              <a:rPr lang="ru-RU" dirty="0" err="1">
                <a:solidFill>
                  <a:srgbClr val="FF0000"/>
                </a:solidFill>
              </a:rPr>
              <a:t>рентгенофлуоресцентный</a:t>
            </a:r>
            <a:r>
              <a:rPr lang="ru-RU" dirty="0">
                <a:solidFill>
                  <a:srgbClr val="FF0000"/>
                </a:solidFill>
              </a:rPr>
              <a:t> анализ и методы сканирующей электронной микроскопии позволяют получить подробные структурные данные об элементном и фазовом составе, но только с поверхности или механического среза изделия из чугуна. Поэтому использовался метод нейтронной томографии, который чувствителен к легким элементам, имеет заметную разницу в контрасте между изотопами и высокий проникающий эффект через металлы или тяжелые элементы.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0000"/>
                </a:solidFill>
              </a:rPr>
              <a:t>Так как реактор ИБР-2 находится на модернизации, эксперимент был проведен нашими коллегами из Курчатовского института на установке для нейтронной томографии ДРАКОН на реакторе ИР-8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6D59-D62F-4FE8-8D74-9CE4F981EEA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23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данных 3D нейтронной томографии, используемых при исследовании пористых материалов, чрезвычайно важен выбор процедуры сегментации пор. Существует большое количество методов сегментации и их модификаций, используемых для анализа изображений в различных областях исследований. Качество сегментации пор в трехмерных реконструированных данных значительно страдает из-за эффектов размытия и артефактов в данных нейтронной томографии. В нашем исследовании мы предлагаем ввести маркерное изображение для сегментации пор. Такой алгоритм представляет собой добавление бинарного изображения, показывающего примерное расположение пор на исходном изображении. Это можно представить в виде изображения семян, расположенных в местах расположения пор. Идея метода заключается в вычислении локального порога для каждой сегментированной поры. Пороговое значение определяется как минимум среди значений серого исходного или отфильтрованного изображения. Эта операция помогает предотвратить или, по крайней мере, свести к минимуму ложную сегментацию, возникающую из-за наличия некорректных максимумов в градиентном изображении.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6D59-D62F-4FE8-8D74-9CE4F981EEA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14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данным нейтронной томографии удалось однозначно выделить некоторые структурные особенности. Это развитое поровое пространство. При этом если в большинстве чугунных обломков с поселения Болгар наблюдалось равномерное распределение материала внутри объема образцов с отдельными единичными крупными порами или пустотами, то почти во всех обломках с Селитренного поселения, обнаружено большое поровое пространство.</a:t>
            </a:r>
          </a:p>
          <a:p>
            <a:r>
              <a:rPr lang="ru-RU" dirty="0"/>
              <a:t>Кроме того, в некоторых образцах из </a:t>
            </a:r>
            <a:r>
              <a:rPr lang="ru-RU" dirty="0" err="1"/>
              <a:t>Болгара</a:t>
            </a:r>
            <a:r>
              <a:rPr lang="ru-RU" dirty="0"/>
              <a:t> наблюдалась продолговатая линейная область с коэффициентами ослабления нейтронов, отличными от коэффициентов чугунного материала. Это след от </a:t>
            </a:r>
            <a:r>
              <a:rPr lang="ru-RU" dirty="0" err="1"/>
              <a:t>обожига</a:t>
            </a:r>
            <a:r>
              <a:rPr lang="ru-RU" dirty="0"/>
              <a:t> огнём или другим высокотемпературным воздействием. Различие коэффициентов ослабления нейтронов связано с сильными окислительными процессами в этой области котла.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6D59-D62F-4FE8-8D74-9CE4F981EEA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756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Объемные и морфологические особенности пор внутри фрагментов чугуна были проанализированы с использованием полученных 3D-нейтронных данных. Объемы реконструированных 3D-моделей, объемы пор и расчетные значения пористости для фрагментов чугуна приведены в табл.</a:t>
            </a:r>
          </a:p>
          <a:p>
            <a:r>
              <a:rPr lang="ru-RU" dirty="0"/>
              <a:t>В первом представлении высокая пористость наблюдается только в обломках </a:t>
            </a:r>
            <a:r>
              <a:rPr lang="ru-RU" dirty="0" err="1"/>
              <a:t>селитренного</a:t>
            </a:r>
            <a:r>
              <a:rPr lang="ru-RU" dirty="0"/>
              <a:t> городища; в то же время образцы из района Булгар практически не имеют внутренних крупных пор, за исключением образца БС-65. В качестве промежуточного вывода в качестве структурного маркера можно выделить наличие или отсутствие пор внутри объема археологических чугунных материалов или изделий.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6D59-D62F-4FE8-8D74-9CE4F981EEA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477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Алгоритмы и расчеты анализа 3D-моделей фрагментов позволяют получить некоторые морфологические параметры разделенных пор, а также их взаимную пространственную ориентацию. Размеры пор оценивали с помощью параметра эквивалентного диаметра, который соответствует диаметру сферы того же объема, что и пора. Полученные распределения эквивалентных диаметров пор для образцов СС-3, СС-5, СС-6, СС-7, СС-8 и БС-65 представлены на рисунке. Размер большинства пор находится в диапазоне 0,8–2 мм, но несколько крупных пор находятся в диапазоне 5–8 мм. Следует отметить, что в чугунном фрагменте БС-65 из Булгара наблюдалось наличие большого количества мелких пор. Предполагается, что соответствующий котел мог быть доставлен по активно развивавшемуся в это время речному торговому пути</a:t>
            </a:r>
            <a:r>
              <a:rPr lang="en-US" dirty="0"/>
              <a:t>. </a:t>
            </a:r>
            <a:r>
              <a:rPr lang="ru-RU" dirty="0"/>
              <a:t>Однако статистическая выборка очень мала, поэтому делать более точные выводы излишне.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6D59-D62F-4FE8-8D74-9CE4F981EEA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8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Анализ формы разделенных пор проводился в приближении удлинения, которое представляет собой эллипсоидную форму пор. Вытянутость пор представляет собой отношение полуосей </a:t>
            </a:r>
            <a:r>
              <a:rPr lang="ru-RU" dirty="0" err="1"/>
              <a:t>лежандровского</a:t>
            </a:r>
            <a:r>
              <a:rPr lang="ru-RU" dirty="0"/>
              <a:t> эллипсоида. Простым описанием средней формы пор является уплощение вытянутых частиц вдоль одной из осей эллипсоида. Полученные распределения параметра удлинения пор и их средние значения представлены на рис. Приближение нормального распределения плотности дает широкие асимметричные дуплеты и триплеты, что может указывать на различия в форме пор и удлинении от фрагмента к фрагменту. Такой сложный вид распределения может свидетельствовать о нескольких наборах пор внутри фрагментов чугуна, природу которых обсудим позже.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6D59-D62F-4FE8-8D74-9CE4F981EEA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93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B6-082D-4C73-A451-E2A8770E6CA0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17B-7918-4755-BDF0-4A7761473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43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B6-082D-4C73-A451-E2A8770E6CA0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17B-7918-4755-BDF0-4A7761473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3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B6-082D-4C73-A451-E2A8770E6CA0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17B-7918-4755-BDF0-4A7761473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192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98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255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76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630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485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034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727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19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B6-082D-4C73-A451-E2A8770E6CA0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17B-7918-4755-BDF0-4A7761473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3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076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724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57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B6-082D-4C73-A451-E2A8770E6CA0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17B-7918-4755-BDF0-4A7761473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39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B6-082D-4C73-A451-E2A8770E6CA0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17B-7918-4755-BDF0-4A7761473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76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B6-082D-4C73-A451-E2A8770E6CA0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17B-7918-4755-BDF0-4A7761473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08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B6-082D-4C73-A451-E2A8770E6CA0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17B-7918-4755-BDF0-4A7761473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2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B6-082D-4C73-A451-E2A8770E6CA0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17B-7918-4755-BDF0-4A7761473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91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B6-082D-4C73-A451-E2A8770E6CA0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17B-7918-4755-BDF0-4A7761473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853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B6-082D-4C73-A451-E2A8770E6CA0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17B-7918-4755-BDF0-4A7761473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34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962B6-082D-4C73-A451-E2A8770E6CA0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8C17B-7918-4755-BDF0-4A7761473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73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05398-392B-4B85-9950-DD1D2ABF4A6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03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3544" y="126777"/>
            <a:ext cx="9227890" cy="642483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ru-RU" sz="2400" dirty="0">
                <a:solidFill>
                  <a:srgbClr val="000000"/>
                </a:solidFill>
                <a:latin typeface="Roboto"/>
              </a:rPr>
              <a:t> The </a:t>
            </a:r>
            <a:r>
              <a:rPr lang="ru-RU" altLang="ru-RU" sz="2400" dirty="0">
                <a:solidFill>
                  <a:srgbClr val="000000"/>
                </a:solidFill>
                <a:latin typeface="Roboto"/>
              </a:rPr>
              <a:t>XXVII International </a:t>
            </a:r>
            <a:r>
              <a:rPr lang="ru-RU" altLang="ru-RU" sz="2400" dirty="0" err="1">
                <a:solidFill>
                  <a:srgbClr val="000000"/>
                </a:solidFill>
                <a:latin typeface="Roboto"/>
              </a:rPr>
              <a:t>Scientific</a:t>
            </a:r>
            <a:r>
              <a:rPr lang="ru-RU" altLang="ru-RU" sz="2400" dirty="0">
                <a:solidFill>
                  <a:srgbClr val="000000"/>
                </a:solidFill>
                <a:latin typeface="Roboto"/>
              </a:rPr>
              <a:t> </a:t>
            </a:r>
            <a:endParaRPr lang="en-US" altLang="ru-RU" sz="2400" dirty="0">
              <a:solidFill>
                <a:srgbClr val="000000"/>
              </a:solidFill>
              <a:latin typeface="Roboto"/>
            </a:endParaRPr>
          </a:p>
          <a:p>
            <a:pPr algn="ctr"/>
            <a:r>
              <a:rPr lang="ru-RU" altLang="ru-RU" sz="2400" dirty="0" err="1">
                <a:solidFill>
                  <a:srgbClr val="000000"/>
                </a:solidFill>
                <a:latin typeface="Roboto"/>
              </a:rPr>
              <a:t>Conference</a:t>
            </a:r>
            <a:r>
              <a:rPr lang="ru-RU" altLang="ru-RU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Roboto"/>
              </a:rPr>
              <a:t>of</a:t>
            </a:r>
            <a:r>
              <a:rPr lang="ru-RU" altLang="ru-RU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Roboto"/>
              </a:rPr>
              <a:t>Young</a:t>
            </a:r>
            <a:r>
              <a:rPr lang="ru-RU" altLang="ru-RU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Roboto"/>
              </a:rPr>
              <a:t>Scientists</a:t>
            </a:r>
            <a:r>
              <a:rPr lang="ru-RU" altLang="ru-RU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Roboto"/>
              </a:rPr>
              <a:t>and</a:t>
            </a:r>
            <a:r>
              <a:rPr lang="ru-RU" altLang="ru-RU" sz="2400" dirty="0">
                <a:solidFill>
                  <a:srgbClr val="000000"/>
                </a:solidFill>
                <a:latin typeface="Roboto"/>
              </a:rPr>
              <a:t> </a:t>
            </a:r>
            <a:endParaRPr lang="en-US" altLang="ru-RU" sz="2400" dirty="0">
              <a:solidFill>
                <a:srgbClr val="000000"/>
              </a:solidFill>
              <a:latin typeface="Roboto"/>
            </a:endParaRPr>
          </a:p>
          <a:p>
            <a:pPr algn="ctr"/>
            <a:r>
              <a:rPr lang="ru-RU" altLang="ru-RU" sz="2400" dirty="0" err="1">
                <a:solidFill>
                  <a:srgbClr val="000000"/>
                </a:solidFill>
                <a:latin typeface="Roboto"/>
              </a:rPr>
              <a:t>Specialists</a:t>
            </a:r>
            <a:r>
              <a:rPr lang="ru-RU" altLang="ru-RU" sz="2400" dirty="0">
                <a:solidFill>
                  <a:srgbClr val="000000"/>
                </a:solidFill>
                <a:latin typeface="Roboto"/>
              </a:rPr>
              <a:t> (</a:t>
            </a:r>
            <a:r>
              <a:rPr lang="ru-RU" altLang="ru-RU" sz="2400" dirty="0" err="1">
                <a:solidFill>
                  <a:srgbClr val="000000"/>
                </a:solidFill>
                <a:latin typeface="Roboto"/>
              </a:rPr>
              <a:t>AYSS</a:t>
            </a:r>
            <a:r>
              <a:rPr lang="ru-RU" altLang="ru-RU" sz="2400" dirty="0">
                <a:solidFill>
                  <a:srgbClr val="000000"/>
                </a:solidFill>
                <a:latin typeface="Roboto"/>
              </a:rPr>
              <a:t>-2023)</a:t>
            </a:r>
            <a:endParaRPr lang="ru-RU" sz="1050" dirty="0"/>
          </a:p>
          <a:p>
            <a:pPr algn="ctr"/>
            <a:endParaRPr lang="ru-RU" sz="1050" dirty="0"/>
          </a:p>
          <a:p>
            <a:pPr algn="ctr"/>
            <a:endParaRPr lang="en-US" sz="1050" dirty="0"/>
          </a:p>
          <a:p>
            <a:pPr algn="ctr"/>
            <a:endParaRPr lang="en-US" sz="2400" dirty="0"/>
          </a:p>
          <a:p>
            <a:pPr algn="ctr"/>
            <a:r>
              <a:rPr lang="en-US" sz="3600" b="1" kern="0" dirty="0"/>
              <a:t>STRUCTURAL FEATURES OF THE FRAGMENT OF CAST IRON CAULDRONS OF MEDIEVAL GOLDEN HORDE: NEUTRON TOMOGRAPHY DATA</a:t>
            </a:r>
          </a:p>
          <a:p>
            <a:pPr algn="ctr"/>
            <a:endParaRPr lang="ru-RU" sz="1050" dirty="0"/>
          </a:p>
          <a:p>
            <a:pPr algn="ctr"/>
            <a:endParaRPr lang="ru-RU" sz="2000" u="sng" dirty="0"/>
          </a:p>
          <a:p>
            <a:pPr algn="ctr"/>
            <a:r>
              <a:rPr lang="en-US" sz="2000" u="sng" dirty="0"/>
              <a:t>V.S. Smirnova*</a:t>
            </a:r>
            <a:r>
              <a:rPr lang="en-US" sz="2000" dirty="0"/>
              <a:t>, B.A. </a:t>
            </a:r>
            <a:r>
              <a:rPr lang="en-US" sz="2000" dirty="0" err="1"/>
              <a:t>Bakirov</a:t>
            </a:r>
            <a:r>
              <a:rPr lang="ru-RU" sz="2000" dirty="0"/>
              <a:t>*</a:t>
            </a:r>
            <a:r>
              <a:rPr lang="en-US" sz="2000" dirty="0"/>
              <a:t>, S.E. </a:t>
            </a:r>
            <a:r>
              <a:rPr lang="en-US" sz="2000" dirty="0" err="1"/>
              <a:t>Kichanov</a:t>
            </a:r>
            <a:r>
              <a:rPr lang="ru-RU" sz="2000" dirty="0"/>
              <a:t>*</a:t>
            </a:r>
            <a:r>
              <a:rPr lang="en-US" sz="2000" dirty="0"/>
              <a:t>, E.F. </a:t>
            </a:r>
            <a:r>
              <a:rPr lang="en-US" sz="2000" dirty="0" err="1"/>
              <a:t>Shaikhutdinova</a:t>
            </a:r>
            <a:r>
              <a:rPr lang="en-US" sz="2000" dirty="0"/>
              <a:t>, </a:t>
            </a:r>
            <a:endParaRPr lang="ru-RU" sz="2000"/>
          </a:p>
          <a:p>
            <a:pPr algn="ctr"/>
            <a:r>
              <a:rPr lang="en-US" sz="2000"/>
              <a:t>M</a:t>
            </a:r>
            <a:r>
              <a:rPr lang="en-US" sz="2000" dirty="0"/>
              <a:t>.M. </a:t>
            </a:r>
            <a:r>
              <a:rPr lang="en-US" sz="2000" dirty="0" err="1"/>
              <a:t>Murashev</a:t>
            </a:r>
            <a:r>
              <a:rPr lang="en-US" sz="2000" dirty="0"/>
              <a:t>, D.P. </a:t>
            </a:r>
            <a:r>
              <a:rPr lang="en-US" sz="2000" dirty="0" err="1"/>
              <a:t>Kozlenko</a:t>
            </a:r>
            <a:r>
              <a:rPr lang="ru-RU" sz="2000" dirty="0"/>
              <a:t>*</a:t>
            </a:r>
            <a:r>
              <a:rPr lang="en-US" sz="2000" dirty="0"/>
              <a:t>, A.G. </a:t>
            </a:r>
            <a:r>
              <a:rPr lang="en-US" sz="2000" dirty="0" err="1"/>
              <a:t>Sitdikov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r>
              <a:rPr lang="en-US" sz="2000" i="1" dirty="0"/>
              <a:t>				</a:t>
            </a:r>
            <a:r>
              <a:rPr lang="ru-RU" sz="2000" i="1" dirty="0"/>
              <a:t>*</a:t>
            </a:r>
            <a:r>
              <a:rPr lang="en-US" sz="2000" i="1" dirty="0"/>
              <a:t>Frank Laboratory of Neutron Physics</a:t>
            </a:r>
          </a:p>
          <a:p>
            <a:endParaRPr lang="en-US" sz="2000" i="1" dirty="0"/>
          </a:p>
          <a:p>
            <a:pPr algn="ctr"/>
            <a:endParaRPr lang="ru-RU" sz="2000" dirty="0"/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29 October 2023 to 3 November 2023, </a:t>
            </a:r>
            <a:r>
              <a:rPr lang="en-US" sz="1600" dirty="0" err="1">
                <a:solidFill>
                  <a:schemeClr val="tx1"/>
                </a:solidFill>
              </a:rPr>
              <a:t>DLNP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JINR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E3C1183-B11B-4F77-8424-DD39BDFF70A5}"/>
              </a:ext>
            </a:extLst>
          </p:cNvPr>
          <p:cNvCxnSpPr>
            <a:cxnSpLocks/>
          </p:cNvCxnSpPr>
          <p:nvPr/>
        </p:nvCxnSpPr>
        <p:spPr>
          <a:xfrm>
            <a:off x="-83890" y="1590218"/>
            <a:ext cx="931178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DEB014-8797-D3E8-D5B8-1AA66CE3F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9" y="164057"/>
            <a:ext cx="1470920" cy="13385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1FD37D-064B-1590-1F21-D59EE842D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777" y="164050"/>
            <a:ext cx="2001223" cy="11256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91B386-1881-4C13-80B8-340D6710D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49" y="5169353"/>
            <a:ext cx="1723344" cy="68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8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8941F0-55D2-B2F7-F84B-07DF231AE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84" y="1487527"/>
            <a:ext cx="3384406" cy="4836695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C448ACD-07A6-4AF1-8D06-1FB32D8DC574}"/>
              </a:ext>
            </a:extLst>
          </p:cNvPr>
          <p:cNvGrpSpPr/>
          <p:nvPr/>
        </p:nvGrpSpPr>
        <p:grpSpPr>
          <a:xfrm>
            <a:off x="469782" y="282529"/>
            <a:ext cx="8405941" cy="659092"/>
            <a:chOff x="587228" y="307696"/>
            <a:chExt cx="8405941" cy="65909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0FED42E3-0847-4501-9F36-957AAA0CFFB4}"/>
                </a:ext>
              </a:extLst>
            </p:cNvPr>
            <p:cNvSpPr/>
            <p:nvPr/>
          </p:nvSpPr>
          <p:spPr>
            <a:xfrm>
              <a:off x="889234" y="307696"/>
              <a:ext cx="7776594" cy="640260"/>
            </a:xfrm>
            <a:prstGeom prst="roundRect">
              <a:avLst>
                <a:gd name="adj" fmla="val 25121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7C662E8-BE56-476D-B84D-C27670D8590F}"/>
                </a:ext>
              </a:extLst>
            </p:cNvPr>
            <p:cNvSpPr/>
            <p:nvPr/>
          </p:nvSpPr>
          <p:spPr>
            <a:xfrm>
              <a:off x="587228" y="320457"/>
              <a:ext cx="8405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Times New Roman" panose="02020603050405020304" pitchFamily="18" charset="0"/>
                </a:rPr>
                <a:t>RESULTS: PORES DIFFERENTIATION</a:t>
              </a:r>
              <a:endPara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Рисунок 2" descr="Diagram&#10;&#10;Description automatically generated">
            <a:extLst>
              <a:ext uri="{FF2B5EF4-FFF2-40B4-BE49-F238E27FC236}">
                <a16:creationId xmlns:a16="http://schemas.microsoft.com/office/drawing/2014/main" id="{46E06850-7DB2-46DE-EADD-CE12A085F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973" y="1959005"/>
            <a:ext cx="3895141" cy="35186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E990BC-6A1E-9218-1EBD-EFE004AE5DAA}"/>
              </a:ext>
            </a:extLst>
          </p:cNvPr>
          <p:cNvSpPr txBox="1"/>
          <p:nvPr/>
        </p:nvSpPr>
        <p:spPr>
          <a:xfrm>
            <a:off x="2673630" y="1385553"/>
            <a:ext cx="240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COOLING  POROSITY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F0207-2F75-4D25-389A-4AE9DB6A926B}"/>
              </a:ext>
            </a:extLst>
          </p:cNvPr>
          <p:cNvSpPr txBox="1"/>
          <p:nvPr/>
        </p:nvSpPr>
        <p:spPr>
          <a:xfrm>
            <a:off x="2992713" y="6059340"/>
            <a:ext cx="1949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GAS–SHRINKAGE POROSITY </a:t>
            </a:r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FE1C5D6-F8E3-DB1F-373E-BBE1C7495331}"/>
              </a:ext>
            </a:extLst>
          </p:cNvPr>
          <p:cNvSpPr/>
          <p:nvPr/>
        </p:nvSpPr>
        <p:spPr>
          <a:xfrm>
            <a:off x="5684975" y="3816300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SS-3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465CE8B-A452-D8D3-8A3F-4F0851CB8D4B}"/>
              </a:ext>
            </a:extLst>
          </p:cNvPr>
          <p:cNvSpPr/>
          <p:nvPr/>
        </p:nvSpPr>
        <p:spPr>
          <a:xfrm>
            <a:off x="8253871" y="2648949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SS-6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E66560F-F27B-4F18-811A-3AABA7519FEA}"/>
              </a:ext>
            </a:extLst>
          </p:cNvPr>
          <p:cNvSpPr/>
          <p:nvPr/>
        </p:nvSpPr>
        <p:spPr>
          <a:xfrm>
            <a:off x="6293165" y="2295006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BS-73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4BA728-9463-4D2A-A517-44B8C0C30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" y="1024763"/>
            <a:ext cx="1927363" cy="1927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D58832-7722-4428-981E-3C769D812194}"/>
              </a:ext>
            </a:extLst>
          </p:cNvPr>
          <p:cNvSpPr txBox="1"/>
          <p:nvPr/>
        </p:nvSpPr>
        <p:spPr>
          <a:xfrm>
            <a:off x="395159" y="2997877"/>
            <a:ext cx="1311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(R, </a:t>
            </a:r>
            <a:r>
              <a:rPr lang="el-GR" sz="20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θ</a:t>
            </a:r>
            <a:r>
              <a:rPr lang="en-US" sz="20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l-GR" sz="20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ϕ</a:t>
            </a:r>
            <a:r>
              <a:rPr lang="en-US" sz="20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79893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DBF363-DAFF-4F27-B52D-04B34035DE71}"/>
              </a:ext>
            </a:extLst>
          </p:cNvPr>
          <p:cNvSpPr/>
          <p:nvPr/>
        </p:nvSpPr>
        <p:spPr>
          <a:xfrm>
            <a:off x="2286000" y="1175297"/>
            <a:ext cx="6262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en-US" sz="2400" dirty="0">
                <a:ea typeface="Times New Roman" panose="02020603050405020304" pitchFamily="18" charset="0"/>
              </a:rPr>
              <a:t>NT studies of the fragments from cast iron cauldrons of the ancient Golden Horde state were performed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C448ACD-07A6-4AF1-8D06-1FB32D8DC574}"/>
              </a:ext>
            </a:extLst>
          </p:cNvPr>
          <p:cNvGrpSpPr/>
          <p:nvPr/>
        </p:nvGrpSpPr>
        <p:grpSpPr>
          <a:xfrm>
            <a:off x="469782" y="282529"/>
            <a:ext cx="8405941" cy="659092"/>
            <a:chOff x="587228" y="307696"/>
            <a:chExt cx="8405941" cy="65909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0FED42E3-0847-4501-9F36-957AAA0CFFB4}"/>
                </a:ext>
              </a:extLst>
            </p:cNvPr>
            <p:cNvSpPr/>
            <p:nvPr/>
          </p:nvSpPr>
          <p:spPr>
            <a:xfrm>
              <a:off x="889234" y="307696"/>
              <a:ext cx="7776594" cy="640260"/>
            </a:xfrm>
            <a:prstGeom prst="roundRect">
              <a:avLst>
                <a:gd name="adj" fmla="val 25121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7C662E8-BE56-476D-B84D-C27670D8590F}"/>
                </a:ext>
              </a:extLst>
            </p:cNvPr>
            <p:cNvSpPr/>
            <p:nvPr/>
          </p:nvSpPr>
          <p:spPr>
            <a:xfrm>
              <a:off x="587228" y="320457"/>
              <a:ext cx="8405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Times New Roman" panose="02020603050405020304" pitchFamily="18" charset="0"/>
                </a:rPr>
                <a:t>CONCLUSIONS</a:t>
              </a:r>
              <a:endPara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0DF036-582A-632A-60CE-3BBF1028A230}"/>
              </a:ext>
            </a:extLst>
          </p:cNvPr>
          <p:cNvSpPr txBox="1"/>
          <p:nvPr/>
        </p:nvSpPr>
        <p:spPr>
          <a:xfrm>
            <a:off x="2286000" y="2570659"/>
            <a:ext cx="6262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en-US" sz="2400" dirty="0">
                <a:ea typeface="Times New Roman" panose="02020603050405020304" pitchFamily="18" charset="0"/>
              </a:rPr>
              <a:t>Based on the obtained 3D neutron tomography data, it was possible to identify and separate the internal pores inside these cast iron products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073EC-D6C7-E904-A7F9-820D7BDF98F6}"/>
              </a:ext>
            </a:extLst>
          </p:cNvPr>
          <p:cNvSpPr txBox="1"/>
          <p:nvPr/>
        </p:nvSpPr>
        <p:spPr>
          <a:xfrm>
            <a:off x="2286000" y="3966021"/>
            <a:ext cx="6262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en-US" sz="2400" dirty="0">
                <a:ea typeface="Times New Roman" panose="02020603050405020304" pitchFamily="18" charset="0"/>
              </a:rPr>
              <a:t>Qualitative and quantitative markers of the structure of cast iron products have been obtained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C3DF875D-128C-A7E1-458A-5113270E747B}"/>
              </a:ext>
            </a:extLst>
          </p:cNvPr>
          <p:cNvSpPr/>
          <p:nvPr/>
        </p:nvSpPr>
        <p:spPr>
          <a:xfrm>
            <a:off x="771788" y="1358057"/>
            <a:ext cx="1371600" cy="83480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3DABDEC8-1804-0042-6BBF-65911326C47F}"/>
              </a:ext>
            </a:extLst>
          </p:cNvPr>
          <p:cNvSpPr/>
          <p:nvPr/>
        </p:nvSpPr>
        <p:spPr>
          <a:xfrm>
            <a:off x="771788" y="4148781"/>
            <a:ext cx="1371600" cy="83480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C9BA0E5B-8F65-2BED-1FEE-B3923F2DC43E}"/>
              </a:ext>
            </a:extLst>
          </p:cNvPr>
          <p:cNvSpPr/>
          <p:nvPr/>
        </p:nvSpPr>
        <p:spPr>
          <a:xfrm>
            <a:off x="771788" y="2734050"/>
            <a:ext cx="1371600" cy="83480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A5ECC0-8C64-6177-DE4A-0BD4BF3AE2B7}"/>
              </a:ext>
            </a:extLst>
          </p:cNvPr>
          <p:cNvSpPr txBox="1"/>
          <p:nvPr/>
        </p:nvSpPr>
        <p:spPr>
          <a:xfrm>
            <a:off x="2285999" y="5375142"/>
            <a:ext cx="62623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Сast-iron craft in Bolgar was </a:t>
            </a:r>
            <a:r>
              <a:rPr lang="en-US" sz="2400" dirty="0"/>
              <a:t>more</a:t>
            </a:r>
            <a:r>
              <a:rPr lang="ru-RU" sz="2400" dirty="0"/>
              <a:t> developed in comparison with the Selitrennoye settlement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C97F4A9E-D4BC-EC05-537D-EDEBF11FBCA4}"/>
              </a:ext>
            </a:extLst>
          </p:cNvPr>
          <p:cNvSpPr/>
          <p:nvPr/>
        </p:nvSpPr>
        <p:spPr>
          <a:xfrm>
            <a:off x="771788" y="5375142"/>
            <a:ext cx="1371600" cy="83480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17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C448ACD-07A6-4AF1-8D06-1FB32D8DC574}"/>
              </a:ext>
            </a:extLst>
          </p:cNvPr>
          <p:cNvGrpSpPr/>
          <p:nvPr/>
        </p:nvGrpSpPr>
        <p:grpSpPr>
          <a:xfrm>
            <a:off x="469782" y="282529"/>
            <a:ext cx="8405941" cy="659092"/>
            <a:chOff x="587228" y="307696"/>
            <a:chExt cx="8405941" cy="65909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0FED42E3-0847-4501-9F36-957AAA0CFFB4}"/>
                </a:ext>
              </a:extLst>
            </p:cNvPr>
            <p:cNvSpPr/>
            <p:nvPr/>
          </p:nvSpPr>
          <p:spPr>
            <a:xfrm>
              <a:off x="889234" y="307696"/>
              <a:ext cx="7776594" cy="640260"/>
            </a:xfrm>
            <a:prstGeom prst="roundRect">
              <a:avLst>
                <a:gd name="adj" fmla="val 25121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7C662E8-BE56-476D-B84D-C27670D8590F}"/>
                </a:ext>
              </a:extLst>
            </p:cNvPr>
            <p:cNvSpPr/>
            <p:nvPr/>
          </p:nvSpPr>
          <p:spPr>
            <a:xfrm>
              <a:off x="587228" y="320457"/>
              <a:ext cx="8405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Times New Roman" panose="02020603050405020304" pitchFamily="18" charset="0"/>
                </a:rPr>
                <a:t>THANK YOU FOR ATTENTION!</a:t>
              </a:r>
              <a:endPara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E4B672-FE77-41BE-8161-1CD693806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57" y="1338943"/>
            <a:ext cx="4582886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4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9D10611E-0655-856B-34CD-03044D2FDF2D}"/>
              </a:ext>
            </a:extLst>
          </p:cNvPr>
          <p:cNvSpPr/>
          <p:nvPr/>
        </p:nvSpPr>
        <p:spPr>
          <a:xfrm rot="12201436">
            <a:off x="1667338" y="4112008"/>
            <a:ext cx="5749816" cy="5646505"/>
          </a:xfrm>
          <a:prstGeom prst="ellipse">
            <a:avLst/>
          </a:prstGeom>
          <a:solidFill>
            <a:srgbClr val="FFD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97B525-D8AF-1703-7E89-767E353E2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652">
            <a:off x="6107594" y="5429668"/>
            <a:ext cx="1286535" cy="15540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DFE41E-7C6B-6043-ECEE-0A25B6C94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15" y="5611693"/>
            <a:ext cx="1137737" cy="11258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50D417-5241-8010-AE72-4D1D8D447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339" y="4312924"/>
            <a:ext cx="1489813" cy="8722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6B8978-786A-66C3-D3FA-C14FB7CCF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596" y="4569460"/>
            <a:ext cx="1561046" cy="10436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8D13C98-2CB5-1D83-CD49-E0B486933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8483" y="5505953"/>
            <a:ext cx="1249438" cy="128199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ADB82C5-5FCA-8A8E-EFB0-423CCD5A71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1940" y="6134717"/>
            <a:ext cx="802724" cy="8559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34400AA-9E86-88A6-0E2A-351C2118EC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1922"/>
          <a:stretch/>
        </p:blipFill>
        <p:spPr>
          <a:xfrm rot="696782">
            <a:off x="5187544" y="4655137"/>
            <a:ext cx="1086011" cy="23088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F4687CC-24B0-C392-4767-BAC114ED418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5756" y="1209366"/>
            <a:ext cx="850603" cy="59602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F0548CC-5F47-5729-272F-A8EE5D676F6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893" y="2241182"/>
            <a:ext cx="753313" cy="59602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C73C848-D3B6-ED94-A025-D1175F89633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893" y="3275055"/>
            <a:ext cx="810858" cy="832922"/>
          </a:xfrm>
          <a:prstGeom prst="rect">
            <a:avLst/>
          </a:prstGeom>
        </p:spPr>
      </p:pic>
      <p:sp>
        <p:nvSpPr>
          <p:cNvPr id="57" name="Объект 7">
            <a:extLst>
              <a:ext uri="{FF2B5EF4-FFF2-40B4-BE49-F238E27FC236}">
                <a16:creationId xmlns:a16="http://schemas.microsoft.com/office/drawing/2014/main" id="{64828CD0-C168-AF06-0516-4A139F6A2716}"/>
              </a:ext>
            </a:extLst>
          </p:cNvPr>
          <p:cNvSpPr txBox="1">
            <a:spLocks/>
          </p:cNvSpPr>
          <p:nvPr/>
        </p:nvSpPr>
        <p:spPr>
          <a:xfrm>
            <a:off x="1426008" y="1300709"/>
            <a:ext cx="3617841" cy="474735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685800">
              <a:spcBef>
                <a:spcPts val="750"/>
              </a:spcBef>
              <a:buClr>
                <a:srgbClr val="4472C4"/>
              </a:buClr>
              <a:buNone/>
            </a:pPr>
            <a:r>
              <a:rPr lang="en-US" sz="2100" dirty="0">
                <a:solidFill>
                  <a:prstClr val="black"/>
                </a:solidFill>
                <a:latin typeface="Aptos Narrow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US" sz="2925" b="1" dirty="0">
                <a:solidFill>
                  <a:srgbClr val="FFCC00"/>
                </a:solidFill>
                <a:latin typeface="Aptos Narrow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2925" b="1" dirty="0">
                <a:solidFill>
                  <a:srgbClr val="FFCC00"/>
                </a:solidFill>
                <a:latin typeface="Aptos Narrow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solidFill>
                  <a:srgbClr val="FFCC00"/>
                </a:solidFill>
                <a:latin typeface="Aptos Narrow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Aptos Narrow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partner organizations</a:t>
            </a:r>
          </a:p>
          <a:p>
            <a:pPr marL="171450" indent="-171450" algn="just" defTabSz="685800">
              <a:spcBef>
                <a:spcPts val="750"/>
              </a:spcBef>
              <a:buClr>
                <a:srgbClr val="4472C4"/>
              </a:buClr>
              <a:buFont typeface="Aptos Narrow" panose="020B0004020202020204" pitchFamily="34" charset="0"/>
              <a:buChar char="○"/>
            </a:pPr>
            <a:endParaRPr lang="en-US" sz="2100" dirty="0">
              <a:solidFill>
                <a:prstClr val="black"/>
              </a:solidFill>
              <a:latin typeface="Aptos Narrow" panose="020B0004020202020204" pitchFamily="34" charset="0"/>
              <a:cs typeface="Arial" panose="020B0604020202020204" pitchFamily="34" charset="0"/>
            </a:endParaRPr>
          </a:p>
          <a:p>
            <a:pPr marL="171450" indent="-171450" algn="just" defTabSz="685800">
              <a:spcBef>
                <a:spcPts val="750"/>
              </a:spcBef>
              <a:buClr>
                <a:srgbClr val="4472C4"/>
              </a:buClr>
              <a:buFont typeface="Aptos Narrow" panose="020B0004020202020204" pitchFamily="34" charset="0"/>
              <a:buChar char="○"/>
            </a:pPr>
            <a:endParaRPr lang="ru-RU" sz="2100" dirty="0">
              <a:solidFill>
                <a:prstClr val="black"/>
              </a:solidFill>
              <a:latin typeface="Aptos Narrow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Объект 7">
            <a:extLst>
              <a:ext uri="{FF2B5EF4-FFF2-40B4-BE49-F238E27FC236}">
                <a16:creationId xmlns:a16="http://schemas.microsoft.com/office/drawing/2014/main" id="{3E130639-E6DE-721D-7ED2-375C05492F38}"/>
              </a:ext>
            </a:extLst>
          </p:cNvPr>
          <p:cNvSpPr txBox="1">
            <a:spLocks/>
          </p:cNvSpPr>
          <p:nvPr/>
        </p:nvSpPr>
        <p:spPr>
          <a:xfrm>
            <a:off x="1384501" y="2346626"/>
            <a:ext cx="3988594" cy="681482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685800">
              <a:spcBef>
                <a:spcPts val="750"/>
              </a:spcBef>
              <a:buClr>
                <a:srgbClr val="4472C4"/>
              </a:buClr>
              <a:buNone/>
            </a:pPr>
            <a:r>
              <a:rPr lang="en-US" sz="2100" dirty="0">
                <a:solidFill>
                  <a:prstClr val="black"/>
                </a:solidFill>
                <a:latin typeface="Aptos Narrow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ru-RU" sz="2925" b="1" dirty="0">
                <a:solidFill>
                  <a:srgbClr val="FFCC00"/>
                </a:solidFill>
                <a:latin typeface="Aptos Narrow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925" b="1" dirty="0">
                <a:solidFill>
                  <a:srgbClr val="FFCC00"/>
                </a:solidFill>
                <a:latin typeface="Aptos Narrow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100" dirty="0">
                <a:solidFill>
                  <a:srgbClr val="FFCC00"/>
                </a:solidFill>
                <a:latin typeface="Aptos Narrow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Aptos Narrow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articles in prestigious journals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709AC-3BB4-CFFB-3BA3-0FF1D585B0CE}"/>
              </a:ext>
            </a:extLst>
          </p:cNvPr>
          <p:cNvSpPr txBox="1"/>
          <p:nvPr/>
        </p:nvSpPr>
        <p:spPr>
          <a:xfrm>
            <a:off x="1413275" y="3330999"/>
            <a:ext cx="39885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2100" dirty="0">
                <a:solidFill>
                  <a:prstClr val="black"/>
                </a:solidFill>
                <a:latin typeface="Aptos Narrow" panose="020B0004020202020204" pitchFamily="34" charset="0"/>
              </a:rPr>
              <a:t>&gt; </a:t>
            </a:r>
            <a:r>
              <a:rPr lang="ru-RU" sz="3000" b="1" dirty="0">
                <a:solidFill>
                  <a:srgbClr val="FFCC00"/>
                </a:solidFill>
                <a:latin typeface="Aptos Narrow" panose="020B0004020202020204" pitchFamily="34" charset="0"/>
              </a:rPr>
              <a:t>50</a:t>
            </a:r>
            <a:r>
              <a:rPr lang="ru-RU" sz="2100" dirty="0">
                <a:solidFill>
                  <a:prstClr val="black"/>
                </a:solidFill>
                <a:latin typeface="Aptos Narrow" panose="020B0004020202020204" pitchFamily="34" charset="0"/>
              </a:rPr>
              <a:t> conferences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D5D2E3B-FF52-449A-B132-11328C47CE35}"/>
              </a:ext>
            </a:extLst>
          </p:cNvPr>
          <p:cNvGrpSpPr/>
          <p:nvPr/>
        </p:nvGrpSpPr>
        <p:grpSpPr>
          <a:xfrm>
            <a:off x="469782" y="282529"/>
            <a:ext cx="8405941" cy="659092"/>
            <a:chOff x="587228" y="307696"/>
            <a:chExt cx="8405941" cy="659092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D4965BB7-0DD2-4C43-8E5F-47DC4BC8F05E}"/>
                </a:ext>
              </a:extLst>
            </p:cNvPr>
            <p:cNvSpPr/>
            <p:nvPr/>
          </p:nvSpPr>
          <p:spPr>
            <a:xfrm>
              <a:off x="889234" y="307696"/>
              <a:ext cx="7776594" cy="640260"/>
            </a:xfrm>
            <a:prstGeom prst="roundRect">
              <a:avLst>
                <a:gd name="adj" fmla="val 25121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INTRODUCTION</a:t>
              </a:r>
              <a:endParaRPr lang="ru-RU" sz="3600" b="1" dirty="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D1B5D2C1-8AD9-43A3-80E4-FDD3D12FC310}"/>
                </a:ext>
              </a:extLst>
            </p:cNvPr>
            <p:cNvSpPr/>
            <p:nvPr/>
          </p:nvSpPr>
          <p:spPr>
            <a:xfrm>
              <a:off x="587228" y="320457"/>
              <a:ext cx="8405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EEF7DB6-8404-45A3-A076-F9E7FEDC82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3059" y="1117089"/>
            <a:ext cx="2852845" cy="280541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C0D5247-9652-496F-917F-F8EFEAD140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3293" y="1244905"/>
            <a:ext cx="728595" cy="81214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12D77F5-A431-4E12-8F45-5650CE6F97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74833" y="1183087"/>
            <a:ext cx="813991" cy="81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3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C448ACD-07A6-4AF1-8D06-1FB32D8DC574}"/>
              </a:ext>
            </a:extLst>
          </p:cNvPr>
          <p:cNvGrpSpPr/>
          <p:nvPr/>
        </p:nvGrpSpPr>
        <p:grpSpPr>
          <a:xfrm>
            <a:off x="469782" y="282529"/>
            <a:ext cx="8405941" cy="659092"/>
            <a:chOff x="587228" y="307696"/>
            <a:chExt cx="8405941" cy="65909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0FED42E3-0847-4501-9F36-957AAA0CFFB4}"/>
                </a:ext>
              </a:extLst>
            </p:cNvPr>
            <p:cNvSpPr/>
            <p:nvPr/>
          </p:nvSpPr>
          <p:spPr>
            <a:xfrm>
              <a:off x="889234" y="307696"/>
              <a:ext cx="7776594" cy="640260"/>
            </a:xfrm>
            <a:prstGeom prst="roundRect">
              <a:avLst>
                <a:gd name="adj" fmla="val 25121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7C662E8-BE56-476D-B84D-C27670D8590F}"/>
                </a:ext>
              </a:extLst>
            </p:cNvPr>
            <p:cNvSpPr/>
            <p:nvPr/>
          </p:nvSpPr>
          <p:spPr>
            <a:xfrm>
              <a:off x="587228" y="320457"/>
              <a:ext cx="8405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Times New Roman" panose="02020603050405020304" pitchFamily="18" charset="0"/>
                </a:rPr>
                <a:t>OBJECTIVES</a:t>
              </a:r>
              <a:endPara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36E6C2-932D-4CF2-E709-E0A0B525E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7" y="1231768"/>
            <a:ext cx="3901440" cy="25984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4FCD34-A300-0796-4E0E-7D66C2DB8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74" y="1227200"/>
            <a:ext cx="3901440" cy="25947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187D29-7A5C-0A96-D796-4C573BAE26DA}"/>
              </a:ext>
            </a:extLst>
          </p:cNvPr>
          <p:cNvSpPr txBox="1"/>
          <p:nvPr/>
        </p:nvSpPr>
        <p:spPr>
          <a:xfrm>
            <a:off x="1402082" y="1235063"/>
            <a:ext cx="176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BOLGAR</a:t>
            </a:r>
            <a:endParaRPr lang="ru-RU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590E98-DB87-8BB1-7B46-C23FBDE164C4}"/>
              </a:ext>
            </a:extLst>
          </p:cNvPr>
          <p:cNvSpPr txBox="1"/>
          <p:nvPr/>
        </p:nvSpPr>
        <p:spPr>
          <a:xfrm>
            <a:off x="4873723" y="1208368"/>
            <a:ext cx="4016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SARAY BATU </a:t>
            </a:r>
            <a:r>
              <a:rPr lang="en-US" sz="2800" b="1" dirty="0"/>
              <a:t>(Selitrennoye settlement)</a:t>
            </a:r>
            <a:endParaRPr lang="ru-RU" sz="3600" b="1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5E83A4-A63A-B0E3-5FA3-804D8BA32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980" y="4032125"/>
            <a:ext cx="2537734" cy="12883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96BDA4-1C46-F5DD-2B3E-2AED539B3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910" y="3954041"/>
            <a:ext cx="1179070" cy="14445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81772CF-DF77-7C9C-77A9-532FA9F11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809804">
            <a:off x="6438667" y="5376287"/>
            <a:ext cx="819884" cy="130400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8B277C-DBE7-E9C0-8A58-F927E5EFB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081166" y="5828588"/>
            <a:ext cx="476313" cy="10931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76975B-2C5F-A7EA-1320-D2341B1C75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831758">
            <a:off x="7580385" y="5316293"/>
            <a:ext cx="866734" cy="8355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F92154-5A25-5E97-57BF-F1874E5597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8513" y="6402891"/>
            <a:ext cx="1382089" cy="20301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ED8268C-C97B-8997-DE10-C7580186DA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7195" y="3932132"/>
            <a:ext cx="1386936" cy="176749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0D0D260-C62E-E307-E115-132D3956AB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5448" y="4028455"/>
            <a:ext cx="1251626" cy="163218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D97AD33-2EC3-A266-21F9-69471014F9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102" y="4049156"/>
            <a:ext cx="1040203" cy="120934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DE1C87E-15E1-145B-8B7D-A4A90825DE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084973">
            <a:off x="3231539" y="5811570"/>
            <a:ext cx="845694" cy="91334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31FFF33-41DB-F4B9-D191-441FC025F3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479743">
            <a:off x="1962225" y="5656556"/>
            <a:ext cx="887978" cy="10571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BB2360E-A30D-FC88-5224-5F8D072809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3667" y="6334254"/>
            <a:ext cx="1353110" cy="27907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A3EEF26-5A37-4AA9-A944-69442F1F886C}"/>
              </a:ext>
            </a:extLst>
          </p:cNvPr>
          <p:cNvSpPr txBox="1"/>
          <p:nvPr/>
        </p:nvSpPr>
        <p:spPr>
          <a:xfrm>
            <a:off x="394340" y="5851956"/>
            <a:ext cx="1069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 CM</a:t>
            </a:r>
            <a:endParaRPr lang="ru-RU" sz="28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B820B1-3E9E-E400-9F6C-8BA7C3D8AE44}"/>
              </a:ext>
            </a:extLst>
          </p:cNvPr>
          <p:cNvSpPr txBox="1"/>
          <p:nvPr/>
        </p:nvSpPr>
        <p:spPr>
          <a:xfrm>
            <a:off x="4930710" y="5928785"/>
            <a:ext cx="1040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 CM</a:t>
            </a:r>
            <a:endParaRPr lang="ru-RU" sz="2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352D38-D4C6-396D-D4E9-8A8CD1A73454}"/>
              </a:ext>
            </a:extLst>
          </p:cNvPr>
          <p:cNvSpPr/>
          <p:nvPr/>
        </p:nvSpPr>
        <p:spPr>
          <a:xfrm>
            <a:off x="78467" y="5088844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BS-25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599E4A-435D-9952-EC6A-7791B5624839}"/>
              </a:ext>
            </a:extLst>
          </p:cNvPr>
          <p:cNvSpPr/>
          <p:nvPr/>
        </p:nvSpPr>
        <p:spPr>
          <a:xfrm>
            <a:off x="1286775" y="3928819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BS-65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D0135B-798B-8BBB-39EA-52F397B09653}"/>
              </a:ext>
            </a:extLst>
          </p:cNvPr>
          <p:cNvSpPr/>
          <p:nvPr/>
        </p:nvSpPr>
        <p:spPr>
          <a:xfrm>
            <a:off x="2869978" y="3945310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BS-48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F0C8024-E6D3-183C-70C6-A7A5DE377EB8}"/>
              </a:ext>
            </a:extLst>
          </p:cNvPr>
          <p:cNvSpPr/>
          <p:nvPr/>
        </p:nvSpPr>
        <p:spPr>
          <a:xfrm>
            <a:off x="7152361" y="6364668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SS-5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25F2F74-1DCB-B2C1-1510-873671246D1D}"/>
              </a:ext>
            </a:extLst>
          </p:cNvPr>
          <p:cNvSpPr/>
          <p:nvPr/>
        </p:nvSpPr>
        <p:spPr>
          <a:xfrm>
            <a:off x="8366872" y="5286981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SS-3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1764F60-B6B6-49DA-F77F-82A71315EC37}"/>
              </a:ext>
            </a:extLst>
          </p:cNvPr>
          <p:cNvSpPr/>
          <p:nvPr/>
        </p:nvSpPr>
        <p:spPr>
          <a:xfrm>
            <a:off x="5906567" y="5511368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SS-6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54C94-B4A3-583F-A325-7272008FC570}"/>
              </a:ext>
            </a:extLst>
          </p:cNvPr>
          <p:cNvSpPr/>
          <p:nvPr/>
        </p:nvSpPr>
        <p:spPr>
          <a:xfrm>
            <a:off x="6514008" y="3989984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SS-7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07F1C62-6CC1-AE47-99D8-41CB44E7009D}"/>
              </a:ext>
            </a:extLst>
          </p:cNvPr>
          <p:cNvSpPr/>
          <p:nvPr/>
        </p:nvSpPr>
        <p:spPr>
          <a:xfrm>
            <a:off x="4660085" y="4049156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SS-8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6276A5E-D1DB-A486-304F-61CCC71376FE}"/>
              </a:ext>
            </a:extLst>
          </p:cNvPr>
          <p:cNvSpPr/>
          <p:nvPr/>
        </p:nvSpPr>
        <p:spPr>
          <a:xfrm>
            <a:off x="1420740" y="5748079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BS-69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AC828B0-6AB1-EE63-AC0B-775B41F4AA24}"/>
              </a:ext>
            </a:extLst>
          </p:cNvPr>
          <p:cNvSpPr/>
          <p:nvPr/>
        </p:nvSpPr>
        <p:spPr>
          <a:xfrm>
            <a:off x="3912102" y="5767498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BS-73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9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DBF363-DAFF-4F27-B52D-04B34035DE71}"/>
              </a:ext>
            </a:extLst>
          </p:cNvPr>
          <p:cNvSpPr/>
          <p:nvPr/>
        </p:nvSpPr>
        <p:spPr>
          <a:xfrm>
            <a:off x="690113" y="1116185"/>
            <a:ext cx="78582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en-US" dirty="0">
                <a:effectLst/>
                <a:ea typeface="Calibri" panose="020F0502020204030204" pitchFamily="34" charset="0"/>
              </a:rPr>
              <a:t>The method of </a:t>
            </a:r>
            <a:r>
              <a:rPr lang="en-US" b="1" dirty="0">
                <a:effectLst/>
                <a:ea typeface="Calibri" panose="020F0502020204030204" pitchFamily="34" charset="0"/>
              </a:rPr>
              <a:t>Neutron Radiography And Tomography</a:t>
            </a:r>
            <a:r>
              <a:rPr lang="en-US" dirty="0">
                <a:effectLst/>
                <a:ea typeface="Calibri" panose="020F0502020204030204" pitchFamily="34" charset="0"/>
              </a:rPr>
              <a:t>:</a:t>
            </a:r>
          </a:p>
          <a:p>
            <a:pPr lvl="0" algn="just">
              <a:spcAft>
                <a:spcPts val="600"/>
              </a:spcAft>
            </a:pPr>
            <a:r>
              <a:rPr lang="en-US" b="1" dirty="0">
                <a:effectLst/>
                <a:ea typeface="Calibri" panose="020F0502020204030204" pitchFamily="34" charset="0"/>
              </a:rPr>
              <a:t>DRAGON</a:t>
            </a:r>
            <a:r>
              <a:rPr lang="en-US" dirty="0">
                <a:effectLst/>
                <a:ea typeface="Calibri" panose="020F0502020204030204" pitchFamily="34" charset="0"/>
              </a:rPr>
              <a:t> facility on the IR-8 reactor at the NRC "Kurchatov Institute" </a:t>
            </a:r>
          </a:p>
          <a:p>
            <a:pPr lvl="0" algn="just">
              <a:spcAft>
                <a:spcPts val="600"/>
              </a:spcAft>
            </a:pPr>
            <a:endParaRPr lang="en-US" dirty="0">
              <a:ea typeface="Times New Roman" panose="02020603050405020304" pitchFamily="18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C448ACD-07A6-4AF1-8D06-1FB32D8DC574}"/>
              </a:ext>
            </a:extLst>
          </p:cNvPr>
          <p:cNvGrpSpPr/>
          <p:nvPr/>
        </p:nvGrpSpPr>
        <p:grpSpPr>
          <a:xfrm>
            <a:off x="469782" y="282529"/>
            <a:ext cx="8405941" cy="659092"/>
            <a:chOff x="587228" y="307696"/>
            <a:chExt cx="8405941" cy="65909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0FED42E3-0847-4501-9F36-957AAA0CFFB4}"/>
                </a:ext>
              </a:extLst>
            </p:cNvPr>
            <p:cNvSpPr/>
            <p:nvPr/>
          </p:nvSpPr>
          <p:spPr>
            <a:xfrm>
              <a:off x="889234" y="307696"/>
              <a:ext cx="7776594" cy="640260"/>
            </a:xfrm>
            <a:prstGeom prst="roundRect">
              <a:avLst>
                <a:gd name="adj" fmla="val 25121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7C662E8-BE56-476D-B84D-C27670D8590F}"/>
                </a:ext>
              </a:extLst>
            </p:cNvPr>
            <p:cNvSpPr/>
            <p:nvPr/>
          </p:nvSpPr>
          <p:spPr>
            <a:xfrm>
              <a:off x="587228" y="320457"/>
              <a:ext cx="8405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Times New Roman" panose="02020603050405020304" pitchFamily="18" charset="0"/>
                </a:rPr>
                <a:t>METHOD</a:t>
              </a:r>
              <a:endPara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DEC9FF0-8C04-48F3-8B30-3E81E0DB5FF5}"/>
              </a:ext>
            </a:extLst>
          </p:cNvPr>
          <p:cNvCxnSpPr>
            <a:cxnSpLocks/>
          </p:cNvCxnSpPr>
          <p:nvPr/>
        </p:nvCxnSpPr>
        <p:spPr>
          <a:xfrm>
            <a:off x="771788" y="1830278"/>
            <a:ext cx="6310499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6B24A09-B8E6-49B0-8E9D-21BDBF4448FD}"/>
              </a:ext>
            </a:extLst>
          </p:cNvPr>
          <p:cNvSpPr/>
          <p:nvPr/>
        </p:nvSpPr>
        <p:spPr>
          <a:xfrm>
            <a:off x="331758" y="2016735"/>
            <a:ext cx="407634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</a:rPr>
              <a:t>L/D of the facility collimator – 150;</a:t>
            </a:r>
          </a:p>
          <a:p>
            <a:pPr marL="34290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</a:rPr>
              <a:t>beam size on the sample</a:t>
            </a:r>
            <a:r>
              <a:rPr lang="ru-RU" sz="1800" dirty="0">
                <a:effectLst/>
                <a:ea typeface="Calibri" panose="020F0502020204030204" pitchFamily="34" charset="0"/>
              </a:rPr>
              <a:t> –</a:t>
            </a:r>
            <a:r>
              <a:rPr lang="en-US" sz="1800" dirty="0">
                <a:effectLst/>
                <a:ea typeface="Calibri" panose="020F0502020204030204" pitchFamily="34" charset="0"/>
              </a:rPr>
              <a:t> 7 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1800" dirty="0">
                <a:effectLst/>
                <a:ea typeface="Calibri" panose="020F0502020204030204" pitchFamily="34" charset="0"/>
              </a:rPr>
              <a:t> 7 cm</a:t>
            </a:r>
            <a:r>
              <a:rPr lang="en-US" dirty="0">
                <a:ea typeface="Calibri" panose="020F0502020204030204" pitchFamily="34" charset="0"/>
              </a:rPr>
              <a:t>;</a:t>
            </a:r>
          </a:p>
          <a:p>
            <a:pPr marL="34290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</a:rPr>
              <a:t>thermal neutron flux in the sample position ~ 3.6 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1800" dirty="0">
                <a:effectLst/>
                <a:ea typeface="Calibri" panose="020F0502020204030204" pitchFamily="34" charset="0"/>
              </a:rPr>
              <a:t> 10</a:t>
            </a:r>
            <a:r>
              <a:rPr lang="en-US" sz="1800" baseline="30000" dirty="0">
                <a:effectLst/>
                <a:ea typeface="Calibri" panose="020F0502020204030204" pitchFamily="34" charset="0"/>
              </a:rPr>
              <a:t>6</a:t>
            </a:r>
            <a:r>
              <a:rPr lang="en-US" sz="1800" dirty="0">
                <a:effectLst/>
                <a:ea typeface="Calibri" panose="020F0502020204030204" pitchFamily="34" charset="0"/>
              </a:rPr>
              <a:t> n/(cm</a:t>
            </a:r>
            <a:r>
              <a:rPr lang="en-US" sz="1800" baseline="30000" dirty="0">
                <a:effectLst/>
                <a:ea typeface="Calibri" panose="020F0502020204030204" pitchFamily="34" charset="0"/>
              </a:rPr>
              <a:t>2</a:t>
            </a:r>
            <a:r>
              <a:rPr lang="en-US" sz="1800" dirty="0">
                <a:effectLst/>
                <a:ea typeface="Calibri" panose="020F0502020204030204" pitchFamily="34" charset="0"/>
              </a:rPr>
              <a:t> s);</a:t>
            </a:r>
          </a:p>
          <a:p>
            <a:pPr marL="34290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</a:rPr>
              <a:t>neutron wavelength </a:t>
            </a:r>
            <a:r>
              <a:rPr lang="ru-RU" dirty="0">
                <a:ea typeface="Calibri" panose="020F0502020204030204" pitchFamily="34" charset="0"/>
              </a:rPr>
              <a:t>– </a:t>
            </a:r>
            <a:r>
              <a:rPr lang="en-US" sz="1800" dirty="0">
                <a:effectLst/>
                <a:ea typeface="Calibri" panose="020F0502020204030204" pitchFamily="34" charset="0"/>
              </a:rPr>
              <a:t> 2.4 Å;</a:t>
            </a:r>
          </a:p>
          <a:p>
            <a:pPr marL="34290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</a:rPr>
              <a:t>CCD camera ATIK-4000 with the Nikon lens;</a:t>
            </a:r>
          </a:p>
          <a:p>
            <a:pPr marL="34290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</a:rPr>
              <a:t>exposure time </a:t>
            </a:r>
            <a:r>
              <a:rPr lang="en-US" dirty="0">
                <a:ea typeface="Calibri" panose="020F0502020204030204" pitchFamily="34" charset="0"/>
              </a:rPr>
              <a:t>– 120 s;</a:t>
            </a:r>
          </a:p>
          <a:p>
            <a:pPr marL="34290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</a:rPr>
              <a:t>set of 360 angular image projections with a step of 0.5 degree</a:t>
            </a:r>
            <a:r>
              <a:rPr lang="en-US" dirty="0">
                <a:ea typeface="Calibri" panose="020F0502020204030204" pitchFamily="34" charset="0"/>
              </a:rPr>
              <a:t>;</a:t>
            </a:r>
          </a:p>
          <a:p>
            <a:pPr marL="34290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</a:rPr>
              <a:t>Simultaneous Iterative Reconstruction Technique (SIRT) algorithm of the SYRMEP </a:t>
            </a:r>
            <a:r>
              <a:rPr lang="en-US" sz="1800" dirty="0" err="1">
                <a:effectLst/>
                <a:ea typeface="Calibri" panose="020F0502020204030204" pitchFamily="34" charset="0"/>
              </a:rPr>
              <a:t>Tomo</a:t>
            </a:r>
            <a:r>
              <a:rPr lang="en-US" sz="1800" dirty="0">
                <a:effectLst/>
                <a:ea typeface="Calibri" panose="020F0502020204030204" pitchFamily="34" charset="0"/>
              </a:rPr>
              <a:t> Project software;</a:t>
            </a:r>
          </a:p>
          <a:p>
            <a:pPr marL="34290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 err="1">
                <a:effectLst/>
                <a:ea typeface="Calibri" panose="020F0502020204030204" pitchFamily="34" charset="0"/>
              </a:rPr>
              <a:t>VGStudio</a:t>
            </a:r>
            <a:r>
              <a:rPr lang="en-US" sz="1800" dirty="0">
                <a:effectLst/>
                <a:ea typeface="Calibri" panose="020F0502020204030204" pitchFamily="34" charset="0"/>
              </a:rPr>
              <a:t> MAX 2.2 software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F561EF-641D-167D-2265-501A1AD7DF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" r="27987"/>
          <a:stretch/>
        </p:blipFill>
        <p:spPr>
          <a:xfrm>
            <a:off x="4572000" y="2016735"/>
            <a:ext cx="3976382" cy="44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0E7C53-9B4F-CB88-C718-89C080C22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76" y="644778"/>
            <a:ext cx="4833112" cy="3027483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C448ACD-07A6-4AF1-8D06-1FB32D8DC574}"/>
              </a:ext>
            </a:extLst>
          </p:cNvPr>
          <p:cNvGrpSpPr/>
          <p:nvPr/>
        </p:nvGrpSpPr>
        <p:grpSpPr>
          <a:xfrm>
            <a:off x="469782" y="282529"/>
            <a:ext cx="8405941" cy="659092"/>
            <a:chOff x="587228" y="307696"/>
            <a:chExt cx="8405941" cy="65909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0FED42E3-0847-4501-9F36-957AAA0CFFB4}"/>
                </a:ext>
              </a:extLst>
            </p:cNvPr>
            <p:cNvSpPr/>
            <p:nvPr/>
          </p:nvSpPr>
          <p:spPr>
            <a:xfrm>
              <a:off x="889234" y="307696"/>
              <a:ext cx="7776594" cy="640260"/>
            </a:xfrm>
            <a:prstGeom prst="roundRect">
              <a:avLst>
                <a:gd name="adj" fmla="val 25121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7C662E8-BE56-476D-B84D-C27670D8590F}"/>
                </a:ext>
              </a:extLst>
            </p:cNvPr>
            <p:cNvSpPr/>
            <p:nvPr/>
          </p:nvSpPr>
          <p:spPr>
            <a:xfrm>
              <a:off x="587228" y="320457"/>
              <a:ext cx="8405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Times New Roman" panose="02020603050405020304" pitchFamily="18" charset="0"/>
                </a:rPr>
                <a:t>RESULTS: 3D MODELS</a:t>
              </a:r>
              <a:endPara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44D1A2-35E5-1878-AABA-690478FD63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4" r="19327"/>
          <a:stretch/>
        </p:blipFill>
        <p:spPr>
          <a:xfrm>
            <a:off x="6053413" y="3425131"/>
            <a:ext cx="3589181" cy="36359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52CC7C-62F1-A167-F5D4-5807BE37C9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5" r="21179" b="18030"/>
          <a:stretch/>
        </p:blipFill>
        <p:spPr>
          <a:xfrm>
            <a:off x="1692213" y="3409232"/>
            <a:ext cx="3065714" cy="28872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1DD172-905F-8B77-D4B6-1C0B7C607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447657"/>
            <a:ext cx="3621505" cy="132164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CECFDC8-6075-498F-6A8C-32974A91E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236855" y="4139681"/>
            <a:ext cx="2268156" cy="150820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5EDCB3-14C8-D6E9-4E82-46806CDD7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429" y="3425131"/>
            <a:ext cx="2105319" cy="2324424"/>
          </a:xfrm>
          <a:prstGeom prst="rect">
            <a:avLst/>
          </a:prstGeom>
        </p:spPr>
      </p:pic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CD2E7827-2C20-ADCF-2580-1C363482ED19}"/>
              </a:ext>
            </a:extLst>
          </p:cNvPr>
          <p:cNvSpPr/>
          <p:nvPr/>
        </p:nvSpPr>
        <p:spPr>
          <a:xfrm>
            <a:off x="3523620" y="1936259"/>
            <a:ext cx="936641" cy="328413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33DCECD5-06CB-B107-6978-93B512A7E23C}"/>
              </a:ext>
            </a:extLst>
          </p:cNvPr>
          <p:cNvSpPr/>
          <p:nvPr/>
        </p:nvSpPr>
        <p:spPr>
          <a:xfrm>
            <a:off x="1570968" y="4258930"/>
            <a:ext cx="936641" cy="328413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849665CC-8433-F08C-7ABE-D7628104769F}"/>
              </a:ext>
            </a:extLst>
          </p:cNvPr>
          <p:cNvSpPr/>
          <p:nvPr/>
        </p:nvSpPr>
        <p:spPr>
          <a:xfrm>
            <a:off x="6170075" y="5009480"/>
            <a:ext cx="936641" cy="328413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47B796-8637-788C-19F9-54BB1625FDBA}"/>
              </a:ext>
            </a:extLst>
          </p:cNvPr>
          <p:cNvSpPr/>
          <p:nvPr/>
        </p:nvSpPr>
        <p:spPr>
          <a:xfrm>
            <a:off x="69264" y="3323733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BS-65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A0207FF-9FE6-0CAF-0036-30D7A56B8EF7}"/>
              </a:ext>
            </a:extLst>
          </p:cNvPr>
          <p:cNvSpPr/>
          <p:nvPr/>
        </p:nvSpPr>
        <p:spPr>
          <a:xfrm>
            <a:off x="4484079" y="3270615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SS-3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85422A9-B82E-4800-FD9A-791BE443B7EB}"/>
              </a:ext>
            </a:extLst>
          </p:cNvPr>
          <p:cNvSpPr/>
          <p:nvPr/>
        </p:nvSpPr>
        <p:spPr>
          <a:xfrm>
            <a:off x="152337" y="1237729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SS-7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8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99725A-02E0-9501-E3DE-EF21DC890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1" y="4291733"/>
            <a:ext cx="5131029" cy="212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BB7CF7-CE80-FE13-8D62-638BEC30B7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0" y="1285420"/>
            <a:ext cx="5131029" cy="2810768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2176894-6FC1-1903-4E32-B1CBCE51C6EA}"/>
              </a:ext>
            </a:extLst>
          </p:cNvPr>
          <p:cNvGrpSpPr/>
          <p:nvPr/>
        </p:nvGrpSpPr>
        <p:grpSpPr>
          <a:xfrm>
            <a:off x="469782" y="282529"/>
            <a:ext cx="8405941" cy="659092"/>
            <a:chOff x="587228" y="307696"/>
            <a:chExt cx="8405941" cy="65909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21D9B12B-C3A4-A6D2-0A0D-28AB9ABCD82C}"/>
                </a:ext>
              </a:extLst>
            </p:cNvPr>
            <p:cNvSpPr/>
            <p:nvPr/>
          </p:nvSpPr>
          <p:spPr>
            <a:xfrm>
              <a:off x="889234" y="307696"/>
              <a:ext cx="7776594" cy="640260"/>
            </a:xfrm>
            <a:prstGeom prst="roundRect">
              <a:avLst>
                <a:gd name="adj" fmla="val 25121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CE9BDC03-5E18-3EEA-56F8-951B406FF759}"/>
                </a:ext>
              </a:extLst>
            </p:cNvPr>
            <p:cNvSpPr/>
            <p:nvPr/>
          </p:nvSpPr>
          <p:spPr>
            <a:xfrm>
              <a:off x="587228" y="320457"/>
              <a:ext cx="8405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Times New Roman" panose="02020603050405020304" pitchFamily="18" charset="0"/>
                </a:rPr>
                <a:t>RESULTS: 3D MODELS</a:t>
              </a:r>
              <a:endPara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B51F161-91D7-E32F-3689-97F4545CD88C}"/>
              </a:ext>
            </a:extLst>
          </p:cNvPr>
          <p:cNvSpPr txBox="1"/>
          <p:nvPr/>
        </p:nvSpPr>
        <p:spPr>
          <a:xfrm>
            <a:off x="7076716" y="1848696"/>
            <a:ext cx="2229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DEVELOPED PORE SPACE</a:t>
            </a:r>
            <a:endParaRPr lang="ru-RU" sz="2400" dirty="0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D7FB011B-3E2F-2694-66A4-4BCDCADD4AC9}"/>
              </a:ext>
            </a:extLst>
          </p:cNvPr>
          <p:cNvSpPr/>
          <p:nvPr/>
        </p:nvSpPr>
        <p:spPr>
          <a:xfrm flipH="1">
            <a:off x="5780887" y="2017745"/>
            <a:ext cx="1082843" cy="48463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32B2EA-97DA-9D97-2A96-AD31CFE8F04C}"/>
              </a:ext>
            </a:extLst>
          </p:cNvPr>
          <p:cNvSpPr txBox="1"/>
          <p:nvPr/>
        </p:nvSpPr>
        <p:spPr>
          <a:xfrm>
            <a:off x="7248740" y="4291733"/>
            <a:ext cx="2526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STRONG OXIDATION PROCESSES </a:t>
            </a:r>
            <a:endParaRPr lang="ru-RU" sz="2400" dirty="0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D03FAD54-2F7F-E86A-B816-5F2A91878D9D}"/>
              </a:ext>
            </a:extLst>
          </p:cNvPr>
          <p:cNvSpPr/>
          <p:nvPr/>
        </p:nvSpPr>
        <p:spPr>
          <a:xfrm flipH="1">
            <a:off x="5780887" y="4734213"/>
            <a:ext cx="1082843" cy="48463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F00D194-4EC8-4562-65E6-04437CFF4D72}"/>
              </a:ext>
            </a:extLst>
          </p:cNvPr>
          <p:cNvSpPr/>
          <p:nvPr/>
        </p:nvSpPr>
        <p:spPr>
          <a:xfrm>
            <a:off x="269619" y="4136026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BS-25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A1C91A-404D-93F7-3B0F-CAC89A4E1107}"/>
              </a:ext>
            </a:extLst>
          </p:cNvPr>
          <p:cNvSpPr/>
          <p:nvPr/>
        </p:nvSpPr>
        <p:spPr>
          <a:xfrm>
            <a:off x="2860079" y="4207807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BS-73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258462B-522D-FC2E-F85F-CD6F0316F3AC}"/>
              </a:ext>
            </a:extLst>
          </p:cNvPr>
          <p:cNvSpPr/>
          <p:nvPr/>
        </p:nvSpPr>
        <p:spPr>
          <a:xfrm>
            <a:off x="250762" y="1115712"/>
            <a:ext cx="777128" cy="43597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SS-8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C448ACD-07A6-4AF1-8D06-1FB32D8DC574}"/>
              </a:ext>
            </a:extLst>
          </p:cNvPr>
          <p:cNvGrpSpPr/>
          <p:nvPr/>
        </p:nvGrpSpPr>
        <p:grpSpPr>
          <a:xfrm>
            <a:off x="469782" y="282529"/>
            <a:ext cx="8405941" cy="659092"/>
            <a:chOff x="587228" y="307696"/>
            <a:chExt cx="8405941" cy="65909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0FED42E3-0847-4501-9F36-957AAA0CFFB4}"/>
                </a:ext>
              </a:extLst>
            </p:cNvPr>
            <p:cNvSpPr/>
            <p:nvPr/>
          </p:nvSpPr>
          <p:spPr>
            <a:xfrm>
              <a:off x="889234" y="307696"/>
              <a:ext cx="7776594" cy="640260"/>
            </a:xfrm>
            <a:prstGeom prst="roundRect">
              <a:avLst>
                <a:gd name="adj" fmla="val 25121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7C662E8-BE56-476D-B84D-C27670D8590F}"/>
                </a:ext>
              </a:extLst>
            </p:cNvPr>
            <p:cNvSpPr/>
            <p:nvPr/>
          </p:nvSpPr>
          <p:spPr>
            <a:xfrm>
              <a:off x="587228" y="320457"/>
              <a:ext cx="8405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Times New Roman" panose="02020603050405020304" pitchFamily="18" charset="0"/>
                </a:rPr>
                <a:t>RESULTS: POROSITY</a:t>
              </a:r>
              <a:endPara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6F18841C-BE4F-4710-C00D-2D85D4CD4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8028802"/>
              </p:ext>
            </p:extLst>
          </p:nvPr>
        </p:nvGraphicFramePr>
        <p:xfrm>
          <a:off x="276116" y="1208798"/>
          <a:ext cx="406997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C4B3755C-450F-67CE-6AC2-13B6D5EED5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6818644"/>
              </p:ext>
            </p:extLst>
          </p:nvPr>
        </p:nvGraphicFramePr>
        <p:xfrm>
          <a:off x="4636548" y="1198040"/>
          <a:ext cx="414528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75126A80-FC02-8B76-BAE5-6B93B77C1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375483"/>
              </p:ext>
            </p:extLst>
          </p:nvPr>
        </p:nvGraphicFramePr>
        <p:xfrm>
          <a:off x="677072" y="5659960"/>
          <a:ext cx="7789856" cy="85153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184001">
                  <a:extLst>
                    <a:ext uri="{9D8B030D-6E8A-4147-A177-3AD203B41FA5}">
                      <a16:colId xmlns:a16="http://schemas.microsoft.com/office/drawing/2014/main" val="366726617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085748126"/>
                    </a:ext>
                  </a:extLst>
                </a:gridCol>
                <a:gridCol w="613186">
                  <a:extLst>
                    <a:ext uri="{9D8B030D-6E8A-4147-A177-3AD203B41FA5}">
                      <a16:colId xmlns:a16="http://schemas.microsoft.com/office/drawing/2014/main" val="877752746"/>
                    </a:ext>
                  </a:extLst>
                </a:gridCol>
                <a:gridCol w="710005">
                  <a:extLst>
                    <a:ext uri="{9D8B030D-6E8A-4147-A177-3AD203B41FA5}">
                      <a16:colId xmlns:a16="http://schemas.microsoft.com/office/drawing/2014/main" val="2703260742"/>
                    </a:ext>
                  </a:extLst>
                </a:gridCol>
                <a:gridCol w="656216">
                  <a:extLst>
                    <a:ext uri="{9D8B030D-6E8A-4147-A177-3AD203B41FA5}">
                      <a16:colId xmlns:a16="http://schemas.microsoft.com/office/drawing/2014/main" val="1371006290"/>
                    </a:ext>
                  </a:extLst>
                </a:gridCol>
                <a:gridCol w="645459">
                  <a:extLst>
                    <a:ext uri="{9D8B030D-6E8A-4147-A177-3AD203B41FA5}">
                      <a16:colId xmlns:a16="http://schemas.microsoft.com/office/drawing/2014/main" val="572159126"/>
                    </a:ext>
                  </a:extLst>
                </a:gridCol>
                <a:gridCol w="645459">
                  <a:extLst>
                    <a:ext uri="{9D8B030D-6E8A-4147-A177-3AD203B41FA5}">
                      <a16:colId xmlns:a16="http://schemas.microsoft.com/office/drawing/2014/main" val="1234172215"/>
                    </a:ext>
                  </a:extLst>
                </a:gridCol>
                <a:gridCol w="645458">
                  <a:extLst>
                    <a:ext uri="{9D8B030D-6E8A-4147-A177-3AD203B41FA5}">
                      <a16:colId xmlns:a16="http://schemas.microsoft.com/office/drawing/2014/main" val="4040536969"/>
                    </a:ext>
                  </a:extLst>
                </a:gridCol>
                <a:gridCol w="645459">
                  <a:extLst>
                    <a:ext uri="{9D8B030D-6E8A-4147-A177-3AD203B41FA5}">
                      <a16:colId xmlns:a16="http://schemas.microsoft.com/office/drawing/2014/main" val="4093113359"/>
                    </a:ext>
                  </a:extLst>
                </a:gridCol>
                <a:gridCol w="666974">
                  <a:extLst>
                    <a:ext uri="{9D8B030D-6E8A-4147-A177-3AD203B41FA5}">
                      <a16:colId xmlns:a16="http://schemas.microsoft.com/office/drawing/2014/main" val="3368448193"/>
                    </a:ext>
                  </a:extLst>
                </a:gridCol>
                <a:gridCol w="646119">
                  <a:extLst>
                    <a:ext uri="{9D8B030D-6E8A-4147-A177-3AD203B41FA5}">
                      <a16:colId xmlns:a16="http://schemas.microsoft.com/office/drawing/2014/main" val="137682182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Settlement</a:t>
                      </a: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SELITRENNOYE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BOLGAR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56923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Fragment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19606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Porosity, 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1.3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7.3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0.3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4.9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2.3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0.3</a:t>
                      </a:r>
                      <a:endParaRPr lang="ru-RU" sz="1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0.1</a:t>
                      </a:r>
                      <a:endParaRPr lang="ru-RU" sz="1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1.3</a:t>
                      </a:r>
                      <a:endParaRPr lang="ru-RU" sz="1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7321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19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C448ACD-07A6-4AF1-8D06-1FB32D8DC574}"/>
              </a:ext>
            </a:extLst>
          </p:cNvPr>
          <p:cNvGrpSpPr/>
          <p:nvPr/>
        </p:nvGrpSpPr>
        <p:grpSpPr>
          <a:xfrm>
            <a:off x="469782" y="282529"/>
            <a:ext cx="8405941" cy="659092"/>
            <a:chOff x="587228" y="307696"/>
            <a:chExt cx="8405941" cy="65909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0FED42E3-0847-4501-9F36-957AAA0CFFB4}"/>
                </a:ext>
              </a:extLst>
            </p:cNvPr>
            <p:cNvSpPr/>
            <p:nvPr/>
          </p:nvSpPr>
          <p:spPr>
            <a:xfrm>
              <a:off x="889234" y="307696"/>
              <a:ext cx="7776594" cy="640260"/>
            </a:xfrm>
            <a:prstGeom prst="roundRect">
              <a:avLst>
                <a:gd name="adj" fmla="val 25121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7C662E8-BE56-476D-B84D-C27670D8590F}"/>
                </a:ext>
              </a:extLst>
            </p:cNvPr>
            <p:cNvSpPr/>
            <p:nvPr/>
          </p:nvSpPr>
          <p:spPr>
            <a:xfrm>
              <a:off x="587228" y="320457"/>
              <a:ext cx="8405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Times New Roman" panose="02020603050405020304" pitchFamily="18" charset="0"/>
                </a:rPr>
                <a:t>RESULTS: EQUIVALENT DIAMETER</a:t>
              </a:r>
              <a:endPara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64C8546-DCBD-1D11-0262-2F77FE39EC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365242"/>
              </p:ext>
            </p:extLst>
          </p:nvPr>
        </p:nvGraphicFramePr>
        <p:xfrm>
          <a:off x="469782" y="1229227"/>
          <a:ext cx="4261015" cy="3152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Graph" r:id="rId4" imgW="3448800" imgH="2660040" progId="Origin95.Graph">
                  <p:embed/>
                </p:oleObj>
              </mc:Choice>
              <mc:Fallback>
                <p:oleObj name="Graph" r:id="rId4" imgW="3448800" imgH="2660040" progId="Origin95.Graph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64C8546-DCBD-1D11-0262-2F77FE39EC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782" y="1229227"/>
                        <a:ext cx="4261015" cy="31529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7E8B5C0-F4D5-77D5-9EA5-645CBD566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857917"/>
              </p:ext>
            </p:extLst>
          </p:nvPr>
        </p:nvGraphicFramePr>
        <p:xfrm>
          <a:off x="4916662" y="1315492"/>
          <a:ext cx="3631720" cy="5037829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744637">
                  <a:extLst>
                    <a:ext uri="{9D8B030D-6E8A-4147-A177-3AD203B41FA5}">
                      <a16:colId xmlns:a16="http://schemas.microsoft.com/office/drawing/2014/main" val="1778883361"/>
                    </a:ext>
                  </a:extLst>
                </a:gridCol>
                <a:gridCol w="1377461">
                  <a:extLst>
                    <a:ext uri="{9D8B030D-6E8A-4147-A177-3AD203B41FA5}">
                      <a16:colId xmlns:a16="http://schemas.microsoft.com/office/drawing/2014/main" val="2390691916"/>
                    </a:ext>
                  </a:extLst>
                </a:gridCol>
                <a:gridCol w="1509622">
                  <a:extLst>
                    <a:ext uri="{9D8B030D-6E8A-4147-A177-3AD203B41FA5}">
                      <a16:colId xmlns:a16="http://schemas.microsoft.com/office/drawing/2014/main" val="1635263779"/>
                    </a:ext>
                  </a:extLst>
                </a:gridCol>
              </a:tblGrid>
              <a:tr h="669199">
                <a:tc>
                  <a:txBody>
                    <a:bodyPr/>
                    <a:lstStyle/>
                    <a:p>
                      <a:pPr marL="0" indent="0" algn="ctr" defTabSz="896938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ED Mean, mm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ED Median, mm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extLst>
                  <a:ext uri="{0D108BD9-81ED-4DB2-BD59-A6C34878D82A}">
                    <a16:rowId xmlns:a16="http://schemas.microsoft.com/office/drawing/2014/main" val="481678668"/>
                  </a:ext>
                </a:extLst>
              </a:tr>
              <a:tr h="4368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</a:rPr>
                        <a:t>SS-3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1.02(1)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0.92(8)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extLst>
                  <a:ext uri="{0D108BD9-81ED-4DB2-BD59-A6C34878D82A}">
                    <a16:rowId xmlns:a16="http://schemas.microsoft.com/office/drawing/2014/main" val="546237712"/>
                  </a:ext>
                </a:extLst>
              </a:tr>
              <a:tr h="4368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</a:rPr>
                        <a:t>SS-5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0.92(1)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0.81(9)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extLst>
                  <a:ext uri="{0D108BD9-81ED-4DB2-BD59-A6C34878D82A}">
                    <a16:rowId xmlns:a16="http://schemas.microsoft.com/office/drawing/2014/main" val="904339889"/>
                  </a:ext>
                </a:extLst>
              </a:tr>
              <a:tr h="4368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</a:rPr>
                        <a:t>SS-6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1.17(6)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0.96(9)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extLst>
                  <a:ext uri="{0D108BD9-81ED-4DB2-BD59-A6C34878D82A}">
                    <a16:rowId xmlns:a16="http://schemas.microsoft.com/office/drawing/2014/main" val="3381069416"/>
                  </a:ext>
                </a:extLst>
              </a:tr>
              <a:tr h="4368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</a:rPr>
                        <a:t>SS-7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2.69(3)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2.01(9)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extLst>
                  <a:ext uri="{0D108BD9-81ED-4DB2-BD59-A6C34878D82A}">
                    <a16:rowId xmlns:a16="http://schemas.microsoft.com/office/drawing/2014/main" val="2980962116"/>
                  </a:ext>
                </a:extLst>
              </a:tr>
              <a:tr h="4368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</a:rPr>
                        <a:t>SS-8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1.59(5)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1.22(8)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710288"/>
                  </a:ext>
                </a:extLst>
              </a:tr>
              <a:tr h="4368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BS-25</a:t>
                      </a:r>
                      <a:endParaRPr lang="ru-RU" sz="16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4339620"/>
                  </a:ext>
                </a:extLst>
              </a:tr>
              <a:tr h="4368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BS-48</a:t>
                      </a:r>
                      <a:endParaRPr lang="ru-RU" sz="16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extLst>
                  <a:ext uri="{0D108BD9-81ED-4DB2-BD59-A6C34878D82A}">
                    <a16:rowId xmlns:a16="http://schemas.microsoft.com/office/drawing/2014/main" val="4148347472"/>
                  </a:ext>
                </a:extLst>
              </a:tr>
              <a:tr h="4368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BS-65</a:t>
                      </a:r>
                      <a:endParaRPr lang="ru-RU" sz="16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1.09(2)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1.00(1)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extLst>
                  <a:ext uri="{0D108BD9-81ED-4DB2-BD59-A6C34878D82A}">
                    <a16:rowId xmlns:a16="http://schemas.microsoft.com/office/drawing/2014/main" val="3795880643"/>
                  </a:ext>
                </a:extLst>
              </a:tr>
              <a:tr h="4368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BS-69</a:t>
                      </a:r>
                      <a:endParaRPr lang="ru-RU" sz="16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extLst>
                  <a:ext uri="{0D108BD9-81ED-4DB2-BD59-A6C34878D82A}">
                    <a16:rowId xmlns:a16="http://schemas.microsoft.com/office/drawing/2014/main" val="1820796208"/>
                  </a:ext>
                </a:extLst>
              </a:tr>
              <a:tr h="4368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ВS-73</a:t>
                      </a:r>
                      <a:endParaRPr lang="ru-RU" sz="16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0" marR="54730" marT="0" marB="0"/>
                </a:tc>
                <a:extLst>
                  <a:ext uri="{0D108BD9-81ED-4DB2-BD59-A6C34878D82A}">
                    <a16:rowId xmlns:a16="http://schemas.microsoft.com/office/drawing/2014/main" val="78646304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D6AA9DC-88B8-E18B-7738-8E116869A5C6}"/>
              </a:ext>
            </a:extLst>
          </p:cNvPr>
          <p:cNvSpPr txBox="1"/>
          <p:nvPr/>
        </p:nvSpPr>
        <p:spPr>
          <a:xfrm>
            <a:off x="595618" y="4669824"/>
            <a:ext cx="3976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Most of the pore sizes fall into the range of </a:t>
            </a:r>
            <a:r>
              <a:rPr lang="en-US" b="1" dirty="0"/>
              <a:t>0.8–2 mm</a:t>
            </a:r>
            <a:r>
              <a:rPr lang="en-US" dirty="0"/>
              <a:t>, but several large pores are in the range of </a:t>
            </a:r>
            <a:r>
              <a:rPr lang="en-US" b="1" dirty="0"/>
              <a:t>5–8 mm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1781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C448ACD-07A6-4AF1-8D06-1FB32D8DC574}"/>
              </a:ext>
            </a:extLst>
          </p:cNvPr>
          <p:cNvGrpSpPr/>
          <p:nvPr/>
        </p:nvGrpSpPr>
        <p:grpSpPr>
          <a:xfrm>
            <a:off x="469782" y="282529"/>
            <a:ext cx="8405941" cy="659092"/>
            <a:chOff x="587228" y="307696"/>
            <a:chExt cx="8405941" cy="65909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0FED42E3-0847-4501-9F36-957AAA0CFFB4}"/>
                </a:ext>
              </a:extLst>
            </p:cNvPr>
            <p:cNvSpPr/>
            <p:nvPr/>
          </p:nvSpPr>
          <p:spPr>
            <a:xfrm>
              <a:off x="889234" y="307696"/>
              <a:ext cx="7776594" cy="640260"/>
            </a:xfrm>
            <a:prstGeom prst="roundRect">
              <a:avLst>
                <a:gd name="adj" fmla="val 25121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7C662E8-BE56-476D-B84D-C27670D8590F}"/>
                </a:ext>
              </a:extLst>
            </p:cNvPr>
            <p:cNvSpPr/>
            <p:nvPr/>
          </p:nvSpPr>
          <p:spPr>
            <a:xfrm>
              <a:off x="587228" y="320457"/>
              <a:ext cx="8405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Times New Roman" panose="02020603050405020304" pitchFamily="18" charset="0"/>
                </a:rPr>
                <a:t>RESULTS: ELONGATION</a:t>
              </a:r>
              <a:endPara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CA7476B1-118A-F6A6-7ED9-E97E249C29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840222"/>
              </p:ext>
            </p:extLst>
          </p:nvPr>
        </p:nvGraphicFramePr>
        <p:xfrm>
          <a:off x="4492476" y="1157004"/>
          <a:ext cx="4383247" cy="3244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Graph" r:id="rId4" imgW="3367440" imgH="2615760" progId="Origin95.Graph">
                  <p:embed/>
                </p:oleObj>
              </mc:Choice>
              <mc:Fallback>
                <p:oleObj name="Graph" r:id="rId4" imgW="3367440" imgH="2615760" progId="Origin95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476" y="1157004"/>
                        <a:ext cx="4383247" cy="32442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BBCA864-D21F-9F27-BF52-F9F648312D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73900"/>
              </p:ext>
            </p:extLst>
          </p:nvPr>
        </p:nvGraphicFramePr>
        <p:xfrm>
          <a:off x="365034" y="1157004"/>
          <a:ext cx="3916392" cy="3138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Graph" r:id="rId6" imgW="3123360" imgH="2498400" progId="Origin95.Graph">
                  <p:embed/>
                </p:oleObj>
              </mc:Choice>
              <mc:Fallback>
                <p:oleObj name="Graph" r:id="rId6" imgW="3123360" imgH="2498400" progId="Origin95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034" y="1157004"/>
                        <a:ext cx="3916392" cy="31383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9602510-A828-A410-463C-EA0A899BAE11}"/>
              </a:ext>
            </a:extLst>
          </p:cNvPr>
          <p:cNvSpPr txBox="1"/>
          <p:nvPr/>
        </p:nvSpPr>
        <p:spPr>
          <a:xfrm>
            <a:off x="655608" y="4295305"/>
            <a:ext cx="362581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/>
              <a:t>▪</a:t>
            </a:r>
            <a:r>
              <a:rPr lang="en-US" dirty="0"/>
              <a:t> experimental data from the analysis of the 3D models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</a:rPr>
              <a:t>▪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the mean value of the elongation parameters. These parameters are labeled at the top. </a:t>
            </a:r>
          </a:p>
          <a:p>
            <a:pPr algn="just"/>
            <a:r>
              <a:rPr lang="en-US" sz="2800" b="1" dirty="0"/>
              <a:t>-</a:t>
            </a:r>
            <a:r>
              <a:rPr lang="en-US" dirty="0"/>
              <a:t> the median value of the elongation parameter.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35B46-1691-3297-4742-4E010CCCF37E}"/>
              </a:ext>
            </a:extLst>
          </p:cNvPr>
          <p:cNvSpPr txBox="1"/>
          <p:nvPr/>
        </p:nvSpPr>
        <p:spPr>
          <a:xfrm>
            <a:off x="4862574" y="4446994"/>
            <a:ext cx="40571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The distribution of elongation of the pores in the cast iron fragments shown as the normal distribution approximation with Kernel Smooth mode.</a:t>
            </a:r>
          </a:p>
        </p:txBody>
      </p:sp>
    </p:spTree>
    <p:extLst>
      <p:ext uri="{BB962C8B-B14F-4D97-AF65-F5344CB8AC3E}">
        <p14:creationId xmlns:p14="http://schemas.microsoft.com/office/powerpoint/2010/main" val="15960070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4309</TotalTime>
  <Words>1780</Words>
  <Application>Microsoft Office PowerPoint</Application>
  <PresentationFormat>Экран (4:3)</PresentationFormat>
  <Paragraphs>167</Paragraphs>
  <Slides>12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SimSun</vt:lpstr>
      <vt:lpstr>Aptos Narrow</vt:lpstr>
      <vt:lpstr>Arial</vt:lpstr>
      <vt:lpstr>Calibri</vt:lpstr>
      <vt:lpstr>Calibri Light</vt:lpstr>
      <vt:lpstr>Roboto</vt:lpstr>
      <vt:lpstr>Symbol</vt:lpstr>
      <vt:lpstr>Times New Roman</vt:lpstr>
      <vt:lpstr>Тема Office</vt:lpstr>
      <vt:lpstr>1_Тема Office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Kichanov</dc:creator>
  <cp:lastModifiedBy>veronicabio8dan@gmail.com</cp:lastModifiedBy>
  <cp:revision>109</cp:revision>
  <dcterms:created xsi:type="dcterms:W3CDTF">2014-08-01T07:24:36Z</dcterms:created>
  <dcterms:modified xsi:type="dcterms:W3CDTF">2023-10-29T10:57:01Z</dcterms:modified>
</cp:coreProperties>
</file>