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6"/>
  </p:notesMasterIdLst>
  <p:sldIdLst>
    <p:sldId id="256" r:id="rId3"/>
    <p:sldId id="305" r:id="rId4"/>
    <p:sldId id="297" r:id="rId5"/>
    <p:sldId id="298" r:id="rId6"/>
    <p:sldId id="299" r:id="rId7"/>
    <p:sldId id="288" r:id="rId8"/>
    <p:sldId id="300" r:id="rId9"/>
    <p:sldId id="306" r:id="rId10"/>
    <p:sldId id="309" r:id="rId11"/>
    <p:sldId id="295" r:id="rId12"/>
    <p:sldId id="307" r:id="rId13"/>
    <p:sldId id="308" r:id="rId14"/>
    <p:sldId id="30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0631" autoAdjust="0"/>
  </p:normalViewPr>
  <p:slideViewPr>
    <p:cSldViewPr snapToGrid="0">
      <p:cViewPr varScale="1">
        <p:scale>
          <a:sx n="48" d="100"/>
          <a:sy n="48" d="100"/>
        </p:scale>
        <p:origin x="27" y="2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viewProps" Target="viewProps.xml" /><Relationship Id="rId3" Type="http://schemas.openxmlformats.org/officeDocument/2006/relationships/slide" Target="slides/slide1.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presProps" Target="presProps.xml" /><Relationship Id="rId2" Type="http://schemas.openxmlformats.org/officeDocument/2006/relationships/slideMaster" Target="slideMasters/slideMaster2.xml" /><Relationship Id="rId16" Type="http://schemas.openxmlformats.org/officeDocument/2006/relationships/notesMaster" Target="notesMasters/notesMaster1.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5" Type="http://schemas.openxmlformats.org/officeDocument/2006/relationships/slide" Target="slides/slide3.xml" /><Relationship Id="rId15" Type="http://schemas.openxmlformats.org/officeDocument/2006/relationships/slide" Target="slides/slide13.xml" /><Relationship Id="rId10" Type="http://schemas.openxmlformats.org/officeDocument/2006/relationships/slide" Target="slides/slide8.xml" /><Relationship Id="rId19" Type="http://schemas.openxmlformats.org/officeDocument/2006/relationships/theme" Target="theme/theme1.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6697A-59D6-48A0-97DD-9E9C26D5D5D5}"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59C496-D6BE-48E6-8756-F68CCBA5B201}" type="slidenum">
              <a:rPr lang="en-US" smtClean="0"/>
              <a:t>‹#›</a:t>
            </a:fld>
            <a:endParaRPr lang="en-US"/>
          </a:p>
        </p:txBody>
      </p:sp>
    </p:spTree>
    <p:extLst>
      <p:ext uri="{BB962C8B-B14F-4D97-AF65-F5344CB8AC3E}">
        <p14:creationId xmlns:p14="http://schemas.microsoft.com/office/powerpoint/2010/main" val="2958279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high-energy physics experiments the ability to display both detector geometry and particle tracks has become an essential feature, required for physicists to better understand particular collision events as well as to present the physical results to a wider audience. Currently, most experimental collaborations build their own event display solutions with little to no unification between them. In this work, a new event visualization solution for the BM@N experiment is presented, a fixed target experiment of the NICA project. </a:t>
            </a: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1</a:t>
            </a:fld>
            <a:endParaRPr lang="en-US"/>
          </a:p>
        </p:txBody>
      </p:sp>
    </p:spTree>
    <p:extLst>
      <p:ext uri="{BB962C8B-B14F-4D97-AF65-F5344CB8AC3E}">
        <p14:creationId xmlns:p14="http://schemas.microsoft.com/office/powerpoint/2010/main" val="2350094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a:t>
            </a:r>
            <a:r>
              <a:rPr lang="en-US" sz="1200" b="1" i="0" kern="1200" dirty="0" err="1">
                <a:solidFill>
                  <a:schemeClr val="tx1"/>
                </a:solidFill>
                <a:effectLst/>
                <a:latin typeface="+mn-lt"/>
                <a:ea typeface="+mn-ea"/>
                <a:cs typeface="+mn-cs"/>
              </a:rPr>
              <a:t>visionforge</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framework can be used to visualize geometry and events from external, non-Kotlin based systems, such as ROOT. This will require a plugin to convert data model of the external system to that of </a:t>
            </a:r>
            <a:r>
              <a:rPr lang="en-US" sz="1200" b="0" i="0" kern="1200" dirty="0" err="1">
                <a:solidFill>
                  <a:schemeClr val="tx1"/>
                </a:solidFill>
                <a:effectLst/>
                <a:latin typeface="+mn-lt"/>
                <a:ea typeface="+mn-ea"/>
                <a:cs typeface="+mn-cs"/>
              </a:rPr>
              <a:t>visionforge</a:t>
            </a:r>
            <a:r>
              <a:rPr lang="en-US" sz="1200" b="0" i="0" kern="1200" dirty="0">
                <a:solidFill>
                  <a:schemeClr val="tx1"/>
                </a:solidFill>
                <a:effectLst/>
                <a:latin typeface="+mn-lt"/>
                <a:ea typeface="+mn-ea"/>
                <a:cs typeface="+mn-cs"/>
              </a:rPr>
              <a:t>.</a:t>
            </a:r>
            <a:endParaRPr lang="ru-RU"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Possible approaches:</a:t>
            </a:r>
          </a:p>
          <a:p>
            <a:r>
              <a:rPr lang="en-US" sz="1200" b="0" i="0" kern="1200" dirty="0">
                <a:solidFill>
                  <a:schemeClr val="tx1"/>
                </a:solidFill>
                <a:effectLst/>
                <a:latin typeface="+mn-lt"/>
                <a:ea typeface="+mn-ea"/>
                <a:cs typeface="+mn-cs"/>
              </a:rPr>
              <a:t>• Read ROOT format and convert it to Vision Object Model.</a:t>
            </a:r>
          </a:p>
          <a:p>
            <a:r>
              <a:rPr lang="en-US" sz="1200" b="0" i="0" kern="1200" dirty="0">
                <a:solidFill>
                  <a:schemeClr val="tx1"/>
                </a:solidFill>
                <a:effectLst/>
                <a:latin typeface="+mn-lt"/>
                <a:ea typeface="+mn-ea"/>
                <a:cs typeface="+mn-cs"/>
              </a:rPr>
              <a:t>• Create a ROOT plugin that converts </a:t>
            </a:r>
            <a:r>
              <a:rPr lang="en-US" sz="1200" b="0" i="0" kern="1200" dirty="0" err="1">
                <a:solidFill>
                  <a:schemeClr val="tx1"/>
                </a:solidFill>
                <a:effectLst/>
                <a:latin typeface="+mn-lt"/>
                <a:ea typeface="+mn-ea"/>
                <a:cs typeface="+mn-cs"/>
              </a:rPr>
              <a:t>TGeoManager</a:t>
            </a:r>
            <a:r>
              <a:rPr lang="en-US" sz="1200" b="0" i="0" kern="1200" dirty="0">
                <a:solidFill>
                  <a:schemeClr val="tx1"/>
                </a:solidFill>
                <a:effectLst/>
                <a:latin typeface="+mn-lt"/>
                <a:ea typeface="+mn-ea"/>
                <a:cs typeface="+mn-cs"/>
              </a:rPr>
              <a:t> to VOM on</a:t>
            </a:r>
          </a:p>
          <a:p>
            <a:r>
              <a:rPr lang="en-US" sz="1200" b="0" i="0" kern="1200" dirty="0">
                <a:solidFill>
                  <a:schemeClr val="tx1"/>
                </a:solidFill>
                <a:effectLst/>
                <a:latin typeface="+mn-lt"/>
                <a:ea typeface="+mn-ea"/>
                <a:cs typeface="+mn-cs"/>
              </a:rPr>
              <a:t>the ROOT side.</a:t>
            </a:r>
          </a:p>
          <a:p>
            <a:r>
              <a:rPr lang="en-US" sz="1200" b="0" i="0" kern="1200" dirty="0">
                <a:solidFill>
                  <a:schemeClr val="tx1"/>
                </a:solidFill>
                <a:effectLst/>
                <a:latin typeface="+mn-lt"/>
                <a:ea typeface="+mn-ea"/>
                <a:cs typeface="+mn-cs"/>
              </a:rPr>
              <a:t>• Convert </a:t>
            </a:r>
            <a:r>
              <a:rPr lang="en-US" sz="1200" b="0" i="0" kern="1200" dirty="0" err="1">
                <a:solidFill>
                  <a:schemeClr val="tx1"/>
                </a:solidFill>
                <a:effectLst/>
                <a:latin typeface="+mn-lt"/>
                <a:ea typeface="+mn-ea"/>
                <a:cs typeface="+mn-cs"/>
              </a:rPr>
              <a:t>TGeoManager</a:t>
            </a:r>
            <a:r>
              <a:rPr lang="en-US" sz="1200" b="0" i="0" kern="1200" dirty="0">
                <a:solidFill>
                  <a:schemeClr val="tx1"/>
                </a:solidFill>
                <a:effectLst/>
                <a:latin typeface="+mn-lt"/>
                <a:ea typeface="+mn-ea"/>
                <a:cs typeface="+mn-cs"/>
              </a:rPr>
              <a:t> to JSON via </a:t>
            </a:r>
            <a:r>
              <a:rPr lang="en-US" sz="1200" b="0" i="0" kern="1200" dirty="0" err="1">
                <a:solidFill>
                  <a:schemeClr val="tx1"/>
                </a:solidFill>
                <a:effectLst/>
                <a:latin typeface="+mn-lt"/>
                <a:ea typeface="+mn-ea"/>
                <a:cs typeface="+mn-cs"/>
              </a:rPr>
              <a:t>TBufferJSON</a:t>
            </a:r>
            <a:r>
              <a:rPr lang="en-US" sz="1200" b="0" i="0" kern="1200" dirty="0">
                <a:solidFill>
                  <a:schemeClr val="tx1"/>
                </a:solidFill>
                <a:effectLst/>
                <a:latin typeface="+mn-lt"/>
                <a:ea typeface="+mn-ea"/>
                <a:cs typeface="+mn-cs"/>
              </a:rPr>
              <a:t>.</a:t>
            </a:r>
            <a:endParaRPr lang="ru-RU"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Performing the integration is a work currently in progress.</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10</a:t>
            </a:fld>
            <a:endParaRPr lang="en-US"/>
          </a:p>
        </p:txBody>
      </p:sp>
    </p:spTree>
    <p:extLst>
      <p:ext uri="{BB962C8B-B14F-4D97-AF65-F5344CB8AC3E}">
        <p14:creationId xmlns:p14="http://schemas.microsoft.com/office/powerpoint/2010/main" val="1062026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ROOT file reader for Kotlin/Java, written on Kotlin. It doesn't depend on ROOT version or any ROOT component. Compatible with </a:t>
            </a:r>
            <a:r>
              <a:rPr lang="en-US" sz="1200" b="1" i="0" kern="1200" dirty="0">
                <a:solidFill>
                  <a:schemeClr val="tx1"/>
                </a:solidFill>
                <a:effectLst/>
                <a:latin typeface="+mn-lt"/>
                <a:ea typeface="+mn-ea"/>
                <a:cs typeface="+mn-cs"/>
              </a:rPr>
              <a:t>.root </a:t>
            </a:r>
            <a:r>
              <a:rPr lang="en-US" sz="1200" b="0" i="0" kern="1200" dirty="0">
                <a:solidFill>
                  <a:schemeClr val="tx1"/>
                </a:solidFill>
                <a:effectLst/>
                <a:latin typeface="+mn-lt"/>
                <a:ea typeface="+mn-ea"/>
                <a:cs typeface="+mn-cs"/>
              </a:rPr>
              <a:t>files and </a:t>
            </a:r>
            <a:r>
              <a:rPr lang="en-US" sz="1200" b="1" i="0" kern="1200" dirty="0">
                <a:solidFill>
                  <a:schemeClr val="tx1"/>
                </a:solidFill>
                <a:effectLst/>
                <a:latin typeface="+mn-lt"/>
                <a:ea typeface="+mn-ea"/>
                <a:cs typeface="+mn-cs"/>
              </a:rPr>
              <a:t>.bin </a:t>
            </a:r>
            <a:r>
              <a:rPr lang="en-US" sz="1200" b="0" i="0" kern="1200" dirty="0">
                <a:solidFill>
                  <a:schemeClr val="tx1"/>
                </a:solidFill>
                <a:effectLst/>
                <a:latin typeface="+mn-lt"/>
                <a:ea typeface="+mn-ea"/>
                <a:cs typeface="+mn-cs"/>
              </a:rPr>
              <a:t>files that have ROOT structure.</a:t>
            </a:r>
          </a:p>
          <a:p>
            <a:endParaRPr lang="ru-RU"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reader treats files as binary files and reads them byte-wise, processing bytes according to the structure, unpacking them as intended types. Reading headers doesn’t require any additional classes to be written, since it just reads byte sequence that was packed according to certain rules.</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11</a:t>
            </a:fld>
            <a:endParaRPr lang="en-US"/>
          </a:p>
        </p:txBody>
      </p:sp>
    </p:spTree>
    <p:extLst>
      <p:ext uri="{BB962C8B-B14F-4D97-AF65-F5344CB8AC3E}">
        <p14:creationId xmlns:p14="http://schemas.microsoft.com/office/powerpoint/2010/main" val="2868866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When it comes to data, additional classes are needed. Reader reads data for each key entry, gets its headers and data stored in it. Depending on type of the key, data is read as a certain class. We can choose, from which keys to retrieve data, which parts of data we want to see or use.</a:t>
            </a:r>
            <a:endParaRPr lang="ru-RU"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classes are the ones that are defined in ROOT structure, like </a:t>
            </a:r>
            <a:r>
              <a:rPr lang="en-US" sz="1200" b="0" i="0" kern="1200" dirty="0" err="1">
                <a:solidFill>
                  <a:schemeClr val="tx1"/>
                </a:solidFill>
                <a:effectLst/>
                <a:latin typeface="+mn-lt"/>
                <a:ea typeface="+mn-ea"/>
                <a:cs typeface="+mn-cs"/>
              </a:rPr>
              <a:t>TTRee</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TBranch</a:t>
            </a:r>
            <a:r>
              <a:rPr lang="en-US" sz="1200" b="0" i="0" kern="1200" dirty="0">
                <a:solidFill>
                  <a:schemeClr val="tx1"/>
                </a:solidFill>
                <a:effectLst/>
                <a:latin typeface="+mn-lt"/>
                <a:ea typeface="+mn-ea"/>
                <a:cs typeface="+mn-cs"/>
              </a:rPr>
              <a:t>, TH’s, vectors; streamed classes, like </a:t>
            </a:r>
            <a:r>
              <a:rPr lang="en-US" sz="1200" b="0" i="0" kern="1200" dirty="0" err="1">
                <a:solidFill>
                  <a:schemeClr val="tx1"/>
                </a:solidFill>
                <a:effectLst/>
                <a:latin typeface="+mn-lt"/>
                <a:ea typeface="+mn-ea"/>
                <a:cs typeface="+mn-cs"/>
              </a:rPr>
              <a:t>TArray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TObject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TString</a:t>
            </a:r>
            <a:r>
              <a:rPr lang="en-US" sz="1200" b="0" i="0" kern="1200" dirty="0">
                <a:solidFill>
                  <a:schemeClr val="tx1"/>
                </a:solidFill>
                <a:effectLst/>
                <a:latin typeface="+mn-lt"/>
                <a:ea typeface="+mn-ea"/>
                <a:cs typeface="+mn-cs"/>
              </a:rPr>
              <a:t>, etc.</a:t>
            </a:r>
            <a:r>
              <a:rPr lang="en-US" dirty="0"/>
              <a:t> </a:t>
            </a:r>
            <a:br>
              <a:rPr lang="en-US" dirty="0"/>
            </a:br>
            <a:endParaRPr lang="ru-RU" dirty="0"/>
          </a:p>
          <a:p>
            <a:r>
              <a:rPr lang="en-US" sz="1200" b="0" i="0" kern="1200" dirty="0">
                <a:solidFill>
                  <a:schemeClr val="tx1"/>
                </a:solidFill>
                <a:effectLst/>
                <a:latin typeface="+mn-lt"/>
                <a:ea typeface="+mn-ea"/>
                <a:cs typeface="+mn-cs"/>
              </a:rPr>
              <a:t>Classes are mainly implemented using so-called class generator. Once reader sees marking of class it has not seen yet, it creates its code automatically. Basically, in most cases it works as is, but some minor changes might be needed.</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12</a:t>
            </a:fld>
            <a:endParaRPr lang="en-US"/>
          </a:p>
        </p:txBody>
      </p:sp>
    </p:spTree>
    <p:extLst>
      <p:ext uri="{BB962C8B-B14F-4D97-AF65-F5344CB8AC3E}">
        <p14:creationId xmlns:p14="http://schemas.microsoft.com/office/powerpoint/2010/main" val="2322071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Smart layering algorithm to render large geometries (like BM@N).</a:t>
            </a:r>
          </a:p>
          <a:p>
            <a:r>
              <a:rPr lang="ru-RU" sz="1200" b="0"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Integration with BM@N software layout.</a:t>
            </a:r>
          </a:p>
          <a:p>
            <a:r>
              <a:rPr lang="ru-RU" sz="1200" b="0"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Finish ROOT integration.</a:t>
            </a:r>
          </a:p>
          <a:p>
            <a:r>
              <a:rPr lang="ru-RU" sz="1200" b="0"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Other rendering engines support (for example, Scenery).</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13</a:t>
            </a:fld>
            <a:endParaRPr lang="en-US"/>
          </a:p>
        </p:txBody>
      </p:sp>
    </p:spTree>
    <p:extLst>
      <p:ext uri="{BB962C8B-B14F-4D97-AF65-F5344CB8AC3E}">
        <p14:creationId xmlns:p14="http://schemas.microsoft.com/office/powerpoint/2010/main" val="4268566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this event display, protons collide at 13 teraelectronvolts. This image was made during Compact Muon Solenoid experiment. These days to create a display, experiment teams run software that converts the data into graphical objects. These graphics are then rendered in a </a:t>
            </a:r>
            <a:r>
              <a:rPr lang="en-US" sz="1200" b="0" i="0" kern="1200" dirty="0" err="1">
                <a:solidFill>
                  <a:schemeClr val="tx1"/>
                </a:solidFill>
                <a:effectLst/>
                <a:latin typeface="+mn-lt"/>
                <a:ea typeface="+mn-ea"/>
                <a:cs typeface="+mn-cs"/>
              </a:rPr>
              <a:t>specialised</a:t>
            </a:r>
            <a:r>
              <a:rPr lang="en-US" sz="1200" b="0" i="0" kern="1200" dirty="0">
                <a:solidFill>
                  <a:schemeClr val="tx1"/>
                </a:solidFill>
                <a:effectLst/>
                <a:latin typeface="+mn-lt"/>
                <a:ea typeface="+mn-ea"/>
                <a:cs typeface="+mn-cs"/>
              </a:rPr>
              <a:t> application. The details of the display – views, </a:t>
            </a:r>
            <a:r>
              <a:rPr lang="en-US" sz="1200" b="0" i="0" kern="1200" dirty="0" err="1">
                <a:solidFill>
                  <a:schemeClr val="tx1"/>
                </a:solidFill>
                <a:effectLst/>
                <a:latin typeface="+mn-lt"/>
                <a:ea typeface="+mn-ea"/>
                <a:cs typeface="+mn-cs"/>
              </a:rPr>
              <a:t>colours</a:t>
            </a:r>
            <a:r>
              <a:rPr lang="en-US" sz="1200" b="0" i="0" kern="1200" dirty="0">
                <a:solidFill>
                  <a:schemeClr val="tx1"/>
                </a:solidFill>
                <a:effectLst/>
                <a:latin typeface="+mn-lt"/>
                <a:ea typeface="+mn-ea"/>
                <a:cs typeface="+mn-cs"/>
              </a:rPr>
              <a:t>, what is shown and what is not – depend on the particular use-case.</a:t>
            </a:r>
            <a:r>
              <a:rPr lang="en-US" dirty="0"/>
              <a:t> </a:t>
            </a:r>
            <a:br>
              <a:rPr lang="en-US" dirty="0"/>
            </a:br>
            <a:endParaRPr lang="ru-RU" dirty="0"/>
          </a:p>
          <a:p>
            <a:r>
              <a:rPr lang="en-US" sz="1200" b="0" i="0" kern="1200" dirty="0">
                <a:solidFill>
                  <a:schemeClr val="tx1"/>
                </a:solidFill>
                <a:effectLst/>
                <a:latin typeface="+mn-lt"/>
                <a:ea typeface="+mn-ea"/>
                <a:cs typeface="+mn-cs"/>
              </a:rPr>
              <a:t>The problem is that visualizations highly depend on certain experiment, on platform and overall needs additional, often very expensive, efforts to be displayed</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2</a:t>
            </a:fld>
            <a:endParaRPr lang="en-US"/>
          </a:p>
        </p:txBody>
      </p:sp>
    </p:spTree>
    <p:extLst>
      <p:ext uri="{BB962C8B-B14F-4D97-AF65-F5344CB8AC3E}">
        <p14:creationId xmlns:p14="http://schemas.microsoft.com/office/powerpoint/2010/main" val="3861307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How to do better?</a:t>
            </a:r>
          </a:p>
          <a:p>
            <a:r>
              <a:rPr lang="en-US" sz="1200" b="0" i="0" kern="1200" dirty="0">
                <a:solidFill>
                  <a:schemeClr val="tx1"/>
                </a:solidFill>
                <a:effectLst/>
                <a:latin typeface="+mn-lt"/>
                <a:ea typeface="+mn-ea"/>
                <a:cs typeface="+mn-cs"/>
              </a:rPr>
              <a:t>• Create language-agnostic visualization object model.</a:t>
            </a:r>
          </a:p>
          <a:p>
            <a:r>
              <a:rPr lang="en-US" sz="1200" b="0" i="0" kern="1200" dirty="0">
                <a:solidFill>
                  <a:schemeClr val="tx1"/>
                </a:solidFill>
                <a:effectLst/>
                <a:latin typeface="+mn-lt"/>
                <a:ea typeface="+mn-ea"/>
                <a:cs typeface="+mn-cs"/>
              </a:rPr>
              <a:t>• Make the model property-based so changes could be communicated as</a:t>
            </a:r>
          </a:p>
          <a:p>
            <a:r>
              <a:rPr lang="en-US" sz="1200" b="0" i="0" kern="1200" dirty="0">
                <a:solidFill>
                  <a:schemeClr val="tx1"/>
                </a:solidFill>
                <a:effectLst/>
                <a:latin typeface="+mn-lt"/>
                <a:ea typeface="+mn-ea"/>
                <a:cs typeface="+mn-cs"/>
              </a:rPr>
              <a:t>small patches.</a:t>
            </a:r>
          </a:p>
          <a:p>
            <a:r>
              <a:rPr lang="en-US" sz="1200" b="0" i="0" kern="1200" dirty="0">
                <a:solidFill>
                  <a:schemeClr val="tx1"/>
                </a:solidFill>
                <a:effectLst/>
                <a:latin typeface="+mn-lt"/>
                <a:ea typeface="+mn-ea"/>
                <a:cs typeface="+mn-cs"/>
              </a:rPr>
              <a:t>• Support multiple renderers and multiple data sources.</a:t>
            </a:r>
          </a:p>
          <a:p>
            <a:r>
              <a:rPr lang="en-US" sz="1200" b="0" i="0" kern="1200" dirty="0">
                <a:solidFill>
                  <a:schemeClr val="tx1"/>
                </a:solidFill>
                <a:effectLst/>
                <a:latin typeface="+mn-lt"/>
                <a:ea typeface="+mn-ea"/>
                <a:cs typeface="+mn-cs"/>
              </a:rPr>
              <a:t>• Multiplatform implementation</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3</a:t>
            </a:fld>
            <a:endParaRPr lang="en-US"/>
          </a:p>
        </p:txBody>
      </p:sp>
    </p:spTree>
    <p:extLst>
      <p:ext uri="{BB962C8B-B14F-4D97-AF65-F5344CB8AC3E}">
        <p14:creationId xmlns:p14="http://schemas.microsoft.com/office/powerpoint/2010/main" val="1602947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err="1">
                <a:solidFill>
                  <a:schemeClr val="tx1"/>
                </a:solidFill>
                <a:effectLst/>
                <a:latin typeface="+mn-lt"/>
                <a:ea typeface="+mn-ea"/>
                <a:cs typeface="+mn-cs"/>
              </a:rPr>
              <a:t>VisionForge</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 a platform for creating next-generation visualization systems </a:t>
            </a:r>
            <a:endParaRPr lang="ru-RU" sz="1200" b="0" i="0" kern="1200" dirty="0">
              <a:solidFill>
                <a:schemeClr val="tx1"/>
              </a:solidFill>
              <a:effectLst/>
              <a:latin typeface="+mn-lt"/>
              <a:ea typeface="+mn-ea"/>
              <a:cs typeface="+mn-cs"/>
            </a:endParaRPr>
          </a:p>
          <a:p>
            <a:endParaRPr lang="ru-RU"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Distributed dynamic system</a:t>
            </a:r>
          </a:p>
          <a:p>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o A model for visualization can be created on one node, transferred to</a:t>
            </a:r>
          </a:p>
          <a:p>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another node and rendered there.</a:t>
            </a:r>
          </a:p>
          <a:p>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o Nodes can exchange updates to the data model</a:t>
            </a:r>
          </a:p>
          <a:p>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o If only one value in the tree has changed, only that value will be</a:t>
            </a:r>
          </a:p>
          <a:p>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passed on the update</a:t>
            </a:r>
            <a:endParaRPr lang="ru-RU"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Optimizations and performance</a:t>
            </a:r>
          </a:p>
          <a:p>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o The BM@N geometry model includes over 400,000 primitives</a:t>
            </a:r>
          </a:p>
          <a:p>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o A geometry or group of geometries can be defined as a prototype -</a:t>
            </a:r>
          </a:p>
          <a:p>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then multiple objects can use this prototype without copying the</a:t>
            </a:r>
          </a:p>
          <a:p>
            <a:r>
              <a:rPr lang="ru-RU"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geometry when rendering, only adding properties such as color</a:t>
            </a:r>
            <a:endParaRPr lang="ru-RU"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Developed in Kotlin-Multiplatform</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4</a:t>
            </a:fld>
            <a:endParaRPr lang="en-US"/>
          </a:p>
        </p:txBody>
      </p:sp>
    </p:spTree>
    <p:extLst>
      <p:ext uri="{BB962C8B-B14F-4D97-AF65-F5344CB8AC3E}">
        <p14:creationId xmlns:p14="http://schemas.microsoft.com/office/powerpoint/2010/main" val="25689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3D visualization of complex experimental set-ups</a:t>
            </a:r>
          </a:p>
          <a:p>
            <a:r>
              <a:rPr lang="en-US" sz="1200" b="0" i="0" kern="1200" dirty="0">
                <a:solidFill>
                  <a:schemeClr val="tx1"/>
                </a:solidFill>
                <a:effectLst/>
                <a:latin typeface="+mn-lt"/>
                <a:ea typeface="+mn-ea"/>
                <a:cs typeface="+mn-cs"/>
              </a:rPr>
              <a:t>• Event display such as particle tracks, etc.</a:t>
            </a:r>
          </a:p>
          <a:p>
            <a:r>
              <a:rPr lang="en-US" sz="1200" b="0" i="0" kern="1200" dirty="0">
                <a:solidFill>
                  <a:schemeClr val="tx1"/>
                </a:solidFill>
                <a:effectLst/>
                <a:latin typeface="+mn-lt"/>
                <a:ea typeface="+mn-ea"/>
                <a:cs typeface="+mn-cs"/>
              </a:rPr>
              <a:t>• Scales up to few hundred thousand elements</a:t>
            </a:r>
          </a:p>
          <a:p>
            <a:r>
              <a:rPr lang="en-US" sz="1200" b="0" i="0" kern="1200" dirty="0">
                <a:solidFill>
                  <a:schemeClr val="tx1"/>
                </a:solidFill>
                <a:effectLst/>
                <a:latin typeface="+mn-lt"/>
                <a:ea typeface="+mn-ea"/>
                <a:cs typeface="+mn-cs"/>
              </a:rPr>
              <a:t>• Camera move, rotate, zoom-in and zoom-out</a:t>
            </a:r>
          </a:p>
          <a:p>
            <a:r>
              <a:rPr lang="en-US" sz="1200" b="0" i="0" kern="1200" dirty="0">
                <a:solidFill>
                  <a:schemeClr val="tx1"/>
                </a:solidFill>
                <a:effectLst/>
                <a:latin typeface="+mn-lt"/>
                <a:ea typeface="+mn-ea"/>
                <a:cs typeface="+mn-cs"/>
              </a:rPr>
              <a:t>• Scene graph as an object tree with property editor</a:t>
            </a:r>
          </a:p>
          <a:p>
            <a:r>
              <a:rPr lang="en-US" sz="1200" b="0" i="0" kern="1200" dirty="0">
                <a:solidFill>
                  <a:schemeClr val="tx1"/>
                </a:solidFill>
                <a:effectLst/>
                <a:latin typeface="+mn-lt"/>
                <a:ea typeface="+mn-ea"/>
                <a:cs typeface="+mn-cs"/>
              </a:rPr>
              <a:t>• Settings export and import</a:t>
            </a:r>
          </a:p>
          <a:p>
            <a:r>
              <a:rPr lang="en-US" sz="1200" b="0" i="0" kern="1200" dirty="0">
                <a:solidFill>
                  <a:schemeClr val="tx1"/>
                </a:solidFill>
                <a:effectLst/>
                <a:latin typeface="+mn-lt"/>
                <a:ea typeface="+mn-ea"/>
                <a:cs typeface="+mn-cs"/>
              </a:rPr>
              <a:t>• Multiple platform support</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5</a:t>
            </a:fld>
            <a:endParaRPr lang="en-US"/>
          </a:p>
        </p:txBody>
      </p:sp>
    </p:spTree>
    <p:extLst>
      <p:ext uri="{BB962C8B-B14F-4D97-AF65-F5344CB8AC3E}">
        <p14:creationId xmlns:p14="http://schemas.microsoft.com/office/powerpoint/2010/main" val="309748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Here we can see ball bouncing and its parameters are rendered and visualized dynamically, such as velocity and energy.</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6</a:t>
            </a:fld>
            <a:endParaRPr lang="en-US"/>
          </a:p>
        </p:txBody>
      </p:sp>
    </p:spTree>
    <p:extLst>
      <p:ext uri="{BB962C8B-B14F-4D97-AF65-F5344CB8AC3E}">
        <p14:creationId xmlns:p14="http://schemas.microsoft.com/office/powerpoint/2010/main" val="1574837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Arguments (like geometric parameters) passed in a constructor and</a:t>
            </a:r>
          </a:p>
          <a:p>
            <a:r>
              <a:rPr lang="en-US" sz="1200" b="0" i="0" kern="1200" dirty="0">
                <a:solidFill>
                  <a:schemeClr val="tx1"/>
                </a:solidFill>
                <a:effectLst/>
                <a:latin typeface="+mn-lt"/>
                <a:ea typeface="+mn-ea"/>
                <a:cs typeface="+mn-cs"/>
              </a:rPr>
              <a:t>can’t be changed.</a:t>
            </a:r>
          </a:p>
          <a:p>
            <a:r>
              <a:rPr lang="en-US" sz="1200" b="0" i="0" kern="1200" dirty="0">
                <a:solidFill>
                  <a:schemeClr val="tx1"/>
                </a:solidFill>
                <a:effectLst/>
                <a:latin typeface="+mn-lt"/>
                <a:ea typeface="+mn-ea"/>
                <a:cs typeface="+mn-cs"/>
              </a:rPr>
              <a:t>• Properties could be changed and are observed.</a:t>
            </a:r>
          </a:p>
          <a:p>
            <a:r>
              <a:rPr lang="en-US" sz="1200" b="0" i="0" kern="1200" dirty="0">
                <a:solidFill>
                  <a:schemeClr val="tx1"/>
                </a:solidFill>
                <a:effectLst/>
                <a:latin typeface="+mn-lt"/>
                <a:ea typeface="+mn-ea"/>
                <a:cs typeface="+mn-cs"/>
              </a:rPr>
              <a:t>• Rotations are passed as Euler angles (like Root), rotation matrices or</a:t>
            </a:r>
          </a:p>
          <a:p>
            <a:r>
              <a:rPr lang="en-US" sz="1200" b="0" i="0" kern="1200" dirty="0">
                <a:solidFill>
                  <a:schemeClr val="tx1"/>
                </a:solidFill>
                <a:effectLst/>
                <a:latin typeface="+mn-lt"/>
                <a:ea typeface="+mn-ea"/>
                <a:cs typeface="+mn-cs"/>
              </a:rPr>
              <a:t>quaternions.</a:t>
            </a:r>
          </a:p>
          <a:p>
            <a:r>
              <a:rPr lang="en-US" sz="1200" b="0" i="0" kern="1200" dirty="0">
                <a:solidFill>
                  <a:schemeClr val="tx1"/>
                </a:solidFill>
                <a:effectLst/>
                <a:latin typeface="+mn-lt"/>
                <a:ea typeface="+mn-ea"/>
                <a:cs typeface="+mn-cs"/>
              </a:rPr>
              <a:t>• Solid groups are true trees with name-based navigation</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7</a:t>
            </a:fld>
            <a:endParaRPr lang="en-US"/>
          </a:p>
        </p:txBody>
      </p:sp>
    </p:spTree>
    <p:extLst>
      <p:ext uri="{BB962C8B-B14F-4D97-AF65-F5344CB8AC3E}">
        <p14:creationId xmlns:p14="http://schemas.microsoft.com/office/powerpoint/2010/main" val="3651652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This is a more complex visualization, displaying the geometry of the BM@N experimental setup as it was at the last session (Run 8 this year), with the tracks of one of the recorded events shown in blue and red</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8</a:t>
            </a:fld>
            <a:endParaRPr lang="en-US"/>
          </a:p>
        </p:txBody>
      </p:sp>
    </p:spTree>
    <p:extLst>
      <p:ext uri="{BB962C8B-B14F-4D97-AF65-F5344CB8AC3E}">
        <p14:creationId xmlns:p14="http://schemas.microsoft.com/office/powerpoint/2010/main" val="2434481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Now we convert ROOT objects to JSON using ROOT's own tools, but it's not very efficient. Why? (</a:t>
            </a:r>
            <a:r>
              <a:rPr lang="en-US" sz="1200" b="0" i="0" kern="1200" dirty="0" err="1">
                <a:solidFill>
                  <a:schemeClr val="tx1"/>
                </a:solidFill>
                <a:effectLst/>
                <a:latin typeface="+mn-lt"/>
                <a:ea typeface="+mn-ea"/>
                <a:cs typeface="+mn-cs"/>
              </a:rPr>
              <a:t>зачитать</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следующий</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слайд</a:t>
            </a:r>
            <a:r>
              <a:rPr lang="en-US" sz="1200" b="0" i="0" kern="1200" dirty="0">
                <a:solidFill>
                  <a:schemeClr val="tx1"/>
                </a:solidFill>
                <a:effectLst/>
                <a:latin typeface="+mn-lt"/>
                <a:ea typeface="+mn-ea"/>
                <a:cs typeface="+mn-cs"/>
              </a:rPr>
              <a:t>)</a:t>
            </a:r>
            <a:r>
              <a:rPr lang="en-US" dirty="0"/>
              <a:t> </a:t>
            </a:r>
            <a:br>
              <a:rPr lang="en-US" dirty="0"/>
            </a:br>
            <a:endParaRPr lang="ru-RU" dirty="0"/>
          </a:p>
        </p:txBody>
      </p:sp>
      <p:sp>
        <p:nvSpPr>
          <p:cNvPr id="4" name="Slide Number Placeholder 3"/>
          <p:cNvSpPr>
            <a:spLocks noGrp="1"/>
          </p:cNvSpPr>
          <p:nvPr>
            <p:ph type="sldNum" sz="quarter" idx="5"/>
          </p:nvPr>
        </p:nvSpPr>
        <p:spPr/>
        <p:txBody>
          <a:bodyPr/>
          <a:lstStyle/>
          <a:p>
            <a:fld id="{E859C496-D6BE-48E6-8756-F68CCBA5B201}" type="slidenum">
              <a:rPr lang="en-US" smtClean="0"/>
              <a:t>9</a:t>
            </a:fld>
            <a:endParaRPr lang="en-US"/>
          </a:p>
        </p:txBody>
      </p:sp>
    </p:spTree>
    <p:extLst>
      <p:ext uri="{BB962C8B-B14F-4D97-AF65-F5344CB8AC3E}">
        <p14:creationId xmlns:p14="http://schemas.microsoft.com/office/powerpoint/2010/main" val="3737009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DBA8E-5733-46E9-A2F2-C5170DF5C3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B01527-C23F-4D25-90C0-E70D7954A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171F80-9AF6-44C9-9413-0189E65D63F3}"/>
              </a:ext>
            </a:extLst>
          </p:cNvPr>
          <p:cNvSpPr>
            <a:spLocks noGrp="1"/>
          </p:cNvSpPr>
          <p:nvPr>
            <p:ph type="dt" sz="half" idx="10"/>
          </p:nvPr>
        </p:nvSpPr>
        <p:spPr/>
        <p:txBody>
          <a:bodyPr/>
          <a:lstStyle/>
          <a:p>
            <a:fld id="{5872F51F-D3AC-4FBE-A545-BC61159341C4}" type="datetime1">
              <a:rPr lang="en-US" smtClean="0"/>
              <a:t>11/1/2023</a:t>
            </a:fld>
            <a:endParaRPr lang="en-US"/>
          </a:p>
        </p:txBody>
      </p:sp>
      <p:sp>
        <p:nvSpPr>
          <p:cNvPr id="5" name="Footer Placeholder 4">
            <a:extLst>
              <a:ext uri="{FF2B5EF4-FFF2-40B4-BE49-F238E27FC236}">
                <a16:creationId xmlns:a16="http://schemas.microsoft.com/office/drawing/2014/main" id="{2991B643-C2C9-4095-8B4D-2345A8FAA618}"/>
              </a:ext>
            </a:extLst>
          </p:cNvPr>
          <p:cNvSpPr>
            <a:spLocks noGrp="1"/>
          </p:cNvSpPr>
          <p:nvPr>
            <p:ph type="ftr" sz="quarter" idx="11"/>
          </p:nvPr>
        </p:nvSpPr>
        <p:spPr/>
        <p:txBody>
          <a:bodyPr/>
          <a:lstStyle/>
          <a:p>
            <a:r>
              <a:rPr lang="en-US"/>
              <a:t>Alexander Nozik, next-gen visualization</a:t>
            </a:r>
          </a:p>
        </p:txBody>
      </p:sp>
      <p:sp>
        <p:nvSpPr>
          <p:cNvPr id="6" name="Slide Number Placeholder 5">
            <a:extLst>
              <a:ext uri="{FF2B5EF4-FFF2-40B4-BE49-F238E27FC236}">
                <a16:creationId xmlns:a16="http://schemas.microsoft.com/office/drawing/2014/main" id="{2A4CF94C-7BC1-4C23-AEB6-6D0FC2D10FCB}"/>
              </a:ext>
            </a:extLst>
          </p:cNvPr>
          <p:cNvSpPr>
            <a:spLocks noGrp="1"/>
          </p:cNvSpPr>
          <p:nvPr>
            <p:ph type="sldNum" sz="quarter" idx="12"/>
          </p:nvPr>
        </p:nvSpPr>
        <p:spPr/>
        <p:txBody>
          <a:bodyPr/>
          <a:lstStyle/>
          <a:p>
            <a:fld id="{88C79724-9BD7-426A-8794-8992C04DA04A}" type="slidenum">
              <a:rPr lang="en-US" smtClean="0"/>
              <a:t>‹#›</a:t>
            </a:fld>
            <a:endParaRPr lang="en-US"/>
          </a:p>
        </p:txBody>
      </p:sp>
    </p:spTree>
    <p:extLst>
      <p:ext uri="{BB962C8B-B14F-4D97-AF65-F5344CB8AC3E}">
        <p14:creationId xmlns:p14="http://schemas.microsoft.com/office/powerpoint/2010/main" val="103775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63F0-D21F-483B-ADAC-D41C25D5A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7E20F1-3944-47F4-ADA7-E1C4E6A3C6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BC8AD84-AF5D-4460-8F20-C3DCC936F6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EC8E4F-7D67-4681-9E64-45A053577B30}"/>
              </a:ext>
            </a:extLst>
          </p:cNvPr>
          <p:cNvSpPr>
            <a:spLocks noGrp="1"/>
          </p:cNvSpPr>
          <p:nvPr>
            <p:ph type="dt" sz="half" idx="10"/>
          </p:nvPr>
        </p:nvSpPr>
        <p:spPr/>
        <p:txBody>
          <a:bodyPr/>
          <a:lstStyle/>
          <a:p>
            <a:fld id="{F10246BF-2999-48E4-88C8-58B63737893A}" type="datetimeFigureOut">
              <a:rPr lang="en-US" smtClean="0"/>
              <a:t>11/1/2023</a:t>
            </a:fld>
            <a:endParaRPr lang="en-US"/>
          </a:p>
        </p:txBody>
      </p:sp>
      <p:sp>
        <p:nvSpPr>
          <p:cNvPr id="6" name="Footer Placeholder 5">
            <a:extLst>
              <a:ext uri="{FF2B5EF4-FFF2-40B4-BE49-F238E27FC236}">
                <a16:creationId xmlns:a16="http://schemas.microsoft.com/office/drawing/2014/main" id="{24D70BFD-B2F4-4450-9178-6A1C4BA3F9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D3241-A90C-4A78-8BED-15ECADEE7A15}"/>
              </a:ext>
            </a:extLst>
          </p:cNvPr>
          <p:cNvSpPr>
            <a:spLocks noGrp="1"/>
          </p:cNvSpPr>
          <p:nvPr>
            <p:ph type="sldNum" sz="quarter" idx="12"/>
          </p:nvPr>
        </p:nvSpPr>
        <p:spPr/>
        <p:txBody>
          <a:bodyPr/>
          <a:lstStyle/>
          <a:p>
            <a:fld id="{F1A42C52-D4DC-4ED0-BA72-58ED68FAB774}" type="slidenum">
              <a:rPr lang="en-US" smtClean="0"/>
              <a:t>‹#›</a:t>
            </a:fld>
            <a:endParaRPr lang="en-US"/>
          </a:p>
        </p:txBody>
      </p:sp>
    </p:spTree>
    <p:extLst>
      <p:ext uri="{BB962C8B-B14F-4D97-AF65-F5344CB8AC3E}">
        <p14:creationId xmlns:p14="http://schemas.microsoft.com/office/powerpoint/2010/main" val="177026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819323-9FB4-410D-9DBA-A3EBD2F3A1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7F1C9C-90A3-489A-BB75-E4DF96D604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C00AE7-5306-4950-AF71-1C6E9F2DFDDA}"/>
              </a:ext>
            </a:extLst>
          </p:cNvPr>
          <p:cNvSpPr>
            <a:spLocks noGrp="1"/>
          </p:cNvSpPr>
          <p:nvPr>
            <p:ph type="dt" sz="half" idx="10"/>
          </p:nvPr>
        </p:nvSpPr>
        <p:spPr/>
        <p:txBody>
          <a:bodyPr/>
          <a:lstStyle/>
          <a:p>
            <a:fld id="{F10246BF-2999-48E4-88C8-58B63737893A}" type="datetimeFigureOut">
              <a:rPr lang="en-US" smtClean="0"/>
              <a:t>11/1/2023</a:t>
            </a:fld>
            <a:endParaRPr lang="en-US"/>
          </a:p>
        </p:txBody>
      </p:sp>
      <p:sp>
        <p:nvSpPr>
          <p:cNvPr id="5" name="Footer Placeholder 4">
            <a:extLst>
              <a:ext uri="{FF2B5EF4-FFF2-40B4-BE49-F238E27FC236}">
                <a16:creationId xmlns:a16="http://schemas.microsoft.com/office/drawing/2014/main" id="{DDA12E1B-F5A7-4B40-B6AA-1DFDE7FE46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EE5E2-B1D5-4F5F-A0D4-8AB49B3C7FE2}"/>
              </a:ext>
            </a:extLst>
          </p:cNvPr>
          <p:cNvSpPr>
            <a:spLocks noGrp="1"/>
          </p:cNvSpPr>
          <p:nvPr>
            <p:ph type="sldNum" sz="quarter" idx="12"/>
          </p:nvPr>
        </p:nvSpPr>
        <p:spPr/>
        <p:txBody>
          <a:bodyPr/>
          <a:lstStyle/>
          <a:p>
            <a:fld id="{F1A42C52-D4DC-4ED0-BA72-58ED68FAB774}" type="slidenum">
              <a:rPr lang="en-US" smtClean="0"/>
              <a:t>‹#›</a:t>
            </a:fld>
            <a:endParaRPr lang="en-US"/>
          </a:p>
        </p:txBody>
      </p:sp>
    </p:spTree>
    <p:extLst>
      <p:ext uri="{BB962C8B-B14F-4D97-AF65-F5344CB8AC3E}">
        <p14:creationId xmlns:p14="http://schemas.microsoft.com/office/powerpoint/2010/main" val="268749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A3E62D-3952-41D4-A662-02F7BE2235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3B09FD-BCF1-40E0-9BC7-286A3C61B941}"/>
              </a:ext>
            </a:extLst>
          </p:cNvPr>
          <p:cNvSpPr>
            <a:spLocks noGrp="1"/>
          </p:cNvSpPr>
          <p:nvPr>
            <p:ph type="dt" sz="half" idx="10"/>
          </p:nvPr>
        </p:nvSpPr>
        <p:spPr/>
        <p:txBody>
          <a:bodyPr/>
          <a:lstStyle/>
          <a:p>
            <a:fld id="{4D005F83-E45E-44B1-85B0-C679A58C2C3E}" type="datetime1">
              <a:rPr lang="en-US" smtClean="0"/>
              <a:t>11/1/2023</a:t>
            </a:fld>
            <a:endParaRPr lang="en-US"/>
          </a:p>
        </p:txBody>
      </p:sp>
      <p:sp>
        <p:nvSpPr>
          <p:cNvPr id="5" name="Footer Placeholder 4">
            <a:extLst>
              <a:ext uri="{FF2B5EF4-FFF2-40B4-BE49-F238E27FC236}">
                <a16:creationId xmlns:a16="http://schemas.microsoft.com/office/drawing/2014/main" id="{FF72966E-A57B-4A0E-B301-EEC030D05816}"/>
              </a:ext>
            </a:extLst>
          </p:cNvPr>
          <p:cNvSpPr>
            <a:spLocks noGrp="1"/>
          </p:cNvSpPr>
          <p:nvPr>
            <p:ph type="ftr" sz="quarter" idx="11"/>
          </p:nvPr>
        </p:nvSpPr>
        <p:spPr/>
        <p:txBody>
          <a:bodyPr/>
          <a:lstStyle/>
          <a:p>
            <a:r>
              <a:rPr lang="en-US"/>
              <a:t>Alexander Nozik, next-gen visualization</a:t>
            </a:r>
          </a:p>
        </p:txBody>
      </p:sp>
      <p:sp>
        <p:nvSpPr>
          <p:cNvPr id="6" name="Slide Number Placeholder 5">
            <a:extLst>
              <a:ext uri="{FF2B5EF4-FFF2-40B4-BE49-F238E27FC236}">
                <a16:creationId xmlns:a16="http://schemas.microsoft.com/office/drawing/2014/main" id="{EA81D24B-1A3F-48B4-BC20-D6341F8ED5E9}"/>
              </a:ext>
            </a:extLst>
          </p:cNvPr>
          <p:cNvSpPr>
            <a:spLocks noGrp="1"/>
          </p:cNvSpPr>
          <p:nvPr>
            <p:ph type="sldNum" sz="quarter" idx="12"/>
          </p:nvPr>
        </p:nvSpPr>
        <p:spPr/>
        <p:txBody>
          <a:bodyPr/>
          <a:lstStyle/>
          <a:p>
            <a:fld id="{88C79724-9BD7-426A-8794-8992C04DA04A}" type="slidenum">
              <a:rPr lang="en-US" smtClean="0"/>
              <a:t>‹#›</a:t>
            </a:fld>
            <a:endParaRPr lang="en-US"/>
          </a:p>
        </p:txBody>
      </p:sp>
      <p:sp>
        <p:nvSpPr>
          <p:cNvPr id="7" name="Title Placeholder 1">
            <a:extLst>
              <a:ext uri="{FF2B5EF4-FFF2-40B4-BE49-F238E27FC236}">
                <a16:creationId xmlns:a16="http://schemas.microsoft.com/office/drawing/2014/main" id="{1F2B3335-3645-441A-8FEF-E8B382CADEF7}"/>
              </a:ext>
            </a:extLst>
          </p:cNvPr>
          <p:cNvSpPr>
            <a:spLocks noGrp="1"/>
          </p:cNvSpPr>
          <p:nvPr>
            <p:ph type="title"/>
          </p:nvPr>
        </p:nvSpPr>
        <p:spPr>
          <a:xfrm>
            <a:off x="2019300" y="365125"/>
            <a:ext cx="93345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36396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0DDA9-CFF4-49A0-857F-C47C658E8A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8726DF-7B2B-42BD-8706-81AB93EE3C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B018D9-C259-4F66-A54F-038E1827327A}"/>
              </a:ext>
            </a:extLst>
          </p:cNvPr>
          <p:cNvSpPr>
            <a:spLocks noGrp="1"/>
          </p:cNvSpPr>
          <p:nvPr>
            <p:ph type="dt" sz="half" idx="10"/>
          </p:nvPr>
        </p:nvSpPr>
        <p:spPr/>
        <p:txBody>
          <a:bodyPr/>
          <a:lstStyle/>
          <a:p>
            <a:fld id="{8E255249-84F9-4012-A17D-9A4473C6DAA8}" type="datetime1">
              <a:rPr lang="en-US" smtClean="0"/>
              <a:t>11/1/2023</a:t>
            </a:fld>
            <a:endParaRPr lang="en-US"/>
          </a:p>
        </p:txBody>
      </p:sp>
      <p:sp>
        <p:nvSpPr>
          <p:cNvPr id="5" name="Footer Placeholder 4">
            <a:extLst>
              <a:ext uri="{FF2B5EF4-FFF2-40B4-BE49-F238E27FC236}">
                <a16:creationId xmlns:a16="http://schemas.microsoft.com/office/drawing/2014/main" id="{6C7F190B-A01A-4F9E-A887-6BABEFF2041D}"/>
              </a:ext>
            </a:extLst>
          </p:cNvPr>
          <p:cNvSpPr>
            <a:spLocks noGrp="1"/>
          </p:cNvSpPr>
          <p:nvPr>
            <p:ph type="ftr" sz="quarter" idx="11"/>
          </p:nvPr>
        </p:nvSpPr>
        <p:spPr/>
        <p:txBody>
          <a:bodyPr/>
          <a:lstStyle/>
          <a:p>
            <a:r>
              <a:rPr lang="en-US"/>
              <a:t>Alexander Nozik, next-gen visualization</a:t>
            </a:r>
          </a:p>
        </p:txBody>
      </p:sp>
      <p:sp>
        <p:nvSpPr>
          <p:cNvPr id="6" name="Slide Number Placeholder 5">
            <a:extLst>
              <a:ext uri="{FF2B5EF4-FFF2-40B4-BE49-F238E27FC236}">
                <a16:creationId xmlns:a16="http://schemas.microsoft.com/office/drawing/2014/main" id="{C88ECE69-C364-4C0F-8DCE-B2F7863CBABA}"/>
              </a:ext>
            </a:extLst>
          </p:cNvPr>
          <p:cNvSpPr>
            <a:spLocks noGrp="1"/>
          </p:cNvSpPr>
          <p:nvPr>
            <p:ph type="sldNum" sz="quarter" idx="12"/>
          </p:nvPr>
        </p:nvSpPr>
        <p:spPr/>
        <p:txBody>
          <a:bodyPr/>
          <a:lstStyle/>
          <a:p>
            <a:fld id="{88C79724-9BD7-426A-8794-8992C04DA04A}" type="slidenum">
              <a:rPr lang="en-US" smtClean="0"/>
              <a:t>‹#›</a:t>
            </a:fld>
            <a:endParaRPr lang="en-US"/>
          </a:p>
        </p:txBody>
      </p:sp>
    </p:spTree>
    <p:extLst>
      <p:ext uri="{BB962C8B-B14F-4D97-AF65-F5344CB8AC3E}">
        <p14:creationId xmlns:p14="http://schemas.microsoft.com/office/powerpoint/2010/main" val="147941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FD9305-B2DA-49B5-8CD2-3E83436F50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D7B02D-9B5F-4B3F-A56E-A68D238F81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5D02EB-555A-47C2-97CF-4DD542558FAA}"/>
              </a:ext>
            </a:extLst>
          </p:cNvPr>
          <p:cNvSpPr>
            <a:spLocks noGrp="1"/>
          </p:cNvSpPr>
          <p:nvPr>
            <p:ph type="dt" sz="half" idx="10"/>
          </p:nvPr>
        </p:nvSpPr>
        <p:spPr/>
        <p:txBody>
          <a:bodyPr/>
          <a:lstStyle/>
          <a:p>
            <a:fld id="{8D252F8B-8233-4C81-89FD-8BA9BC27DA61}" type="datetime1">
              <a:rPr lang="en-US" smtClean="0"/>
              <a:t>11/1/2023</a:t>
            </a:fld>
            <a:endParaRPr lang="en-US"/>
          </a:p>
        </p:txBody>
      </p:sp>
      <p:sp>
        <p:nvSpPr>
          <p:cNvPr id="6" name="Footer Placeholder 5">
            <a:extLst>
              <a:ext uri="{FF2B5EF4-FFF2-40B4-BE49-F238E27FC236}">
                <a16:creationId xmlns:a16="http://schemas.microsoft.com/office/drawing/2014/main" id="{8A91CA52-F9D2-40F1-AFD2-384707A4C567}"/>
              </a:ext>
            </a:extLst>
          </p:cNvPr>
          <p:cNvSpPr>
            <a:spLocks noGrp="1"/>
          </p:cNvSpPr>
          <p:nvPr>
            <p:ph type="ftr" sz="quarter" idx="11"/>
          </p:nvPr>
        </p:nvSpPr>
        <p:spPr/>
        <p:txBody>
          <a:bodyPr/>
          <a:lstStyle/>
          <a:p>
            <a:r>
              <a:rPr lang="en-US"/>
              <a:t>Alexander Nozik, next-gen visualization</a:t>
            </a:r>
          </a:p>
        </p:txBody>
      </p:sp>
      <p:sp>
        <p:nvSpPr>
          <p:cNvPr id="7" name="Slide Number Placeholder 6">
            <a:extLst>
              <a:ext uri="{FF2B5EF4-FFF2-40B4-BE49-F238E27FC236}">
                <a16:creationId xmlns:a16="http://schemas.microsoft.com/office/drawing/2014/main" id="{70BDCF8F-96CB-4B40-8023-0E4F38886FD2}"/>
              </a:ext>
            </a:extLst>
          </p:cNvPr>
          <p:cNvSpPr>
            <a:spLocks noGrp="1"/>
          </p:cNvSpPr>
          <p:nvPr>
            <p:ph type="sldNum" sz="quarter" idx="12"/>
          </p:nvPr>
        </p:nvSpPr>
        <p:spPr/>
        <p:txBody>
          <a:bodyPr/>
          <a:lstStyle/>
          <a:p>
            <a:fld id="{88C79724-9BD7-426A-8794-8992C04DA04A}" type="slidenum">
              <a:rPr lang="en-US" smtClean="0"/>
              <a:t>‹#›</a:t>
            </a:fld>
            <a:endParaRPr lang="en-US"/>
          </a:p>
        </p:txBody>
      </p:sp>
      <p:sp>
        <p:nvSpPr>
          <p:cNvPr id="8" name="Title Placeholder 1">
            <a:extLst>
              <a:ext uri="{FF2B5EF4-FFF2-40B4-BE49-F238E27FC236}">
                <a16:creationId xmlns:a16="http://schemas.microsoft.com/office/drawing/2014/main" id="{93F75B59-EC6A-4D0F-A0DC-CFBDD307333F}"/>
              </a:ext>
            </a:extLst>
          </p:cNvPr>
          <p:cNvSpPr>
            <a:spLocks noGrp="1"/>
          </p:cNvSpPr>
          <p:nvPr>
            <p:ph type="title"/>
          </p:nvPr>
        </p:nvSpPr>
        <p:spPr>
          <a:xfrm>
            <a:off x="2019300" y="365125"/>
            <a:ext cx="93345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80309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F8C2E4-C7A8-4064-BD28-AB72167482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5DB4AF-1FD8-4718-A0A2-D68ADA189D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501525-7DB6-4290-8B6C-DCF486FA7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9177CA-C551-47AE-88F5-106FAB7CD8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1423A9-846A-4A2C-86A4-F2D4B7C5C668}"/>
              </a:ext>
            </a:extLst>
          </p:cNvPr>
          <p:cNvSpPr>
            <a:spLocks noGrp="1"/>
          </p:cNvSpPr>
          <p:nvPr>
            <p:ph type="dt" sz="half" idx="10"/>
          </p:nvPr>
        </p:nvSpPr>
        <p:spPr/>
        <p:txBody>
          <a:bodyPr/>
          <a:lstStyle/>
          <a:p>
            <a:fld id="{D890AD4D-8AAA-4731-A7FE-42972C552533}" type="datetime1">
              <a:rPr lang="en-US" smtClean="0"/>
              <a:t>11/1/2023</a:t>
            </a:fld>
            <a:endParaRPr lang="en-US"/>
          </a:p>
        </p:txBody>
      </p:sp>
      <p:sp>
        <p:nvSpPr>
          <p:cNvPr id="8" name="Footer Placeholder 7">
            <a:extLst>
              <a:ext uri="{FF2B5EF4-FFF2-40B4-BE49-F238E27FC236}">
                <a16:creationId xmlns:a16="http://schemas.microsoft.com/office/drawing/2014/main" id="{DC1BCBC9-0E56-4F0B-A277-488BED2FA518}"/>
              </a:ext>
            </a:extLst>
          </p:cNvPr>
          <p:cNvSpPr>
            <a:spLocks noGrp="1"/>
          </p:cNvSpPr>
          <p:nvPr>
            <p:ph type="ftr" sz="quarter" idx="11"/>
          </p:nvPr>
        </p:nvSpPr>
        <p:spPr/>
        <p:txBody>
          <a:bodyPr/>
          <a:lstStyle/>
          <a:p>
            <a:r>
              <a:rPr lang="en-US"/>
              <a:t>Alexander Nozik, next-gen visualization</a:t>
            </a:r>
          </a:p>
        </p:txBody>
      </p:sp>
      <p:sp>
        <p:nvSpPr>
          <p:cNvPr id="9" name="Slide Number Placeholder 8">
            <a:extLst>
              <a:ext uri="{FF2B5EF4-FFF2-40B4-BE49-F238E27FC236}">
                <a16:creationId xmlns:a16="http://schemas.microsoft.com/office/drawing/2014/main" id="{CF6191A3-E3DA-485A-B202-8411B4372B3D}"/>
              </a:ext>
            </a:extLst>
          </p:cNvPr>
          <p:cNvSpPr>
            <a:spLocks noGrp="1"/>
          </p:cNvSpPr>
          <p:nvPr>
            <p:ph type="sldNum" sz="quarter" idx="12"/>
          </p:nvPr>
        </p:nvSpPr>
        <p:spPr/>
        <p:txBody>
          <a:bodyPr/>
          <a:lstStyle/>
          <a:p>
            <a:fld id="{88C79724-9BD7-426A-8794-8992C04DA04A}" type="slidenum">
              <a:rPr lang="en-US" smtClean="0"/>
              <a:t>‹#›</a:t>
            </a:fld>
            <a:endParaRPr lang="en-US"/>
          </a:p>
        </p:txBody>
      </p:sp>
      <p:sp>
        <p:nvSpPr>
          <p:cNvPr id="10" name="Title Placeholder 1">
            <a:extLst>
              <a:ext uri="{FF2B5EF4-FFF2-40B4-BE49-F238E27FC236}">
                <a16:creationId xmlns:a16="http://schemas.microsoft.com/office/drawing/2014/main" id="{B1D9ABA4-2CDC-4758-9136-E0F019E13471}"/>
              </a:ext>
            </a:extLst>
          </p:cNvPr>
          <p:cNvSpPr>
            <a:spLocks noGrp="1"/>
          </p:cNvSpPr>
          <p:nvPr>
            <p:ph type="title"/>
          </p:nvPr>
        </p:nvSpPr>
        <p:spPr>
          <a:xfrm>
            <a:off x="2019300" y="365125"/>
            <a:ext cx="93345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982220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CCF80-0F9B-4651-B74D-96989CC8E1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36DAEF-FA6F-46B3-886D-E572C4440A7A}"/>
              </a:ext>
            </a:extLst>
          </p:cNvPr>
          <p:cNvSpPr>
            <a:spLocks noGrp="1"/>
          </p:cNvSpPr>
          <p:nvPr>
            <p:ph type="dt" sz="half" idx="10"/>
          </p:nvPr>
        </p:nvSpPr>
        <p:spPr/>
        <p:txBody>
          <a:bodyPr/>
          <a:lstStyle/>
          <a:p>
            <a:fld id="{57D1D652-4B0D-4AE8-973E-E3596DDFA40B}" type="datetime1">
              <a:rPr lang="en-US" smtClean="0"/>
              <a:t>11/1/2023</a:t>
            </a:fld>
            <a:endParaRPr lang="en-US"/>
          </a:p>
        </p:txBody>
      </p:sp>
      <p:sp>
        <p:nvSpPr>
          <p:cNvPr id="4" name="Footer Placeholder 3">
            <a:extLst>
              <a:ext uri="{FF2B5EF4-FFF2-40B4-BE49-F238E27FC236}">
                <a16:creationId xmlns:a16="http://schemas.microsoft.com/office/drawing/2014/main" id="{A1AB0CD7-09F0-4C0A-AA0F-1BA24B572F87}"/>
              </a:ext>
            </a:extLst>
          </p:cNvPr>
          <p:cNvSpPr>
            <a:spLocks noGrp="1"/>
          </p:cNvSpPr>
          <p:nvPr>
            <p:ph type="ftr" sz="quarter" idx="11"/>
          </p:nvPr>
        </p:nvSpPr>
        <p:spPr/>
        <p:txBody>
          <a:bodyPr/>
          <a:lstStyle/>
          <a:p>
            <a:r>
              <a:rPr lang="en-US"/>
              <a:t>Alexander Nozik, next-gen visualization</a:t>
            </a:r>
          </a:p>
        </p:txBody>
      </p:sp>
      <p:sp>
        <p:nvSpPr>
          <p:cNvPr id="5" name="Slide Number Placeholder 4">
            <a:extLst>
              <a:ext uri="{FF2B5EF4-FFF2-40B4-BE49-F238E27FC236}">
                <a16:creationId xmlns:a16="http://schemas.microsoft.com/office/drawing/2014/main" id="{771135EA-36EF-4BA6-B6A1-B11A05276EE8}"/>
              </a:ext>
            </a:extLst>
          </p:cNvPr>
          <p:cNvSpPr>
            <a:spLocks noGrp="1"/>
          </p:cNvSpPr>
          <p:nvPr>
            <p:ph type="sldNum" sz="quarter" idx="12"/>
          </p:nvPr>
        </p:nvSpPr>
        <p:spPr/>
        <p:txBody>
          <a:bodyPr/>
          <a:lstStyle/>
          <a:p>
            <a:fld id="{88C79724-9BD7-426A-8794-8992C04DA04A}" type="slidenum">
              <a:rPr lang="en-US" smtClean="0"/>
              <a:t>‹#›</a:t>
            </a:fld>
            <a:endParaRPr lang="en-US"/>
          </a:p>
        </p:txBody>
      </p:sp>
    </p:spTree>
    <p:extLst>
      <p:ext uri="{BB962C8B-B14F-4D97-AF65-F5344CB8AC3E}">
        <p14:creationId xmlns:p14="http://schemas.microsoft.com/office/powerpoint/2010/main" val="37346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A323BC-C184-4A17-95F6-1F6146D9555C}"/>
              </a:ext>
            </a:extLst>
          </p:cNvPr>
          <p:cNvSpPr>
            <a:spLocks noGrp="1"/>
          </p:cNvSpPr>
          <p:nvPr>
            <p:ph type="dt" sz="half" idx="10"/>
          </p:nvPr>
        </p:nvSpPr>
        <p:spPr/>
        <p:txBody>
          <a:bodyPr/>
          <a:lstStyle/>
          <a:p>
            <a:fld id="{8929EAED-9566-47F7-94C5-614FE5DF28D8}" type="datetime1">
              <a:rPr lang="en-US" smtClean="0"/>
              <a:t>11/1/2023</a:t>
            </a:fld>
            <a:endParaRPr lang="en-US"/>
          </a:p>
        </p:txBody>
      </p:sp>
      <p:sp>
        <p:nvSpPr>
          <p:cNvPr id="3" name="Footer Placeholder 2">
            <a:extLst>
              <a:ext uri="{FF2B5EF4-FFF2-40B4-BE49-F238E27FC236}">
                <a16:creationId xmlns:a16="http://schemas.microsoft.com/office/drawing/2014/main" id="{8DF86C65-0238-4A33-A4B9-B058AB62A313}"/>
              </a:ext>
            </a:extLst>
          </p:cNvPr>
          <p:cNvSpPr>
            <a:spLocks noGrp="1"/>
          </p:cNvSpPr>
          <p:nvPr>
            <p:ph type="ftr" sz="quarter" idx="11"/>
          </p:nvPr>
        </p:nvSpPr>
        <p:spPr/>
        <p:txBody>
          <a:bodyPr/>
          <a:lstStyle/>
          <a:p>
            <a:r>
              <a:rPr lang="en-US"/>
              <a:t>Alexander Nozik, next-gen visualization</a:t>
            </a:r>
          </a:p>
        </p:txBody>
      </p:sp>
      <p:sp>
        <p:nvSpPr>
          <p:cNvPr id="4" name="Slide Number Placeholder 3">
            <a:extLst>
              <a:ext uri="{FF2B5EF4-FFF2-40B4-BE49-F238E27FC236}">
                <a16:creationId xmlns:a16="http://schemas.microsoft.com/office/drawing/2014/main" id="{3A696917-4B66-4620-92B4-F4C252A1DBE3}"/>
              </a:ext>
            </a:extLst>
          </p:cNvPr>
          <p:cNvSpPr>
            <a:spLocks noGrp="1"/>
          </p:cNvSpPr>
          <p:nvPr>
            <p:ph type="sldNum" sz="quarter" idx="12"/>
          </p:nvPr>
        </p:nvSpPr>
        <p:spPr/>
        <p:txBody>
          <a:bodyPr/>
          <a:lstStyle/>
          <a:p>
            <a:fld id="{88C79724-9BD7-426A-8794-8992C04DA04A}" type="slidenum">
              <a:rPr lang="en-US" smtClean="0"/>
              <a:t>‹#›</a:t>
            </a:fld>
            <a:endParaRPr lang="en-US"/>
          </a:p>
        </p:txBody>
      </p:sp>
    </p:spTree>
    <p:extLst>
      <p:ext uri="{BB962C8B-B14F-4D97-AF65-F5344CB8AC3E}">
        <p14:creationId xmlns:p14="http://schemas.microsoft.com/office/powerpoint/2010/main" val="2713347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7D3AB-A970-4C56-9435-2CCCED44D7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14A19D-22D3-4C76-ADE9-21D4A16FDD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20C62F-6938-4208-B1CC-6164A4F7B611}"/>
              </a:ext>
            </a:extLst>
          </p:cNvPr>
          <p:cNvSpPr>
            <a:spLocks noGrp="1"/>
          </p:cNvSpPr>
          <p:nvPr>
            <p:ph type="dt" sz="half" idx="10"/>
          </p:nvPr>
        </p:nvSpPr>
        <p:spPr/>
        <p:txBody>
          <a:bodyPr/>
          <a:lstStyle/>
          <a:p>
            <a:fld id="{DF59EC0E-9049-4450-9AB4-8A4D1556385D}" type="datetime1">
              <a:rPr lang="en-US" smtClean="0"/>
              <a:t>11/1/2023</a:t>
            </a:fld>
            <a:endParaRPr lang="en-US"/>
          </a:p>
        </p:txBody>
      </p:sp>
      <p:sp>
        <p:nvSpPr>
          <p:cNvPr id="5" name="Footer Placeholder 4">
            <a:extLst>
              <a:ext uri="{FF2B5EF4-FFF2-40B4-BE49-F238E27FC236}">
                <a16:creationId xmlns:a16="http://schemas.microsoft.com/office/drawing/2014/main" id="{183EAB66-8AB5-4B69-AC83-6E17E373867D}"/>
              </a:ext>
            </a:extLst>
          </p:cNvPr>
          <p:cNvSpPr>
            <a:spLocks noGrp="1"/>
          </p:cNvSpPr>
          <p:nvPr>
            <p:ph type="ftr" sz="quarter" idx="11"/>
          </p:nvPr>
        </p:nvSpPr>
        <p:spPr/>
        <p:txBody>
          <a:bodyPr/>
          <a:lstStyle/>
          <a:p>
            <a:r>
              <a:rPr lang="en-US"/>
              <a:t>Alexander Nozik, next-gen visualization</a:t>
            </a:r>
          </a:p>
        </p:txBody>
      </p:sp>
      <p:sp>
        <p:nvSpPr>
          <p:cNvPr id="6" name="Slide Number Placeholder 5">
            <a:extLst>
              <a:ext uri="{FF2B5EF4-FFF2-40B4-BE49-F238E27FC236}">
                <a16:creationId xmlns:a16="http://schemas.microsoft.com/office/drawing/2014/main" id="{571D065A-2445-4D5A-B3AD-651A070BB233}"/>
              </a:ext>
            </a:extLst>
          </p:cNvPr>
          <p:cNvSpPr>
            <a:spLocks noGrp="1"/>
          </p:cNvSpPr>
          <p:nvPr>
            <p:ph type="sldNum" sz="quarter" idx="12"/>
          </p:nvPr>
        </p:nvSpPr>
        <p:spPr/>
        <p:txBody>
          <a:bodyPr/>
          <a:lstStyle/>
          <a:p>
            <a:fld id="{88C79724-9BD7-426A-8794-8992C04DA04A}" type="slidenum">
              <a:rPr lang="en-US" smtClean="0"/>
              <a:t>‹#›</a:t>
            </a:fld>
            <a:endParaRPr lang="en-US"/>
          </a:p>
        </p:txBody>
      </p:sp>
    </p:spTree>
    <p:extLst>
      <p:ext uri="{BB962C8B-B14F-4D97-AF65-F5344CB8AC3E}">
        <p14:creationId xmlns:p14="http://schemas.microsoft.com/office/powerpoint/2010/main" val="21013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0AFE-037D-45DF-B974-4055007AA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DF76A4C-A7CF-4C67-92E5-FC9FE1340A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234E5F-69B4-4C6B-A249-4B5562DAEF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7C703E-AE32-4042-8CA5-B98F66FAEA9E}"/>
              </a:ext>
            </a:extLst>
          </p:cNvPr>
          <p:cNvSpPr>
            <a:spLocks noGrp="1"/>
          </p:cNvSpPr>
          <p:nvPr>
            <p:ph type="dt" sz="half" idx="10"/>
          </p:nvPr>
        </p:nvSpPr>
        <p:spPr/>
        <p:txBody>
          <a:bodyPr/>
          <a:lstStyle>
            <a:lvl1pPr>
              <a:defRPr>
                <a:solidFill>
                  <a:schemeClr val="tx1"/>
                </a:solidFill>
              </a:defRPr>
            </a:lvl1pPr>
          </a:lstStyle>
          <a:p>
            <a:fld id="{F10246BF-2999-48E4-88C8-58B63737893A}" type="datetimeFigureOut">
              <a:rPr lang="en-US" smtClean="0"/>
              <a:pPr/>
              <a:t>11/1/2023</a:t>
            </a:fld>
            <a:endParaRPr lang="en-US" dirty="0"/>
          </a:p>
        </p:txBody>
      </p:sp>
      <p:sp>
        <p:nvSpPr>
          <p:cNvPr id="6" name="Footer Placeholder 5">
            <a:extLst>
              <a:ext uri="{FF2B5EF4-FFF2-40B4-BE49-F238E27FC236}">
                <a16:creationId xmlns:a16="http://schemas.microsoft.com/office/drawing/2014/main" id="{CD8EAC73-F05B-48B1-B034-B2D779B1F999}"/>
              </a:ext>
            </a:extLst>
          </p:cNvPr>
          <p:cNvSpPr>
            <a:spLocks noGrp="1"/>
          </p:cNvSpPr>
          <p:nvPr>
            <p:ph type="ftr" sz="quarter" idx="11"/>
          </p:nvPr>
        </p:nvSpPr>
        <p:spPr/>
        <p:txBody>
          <a:bodyPr/>
          <a:lstStyle>
            <a:lvl1pPr>
              <a:defRPr>
                <a:solidFill>
                  <a:schemeClr val="tx1"/>
                </a:solidFill>
              </a:defRPr>
            </a:lvl1pPr>
          </a:lstStyle>
          <a:p>
            <a:endParaRPr lang="en-US" dirty="0"/>
          </a:p>
        </p:txBody>
      </p:sp>
      <p:sp>
        <p:nvSpPr>
          <p:cNvPr id="7" name="Slide Number Placeholder 6">
            <a:extLst>
              <a:ext uri="{FF2B5EF4-FFF2-40B4-BE49-F238E27FC236}">
                <a16:creationId xmlns:a16="http://schemas.microsoft.com/office/drawing/2014/main" id="{8DCD2E69-B540-4E43-B503-6D9AD4C90679}"/>
              </a:ext>
            </a:extLst>
          </p:cNvPr>
          <p:cNvSpPr>
            <a:spLocks noGrp="1"/>
          </p:cNvSpPr>
          <p:nvPr>
            <p:ph type="sldNum" sz="quarter" idx="12"/>
          </p:nvPr>
        </p:nvSpPr>
        <p:spPr/>
        <p:txBody>
          <a:bodyPr/>
          <a:lstStyle>
            <a:lvl1pPr>
              <a:defRPr>
                <a:solidFill>
                  <a:schemeClr val="tx1"/>
                </a:solidFill>
              </a:defRPr>
            </a:lvl1pPr>
          </a:lstStyle>
          <a:p>
            <a:fld id="{F1A42C52-D4DC-4ED0-BA72-58ED68FAB774}" type="slidenum">
              <a:rPr lang="en-US" smtClean="0"/>
              <a:pPr/>
              <a:t>‹#›</a:t>
            </a:fld>
            <a:endParaRPr lang="en-US" dirty="0"/>
          </a:p>
        </p:txBody>
      </p:sp>
    </p:spTree>
    <p:extLst>
      <p:ext uri="{BB962C8B-B14F-4D97-AF65-F5344CB8AC3E}">
        <p14:creationId xmlns:p14="http://schemas.microsoft.com/office/powerpoint/2010/main" val="189867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image" Target="../media/image2.svg" /><Relationship Id="rId5" Type="http://schemas.openxmlformats.org/officeDocument/2006/relationships/slideLayout" Target="../slideLayouts/slideLayout5.xml" /><Relationship Id="rId10"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theme" Target="../theme/theme1.xml" /></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 /><Relationship Id="rId2" Type="http://schemas.openxmlformats.org/officeDocument/2006/relationships/slideLayout" Target="../slideLayouts/slideLayout10.xml" /><Relationship Id="rId1" Type="http://schemas.openxmlformats.org/officeDocument/2006/relationships/slideLayout" Target="../slideLayouts/slideLayout9.xml" /><Relationship Id="rId4"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F4CE1E-BFF4-4304-867C-80038E353381}"/>
              </a:ext>
            </a:extLst>
          </p:cNvPr>
          <p:cNvSpPr>
            <a:spLocks noGrp="1"/>
          </p:cNvSpPr>
          <p:nvPr>
            <p:ph type="title"/>
          </p:nvPr>
        </p:nvSpPr>
        <p:spPr>
          <a:xfrm>
            <a:off x="2019300" y="365125"/>
            <a:ext cx="93345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7F41CC-CD33-4E37-91B1-D4B91DC770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3B809-3DDA-474E-B1B0-E456DB45D8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313C9AAC-481D-4426-86E9-C83EC9DE44E2}" type="datetime1">
              <a:rPr lang="en-US" smtClean="0"/>
              <a:t>11/1/2023</a:t>
            </a:fld>
            <a:endParaRPr lang="en-US"/>
          </a:p>
        </p:txBody>
      </p:sp>
      <p:sp>
        <p:nvSpPr>
          <p:cNvPr id="5" name="Footer Placeholder 4">
            <a:extLst>
              <a:ext uri="{FF2B5EF4-FFF2-40B4-BE49-F238E27FC236}">
                <a16:creationId xmlns:a16="http://schemas.microsoft.com/office/drawing/2014/main" id="{3CA85B04-452F-4C16-AFCC-69CF7A2487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r>
              <a:rPr lang="en-US"/>
              <a:t>Alexander Nozik, next-gen visualization</a:t>
            </a:r>
          </a:p>
        </p:txBody>
      </p:sp>
      <p:sp>
        <p:nvSpPr>
          <p:cNvPr id="6" name="Slide Number Placeholder 5">
            <a:extLst>
              <a:ext uri="{FF2B5EF4-FFF2-40B4-BE49-F238E27FC236}">
                <a16:creationId xmlns:a16="http://schemas.microsoft.com/office/drawing/2014/main" id="{0719184E-F2E2-4F43-A654-B2A59A03A0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88C79724-9BD7-426A-8794-8992C04DA04A}" type="slidenum">
              <a:rPr lang="en-US" smtClean="0"/>
              <a:t>‹#›</a:t>
            </a:fld>
            <a:endParaRPr lang="en-US"/>
          </a:p>
        </p:txBody>
      </p:sp>
      <p:pic>
        <p:nvPicPr>
          <p:cNvPr id="8" name="Graphic 7">
            <a:extLst>
              <a:ext uri="{FF2B5EF4-FFF2-40B4-BE49-F238E27FC236}">
                <a16:creationId xmlns:a16="http://schemas.microsoft.com/office/drawing/2014/main" id="{7D76D33F-53B9-4403-A269-99A479E21E9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38200" y="572123"/>
            <a:ext cx="1181100" cy="1076325"/>
          </a:xfrm>
          <a:prstGeom prst="rect">
            <a:avLst/>
          </a:prstGeom>
          <a:effectLst>
            <a:outerShdw blurRad="50800" dist="38100" dir="2700000" algn="tl" rotWithShape="0">
              <a:prstClr val="black">
                <a:alpha val="40000"/>
              </a:prstClr>
            </a:outerShdw>
          </a:effectLst>
        </p:spPr>
      </p:pic>
      <p:cxnSp>
        <p:nvCxnSpPr>
          <p:cNvPr id="10" name="Straight Connector 9">
            <a:extLst>
              <a:ext uri="{FF2B5EF4-FFF2-40B4-BE49-F238E27FC236}">
                <a16:creationId xmlns:a16="http://schemas.microsoft.com/office/drawing/2014/main" id="{7ACF1C53-EE4B-4B90-9490-4CEB63D8FCF2}"/>
              </a:ext>
            </a:extLst>
          </p:cNvPr>
          <p:cNvCxnSpPr/>
          <p:nvPr/>
        </p:nvCxnSpPr>
        <p:spPr>
          <a:xfrm>
            <a:off x="2019300" y="1252153"/>
            <a:ext cx="9334500" cy="0"/>
          </a:xfrm>
          <a:prstGeom prst="line">
            <a:avLst/>
          </a:prstGeom>
          <a:ln w="57150">
            <a:solidFill>
              <a:srgbClr val="003DA6"/>
            </a:solidFill>
          </a:ln>
          <a:effectLst>
            <a:outerShdw blurRad="50800" dist="38100" dir="2700000" algn="t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cxnSp>
        <p:nvCxnSpPr>
          <p:cNvPr id="11" name="Straight Connector 10">
            <a:extLst>
              <a:ext uri="{FF2B5EF4-FFF2-40B4-BE49-F238E27FC236}">
                <a16:creationId xmlns:a16="http://schemas.microsoft.com/office/drawing/2014/main" id="{3F3FCF11-94F8-4324-B884-5EF7C8E73483}"/>
              </a:ext>
            </a:extLst>
          </p:cNvPr>
          <p:cNvCxnSpPr>
            <a:cxnSpLocks/>
          </p:cNvCxnSpPr>
          <p:nvPr/>
        </p:nvCxnSpPr>
        <p:spPr>
          <a:xfrm>
            <a:off x="838200" y="6176963"/>
            <a:ext cx="10515600" cy="0"/>
          </a:xfrm>
          <a:prstGeom prst="line">
            <a:avLst/>
          </a:prstGeom>
          <a:ln w="57150">
            <a:solidFill>
              <a:srgbClr val="003DA6"/>
            </a:solidFill>
          </a:ln>
          <a:effectLst>
            <a:outerShdw blurRad="50800" dist="38100" dir="2700000" algn="t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8124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31D730-A8E4-4C7E-8801-83543F1CB3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5F7FADA-5551-4844-BB34-47E02F666B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5662255-ADE8-4F26-B2F1-D01AA9E927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17F12650-693F-40E0-A65D-06CE712BC905}" type="datetimeFigureOut">
              <a:rPr lang="en-US" smtClean="0"/>
              <a:pPr/>
              <a:t>11/1/2023</a:t>
            </a:fld>
            <a:endParaRPr lang="en-US" dirty="0"/>
          </a:p>
        </p:txBody>
      </p:sp>
      <p:sp>
        <p:nvSpPr>
          <p:cNvPr id="5" name="Footer Placeholder 4">
            <a:extLst>
              <a:ext uri="{FF2B5EF4-FFF2-40B4-BE49-F238E27FC236}">
                <a16:creationId xmlns:a16="http://schemas.microsoft.com/office/drawing/2014/main" id="{9B4F8C81-655A-4612-9EA5-E566ADB8B6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E707BD41-B0EC-40B4-BA5B-0BFA1E776F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B7C583B6-DB41-4344-B7DC-ED4C9675CF66}" type="slidenum">
              <a:rPr lang="en-US" smtClean="0"/>
              <a:pPr/>
              <a:t>‹#›</a:t>
            </a:fld>
            <a:endParaRPr lang="en-US" dirty="0"/>
          </a:p>
        </p:txBody>
      </p:sp>
      <p:cxnSp>
        <p:nvCxnSpPr>
          <p:cNvPr id="8" name="Straight Connector 7">
            <a:extLst>
              <a:ext uri="{FF2B5EF4-FFF2-40B4-BE49-F238E27FC236}">
                <a16:creationId xmlns:a16="http://schemas.microsoft.com/office/drawing/2014/main" id="{5DC88235-F8C0-47F6-81E1-E5FD7232FE33}"/>
              </a:ext>
            </a:extLst>
          </p:cNvPr>
          <p:cNvCxnSpPr>
            <a:cxnSpLocks/>
          </p:cNvCxnSpPr>
          <p:nvPr/>
        </p:nvCxnSpPr>
        <p:spPr>
          <a:xfrm>
            <a:off x="838200" y="6176963"/>
            <a:ext cx="10515600" cy="0"/>
          </a:xfrm>
          <a:prstGeom prst="line">
            <a:avLst/>
          </a:prstGeom>
          <a:ln w="57150">
            <a:solidFill>
              <a:srgbClr val="003DA6"/>
            </a:solidFill>
          </a:ln>
          <a:effectLst>
            <a:outerShdw blurRad="50800" dist="38100" dir="2700000" algn="t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02076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15.png" /><Relationship Id="rId2" Type="http://schemas.openxmlformats.org/officeDocument/2006/relationships/notesSlide" Target="../notesSlides/notesSlide10.xml" /><Relationship Id="rId1" Type="http://schemas.openxmlformats.org/officeDocument/2006/relationships/slideLayout" Target="../slideLayouts/slideLayout4.xml" /></Relationships>
</file>

<file path=ppt/slides/_rels/slide11.xml.rels><?xml version="1.0" encoding="UTF-8" standalone="yes"?>
<Relationships xmlns="http://schemas.openxmlformats.org/package/2006/relationships"><Relationship Id="rId3" Type="http://schemas.openxmlformats.org/officeDocument/2006/relationships/image" Target="../media/image16.png" /><Relationship Id="rId2" Type="http://schemas.openxmlformats.org/officeDocument/2006/relationships/notesSlide" Target="../notesSlides/notesSlide11.xml" /><Relationship Id="rId1" Type="http://schemas.openxmlformats.org/officeDocument/2006/relationships/slideLayout" Target="../slideLayouts/slideLayout4.xml" /><Relationship Id="rId4" Type="http://schemas.openxmlformats.org/officeDocument/2006/relationships/image" Target="../media/image17.png" /></Relationships>
</file>

<file path=ppt/slides/_rels/slide12.xml.rels><?xml version="1.0" encoding="UTF-8" standalone="yes"?>
<Relationships xmlns="http://schemas.openxmlformats.org/package/2006/relationships"><Relationship Id="rId3" Type="http://schemas.openxmlformats.org/officeDocument/2006/relationships/image" Target="../media/image18.png" /><Relationship Id="rId2" Type="http://schemas.openxmlformats.org/officeDocument/2006/relationships/notesSlide" Target="../notesSlides/notesSlide12.xml" /><Relationship Id="rId1" Type="http://schemas.openxmlformats.org/officeDocument/2006/relationships/slideLayout" Target="../slideLayouts/slideLayout4.xml" /><Relationship Id="rId5" Type="http://schemas.openxmlformats.org/officeDocument/2006/relationships/image" Target="../media/image20.png" /><Relationship Id="rId4" Type="http://schemas.openxmlformats.org/officeDocument/2006/relationships/image" Target="../media/image19.png"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hyperlink" Target="https://github.com/SciProgCentre/visionforge" TargetMode="External" /><Relationship Id="rId2" Type="http://schemas.openxmlformats.org/officeDocument/2006/relationships/notesSlide" Target="../notesSlides/notesSlide3.xml" /><Relationship Id="rId1" Type="http://schemas.openxmlformats.org/officeDocument/2006/relationships/slideLayout" Target="../slideLayouts/slideLayout3.xml" /><Relationship Id="rId4" Type="http://schemas.openxmlformats.org/officeDocument/2006/relationships/image" Target="../media/image4.png" /></Relationships>
</file>

<file path=ppt/slides/_rels/slide4.xml.rels><?xml version="1.0" encoding="UTF-8" standalone="yes"?>
<Relationships xmlns="http://schemas.openxmlformats.org/package/2006/relationships"><Relationship Id="rId3" Type="http://schemas.openxmlformats.org/officeDocument/2006/relationships/hyperlink" Target="https://threejs.org/" TargetMode="External" /><Relationship Id="rId2" Type="http://schemas.openxmlformats.org/officeDocument/2006/relationships/notesSlide" Target="../notesSlides/notesSlide4.xml" /><Relationship Id="rId1" Type="http://schemas.openxmlformats.org/officeDocument/2006/relationships/slideLayout" Target="../slideLayouts/slideLayout4.xml" /><Relationship Id="rId4" Type="http://schemas.openxmlformats.org/officeDocument/2006/relationships/image" Target="../media/image5.png" /></Relationships>
</file>

<file path=ppt/slides/_rels/slide5.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5.xml"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notesSlide" Target="../notesSlides/notesSlide6.xml" /><Relationship Id="rId1" Type="http://schemas.openxmlformats.org/officeDocument/2006/relationships/slideLayout" Target="../slideLayouts/slideLayout4.xml" /><Relationship Id="rId4" Type="http://schemas.openxmlformats.org/officeDocument/2006/relationships/hyperlink" Target="https://npm.mipt.ru/demos/vf-dynamic/" TargetMode="External" /></Relationships>
</file>

<file path=ppt/slides/_rels/slide7.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7.xml" /><Relationship Id="rId1" Type="http://schemas.openxmlformats.org/officeDocument/2006/relationships/slideLayout" Target="../slideLayouts/slideLayout4.xml" /><Relationship Id="rId4" Type="http://schemas.openxmlformats.org/officeDocument/2006/relationships/image" Target="../media/image9.png" /></Relationships>
</file>

<file path=ppt/slides/_rels/slide8.xml.rels><?xml version="1.0" encoding="UTF-8" standalone="yes"?>
<Relationships xmlns="http://schemas.openxmlformats.org/package/2006/relationships"><Relationship Id="rId3" Type="http://schemas.openxmlformats.org/officeDocument/2006/relationships/image" Target="../media/image10.png" /><Relationship Id="rId2" Type="http://schemas.openxmlformats.org/officeDocument/2006/relationships/notesSlide" Target="../notesSlides/notesSlide8.xml"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3" Type="http://schemas.openxmlformats.org/officeDocument/2006/relationships/image" Target="../media/image11.png" /><Relationship Id="rId2" Type="http://schemas.openxmlformats.org/officeDocument/2006/relationships/notesSlide" Target="../notesSlides/notesSlide9.xml" /><Relationship Id="rId1" Type="http://schemas.openxmlformats.org/officeDocument/2006/relationships/slideLayout" Target="../slideLayouts/slideLayout4.xml" /><Relationship Id="rId6" Type="http://schemas.openxmlformats.org/officeDocument/2006/relationships/image" Target="../media/image14.svg" /><Relationship Id="rId5" Type="http://schemas.openxmlformats.org/officeDocument/2006/relationships/image" Target="../media/image13.png" /><Relationship Id="rId4" Type="http://schemas.openxmlformats.org/officeDocument/2006/relationships/image" Target="../media/image12.sv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6E0E-2B03-CD5B-1917-91A27566FD75}"/>
              </a:ext>
            </a:extLst>
          </p:cNvPr>
          <p:cNvSpPr>
            <a:spLocks noGrp="1"/>
          </p:cNvSpPr>
          <p:nvPr>
            <p:ph type="ctrTitle"/>
          </p:nvPr>
        </p:nvSpPr>
        <p:spPr>
          <a:xfrm>
            <a:off x="1524000" y="2235200"/>
            <a:ext cx="9144000" cy="2387600"/>
          </a:xfrm>
        </p:spPr>
        <p:txBody>
          <a:bodyPr>
            <a:normAutofit fontScale="90000"/>
          </a:bodyPr>
          <a:lstStyle/>
          <a:p>
            <a:r>
              <a:rPr lang="en-US" dirty="0"/>
              <a:t>Development of Next-Gen Event Visualization Platform </a:t>
            </a:r>
            <a:br>
              <a:rPr lang="en-US" dirty="0"/>
            </a:br>
            <a:r>
              <a:rPr lang="en-US" dirty="0"/>
              <a:t>for BM@N</a:t>
            </a:r>
          </a:p>
        </p:txBody>
      </p:sp>
      <p:sp>
        <p:nvSpPr>
          <p:cNvPr id="6" name="Slide Number Placeholder 5">
            <a:extLst>
              <a:ext uri="{FF2B5EF4-FFF2-40B4-BE49-F238E27FC236}">
                <a16:creationId xmlns:a16="http://schemas.microsoft.com/office/drawing/2014/main" id="{197C2032-2185-4C97-B7D2-4729EF88DF29}"/>
              </a:ext>
            </a:extLst>
          </p:cNvPr>
          <p:cNvSpPr>
            <a:spLocks noGrp="1"/>
          </p:cNvSpPr>
          <p:nvPr>
            <p:ph type="sldNum" sz="quarter" idx="12"/>
          </p:nvPr>
        </p:nvSpPr>
        <p:spPr/>
        <p:txBody>
          <a:bodyPr/>
          <a:lstStyle/>
          <a:p>
            <a:fld id="{88C79724-9BD7-426A-8794-8992C04DA04A}" type="slidenum">
              <a:rPr lang="en-US" smtClean="0"/>
              <a:t>1</a:t>
            </a:fld>
            <a:endParaRPr lang="en-US" dirty="0"/>
          </a:p>
        </p:txBody>
      </p:sp>
    </p:spTree>
    <p:extLst>
      <p:ext uri="{BB962C8B-B14F-4D97-AF65-F5344CB8AC3E}">
        <p14:creationId xmlns:p14="http://schemas.microsoft.com/office/powerpoint/2010/main" val="2522689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2EEDF2-9EBE-87A5-7B28-9238F38036A2}"/>
              </a:ext>
            </a:extLst>
          </p:cNvPr>
          <p:cNvSpPr>
            <a:spLocks noGrp="1"/>
          </p:cNvSpPr>
          <p:nvPr>
            <p:ph sz="half" idx="1"/>
          </p:nvPr>
        </p:nvSpPr>
        <p:spPr>
          <a:xfrm>
            <a:off x="1056314" y="2287020"/>
            <a:ext cx="5181600" cy="2721208"/>
          </a:xfrm>
        </p:spPr>
        <p:txBody>
          <a:bodyPr/>
          <a:lstStyle/>
          <a:p>
            <a:r>
              <a:rPr lang="en-US" dirty="0"/>
              <a:t>Impractical object model</a:t>
            </a:r>
          </a:p>
          <a:p>
            <a:r>
              <a:rPr lang="en-US" dirty="0"/>
              <a:t>Could be properly read only from ROOT itself</a:t>
            </a:r>
          </a:p>
          <a:p>
            <a:r>
              <a:rPr lang="en-US" dirty="0"/>
              <a:t>Model is not observable (can re-render only the whole model, not its parts)</a:t>
            </a:r>
          </a:p>
        </p:txBody>
      </p:sp>
      <p:pic>
        <p:nvPicPr>
          <p:cNvPr id="7" name="Content Placeholder 6">
            <a:extLst>
              <a:ext uri="{FF2B5EF4-FFF2-40B4-BE49-F238E27FC236}">
                <a16:creationId xmlns:a16="http://schemas.microsoft.com/office/drawing/2014/main" id="{E7BA5804-CD42-1EF5-9852-AFC8C220FF2A}"/>
              </a:ext>
            </a:extLst>
          </p:cNvPr>
          <p:cNvPicPr>
            <a:picLocks noGrp="1" noChangeAspect="1"/>
          </p:cNvPicPr>
          <p:nvPr>
            <p:ph sz="half" idx="2"/>
          </p:nvPr>
        </p:nvPicPr>
        <p:blipFill>
          <a:blip r:embed="rId3"/>
          <a:stretch>
            <a:fillRect/>
          </a:stretch>
        </p:blipFill>
        <p:spPr>
          <a:xfrm>
            <a:off x="7045050" y="1384573"/>
            <a:ext cx="3855745" cy="4680667"/>
          </a:xfrm>
        </p:spPr>
      </p:pic>
      <p:sp>
        <p:nvSpPr>
          <p:cNvPr id="10" name="Slide Number Placeholder 9">
            <a:extLst>
              <a:ext uri="{FF2B5EF4-FFF2-40B4-BE49-F238E27FC236}">
                <a16:creationId xmlns:a16="http://schemas.microsoft.com/office/drawing/2014/main" id="{2874FD64-01BB-ACA2-BD04-42CBC31AA2F9}"/>
              </a:ext>
            </a:extLst>
          </p:cNvPr>
          <p:cNvSpPr>
            <a:spLocks noGrp="1"/>
          </p:cNvSpPr>
          <p:nvPr>
            <p:ph type="sldNum" sz="quarter" idx="12"/>
          </p:nvPr>
        </p:nvSpPr>
        <p:spPr/>
        <p:txBody>
          <a:bodyPr/>
          <a:lstStyle/>
          <a:p>
            <a:fld id="{88C79724-9BD7-426A-8794-8992C04DA04A}" type="slidenum">
              <a:rPr lang="en-US" smtClean="0"/>
              <a:t>10</a:t>
            </a:fld>
            <a:endParaRPr lang="en-US"/>
          </a:p>
        </p:txBody>
      </p:sp>
      <p:sp>
        <p:nvSpPr>
          <p:cNvPr id="2" name="Title 1">
            <a:extLst>
              <a:ext uri="{FF2B5EF4-FFF2-40B4-BE49-F238E27FC236}">
                <a16:creationId xmlns:a16="http://schemas.microsoft.com/office/drawing/2014/main" id="{187B50BE-53B6-E5B3-DCF3-24C7CB05B5D6}"/>
              </a:ext>
            </a:extLst>
          </p:cNvPr>
          <p:cNvSpPr>
            <a:spLocks noGrp="1"/>
          </p:cNvSpPr>
          <p:nvPr>
            <p:ph type="title"/>
          </p:nvPr>
        </p:nvSpPr>
        <p:spPr>
          <a:xfrm>
            <a:off x="2019300" y="272776"/>
            <a:ext cx="9334500" cy="1325563"/>
          </a:xfrm>
        </p:spPr>
        <p:txBody>
          <a:bodyPr/>
          <a:lstStyle/>
          <a:p>
            <a:r>
              <a:rPr lang="en-US" dirty="0"/>
              <a:t>What is wrong with ROOT?</a:t>
            </a:r>
          </a:p>
        </p:txBody>
      </p:sp>
    </p:spTree>
    <p:extLst>
      <p:ext uri="{BB962C8B-B14F-4D97-AF65-F5344CB8AC3E}">
        <p14:creationId xmlns:p14="http://schemas.microsoft.com/office/powerpoint/2010/main" val="573419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D96BC94-F1D9-03C3-EA95-AB3B092E4CD9}"/>
              </a:ext>
            </a:extLst>
          </p:cNvPr>
          <p:cNvSpPr>
            <a:spLocks noGrp="1"/>
          </p:cNvSpPr>
          <p:nvPr>
            <p:ph type="sldNum" sz="quarter" idx="12"/>
          </p:nvPr>
        </p:nvSpPr>
        <p:spPr/>
        <p:txBody>
          <a:bodyPr/>
          <a:lstStyle/>
          <a:p>
            <a:fld id="{88C79724-9BD7-426A-8794-8992C04DA04A}" type="slidenum">
              <a:rPr lang="en-US" smtClean="0"/>
              <a:t>11</a:t>
            </a:fld>
            <a:endParaRPr lang="en-US"/>
          </a:p>
        </p:txBody>
      </p:sp>
      <p:sp>
        <p:nvSpPr>
          <p:cNvPr id="7" name="Title 6">
            <a:extLst>
              <a:ext uri="{FF2B5EF4-FFF2-40B4-BE49-F238E27FC236}">
                <a16:creationId xmlns:a16="http://schemas.microsoft.com/office/drawing/2014/main" id="{ADFB9C93-D488-BE7D-7AE1-C7E8AEDE365E}"/>
              </a:ext>
            </a:extLst>
          </p:cNvPr>
          <p:cNvSpPr>
            <a:spLocks noGrp="1"/>
          </p:cNvSpPr>
          <p:nvPr>
            <p:ph type="title"/>
          </p:nvPr>
        </p:nvSpPr>
        <p:spPr>
          <a:xfrm>
            <a:off x="2019300" y="256068"/>
            <a:ext cx="9334500" cy="1325563"/>
          </a:xfrm>
        </p:spPr>
        <p:txBody>
          <a:bodyPr/>
          <a:lstStyle/>
          <a:p>
            <a:r>
              <a:rPr lang="en-US" dirty="0"/>
              <a:t>KROOTIO - headers</a:t>
            </a:r>
            <a:endParaRPr lang="ru-RU" dirty="0"/>
          </a:p>
        </p:txBody>
      </p:sp>
      <p:pic>
        <p:nvPicPr>
          <p:cNvPr id="9" name="Picture 8">
            <a:extLst>
              <a:ext uri="{FF2B5EF4-FFF2-40B4-BE49-F238E27FC236}">
                <a16:creationId xmlns:a16="http://schemas.microsoft.com/office/drawing/2014/main" id="{84B7C5BF-EB85-B21E-171C-F2B2C0750260}"/>
              </a:ext>
            </a:extLst>
          </p:cNvPr>
          <p:cNvPicPr>
            <a:picLocks noChangeAspect="1"/>
          </p:cNvPicPr>
          <p:nvPr/>
        </p:nvPicPr>
        <p:blipFill>
          <a:blip r:embed="rId3"/>
          <a:stretch>
            <a:fillRect/>
          </a:stretch>
        </p:blipFill>
        <p:spPr>
          <a:xfrm>
            <a:off x="1041326" y="2004969"/>
            <a:ext cx="3244419" cy="3801743"/>
          </a:xfrm>
          <a:prstGeom prst="rect">
            <a:avLst/>
          </a:prstGeom>
        </p:spPr>
      </p:pic>
      <p:pic>
        <p:nvPicPr>
          <p:cNvPr id="11" name="Picture 10">
            <a:extLst>
              <a:ext uri="{FF2B5EF4-FFF2-40B4-BE49-F238E27FC236}">
                <a16:creationId xmlns:a16="http://schemas.microsoft.com/office/drawing/2014/main" id="{8E7895D7-95C1-6908-EE6D-40C973684AA8}"/>
              </a:ext>
            </a:extLst>
          </p:cNvPr>
          <p:cNvPicPr>
            <a:picLocks noChangeAspect="1"/>
          </p:cNvPicPr>
          <p:nvPr/>
        </p:nvPicPr>
        <p:blipFill>
          <a:blip r:embed="rId4"/>
          <a:stretch>
            <a:fillRect/>
          </a:stretch>
        </p:blipFill>
        <p:spPr>
          <a:xfrm>
            <a:off x="4477802" y="2827090"/>
            <a:ext cx="6614149" cy="1910127"/>
          </a:xfrm>
          <a:prstGeom prst="rect">
            <a:avLst/>
          </a:prstGeom>
        </p:spPr>
      </p:pic>
    </p:spTree>
    <p:extLst>
      <p:ext uri="{BB962C8B-B14F-4D97-AF65-F5344CB8AC3E}">
        <p14:creationId xmlns:p14="http://schemas.microsoft.com/office/powerpoint/2010/main" val="2509611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D96BC94-F1D9-03C3-EA95-AB3B092E4CD9}"/>
              </a:ext>
            </a:extLst>
          </p:cNvPr>
          <p:cNvSpPr>
            <a:spLocks noGrp="1"/>
          </p:cNvSpPr>
          <p:nvPr>
            <p:ph type="sldNum" sz="quarter" idx="12"/>
          </p:nvPr>
        </p:nvSpPr>
        <p:spPr/>
        <p:txBody>
          <a:bodyPr/>
          <a:lstStyle/>
          <a:p>
            <a:fld id="{88C79724-9BD7-426A-8794-8992C04DA04A}" type="slidenum">
              <a:rPr lang="en-US" smtClean="0"/>
              <a:t>12</a:t>
            </a:fld>
            <a:endParaRPr lang="en-US"/>
          </a:p>
        </p:txBody>
      </p:sp>
      <p:sp>
        <p:nvSpPr>
          <p:cNvPr id="7" name="Title 6">
            <a:extLst>
              <a:ext uri="{FF2B5EF4-FFF2-40B4-BE49-F238E27FC236}">
                <a16:creationId xmlns:a16="http://schemas.microsoft.com/office/drawing/2014/main" id="{ADFB9C93-D488-BE7D-7AE1-C7E8AEDE365E}"/>
              </a:ext>
            </a:extLst>
          </p:cNvPr>
          <p:cNvSpPr>
            <a:spLocks noGrp="1"/>
          </p:cNvSpPr>
          <p:nvPr>
            <p:ph type="title"/>
          </p:nvPr>
        </p:nvSpPr>
        <p:spPr>
          <a:xfrm>
            <a:off x="2019300" y="256068"/>
            <a:ext cx="9334500" cy="1325563"/>
          </a:xfrm>
        </p:spPr>
        <p:txBody>
          <a:bodyPr/>
          <a:lstStyle/>
          <a:p>
            <a:r>
              <a:rPr lang="en-US" dirty="0"/>
              <a:t>KROOTIO - data</a:t>
            </a:r>
            <a:endParaRPr lang="ru-RU" dirty="0"/>
          </a:p>
        </p:txBody>
      </p:sp>
      <p:pic>
        <p:nvPicPr>
          <p:cNvPr id="3" name="Picture 2">
            <a:extLst>
              <a:ext uri="{FF2B5EF4-FFF2-40B4-BE49-F238E27FC236}">
                <a16:creationId xmlns:a16="http://schemas.microsoft.com/office/drawing/2014/main" id="{4DE80FB2-A516-D976-6930-87638E69734A}"/>
              </a:ext>
            </a:extLst>
          </p:cNvPr>
          <p:cNvPicPr>
            <a:picLocks noChangeAspect="1"/>
          </p:cNvPicPr>
          <p:nvPr/>
        </p:nvPicPr>
        <p:blipFill>
          <a:blip r:embed="rId3"/>
          <a:stretch>
            <a:fillRect/>
          </a:stretch>
        </p:blipFill>
        <p:spPr>
          <a:xfrm>
            <a:off x="622489" y="1931478"/>
            <a:ext cx="3933825" cy="1495425"/>
          </a:xfrm>
          <a:prstGeom prst="rect">
            <a:avLst/>
          </a:prstGeom>
        </p:spPr>
      </p:pic>
      <p:pic>
        <p:nvPicPr>
          <p:cNvPr id="5" name="Picture 4">
            <a:extLst>
              <a:ext uri="{FF2B5EF4-FFF2-40B4-BE49-F238E27FC236}">
                <a16:creationId xmlns:a16="http://schemas.microsoft.com/office/drawing/2014/main" id="{91270302-0DDD-1307-7453-5EA5D278F222}"/>
              </a:ext>
            </a:extLst>
          </p:cNvPr>
          <p:cNvPicPr>
            <a:picLocks noChangeAspect="1"/>
          </p:cNvPicPr>
          <p:nvPr/>
        </p:nvPicPr>
        <p:blipFill>
          <a:blip r:embed="rId4"/>
          <a:stretch>
            <a:fillRect/>
          </a:stretch>
        </p:blipFill>
        <p:spPr>
          <a:xfrm>
            <a:off x="5718801" y="1499323"/>
            <a:ext cx="5634999" cy="4410415"/>
          </a:xfrm>
          <a:prstGeom prst="rect">
            <a:avLst/>
          </a:prstGeom>
        </p:spPr>
      </p:pic>
      <p:pic>
        <p:nvPicPr>
          <p:cNvPr id="10" name="Picture 9">
            <a:extLst>
              <a:ext uri="{FF2B5EF4-FFF2-40B4-BE49-F238E27FC236}">
                <a16:creationId xmlns:a16="http://schemas.microsoft.com/office/drawing/2014/main" id="{79724A16-EFFA-8FD3-95B2-BA381B6AF219}"/>
              </a:ext>
            </a:extLst>
          </p:cNvPr>
          <p:cNvPicPr>
            <a:picLocks noChangeAspect="1"/>
          </p:cNvPicPr>
          <p:nvPr/>
        </p:nvPicPr>
        <p:blipFill>
          <a:blip r:embed="rId5"/>
          <a:stretch>
            <a:fillRect/>
          </a:stretch>
        </p:blipFill>
        <p:spPr>
          <a:xfrm>
            <a:off x="622489" y="3776750"/>
            <a:ext cx="4768224" cy="1589408"/>
          </a:xfrm>
          <a:prstGeom prst="rect">
            <a:avLst/>
          </a:prstGeom>
        </p:spPr>
      </p:pic>
    </p:spTree>
    <p:extLst>
      <p:ext uri="{BB962C8B-B14F-4D97-AF65-F5344CB8AC3E}">
        <p14:creationId xmlns:p14="http://schemas.microsoft.com/office/powerpoint/2010/main" val="663811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9814E4E-87F8-3C4D-013E-392F40F65F7A}"/>
              </a:ext>
            </a:extLst>
          </p:cNvPr>
          <p:cNvSpPr>
            <a:spLocks noGrp="1"/>
          </p:cNvSpPr>
          <p:nvPr>
            <p:ph idx="1"/>
          </p:nvPr>
        </p:nvSpPr>
        <p:spPr/>
        <p:txBody>
          <a:bodyPr/>
          <a:lstStyle/>
          <a:p>
            <a:r>
              <a:rPr lang="en-US" dirty="0"/>
              <a:t>Smart layering algorithm to render large geometries (like BM@N).</a:t>
            </a:r>
          </a:p>
          <a:p>
            <a:r>
              <a:rPr lang="en-US" dirty="0"/>
              <a:t>Integration with BM@N software layout.</a:t>
            </a:r>
            <a:endParaRPr lang="ru-RU" dirty="0"/>
          </a:p>
          <a:p>
            <a:r>
              <a:rPr lang="en-US" dirty="0"/>
              <a:t>Finish ROOT integration.</a:t>
            </a:r>
          </a:p>
          <a:p>
            <a:r>
              <a:rPr lang="en-US" dirty="0"/>
              <a:t>Other rendering engines support.</a:t>
            </a:r>
          </a:p>
        </p:txBody>
      </p:sp>
      <p:sp>
        <p:nvSpPr>
          <p:cNvPr id="9" name="Slide Number Placeholder 8">
            <a:extLst>
              <a:ext uri="{FF2B5EF4-FFF2-40B4-BE49-F238E27FC236}">
                <a16:creationId xmlns:a16="http://schemas.microsoft.com/office/drawing/2014/main" id="{D5AF836D-9AE4-49AE-A45D-F98FFC163DAA}"/>
              </a:ext>
            </a:extLst>
          </p:cNvPr>
          <p:cNvSpPr>
            <a:spLocks noGrp="1"/>
          </p:cNvSpPr>
          <p:nvPr>
            <p:ph type="sldNum" sz="quarter" idx="12"/>
          </p:nvPr>
        </p:nvSpPr>
        <p:spPr/>
        <p:txBody>
          <a:bodyPr/>
          <a:lstStyle/>
          <a:p>
            <a:fld id="{88C79724-9BD7-426A-8794-8992C04DA04A}" type="slidenum">
              <a:rPr lang="en-US" smtClean="0"/>
              <a:t>13</a:t>
            </a:fld>
            <a:endParaRPr lang="en-US"/>
          </a:p>
        </p:txBody>
      </p:sp>
      <p:sp>
        <p:nvSpPr>
          <p:cNvPr id="5" name="Title 4">
            <a:extLst>
              <a:ext uri="{FF2B5EF4-FFF2-40B4-BE49-F238E27FC236}">
                <a16:creationId xmlns:a16="http://schemas.microsoft.com/office/drawing/2014/main" id="{3D6E62DF-99F2-14F8-3182-095179EC4B44}"/>
              </a:ext>
            </a:extLst>
          </p:cNvPr>
          <p:cNvSpPr>
            <a:spLocks noGrp="1"/>
          </p:cNvSpPr>
          <p:nvPr>
            <p:ph type="title"/>
          </p:nvPr>
        </p:nvSpPr>
        <p:spPr>
          <a:xfrm>
            <a:off x="2019300" y="245174"/>
            <a:ext cx="9334500" cy="1325563"/>
          </a:xfrm>
        </p:spPr>
        <p:txBody>
          <a:bodyPr/>
          <a:lstStyle/>
          <a:p>
            <a:r>
              <a:rPr lang="en-US" dirty="0"/>
              <a:t>Future work</a:t>
            </a:r>
          </a:p>
        </p:txBody>
      </p:sp>
    </p:spTree>
    <p:extLst>
      <p:ext uri="{BB962C8B-B14F-4D97-AF65-F5344CB8AC3E}">
        <p14:creationId xmlns:p14="http://schemas.microsoft.com/office/powerpoint/2010/main" val="3870983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0395C11-3F2F-6902-4C6F-EDF3ACE27A27}"/>
              </a:ext>
            </a:extLst>
          </p:cNvPr>
          <p:cNvSpPr>
            <a:spLocks noGrp="1"/>
          </p:cNvSpPr>
          <p:nvPr>
            <p:ph type="sldNum" sz="quarter" idx="12"/>
          </p:nvPr>
        </p:nvSpPr>
        <p:spPr/>
        <p:txBody>
          <a:bodyPr/>
          <a:lstStyle/>
          <a:p>
            <a:fld id="{88C79724-9BD7-426A-8794-8992C04DA04A}" type="slidenum">
              <a:rPr lang="en-US" smtClean="0"/>
              <a:t>2</a:t>
            </a:fld>
            <a:endParaRPr lang="en-US"/>
          </a:p>
        </p:txBody>
      </p:sp>
      <p:sp>
        <p:nvSpPr>
          <p:cNvPr id="7" name="Title 1">
            <a:extLst>
              <a:ext uri="{FF2B5EF4-FFF2-40B4-BE49-F238E27FC236}">
                <a16:creationId xmlns:a16="http://schemas.microsoft.com/office/drawing/2014/main" id="{0C70C98F-C835-064B-FC8D-CD75262C711E}"/>
              </a:ext>
            </a:extLst>
          </p:cNvPr>
          <p:cNvSpPr>
            <a:spLocks noGrp="1"/>
          </p:cNvSpPr>
          <p:nvPr>
            <p:ph type="title"/>
          </p:nvPr>
        </p:nvSpPr>
        <p:spPr>
          <a:xfrm>
            <a:off x="2019300" y="239873"/>
            <a:ext cx="9334500" cy="1325563"/>
          </a:xfrm>
        </p:spPr>
        <p:txBody>
          <a:bodyPr/>
          <a:lstStyle/>
          <a:p>
            <a:r>
              <a:rPr lang="en-US" dirty="0"/>
              <a:t>Why?</a:t>
            </a:r>
          </a:p>
        </p:txBody>
      </p:sp>
      <p:pic>
        <p:nvPicPr>
          <p:cNvPr id="1028" name="Picture 4">
            <a:extLst>
              <a:ext uri="{FF2B5EF4-FFF2-40B4-BE49-F238E27FC236}">
                <a16:creationId xmlns:a16="http://schemas.microsoft.com/office/drawing/2014/main" id="{F023BF14-9344-CF2F-B3A0-D7676134DC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1135" y="1492016"/>
            <a:ext cx="8749730" cy="4506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497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761142-1517-55DC-F6EA-53F070AE6010}"/>
              </a:ext>
            </a:extLst>
          </p:cNvPr>
          <p:cNvSpPr>
            <a:spLocks noGrp="1"/>
          </p:cNvSpPr>
          <p:nvPr>
            <p:ph type="title"/>
          </p:nvPr>
        </p:nvSpPr>
        <p:spPr>
          <a:xfrm>
            <a:off x="2132144" y="290745"/>
            <a:ext cx="3805282" cy="955209"/>
          </a:xfrm>
        </p:spPr>
        <p:txBody>
          <a:bodyPr>
            <a:normAutofit/>
          </a:bodyPr>
          <a:lstStyle/>
          <a:p>
            <a:r>
              <a:rPr lang="en-US" sz="4400" dirty="0" err="1"/>
              <a:t>VisionForge</a:t>
            </a:r>
            <a:endParaRPr lang="en-US" sz="4400" dirty="0"/>
          </a:p>
        </p:txBody>
      </p:sp>
      <p:sp>
        <p:nvSpPr>
          <p:cNvPr id="5" name="Text Placeholder 4">
            <a:extLst>
              <a:ext uri="{FF2B5EF4-FFF2-40B4-BE49-F238E27FC236}">
                <a16:creationId xmlns:a16="http://schemas.microsoft.com/office/drawing/2014/main" id="{D2964B05-C0BD-A2B1-3318-FEE7899FDD09}"/>
              </a:ext>
            </a:extLst>
          </p:cNvPr>
          <p:cNvSpPr>
            <a:spLocks noGrp="1"/>
          </p:cNvSpPr>
          <p:nvPr>
            <p:ph type="body" idx="1"/>
          </p:nvPr>
        </p:nvSpPr>
        <p:spPr>
          <a:xfrm>
            <a:off x="2976782" y="5663255"/>
            <a:ext cx="5921288" cy="603322"/>
          </a:xfrm>
        </p:spPr>
        <p:txBody>
          <a:bodyPr/>
          <a:lstStyle/>
          <a:p>
            <a:r>
              <a:rPr lang="en-US" dirty="0">
                <a:hlinkClick r:id="rId3"/>
              </a:rPr>
              <a:t>https://github.com/SciProgCentre/visionforge</a:t>
            </a:r>
            <a:endParaRPr lang="en-US" dirty="0"/>
          </a:p>
        </p:txBody>
      </p:sp>
      <p:sp>
        <p:nvSpPr>
          <p:cNvPr id="8" name="Slide Number Placeholder 7">
            <a:extLst>
              <a:ext uri="{FF2B5EF4-FFF2-40B4-BE49-F238E27FC236}">
                <a16:creationId xmlns:a16="http://schemas.microsoft.com/office/drawing/2014/main" id="{D9AE58CB-0723-1568-760B-394358A6A86D}"/>
              </a:ext>
            </a:extLst>
          </p:cNvPr>
          <p:cNvSpPr>
            <a:spLocks noGrp="1"/>
          </p:cNvSpPr>
          <p:nvPr>
            <p:ph type="sldNum" sz="quarter" idx="12"/>
          </p:nvPr>
        </p:nvSpPr>
        <p:spPr/>
        <p:txBody>
          <a:bodyPr/>
          <a:lstStyle/>
          <a:p>
            <a:fld id="{88C79724-9BD7-426A-8794-8992C04DA04A}" type="slidenum">
              <a:rPr lang="en-US" smtClean="0"/>
              <a:t>3</a:t>
            </a:fld>
            <a:endParaRPr lang="en-US"/>
          </a:p>
        </p:txBody>
      </p:sp>
      <p:pic>
        <p:nvPicPr>
          <p:cNvPr id="3" name="Picture 2">
            <a:extLst>
              <a:ext uri="{FF2B5EF4-FFF2-40B4-BE49-F238E27FC236}">
                <a16:creationId xmlns:a16="http://schemas.microsoft.com/office/drawing/2014/main" id="{17B756F1-A806-0B52-ED17-08A0B26F1DA8}"/>
              </a:ext>
            </a:extLst>
          </p:cNvPr>
          <p:cNvPicPr>
            <a:picLocks noChangeAspect="1"/>
          </p:cNvPicPr>
          <p:nvPr/>
        </p:nvPicPr>
        <p:blipFill>
          <a:blip r:embed="rId4"/>
          <a:stretch>
            <a:fillRect/>
          </a:stretch>
        </p:blipFill>
        <p:spPr>
          <a:xfrm>
            <a:off x="1384592" y="1618314"/>
            <a:ext cx="9422816" cy="3955168"/>
          </a:xfrm>
          <a:prstGeom prst="rect">
            <a:avLst/>
          </a:prstGeom>
        </p:spPr>
      </p:pic>
    </p:spTree>
    <p:extLst>
      <p:ext uri="{BB962C8B-B14F-4D97-AF65-F5344CB8AC3E}">
        <p14:creationId xmlns:p14="http://schemas.microsoft.com/office/powerpoint/2010/main" val="3924318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4205D8A-C31E-A424-9522-7F9B49DD9BC2}"/>
              </a:ext>
            </a:extLst>
          </p:cNvPr>
          <p:cNvSpPr>
            <a:spLocks noGrp="1"/>
          </p:cNvSpPr>
          <p:nvPr>
            <p:ph sz="half" idx="1"/>
          </p:nvPr>
        </p:nvSpPr>
        <p:spPr/>
        <p:txBody>
          <a:bodyPr/>
          <a:lstStyle/>
          <a:p>
            <a:r>
              <a:rPr lang="en-US" dirty="0" err="1"/>
              <a:t>VisionForge</a:t>
            </a:r>
            <a:r>
              <a:rPr lang="en-US" dirty="0"/>
              <a:t> is a visualization library written in Kotlin-Multiplatform.</a:t>
            </a:r>
          </a:p>
          <a:p>
            <a:r>
              <a:rPr lang="en-US" dirty="0"/>
              <a:t>Core mechanics supports JVM, JS and Native builds (</a:t>
            </a:r>
            <a:r>
              <a:rPr lang="en-US" dirty="0" err="1"/>
              <a:t>Wasm</a:t>
            </a:r>
            <a:r>
              <a:rPr lang="en-US" dirty="0"/>
              <a:t> soon to be delivered).</a:t>
            </a:r>
          </a:p>
          <a:p>
            <a:r>
              <a:rPr lang="en-US" dirty="0"/>
              <a:t>Primary rendering frontend for 3D is Three-JS (</a:t>
            </a:r>
            <a:r>
              <a:rPr lang="en-US" dirty="0">
                <a:hlinkClick r:id="rId3"/>
              </a:rPr>
              <a:t>https://threejs.org/</a:t>
            </a:r>
            <a:r>
              <a:rPr lang="en-US" dirty="0"/>
              <a:t>).</a:t>
            </a:r>
          </a:p>
        </p:txBody>
      </p:sp>
      <p:pic>
        <p:nvPicPr>
          <p:cNvPr id="3" name="Content Placeholder 2">
            <a:extLst>
              <a:ext uri="{FF2B5EF4-FFF2-40B4-BE49-F238E27FC236}">
                <a16:creationId xmlns:a16="http://schemas.microsoft.com/office/drawing/2014/main" id="{3AA5E347-47D0-85EC-77C3-9374A473DC9A}"/>
              </a:ext>
            </a:extLst>
          </p:cNvPr>
          <p:cNvPicPr>
            <a:picLocks noGrp="1" noChangeAspect="1"/>
          </p:cNvPicPr>
          <p:nvPr>
            <p:ph sz="half" idx="2"/>
          </p:nvPr>
        </p:nvPicPr>
        <p:blipFill>
          <a:blip r:embed="rId4"/>
          <a:stretch>
            <a:fillRect/>
          </a:stretch>
        </p:blipFill>
        <p:spPr>
          <a:xfrm>
            <a:off x="6172200" y="2425807"/>
            <a:ext cx="5181600" cy="3150973"/>
          </a:xfrm>
        </p:spPr>
      </p:pic>
      <p:sp>
        <p:nvSpPr>
          <p:cNvPr id="13" name="Slide Number Placeholder 12">
            <a:extLst>
              <a:ext uri="{FF2B5EF4-FFF2-40B4-BE49-F238E27FC236}">
                <a16:creationId xmlns:a16="http://schemas.microsoft.com/office/drawing/2014/main" id="{2D2D84BC-4E4A-4D70-9BAD-7DAEC438BD55}"/>
              </a:ext>
            </a:extLst>
          </p:cNvPr>
          <p:cNvSpPr>
            <a:spLocks noGrp="1"/>
          </p:cNvSpPr>
          <p:nvPr>
            <p:ph type="sldNum" sz="quarter" idx="12"/>
          </p:nvPr>
        </p:nvSpPr>
        <p:spPr/>
        <p:txBody>
          <a:bodyPr/>
          <a:lstStyle/>
          <a:p>
            <a:fld id="{88C79724-9BD7-426A-8794-8992C04DA04A}" type="slidenum">
              <a:rPr lang="en-US" smtClean="0"/>
              <a:t>4</a:t>
            </a:fld>
            <a:endParaRPr lang="en-US"/>
          </a:p>
        </p:txBody>
      </p:sp>
      <p:sp>
        <p:nvSpPr>
          <p:cNvPr id="6" name="Title 5">
            <a:extLst>
              <a:ext uri="{FF2B5EF4-FFF2-40B4-BE49-F238E27FC236}">
                <a16:creationId xmlns:a16="http://schemas.microsoft.com/office/drawing/2014/main" id="{2CC8B53A-74D0-4748-C05D-D1545FA6D177}"/>
              </a:ext>
            </a:extLst>
          </p:cNvPr>
          <p:cNvSpPr>
            <a:spLocks noGrp="1"/>
          </p:cNvSpPr>
          <p:nvPr>
            <p:ph type="title"/>
          </p:nvPr>
        </p:nvSpPr>
        <p:spPr>
          <a:xfrm>
            <a:off x="2019300" y="247374"/>
            <a:ext cx="9334500" cy="1325563"/>
          </a:xfrm>
        </p:spPr>
        <p:txBody>
          <a:bodyPr/>
          <a:lstStyle/>
          <a:p>
            <a:r>
              <a:rPr lang="en-US" dirty="0"/>
              <a:t>Basic concepts</a:t>
            </a:r>
          </a:p>
        </p:txBody>
      </p:sp>
      <p:sp>
        <p:nvSpPr>
          <p:cNvPr id="4" name="TextBox 3">
            <a:extLst>
              <a:ext uri="{FF2B5EF4-FFF2-40B4-BE49-F238E27FC236}">
                <a16:creationId xmlns:a16="http://schemas.microsoft.com/office/drawing/2014/main" id="{9C5D54C0-988E-79BB-5F02-2F842723261E}"/>
              </a:ext>
            </a:extLst>
          </p:cNvPr>
          <p:cNvSpPr txBox="1"/>
          <p:nvPr/>
        </p:nvSpPr>
        <p:spPr>
          <a:xfrm>
            <a:off x="7143206" y="1933303"/>
            <a:ext cx="4153988" cy="369332"/>
          </a:xfrm>
          <a:prstGeom prst="rect">
            <a:avLst/>
          </a:prstGeom>
          <a:noFill/>
        </p:spPr>
        <p:txBody>
          <a:bodyPr wrap="square" rtlCol="0">
            <a:spAutoFit/>
          </a:bodyPr>
          <a:lstStyle/>
          <a:p>
            <a:r>
              <a:rPr lang="en-US" dirty="0"/>
              <a:t>D0 geometry for Baby-IAXO</a:t>
            </a:r>
          </a:p>
        </p:txBody>
      </p:sp>
    </p:spTree>
    <p:extLst>
      <p:ext uri="{BB962C8B-B14F-4D97-AF65-F5344CB8AC3E}">
        <p14:creationId xmlns:p14="http://schemas.microsoft.com/office/powerpoint/2010/main" val="1599408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81731AF9-9E47-DA5B-1021-4574487CA0FA}"/>
              </a:ext>
            </a:extLst>
          </p:cNvPr>
          <p:cNvPicPr>
            <a:picLocks noGrp="1" noChangeAspect="1"/>
          </p:cNvPicPr>
          <p:nvPr>
            <p:ph sz="half" idx="1"/>
          </p:nvPr>
        </p:nvPicPr>
        <p:blipFill>
          <a:blip r:embed="rId3"/>
          <a:stretch>
            <a:fillRect/>
          </a:stretch>
        </p:blipFill>
        <p:spPr>
          <a:xfrm>
            <a:off x="2044122" y="1825625"/>
            <a:ext cx="2657188" cy="4647046"/>
          </a:xfrm>
        </p:spPr>
      </p:pic>
      <p:sp>
        <p:nvSpPr>
          <p:cNvPr id="4" name="Content Placeholder 3">
            <a:extLst>
              <a:ext uri="{FF2B5EF4-FFF2-40B4-BE49-F238E27FC236}">
                <a16:creationId xmlns:a16="http://schemas.microsoft.com/office/drawing/2014/main" id="{BF5F5840-DE79-164C-9B41-FBB1F78CC9A8}"/>
              </a:ext>
            </a:extLst>
          </p:cNvPr>
          <p:cNvSpPr>
            <a:spLocks noGrp="1"/>
          </p:cNvSpPr>
          <p:nvPr>
            <p:ph sz="half" idx="2"/>
          </p:nvPr>
        </p:nvSpPr>
        <p:spPr/>
        <p:txBody>
          <a:bodyPr/>
          <a:lstStyle/>
          <a:p>
            <a:r>
              <a:rPr lang="en-US" dirty="0"/>
              <a:t>Core functionality and properties modules.</a:t>
            </a:r>
          </a:p>
          <a:p>
            <a:r>
              <a:rPr lang="en-US" dirty="0"/>
              <a:t>Object model for 3D.</a:t>
            </a:r>
          </a:p>
          <a:p>
            <a:r>
              <a:rPr lang="en-US" dirty="0"/>
              <a:t>Three-JS 3D renderer.</a:t>
            </a:r>
          </a:p>
          <a:p>
            <a:r>
              <a:rPr lang="en-US" dirty="0" err="1"/>
              <a:t>Plotly</a:t>
            </a:r>
            <a:r>
              <a:rPr lang="en-US" dirty="0"/>
              <a:t> integration (via </a:t>
            </a:r>
            <a:r>
              <a:rPr lang="en-US" dirty="0" err="1"/>
              <a:t>Plotly</a:t>
            </a:r>
            <a:r>
              <a:rPr lang="en-US" dirty="0"/>
              <a:t>-kt) for 2D and 3D plots).</a:t>
            </a:r>
          </a:p>
          <a:p>
            <a:r>
              <a:rPr lang="en-US" dirty="0"/>
              <a:t>Tables rendering.</a:t>
            </a:r>
          </a:p>
          <a:p>
            <a:r>
              <a:rPr lang="en-US" dirty="0"/>
              <a:t>Markup rendering.</a:t>
            </a:r>
          </a:p>
          <a:p>
            <a:endParaRPr lang="en-US" dirty="0"/>
          </a:p>
          <a:p>
            <a:endParaRPr lang="en-US" dirty="0"/>
          </a:p>
        </p:txBody>
      </p:sp>
      <p:sp>
        <p:nvSpPr>
          <p:cNvPr id="23" name="Slide Number Placeholder 22">
            <a:extLst>
              <a:ext uri="{FF2B5EF4-FFF2-40B4-BE49-F238E27FC236}">
                <a16:creationId xmlns:a16="http://schemas.microsoft.com/office/drawing/2014/main" id="{E827F159-7A69-EEBD-6311-C2B537BCE487}"/>
              </a:ext>
            </a:extLst>
          </p:cNvPr>
          <p:cNvSpPr>
            <a:spLocks noGrp="1"/>
          </p:cNvSpPr>
          <p:nvPr>
            <p:ph type="sldNum" sz="quarter" idx="12"/>
          </p:nvPr>
        </p:nvSpPr>
        <p:spPr/>
        <p:txBody>
          <a:bodyPr/>
          <a:lstStyle/>
          <a:p>
            <a:fld id="{88C79724-9BD7-426A-8794-8992C04DA04A}" type="slidenum">
              <a:rPr lang="en-US" smtClean="0"/>
              <a:t>5</a:t>
            </a:fld>
            <a:endParaRPr lang="en-US"/>
          </a:p>
        </p:txBody>
      </p:sp>
      <p:sp>
        <p:nvSpPr>
          <p:cNvPr id="2" name="Title 1">
            <a:extLst>
              <a:ext uri="{FF2B5EF4-FFF2-40B4-BE49-F238E27FC236}">
                <a16:creationId xmlns:a16="http://schemas.microsoft.com/office/drawing/2014/main" id="{09A5942D-DD57-7D86-E468-0BBA5D50BCC7}"/>
              </a:ext>
            </a:extLst>
          </p:cNvPr>
          <p:cNvSpPr>
            <a:spLocks noGrp="1"/>
          </p:cNvSpPr>
          <p:nvPr>
            <p:ph type="title"/>
          </p:nvPr>
        </p:nvSpPr>
        <p:spPr>
          <a:xfrm>
            <a:off x="2019300" y="273639"/>
            <a:ext cx="9334500" cy="1325563"/>
          </a:xfrm>
        </p:spPr>
        <p:txBody>
          <a:bodyPr/>
          <a:lstStyle/>
          <a:p>
            <a:r>
              <a:rPr lang="en-US" dirty="0" err="1"/>
              <a:t>VisionForge</a:t>
            </a:r>
            <a:r>
              <a:rPr lang="en-US" dirty="0"/>
              <a:t> modules</a:t>
            </a:r>
          </a:p>
        </p:txBody>
      </p:sp>
      <p:cxnSp>
        <p:nvCxnSpPr>
          <p:cNvPr id="10" name="Straight Arrow Connector 9">
            <a:extLst>
              <a:ext uri="{FF2B5EF4-FFF2-40B4-BE49-F238E27FC236}">
                <a16:creationId xmlns:a16="http://schemas.microsoft.com/office/drawing/2014/main" id="{6AFA390C-18EF-D417-5547-3EE391BC261F}"/>
              </a:ext>
            </a:extLst>
          </p:cNvPr>
          <p:cNvCxnSpPr/>
          <p:nvPr/>
        </p:nvCxnSpPr>
        <p:spPr>
          <a:xfrm flipH="1">
            <a:off x="4101737" y="2116183"/>
            <a:ext cx="2116183" cy="1872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33B9928-33E7-0D9C-82B6-E1C4E5F83C6D}"/>
              </a:ext>
            </a:extLst>
          </p:cNvPr>
          <p:cNvCxnSpPr/>
          <p:nvPr/>
        </p:nvCxnSpPr>
        <p:spPr>
          <a:xfrm flipH="1">
            <a:off x="4162697" y="2969623"/>
            <a:ext cx="2107474" cy="27954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71CB84F-DACA-885A-3BE7-ABBEDED6806F}"/>
              </a:ext>
            </a:extLst>
          </p:cNvPr>
          <p:cNvCxnSpPr/>
          <p:nvPr/>
        </p:nvCxnSpPr>
        <p:spPr>
          <a:xfrm flipH="1">
            <a:off x="4284617" y="3509554"/>
            <a:ext cx="1887583" cy="2804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6D1A4B8-3757-E544-1703-073CDFD60326}"/>
              </a:ext>
            </a:extLst>
          </p:cNvPr>
          <p:cNvCxnSpPr>
            <a:stCxn id="4" idx="1"/>
          </p:cNvCxnSpPr>
          <p:nvPr/>
        </p:nvCxnSpPr>
        <p:spPr>
          <a:xfrm flipH="1">
            <a:off x="4162697" y="4001294"/>
            <a:ext cx="2009503" cy="1206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CF65641-FDEC-E4EE-9C5B-BA25C1489B49}"/>
              </a:ext>
            </a:extLst>
          </p:cNvPr>
          <p:cNvCxnSpPr/>
          <p:nvPr/>
        </p:nvCxnSpPr>
        <p:spPr>
          <a:xfrm flipH="1">
            <a:off x="4284617" y="4841966"/>
            <a:ext cx="1985554" cy="1149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6E6CA9F-71D3-71ED-2F10-A2FD4C55C47F}"/>
              </a:ext>
            </a:extLst>
          </p:cNvPr>
          <p:cNvCxnSpPr/>
          <p:nvPr/>
        </p:nvCxnSpPr>
        <p:spPr>
          <a:xfrm flipH="1" flipV="1">
            <a:off x="4441371" y="4868091"/>
            <a:ext cx="1828800" cy="51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077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6">
            <a:extLst>
              <a:ext uri="{FF2B5EF4-FFF2-40B4-BE49-F238E27FC236}">
                <a16:creationId xmlns:a16="http://schemas.microsoft.com/office/drawing/2014/main" id="{8CFB2F05-CBAC-EF68-D825-6DEECE987148}"/>
              </a:ext>
            </a:extLst>
          </p:cNvPr>
          <p:cNvPicPr>
            <a:picLocks noGrp="1" noChangeAspect="1"/>
          </p:cNvPicPr>
          <p:nvPr>
            <p:ph sz="half" idx="1"/>
          </p:nvPr>
        </p:nvPicPr>
        <p:blipFill>
          <a:blip r:embed="rId3"/>
          <a:stretch>
            <a:fillRect/>
          </a:stretch>
        </p:blipFill>
        <p:spPr>
          <a:xfrm>
            <a:off x="1264814" y="1662397"/>
            <a:ext cx="4625746" cy="4351338"/>
          </a:xfrm>
        </p:spPr>
      </p:pic>
      <p:sp>
        <p:nvSpPr>
          <p:cNvPr id="4" name="Content Placeholder 3">
            <a:extLst>
              <a:ext uri="{FF2B5EF4-FFF2-40B4-BE49-F238E27FC236}">
                <a16:creationId xmlns:a16="http://schemas.microsoft.com/office/drawing/2014/main" id="{E7590437-1E09-F817-220C-50E17E0228DE}"/>
              </a:ext>
            </a:extLst>
          </p:cNvPr>
          <p:cNvSpPr>
            <a:spLocks noGrp="1"/>
          </p:cNvSpPr>
          <p:nvPr>
            <p:ph sz="half" idx="2"/>
          </p:nvPr>
        </p:nvSpPr>
        <p:spPr>
          <a:xfrm>
            <a:off x="6096000" y="2627312"/>
            <a:ext cx="5181600" cy="1603375"/>
          </a:xfrm>
        </p:spPr>
        <p:txBody>
          <a:bodyPr/>
          <a:lstStyle/>
          <a:p>
            <a:r>
              <a:rPr lang="en-US" dirty="0"/>
              <a:t>3D rendering with three-</a:t>
            </a:r>
            <a:r>
              <a:rPr lang="en-US" dirty="0" err="1"/>
              <a:t>js</a:t>
            </a:r>
            <a:endParaRPr lang="en-US" dirty="0"/>
          </a:p>
          <a:p>
            <a:r>
              <a:rPr lang="en-US" dirty="0"/>
              <a:t>Dynamic plot with </a:t>
            </a:r>
            <a:r>
              <a:rPr lang="en-US" dirty="0" err="1"/>
              <a:t>Plotly</a:t>
            </a:r>
            <a:r>
              <a:rPr lang="en-US" dirty="0"/>
              <a:t>-kt</a:t>
            </a:r>
          </a:p>
          <a:p>
            <a:r>
              <a:rPr lang="en-US" dirty="0"/>
              <a:t>Dynamic markdown rendering.</a:t>
            </a:r>
          </a:p>
        </p:txBody>
      </p:sp>
      <p:sp>
        <p:nvSpPr>
          <p:cNvPr id="8" name="Slide Number Placeholder 7">
            <a:extLst>
              <a:ext uri="{FF2B5EF4-FFF2-40B4-BE49-F238E27FC236}">
                <a16:creationId xmlns:a16="http://schemas.microsoft.com/office/drawing/2014/main" id="{100191B2-319B-74ED-4EA4-FB25848DF48E}"/>
              </a:ext>
            </a:extLst>
          </p:cNvPr>
          <p:cNvSpPr>
            <a:spLocks noGrp="1"/>
          </p:cNvSpPr>
          <p:nvPr>
            <p:ph type="sldNum" sz="quarter" idx="12"/>
          </p:nvPr>
        </p:nvSpPr>
        <p:spPr/>
        <p:txBody>
          <a:bodyPr/>
          <a:lstStyle/>
          <a:p>
            <a:fld id="{8E748A30-3174-44A8-B28E-F1ED2E570FBF}" type="slidenum">
              <a:rPr lang="en-US" smtClean="0"/>
              <a:t>6</a:t>
            </a:fld>
            <a:endParaRPr lang="en-US"/>
          </a:p>
        </p:txBody>
      </p:sp>
      <p:sp>
        <p:nvSpPr>
          <p:cNvPr id="2" name="Title 1">
            <a:extLst>
              <a:ext uri="{FF2B5EF4-FFF2-40B4-BE49-F238E27FC236}">
                <a16:creationId xmlns:a16="http://schemas.microsoft.com/office/drawing/2014/main" id="{4D87954E-FA95-3CE4-42A9-01E695879241}"/>
              </a:ext>
            </a:extLst>
          </p:cNvPr>
          <p:cNvSpPr>
            <a:spLocks noGrp="1"/>
          </p:cNvSpPr>
          <p:nvPr>
            <p:ph type="title"/>
          </p:nvPr>
        </p:nvSpPr>
        <p:spPr>
          <a:xfrm>
            <a:off x="2019300" y="253611"/>
            <a:ext cx="9334500" cy="1325563"/>
          </a:xfrm>
        </p:spPr>
        <p:txBody>
          <a:bodyPr/>
          <a:lstStyle/>
          <a:p>
            <a:r>
              <a:rPr lang="en-US" dirty="0"/>
              <a:t>Not only 3D - dashboards</a:t>
            </a:r>
          </a:p>
        </p:txBody>
      </p:sp>
      <p:sp>
        <p:nvSpPr>
          <p:cNvPr id="6" name="TextBox 5">
            <a:extLst>
              <a:ext uri="{FF2B5EF4-FFF2-40B4-BE49-F238E27FC236}">
                <a16:creationId xmlns:a16="http://schemas.microsoft.com/office/drawing/2014/main" id="{97757ECA-6EFD-DFBD-6777-991E8D65CEA1}"/>
              </a:ext>
            </a:extLst>
          </p:cNvPr>
          <p:cNvSpPr txBox="1"/>
          <p:nvPr/>
        </p:nvSpPr>
        <p:spPr>
          <a:xfrm>
            <a:off x="6477660" y="4555778"/>
            <a:ext cx="4040778" cy="369332"/>
          </a:xfrm>
          <a:prstGeom prst="rect">
            <a:avLst/>
          </a:prstGeom>
          <a:noFill/>
        </p:spPr>
        <p:txBody>
          <a:bodyPr wrap="square">
            <a:spAutoFit/>
          </a:bodyPr>
          <a:lstStyle/>
          <a:p>
            <a:r>
              <a:rPr lang="en-US" dirty="0">
                <a:hlinkClick r:id="rId4"/>
              </a:rPr>
              <a:t>https://npm.mipt.ru/demos/vf-dynamic/</a:t>
            </a:r>
            <a:endParaRPr lang="en-US" dirty="0"/>
          </a:p>
        </p:txBody>
      </p:sp>
    </p:spTree>
    <p:extLst>
      <p:ext uri="{BB962C8B-B14F-4D97-AF65-F5344CB8AC3E}">
        <p14:creationId xmlns:p14="http://schemas.microsoft.com/office/powerpoint/2010/main" val="3214584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427E589E-D7E5-4B3C-0E83-1F431F5618BD}"/>
              </a:ext>
            </a:extLst>
          </p:cNvPr>
          <p:cNvPicPr>
            <a:picLocks noGrp="1" noChangeAspect="1"/>
          </p:cNvPicPr>
          <p:nvPr>
            <p:ph sz="half" idx="1"/>
          </p:nvPr>
        </p:nvPicPr>
        <p:blipFill>
          <a:blip r:embed="rId3"/>
          <a:stretch>
            <a:fillRect/>
          </a:stretch>
        </p:blipFill>
        <p:spPr>
          <a:xfrm>
            <a:off x="1854767" y="1499639"/>
            <a:ext cx="4367665" cy="4351338"/>
          </a:xfrm>
        </p:spPr>
      </p:pic>
      <p:pic>
        <p:nvPicPr>
          <p:cNvPr id="13" name="Content Placeholder 12">
            <a:extLst>
              <a:ext uri="{FF2B5EF4-FFF2-40B4-BE49-F238E27FC236}">
                <a16:creationId xmlns:a16="http://schemas.microsoft.com/office/drawing/2014/main" id="{4C9A8B8D-9940-CFD2-D3F0-FF84A9CB7A56}"/>
              </a:ext>
            </a:extLst>
          </p:cNvPr>
          <p:cNvPicPr>
            <a:picLocks noGrp="1" noChangeAspect="1"/>
          </p:cNvPicPr>
          <p:nvPr>
            <p:ph sz="half" idx="2"/>
          </p:nvPr>
        </p:nvPicPr>
        <p:blipFill>
          <a:blip r:embed="rId4"/>
          <a:stretch>
            <a:fillRect/>
          </a:stretch>
        </p:blipFill>
        <p:spPr>
          <a:xfrm>
            <a:off x="7217641" y="1499639"/>
            <a:ext cx="2785917" cy="4351338"/>
          </a:xfrm>
          <a:prstGeom prst="rect">
            <a:avLst/>
          </a:prstGeom>
        </p:spPr>
      </p:pic>
      <p:sp>
        <p:nvSpPr>
          <p:cNvPr id="18" name="Slide Number Placeholder 17">
            <a:extLst>
              <a:ext uri="{FF2B5EF4-FFF2-40B4-BE49-F238E27FC236}">
                <a16:creationId xmlns:a16="http://schemas.microsoft.com/office/drawing/2014/main" id="{4ECEE273-AF79-C6D4-BAB8-D4B0C1CB1FBB}"/>
              </a:ext>
            </a:extLst>
          </p:cNvPr>
          <p:cNvSpPr>
            <a:spLocks noGrp="1"/>
          </p:cNvSpPr>
          <p:nvPr>
            <p:ph type="sldNum" sz="quarter" idx="12"/>
          </p:nvPr>
        </p:nvSpPr>
        <p:spPr/>
        <p:txBody>
          <a:bodyPr/>
          <a:lstStyle/>
          <a:p>
            <a:fld id="{88C79724-9BD7-426A-8794-8992C04DA04A}" type="slidenum">
              <a:rPr lang="en-US" smtClean="0"/>
              <a:t>7</a:t>
            </a:fld>
            <a:endParaRPr lang="en-US"/>
          </a:p>
        </p:txBody>
      </p:sp>
      <p:sp>
        <p:nvSpPr>
          <p:cNvPr id="7" name="TextBox 6">
            <a:extLst>
              <a:ext uri="{FF2B5EF4-FFF2-40B4-BE49-F238E27FC236}">
                <a16:creationId xmlns:a16="http://schemas.microsoft.com/office/drawing/2014/main" id="{2F8592B3-48A3-0523-5CC8-024474E047DD}"/>
              </a:ext>
            </a:extLst>
          </p:cNvPr>
          <p:cNvSpPr txBox="1"/>
          <p:nvPr/>
        </p:nvSpPr>
        <p:spPr>
          <a:xfrm>
            <a:off x="2040622" y="477511"/>
            <a:ext cx="7355048" cy="769441"/>
          </a:xfrm>
          <a:prstGeom prst="rect">
            <a:avLst/>
          </a:prstGeom>
          <a:noFill/>
        </p:spPr>
        <p:txBody>
          <a:bodyPr wrap="square">
            <a:spAutoFit/>
          </a:bodyPr>
          <a:lstStyle/>
          <a:p>
            <a:r>
              <a:rPr lang="en-US" sz="4400" dirty="0" err="1">
                <a:latin typeface="+mj-lt"/>
              </a:rPr>
              <a:t>VisionForge</a:t>
            </a:r>
            <a:r>
              <a:rPr lang="en-US" sz="4400" dirty="0">
                <a:latin typeface="+mj-lt"/>
              </a:rPr>
              <a:t>-solid object model</a:t>
            </a:r>
            <a:endParaRPr lang="ru-RU" sz="4400" dirty="0">
              <a:latin typeface="+mj-lt"/>
            </a:endParaRPr>
          </a:p>
        </p:txBody>
      </p:sp>
    </p:spTree>
    <p:extLst>
      <p:ext uri="{BB962C8B-B14F-4D97-AF65-F5344CB8AC3E}">
        <p14:creationId xmlns:p14="http://schemas.microsoft.com/office/powerpoint/2010/main" val="2561034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7850EB-1D58-F034-76F7-31F9B51F658A}"/>
              </a:ext>
            </a:extLst>
          </p:cNvPr>
          <p:cNvSpPr>
            <a:spLocks noGrp="1"/>
          </p:cNvSpPr>
          <p:nvPr>
            <p:ph type="sldNum" sz="quarter" idx="12"/>
          </p:nvPr>
        </p:nvSpPr>
        <p:spPr/>
        <p:txBody>
          <a:bodyPr/>
          <a:lstStyle/>
          <a:p>
            <a:fld id="{88C79724-9BD7-426A-8794-8992C04DA04A}" type="slidenum">
              <a:rPr lang="en-US" smtClean="0"/>
              <a:t>8</a:t>
            </a:fld>
            <a:endParaRPr lang="en-US"/>
          </a:p>
        </p:txBody>
      </p:sp>
      <p:pic>
        <p:nvPicPr>
          <p:cNvPr id="11" name="Picture 10">
            <a:extLst>
              <a:ext uri="{FF2B5EF4-FFF2-40B4-BE49-F238E27FC236}">
                <a16:creationId xmlns:a16="http://schemas.microsoft.com/office/drawing/2014/main" id="{EF4BE236-2950-A5D9-4E21-F28BA73A4B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1082" y="1644220"/>
            <a:ext cx="9269835" cy="4330751"/>
          </a:xfrm>
          <a:prstGeom prst="rect">
            <a:avLst/>
          </a:prstGeom>
        </p:spPr>
      </p:pic>
      <p:sp>
        <p:nvSpPr>
          <p:cNvPr id="12" name="TextBox 11">
            <a:extLst>
              <a:ext uri="{FF2B5EF4-FFF2-40B4-BE49-F238E27FC236}">
                <a16:creationId xmlns:a16="http://schemas.microsoft.com/office/drawing/2014/main" id="{D74EC431-04E5-08C9-2E15-E8D65C7B3312}"/>
              </a:ext>
            </a:extLst>
          </p:cNvPr>
          <p:cNvSpPr txBox="1"/>
          <p:nvPr/>
        </p:nvSpPr>
        <p:spPr>
          <a:xfrm>
            <a:off x="2040622" y="477511"/>
            <a:ext cx="7355048" cy="769441"/>
          </a:xfrm>
          <a:prstGeom prst="rect">
            <a:avLst/>
          </a:prstGeom>
          <a:noFill/>
        </p:spPr>
        <p:txBody>
          <a:bodyPr wrap="square">
            <a:spAutoFit/>
          </a:bodyPr>
          <a:lstStyle/>
          <a:p>
            <a:r>
              <a:rPr lang="en-US" sz="4400" dirty="0">
                <a:latin typeface="+mj-lt"/>
              </a:rPr>
              <a:t>More complex visualization</a:t>
            </a:r>
            <a:endParaRPr lang="ru-RU" sz="4400" dirty="0">
              <a:latin typeface="+mj-lt"/>
            </a:endParaRPr>
          </a:p>
        </p:txBody>
      </p:sp>
    </p:spTree>
    <p:extLst>
      <p:ext uri="{BB962C8B-B14F-4D97-AF65-F5344CB8AC3E}">
        <p14:creationId xmlns:p14="http://schemas.microsoft.com/office/powerpoint/2010/main" val="2282935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E8517D1-32F8-726F-1AE0-4DD7A5F6B71D}"/>
              </a:ext>
            </a:extLst>
          </p:cNvPr>
          <p:cNvSpPr>
            <a:spLocks noGrp="1"/>
          </p:cNvSpPr>
          <p:nvPr>
            <p:ph type="sldNum" sz="quarter" idx="12"/>
          </p:nvPr>
        </p:nvSpPr>
        <p:spPr/>
        <p:txBody>
          <a:bodyPr/>
          <a:lstStyle/>
          <a:p>
            <a:fld id="{88C79724-9BD7-426A-8794-8992C04DA04A}" type="slidenum">
              <a:rPr lang="en-US" smtClean="0"/>
              <a:t>9</a:t>
            </a:fld>
            <a:endParaRPr lang="en-US"/>
          </a:p>
        </p:txBody>
      </p:sp>
      <p:sp>
        <p:nvSpPr>
          <p:cNvPr id="8" name="Rectangle 7">
            <a:extLst>
              <a:ext uri="{FF2B5EF4-FFF2-40B4-BE49-F238E27FC236}">
                <a16:creationId xmlns:a16="http://schemas.microsoft.com/office/drawing/2014/main" id="{9DE10173-7295-110F-E076-D8CCB3929D2C}"/>
              </a:ext>
            </a:extLst>
          </p:cNvPr>
          <p:cNvSpPr/>
          <p:nvPr/>
        </p:nvSpPr>
        <p:spPr>
          <a:xfrm>
            <a:off x="2758854" y="2226805"/>
            <a:ext cx="1428206" cy="22816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Data server (visapi)</a:t>
            </a:r>
          </a:p>
        </p:txBody>
      </p:sp>
      <p:sp>
        <p:nvSpPr>
          <p:cNvPr id="9" name="Rectangle 8">
            <a:extLst>
              <a:ext uri="{FF2B5EF4-FFF2-40B4-BE49-F238E27FC236}">
                <a16:creationId xmlns:a16="http://schemas.microsoft.com/office/drawing/2014/main" id="{36CF2DFF-561C-3015-2F63-ADB1D86AAA0A}"/>
              </a:ext>
            </a:extLst>
          </p:cNvPr>
          <p:cNvSpPr/>
          <p:nvPr/>
        </p:nvSpPr>
        <p:spPr>
          <a:xfrm>
            <a:off x="5716502" y="2226805"/>
            <a:ext cx="1428206" cy="228164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Data model manager</a:t>
            </a:r>
          </a:p>
        </p:txBody>
      </p:sp>
      <p:sp>
        <p:nvSpPr>
          <p:cNvPr id="10" name="Rectangle 9">
            <a:extLst>
              <a:ext uri="{FF2B5EF4-FFF2-40B4-BE49-F238E27FC236}">
                <a16:creationId xmlns:a16="http://schemas.microsoft.com/office/drawing/2014/main" id="{270D7CDB-DB1F-6C1B-D8D8-DBC417F09AF9}"/>
              </a:ext>
            </a:extLst>
          </p:cNvPr>
          <p:cNvSpPr/>
          <p:nvPr/>
        </p:nvSpPr>
        <p:spPr>
          <a:xfrm>
            <a:off x="8674150" y="2226805"/>
            <a:ext cx="1428206" cy="228164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Visualization service</a:t>
            </a:r>
          </a:p>
        </p:txBody>
      </p:sp>
      <p:sp>
        <p:nvSpPr>
          <p:cNvPr id="11" name="TextBox 10">
            <a:extLst>
              <a:ext uri="{FF2B5EF4-FFF2-40B4-BE49-F238E27FC236}">
                <a16:creationId xmlns:a16="http://schemas.microsoft.com/office/drawing/2014/main" id="{66FA7A8B-0AC3-8930-1B9D-8C46E4F9C988}"/>
              </a:ext>
            </a:extLst>
          </p:cNvPr>
          <p:cNvSpPr txBox="1"/>
          <p:nvPr/>
        </p:nvSpPr>
        <p:spPr>
          <a:xfrm>
            <a:off x="2251581" y="4662778"/>
            <a:ext cx="2420983" cy="646331"/>
          </a:xfrm>
          <a:prstGeom prst="rect">
            <a:avLst/>
          </a:prstGeom>
          <a:noFill/>
        </p:spPr>
        <p:txBody>
          <a:bodyPr wrap="square" rtlCol="0">
            <a:spAutoFit/>
          </a:bodyPr>
          <a:lstStyle/>
          <a:p>
            <a:pPr algn="ctr"/>
            <a:r>
              <a:rPr lang="en-US" dirty="0"/>
              <a:t>Provides geometry and particle track data</a:t>
            </a:r>
          </a:p>
        </p:txBody>
      </p:sp>
      <p:sp>
        <p:nvSpPr>
          <p:cNvPr id="12" name="TextBox 11">
            <a:extLst>
              <a:ext uri="{FF2B5EF4-FFF2-40B4-BE49-F238E27FC236}">
                <a16:creationId xmlns:a16="http://schemas.microsoft.com/office/drawing/2014/main" id="{67B088FF-F425-E094-2965-DD2D41FA7E3B}"/>
              </a:ext>
            </a:extLst>
          </p:cNvPr>
          <p:cNvSpPr txBox="1"/>
          <p:nvPr/>
        </p:nvSpPr>
        <p:spPr>
          <a:xfrm>
            <a:off x="5155948" y="4728614"/>
            <a:ext cx="2420983" cy="923330"/>
          </a:xfrm>
          <a:prstGeom prst="rect">
            <a:avLst/>
          </a:prstGeom>
          <a:noFill/>
        </p:spPr>
        <p:txBody>
          <a:bodyPr wrap="square" rtlCol="0">
            <a:spAutoFit/>
          </a:bodyPr>
          <a:lstStyle/>
          <a:p>
            <a:pPr algn="ctr"/>
            <a:r>
              <a:rPr lang="en-US" dirty="0"/>
              <a:t>Converts data to visualization object model</a:t>
            </a:r>
          </a:p>
        </p:txBody>
      </p:sp>
      <p:sp>
        <p:nvSpPr>
          <p:cNvPr id="13" name="TextBox 12">
            <a:extLst>
              <a:ext uri="{FF2B5EF4-FFF2-40B4-BE49-F238E27FC236}">
                <a16:creationId xmlns:a16="http://schemas.microsoft.com/office/drawing/2014/main" id="{28B5155C-DE52-7914-5CB6-18A3D3EEC9D9}"/>
              </a:ext>
            </a:extLst>
          </p:cNvPr>
          <p:cNvSpPr txBox="1"/>
          <p:nvPr/>
        </p:nvSpPr>
        <p:spPr>
          <a:xfrm>
            <a:off x="8177761" y="4743580"/>
            <a:ext cx="2420983" cy="646331"/>
          </a:xfrm>
          <a:prstGeom prst="rect">
            <a:avLst/>
          </a:prstGeom>
          <a:noFill/>
        </p:spPr>
        <p:txBody>
          <a:bodyPr wrap="square" rtlCol="0">
            <a:spAutoFit/>
          </a:bodyPr>
          <a:lstStyle/>
          <a:p>
            <a:pPr algn="ctr"/>
            <a:r>
              <a:rPr lang="en-US" dirty="0"/>
              <a:t>Renders visualization object model</a:t>
            </a:r>
          </a:p>
        </p:txBody>
      </p:sp>
      <p:pic>
        <p:nvPicPr>
          <p:cNvPr id="14" name="Graphic 13" descr="User outline">
            <a:extLst>
              <a:ext uri="{FF2B5EF4-FFF2-40B4-BE49-F238E27FC236}">
                <a16:creationId xmlns:a16="http://schemas.microsoft.com/office/drawing/2014/main" id="{DAA7D37F-015A-4D87-AEDC-FACECE8ED2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23693" y="2843316"/>
            <a:ext cx="914400" cy="914400"/>
          </a:xfrm>
          <a:prstGeom prst="rect">
            <a:avLst/>
          </a:prstGeom>
        </p:spPr>
      </p:pic>
      <p:cxnSp>
        <p:nvCxnSpPr>
          <p:cNvPr id="15" name="Straight Arrow Connector 14">
            <a:extLst>
              <a:ext uri="{FF2B5EF4-FFF2-40B4-BE49-F238E27FC236}">
                <a16:creationId xmlns:a16="http://schemas.microsoft.com/office/drawing/2014/main" id="{883D0D06-F159-2308-7A9B-059448E6C527}"/>
              </a:ext>
            </a:extLst>
          </p:cNvPr>
          <p:cNvCxnSpPr/>
          <p:nvPr/>
        </p:nvCxnSpPr>
        <p:spPr>
          <a:xfrm flipH="1">
            <a:off x="4187060" y="2715444"/>
            <a:ext cx="1529442"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6" name="TextBox 15">
            <a:extLst>
              <a:ext uri="{FF2B5EF4-FFF2-40B4-BE49-F238E27FC236}">
                <a16:creationId xmlns:a16="http://schemas.microsoft.com/office/drawing/2014/main" id="{C76586E1-2FA8-2B6D-F932-4018D913BD6F}"/>
              </a:ext>
            </a:extLst>
          </p:cNvPr>
          <p:cNvSpPr txBox="1"/>
          <p:nvPr/>
        </p:nvSpPr>
        <p:spPr>
          <a:xfrm>
            <a:off x="4363680" y="2838931"/>
            <a:ext cx="1142457" cy="923330"/>
          </a:xfrm>
          <a:prstGeom prst="rect">
            <a:avLst/>
          </a:prstGeom>
          <a:noFill/>
        </p:spPr>
        <p:txBody>
          <a:bodyPr wrap="square" rtlCol="0">
            <a:spAutoFit/>
          </a:bodyPr>
          <a:lstStyle/>
          <a:p>
            <a:pPr algn="ctr"/>
            <a:r>
              <a:rPr lang="en-US" dirty="0"/>
              <a:t>REST API request/</a:t>
            </a:r>
          </a:p>
          <a:p>
            <a:pPr algn="ctr"/>
            <a:r>
              <a:rPr lang="en-US" dirty="0"/>
              <a:t>response</a:t>
            </a:r>
          </a:p>
        </p:txBody>
      </p:sp>
      <p:cxnSp>
        <p:nvCxnSpPr>
          <p:cNvPr id="17" name="Straight Arrow Connector 16">
            <a:extLst>
              <a:ext uri="{FF2B5EF4-FFF2-40B4-BE49-F238E27FC236}">
                <a16:creationId xmlns:a16="http://schemas.microsoft.com/office/drawing/2014/main" id="{190ECEFB-201D-80EA-6C59-A4F16A28DED2}"/>
              </a:ext>
            </a:extLst>
          </p:cNvPr>
          <p:cNvCxnSpPr/>
          <p:nvPr/>
        </p:nvCxnSpPr>
        <p:spPr>
          <a:xfrm>
            <a:off x="4187060" y="3883551"/>
            <a:ext cx="152944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8" name="Straight Arrow Connector 17">
            <a:extLst>
              <a:ext uri="{FF2B5EF4-FFF2-40B4-BE49-F238E27FC236}">
                <a16:creationId xmlns:a16="http://schemas.microsoft.com/office/drawing/2014/main" id="{214F828E-723B-5988-C588-CF2860A65914}"/>
              </a:ext>
            </a:extLst>
          </p:cNvPr>
          <p:cNvCxnSpPr/>
          <p:nvPr/>
        </p:nvCxnSpPr>
        <p:spPr>
          <a:xfrm>
            <a:off x="7144708" y="2740611"/>
            <a:ext cx="1529442"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9" name="TextBox 18">
            <a:extLst>
              <a:ext uri="{FF2B5EF4-FFF2-40B4-BE49-F238E27FC236}">
                <a16:creationId xmlns:a16="http://schemas.microsoft.com/office/drawing/2014/main" id="{9B7FC77B-305F-2404-6380-DE79DCE0313A}"/>
              </a:ext>
            </a:extLst>
          </p:cNvPr>
          <p:cNvSpPr txBox="1"/>
          <p:nvPr/>
        </p:nvSpPr>
        <p:spPr>
          <a:xfrm>
            <a:off x="7427737" y="1817281"/>
            <a:ext cx="957943" cy="923330"/>
          </a:xfrm>
          <a:prstGeom prst="rect">
            <a:avLst/>
          </a:prstGeom>
          <a:noFill/>
        </p:spPr>
        <p:txBody>
          <a:bodyPr wrap="square" rtlCol="0">
            <a:spAutoFit/>
          </a:bodyPr>
          <a:lstStyle/>
          <a:p>
            <a:pPr algn="ctr"/>
            <a:r>
              <a:rPr lang="en-US" dirty="0"/>
              <a:t>Initial object model</a:t>
            </a:r>
          </a:p>
        </p:txBody>
      </p:sp>
      <p:cxnSp>
        <p:nvCxnSpPr>
          <p:cNvPr id="20" name="Straight Arrow Connector 19">
            <a:extLst>
              <a:ext uri="{FF2B5EF4-FFF2-40B4-BE49-F238E27FC236}">
                <a16:creationId xmlns:a16="http://schemas.microsoft.com/office/drawing/2014/main" id="{138E3305-36DE-F82C-9686-ECCBD365B258}"/>
              </a:ext>
            </a:extLst>
          </p:cNvPr>
          <p:cNvCxnSpPr/>
          <p:nvPr/>
        </p:nvCxnSpPr>
        <p:spPr>
          <a:xfrm>
            <a:off x="7110963" y="3422440"/>
            <a:ext cx="1529442"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1" name="TextBox 20">
            <a:extLst>
              <a:ext uri="{FF2B5EF4-FFF2-40B4-BE49-F238E27FC236}">
                <a16:creationId xmlns:a16="http://schemas.microsoft.com/office/drawing/2014/main" id="{E00D21F1-32FF-7291-E351-E3BC55F67D68}"/>
              </a:ext>
            </a:extLst>
          </p:cNvPr>
          <p:cNvSpPr txBox="1"/>
          <p:nvPr/>
        </p:nvSpPr>
        <p:spPr>
          <a:xfrm>
            <a:off x="7396712" y="2777892"/>
            <a:ext cx="957943" cy="646331"/>
          </a:xfrm>
          <a:prstGeom prst="rect">
            <a:avLst/>
          </a:prstGeom>
          <a:noFill/>
        </p:spPr>
        <p:txBody>
          <a:bodyPr wrap="square" rtlCol="0">
            <a:spAutoFit/>
          </a:bodyPr>
          <a:lstStyle/>
          <a:p>
            <a:pPr algn="ctr"/>
            <a:r>
              <a:rPr lang="en-US" dirty="0"/>
              <a:t>Async update</a:t>
            </a:r>
          </a:p>
        </p:txBody>
      </p:sp>
      <p:cxnSp>
        <p:nvCxnSpPr>
          <p:cNvPr id="22" name="Straight Arrow Connector 21">
            <a:extLst>
              <a:ext uri="{FF2B5EF4-FFF2-40B4-BE49-F238E27FC236}">
                <a16:creationId xmlns:a16="http://schemas.microsoft.com/office/drawing/2014/main" id="{A90BB9E0-39FF-E237-5B48-FC4200EAA80C}"/>
              </a:ext>
            </a:extLst>
          </p:cNvPr>
          <p:cNvCxnSpPr>
            <a:cxnSpLocks/>
          </p:cNvCxnSpPr>
          <p:nvPr/>
        </p:nvCxnSpPr>
        <p:spPr>
          <a:xfrm flipH="1">
            <a:off x="7144708" y="4421369"/>
            <a:ext cx="1529442"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3" name="TextBox 22">
            <a:extLst>
              <a:ext uri="{FF2B5EF4-FFF2-40B4-BE49-F238E27FC236}">
                <a16:creationId xmlns:a16="http://schemas.microsoft.com/office/drawing/2014/main" id="{0A689800-DAD2-7BF0-1753-8A5A22D5D62B}"/>
              </a:ext>
            </a:extLst>
          </p:cNvPr>
          <p:cNvSpPr txBox="1"/>
          <p:nvPr/>
        </p:nvSpPr>
        <p:spPr>
          <a:xfrm>
            <a:off x="7272071" y="3496127"/>
            <a:ext cx="1274716" cy="923330"/>
          </a:xfrm>
          <a:prstGeom prst="rect">
            <a:avLst/>
          </a:prstGeom>
          <a:noFill/>
        </p:spPr>
        <p:txBody>
          <a:bodyPr wrap="square" rtlCol="0">
            <a:spAutoFit/>
          </a:bodyPr>
          <a:lstStyle/>
          <a:p>
            <a:pPr algn="ctr"/>
            <a:r>
              <a:rPr lang="en-US" dirty="0"/>
              <a:t>Additional data request</a:t>
            </a:r>
          </a:p>
        </p:txBody>
      </p:sp>
      <p:pic>
        <p:nvPicPr>
          <p:cNvPr id="24" name="Graphic 23" descr="Database outline">
            <a:extLst>
              <a:ext uri="{FF2B5EF4-FFF2-40B4-BE49-F238E27FC236}">
                <a16:creationId xmlns:a16="http://schemas.microsoft.com/office/drawing/2014/main" id="{D2FF20A5-A4A8-0A8A-1F71-298B9EBFBB1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6830" y="2658758"/>
            <a:ext cx="914400" cy="914400"/>
          </a:xfrm>
          <a:prstGeom prst="rect">
            <a:avLst/>
          </a:prstGeom>
        </p:spPr>
      </p:pic>
      <p:sp>
        <p:nvSpPr>
          <p:cNvPr id="25" name="TextBox 24">
            <a:extLst>
              <a:ext uri="{FF2B5EF4-FFF2-40B4-BE49-F238E27FC236}">
                <a16:creationId xmlns:a16="http://schemas.microsoft.com/office/drawing/2014/main" id="{1B2B527E-9CE6-B62F-AE47-ECD384E4BC15}"/>
              </a:ext>
            </a:extLst>
          </p:cNvPr>
          <p:cNvSpPr txBox="1"/>
          <p:nvPr/>
        </p:nvSpPr>
        <p:spPr>
          <a:xfrm>
            <a:off x="589546" y="3521456"/>
            <a:ext cx="988968" cy="646331"/>
          </a:xfrm>
          <a:prstGeom prst="rect">
            <a:avLst/>
          </a:prstGeom>
          <a:noFill/>
        </p:spPr>
        <p:txBody>
          <a:bodyPr wrap="square" rtlCol="0">
            <a:spAutoFit/>
          </a:bodyPr>
          <a:lstStyle/>
          <a:p>
            <a:pPr algn="ctr"/>
            <a:r>
              <a:rPr lang="en-US" dirty="0"/>
              <a:t>ROOT files</a:t>
            </a:r>
          </a:p>
        </p:txBody>
      </p:sp>
      <p:cxnSp>
        <p:nvCxnSpPr>
          <p:cNvPr id="26" name="Straight Arrow Connector 25">
            <a:extLst>
              <a:ext uri="{FF2B5EF4-FFF2-40B4-BE49-F238E27FC236}">
                <a16:creationId xmlns:a16="http://schemas.microsoft.com/office/drawing/2014/main" id="{5EC04074-D114-3CB8-E2A1-3078066257E3}"/>
              </a:ext>
            </a:extLst>
          </p:cNvPr>
          <p:cNvCxnSpPr>
            <a:cxnSpLocks/>
          </p:cNvCxnSpPr>
          <p:nvPr/>
        </p:nvCxnSpPr>
        <p:spPr>
          <a:xfrm flipH="1">
            <a:off x="1511907" y="2733620"/>
            <a:ext cx="114939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7" name="TextBox 26">
            <a:extLst>
              <a:ext uri="{FF2B5EF4-FFF2-40B4-BE49-F238E27FC236}">
                <a16:creationId xmlns:a16="http://schemas.microsoft.com/office/drawing/2014/main" id="{42042313-7970-CAC7-2AE2-A949CA0F6198}"/>
              </a:ext>
            </a:extLst>
          </p:cNvPr>
          <p:cNvSpPr txBox="1"/>
          <p:nvPr/>
        </p:nvSpPr>
        <p:spPr>
          <a:xfrm>
            <a:off x="1646560" y="2838931"/>
            <a:ext cx="932304" cy="923330"/>
          </a:xfrm>
          <a:prstGeom prst="rect">
            <a:avLst/>
          </a:prstGeom>
          <a:noFill/>
        </p:spPr>
        <p:txBody>
          <a:bodyPr wrap="square" rtlCol="0">
            <a:spAutoFit/>
          </a:bodyPr>
          <a:lstStyle/>
          <a:p>
            <a:pPr algn="ctr"/>
            <a:r>
              <a:rPr lang="en-US" dirty="0"/>
              <a:t>ROOT macros exec</a:t>
            </a:r>
          </a:p>
        </p:txBody>
      </p:sp>
      <p:cxnSp>
        <p:nvCxnSpPr>
          <p:cNvPr id="28" name="Straight Arrow Connector 27">
            <a:extLst>
              <a:ext uri="{FF2B5EF4-FFF2-40B4-BE49-F238E27FC236}">
                <a16:creationId xmlns:a16="http://schemas.microsoft.com/office/drawing/2014/main" id="{3D7F4495-1709-7E29-C43F-6F7A5D26EEA3}"/>
              </a:ext>
            </a:extLst>
          </p:cNvPr>
          <p:cNvCxnSpPr>
            <a:cxnSpLocks/>
          </p:cNvCxnSpPr>
          <p:nvPr/>
        </p:nvCxnSpPr>
        <p:spPr>
          <a:xfrm>
            <a:off x="1511907" y="3817837"/>
            <a:ext cx="122178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9" name="Title 1">
            <a:extLst>
              <a:ext uri="{FF2B5EF4-FFF2-40B4-BE49-F238E27FC236}">
                <a16:creationId xmlns:a16="http://schemas.microsoft.com/office/drawing/2014/main" id="{11AE5546-518B-7588-9463-FBB2B58DF9D7}"/>
              </a:ext>
            </a:extLst>
          </p:cNvPr>
          <p:cNvSpPr txBox="1">
            <a:spLocks/>
          </p:cNvSpPr>
          <p:nvPr/>
        </p:nvSpPr>
        <p:spPr>
          <a:xfrm>
            <a:off x="1935410" y="402257"/>
            <a:ext cx="9334500" cy="790125"/>
          </a:xfrm>
          <a:prstGeom prst="rect">
            <a:avLst/>
          </a:prstGeom>
        </p:spPr>
        <p:txBody>
          <a:bodyPr vert="horz" lIns="91440" tIns="45720" rIns="91440" bIns="4572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dirty="0"/>
              <a:t>General scheme of </a:t>
            </a:r>
            <a:r>
              <a:rPr lang="en-US" dirty="0" err="1"/>
              <a:t>VisionForge</a:t>
            </a:r>
            <a:r>
              <a:rPr lang="en-US" dirty="0"/>
              <a:t> visualization system operation when displaying data from ROOT files</a:t>
            </a:r>
          </a:p>
        </p:txBody>
      </p:sp>
    </p:spTree>
    <p:extLst>
      <p:ext uri="{BB962C8B-B14F-4D97-AF65-F5344CB8AC3E}">
        <p14:creationId xmlns:p14="http://schemas.microsoft.com/office/powerpoint/2010/main" val="1056679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m.potx" id="{D75E618F-A508-44D7-9355-3A53F9D0FC3E}" vid="{02BC6189-77CB-459D-BAC2-2325BF454B2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m.potx" id="{D75E618F-A508-44D7-9355-3A53F9D0FC3E}" vid="{26A1FFCC-CDE3-4583-A133-EDAD43E21F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npm</Template>
  <TotalTime>1323</TotalTime>
  <Words>1206</Words>
  <Application>Microsoft Office PowerPoint</Application>
  <PresentationFormat>Widescreen</PresentationFormat>
  <Paragraphs>135</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Development of Next-Gen Event Visualization Platform  for BM@N</vt:lpstr>
      <vt:lpstr>Why?</vt:lpstr>
      <vt:lpstr>VisionForge</vt:lpstr>
      <vt:lpstr>Basic concepts</vt:lpstr>
      <vt:lpstr>VisionForge modules</vt:lpstr>
      <vt:lpstr>Not only 3D - dashboards</vt:lpstr>
      <vt:lpstr>PowerPoint Presentation</vt:lpstr>
      <vt:lpstr>PowerPoint Presentation</vt:lpstr>
      <vt:lpstr>PowerPoint Presentation</vt:lpstr>
      <vt:lpstr>What is wrong with ROOT?</vt:lpstr>
      <vt:lpstr>KROOTIO - headers</vt:lpstr>
      <vt:lpstr>KROOTIO - data</vt:lpstr>
      <vt:lpstr>Future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Nozik</dc:creator>
  <cp:lastModifiedBy>someone .</cp:lastModifiedBy>
  <cp:revision>24</cp:revision>
  <dcterms:created xsi:type="dcterms:W3CDTF">2023-05-14T12:15:52Z</dcterms:created>
  <dcterms:modified xsi:type="dcterms:W3CDTF">2023-11-01T11:09:08Z</dcterms:modified>
</cp:coreProperties>
</file>