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4" r:id="rId2"/>
    <p:sldId id="285" r:id="rId3"/>
    <p:sldId id="281" r:id="rId4"/>
    <p:sldId id="257" r:id="rId5"/>
    <p:sldId id="259" r:id="rId6"/>
    <p:sldId id="291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44379-6E55-4E82-AF3C-5C148C66D496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9D0B1-07BD-440B-B526-54AFFA546E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9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34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690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2B7685-CE26-444C-9AB6-6653CF3A8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87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B780F-7CF0-4F75-8C49-04C1A171CD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DE6499-55F6-41DA-BAE4-72D3E70275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2BA393-2401-48AC-BA41-9A272F31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E73D9-3847-41D7-ACA1-3A2869DC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36120-6D02-4C86-81A1-44A072CF0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86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C588E6-C3B6-42EC-9D8A-B42A3E69D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462250-C195-407A-BF07-89FED946B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8B54FB-4022-4D0F-9768-BD081B006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E72E5E-A55A-4A81-BA4D-D61D2A8D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E4980-0C0B-43C9-82C5-325A67B8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645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E260F0-E932-4F8C-A2AB-918C9220E3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BCD75D-08E7-4B9C-BD32-38EFD87D6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564271-9447-43BC-A982-900CE2E18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350881-A794-4007-B60C-68B8BE060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CEAD3F-6666-4FB0-AC45-14BA3219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8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F25BF-15FE-4BE5-9BC7-215132D86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FDB10F-D828-4405-A19C-8462AF518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0D3E9-3FF3-435A-A9C2-1FAA6147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B62294-358E-46EF-8782-5E087023A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15433-3463-45BA-810B-F5163C8A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1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2CEB1-50CB-4045-8248-7D8234C14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2EE0D08-151D-4989-9D9F-90E7A2288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6AE679-4385-4B4C-8BA6-FCB13761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D1DD9E-728F-408B-8840-68616241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C2B164-12FE-444D-9A7C-DEA078FB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49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A54F5E-6520-4385-BE89-DBE014A16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09F04B-DF2C-4D1D-B2C4-81A1F6158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BD92E85-E615-469F-84F6-452B1BD87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8152F0-9936-4A25-A7A5-C3F7111D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81BE9F-F87D-45BF-80B0-1AF64C29D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11E357-89EA-4922-B39C-E7DE2BF0A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98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0D148D-8388-430D-95E5-D5BA5FA9F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22FDF1-B2FB-40C8-BB5B-53DBD8D632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C9091E-AC09-4DBC-8DBB-2237F08F2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0CA56A-A587-4D43-B1F5-958156A6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0FD89C4-7255-42EC-8102-A09ACC91F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F825A5-9548-422E-8F00-08C762AB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12B373-FB86-4C94-B3A5-D11F0A28B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548B174-923E-478D-8A74-6556880DC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57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F6B64-B4E9-4B3D-873D-48F2E0EC0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8C25AC-2AE8-46D6-B9D1-482155E46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C670BF-87CB-4A5C-82D5-324F10D9B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F56B7E-0206-4B42-BD19-6CF972479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39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DBE206-577A-4CEF-B00B-C22BD8D60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DCB29E-FC4E-452A-B8F4-A7EBEF05F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B1904-7EB5-4CC7-96BE-50664A88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19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EC5CD-B115-46B7-9A77-8ED3E39F8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B1C95E-2476-4B35-BDFE-D1B085D4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22A6DC-B3FC-4608-9C0A-4486A18BF0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7C18B1-2378-4FF4-876F-D8BB33C2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B0415E-79D2-466B-9A60-9413AB50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AF0F03-44CC-41AB-B7E1-48A791C2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04B33-ED73-43B4-8A6E-790CCD72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9A902F-2DD8-45EE-95C7-429CF84E3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9EF11-8087-4F24-87A5-DF1C5A52D9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45C59F-2005-402B-A3EC-0C363B0DA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C29EA3-8CF6-459D-8E78-219A84E98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7D4C0D-52EC-4CCE-9E56-ABF496754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413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188D-F54B-4A2D-A5EB-C46C98992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FE1AA0-963C-4819-96AC-A0EE5BA89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32808B-F4A2-40AA-B284-712D0FE3C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94A3-F5C4-4CF4-83E8-9E8771167674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CDABF-4DEE-415D-A022-2C2406009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41CA2-92D2-4BB8-8A74-110E55079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50A79-0599-405D-8BCF-EE7087F286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00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1.tif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30143-27E2-4F5E-AB1B-81AADB54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846" y="404966"/>
            <a:ext cx="1696940" cy="1636675"/>
          </a:xfrm>
          <a:prstGeom prst="rect">
            <a:avLst/>
          </a:prstGeom>
        </p:spPr>
      </p:pic>
      <p:pic>
        <p:nvPicPr>
          <p:cNvPr id="3" name="Picture 2" descr="International Workshop on Spin Physicsat NICA (SPIN-Praha-2018) (9-13 July  2018): Overview · JINR (Indico)">
            <a:extLst>
              <a:ext uri="{FF2B5EF4-FFF2-40B4-BE49-F238E27FC236}">
                <a16:creationId xmlns:a16="http://schemas.microsoft.com/office/drawing/2014/main" id="{D4647077-269D-49EF-9536-2860FF1DF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186" y="440301"/>
            <a:ext cx="2026036" cy="156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4BA921-FA50-4F5B-96DC-7488863984E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0622" y="824906"/>
            <a:ext cx="2182531" cy="79679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0F1495A-1B68-4542-867D-37B1EF55486C}"/>
              </a:ext>
            </a:extLst>
          </p:cNvPr>
          <p:cNvSpPr/>
          <p:nvPr/>
        </p:nvSpPr>
        <p:spPr>
          <a:xfrm>
            <a:off x="237698" y="4919920"/>
            <a:ext cx="117166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Bakirov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S.E. Kichanov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Institute for Nuclear Research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Kazan Federal University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Archaeology, RAS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397C0A-FA53-44FA-8A44-5E57CB90D3DC}"/>
              </a:ext>
            </a:extLst>
          </p:cNvPr>
          <p:cNvSpPr/>
          <p:nvPr/>
        </p:nvSpPr>
        <p:spPr>
          <a:xfrm>
            <a:off x="1588846" y="2839009"/>
            <a:ext cx="90143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New Algorithms for Processing Neutron Tomography Data Based on Convolutional Neural Networks</a:t>
            </a:r>
            <a:endParaRPr lang="ru-RU" sz="4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097404-ADB4-463F-8E9C-C644425DC5B0}"/>
              </a:ext>
            </a:extLst>
          </p:cNvPr>
          <p:cNvSpPr txBox="1"/>
          <p:nvPr/>
        </p:nvSpPr>
        <p:spPr>
          <a:xfrm>
            <a:off x="1588847" y="2296980"/>
            <a:ext cx="90143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XXVII International Conference of Young Scientists and Specialists (AYSS-2023)</a:t>
            </a:r>
          </a:p>
        </p:txBody>
      </p:sp>
    </p:spTree>
    <p:extLst>
      <p:ext uri="{BB962C8B-B14F-4D97-AF65-F5344CB8AC3E}">
        <p14:creationId xmlns:p14="http://schemas.microsoft.com/office/powerpoint/2010/main" val="4185437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233804" y="42284"/>
            <a:ext cx="753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Intermediate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E6EF7-3F86-47EA-A9DF-EF6F9C7E8F77}"/>
              </a:ext>
            </a:extLst>
          </p:cNvPr>
          <p:cNvSpPr txBox="1"/>
          <p:nvPr/>
        </p:nvSpPr>
        <p:spPr>
          <a:xfrm>
            <a:off x="365760" y="848698"/>
            <a:ext cx="1126744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method for reconstructing three-dimensional neutron tomography data using deep learning algorithms based on convolutional neural networks was developed.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required number of neutron radiographic projections was determined for the reconstruction of three-dimensional models using a convolutional neural network.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 convolutional neural network, three-dimensional models of some cultural heritage objects were obtained from incomplete data.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Qualitative and quantitative estimates of the effectiveness of the algorithm based on a convolutional neural network were obtained.</a:t>
            </a:r>
          </a:p>
        </p:txBody>
      </p:sp>
    </p:spTree>
    <p:extLst>
      <p:ext uri="{BB962C8B-B14F-4D97-AF65-F5344CB8AC3E}">
        <p14:creationId xmlns:p14="http://schemas.microsoft.com/office/powerpoint/2010/main" val="2659563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7EE00DB-C0C2-4593-AC5B-6DCD889C3E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7" r="4158"/>
          <a:stretch/>
        </p:blipFill>
        <p:spPr>
          <a:xfrm>
            <a:off x="8096817" y="248657"/>
            <a:ext cx="4079515" cy="26288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D3C8148-33DF-46F8-B099-4058020DBE9B}"/>
                  </a:ext>
                </a:extLst>
              </p:cNvPr>
              <p:cNvSpPr/>
              <p:nvPr/>
            </p:nvSpPr>
            <p:spPr>
              <a:xfrm>
                <a:off x="5355064" y="916022"/>
                <a:ext cx="2925032" cy="5913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8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ru-RU" sz="28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ru-RU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sz="2800" i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subHide m:val="on"/>
                              <m:supHide m:val="on"/>
                              <m:ctrlPr>
                                <a:rPr lang="ru-RU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  <m:d>
                                <m:dPr>
                                  <m:ctrlP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sz="28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nary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3D3C8148-33DF-46F8-B099-4058020DB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5064" y="916022"/>
                <a:ext cx="2925032" cy="591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E8428CB-055D-466A-AD6A-C1EC50E11E59}"/>
              </a:ext>
            </a:extLst>
          </p:cNvPr>
          <p:cNvSpPr txBox="1"/>
          <p:nvPr/>
        </p:nvSpPr>
        <p:spPr>
          <a:xfrm>
            <a:off x="5263624" y="3109301"/>
            <a:ext cx="3820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‒ transmitted neutron intensity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‒ incident neutron intensity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82B3772-2032-4583-BD22-43FC94179D2D}"/>
                  </a:ext>
                </a:extLst>
              </p:cNvPr>
              <p:cNvSpPr/>
              <p:nvPr/>
            </p:nvSpPr>
            <p:spPr>
              <a:xfrm>
                <a:off x="5313811" y="1549124"/>
                <a:ext cx="2783006" cy="9866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ru-RU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  <m:t>𝑚𝑜𝑙𝑎𝑟</m:t>
                                  </m:r>
                                </m:sub>
                              </m:sSub>
                            </m:den>
                          </m:f>
                          <m:r>
                            <a:rPr lang="ru-RU" sz="2400" i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882B3772-2032-4583-BD22-43FC94179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811" y="1549124"/>
                <a:ext cx="2783006" cy="98668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68AC29C-5E81-48AC-B66F-AA83CE58B9DB}"/>
                  </a:ext>
                </a:extLst>
              </p:cNvPr>
              <p:cNvSpPr/>
              <p:nvPr/>
            </p:nvSpPr>
            <p:spPr>
              <a:xfrm>
                <a:off x="5310386" y="2455612"/>
                <a:ext cx="3280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ru-RU" sz="2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𝑎𝑏𝑠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𝑐𝑜h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</a:rPr>
                            <m:t>𝑖𝑛𝑐</m:t>
                          </m:r>
                        </m:sub>
                      </m:sSub>
                      <m:r>
                        <a:rPr lang="ru-RU" sz="24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68AC29C-5E81-48AC-B66F-AA83CE58B9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386" y="2455612"/>
                <a:ext cx="3280770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DC20D77-571E-4B42-9EDE-22FC4DA31205}"/>
                  </a:ext>
                </a:extLst>
              </p:cNvPr>
              <p:cNvSpPr/>
              <p:nvPr/>
            </p:nvSpPr>
            <p:spPr>
              <a:xfrm>
                <a:off x="5631422" y="4175472"/>
                <a:ext cx="4057521" cy="8023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subHide m:val="on"/>
                          <m:supHide m:val="on"/>
                          <m:ctrlPr>
                            <a:rPr lang="ru-RU" sz="22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ru-RU" sz="2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 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l-GR" sz="2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200" i="1" dirty="0"/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7DC20D77-571E-4B42-9EDE-22FC4DA312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22" y="4175472"/>
                <a:ext cx="4057521" cy="8023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A1D021-FD49-4EEE-B685-CC71F021D7B3}"/>
                  </a:ext>
                </a:extLst>
              </p:cNvPr>
              <p:cNvSpPr txBox="1"/>
              <p:nvPr/>
            </p:nvSpPr>
            <p:spPr>
              <a:xfrm>
                <a:off x="5631422" y="4987139"/>
                <a:ext cx="5889287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ru-RU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 sz="2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‒ the Radon transform of the function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DA1D021-FD49-4EEE-B685-CC71F021D7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422" y="4987139"/>
                <a:ext cx="5889287" cy="338554"/>
              </a:xfrm>
              <a:prstGeom prst="rect">
                <a:avLst/>
              </a:prstGeom>
              <a:blipFill>
                <a:blip r:embed="rId7"/>
                <a:stretch>
                  <a:fillRect l="-1656" t="-25000" b="-4821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3D4C3B5-E510-464E-810D-D7319E5452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12" y="622385"/>
            <a:ext cx="5004908" cy="34117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AA1B48-2E02-4C5E-AEB3-876DE9C7AF42}"/>
                  </a:ext>
                </a:extLst>
              </p:cNvPr>
              <p:cNvSpPr txBox="1"/>
              <p:nvPr/>
            </p:nvSpPr>
            <p:spPr>
              <a:xfrm>
                <a:off x="233804" y="4059255"/>
                <a:ext cx="514083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set of such angular projections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one slice of the studied sample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called a sinogram.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AAA1B48-2E02-4C5E-AEB3-876DE9C7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804" y="4059255"/>
                <a:ext cx="5140836" cy="707886"/>
              </a:xfrm>
              <a:prstGeom prst="rect">
                <a:avLst/>
              </a:prstGeom>
              <a:blipFill>
                <a:blip r:embed="rId9"/>
                <a:stretch>
                  <a:fillRect l="-1185" t="-5172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AE1C285-B17A-4015-A355-F4EE3F801B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" y="4858551"/>
            <a:ext cx="4636773" cy="162622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17BDAC0-E9C9-44D4-B318-CB0B6143C97F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3FB9A0-D36B-487E-9F8D-660E4EA2FD5F}"/>
              </a:ext>
            </a:extLst>
          </p:cNvPr>
          <p:cNvSpPr txBox="1"/>
          <p:nvPr/>
        </p:nvSpPr>
        <p:spPr>
          <a:xfrm>
            <a:off x="5631422" y="5510756"/>
            <a:ext cx="54922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Reconstruction Methods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Fourier transformation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FBP, DFR)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Solving a system of equations (SIRT, SART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4031F3D-D134-4023-86EC-A2383985571D}"/>
              </a:ext>
            </a:extLst>
          </p:cNvPr>
          <p:cNvSpPr/>
          <p:nvPr/>
        </p:nvSpPr>
        <p:spPr>
          <a:xfrm>
            <a:off x="233804" y="42284"/>
            <a:ext cx="75321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How does neutron tomography work?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E03CB0-B3DD-4D94-99B8-91BC69D8857D}"/>
              </a:ext>
            </a:extLst>
          </p:cNvPr>
          <p:cNvSpPr txBox="1"/>
          <p:nvPr/>
        </p:nvSpPr>
        <p:spPr>
          <a:xfrm>
            <a:off x="9002374" y="3109301"/>
            <a:ext cx="318007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‒ thickness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 ‒ attenuation coefficient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235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19442B8-0A46-44A1-8E01-655670BC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0" y="488119"/>
            <a:ext cx="5750560" cy="29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Artificial intelligence in education">
            <a:extLst>
              <a:ext uri="{FF2B5EF4-FFF2-40B4-BE49-F238E27FC236}">
                <a16:creationId xmlns:a16="http://schemas.microsoft.com/office/drawing/2014/main" id="{26CF1879-CCDC-41C3-BE1F-25BDF250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3597326" y="4475116"/>
            <a:ext cx="4388557" cy="22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09E35B6-2F7E-4207-B2ED-204A2D802259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10A0BE0-C4DD-4B40-9AA6-6258D9034D89}"/>
              </a:ext>
            </a:extLst>
          </p:cNvPr>
          <p:cNvSpPr/>
          <p:nvPr/>
        </p:nvSpPr>
        <p:spPr>
          <a:xfrm>
            <a:off x="233804" y="42284"/>
            <a:ext cx="11064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required number of projections for reconstruction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696E228E-1D5C-4971-A8BB-6103AC6B2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8"/>
          <a:stretch/>
        </p:blipFill>
        <p:spPr bwMode="auto">
          <a:xfrm>
            <a:off x="605326" y="4475116"/>
            <a:ext cx="2320754" cy="22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D9F0E059-B526-4E55-A6B6-3918220D2B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62"/>
          <a:stretch/>
        </p:blipFill>
        <p:spPr bwMode="auto">
          <a:xfrm>
            <a:off x="8695735" y="4475116"/>
            <a:ext cx="2300636" cy="22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0A31E4-1B98-4FAF-ACD0-9385EEB9882A}"/>
              </a:ext>
            </a:extLst>
          </p:cNvPr>
          <p:cNvSpPr txBox="1"/>
          <p:nvPr/>
        </p:nvSpPr>
        <p:spPr>
          <a:xfrm>
            <a:off x="233804" y="826036"/>
            <a:ext cx="5923059" cy="2308324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Theoretically – infinite number of projections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 – upper limit about 360 projections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want to further reduce the number of projections?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: развернутая 7">
            <a:extLst>
              <a:ext uri="{FF2B5EF4-FFF2-40B4-BE49-F238E27FC236}">
                <a16:creationId xmlns:a16="http://schemas.microsoft.com/office/drawing/2014/main" id="{34D370ED-2E55-4F01-A8A4-D52FB03C5B48}"/>
              </a:ext>
            </a:extLst>
          </p:cNvPr>
          <p:cNvSpPr/>
          <p:nvPr/>
        </p:nvSpPr>
        <p:spPr>
          <a:xfrm flipV="1">
            <a:off x="2214880" y="2872278"/>
            <a:ext cx="8727440" cy="798379"/>
          </a:xfrm>
          <a:prstGeom prst="uturnArrow">
            <a:avLst>
              <a:gd name="adj1" fmla="val 13732"/>
              <a:gd name="adj2" fmla="val 25000"/>
              <a:gd name="adj3" fmla="val 17619"/>
              <a:gd name="adj4" fmla="val 27089"/>
              <a:gd name="adj5" fmla="val 451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5E89A-7DAE-4B36-BFFA-7F992A5375FC}"/>
              </a:ext>
            </a:extLst>
          </p:cNvPr>
          <p:cNvSpPr txBox="1"/>
          <p:nvPr/>
        </p:nvSpPr>
        <p:spPr>
          <a:xfrm>
            <a:off x="2926080" y="3071131"/>
            <a:ext cx="202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 quality</a:t>
            </a:r>
            <a:endParaRPr lang="ru-RU" sz="28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7C0A70-607B-4EC4-97F7-352B7861F800}"/>
              </a:ext>
            </a:extLst>
          </p:cNvPr>
          <p:cNvSpPr txBox="1"/>
          <p:nvPr/>
        </p:nvSpPr>
        <p:spPr>
          <a:xfrm>
            <a:off x="3505604" y="3937145"/>
            <a:ext cx="4520515" cy="461665"/>
          </a:xfrm>
          <a:prstGeom prst="rect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deep learning algorithms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с вырезом 12">
            <a:extLst>
              <a:ext uri="{FF2B5EF4-FFF2-40B4-BE49-F238E27FC236}">
                <a16:creationId xmlns:a16="http://schemas.microsoft.com/office/drawing/2014/main" id="{703F204B-D42B-42E8-824B-65AA53EA140E}"/>
              </a:ext>
            </a:extLst>
          </p:cNvPr>
          <p:cNvSpPr/>
          <p:nvPr/>
        </p:nvSpPr>
        <p:spPr>
          <a:xfrm>
            <a:off x="2886267" y="5250813"/>
            <a:ext cx="618132" cy="6649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с вырезом 34">
            <a:extLst>
              <a:ext uri="{FF2B5EF4-FFF2-40B4-BE49-F238E27FC236}">
                <a16:creationId xmlns:a16="http://schemas.microsoft.com/office/drawing/2014/main" id="{E5FAA094-E9F4-4D2A-BF76-C6B20D03A7F3}"/>
              </a:ext>
            </a:extLst>
          </p:cNvPr>
          <p:cNvSpPr/>
          <p:nvPr/>
        </p:nvSpPr>
        <p:spPr>
          <a:xfrm>
            <a:off x="8077604" y="5250813"/>
            <a:ext cx="618132" cy="66490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92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740AEE-8F87-41E2-ADFC-A01974406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"/>
          <a:stretch/>
        </p:blipFill>
        <p:spPr>
          <a:xfrm>
            <a:off x="5810142" y="1537609"/>
            <a:ext cx="6311560" cy="413654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FEEABA9-6E6F-48F6-8268-397A495C6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79" y="4296120"/>
            <a:ext cx="2492299" cy="256188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8DB2959-90EC-45F7-850E-90F77B66F6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4" y="4311591"/>
            <a:ext cx="2629241" cy="2536053"/>
          </a:xfrm>
          <a:prstGeom prst="rect">
            <a:avLst/>
          </a:prstGeom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A73A234E-0136-4D61-8D45-A94C7ED0FA83}"/>
              </a:ext>
            </a:extLst>
          </p:cNvPr>
          <p:cNvSpPr/>
          <p:nvPr/>
        </p:nvSpPr>
        <p:spPr>
          <a:xfrm rot="20023871">
            <a:off x="7745487" y="4165473"/>
            <a:ext cx="106322" cy="871285"/>
          </a:xfrm>
          <a:prstGeom prst="downArrow">
            <a:avLst>
              <a:gd name="adj1" fmla="val 50000"/>
              <a:gd name="adj2" fmla="val 697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B9C0EB30-F497-4711-ACBB-275FD180C6D9}"/>
              </a:ext>
            </a:extLst>
          </p:cNvPr>
          <p:cNvSpPr/>
          <p:nvPr/>
        </p:nvSpPr>
        <p:spPr>
          <a:xfrm>
            <a:off x="8119976" y="3835597"/>
            <a:ext cx="100547" cy="1132643"/>
          </a:xfrm>
          <a:prstGeom prst="downArrow">
            <a:avLst>
              <a:gd name="adj1" fmla="val 50000"/>
              <a:gd name="adj2" fmla="val 697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E3AE2D54-C070-496A-A84D-917AD4C48888}"/>
              </a:ext>
            </a:extLst>
          </p:cNvPr>
          <p:cNvSpPr/>
          <p:nvPr/>
        </p:nvSpPr>
        <p:spPr>
          <a:xfrm rot="21069036">
            <a:off x="9716950" y="4289923"/>
            <a:ext cx="114328" cy="656981"/>
          </a:xfrm>
          <a:prstGeom prst="downArrow">
            <a:avLst>
              <a:gd name="adj1" fmla="val 50000"/>
              <a:gd name="adj2" fmla="val 697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0C3007B1-4789-4160-BEAE-FA525DA277D8}"/>
              </a:ext>
            </a:extLst>
          </p:cNvPr>
          <p:cNvSpPr/>
          <p:nvPr/>
        </p:nvSpPr>
        <p:spPr>
          <a:xfrm rot="19979785">
            <a:off x="9339964" y="3868141"/>
            <a:ext cx="92029" cy="1099655"/>
          </a:xfrm>
          <a:prstGeom prst="downArrow">
            <a:avLst>
              <a:gd name="adj1" fmla="val 50000"/>
              <a:gd name="adj2" fmla="val 69761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07F7DA-2841-4A9D-96A3-C14436AE5E83}"/>
              </a:ext>
            </a:extLst>
          </p:cNvPr>
          <p:cNvSpPr txBox="1"/>
          <p:nvPr/>
        </p:nvSpPr>
        <p:spPr>
          <a:xfrm>
            <a:off x="9515" y="3865262"/>
            <a:ext cx="5800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of convolution and deconvolution layers.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DDBDD47-0E70-4388-A7EE-FD6124E94326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2029C1-0316-4461-860F-664CC5D43EAC}"/>
              </a:ext>
            </a:extLst>
          </p:cNvPr>
          <p:cNvSpPr txBox="1"/>
          <p:nvPr/>
        </p:nvSpPr>
        <p:spPr>
          <a:xfrm>
            <a:off x="178409" y="847060"/>
            <a:ext cx="5500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blocks of the convolution neural network.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E444C9A-F4C1-4127-9BD8-15DF9380CC60}"/>
              </a:ext>
            </a:extLst>
          </p:cNvPr>
          <p:cNvSpPr/>
          <p:nvPr/>
        </p:nvSpPr>
        <p:spPr>
          <a:xfrm rot="16200000">
            <a:off x="980265" y="1976319"/>
            <a:ext cx="1553609" cy="41220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Convolution</a:t>
            </a:r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568BDA3-2E64-4E65-B9B8-1E7987CEB315}"/>
              </a:ext>
            </a:extLst>
          </p:cNvPr>
          <p:cNvSpPr/>
          <p:nvPr/>
        </p:nvSpPr>
        <p:spPr>
          <a:xfrm rot="16200000">
            <a:off x="2527385" y="1976318"/>
            <a:ext cx="1553609" cy="41220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Normalization</a:t>
            </a:r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8E75BA9A-32C0-4A6E-BB26-BE932F2BC3F8}"/>
              </a:ext>
            </a:extLst>
          </p:cNvPr>
          <p:cNvSpPr/>
          <p:nvPr/>
        </p:nvSpPr>
        <p:spPr>
          <a:xfrm rot="16200000">
            <a:off x="1749449" y="1976319"/>
            <a:ext cx="1553609" cy="41220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Activation</a:t>
            </a:r>
            <a:endParaRPr lang="ru-RU" dirty="0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7C1AE12-F986-4706-BBE2-AD6AC056D8D8}"/>
              </a:ext>
            </a:extLst>
          </p:cNvPr>
          <p:cNvSpPr/>
          <p:nvPr/>
        </p:nvSpPr>
        <p:spPr>
          <a:xfrm>
            <a:off x="288008" y="1732420"/>
            <a:ext cx="900000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Input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6AC6A24-7FEF-4220-81FD-B61DE3A7C68C}"/>
              </a:ext>
            </a:extLst>
          </p:cNvPr>
          <p:cNvSpPr/>
          <p:nvPr/>
        </p:nvSpPr>
        <p:spPr>
          <a:xfrm>
            <a:off x="4718117" y="1750414"/>
            <a:ext cx="936000" cy="900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Output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D3804C7-7F50-4734-B597-6BEFDBD408D6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1188008" y="2182420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CA9A771-AACE-4C05-B417-5C0F81ABA606}"/>
              </a:ext>
            </a:extLst>
          </p:cNvPr>
          <p:cNvCxnSpPr>
            <a:cxnSpLocks/>
          </p:cNvCxnSpPr>
          <p:nvPr/>
        </p:nvCxnSpPr>
        <p:spPr>
          <a:xfrm>
            <a:off x="1963171" y="2182420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4BEDE61-0049-4C6A-8FFA-3FBF41ADF181}"/>
              </a:ext>
            </a:extLst>
          </p:cNvPr>
          <p:cNvCxnSpPr>
            <a:cxnSpLocks/>
          </p:cNvCxnSpPr>
          <p:nvPr/>
        </p:nvCxnSpPr>
        <p:spPr>
          <a:xfrm>
            <a:off x="2738332" y="2182420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A40FD2B0-F6B4-4E5A-AA8A-3106B0FA5E6E}"/>
              </a:ext>
            </a:extLst>
          </p:cNvPr>
          <p:cNvCxnSpPr>
            <a:cxnSpLocks/>
          </p:cNvCxnSpPr>
          <p:nvPr/>
        </p:nvCxnSpPr>
        <p:spPr>
          <a:xfrm>
            <a:off x="3513495" y="2182420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>
            <a:extLst>
              <a:ext uri="{FF2B5EF4-FFF2-40B4-BE49-F238E27FC236}">
                <a16:creationId xmlns:a16="http://schemas.microsoft.com/office/drawing/2014/main" id="{EED38EA5-523C-4209-8780-A159625B24CC}"/>
              </a:ext>
            </a:extLst>
          </p:cNvPr>
          <p:cNvSpPr/>
          <p:nvPr/>
        </p:nvSpPr>
        <p:spPr>
          <a:xfrm>
            <a:off x="3879659" y="1948420"/>
            <a:ext cx="475498" cy="4680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+</a:t>
            </a:r>
            <a:endParaRPr lang="ru-RU" sz="2000" dirty="0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1F3E2E34-81B4-460E-ADF5-77F7468B5778}"/>
              </a:ext>
            </a:extLst>
          </p:cNvPr>
          <p:cNvCxnSpPr>
            <a:cxnSpLocks/>
          </p:cNvCxnSpPr>
          <p:nvPr/>
        </p:nvCxnSpPr>
        <p:spPr>
          <a:xfrm>
            <a:off x="4355157" y="2200414"/>
            <a:ext cx="3629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7C88E1E0-27E4-4F77-8A70-FFB7F5E76CDC}"/>
              </a:ext>
            </a:extLst>
          </p:cNvPr>
          <p:cNvCxnSpPr>
            <a:cxnSpLocks/>
            <a:stCxn id="6" idx="2"/>
            <a:endCxn id="26" idx="4"/>
          </p:cNvCxnSpPr>
          <p:nvPr/>
        </p:nvCxnSpPr>
        <p:spPr>
          <a:xfrm rot="5400000" flipH="1" flipV="1">
            <a:off x="2319708" y="834720"/>
            <a:ext cx="216000" cy="3379400"/>
          </a:xfrm>
          <a:prstGeom prst="bentConnector3">
            <a:avLst>
              <a:gd name="adj1" fmla="val -220485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61549D2-024A-4E81-9051-50F29B6F47E1}"/>
              </a:ext>
            </a:extLst>
          </p:cNvPr>
          <p:cNvSpPr txBox="1"/>
          <p:nvPr/>
        </p:nvSpPr>
        <p:spPr>
          <a:xfrm>
            <a:off x="1683280" y="3088668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Skip Connection</a:t>
            </a:r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1BFD61B0-9BA3-4B3A-9F6F-36B38536C989}"/>
              </a:ext>
            </a:extLst>
          </p:cNvPr>
          <p:cNvSpPr/>
          <p:nvPr/>
        </p:nvSpPr>
        <p:spPr>
          <a:xfrm>
            <a:off x="233804" y="42284"/>
            <a:ext cx="113602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Convolutional neural networks for images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8C2B0E1-02A0-42A3-9C94-B722A718575D}"/>
              </a:ext>
            </a:extLst>
          </p:cNvPr>
          <p:cNvSpPr txBox="1"/>
          <p:nvPr/>
        </p:nvSpPr>
        <p:spPr>
          <a:xfrm>
            <a:off x="6313095" y="1247170"/>
            <a:ext cx="5077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 of the convolution neural network.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47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Обзор Keras для TensorFlow / Хабр">
            <a:extLst>
              <a:ext uri="{FF2B5EF4-FFF2-40B4-BE49-F238E27FC236}">
                <a16:creationId xmlns:a16="http://schemas.microsoft.com/office/drawing/2014/main" id="{E37AA411-66BE-4F1B-8CB9-444BD1B608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0"/>
          <a:stretch/>
        </p:blipFill>
        <p:spPr bwMode="auto">
          <a:xfrm>
            <a:off x="9392349" y="106776"/>
            <a:ext cx="2673875" cy="2237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4CCB7C2-B48B-4C1B-850B-0DCB6697AF1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8F2A292-1A69-451A-82DA-AEA49BAA6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" y="960911"/>
            <a:ext cx="8236872" cy="251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A4142F-E372-43D3-B19E-D5C6D183BAFD}"/>
              </a:ext>
            </a:extLst>
          </p:cNvPr>
          <p:cNvSpPr txBox="1"/>
          <p:nvPr/>
        </p:nvSpPr>
        <p:spPr>
          <a:xfrm>
            <a:off x="284122" y="970242"/>
            <a:ext cx="75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Input</a:t>
            </a:r>
          </a:p>
          <a:p>
            <a:pPr algn="ctr"/>
            <a:r>
              <a:rPr lang="en-US" dirty="0"/>
              <a:t>Image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DEB029-F03A-47F5-A706-865DC86DCCC2}"/>
              </a:ext>
            </a:extLst>
          </p:cNvPr>
          <p:cNvSpPr txBox="1"/>
          <p:nvPr/>
        </p:nvSpPr>
        <p:spPr>
          <a:xfrm>
            <a:off x="8063968" y="97943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Output</a:t>
            </a:r>
          </a:p>
          <a:p>
            <a:pPr algn="ctr"/>
            <a:r>
              <a:rPr lang="en-US" dirty="0"/>
              <a:t>Image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7D2F6-3B0F-4193-8CE9-7EF05FEB975D}"/>
              </a:ext>
            </a:extLst>
          </p:cNvPr>
          <p:cNvSpPr txBox="1"/>
          <p:nvPr/>
        </p:nvSpPr>
        <p:spPr>
          <a:xfrm>
            <a:off x="6648451" y="3702339"/>
            <a:ext cx="1962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Number of kernels in each layer</a:t>
            </a:r>
            <a:endParaRPr lang="ru-RU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7E454CE-04AD-42E6-A033-A0E311FA187A}"/>
              </a:ext>
            </a:extLst>
          </p:cNvPr>
          <p:cNvCxnSpPr>
            <a:cxnSpLocks/>
          </p:cNvCxnSpPr>
          <p:nvPr/>
        </p:nvCxnSpPr>
        <p:spPr>
          <a:xfrm>
            <a:off x="7178046" y="3473739"/>
            <a:ext cx="251454" cy="2983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C0BEE4C-C210-4011-B598-E388B43147FC}"/>
              </a:ext>
            </a:extLst>
          </p:cNvPr>
          <p:cNvCxnSpPr>
            <a:cxnSpLocks/>
          </p:cNvCxnSpPr>
          <p:nvPr/>
        </p:nvCxnSpPr>
        <p:spPr>
          <a:xfrm>
            <a:off x="7571250" y="3473739"/>
            <a:ext cx="0" cy="29835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7B491B1-FC3A-4483-8B84-A0DDDD02254A}"/>
              </a:ext>
            </a:extLst>
          </p:cNvPr>
          <p:cNvCxnSpPr>
            <a:cxnSpLocks/>
          </p:cNvCxnSpPr>
          <p:nvPr/>
        </p:nvCxnSpPr>
        <p:spPr>
          <a:xfrm flipH="1">
            <a:off x="7693951" y="3481697"/>
            <a:ext cx="309350" cy="29039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Обзор Keras для TensorFlow / Хабр">
            <a:extLst>
              <a:ext uri="{FF2B5EF4-FFF2-40B4-BE49-F238E27FC236}">
                <a16:creationId xmlns:a16="http://schemas.microsoft.com/office/drawing/2014/main" id="{A7A6EBAA-5967-4EBF-9698-A4F5A7726B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7"/>
          <a:stretch/>
        </p:blipFill>
        <p:spPr bwMode="auto">
          <a:xfrm>
            <a:off x="9392349" y="2014409"/>
            <a:ext cx="270509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8E72B0-ECC8-4832-8197-3A0CD7C1209F}"/>
              </a:ext>
            </a:extLst>
          </p:cNvPr>
          <p:cNvSpPr txBox="1"/>
          <p:nvPr/>
        </p:nvSpPr>
        <p:spPr>
          <a:xfrm>
            <a:off x="284122" y="6332802"/>
            <a:ext cx="10767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Computations were held on the basis of the </a:t>
            </a:r>
            <a:r>
              <a:rPr lang="en-US" sz="2000" b="1" dirty="0" err="1"/>
              <a:t>HybriLIT</a:t>
            </a:r>
            <a:r>
              <a:rPr lang="en-US" sz="2000" b="1" dirty="0"/>
              <a:t> heterogeneous computing platform (LIT, JINR).</a:t>
            </a:r>
            <a:endParaRPr lang="ru-RU" sz="2000" dirty="0"/>
          </a:p>
        </p:txBody>
      </p:sp>
      <p:pic>
        <p:nvPicPr>
          <p:cNvPr id="4" name="Picture 2" descr="Новости — Страница 4 — Платформа &quot;HybriLIT&quot;">
            <a:extLst>
              <a:ext uri="{FF2B5EF4-FFF2-40B4-BE49-F238E27FC236}">
                <a16:creationId xmlns:a16="http://schemas.microsoft.com/office/drawing/2014/main" id="{AA57517B-C64F-429D-BC1D-3F7085BAF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0"/>
          <a:stretch/>
        </p:blipFill>
        <p:spPr bwMode="auto">
          <a:xfrm>
            <a:off x="9392349" y="4723690"/>
            <a:ext cx="2530617" cy="12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B4D949-B12E-43FF-8B52-EB6AB7B6987E}"/>
              </a:ext>
            </a:extLst>
          </p:cNvPr>
          <p:cNvSpPr txBox="1"/>
          <p:nvPr/>
        </p:nvSpPr>
        <p:spPr>
          <a:xfrm>
            <a:off x="664034" y="4048032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Parameters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7E951A4-7C10-43BC-B74E-2C34FF01F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1789831"/>
              </p:ext>
            </p:extLst>
          </p:nvPr>
        </p:nvGraphicFramePr>
        <p:xfrm>
          <a:off x="269034" y="4660755"/>
          <a:ext cx="8956246" cy="1594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126">
                  <a:extLst>
                    <a:ext uri="{9D8B030D-6E8A-4147-A177-3AD203B41FA5}">
                      <a16:colId xmlns:a16="http://schemas.microsoft.com/office/drawing/2014/main" val="3620982869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1725241006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4058101297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448205937"/>
                    </a:ext>
                  </a:extLst>
                </a:gridCol>
                <a:gridCol w="1107440">
                  <a:extLst>
                    <a:ext uri="{9D8B030D-6E8A-4147-A177-3AD203B41FA5}">
                      <a16:colId xmlns:a16="http://schemas.microsoft.com/office/drawing/2014/main" val="1628602580"/>
                    </a:ext>
                  </a:extLst>
                </a:gridCol>
                <a:gridCol w="1290320">
                  <a:extLst>
                    <a:ext uri="{9D8B030D-6E8A-4147-A177-3AD203B41FA5}">
                      <a16:colId xmlns:a16="http://schemas.microsoft.com/office/drawing/2014/main" val="1855768650"/>
                    </a:ext>
                  </a:extLst>
                </a:gridCol>
                <a:gridCol w="1198880">
                  <a:extLst>
                    <a:ext uri="{9D8B030D-6E8A-4147-A177-3AD203B41FA5}">
                      <a16:colId xmlns:a16="http://schemas.microsoft.com/office/drawing/2014/main" val="3642263771"/>
                    </a:ext>
                  </a:extLst>
                </a:gridCol>
              </a:tblGrid>
              <a:tr h="7971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Images in dataset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Trainable params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Kernel size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Activation function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Dropout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Optimizer 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 per epoch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485079"/>
                  </a:ext>
                </a:extLst>
              </a:tr>
              <a:tr h="7971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~18·10</a:t>
                      </a:r>
                      <a:r>
                        <a:rPr lang="en-US" sz="200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5x5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LeakyReLU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Nadam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sec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309432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2B89EBA-FF66-47DD-8656-CF3AB551704C}"/>
              </a:ext>
            </a:extLst>
          </p:cNvPr>
          <p:cNvSpPr/>
          <p:nvPr/>
        </p:nvSpPr>
        <p:spPr>
          <a:xfrm>
            <a:off x="233804" y="42284"/>
            <a:ext cx="110641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Implementation of the convolutional neural network</a:t>
            </a:r>
          </a:p>
        </p:txBody>
      </p:sp>
    </p:spTree>
    <p:extLst>
      <p:ext uri="{BB962C8B-B14F-4D97-AF65-F5344CB8AC3E}">
        <p14:creationId xmlns:p14="http://schemas.microsoft.com/office/powerpoint/2010/main" val="782187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233804" y="42284"/>
            <a:ext cx="11246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Preparation of a training dataset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79F168-4D0B-4AFC-B510-21BECB42ABD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C9832F-9ED6-46A9-82E2-A430D3C6C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971" y="957277"/>
            <a:ext cx="2435676" cy="247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667A6A-E557-42A4-B553-B719AB276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60" y="648395"/>
            <a:ext cx="2874302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9522D14-A8C9-4F52-8B6C-453FC94F6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9975" y="1082692"/>
            <a:ext cx="2520904" cy="252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D1949514-BD00-4B95-8C79-A14C51FC9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1" r="21678"/>
          <a:stretch/>
        </p:blipFill>
        <p:spPr bwMode="auto">
          <a:xfrm>
            <a:off x="389782" y="677743"/>
            <a:ext cx="2435676" cy="260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F726EB2-5FDE-4B6F-8980-0B7231E9E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4" y="5677233"/>
            <a:ext cx="3230756" cy="1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FBDA5C-1100-4362-9003-C408B2743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635" y="5675416"/>
            <a:ext cx="3746533" cy="106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19F37C2-63FA-44A7-B59F-E445A971A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8" y="4368640"/>
            <a:ext cx="3562283" cy="1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9CFF65F-6E42-47AC-9B36-444066F33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91" y="5673043"/>
            <a:ext cx="3230756" cy="1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B8D1EC8-25B6-4183-A50D-0D23E052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534" y="4368640"/>
            <a:ext cx="3562283" cy="1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>
            <a:extLst>
              <a:ext uri="{FF2B5EF4-FFF2-40B4-BE49-F238E27FC236}">
                <a16:creationId xmlns:a16="http://schemas.microsoft.com/office/drawing/2014/main" id="{4D84C39A-011A-4B39-9685-8D65EC56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8717" y="4368639"/>
            <a:ext cx="3877507" cy="107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C350839E-9D42-4AA9-93BC-DCBEC04AB3E1}"/>
              </a:ext>
            </a:extLst>
          </p:cNvPr>
          <p:cNvSpPr/>
          <p:nvPr/>
        </p:nvSpPr>
        <p:spPr>
          <a:xfrm>
            <a:off x="2000542" y="3697956"/>
            <a:ext cx="1464018" cy="4693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EAFA71D7-BA79-44E3-908D-1350ED316C5A}"/>
              </a:ext>
            </a:extLst>
          </p:cNvPr>
          <p:cNvSpPr/>
          <p:nvPr/>
        </p:nvSpPr>
        <p:spPr>
          <a:xfrm>
            <a:off x="4755431" y="3699775"/>
            <a:ext cx="1464018" cy="4693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6E2EE3DD-953C-43DC-A8B8-EC4CB7FFA5B6}"/>
              </a:ext>
            </a:extLst>
          </p:cNvPr>
          <p:cNvSpPr/>
          <p:nvPr/>
        </p:nvSpPr>
        <p:spPr>
          <a:xfrm>
            <a:off x="7510320" y="3697956"/>
            <a:ext cx="1464018" cy="469303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36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233804" y="42284"/>
            <a:ext cx="1124699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Determination of the required number of projections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379F168-4D0B-4AFC-B510-21BECB42ABD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20A028-1DA0-422B-8FA3-234A78658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59" y="1325727"/>
            <a:ext cx="5498465" cy="458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D9A6A8E-F5F0-4E34-8E59-53D25DC8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4" y="1155700"/>
            <a:ext cx="380619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E145EB4A-0EFE-4B75-A438-95700AFCA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4" y="4135120"/>
            <a:ext cx="3806190" cy="87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>
            <a:extLst>
              <a:ext uri="{FF2B5EF4-FFF2-40B4-BE49-F238E27FC236}">
                <a16:creationId xmlns:a16="http://schemas.microsoft.com/office/drawing/2014/main" id="{9F0B5EA2-E1C6-4BFD-9EAA-AD1C599FD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4" y="5537200"/>
            <a:ext cx="3806190" cy="429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8848ACD-DE82-45B8-BD12-FB0A78C11F25}"/>
              </a:ext>
            </a:extLst>
          </p:cNvPr>
          <p:cNvSpPr txBox="1"/>
          <p:nvPr/>
        </p:nvSpPr>
        <p:spPr>
          <a:xfrm flipH="1">
            <a:off x="4039994" y="2088862"/>
            <a:ext cx="250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80% of data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845930-7CF3-4E7B-888F-E37448A12134}"/>
              </a:ext>
            </a:extLst>
          </p:cNvPr>
          <p:cNvSpPr txBox="1"/>
          <p:nvPr/>
        </p:nvSpPr>
        <p:spPr>
          <a:xfrm flipH="1">
            <a:off x="4039994" y="4279612"/>
            <a:ext cx="250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of data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83D98F-ACA3-4321-AB43-B6C340993697}"/>
              </a:ext>
            </a:extLst>
          </p:cNvPr>
          <p:cNvSpPr txBox="1"/>
          <p:nvPr/>
        </p:nvSpPr>
        <p:spPr>
          <a:xfrm flipH="1">
            <a:off x="4039993" y="5459442"/>
            <a:ext cx="2504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10% of data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E9842-98AA-4BAA-97A8-F13D6AD1E879}"/>
              </a:ext>
            </a:extLst>
          </p:cNvPr>
          <p:cNvSpPr txBox="1"/>
          <p:nvPr/>
        </p:nvSpPr>
        <p:spPr>
          <a:xfrm>
            <a:off x="10840720" y="5425288"/>
            <a:ext cx="731520" cy="471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(%)</a:t>
            </a:r>
          </a:p>
        </p:txBody>
      </p:sp>
    </p:spTree>
    <p:extLst>
      <p:ext uri="{BB962C8B-B14F-4D97-AF65-F5344CB8AC3E}">
        <p14:creationId xmlns:p14="http://schemas.microsoft.com/office/powerpoint/2010/main" val="120964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17406E7-722C-4599-9358-D193424A3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00" y="203200"/>
            <a:ext cx="5976937" cy="66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E33210-27EE-4DF7-98BC-2DDA0A290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75"/>
          <a:stretch/>
        </p:blipFill>
        <p:spPr>
          <a:xfrm rot="5400000">
            <a:off x="2120130" y="4428844"/>
            <a:ext cx="2068318" cy="24830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DFAFE66-5F74-4B73-9A13-5C1299F344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75"/>
          <a:stretch/>
        </p:blipFill>
        <p:spPr>
          <a:xfrm rot="5400000">
            <a:off x="2168956" y="314955"/>
            <a:ext cx="2068318" cy="24830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4287AC-4D12-42A0-9C0C-8A062DF75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8" r="33959"/>
          <a:stretch/>
        </p:blipFill>
        <p:spPr>
          <a:xfrm rot="5400000">
            <a:off x="2229312" y="2426721"/>
            <a:ext cx="1939214" cy="247971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233804" y="42284"/>
            <a:ext cx="111047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results of training a CNN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4DD23F-F5B4-43CE-9C44-393173B1C120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EAD6-934B-48BE-950E-FC047936BCF8}"/>
              </a:ext>
            </a:extLst>
          </p:cNvPr>
          <p:cNvSpPr txBox="1"/>
          <p:nvPr/>
        </p:nvSpPr>
        <p:spPr>
          <a:xfrm>
            <a:off x="103537" y="1168628"/>
            <a:ext cx="20323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20%+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B3BCB-B806-4C47-8099-E0F1A24102EC}"/>
              </a:ext>
            </a:extLst>
          </p:cNvPr>
          <p:cNvSpPr txBox="1"/>
          <p:nvPr/>
        </p:nvSpPr>
        <p:spPr>
          <a:xfrm>
            <a:off x="5066402" y="621632"/>
            <a:ext cx="1106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8DD141-D96F-4C78-AD2D-C74BBC30C651}"/>
              </a:ext>
            </a:extLst>
          </p:cNvPr>
          <p:cNvSpPr txBox="1"/>
          <p:nvPr/>
        </p:nvSpPr>
        <p:spPr>
          <a:xfrm>
            <a:off x="5071707" y="3056820"/>
            <a:ext cx="1222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C025A5-1E4A-4B68-A51D-B9A772D2569E}"/>
              </a:ext>
            </a:extLst>
          </p:cNvPr>
          <p:cNvSpPr txBox="1"/>
          <p:nvPr/>
        </p:nvSpPr>
        <p:spPr>
          <a:xfrm>
            <a:off x="5066402" y="5053545"/>
            <a:ext cx="765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684FD3-860E-4B17-9BC6-143A605BF1C0}"/>
              </a:ext>
            </a:extLst>
          </p:cNvPr>
          <p:cNvSpPr txBox="1"/>
          <p:nvPr/>
        </p:nvSpPr>
        <p:spPr>
          <a:xfrm>
            <a:off x="5066402" y="1945668"/>
            <a:ext cx="682079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SSIM:</a:t>
            </a:r>
          </a:p>
        </p:txBody>
      </p:sp>
    </p:spTree>
    <p:extLst>
      <p:ext uri="{BB962C8B-B14F-4D97-AF65-F5344CB8AC3E}">
        <p14:creationId xmlns:p14="http://schemas.microsoft.com/office/powerpoint/2010/main" val="1426058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:a16="http://schemas.microsoft.com/office/drawing/2014/main" id="{348627AC-4C17-4F87-BE7A-23230C210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440" y="528320"/>
            <a:ext cx="5496560" cy="6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567FA89F-EF4F-47D3-B15D-D45ACFFA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8320"/>
            <a:ext cx="5750560" cy="632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8A81B98-82A7-40CB-A344-FFEA386DD8B1}"/>
              </a:ext>
            </a:extLst>
          </p:cNvPr>
          <p:cNvSpPr/>
          <p:nvPr/>
        </p:nvSpPr>
        <p:spPr>
          <a:xfrm>
            <a:off x="233804" y="1644"/>
            <a:ext cx="1090155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results of training a CNN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543977C3-6953-45E0-B54D-B46853466B1E}"/>
              </a:ext>
            </a:extLst>
          </p:cNvPr>
          <p:cNvSpPr/>
          <p:nvPr/>
        </p:nvSpPr>
        <p:spPr>
          <a:xfrm>
            <a:off x="11706224" y="6389492"/>
            <a:ext cx="360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F0F176-7C11-45D0-9945-8CB4F13D5F52}"/>
              </a:ext>
            </a:extLst>
          </p:cNvPr>
          <p:cNvSpPr txBox="1"/>
          <p:nvPr/>
        </p:nvSpPr>
        <p:spPr>
          <a:xfrm>
            <a:off x="5206822" y="1277114"/>
            <a:ext cx="20323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CNN</a:t>
            </a: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7B029-1B5B-423F-BBC5-50DEE2729C0A}"/>
              </a:ext>
            </a:extLst>
          </p:cNvPr>
          <p:cNvSpPr txBox="1"/>
          <p:nvPr/>
        </p:nvSpPr>
        <p:spPr>
          <a:xfrm>
            <a:off x="81282" y="782354"/>
            <a:ext cx="1106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64794-E2F8-4CBD-BFB6-2FF771CC7067}"/>
              </a:ext>
            </a:extLst>
          </p:cNvPr>
          <p:cNvSpPr txBox="1"/>
          <p:nvPr/>
        </p:nvSpPr>
        <p:spPr>
          <a:xfrm>
            <a:off x="86587" y="2941320"/>
            <a:ext cx="1222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0.89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3B2DD-EE95-465F-A71D-4E2A2ABBD7F1}"/>
              </a:ext>
            </a:extLst>
          </p:cNvPr>
          <p:cNvSpPr txBox="1"/>
          <p:nvPr/>
        </p:nvSpPr>
        <p:spPr>
          <a:xfrm>
            <a:off x="81282" y="4948205"/>
            <a:ext cx="765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8D525A-8E31-46E3-91AE-D6E3FCE43CA1}"/>
              </a:ext>
            </a:extLst>
          </p:cNvPr>
          <p:cNvSpPr txBox="1"/>
          <p:nvPr/>
        </p:nvSpPr>
        <p:spPr>
          <a:xfrm>
            <a:off x="6677291" y="676190"/>
            <a:ext cx="1106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1DB56-4744-4DBF-B201-3890F4D56296}"/>
              </a:ext>
            </a:extLst>
          </p:cNvPr>
          <p:cNvSpPr txBox="1"/>
          <p:nvPr/>
        </p:nvSpPr>
        <p:spPr>
          <a:xfrm>
            <a:off x="6677291" y="2964190"/>
            <a:ext cx="1222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0.77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BD7FB3-0189-4CCD-A640-9297C7A93955}"/>
              </a:ext>
            </a:extLst>
          </p:cNvPr>
          <p:cNvSpPr txBox="1"/>
          <p:nvPr/>
        </p:nvSpPr>
        <p:spPr>
          <a:xfrm>
            <a:off x="6677291" y="4915063"/>
            <a:ext cx="7654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A8591D-6490-4424-A479-443AB858954E}"/>
              </a:ext>
            </a:extLst>
          </p:cNvPr>
          <p:cNvSpPr txBox="1"/>
          <p:nvPr/>
        </p:nvSpPr>
        <p:spPr>
          <a:xfrm>
            <a:off x="6677291" y="216984"/>
            <a:ext cx="12225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SSIM:</a:t>
            </a:r>
          </a:p>
        </p:txBody>
      </p:sp>
    </p:spTree>
    <p:extLst>
      <p:ext uri="{BB962C8B-B14F-4D97-AF65-F5344CB8AC3E}">
        <p14:creationId xmlns:p14="http://schemas.microsoft.com/office/powerpoint/2010/main" val="41967772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435</Words>
  <Application>Microsoft Office PowerPoint</Application>
  <PresentationFormat>Широкоэкранный</PresentationFormat>
  <Paragraphs>119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Булат Бакиров</dc:creator>
  <cp:lastModifiedBy>Булат Бакиров</cp:lastModifiedBy>
  <cp:revision>55</cp:revision>
  <dcterms:created xsi:type="dcterms:W3CDTF">2023-10-28T20:04:48Z</dcterms:created>
  <dcterms:modified xsi:type="dcterms:W3CDTF">2023-10-30T09:11:57Z</dcterms:modified>
</cp:coreProperties>
</file>