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sldIdLst>
    <p:sldId id="258" r:id="rId2"/>
    <p:sldId id="279" r:id="rId3"/>
    <p:sldId id="276" r:id="rId4"/>
    <p:sldId id="273" r:id="rId5"/>
    <p:sldId id="277" r:id="rId6"/>
    <p:sldId id="278" r:id="rId7"/>
    <p:sldId id="260" r:id="rId8"/>
    <p:sldId id="271" r:id="rId9"/>
    <p:sldId id="266" r:id="rId10"/>
    <p:sldId id="275" r:id="rId11"/>
    <p:sldId id="259" r:id="rId12"/>
    <p:sldId id="261" r:id="rId13"/>
    <p:sldId id="268" r:id="rId14"/>
    <p:sldId id="264" r:id="rId15"/>
    <p:sldId id="265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CC"/>
    <a:srgbClr val="CCCC00"/>
    <a:srgbClr val="FFFFFF"/>
    <a:srgbClr val="180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6" autoAdjust="0"/>
    <p:restoredTop sz="85553" autoAdjust="0"/>
  </p:normalViewPr>
  <p:slideViewPr>
    <p:cSldViewPr snapToGrid="0">
      <p:cViewPr varScale="1">
        <p:scale>
          <a:sx n="86" d="100"/>
          <a:sy n="86" d="100"/>
        </p:scale>
        <p:origin x="3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52736-94D1-4B84-9594-9313BE9A2FDD}" type="datetimeFigureOut">
              <a:rPr lang="en-ZA" smtClean="0"/>
              <a:t>2023/10/29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1C5C2-1360-4C74-8905-0D71EEF676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960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1C5C2-1360-4C74-8905-0D71EEF67629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99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1C5C2-1360-4C74-8905-0D71EEF67629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517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CC774D5-3DAA-49B2-AD99-45A49F437C33}" type="datetime1">
              <a:rPr lang="en-ZA" smtClean="0"/>
              <a:t>2023/10/29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BA368A4-8AF4-411D-9323-03A42C1E71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333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ED64-A624-483C-9BC7-90E086EA1993}" type="datetime1">
              <a:rPr lang="en-ZA" smtClean="0"/>
              <a:t>2023/10/29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8A4-8AF4-411D-9323-03A42C1E71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346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82F0-B018-4842-AF37-01333DE2E9B6}" type="datetime1">
              <a:rPr lang="en-ZA" smtClean="0"/>
              <a:t>2023/10/29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8A4-8AF4-411D-9323-03A42C1E71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313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B295-BDCF-4ED5-8400-31B7320D025F}" type="datetime1">
              <a:rPr lang="en-ZA" smtClean="0"/>
              <a:t>2023/10/29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8A4-8AF4-411D-9323-03A42C1E71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114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318A-547C-412C-B901-D03A4C5EDC63}" type="datetime1">
              <a:rPr lang="en-ZA" smtClean="0"/>
              <a:t>2023/10/29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8A4-8AF4-411D-9323-03A42C1E71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699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9826-4D29-4239-98D6-079FBDF658DE}" type="datetime1">
              <a:rPr lang="en-ZA" smtClean="0"/>
              <a:t>2023/10/29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8A4-8AF4-411D-9323-03A42C1E71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194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1A53-15DD-463E-9DAC-362A2E5B148C}" type="datetime1">
              <a:rPr lang="en-ZA" smtClean="0"/>
              <a:t>2023/10/29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8A4-8AF4-411D-9323-03A42C1E71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773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9A74-BA3F-48DD-AC53-A37E5B8D1D49}" type="datetime1">
              <a:rPr lang="en-ZA" smtClean="0"/>
              <a:t>2023/10/29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8A4-8AF4-411D-9323-03A42C1E71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748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20E4-52F3-4A64-A568-755E345444AB}" type="datetime1">
              <a:rPr lang="en-ZA" smtClean="0"/>
              <a:t>2023/10/29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8A4-8AF4-411D-9323-03A42C1E71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523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D2FB-39B2-4D50-9046-3E4D52C945C3}" type="datetime1">
              <a:rPr lang="en-ZA" smtClean="0"/>
              <a:t>2023/10/29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BA368A4-8AF4-411D-9323-03A42C1E71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236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83B0F31-56BE-4A3C-A498-FDB0ABFB84DC}" type="datetime1">
              <a:rPr lang="en-ZA" smtClean="0"/>
              <a:t>2023/10/29</a:t>
            </a:fld>
            <a:endParaRPr lang="en-Z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Z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BA368A4-8AF4-411D-9323-03A42C1E71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4770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29A3F7B-E2B5-4EE5-98CF-302974576125}" type="datetime1">
              <a:rPr lang="en-ZA" smtClean="0"/>
              <a:t>2023/10/29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BA368A4-8AF4-411D-9323-03A42C1E71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597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rgbClr val="FFFFFF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B76015-4BA8-6FFF-88E2-8620B4A460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2"/>
          </p:nvPr>
        </p:nvSpPr>
        <p:spPr>
          <a:xfrm>
            <a:off x="1902605" y="3652433"/>
            <a:ext cx="9110663" cy="262408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latin typeface="Palatino Linotype" panose="02040502050505030304" pitchFamily="18" charset="0"/>
            </a:endParaRPr>
          </a:p>
          <a:p>
            <a:endParaRPr lang="en-ZA" sz="2400" dirty="0">
              <a:latin typeface="Palatino Linotype" panose="02040502050505030304" pitchFamily="18" charset="0"/>
            </a:endParaRPr>
          </a:p>
          <a:p>
            <a:endParaRPr lang="en-ZA" sz="2400" dirty="0">
              <a:latin typeface="Palatino Linotype" panose="02040502050505030304" pitchFamily="18" charset="0"/>
            </a:endParaRPr>
          </a:p>
          <a:p>
            <a:r>
              <a:rPr lang="en-ZA" sz="2400" b="1" dirty="0">
                <a:latin typeface="Palatino Linotype" panose="02040502050505030304" pitchFamily="18" charset="0"/>
              </a:rPr>
              <a:t>Supervisors: Prof. Jose Orce-Gonzalez ,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ZA" sz="2400" b="1" dirty="0">
                <a:latin typeface="Palatino Linotype" panose="02040502050505030304" pitchFamily="18" charset="0"/>
              </a:rPr>
              <a:t>Dr. Nikita Bernier (UWC)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17A077-BD45-2BF5-739F-E90AA1158025}"/>
              </a:ext>
            </a:extLst>
          </p:cNvPr>
          <p:cNvSpPr/>
          <p:nvPr/>
        </p:nvSpPr>
        <p:spPr>
          <a:xfrm>
            <a:off x="10346808" y="790113"/>
            <a:ext cx="213064" cy="20418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 descr="A blue and red flower with a red center&#10;&#10;Description automatically generated">
            <a:extLst>
              <a:ext uri="{FF2B5EF4-FFF2-40B4-BE49-F238E27FC236}">
                <a16:creationId xmlns:a16="http://schemas.microsoft.com/office/drawing/2014/main" id="{CD3982DB-4C0A-ED8A-2946-6DBAD49AFE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1" r="7500" b="1"/>
          <a:stretch/>
        </p:blipFill>
        <p:spPr>
          <a:xfrm>
            <a:off x="501994" y="5983966"/>
            <a:ext cx="834437" cy="874034"/>
          </a:xfrm>
          <a:prstGeom prst="rect">
            <a:avLst/>
          </a:prstGeom>
        </p:spPr>
      </p:pic>
      <p:pic>
        <p:nvPicPr>
          <p:cNvPr id="3" name="Picture 2" descr="A logo of university of western cape&#10;&#10;Description automatically generated">
            <a:extLst>
              <a:ext uri="{FF2B5EF4-FFF2-40B4-BE49-F238E27FC236}">
                <a16:creationId xmlns:a16="http://schemas.microsoft.com/office/drawing/2014/main" id="{1F85C9A5-13BC-D3C6-2582-F0C7D518D8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3440" r="28919" b="41350"/>
          <a:stretch/>
        </p:blipFill>
        <p:spPr>
          <a:xfrm>
            <a:off x="11505460" y="6082822"/>
            <a:ext cx="676737" cy="761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B3E889-52BF-3030-DC50-B7D7AABE6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3" y="3313"/>
            <a:ext cx="12192000" cy="1645823"/>
          </a:xfrm>
          <a:prstGeom prst="rect">
            <a:avLst/>
          </a:prstGeom>
        </p:spPr>
      </p:pic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E6BEEA08-829B-CE66-B7B6-A19010869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" y="490534"/>
            <a:ext cx="1978795" cy="1129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4D4D11B9-E6C4-8DD6-5C4D-B0D6C6B48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" y="1652712"/>
            <a:ext cx="3036475" cy="86756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B7BB9DA-9E51-B35E-179D-BAD9725F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16" y="2626444"/>
            <a:ext cx="11630584" cy="2258478"/>
          </a:xfrm>
        </p:spPr>
        <p:txBody>
          <a:bodyPr>
            <a:normAutofit fontScale="90000"/>
          </a:bodyPr>
          <a:lstStyle/>
          <a:p>
            <a:br>
              <a:rPr lang="en-ZA" b="1" i="0" dirty="0">
                <a:solidFill>
                  <a:srgbClr val="3D4449"/>
                </a:solidFill>
                <a:effectLst/>
                <a:latin typeface="Roboto Slab" panose="020F0502020204030204" pitchFamily="2" charset="0"/>
              </a:rPr>
            </a:br>
            <a:br>
              <a:rPr lang="en-ZA" b="1" i="0" dirty="0">
                <a:solidFill>
                  <a:srgbClr val="3D4449"/>
                </a:solidFill>
                <a:effectLst/>
                <a:latin typeface="Roboto Slab" panose="020F0502020204030204" pitchFamily="2" charset="0"/>
              </a:rPr>
            </a:br>
            <a:br>
              <a:rPr lang="en-ZA" b="1" i="0" dirty="0">
                <a:solidFill>
                  <a:srgbClr val="3D4449"/>
                </a:solidFill>
                <a:effectLst/>
                <a:latin typeface="Roboto Slab" panose="020F0502020204030204" pitchFamily="2" charset="0"/>
              </a:rPr>
            </a:br>
            <a:br>
              <a:rPr lang="en-ZA" b="1" i="0" dirty="0">
                <a:solidFill>
                  <a:srgbClr val="3D4449"/>
                </a:solidFill>
                <a:effectLst/>
                <a:latin typeface="Roboto Slab" panose="020F0502020204030204" pitchFamily="2" charset="0"/>
              </a:rPr>
            </a:br>
            <a:br>
              <a:rPr lang="en-ZA" b="1" i="0" dirty="0">
                <a:solidFill>
                  <a:srgbClr val="3D4449"/>
                </a:solidFill>
                <a:effectLst/>
                <a:latin typeface="Roboto Slab" panose="020F0502020204030204" pitchFamily="2" charset="0"/>
              </a:rPr>
            </a:br>
            <a:br>
              <a:rPr lang="en-ZA" b="1" i="0" dirty="0">
                <a:solidFill>
                  <a:srgbClr val="3D4449"/>
                </a:solidFill>
                <a:effectLst/>
                <a:latin typeface="Roboto Slab" panose="020F0502020204030204" pitchFamily="2" charset="0"/>
              </a:rPr>
            </a:br>
            <a:br>
              <a:rPr lang="en-ZA" b="1" i="0" dirty="0">
                <a:solidFill>
                  <a:srgbClr val="3D4449"/>
                </a:solidFill>
                <a:effectLst/>
                <a:latin typeface="Roboto Slab" panose="020F0502020204030204" pitchFamily="2" charset="0"/>
              </a:rPr>
            </a:br>
            <a:br>
              <a:rPr lang="en-ZA" b="1" i="0" dirty="0">
                <a:solidFill>
                  <a:srgbClr val="3D4449"/>
                </a:solidFill>
                <a:effectLst/>
                <a:latin typeface="Roboto Slab" panose="020F0502020204030204" pitchFamily="2" charset="0"/>
              </a:rPr>
            </a:br>
            <a:br>
              <a:rPr lang="en-ZA" b="1" i="0" dirty="0">
                <a:solidFill>
                  <a:srgbClr val="3D4449"/>
                </a:solidFill>
                <a:effectLst/>
                <a:latin typeface="Roboto Slab" panose="020F0502020204030204" pitchFamily="2" charset="0"/>
              </a:rPr>
            </a:br>
            <a:br>
              <a:rPr lang="en-ZA" b="1" i="0" dirty="0">
                <a:solidFill>
                  <a:srgbClr val="3D4449"/>
                </a:solidFill>
                <a:effectLst/>
                <a:latin typeface="Roboto Slab" panose="020F0502020204030204" pitchFamily="2" charset="0"/>
              </a:rPr>
            </a:br>
            <a:br>
              <a:rPr lang="en-ZA" b="1" i="0" dirty="0">
                <a:solidFill>
                  <a:srgbClr val="3D4449"/>
                </a:solidFill>
                <a:effectLst/>
                <a:latin typeface="Roboto Slab" panose="020F0502020204030204" pitchFamily="2" charset="0"/>
              </a:rPr>
            </a:br>
            <a:br>
              <a:rPr lang="en-ZA" b="1" i="0" dirty="0">
                <a:solidFill>
                  <a:srgbClr val="3D4449"/>
                </a:solidFill>
                <a:effectLst/>
                <a:latin typeface="Roboto Slab" panose="020F0502020204030204" pitchFamily="2" charset="0"/>
              </a:rPr>
            </a:br>
            <a:br>
              <a:rPr lang="en-ZA" b="1" i="0" dirty="0">
                <a:solidFill>
                  <a:srgbClr val="3D4449"/>
                </a:solidFill>
                <a:effectLst/>
                <a:latin typeface="Roboto Slab" panose="020F0502020204030204" pitchFamily="2" charset="0"/>
              </a:rPr>
            </a:br>
            <a:br>
              <a:rPr lang="en-ZA" b="1" i="0" dirty="0">
                <a:solidFill>
                  <a:srgbClr val="3D4449"/>
                </a:solidFill>
                <a:effectLst/>
                <a:latin typeface="Roboto Slab" panose="020F0502020204030204" pitchFamily="2" charset="0"/>
              </a:rPr>
            </a:br>
            <a:br>
              <a:rPr lang="en-ZA" b="1" i="0" dirty="0">
                <a:solidFill>
                  <a:srgbClr val="3D4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anose="020F0502020204030204" pitchFamily="2" charset="0"/>
              </a:rPr>
            </a:br>
            <a:r>
              <a:rPr lang="en-ZA" sz="4400" b="1" i="0" dirty="0">
                <a:solidFill>
                  <a:srgbClr val="0606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About </a:t>
            </a:r>
            <a:r>
              <a:rPr lang="en-ZA" sz="4400" b="1" dirty="0">
                <a:solidFill>
                  <a:srgbClr val="0606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 Modern African Nuclear DEtector</a:t>
            </a:r>
            <a:r>
              <a:rPr lang="en-ZA" sz="4400" b="1" i="0" dirty="0">
                <a:solidFill>
                  <a:srgbClr val="0606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LAboratory </a:t>
            </a:r>
            <a:r>
              <a:rPr lang="en-ZA" sz="4400" b="1" dirty="0">
                <a:solidFill>
                  <a:srgbClr val="0606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(MANDELA)</a:t>
            </a:r>
            <a:br>
              <a:rPr lang="en-ZA" sz="4400" b="1" i="0" dirty="0">
                <a:solidFill>
                  <a:srgbClr val="3D4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en-ZA" sz="4400" dirty="0">
                <a:solidFill>
                  <a:srgbClr val="7F8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@</a:t>
            </a:r>
            <a:r>
              <a:rPr lang="en-ZA" sz="4400" b="0" i="0" dirty="0">
                <a:solidFill>
                  <a:srgbClr val="7F8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ZA" sz="4400" dirty="0">
                <a:solidFill>
                  <a:srgbClr val="7F8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UWC, South Africa</a:t>
            </a:r>
            <a:br>
              <a:rPr lang="en-ZA" sz="4400" b="1" i="0" dirty="0">
                <a:solidFill>
                  <a:srgbClr val="3D4449"/>
                </a:solidFill>
                <a:effectLst/>
                <a:latin typeface="Roboto Slab" panose="020F0502020204030204" pitchFamily="2" charset="0"/>
              </a:rPr>
            </a:br>
            <a:endParaRPr lang="en-ZA" sz="4400" dirty="0"/>
          </a:p>
        </p:txBody>
      </p:sp>
    </p:spTree>
    <p:extLst>
      <p:ext uri="{BB962C8B-B14F-4D97-AF65-F5344CB8AC3E}">
        <p14:creationId xmlns:p14="http://schemas.microsoft.com/office/powerpoint/2010/main" val="2127497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uter&#10;&#10;Description automatically generated">
            <a:extLst>
              <a:ext uri="{FF2B5EF4-FFF2-40B4-BE49-F238E27FC236}">
                <a16:creationId xmlns:a16="http://schemas.microsoft.com/office/drawing/2014/main" id="{0CA1092F-2429-B162-C627-B236EC2E38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2978" r="3357" b="-1"/>
          <a:stretch/>
        </p:blipFill>
        <p:spPr>
          <a:xfrm>
            <a:off x="1581150" y="234863"/>
            <a:ext cx="7484267" cy="6518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BF13F1-77CF-F6FD-D798-E4459BE04891}"/>
              </a:ext>
            </a:extLst>
          </p:cNvPr>
          <p:cNvSpPr txBox="1"/>
          <p:nvPr/>
        </p:nvSpPr>
        <p:spPr>
          <a:xfrm rot="16200000">
            <a:off x="-2145031" y="2894168"/>
            <a:ext cx="651894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The main feature of digital systems is reliance on numerical algorithms that operates on digitized representations of the electrical pulse from a detector.</a:t>
            </a:r>
            <a:endParaRPr lang="en-ZA" sz="18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endParaRPr lang="en-ZA" dirty="0"/>
          </a:p>
        </p:txBody>
      </p:sp>
      <p:pic>
        <p:nvPicPr>
          <p:cNvPr id="6" name="Picture 5" descr="A close-up of a blue and purple sign&#10;&#10;Description automatically generated">
            <a:extLst>
              <a:ext uri="{FF2B5EF4-FFF2-40B4-BE49-F238E27FC236}">
                <a16:creationId xmlns:a16="http://schemas.microsoft.com/office/drawing/2014/main" id="{B4AFE328-CD16-91B6-442A-E8C879191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28" y="234863"/>
            <a:ext cx="2559558" cy="1193887"/>
          </a:xfrm>
          <a:prstGeom prst="rect">
            <a:avLst/>
          </a:prstGeom>
        </p:spPr>
      </p:pic>
      <p:pic>
        <p:nvPicPr>
          <p:cNvPr id="7" name="Picture 6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D8B7BB41-420E-50EC-12CC-76BEE89CE1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2" t="2298" r="1217" b="1"/>
          <a:stretch/>
        </p:blipFill>
        <p:spPr>
          <a:xfrm>
            <a:off x="8724459" y="1833822"/>
            <a:ext cx="3467541" cy="1660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5FCD91-70E3-54FA-8F0C-71819E30DC5B}"/>
              </a:ext>
            </a:extLst>
          </p:cNvPr>
          <p:cNvSpPr txBox="1"/>
          <p:nvPr/>
        </p:nvSpPr>
        <p:spPr>
          <a:xfrm rot="5400000" flipV="1">
            <a:off x="7501569" y="2282309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Papyrus" panose="03070502060502030205" pitchFamily="66" charset="0"/>
              </a:rPr>
              <a:t>FIFO Delays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E0EB7CDE-1E97-F060-26DA-2E7C1D4766B3}"/>
              </a:ext>
            </a:extLst>
          </p:cNvPr>
          <p:cNvSpPr/>
          <p:nvPr/>
        </p:nvSpPr>
        <p:spPr>
          <a:xfrm>
            <a:off x="8601075" y="2781300"/>
            <a:ext cx="464342" cy="7239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5" name="Picture 4" descr="A logo of university of western cape&#10;&#10;Description automatically generated">
            <a:extLst>
              <a:ext uri="{FF2B5EF4-FFF2-40B4-BE49-F238E27FC236}">
                <a16:creationId xmlns:a16="http://schemas.microsoft.com/office/drawing/2014/main" id="{4963D0CB-8B0C-35BF-8D9C-514572C50C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3440" r="28919" b="41350"/>
          <a:stretch/>
        </p:blipFill>
        <p:spPr>
          <a:xfrm>
            <a:off x="11475218" y="6048774"/>
            <a:ext cx="706979" cy="7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02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CB1ACE-8553-F1BC-F737-5C42A17F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04" y="586604"/>
            <a:ext cx="12044854" cy="8121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n-ea"/>
                <a:cs typeface="+mn-cs"/>
              </a:rPr>
              <a:t>Experimental Hall @ the ISOLDE β-decay kinetics focusing, spectroscopy studies of the decay products collocations of short-lived precursor nuclei.</a:t>
            </a:r>
          </a:p>
        </p:txBody>
      </p:sp>
      <p:pic>
        <p:nvPicPr>
          <p:cNvPr id="10" name="Content Placeholder 9" descr="Several men in a factory&#10;&#10;Description automatically generated">
            <a:extLst>
              <a:ext uri="{FF2B5EF4-FFF2-40B4-BE49-F238E27FC236}">
                <a16:creationId xmlns:a16="http://schemas.microsoft.com/office/drawing/2014/main" id="{336C91D1-A2B7-E562-89A9-3778B25AC5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t="14625" r="16086" b="12224"/>
          <a:stretch/>
        </p:blipFill>
        <p:spPr>
          <a:xfrm>
            <a:off x="7138464" y="1645310"/>
            <a:ext cx="4578890" cy="2407948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1A2F39F-7279-A99D-420C-AC29326B236E}"/>
              </a:ext>
            </a:extLst>
          </p:cNvPr>
          <p:cNvGrpSpPr/>
          <p:nvPr/>
        </p:nvGrpSpPr>
        <p:grpSpPr>
          <a:xfrm>
            <a:off x="399937" y="2416486"/>
            <a:ext cx="6714833" cy="2656609"/>
            <a:chOff x="1693028" y="2333358"/>
            <a:chExt cx="6714833" cy="2656609"/>
          </a:xfrm>
        </p:grpSpPr>
        <p:pic>
          <p:nvPicPr>
            <p:cNvPr id="12" name="Picture 11" descr="A blue and white text&#10;&#10;Description automatically generated">
              <a:extLst>
                <a:ext uri="{FF2B5EF4-FFF2-40B4-BE49-F238E27FC236}">
                  <a16:creationId xmlns:a16="http://schemas.microsoft.com/office/drawing/2014/main" id="{FA3BC1E9-9900-939F-53D6-C37DABC9F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028" y="2333358"/>
              <a:ext cx="4660777" cy="1083815"/>
            </a:xfrm>
            <a:prstGeom prst="rect">
              <a:avLst/>
            </a:prstGeom>
          </p:spPr>
        </p:pic>
        <p:pic>
          <p:nvPicPr>
            <p:cNvPr id="5" name="Picture 4" descr="A close-up of a list of data&#10;&#10;Description automatically generated">
              <a:extLst>
                <a:ext uri="{FF2B5EF4-FFF2-40B4-BE49-F238E27FC236}">
                  <a16:creationId xmlns:a16="http://schemas.microsoft.com/office/drawing/2014/main" id="{BEC75DAA-53E5-6A02-6514-ADE1AEB44C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" t="21099" r="4126" b="10097"/>
            <a:stretch/>
          </p:blipFill>
          <p:spPr>
            <a:xfrm>
              <a:off x="1693028" y="3662399"/>
              <a:ext cx="6640041" cy="132756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F8D425-5D4F-3013-C3A3-DA41CBBF0F8D}"/>
                </a:ext>
              </a:extLst>
            </p:cNvPr>
            <p:cNvSpPr txBox="1"/>
            <p:nvPr/>
          </p:nvSpPr>
          <p:spPr>
            <a:xfrm>
              <a:off x="4282413" y="2766156"/>
              <a:ext cx="2164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(</a:t>
              </a:r>
              <a:r>
                <a:rPr lang="en-US" sz="1400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Data Acquisition code)</a:t>
              </a:r>
              <a:endParaRPr lang="en-ZA" sz="1400" dirty="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023335-54C4-EEE5-9077-1EAA4AE1B3F2}"/>
                </a:ext>
              </a:extLst>
            </p:cNvPr>
            <p:cNvSpPr txBox="1"/>
            <p:nvPr/>
          </p:nvSpPr>
          <p:spPr>
            <a:xfrm>
              <a:off x="1752033" y="4620635"/>
              <a:ext cx="156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(EXP-data)</a:t>
              </a:r>
              <a:endParaRPr lang="en-ZA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9D4BBC-6988-F4BA-0DB1-70C00A33136F}"/>
                </a:ext>
              </a:extLst>
            </p:cNvPr>
            <p:cNvSpPr txBox="1"/>
            <p:nvPr/>
          </p:nvSpPr>
          <p:spPr>
            <a:xfrm>
              <a:off x="2219325" y="3355120"/>
              <a:ext cx="3438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CC"/>
                  </a:solidFill>
                  <a:latin typeface="Palatino Linotype" panose="02040502050505030304" pitchFamily="18" charset="0"/>
                </a:rPr>
                <a:t>Summary of Run Types</a:t>
              </a:r>
              <a:endParaRPr lang="en-ZA" b="1" dirty="0">
                <a:solidFill>
                  <a:srgbClr val="0000CC"/>
                </a:solidFill>
                <a:latin typeface="Palatino Linotype" panose="0204050205050503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9950C99-A033-A367-059A-9CA00F08C78E}"/>
                </a:ext>
              </a:extLst>
            </p:cNvPr>
            <p:cNvCxnSpPr>
              <a:cxnSpLocks/>
            </p:cNvCxnSpPr>
            <p:nvPr/>
          </p:nvCxnSpPr>
          <p:spPr>
            <a:xfrm>
              <a:off x="1752033" y="4989967"/>
              <a:ext cx="6655828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8" name="Content Placeholder 17" descr="Several images of a machine&#10;&#10;Description automatically generated">
            <a:extLst>
              <a:ext uri="{FF2B5EF4-FFF2-40B4-BE49-F238E27FC236}">
                <a16:creationId xmlns:a16="http://schemas.microsoft.com/office/drawing/2014/main" id="{2153A369-10D7-2780-5C3C-4EF2D631EE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5" t="17984" r="22381" b="10273"/>
          <a:stretch/>
        </p:blipFill>
        <p:spPr>
          <a:xfrm>
            <a:off x="2890077" y="1750149"/>
            <a:ext cx="6304298" cy="4771830"/>
          </a:xfrm>
        </p:spPr>
      </p:pic>
      <p:pic>
        <p:nvPicPr>
          <p:cNvPr id="4" name="Picture 3" descr="A logo of university of western cape&#10;&#10;Description automatically generated">
            <a:extLst>
              <a:ext uri="{FF2B5EF4-FFF2-40B4-BE49-F238E27FC236}">
                <a16:creationId xmlns:a16="http://schemas.microsoft.com/office/drawing/2014/main" id="{174BA64A-18E5-C233-4624-BA4ECAB65F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3440" r="28919" b="41350"/>
          <a:stretch/>
        </p:blipFill>
        <p:spPr>
          <a:xfrm>
            <a:off x="11475218" y="6048774"/>
            <a:ext cx="706979" cy="7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0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rgbClr val="FFFFFF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F8EEA19-ACCF-A2CE-4EE6-6D393F19CD2C}"/>
              </a:ext>
            </a:extLst>
          </p:cNvPr>
          <p:cNvSpPr txBox="1"/>
          <p:nvPr/>
        </p:nvSpPr>
        <p:spPr>
          <a:xfrm>
            <a:off x="1012054" y="-154523"/>
            <a:ext cx="9525739" cy="1885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Analog - Digital transforms algorithms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2AD076-9B8C-C423-780A-12698667C4E6}"/>
              </a:ext>
            </a:extLst>
          </p:cNvPr>
          <p:cNvGrpSpPr/>
          <p:nvPr/>
        </p:nvGrpSpPr>
        <p:grpSpPr>
          <a:xfrm>
            <a:off x="1935542" y="1367369"/>
            <a:ext cx="8122837" cy="5256155"/>
            <a:chOff x="534596" y="204395"/>
            <a:chExt cx="8122837" cy="5256155"/>
          </a:xfrm>
        </p:grpSpPr>
        <p:pic>
          <p:nvPicPr>
            <p:cNvPr id="10" name="Picture 9" descr="A graph of a graph of a graph of a graph of a graph of a graph of a graph of a graph of a graph of a graph of a graph of a graph of a graph of&#10;&#10;Description automatically generated">
              <a:extLst>
                <a:ext uri="{FF2B5EF4-FFF2-40B4-BE49-F238E27FC236}">
                  <a16:creationId xmlns:a16="http://schemas.microsoft.com/office/drawing/2014/main" id="{B5998872-4871-FC48-67EE-1A053D626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49" t="18869" r="6956" b="13136"/>
            <a:stretch/>
          </p:blipFill>
          <p:spPr>
            <a:xfrm>
              <a:off x="4687178" y="382151"/>
              <a:ext cx="2922711" cy="2146878"/>
            </a:xfrm>
            <a:prstGeom prst="rect">
              <a:avLst/>
            </a:prstGeom>
          </p:spPr>
        </p:pic>
        <p:pic>
          <p:nvPicPr>
            <p:cNvPr id="3" name="Picture 2" descr="A graph with arrows and a line&#10;&#10;Description automatically generated with medium confidence">
              <a:extLst>
                <a:ext uri="{FF2B5EF4-FFF2-40B4-BE49-F238E27FC236}">
                  <a16:creationId xmlns:a16="http://schemas.microsoft.com/office/drawing/2014/main" id="{EB4F08CE-2F31-8857-2793-1F5CB4ABB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86" t="7706" r="17986" b="15503"/>
            <a:stretch/>
          </p:blipFill>
          <p:spPr>
            <a:xfrm>
              <a:off x="985420" y="3061266"/>
              <a:ext cx="2630546" cy="209150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FE1C6FA-868D-E484-43CA-7B8D5F613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885" t="-648" r="2225" b="16685"/>
            <a:stretch/>
          </p:blipFill>
          <p:spPr>
            <a:xfrm>
              <a:off x="4144485" y="3236936"/>
              <a:ext cx="4512947" cy="174016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72AE01-1D33-BC75-C9F8-4DCA01B5B7BA}"/>
                </a:ext>
              </a:extLst>
            </p:cNvPr>
            <p:cNvSpPr txBox="1"/>
            <p:nvPr/>
          </p:nvSpPr>
          <p:spPr>
            <a:xfrm>
              <a:off x="6319526" y="2568178"/>
              <a:ext cx="12274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Time [</a:t>
              </a:r>
              <a:r>
                <a:rPr lang="el-GR" sz="1400" b="1" dirty="0">
                  <a:latin typeface="Palatino Linotype" panose="02040502050505030304" pitchFamily="18" charset="0"/>
                </a:rPr>
                <a:t>μ</a:t>
              </a:r>
              <a:r>
                <a:rPr lang="en-US" sz="1400" b="1" dirty="0">
                  <a:latin typeface="Palatino Linotype" panose="02040502050505030304" pitchFamily="18" charset="0"/>
                </a:rPr>
                <a:t>s]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2FE686-98EA-5166-1E1B-7052983D0E4C}"/>
                </a:ext>
              </a:extLst>
            </p:cNvPr>
            <p:cNvSpPr txBox="1"/>
            <p:nvPr/>
          </p:nvSpPr>
          <p:spPr>
            <a:xfrm rot="16200000">
              <a:off x="3618695" y="1243970"/>
              <a:ext cx="19804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Preamp Output [mV]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  <p:pic>
          <p:nvPicPr>
            <p:cNvPr id="13" name="Picture 12" descr="A graph of a graph of a graph of a graph of a graph of a graph of a graph of a graph of a graph of a graph of a graph of a graph of a graph of&#10;&#10;Description automatically generated">
              <a:extLst>
                <a:ext uri="{FF2B5EF4-FFF2-40B4-BE49-F238E27FC236}">
                  <a16:creationId xmlns:a16="http://schemas.microsoft.com/office/drawing/2014/main" id="{904A02C6-B6A2-A95E-B879-D7E500D28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49" t="19105" r="54839" b="12308"/>
            <a:stretch/>
          </p:blipFill>
          <p:spPr>
            <a:xfrm>
              <a:off x="842374" y="396088"/>
              <a:ext cx="2773592" cy="217209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65681F-7D9D-5625-2FE3-D202F586C8C5}"/>
                </a:ext>
              </a:extLst>
            </p:cNvPr>
            <p:cNvSpPr txBox="1"/>
            <p:nvPr/>
          </p:nvSpPr>
          <p:spPr>
            <a:xfrm>
              <a:off x="1917577" y="2636668"/>
              <a:ext cx="12920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Time [</a:t>
              </a:r>
              <a:r>
                <a:rPr lang="el-GR" sz="1400" b="1" dirty="0">
                  <a:latin typeface="Palatino Linotype" panose="02040502050505030304" pitchFamily="18" charset="0"/>
                </a:rPr>
                <a:t>μ</a:t>
              </a:r>
              <a:r>
                <a:rPr lang="en-US" sz="1400" b="1" dirty="0">
                  <a:latin typeface="Palatino Linotype" panose="02040502050505030304" pitchFamily="18" charset="0"/>
                </a:rPr>
                <a:t>s]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43EEEC-78DF-006C-57E3-9F4FB27E7269}"/>
                </a:ext>
              </a:extLst>
            </p:cNvPr>
            <p:cNvSpPr txBox="1"/>
            <p:nvPr/>
          </p:nvSpPr>
          <p:spPr>
            <a:xfrm rot="16200000">
              <a:off x="-413154" y="1152145"/>
              <a:ext cx="2203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Preamp Output [mV]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625BD5-40BA-869E-A8BF-5B74FCD10125}"/>
                </a:ext>
              </a:extLst>
            </p:cNvPr>
            <p:cNvSpPr txBox="1"/>
            <p:nvPr/>
          </p:nvSpPr>
          <p:spPr>
            <a:xfrm rot="16200000">
              <a:off x="-268314" y="3786994"/>
              <a:ext cx="2203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Preamp Output [mV]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F43765-BE95-8277-9701-06AF9521ED48}"/>
                </a:ext>
              </a:extLst>
            </p:cNvPr>
            <p:cNvSpPr txBox="1"/>
            <p:nvPr/>
          </p:nvSpPr>
          <p:spPr>
            <a:xfrm>
              <a:off x="1784412" y="5152773"/>
              <a:ext cx="1713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Time [</a:t>
              </a:r>
              <a:r>
                <a:rPr lang="el-GR" sz="1400" b="1" dirty="0">
                  <a:latin typeface="Palatino Linotype" panose="02040502050505030304" pitchFamily="18" charset="0"/>
                </a:rPr>
                <a:t>μ</a:t>
              </a:r>
              <a:r>
                <a:rPr lang="en-US" sz="1400" b="1" dirty="0">
                  <a:latin typeface="Palatino Linotype" panose="02040502050505030304" pitchFamily="18" charset="0"/>
                </a:rPr>
                <a:t>s]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65FB56-4737-7670-7AE9-85656B0B812B}"/>
                </a:ext>
              </a:extLst>
            </p:cNvPr>
            <p:cNvSpPr txBox="1"/>
            <p:nvPr/>
          </p:nvSpPr>
          <p:spPr>
            <a:xfrm>
              <a:off x="5856486" y="4873887"/>
              <a:ext cx="16362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Time [</a:t>
              </a:r>
              <a:r>
                <a:rPr lang="el-GR" sz="1400" b="1" dirty="0">
                  <a:latin typeface="Palatino Linotype" panose="02040502050505030304" pitchFamily="18" charset="0"/>
                </a:rPr>
                <a:t>μ</a:t>
              </a:r>
              <a:r>
                <a:rPr lang="en-US" sz="1400" b="1" dirty="0">
                  <a:latin typeface="Palatino Linotype" panose="02040502050505030304" pitchFamily="18" charset="0"/>
                </a:rPr>
                <a:t>s]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DF52D3-BB23-C94E-9BE6-3C238DB2BA8E}"/>
                </a:ext>
              </a:extLst>
            </p:cNvPr>
            <p:cNvSpPr txBox="1"/>
            <p:nvPr/>
          </p:nvSpPr>
          <p:spPr>
            <a:xfrm rot="16200000">
              <a:off x="2850416" y="3480910"/>
              <a:ext cx="22803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Relative Amplitude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  <p:pic>
          <p:nvPicPr>
            <p:cNvPr id="22" name="Picture 21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964A2D31-DF18-FF61-3AEB-05B370047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881609" y="3315234"/>
              <a:ext cx="1298670" cy="493452"/>
            </a:xfrm>
            <a:prstGeom prst="rect">
              <a:avLst/>
            </a:prstGeom>
          </p:spPr>
        </p:pic>
        <p:pic>
          <p:nvPicPr>
            <p:cNvPr id="24" name="Picture 23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F4593691-FCCA-71F8-F078-95BC887A0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3630062" y="3177501"/>
              <a:ext cx="1644402" cy="46983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989E6AE-96D0-D2B7-0256-B507DC20BD5A}"/>
                </a:ext>
              </a:extLst>
            </p:cNvPr>
            <p:cNvSpPr txBox="1"/>
            <p:nvPr/>
          </p:nvSpPr>
          <p:spPr>
            <a:xfrm>
              <a:off x="4455040" y="3032373"/>
              <a:ext cx="23553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Digitized Input pulse</a:t>
              </a:r>
              <a:endParaRPr lang="en-ZA" sz="1400" dirty="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2DAEDA-F877-F846-F970-646F89AD1F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8900" y="3349139"/>
              <a:ext cx="0" cy="134880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3D63DB9-75B0-765B-6F89-A13170DBFD69}"/>
                </a:ext>
              </a:extLst>
            </p:cNvPr>
            <p:cNvSpPr txBox="1"/>
            <p:nvPr/>
          </p:nvSpPr>
          <p:spPr>
            <a:xfrm>
              <a:off x="6638927" y="3032373"/>
              <a:ext cx="2018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Digitally filtered pulse</a:t>
              </a:r>
              <a:endParaRPr lang="en-ZA" sz="1400" dirty="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</p:grpSp>
      <p:pic>
        <p:nvPicPr>
          <p:cNvPr id="6" name="Picture 5" descr="A logo of university of western cape&#10;&#10;Description automatically generated">
            <a:extLst>
              <a:ext uri="{FF2B5EF4-FFF2-40B4-BE49-F238E27FC236}">
                <a16:creationId xmlns:a16="http://schemas.microsoft.com/office/drawing/2014/main" id="{4174EBC6-CD7D-AA6E-6512-59731E0BB9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3440" r="28919" b="41350"/>
          <a:stretch/>
        </p:blipFill>
        <p:spPr>
          <a:xfrm>
            <a:off x="11475218" y="6048774"/>
            <a:ext cx="706979" cy="7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54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a device&#10;&#10;Description automatically generated with medium confidence">
            <a:extLst>
              <a:ext uri="{FF2B5EF4-FFF2-40B4-BE49-F238E27FC236}">
                <a16:creationId xmlns:a16="http://schemas.microsoft.com/office/drawing/2014/main" id="{5CC0A007-1834-C271-0A10-04936786D2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16411" r="10061" b="9169"/>
          <a:stretch/>
        </p:blipFill>
        <p:spPr>
          <a:xfrm>
            <a:off x="1189770" y="1165349"/>
            <a:ext cx="4096022" cy="2639959"/>
          </a:xfrm>
          <a:prstGeom prst="rect">
            <a:avLst/>
          </a:prstGeom>
        </p:spPr>
      </p:pic>
      <p:pic>
        <p:nvPicPr>
          <p:cNvPr id="10" name="Picture 9" descr="A graph of a normal time&#10;&#10;Description automatically generated with medium confidence">
            <a:extLst>
              <a:ext uri="{FF2B5EF4-FFF2-40B4-BE49-F238E27FC236}">
                <a16:creationId xmlns:a16="http://schemas.microsoft.com/office/drawing/2014/main" id="{035EC8ED-53DC-A511-839C-2BB337EDD6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13424" r="13489" b="11488"/>
          <a:stretch/>
        </p:blipFill>
        <p:spPr>
          <a:xfrm>
            <a:off x="1218882" y="4039871"/>
            <a:ext cx="4042740" cy="2399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24DEF0-AA94-A575-BA1F-2D82248BE49E}"/>
              </a:ext>
            </a:extLst>
          </p:cNvPr>
          <p:cNvSpPr txBox="1"/>
          <p:nvPr/>
        </p:nvSpPr>
        <p:spPr>
          <a:xfrm>
            <a:off x="150920" y="62899"/>
            <a:ext cx="12041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2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Extracting digital  parameters from digital prototype data</a:t>
            </a:r>
            <a:endParaRPr lang="en-ZA" sz="3600" b="1" spc="-12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E3435A-EFCA-06D5-5152-D6867B3FE5A7}"/>
              </a:ext>
            </a:extLst>
          </p:cNvPr>
          <p:cNvSpPr txBox="1"/>
          <p:nvPr/>
        </p:nvSpPr>
        <p:spPr>
          <a:xfrm rot="16200000">
            <a:off x="-201745" y="1065881"/>
            <a:ext cx="2485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Palatino Linotype" panose="02040502050505030304" pitchFamily="18" charset="0"/>
              </a:rPr>
              <a:t>ADC Units</a:t>
            </a:r>
            <a:endParaRPr lang="en-ZA" sz="1400" b="1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17B593-0724-7B44-6965-A1386BA5F17B}"/>
              </a:ext>
            </a:extLst>
          </p:cNvPr>
          <p:cNvSpPr txBox="1"/>
          <p:nvPr/>
        </p:nvSpPr>
        <p:spPr>
          <a:xfrm>
            <a:off x="3874695" y="3752427"/>
            <a:ext cx="2082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Palatino Linotype" panose="02040502050505030304" pitchFamily="18" charset="0"/>
              </a:rPr>
              <a:t>Time [</a:t>
            </a:r>
            <a:r>
              <a:rPr lang="el-GR" sz="1400" b="1" dirty="0">
                <a:latin typeface="Palatino Linotype" panose="02040502050505030304" pitchFamily="18" charset="0"/>
              </a:rPr>
              <a:t>μ</a:t>
            </a:r>
            <a:r>
              <a:rPr lang="en-US" sz="1400" b="1" dirty="0">
                <a:latin typeface="Palatino Linotype" panose="02040502050505030304" pitchFamily="18" charset="0"/>
              </a:rPr>
              <a:t>s]</a:t>
            </a:r>
            <a:endParaRPr lang="en-ZA" sz="1400" b="1" dirty="0">
              <a:latin typeface="Palatino Linotype" panose="020405020505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F7BE5C-6C31-AF1E-9582-43DA6E0CEAC2}"/>
              </a:ext>
            </a:extLst>
          </p:cNvPr>
          <p:cNvSpPr txBox="1"/>
          <p:nvPr/>
        </p:nvSpPr>
        <p:spPr>
          <a:xfrm>
            <a:off x="3852923" y="6489130"/>
            <a:ext cx="13219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Palatino Linotype" panose="02040502050505030304" pitchFamily="18" charset="0"/>
              </a:rPr>
              <a:t>Time [</a:t>
            </a:r>
            <a:r>
              <a:rPr lang="el-GR" sz="1400" b="1" dirty="0">
                <a:latin typeface="Palatino Linotype" panose="02040502050505030304" pitchFamily="18" charset="0"/>
              </a:rPr>
              <a:t>μ</a:t>
            </a:r>
            <a:r>
              <a:rPr lang="en-US" sz="1400" b="1" dirty="0">
                <a:latin typeface="Palatino Linotype" panose="02040502050505030304" pitchFamily="18" charset="0"/>
              </a:rPr>
              <a:t>s]</a:t>
            </a:r>
            <a:endParaRPr lang="en-ZA" sz="1400" b="1" dirty="0">
              <a:latin typeface="Palatino Linotype" panose="0204050205050503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78BDBC-BD8F-807C-60D6-6779DB0FEB09}"/>
              </a:ext>
            </a:extLst>
          </p:cNvPr>
          <p:cNvSpPr txBox="1"/>
          <p:nvPr/>
        </p:nvSpPr>
        <p:spPr>
          <a:xfrm rot="16200000">
            <a:off x="164667" y="4277906"/>
            <a:ext cx="19656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Palatino Linotype" panose="02040502050505030304" pitchFamily="18" charset="0"/>
              </a:rPr>
              <a:t>ADC Units</a:t>
            </a:r>
            <a:endParaRPr lang="en-ZA" sz="1400" b="1" dirty="0">
              <a:latin typeface="Palatino Linotype" panose="0204050205050503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463843-131C-E543-39B0-40E611184682}"/>
              </a:ext>
            </a:extLst>
          </p:cNvPr>
          <p:cNvGrpSpPr/>
          <p:nvPr/>
        </p:nvGrpSpPr>
        <p:grpSpPr>
          <a:xfrm>
            <a:off x="5449087" y="754602"/>
            <a:ext cx="5320038" cy="6015970"/>
            <a:chOff x="6871962" y="471543"/>
            <a:chExt cx="5320038" cy="6463723"/>
          </a:xfrm>
        </p:grpSpPr>
        <p:pic>
          <p:nvPicPr>
            <p:cNvPr id="6" name="Picture 5" descr="A graph of a pulse&#10;&#10;Description automatically generated with medium confidence">
              <a:extLst>
                <a:ext uri="{FF2B5EF4-FFF2-40B4-BE49-F238E27FC236}">
                  <a16:creationId xmlns:a16="http://schemas.microsoft.com/office/drawing/2014/main" id="{4336C10E-02A3-8E8E-A61B-3331E0C00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59" y="1962183"/>
              <a:ext cx="4378551" cy="2222115"/>
            </a:xfrm>
            <a:prstGeom prst="rect">
              <a:avLst/>
            </a:prstGeom>
          </p:spPr>
        </p:pic>
        <p:pic>
          <p:nvPicPr>
            <p:cNvPr id="3" name="Picture 2" descr="A diagram of a diagram&#10;&#10;Description automatically generated">
              <a:extLst>
                <a:ext uri="{FF2B5EF4-FFF2-40B4-BE49-F238E27FC236}">
                  <a16:creationId xmlns:a16="http://schemas.microsoft.com/office/drawing/2014/main" id="{FD709AFA-83EA-ED1D-ECF6-3B382C8D0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" t="28879" r="14791" b="4470"/>
            <a:stretch/>
          </p:blipFill>
          <p:spPr>
            <a:xfrm>
              <a:off x="7123653" y="4373719"/>
              <a:ext cx="5038596" cy="2484281"/>
            </a:xfrm>
            <a:prstGeom prst="rect">
              <a:avLst/>
            </a:prstGeom>
          </p:spPr>
        </p:pic>
        <p:pic>
          <p:nvPicPr>
            <p:cNvPr id="18" name="Picture 17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5FFB71B1-81D3-E213-F470-176EEA6AD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1962" y="2667481"/>
              <a:ext cx="1292665" cy="36933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C441B5-210C-507B-33CB-B10F9DD90AFC}"/>
                </a:ext>
              </a:extLst>
            </p:cNvPr>
            <p:cNvSpPr txBox="1"/>
            <p:nvPr/>
          </p:nvSpPr>
          <p:spPr>
            <a:xfrm>
              <a:off x="7043466" y="2492142"/>
              <a:ext cx="1292666" cy="307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Input Signal</a:t>
              </a:r>
              <a:endParaRPr lang="en-ZA" sz="1400" b="1" dirty="0">
                <a:solidFill>
                  <a:srgbClr val="0070C0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21" name="Picture 20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2405A5DE-B074-1BF1-753B-7357A7E75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807" y="2371726"/>
              <a:ext cx="1498680" cy="42819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9BB44D-6719-C1BD-E5CF-86FFDB4A2A60}"/>
                </a:ext>
              </a:extLst>
            </p:cNvPr>
            <p:cNvSpPr txBox="1"/>
            <p:nvPr/>
          </p:nvSpPr>
          <p:spPr>
            <a:xfrm>
              <a:off x="7881872" y="2003095"/>
              <a:ext cx="15754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Bad Trigger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11B4C5A-C377-FED6-9D95-9B7CAAAD6411}"/>
                </a:ext>
              </a:extLst>
            </p:cNvPr>
            <p:cNvCxnSpPr>
              <a:cxnSpLocks/>
            </p:cNvCxnSpPr>
            <p:nvPr/>
          </p:nvCxnSpPr>
          <p:spPr>
            <a:xfrm>
              <a:off x="8290151" y="2231949"/>
              <a:ext cx="269168" cy="5679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0" name="Picture 29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C6DED528-BD2F-5F8A-C0E4-296C5CF98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4647" y="2143741"/>
              <a:ext cx="797943" cy="22798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3609FD3-AF5A-4098-8B7E-34EBA395AE85}"/>
                </a:ext>
              </a:extLst>
            </p:cNvPr>
            <p:cNvSpPr txBox="1"/>
            <p:nvPr/>
          </p:nvSpPr>
          <p:spPr>
            <a:xfrm>
              <a:off x="9084647" y="1942240"/>
              <a:ext cx="15196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Missed Pulse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D8D10BD-27CA-1D32-1DCD-608CB1319CC8}"/>
                </a:ext>
              </a:extLst>
            </p:cNvPr>
            <p:cNvCxnSpPr>
              <a:cxnSpLocks/>
            </p:cNvCxnSpPr>
            <p:nvPr/>
          </p:nvCxnSpPr>
          <p:spPr>
            <a:xfrm>
              <a:off x="9524155" y="2213866"/>
              <a:ext cx="454415" cy="1885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Picture 39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96DE0566-C6C6-C913-7B34-9242BF0DE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8614" y="2576170"/>
              <a:ext cx="1423386" cy="406682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043B08-F54E-D792-43FC-92C562EF375E}"/>
                </a:ext>
              </a:extLst>
            </p:cNvPr>
            <p:cNvSpPr txBox="1"/>
            <p:nvPr/>
          </p:nvSpPr>
          <p:spPr>
            <a:xfrm>
              <a:off x="10768614" y="2598640"/>
              <a:ext cx="1169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Threshold</a:t>
              </a:r>
              <a:endParaRPr lang="en-ZA" sz="1400" b="1" dirty="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43" name="Picture 42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502111A3-821C-8637-99CA-367F44963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466" y="3004262"/>
              <a:ext cx="1486578" cy="424738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39B6979-3AFC-8A7A-8043-1A63C39828FD}"/>
                </a:ext>
              </a:extLst>
            </p:cNvPr>
            <p:cNvSpPr txBox="1"/>
            <p:nvPr/>
          </p:nvSpPr>
          <p:spPr>
            <a:xfrm>
              <a:off x="7602796" y="2859120"/>
              <a:ext cx="9565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Trigger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AAAF493-B9EF-58EE-6077-3B2BE4949D17}"/>
                </a:ext>
              </a:extLst>
            </p:cNvPr>
            <p:cNvCxnSpPr>
              <a:cxnSpLocks/>
            </p:cNvCxnSpPr>
            <p:nvPr/>
          </p:nvCxnSpPr>
          <p:spPr>
            <a:xfrm>
              <a:off x="8350226" y="3110758"/>
              <a:ext cx="24183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8" name="Picture 57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3C050A6E-3742-06E6-77DA-176B96040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8614" y="3004262"/>
              <a:ext cx="1423386" cy="406682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FF92FEA-F121-F5A1-FC28-A73CCCD511AA}"/>
                </a:ext>
              </a:extLst>
            </p:cNvPr>
            <p:cNvSpPr txBox="1"/>
            <p:nvPr/>
          </p:nvSpPr>
          <p:spPr>
            <a:xfrm>
              <a:off x="10797889" y="2932579"/>
              <a:ext cx="648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Time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82328ACD-2690-A7F0-6E2D-EA18D291E3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59319" y="2982852"/>
              <a:ext cx="0" cy="1451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62E7170E-8C1F-98C5-B325-59779B3811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70128" y="2982852"/>
              <a:ext cx="0" cy="1451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38" name="Picture 137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42FE880F-42C4-623C-DDC5-25DE880C0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652" y="3455005"/>
              <a:ext cx="1040975" cy="297422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BFB5EE6D-3694-CC67-83BB-08A1F9BFAE8E}"/>
                </a:ext>
              </a:extLst>
            </p:cNvPr>
            <p:cNvSpPr txBox="1"/>
            <p:nvPr/>
          </p:nvSpPr>
          <p:spPr>
            <a:xfrm>
              <a:off x="7123652" y="3312039"/>
              <a:ext cx="12926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Timing Filter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  <p:pic>
          <p:nvPicPr>
            <p:cNvPr id="141" name="Picture 140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7BB07612-DDB9-B3FA-99B3-19EEB83E4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7889" y="3441370"/>
              <a:ext cx="1364359" cy="38981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2CFB7C0-EDE7-490C-4AB5-84CF16763572}"/>
                </a:ext>
              </a:extLst>
            </p:cNvPr>
            <p:cNvSpPr txBox="1"/>
            <p:nvPr/>
          </p:nvSpPr>
          <p:spPr>
            <a:xfrm flipH="1">
              <a:off x="10625609" y="3273138"/>
              <a:ext cx="142338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Threshold</a:t>
              </a:r>
              <a:endParaRPr lang="en-ZA" sz="1400" b="1" dirty="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990BEA31-C35D-02FE-352F-580CF02BCA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64627" y="4062507"/>
              <a:ext cx="2603984" cy="1234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9" name="Picture 158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F714AC78-A988-5883-368D-08ED153BA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7198" y="3715319"/>
              <a:ext cx="1180588" cy="337311"/>
            </a:xfrm>
            <a:prstGeom prst="rect">
              <a:avLst/>
            </a:prstGeom>
          </p:spPr>
        </p:pic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2E79479E-98F9-BA1C-60DB-D3385BC37799}"/>
                </a:ext>
              </a:extLst>
            </p:cNvPr>
            <p:cNvSpPr txBox="1"/>
            <p:nvPr/>
          </p:nvSpPr>
          <p:spPr>
            <a:xfrm>
              <a:off x="7602796" y="3715319"/>
              <a:ext cx="15389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Trigger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  <p:pic>
          <p:nvPicPr>
            <p:cNvPr id="163" name="Picture 162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11016140-49C0-426F-C5C9-482C0DEFB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8611" y="3905342"/>
              <a:ext cx="1290220" cy="368634"/>
            </a:xfrm>
            <a:prstGeom prst="rect">
              <a:avLst/>
            </a:prstGeom>
          </p:spPr>
        </p:pic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9764145-3E09-F43C-2F87-5180F5F92EB7}"/>
                </a:ext>
              </a:extLst>
            </p:cNvPr>
            <p:cNvSpPr txBox="1"/>
            <p:nvPr/>
          </p:nvSpPr>
          <p:spPr>
            <a:xfrm>
              <a:off x="10697592" y="3805599"/>
              <a:ext cx="7485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Time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88131C27-77E9-83BB-551C-97B0A259C36B}"/>
                </a:ext>
              </a:extLst>
            </p:cNvPr>
            <p:cNvSpPr txBox="1"/>
            <p:nvPr/>
          </p:nvSpPr>
          <p:spPr>
            <a:xfrm>
              <a:off x="8006807" y="471543"/>
              <a:ext cx="393116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400" b="1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Fast trapezoidal filter        </a:t>
              </a:r>
              <a:r>
                <a:rPr lang="en-US" sz="1400" b="1" dirty="0">
                  <a:latin typeface="Palatino Linotype" panose="02040502050505030304" pitchFamily="18" charset="0"/>
                </a:rPr>
                <a:t>Rise time, Flattop and threshold       pulse trigger detection.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400" b="1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Slow trapezoidal filter         </a:t>
              </a:r>
              <a:r>
                <a:rPr lang="en-US" sz="1400" b="1" dirty="0">
                  <a:latin typeface="Palatino Linotype" panose="02040502050505030304" pitchFamily="18" charset="0"/>
                </a:rPr>
                <a:t>Risetime and Flattop         pulse height computation.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912E603E-CB7F-402F-B931-B32A93D5A1C7}"/>
                </a:ext>
              </a:extLst>
            </p:cNvPr>
            <p:cNvCxnSpPr>
              <a:cxnSpLocks/>
            </p:cNvCxnSpPr>
            <p:nvPr/>
          </p:nvCxnSpPr>
          <p:spPr>
            <a:xfrm>
              <a:off x="10200442" y="615555"/>
              <a:ext cx="2308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F105E4CA-B833-CA18-0F83-A8FBBF97D08F}"/>
                </a:ext>
              </a:extLst>
            </p:cNvPr>
            <p:cNvCxnSpPr>
              <a:cxnSpLocks/>
            </p:cNvCxnSpPr>
            <p:nvPr/>
          </p:nvCxnSpPr>
          <p:spPr>
            <a:xfrm>
              <a:off x="10200442" y="857393"/>
              <a:ext cx="2308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A1A9C68B-B9BB-B57E-D225-DC6F82FFCBAA}"/>
                </a:ext>
              </a:extLst>
            </p:cNvPr>
            <p:cNvCxnSpPr>
              <a:cxnSpLocks/>
            </p:cNvCxnSpPr>
            <p:nvPr/>
          </p:nvCxnSpPr>
          <p:spPr>
            <a:xfrm>
              <a:off x="10324730" y="1243747"/>
              <a:ext cx="2308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AE562815-6345-6C4A-A754-026CF8C8B433}"/>
                </a:ext>
              </a:extLst>
            </p:cNvPr>
            <p:cNvCxnSpPr>
              <a:cxnSpLocks/>
            </p:cNvCxnSpPr>
            <p:nvPr/>
          </p:nvCxnSpPr>
          <p:spPr>
            <a:xfrm>
              <a:off x="9038039" y="1497901"/>
              <a:ext cx="2308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04" name="Picture 203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14D850CE-8763-1261-1538-64E533AD7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0056" y="4170416"/>
              <a:ext cx="1600339" cy="457240"/>
            </a:xfrm>
            <a:prstGeom prst="rect">
              <a:avLst/>
            </a:prstGeom>
          </p:spPr>
        </p:pic>
        <p:pic>
          <p:nvPicPr>
            <p:cNvPr id="205" name="Picture 204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7DE8BB07-5514-6C7C-E38F-C3A3814DF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4129" y="4145866"/>
              <a:ext cx="1600339" cy="457240"/>
            </a:xfrm>
            <a:prstGeom prst="rect">
              <a:avLst/>
            </a:prstGeom>
          </p:spPr>
        </p:pic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A03D81E8-7A74-5979-19EE-C33AB8502DE6}"/>
                </a:ext>
              </a:extLst>
            </p:cNvPr>
            <p:cNvSpPr txBox="1"/>
            <p:nvPr/>
          </p:nvSpPr>
          <p:spPr>
            <a:xfrm>
              <a:off x="7794594" y="4300850"/>
              <a:ext cx="1474265" cy="314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Flat Top Delay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F6CC0FE0-24FB-F9A9-39B2-3B2E420561B3}"/>
                </a:ext>
              </a:extLst>
            </p:cNvPr>
            <p:cNvCxnSpPr>
              <a:cxnSpLocks/>
            </p:cNvCxnSpPr>
            <p:nvPr/>
          </p:nvCxnSpPr>
          <p:spPr>
            <a:xfrm>
              <a:off x="9100186" y="4503571"/>
              <a:ext cx="253153" cy="3149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DA69E8AF-6779-201C-D91D-24BCD78C4949}"/>
                </a:ext>
              </a:extLst>
            </p:cNvPr>
            <p:cNvSpPr txBox="1"/>
            <p:nvPr/>
          </p:nvSpPr>
          <p:spPr>
            <a:xfrm>
              <a:off x="9804129" y="4152787"/>
              <a:ext cx="21338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Number of samples</a:t>
              </a:r>
            </a:p>
            <a:p>
              <a:r>
                <a:rPr lang="en-US" sz="1400" b="1" dirty="0">
                  <a:latin typeface="Palatino Linotype" panose="02040502050505030304" pitchFamily="18" charset="0"/>
                </a:rPr>
                <a:t>for the peak average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C092B045-DAD3-6616-8A93-B2FB11ABCE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01185" y="4556442"/>
              <a:ext cx="253153" cy="21930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23" name="Picture 222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98D59390-880D-A1D3-85BC-E0BA7F11A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652" y="5585446"/>
              <a:ext cx="960795" cy="274513"/>
            </a:xfrm>
            <a:prstGeom prst="rect">
              <a:avLst/>
            </a:prstGeom>
          </p:spPr>
        </p:pic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55952645-9C87-3A7E-0C3B-C561D5BA8FDA}"/>
                </a:ext>
              </a:extLst>
            </p:cNvPr>
            <p:cNvSpPr txBox="1"/>
            <p:nvPr/>
          </p:nvSpPr>
          <p:spPr>
            <a:xfrm>
              <a:off x="7237378" y="5427697"/>
              <a:ext cx="12926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TRAPEZOID</a:t>
              </a:r>
              <a:endParaRPr lang="en-ZA" sz="1400" dirty="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226" name="Picture 225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6B71185E-B052-81DA-B3A2-F016AF16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792" y="6144397"/>
              <a:ext cx="1486582" cy="424738"/>
            </a:xfrm>
            <a:prstGeom prst="rect">
              <a:avLst/>
            </a:prstGeom>
          </p:spPr>
        </p:pic>
        <p:pic>
          <p:nvPicPr>
            <p:cNvPr id="227" name="Picture 226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04774D9A-90A6-12AD-8659-27B9C7469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7757" y="5088667"/>
              <a:ext cx="1486582" cy="424738"/>
            </a:xfrm>
            <a:prstGeom prst="rect">
              <a:avLst/>
            </a:prstGeom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4B14DEFB-F879-F9AE-D836-07F03644F24A}"/>
                </a:ext>
              </a:extLst>
            </p:cNvPr>
            <p:cNvSpPr txBox="1"/>
            <p:nvPr/>
          </p:nvSpPr>
          <p:spPr>
            <a:xfrm>
              <a:off x="7192791" y="6104268"/>
              <a:ext cx="1957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Moving Average Window Size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C0E69746-7877-A545-A128-E39614171EF2}"/>
                </a:ext>
              </a:extLst>
            </p:cNvPr>
            <p:cNvSpPr txBox="1"/>
            <p:nvPr/>
          </p:nvSpPr>
          <p:spPr>
            <a:xfrm>
              <a:off x="10115647" y="5117180"/>
              <a:ext cx="148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Peaking area</a:t>
              </a:r>
              <a:endParaRPr lang="en-ZA" sz="1400" b="1" dirty="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231" name="Picture 230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F247B4BB-8EB8-7490-078F-E60E96A7F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402987" y="6497720"/>
              <a:ext cx="1167141" cy="333469"/>
            </a:xfrm>
            <a:prstGeom prst="rect">
              <a:avLst/>
            </a:prstGeom>
          </p:spPr>
        </p:pic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26A977BD-B6ED-3BFC-140A-FB3BF3ABD3B3}"/>
                </a:ext>
              </a:extLst>
            </p:cNvPr>
            <p:cNvCxnSpPr>
              <a:cxnSpLocks/>
            </p:cNvCxnSpPr>
            <p:nvPr/>
          </p:nvCxnSpPr>
          <p:spPr>
            <a:xfrm>
              <a:off x="8997913" y="6261403"/>
              <a:ext cx="459379" cy="42473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500106AB-EB44-855C-8B27-2EEF341EF9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57292" y="6261403"/>
              <a:ext cx="521278" cy="42473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BED19EB5-AE2A-19F4-34A6-D3AB58035B67}"/>
                </a:ext>
              </a:extLst>
            </p:cNvPr>
            <p:cNvSpPr txBox="1"/>
            <p:nvPr/>
          </p:nvSpPr>
          <p:spPr>
            <a:xfrm>
              <a:off x="10326514" y="6009066"/>
              <a:ext cx="10779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Fat Top</a:t>
              </a:r>
              <a:endParaRPr lang="en-ZA" sz="1400" b="1" dirty="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747F785F-E7F4-3239-10EA-81C4CF2F0479}"/>
                </a:ext>
              </a:extLst>
            </p:cNvPr>
            <p:cNvSpPr txBox="1"/>
            <p:nvPr/>
          </p:nvSpPr>
          <p:spPr>
            <a:xfrm>
              <a:off x="8559319" y="6627489"/>
              <a:ext cx="17981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Rise Time &amp; Tau</a:t>
              </a:r>
              <a:endParaRPr lang="en-ZA" sz="1400" b="1" dirty="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4" name="Овал 25">
            <a:extLst>
              <a:ext uri="{FF2B5EF4-FFF2-40B4-BE49-F238E27FC236}">
                <a16:creationId xmlns:a16="http://schemas.microsoft.com/office/drawing/2014/main" id="{F01BC81C-611C-56E0-EC7B-A2D11EB4362C}"/>
              </a:ext>
            </a:extLst>
          </p:cNvPr>
          <p:cNvSpPr/>
          <p:nvPr/>
        </p:nvSpPr>
        <p:spPr>
          <a:xfrm>
            <a:off x="6684886" y="2689945"/>
            <a:ext cx="890152" cy="3728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25">
            <a:extLst>
              <a:ext uri="{FF2B5EF4-FFF2-40B4-BE49-F238E27FC236}">
                <a16:creationId xmlns:a16="http://schemas.microsoft.com/office/drawing/2014/main" id="{87DFB782-9E1D-F3CB-A0E1-F51EE33D9FEF}"/>
              </a:ext>
            </a:extLst>
          </p:cNvPr>
          <p:cNvSpPr/>
          <p:nvPr/>
        </p:nvSpPr>
        <p:spPr>
          <a:xfrm>
            <a:off x="8177482" y="2354357"/>
            <a:ext cx="797943" cy="358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14" descr="A logo of university of western cape&#10;&#10;Description automatically generated">
            <a:extLst>
              <a:ext uri="{FF2B5EF4-FFF2-40B4-BE49-F238E27FC236}">
                <a16:creationId xmlns:a16="http://schemas.microsoft.com/office/drawing/2014/main" id="{C83A00B6-E294-196C-2FFA-23EC07EA41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3440" r="28919" b="41350"/>
          <a:stretch/>
        </p:blipFill>
        <p:spPr>
          <a:xfrm>
            <a:off x="11475218" y="6048774"/>
            <a:ext cx="706979" cy="7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1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AA90D961-1669-35BC-A142-805011420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85" y="1457307"/>
            <a:ext cx="9070451" cy="5155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3D1E7A-E3DC-003E-DED0-371E133BC533}"/>
              </a:ext>
            </a:extLst>
          </p:cNvPr>
          <p:cNvSpPr txBox="1"/>
          <p:nvPr/>
        </p:nvSpPr>
        <p:spPr>
          <a:xfrm>
            <a:off x="1024932" y="335460"/>
            <a:ext cx="1083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2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Testing BNC-BNC connectors with digital sciascope</a:t>
            </a:r>
            <a:endParaRPr lang="en-ZA" sz="3600" b="1" spc="-12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3" name="Picture 2" descr="A logo of university of western cape&#10;&#10;Description automatically generated">
            <a:extLst>
              <a:ext uri="{FF2B5EF4-FFF2-40B4-BE49-F238E27FC236}">
                <a16:creationId xmlns:a16="http://schemas.microsoft.com/office/drawing/2014/main" id="{D5931C27-B17C-95D7-76FA-B12FCA3DF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3440" r="28919" b="41350"/>
          <a:stretch/>
        </p:blipFill>
        <p:spPr>
          <a:xfrm>
            <a:off x="11475218" y="6048774"/>
            <a:ext cx="706979" cy="7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83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84BF97-E27C-005A-08C1-812D71CC44E6}"/>
              </a:ext>
            </a:extLst>
          </p:cNvPr>
          <p:cNvSpPr txBox="1"/>
          <p:nvPr/>
        </p:nvSpPr>
        <p:spPr>
          <a:xfrm>
            <a:off x="0" y="1"/>
            <a:ext cx="12135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2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Setting digital parameters for optimum performance of NaI(Tl) scintillator detectors</a:t>
            </a:r>
            <a:endParaRPr lang="en-ZA" sz="3600" b="1" spc="-12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1FC9B0-F2A7-D7A6-8C2B-899E333FB315}"/>
              </a:ext>
            </a:extLst>
          </p:cNvPr>
          <p:cNvGrpSpPr/>
          <p:nvPr/>
        </p:nvGrpSpPr>
        <p:grpSpPr>
          <a:xfrm>
            <a:off x="6302916" y="884255"/>
            <a:ext cx="3927019" cy="2836922"/>
            <a:chOff x="110610" y="1468874"/>
            <a:chExt cx="2807592" cy="2420040"/>
          </a:xfrm>
        </p:grpSpPr>
        <p:pic>
          <p:nvPicPr>
            <p:cNvPr id="4" name="Picture 3" descr="A comparison of graphs with red and blue lines&#10;&#10;Description automatically generated">
              <a:extLst>
                <a:ext uri="{FF2B5EF4-FFF2-40B4-BE49-F238E27FC236}">
                  <a16:creationId xmlns:a16="http://schemas.microsoft.com/office/drawing/2014/main" id="{752A96DF-578F-8189-5FF3-A12A39433A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6" t="14284" r="52605" b="13282"/>
            <a:stretch/>
          </p:blipFill>
          <p:spPr>
            <a:xfrm>
              <a:off x="489326" y="1767991"/>
              <a:ext cx="2428876" cy="181314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EFD667-6670-8CEF-4843-62DBC8E9F7F4}"/>
                </a:ext>
              </a:extLst>
            </p:cNvPr>
            <p:cNvSpPr txBox="1"/>
            <p:nvPr/>
          </p:nvSpPr>
          <p:spPr>
            <a:xfrm>
              <a:off x="1443014" y="3581137"/>
              <a:ext cx="13286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Time [</a:t>
              </a:r>
              <a:r>
                <a:rPr lang="el-GR" sz="1400" b="1" dirty="0">
                  <a:latin typeface="Palatino Linotype" panose="02040502050505030304" pitchFamily="18" charset="0"/>
                </a:rPr>
                <a:t>μ</a:t>
              </a:r>
              <a:r>
                <a:rPr lang="en-US" sz="1400" b="1" dirty="0">
                  <a:latin typeface="Palatino Linotype" panose="02040502050505030304" pitchFamily="18" charset="0"/>
                </a:rPr>
                <a:t>s]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F155F7-009C-70F9-D491-45B7A130D5D9}"/>
                </a:ext>
              </a:extLst>
            </p:cNvPr>
            <p:cNvSpPr txBox="1"/>
            <p:nvPr/>
          </p:nvSpPr>
          <p:spPr>
            <a:xfrm rot="16200000">
              <a:off x="-512610" y="2092094"/>
              <a:ext cx="15542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V(t) [mV]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7144753-60C3-2EBE-B8AC-3FA70B00E435}"/>
              </a:ext>
            </a:extLst>
          </p:cNvPr>
          <p:cNvGrpSpPr/>
          <p:nvPr/>
        </p:nvGrpSpPr>
        <p:grpSpPr>
          <a:xfrm>
            <a:off x="6656233" y="4088061"/>
            <a:ext cx="3750099" cy="2390245"/>
            <a:chOff x="3367857" y="1729089"/>
            <a:chExt cx="2884945" cy="2196530"/>
          </a:xfrm>
        </p:grpSpPr>
        <p:pic>
          <p:nvPicPr>
            <p:cNvPr id="13" name="Picture 12" descr="A comparison of graphs with red and blue lines&#10;&#10;Description automatically generated">
              <a:extLst>
                <a:ext uri="{FF2B5EF4-FFF2-40B4-BE49-F238E27FC236}">
                  <a16:creationId xmlns:a16="http://schemas.microsoft.com/office/drawing/2014/main" id="{0BF17728-65C6-4E57-D3C1-ED1EEBEE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6" t="13165" r="4640" b="13126"/>
            <a:stretch/>
          </p:blipFill>
          <p:spPr>
            <a:xfrm>
              <a:off x="3601526" y="1763418"/>
              <a:ext cx="2547016" cy="195301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8B3A93-5977-61B7-FD8A-A51486AF4E1D}"/>
                </a:ext>
              </a:extLst>
            </p:cNvPr>
            <p:cNvSpPr txBox="1"/>
            <p:nvPr/>
          </p:nvSpPr>
          <p:spPr>
            <a:xfrm>
              <a:off x="4949944" y="3617842"/>
              <a:ext cx="130285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Time [</a:t>
              </a:r>
              <a:r>
                <a:rPr lang="el-GR" sz="1400" b="1" dirty="0">
                  <a:latin typeface="Palatino Linotype" panose="02040502050505030304" pitchFamily="18" charset="0"/>
                </a:rPr>
                <a:t>μ</a:t>
              </a:r>
              <a:r>
                <a:rPr lang="en-US" sz="1400" b="1" dirty="0">
                  <a:latin typeface="Palatino Linotype" panose="02040502050505030304" pitchFamily="18" charset="0"/>
                </a:rPr>
                <a:t>s]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EB0F10-8181-01F2-FE0A-287EDB27B301}"/>
                </a:ext>
              </a:extLst>
            </p:cNvPr>
            <p:cNvSpPr txBox="1"/>
            <p:nvPr/>
          </p:nvSpPr>
          <p:spPr>
            <a:xfrm rot="16200000">
              <a:off x="2983137" y="2113809"/>
              <a:ext cx="107721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V(t) [mV]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</p:grpSp>
      <p:pic>
        <p:nvPicPr>
          <p:cNvPr id="55" name="Picture 54" descr="A computer monitor on a table&#10;&#10;Description automatically generated">
            <a:extLst>
              <a:ext uri="{FF2B5EF4-FFF2-40B4-BE49-F238E27FC236}">
                <a16:creationId xmlns:a16="http://schemas.microsoft.com/office/drawing/2014/main" id="{4D81BAEC-64F9-0416-182E-E10B8582F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54" y="1262640"/>
            <a:ext cx="3927019" cy="294526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9A29427-8451-515A-A524-08963B4680EA}"/>
              </a:ext>
            </a:extLst>
          </p:cNvPr>
          <p:cNvGrpSpPr/>
          <p:nvPr/>
        </p:nvGrpSpPr>
        <p:grpSpPr>
          <a:xfrm>
            <a:off x="291403" y="4243915"/>
            <a:ext cx="9557091" cy="2880722"/>
            <a:chOff x="819770" y="2860802"/>
            <a:chExt cx="9557091" cy="2880722"/>
          </a:xfrm>
        </p:grpSpPr>
        <p:pic>
          <p:nvPicPr>
            <p:cNvPr id="16" name="Picture 15" descr="A diagram of a normal distribution&#10;&#10;Description automatically generated">
              <a:extLst>
                <a:ext uri="{FF2B5EF4-FFF2-40B4-BE49-F238E27FC236}">
                  <a16:creationId xmlns:a16="http://schemas.microsoft.com/office/drawing/2014/main" id="{BB5EAC29-5ED7-0391-70D3-F81832503D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" t="9395" r="10333" b="7874"/>
            <a:stretch/>
          </p:blipFill>
          <p:spPr>
            <a:xfrm>
              <a:off x="1301370" y="3177271"/>
              <a:ext cx="3011465" cy="2302795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BF87366-4D53-6C7C-5868-D1D44BD26E94}"/>
                </a:ext>
              </a:extLst>
            </p:cNvPr>
            <p:cNvCxnSpPr>
              <a:cxnSpLocks/>
            </p:cNvCxnSpPr>
            <p:nvPr/>
          </p:nvCxnSpPr>
          <p:spPr>
            <a:xfrm>
              <a:off x="2926395" y="3356390"/>
              <a:ext cx="0" cy="1877822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478C9EA-4D12-2E4B-9254-29DBE53A9D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7565" y="3421706"/>
              <a:ext cx="1250195" cy="144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34" name="Picture 33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D5DACD0B-BE43-4925-53B5-2507DA8A7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04895" y="3655107"/>
              <a:ext cx="2224052" cy="635442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44889BA-675C-5556-9E2E-1DE310B866B1}"/>
                </a:ext>
              </a:extLst>
            </p:cNvPr>
            <p:cNvSpPr txBox="1"/>
            <p:nvPr/>
          </p:nvSpPr>
          <p:spPr>
            <a:xfrm>
              <a:off x="1197329" y="3131154"/>
              <a:ext cx="1761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fmax</a:t>
              </a:r>
              <a:endParaRPr lang="en-ZA" b="1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7F2E4C1-AC80-757B-878F-AB684A2075CD}"/>
                </a:ext>
              </a:extLst>
            </p:cNvPr>
            <p:cNvCxnSpPr>
              <a:cxnSpLocks/>
            </p:cNvCxnSpPr>
            <p:nvPr/>
          </p:nvCxnSpPr>
          <p:spPr>
            <a:xfrm>
              <a:off x="1771831" y="4286635"/>
              <a:ext cx="1408117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9" name="Picture 8" descr="A black square and square equation&#10;&#10;Description automatically generated">
              <a:extLst>
                <a:ext uri="{FF2B5EF4-FFF2-40B4-BE49-F238E27FC236}">
                  <a16:creationId xmlns:a16="http://schemas.microsoft.com/office/drawing/2014/main" id="{4F17EF38-9050-E6DE-C6AA-74E99A0CB8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1" t="4789" r="6128"/>
            <a:stretch/>
          </p:blipFill>
          <p:spPr>
            <a:xfrm>
              <a:off x="3172254" y="3074647"/>
              <a:ext cx="2756849" cy="760252"/>
            </a:xfrm>
            <a:prstGeom prst="rect">
              <a:avLst/>
            </a:prstGeom>
          </p:spPr>
        </p:pic>
        <p:pic>
          <p:nvPicPr>
            <p:cNvPr id="23" name="Picture 22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C50A83E2-DB8F-EAE7-EB52-446DE0B3E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982" y="5192558"/>
              <a:ext cx="860006" cy="24571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A40A076-B9C1-44B8-069A-98CABB964068}"/>
                </a:ext>
              </a:extLst>
            </p:cNvPr>
            <p:cNvSpPr txBox="1"/>
            <p:nvPr/>
          </p:nvSpPr>
          <p:spPr>
            <a:xfrm>
              <a:off x="819770" y="3845285"/>
              <a:ext cx="1595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½(fmax)</a:t>
              </a:r>
              <a:endParaRPr lang="en-ZA" b="1" dirty="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74C4C70-18EA-EDBC-8739-360E86692791}"/>
                </a:ext>
              </a:extLst>
            </p:cNvPr>
            <p:cNvGrpSpPr/>
            <p:nvPr/>
          </p:nvGrpSpPr>
          <p:grpSpPr>
            <a:xfrm>
              <a:off x="3614309" y="3971555"/>
              <a:ext cx="6762552" cy="1007413"/>
              <a:chOff x="3614309" y="3971555"/>
              <a:chExt cx="6762552" cy="100741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C19066-FEF0-F5A8-C97A-DDB4EB83B22D}"/>
                  </a:ext>
                </a:extLst>
              </p:cNvPr>
              <p:cNvSpPr txBox="1"/>
              <p:nvPr/>
            </p:nvSpPr>
            <p:spPr>
              <a:xfrm>
                <a:off x="3614309" y="3971555"/>
                <a:ext cx="67625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Palatino Linotype" panose="02040502050505030304" pitchFamily="18" charset="0"/>
                  </a:rPr>
                  <a:t>Energy Resolution expression:</a:t>
                </a:r>
                <a:endParaRPr lang="en-ZA" sz="1600" dirty="0">
                  <a:latin typeface="Palatino Linotype" panose="02040502050505030304" pitchFamily="18" charset="0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D98C9BB-4849-D045-953E-8EFC1ECE4C4D}"/>
                  </a:ext>
                </a:extLst>
              </p:cNvPr>
              <p:cNvGrpSpPr/>
              <p:nvPr/>
            </p:nvGrpSpPr>
            <p:grpSpPr>
              <a:xfrm>
                <a:off x="3968465" y="4371807"/>
                <a:ext cx="2305009" cy="607161"/>
                <a:chOff x="3314508" y="3946473"/>
                <a:chExt cx="2305009" cy="607161"/>
              </a:xfrm>
            </p:grpSpPr>
            <p:pic>
              <p:nvPicPr>
                <p:cNvPr id="44" name="Picture 43" descr="A black and white text&#10;&#10;Description automatically generated">
                  <a:extLst>
                    <a:ext uri="{FF2B5EF4-FFF2-40B4-BE49-F238E27FC236}">
                      <a16:creationId xmlns:a16="http://schemas.microsoft.com/office/drawing/2014/main" id="{43935AED-409A-E391-9004-4D6B60D978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7698" r="2773"/>
                <a:stretch/>
              </p:blipFill>
              <p:spPr>
                <a:xfrm>
                  <a:off x="3376535" y="3947829"/>
                  <a:ext cx="1978428" cy="605805"/>
                </a:xfrm>
                <a:prstGeom prst="rect">
                  <a:avLst/>
                </a:prstGeom>
              </p:spPr>
            </p:pic>
            <p:sp>
              <p:nvSpPr>
                <p:cNvPr id="53" name="Овал 25">
                  <a:extLst>
                    <a:ext uri="{FF2B5EF4-FFF2-40B4-BE49-F238E27FC236}">
                      <a16:creationId xmlns:a16="http://schemas.microsoft.com/office/drawing/2014/main" id="{F01DF81F-B09F-53CF-FE18-1A039B50DD13}"/>
                    </a:ext>
                  </a:extLst>
                </p:cNvPr>
                <p:cNvSpPr/>
                <p:nvPr/>
              </p:nvSpPr>
              <p:spPr>
                <a:xfrm>
                  <a:off x="3314508" y="3946473"/>
                  <a:ext cx="2305009" cy="560679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C6F112-7F91-6AE4-57BB-DA4585DFF588}"/>
                </a:ext>
              </a:extLst>
            </p:cNvPr>
            <p:cNvSpPr txBox="1"/>
            <p:nvPr/>
          </p:nvSpPr>
          <p:spPr>
            <a:xfrm>
              <a:off x="2820566" y="5095193"/>
              <a:ext cx="211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μ</a:t>
              </a:r>
              <a:endParaRPr lang="en-US" dirty="0"/>
            </a:p>
            <a:p>
              <a:endParaRPr lang="en-ZA" dirty="0"/>
            </a:p>
          </p:txBody>
        </p:sp>
      </p:grpSp>
      <p:pic>
        <p:nvPicPr>
          <p:cNvPr id="8" name="Picture 7" descr="A logo of university of western cape&#10;&#10;Description automatically generated">
            <a:extLst>
              <a:ext uri="{FF2B5EF4-FFF2-40B4-BE49-F238E27FC236}">
                <a16:creationId xmlns:a16="http://schemas.microsoft.com/office/drawing/2014/main" id="{528530FB-254A-6CDA-61AF-E36590286F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3440" r="28919" b="41350"/>
          <a:stretch/>
        </p:blipFill>
        <p:spPr>
          <a:xfrm>
            <a:off x="11475218" y="6048774"/>
            <a:ext cx="706979" cy="7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5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626D64C6-B60F-C1E3-DC81-6471333D8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53744" y="3971263"/>
            <a:ext cx="1972000" cy="5634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381919-C503-0A4F-F774-00408A6F0DD1}"/>
              </a:ext>
            </a:extLst>
          </p:cNvPr>
          <p:cNvSpPr txBox="1"/>
          <p:nvPr/>
        </p:nvSpPr>
        <p:spPr>
          <a:xfrm>
            <a:off x="7006010" y="3653126"/>
            <a:ext cx="486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alatino Linotype" panose="02040502050505030304" pitchFamily="18" charset="0"/>
              </a:rPr>
              <a:t>Typical prompt γ − γ coincidence matrix for a Co-60 source using NaI(Tl) detector</a:t>
            </a:r>
            <a:endParaRPr lang="en-ZA" sz="1400" dirty="0">
              <a:latin typeface="Palatino Linotype" panose="0204050205050503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D3A9B9-7BBE-C12F-6B3F-B3A0547DFBDB}"/>
              </a:ext>
            </a:extLst>
          </p:cNvPr>
          <p:cNvGrpSpPr/>
          <p:nvPr/>
        </p:nvGrpSpPr>
        <p:grpSpPr>
          <a:xfrm>
            <a:off x="7006011" y="663173"/>
            <a:ext cx="4284567" cy="3116731"/>
            <a:chOff x="7466213" y="330751"/>
            <a:chExt cx="4284567" cy="3116731"/>
          </a:xfrm>
        </p:grpSpPr>
        <p:pic>
          <p:nvPicPr>
            <p:cNvPr id="4" name="Picture 3" descr="A graph showing a number of numbers&#10;&#10;Description automatically generated">
              <a:extLst>
                <a:ext uri="{FF2B5EF4-FFF2-40B4-BE49-F238E27FC236}">
                  <a16:creationId xmlns:a16="http://schemas.microsoft.com/office/drawing/2014/main" id="{2F26BABF-D13B-F631-9B4A-7F7E9F376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6" t="4493" r="1305" b="6191"/>
            <a:stretch/>
          </p:blipFill>
          <p:spPr>
            <a:xfrm>
              <a:off x="7990075" y="599522"/>
              <a:ext cx="3760705" cy="2445491"/>
            </a:xfrm>
            <a:prstGeom prst="rect">
              <a:avLst/>
            </a:prstGeom>
          </p:spPr>
        </p:pic>
        <p:sp>
          <p:nvSpPr>
            <p:cNvPr id="9" name="Овал 25">
              <a:extLst>
                <a:ext uri="{FF2B5EF4-FFF2-40B4-BE49-F238E27FC236}">
                  <a16:creationId xmlns:a16="http://schemas.microsoft.com/office/drawing/2014/main" id="{4E8BC8F8-E4C4-ADB9-022B-8C2DFCDCFFB5}"/>
                </a:ext>
              </a:extLst>
            </p:cNvPr>
            <p:cNvSpPr/>
            <p:nvPr/>
          </p:nvSpPr>
          <p:spPr>
            <a:xfrm>
              <a:off x="9046736" y="2140708"/>
              <a:ext cx="123897" cy="1333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10" name="Овал 25">
              <a:extLst>
                <a:ext uri="{FF2B5EF4-FFF2-40B4-BE49-F238E27FC236}">
                  <a16:creationId xmlns:a16="http://schemas.microsoft.com/office/drawing/2014/main" id="{C7960A30-F4D5-58FE-EA74-ED3CAB208BA4}"/>
                </a:ext>
              </a:extLst>
            </p:cNvPr>
            <p:cNvSpPr/>
            <p:nvPr/>
          </p:nvSpPr>
          <p:spPr>
            <a:xfrm>
              <a:off x="9170632" y="2219041"/>
              <a:ext cx="123897" cy="1333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71DC3C-DA80-5AB7-F2A7-3F557ABFD8CA}"/>
                </a:ext>
              </a:extLst>
            </p:cNvPr>
            <p:cNvSpPr txBox="1"/>
            <p:nvPr/>
          </p:nvSpPr>
          <p:spPr>
            <a:xfrm>
              <a:off x="8930936" y="1417714"/>
              <a:ext cx="858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Palatino Linotype" panose="02040502050505030304" pitchFamily="18" charset="0"/>
                </a:rPr>
                <a:t>Co-60</a:t>
              </a:r>
              <a:endParaRPr lang="en-ZA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7BAC76-3193-1A4F-36E1-7BDA85F15BF4}"/>
                </a:ext>
              </a:extLst>
            </p:cNvPr>
            <p:cNvSpPr txBox="1"/>
            <p:nvPr/>
          </p:nvSpPr>
          <p:spPr>
            <a:xfrm rot="16200000">
              <a:off x="6705529" y="1222348"/>
              <a:ext cx="1890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Palatino Linotype" panose="02040502050505030304" pitchFamily="18" charset="0"/>
                </a:rPr>
                <a:t>Energy [KeV]</a:t>
              </a:r>
              <a:endParaRPr lang="en-ZA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7AA933-96C5-24E3-7769-1C8D84C29AE2}"/>
                </a:ext>
              </a:extLst>
            </p:cNvPr>
            <p:cNvSpPr txBox="1"/>
            <p:nvPr/>
          </p:nvSpPr>
          <p:spPr>
            <a:xfrm>
              <a:off x="9667782" y="3078150"/>
              <a:ext cx="19708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Palatino Linotype" panose="02040502050505030304" pitchFamily="18" charset="0"/>
                </a:rPr>
                <a:t>Energy [KeV]</a:t>
              </a:r>
              <a:endParaRPr lang="en-ZA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AE2A0F-579F-EBF3-ED4C-9E760D0467C9}"/>
                </a:ext>
              </a:extLst>
            </p:cNvPr>
            <p:cNvSpPr txBox="1"/>
            <p:nvPr/>
          </p:nvSpPr>
          <p:spPr>
            <a:xfrm>
              <a:off x="8267451" y="330751"/>
              <a:ext cx="2868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Palatino Linotype" panose="02040502050505030304" pitchFamily="18" charset="0"/>
                </a:rPr>
                <a:t>All Coincidence Matrix</a:t>
              </a:r>
              <a:endParaRPr lang="en-ZA" b="1" dirty="0">
                <a:latin typeface="Palatino Linotype" panose="020405020505050303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3C1D0F3-C640-A180-A459-6DD4150520AC}"/>
              </a:ext>
            </a:extLst>
          </p:cNvPr>
          <p:cNvSpPr txBox="1"/>
          <p:nvPr/>
        </p:nvSpPr>
        <p:spPr>
          <a:xfrm>
            <a:off x="-37464" y="80649"/>
            <a:ext cx="1208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l-GR" sz="3600" b="1" spc="-12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γ</a:t>
            </a:r>
            <a:r>
              <a:rPr lang="en-US" sz="3600" b="1" spc="-12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-</a:t>
            </a:r>
            <a:r>
              <a:rPr lang="el-GR" sz="3600" b="1" spc="-12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γ</a:t>
            </a:r>
            <a:r>
              <a:rPr lang="en-US" sz="3600" b="1" spc="-12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Coincidence </a:t>
            </a:r>
            <a:r>
              <a:rPr lang="en-ZA" sz="3600" b="1" spc="-12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experimental demonstrations  </a:t>
            </a:r>
          </a:p>
        </p:txBody>
      </p:sp>
      <p:pic>
        <p:nvPicPr>
          <p:cNvPr id="3" name="Picture 2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14786118-5067-DCD0-971F-B5B48F122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30" y="3200380"/>
            <a:ext cx="1600339" cy="457240"/>
          </a:xfrm>
          <a:prstGeom prst="rect">
            <a:avLst/>
          </a:prstGeom>
        </p:spPr>
      </p:pic>
      <p:pic>
        <p:nvPicPr>
          <p:cNvPr id="32" name="Picture 3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E7A77E1E-9393-B70A-F30F-7CAC07B79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76" y="6075685"/>
            <a:ext cx="1264364" cy="36124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8BFEDCA-1007-DA71-B13A-10551D2350D2}"/>
              </a:ext>
            </a:extLst>
          </p:cNvPr>
          <p:cNvGrpSpPr/>
          <p:nvPr/>
        </p:nvGrpSpPr>
        <p:grpSpPr>
          <a:xfrm>
            <a:off x="7527833" y="4057018"/>
            <a:ext cx="3492965" cy="2299792"/>
            <a:chOff x="6866728" y="4240767"/>
            <a:chExt cx="3492965" cy="2299792"/>
          </a:xfrm>
        </p:grpSpPr>
        <p:pic>
          <p:nvPicPr>
            <p:cNvPr id="30" name="Picture 29" descr="A diagram of a graph&#10;&#10;Description automatically generated">
              <a:extLst>
                <a:ext uri="{FF2B5EF4-FFF2-40B4-BE49-F238E27FC236}">
                  <a16:creationId xmlns:a16="http://schemas.microsoft.com/office/drawing/2014/main" id="{30FB2724-D7ED-C8E6-BCA4-9006E05D93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10" b="13951"/>
            <a:stretch/>
          </p:blipFill>
          <p:spPr>
            <a:xfrm>
              <a:off x="6866728" y="4628799"/>
              <a:ext cx="3492965" cy="162967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07A06B-11A8-9374-A228-8FB836B952F2}"/>
                </a:ext>
              </a:extLst>
            </p:cNvPr>
            <p:cNvSpPr txBox="1"/>
            <p:nvPr/>
          </p:nvSpPr>
          <p:spPr>
            <a:xfrm>
              <a:off x="7845004" y="4240767"/>
              <a:ext cx="12636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Palatino Linotype" panose="02040502050505030304" pitchFamily="18" charset="0"/>
                </a:rPr>
                <a:t>Co-60</a:t>
              </a:r>
              <a:endParaRPr lang="en-ZA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26E8C17-6B11-947F-FD7F-506DD6E83046}"/>
                </a:ext>
              </a:extLst>
            </p:cNvPr>
            <p:cNvSpPr txBox="1"/>
            <p:nvPr/>
          </p:nvSpPr>
          <p:spPr>
            <a:xfrm>
              <a:off x="8631820" y="6171163"/>
              <a:ext cx="1264364" cy="369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Palatino Linotype" panose="02040502050505030304" pitchFamily="18" charset="0"/>
                </a:rPr>
                <a:t>Ni-60</a:t>
              </a:r>
              <a:endParaRPr lang="en-ZA" b="1" dirty="0">
                <a:latin typeface="Palatino Linotype" panose="02040502050505030304" pitchFamily="18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579BDC9-6545-7584-FD8F-F1D2DB63645F}"/>
              </a:ext>
            </a:extLst>
          </p:cNvPr>
          <p:cNvSpPr txBox="1"/>
          <p:nvPr/>
        </p:nvSpPr>
        <p:spPr>
          <a:xfrm>
            <a:off x="3650275" y="6448304"/>
            <a:ext cx="1314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Palatino Linotype" panose="02040502050505030304" pitchFamily="18" charset="0"/>
              </a:rPr>
              <a:t>Time [</a:t>
            </a:r>
            <a:r>
              <a:rPr lang="el-GR" sz="1400" b="1" dirty="0">
                <a:latin typeface="Palatino Linotype" panose="02040502050505030304" pitchFamily="18" charset="0"/>
              </a:rPr>
              <a:t>μ</a:t>
            </a:r>
            <a:r>
              <a:rPr lang="en-US" sz="1400" b="1" dirty="0">
                <a:latin typeface="Palatino Linotype" panose="02040502050505030304" pitchFamily="18" charset="0"/>
              </a:rPr>
              <a:t>s]</a:t>
            </a:r>
            <a:endParaRPr lang="en-ZA" sz="1400" b="1" dirty="0">
              <a:latin typeface="Palatino Linotype" panose="0204050205050503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EF5B45-3A0F-3923-1B8A-8AAB025BEDCC}"/>
              </a:ext>
            </a:extLst>
          </p:cNvPr>
          <p:cNvGrpSpPr/>
          <p:nvPr/>
        </p:nvGrpSpPr>
        <p:grpSpPr>
          <a:xfrm>
            <a:off x="2118722" y="3938502"/>
            <a:ext cx="4088216" cy="2642774"/>
            <a:chOff x="1303839" y="4062681"/>
            <a:chExt cx="4088216" cy="2642774"/>
          </a:xfrm>
        </p:grpSpPr>
        <p:pic>
          <p:nvPicPr>
            <p:cNvPr id="14" name="Picture 13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285DDDB4-20D6-A092-EBBC-04ACDCEF9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7386" y="6145446"/>
              <a:ext cx="1090462" cy="311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42D4B5D-2C23-5D94-51AB-EFB266BB6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635" y="4237486"/>
              <a:ext cx="3588184" cy="246796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08F4A45-688F-327D-0F3A-93AC09B7EF9C}"/>
                </a:ext>
              </a:extLst>
            </p:cNvPr>
            <p:cNvSpPr txBox="1"/>
            <p:nvPr/>
          </p:nvSpPr>
          <p:spPr>
            <a:xfrm rot="16200000">
              <a:off x="900112" y="5013827"/>
              <a:ext cx="1115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Palatino Linotype" panose="02040502050505030304" pitchFamily="18" charset="0"/>
                </a:rPr>
                <a:t>Counts</a:t>
              </a:r>
              <a:endParaRPr lang="en-ZA" sz="1400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69A4F76-229C-2134-0A28-41CC976A5ADC}"/>
                </a:ext>
              </a:extLst>
            </p:cNvPr>
            <p:cNvSpPr txBox="1"/>
            <p:nvPr/>
          </p:nvSpPr>
          <p:spPr>
            <a:xfrm>
              <a:off x="1990724" y="4062681"/>
              <a:ext cx="3401331" cy="380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Palatino Linotype" panose="02040502050505030304" pitchFamily="18" charset="0"/>
                </a:rPr>
                <a:t>Time Difference Spectrum</a:t>
              </a:r>
              <a:endParaRPr lang="en-ZA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0FEA440-FB63-669D-6C65-5290E80B59FB}"/>
              </a:ext>
            </a:extLst>
          </p:cNvPr>
          <p:cNvGrpSpPr/>
          <p:nvPr/>
        </p:nvGrpSpPr>
        <p:grpSpPr>
          <a:xfrm>
            <a:off x="822511" y="1070775"/>
            <a:ext cx="5384427" cy="2789375"/>
            <a:chOff x="120715" y="504002"/>
            <a:chExt cx="6933687" cy="3688245"/>
          </a:xfrm>
        </p:grpSpPr>
        <p:pic>
          <p:nvPicPr>
            <p:cNvPr id="16" name="Picture 15" descr="A collage of several electronic devices&#10;&#10;Description automatically generated">
              <a:extLst>
                <a:ext uri="{FF2B5EF4-FFF2-40B4-BE49-F238E27FC236}">
                  <a16:creationId xmlns:a16="http://schemas.microsoft.com/office/drawing/2014/main" id="{48E06D7D-2A79-7568-7734-E9B7E0139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16" y="528579"/>
              <a:ext cx="4313047" cy="366366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E93209-6043-A057-4E4A-93490F26F75F}"/>
                </a:ext>
              </a:extLst>
            </p:cNvPr>
            <p:cNvSpPr txBox="1"/>
            <p:nvPr/>
          </p:nvSpPr>
          <p:spPr>
            <a:xfrm>
              <a:off x="120715" y="2274031"/>
              <a:ext cx="424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B</a:t>
              </a:r>
              <a:endParaRPr lang="en-ZA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B0F101-E6D0-52D2-EB1C-7162F814DF67}"/>
                </a:ext>
              </a:extLst>
            </p:cNvPr>
            <p:cNvSpPr txBox="1"/>
            <p:nvPr/>
          </p:nvSpPr>
          <p:spPr>
            <a:xfrm>
              <a:off x="2345608" y="504002"/>
              <a:ext cx="424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C</a:t>
              </a:r>
              <a:endParaRPr lang="en-ZA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244895-E65E-7E89-29F1-D63F02A64B1A}"/>
                </a:ext>
              </a:extLst>
            </p:cNvPr>
            <p:cNvSpPr txBox="1"/>
            <p:nvPr/>
          </p:nvSpPr>
          <p:spPr>
            <a:xfrm flipH="1">
              <a:off x="2345605" y="2409824"/>
              <a:ext cx="407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D</a:t>
              </a:r>
              <a:endParaRPr lang="en-Z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35" name="Picture 34" descr="A computer tower with wires and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4467A68B-3B1B-77AD-2A4D-226681FB7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763" y="580664"/>
              <a:ext cx="2620639" cy="349418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6A746D3-655F-C0B9-3A4A-484D08074283}"/>
                </a:ext>
              </a:extLst>
            </p:cNvPr>
            <p:cNvSpPr txBox="1"/>
            <p:nvPr/>
          </p:nvSpPr>
          <p:spPr>
            <a:xfrm>
              <a:off x="175850" y="530922"/>
              <a:ext cx="424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A</a:t>
              </a:r>
              <a:endParaRPr lang="en-ZA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8425AF-E389-5019-E6AC-53A70A746945}"/>
                </a:ext>
              </a:extLst>
            </p:cNvPr>
            <p:cNvSpPr txBox="1"/>
            <p:nvPr/>
          </p:nvSpPr>
          <p:spPr>
            <a:xfrm flipH="1">
              <a:off x="4433763" y="530922"/>
              <a:ext cx="4242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E</a:t>
              </a:r>
              <a:endParaRPr lang="en-ZA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96C6559-7DF7-1028-2613-E7ACE22C36C7}"/>
              </a:ext>
            </a:extLst>
          </p:cNvPr>
          <p:cNvSpPr txBox="1"/>
          <p:nvPr/>
        </p:nvSpPr>
        <p:spPr>
          <a:xfrm>
            <a:off x="6896169" y="6305739"/>
            <a:ext cx="557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alatino Linotype" panose="02040502050505030304" pitchFamily="18" charset="0"/>
              </a:rPr>
              <a:t>Decay Scheme of C0-60 source excitation energies and corresponding transitional probabilities</a:t>
            </a:r>
            <a:endParaRPr lang="en-ZA" sz="1400" dirty="0">
              <a:latin typeface="Palatino Linotype" panose="02040502050505030304" pitchFamily="18" charset="0"/>
            </a:endParaRPr>
          </a:p>
        </p:txBody>
      </p:sp>
      <p:pic>
        <p:nvPicPr>
          <p:cNvPr id="15" name="Picture 14" descr="A logo of university of western cape&#10;&#10;Description automatically generated">
            <a:extLst>
              <a:ext uri="{FF2B5EF4-FFF2-40B4-BE49-F238E27FC236}">
                <a16:creationId xmlns:a16="http://schemas.microsoft.com/office/drawing/2014/main" id="{00FEB93D-4D18-D6DD-AB25-E9DC1808902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3440" r="28919" b="41350"/>
          <a:stretch/>
        </p:blipFill>
        <p:spPr>
          <a:xfrm>
            <a:off x="11475218" y="6048774"/>
            <a:ext cx="706979" cy="7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00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6372DE3-AD30-B2EE-53A1-C5F4E03FF3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" b="10646"/>
          <a:stretch/>
        </p:blipFill>
        <p:spPr>
          <a:xfrm>
            <a:off x="0" y="587829"/>
            <a:ext cx="6139543" cy="6270171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6" name="Picture 5" descr="A person standing in the snow&#10;&#10;Description automatically generated">
            <a:extLst>
              <a:ext uri="{FF2B5EF4-FFF2-40B4-BE49-F238E27FC236}">
                <a16:creationId xmlns:a16="http://schemas.microsoft.com/office/drawing/2014/main" id="{83CA3C52-6354-E11C-26E8-6EBAB628C3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342"/>
          <a:stretch/>
        </p:blipFill>
        <p:spPr>
          <a:xfrm>
            <a:off x="6161319" y="587829"/>
            <a:ext cx="6030681" cy="6281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1C5491-03FC-6329-9B73-63BD50C6862B}"/>
              </a:ext>
            </a:extLst>
          </p:cNvPr>
          <p:cNvSpPr txBox="1"/>
          <p:nvPr/>
        </p:nvSpPr>
        <p:spPr>
          <a:xfrm>
            <a:off x="3331032" y="0"/>
            <a:ext cx="6030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Thank you for your attention</a:t>
            </a:r>
            <a:endParaRPr lang="en-ZA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3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709F46-7EBF-DB77-310A-17152D364117}"/>
              </a:ext>
            </a:extLst>
          </p:cNvPr>
          <p:cNvSpPr txBox="1"/>
          <p:nvPr/>
        </p:nvSpPr>
        <p:spPr>
          <a:xfrm>
            <a:off x="1130423" y="1153447"/>
            <a:ext cx="10946167" cy="4832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latin typeface="Palatino Linotype" panose="02040502050505030304" pitchFamily="18" charset="0"/>
              </a:rPr>
              <a:t>Overview of the </a:t>
            </a:r>
            <a:r>
              <a:rPr lang="en-US" sz="2600" dirty="0">
                <a:solidFill>
                  <a:srgbClr val="FF0000"/>
                </a:solidFill>
                <a:latin typeface="Palatino Linotype" panose="02040502050505030304" pitchFamily="18" charset="0"/>
              </a:rPr>
              <a:t>MANDELA</a:t>
            </a:r>
            <a:r>
              <a:rPr lang="en-US" sz="2600" dirty="0">
                <a:latin typeface="Palatino Linotype" panose="02040502050505030304" pitchFamily="18" charset="0"/>
              </a:rPr>
              <a:t>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2600" b="1" dirty="0">
                <a:latin typeface="Palatino Linotype" panose="02040502050505030304" pitchFamily="18" charset="0"/>
              </a:rPr>
              <a:t>Aims and Objectives: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alatino Linotype" panose="02040502050505030304" pitchFamily="18" charset="0"/>
              </a:rPr>
              <a:t> Energy Resolution and sampling time computations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Palatino Linotype" panose="02040502050505030304" pitchFamily="18" charset="0"/>
              </a:rPr>
              <a:t>Set-up</a:t>
            </a:r>
            <a:r>
              <a:rPr lang="en-US" sz="2600" dirty="0">
                <a:solidFill>
                  <a:srgbClr val="FF0000"/>
                </a:solidFill>
                <a:latin typeface="Palatino Linotype" panose="02040502050505030304" pitchFamily="18" charset="0"/>
              </a:rPr>
              <a:t> 250 MHz PIXIE-16 digitizer </a:t>
            </a:r>
            <a:r>
              <a:rPr lang="en-US" sz="2600" dirty="0">
                <a:solidFill>
                  <a:schemeClr val="tx1"/>
                </a:solidFill>
                <a:latin typeface="Palatino Linotype" panose="02040502050505030304" pitchFamily="18" charset="0"/>
              </a:rPr>
              <a:t>from XIA </a:t>
            </a:r>
            <a:r>
              <a:rPr lang="en-US" sz="2600" dirty="0">
                <a:latin typeface="Palatino Linotype" panose="02040502050505030304" pitchFamily="18" charset="0"/>
              </a:rPr>
              <a:t>at MANDELA  @ UWC.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  <a:latin typeface="Palatino Linotype" panose="02040502050505030304" pitchFamily="18" charset="0"/>
              </a:rPr>
              <a:t>ADCs,  FPGAs </a:t>
            </a:r>
            <a:r>
              <a:rPr lang="en-US" sz="2600" dirty="0">
                <a:latin typeface="Palatino Linotype" panose="02040502050505030304" pitchFamily="18" charset="0"/>
              </a:rPr>
              <a:t>and </a:t>
            </a:r>
            <a:r>
              <a:rPr lang="en-US" sz="2600" dirty="0">
                <a:solidFill>
                  <a:srgbClr val="FF0000"/>
                </a:solidFill>
                <a:latin typeface="Palatino Linotype" panose="02040502050505030304" pitchFamily="18" charset="0"/>
              </a:rPr>
              <a:t>DSP.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2600" b="1" dirty="0">
                <a:latin typeface="Palatino Linotype" panose="02040502050505030304" pitchFamily="18" charset="0"/>
              </a:rPr>
              <a:t>Scientific motivation: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600" dirty="0">
                <a:solidFill>
                  <a:srgbClr val="FF0000"/>
                </a:solidFill>
                <a:latin typeface="Palatino Linotype" panose="02040502050505030304" pitchFamily="18" charset="0"/>
              </a:rPr>
              <a:t>Trapezoid filter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600" dirty="0">
                <a:solidFill>
                  <a:srgbClr val="FF0000"/>
                </a:solidFill>
                <a:latin typeface="Palatino Linotype" panose="02040502050505030304" pitchFamily="18" charset="0"/>
              </a:rPr>
              <a:t>Xia4ids &amp; POLL2 </a:t>
            </a:r>
            <a:r>
              <a:rPr lang="en-ZA" sz="2600" dirty="0">
                <a:latin typeface="Palatino Linotype" panose="02040502050505030304" pitchFamily="18" charset="0"/>
              </a:rPr>
              <a:t> code fragments.</a:t>
            </a:r>
            <a:endParaRPr lang="en-US" sz="2600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539559-2A09-5D0F-1E5C-3C109406BAD1}"/>
              </a:ext>
            </a:extLst>
          </p:cNvPr>
          <p:cNvSpPr txBox="1"/>
          <p:nvPr/>
        </p:nvSpPr>
        <p:spPr>
          <a:xfrm>
            <a:off x="3185327" y="90436"/>
            <a:ext cx="5124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Content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logo of university of western cape&#10;&#10;Description automatically generated">
            <a:extLst>
              <a:ext uri="{FF2B5EF4-FFF2-40B4-BE49-F238E27FC236}">
                <a16:creationId xmlns:a16="http://schemas.microsoft.com/office/drawing/2014/main" id="{0DCC8550-B0F2-6C26-7324-DDD19E32C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3440" r="28919" b="41350"/>
          <a:stretch/>
        </p:blipFill>
        <p:spPr>
          <a:xfrm>
            <a:off x="11475218" y="6048774"/>
            <a:ext cx="706979" cy="7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ocument with text on it&#10;&#10;Description automatically generated">
            <a:extLst>
              <a:ext uri="{FF2B5EF4-FFF2-40B4-BE49-F238E27FC236}">
                <a16:creationId xmlns:a16="http://schemas.microsoft.com/office/drawing/2014/main" id="{3F9146DB-81D2-3074-EA77-668919440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47" y="53047"/>
            <a:ext cx="6751905" cy="6751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Овал 25">
            <a:extLst>
              <a:ext uri="{FF2B5EF4-FFF2-40B4-BE49-F238E27FC236}">
                <a16:creationId xmlns:a16="http://schemas.microsoft.com/office/drawing/2014/main" id="{7FE0CE8F-ED42-31BC-BC49-76CEF68E3302}"/>
              </a:ext>
            </a:extLst>
          </p:cNvPr>
          <p:cNvSpPr/>
          <p:nvPr/>
        </p:nvSpPr>
        <p:spPr>
          <a:xfrm>
            <a:off x="2720048" y="3788229"/>
            <a:ext cx="4094410" cy="326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3" descr="A logo of university of western cape&#10;&#10;Description automatically generated">
            <a:extLst>
              <a:ext uri="{FF2B5EF4-FFF2-40B4-BE49-F238E27FC236}">
                <a16:creationId xmlns:a16="http://schemas.microsoft.com/office/drawing/2014/main" id="{35A831E9-8D08-609E-DB91-740E769AD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3440" r="28919" b="41350"/>
          <a:stretch/>
        </p:blipFill>
        <p:spPr>
          <a:xfrm>
            <a:off x="11475218" y="6048774"/>
            <a:ext cx="706979" cy="7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2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44E2F-3FE2-6DA1-1B2A-267F0B6299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9" t="4266" r="35537" b="42641"/>
          <a:stretch/>
        </p:blipFill>
        <p:spPr>
          <a:xfrm>
            <a:off x="3475472" y="5027352"/>
            <a:ext cx="1220197" cy="1230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62EAF0-0F1D-7841-74E9-59412FBB27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59561" r="11919" b="3062"/>
          <a:stretch/>
        </p:blipFill>
        <p:spPr>
          <a:xfrm>
            <a:off x="8395879" y="5077170"/>
            <a:ext cx="2975001" cy="11572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AC2641-5594-F20F-B92C-D4AB004D6271}"/>
              </a:ext>
            </a:extLst>
          </p:cNvPr>
          <p:cNvSpPr txBox="1"/>
          <p:nvPr/>
        </p:nvSpPr>
        <p:spPr>
          <a:xfrm>
            <a:off x="2394857" y="6487885"/>
            <a:ext cx="767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  <a:latin typeface="Palatino Linotype" panose="02040502050505030304" pitchFamily="18" charset="0"/>
              </a:rPr>
              <a:t>MANDELAB (University of Zululand/University of the Western Cape) </a:t>
            </a:r>
            <a:endParaRPr lang="en-ZA" b="1" dirty="0">
              <a:solidFill>
                <a:srgbClr val="000066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9FFAC-7695-FB2B-8D2C-FEE652E464B5}"/>
              </a:ext>
            </a:extLst>
          </p:cNvPr>
          <p:cNvSpPr txBox="1"/>
          <p:nvPr/>
        </p:nvSpPr>
        <p:spPr>
          <a:xfrm>
            <a:off x="287322" y="219055"/>
            <a:ext cx="1152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000066"/>
                </a:solidFill>
                <a:latin typeface="Palatino Linotype" panose="02040502050505030304" pitchFamily="18" charset="0"/>
              </a:rPr>
              <a:t>Modern African Nuclear Detector LAboratory </a:t>
            </a:r>
            <a:r>
              <a:rPr lang="en-US" sz="2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(MANDELA) </a:t>
            </a:r>
            <a:r>
              <a:rPr lang="en-US" sz="2200" b="1" dirty="0">
                <a:solidFill>
                  <a:srgbClr val="000066"/>
                </a:solidFill>
                <a:latin typeface="Palatino Linotype" panose="02040502050505030304" pitchFamily="18" charset="0"/>
              </a:rPr>
              <a:t>at the  University of the Western Cape and the University of Zululand </a:t>
            </a:r>
            <a:r>
              <a:rPr lang="en-US" sz="2200" b="1" dirty="0">
                <a:solidFill>
                  <a:srgbClr val="000066"/>
                </a:solidFill>
                <a:highlight>
                  <a:srgbClr val="FFFF00"/>
                </a:highlight>
                <a:latin typeface="Palatino Linotype" panose="02040502050505030304" pitchFamily="18" charset="0"/>
              </a:rPr>
              <a:t>in strong collaboration with</a:t>
            </a:r>
            <a:r>
              <a:rPr lang="en-US" sz="2200" b="1" dirty="0">
                <a:solidFill>
                  <a:srgbClr val="000066"/>
                </a:solidFill>
                <a:latin typeface="Palatino Linotype" panose="02040502050505030304" pitchFamily="18" charset="0"/>
              </a:rPr>
              <a:t> the University of York, UK Funded by </a:t>
            </a:r>
            <a:r>
              <a:rPr lang="en-US" sz="2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Science and Technology Facilities Council (STFC)</a:t>
            </a:r>
            <a:r>
              <a:rPr lang="en-US" sz="2200" b="1" dirty="0">
                <a:solidFill>
                  <a:srgbClr val="000066"/>
                </a:solidFill>
                <a:latin typeface="Palatino Linotype" panose="02040502050505030304" pitchFamily="18" charset="0"/>
              </a:rPr>
              <a:t>, UK, and local funding from </a:t>
            </a:r>
            <a:r>
              <a:rPr lang="en-US" sz="2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UWC</a:t>
            </a:r>
            <a:r>
              <a:rPr lang="en-US" sz="2200" b="1" dirty="0">
                <a:solidFill>
                  <a:srgbClr val="000066"/>
                </a:solidFill>
                <a:latin typeface="Palatino Linotype" panose="02040502050505030304" pitchFamily="18" charset="0"/>
              </a:rPr>
              <a:t>, </a:t>
            </a:r>
            <a:r>
              <a:rPr lang="en-US" sz="2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NRF</a:t>
            </a:r>
            <a:r>
              <a:rPr lang="en-US" sz="2200" b="1" dirty="0">
                <a:solidFill>
                  <a:srgbClr val="000066"/>
                </a:solidFill>
                <a:latin typeface="Palatino Linotype" panose="02040502050505030304" pitchFamily="18" charset="0"/>
              </a:rPr>
              <a:t> and the </a:t>
            </a:r>
            <a:r>
              <a:rPr lang="en-US" sz="2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Department of Science and Technology (DST).</a:t>
            </a:r>
            <a:endParaRPr lang="en-ZA" sz="22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9E216A2-BB90-1BE3-E2B9-35A6B3CCA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61194" r="23055" b="1514"/>
          <a:stretch/>
        </p:blipFill>
        <p:spPr>
          <a:xfrm>
            <a:off x="5035087" y="4972347"/>
            <a:ext cx="2960915" cy="12856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CC1C28-FDC8-A361-DAE4-DDEE0DC697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8" t="2469" r="28982" b="41350"/>
          <a:stretch/>
        </p:blipFill>
        <p:spPr>
          <a:xfrm>
            <a:off x="2007840" y="4920744"/>
            <a:ext cx="1220197" cy="151387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14F69E9-3BBE-AFA5-6D36-15D49BF213A6}"/>
              </a:ext>
            </a:extLst>
          </p:cNvPr>
          <p:cNvGrpSpPr/>
          <p:nvPr/>
        </p:nvGrpSpPr>
        <p:grpSpPr>
          <a:xfrm>
            <a:off x="287322" y="2113740"/>
            <a:ext cx="11617356" cy="2219504"/>
            <a:chOff x="95249" y="1019175"/>
            <a:chExt cx="12001501" cy="221950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FF85F5-7E61-08ED-7A2F-D5908A9B6643}"/>
                </a:ext>
              </a:extLst>
            </p:cNvPr>
            <p:cNvSpPr txBox="1"/>
            <p:nvPr/>
          </p:nvSpPr>
          <p:spPr>
            <a:xfrm>
              <a:off x="95250" y="1019175"/>
              <a:ext cx="5305424" cy="120032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anose="02040502050505030304" pitchFamily="18" charset="0"/>
                </a:rPr>
                <a:t>UWC &amp; UZ background:  </a:t>
              </a:r>
              <a:r>
                <a:rPr lang="en-US" b="1" dirty="0">
                  <a:latin typeface="Palatino Linotype" panose="02040502050505030304" pitchFamily="18" charset="0"/>
                </a:rPr>
                <a:t>UWC &amp; UZ consists of diverse student bodies, mainly supporting students from historically disadvantaged backgrounds in South Africa (SA). </a:t>
              </a:r>
              <a:endParaRPr lang="en-ZA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272E23-2442-6316-E76B-9FB6CF3E6E7B}"/>
                </a:ext>
              </a:extLst>
            </p:cNvPr>
            <p:cNvSpPr txBox="1"/>
            <p:nvPr/>
          </p:nvSpPr>
          <p:spPr>
            <a:xfrm>
              <a:off x="6791326" y="1019175"/>
              <a:ext cx="5305424" cy="20313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ZA" b="1" dirty="0">
                  <a:latin typeface="Palatino Linotype" panose="02040502050505030304" pitchFamily="18" charset="0"/>
                </a:rPr>
                <a:t>UWC’s Modern African Nuclear DEtector LAboratory </a:t>
              </a:r>
              <a:r>
                <a:rPr lang="en-ZA" b="1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(MANDELA) </a:t>
              </a:r>
              <a:r>
                <a:rPr lang="en-ZA" b="1" dirty="0">
                  <a:latin typeface="Palatino Linotype" panose="02040502050505030304" pitchFamily="18" charset="0"/>
                </a:rPr>
                <a:t>is equipped with a double photon counting setup using </a:t>
              </a:r>
              <a:r>
                <a:rPr lang="en-ZA" b="1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Palatino Linotype" panose="02040502050505030304" pitchFamily="18" charset="0"/>
                </a:rPr>
                <a:t>NaI (Tl) scintillation detectors, Analogs and digital NIM; </a:t>
              </a:r>
              <a:r>
                <a:rPr lang="en-ZA" b="1" dirty="0">
                  <a:latin typeface="Palatino Linotype" panose="02040502050505030304" pitchFamily="18" charset="0"/>
                </a:rPr>
                <a:t>CEAN digitizers and </a:t>
              </a:r>
              <a:r>
                <a:rPr lang="en-ZA" b="1" dirty="0">
                  <a:highlight>
                    <a:srgbClr val="FFFF00"/>
                  </a:highlight>
                  <a:latin typeface="Palatino Linotype" panose="02040502050505030304" pitchFamily="18" charset="0"/>
                </a:rPr>
                <a:t>250-MHz Pixie-16 digitizer from XIA </a:t>
              </a:r>
              <a:r>
                <a:rPr lang="en-ZA" b="1" dirty="0">
                  <a:latin typeface="Palatino Linotype" panose="02040502050505030304" pitchFamily="18" charset="0"/>
                </a:rPr>
                <a:t>. This digitizer is similar to the </a:t>
              </a:r>
              <a:r>
                <a:rPr lang="en-ZA" b="1" dirty="0">
                  <a:solidFill>
                    <a:srgbClr val="CCCC00"/>
                  </a:solidFill>
                  <a:latin typeface="Palatino Linotype" panose="02040502050505030304" pitchFamily="18" charset="0"/>
                </a:rPr>
                <a:t>100-MHz Pixie-16 digitizers</a:t>
              </a:r>
              <a:r>
                <a:rPr lang="en-ZA" b="1" dirty="0">
                  <a:latin typeface="Palatino Linotype" panose="02040502050505030304" pitchFamily="18" charset="0"/>
                </a:rPr>
                <a:t> in use at </a:t>
              </a:r>
              <a:r>
                <a:rPr lang="en-ZA" b="1" dirty="0">
                  <a:highlight>
                    <a:srgbClr val="FF0000"/>
                  </a:highlight>
                  <a:latin typeface="Palatino Linotype" panose="02040502050505030304" pitchFamily="18" charset="0"/>
                </a:rPr>
                <a:t>IDS</a:t>
              </a:r>
              <a:r>
                <a:rPr lang="en-ZA" b="1" dirty="0">
                  <a:latin typeface="Palatino Linotype" panose="02040502050505030304" pitchFamily="18" charset="0"/>
                </a:rPr>
                <a:t>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C0F139-FF97-F6D0-F030-F35A0D651A6E}"/>
                </a:ext>
              </a:extLst>
            </p:cNvPr>
            <p:cNvSpPr txBox="1"/>
            <p:nvPr/>
          </p:nvSpPr>
          <p:spPr>
            <a:xfrm>
              <a:off x="95249" y="2315349"/>
              <a:ext cx="5305424" cy="92333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Palatino Linotype" panose="02040502050505030304" pitchFamily="18" charset="0"/>
                </a:rPr>
                <a:t>Aim:</a:t>
              </a:r>
            </a:p>
            <a:p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Palatino Linotype" panose="02040502050505030304" pitchFamily="18" charset="0"/>
                </a:rPr>
                <a:t>ADC electronics </a:t>
              </a:r>
            </a:p>
            <a:p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Palatino Linotype" panose="02040502050505030304" pitchFamily="18" charset="0"/>
                </a:rPr>
                <a:t>Upskill young people </a:t>
              </a:r>
              <a:endParaRPr lang="en-Z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88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different types of electrical components&#10;&#10;Description automatically generated">
            <a:extLst>
              <a:ext uri="{FF2B5EF4-FFF2-40B4-BE49-F238E27FC236}">
                <a16:creationId xmlns:a16="http://schemas.microsoft.com/office/drawing/2014/main" id="{CCDC5A97-71E8-BA62-A00E-3188316C9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24" y="1439641"/>
            <a:ext cx="7547154" cy="5298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3DA66F-A2B7-2151-9875-9F031D8E7FEC}"/>
              </a:ext>
            </a:extLst>
          </p:cNvPr>
          <p:cNvSpPr txBox="1"/>
          <p:nvPr/>
        </p:nvSpPr>
        <p:spPr>
          <a:xfrm>
            <a:off x="642258" y="0"/>
            <a:ext cx="11451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NaI (Tl) Scintillation detectors and probes  in standard and custom sizes for </a:t>
            </a:r>
            <a:r>
              <a:rPr lang="el-G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γ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-spectrometry</a:t>
            </a:r>
            <a:endParaRPr lang="en-ZA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7" name="Picture 6" descr="A logo of university of western cape&#10;&#10;Description automatically generated">
            <a:extLst>
              <a:ext uri="{FF2B5EF4-FFF2-40B4-BE49-F238E27FC236}">
                <a16:creationId xmlns:a16="http://schemas.microsoft.com/office/drawing/2014/main" id="{CD823527-FED6-8D3C-76B8-CF4ADF452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3440" r="28919" b="41350"/>
          <a:stretch/>
        </p:blipFill>
        <p:spPr>
          <a:xfrm>
            <a:off x="11475218" y="6048774"/>
            <a:ext cx="706979" cy="7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7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iagram, line, screenshot&#10;&#10;Description automatically generated">
            <a:extLst>
              <a:ext uri="{FF2B5EF4-FFF2-40B4-BE49-F238E27FC236}">
                <a16:creationId xmlns:a16="http://schemas.microsoft.com/office/drawing/2014/main" id="{CC576755-5909-73A4-98BF-3043A145C0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 r="8083"/>
          <a:stretch/>
        </p:blipFill>
        <p:spPr>
          <a:xfrm>
            <a:off x="643467" y="1345775"/>
            <a:ext cx="10905066" cy="4166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2CE16A-ACE9-AA4A-651B-9907AC66BCFB}"/>
              </a:ext>
            </a:extLst>
          </p:cNvPr>
          <p:cNvSpPr txBox="1"/>
          <p:nvPr/>
        </p:nvSpPr>
        <p:spPr>
          <a:xfrm>
            <a:off x="3200400" y="108857"/>
            <a:ext cx="5965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Scintillation Mechanism </a:t>
            </a:r>
            <a:endParaRPr lang="en-ZA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7" name="Picture 6" descr="A logo of university of western cape&#10;&#10;Description automatically generated">
            <a:extLst>
              <a:ext uri="{FF2B5EF4-FFF2-40B4-BE49-F238E27FC236}">
                <a16:creationId xmlns:a16="http://schemas.microsoft.com/office/drawing/2014/main" id="{0DBE60A5-3527-800C-0DD2-2F99FFFDA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3440" r="28919" b="41350"/>
          <a:stretch/>
        </p:blipFill>
        <p:spPr>
          <a:xfrm>
            <a:off x="11475218" y="6048774"/>
            <a:ext cx="706979" cy="7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3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E7F33B85-436D-9913-B979-0316E514D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8888" y="4320627"/>
            <a:ext cx="1600339" cy="457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2AAED8-A27D-BF1C-1C31-1CF98D27D481}"/>
              </a:ext>
            </a:extLst>
          </p:cNvPr>
          <p:cNvSpPr txBox="1"/>
          <p:nvPr/>
        </p:nvSpPr>
        <p:spPr>
          <a:xfrm>
            <a:off x="0" y="2709087"/>
            <a:ext cx="3543300" cy="102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EDF5BBB-98B3-4384-1EDB-48F1DBB2C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88" y="937639"/>
            <a:ext cx="1062062" cy="30344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08B6CB2-A2E0-3096-4B96-EDC5AEF73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064" y="218832"/>
            <a:ext cx="1600339" cy="45724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1C43B4F-38D5-660B-9433-F36B7D3D9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935" y="1949427"/>
            <a:ext cx="1600339" cy="4572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ADCB0F-1E50-1DD9-8A63-5ADD420C7727}"/>
              </a:ext>
            </a:extLst>
          </p:cNvPr>
          <p:cNvSpPr txBox="1"/>
          <p:nvPr/>
        </p:nvSpPr>
        <p:spPr>
          <a:xfrm>
            <a:off x="1" y="1768906"/>
            <a:ext cx="250354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Radioactive Source</a:t>
            </a:r>
            <a:endParaRPr lang="en-ZA" sz="2400" b="1" dirty="0">
              <a:latin typeface="Palatino Linotype" panose="02040502050505030304" pitchFamily="18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20304A8-D0AB-CDC1-9DDF-6EA1D74F16F4}"/>
              </a:ext>
            </a:extLst>
          </p:cNvPr>
          <p:cNvSpPr/>
          <p:nvPr/>
        </p:nvSpPr>
        <p:spPr>
          <a:xfrm>
            <a:off x="2562486" y="2063797"/>
            <a:ext cx="304110" cy="3546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7028AC-EC5A-C844-399A-475E7FE76084}"/>
              </a:ext>
            </a:extLst>
          </p:cNvPr>
          <p:cNvSpPr txBox="1"/>
          <p:nvPr/>
        </p:nvSpPr>
        <p:spPr>
          <a:xfrm>
            <a:off x="1230086" y="738146"/>
            <a:ext cx="28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Radiation</a:t>
            </a:r>
            <a:endParaRPr lang="en-ZA" sz="2400" b="1" dirty="0">
              <a:latin typeface="Palatino Linotype" panose="0204050205050503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45F26F-C76B-2C49-4988-564FB84E59DA}"/>
              </a:ext>
            </a:extLst>
          </p:cNvPr>
          <p:cNvSpPr txBox="1"/>
          <p:nvPr/>
        </p:nvSpPr>
        <p:spPr>
          <a:xfrm>
            <a:off x="2879957" y="2023712"/>
            <a:ext cx="175558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Detector</a:t>
            </a:r>
            <a:endParaRPr lang="en-ZA" sz="2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AD66B984-D725-2D99-BD0E-DB6D2826339B}"/>
              </a:ext>
            </a:extLst>
          </p:cNvPr>
          <p:cNvSpPr/>
          <p:nvPr/>
        </p:nvSpPr>
        <p:spPr>
          <a:xfrm>
            <a:off x="4635539" y="2087579"/>
            <a:ext cx="283266" cy="3437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7E91D6-D5E7-0855-6E88-97FC63F56A67}"/>
              </a:ext>
            </a:extLst>
          </p:cNvPr>
          <p:cNvSpPr txBox="1"/>
          <p:nvPr/>
        </p:nvSpPr>
        <p:spPr>
          <a:xfrm>
            <a:off x="4797675" y="738146"/>
            <a:ext cx="2738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signal</a:t>
            </a:r>
            <a:endParaRPr lang="en-ZA" sz="2400" b="1" dirty="0">
              <a:latin typeface="Palatino Linotype" panose="0204050205050503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18620F-7AD2-06AD-B40B-9AF571FC03D1}"/>
              </a:ext>
            </a:extLst>
          </p:cNvPr>
          <p:cNvSpPr txBox="1"/>
          <p:nvPr/>
        </p:nvSpPr>
        <p:spPr>
          <a:xfrm>
            <a:off x="4929227" y="1848914"/>
            <a:ext cx="267971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Registration equipment</a:t>
            </a:r>
            <a:endParaRPr lang="en-ZA" sz="2400" b="1" dirty="0">
              <a:latin typeface="Palatino Linotype" panose="02040502050505030304" pitchFamily="18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5EE1A60-0754-6145-3DC8-494786FE2490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1878131" y="1171057"/>
            <a:ext cx="836410" cy="89274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5EDBFD1-9973-D8EA-6EDD-DFCDD4CDDF6D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4777172" y="1380526"/>
            <a:ext cx="299294" cy="70705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8CCE862-7432-EB36-1384-6D00DB74822A}"/>
              </a:ext>
            </a:extLst>
          </p:cNvPr>
          <p:cNvSpPr txBox="1"/>
          <p:nvPr/>
        </p:nvSpPr>
        <p:spPr>
          <a:xfrm>
            <a:off x="3450771" y="26211"/>
            <a:ext cx="56492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Signal Processing </a:t>
            </a:r>
          </a:p>
          <a:p>
            <a:endParaRPr lang="en-ZA" dirty="0"/>
          </a:p>
        </p:txBody>
      </p:sp>
      <p:pic>
        <p:nvPicPr>
          <p:cNvPr id="86" name="Picture 85" descr="A diagram of a graph&#10;&#10;Description automatically generated">
            <a:extLst>
              <a:ext uri="{FF2B5EF4-FFF2-40B4-BE49-F238E27FC236}">
                <a16:creationId xmlns:a16="http://schemas.microsoft.com/office/drawing/2014/main" id="{1ECBB51E-FF92-03A1-151C-A0F69D3596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1" t="7243" r="41981" b="48341"/>
          <a:stretch/>
        </p:blipFill>
        <p:spPr>
          <a:xfrm>
            <a:off x="8755038" y="1768906"/>
            <a:ext cx="2762070" cy="1044209"/>
          </a:xfrm>
          <a:prstGeom prst="rect">
            <a:avLst/>
          </a:prstGeom>
        </p:spPr>
      </p:pic>
      <p:pic>
        <p:nvPicPr>
          <p:cNvPr id="88" name="Picture 8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97A344E-A4F0-05B2-34C1-73FFF6CD1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584" y="1923919"/>
            <a:ext cx="1899595" cy="542742"/>
          </a:xfrm>
          <a:prstGeom prst="rect">
            <a:avLst/>
          </a:prstGeom>
        </p:spPr>
      </p:pic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74B5FF1-C4DA-00A9-677B-EE080290DE80}"/>
              </a:ext>
            </a:extLst>
          </p:cNvPr>
          <p:cNvCxnSpPr>
            <a:cxnSpLocks/>
          </p:cNvCxnSpPr>
          <p:nvPr/>
        </p:nvCxnSpPr>
        <p:spPr>
          <a:xfrm flipH="1">
            <a:off x="9440813" y="1615018"/>
            <a:ext cx="574376" cy="9848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2D0AF6B7-0706-A7C4-863A-2D6AB1F3FC28}"/>
              </a:ext>
            </a:extLst>
          </p:cNvPr>
          <p:cNvSpPr txBox="1"/>
          <p:nvPr/>
        </p:nvSpPr>
        <p:spPr>
          <a:xfrm>
            <a:off x="10313868" y="1157686"/>
            <a:ext cx="2168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Q = Energy</a:t>
            </a:r>
            <a:endParaRPr lang="en-ZA" sz="2400" b="1" dirty="0">
              <a:latin typeface="Palatino Linotype" panose="02040502050505030304" pitchFamily="18" charset="0"/>
            </a:endParaRP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35B155B-A910-958F-0CFB-31767AA70102}"/>
              </a:ext>
            </a:extLst>
          </p:cNvPr>
          <p:cNvCxnSpPr>
            <a:cxnSpLocks/>
          </p:cNvCxnSpPr>
          <p:nvPr/>
        </p:nvCxnSpPr>
        <p:spPr>
          <a:xfrm>
            <a:off x="8652971" y="1742552"/>
            <a:ext cx="741737" cy="742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18731F2A-2DF0-4152-A3D1-84BC1D7F5B90}"/>
              </a:ext>
            </a:extLst>
          </p:cNvPr>
          <p:cNvSpPr txBox="1"/>
          <p:nvPr/>
        </p:nvSpPr>
        <p:spPr>
          <a:xfrm>
            <a:off x="8064108" y="1157687"/>
            <a:ext cx="135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Time</a:t>
            </a:r>
            <a:endParaRPr lang="en-ZA" sz="2400" b="1" dirty="0">
              <a:latin typeface="Palatino Linotype" panose="02040502050505030304" pitchFamily="18" charset="0"/>
            </a:endParaRPr>
          </a:p>
        </p:txBody>
      </p:sp>
      <p:pic>
        <p:nvPicPr>
          <p:cNvPr id="123" name="Picture 122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42B24087-0024-87CF-B8BA-E41E2DA8C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4225" y="4307702"/>
            <a:ext cx="1600339" cy="457240"/>
          </a:xfrm>
          <a:prstGeom prst="rect">
            <a:avLst/>
          </a:prstGeom>
        </p:spPr>
      </p:pic>
      <p:pic>
        <p:nvPicPr>
          <p:cNvPr id="131" name="Picture 130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6D0C4E44-CE5B-639D-F2D2-2999D32DB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13" y="3882868"/>
            <a:ext cx="1600339" cy="457240"/>
          </a:xfrm>
          <a:prstGeom prst="rect">
            <a:avLst/>
          </a:prstGeom>
        </p:spPr>
      </p:pic>
      <p:pic>
        <p:nvPicPr>
          <p:cNvPr id="132" name="Picture 13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96224B85-4556-1279-97BF-D47E83C62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49" y="4088431"/>
            <a:ext cx="1132128" cy="323465"/>
          </a:xfrm>
          <a:prstGeom prst="rect">
            <a:avLst/>
          </a:prstGeom>
        </p:spPr>
      </p:pic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F51707FB-CA11-D80A-FA5E-D3ADB6F97C22}"/>
              </a:ext>
            </a:extLst>
          </p:cNvPr>
          <p:cNvCxnSpPr>
            <a:cxnSpLocks/>
          </p:cNvCxnSpPr>
          <p:nvPr/>
        </p:nvCxnSpPr>
        <p:spPr>
          <a:xfrm>
            <a:off x="8755038" y="4650255"/>
            <a:ext cx="3436962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AC48A0-E159-3723-C9D9-1F7A3C229911}"/>
              </a:ext>
            </a:extLst>
          </p:cNvPr>
          <p:cNvGrpSpPr/>
          <p:nvPr/>
        </p:nvGrpSpPr>
        <p:grpSpPr>
          <a:xfrm>
            <a:off x="31014" y="1792453"/>
            <a:ext cx="12160987" cy="4598165"/>
            <a:chOff x="31014" y="1792453"/>
            <a:chExt cx="12160987" cy="459816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711A0E8-1E70-3D28-FEA3-3BE7E2F08077}"/>
                </a:ext>
              </a:extLst>
            </p:cNvPr>
            <p:cNvGrpSpPr/>
            <p:nvPr/>
          </p:nvGrpSpPr>
          <p:grpSpPr>
            <a:xfrm>
              <a:off x="31014" y="3231074"/>
              <a:ext cx="12160987" cy="3159544"/>
              <a:chOff x="31014" y="3231074"/>
              <a:chExt cx="12160987" cy="3159544"/>
            </a:xfrm>
          </p:grpSpPr>
          <p:pic>
            <p:nvPicPr>
              <p:cNvPr id="9" name="Picture 8" descr="A diagram of a diagram and a diagram of a diagram&#10;&#10;Description automatically generated">
                <a:extLst>
                  <a:ext uri="{FF2B5EF4-FFF2-40B4-BE49-F238E27FC236}">
                    <a16:creationId xmlns:a16="http://schemas.microsoft.com/office/drawing/2014/main" id="{BB1D88F8-23A9-432C-12E1-B6B02F70FD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00" t="13160" r="1927" b="17048"/>
              <a:stretch/>
            </p:blipFill>
            <p:spPr>
              <a:xfrm>
                <a:off x="31014" y="3269135"/>
                <a:ext cx="6866777" cy="270042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4D8C9C-6863-E906-E87E-2884AFD472FD}"/>
                  </a:ext>
                </a:extLst>
              </p:cNvPr>
              <p:cNvSpPr txBox="1"/>
              <p:nvPr/>
            </p:nvSpPr>
            <p:spPr>
              <a:xfrm flipH="1">
                <a:off x="4635538" y="5867399"/>
                <a:ext cx="2222460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66344">
                  <a:spcAft>
                    <a:spcPts val="600"/>
                  </a:spcAft>
                </a:pPr>
                <a:r>
                  <a:rPr lang="en-US" sz="2800" b="1" kern="12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Time (ms)</a:t>
                </a:r>
                <a:endParaRPr lang="en-ZA" sz="2800" b="1" dirty="0">
                  <a:latin typeface="Palatino Linotype" panose="02040502050505030304" pitchFamily="18" charset="0"/>
                </a:endParaRPr>
              </a:p>
            </p:txBody>
          </p:sp>
          <p:pic>
            <p:nvPicPr>
              <p:cNvPr id="126" name="Picture 125" descr="A diagram of a graph&#10;&#10;Description automatically generated">
                <a:extLst>
                  <a:ext uri="{FF2B5EF4-FFF2-40B4-BE49-F238E27FC236}">
                    <a16:creationId xmlns:a16="http://schemas.microsoft.com/office/drawing/2014/main" id="{98A307A2-79D4-3888-0D1E-077D81C9D5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049" t="54895" r="31777" b="5684"/>
              <a:stretch/>
            </p:blipFill>
            <p:spPr>
              <a:xfrm>
                <a:off x="8840164" y="4044886"/>
                <a:ext cx="3340974" cy="736863"/>
              </a:xfrm>
              <a:prstGeom prst="rect">
                <a:avLst/>
              </a:prstGeom>
            </p:spPr>
          </p:pic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7DDA8A9A-2297-AEBA-BA07-EB59BB57B966}"/>
                  </a:ext>
                </a:extLst>
              </p:cNvPr>
              <p:cNvSpPr txBox="1"/>
              <p:nvPr/>
            </p:nvSpPr>
            <p:spPr>
              <a:xfrm>
                <a:off x="7531679" y="3231074"/>
                <a:ext cx="17019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Palatino Linotype" panose="02040502050505030304" pitchFamily="18" charset="0"/>
                  </a:rPr>
                  <a:t>Rise time</a:t>
                </a:r>
                <a:endParaRPr lang="en-ZA" sz="2400" b="1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64932684-C9F9-DD60-1221-D8D052FC3E5A}"/>
                  </a:ext>
                </a:extLst>
              </p:cNvPr>
              <p:cNvSpPr txBox="1"/>
              <p:nvPr/>
            </p:nvSpPr>
            <p:spPr>
              <a:xfrm>
                <a:off x="10312893" y="3291252"/>
                <a:ext cx="18791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Palatino Linotype" panose="02040502050505030304" pitchFamily="18" charset="0"/>
                  </a:rPr>
                  <a:t>Decay time</a:t>
                </a:r>
                <a:endParaRPr lang="en-ZA" sz="2400" b="1" dirty="0">
                  <a:latin typeface="Palatino Linotype" panose="02040502050505030304" pitchFamily="18" charset="0"/>
                </a:endParaRPr>
              </a:p>
            </p:txBody>
          </p: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499E9928-A344-F61C-8BC4-5E479EA0D5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68836" y="3687340"/>
                <a:ext cx="1256294" cy="6216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0" name="Picture 9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48EC6277-A7A9-B7CF-EDCD-220F44B81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4504" y="4101564"/>
              <a:ext cx="1088451" cy="310986"/>
            </a:xfrm>
            <a:prstGeom prst="rect">
              <a:avLst/>
            </a:prstGeom>
          </p:spPr>
        </p:pic>
        <p:pic>
          <p:nvPicPr>
            <p:cNvPr id="12" name="Picture 11" descr="A white background with black dots&#10;&#10;Description automatically generated">
              <a:extLst>
                <a:ext uri="{FF2B5EF4-FFF2-40B4-BE49-F238E27FC236}">
                  <a16:creationId xmlns:a16="http://schemas.microsoft.com/office/drawing/2014/main" id="{504DCCA2-7561-A600-6714-E8ECA334A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8362">
              <a:off x="8515349" y="4140111"/>
              <a:ext cx="988383" cy="282395"/>
            </a:xfrm>
            <a:prstGeom prst="rect">
              <a:avLst/>
            </a:prstGeom>
          </p:spPr>
        </p:pic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9413A9F4-3C6B-3689-8DBF-E56B0510E3A8}"/>
                </a:ext>
              </a:extLst>
            </p:cNvPr>
            <p:cNvCxnSpPr>
              <a:cxnSpLocks/>
            </p:cNvCxnSpPr>
            <p:nvPr/>
          </p:nvCxnSpPr>
          <p:spPr>
            <a:xfrm>
              <a:off x="9388926" y="1792453"/>
              <a:ext cx="51887" cy="310528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D774F2-4E13-95B8-6D80-88BF0BCE0038}"/>
                </a:ext>
              </a:extLst>
            </p:cNvPr>
            <p:cNvSpPr txBox="1"/>
            <p:nvPr/>
          </p:nvSpPr>
          <p:spPr>
            <a:xfrm>
              <a:off x="6818796" y="4251449"/>
              <a:ext cx="21584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Preamplifier</a:t>
              </a:r>
              <a:endParaRPr lang="en-ZA" sz="2400" b="1" dirty="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9909E86-F06C-70AB-E07D-D77CA0D725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55038" y="4613761"/>
              <a:ext cx="3436962" cy="36494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D3AF6B7-6947-E88D-2E1E-B76336CA2738}"/>
              </a:ext>
            </a:extLst>
          </p:cNvPr>
          <p:cNvCxnSpPr>
            <a:cxnSpLocks/>
          </p:cNvCxnSpPr>
          <p:nvPr/>
        </p:nvCxnSpPr>
        <p:spPr>
          <a:xfrm>
            <a:off x="8384133" y="3720847"/>
            <a:ext cx="1027672" cy="897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2C402BD-46A5-965F-D373-F77EDE7FF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6488" y="4292335"/>
            <a:ext cx="1600339" cy="45724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FCF1010-3BDF-9E8D-C33B-D3605651BA17}"/>
              </a:ext>
            </a:extLst>
          </p:cNvPr>
          <p:cNvSpPr txBox="1"/>
          <p:nvPr/>
        </p:nvSpPr>
        <p:spPr>
          <a:xfrm rot="16200000">
            <a:off x="1776858" y="3667280"/>
            <a:ext cx="25115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Preamp Output [mV]</a:t>
            </a:r>
            <a:endParaRPr lang="en-ZA" sz="2400" b="1" dirty="0">
              <a:latin typeface="Palatino Linotype" panose="02040502050505030304" pitchFamily="18" charset="0"/>
            </a:endParaRPr>
          </a:p>
          <a:p>
            <a:endParaRPr lang="en-ZA" dirty="0"/>
          </a:p>
        </p:txBody>
      </p:sp>
      <p:pic>
        <p:nvPicPr>
          <p:cNvPr id="6" name="Picture 5" descr="A logo of university of western cape&#10;&#10;Description automatically generated">
            <a:extLst>
              <a:ext uri="{FF2B5EF4-FFF2-40B4-BE49-F238E27FC236}">
                <a16:creationId xmlns:a16="http://schemas.microsoft.com/office/drawing/2014/main" id="{6C642739-141C-C9D9-B8AC-ED0C02EBB6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3440" r="28919" b="41350"/>
          <a:stretch/>
        </p:blipFill>
        <p:spPr>
          <a:xfrm>
            <a:off x="11475218" y="6048774"/>
            <a:ext cx="706979" cy="7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07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DE064A-34EB-FFD1-0010-F4286DA66894}"/>
              </a:ext>
            </a:extLst>
          </p:cNvPr>
          <p:cNvSpPr txBox="1"/>
          <p:nvPr/>
        </p:nvSpPr>
        <p:spPr>
          <a:xfrm>
            <a:off x="2514601" y="1"/>
            <a:ext cx="7021285" cy="105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Motivation of the Study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94A8C9-00DC-164F-1F29-D63AEF5E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2539" y="5361151"/>
            <a:ext cx="1450803" cy="193104"/>
          </a:xfrm>
        </p:spPr>
        <p:txBody>
          <a:bodyPr/>
          <a:lstStyle/>
          <a:p>
            <a:pPr defTabSz="474025">
              <a:spcAft>
                <a:spcPts val="432"/>
              </a:spcAft>
            </a:pPr>
            <a:fld id="{EBA368A4-8AF4-411D-9323-03A42C1E716C}" type="slidenum">
              <a:rPr lang="en-ZA" sz="622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474025">
                <a:spcAft>
                  <a:spcPts val="432"/>
                </a:spcAft>
              </a:pPr>
              <a:t>8</a:t>
            </a:fld>
            <a:endParaRPr lang="en-ZA"/>
          </a:p>
        </p:txBody>
      </p:sp>
      <p:pic>
        <p:nvPicPr>
          <p:cNvPr id="4" name="Picture 3" descr="A diagram of a red and green line&#10;&#10;Description automatically generated with medium confidence">
            <a:extLst>
              <a:ext uri="{FF2B5EF4-FFF2-40B4-BE49-F238E27FC236}">
                <a16:creationId xmlns:a16="http://schemas.microsoft.com/office/drawing/2014/main" id="{B58C9D27-FF35-2265-DD09-E6DDF5F887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2389" r="7100" b="1520"/>
          <a:stretch/>
        </p:blipFill>
        <p:spPr>
          <a:xfrm>
            <a:off x="2514600" y="941483"/>
            <a:ext cx="7075715" cy="5386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154EBC-86AF-E165-0E6C-A9A9DE0100CF}"/>
              </a:ext>
            </a:extLst>
          </p:cNvPr>
          <p:cNvSpPr txBox="1"/>
          <p:nvPr/>
        </p:nvSpPr>
        <p:spPr>
          <a:xfrm rot="16200000">
            <a:off x="-650460" y="3063460"/>
            <a:ext cx="5198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4025">
              <a:spcAft>
                <a:spcPts val="432"/>
              </a:spcAft>
            </a:pPr>
            <a:r>
              <a:rPr lang="en-US" sz="2800" b="1" kern="1200" dirty="0">
                <a:solidFill>
                  <a:srgbClr val="FF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Energy resolution (% fwhm @ 662 [keV])</a:t>
            </a:r>
            <a:endParaRPr lang="en-ZA" sz="2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7E4D18-F0CA-3C7F-22F3-947CBA83E68B}"/>
              </a:ext>
            </a:extLst>
          </p:cNvPr>
          <p:cNvSpPr txBox="1"/>
          <p:nvPr/>
        </p:nvSpPr>
        <p:spPr>
          <a:xfrm>
            <a:off x="2950029" y="6208185"/>
            <a:ext cx="6531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4025">
              <a:spcAft>
                <a:spcPts val="432"/>
              </a:spcAft>
            </a:pPr>
            <a:r>
              <a:rPr lang="en-US" sz="2800" b="1" kern="1200" dirty="0">
                <a:solidFill>
                  <a:srgbClr val="FF0000"/>
                </a:solidFill>
                <a:latin typeface="Palatino Linotype" panose="02040502050505030304" pitchFamily="18" charset="0"/>
              </a:rPr>
              <a:t>Scintillation yield (photons per MeV)</a:t>
            </a:r>
            <a:endParaRPr lang="en-ZA" sz="2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Picture 5" descr="A logo of university of western cape&#10;&#10;Description automatically generated">
            <a:extLst>
              <a:ext uri="{FF2B5EF4-FFF2-40B4-BE49-F238E27FC236}">
                <a16:creationId xmlns:a16="http://schemas.microsoft.com/office/drawing/2014/main" id="{4473EF5F-19FE-B112-1458-A74E420BD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3440" r="28919" b="41350"/>
          <a:stretch/>
        </p:blipFill>
        <p:spPr>
          <a:xfrm>
            <a:off x="11475218" y="6048774"/>
            <a:ext cx="706979" cy="7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5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E5190B8-129B-C31D-2B9D-E36DC8B146EF}"/>
              </a:ext>
            </a:extLst>
          </p:cNvPr>
          <p:cNvSpPr txBox="1"/>
          <p:nvPr/>
        </p:nvSpPr>
        <p:spPr>
          <a:xfrm>
            <a:off x="657225" y="-383931"/>
            <a:ext cx="10620375" cy="1444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-1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PIXEI-16 ADC Spectrometer </a:t>
            </a:r>
          </a:p>
        </p:txBody>
      </p:sp>
      <p:pic>
        <p:nvPicPr>
          <p:cNvPr id="6" name="Picture 5" descr="A diagram of a computer&#10;&#10;Description automatically generated">
            <a:extLst>
              <a:ext uri="{FF2B5EF4-FFF2-40B4-BE49-F238E27FC236}">
                <a16:creationId xmlns:a16="http://schemas.microsoft.com/office/drawing/2014/main" id="{2A75AF26-BFB4-0317-D9B8-A289AD59E1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12778" r="10595" b="8108"/>
          <a:stretch/>
        </p:blipFill>
        <p:spPr>
          <a:xfrm>
            <a:off x="1581627" y="573498"/>
            <a:ext cx="10620374" cy="54883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D4C2A4-BBA7-BBAB-E51F-35E10925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9050" y="5678792"/>
            <a:ext cx="1748763" cy="2327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288036">
              <a:lnSpc>
                <a:spcPct val="90000"/>
              </a:lnSpc>
              <a:spcAft>
                <a:spcPts val="378"/>
              </a:spcAft>
            </a:pPr>
            <a:fld id="{EBA368A4-8AF4-411D-9323-03A42C1E716C}" type="slidenum">
              <a:rPr lang="en-US" sz="200" b="0" kern="1200">
                <a:ln>
                  <a:noFill/>
                </a:ln>
                <a:solidFill>
                  <a:schemeClr val="bg1"/>
                </a:solidFill>
                <a:latin typeface="+mj-lt"/>
                <a:ea typeface="+mn-ea"/>
                <a:cs typeface="+mn-cs"/>
              </a:rPr>
              <a:pPr defTabSz="288036">
                <a:lnSpc>
                  <a:spcPct val="90000"/>
                </a:lnSpc>
                <a:spcAft>
                  <a:spcPts val="378"/>
                </a:spcAft>
              </a:pPr>
              <a:t>9</a:t>
            </a:fld>
            <a:endParaRPr lang="en-US" sz="20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4C6E57-F08C-D2AF-2256-D8533A91CF33}"/>
              </a:ext>
            </a:extLst>
          </p:cNvPr>
          <p:cNvSpPr txBox="1"/>
          <p:nvPr/>
        </p:nvSpPr>
        <p:spPr>
          <a:xfrm>
            <a:off x="4942114" y="674915"/>
            <a:ext cx="420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8036">
              <a:spcAft>
                <a:spcPts val="600"/>
              </a:spcAft>
            </a:pPr>
            <a:r>
              <a:rPr lang="en-US" sz="2400" b="1" kern="1200" dirty="0">
                <a:solidFill>
                  <a:srgbClr val="FF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endParaRPr lang="en-ZA" sz="2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48E368-8B45-A248-065F-3A4DDA960B7F}"/>
              </a:ext>
            </a:extLst>
          </p:cNvPr>
          <p:cNvSpPr txBox="1"/>
          <p:nvPr/>
        </p:nvSpPr>
        <p:spPr>
          <a:xfrm>
            <a:off x="4942114" y="2061934"/>
            <a:ext cx="682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8036">
              <a:spcAft>
                <a:spcPts val="600"/>
              </a:spcAft>
            </a:pPr>
            <a:r>
              <a:rPr lang="en-US" sz="2400" b="1" kern="1200" dirty="0">
                <a:solidFill>
                  <a:srgbClr val="FF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endParaRPr lang="en-ZA" sz="2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AA7B45-B103-066C-1D47-DC6246F7FDA4}"/>
              </a:ext>
            </a:extLst>
          </p:cNvPr>
          <p:cNvSpPr txBox="1"/>
          <p:nvPr/>
        </p:nvSpPr>
        <p:spPr>
          <a:xfrm>
            <a:off x="4942115" y="3429001"/>
            <a:ext cx="54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8036">
              <a:spcAft>
                <a:spcPts val="600"/>
              </a:spcAft>
            </a:pPr>
            <a:r>
              <a:rPr lang="en-US" sz="2400" b="1" kern="1200" dirty="0">
                <a:solidFill>
                  <a:srgbClr val="FF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endParaRPr lang="en-ZA" sz="2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12870F-4134-5E88-A423-FCE9729BA1A4}"/>
              </a:ext>
            </a:extLst>
          </p:cNvPr>
          <p:cNvSpPr txBox="1"/>
          <p:nvPr/>
        </p:nvSpPr>
        <p:spPr>
          <a:xfrm>
            <a:off x="4942114" y="4848095"/>
            <a:ext cx="420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8036">
              <a:spcAft>
                <a:spcPts val="600"/>
              </a:spcAft>
            </a:pPr>
            <a:r>
              <a:rPr lang="en-US" sz="2400" b="1" kern="1200" dirty="0">
                <a:solidFill>
                  <a:srgbClr val="FF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4</a:t>
            </a:r>
            <a:endParaRPr lang="en-ZA" sz="2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8" name="Picture 37" descr="A close-up of a circuit board&#10;&#10;Description automatically generated">
            <a:extLst>
              <a:ext uri="{FF2B5EF4-FFF2-40B4-BE49-F238E27FC236}">
                <a16:creationId xmlns:a16="http://schemas.microsoft.com/office/drawing/2014/main" id="{F66AD594-17D3-9BD6-FFD3-6072B7D68C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r="23322"/>
          <a:stretch/>
        </p:blipFill>
        <p:spPr>
          <a:xfrm>
            <a:off x="41001" y="592804"/>
            <a:ext cx="1540626" cy="5498182"/>
          </a:xfrm>
          <a:prstGeom prst="rect">
            <a:avLst/>
          </a:prstGeom>
        </p:spPr>
      </p:pic>
      <p:pic>
        <p:nvPicPr>
          <p:cNvPr id="4" name="Picture 3" descr="A logo of university of western cape&#10;&#10;Description automatically generated">
            <a:extLst>
              <a:ext uri="{FF2B5EF4-FFF2-40B4-BE49-F238E27FC236}">
                <a16:creationId xmlns:a16="http://schemas.microsoft.com/office/drawing/2014/main" id="{979458BC-7599-C155-680F-9C3EBE132F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3440" r="28919" b="41350"/>
          <a:stretch/>
        </p:blipFill>
        <p:spPr>
          <a:xfrm>
            <a:off x="11475218" y="6048774"/>
            <a:ext cx="706979" cy="7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8974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7505</TotalTime>
  <Words>636</Words>
  <Application>Microsoft Office PowerPoint</Application>
  <PresentationFormat>Widescreen</PresentationFormat>
  <Paragraphs>118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Palatino Linotype</vt:lpstr>
      <vt:lpstr>Papyrus</vt:lpstr>
      <vt:lpstr>Roboto Slab</vt:lpstr>
      <vt:lpstr>Wingdings</vt:lpstr>
      <vt:lpstr>Metropolitan</vt:lpstr>
      <vt:lpstr>               About the Modern African Nuclear DEtector LAboratory (MANDELA) @ , UWC, South Africa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Experimental Hall @ the ISOLDE β-decay kinetics focusing, spectroscopy studies of the decay products collocations of short-lived precursor nuclei.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REMEMBER AYANDA MADONSELA</dc:creator>
  <cp:lastModifiedBy>REMEMBER AYANDA MADONSELA</cp:lastModifiedBy>
  <cp:revision>126</cp:revision>
  <dcterms:created xsi:type="dcterms:W3CDTF">2023-10-09T17:57:14Z</dcterms:created>
  <dcterms:modified xsi:type="dcterms:W3CDTF">2023-10-30T05:03:20Z</dcterms:modified>
</cp:coreProperties>
</file>