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01" r:id="rId3"/>
    <p:sldId id="281" r:id="rId4"/>
    <p:sldId id="309" r:id="rId5"/>
    <p:sldId id="287" r:id="rId6"/>
    <p:sldId id="269" r:id="rId7"/>
    <p:sldId id="290" r:id="rId8"/>
    <p:sldId id="291" r:id="rId9"/>
    <p:sldId id="293" r:id="rId10"/>
    <p:sldId id="292" r:id="rId11"/>
    <p:sldId id="294" r:id="rId12"/>
    <p:sldId id="297" r:id="rId13"/>
    <p:sldId id="295" r:id="rId14"/>
    <p:sldId id="296" r:id="rId15"/>
    <p:sldId id="311" r:id="rId16"/>
    <p:sldId id="307" r:id="rId17"/>
    <p:sldId id="310" r:id="rId18"/>
    <p:sldId id="313" r:id="rId19"/>
    <p:sldId id="314" r:id="rId20"/>
    <p:sldId id="312" r:id="rId21"/>
    <p:sldId id="315" r:id="rId22"/>
    <p:sldId id="306" r:id="rId23"/>
    <p:sldId id="308"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4303" autoAdjust="0"/>
  </p:normalViewPr>
  <p:slideViewPr>
    <p:cSldViewPr>
      <p:cViewPr varScale="1">
        <p:scale>
          <a:sx n="84" d="100"/>
          <a:sy n="84" d="100"/>
        </p:scale>
        <p:origin x="730"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B20E5-F04A-4BE9-BA34-F1E4BB28F750}" type="datetimeFigureOut">
              <a:rPr lang="ru-RU" smtClean="0"/>
              <a:pPr/>
              <a:t>02.11.2023</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2CA20-25AA-4746-8802-F9BEEE6F915B}" type="slidenum">
              <a:rPr lang="ru-RU" smtClean="0"/>
              <a:pPr/>
              <a:t>‹#›</a:t>
            </a:fld>
            <a:endParaRPr lang="ru-RU" dirty="0"/>
          </a:p>
        </p:txBody>
      </p:sp>
    </p:spTree>
    <p:extLst>
      <p:ext uri="{BB962C8B-B14F-4D97-AF65-F5344CB8AC3E}">
        <p14:creationId xmlns:p14="http://schemas.microsoft.com/office/powerpoint/2010/main" val="221660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5B2CA20-25AA-4746-8802-F9BEEE6F915B}" type="slidenum">
              <a:rPr lang="ru-RU" smtClean="0"/>
              <a:pPr/>
              <a:t>7</a:t>
            </a:fld>
            <a:endParaRPr lang="ru-RU" dirty="0"/>
          </a:p>
        </p:txBody>
      </p:sp>
    </p:spTree>
    <p:extLst>
      <p:ext uri="{BB962C8B-B14F-4D97-AF65-F5344CB8AC3E}">
        <p14:creationId xmlns:p14="http://schemas.microsoft.com/office/powerpoint/2010/main" val="411719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5B2CA20-25AA-4746-8802-F9BEEE6F915B}" type="slidenum">
              <a:rPr lang="ru-RU" smtClean="0"/>
              <a:pPr/>
              <a:t>10</a:t>
            </a:fld>
            <a:endParaRPr lang="ru-RU" dirty="0"/>
          </a:p>
        </p:txBody>
      </p:sp>
    </p:spTree>
    <p:extLst>
      <p:ext uri="{BB962C8B-B14F-4D97-AF65-F5344CB8AC3E}">
        <p14:creationId xmlns:p14="http://schemas.microsoft.com/office/powerpoint/2010/main" val="86965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2085B1-1191-420D-97FD-92752F08C6D7}" type="datetimeFigureOut">
              <a:rPr lang="ru-RU" smtClean="0"/>
              <a:pPr/>
              <a:t>02.11.2023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F02918F-BAB1-4A6A-8D68-75257483B6E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085B1-1191-420D-97FD-92752F08C6D7}" type="datetimeFigureOut">
              <a:rPr lang="ru-RU" smtClean="0"/>
              <a:pPr/>
              <a:t>02.11.2023</a:t>
            </a:fld>
            <a:endParaRPr lang="ru-RU" dirty="0"/>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918F-BAB1-4A6A-8D68-75257483B6E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oleObject" Target="../embeddings/oleObject3.bin"/><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oleObject" Target="../embeddings/oleObject6.bin"/><Relationship Id="rId4" Type="http://schemas.openxmlformats.org/officeDocument/2006/relationships/image" Target="../media/image30.wmf"/></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4.wmf"/></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6.wmf"/></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5807968" y="4365104"/>
            <a:ext cx="6189240" cy="1752600"/>
          </a:xfrm>
        </p:spPr>
        <p:txBody>
          <a:bodyPr>
            <a:normAutofit/>
          </a:bodyPr>
          <a:lstStyle/>
          <a:p>
            <a:r>
              <a:rPr lang="en-US" dirty="0" smtClean="0">
                <a:latin typeface="Bahnschrift SemiLight Condensed" panose="020B0502040204020203" pitchFamily="34" charset="0"/>
              </a:rPr>
              <a:t>Speaker: </a:t>
            </a:r>
            <a:r>
              <a:rPr lang="en-US" dirty="0" err="1" smtClean="0">
                <a:latin typeface="Bahnschrift SemiLight Condensed" panose="020B0502040204020203" pitchFamily="34" charset="0"/>
              </a:rPr>
              <a:t>Vedeneev</a:t>
            </a:r>
            <a:r>
              <a:rPr lang="en-US" dirty="0" smtClean="0">
                <a:latin typeface="Bahnschrift SemiLight Condensed" panose="020B0502040204020203" pitchFamily="34" charset="0"/>
              </a:rPr>
              <a:t> </a:t>
            </a:r>
            <a:r>
              <a:rPr lang="en-US" dirty="0" err="1" smtClean="0">
                <a:latin typeface="Bahnschrift SemiLight Condensed" panose="020B0502040204020203" pitchFamily="34" charset="0"/>
              </a:rPr>
              <a:t>Viacheslav</a:t>
            </a:r>
            <a:r>
              <a:rPr lang="en-US" dirty="0" smtClean="0">
                <a:latin typeface="Bahnschrift SemiLight Condensed" panose="020B0502040204020203" pitchFamily="34" charset="0"/>
              </a:rPr>
              <a:t> </a:t>
            </a:r>
            <a:r>
              <a:rPr lang="en-US" dirty="0" err="1" smtClean="0">
                <a:latin typeface="Bahnschrift SemiLight Condensed" panose="020B0502040204020203" pitchFamily="34" charset="0"/>
              </a:rPr>
              <a:t>Yurievich</a:t>
            </a:r>
            <a:r>
              <a:rPr lang="en-US" dirty="0" smtClean="0">
                <a:latin typeface="Bahnschrift SemiLight Condensed" panose="020B0502040204020203" pitchFamily="34" charset="0"/>
              </a:rPr>
              <a:t>,</a:t>
            </a:r>
          </a:p>
          <a:p>
            <a:r>
              <a:rPr lang="en-US" dirty="0" smtClean="0">
                <a:latin typeface="Bahnschrift SemiLight Condensed" panose="020B0502040204020203" pitchFamily="34" charset="0"/>
              </a:rPr>
              <a:t>Junior scientific researcher of the </a:t>
            </a:r>
            <a:r>
              <a:rPr lang="en-US" dirty="0" err="1" smtClean="0">
                <a:latin typeface="Bahnschrift SemiLight Condensed" panose="020B0502040204020203" pitchFamily="34" charset="0"/>
              </a:rPr>
              <a:t>Flerov</a:t>
            </a:r>
            <a:r>
              <a:rPr lang="en-US" dirty="0" smtClean="0">
                <a:latin typeface="Bahnschrift SemiLight Condensed" panose="020B0502040204020203" pitchFamily="34" charset="0"/>
              </a:rPr>
              <a:t> Laboratory of Nuclear Reactions</a:t>
            </a:r>
            <a:endParaRPr lang="ru-RU" dirty="0">
              <a:latin typeface="Bahnschrift SemiLight Condensed" panose="020B0502040204020203" pitchFamily="34" charset="0"/>
            </a:endParaRPr>
          </a:p>
        </p:txBody>
      </p:sp>
      <p:sp>
        <p:nvSpPr>
          <p:cNvPr id="6" name="Заголовок 5"/>
          <p:cNvSpPr>
            <a:spLocks noGrp="1"/>
          </p:cNvSpPr>
          <p:nvPr>
            <p:ph type="ctrTitle"/>
          </p:nvPr>
        </p:nvSpPr>
        <p:spPr>
          <a:xfrm>
            <a:off x="2207568" y="1052737"/>
            <a:ext cx="7772400" cy="1470025"/>
          </a:xfrm>
        </p:spPr>
        <p:txBody>
          <a:bodyPr>
            <a:normAutofit fontScale="90000"/>
          </a:bodyPr>
          <a:lstStyle/>
          <a:p>
            <a:r>
              <a:rPr lang="en-US" b="1" dirty="0" smtClean="0">
                <a:latin typeface="BankGothic Md BT" panose="020B0807020203060204" pitchFamily="34" charset="0"/>
              </a:rPr>
              <a:t>Cryogenic gas-filled ion stopping cell as an instrument for experimental study of the heaviest nuclei</a:t>
            </a:r>
            <a:endParaRPr lang="ru-RU" dirty="0"/>
          </a:p>
        </p:txBody>
      </p:sp>
      <p:sp>
        <p:nvSpPr>
          <p:cNvPr id="3" name="TextBox 2"/>
          <p:cNvSpPr txBox="1"/>
          <p:nvPr/>
        </p:nvSpPr>
        <p:spPr>
          <a:xfrm>
            <a:off x="2908813" y="6381328"/>
            <a:ext cx="6374374" cy="369332"/>
          </a:xfrm>
          <a:prstGeom prst="rect">
            <a:avLst/>
          </a:prstGeom>
          <a:noFill/>
        </p:spPr>
        <p:txBody>
          <a:bodyPr wrap="none" rtlCol="0">
            <a:spAutoFit/>
          </a:bodyPr>
          <a:lstStyle/>
          <a:p>
            <a:r>
              <a:rPr lang="en-US" dirty="0" smtClean="0"/>
              <a:t>AYSS Conference, JINR, DUBNA. 30</a:t>
            </a:r>
            <a:r>
              <a:rPr lang="en-US" baseline="30000" dirty="0" smtClean="0"/>
              <a:t>th</a:t>
            </a:r>
            <a:r>
              <a:rPr lang="en-US" dirty="0" smtClean="0"/>
              <a:t> </a:t>
            </a:r>
            <a:r>
              <a:rPr lang="en-US" dirty="0" smtClean="0"/>
              <a:t>October-3</a:t>
            </a:r>
            <a:r>
              <a:rPr lang="en-US" baseline="30000" dirty="0" smtClean="0"/>
              <a:t>rd</a:t>
            </a:r>
            <a:r>
              <a:rPr lang="en-US" dirty="0" smtClean="0"/>
              <a:t> </a:t>
            </a:r>
            <a:r>
              <a:rPr lang="en-US" dirty="0" smtClean="0"/>
              <a:t>November 2023.</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260648"/>
            <a:ext cx="1697736" cy="13837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439" y="0"/>
            <a:ext cx="4641570" cy="3372968"/>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703" y="3456408"/>
            <a:ext cx="4642306" cy="3401592"/>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008" y="0"/>
            <a:ext cx="4752528" cy="3405363"/>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1303" y="3456408"/>
            <a:ext cx="4752528" cy="3401592"/>
          </a:xfrm>
          <a:prstGeom prst="rect">
            <a:avLst/>
          </a:prstGeom>
        </p:spPr>
      </p:pic>
    </p:spTree>
    <p:extLst>
      <p:ext uri="{BB962C8B-B14F-4D97-AF65-F5344CB8AC3E}">
        <p14:creationId xmlns:p14="http://schemas.microsoft.com/office/powerpoint/2010/main" val="2867547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072" y="672280"/>
            <a:ext cx="5241280" cy="393305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71" y="672280"/>
            <a:ext cx="6531301" cy="3933056"/>
          </a:xfrm>
          <a:prstGeom prst="rect">
            <a:avLst/>
          </a:prstGeom>
        </p:spPr>
      </p:pic>
      <p:sp>
        <p:nvSpPr>
          <p:cNvPr id="3" name="TextBox 2"/>
          <p:cNvSpPr txBox="1"/>
          <p:nvPr/>
        </p:nvSpPr>
        <p:spPr>
          <a:xfrm>
            <a:off x="2783632" y="116632"/>
            <a:ext cx="6768752" cy="400110"/>
          </a:xfrm>
          <a:prstGeom prst="rect">
            <a:avLst/>
          </a:prstGeom>
          <a:noFill/>
        </p:spPr>
        <p:txBody>
          <a:bodyPr wrap="square" rtlCol="0">
            <a:spAutoFit/>
          </a:bodyPr>
          <a:lstStyle/>
          <a:p>
            <a:r>
              <a:rPr lang="en-US" sz="2000" dirty="0" smtClean="0">
                <a:latin typeface="Bahnschrift" panose="020B0502040204020203" pitchFamily="34" charset="0"/>
              </a:rPr>
              <a:t>RF funnel and the de Laval supersonic nozzle</a:t>
            </a:r>
            <a:endParaRPr lang="ru-RU" sz="2000" dirty="0">
              <a:latin typeface="Bahnschrift" panose="020B0502040204020203" pitchFamily="34" charset="0"/>
            </a:endParaRPr>
          </a:p>
        </p:txBody>
      </p:sp>
      <p:pic>
        <p:nvPicPr>
          <p:cNvPr id="6" name="Рисунок 5"/>
          <p:cNvPicPr>
            <a:picLocks noChangeAspect="1"/>
          </p:cNvPicPr>
          <p:nvPr/>
        </p:nvPicPr>
        <p:blipFill>
          <a:blip r:embed="rId4"/>
          <a:stretch>
            <a:fillRect/>
          </a:stretch>
        </p:blipFill>
        <p:spPr>
          <a:xfrm>
            <a:off x="3935760" y="4149080"/>
            <a:ext cx="3456384" cy="2659585"/>
          </a:xfrm>
          <a:prstGeom prst="rect">
            <a:avLst/>
          </a:prstGeom>
        </p:spPr>
      </p:pic>
    </p:spTree>
    <p:extLst>
      <p:ext uri="{BB962C8B-B14F-4D97-AF65-F5344CB8AC3E}">
        <p14:creationId xmlns:p14="http://schemas.microsoft.com/office/powerpoint/2010/main" val="4164535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9450" r="13771"/>
          <a:stretch/>
        </p:blipFill>
        <p:spPr>
          <a:xfrm>
            <a:off x="6312024" y="3429000"/>
            <a:ext cx="4680520" cy="3429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0"/>
            <a:ext cx="4538740" cy="34290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284" y="0"/>
            <a:ext cx="4572000" cy="3429000"/>
          </a:xfrm>
          <a:prstGeom prst="rect">
            <a:avLst/>
          </a:prstGeom>
        </p:spPr>
      </p:pic>
      <p:sp>
        <p:nvSpPr>
          <p:cNvPr id="5" name="TextBox 4"/>
          <p:cNvSpPr txBox="1"/>
          <p:nvPr/>
        </p:nvSpPr>
        <p:spPr>
          <a:xfrm>
            <a:off x="635984" y="3429000"/>
            <a:ext cx="5254660" cy="2862322"/>
          </a:xfrm>
          <a:prstGeom prst="rect">
            <a:avLst/>
          </a:prstGeom>
          <a:noFill/>
        </p:spPr>
        <p:txBody>
          <a:bodyPr wrap="square" rtlCol="0">
            <a:spAutoFit/>
          </a:bodyPr>
          <a:lstStyle/>
          <a:p>
            <a:r>
              <a:rPr lang="en-US" dirty="0" smtClean="0">
                <a:latin typeface="Franklin Gothic Medium" panose="020B0603020102020204" pitchFamily="34" charset="0"/>
              </a:rPr>
              <a:t>A cryogenic thermoresistors are being used Cernox CX-1050-BO-1.4L type from Lakeshore cryotronix</a:t>
            </a:r>
            <a:r>
              <a:rPr lang="ru-RU" dirty="0" smtClean="0">
                <a:latin typeface="Franklin Gothic Medium" panose="020B0603020102020204" pitchFamily="34" charset="0"/>
              </a:rPr>
              <a:t>. </a:t>
            </a:r>
            <a:r>
              <a:rPr lang="en-US" dirty="0" smtClean="0">
                <a:latin typeface="Franklin Gothic Medium" panose="020B0603020102020204" pitchFamily="34" charset="0"/>
              </a:rPr>
              <a:t>Temperature range</a:t>
            </a:r>
            <a:r>
              <a:rPr lang="ru-RU" dirty="0" smtClean="0">
                <a:latin typeface="Franklin Gothic Medium" panose="020B0603020102020204" pitchFamily="34" charset="0"/>
              </a:rPr>
              <a:t> </a:t>
            </a:r>
            <a:r>
              <a:rPr lang="en-US" dirty="0" smtClean="0">
                <a:latin typeface="Franklin Gothic Medium" panose="020B0603020102020204" pitchFamily="34" charset="0"/>
              </a:rPr>
              <a:t>from</a:t>
            </a:r>
            <a:r>
              <a:rPr lang="ru-RU" dirty="0" smtClean="0">
                <a:latin typeface="Franklin Gothic Medium" panose="020B0603020102020204" pitchFamily="34" charset="0"/>
              </a:rPr>
              <a:t> 1.4 К </a:t>
            </a:r>
            <a:r>
              <a:rPr lang="en-US" dirty="0" smtClean="0">
                <a:latin typeface="Franklin Gothic Medium" panose="020B0603020102020204" pitchFamily="34" charset="0"/>
              </a:rPr>
              <a:t>to</a:t>
            </a:r>
            <a:r>
              <a:rPr lang="ru-RU" dirty="0" smtClean="0">
                <a:latin typeface="Franklin Gothic Medium" panose="020B0603020102020204" pitchFamily="34" charset="0"/>
              </a:rPr>
              <a:t> 325 К.</a:t>
            </a:r>
          </a:p>
          <a:p>
            <a:r>
              <a:rPr lang="en-US" dirty="0" smtClean="0">
                <a:latin typeface="Franklin Gothic Medium" panose="020B0603020102020204" pitchFamily="34" charset="0"/>
              </a:rPr>
              <a:t>Mounted on</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Top copper plate-distributor</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Copper plating of the inner chamber</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Copper flexible heat conductors</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Both flanges</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Helium inlet pipe</a:t>
            </a:r>
            <a:r>
              <a:rPr lang="ru-RU" dirty="0" smtClean="0">
                <a:latin typeface="Franklin Gothic Medium" panose="020B0603020102020204" pitchFamily="34" charset="0"/>
              </a:rPr>
              <a:t>;</a:t>
            </a:r>
          </a:p>
          <a:p>
            <a:pPr marL="285750" indent="-285750">
              <a:buFont typeface="Arial" panose="020B0604020202020204" pitchFamily="34" charset="0"/>
              <a:buChar char="•"/>
            </a:pPr>
            <a:r>
              <a:rPr lang="en-US" dirty="0" smtClean="0">
                <a:latin typeface="Franklin Gothic Medium" panose="020B0603020102020204" pitchFamily="34" charset="0"/>
              </a:rPr>
              <a:t>Inside the chamber on the improvised cross</a:t>
            </a:r>
            <a:r>
              <a:rPr lang="ru-RU" dirty="0" smtClean="0">
                <a:latin typeface="Franklin Gothic Medium" panose="020B0603020102020204" pitchFamily="34" charset="0"/>
              </a:rPr>
              <a:t>.</a:t>
            </a:r>
            <a:endParaRPr lang="ru-RU" dirty="0">
              <a:latin typeface="Franklin Gothic Medium" panose="020B0603020102020204" pitchFamily="34" charset="0"/>
            </a:endParaRPr>
          </a:p>
        </p:txBody>
      </p:sp>
    </p:spTree>
    <p:extLst>
      <p:ext uri="{BB962C8B-B14F-4D97-AF65-F5344CB8AC3E}">
        <p14:creationId xmlns:p14="http://schemas.microsoft.com/office/powerpoint/2010/main" val="2297034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7206"/>
            <a:ext cx="4536504" cy="3402378"/>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0"/>
            <a:ext cx="4511832" cy="338387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760" y="3492772"/>
            <a:ext cx="4473232" cy="335492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008" y="3492772"/>
            <a:ext cx="4511832" cy="3383874"/>
          </a:xfrm>
          <a:prstGeom prst="rect">
            <a:avLst/>
          </a:prstGeom>
        </p:spPr>
      </p:pic>
    </p:spTree>
    <p:extLst>
      <p:ext uri="{BB962C8B-B14F-4D97-AF65-F5344CB8AC3E}">
        <p14:creationId xmlns:p14="http://schemas.microsoft.com/office/powerpoint/2010/main" val="16612297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639616" y="1486418"/>
            <a:ext cx="3096344" cy="25186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graphicFrame>
        <p:nvGraphicFramePr>
          <p:cNvPr id="2" name="Объект 1"/>
          <p:cNvGraphicFramePr>
            <a:graphicFrameLocks/>
          </p:cNvGraphicFramePr>
          <p:nvPr>
            <p:extLst>
              <p:ext uri="{D42A27DB-BD31-4B8C-83A1-F6EECF244321}">
                <p14:modId xmlns:p14="http://schemas.microsoft.com/office/powerpoint/2010/main" val="1995681243"/>
              </p:ext>
            </p:extLst>
          </p:nvPr>
        </p:nvGraphicFramePr>
        <p:xfrm>
          <a:off x="5951984" y="434556"/>
          <a:ext cx="6408712" cy="5256584"/>
        </p:xfrm>
        <a:graphic>
          <a:graphicData uri="http://schemas.openxmlformats.org/presentationml/2006/ole">
            <mc:AlternateContent xmlns:mc="http://schemas.openxmlformats.org/markup-compatibility/2006">
              <mc:Choice xmlns:v="urn:schemas-microsoft-com:vml" Requires="v">
                <p:oleObj spid="_x0000_s3233"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5951984" y="434556"/>
                        <a:ext cx="6408712" cy="5256584"/>
                      </a:xfrm>
                      <a:prstGeom prst="rect">
                        <a:avLst/>
                      </a:prstGeom>
                    </p:spPr>
                  </p:pic>
                </p:oleObj>
              </mc:Fallback>
            </mc:AlternateContent>
          </a:graphicData>
        </a:graphic>
      </p:graphicFrame>
      <p:graphicFrame>
        <p:nvGraphicFramePr>
          <p:cNvPr id="3" name="Объект 2"/>
          <p:cNvGraphicFramePr>
            <a:graphicFrameLocks/>
          </p:cNvGraphicFramePr>
          <p:nvPr>
            <p:extLst>
              <p:ext uri="{D42A27DB-BD31-4B8C-83A1-F6EECF244321}">
                <p14:modId xmlns:p14="http://schemas.microsoft.com/office/powerpoint/2010/main" val="515961940"/>
              </p:ext>
            </p:extLst>
          </p:nvPr>
        </p:nvGraphicFramePr>
        <p:xfrm>
          <a:off x="-240704" y="476672"/>
          <a:ext cx="6480720" cy="5256584"/>
        </p:xfrm>
        <a:graphic>
          <a:graphicData uri="http://schemas.openxmlformats.org/presentationml/2006/ole">
            <mc:AlternateContent xmlns:mc="http://schemas.openxmlformats.org/markup-compatibility/2006">
              <mc:Choice xmlns:v="urn:schemas-microsoft-com:vml" Requires="v">
                <p:oleObj spid="_x0000_s3234"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240704" y="476672"/>
                        <a:ext cx="6480720" cy="5256584"/>
                      </a:xfrm>
                      <a:prstGeom prst="rect">
                        <a:avLst/>
                      </a:prstGeom>
                    </p:spPr>
                  </p:pic>
                </p:oleObj>
              </mc:Fallback>
            </mc:AlternateContent>
          </a:graphicData>
        </a:graphic>
      </p:graphicFrame>
      <p:sp>
        <p:nvSpPr>
          <p:cNvPr id="4" name="TextBox 3"/>
          <p:cNvSpPr txBox="1"/>
          <p:nvPr/>
        </p:nvSpPr>
        <p:spPr>
          <a:xfrm>
            <a:off x="1019436" y="44624"/>
            <a:ext cx="10153128" cy="369332"/>
          </a:xfrm>
          <a:prstGeom prst="rect">
            <a:avLst/>
          </a:prstGeom>
          <a:noFill/>
        </p:spPr>
        <p:txBody>
          <a:bodyPr wrap="square" rtlCol="0">
            <a:spAutoFit/>
          </a:bodyPr>
          <a:lstStyle/>
          <a:p>
            <a:pPr algn="ctr"/>
            <a:r>
              <a:rPr lang="en-US" dirty="0" err="1" smtClean="0">
                <a:latin typeface="Arial Black" panose="020B0A04020102020204" pitchFamily="34" charset="0"/>
              </a:rPr>
              <a:t>Cryocooling</a:t>
            </a:r>
            <a:r>
              <a:rPr lang="en-US" dirty="0" smtClean="0">
                <a:latin typeface="Arial Black" panose="020B0A04020102020204" pitchFamily="34" charset="0"/>
              </a:rPr>
              <a:t> test without vacuum thermal shielding </a:t>
            </a:r>
            <a:endParaRPr lang="ru-RU" dirty="0">
              <a:latin typeface="Arial Black" panose="020B0A04020102020204" pitchFamily="34" charset="0"/>
            </a:endParaRPr>
          </a:p>
        </p:txBody>
      </p:sp>
      <p:sp>
        <p:nvSpPr>
          <p:cNvPr id="5" name="TextBox 4"/>
          <p:cNvSpPr txBox="1"/>
          <p:nvPr/>
        </p:nvSpPr>
        <p:spPr>
          <a:xfrm>
            <a:off x="6081736" y="5565139"/>
            <a:ext cx="2467342" cy="461665"/>
          </a:xfrm>
          <a:prstGeom prst="rect">
            <a:avLst/>
          </a:prstGeom>
          <a:noFill/>
        </p:spPr>
        <p:txBody>
          <a:bodyPr wrap="none" rtlCol="0">
            <a:spAutoFit/>
          </a:bodyPr>
          <a:lstStyle/>
          <a:p>
            <a:r>
              <a:rPr lang="en-US" sz="2400" dirty="0" smtClean="0">
                <a:latin typeface="Bahnschrift" panose="020B0502040204020203" pitchFamily="34" charset="0"/>
              </a:rPr>
              <a:t>Gas inlet started</a:t>
            </a:r>
            <a:endParaRPr lang="ru-RU" sz="2400" dirty="0">
              <a:latin typeface="Bahnschrift" panose="020B0502040204020203" pitchFamily="34" charset="0"/>
            </a:endParaRPr>
          </a:p>
        </p:txBody>
      </p:sp>
      <p:cxnSp>
        <p:nvCxnSpPr>
          <p:cNvPr id="7" name="Прямая со стрелкой 6"/>
          <p:cNvCxnSpPr>
            <a:stCxn id="5" idx="1"/>
          </p:cNvCxnSpPr>
          <p:nvPr/>
        </p:nvCxnSpPr>
        <p:spPr>
          <a:xfrm flipH="1" flipV="1">
            <a:off x="4511826" y="4365104"/>
            <a:ext cx="1569910" cy="14308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Прямая со стрелкой 8"/>
          <p:cNvCxnSpPr>
            <a:stCxn id="5" idx="3"/>
          </p:cNvCxnSpPr>
          <p:nvPr/>
        </p:nvCxnSpPr>
        <p:spPr>
          <a:xfrm flipV="1">
            <a:off x="8549078" y="4293096"/>
            <a:ext cx="2083426" cy="15028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8" name="Объект 7"/>
          <p:cNvGraphicFramePr>
            <a:graphicFrameLocks/>
          </p:cNvGraphicFramePr>
          <p:nvPr>
            <p:extLst>
              <p:ext uri="{D42A27DB-BD31-4B8C-83A1-F6EECF244321}">
                <p14:modId xmlns:p14="http://schemas.microsoft.com/office/powerpoint/2010/main" val="1745454561"/>
              </p:ext>
            </p:extLst>
          </p:nvPr>
        </p:nvGraphicFramePr>
        <p:xfrm>
          <a:off x="1775520" y="671536"/>
          <a:ext cx="4680520" cy="3532625"/>
        </p:xfrm>
        <a:graphic>
          <a:graphicData uri="http://schemas.openxmlformats.org/presentationml/2006/ole">
            <mc:AlternateContent xmlns:mc="http://schemas.openxmlformats.org/markup-compatibility/2006">
              <mc:Choice xmlns:v="urn:schemas-microsoft-com:vml" Requires="v">
                <p:oleObj spid="_x0000_s3235" name="Graph" r:id="rId7" imgW="3920760" imgH="3000960" progId="Origin50.Graph">
                  <p:embed/>
                </p:oleObj>
              </mc:Choice>
              <mc:Fallback>
                <p:oleObj name="Graph" r:id="rId7" imgW="3920760" imgH="3000960" progId="Origin50.Graph">
                  <p:embed/>
                  <p:pic>
                    <p:nvPicPr>
                      <p:cNvPr id="0" name=""/>
                      <p:cNvPicPr/>
                      <p:nvPr/>
                    </p:nvPicPr>
                    <p:blipFill>
                      <a:blip r:embed="rId8"/>
                      <a:stretch>
                        <a:fillRect/>
                      </a:stretch>
                    </p:blipFill>
                    <p:spPr>
                      <a:xfrm>
                        <a:off x="1775520" y="671536"/>
                        <a:ext cx="4680520" cy="3532625"/>
                      </a:xfrm>
                      <a:prstGeom prst="rect">
                        <a:avLst/>
                      </a:prstGeom>
                    </p:spPr>
                  </p:pic>
                </p:oleObj>
              </mc:Fallback>
            </mc:AlternateContent>
          </a:graphicData>
        </a:graphic>
      </p:graphicFrame>
      <p:sp>
        <p:nvSpPr>
          <p:cNvPr id="6" name="Прямоугольник 5"/>
          <p:cNvSpPr/>
          <p:nvPr/>
        </p:nvSpPr>
        <p:spPr>
          <a:xfrm>
            <a:off x="3123203" y="4262643"/>
            <a:ext cx="1209872" cy="110118"/>
          </a:xfrm>
          <a:prstGeom prst="rect">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1" name="TextBox 10"/>
          <p:cNvSpPr txBox="1"/>
          <p:nvPr/>
        </p:nvSpPr>
        <p:spPr>
          <a:xfrm>
            <a:off x="407368" y="6026804"/>
            <a:ext cx="6035114" cy="369332"/>
          </a:xfrm>
          <a:prstGeom prst="rect">
            <a:avLst/>
          </a:prstGeom>
          <a:noFill/>
        </p:spPr>
        <p:txBody>
          <a:bodyPr wrap="none" rtlCol="0">
            <a:spAutoFit/>
          </a:bodyPr>
          <a:lstStyle/>
          <a:p>
            <a:r>
              <a:rPr lang="en-US" dirty="0" smtClean="0"/>
              <a:t>The limit</a:t>
            </a:r>
            <a:r>
              <a:rPr lang="ru-RU" dirty="0" smtClean="0"/>
              <a:t> – 45-50 К. </a:t>
            </a:r>
            <a:r>
              <a:rPr lang="en-US" dirty="0" smtClean="0"/>
              <a:t>This means about</a:t>
            </a:r>
            <a:r>
              <a:rPr lang="ru-RU" dirty="0" smtClean="0"/>
              <a:t> 120-130 </a:t>
            </a:r>
            <a:r>
              <a:rPr lang="en-US" dirty="0"/>
              <a:t>W</a:t>
            </a:r>
            <a:r>
              <a:rPr lang="ru-RU" dirty="0" smtClean="0"/>
              <a:t> </a:t>
            </a:r>
            <a:r>
              <a:rPr lang="en-US" dirty="0" smtClean="0"/>
              <a:t>of heat load</a:t>
            </a:r>
            <a:r>
              <a:rPr lang="ru-RU" dirty="0" smtClean="0"/>
              <a:t>.</a:t>
            </a:r>
            <a:endParaRPr lang="ru-RU" dirty="0"/>
          </a:p>
        </p:txBody>
      </p:sp>
    </p:spTree>
    <p:extLst>
      <p:ext uri="{BB962C8B-B14F-4D97-AF65-F5344CB8AC3E}">
        <p14:creationId xmlns:p14="http://schemas.microsoft.com/office/powerpoint/2010/main" val="4177726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9436" y="44624"/>
            <a:ext cx="10153128" cy="369332"/>
          </a:xfrm>
          <a:prstGeom prst="rect">
            <a:avLst/>
          </a:prstGeom>
          <a:noFill/>
        </p:spPr>
        <p:txBody>
          <a:bodyPr wrap="square" rtlCol="0">
            <a:spAutoFit/>
          </a:bodyPr>
          <a:lstStyle/>
          <a:p>
            <a:pPr algn="ctr"/>
            <a:r>
              <a:rPr lang="en-US" dirty="0" err="1" smtClean="0">
                <a:latin typeface="Arial Black" panose="020B0A04020102020204" pitchFamily="34" charset="0"/>
              </a:rPr>
              <a:t>Cryocooling</a:t>
            </a:r>
            <a:r>
              <a:rPr lang="en-US" dirty="0" smtClean="0">
                <a:latin typeface="Arial Black" panose="020B0A04020102020204" pitchFamily="34" charset="0"/>
              </a:rPr>
              <a:t> test with vacuum thermal shielding </a:t>
            </a:r>
            <a:endParaRPr lang="ru-RU" dirty="0">
              <a:latin typeface="Arial Black" panose="020B0A04020102020204" pitchFamily="34"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2328456824"/>
              </p:ext>
            </p:extLst>
          </p:nvPr>
        </p:nvGraphicFramePr>
        <p:xfrm>
          <a:off x="47328" y="729137"/>
          <a:ext cx="7056784" cy="5399726"/>
        </p:xfrm>
        <a:graphic>
          <a:graphicData uri="http://schemas.openxmlformats.org/presentationml/2006/ole">
            <mc:AlternateContent xmlns:mc="http://schemas.openxmlformats.org/markup-compatibility/2006">
              <mc:Choice xmlns:v="urn:schemas-microsoft-com:vml" Requires="v">
                <p:oleObj spid="_x0000_s6200" name="Graph" r:id="rId3" imgW="3920760" imgH="3000960" progId="Origin95.Graph">
                  <p:embed/>
                </p:oleObj>
              </mc:Choice>
              <mc:Fallback>
                <p:oleObj name="Graph" r:id="rId3" imgW="3920760" imgH="3000960" progId="Origin95.Graph">
                  <p:embed/>
                  <p:pic>
                    <p:nvPicPr>
                      <p:cNvPr id="0" name=""/>
                      <p:cNvPicPr/>
                      <p:nvPr/>
                    </p:nvPicPr>
                    <p:blipFill>
                      <a:blip r:embed="rId4"/>
                      <a:stretch>
                        <a:fillRect/>
                      </a:stretch>
                    </p:blipFill>
                    <p:spPr>
                      <a:xfrm>
                        <a:off x="47328" y="729137"/>
                        <a:ext cx="7056784" cy="5399726"/>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227396710"/>
              </p:ext>
            </p:extLst>
          </p:nvPr>
        </p:nvGraphicFramePr>
        <p:xfrm>
          <a:off x="6672064" y="3262672"/>
          <a:ext cx="4668704" cy="3501008"/>
        </p:xfrm>
        <a:graphic>
          <a:graphicData uri="http://schemas.openxmlformats.org/presentationml/2006/ole">
            <mc:AlternateContent xmlns:mc="http://schemas.openxmlformats.org/markup-compatibility/2006">
              <mc:Choice xmlns:v="urn:schemas-microsoft-com:vml" Requires="v">
                <p:oleObj spid="_x0000_s6201" name="Graph" r:id="rId5" imgW="3920760" imgH="3000960" progId="Origin95.Graph">
                  <p:embed/>
                </p:oleObj>
              </mc:Choice>
              <mc:Fallback>
                <p:oleObj name="Graph" r:id="rId5" imgW="3920760" imgH="3000960" progId="Origin95.Graph">
                  <p:embed/>
                  <p:pic>
                    <p:nvPicPr>
                      <p:cNvPr id="0" name=""/>
                      <p:cNvPicPr/>
                      <p:nvPr/>
                    </p:nvPicPr>
                    <p:blipFill>
                      <a:blip r:embed="rId6"/>
                      <a:stretch>
                        <a:fillRect/>
                      </a:stretch>
                    </p:blipFill>
                    <p:spPr>
                      <a:xfrm>
                        <a:off x="6672064" y="3262672"/>
                        <a:ext cx="4668704" cy="3501008"/>
                      </a:xfrm>
                      <a:prstGeom prst="rect">
                        <a:avLst/>
                      </a:prstGeom>
                    </p:spPr>
                  </p:pic>
                </p:oleObj>
              </mc:Fallback>
            </mc:AlternateContent>
          </a:graphicData>
        </a:graphic>
      </p:graphicFrame>
      <p:sp>
        <p:nvSpPr>
          <p:cNvPr id="5" name="Прямоугольник 4"/>
          <p:cNvSpPr/>
          <p:nvPr/>
        </p:nvSpPr>
        <p:spPr>
          <a:xfrm>
            <a:off x="5591944" y="4869160"/>
            <a:ext cx="504056" cy="144016"/>
          </a:xfrm>
          <a:prstGeom prst="rect">
            <a:avLst/>
          </a:prstGeom>
          <a:noFill/>
          <a:ln w="6350"/>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cxnSp>
        <p:nvCxnSpPr>
          <p:cNvPr id="9" name="Прямая со стрелкой 8"/>
          <p:cNvCxnSpPr/>
          <p:nvPr/>
        </p:nvCxnSpPr>
        <p:spPr>
          <a:xfrm>
            <a:off x="6168008" y="4869160"/>
            <a:ext cx="792088" cy="1440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07368" y="6026804"/>
            <a:ext cx="3965637" cy="369332"/>
          </a:xfrm>
          <a:prstGeom prst="rect">
            <a:avLst/>
          </a:prstGeom>
          <a:noFill/>
        </p:spPr>
        <p:txBody>
          <a:bodyPr wrap="none" rtlCol="0">
            <a:spAutoFit/>
          </a:bodyPr>
          <a:lstStyle/>
          <a:p>
            <a:r>
              <a:rPr lang="en-US" dirty="0" smtClean="0"/>
              <a:t>20</a:t>
            </a:r>
            <a:r>
              <a:rPr lang="ru-RU" dirty="0" smtClean="0"/>
              <a:t> К </a:t>
            </a:r>
            <a:r>
              <a:rPr lang="en-US" dirty="0" smtClean="0"/>
              <a:t>means about</a:t>
            </a:r>
            <a:r>
              <a:rPr lang="ru-RU" dirty="0" smtClean="0"/>
              <a:t> </a:t>
            </a:r>
            <a:r>
              <a:rPr lang="en-US" dirty="0" smtClean="0"/>
              <a:t>50-60</a:t>
            </a:r>
            <a:r>
              <a:rPr lang="ru-RU" dirty="0" smtClean="0"/>
              <a:t> </a:t>
            </a:r>
            <a:r>
              <a:rPr lang="en-US" dirty="0"/>
              <a:t>W</a:t>
            </a:r>
            <a:r>
              <a:rPr lang="ru-RU" dirty="0" smtClean="0"/>
              <a:t> </a:t>
            </a:r>
            <a:r>
              <a:rPr lang="en-US" dirty="0" smtClean="0"/>
              <a:t>of heat load</a:t>
            </a:r>
            <a:r>
              <a:rPr lang="ru-RU" dirty="0" smtClean="0"/>
              <a:t>.</a:t>
            </a:r>
            <a:endParaRPr lang="ru-RU" dirty="0"/>
          </a:p>
        </p:txBody>
      </p:sp>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26143" t="-1726" r="11958" b="1"/>
          <a:stretch/>
        </p:blipFill>
        <p:spPr>
          <a:xfrm>
            <a:off x="7320136" y="410785"/>
            <a:ext cx="3264344" cy="3018215"/>
          </a:xfrm>
          <a:prstGeom prst="rect">
            <a:avLst/>
          </a:prstGeom>
        </p:spPr>
      </p:pic>
    </p:spTree>
    <p:extLst>
      <p:ext uri="{BB962C8B-B14F-4D97-AF65-F5344CB8AC3E}">
        <p14:creationId xmlns:p14="http://schemas.microsoft.com/office/powerpoint/2010/main" val="144608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40" y="980728"/>
            <a:ext cx="7524328" cy="5643246"/>
          </a:xfrm>
          <a:prstGeom prst="rect">
            <a:avLst/>
          </a:prstGeom>
        </p:spPr>
      </p:pic>
      <p:sp>
        <p:nvSpPr>
          <p:cNvPr id="4" name="TextBox 3"/>
          <p:cNvSpPr txBox="1"/>
          <p:nvPr/>
        </p:nvSpPr>
        <p:spPr>
          <a:xfrm>
            <a:off x="1343472" y="188640"/>
            <a:ext cx="10189132" cy="523220"/>
          </a:xfrm>
          <a:prstGeom prst="rect">
            <a:avLst/>
          </a:prstGeom>
          <a:noFill/>
        </p:spPr>
        <p:txBody>
          <a:bodyPr wrap="square" rtlCol="0">
            <a:spAutoFit/>
          </a:bodyPr>
          <a:lstStyle/>
          <a:p>
            <a:r>
              <a:rPr lang="en-US" sz="2800" dirty="0" smtClean="0">
                <a:latin typeface="Franklin Gothic Medium" panose="020B0603020102020204" pitchFamily="34" charset="0"/>
              </a:rPr>
              <a:t>Quadrupole mass-analyzer of residual gas PRISMA Pro QMG 250</a:t>
            </a:r>
            <a:endParaRPr lang="ru-RU" sz="2800" dirty="0">
              <a:latin typeface="Franklin Gothic Medium" panose="020B0603020102020204" pitchFamily="34" charset="0"/>
            </a:endParaRPr>
          </a:p>
        </p:txBody>
      </p:sp>
      <p:sp>
        <p:nvSpPr>
          <p:cNvPr id="5" name="TextBox 4"/>
          <p:cNvSpPr txBox="1"/>
          <p:nvPr/>
        </p:nvSpPr>
        <p:spPr>
          <a:xfrm>
            <a:off x="7608168" y="1198358"/>
            <a:ext cx="4583832" cy="4401205"/>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Masses range</a:t>
            </a:r>
            <a:r>
              <a:rPr lang="ru-RU" sz="2000" dirty="0" smtClean="0">
                <a:latin typeface="Arial" panose="020B0604020202020204" pitchFamily="34" charset="0"/>
                <a:cs typeface="Arial" panose="020B0604020202020204" pitchFamily="34" charset="0"/>
              </a:rPr>
              <a:t>: 1-200 </a:t>
            </a:r>
            <a:r>
              <a:rPr lang="en-US" sz="2000" dirty="0" err="1" smtClean="0">
                <a:latin typeface="Arial" panose="020B0604020202020204" pitchFamily="34" charset="0"/>
                <a:cs typeface="Arial" panose="020B0604020202020204" pitchFamily="34" charset="0"/>
              </a:rPr>
              <a:t>a.m.u</a:t>
            </a:r>
            <a:r>
              <a:rPr lang="ru-RU" sz="20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Sensors</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Faraday cup and</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electron emission amp</a:t>
            </a:r>
            <a:r>
              <a:rPr lang="ru-RU" sz="20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Type of IS</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open with filament from</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Y</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0</a:t>
            </a:r>
            <a:r>
              <a:rPr lang="en-US" sz="2000" baseline="-25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with </a:t>
            </a:r>
            <a:r>
              <a:rPr lang="en-US" sz="2000" dirty="0" err="1" smtClean="0">
                <a:latin typeface="Arial" panose="020B0604020202020204" pitchFamily="34" charset="0"/>
                <a:cs typeface="Arial" panose="020B0604020202020204" pitchFamily="34" charset="0"/>
              </a:rPr>
              <a:t>Ir</a:t>
            </a:r>
            <a:r>
              <a:rPr lang="en-US" sz="2000" dirty="0" smtClean="0">
                <a:latin typeface="Arial" panose="020B0604020202020204" pitchFamily="34" charset="0"/>
                <a:cs typeface="Arial" panose="020B0604020202020204" pitchFamily="34" charset="0"/>
              </a:rPr>
              <a:t> deposition</a:t>
            </a:r>
            <a:r>
              <a:rPr lang="ru-RU" sz="20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Minimal detecting </a:t>
            </a:r>
            <a:r>
              <a:rPr lang="en-US" sz="2000" dirty="0" err="1" smtClean="0">
                <a:latin typeface="Arial" panose="020B0604020202020204" pitchFamily="34" charset="0"/>
                <a:cs typeface="Arial" panose="020B0604020202020204" pitchFamily="34" charset="0"/>
              </a:rPr>
              <a:t>treshold</a:t>
            </a:r>
            <a:r>
              <a:rPr lang="ru-RU" sz="2000" dirty="0" smtClean="0">
                <a:latin typeface="Arial" panose="020B0604020202020204" pitchFamily="34" charset="0"/>
                <a:cs typeface="Arial" panose="020B0604020202020204" pitchFamily="34" charset="0"/>
              </a:rPr>
              <a:t>: 3х10</a:t>
            </a:r>
            <a:r>
              <a:rPr lang="ru-RU" sz="2000" baseline="30000" dirty="0" smtClean="0">
                <a:latin typeface="Arial" panose="020B0604020202020204" pitchFamily="34" charset="0"/>
                <a:cs typeface="Arial" panose="020B0604020202020204" pitchFamily="34" charset="0"/>
              </a:rPr>
              <a:t>-15</a:t>
            </a:r>
            <a:r>
              <a:rPr lang="ru-RU"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Torr</a:t>
            </a:r>
            <a:r>
              <a:rPr lang="ru-RU" sz="2000" dirty="0" smtClean="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in the electronic amplification mode</a:t>
            </a:r>
            <a:r>
              <a:rPr lang="ru-RU" sz="20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Maximum pressure in chamber: </a:t>
            </a:r>
            <a:r>
              <a:rPr lang="ru-RU" sz="2000" dirty="0" smtClean="0">
                <a:latin typeface="Arial" panose="020B0604020202020204" pitchFamily="34" charset="0"/>
                <a:cs typeface="Arial" panose="020B0604020202020204" pitchFamily="34" charset="0"/>
              </a:rPr>
              <a:t> 3.75х10</a:t>
            </a:r>
            <a:r>
              <a:rPr lang="ru-RU" sz="2000" baseline="30000" dirty="0" smtClean="0">
                <a:latin typeface="Arial" panose="020B0604020202020204" pitchFamily="34" charset="0"/>
                <a:cs typeface="Arial" panose="020B0604020202020204" pitchFamily="34" charset="0"/>
              </a:rPr>
              <a:t>-4</a:t>
            </a:r>
            <a:r>
              <a:rPr lang="ru-RU"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Torr</a:t>
            </a:r>
            <a:r>
              <a:rPr lang="ru-RU" sz="2000" dirty="0" smtClean="0">
                <a:latin typeface="Arial" panose="020B0604020202020204" pitchFamily="34" charset="0"/>
                <a:cs typeface="Arial" panose="020B0604020202020204" pitchFamily="34" charset="0"/>
              </a:rPr>
              <a:t> и 3.75х10</a:t>
            </a:r>
            <a:r>
              <a:rPr lang="ru-RU" sz="2000" baseline="30000" dirty="0" smtClean="0">
                <a:latin typeface="Arial" panose="020B0604020202020204" pitchFamily="34" charset="0"/>
                <a:cs typeface="Arial" panose="020B0604020202020204" pitchFamily="34" charset="0"/>
              </a:rPr>
              <a:t>-5</a:t>
            </a:r>
            <a:r>
              <a:rPr lang="ru-RU"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Torr</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for </a:t>
            </a:r>
            <a:r>
              <a:rPr lang="en-US" sz="2000" dirty="0">
                <a:latin typeface="Arial" panose="020B0604020202020204" pitchFamily="34" charset="0"/>
                <a:cs typeface="Arial" panose="020B0604020202020204" pitchFamily="34" charset="0"/>
              </a:rPr>
              <a:t>the Faraday cup and</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electron emission </a:t>
            </a:r>
            <a:r>
              <a:rPr lang="en-US" sz="2000" dirty="0" smtClean="0">
                <a:latin typeface="Arial" panose="020B0604020202020204" pitchFamily="34" charset="0"/>
                <a:cs typeface="Arial" panose="020B0604020202020204" pitchFamily="34" charset="0"/>
              </a:rPr>
              <a:t>amp respectively</a:t>
            </a:r>
            <a:r>
              <a:rPr lang="ru-RU" sz="2000"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Mass resolution</a:t>
            </a:r>
            <a:r>
              <a:rPr lang="ru-RU" sz="2000" dirty="0" smtClean="0">
                <a:latin typeface="Arial" panose="020B0604020202020204" pitchFamily="34" charset="0"/>
                <a:cs typeface="Arial" panose="020B0604020202020204" pitchFamily="34" charset="0"/>
              </a:rPr>
              <a:t>: 20 </a:t>
            </a:r>
            <a:r>
              <a:rPr lang="en-US" sz="2000" dirty="0" smtClean="0">
                <a:latin typeface="Arial" panose="020B0604020202020204" pitchFamily="34" charset="0"/>
                <a:cs typeface="Arial" panose="020B0604020202020204" pitchFamily="34" charset="0"/>
              </a:rPr>
              <a:t>points between neighboring </a:t>
            </a:r>
            <a:r>
              <a:rPr lang="ru-RU" sz="2000" dirty="0" smtClean="0">
                <a:latin typeface="Arial" panose="020B0604020202020204" pitchFamily="34" charset="0"/>
                <a:cs typeface="Arial" panose="020B0604020202020204" pitchFamily="34" charset="0"/>
              </a:rPr>
              <a:t>40 </a:t>
            </a:r>
            <a:r>
              <a:rPr lang="en-US" sz="2000" dirty="0" smtClean="0">
                <a:latin typeface="Arial" panose="020B0604020202020204" pitchFamily="34" charset="0"/>
                <a:cs typeface="Arial" panose="020B0604020202020204" pitchFamily="34" charset="0"/>
              </a:rPr>
              <a:t>and</a:t>
            </a:r>
            <a:r>
              <a:rPr lang="ru-RU" sz="2000" dirty="0" smtClean="0">
                <a:latin typeface="Arial" panose="020B0604020202020204" pitchFamily="34" charset="0"/>
                <a:cs typeface="Arial" panose="020B0604020202020204" pitchFamily="34" charset="0"/>
              </a:rPr>
              <a:t> 41 </a:t>
            </a:r>
            <a:r>
              <a:rPr lang="en-US" sz="2000" dirty="0" err="1" smtClean="0">
                <a:latin typeface="Arial" panose="020B0604020202020204" pitchFamily="34" charset="0"/>
                <a:cs typeface="Arial" panose="020B0604020202020204" pitchFamily="34" charset="0"/>
              </a:rPr>
              <a:t>a.m.u</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8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722486154"/>
              </p:ext>
            </p:extLst>
          </p:nvPr>
        </p:nvGraphicFramePr>
        <p:xfrm>
          <a:off x="-384720" y="184666"/>
          <a:ext cx="8962571" cy="6858000"/>
        </p:xfrm>
        <a:graphic>
          <a:graphicData uri="http://schemas.openxmlformats.org/presentationml/2006/ole">
            <mc:AlternateContent xmlns:mc="http://schemas.openxmlformats.org/markup-compatibility/2006">
              <mc:Choice xmlns:v="urn:schemas-microsoft-com:vml" Requires="v">
                <p:oleObj spid="_x0000_s5147" name="Graph" r:id="rId3" imgW="3920760" imgH="3000960" progId="Origin95.Graph">
                  <p:embed/>
                </p:oleObj>
              </mc:Choice>
              <mc:Fallback>
                <p:oleObj name="Graph" r:id="rId3" imgW="3920760" imgH="3000960" progId="Origin95.Graph">
                  <p:embed/>
                  <p:pic>
                    <p:nvPicPr>
                      <p:cNvPr id="0" name=""/>
                      <p:cNvPicPr/>
                      <p:nvPr/>
                    </p:nvPicPr>
                    <p:blipFill>
                      <a:blip r:embed="rId4"/>
                      <a:stretch>
                        <a:fillRect/>
                      </a:stretch>
                    </p:blipFill>
                    <p:spPr>
                      <a:xfrm>
                        <a:off x="-384720" y="184666"/>
                        <a:ext cx="8962571" cy="6858000"/>
                      </a:xfrm>
                      <a:prstGeom prst="rect">
                        <a:avLst/>
                      </a:prstGeom>
                    </p:spPr>
                  </p:pic>
                </p:oleObj>
              </mc:Fallback>
            </mc:AlternateContent>
          </a:graphicData>
        </a:graphic>
      </p:graphicFrame>
      <p:sp>
        <p:nvSpPr>
          <p:cNvPr id="5" name="TextBox 4"/>
          <p:cNvSpPr txBox="1"/>
          <p:nvPr/>
        </p:nvSpPr>
        <p:spPr>
          <a:xfrm>
            <a:off x="0" y="0"/>
            <a:ext cx="12192000" cy="830997"/>
          </a:xfrm>
          <a:prstGeom prst="rect">
            <a:avLst/>
          </a:prstGeom>
          <a:noFill/>
        </p:spPr>
        <p:txBody>
          <a:bodyPr wrap="square" rtlCol="0">
            <a:spAutoFit/>
          </a:bodyPr>
          <a:lstStyle/>
          <a:p>
            <a:pPr algn="ctr"/>
            <a:r>
              <a:rPr lang="en-US" sz="2400" dirty="0" smtClean="0">
                <a:latin typeface="Franklin Gothic Medium" panose="020B0603020102020204" pitchFamily="34" charset="0"/>
              </a:rPr>
              <a:t>Difference between the abundances of gas components of the air in the room and cryogenic temperatures.</a:t>
            </a:r>
            <a:endParaRPr lang="ru-RU" sz="2400" dirty="0">
              <a:latin typeface="Franklin Gothic Medium" panose="020B06030201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782645562"/>
              </p:ext>
            </p:extLst>
          </p:nvPr>
        </p:nvGraphicFramePr>
        <p:xfrm>
          <a:off x="7392144" y="1089922"/>
          <a:ext cx="4799856" cy="5047488"/>
        </p:xfrm>
        <a:graphic>
          <a:graphicData uri="http://schemas.openxmlformats.org/drawingml/2006/table">
            <a:tbl>
              <a:tblPr firstRow="1" firstCol="1" bandRow="1">
                <a:tableStyleId>{5C22544A-7EE6-4342-B048-85BDC9FD1C3A}</a:tableStyleId>
              </a:tblPr>
              <a:tblGrid>
                <a:gridCol w="428886"/>
                <a:gridCol w="1616645"/>
                <a:gridCol w="688582"/>
                <a:gridCol w="900451"/>
                <a:gridCol w="1165292"/>
              </a:tblGrid>
              <a:tr h="628564">
                <a:tc>
                  <a:txBody>
                    <a:bodyPr/>
                    <a:lstStyle/>
                    <a:p>
                      <a:pPr algn="ctr">
                        <a:lnSpc>
                          <a:spcPct val="115000"/>
                        </a:lnSpc>
                        <a:spcAft>
                          <a:spcPts val="0"/>
                        </a:spcAft>
                      </a:pPr>
                      <a:r>
                        <a:rPr lang="ru-RU" sz="18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Gas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ru-RU" sz="1800" dirty="0" smtClean="0">
                          <a:effectLst/>
                        </a:rPr>
                        <a:t>Т</a:t>
                      </a:r>
                      <a:r>
                        <a:rPr lang="en-US" sz="1800" baseline="-25000" dirty="0" smtClean="0">
                          <a:effectLst/>
                        </a:rPr>
                        <a:t>melt</a:t>
                      </a:r>
                      <a:r>
                        <a:rPr lang="ru-RU" sz="1800" dirty="0" smtClean="0">
                          <a:effectLst/>
                        </a:rPr>
                        <a:t>, </a:t>
                      </a:r>
                      <a:r>
                        <a:rPr lang="ru-RU" sz="1800" dirty="0">
                          <a:effectLst/>
                        </a:rPr>
                        <a:t>К</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ru-RU" sz="1800" dirty="0" smtClean="0">
                          <a:effectLst/>
                        </a:rPr>
                        <a:t>Т</a:t>
                      </a:r>
                      <a:r>
                        <a:rPr lang="en-US" sz="1800" baseline="-25000" dirty="0" smtClean="0">
                          <a:effectLst/>
                        </a:rPr>
                        <a:t>boil</a:t>
                      </a:r>
                      <a:r>
                        <a:rPr lang="ru-RU" sz="1800" dirty="0" smtClean="0">
                          <a:effectLst/>
                        </a:rPr>
                        <a:t>, </a:t>
                      </a:r>
                      <a:r>
                        <a:rPr lang="ru-RU" sz="1800" dirty="0">
                          <a:effectLst/>
                        </a:rPr>
                        <a:t>К</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Abundance</a:t>
                      </a:r>
                      <a:r>
                        <a:rPr lang="ru-RU" sz="1800" dirty="0" smtClean="0">
                          <a:effectLst/>
                        </a:rPr>
                        <a:t>., </a:t>
                      </a:r>
                      <a:r>
                        <a:rPr lang="ru-RU" sz="1800" dirty="0">
                          <a:effectLst/>
                        </a:rPr>
                        <a:t>% </a:t>
                      </a:r>
                      <a:r>
                        <a:rPr lang="ru-RU" sz="1800" dirty="0" smtClean="0">
                          <a:effectLst/>
                        </a:rPr>
                        <a:t>(</a:t>
                      </a:r>
                      <a:r>
                        <a:rPr lang="en-US" sz="1800" dirty="0" smtClean="0">
                          <a:effectLst/>
                        </a:rPr>
                        <a:t>by vol.</a:t>
                      </a:r>
                      <a:r>
                        <a:rPr lang="ru-RU" sz="1800" dirty="0" smtClean="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r>
              <a:tr h="307660">
                <a:tc>
                  <a:txBody>
                    <a:bodyPr/>
                    <a:lstStyle/>
                    <a:p>
                      <a:pPr algn="ctr">
                        <a:lnSpc>
                          <a:spcPct val="115000"/>
                        </a:lnSpc>
                        <a:spcAft>
                          <a:spcPts val="0"/>
                        </a:spcAft>
                      </a:pPr>
                      <a:r>
                        <a:rPr lang="ru-RU" sz="18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Nitrogen</a:t>
                      </a:r>
                      <a:r>
                        <a:rPr lang="ru-RU" sz="1800" dirty="0" smtClean="0">
                          <a:effectLst/>
                        </a:rPr>
                        <a:t> </a:t>
                      </a:r>
                      <a:r>
                        <a:rPr lang="ru-RU" sz="1800" dirty="0">
                          <a:effectLst/>
                        </a:rPr>
                        <a:t>(</a:t>
                      </a:r>
                      <a:r>
                        <a:rPr lang="en-US" sz="1800" dirty="0">
                          <a:effectLst/>
                        </a:rPr>
                        <a:t>N</a:t>
                      </a:r>
                      <a:r>
                        <a:rPr lang="ru-RU" sz="1800" baseline="-25000" dirty="0">
                          <a:effectLst/>
                        </a:rPr>
                        <a:t>2</a:t>
                      </a:r>
                      <a:r>
                        <a:rPr lang="ru-RU"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a:effectLst/>
                        </a:rPr>
                        <a:t>63,13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77,33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a:effectLst/>
                        </a:rPr>
                        <a:t>78,084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Oxygen</a:t>
                      </a:r>
                      <a:r>
                        <a:rPr lang="ru-RU" sz="1800" dirty="0" smtClean="0">
                          <a:effectLst/>
                        </a:rPr>
                        <a:t> </a:t>
                      </a:r>
                      <a:r>
                        <a:rPr lang="ru-RU" sz="1800" dirty="0">
                          <a:effectLst/>
                        </a:rPr>
                        <a:t>(</a:t>
                      </a:r>
                      <a:r>
                        <a:rPr lang="en-US" sz="1800" dirty="0">
                          <a:effectLst/>
                        </a:rPr>
                        <a:t>O</a:t>
                      </a:r>
                      <a:r>
                        <a:rPr lang="ru-RU" sz="1800" baseline="-25000" dirty="0">
                          <a:effectLst/>
                        </a:rPr>
                        <a:t>2</a:t>
                      </a:r>
                      <a:r>
                        <a:rPr lang="ru-RU"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a:effectLst/>
                        </a:rPr>
                        <a:t>54,35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90,17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a:effectLst/>
                        </a:rPr>
                        <a:t>20,946</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Carbon dioxide </a:t>
                      </a:r>
                      <a:r>
                        <a:rPr lang="ru-RU" sz="1800" dirty="0" smtClean="0">
                          <a:effectLst/>
                        </a:rPr>
                        <a:t>(</a:t>
                      </a:r>
                      <a:r>
                        <a:rPr lang="en-US" sz="1800" dirty="0">
                          <a:effectLst/>
                        </a:rPr>
                        <a:t>CO</a:t>
                      </a:r>
                      <a:r>
                        <a:rPr lang="ru-RU" sz="1800" baseline="-25000" dirty="0">
                          <a:effectLst/>
                        </a:rPr>
                        <a:t>2</a:t>
                      </a:r>
                      <a:r>
                        <a:rPr lang="ru-RU"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smtClean="0">
                          <a:effectLst/>
                        </a:rPr>
                        <a:t>216,54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a:effectLst/>
                        </a:rPr>
                        <a:t>194,63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0,03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15319">
                <a:tc>
                  <a:txBody>
                    <a:bodyPr/>
                    <a:lstStyle/>
                    <a:p>
                      <a:pPr algn="ctr">
                        <a:lnSpc>
                          <a:spcPct val="115000"/>
                        </a:lnSpc>
                        <a:spcAft>
                          <a:spcPts val="0"/>
                        </a:spcAft>
                      </a:pPr>
                      <a:r>
                        <a:rPr lang="ru-RU" sz="18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Carbon monoxide</a:t>
                      </a:r>
                      <a:r>
                        <a:rPr lang="ru-RU" sz="1800" dirty="0" smtClean="0">
                          <a:effectLst/>
                        </a:rPr>
                        <a:t> </a:t>
                      </a:r>
                      <a:r>
                        <a:rPr lang="ru-RU" sz="1800" dirty="0">
                          <a:effectLst/>
                        </a:rPr>
                        <a:t>(</a:t>
                      </a:r>
                      <a:r>
                        <a:rPr lang="en-US" sz="1800" dirty="0">
                          <a:effectLst/>
                        </a:rPr>
                        <a:t>CO</a:t>
                      </a:r>
                      <a:r>
                        <a:rPr lang="ru-RU"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a:effectLst/>
                        </a:rPr>
                        <a:t>68,12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81,64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ru-RU" sz="1800" dirty="0">
                          <a:effectLst/>
                        </a:rPr>
                        <a:t>0</a:t>
                      </a:r>
                      <a:r>
                        <a:rPr lang="en-US" sz="1800" dirty="0">
                          <a:effectLst/>
                        </a:rPr>
                        <a:t>,00001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Argon</a:t>
                      </a:r>
                      <a:r>
                        <a:rPr lang="ru-RU" sz="1800" dirty="0" smtClean="0">
                          <a:effectLst/>
                        </a:rPr>
                        <a:t> </a:t>
                      </a:r>
                      <a:r>
                        <a:rPr lang="ru-RU" sz="1800" dirty="0">
                          <a:effectLst/>
                        </a:rPr>
                        <a:t>(</a:t>
                      </a:r>
                      <a:r>
                        <a:rPr lang="en-US" sz="1800" dirty="0" err="1">
                          <a:effectLst/>
                        </a:rPr>
                        <a:t>Ar</a:t>
                      </a:r>
                      <a:r>
                        <a:rPr lang="en-US"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83,84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87,24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0,934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solidFill>
                            <a:srgbClr val="FF0000"/>
                          </a:solidFill>
                          <a:effectLst/>
                        </a:rPr>
                        <a:t>Hydrogen</a:t>
                      </a:r>
                      <a:r>
                        <a:rPr lang="ru-RU" sz="1800" dirty="0" smtClean="0">
                          <a:solidFill>
                            <a:srgbClr val="FF0000"/>
                          </a:solidFill>
                          <a:effectLst/>
                        </a:rPr>
                        <a:t> </a:t>
                      </a:r>
                      <a:r>
                        <a:rPr lang="ru-RU" sz="1800" dirty="0">
                          <a:solidFill>
                            <a:srgbClr val="FF0000"/>
                          </a:solidFill>
                          <a:effectLst/>
                        </a:rPr>
                        <a:t>(</a:t>
                      </a:r>
                      <a:r>
                        <a:rPr lang="en-US" sz="1800" dirty="0">
                          <a:solidFill>
                            <a:srgbClr val="FF0000"/>
                          </a:solidFill>
                          <a:effectLst/>
                        </a:rPr>
                        <a:t>H</a:t>
                      </a:r>
                      <a:r>
                        <a:rPr lang="en-US" sz="1800" baseline="-25000" dirty="0">
                          <a:solidFill>
                            <a:srgbClr val="FF0000"/>
                          </a:solidFill>
                          <a:effectLst/>
                        </a:rPr>
                        <a:t>2</a:t>
                      </a:r>
                      <a:r>
                        <a:rPr lang="en-US" sz="1800" dirty="0">
                          <a:solidFill>
                            <a:srgbClr val="FF0000"/>
                          </a:solidFill>
                          <a:effectLst/>
                        </a:rPr>
                        <a:t>)</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FF0000"/>
                          </a:solidFill>
                          <a:effectLst/>
                        </a:rPr>
                        <a:t>13,95</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FF0000"/>
                          </a:solidFill>
                          <a:effectLst/>
                        </a:rPr>
                        <a:t>20,37</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FF0000"/>
                          </a:solidFill>
                          <a:effectLst/>
                        </a:rPr>
                        <a:t>0,0005</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solidFill>
                            <a:srgbClr val="FF0000"/>
                          </a:solidFill>
                          <a:effectLst/>
                        </a:rPr>
                        <a:t>Neon</a:t>
                      </a:r>
                      <a:r>
                        <a:rPr lang="ru-RU" sz="1800" dirty="0" smtClean="0">
                          <a:solidFill>
                            <a:srgbClr val="FF0000"/>
                          </a:solidFill>
                          <a:effectLst/>
                        </a:rPr>
                        <a:t> </a:t>
                      </a:r>
                      <a:r>
                        <a:rPr lang="en-US" sz="1800" dirty="0">
                          <a:solidFill>
                            <a:srgbClr val="FF0000"/>
                          </a:solidFill>
                          <a:effectLst/>
                        </a:rPr>
                        <a:t>(Ne)</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FF0000"/>
                          </a:solidFill>
                          <a:effectLst/>
                        </a:rPr>
                        <a:t>24,62</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solidFill>
                            <a:srgbClr val="FF0000"/>
                          </a:solidFill>
                          <a:effectLst/>
                        </a:rPr>
                        <a:t>27,21</a:t>
                      </a:r>
                      <a:endParaRPr lang="ru-RU"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FF0000"/>
                          </a:solidFill>
                          <a:effectLst/>
                        </a:rPr>
                        <a:t>0,001818</a:t>
                      </a:r>
                      <a:endParaRPr lang="ru-RU"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Krypton</a:t>
                      </a:r>
                      <a:r>
                        <a:rPr lang="ru-RU" sz="1800" dirty="0" smtClean="0">
                          <a:effectLst/>
                        </a:rPr>
                        <a:t> </a:t>
                      </a:r>
                      <a:r>
                        <a:rPr lang="en-US" sz="1800" dirty="0">
                          <a:effectLst/>
                        </a:rPr>
                        <a:t>(Kr)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115,44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119,92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0,000114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ru-RU" sz="1800">
                          <a:effectLst/>
                        </a:rPr>
                        <a:t>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Xenon</a:t>
                      </a:r>
                      <a:r>
                        <a:rPr lang="ru-RU" sz="1800" dirty="0" smtClean="0">
                          <a:effectLst/>
                        </a:rPr>
                        <a:t> </a:t>
                      </a:r>
                      <a:r>
                        <a:rPr lang="en-US" sz="1800" dirty="0">
                          <a:effectLst/>
                        </a:rPr>
                        <a:t>(</a:t>
                      </a:r>
                      <a:r>
                        <a:rPr lang="en-US" sz="1800" dirty="0" err="1">
                          <a:effectLst/>
                        </a:rPr>
                        <a:t>Xe</a:t>
                      </a:r>
                      <a:r>
                        <a:rPr lang="en-US"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161,29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165,18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0,0000087</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en-US" sz="1800">
                          <a:effectLst/>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effectLst/>
                        </a:rPr>
                        <a:t>Methane</a:t>
                      </a:r>
                      <a:r>
                        <a:rPr lang="ru-RU" sz="1800" dirty="0" smtClean="0">
                          <a:effectLst/>
                        </a:rPr>
                        <a:t> </a:t>
                      </a:r>
                      <a:r>
                        <a:rPr lang="en-US" sz="1800" dirty="0">
                          <a:effectLst/>
                        </a:rPr>
                        <a:t>(CH</a:t>
                      </a:r>
                      <a:r>
                        <a:rPr lang="en-US" sz="1800" baseline="-25000" dirty="0">
                          <a:effectLst/>
                        </a:rPr>
                        <a:t>4</a:t>
                      </a:r>
                      <a:r>
                        <a:rPr lang="en-US" sz="1800" dirty="0">
                          <a:effectLst/>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90,65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a:effectLst/>
                        </a:rPr>
                        <a:t>111,56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effectLst/>
                        </a:rPr>
                        <a:t>0,0002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07660">
                <a:tc>
                  <a:txBody>
                    <a:bodyPr/>
                    <a:lstStyle/>
                    <a:p>
                      <a:pPr algn="ctr">
                        <a:lnSpc>
                          <a:spcPct val="115000"/>
                        </a:lnSpc>
                        <a:spcAft>
                          <a:spcPts val="0"/>
                        </a:spcAft>
                      </a:pPr>
                      <a:r>
                        <a:rPr lang="en-US" sz="18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5111" marR="65111" marT="0" marB="0"/>
                </a:tc>
                <a:tc>
                  <a:txBody>
                    <a:bodyPr/>
                    <a:lstStyle/>
                    <a:p>
                      <a:pPr algn="ctr">
                        <a:lnSpc>
                          <a:spcPct val="115000"/>
                        </a:lnSpc>
                        <a:spcAft>
                          <a:spcPts val="0"/>
                        </a:spcAft>
                      </a:pPr>
                      <a:r>
                        <a:rPr lang="en-US" sz="1800" dirty="0" smtClean="0">
                          <a:solidFill>
                            <a:srgbClr val="00B0F0"/>
                          </a:solidFill>
                          <a:effectLst/>
                        </a:rPr>
                        <a:t>Helium</a:t>
                      </a:r>
                      <a:r>
                        <a:rPr lang="ru-RU" sz="1800" dirty="0" smtClean="0">
                          <a:solidFill>
                            <a:srgbClr val="00B0F0"/>
                          </a:solidFill>
                          <a:effectLst/>
                        </a:rPr>
                        <a:t> </a:t>
                      </a:r>
                      <a:r>
                        <a:rPr lang="en-US" sz="1800" dirty="0">
                          <a:solidFill>
                            <a:srgbClr val="00B0F0"/>
                          </a:solidFill>
                          <a:effectLst/>
                        </a:rPr>
                        <a:t>(He)</a:t>
                      </a:r>
                      <a:endParaRPr lang="ru-RU" sz="1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00B0F0"/>
                          </a:solidFill>
                          <a:effectLst/>
                        </a:rPr>
                        <a:t>1,74</a:t>
                      </a:r>
                      <a:endParaRPr lang="ru-RU" sz="1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00B0F0"/>
                          </a:solidFill>
                          <a:effectLst/>
                        </a:rPr>
                        <a:t>4,206</a:t>
                      </a:r>
                      <a:endParaRPr lang="ru-RU" sz="1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n-US" sz="1800" dirty="0">
                          <a:solidFill>
                            <a:srgbClr val="00B0F0"/>
                          </a:solidFill>
                          <a:effectLst/>
                        </a:rPr>
                        <a:t>0,000524</a:t>
                      </a:r>
                      <a:endParaRPr lang="ru-RU" sz="1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7" name="TextBox 6"/>
          <p:cNvSpPr txBox="1"/>
          <p:nvPr/>
        </p:nvSpPr>
        <p:spPr>
          <a:xfrm>
            <a:off x="2207568" y="1597758"/>
            <a:ext cx="1038799"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OH, H</a:t>
            </a:r>
            <a:r>
              <a:rPr lang="en-US" b="1" baseline="-25000" dirty="0" smtClean="0">
                <a:effectLst>
                  <a:outerShdw blurRad="38100" dist="38100" dir="2700000" algn="tl">
                    <a:srgbClr val="000000">
                      <a:alpha val="43137"/>
                    </a:srgbClr>
                  </a:outerShdw>
                </a:effectLst>
              </a:rPr>
              <a:t>2</a:t>
            </a:r>
            <a:r>
              <a:rPr lang="en-US" b="1" dirty="0" smtClean="0">
                <a:effectLst>
                  <a:outerShdw blurRad="38100" dist="38100" dir="2700000" algn="tl">
                    <a:srgbClr val="000000">
                      <a:alpha val="43137"/>
                    </a:srgbClr>
                  </a:outerShdw>
                </a:effectLst>
              </a:rPr>
              <a:t>O</a:t>
            </a:r>
            <a:endParaRPr lang="ru-RU" b="1" dirty="0">
              <a:effectLst>
                <a:outerShdw blurRad="38100" dist="38100" dir="2700000" algn="tl">
                  <a:srgbClr val="000000">
                    <a:alpha val="43137"/>
                  </a:srgbClr>
                </a:outerShdw>
              </a:effectLst>
            </a:endParaRPr>
          </a:p>
        </p:txBody>
      </p:sp>
      <p:sp>
        <p:nvSpPr>
          <p:cNvPr id="8" name="TextBox 7"/>
          <p:cNvSpPr txBox="1"/>
          <p:nvPr/>
        </p:nvSpPr>
        <p:spPr>
          <a:xfrm>
            <a:off x="1775520" y="1969457"/>
            <a:ext cx="720080"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C,CH,O,N</a:t>
            </a:r>
            <a:endParaRPr lang="ru-RU" b="1" baseline="-25000" dirty="0">
              <a:effectLst>
                <a:outerShdw blurRad="38100" dist="38100" dir="2700000" algn="tl">
                  <a:srgbClr val="000000">
                    <a:alpha val="43137"/>
                  </a:srgbClr>
                </a:outerShdw>
              </a:effectLst>
            </a:endParaRPr>
          </a:p>
        </p:txBody>
      </p:sp>
      <p:sp>
        <p:nvSpPr>
          <p:cNvPr id="9" name="TextBox 8"/>
          <p:cNvSpPr txBox="1"/>
          <p:nvPr/>
        </p:nvSpPr>
        <p:spPr>
          <a:xfrm>
            <a:off x="1271464" y="507831"/>
            <a:ext cx="720080"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H,H</a:t>
            </a:r>
            <a:r>
              <a:rPr lang="en-US" b="1" baseline="-25000" dirty="0" smtClean="0">
                <a:effectLst>
                  <a:outerShdw blurRad="38100" dist="38100" dir="2700000" algn="tl">
                    <a:srgbClr val="000000">
                      <a:alpha val="43137"/>
                    </a:srgbClr>
                  </a:outerShdw>
                </a:effectLst>
              </a:rPr>
              <a:t>2</a:t>
            </a:r>
            <a:r>
              <a:rPr lang="en-US" b="1" dirty="0" smtClean="0">
                <a:effectLst>
                  <a:outerShdw blurRad="38100" dist="38100" dir="2700000" algn="tl">
                    <a:srgbClr val="000000">
                      <a:alpha val="43137"/>
                    </a:srgbClr>
                  </a:outerShdw>
                </a:effectLst>
              </a:rPr>
              <a:t>,He</a:t>
            </a:r>
            <a:endParaRPr lang="ru-RU" b="1" dirty="0">
              <a:effectLst>
                <a:outerShdw blurRad="38100" dist="38100" dir="2700000" algn="tl">
                  <a:srgbClr val="000000">
                    <a:alpha val="43137"/>
                  </a:srgbClr>
                </a:outerShdw>
              </a:effectLst>
            </a:endParaRPr>
          </a:p>
        </p:txBody>
      </p:sp>
      <p:sp>
        <p:nvSpPr>
          <p:cNvPr id="10" name="TextBox 9"/>
          <p:cNvSpPr txBox="1"/>
          <p:nvPr/>
        </p:nvSpPr>
        <p:spPr>
          <a:xfrm>
            <a:off x="2886327" y="3567499"/>
            <a:ext cx="72008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Ne</a:t>
            </a:r>
            <a:endParaRPr lang="ru-RU" b="1" dirty="0">
              <a:effectLst>
                <a:outerShdw blurRad="38100" dist="38100" dir="2700000" algn="tl">
                  <a:srgbClr val="000000">
                    <a:alpha val="43137"/>
                  </a:srgbClr>
                </a:outerShdw>
              </a:effectLst>
            </a:endParaRPr>
          </a:p>
        </p:txBody>
      </p:sp>
      <p:sp>
        <p:nvSpPr>
          <p:cNvPr id="11" name="TextBox 10"/>
          <p:cNvSpPr txBox="1"/>
          <p:nvPr/>
        </p:nvSpPr>
        <p:spPr>
          <a:xfrm>
            <a:off x="3090211" y="1041835"/>
            <a:ext cx="72008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N</a:t>
            </a:r>
            <a:r>
              <a:rPr lang="en-US" b="1" baseline="-25000" dirty="0" smtClean="0">
                <a:effectLst>
                  <a:outerShdw blurRad="38100" dist="38100" dir="2700000" algn="tl">
                    <a:srgbClr val="000000">
                      <a:alpha val="43137"/>
                    </a:srgbClr>
                  </a:outerShdw>
                </a:effectLst>
              </a:rPr>
              <a:t>2</a:t>
            </a:r>
            <a:endParaRPr lang="ru-RU" b="1" dirty="0">
              <a:effectLst>
                <a:outerShdw blurRad="38100" dist="38100" dir="2700000" algn="tl">
                  <a:srgbClr val="000000">
                    <a:alpha val="43137"/>
                  </a:srgbClr>
                </a:outerShdw>
              </a:effectLst>
            </a:endParaRPr>
          </a:p>
        </p:txBody>
      </p:sp>
      <p:sp>
        <p:nvSpPr>
          <p:cNvPr id="12" name="TextBox 11"/>
          <p:cNvSpPr txBox="1"/>
          <p:nvPr/>
        </p:nvSpPr>
        <p:spPr>
          <a:xfrm>
            <a:off x="3515746" y="1456867"/>
            <a:ext cx="72008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O</a:t>
            </a:r>
            <a:r>
              <a:rPr lang="en-US" b="1" baseline="-25000" dirty="0" smtClean="0">
                <a:effectLst>
                  <a:outerShdw blurRad="38100" dist="38100" dir="2700000" algn="tl">
                    <a:srgbClr val="000000">
                      <a:alpha val="43137"/>
                    </a:srgbClr>
                  </a:outerShdw>
                </a:effectLst>
              </a:rPr>
              <a:t>2</a:t>
            </a:r>
            <a:endParaRPr lang="ru-RU" b="1" dirty="0">
              <a:effectLst>
                <a:outerShdw blurRad="38100" dist="38100" dir="2700000" algn="tl">
                  <a:srgbClr val="000000">
                    <a:alpha val="43137"/>
                  </a:srgbClr>
                </a:outerShdw>
              </a:effectLst>
            </a:endParaRPr>
          </a:p>
        </p:txBody>
      </p:sp>
      <p:sp>
        <p:nvSpPr>
          <p:cNvPr id="13" name="TextBox 12"/>
          <p:cNvSpPr txBox="1"/>
          <p:nvPr/>
        </p:nvSpPr>
        <p:spPr>
          <a:xfrm>
            <a:off x="4051669" y="2437386"/>
            <a:ext cx="720080" cy="369332"/>
          </a:xfrm>
          <a:prstGeom prst="rect">
            <a:avLst/>
          </a:prstGeom>
          <a:noFill/>
        </p:spPr>
        <p:txBody>
          <a:bodyPr wrap="square" rtlCol="0">
            <a:spAutoFit/>
          </a:bodyPr>
          <a:lstStyle/>
          <a:p>
            <a:r>
              <a:rPr lang="en-US" b="1" dirty="0" err="1" smtClean="0">
                <a:effectLst>
                  <a:outerShdw blurRad="38100" dist="38100" dir="2700000" algn="tl">
                    <a:srgbClr val="000000">
                      <a:alpha val="43137"/>
                    </a:srgbClr>
                  </a:outerShdw>
                </a:effectLst>
              </a:rPr>
              <a:t>Ar</a:t>
            </a:r>
            <a:endParaRPr lang="ru-RU" b="1" dirty="0">
              <a:effectLst>
                <a:outerShdw blurRad="38100" dist="38100" dir="2700000" algn="tl">
                  <a:srgbClr val="000000">
                    <a:alpha val="43137"/>
                  </a:srgbClr>
                </a:outerShdw>
              </a:effectLst>
            </a:endParaRPr>
          </a:p>
        </p:txBody>
      </p:sp>
      <p:sp>
        <p:nvSpPr>
          <p:cNvPr id="14" name="TextBox 13"/>
          <p:cNvSpPr txBox="1"/>
          <p:nvPr/>
        </p:nvSpPr>
        <p:spPr>
          <a:xfrm>
            <a:off x="4419156" y="2292622"/>
            <a:ext cx="72008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CO</a:t>
            </a:r>
            <a:r>
              <a:rPr lang="en-US" b="1" baseline="-25000" dirty="0" smtClean="0">
                <a:effectLst>
                  <a:outerShdw blurRad="38100" dist="38100" dir="2700000" algn="tl">
                    <a:srgbClr val="000000">
                      <a:alpha val="43137"/>
                    </a:srgbClr>
                  </a:outerShdw>
                </a:effectLst>
              </a:rPr>
              <a:t>2</a:t>
            </a:r>
            <a:endParaRPr lang="ru-RU" b="1" baseline="-25000" dirty="0">
              <a:effectLst>
                <a:outerShdw blurRad="38100" dist="38100" dir="2700000" algn="tl">
                  <a:srgbClr val="000000">
                    <a:alpha val="43137"/>
                  </a:srgbClr>
                </a:outerShdw>
              </a:effectLst>
            </a:endParaRPr>
          </a:p>
        </p:txBody>
      </p:sp>
      <p:sp>
        <p:nvSpPr>
          <p:cNvPr id="15" name="TextBox 14"/>
          <p:cNvSpPr txBox="1"/>
          <p:nvPr/>
        </p:nvSpPr>
        <p:spPr>
          <a:xfrm>
            <a:off x="5148851" y="3781025"/>
            <a:ext cx="1866191"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Different organic structures</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1149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2420982" y="36188"/>
            <a:ext cx="7350035" cy="74808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Franklin Gothic Medium" panose="020B0603020102020204" pitchFamily="34" charset="0"/>
              </a:rPr>
              <a:t>RF Funnel Transformer</a:t>
            </a:r>
            <a:r>
              <a:rPr lang="ru-RU" dirty="0" smtClean="0">
                <a:latin typeface="Franklin Gothic Medium" panose="020B0603020102020204" pitchFamily="34" charset="0"/>
              </a:rPr>
              <a:t>.</a:t>
            </a:r>
            <a:endParaRPr lang="cs-CZ" dirty="0">
              <a:latin typeface="Franklin Gothic Medium" panose="020B0603020102020204" pitchFamily="34" charset="0"/>
            </a:endParaRPr>
          </a:p>
        </p:txBody>
      </p:sp>
      <p:sp>
        <p:nvSpPr>
          <p:cNvPr id="3" name="Zástupný symbol pro obsah 2"/>
          <p:cNvSpPr txBox="1">
            <a:spLocks/>
          </p:cNvSpPr>
          <p:nvPr/>
        </p:nvSpPr>
        <p:spPr>
          <a:xfrm>
            <a:off x="263352" y="908720"/>
            <a:ext cx="11183853" cy="172191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400" dirty="0" smtClean="0">
                <a:latin typeface="Franklin Gothic Medium" panose="020B0603020102020204" pitchFamily="34" charset="0"/>
              </a:rPr>
              <a:t>Required parameters are ~1 MHz and up to 180 </a:t>
            </a:r>
            <a:r>
              <a:rPr lang="en-US" sz="2400" dirty="0" err="1" smtClean="0">
                <a:latin typeface="Franklin Gothic Medium" panose="020B0603020102020204" pitchFamily="34" charset="0"/>
              </a:rPr>
              <a:t>Vpp</a:t>
            </a:r>
            <a:r>
              <a:rPr lang="en-US" sz="2400" dirty="0" smtClean="0">
                <a:latin typeface="Franklin Gothic Medium" panose="020B0603020102020204" pitchFamily="34" charset="0"/>
              </a:rPr>
              <a:t> </a:t>
            </a:r>
            <a:br>
              <a:rPr lang="en-US" sz="2400" dirty="0" smtClean="0">
                <a:latin typeface="Franklin Gothic Medium" panose="020B0603020102020204" pitchFamily="34" charset="0"/>
              </a:rPr>
            </a:br>
            <a:r>
              <a:rPr lang="en-US" sz="2400" dirty="0" smtClean="0">
                <a:latin typeface="Franklin Gothic Medium" panose="020B0603020102020204" pitchFamily="34" charset="0"/>
              </a:rPr>
              <a:t>at lowest possible power consumption </a:t>
            </a:r>
          </a:p>
          <a:p>
            <a:pPr>
              <a:lnSpc>
                <a:spcPct val="120000"/>
              </a:lnSpc>
            </a:pPr>
            <a:r>
              <a:rPr lang="en-US" sz="2400" dirty="0" smtClean="0">
                <a:latin typeface="Franklin Gothic Medium" panose="020B0603020102020204" pitchFamily="34" charset="0"/>
              </a:rPr>
              <a:t>Transformer Matching suppose to match primary coil at 50 Ω </a:t>
            </a:r>
          </a:p>
          <a:p>
            <a:pPr>
              <a:lnSpc>
                <a:spcPct val="120000"/>
              </a:lnSpc>
            </a:pPr>
            <a:r>
              <a:rPr lang="en-US" sz="2400" dirty="0" smtClean="0">
                <a:latin typeface="Franklin Gothic Medium" panose="020B0603020102020204" pitchFamily="34" charset="0"/>
              </a:rPr>
              <a:t>Amplitude at input is 13.6 </a:t>
            </a:r>
            <a:r>
              <a:rPr lang="en-US" sz="2400" dirty="0" err="1" smtClean="0">
                <a:latin typeface="Franklin Gothic Medium" panose="020B0603020102020204" pitchFamily="34" charset="0"/>
              </a:rPr>
              <a:t>Vpp</a:t>
            </a:r>
            <a:r>
              <a:rPr lang="en-US" sz="2400" dirty="0" smtClean="0">
                <a:latin typeface="Franklin Gothic Medium" panose="020B0603020102020204" pitchFamily="34" charset="0"/>
              </a:rPr>
              <a:t> for 180 </a:t>
            </a:r>
            <a:r>
              <a:rPr lang="en-US" sz="2400" dirty="0" err="1" smtClean="0">
                <a:latin typeface="Franklin Gothic Medium" panose="020B0603020102020204" pitchFamily="34" charset="0"/>
              </a:rPr>
              <a:t>Vpp</a:t>
            </a:r>
            <a:r>
              <a:rPr lang="en-US" sz="2400" dirty="0" smtClean="0">
                <a:latin typeface="Franklin Gothic Medium" panose="020B0603020102020204" pitchFamily="34" charset="0"/>
              </a:rPr>
              <a:t> output amplitude. </a:t>
            </a:r>
          </a:p>
          <a:p>
            <a:pPr marL="0" indent="0">
              <a:lnSpc>
                <a:spcPct val="120000"/>
              </a:lnSpc>
              <a:buFont typeface="Arial" pitchFamily="34" charset="0"/>
              <a:buNone/>
            </a:pPr>
            <a:endParaRPr lang="en-US" sz="2000" dirty="0"/>
          </a:p>
        </p:txBody>
      </p:sp>
      <p:sp>
        <p:nvSpPr>
          <p:cNvPr id="4" name="Zástupný symbol pro obsah 2">
            <a:extLst>
              <a:ext uri="{FF2B5EF4-FFF2-40B4-BE49-F238E27FC236}">
                <a16:creationId xmlns="" xmlns:a16="http://schemas.microsoft.com/office/drawing/2014/main" id="{EB1981FB-F6AB-1AC8-A209-EE90CDFD877B}"/>
              </a:ext>
            </a:extLst>
          </p:cNvPr>
          <p:cNvSpPr txBox="1">
            <a:spLocks/>
          </p:cNvSpPr>
          <p:nvPr/>
        </p:nvSpPr>
        <p:spPr>
          <a:xfrm>
            <a:off x="8760296" y="628031"/>
            <a:ext cx="4451230" cy="817717"/>
          </a:xfrm>
          <a:prstGeom prst="rect">
            <a:avLst/>
          </a:prstGeom>
        </p:spPr>
        <p:txBody>
          <a:bodyPr vert="horz" lIns="0" tIns="0" rIns="0" bIns="0" rtlCol="0">
            <a:normAutofit/>
          </a:bodyPr>
          <a:lstStyle>
            <a:lvl1pPr marL="360365" indent="-360365" algn="l" defTabSz="1216015" rtl="0" eaLnBrk="1" latinLnBrk="0" hangingPunct="1">
              <a:lnSpc>
                <a:spcPct val="100000"/>
              </a:lnSpc>
              <a:spcBef>
                <a:spcPts val="1330"/>
              </a:spcBef>
              <a:buFont typeface="Arial" panose="020B0604020202020204" pitchFamily="34" charset="0"/>
              <a:buChar char="−"/>
              <a:defRPr sz="2702" kern="1200">
                <a:solidFill>
                  <a:schemeClr val="accent1"/>
                </a:solidFill>
                <a:latin typeface="Arial" panose="020B0604020202020204" pitchFamily="34" charset="0"/>
                <a:ea typeface="+mn-ea"/>
                <a:cs typeface="Arial" panose="020B0604020202020204" pitchFamily="34" charset="0"/>
              </a:defRPr>
            </a:lvl1pPr>
            <a:lvl2pPr marL="729310" indent="-368945" algn="l" defTabSz="1216015" rtl="0" eaLnBrk="1" latinLnBrk="0" hangingPunct="1">
              <a:lnSpc>
                <a:spcPct val="100000"/>
              </a:lnSpc>
              <a:spcBef>
                <a:spcPts val="665"/>
              </a:spcBef>
              <a:buFont typeface="Arial" panose="020B0604020202020204" pitchFamily="34" charset="0"/>
              <a:buChar char="−"/>
              <a:defRPr sz="2432" kern="1200">
                <a:solidFill>
                  <a:schemeClr val="accent2"/>
                </a:solidFill>
                <a:latin typeface="Arial" panose="020B0604020202020204" pitchFamily="34" charset="0"/>
                <a:ea typeface="+mn-ea"/>
                <a:cs typeface="Arial" panose="020B0604020202020204" pitchFamily="34" charset="0"/>
              </a:defRPr>
            </a:lvl2pPr>
            <a:lvl3pPr marL="1089675" indent="-360365" algn="l" defTabSz="1216015" rtl="0" eaLnBrk="1" latinLnBrk="0" hangingPunct="1">
              <a:lnSpc>
                <a:spcPct val="100000"/>
              </a:lnSpc>
              <a:spcBef>
                <a:spcPts val="665"/>
              </a:spcBef>
              <a:buFont typeface="Arial" panose="020B0604020202020204" pitchFamily="34" charset="0"/>
              <a:buChar char="−"/>
              <a:defRPr sz="2162" kern="1200">
                <a:solidFill>
                  <a:schemeClr val="accent2"/>
                </a:solidFill>
                <a:latin typeface="Arial" panose="020B0604020202020204" pitchFamily="34" charset="0"/>
                <a:ea typeface="+mn-ea"/>
                <a:cs typeface="Arial" panose="020B0604020202020204" pitchFamily="34" charset="0"/>
              </a:defRPr>
            </a:lvl3pPr>
            <a:lvl4pPr marL="1447896" indent="-35822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4pPr>
            <a:lvl5pPr marL="1818985" indent="-37109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5pPr>
            <a:lvl6pPr marL="3344043"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2052"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60059"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8067"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a:lstStyle>
          <a:p>
            <a:pPr marL="360365" lvl="1" indent="0">
              <a:lnSpc>
                <a:spcPts val="3000"/>
              </a:lnSpc>
              <a:buNone/>
            </a:pPr>
            <a:r>
              <a:rPr lang="en-US" sz="1600" dirty="0"/>
              <a:t>Transformer Matching formula:</a:t>
            </a: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D186C04B-7BAF-6B58-CABC-8857541E4108}"/>
                  </a:ext>
                </a:extLst>
              </p:cNvPr>
              <p:cNvSpPr txBox="1"/>
              <p:nvPr/>
            </p:nvSpPr>
            <p:spPr>
              <a:xfrm>
                <a:off x="9226048" y="973725"/>
                <a:ext cx="1503963" cy="7602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chemeClr val="accent1">
                                  <a:lumMod val="75000"/>
                                </a:schemeClr>
                              </a:solidFill>
                              <a:latin typeface="Cambria Math" panose="02040503050406030204" pitchFamily="18" charset="0"/>
                            </a:rPr>
                          </m:ctrlPr>
                        </m:fPr>
                        <m:num>
                          <m:sSub>
                            <m:sSubPr>
                              <m:ctrlPr>
                                <a:rPr lang="en-US" sz="2000" b="1" i="1" smtClean="0">
                                  <a:solidFill>
                                    <a:schemeClr val="accent1">
                                      <a:lumMod val="75000"/>
                                    </a:schemeClr>
                                  </a:solidFill>
                                  <a:latin typeface="Cambria Math" panose="02040503050406030204" pitchFamily="18" charset="0"/>
                                </a:rPr>
                              </m:ctrlPr>
                            </m:sSubPr>
                            <m:e>
                              <m:r>
                                <a:rPr lang="en-US" sz="2000" b="1" i="1" smtClean="0">
                                  <a:solidFill>
                                    <a:schemeClr val="accent1">
                                      <a:lumMod val="75000"/>
                                    </a:schemeClr>
                                  </a:solidFill>
                                  <a:latin typeface="Cambria Math" panose="02040503050406030204" pitchFamily="18" charset="0"/>
                                </a:rPr>
                                <m:t>𝒁</m:t>
                              </m:r>
                            </m:e>
                            <m:sub>
                              <m:r>
                                <a:rPr lang="en-US" sz="2000" b="1" i="1" smtClean="0">
                                  <a:solidFill>
                                    <a:schemeClr val="accent1">
                                      <a:lumMod val="75000"/>
                                    </a:schemeClr>
                                  </a:solidFill>
                                  <a:latin typeface="Cambria Math" panose="02040503050406030204" pitchFamily="18" charset="0"/>
                                </a:rPr>
                                <m:t>𝒑</m:t>
                              </m:r>
                            </m:sub>
                          </m:sSub>
                        </m:num>
                        <m:den>
                          <m:sSub>
                            <m:sSubPr>
                              <m:ctrlPr>
                                <a:rPr lang="en-US" sz="2000" b="1" i="1" smtClean="0">
                                  <a:solidFill>
                                    <a:schemeClr val="accent1">
                                      <a:lumMod val="75000"/>
                                    </a:schemeClr>
                                  </a:solidFill>
                                  <a:latin typeface="Cambria Math" panose="02040503050406030204" pitchFamily="18" charset="0"/>
                                </a:rPr>
                              </m:ctrlPr>
                            </m:sSubPr>
                            <m:e>
                              <m:r>
                                <a:rPr lang="en-US" sz="2000" b="1" i="1" smtClean="0">
                                  <a:solidFill>
                                    <a:schemeClr val="accent1">
                                      <a:lumMod val="75000"/>
                                    </a:schemeClr>
                                  </a:solidFill>
                                  <a:latin typeface="Cambria Math" panose="02040503050406030204" pitchFamily="18" charset="0"/>
                                </a:rPr>
                                <m:t>𝒁</m:t>
                              </m:r>
                            </m:e>
                            <m:sub>
                              <m:r>
                                <a:rPr lang="en-US" sz="2000" b="1" i="1" smtClean="0">
                                  <a:solidFill>
                                    <a:schemeClr val="accent1">
                                      <a:lumMod val="75000"/>
                                    </a:schemeClr>
                                  </a:solidFill>
                                  <a:latin typeface="Cambria Math" panose="02040503050406030204" pitchFamily="18" charset="0"/>
                                </a:rPr>
                                <m:t>𝒔</m:t>
                              </m:r>
                            </m:sub>
                          </m:sSub>
                        </m:den>
                      </m:f>
                      <m:r>
                        <a:rPr lang="en-US" sz="2000" b="1" i="1" smtClean="0">
                          <a:solidFill>
                            <a:schemeClr val="accent1">
                              <a:lumMod val="75000"/>
                            </a:schemeClr>
                          </a:solidFill>
                          <a:latin typeface="Cambria Math" panose="02040503050406030204" pitchFamily="18" charset="0"/>
                        </a:rPr>
                        <m:t>=</m:t>
                      </m:r>
                      <m:sSup>
                        <m:sSupPr>
                          <m:ctrlPr>
                            <a:rPr lang="en-US" sz="2000" b="1" i="1" smtClean="0">
                              <a:solidFill>
                                <a:schemeClr val="accent1">
                                  <a:lumMod val="75000"/>
                                </a:schemeClr>
                              </a:solidFill>
                              <a:latin typeface="Cambria Math" panose="02040503050406030204" pitchFamily="18" charset="0"/>
                            </a:rPr>
                          </m:ctrlPr>
                        </m:sSupPr>
                        <m:e>
                          <m:d>
                            <m:dPr>
                              <m:ctrlPr>
                                <a:rPr lang="en-US" sz="2000" b="1" i="1" smtClean="0">
                                  <a:solidFill>
                                    <a:schemeClr val="accent1">
                                      <a:lumMod val="75000"/>
                                    </a:schemeClr>
                                  </a:solidFill>
                                  <a:latin typeface="Cambria Math" panose="02040503050406030204" pitchFamily="18" charset="0"/>
                                </a:rPr>
                              </m:ctrlPr>
                            </m:dPr>
                            <m:e>
                              <m:f>
                                <m:fPr>
                                  <m:ctrlPr>
                                    <a:rPr lang="en-US" sz="2000" b="1" i="1" smtClean="0">
                                      <a:solidFill>
                                        <a:schemeClr val="accent1">
                                          <a:lumMod val="75000"/>
                                        </a:schemeClr>
                                      </a:solidFill>
                                      <a:latin typeface="Cambria Math" panose="02040503050406030204" pitchFamily="18" charset="0"/>
                                    </a:rPr>
                                  </m:ctrlPr>
                                </m:fPr>
                                <m:num>
                                  <m:sSub>
                                    <m:sSubPr>
                                      <m:ctrlPr>
                                        <a:rPr lang="en-US" sz="2000" b="1" i="1" smtClean="0">
                                          <a:solidFill>
                                            <a:schemeClr val="accent1">
                                              <a:lumMod val="75000"/>
                                            </a:schemeClr>
                                          </a:solidFill>
                                          <a:latin typeface="Cambria Math" panose="02040503050406030204" pitchFamily="18" charset="0"/>
                                        </a:rPr>
                                      </m:ctrlPr>
                                    </m:sSubPr>
                                    <m:e>
                                      <m:r>
                                        <a:rPr lang="en-US" sz="2000" b="1" i="1" smtClean="0">
                                          <a:solidFill>
                                            <a:schemeClr val="accent1">
                                              <a:lumMod val="75000"/>
                                            </a:schemeClr>
                                          </a:solidFill>
                                          <a:latin typeface="Cambria Math" panose="02040503050406030204" pitchFamily="18" charset="0"/>
                                        </a:rPr>
                                        <m:t>𝑵</m:t>
                                      </m:r>
                                    </m:e>
                                    <m:sub>
                                      <m:r>
                                        <a:rPr lang="en-US" sz="2000" b="1" i="1" smtClean="0">
                                          <a:solidFill>
                                            <a:schemeClr val="accent1">
                                              <a:lumMod val="75000"/>
                                            </a:schemeClr>
                                          </a:solidFill>
                                          <a:latin typeface="Cambria Math" panose="02040503050406030204" pitchFamily="18" charset="0"/>
                                        </a:rPr>
                                        <m:t>𝒑</m:t>
                                      </m:r>
                                    </m:sub>
                                  </m:sSub>
                                </m:num>
                                <m:den>
                                  <m:sSub>
                                    <m:sSubPr>
                                      <m:ctrlPr>
                                        <a:rPr lang="en-US" sz="2000" b="1" i="1" smtClean="0">
                                          <a:solidFill>
                                            <a:schemeClr val="accent1">
                                              <a:lumMod val="75000"/>
                                            </a:schemeClr>
                                          </a:solidFill>
                                          <a:latin typeface="Cambria Math" panose="02040503050406030204" pitchFamily="18" charset="0"/>
                                        </a:rPr>
                                      </m:ctrlPr>
                                    </m:sSubPr>
                                    <m:e>
                                      <m:r>
                                        <a:rPr lang="en-US" sz="2000" b="1" i="1" smtClean="0">
                                          <a:solidFill>
                                            <a:schemeClr val="accent1">
                                              <a:lumMod val="75000"/>
                                            </a:schemeClr>
                                          </a:solidFill>
                                          <a:latin typeface="Cambria Math" panose="02040503050406030204" pitchFamily="18" charset="0"/>
                                        </a:rPr>
                                        <m:t>𝑵</m:t>
                                      </m:r>
                                    </m:e>
                                    <m:sub>
                                      <m:r>
                                        <a:rPr lang="en-US" sz="2000" b="1" i="1" smtClean="0">
                                          <a:solidFill>
                                            <a:schemeClr val="accent1">
                                              <a:lumMod val="75000"/>
                                            </a:schemeClr>
                                          </a:solidFill>
                                          <a:latin typeface="Cambria Math" panose="02040503050406030204" pitchFamily="18" charset="0"/>
                                        </a:rPr>
                                        <m:t>𝒔</m:t>
                                      </m:r>
                                    </m:sub>
                                  </m:sSub>
                                </m:den>
                              </m:f>
                            </m:e>
                          </m:d>
                        </m:e>
                        <m:sup>
                          <m:r>
                            <a:rPr lang="en-US" sz="2000" b="1" i="1" smtClean="0">
                              <a:solidFill>
                                <a:schemeClr val="accent1">
                                  <a:lumMod val="75000"/>
                                </a:schemeClr>
                              </a:solidFill>
                              <a:latin typeface="Cambria Math" panose="02040503050406030204" pitchFamily="18" charset="0"/>
                            </a:rPr>
                            <m:t>𝟐</m:t>
                          </m:r>
                        </m:sup>
                      </m:sSup>
                    </m:oMath>
                  </m:oMathPara>
                </a14:m>
                <a:endParaRPr lang="en-US" sz="2000" b="1"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xmlns:a14="http://schemas.microsoft.com/office/drawing/2010/main" xmlns="" id="{D186C04B-7BAF-6B58-CABC-8857541E4108}"/>
                  </a:ext>
                </a:extLst>
              </p:cNvPr>
              <p:cNvSpPr txBox="1">
                <a:spLocks noRot="1" noChangeAspect="1" noMove="1" noResize="1" noEditPoints="1" noAdjustHandles="1" noChangeArrowheads="1" noChangeShapeType="1" noTextEdit="1"/>
              </p:cNvSpPr>
              <p:nvPr/>
            </p:nvSpPr>
            <p:spPr>
              <a:xfrm>
                <a:off x="9226048" y="973725"/>
                <a:ext cx="1503963" cy="760208"/>
              </a:xfrm>
              <a:prstGeom prst="rect">
                <a:avLst/>
              </a:prstGeom>
              <a:blipFill rotWithShape="0">
                <a:blip r:embed="rId2"/>
                <a:stretch>
                  <a:fillRect/>
                </a:stretch>
              </a:blipFill>
            </p:spPr>
            <p:txBody>
              <a:bodyPr/>
              <a:lstStyle/>
              <a:p>
                <a:r>
                  <a:rPr lang="ru-RU">
                    <a:noFill/>
                  </a:rPr>
                  <a:t> </a:t>
                </a:r>
              </a:p>
            </p:txBody>
          </p:sp>
        </mc:Fallback>
      </mc:AlternateContent>
      <p:sp>
        <p:nvSpPr>
          <p:cNvPr id="6" name="Zástupný symbol pro obsah 2">
            <a:extLst>
              <a:ext uri="{FF2B5EF4-FFF2-40B4-BE49-F238E27FC236}">
                <a16:creationId xmlns="" xmlns:a16="http://schemas.microsoft.com/office/drawing/2014/main" id="{830F54D4-7170-7B9A-AA71-759017DEBDE9}"/>
              </a:ext>
            </a:extLst>
          </p:cNvPr>
          <p:cNvSpPr txBox="1">
            <a:spLocks/>
          </p:cNvSpPr>
          <p:nvPr/>
        </p:nvSpPr>
        <p:spPr>
          <a:xfrm>
            <a:off x="4666719" y="2672340"/>
            <a:ext cx="4309601" cy="907202"/>
          </a:xfrm>
          <a:prstGeom prst="rect">
            <a:avLst/>
          </a:prstGeom>
        </p:spPr>
        <p:txBody>
          <a:bodyPr vert="horz" lIns="0" tIns="0" rIns="0" bIns="0" rtlCol="0">
            <a:normAutofit fontScale="25000" lnSpcReduction="20000"/>
          </a:bodyPr>
          <a:lstStyle>
            <a:lvl1pPr marL="360365" indent="-360365" algn="l" defTabSz="1216015" rtl="0" eaLnBrk="1" latinLnBrk="0" hangingPunct="1">
              <a:lnSpc>
                <a:spcPct val="100000"/>
              </a:lnSpc>
              <a:spcBef>
                <a:spcPts val="1330"/>
              </a:spcBef>
              <a:buFont typeface="Arial" panose="020B0604020202020204" pitchFamily="34" charset="0"/>
              <a:buChar char="−"/>
              <a:defRPr sz="2702" kern="1200">
                <a:solidFill>
                  <a:schemeClr val="accent1"/>
                </a:solidFill>
                <a:latin typeface="Arial" panose="020B0604020202020204" pitchFamily="34" charset="0"/>
                <a:ea typeface="+mn-ea"/>
                <a:cs typeface="Arial" panose="020B0604020202020204" pitchFamily="34" charset="0"/>
              </a:defRPr>
            </a:lvl1pPr>
            <a:lvl2pPr marL="729310" indent="-368945" algn="l" defTabSz="1216015" rtl="0" eaLnBrk="1" latinLnBrk="0" hangingPunct="1">
              <a:lnSpc>
                <a:spcPct val="100000"/>
              </a:lnSpc>
              <a:spcBef>
                <a:spcPts val="665"/>
              </a:spcBef>
              <a:buFont typeface="Arial" panose="020B0604020202020204" pitchFamily="34" charset="0"/>
              <a:buChar char="−"/>
              <a:defRPr sz="2432" kern="1200">
                <a:solidFill>
                  <a:schemeClr val="accent2"/>
                </a:solidFill>
                <a:latin typeface="Arial" panose="020B0604020202020204" pitchFamily="34" charset="0"/>
                <a:ea typeface="+mn-ea"/>
                <a:cs typeface="Arial" panose="020B0604020202020204" pitchFamily="34" charset="0"/>
              </a:defRPr>
            </a:lvl2pPr>
            <a:lvl3pPr marL="1089675" indent="-360365" algn="l" defTabSz="1216015" rtl="0" eaLnBrk="1" latinLnBrk="0" hangingPunct="1">
              <a:lnSpc>
                <a:spcPct val="100000"/>
              </a:lnSpc>
              <a:spcBef>
                <a:spcPts val="665"/>
              </a:spcBef>
              <a:buFont typeface="Arial" panose="020B0604020202020204" pitchFamily="34" charset="0"/>
              <a:buChar char="−"/>
              <a:defRPr sz="2162" kern="1200">
                <a:solidFill>
                  <a:schemeClr val="accent2"/>
                </a:solidFill>
                <a:latin typeface="Arial" panose="020B0604020202020204" pitchFamily="34" charset="0"/>
                <a:ea typeface="+mn-ea"/>
                <a:cs typeface="Arial" panose="020B0604020202020204" pitchFamily="34" charset="0"/>
              </a:defRPr>
            </a:lvl3pPr>
            <a:lvl4pPr marL="1447896" indent="-35822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4pPr>
            <a:lvl5pPr marL="1818985" indent="-37109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5pPr>
            <a:lvl6pPr marL="3344043"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2052"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60059"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8067"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a:lstStyle>
          <a:p>
            <a:pPr marL="360365" lvl="1" indent="0">
              <a:lnSpc>
                <a:spcPts val="3000"/>
              </a:lnSpc>
              <a:buNone/>
            </a:pPr>
            <a:r>
              <a:rPr lang="en-US" sz="7200" b="1" dirty="0">
                <a:latin typeface="Franklin Gothic Medium" panose="020B0603020102020204" pitchFamily="34" charset="0"/>
              </a:rPr>
              <a:t>Circuit resonate at 996 </a:t>
            </a:r>
            <a:r>
              <a:rPr lang="en-US" sz="7200" b="1" dirty="0" smtClean="0">
                <a:latin typeface="Franklin Gothic Medium" panose="020B0603020102020204" pitchFamily="34" charset="0"/>
              </a:rPr>
              <a:t>kHz</a:t>
            </a:r>
            <a:endParaRPr lang="ru-RU" sz="7200" b="1" dirty="0" smtClean="0">
              <a:latin typeface="Franklin Gothic Medium" panose="020B0603020102020204" pitchFamily="34" charset="0"/>
            </a:endParaRPr>
          </a:p>
          <a:p>
            <a:pPr marL="360365" lvl="1" indent="0">
              <a:lnSpc>
                <a:spcPts val="3000"/>
              </a:lnSpc>
              <a:buNone/>
            </a:pPr>
            <a:r>
              <a:rPr lang="en-US" sz="7200" b="1" dirty="0">
                <a:latin typeface="Franklin Gothic Medium" panose="020B0603020102020204" pitchFamily="34" charset="0"/>
              </a:rPr>
              <a:t>Power @ 50 </a:t>
            </a:r>
            <a:r>
              <a:rPr lang="el-GR" sz="7200" b="1" dirty="0">
                <a:latin typeface="Franklin Gothic Medium" panose="020B0603020102020204" pitchFamily="34" charset="0"/>
              </a:rPr>
              <a:t>Ω</a:t>
            </a:r>
            <a:r>
              <a:rPr lang="en-US" sz="7200" b="1" dirty="0">
                <a:latin typeface="Franklin Gothic Medium" panose="020B0603020102020204" pitchFamily="34" charset="0"/>
              </a:rPr>
              <a:t> @ 180 </a:t>
            </a:r>
            <a:r>
              <a:rPr lang="en-US" sz="7200" b="1" dirty="0" err="1">
                <a:latin typeface="Franklin Gothic Medium" panose="020B0603020102020204" pitchFamily="34" charset="0"/>
              </a:rPr>
              <a:t>Vpp</a:t>
            </a:r>
            <a:r>
              <a:rPr lang="en-US" sz="7200" b="1" dirty="0">
                <a:latin typeface="Franklin Gothic Medium" panose="020B0603020102020204" pitchFamily="34" charset="0"/>
              </a:rPr>
              <a:t>: ~ 0.5 W</a:t>
            </a:r>
          </a:p>
          <a:p>
            <a:pPr marL="360365" lvl="1" indent="0">
              <a:lnSpc>
                <a:spcPts val="3000"/>
              </a:lnSpc>
              <a:buNone/>
            </a:pPr>
            <a:endParaRPr lang="en-US" sz="1600" b="1" dirty="0"/>
          </a:p>
        </p:txBody>
      </p:sp>
      <p:pic>
        <p:nvPicPr>
          <p:cNvPr id="7" name="Picture 8">
            <a:extLst>
              <a:ext uri="{FF2B5EF4-FFF2-40B4-BE49-F238E27FC236}">
                <a16:creationId xmlns="" xmlns:a16="http://schemas.microsoft.com/office/drawing/2014/main" id="{BAD96828-6755-22BF-BD42-DFF37B726372}"/>
              </a:ext>
            </a:extLst>
          </p:cNvPr>
          <p:cNvPicPr>
            <a:picLocks noChangeAspect="1"/>
          </p:cNvPicPr>
          <p:nvPr/>
        </p:nvPicPr>
        <p:blipFill>
          <a:blip r:embed="rId3"/>
          <a:stretch>
            <a:fillRect/>
          </a:stretch>
        </p:blipFill>
        <p:spPr>
          <a:xfrm>
            <a:off x="4796837" y="3609815"/>
            <a:ext cx="3243379" cy="626872"/>
          </a:xfrm>
          <a:prstGeom prst="rect">
            <a:avLst/>
          </a:prstGeom>
        </p:spPr>
      </p:pic>
      <p:pic>
        <p:nvPicPr>
          <p:cNvPr id="8" name="Picture 10">
            <a:extLst>
              <a:ext uri="{FF2B5EF4-FFF2-40B4-BE49-F238E27FC236}">
                <a16:creationId xmlns="" xmlns:a16="http://schemas.microsoft.com/office/drawing/2014/main" id="{63AA5DB2-F201-19C9-5A30-4A9B2E27780D}"/>
              </a:ext>
            </a:extLst>
          </p:cNvPr>
          <p:cNvPicPr>
            <a:picLocks noChangeAspect="1"/>
          </p:cNvPicPr>
          <p:nvPr/>
        </p:nvPicPr>
        <p:blipFill>
          <a:blip r:embed="rId4"/>
          <a:stretch>
            <a:fillRect/>
          </a:stretch>
        </p:blipFill>
        <p:spPr>
          <a:xfrm>
            <a:off x="4834000" y="4332520"/>
            <a:ext cx="3598417" cy="2413280"/>
          </a:xfrm>
          <a:prstGeom prst="rect">
            <a:avLst/>
          </a:prstGeom>
        </p:spPr>
      </p:pic>
      <p:pic>
        <p:nvPicPr>
          <p:cNvPr id="9" name="Picture 6">
            <a:extLst>
              <a:ext uri="{FF2B5EF4-FFF2-40B4-BE49-F238E27FC236}">
                <a16:creationId xmlns="" xmlns:a16="http://schemas.microsoft.com/office/drawing/2014/main" id="{512F5E35-AD72-CC5D-F83C-FED32FFADDB0}"/>
              </a:ext>
            </a:extLst>
          </p:cNvPr>
          <p:cNvPicPr>
            <a:picLocks noChangeAspect="1"/>
          </p:cNvPicPr>
          <p:nvPr/>
        </p:nvPicPr>
        <p:blipFill>
          <a:blip r:embed="rId5"/>
          <a:stretch>
            <a:fillRect/>
          </a:stretch>
        </p:blipFill>
        <p:spPr>
          <a:xfrm>
            <a:off x="10470" y="2991297"/>
            <a:ext cx="2808319" cy="3744425"/>
          </a:xfrm>
          <a:prstGeom prst="rect">
            <a:avLst/>
          </a:prstGeom>
        </p:spPr>
      </p:pic>
      <p:pic>
        <p:nvPicPr>
          <p:cNvPr id="10" name="Picture 37">
            <a:extLst>
              <a:ext uri="{FF2B5EF4-FFF2-40B4-BE49-F238E27FC236}">
                <a16:creationId xmlns="" xmlns:a16="http://schemas.microsoft.com/office/drawing/2014/main" id="{B4E9CF0F-EB10-9AFF-B9D8-18E05A7B4D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871" t="59003" r="19627" b="450"/>
          <a:stretch/>
        </p:blipFill>
        <p:spPr>
          <a:xfrm>
            <a:off x="2828279" y="2993147"/>
            <a:ext cx="2017285" cy="2001060"/>
          </a:xfrm>
          <a:prstGeom prst="rect">
            <a:avLst/>
          </a:prstGeom>
        </p:spPr>
      </p:pic>
      <p:pic>
        <p:nvPicPr>
          <p:cNvPr id="11" name="Picture 29">
            <a:extLst>
              <a:ext uri="{FF2B5EF4-FFF2-40B4-BE49-F238E27FC236}">
                <a16:creationId xmlns="" xmlns:a16="http://schemas.microsoft.com/office/drawing/2014/main" id="{45A3D8D8-6B61-E270-062D-018E492E80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093"/>
          <a:stretch/>
        </p:blipFill>
        <p:spPr>
          <a:xfrm>
            <a:off x="2828279" y="5055934"/>
            <a:ext cx="2010527" cy="1689866"/>
          </a:xfrm>
          <a:prstGeom prst="rect">
            <a:avLst/>
          </a:prstGeom>
        </p:spPr>
      </p:pic>
      <p:pic>
        <p:nvPicPr>
          <p:cNvPr id="12" name="Picture 27">
            <a:extLst>
              <a:ext uri="{FF2B5EF4-FFF2-40B4-BE49-F238E27FC236}">
                <a16:creationId xmlns="" xmlns:a16="http://schemas.microsoft.com/office/drawing/2014/main" id="{BA3E8CC2-5AD3-54B4-D674-733C0A1E89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24" b="17342"/>
          <a:stretch/>
        </p:blipFill>
        <p:spPr>
          <a:xfrm>
            <a:off x="8414095" y="4075258"/>
            <a:ext cx="3777905" cy="2653576"/>
          </a:xfrm>
          <a:prstGeom prst="rect">
            <a:avLst/>
          </a:prstGeom>
        </p:spPr>
      </p:pic>
      <p:graphicFrame>
        <p:nvGraphicFramePr>
          <p:cNvPr id="13" name="Table 7">
            <a:extLst>
              <a:ext uri="{FF2B5EF4-FFF2-40B4-BE49-F238E27FC236}">
                <a16:creationId xmlns="" xmlns:a16="http://schemas.microsoft.com/office/drawing/2014/main" id="{40ABB2A9-D627-71C5-704F-68B8BBFABBEC}"/>
              </a:ext>
            </a:extLst>
          </p:cNvPr>
          <p:cNvGraphicFramePr>
            <a:graphicFrameLocks noGrp="1"/>
          </p:cNvGraphicFramePr>
          <p:nvPr>
            <p:extLst>
              <p:ext uri="{D42A27DB-BD31-4B8C-83A1-F6EECF244321}">
                <p14:modId xmlns:p14="http://schemas.microsoft.com/office/powerpoint/2010/main" val="622428973"/>
              </p:ext>
            </p:extLst>
          </p:nvPr>
        </p:nvGraphicFramePr>
        <p:xfrm>
          <a:off x="8976320" y="1916832"/>
          <a:ext cx="2664296" cy="1137832"/>
        </p:xfrm>
        <a:graphic>
          <a:graphicData uri="http://schemas.openxmlformats.org/drawingml/2006/table">
            <a:tbl>
              <a:tblPr firstRow="1" bandRow="1">
                <a:tableStyleId>{69CF1AB2-1976-4502-BF36-3FF5EA218861}</a:tableStyleId>
              </a:tblPr>
              <a:tblGrid>
                <a:gridCol w="535283">
                  <a:extLst>
                    <a:ext uri="{9D8B030D-6E8A-4147-A177-3AD203B41FA5}">
                      <a16:colId xmlns="" xmlns:a16="http://schemas.microsoft.com/office/drawing/2014/main" val="3053626384"/>
                    </a:ext>
                  </a:extLst>
                </a:gridCol>
                <a:gridCol w="945917">
                  <a:extLst>
                    <a:ext uri="{9D8B030D-6E8A-4147-A177-3AD203B41FA5}">
                      <a16:colId xmlns="" xmlns:a16="http://schemas.microsoft.com/office/drawing/2014/main" val="2495348406"/>
                    </a:ext>
                  </a:extLst>
                </a:gridCol>
                <a:gridCol w="517022">
                  <a:extLst>
                    <a:ext uri="{9D8B030D-6E8A-4147-A177-3AD203B41FA5}">
                      <a16:colId xmlns="" xmlns:a16="http://schemas.microsoft.com/office/drawing/2014/main" val="2556564930"/>
                    </a:ext>
                  </a:extLst>
                </a:gridCol>
                <a:gridCol w="666074">
                  <a:extLst>
                    <a:ext uri="{9D8B030D-6E8A-4147-A177-3AD203B41FA5}">
                      <a16:colId xmlns="" xmlns:a16="http://schemas.microsoft.com/office/drawing/2014/main" val="3437541714"/>
                    </a:ext>
                  </a:extLst>
                </a:gridCol>
              </a:tblGrid>
              <a:tr h="568916">
                <a:tc>
                  <a:txBody>
                    <a:bodyPr/>
                    <a:lstStyle/>
                    <a:p>
                      <a:pPr algn="ctr" fontAlgn="b"/>
                      <a:r>
                        <a:rPr lang="en-US" sz="1400" b="0" i="0" u="none" strike="noStrike" dirty="0" err="1">
                          <a:solidFill>
                            <a:srgbClr val="000000"/>
                          </a:solidFill>
                          <a:effectLst/>
                          <a:latin typeface="Arial" panose="020B0604020202020204" pitchFamily="34" charset="0"/>
                          <a:cs typeface="Arial" panose="020B0604020202020204" pitchFamily="34" charset="0"/>
                        </a:rPr>
                        <a:t>Zp</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b="0" i="0" u="none" strike="noStrike" dirty="0">
                          <a:solidFill>
                            <a:srgbClr val="FF0000"/>
                          </a:solidFill>
                          <a:effectLst/>
                          <a:latin typeface="Arial" panose="020B0604020202020204" pitchFamily="34" charset="0"/>
                          <a:cs typeface="Arial" panose="020B0604020202020204" pitchFamily="34" charset="0"/>
                        </a:rPr>
                        <a:t>50 </a:t>
                      </a:r>
                      <a:r>
                        <a:rPr lang="el-GR" sz="1400" b="0" i="0" u="none" strike="noStrike" dirty="0">
                          <a:solidFill>
                            <a:srgbClr val="FF0000"/>
                          </a:solidFill>
                          <a:effectLst/>
                          <a:latin typeface="Arial" panose="020B0604020202020204" pitchFamily="34" charset="0"/>
                          <a:cs typeface="Arial" panose="020B0604020202020204" pitchFamily="34" charset="0"/>
                        </a:rPr>
                        <a:t>Ω</a:t>
                      </a:r>
                      <a:r>
                        <a:rPr lang="en-US" sz="1400" b="0" i="0" u="none" strike="noStrike" dirty="0">
                          <a:solidFill>
                            <a:srgbClr val="FF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Np</a:t>
                      </a:r>
                    </a:p>
                  </a:txBody>
                  <a:tcPr marL="9525" marR="9525" marT="9525" marB="0" anchor="ctr"/>
                </a:tc>
                <a:tc>
                  <a:txBody>
                    <a:bodyPr/>
                    <a:lstStyle/>
                    <a:p>
                      <a:pPr algn="ctr" fontAlgn="b"/>
                      <a:r>
                        <a:rPr lang="en-US" sz="1400" b="0" i="0" u="none" strike="noStrike" dirty="0">
                          <a:solidFill>
                            <a:srgbClr val="FF0000"/>
                          </a:solidFill>
                          <a:effectLst/>
                          <a:latin typeface="Arial" panose="020B0604020202020204" pitchFamily="34" charset="0"/>
                          <a:cs typeface="Arial" panose="020B0604020202020204" pitchFamily="34" charset="0"/>
                        </a:rPr>
                        <a:t>1.32</a:t>
                      </a:r>
                    </a:p>
                  </a:txBody>
                  <a:tcPr marL="9525" marR="9525" marT="9525" marB="0" anchor="ctr"/>
                </a:tc>
                <a:extLst>
                  <a:ext uri="{0D108BD9-81ED-4DB2-BD59-A6C34878D82A}">
                    <a16:rowId xmlns="" xmlns:a16="http://schemas.microsoft.com/office/drawing/2014/main" val="1310727049"/>
                  </a:ext>
                </a:extLst>
              </a:tr>
              <a:tr h="568916">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Zs</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7.28 k</a:t>
                      </a:r>
                      <a:r>
                        <a:rPr lang="el-GR" sz="1400" b="0" i="0" u="none" strike="noStrike" dirty="0">
                          <a:solidFill>
                            <a:srgbClr val="000000"/>
                          </a:solidFill>
                          <a:effectLst/>
                          <a:latin typeface="Arial" panose="020B0604020202020204" pitchFamily="34" charset="0"/>
                          <a:cs typeface="Arial" panose="020B0604020202020204" pitchFamily="34" charset="0"/>
                        </a:rPr>
                        <a:t>Ω</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Ns</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16</a:t>
                      </a:r>
                    </a:p>
                  </a:txBody>
                  <a:tcPr marL="9525" marR="9525" marT="9525" marB="0" anchor="ctr"/>
                </a:tc>
                <a:extLst>
                  <a:ext uri="{0D108BD9-81ED-4DB2-BD59-A6C34878D82A}">
                    <a16:rowId xmlns="" xmlns:a16="http://schemas.microsoft.com/office/drawing/2014/main" val="1964945270"/>
                  </a:ext>
                </a:extLst>
              </a:tr>
            </a:tbl>
          </a:graphicData>
        </a:graphic>
      </p:graphicFrame>
    </p:spTree>
    <p:extLst>
      <p:ext uri="{BB962C8B-B14F-4D97-AF65-F5344CB8AC3E}">
        <p14:creationId xmlns:p14="http://schemas.microsoft.com/office/powerpoint/2010/main" val="155414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2351584" y="0"/>
            <a:ext cx="7350035" cy="748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Franklin Gothic Medium" panose="020B0603020102020204" pitchFamily="34" charset="0"/>
              </a:rPr>
              <a:t>RF Quadrupole resonant circuit</a:t>
            </a:r>
            <a:r>
              <a:rPr lang="ru-RU" dirty="0" smtClean="0">
                <a:latin typeface="Franklin Gothic Medium" panose="020B0603020102020204" pitchFamily="34" charset="0"/>
              </a:rPr>
              <a:t>.</a:t>
            </a:r>
            <a:endParaRPr lang="cs-CZ" dirty="0">
              <a:latin typeface="Franklin Gothic Medium" panose="020B0603020102020204" pitchFamily="34" charset="0"/>
            </a:endParaRPr>
          </a:p>
        </p:txBody>
      </p:sp>
      <p:sp>
        <p:nvSpPr>
          <p:cNvPr id="3" name="Zástupný symbol pro obsah 2"/>
          <p:cNvSpPr txBox="1">
            <a:spLocks/>
          </p:cNvSpPr>
          <p:nvPr/>
        </p:nvSpPr>
        <p:spPr>
          <a:xfrm>
            <a:off x="73784" y="805165"/>
            <a:ext cx="12144912" cy="132300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2400" dirty="0" smtClean="0">
                <a:latin typeface="Franklin Gothic Medium" panose="020B0603020102020204" pitchFamily="34" charset="0"/>
              </a:rPr>
              <a:t>Required parameters are ~1 MHz and up to 300 </a:t>
            </a:r>
            <a:r>
              <a:rPr lang="en-US" sz="2400" dirty="0" err="1" smtClean="0">
                <a:latin typeface="Franklin Gothic Medium" panose="020B0603020102020204" pitchFamily="34" charset="0"/>
              </a:rPr>
              <a:t>Vpp</a:t>
            </a:r>
            <a:endParaRPr lang="en-US" sz="2400" dirty="0" smtClean="0">
              <a:latin typeface="Franklin Gothic Medium" panose="020B0603020102020204" pitchFamily="34" charset="0"/>
            </a:endParaRPr>
          </a:p>
          <a:p>
            <a:pPr>
              <a:lnSpc>
                <a:spcPct val="120000"/>
              </a:lnSpc>
            </a:pPr>
            <a:endParaRPr lang="en-US" sz="2000" dirty="0" smtClean="0"/>
          </a:p>
          <a:p>
            <a:pPr marL="0" indent="0">
              <a:lnSpc>
                <a:spcPct val="120000"/>
              </a:lnSpc>
              <a:buFont typeface="Arial" pitchFamily="34" charset="0"/>
              <a:buNone/>
            </a:pPr>
            <a:endParaRPr lang="cs-CZ" sz="2000" dirty="0"/>
          </a:p>
        </p:txBody>
      </p:sp>
      <p:sp>
        <p:nvSpPr>
          <p:cNvPr id="4" name="Zástupný symbol pro obsah 2">
            <a:extLst>
              <a:ext uri="{FF2B5EF4-FFF2-40B4-BE49-F238E27FC236}">
                <a16:creationId xmlns="" xmlns:a16="http://schemas.microsoft.com/office/drawing/2014/main" id="{DE824D76-A244-9A40-3B14-FE390D99DB0F}"/>
              </a:ext>
            </a:extLst>
          </p:cNvPr>
          <p:cNvSpPr txBox="1">
            <a:spLocks/>
          </p:cNvSpPr>
          <p:nvPr/>
        </p:nvSpPr>
        <p:spPr>
          <a:xfrm>
            <a:off x="1703512" y="1337948"/>
            <a:ext cx="4192125" cy="817717"/>
          </a:xfrm>
          <a:prstGeom prst="rect">
            <a:avLst/>
          </a:prstGeom>
        </p:spPr>
        <p:txBody>
          <a:bodyPr vert="horz" lIns="0" tIns="0" rIns="0" bIns="0" rtlCol="0">
            <a:normAutofit fontScale="25000" lnSpcReduction="20000"/>
          </a:bodyPr>
          <a:lstStyle>
            <a:lvl1pPr marL="360365" indent="-360365" algn="l" defTabSz="1216015" rtl="0" eaLnBrk="1" latinLnBrk="0" hangingPunct="1">
              <a:lnSpc>
                <a:spcPct val="100000"/>
              </a:lnSpc>
              <a:spcBef>
                <a:spcPts val="1330"/>
              </a:spcBef>
              <a:buFont typeface="Arial" panose="020B0604020202020204" pitchFamily="34" charset="0"/>
              <a:buChar char="−"/>
              <a:defRPr sz="2702" kern="1200">
                <a:solidFill>
                  <a:schemeClr val="accent1"/>
                </a:solidFill>
                <a:latin typeface="Arial" panose="020B0604020202020204" pitchFamily="34" charset="0"/>
                <a:ea typeface="+mn-ea"/>
                <a:cs typeface="Arial" panose="020B0604020202020204" pitchFamily="34" charset="0"/>
              </a:defRPr>
            </a:lvl1pPr>
            <a:lvl2pPr marL="729310" indent="-368945" algn="l" defTabSz="1216015" rtl="0" eaLnBrk="1" latinLnBrk="0" hangingPunct="1">
              <a:lnSpc>
                <a:spcPct val="100000"/>
              </a:lnSpc>
              <a:spcBef>
                <a:spcPts val="665"/>
              </a:spcBef>
              <a:buFont typeface="Arial" panose="020B0604020202020204" pitchFamily="34" charset="0"/>
              <a:buChar char="−"/>
              <a:defRPr sz="2432" kern="1200">
                <a:solidFill>
                  <a:schemeClr val="accent2"/>
                </a:solidFill>
                <a:latin typeface="Arial" panose="020B0604020202020204" pitchFamily="34" charset="0"/>
                <a:ea typeface="+mn-ea"/>
                <a:cs typeface="Arial" panose="020B0604020202020204" pitchFamily="34" charset="0"/>
              </a:defRPr>
            </a:lvl2pPr>
            <a:lvl3pPr marL="1089675" indent="-360365" algn="l" defTabSz="1216015" rtl="0" eaLnBrk="1" latinLnBrk="0" hangingPunct="1">
              <a:lnSpc>
                <a:spcPct val="100000"/>
              </a:lnSpc>
              <a:spcBef>
                <a:spcPts val="665"/>
              </a:spcBef>
              <a:buFont typeface="Arial" panose="020B0604020202020204" pitchFamily="34" charset="0"/>
              <a:buChar char="−"/>
              <a:defRPr sz="2162" kern="1200">
                <a:solidFill>
                  <a:schemeClr val="accent2"/>
                </a:solidFill>
                <a:latin typeface="Arial" panose="020B0604020202020204" pitchFamily="34" charset="0"/>
                <a:ea typeface="+mn-ea"/>
                <a:cs typeface="Arial" panose="020B0604020202020204" pitchFamily="34" charset="0"/>
              </a:defRPr>
            </a:lvl3pPr>
            <a:lvl4pPr marL="1447896" indent="-35822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4pPr>
            <a:lvl5pPr marL="1818985" indent="-371091" algn="l" defTabSz="1216015" rtl="0" eaLnBrk="1" latinLnBrk="0" hangingPunct="1">
              <a:lnSpc>
                <a:spcPct val="100000"/>
              </a:lnSpc>
              <a:spcBef>
                <a:spcPts val="665"/>
              </a:spcBef>
              <a:buFont typeface="Arial" panose="020B0604020202020204" pitchFamily="34" charset="0"/>
              <a:buChar char="−"/>
              <a:defRPr sz="1892" kern="1200">
                <a:solidFill>
                  <a:schemeClr val="accent2"/>
                </a:solidFill>
                <a:latin typeface="Arial" panose="020B0604020202020204" pitchFamily="34" charset="0"/>
                <a:ea typeface="+mn-ea"/>
                <a:cs typeface="Arial" panose="020B0604020202020204" pitchFamily="34" charset="0"/>
              </a:defRPr>
            </a:lvl5pPr>
            <a:lvl6pPr marL="3344043"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2052"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60059"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8067" indent="-304004" algn="l" defTabSz="1216015"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a:lstStyle>
          <a:p>
            <a:pPr marL="360365" lvl="1" indent="0">
              <a:lnSpc>
                <a:spcPts val="3000"/>
              </a:lnSpc>
              <a:buNone/>
            </a:pPr>
            <a:r>
              <a:rPr lang="en-US" sz="7200" b="1" dirty="0">
                <a:latin typeface="Franklin Gothic Medium" panose="020B0603020102020204" pitchFamily="34" charset="0"/>
              </a:rPr>
              <a:t>Circuit resonate at 1 </a:t>
            </a:r>
            <a:r>
              <a:rPr lang="en-US" sz="7200" b="1" dirty="0" smtClean="0">
                <a:latin typeface="Franklin Gothic Medium" panose="020B0603020102020204" pitchFamily="34" charset="0"/>
              </a:rPr>
              <a:t>MHz</a:t>
            </a:r>
            <a:endParaRPr lang="ru-RU" sz="7200" b="1" dirty="0" smtClean="0">
              <a:latin typeface="Franklin Gothic Medium" panose="020B0603020102020204" pitchFamily="34" charset="0"/>
            </a:endParaRPr>
          </a:p>
          <a:p>
            <a:pPr marL="360365" lvl="1" indent="0">
              <a:lnSpc>
                <a:spcPts val="3000"/>
              </a:lnSpc>
              <a:buNone/>
            </a:pPr>
            <a:r>
              <a:rPr lang="en-US" sz="7200" b="1" dirty="0">
                <a:latin typeface="Franklin Gothic Medium" panose="020B0603020102020204" pitchFamily="34" charset="0"/>
              </a:rPr>
              <a:t>Power @ 50 </a:t>
            </a:r>
            <a:r>
              <a:rPr lang="el-GR" sz="7200" b="1" dirty="0">
                <a:latin typeface="Franklin Gothic Medium" panose="020B0603020102020204" pitchFamily="34" charset="0"/>
              </a:rPr>
              <a:t>Ω</a:t>
            </a:r>
            <a:r>
              <a:rPr lang="en-US" sz="7200" b="1" dirty="0">
                <a:latin typeface="Franklin Gothic Medium" panose="020B0603020102020204" pitchFamily="34" charset="0"/>
              </a:rPr>
              <a:t> @ 300 </a:t>
            </a:r>
            <a:r>
              <a:rPr lang="en-US" sz="7200" b="1" dirty="0" err="1">
                <a:latin typeface="Franklin Gothic Medium" panose="020B0603020102020204" pitchFamily="34" charset="0"/>
              </a:rPr>
              <a:t>Vpp</a:t>
            </a:r>
            <a:r>
              <a:rPr lang="en-US" sz="7200" b="1" dirty="0">
                <a:latin typeface="Franklin Gothic Medium" panose="020B0603020102020204" pitchFamily="34" charset="0"/>
              </a:rPr>
              <a:t>: ~ 0.15 W</a:t>
            </a:r>
          </a:p>
          <a:p>
            <a:pPr marL="360365" lvl="1" indent="0">
              <a:lnSpc>
                <a:spcPts val="3000"/>
              </a:lnSpc>
              <a:buNone/>
            </a:pPr>
            <a:endParaRPr lang="en-US" sz="1600" b="1" dirty="0"/>
          </a:p>
        </p:txBody>
      </p:sp>
      <p:graphicFrame>
        <p:nvGraphicFramePr>
          <p:cNvPr id="6" name="Table 7">
            <a:extLst>
              <a:ext uri="{FF2B5EF4-FFF2-40B4-BE49-F238E27FC236}">
                <a16:creationId xmlns="" xmlns:a16="http://schemas.microsoft.com/office/drawing/2014/main" id="{58BFA17B-91BF-491C-EDF6-8FB62104B922}"/>
              </a:ext>
            </a:extLst>
          </p:cNvPr>
          <p:cNvGraphicFramePr>
            <a:graphicFrameLocks noGrp="1"/>
          </p:cNvGraphicFramePr>
          <p:nvPr>
            <p:extLst>
              <p:ext uri="{D42A27DB-BD31-4B8C-83A1-F6EECF244321}">
                <p14:modId xmlns:p14="http://schemas.microsoft.com/office/powerpoint/2010/main" val="2628407158"/>
              </p:ext>
            </p:extLst>
          </p:nvPr>
        </p:nvGraphicFramePr>
        <p:xfrm>
          <a:off x="8904312" y="941495"/>
          <a:ext cx="2592289" cy="1119352"/>
        </p:xfrm>
        <a:graphic>
          <a:graphicData uri="http://schemas.openxmlformats.org/drawingml/2006/table">
            <a:tbl>
              <a:tblPr firstRow="1" bandRow="1">
                <a:tableStyleId>{69CF1AB2-1976-4502-BF36-3FF5EA218861}</a:tableStyleId>
              </a:tblPr>
              <a:tblGrid>
                <a:gridCol w="520816">
                  <a:extLst>
                    <a:ext uri="{9D8B030D-6E8A-4147-A177-3AD203B41FA5}">
                      <a16:colId xmlns="" xmlns:a16="http://schemas.microsoft.com/office/drawing/2014/main" val="3053626384"/>
                    </a:ext>
                  </a:extLst>
                </a:gridCol>
                <a:gridCol w="920352">
                  <a:extLst>
                    <a:ext uri="{9D8B030D-6E8A-4147-A177-3AD203B41FA5}">
                      <a16:colId xmlns="" xmlns:a16="http://schemas.microsoft.com/office/drawing/2014/main" val="2495348406"/>
                    </a:ext>
                  </a:extLst>
                </a:gridCol>
                <a:gridCol w="503049">
                  <a:extLst>
                    <a:ext uri="{9D8B030D-6E8A-4147-A177-3AD203B41FA5}">
                      <a16:colId xmlns="" xmlns:a16="http://schemas.microsoft.com/office/drawing/2014/main" val="2556564930"/>
                    </a:ext>
                  </a:extLst>
                </a:gridCol>
                <a:gridCol w="648072">
                  <a:extLst>
                    <a:ext uri="{9D8B030D-6E8A-4147-A177-3AD203B41FA5}">
                      <a16:colId xmlns="" xmlns:a16="http://schemas.microsoft.com/office/drawing/2014/main" val="3437541714"/>
                    </a:ext>
                  </a:extLst>
                </a:gridCol>
              </a:tblGrid>
              <a:tr h="559676">
                <a:tc>
                  <a:txBody>
                    <a:bodyPr/>
                    <a:lstStyle/>
                    <a:p>
                      <a:pPr algn="ctr" fontAlgn="b"/>
                      <a:r>
                        <a:rPr lang="en-US" sz="1400" b="0" i="0" u="none" strike="noStrike" dirty="0" err="1">
                          <a:solidFill>
                            <a:srgbClr val="000000"/>
                          </a:solidFill>
                          <a:effectLst/>
                          <a:latin typeface="Arial" panose="020B0604020202020204" pitchFamily="34" charset="0"/>
                          <a:cs typeface="Arial" panose="020B0604020202020204" pitchFamily="34" charset="0"/>
                        </a:rPr>
                        <a:t>Zp</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b="0" i="0" u="none" strike="noStrike" dirty="0">
                          <a:solidFill>
                            <a:srgbClr val="FF0000"/>
                          </a:solidFill>
                          <a:effectLst/>
                          <a:latin typeface="Arial" panose="020B0604020202020204" pitchFamily="34" charset="0"/>
                          <a:cs typeface="Arial" panose="020B0604020202020204" pitchFamily="34" charset="0"/>
                        </a:rPr>
                        <a:t>50 </a:t>
                      </a:r>
                      <a:r>
                        <a:rPr lang="el-GR" sz="1400" b="0" i="0" u="none" strike="noStrike" dirty="0">
                          <a:solidFill>
                            <a:srgbClr val="FF0000"/>
                          </a:solidFill>
                          <a:effectLst/>
                          <a:latin typeface="Arial" panose="020B0604020202020204" pitchFamily="34" charset="0"/>
                          <a:cs typeface="Arial" panose="020B0604020202020204" pitchFamily="34" charset="0"/>
                        </a:rPr>
                        <a:t>Ω</a:t>
                      </a:r>
                      <a:r>
                        <a:rPr lang="en-US" sz="1400" b="0" i="0" u="none" strike="noStrike" dirty="0">
                          <a:solidFill>
                            <a:srgbClr val="FF0000"/>
                          </a:solidFill>
                          <a:effectLst/>
                          <a:latin typeface="Arial" panose="020B0604020202020204" pitchFamily="34" charset="0"/>
                          <a:cs typeface="Arial" panose="020B0604020202020204" pitchFamily="34" charset="0"/>
                        </a:rPr>
                        <a:t> </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Np</a:t>
                      </a:r>
                    </a:p>
                  </a:txBody>
                  <a:tcPr marL="9525" marR="9525" marT="9525" marB="0" anchor="ctr"/>
                </a:tc>
                <a:tc>
                  <a:txBody>
                    <a:bodyPr/>
                    <a:lstStyle/>
                    <a:p>
                      <a:pPr algn="ctr" fontAlgn="b"/>
                      <a:r>
                        <a:rPr lang="en-US" sz="1400" b="0" i="0" u="none" strike="noStrike" dirty="0">
                          <a:solidFill>
                            <a:srgbClr val="FF0000"/>
                          </a:solidFill>
                          <a:effectLst/>
                          <a:latin typeface="Arial" panose="020B0604020202020204" pitchFamily="34" charset="0"/>
                          <a:cs typeface="Arial" panose="020B0604020202020204" pitchFamily="34" charset="0"/>
                        </a:rPr>
                        <a:t>1.24</a:t>
                      </a:r>
                    </a:p>
                  </a:txBody>
                  <a:tcPr marL="9525" marR="9525" marT="9525" marB="0" anchor="ctr"/>
                </a:tc>
                <a:extLst>
                  <a:ext uri="{0D108BD9-81ED-4DB2-BD59-A6C34878D82A}">
                    <a16:rowId xmlns="" xmlns:a16="http://schemas.microsoft.com/office/drawing/2014/main" val="1310727049"/>
                  </a:ext>
                </a:extLst>
              </a:tr>
              <a:tr h="559676">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Zs</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81 k</a:t>
                      </a:r>
                      <a:r>
                        <a:rPr lang="el-GR" sz="1400" b="0" i="0" u="none" strike="noStrike" dirty="0">
                          <a:solidFill>
                            <a:srgbClr val="000000"/>
                          </a:solidFill>
                          <a:effectLst/>
                          <a:latin typeface="Arial" panose="020B0604020202020204" pitchFamily="34" charset="0"/>
                          <a:cs typeface="Arial" panose="020B0604020202020204" pitchFamily="34" charset="0"/>
                        </a:rPr>
                        <a:t>Ω</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Ns</a:t>
                      </a:r>
                    </a:p>
                  </a:txBody>
                  <a:tcPr marL="9525" marR="9525" marT="9525" marB="0" anchor="ct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50</a:t>
                      </a:r>
                    </a:p>
                  </a:txBody>
                  <a:tcPr marL="9525" marR="9525" marT="9525" marB="0" anchor="ctr"/>
                </a:tc>
                <a:extLst>
                  <a:ext uri="{0D108BD9-81ED-4DB2-BD59-A6C34878D82A}">
                    <a16:rowId xmlns="" xmlns:a16="http://schemas.microsoft.com/office/drawing/2014/main" val="1964945270"/>
                  </a:ext>
                </a:extLst>
              </a:tr>
            </a:tbl>
          </a:graphicData>
        </a:graphic>
      </p:graphicFrame>
      <p:pic>
        <p:nvPicPr>
          <p:cNvPr id="7" name="Picture 15">
            <a:extLst>
              <a:ext uri="{FF2B5EF4-FFF2-40B4-BE49-F238E27FC236}">
                <a16:creationId xmlns="" xmlns:a16="http://schemas.microsoft.com/office/drawing/2014/main" id="{9E157FC9-46CB-FF79-0008-258B1DEB5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5880" y="2060848"/>
            <a:ext cx="1823572" cy="4741856"/>
          </a:xfrm>
          <a:prstGeom prst="rect">
            <a:avLst/>
          </a:prstGeom>
        </p:spPr>
      </p:pic>
      <p:pic>
        <p:nvPicPr>
          <p:cNvPr id="8" name="Picture 4">
            <a:extLst>
              <a:ext uri="{FF2B5EF4-FFF2-40B4-BE49-F238E27FC236}">
                <a16:creationId xmlns="" xmlns:a16="http://schemas.microsoft.com/office/drawing/2014/main" id="{C91FBB08-3863-2709-2DB5-861193E01F73}"/>
              </a:ext>
            </a:extLst>
          </p:cNvPr>
          <p:cNvPicPr>
            <a:picLocks noChangeAspect="1"/>
          </p:cNvPicPr>
          <p:nvPr/>
        </p:nvPicPr>
        <p:blipFill>
          <a:blip r:embed="rId3"/>
          <a:stretch>
            <a:fillRect/>
          </a:stretch>
        </p:blipFill>
        <p:spPr>
          <a:xfrm>
            <a:off x="1858030" y="2669499"/>
            <a:ext cx="2927339" cy="3903118"/>
          </a:xfrm>
          <a:prstGeom prst="rect">
            <a:avLst/>
          </a:prstGeom>
        </p:spPr>
      </p:pic>
      <p:pic>
        <p:nvPicPr>
          <p:cNvPr id="9" name="Picture 12">
            <a:extLst>
              <a:ext uri="{FF2B5EF4-FFF2-40B4-BE49-F238E27FC236}">
                <a16:creationId xmlns="" xmlns:a16="http://schemas.microsoft.com/office/drawing/2014/main" id="{7B70D792-F851-5DF0-7496-D86869526250}"/>
              </a:ext>
            </a:extLst>
          </p:cNvPr>
          <p:cNvPicPr>
            <a:picLocks noChangeAspect="1"/>
          </p:cNvPicPr>
          <p:nvPr/>
        </p:nvPicPr>
        <p:blipFill rotWithShape="1">
          <a:blip r:embed="rId4"/>
          <a:srcRect t="18210" b="30474"/>
          <a:stretch/>
        </p:blipFill>
        <p:spPr>
          <a:xfrm>
            <a:off x="4833639" y="2250983"/>
            <a:ext cx="3094515" cy="2117294"/>
          </a:xfrm>
          <a:prstGeom prst="rect">
            <a:avLst/>
          </a:prstGeom>
        </p:spPr>
      </p:pic>
      <p:pic>
        <p:nvPicPr>
          <p:cNvPr id="10" name="Picture 16">
            <a:extLst>
              <a:ext uri="{FF2B5EF4-FFF2-40B4-BE49-F238E27FC236}">
                <a16:creationId xmlns="" xmlns:a16="http://schemas.microsoft.com/office/drawing/2014/main" id="{FB3FC6BF-8DEB-F764-7DC0-BE13EFA31C5F}"/>
              </a:ext>
            </a:extLst>
          </p:cNvPr>
          <p:cNvPicPr>
            <a:picLocks noChangeAspect="1"/>
          </p:cNvPicPr>
          <p:nvPr/>
        </p:nvPicPr>
        <p:blipFill>
          <a:blip r:embed="rId5"/>
          <a:stretch>
            <a:fillRect/>
          </a:stretch>
        </p:blipFill>
        <p:spPr>
          <a:xfrm>
            <a:off x="4785371" y="4334873"/>
            <a:ext cx="3191053" cy="2317005"/>
          </a:xfrm>
          <a:prstGeom prst="rect">
            <a:avLst/>
          </a:prstGeom>
        </p:spPr>
      </p:pic>
      <p:pic>
        <p:nvPicPr>
          <p:cNvPr id="11" name="Picture 21">
            <a:extLst>
              <a:ext uri="{FF2B5EF4-FFF2-40B4-BE49-F238E27FC236}">
                <a16:creationId xmlns="" xmlns:a16="http://schemas.microsoft.com/office/drawing/2014/main" id="{5AF53F1F-4728-B69C-E11F-C06D0189F521}"/>
              </a:ext>
            </a:extLst>
          </p:cNvPr>
          <p:cNvPicPr>
            <a:picLocks noChangeAspect="1"/>
          </p:cNvPicPr>
          <p:nvPr/>
        </p:nvPicPr>
        <p:blipFill>
          <a:blip r:embed="rId6"/>
          <a:stretch>
            <a:fillRect/>
          </a:stretch>
        </p:blipFill>
        <p:spPr>
          <a:xfrm>
            <a:off x="8544272" y="2392367"/>
            <a:ext cx="3279388" cy="4372516"/>
          </a:xfrm>
          <a:prstGeom prst="rect">
            <a:avLst/>
          </a:prstGeom>
        </p:spPr>
      </p:pic>
    </p:spTree>
    <p:extLst>
      <p:ext uri="{BB962C8B-B14F-4D97-AF65-F5344CB8AC3E}">
        <p14:creationId xmlns:p14="http://schemas.microsoft.com/office/powerpoint/2010/main" val="230036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12192000" cy="706090"/>
          </a:xfrm>
        </p:spPr>
        <p:txBody>
          <a:bodyPr>
            <a:noAutofit/>
          </a:bodyPr>
          <a:lstStyle/>
          <a:p>
            <a:r>
              <a:rPr lang="en-US" sz="2800" dirty="0" smtClean="0">
                <a:latin typeface="Franklin Gothic Demi" panose="020B0703020102020204" pitchFamily="34" charset="0"/>
              </a:rPr>
              <a:t>Planned installation for the high precision nuclei mass measurements. Why?</a:t>
            </a:r>
            <a:endParaRPr lang="ru-RU" sz="2800" dirty="0">
              <a:latin typeface="Franklin Gothic Demi" panose="020B0703020102020204" pitchFamily="34" charset="0"/>
            </a:endParaRPr>
          </a:p>
        </p:txBody>
      </p:sp>
      <p:sp>
        <p:nvSpPr>
          <p:cNvPr id="6" name="TextBox 5"/>
          <p:cNvSpPr txBox="1"/>
          <p:nvPr/>
        </p:nvSpPr>
        <p:spPr>
          <a:xfrm>
            <a:off x="167680" y="822722"/>
            <a:ext cx="11856640" cy="5847755"/>
          </a:xfrm>
          <a:prstGeom prst="rect">
            <a:avLst/>
          </a:prstGeom>
          <a:noFill/>
        </p:spPr>
        <p:txBody>
          <a:bodyPr wrap="square" rtlCol="0">
            <a:spAutoFit/>
          </a:bodyPr>
          <a:lstStyle/>
          <a:p>
            <a:pPr algn="just"/>
            <a:r>
              <a:rPr lang="en-US" sz="2000" b="1" dirty="0">
                <a:latin typeface="Bahnschrift SemiBold SemiConden" panose="020B0502040204020203" pitchFamily="34" charset="0"/>
              </a:rPr>
              <a:t>Mass measurement allows to determine the full binding energy of the nucleus - the integral characteristic of all atomic and nuclear forces which is the key for solving the fundamental physics problems, which includes nuclear physics, astrophysics, physics of fundamental interactions and symmetries, neutrino </a:t>
            </a:r>
            <a:r>
              <a:rPr lang="en-US" sz="2000" b="1" dirty="0" smtClean="0">
                <a:latin typeface="Bahnschrift SemiBold SemiConden" panose="020B0502040204020203" pitchFamily="34" charset="0"/>
              </a:rPr>
              <a:t>physics. </a:t>
            </a:r>
            <a:r>
              <a:rPr lang="en-US"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The number of nuclides with the lifetime significantly higher then the typical time of nuclear interaction </a:t>
            </a:r>
            <a:r>
              <a:rPr lang="ru-RU" altLang="ru-RU" sz="2000" b="1" dirty="0">
                <a:latin typeface="Bahnschrift SemiBold SemiConden" panose="020B0502040204020203" pitchFamily="34" charset="0"/>
                <a:ea typeface="Courier New" panose="02070309020205020404" pitchFamily="49" charset="0"/>
                <a:cs typeface="Times New Roman" panose="02020603050405020304" pitchFamily="18" charset="0"/>
              </a:rPr>
              <a:t>(10</a:t>
            </a:r>
            <a:r>
              <a:rPr lang="ru-RU" altLang="ru-RU" sz="2000" b="1" baseline="30000" dirty="0">
                <a:latin typeface="Bahnschrift SemiBold SemiConden" panose="020B0502040204020203" pitchFamily="34" charset="0"/>
                <a:ea typeface="Courier New" panose="02070309020205020404" pitchFamily="49" charset="0"/>
                <a:cs typeface="Times New Roman" panose="02020603050405020304" pitchFamily="18" charset="0"/>
              </a:rPr>
              <a:t>-23</a:t>
            </a:r>
            <a:r>
              <a:rPr lang="ru-RU" altLang="ru-RU" sz="2000" b="1" dirty="0">
                <a:latin typeface="Bahnschrift SemiBold SemiConden" panose="020B0502040204020203" pitchFamily="34" charset="0"/>
                <a:ea typeface="Courier New" panose="02070309020205020404" pitchFamily="49" charset="0"/>
                <a:cs typeface="Times New Roman" panose="02020603050405020304" pitchFamily="18" charset="0"/>
              </a:rPr>
              <a:t> </a:t>
            </a:r>
            <a:r>
              <a:rPr lang="en-US"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s</a:t>
            </a:r>
            <a:r>
              <a:rPr lang="ru-RU"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 </a:t>
            </a:r>
            <a:r>
              <a:rPr lang="en-US"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should reach 7000, 288 of which are stable.</a:t>
            </a:r>
            <a:r>
              <a:rPr lang="ru-RU"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 </a:t>
            </a:r>
            <a:r>
              <a:rPr lang="en-US"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Of about 3200 nuclides </a:t>
            </a:r>
            <a:r>
              <a:rPr lang="en-US" altLang="ru-RU" sz="2000" b="1" dirty="0">
                <a:latin typeface="Bahnschrift SemiBold SemiConden" panose="020B0502040204020203" pitchFamily="34" charset="0"/>
                <a:ea typeface="Courier New" panose="02070309020205020404" pitchFamily="49" charset="0"/>
                <a:cs typeface="Times New Roman" panose="02020603050405020304" pitchFamily="18" charset="0"/>
              </a:rPr>
              <a:t>have already been synthesized</a:t>
            </a:r>
            <a:r>
              <a:rPr lang="en-US"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rPr>
              <a:t>, thus, experimentally proving its existence. The masses of about 2000 nuclides have already been measured with different proximities.</a:t>
            </a:r>
            <a:endParaRPr lang="ru-RU" altLang="ru-RU" sz="2000" b="1" dirty="0" smtClean="0">
              <a:latin typeface="Bahnschrift SemiBold SemiConden" panose="020B0502040204020203" pitchFamily="34" charset="0"/>
              <a:ea typeface="Courier New" panose="02070309020205020404" pitchFamily="49" charset="0"/>
              <a:cs typeface="Times New Roman" panose="02020603050405020304" pitchFamily="18" charset="0"/>
            </a:endParaRPr>
          </a:p>
          <a:p>
            <a:pPr marL="285750" indent="-285750" algn="just">
              <a:buFont typeface="Arial" panose="020B0604020202020204" pitchFamily="34" charset="0"/>
              <a:buChar char="•"/>
            </a:pPr>
            <a:r>
              <a:rPr lang="en-US" altLang="ru-RU" sz="2000" b="1" dirty="0" smtClean="0">
                <a:latin typeface="Bahnschrift SemiBold SemiConden" panose="020B0502040204020203" pitchFamily="34" charset="0"/>
                <a:cs typeface="Times New Roman" panose="02020603050405020304" pitchFamily="18" charset="0"/>
              </a:rPr>
              <a:t>For the determination of proton and neutron shells location, it is enough to know the nuclide mass with the relative accuracy (</a:t>
            </a:r>
            <a:r>
              <a:rPr lang="el-GR" altLang="ru-RU" sz="2000" b="1" dirty="0" smtClean="0">
                <a:latin typeface="Bahnschrift SemiBold SemiConden" panose="020B0502040204020203" pitchFamily="34" charset="0"/>
                <a:cs typeface="Times New Roman" panose="02020603050405020304" pitchFamily="18" charset="0"/>
              </a:rPr>
              <a:t>Δ</a:t>
            </a:r>
            <a:r>
              <a:rPr lang="en-US" altLang="ru-RU" sz="2000" b="1" dirty="0" smtClean="0">
                <a:latin typeface="Bahnschrift SemiBold SemiConden" panose="020B0502040204020203" pitchFamily="34" charset="0"/>
                <a:cs typeface="Times New Roman" panose="02020603050405020304" pitchFamily="18" charset="0"/>
              </a:rPr>
              <a:t>M/M) of</a:t>
            </a:r>
            <a:r>
              <a:rPr lang="ru-RU" altLang="ru-RU" sz="2000" b="1" dirty="0" smtClean="0">
                <a:latin typeface="Bahnschrift SemiBold SemiConden" panose="020B0502040204020203" pitchFamily="34" charset="0"/>
                <a:cs typeface="Times New Roman" panose="02020603050405020304" pitchFamily="18" charset="0"/>
              </a:rPr>
              <a:t> </a:t>
            </a:r>
            <a:r>
              <a:rPr lang="en-US" altLang="ru-RU" sz="2000" b="1" dirty="0" smtClean="0">
                <a:latin typeface="Bahnschrift SemiBold SemiConden" panose="020B0502040204020203" pitchFamily="34" charset="0"/>
                <a:cs typeface="Times New Roman" panose="02020603050405020304" pitchFamily="18" charset="0"/>
              </a:rPr>
              <a:t>~</a:t>
            </a:r>
            <a:r>
              <a:rPr lang="ru-RU" altLang="ru-RU" sz="2000" b="1" dirty="0" smtClean="0">
                <a:latin typeface="Bahnschrift SemiBold SemiConden" panose="020B0502040204020203" pitchFamily="34" charset="0"/>
                <a:cs typeface="Times New Roman" panose="02020603050405020304" pitchFamily="18" charset="0"/>
              </a:rPr>
              <a:t>10</a:t>
            </a:r>
            <a:r>
              <a:rPr lang="ru-RU" altLang="ru-RU" sz="2000" b="1" baseline="30000" dirty="0" smtClean="0">
                <a:latin typeface="Bahnschrift SemiBold SemiConden" panose="020B0502040204020203" pitchFamily="34" charset="0"/>
                <a:cs typeface="Times New Roman" panose="02020603050405020304" pitchFamily="18" charset="0"/>
              </a:rPr>
              <a:t>-6</a:t>
            </a:r>
            <a:r>
              <a:rPr lang="ru-RU" altLang="ru-RU" sz="2000" b="1" dirty="0" smtClean="0">
                <a:latin typeface="Bahnschrift SemiBold SemiConden" panose="020B0502040204020203" pitchFamily="34" charset="0"/>
                <a:cs typeface="Times New Roman" panose="02020603050405020304" pitchFamily="18" charset="0"/>
              </a:rPr>
              <a:t>.</a:t>
            </a:r>
          </a:p>
          <a:p>
            <a:pPr marL="285750" indent="-285750" algn="just">
              <a:buFont typeface="Arial" panose="020B0604020202020204" pitchFamily="34" charset="0"/>
              <a:buChar char="•"/>
            </a:pPr>
            <a:r>
              <a:rPr lang="en-US" altLang="ru-RU" sz="2000" b="1" dirty="0" smtClean="0">
                <a:latin typeface="Bahnschrift SemiBold SemiConden" panose="020B0502040204020203" pitchFamily="34" charset="0"/>
                <a:cs typeface="Times New Roman" panose="02020603050405020304" pitchFamily="18" charset="0"/>
              </a:rPr>
              <a:t>For the study of nuclear deformation phenomena and searching of so-called “halo-nuclei”, it is necessary to know the masses of investigated nuclei as minimum as </a:t>
            </a:r>
            <a:r>
              <a:rPr lang="ru-RU" altLang="ru-RU" sz="2000" b="1" dirty="0" smtClean="0">
                <a:latin typeface="Bahnschrift SemiBold SemiConden" panose="020B0502040204020203" pitchFamily="34" charset="0"/>
                <a:cs typeface="Times New Roman" panose="02020603050405020304" pitchFamily="18" charset="0"/>
              </a:rPr>
              <a:t>10</a:t>
            </a:r>
            <a:r>
              <a:rPr lang="ru-RU" altLang="ru-RU" sz="2000" b="1" baseline="30000" dirty="0" smtClean="0">
                <a:latin typeface="Bahnschrift SemiBold SemiConden" panose="020B0502040204020203" pitchFamily="34" charset="0"/>
                <a:cs typeface="Times New Roman" panose="02020603050405020304" pitchFamily="18" charset="0"/>
              </a:rPr>
              <a:t>-7</a:t>
            </a:r>
            <a:r>
              <a:rPr lang="ru-RU" altLang="ru-RU" sz="2000" b="1" dirty="0" smtClean="0">
                <a:latin typeface="Bahnschrift SemiBold SemiConden" panose="020B0502040204020203" pitchFamily="34" charset="0"/>
                <a:cs typeface="Times New Roman" panose="02020603050405020304" pitchFamily="18" charset="0"/>
              </a:rPr>
              <a:t>, </a:t>
            </a:r>
            <a:r>
              <a:rPr lang="en-US" altLang="ru-RU" sz="2000" b="1" dirty="0" smtClean="0">
                <a:latin typeface="Bahnschrift SemiBold SemiConden" panose="020B0502040204020203" pitchFamily="34" charset="0"/>
                <a:cs typeface="Times New Roman" panose="02020603050405020304" pitchFamily="18" charset="0"/>
              </a:rPr>
              <a:t>and also for the correct scribing of the heaviest nuclei formation in astrophysical processes of fast neutron (r-process) and proton (</a:t>
            </a:r>
            <a:r>
              <a:rPr lang="en-US" altLang="ru-RU" sz="2000" b="1" dirty="0" err="1" smtClean="0">
                <a:latin typeface="Bahnschrift SemiBold SemiConden" panose="020B0502040204020203" pitchFamily="34" charset="0"/>
                <a:cs typeface="Times New Roman" panose="02020603050405020304" pitchFamily="18" charset="0"/>
              </a:rPr>
              <a:t>rp</a:t>
            </a:r>
            <a:r>
              <a:rPr lang="en-US" altLang="ru-RU" sz="2000" b="1" dirty="0" smtClean="0">
                <a:latin typeface="Bahnschrift SemiBold SemiConden" panose="020B0502040204020203" pitchFamily="34" charset="0"/>
                <a:cs typeface="Times New Roman" panose="02020603050405020304" pitchFamily="18" charset="0"/>
              </a:rPr>
              <a:t>-process) capture.</a:t>
            </a:r>
            <a:endParaRPr lang="ru-RU" altLang="ru-RU" sz="2000" b="1" dirty="0" smtClean="0">
              <a:latin typeface="Bahnschrift SemiBold SemiConden" panose="020B0502040204020203" pitchFamily="34" charset="0"/>
              <a:cs typeface="Times New Roman" panose="02020603050405020304" pitchFamily="18" charset="0"/>
            </a:endParaRPr>
          </a:p>
          <a:p>
            <a:pPr marL="285750" indent="-285750" algn="just">
              <a:buFont typeface="Arial" panose="020B0604020202020204" pitchFamily="34" charset="0"/>
              <a:buChar char="•"/>
            </a:pPr>
            <a:r>
              <a:rPr lang="en-US" altLang="ru-RU" sz="2000" b="1" dirty="0" smtClean="0">
                <a:latin typeface="Bahnschrift SemiBold SemiConden" panose="020B0502040204020203" pitchFamily="34" charset="0"/>
                <a:cs typeface="Times New Roman" panose="02020603050405020304" pitchFamily="18" charset="0"/>
              </a:rPr>
              <a:t>For the weak interaction theory the mass resolution should be at least </a:t>
            </a:r>
            <a:r>
              <a:rPr lang="ru-RU" altLang="ru-RU" sz="2000" b="1" dirty="0" smtClean="0">
                <a:latin typeface="Bahnschrift SemiBold SemiConden" panose="020B0502040204020203" pitchFamily="34" charset="0"/>
                <a:cs typeface="Times New Roman" panose="02020603050405020304" pitchFamily="18" charset="0"/>
              </a:rPr>
              <a:t>10</a:t>
            </a:r>
            <a:r>
              <a:rPr lang="ru-RU" altLang="ru-RU" sz="2000" b="1" baseline="30000" dirty="0" smtClean="0">
                <a:latin typeface="Bahnschrift SemiBold SemiConden" panose="020B0502040204020203" pitchFamily="34" charset="0"/>
                <a:cs typeface="Times New Roman" panose="02020603050405020304" pitchFamily="18" charset="0"/>
              </a:rPr>
              <a:t>-8</a:t>
            </a:r>
            <a:r>
              <a:rPr lang="ru-RU" altLang="ru-RU" sz="2000" b="1" dirty="0">
                <a:latin typeface="Bahnschrift SemiBold SemiConden" panose="020B0502040204020203" pitchFamily="34" charset="0"/>
                <a:cs typeface="Times New Roman" panose="02020603050405020304" pitchFamily="18" charset="0"/>
              </a:rPr>
              <a:t>.</a:t>
            </a:r>
          </a:p>
          <a:p>
            <a:pPr marL="285750" indent="-285750" algn="just">
              <a:buFont typeface="Arial" panose="020B0604020202020204" pitchFamily="34" charset="0"/>
              <a:buChar char="•"/>
            </a:pPr>
            <a:r>
              <a:rPr lang="en-US" altLang="ru-RU" sz="2000" b="1" dirty="0" smtClean="0">
                <a:latin typeface="Bahnschrift SemiBold SemiConden" panose="020B0502040204020203" pitchFamily="34" charset="0"/>
                <a:cs typeface="Times New Roman" panose="02020603050405020304" pitchFamily="18" charset="0"/>
              </a:rPr>
              <a:t>For the identification of the neutrino type the cognition of stable mother and daughter nuclei masses ratio with the precision of</a:t>
            </a:r>
            <a:r>
              <a:rPr lang="ru-RU" altLang="ru-RU" sz="2000" b="1" dirty="0" smtClean="0">
                <a:latin typeface="Bahnschrift SemiBold SemiConden" panose="020B0502040204020203" pitchFamily="34" charset="0"/>
                <a:cs typeface="Times New Roman" panose="02020603050405020304" pitchFamily="18" charset="0"/>
              </a:rPr>
              <a:t> </a:t>
            </a:r>
            <a:r>
              <a:rPr lang="ru-RU" altLang="ru-RU" sz="2000" b="1" dirty="0">
                <a:latin typeface="Bahnschrift SemiBold SemiConden" panose="020B0502040204020203" pitchFamily="34" charset="0"/>
                <a:cs typeface="Times New Roman" panose="02020603050405020304" pitchFamily="18" charset="0"/>
              </a:rPr>
              <a:t>10</a:t>
            </a:r>
            <a:r>
              <a:rPr lang="ru-RU" altLang="ru-RU" sz="2000" b="1" baseline="30000" dirty="0">
                <a:latin typeface="Bahnschrift SemiBold SemiConden" panose="020B0502040204020203" pitchFamily="34" charset="0"/>
                <a:cs typeface="Times New Roman" panose="02020603050405020304" pitchFamily="18" charset="0"/>
              </a:rPr>
              <a:t>-9</a:t>
            </a:r>
            <a:r>
              <a:rPr lang="ru-RU" altLang="ru-RU" sz="2000" b="1" dirty="0" smtClean="0">
                <a:latin typeface="Bahnschrift SemiBold SemiConden" panose="020B0502040204020203" pitchFamily="34" charset="0"/>
                <a:cs typeface="Times New Roman" panose="02020603050405020304" pitchFamily="18" charset="0"/>
              </a:rPr>
              <a:t>.</a:t>
            </a:r>
          </a:p>
          <a:p>
            <a:pPr marL="285750" indent="-285750" algn="just">
              <a:buFont typeface="Arial" panose="020B0604020202020204" pitchFamily="34" charset="0"/>
              <a:buChar char="•"/>
            </a:pPr>
            <a:r>
              <a:rPr lang="en-US" altLang="ru-RU" sz="2000" b="1" dirty="0" smtClean="0">
                <a:latin typeface="Bahnschrift SemiBold SemiConden" panose="020B0502040204020203" pitchFamily="34" charset="0"/>
                <a:cs typeface="Times New Roman" panose="02020603050405020304" pitchFamily="18" charset="0"/>
              </a:rPr>
              <a:t>In measurements of nuclide pairs masses ratio, such as </a:t>
            </a:r>
            <a:r>
              <a:rPr lang="ru-RU" altLang="ru-RU" sz="2000" b="1" baseline="30000" dirty="0" smtClean="0">
                <a:latin typeface="Bahnschrift SemiBold SemiConden" panose="020B0502040204020203" pitchFamily="34" charset="0"/>
                <a:cs typeface="Times New Roman" panose="02020603050405020304" pitchFamily="18" charset="0"/>
              </a:rPr>
              <a:t>3</a:t>
            </a:r>
            <a:r>
              <a:rPr lang="ru-RU" altLang="ru-RU" sz="2000" b="1" dirty="0" smtClean="0">
                <a:latin typeface="Bahnschrift SemiBold SemiConden" panose="020B0502040204020203" pitchFamily="34" charset="0"/>
                <a:cs typeface="Times New Roman" panose="02020603050405020304" pitchFamily="18" charset="0"/>
              </a:rPr>
              <a:t>He/</a:t>
            </a:r>
            <a:r>
              <a:rPr lang="ru-RU" altLang="ru-RU" sz="2000" b="1" baseline="30000" dirty="0" smtClean="0">
                <a:latin typeface="Bahnschrift SemiBold SemiConden" panose="020B0502040204020203" pitchFamily="34" charset="0"/>
                <a:cs typeface="Times New Roman" panose="02020603050405020304" pitchFamily="18" charset="0"/>
              </a:rPr>
              <a:t>3</a:t>
            </a:r>
            <a:r>
              <a:rPr lang="ru-RU" altLang="ru-RU" sz="2000" b="1" dirty="0" smtClean="0">
                <a:latin typeface="Bahnschrift SemiBold SemiConden" panose="020B0502040204020203" pitchFamily="34" charset="0"/>
                <a:cs typeface="Times New Roman" panose="02020603050405020304" pitchFamily="18" charset="0"/>
              </a:rPr>
              <a:t>H</a:t>
            </a:r>
            <a:r>
              <a:rPr lang="ru-RU" altLang="ru-RU" sz="2000" b="1" dirty="0">
                <a:latin typeface="Bahnschrift SemiBold SemiConden" panose="020B0502040204020203" pitchFamily="34" charset="0"/>
                <a:cs typeface="Times New Roman" panose="02020603050405020304" pitchFamily="18" charset="0"/>
              </a:rPr>
              <a:t>, </a:t>
            </a:r>
            <a:r>
              <a:rPr lang="ru-RU" altLang="ru-RU" sz="2000" b="1" baseline="30000" dirty="0">
                <a:latin typeface="Bahnschrift SemiBold SemiConden" panose="020B0502040204020203" pitchFamily="34" charset="0"/>
                <a:cs typeface="Times New Roman" panose="02020603050405020304" pitchFamily="18" charset="0"/>
              </a:rPr>
              <a:t>187</a:t>
            </a:r>
            <a:r>
              <a:rPr lang="ru-RU" altLang="ru-RU" sz="2000" b="1" dirty="0">
                <a:latin typeface="Bahnschrift SemiBold SemiConden" panose="020B0502040204020203" pitchFamily="34" charset="0"/>
                <a:cs typeface="Times New Roman" panose="02020603050405020304" pitchFamily="18" charset="0"/>
              </a:rPr>
              <a:t>Re/</a:t>
            </a:r>
            <a:r>
              <a:rPr lang="ru-RU" altLang="ru-RU" sz="2000" b="1" baseline="30000" dirty="0">
                <a:latin typeface="Bahnschrift SemiBold SemiConden" panose="020B0502040204020203" pitchFamily="34" charset="0"/>
                <a:cs typeface="Times New Roman" panose="02020603050405020304" pitchFamily="18" charset="0"/>
              </a:rPr>
              <a:t>187</a:t>
            </a:r>
            <a:r>
              <a:rPr lang="ru-RU" altLang="ru-RU" sz="2000" b="1" dirty="0">
                <a:latin typeface="Bahnschrift SemiBold SemiConden" panose="020B0502040204020203" pitchFamily="34" charset="0"/>
                <a:cs typeface="Times New Roman" panose="02020603050405020304" pitchFamily="18" charset="0"/>
              </a:rPr>
              <a:t>Os </a:t>
            </a:r>
            <a:r>
              <a:rPr lang="en-US" altLang="ru-RU" sz="2000" b="1" dirty="0" smtClean="0">
                <a:latin typeface="Bahnschrift SemiBold SemiConden" panose="020B0502040204020203" pitchFamily="34" charset="0"/>
                <a:cs typeface="Times New Roman" panose="02020603050405020304" pitchFamily="18" charset="0"/>
              </a:rPr>
              <a:t>and</a:t>
            </a:r>
            <a:r>
              <a:rPr lang="ru-RU" altLang="ru-RU" sz="2000" b="1" dirty="0" smtClean="0">
                <a:latin typeface="Bahnschrift SemiBold SemiConden" panose="020B0502040204020203" pitchFamily="34" charset="0"/>
                <a:cs typeface="Times New Roman" panose="02020603050405020304" pitchFamily="18" charset="0"/>
              </a:rPr>
              <a:t> </a:t>
            </a:r>
            <a:r>
              <a:rPr lang="ru-RU" altLang="ru-RU" sz="2000" b="1" baseline="30000" dirty="0">
                <a:latin typeface="Bahnschrift SemiBold SemiConden" panose="020B0502040204020203" pitchFamily="34" charset="0"/>
                <a:cs typeface="Times New Roman" panose="02020603050405020304" pitchFamily="18" charset="0"/>
              </a:rPr>
              <a:t>163</a:t>
            </a:r>
            <a:r>
              <a:rPr lang="ru-RU" altLang="ru-RU" sz="2000" b="1" dirty="0">
                <a:latin typeface="Bahnschrift SemiBold SemiConden" panose="020B0502040204020203" pitchFamily="34" charset="0"/>
                <a:cs typeface="Times New Roman" panose="02020603050405020304" pitchFamily="18" charset="0"/>
              </a:rPr>
              <a:t>Ho/</a:t>
            </a:r>
            <a:r>
              <a:rPr lang="ru-RU" altLang="ru-RU" sz="2000" b="1" baseline="30000" dirty="0">
                <a:latin typeface="Bahnschrift SemiBold SemiConden" panose="020B0502040204020203" pitchFamily="34" charset="0"/>
                <a:cs typeface="Times New Roman" panose="02020603050405020304" pitchFamily="18" charset="0"/>
              </a:rPr>
              <a:t>163</a:t>
            </a:r>
            <a:r>
              <a:rPr lang="ru-RU" altLang="ru-RU" sz="2000" b="1" dirty="0">
                <a:latin typeface="Bahnschrift SemiBold SemiConden" panose="020B0502040204020203" pitchFamily="34" charset="0"/>
                <a:cs typeface="Times New Roman" panose="02020603050405020304" pitchFamily="18" charset="0"/>
              </a:rPr>
              <a:t>Dy </a:t>
            </a:r>
            <a:r>
              <a:rPr lang="en-US" altLang="ru-RU" sz="2000" b="1" dirty="0" smtClean="0">
                <a:latin typeface="Bahnschrift SemiBold SemiConden" panose="020B0502040204020203" pitchFamily="34" charset="0"/>
                <a:cs typeface="Times New Roman" panose="02020603050405020304" pitchFamily="18" charset="0"/>
              </a:rPr>
              <a:t>for the possibility of neutrino mass definition at the level of a few hundreds of </a:t>
            </a:r>
            <a:r>
              <a:rPr lang="en-US" altLang="ru-RU" sz="2000" b="1" dirty="0" err="1" smtClean="0">
                <a:latin typeface="Bahnschrift SemiBold SemiConden" panose="020B0502040204020203" pitchFamily="34" charset="0"/>
                <a:cs typeface="Times New Roman" panose="02020603050405020304" pitchFamily="18" charset="0"/>
              </a:rPr>
              <a:t>meV</a:t>
            </a:r>
            <a:r>
              <a:rPr lang="ru-RU" altLang="ru-RU" sz="2000" b="1" dirty="0" smtClean="0">
                <a:latin typeface="Bahnschrift SemiBold SemiConden" panose="020B0502040204020203" pitchFamily="34" charset="0"/>
                <a:cs typeface="Times New Roman" panose="02020603050405020304" pitchFamily="18" charset="0"/>
              </a:rPr>
              <a:t>/c</a:t>
            </a:r>
            <a:r>
              <a:rPr lang="ru-RU" altLang="ru-RU" sz="2000" b="1" baseline="30000" dirty="0" smtClean="0">
                <a:latin typeface="Bahnschrift SemiBold SemiConden" panose="020B0502040204020203" pitchFamily="34" charset="0"/>
                <a:cs typeface="Times New Roman" panose="02020603050405020304" pitchFamily="18" charset="0"/>
              </a:rPr>
              <a:t>2 </a:t>
            </a:r>
            <a:r>
              <a:rPr lang="en-US" altLang="ru-RU" sz="2000" b="1" dirty="0" smtClean="0">
                <a:latin typeface="Bahnschrift SemiBold SemiConden" panose="020B0502040204020203" pitchFamily="34" charset="0"/>
                <a:cs typeface="Times New Roman" panose="02020603050405020304" pitchFamily="18" charset="0"/>
              </a:rPr>
              <a:t>the precision of</a:t>
            </a:r>
            <a:r>
              <a:rPr lang="ru-RU" altLang="ru-RU" sz="2000" b="1" dirty="0" smtClean="0">
                <a:latin typeface="Bahnschrift SemiBold SemiConden" panose="020B0502040204020203" pitchFamily="34" charset="0"/>
                <a:cs typeface="Times New Roman" panose="02020603050405020304" pitchFamily="18" charset="0"/>
              </a:rPr>
              <a:t> 10</a:t>
            </a:r>
            <a:r>
              <a:rPr lang="ru-RU" altLang="ru-RU" sz="2000" b="1" baseline="30000" dirty="0" smtClean="0">
                <a:latin typeface="Bahnschrift SemiBold SemiConden" panose="020B0502040204020203" pitchFamily="34" charset="0"/>
                <a:cs typeface="Times New Roman" panose="02020603050405020304" pitchFamily="18" charset="0"/>
              </a:rPr>
              <a:t>-11</a:t>
            </a:r>
            <a:r>
              <a:rPr lang="en-US" altLang="ru-RU" sz="2000" b="1" baseline="30000" dirty="0" smtClean="0">
                <a:latin typeface="Bahnschrift SemiBold SemiConden" panose="020B0502040204020203" pitchFamily="34" charset="0"/>
                <a:cs typeface="Times New Roman" panose="02020603050405020304" pitchFamily="18" charset="0"/>
              </a:rPr>
              <a:t> </a:t>
            </a:r>
            <a:r>
              <a:rPr lang="en-US" altLang="ru-RU" sz="2000" b="1" dirty="0" smtClean="0">
                <a:latin typeface="Bahnschrift SemiBold SemiConden" panose="020B0502040204020203" pitchFamily="34" charset="0"/>
                <a:cs typeface="Times New Roman" panose="02020603050405020304" pitchFamily="18" charset="0"/>
              </a:rPr>
              <a:t>is required.</a:t>
            </a:r>
            <a:endParaRPr lang="ru-RU" altLang="ru-RU" sz="2000" b="1" dirty="0">
              <a:latin typeface="Bahnschrift SemiBold SemiConden" panose="020B0502040204020203" pitchFamily="34" charset="0"/>
              <a:cs typeface="Times New Roman" panose="02020603050405020304" pitchFamily="18" charset="0"/>
            </a:endParaRPr>
          </a:p>
          <a:p>
            <a:pPr algn="just"/>
            <a:endParaRPr lang="ru-RU" altLang="ru-RU" dirty="0">
              <a:solidFill>
                <a:srgbClr val="002060"/>
              </a:solidFill>
              <a:latin typeface="Bahnschrift SemiBold SemiConden" panose="020B0502040204020203" pitchFamily="34" charset="0"/>
              <a:ea typeface="Courier New" panose="02070309020205020404" pitchFamily="49" charset="0"/>
              <a:cs typeface="Times New Roman" panose="02020603050405020304" pitchFamily="18" charset="0"/>
            </a:endParaRPr>
          </a:p>
          <a:p>
            <a:pPr algn="just"/>
            <a:r>
              <a:rPr lang="en-US"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In summary, we get a possibility of a new isotopes of </a:t>
            </a:r>
            <a:r>
              <a:rPr lang="en-US" altLang="ru-RU" b="1" dirty="0" err="1"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superheavy</a:t>
            </a:r>
            <a:r>
              <a:rPr lang="en-US"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 elements studying with</a:t>
            </a:r>
            <a:r>
              <a:rPr lang="ru-RU"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 </a:t>
            </a:r>
            <a:r>
              <a:rPr lang="en-US"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Z≥110. 27 of</a:t>
            </a:r>
            <a:r>
              <a:rPr lang="ru-RU"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 47 </a:t>
            </a:r>
            <a:r>
              <a:rPr lang="en-US"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which are already been synthesized, have a lifetime exceeding </a:t>
            </a:r>
            <a:r>
              <a:rPr lang="ru-RU"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100 </a:t>
            </a:r>
            <a:r>
              <a:rPr lang="en-US" altLang="ru-RU" b="1" dirty="0" err="1"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ms</a:t>
            </a:r>
            <a:r>
              <a:rPr lang="ru-RU" altLang="ru-RU" b="1" dirty="0" smtClean="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rPr>
              <a:t>.</a:t>
            </a:r>
            <a:endParaRPr lang="ru-RU" altLang="ru-RU" b="1" dirty="0">
              <a:solidFill>
                <a:srgbClr val="FF0000"/>
              </a:solidFill>
              <a:latin typeface="Bahnschrift SemiBold SemiConden" panose="020B0502040204020203" pitchFamily="34"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471657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1434" y="44624"/>
            <a:ext cx="10189132" cy="830997"/>
          </a:xfrm>
          <a:prstGeom prst="rect">
            <a:avLst/>
          </a:prstGeom>
          <a:noFill/>
        </p:spPr>
        <p:txBody>
          <a:bodyPr wrap="square" rtlCol="0">
            <a:spAutoFit/>
          </a:bodyPr>
          <a:lstStyle/>
          <a:p>
            <a:pPr algn="ctr"/>
            <a:r>
              <a:rPr lang="en-US" sz="2400" dirty="0" smtClean="0">
                <a:latin typeface="Franklin Gothic Medium" panose="020B0603020102020204" pitchFamily="34" charset="0"/>
              </a:rPr>
              <a:t>Multi-electrode system test and searching for the resonance. Influence on the temperature of the inner chamber.</a:t>
            </a:r>
            <a:endParaRPr lang="ru-RU" sz="2400" dirty="0">
              <a:latin typeface="Franklin Gothic Medium" panose="020B0603020102020204" pitchFamily="34" charset="0"/>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2338837677"/>
              </p:ext>
            </p:extLst>
          </p:nvPr>
        </p:nvGraphicFramePr>
        <p:xfrm>
          <a:off x="1631504" y="692696"/>
          <a:ext cx="7949136" cy="6082537"/>
        </p:xfrm>
        <a:graphic>
          <a:graphicData uri="http://schemas.openxmlformats.org/presentationml/2006/ole">
            <mc:AlternateContent xmlns:mc="http://schemas.openxmlformats.org/markup-compatibility/2006">
              <mc:Choice xmlns:v="urn:schemas-microsoft-com:vml" Requires="v">
                <p:oleObj spid="_x0000_s7191" name="Graph" r:id="rId3" imgW="3920760" imgH="3000960" progId="Origin95.Graph">
                  <p:embed/>
                </p:oleObj>
              </mc:Choice>
              <mc:Fallback>
                <p:oleObj name="Graph" r:id="rId3" imgW="3920760" imgH="3000960" progId="Origin95.Graph">
                  <p:embed/>
                  <p:pic>
                    <p:nvPicPr>
                      <p:cNvPr id="0" name=""/>
                      <p:cNvPicPr/>
                      <p:nvPr/>
                    </p:nvPicPr>
                    <p:blipFill>
                      <a:blip r:embed="rId4"/>
                      <a:stretch>
                        <a:fillRect/>
                      </a:stretch>
                    </p:blipFill>
                    <p:spPr>
                      <a:xfrm>
                        <a:off x="1631504" y="692696"/>
                        <a:ext cx="7949136" cy="6082537"/>
                      </a:xfrm>
                      <a:prstGeom prst="rect">
                        <a:avLst/>
                      </a:prstGeom>
                    </p:spPr>
                  </p:pic>
                </p:oleObj>
              </mc:Fallback>
            </mc:AlternateContent>
          </a:graphicData>
        </a:graphic>
      </p:graphicFrame>
      <p:sp>
        <p:nvSpPr>
          <p:cNvPr id="5" name="TextBox 4"/>
          <p:cNvSpPr txBox="1"/>
          <p:nvPr/>
        </p:nvSpPr>
        <p:spPr>
          <a:xfrm>
            <a:off x="9120336" y="3861048"/>
            <a:ext cx="2876311" cy="2677656"/>
          </a:xfrm>
          <a:prstGeom prst="rect">
            <a:avLst/>
          </a:prstGeom>
          <a:noFill/>
        </p:spPr>
        <p:txBody>
          <a:bodyPr wrap="square" rtlCol="0">
            <a:spAutoFit/>
          </a:bodyPr>
          <a:lstStyle/>
          <a:p>
            <a:pPr algn="ctr"/>
            <a:r>
              <a:rPr lang="en-US" sz="2400" dirty="0" smtClean="0">
                <a:latin typeface="Arial Black" panose="020B0A04020102020204" pitchFamily="34" charset="0"/>
              </a:rPr>
              <a:t>The deviation of the temperature</a:t>
            </a:r>
            <a:endParaRPr lang="ru-RU" sz="2400" dirty="0" smtClean="0">
              <a:latin typeface="Arial Black" panose="020B0A04020102020204" pitchFamily="34" charset="0"/>
            </a:endParaRPr>
          </a:p>
          <a:p>
            <a:pPr algn="ctr"/>
            <a:r>
              <a:rPr lang="en-US" sz="2400" dirty="0" smtClean="0">
                <a:latin typeface="Arial Black" panose="020B0A04020102020204" pitchFamily="34" charset="0"/>
              </a:rPr>
              <a:t> regarding to switching </a:t>
            </a:r>
            <a:endParaRPr lang="ru-RU" sz="2400" dirty="0" smtClean="0">
              <a:latin typeface="Arial Black" panose="020B0A04020102020204" pitchFamily="34" charset="0"/>
            </a:endParaRPr>
          </a:p>
          <a:p>
            <a:pPr algn="ctr"/>
            <a:r>
              <a:rPr lang="en-US" sz="2400" dirty="0" smtClean="0">
                <a:latin typeface="Arial Black" panose="020B0A04020102020204" pitchFamily="34" charset="0"/>
              </a:rPr>
              <a:t>on the power supplies.</a:t>
            </a:r>
            <a:endParaRPr lang="ru-RU" sz="2400" dirty="0">
              <a:latin typeface="Arial Black" panose="020B0A04020102020204" pitchFamily="34" charset="0"/>
            </a:endParaRPr>
          </a:p>
        </p:txBody>
      </p:sp>
    </p:spTree>
    <p:extLst>
      <p:ext uri="{BB962C8B-B14F-4D97-AF65-F5344CB8AC3E}">
        <p14:creationId xmlns:p14="http://schemas.microsoft.com/office/powerpoint/2010/main" val="40313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1434" y="44624"/>
            <a:ext cx="10189132" cy="461665"/>
          </a:xfrm>
          <a:prstGeom prst="rect">
            <a:avLst/>
          </a:prstGeom>
          <a:noFill/>
        </p:spPr>
        <p:txBody>
          <a:bodyPr wrap="square" rtlCol="0">
            <a:spAutoFit/>
          </a:bodyPr>
          <a:lstStyle/>
          <a:p>
            <a:pPr algn="ctr"/>
            <a:r>
              <a:rPr lang="en-US" sz="2400" dirty="0" smtClean="0">
                <a:latin typeface="Franklin Gothic Medium" panose="020B0603020102020204" pitchFamily="34" charset="0"/>
              </a:rPr>
              <a:t>A determination of overall efficiency by method of inner emanation source.</a:t>
            </a:r>
            <a:endParaRPr lang="ru-RU" sz="2400" dirty="0">
              <a:latin typeface="Franklin Gothic Medium" panose="020B0603020102020204" pitchFamily="34" charset="0"/>
            </a:endParaRPr>
          </a:p>
        </p:txBody>
      </p:sp>
      <p:pic>
        <p:nvPicPr>
          <p:cNvPr id="21" name="Рисунок 20"/>
          <p:cNvPicPr>
            <a:picLocks noChangeAspect="1"/>
          </p:cNvPicPr>
          <p:nvPr/>
        </p:nvPicPr>
        <p:blipFill>
          <a:blip r:embed="rId2"/>
          <a:stretch>
            <a:fillRect/>
          </a:stretch>
        </p:blipFill>
        <p:spPr>
          <a:xfrm>
            <a:off x="1024850" y="1916832"/>
            <a:ext cx="5857875" cy="3181350"/>
          </a:xfrm>
          <a:prstGeom prst="rect">
            <a:avLst/>
          </a:prstGeom>
        </p:spPr>
      </p:pic>
      <p:cxnSp>
        <p:nvCxnSpPr>
          <p:cNvPr id="23" name="Прямая соединительная линия 22"/>
          <p:cNvCxnSpPr/>
          <p:nvPr/>
        </p:nvCxnSpPr>
        <p:spPr>
          <a:xfrm>
            <a:off x="1487488" y="3132418"/>
            <a:ext cx="0" cy="576064"/>
          </a:xfrm>
          <a:prstGeom prst="line">
            <a:avLst/>
          </a:prstGeom>
        </p:spPr>
        <p:style>
          <a:lnRef idx="3">
            <a:schemeClr val="dk1"/>
          </a:lnRef>
          <a:fillRef idx="0">
            <a:schemeClr val="dk1"/>
          </a:fillRef>
          <a:effectRef idx="2">
            <a:schemeClr val="dk1"/>
          </a:effectRef>
          <a:fontRef idx="minor">
            <a:schemeClr val="tx1"/>
          </a:fontRef>
        </p:style>
      </p:cxnSp>
      <p:sp>
        <p:nvSpPr>
          <p:cNvPr id="24" name="Прямоугольник 23"/>
          <p:cNvSpPr/>
          <p:nvPr/>
        </p:nvSpPr>
        <p:spPr>
          <a:xfrm>
            <a:off x="1024850" y="1916832"/>
            <a:ext cx="5760640" cy="30963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5" name="Прямоугольник 24"/>
          <p:cNvSpPr/>
          <p:nvPr/>
        </p:nvSpPr>
        <p:spPr>
          <a:xfrm>
            <a:off x="556798" y="1448780"/>
            <a:ext cx="6696744" cy="396044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cxnSp>
        <p:nvCxnSpPr>
          <p:cNvPr id="27" name="Прямая соединительная линия 26"/>
          <p:cNvCxnSpPr/>
          <p:nvPr/>
        </p:nvCxnSpPr>
        <p:spPr>
          <a:xfrm>
            <a:off x="7320136" y="335271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28" name="Прямая соединительная линия 27"/>
          <p:cNvCxnSpPr/>
          <p:nvPr/>
        </p:nvCxnSpPr>
        <p:spPr>
          <a:xfrm>
            <a:off x="7680176"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29" name="Прямая соединительная линия 28"/>
          <p:cNvCxnSpPr/>
          <p:nvPr/>
        </p:nvCxnSpPr>
        <p:spPr>
          <a:xfrm>
            <a:off x="8040216"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0" name="Прямая соединительная линия 29"/>
          <p:cNvCxnSpPr/>
          <p:nvPr/>
        </p:nvCxnSpPr>
        <p:spPr>
          <a:xfrm>
            <a:off x="8400256"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1" name="Прямая соединительная линия 30"/>
          <p:cNvCxnSpPr/>
          <p:nvPr/>
        </p:nvCxnSpPr>
        <p:spPr>
          <a:xfrm>
            <a:off x="8760296"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2" name="Прямая соединительная линия 31"/>
          <p:cNvCxnSpPr/>
          <p:nvPr/>
        </p:nvCxnSpPr>
        <p:spPr>
          <a:xfrm>
            <a:off x="9120336"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3" name="Прямая соединительная линия 32"/>
          <p:cNvCxnSpPr/>
          <p:nvPr/>
        </p:nvCxnSpPr>
        <p:spPr>
          <a:xfrm>
            <a:off x="7320136" y="3424725"/>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4" name="Прямая соединительная линия 33"/>
          <p:cNvCxnSpPr/>
          <p:nvPr/>
        </p:nvCxnSpPr>
        <p:spPr>
          <a:xfrm>
            <a:off x="7680176" y="3424684"/>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5" name="Прямая соединительная линия 34"/>
          <p:cNvCxnSpPr/>
          <p:nvPr/>
        </p:nvCxnSpPr>
        <p:spPr>
          <a:xfrm>
            <a:off x="8040216" y="342891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6" name="Прямая соединительная линия 35"/>
          <p:cNvCxnSpPr/>
          <p:nvPr/>
        </p:nvCxnSpPr>
        <p:spPr>
          <a:xfrm>
            <a:off x="8400256" y="3424725"/>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7" name="Прямая соединительная линия 36"/>
          <p:cNvCxnSpPr/>
          <p:nvPr/>
        </p:nvCxnSpPr>
        <p:spPr>
          <a:xfrm>
            <a:off x="8760296" y="3424725"/>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8" name="Прямая соединительная линия 37"/>
          <p:cNvCxnSpPr/>
          <p:nvPr/>
        </p:nvCxnSpPr>
        <p:spPr>
          <a:xfrm>
            <a:off x="9120336" y="3424725"/>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39" name="Прямая соединительная линия 38"/>
          <p:cNvCxnSpPr/>
          <p:nvPr/>
        </p:nvCxnSpPr>
        <p:spPr>
          <a:xfrm>
            <a:off x="7325196" y="350323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40" name="Прямая соединительная линия 39"/>
          <p:cNvCxnSpPr/>
          <p:nvPr/>
        </p:nvCxnSpPr>
        <p:spPr>
          <a:xfrm>
            <a:off x="7680176" y="350323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41" name="Прямая соединительная линия 40"/>
          <p:cNvCxnSpPr/>
          <p:nvPr/>
        </p:nvCxnSpPr>
        <p:spPr>
          <a:xfrm>
            <a:off x="8040216" y="350323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42" name="Прямая соединительная линия 41"/>
          <p:cNvCxnSpPr/>
          <p:nvPr/>
        </p:nvCxnSpPr>
        <p:spPr>
          <a:xfrm>
            <a:off x="8400256" y="349895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43" name="Прямая соединительная линия 42"/>
          <p:cNvCxnSpPr/>
          <p:nvPr/>
        </p:nvCxnSpPr>
        <p:spPr>
          <a:xfrm>
            <a:off x="8760296" y="349895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44" name="Прямая соединительная линия 43"/>
          <p:cNvCxnSpPr/>
          <p:nvPr/>
        </p:nvCxnSpPr>
        <p:spPr>
          <a:xfrm>
            <a:off x="9120336" y="3498957"/>
            <a:ext cx="288032" cy="0"/>
          </a:xfrm>
          <a:prstGeom prst="line">
            <a:avLst/>
          </a:prstGeom>
        </p:spPr>
        <p:style>
          <a:lnRef idx="2">
            <a:schemeClr val="dk1"/>
          </a:lnRef>
          <a:fillRef idx="0">
            <a:schemeClr val="dk1"/>
          </a:fillRef>
          <a:effectRef idx="1">
            <a:schemeClr val="dk1"/>
          </a:effectRef>
          <a:fontRef idx="minor">
            <a:schemeClr val="tx1"/>
          </a:fontRef>
        </p:style>
      </p:cxnSp>
      <p:sp>
        <p:nvSpPr>
          <p:cNvPr id="45" name="Прямоугольник 44"/>
          <p:cNvSpPr/>
          <p:nvPr/>
        </p:nvSpPr>
        <p:spPr>
          <a:xfrm>
            <a:off x="7253542" y="2852936"/>
            <a:ext cx="3018922" cy="115212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cxnSp>
        <p:nvCxnSpPr>
          <p:cNvPr id="49" name="Прямая соединительная линия 48"/>
          <p:cNvCxnSpPr/>
          <p:nvPr/>
        </p:nvCxnSpPr>
        <p:spPr>
          <a:xfrm flipV="1">
            <a:off x="9555084" y="2848661"/>
            <a:ext cx="0" cy="499781"/>
          </a:xfrm>
          <a:prstGeom prst="line">
            <a:avLst/>
          </a:prstGeom>
        </p:spPr>
        <p:style>
          <a:lnRef idx="3">
            <a:schemeClr val="accent1"/>
          </a:lnRef>
          <a:fillRef idx="0">
            <a:schemeClr val="accent1"/>
          </a:fillRef>
          <a:effectRef idx="2">
            <a:schemeClr val="accent1"/>
          </a:effectRef>
          <a:fontRef idx="minor">
            <a:schemeClr val="tx1"/>
          </a:fontRef>
        </p:style>
      </p:cxnSp>
      <p:cxnSp>
        <p:nvCxnSpPr>
          <p:cNvPr id="50" name="Прямая соединительная линия 49"/>
          <p:cNvCxnSpPr/>
          <p:nvPr/>
        </p:nvCxnSpPr>
        <p:spPr>
          <a:xfrm flipV="1">
            <a:off x="9555084" y="3495922"/>
            <a:ext cx="0" cy="499781"/>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Прямая соединительная линия 51"/>
          <p:cNvCxnSpPr/>
          <p:nvPr/>
        </p:nvCxnSpPr>
        <p:spPr>
          <a:xfrm>
            <a:off x="9699100" y="2920669"/>
            <a:ext cx="0" cy="1008112"/>
          </a:xfrm>
          <a:prstGeom prst="line">
            <a:avLst/>
          </a:prstGeom>
        </p:spPr>
        <p:style>
          <a:lnRef idx="3">
            <a:schemeClr val="accent2"/>
          </a:lnRef>
          <a:fillRef idx="0">
            <a:schemeClr val="accent2"/>
          </a:fillRef>
          <a:effectRef idx="2">
            <a:schemeClr val="accent2"/>
          </a:effectRef>
          <a:fontRef idx="minor">
            <a:schemeClr val="tx1"/>
          </a:fontRef>
        </p:style>
      </p:cxnSp>
      <p:sp>
        <p:nvSpPr>
          <p:cNvPr id="53" name="Прямоугольник 52"/>
          <p:cNvSpPr/>
          <p:nvPr/>
        </p:nvSpPr>
        <p:spPr>
          <a:xfrm>
            <a:off x="9843116" y="2920669"/>
            <a:ext cx="28803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4" name="Прямая соединительная линия 53"/>
          <p:cNvCxnSpPr/>
          <p:nvPr/>
        </p:nvCxnSpPr>
        <p:spPr>
          <a:xfrm>
            <a:off x="6960450"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55" name="Прямая соединительная линия 54"/>
          <p:cNvCxnSpPr/>
          <p:nvPr/>
        </p:nvCxnSpPr>
        <p:spPr>
          <a:xfrm>
            <a:off x="6960450" y="3420450"/>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56" name="Прямая соединительная линия 55"/>
          <p:cNvCxnSpPr/>
          <p:nvPr/>
        </p:nvCxnSpPr>
        <p:spPr>
          <a:xfrm>
            <a:off x="6965510" y="349895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57" name="Прямая соединительная линия 56"/>
          <p:cNvCxnSpPr/>
          <p:nvPr/>
        </p:nvCxnSpPr>
        <p:spPr>
          <a:xfrm>
            <a:off x="6643469" y="3348442"/>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58" name="Прямая соединительная линия 57"/>
          <p:cNvCxnSpPr/>
          <p:nvPr/>
        </p:nvCxnSpPr>
        <p:spPr>
          <a:xfrm>
            <a:off x="6643469" y="3420450"/>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59" name="Прямая соединительная линия 58"/>
          <p:cNvCxnSpPr/>
          <p:nvPr/>
        </p:nvCxnSpPr>
        <p:spPr>
          <a:xfrm>
            <a:off x="6648529" y="3498957"/>
            <a:ext cx="288032" cy="0"/>
          </a:xfrm>
          <a:prstGeom prst="line">
            <a:avLst/>
          </a:prstGeom>
        </p:spPr>
        <p:style>
          <a:lnRef idx="2">
            <a:schemeClr val="dk1"/>
          </a:lnRef>
          <a:fillRef idx="0">
            <a:schemeClr val="dk1"/>
          </a:fillRef>
          <a:effectRef idx="1">
            <a:schemeClr val="dk1"/>
          </a:effectRef>
          <a:fontRef idx="minor">
            <a:schemeClr val="tx1"/>
          </a:fontRef>
        </p:style>
      </p:cxnSp>
      <p:cxnSp>
        <p:nvCxnSpPr>
          <p:cNvPr id="63" name="Прямая со стрелкой 62"/>
          <p:cNvCxnSpPr/>
          <p:nvPr/>
        </p:nvCxnSpPr>
        <p:spPr>
          <a:xfrm>
            <a:off x="695400" y="1196752"/>
            <a:ext cx="720080" cy="215169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64" name="TextBox 63"/>
          <p:cNvSpPr txBox="1"/>
          <p:nvPr/>
        </p:nvSpPr>
        <p:spPr>
          <a:xfrm>
            <a:off x="191344" y="836712"/>
            <a:ext cx="1008112" cy="400110"/>
          </a:xfrm>
          <a:prstGeom prst="rect">
            <a:avLst/>
          </a:prstGeom>
          <a:noFill/>
        </p:spPr>
        <p:txBody>
          <a:bodyPr wrap="square" rtlCol="0">
            <a:spAutoFit/>
          </a:bodyPr>
          <a:lstStyle/>
          <a:p>
            <a:r>
              <a:rPr lang="en-US" sz="2000" dirty="0" smtClean="0">
                <a:latin typeface="Berlin Sans FB Demi" panose="020E0802020502020306" pitchFamily="34" charset="0"/>
              </a:rPr>
              <a:t>Source</a:t>
            </a:r>
            <a:endParaRPr lang="ru-RU" sz="2000" dirty="0"/>
          </a:p>
        </p:txBody>
      </p:sp>
      <p:cxnSp>
        <p:nvCxnSpPr>
          <p:cNvPr id="65" name="Прямая со стрелкой 64"/>
          <p:cNvCxnSpPr/>
          <p:nvPr/>
        </p:nvCxnSpPr>
        <p:spPr>
          <a:xfrm>
            <a:off x="7918803" y="2204188"/>
            <a:ext cx="265429" cy="110893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7" name="Прямая со стрелкой 66"/>
          <p:cNvCxnSpPr/>
          <p:nvPr/>
        </p:nvCxnSpPr>
        <p:spPr>
          <a:xfrm flipV="1">
            <a:off x="7718887" y="3745812"/>
            <a:ext cx="1836197" cy="7878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0" name="Прямая со стрелкой 69"/>
          <p:cNvCxnSpPr/>
          <p:nvPr/>
        </p:nvCxnSpPr>
        <p:spPr>
          <a:xfrm>
            <a:off x="9627124" y="1810958"/>
            <a:ext cx="71976" cy="13185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3" name="Прямая со стрелкой 72"/>
          <p:cNvCxnSpPr/>
          <p:nvPr/>
        </p:nvCxnSpPr>
        <p:spPr>
          <a:xfrm flipH="1" flipV="1">
            <a:off x="10020430" y="3708483"/>
            <a:ext cx="396049" cy="7386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6" name="TextBox 75"/>
          <p:cNvSpPr txBox="1"/>
          <p:nvPr/>
        </p:nvSpPr>
        <p:spPr>
          <a:xfrm>
            <a:off x="7242997" y="1578008"/>
            <a:ext cx="1586807" cy="707886"/>
          </a:xfrm>
          <a:prstGeom prst="rect">
            <a:avLst/>
          </a:prstGeom>
          <a:noFill/>
        </p:spPr>
        <p:txBody>
          <a:bodyPr wrap="square" rtlCol="0">
            <a:spAutoFit/>
          </a:bodyPr>
          <a:lstStyle/>
          <a:p>
            <a:r>
              <a:rPr lang="en-US" sz="2000" dirty="0" smtClean="0">
                <a:latin typeface="Berlin Sans FB Demi" panose="020E0802020502020306" pitchFamily="34" charset="0"/>
              </a:rPr>
              <a:t>RF Quadrupole</a:t>
            </a:r>
            <a:endParaRPr lang="ru-RU" sz="2000" dirty="0"/>
          </a:p>
        </p:txBody>
      </p:sp>
      <p:sp>
        <p:nvSpPr>
          <p:cNvPr id="77" name="TextBox 76"/>
          <p:cNvSpPr txBox="1"/>
          <p:nvPr/>
        </p:nvSpPr>
        <p:spPr>
          <a:xfrm>
            <a:off x="7253542" y="4583457"/>
            <a:ext cx="1290730" cy="400110"/>
          </a:xfrm>
          <a:prstGeom prst="rect">
            <a:avLst/>
          </a:prstGeom>
          <a:noFill/>
        </p:spPr>
        <p:txBody>
          <a:bodyPr wrap="square" rtlCol="0">
            <a:spAutoFit/>
          </a:bodyPr>
          <a:lstStyle/>
          <a:p>
            <a:r>
              <a:rPr lang="en-US" sz="2000" dirty="0" smtClean="0">
                <a:latin typeface="Berlin Sans FB Demi" panose="020E0802020502020306" pitchFamily="34" charset="0"/>
              </a:rPr>
              <a:t>Aperture</a:t>
            </a:r>
            <a:endParaRPr lang="ru-RU" sz="2000" dirty="0"/>
          </a:p>
        </p:txBody>
      </p:sp>
      <p:sp>
        <p:nvSpPr>
          <p:cNvPr id="78" name="TextBox 77"/>
          <p:cNvSpPr txBox="1"/>
          <p:nvPr/>
        </p:nvSpPr>
        <p:spPr>
          <a:xfrm>
            <a:off x="9878487" y="4460501"/>
            <a:ext cx="1512169" cy="400110"/>
          </a:xfrm>
          <a:prstGeom prst="rect">
            <a:avLst/>
          </a:prstGeom>
          <a:noFill/>
        </p:spPr>
        <p:txBody>
          <a:bodyPr wrap="square" rtlCol="0">
            <a:spAutoFit/>
          </a:bodyPr>
          <a:lstStyle/>
          <a:p>
            <a:r>
              <a:rPr lang="en-US" sz="2000" dirty="0" smtClean="0">
                <a:latin typeface="Berlin Sans FB Demi" panose="020E0802020502020306" pitchFamily="34" charset="0"/>
              </a:rPr>
              <a:t>Si detector</a:t>
            </a:r>
            <a:endParaRPr lang="ru-RU" sz="2000" dirty="0"/>
          </a:p>
        </p:txBody>
      </p:sp>
      <p:sp>
        <p:nvSpPr>
          <p:cNvPr id="79" name="TextBox 78"/>
          <p:cNvSpPr txBox="1"/>
          <p:nvPr/>
        </p:nvSpPr>
        <p:spPr>
          <a:xfrm>
            <a:off x="8760296" y="1017393"/>
            <a:ext cx="2337544" cy="707886"/>
          </a:xfrm>
          <a:prstGeom prst="rect">
            <a:avLst/>
          </a:prstGeom>
          <a:noFill/>
        </p:spPr>
        <p:txBody>
          <a:bodyPr wrap="square" rtlCol="0">
            <a:spAutoFit/>
          </a:bodyPr>
          <a:lstStyle/>
          <a:p>
            <a:r>
              <a:rPr lang="en-US" sz="2000" dirty="0" smtClean="0">
                <a:latin typeface="Berlin Sans FB Demi" panose="020E0802020502020306" pitchFamily="34" charset="0"/>
              </a:rPr>
              <a:t>Metallized foil with “-” potential</a:t>
            </a:r>
            <a:endParaRPr lang="ru-RU" sz="2000" dirty="0"/>
          </a:p>
        </p:txBody>
      </p:sp>
      <p:cxnSp>
        <p:nvCxnSpPr>
          <p:cNvPr id="81" name="Скругленная соединительная линия 80"/>
          <p:cNvCxnSpPr/>
          <p:nvPr/>
        </p:nvCxnSpPr>
        <p:spPr>
          <a:xfrm flipV="1">
            <a:off x="1631504" y="2895248"/>
            <a:ext cx="1370852" cy="427773"/>
          </a:xfrm>
          <a:prstGeom prst="curvedConnector3">
            <a:avLst>
              <a:gd name="adj1" fmla="val 50000"/>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3" name="Скругленная соединительная линия 82"/>
          <p:cNvCxnSpPr/>
          <p:nvPr/>
        </p:nvCxnSpPr>
        <p:spPr>
          <a:xfrm>
            <a:off x="1631504" y="3529857"/>
            <a:ext cx="1370852" cy="398924"/>
          </a:xfrm>
          <a:prstGeom prst="curvedConnector3">
            <a:avLst>
              <a:gd name="adj1" fmla="val 50000"/>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5" name="Скругленная соединительная линия 84"/>
          <p:cNvCxnSpPr/>
          <p:nvPr/>
        </p:nvCxnSpPr>
        <p:spPr>
          <a:xfrm>
            <a:off x="4655840" y="2470212"/>
            <a:ext cx="1541183" cy="878230"/>
          </a:xfrm>
          <a:prstGeom prst="curvedConnector3">
            <a:avLst>
              <a:gd name="adj1" fmla="val 50000"/>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3" name="Прямая со стрелкой 92"/>
          <p:cNvCxnSpPr/>
          <p:nvPr/>
        </p:nvCxnSpPr>
        <p:spPr>
          <a:xfrm>
            <a:off x="1631504" y="3429000"/>
            <a:ext cx="134391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5" name="Скругленная соединительная линия 94"/>
          <p:cNvCxnSpPr/>
          <p:nvPr/>
        </p:nvCxnSpPr>
        <p:spPr>
          <a:xfrm flipV="1">
            <a:off x="4733248" y="3529859"/>
            <a:ext cx="1444225" cy="761074"/>
          </a:xfrm>
          <a:prstGeom prst="curvedConnector3">
            <a:avLst>
              <a:gd name="adj1" fmla="val 50000"/>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1" name="Прямая со стрелкой 100"/>
          <p:cNvCxnSpPr/>
          <p:nvPr/>
        </p:nvCxnSpPr>
        <p:spPr>
          <a:xfrm>
            <a:off x="4655840" y="3429000"/>
            <a:ext cx="1763874" cy="74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2" name="Прямая со стрелкой 101"/>
          <p:cNvCxnSpPr/>
          <p:nvPr/>
        </p:nvCxnSpPr>
        <p:spPr>
          <a:xfrm>
            <a:off x="8355188" y="3428917"/>
            <a:ext cx="134391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335360" y="5661248"/>
            <a:ext cx="11305256" cy="369332"/>
          </a:xfrm>
          <a:prstGeom prst="rect">
            <a:avLst/>
          </a:prstGeom>
          <a:noFill/>
        </p:spPr>
        <p:txBody>
          <a:bodyPr wrap="square" rtlCol="0">
            <a:spAutoFit/>
          </a:bodyPr>
          <a:lstStyle/>
          <a:p>
            <a:r>
              <a:rPr lang="en-US" baseline="30000" dirty="0" smtClean="0">
                <a:latin typeface="Arial Black" panose="020B0A04020102020204" pitchFamily="34" charset="0"/>
              </a:rPr>
              <a:t>228</a:t>
            </a:r>
            <a:r>
              <a:rPr lang="en-US" dirty="0" smtClean="0">
                <a:latin typeface="Arial Black" panose="020B0A04020102020204" pitchFamily="34" charset="0"/>
              </a:rPr>
              <a:t>Th </a:t>
            </a:r>
            <a:r>
              <a:rPr lang="en-US" dirty="0" smtClean="0">
                <a:latin typeface="Arial Black" panose="020B0A04020102020204" pitchFamily="34" charset="0"/>
                <a:cs typeface="Calibri" panose="020F0502020204030204" pitchFamily="34" charset="0"/>
              </a:rPr>
              <a:t>→ </a:t>
            </a:r>
            <a:r>
              <a:rPr lang="en-US" baseline="30000" dirty="0" smtClean="0">
                <a:latin typeface="Arial Black" panose="020B0A04020102020204" pitchFamily="34" charset="0"/>
                <a:cs typeface="Calibri" panose="020F0502020204030204" pitchFamily="34" charset="0"/>
              </a:rPr>
              <a:t>224</a:t>
            </a:r>
            <a:r>
              <a:rPr lang="en-US" dirty="0" smtClean="0">
                <a:latin typeface="Arial Black" panose="020B0A04020102020204" pitchFamily="34" charset="0"/>
                <a:cs typeface="Calibri" panose="020F0502020204030204" pitchFamily="34" charset="0"/>
              </a:rPr>
              <a:t>Ra → </a:t>
            </a:r>
            <a:r>
              <a:rPr lang="en-US" baseline="30000" dirty="0" smtClean="0">
                <a:latin typeface="Arial Black" panose="020B0A04020102020204" pitchFamily="34" charset="0"/>
                <a:cs typeface="Calibri" panose="020F0502020204030204" pitchFamily="34" charset="0"/>
              </a:rPr>
              <a:t>220</a:t>
            </a:r>
            <a:r>
              <a:rPr lang="en-US" dirty="0" smtClean="0">
                <a:latin typeface="Arial Black" panose="020B0A04020102020204" pitchFamily="34" charset="0"/>
                <a:cs typeface="Calibri" panose="020F0502020204030204" pitchFamily="34" charset="0"/>
              </a:rPr>
              <a:t>Rn → </a:t>
            </a:r>
            <a:r>
              <a:rPr lang="en-US" baseline="30000" dirty="0" smtClean="0">
                <a:latin typeface="Arial Black" panose="020B0A04020102020204" pitchFamily="34" charset="0"/>
                <a:cs typeface="Calibri" panose="020F0502020204030204" pitchFamily="34" charset="0"/>
              </a:rPr>
              <a:t>216</a:t>
            </a:r>
            <a:r>
              <a:rPr lang="en-US" dirty="0">
                <a:latin typeface="Arial Black" panose="020B0A04020102020204" pitchFamily="34" charset="0"/>
                <a:cs typeface="Calibri" panose="020F0502020204030204" pitchFamily="34" charset="0"/>
              </a:rPr>
              <a:t>Po </a:t>
            </a:r>
            <a:r>
              <a:rPr lang="en-US" dirty="0" smtClean="0">
                <a:latin typeface="Arial Black" panose="020B0A04020102020204" pitchFamily="34" charset="0"/>
                <a:cs typeface="Calibri" panose="020F0502020204030204" pitchFamily="34" charset="0"/>
              </a:rPr>
              <a:t>→ </a:t>
            </a:r>
            <a:r>
              <a:rPr lang="en-US" baseline="30000" dirty="0" smtClean="0">
                <a:latin typeface="Arial Black" panose="020B0A04020102020204" pitchFamily="34" charset="0"/>
                <a:cs typeface="Calibri" panose="020F0502020204030204" pitchFamily="34" charset="0"/>
              </a:rPr>
              <a:t>212</a:t>
            </a:r>
            <a:r>
              <a:rPr lang="en-US" dirty="0" smtClean="0">
                <a:latin typeface="Arial Black" panose="020B0A04020102020204" pitchFamily="34" charset="0"/>
                <a:cs typeface="Calibri" panose="020F0502020204030204" pitchFamily="34" charset="0"/>
              </a:rPr>
              <a:t>Pb → </a:t>
            </a:r>
            <a:r>
              <a:rPr lang="en-US" baseline="30000" dirty="0" smtClean="0">
                <a:latin typeface="Arial Black" panose="020B0A04020102020204" pitchFamily="34" charset="0"/>
                <a:cs typeface="Calibri" panose="020F0502020204030204" pitchFamily="34" charset="0"/>
              </a:rPr>
              <a:t>212</a:t>
            </a:r>
            <a:r>
              <a:rPr lang="en-US" dirty="0" smtClean="0">
                <a:latin typeface="Arial Black" panose="020B0A04020102020204" pitchFamily="34" charset="0"/>
                <a:cs typeface="Calibri" panose="020F0502020204030204" pitchFamily="34" charset="0"/>
              </a:rPr>
              <a:t>Bi → </a:t>
            </a:r>
            <a:r>
              <a:rPr lang="en-US" baseline="30000" dirty="0" smtClean="0">
                <a:latin typeface="Arial Black" panose="020B0A04020102020204" pitchFamily="34" charset="0"/>
                <a:cs typeface="Calibri" panose="020F0502020204030204" pitchFamily="34" charset="0"/>
              </a:rPr>
              <a:t>212</a:t>
            </a:r>
            <a:r>
              <a:rPr lang="en-US" dirty="0" smtClean="0">
                <a:latin typeface="Arial Black" panose="020B0A04020102020204" pitchFamily="34" charset="0"/>
                <a:cs typeface="Calibri" panose="020F0502020204030204" pitchFamily="34" charset="0"/>
              </a:rPr>
              <a:t>Po → </a:t>
            </a:r>
            <a:r>
              <a:rPr lang="en-US" baseline="30000" dirty="0" smtClean="0">
                <a:latin typeface="Arial Black" panose="020B0A04020102020204" pitchFamily="34" charset="0"/>
                <a:cs typeface="Calibri" panose="020F0502020204030204" pitchFamily="34" charset="0"/>
              </a:rPr>
              <a:t>208</a:t>
            </a:r>
            <a:r>
              <a:rPr lang="en-US" dirty="0" smtClean="0">
                <a:latin typeface="Arial Black" panose="020B0A04020102020204" pitchFamily="34" charset="0"/>
                <a:cs typeface="Calibri" panose="020F0502020204030204" pitchFamily="34" charset="0"/>
              </a:rPr>
              <a:t>Pb</a:t>
            </a:r>
            <a:endParaRPr lang="ru-RU" dirty="0">
              <a:latin typeface="Arial Black" panose="020B0A04020102020204" pitchFamily="34" charset="0"/>
            </a:endParaRPr>
          </a:p>
        </p:txBody>
      </p:sp>
      <p:sp>
        <p:nvSpPr>
          <p:cNvPr id="3" name="TextBox 2"/>
          <p:cNvSpPr txBox="1"/>
          <p:nvPr/>
        </p:nvSpPr>
        <p:spPr>
          <a:xfrm>
            <a:off x="1415480" y="5913276"/>
            <a:ext cx="936104" cy="369332"/>
          </a:xfrm>
          <a:prstGeom prst="rect">
            <a:avLst/>
          </a:prstGeom>
          <a:noFill/>
        </p:spPr>
        <p:txBody>
          <a:bodyPr wrap="square" rtlCol="0">
            <a:spAutoFit/>
          </a:bodyPr>
          <a:lstStyle/>
          <a:p>
            <a:r>
              <a:rPr lang="en-US" dirty="0" smtClean="0"/>
              <a:t>3.66 D</a:t>
            </a:r>
            <a:endParaRPr lang="ru-RU" dirty="0"/>
          </a:p>
        </p:txBody>
      </p:sp>
      <p:sp>
        <p:nvSpPr>
          <p:cNvPr id="60" name="TextBox 59"/>
          <p:cNvSpPr txBox="1"/>
          <p:nvPr/>
        </p:nvSpPr>
        <p:spPr>
          <a:xfrm>
            <a:off x="2451746" y="5913276"/>
            <a:ext cx="936104" cy="369332"/>
          </a:xfrm>
          <a:prstGeom prst="rect">
            <a:avLst/>
          </a:prstGeom>
          <a:noFill/>
        </p:spPr>
        <p:txBody>
          <a:bodyPr wrap="square" rtlCol="0">
            <a:spAutoFit/>
          </a:bodyPr>
          <a:lstStyle/>
          <a:p>
            <a:r>
              <a:rPr lang="en-US" dirty="0" smtClean="0"/>
              <a:t>55.6 </a:t>
            </a:r>
            <a:r>
              <a:rPr lang="en-US" dirty="0"/>
              <a:t>S</a:t>
            </a:r>
            <a:endParaRPr lang="ru-RU" dirty="0"/>
          </a:p>
        </p:txBody>
      </p:sp>
      <p:sp>
        <p:nvSpPr>
          <p:cNvPr id="61" name="TextBox 60"/>
          <p:cNvSpPr txBox="1"/>
          <p:nvPr/>
        </p:nvSpPr>
        <p:spPr>
          <a:xfrm>
            <a:off x="3368778" y="5913276"/>
            <a:ext cx="936104" cy="369332"/>
          </a:xfrm>
          <a:prstGeom prst="rect">
            <a:avLst/>
          </a:prstGeom>
          <a:noFill/>
        </p:spPr>
        <p:txBody>
          <a:bodyPr wrap="square" rtlCol="0">
            <a:spAutoFit/>
          </a:bodyPr>
          <a:lstStyle/>
          <a:p>
            <a:r>
              <a:rPr lang="en-US" dirty="0" smtClean="0"/>
              <a:t>0.145 </a:t>
            </a:r>
            <a:r>
              <a:rPr lang="en-US" dirty="0"/>
              <a:t>S</a:t>
            </a:r>
            <a:endParaRPr lang="ru-RU" dirty="0"/>
          </a:p>
        </p:txBody>
      </p:sp>
      <p:sp>
        <p:nvSpPr>
          <p:cNvPr id="66" name="TextBox 65"/>
          <p:cNvSpPr txBox="1"/>
          <p:nvPr/>
        </p:nvSpPr>
        <p:spPr>
          <a:xfrm>
            <a:off x="4348660" y="5913276"/>
            <a:ext cx="936104" cy="369332"/>
          </a:xfrm>
          <a:prstGeom prst="rect">
            <a:avLst/>
          </a:prstGeom>
          <a:noFill/>
        </p:spPr>
        <p:txBody>
          <a:bodyPr wrap="square" rtlCol="0">
            <a:spAutoFit/>
          </a:bodyPr>
          <a:lstStyle/>
          <a:p>
            <a:r>
              <a:rPr lang="en-US" dirty="0" smtClean="0"/>
              <a:t>10.64 </a:t>
            </a:r>
            <a:r>
              <a:rPr lang="en-US" dirty="0"/>
              <a:t>H</a:t>
            </a:r>
            <a:endParaRPr lang="ru-RU" dirty="0"/>
          </a:p>
        </p:txBody>
      </p:sp>
      <p:sp>
        <p:nvSpPr>
          <p:cNvPr id="68" name="TextBox 67"/>
          <p:cNvSpPr txBox="1"/>
          <p:nvPr/>
        </p:nvSpPr>
        <p:spPr>
          <a:xfrm>
            <a:off x="5330070" y="5913276"/>
            <a:ext cx="1101617" cy="369332"/>
          </a:xfrm>
          <a:prstGeom prst="rect">
            <a:avLst/>
          </a:prstGeom>
          <a:noFill/>
        </p:spPr>
        <p:txBody>
          <a:bodyPr wrap="square" rtlCol="0">
            <a:spAutoFit/>
          </a:bodyPr>
          <a:lstStyle/>
          <a:p>
            <a:r>
              <a:rPr lang="en-US" dirty="0" smtClean="0"/>
              <a:t>60.55 </a:t>
            </a:r>
            <a:r>
              <a:rPr lang="en-US" dirty="0"/>
              <a:t>M</a:t>
            </a:r>
            <a:endParaRPr lang="ru-RU" dirty="0"/>
          </a:p>
        </p:txBody>
      </p:sp>
      <p:sp>
        <p:nvSpPr>
          <p:cNvPr id="69" name="TextBox 68"/>
          <p:cNvSpPr txBox="1"/>
          <p:nvPr/>
        </p:nvSpPr>
        <p:spPr>
          <a:xfrm>
            <a:off x="6375860" y="5913276"/>
            <a:ext cx="936104" cy="369332"/>
          </a:xfrm>
          <a:prstGeom prst="rect">
            <a:avLst/>
          </a:prstGeom>
          <a:noFill/>
        </p:spPr>
        <p:txBody>
          <a:bodyPr wrap="square" rtlCol="0">
            <a:spAutoFit/>
          </a:bodyPr>
          <a:lstStyle/>
          <a:p>
            <a:r>
              <a:rPr lang="en-US" dirty="0" smtClean="0"/>
              <a:t>0.3 µS</a:t>
            </a:r>
            <a:endParaRPr lang="ru-RU" dirty="0"/>
          </a:p>
        </p:txBody>
      </p:sp>
    </p:spTree>
    <p:extLst>
      <p:ext uri="{BB962C8B-B14F-4D97-AF65-F5344CB8AC3E}">
        <p14:creationId xmlns:p14="http://schemas.microsoft.com/office/powerpoint/2010/main" val="1635481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9957" y="188640"/>
            <a:ext cx="1859805" cy="523220"/>
          </a:xfrm>
          <a:prstGeom prst="rect">
            <a:avLst/>
          </a:prstGeom>
          <a:noFill/>
        </p:spPr>
        <p:txBody>
          <a:bodyPr wrap="none" rtlCol="0">
            <a:spAutoFit/>
          </a:bodyPr>
          <a:lstStyle/>
          <a:p>
            <a:r>
              <a:rPr lang="en-US" sz="2800" dirty="0" smtClean="0">
                <a:latin typeface="Franklin Gothic Medium" panose="020B0603020102020204" pitchFamily="34" charset="0"/>
              </a:rPr>
              <a:t>Conclusion</a:t>
            </a:r>
            <a:endParaRPr lang="ru-RU" sz="2800" dirty="0">
              <a:latin typeface="Franklin Gothic Medium" panose="020B0603020102020204" pitchFamily="34" charset="0"/>
            </a:endParaRPr>
          </a:p>
        </p:txBody>
      </p:sp>
      <p:sp>
        <p:nvSpPr>
          <p:cNvPr id="3" name="TextBox 2"/>
          <p:cNvSpPr txBox="1"/>
          <p:nvPr/>
        </p:nvSpPr>
        <p:spPr>
          <a:xfrm>
            <a:off x="131676" y="1196752"/>
            <a:ext cx="11928648" cy="5262979"/>
          </a:xfrm>
          <a:prstGeom prst="rect">
            <a:avLst/>
          </a:prstGeom>
          <a:noFill/>
        </p:spPr>
        <p:txBody>
          <a:bodyPr wrap="square" rtlCol="0">
            <a:spAutoFit/>
          </a:bodyPr>
          <a:lstStyle/>
          <a:p>
            <a:pPr marL="342900" indent="-342900" algn="just">
              <a:buFont typeface="Wingdings" panose="05000000000000000000" pitchFamily="2" charset="2"/>
              <a:buChar char="Ø"/>
            </a:pPr>
            <a:r>
              <a:rPr lang="en-US" sz="2400" dirty="0" smtClean="0">
                <a:latin typeface="Franklin Gothic Medium" panose="020B0603020102020204" pitchFamily="34" charset="0"/>
              </a:rPr>
              <a:t>In FLNR, JINR, a base for a new setup of a precise mass measurements is being built.</a:t>
            </a:r>
            <a:r>
              <a:rPr lang="ru-RU" sz="2400" dirty="0" smtClean="0">
                <a:latin typeface="Franklin Gothic Medium" panose="020B0603020102020204" pitchFamily="34" charset="0"/>
              </a:rPr>
              <a:t> </a:t>
            </a:r>
            <a:r>
              <a:rPr lang="en-US" sz="2400" dirty="0" smtClean="0">
                <a:latin typeface="Franklin Gothic Medium" panose="020B0603020102020204" pitchFamily="34" charset="0"/>
              </a:rPr>
              <a:t>The most crucial unit – a cryogenic gas-filled ion stopping cell was designed, manufactured and constructed</a:t>
            </a:r>
            <a:r>
              <a:rPr lang="ru-RU" sz="2400" dirty="0" smtClean="0">
                <a:latin typeface="Franklin Gothic Medium" panose="020B0603020102020204" pitchFamily="34" charset="0"/>
              </a:rPr>
              <a:t>. </a:t>
            </a:r>
          </a:p>
          <a:p>
            <a:pPr marL="342900" indent="-342900" algn="just">
              <a:buFont typeface="Wingdings" panose="05000000000000000000" pitchFamily="2" charset="2"/>
              <a:buChar char="Ø"/>
            </a:pPr>
            <a:r>
              <a:rPr lang="en-US" sz="2400" dirty="0" smtClean="0">
                <a:latin typeface="Franklin Gothic Medium" panose="020B0603020102020204" pitchFamily="34" charset="0"/>
              </a:rPr>
              <a:t>The pumping and cryogenic cooling tests already performed, these systems are fully functional.</a:t>
            </a:r>
            <a:r>
              <a:rPr lang="ru-RU" sz="2400" dirty="0" smtClean="0">
                <a:latin typeface="Franklin Gothic Medium" panose="020B0603020102020204" pitchFamily="34" charset="0"/>
              </a:rPr>
              <a:t> </a:t>
            </a:r>
            <a:r>
              <a:rPr lang="en-US" sz="2400" dirty="0" smtClean="0">
                <a:latin typeface="Franklin Gothic Medium" panose="020B0603020102020204" pitchFamily="34" charset="0"/>
              </a:rPr>
              <a:t>The temperature of the inner chamber reached 20 K within 30</a:t>
            </a:r>
            <a:r>
              <a:rPr lang="ru-RU" sz="2400" dirty="0" smtClean="0">
                <a:latin typeface="Franklin Gothic Medium" panose="020B0603020102020204" pitchFamily="34" charset="0"/>
              </a:rPr>
              <a:t>±5</a:t>
            </a:r>
            <a:r>
              <a:rPr lang="en-US" sz="2400" dirty="0" smtClean="0">
                <a:latin typeface="Franklin Gothic Medium" panose="020B0603020102020204" pitchFamily="34" charset="0"/>
              </a:rPr>
              <a:t> hours which is great and the differences between all of the detectors were less than 1 K.</a:t>
            </a:r>
            <a:r>
              <a:rPr lang="ru-RU" sz="2400" dirty="0" smtClean="0">
                <a:latin typeface="Franklin Gothic Medium" panose="020B0603020102020204" pitchFamily="34" charset="0"/>
              </a:rPr>
              <a:t> </a:t>
            </a:r>
            <a:r>
              <a:rPr lang="en-US" sz="2400" dirty="0" smtClean="0">
                <a:latin typeface="Franklin Gothic Medium" panose="020B0603020102020204" pitchFamily="34" charset="0"/>
              </a:rPr>
              <a:t>This means that thermal load by radiation does not exceed 60 W from all the walls of the outer chamber. </a:t>
            </a:r>
          </a:p>
          <a:p>
            <a:pPr marL="342900" indent="-342900" algn="just">
              <a:buFont typeface="Wingdings" panose="05000000000000000000" pitchFamily="2" charset="2"/>
              <a:buChar char="Ø"/>
            </a:pPr>
            <a:r>
              <a:rPr lang="en-US" sz="2400" dirty="0" smtClean="0">
                <a:latin typeface="Franklin Gothic Medium" panose="020B0603020102020204" pitchFamily="34" charset="0"/>
              </a:rPr>
              <a:t>The tests of a quantitative and qualitative compounds with the help of the </a:t>
            </a:r>
            <a:r>
              <a:rPr lang="en-US" sz="2400" dirty="0">
                <a:latin typeface="Franklin Gothic Medium" panose="020B0603020102020204" pitchFamily="34" charset="0"/>
              </a:rPr>
              <a:t>QMG250 </a:t>
            </a:r>
            <a:r>
              <a:rPr lang="en-US" sz="2400" dirty="0" smtClean="0">
                <a:latin typeface="Franklin Gothic Medium" panose="020B0603020102020204" pitchFamily="34" charset="0"/>
              </a:rPr>
              <a:t>quadrupole mass analyzer were also performed and had shown the exclusion of all the gases inside the air mixture</a:t>
            </a:r>
            <a:r>
              <a:rPr lang="ru-RU" sz="2400" dirty="0" smtClean="0">
                <a:latin typeface="Franklin Gothic Medium" panose="020B0603020102020204" pitchFamily="34" charset="0"/>
              </a:rPr>
              <a:t>.</a:t>
            </a:r>
          </a:p>
          <a:p>
            <a:pPr marL="342900" indent="-342900" algn="just">
              <a:buFont typeface="Wingdings" panose="05000000000000000000" pitchFamily="2" charset="2"/>
              <a:buChar char="Ø"/>
            </a:pPr>
            <a:r>
              <a:rPr lang="en-US" sz="2400" dirty="0" smtClean="0">
                <a:latin typeface="Franklin Gothic Medium" panose="020B0603020102020204" pitchFamily="34" charset="0"/>
              </a:rPr>
              <a:t>The tests of the RF components were performed with success.</a:t>
            </a:r>
            <a:endParaRPr lang="ru-RU" sz="2400" dirty="0" smtClean="0">
              <a:latin typeface="Franklin Gothic Medium" panose="020B0603020102020204" pitchFamily="34" charset="0"/>
            </a:endParaRPr>
          </a:p>
          <a:p>
            <a:pPr marL="342900" indent="-342900" algn="just">
              <a:buFont typeface="Wingdings" panose="05000000000000000000" pitchFamily="2" charset="2"/>
              <a:buChar char="Ø"/>
            </a:pPr>
            <a:r>
              <a:rPr lang="en-US" sz="2400" dirty="0" smtClean="0">
                <a:latin typeface="Franklin Gothic Medium" panose="020B0603020102020204" pitchFamily="34" charset="0"/>
              </a:rPr>
              <a:t>In the nearest future a complex test of the </a:t>
            </a:r>
            <a:r>
              <a:rPr lang="en-US" sz="2400" dirty="0" err="1" smtClean="0">
                <a:latin typeface="Franklin Gothic Medium" panose="020B0603020102020204" pitchFamily="34" charset="0"/>
              </a:rPr>
              <a:t>Cryocell</a:t>
            </a:r>
            <a:r>
              <a:rPr lang="en-US" sz="2400" dirty="0" smtClean="0">
                <a:latin typeface="Franklin Gothic Medium" panose="020B0603020102020204" pitchFamily="34" charset="0"/>
              </a:rPr>
              <a:t> unit with the emanation source to determine the overall efficiency and extraction </a:t>
            </a:r>
            <a:r>
              <a:rPr lang="en-US" sz="2400" dirty="0">
                <a:latin typeface="Franklin Gothic Medium" panose="020B0603020102020204" pitchFamily="34" charset="0"/>
              </a:rPr>
              <a:t>time will be </a:t>
            </a:r>
            <a:r>
              <a:rPr lang="en-US" sz="2400" dirty="0" smtClean="0">
                <a:latin typeface="Franklin Gothic Medium" panose="020B0603020102020204" pitchFamily="34" charset="0"/>
              </a:rPr>
              <a:t>performed.</a:t>
            </a:r>
            <a:endParaRPr lang="ru-RU" sz="2400" dirty="0">
              <a:latin typeface="Franklin Gothic Medium" panose="020B0603020102020204" pitchFamily="34" charset="0"/>
            </a:endParaRPr>
          </a:p>
        </p:txBody>
      </p:sp>
    </p:spTree>
    <p:extLst>
      <p:ext uri="{BB962C8B-B14F-4D97-AF65-F5344CB8AC3E}">
        <p14:creationId xmlns:p14="http://schemas.microsoft.com/office/powerpoint/2010/main" val="2048153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649" y="0"/>
            <a:ext cx="9982701" cy="6858000"/>
          </a:xfrm>
          <a:prstGeom prst="rect">
            <a:avLst/>
          </a:prstGeom>
        </p:spPr>
      </p:pic>
      <p:sp>
        <p:nvSpPr>
          <p:cNvPr id="4" name="TextBox 3"/>
          <p:cNvSpPr txBox="1"/>
          <p:nvPr/>
        </p:nvSpPr>
        <p:spPr>
          <a:xfrm>
            <a:off x="4079775" y="332656"/>
            <a:ext cx="4032448" cy="523220"/>
          </a:xfrm>
          <a:prstGeom prst="rect">
            <a:avLst/>
          </a:prstGeom>
        </p:spPr>
        <p:style>
          <a:lnRef idx="0">
            <a:scrgbClr r="0" g="0" b="0"/>
          </a:lnRef>
          <a:fillRef idx="1001">
            <a:schemeClr val="lt1"/>
          </a:fillRef>
          <a:effectRef idx="0">
            <a:scrgbClr r="0" g="0" b="0"/>
          </a:effectRef>
          <a:fontRef idx="major"/>
        </p:style>
        <p:txBody>
          <a:bodyPr wrap="square" rtlCol="0">
            <a:spAutoFit/>
          </a:bodyPr>
          <a:lstStyle/>
          <a:p>
            <a:pPr algn="ctr"/>
            <a:r>
              <a:rPr lang="en-US" sz="2800" dirty="0" smtClean="0">
                <a:latin typeface="Impact" panose="020B0806030902050204" pitchFamily="34" charset="0"/>
              </a:rPr>
              <a:t>Thank you for attention</a:t>
            </a:r>
            <a:endParaRPr lang="ru-RU" sz="2800" dirty="0">
              <a:latin typeface="Impact" panose="020B0806030902050204" pitchFamily="34" charset="0"/>
            </a:endParaRPr>
          </a:p>
        </p:txBody>
      </p:sp>
    </p:spTree>
    <p:extLst>
      <p:ext uri="{BB962C8B-B14F-4D97-AF65-F5344CB8AC3E}">
        <p14:creationId xmlns:p14="http://schemas.microsoft.com/office/powerpoint/2010/main" val="140050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2431"/>
            <a:ext cx="9144000" cy="584775"/>
          </a:xfrm>
          <a:prstGeom prst="rect">
            <a:avLst/>
          </a:prstGeom>
          <a:noFill/>
        </p:spPr>
        <p:txBody>
          <a:bodyPr wrap="square" rtlCol="0">
            <a:spAutoFit/>
          </a:bodyPr>
          <a:lstStyle/>
          <a:p>
            <a:pPr algn="ctr"/>
            <a:r>
              <a:rPr lang="en-US" sz="3200" b="1" dirty="0" smtClean="0">
                <a:latin typeface="Franklin Gothic Medium" panose="020B0603020102020204" pitchFamily="34" charset="0"/>
                <a:cs typeface="Times New Roman" panose="02020603050405020304" pitchFamily="18" charset="0"/>
              </a:rPr>
              <a:t>Possible plan of the installation composition</a:t>
            </a:r>
            <a:endParaRPr lang="ru-RU" sz="3200" b="1" dirty="0">
              <a:latin typeface="Franklin Gothic Medium" panose="020B0603020102020204" pitchFamily="34" charset="0"/>
              <a:cs typeface="Times New Roman" panose="02020603050405020304" pitchFamily="18" charset="0"/>
            </a:endParaRPr>
          </a:p>
        </p:txBody>
      </p:sp>
      <p:graphicFrame>
        <p:nvGraphicFramePr>
          <p:cNvPr id="3" name="Объект 5"/>
          <p:cNvGraphicFramePr>
            <a:graphicFrameLocks noChangeAspect="1"/>
          </p:cNvGraphicFramePr>
          <p:nvPr>
            <p:extLst>
              <p:ext uri="{D42A27DB-BD31-4B8C-83A1-F6EECF244321}">
                <p14:modId xmlns:p14="http://schemas.microsoft.com/office/powerpoint/2010/main" val="3942256516"/>
              </p:ext>
            </p:extLst>
          </p:nvPr>
        </p:nvGraphicFramePr>
        <p:xfrm>
          <a:off x="863352" y="836786"/>
          <a:ext cx="5232648" cy="5836548"/>
        </p:xfrm>
        <a:graphic>
          <a:graphicData uri="http://schemas.openxmlformats.org/presentationml/2006/ole">
            <mc:AlternateContent xmlns:mc="http://schemas.openxmlformats.org/markup-compatibility/2006">
              <mc:Choice xmlns:v="urn:schemas-microsoft-com:vml" Requires="v">
                <p:oleObj spid="_x0000_s1117" name="CorelDRAW" r:id="rId3" imgW="7211047" imgH="8041617" progId="CorelDraw.Graphic.19">
                  <p:embed/>
                </p:oleObj>
              </mc:Choice>
              <mc:Fallback>
                <p:oleObj name="CorelDRAW" r:id="rId3" imgW="7211047" imgH="8041617" progId="CorelDraw.Graphic.1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352" y="836786"/>
                        <a:ext cx="5232648" cy="5836548"/>
                      </a:xfrm>
                      <a:prstGeom prst="rect">
                        <a:avLst/>
                      </a:prstGeom>
                      <a:noFill/>
                      <a:ln>
                        <a:noFill/>
                      </a:ln>
                      <a:extLst/>
                    </p:spPr>
                  </p:pic>
                </p:oleObj>
              </mc:Fallback>
            </mc:AlternateContent>
          </a:graphicData>
        </a:graphic>
      </p:graphicFrame>
      <p:sp>
        <p:nvSpPr>
          <p:cNvPr id="4" name="TextBox 3"/>
          <p:cNvSpPr txBox="1"/>
          <p:nvPr/>
        </p:nvSpPr>
        <p:spPr>
          <a:xfrm>
            <a:off x="6600056" y="1206118"/>
            <a:ext cx="5400600" cy="4893647"/>
          </a:xfrm>
          <a:prstGeom prst="rect">
            <a:avLst/>
          </a:prstGeom>
          <a:noFill/>
        </p:spPr>
        <p:txBody>
          <a:bodyPr wrap="square" rtlCol="0">
            <a:spAutoFit/>
          </a:bodyPr>
          <a:lstStyle/>
          <a:p>
            <a:pPr marL="342900" indent="-342900">
              <a:buAutoNum type="arabicPeriod"/>
            </a:pPr>
            <a:r>
              <a:rPr lang="en-US" sz="2400" dirty="0" smtClean="0">
                <a:latin typeface="Dutch801 XBd BT" panose="02020903060505020304" pitchFamily="18" charset="0"/>
                <a:cs typeface="Times New Roman" panose="02020603050405020304" pitchFamily="18" charset="0"/>
              </a:rPr>
              <a:t>Heavy ion beam from cyclotron</a:t>
            </a:r>
            <a:r>
              <a:rPr lang="ru-RU" sz="2400" dirty="0" smtClean="0">
                <a:latin typeface="Times New Roman" panose="02020603050405020304" pitchFamily="18" charset="0"/>
                <a:cs typeface="Times New Roman" panose="02020603050405020304" pitchFamily="18" charset="0"/>
              </a:rPr>
              <a:t>*</a:t>
            </a:r>
            <a:r>
              <a:rPr lang="en-US" sz="2400" dirty="0">
                <a:latin typeface="Dutch801 XBd BT" panose="02020903060505020304" pitchFamily="18" charset="0"/>
                <a:cs typeface="Times New Roman" panose="02020603050405020304" pitchFamily="18" charset="0"/>
              </a:rPr>
              <a:t>.</a:t>
            </a:r>
          </a:p>
          <a:p>
            <a:pPr marL="342900" indent="-342900">
              <a:buAutoNum type="arabicPeriod"/>
            </a:pPr>
            <a:r>
              <a:rPr lang="en-US" sz="2400" dirty="0" smtClean="0">
                <a:latin typeface="Dutch801 XBd BT" panose="02020903060505020304" pitchFamily="18" charset="0"/>
                <a:cs typeface="Times New Roman" panose="02020603050405020304" pitchFamily="18" charset="0"/>
              </a:rPr>
              <a:t>Target box.</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Gas-filled recoil pre-separator.</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Cryogenic gas-filled stopping cell (“Gas catcher”).</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Radio-frequency quadrupole transportation system.</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Multi-Reflection Time-of-Flight Mass Spectrometer (MR-TOF-MS).</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Penning trap-based mass spectrometer.</a:t>
            </a:r>
            <a:endParaRPr lang="en-US" sz="2400" dirty="0">
              <a:latin typeface="Dutch801 XBd BT" panose="02020903060505020304" pitchFamily="18" charset="0"/>
              <a:cs typeface="Times New Roman" panose="02020603050405020304" pitchFamily="18" charset="0"/>
            </a:endParaRPr>
          </a:p>
          <a:p>
            <a:pPr marL="342900" indent="-342900">
              <a:buAutoNum type="arabicPeriod"/>
            </a:pPr>
            <a:r>
              <a:rPr lang="en-US" sz="2400" dirty="0" smtClean="0">
                <a:latin typeface="Dutch801 XBd BT" panose="02020903060505020304" pitchFamily="18" charset="0"/>
                <a:cs typeface="Times New Roman" panose="02020603050405020304" pitchFamily="18" charset="0"/>
              </a:rPr>
              <a:t>Concrete shielding.</a:t>
            </a:r>
            <a:endParaRPr lang="ru-RU"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392144" y="836786"/>
            <a:ext cx="4608512"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The installation will be consisted of</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395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760"/>
            <a:ext cx="12192000" cy="584775"/>
          </a:xfrm>
          <a:prstGeom prst="rect">
            <a:avLst/>
          </a:prstGeom>
          <a:noFill/>
        </p:spPr>
        <p:txBody>
          <a:bodyPr wrap="square" rtlCol="0">
            <a:spAutoFit/>
          </a:bodyPr>
          <a:lstStyle/>
          <a:p>
            <a:pPr algn="ctr"/>
            <a:r>
              <a:rPr lang="en-US" sz="3200" dirty="0" smtClean="0">
                <a:latin typeface="Bahnschrift" panose="020B0502040204020203" pitchFamily="34" charset="0"/>
              </a:rPr>
              <a:t>How does the gas catchers work?</a:t>
            </a:r>
            <a:endParaRPr lang="ru-RU" sz="3200" dirty="0">
              <a:latin typeface="Bahnschrift" panose="020B0502040204020203" pitchFamily="34" charset="0"/>
            </a:endParaRPr>
          </a:p>
        </p:txBody>
      </p:sp>
      <p:pic>
        <p:nvPicPr>
          <p:cNvPr id="3"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2855640" y="764704"/>
            <a:ext cx="6408712" cy="6093295"/>
          </a:xfrm>
          <a:prstGeom prst="rect">
            <a:avLst/>
          </a:prstGeom>
          <a:noFill/>
          <a:ln>
            <a:noFill/>
          </a:ln>
        </p:spPr>
      </p:pic>
      <p:sp>
        <p:nvSpPr>
          <p:cNvPr id="4" name="TextBox 3"/>
          <p:cNvSpPr txBox="1"/>
          <p:nvPr/>
        </p:nvSpPr>
        <p:spPr>
          <a:xfrm>
            <a:off x="7032104" y="1124744"/>
            <a:ext cx="1512168" cy="461665"/>
          </a:xfrm>
          <a:prstGeom prst="rect">
            <a:avLst/>
          </a:prstGeom>
          <a:solidFill>
            <a:schemeClr val="bg1"/>
          </a:solidFill>
        </p:spPr>
        <p:txBody>
          <a:bodyPr wrap="square" rtlCol="0">
            <a:spAutoFit/>
          </a:bodyPr>
          <a:lstStyle/>
          <a:p>
            <a:r>
              <a:rPr lang="en-US" sz="2400" dirty="0" smtClean="0">
                <a:solidFill>
                  <a:srgbClr val="00B050"/>
                </a:solidFill>
                <a:latin typeface="Bernard MT Condensed" panose="02050806060905020404" pitchFamily="18" charset="0"/>
              </a:rPr>
              <a:t>Gas flow</a:t>
            </a:r>
            <a:endParaRPr lang="ru-RU" sz="2400" dirty="0">
              <a:solidFill>
                <a:srgbClr val="00B050"/>
              </a:solidFill>
            </a:endParaRPr>
          </a:p>
        </p:txBody>
      </p:sp>
      <p:sp>
        <p:nvSpPr>
          <p:cNvPr id="5" name="TextBox 4"/>
          <p:cNvSpPr txBox="1"/>
          <p:nvPr/>
        </p:nvSpPr>
        <p:spPr>
          <a:xfrm>
            <a:off x="7032104" y="2598003"/>
            <a:ext cx="2016224" cy="830997"/>
          </a:xfrm>
          <a:prstGeom prst="rect">
            <a:avLst/>
          </a:prstGeom>
          <a:solidFill>
            <a:schemeClr val="bg1"/>
          </a:solidFill>
        </p:spPr>
        <p:txBody>
          <a:bodyPr wrap="square" rtlCol="0">
            <a:spAutoFit/>
          </a:bodyPr>
          <a:lstStyle/>
          <a:p>
            <a:r>
              <a:rPr lang="en-US" sz="2400" dirty="0" smtClean="0">
                <a:solidFill>
                  <a:srgbClr val="7030A0"/>
                </a:solidFill>
                <a:latin typeface="Bernard MT Condensed" panose="02050806060905020404" pitchFamily="18" charset="0"/>
              </a:rPr>
              <a:t>Constant electric field</a:t>
            </a:r>
            <a:endParaRPr lang="ru-RU" sz="2400" dirty="0">
              <a:solidFill>
                <a:srgbClr val="7030A0"/>
              </a:solidFill>
            </a:endParaRPr>
          </a:p>
        </p:txBody>
      </p:sp>
      <p:sp>
        <p:nvSpPr>
          <p:cNvPr id="6" name="TextBox 5"/>
          <p:cNvSpPr txBox="1"/>
          <p:nvPr/>
        </p:nvSpPr>
        <p:spPr>
          <a:xfrm>
            <a:off x="7056456" y="4149080"/>
            <a:ext cx="2423920" cy="830997"/>
          </a:xfrm>
          <a:prstGeom prst="rect">
            <a:avLst/>
          </a:prstGeom>
          <a:solidFill>
            <a:schemeClr val="bg1"/>
          </a:solidFill>
        </p:spPr>
        <p:txBody>
          <a:bodyPr wrap="square" rtlCol="0">
            <a:spAutoFit/>
          </a:bodyPr>
          <a:lstStyle/>
          <a:p>
            <a:r>
              <a:rPr lang="en-US" sz="2400" dirty="0" smtClean="0">
                <a:solidFill>
                  <a:srgbClr val="C00000"/>
                </a:solidFill>
                <a:latin typeface="Bernard MT Condensed" panose="02050806060905020404" pitchFamily="18" charset="0"/>
              </a:rPr>
              <a:t>Radiofrequency electric field</a:t>
            </a:r>
            <a:endParaRPr lang="ru-RU" sz="2400" dirty="0">
              <a:solidFill>
                <a:srgbClr val="C00000"/>
              </a:solidFill>
            </a:endParaRPr>
          </a:p>
        </p:txBody>
      </p:sp>
      <p:sp>
        <p:nvSpPr>
          <p:cNvPr id="7" name="TextBox 6"/>
          <p:cNvSpPr txBox="1"/>
          <p:nvPr/>
        </p:nvSpPr>
        <p:spPr>
          <a:xfrm>
            <a:off x="7144464" y="5805264"/>
            <a:ext cx="1944216" cy="830997"/>
          </a:xfrm>
          <a:prstGeom prst="rect">
            <a:avLst/>
          </a:prstGeom>
          <a:solidFill>
            <a:schemeClr val="bg1"/>
          </a:solidFill>
        </p:spPr>
        <p:txBody>
          <a:bodyPr wrap="square" rtlCol="0">
            <a:spAutoFit/>
          </a:bodyPr>
          <a:lstStyle/>
          <a:p>
            <a:r>
              <a:rPr lang="en-US" sz="2400" dirty="0" smtClean="0">
                <a:solidFill>
                  <a:schemeClr val="accent6">
                    <a:lumMod val="50000"/>
                  </a:schemeClr>
                </a:solidFill>
                <a:latin typeface="Bernard MT Condensed" panose="02050806060905020404" pitchFamily="18" charset="0"/>
              </a:rPr>
              <a:t>Summary effect</a:t>
            </a:r>
            <a:endParaRPr lang="ru-RU" sz="2400" dirty="0">
              <a:solidFill>
                <a:schemeClr val="accent6">
                  <a:lumMod val="50000"/>
                </a:schemeClr>
              </a:solidFill>
            </a:endParaRPr>
          </a:p>
        </p:txBody>
      </p:sp>
    </p:spTree>
    <p:extLst>
      <p:ext uri="{BB962C8B-B14F-4D97-AF65-F5344CB8AC3E}">
        <p14:creationId xmlns:p14="http://schemas.microsoft.com/office/powerpoint/2010/main" val="2658625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88641"/>
            <a:ext cx="9684568" cy="584775"/>
          </a:xfrm>
          <a:prstGeom prst="rect">
            <a:avLst/>
          </a:prstGeom>
          <a:noFill/>
        </p:spPr>
        <p:txBody>
          <a:bodyPr wrap="square" rtlCol="0">
            <a:spAutoFit/>
          </a:bodyPr>
          <a:lstStyle/>
          <a:p>
            <a:pPr algn="ctr"/>
            <a:r>
              <a:rPr lang="en-US" sz="3200" dirty="0" smtClean="0">
                <a:latin typeface="Franklin Gothic Medium" panose="020B0603020102020204" pitchFamily="34" charset="0"/>
              </a:rPr>
              <a:t>Main Characteristics and motivation of the “</a:t>
            </a:r>
            <a:r>
              <a:rPr lang="en-US" sz="3200" dirty="0" err="1" smtClean="0">
                <a:latin typeface="Franklin Gothic Medium" panose="020B0603020102020204" pitchFamily="34" charset="0"/>
              </a:rPr>
              <a:t>Cryocell</a:t>
            </a:r>
            <a:r>
              <a:rPr lang="en-US" sz="3200" dirty="0" smtClean="0">
                <a:latin typeface="Franklin Gothic Medium" panose="020B0603020102020204" pitchFamily="34" charset="0"/>
              </a:rPr>
              <a:t>”</a:t>
            </a:r>
            <a:endParaRPr lang="ru-RU" sz="3200" dirty="0">
              <a:latin typeface="Franklin Gothic Medium" panose="020B0603020102020204" pitchFamily="34" charset="0"/>
            </a:endParaRPr>
          </a:p>
        </p:txBody>
      </p:sp>
      <p:sp>
        <p:nvSpPr>
          <p:cNvPr id="3" name="TextBox 2"/>
          <p:cNvSpPr txBox="1"/>
          <p:nvPr/>
        </p:nvSpPr>
        <p:spPr>
          <a:xfrm>
            <a:off x="227348" y="908720"/>
            <a:ext cx="11737304" cy="4893647"/>
          </a:xfrm>
          <a:prstGeom prst="rect">
            <a:avLst/>
          </a:prstGeom>
          <a:noFill/>
        </p:spPr>
        <p:txBody>
          <a:bodyPr wrap="square" rtlCol="0">
            <a:spAutoFit/>
          </a:bodyPr>
          <a:lstStyle/>
          <a:p>
            <a:pPr marL="342900" indent="-342900">
              <a:buAutoNum type="arabicPeriod"/>
            </a:pPr>
            <a:r>
              <a:rPr lang="en-US" sz="2400" dirty="0" smtClean="0">
                <a:latin typeface="Times New Roman" panose="02020603050405020304" pitchFamily="18" charset="0"/>
                <a:cs typeface="Times New Roman" panose="02020603050405020304" pitchFamily="18" charset="0"/>
              </a:rPr>
              <a:t>Not influenced from any physical and/or chemical environment properties.</a:t>
            </a:r>
            <a:endParaRPr lang="en-US" sz="2400" dirty="0">
              <a:latin typeface="Times New Roman" panose="02020603050405020304" pitchFamily="18" charset="0"/>
              <a:cs typeface="Times New Roman" panose="02020603050405020304" pitchFamily="18" charset="0"/>
            </a:endParaRPr>
          </a:p>
          <a:p>
            <a:pPr marL="342900" indent="-342900">
              <a:buAutoNum type="arabicPeriod"/>
            </a:pPr>
            <a:r>
              <a:rPr lang="en-US" sz="2400" dirty="0" smtClean="0">
                <a:latin typeface="Times New Roman" panose="02020603050405020304" pitchFamily="18" charset="0"/>
                <a:cs typeface="Times New Roman" panose="02020603050405020304" pitchFamily="18" charset="0"/>
              </a:rPr>
              <a:t>No need in additional ionization.</a:t>
            </a:r>
            <a:endParaRPr lang="ru-RU" sz="2400" dirty="0" smtClean="0">
              <a:latin typeface="Times New Roman" panose="02020603050405020304" pitchFamily="18" charset="0"/>
              <a:cs typeface="Times New Roman" panose="02020603050405020304" pitchFamily="18" charset="0"/>
            </a:endParaRPr>
          </a:p>
          <a:p>
            <a:pPr marL="342900" indent="-342900">
              <a:buAutoNum type="arabicPeriod"/>
            </a:pPr>
            <a:r>
              <a:rPr lang="en-US" sz="2400" dirty="0" smtClean="0">
                <a:latin typeface="Times New Roman" panose="02020603050405020304" pitchFamily="18" charset="0"/>
                <a:cs typeface="Times New Roman" panose="02020603050405020304" pitchFamily="18" charset="0"/>
              </a:rPr>
              <a:t>Significantly shorter separation and extraction time in comparison to solid or liquid states ion catchers </a:t>
            </a:r>
            <a:r>
              <a:rPr lang="ru-RU"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~30-40</a:t>
            </a:r>
            <a:r>
              <a:rPr lang="ru-RU"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ms</a:t>
            </a:r>
            <a:r>
              <a:rPr lang="ru-RU"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AutoNum type="arabicPeriod"/>
            </a:pPr>
            <a:r>
              <a:rPr lang="en-US" sz="2400" dirty="0" smtClean="0">
                <a:latin typeface="Times New Roman" panose="02020603050405020304" pitchFamily="18" charset="0"/>
                <a:cs typeface="Times New Roman" panose="02020603050405020304" pitchFamily="18" charset="0"/>
              </a:rPr>
              <a:t>Significantly higher </a:t>
            </a:r>
            <a:r>
              <a:rPr lang="en-US" sz="2400" dirty="0">
                <a:latin typeface="Times New Roman" panose="02020603050405020304" pitchFamily="18" charset="0"/>
                <a:cs typeface="Times New Roman" panose="02020603050405020304" pitchFamily="18" charset="0"/>
              </a:rPr>
              <a:t>conversion coefficient of the fluxes of reaction products with heavy ions at energies 5-10 MeV/nucleon into low energy secondary beam </a:t>
            </a:r>
            <a:r>
              <a:rPr lang="en-US" sz="2400" dirty="0" smtClean="0">
                <a:latin typeface="Times New Roman" panose="02020603050405020304" pitchFamily="18" charset="0"/>
                <a:cs typeface="Times New Roman" panose="02020603050405020304" pitchFamily="18" charset="0"/>
              </a:rPr>
              <a:t>(≥ 70%)</a:t>
            </a:r>
            <a:r>
              <a:rPr lang="ru-RU"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FontTx/>
              <a:buAutoNum type="arabicPeriod"/>
            </a:pPr>
            <a:r>
              <a:rPr lang="en-US" sz="2400" dirty="0" smtClean="0">
                <a:latin typeface="Times New Roman" panose="02020603050405020304" pitchFamily="18" charset="0"/>
                <a:cs typeface="Times New Roman" panose="02020603050405020304" pitchFamily="18" charset="0"/>
              </a:rPr>
              <a:t>Dimensions: length 300 mm, diameter 250 mm.</a:t>
            </a:r>
            <a:endParaRPr lang="en-US" sz="2400" dirty="0">
              <a:latin typeface="Times New Roman" panose="02020603050405020304" pitchFamily="18" charset="0"/>
              <a:cs typeface="Times New Roman" panose="02020603050405020304" pitchFamily="18" charset="0"/>
            </a:endParaRPr>
          </a:p>
          <a:p>
            <a:pPr marL="342900" indent="-342900">
              <a:buFontTx/>
              <a:buAutoNum type="arabicPeriod"/>
            </a:pPr>
            <a:r>
              <a:rPr lang="en-US" sz="2400" dirty="0" smtClean="0">
                <a:latin typeface="Times New Roman" panose="02020603050405020304" pitchFamily="18" charset="0"/>
                <a:cs typeface="Times New Roman" panose="02020603050405020304" pitchFamily="18" charset="0"/>
              </a:rPr>
              <a:t>Buffer gas: helium of the highest purity </a:t>
            </a:r>
            <a:r>
              <a:rPr lang="ru-RU" sz="2400" dirty="0" smtClean="0">
                <a:latin typeface="Times New Roman" panose="02020603050405020304" pitchFamily="18" charset="0"/>
                <a:cs typeface="Times New Roman" panose="02020603050405020304" pitchFamily="18" charset="0"/>
              </a:rPr>
              <a:t>(99.99999</a:t>
            </a:r>
            <a:r>
              <a:rPr lang="ru-RU"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Work pressure: P ≤ 10 mbar for the temperature 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40 </a:t>
            </a:r>
            <a:r>
              <a:rPr lang="en-US" sz="2400" dirty="0">
                <a:latin typeface="Times New Roman" panose="02020603050405020304" pitchFamily="18" charset="0"/>
                <a:cs typeface="Times New Roman" panose="02020603050405020304" pitchFamily="18" charset="0"/>
              </a:rPr>
              <a:t>K.</a:t>
            </a:r>
          </a:p>
          <a:p>
            <a:pPr marL="342900" indent="-342900">
              <a:buFontTx/>
              <a:buAutoNum type="arabicPeriod"/>
            </a:pPr>
            <a:r>
              <a:rPr lang="en-US" sz="2400" dirty="0" smtClean="0">
                <a:latin typeface="Times New Roman" panose="02020603050405020304" pitchFamily="18" charset="0"/>
                <a:cs typeface="Times New Roman" panose="02020603050405020304" pitchFamily="18" charset="0"/>
              </a:rPr>
              <a:t>Gas flow through the cell: ~1 </a:t>
            </a:r>
            <a:r>
              <a:rPr lang="en-US" sz="2400" dirty="0" err="1" smtClean="0">
                <a:latin typeface="Times New Roman" panose="02020603050405020304" pitchFamily="18" charset="0"/>
                <a:cs typeface="Times New Roman" panose="02020603050405020304" pitchFamily="18" charset="0"/>
              </a:rPr>
              <a:t>Torr</a:t>
            </a:r>
            <a:r>
              <a:rPr lang="en-US" sz="2400" dirty="0" smtClean="0">
                <a:latin typeface="Times New Roman" panose="02020603050405020304" pitchFamily="18" charset="0"/>
                <a:cs typeface="Times New Roman" panose="02020603050405020304" pitchFamily="18" charset="0"/>
              </a:rPr>
              <a:t>*l/</a:t>
            </a:r>
            <a:r>
              <a:rPr lang="en-US" sz="2400" dirty="0">
                <a:latin typeface="Times New Roman" panose="02020603050405020304" pitchFamily="18" charset="0"/>
                <a:cs typeface="Times New Roman" panose="02020603050405020304" pitchFamily="18" charset="0"/>
              </a:rPr>
              <a:t>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FontTx/>
              <a:buAutoNum type="arabicPeriod"/>
            </a:pPr>
            <a:r>
              <a:rPr lang="en-US" sz="2400" dirty="0" smtClean="0">
                <a:latin typeface="Times New Roman" panose="02020603050405020304" pitchFamily="18" charset="0"/>
                <a:cs typeface="Times New Roman" panose="02020603050405020304" pitchFamily="18" charset="0"/>
              </a:rPr>
              <a:t>Extraction efficiency: ~30%</a:t>
            </a:r>
            <a:r>
              <a:rPr lang="ru-RU"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42900" indent="-342900">
              <a:buFontTx/>
              <a:buAutoNum type="arabicPeriod"/>
            </a:pPr>
            <a:r>
              <a:rPr lang="en-US" sz="2400" dirty="0" smtClean="0">
                <a:latin typeface="Times New Roman" panose="02020603050405020304" pitchFamily="18" charset="0"/>
                <a:cs typeface="Times New Roman" panose="02020603050405020304" pitchFamily="18" charset="0"/>
              </a:rPr>
              <a:t>Significantly lower temperature and energy derivation in comparison to classic method of solid ISOL and beam emittance (3</a:t>
            </a:r>
            <a:r>
              <a:rPr lang="el-GR" sz="2400" dirty="0" smtClean="0">
                <a:latin typeface="Times New Roman" panose="02020603050405020304" pitchFamily="18" charset="0"/>
                <a:cs typeface="Times New Roman" panose="02020603050405020304" pitchFamily="18" charset="0"/>
              </a:rPr>
              <a:t>π</a:t>
            </a:r>
            <a:r>
              <a:rPr lang="en-US" sz="2400" dirty="0" smtClean="0">
                <a:latin typeface="Times New Roman" panose="02020603050405020304" pitchFamily="18" charset="0"/>
                <a:cs typeface="Times New Roman" panose="02020603050405020304" pitchFamily="18" charset="0"/>
              </a:rPr>
              <a:t>*mm*</a:t>
            </a:r>
            <a:r>
              <a:rPr lang="en-US" sz="2400" dirty="0" err="1" smtClean="0">
                <a:latin typeface="Times New Roman" panose="02020603050405020304" pitchFamily="18" charset="0"/>
                <a:cs typeface="Times New Roman" panose="02020603050405020304" pitchFamily="18" charset="0"/>
              </a:rPr>
              <a:t>mrad</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809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38348" y="599790"/>
            <a:ext cx="7643866" cy="5913703"/>
          </a:xfrm>
          <a:prstGeom prst="rect">
            <a:avLst/>
          </a:prstGeom>
          <a:noFill/>
          <a:ln w="9525">
            <a:noFill/>
            <a:miter lim="800000"/>
            <a:headEnd/>
            <a:tailEnd/>
          </a:ln>
          <a:effectLst/>
        </p:spPr>
      </p:pic>
      <p:sp>
        <p:nvSpPr>
          <p:cNvPr id="3" name="TextBox 2"/>
          <p:cNvSpPr txBox="1"/>
          <p:nvPr/>
        </p:nvSpPr>
        <p:spPr>
          <a:xfrm>
            <a:off x="1524000" y="1"/>
            <a:ext cx="9144000" cy="584775"/>
          </a:xfrm>
          <a:prstGeom prst="rect">
            <a:avLst/>
          </a:prstGeom>
          <a:noFill/>
        </p:spPr>
        <p:txBody>
          <a:bodyPr wrap="square" rtlCol="0">
            <a:spAutoFit/>
          </a:bodyPr>
          <a:lstStyle/>
          <a:p>
            <a:pPr algn="ctr"/>
            <a:r>
              <a:rPr lang="en-US" sz="3200" dirty="0" smtClean="0">
                <a:latin typeface="Franklin Gothic Medium" panose="020B0603020102020204" pitchFamily="34" charset="0"/>
                <a:cs typeface="Times New Roman" panose="02020603050405020304" pitchFamily="18" charset="0"/>
              </a:rPr>
              <a:t>Model axial cut</a:t>
            </a:r>
            <a:endParaRPr lang="ru-RU" sz="3200" dirty="0"/>
          </a:p>
        </p:txBody>
      </p:sp>
      <p:sp>
        <p:nvSpPr>
          <p:cNvPr id="4" name="TextBox 3"/>
          <p:cNvSpPr txBox="1"/>
          <p:nvPr/>
        </p:nvSpPr>
        <p:spPr>
          <a:xfrm>
            <a:off x="8739174" y="6488668"/>
            <a:ext cx="1928826" cy="369332"/>
          </a:xfrm>
          <a:prstGeom prst="rect">
            <a:avLst/>
          </a:prstGeom>
          <a:noFill/>
        </p:spPr>
        <p:txBody>
          <a:bodyPr wrap="square" rtlCol="0">
            <a:spAutoFit/>
          </a:bodyPr>
          <a:lstStyle/>
          <a:p>
            <a:r>
              <a:rPr lang="ru-RU" dirty="0"/>
              <a:t>© </a:t>
            </a:r>
            <a:r>
              <a:rPr lang="en-US" dirty="0"/>
              <a:t>by S.A. </a:t>
            </a:r>
            <a:r>
              <a:rPr lang="en-US" dirty="0" err="1"/>
              <a:t>Eliseev</a:t>
            </a:r>
            <a:endParaRPr lang="ru-RU" dirty="0"/>
          </a:p>
        </p:txBody>
      </p:sp>
      <p:cxnSp>
        <p:nvCxnSpPr>
          <p:cNvPr id="8" name="Прямая со стрелкой 7"/>
          <p:cNvCxnSpPr/>
          <p:nvPr/>
        </p:nvCxnSpPr>
        <p:spPr>
          <a:xfrm flipV="1">
            <a:off x="3095604" y="4643446"/>
            <a:ext cx="857256" cy="7143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Прямая со стрелкой 9"/>
          <p:cNvCxnSpPr/>
          <p:nvPr/>
        </p:nvCxnSpPr>
        <p:spPr>
          <a:xfrm rot="16200000" flipV="1">
            <a:off x="8453454" y="4071942"/>
            <a:ext cx="1000132" cy="8572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Прямая со стрелкой 13"/>
          <p:cNvCxnSpPr/>
          <p:nvPr/>
        </p:nvCxnSpPr>
        <p:spPr>
          <a:xfrm flipH="1">
            <a:off x="8239140" y="2030665"/>
            <a:ext cx="1464446" cy="6839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p:cNvCxnSpPr>
            <a:stCxn id="33" idx="1"/>
          </p:cNvCxnSpPr>
          <p:nvPr/>
        </p:nvCxnSpPr>
        <p:spPr>
          <a:xfrm flipH="1" flipV="1">
            <a:off x="7824192" y="3655997"/>
            <a:ext cx="1851618" cy="2963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Прямая со стрелкой 19"/>
          <p:cNvCxnSpPr/>
          <p:nvPr/>
        </p:nvCxnSpPr>
        <p:spPr>
          <a:xfrm flipV="1">
            <a:off x="2351584" y="3571876"/>
            <a:ext cx="3101474" cy="8751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Прямая со стрелкой 21"/>
          <p:cNvCxnSpPr/>
          <p:nvPr/>
        </p:nvCxnSpPr>
        <p:spPr>
          <a:xfrm>
            <a:off x="3095604" y="1373466"/>
            <a:ext cx="2000264" cy="148403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p:cNvCxnSpPr/>
          <p:nvPr/>
        </p:nvCxnSpPr>
        <p:spPr>
          <a:xfrm>
            <a:off x="2274067" y="2244556"/>
            <a:ext cx="1535917" cy="61294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Прямая со стрелкой 25"/>
          <p:cNvCxnSpPr/>
          <p:nvPr/>
        </p:nvCxnSpPr>
        <p:spPr>
          <a:xfrm flipH="1">
            <a:off x="6810380" y="531575"/>
            <a:ext cx="2526990" cy="46853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1631189" y="5183866"/>
            <a:ext cx="1839718"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Outer “warm” chamber</a:t>
            </a:r>
            <a:endParaRPr lang="ru-RU"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9574227" y="4775156"/>
            <a:ext cx="2401913"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Inner “cold” chamber</a:t>
            </a:r>
            <a:endParaRPr lang="ru-RU"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9337370" y="270944"/>
            <a:ext cx="2254477"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Cryorefrigerator</a:t>
            </a:r>
            <a:endParaRPr lang="ru-RU"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9675810" y="3767647"/>
            <a:ext cx="234163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Electrostatic DC-cage</a:t>
            </a:r>
            <a:endParaRPr lang="ru-RU"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9703586" y="1792080"/>
            <a:ext cx="1937029"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Entrance window</a:t>
            </a:r>
            <a:endParaRPr lang="ru-RU"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1205157" y="4077657"/>
            <a:ext cx="183686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RF-funnel</a:t>
            </a:r>
            <a:endParaRPr lang="ru-RU"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2274067" y="782406"/>
            <a:ext cx="107157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De Laval nozzle</a:t>
            </a:r>
            <a:endParaRPr lang="ru-RU"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885460" y="1795855"/>
            <a:ext cx="1821637"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Transport RF-quadrupole</a:t>
            </a:r>
            <a:endParaRPr lang="ru-RU"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084" y="862732"/>
            <a:ext cx="6062916" cy="4581348"/>
          </a:xfrm>
          <a:prstGeom prst="rect">
            <a:avLst/>
          </a:prstGeom>
        </p:spPr>
      </p:pic>
      <p:sp>
        <p:nvSpPr>
          <p:cNvPr id="4" name="TextBox 3"/>
          <p:cNvSpPr txBox="1"/>
          <p:nvPr/>
        </p:nvSpPr>
        <p:spPr>
          <a:xfrm>
            <a:off x="4799856" y="100312"/>
            <a:ext cx="2870658" cy="523220"/>
          </a:xfrm>
          <a:prstGeom prst="rect">
            <a:avLst/>
          </a:prstGeom>
          <a:noFill/>
        </p:spPr>
        <p:txBody>
          <a:bodyPr wrap="none" rtlCol="0">
            <a:spAutoFit/>
          </a:bodyPr>
          <a:lstStyle/>
          <a:p>
            <a:r>
              <a:rPr lang="en-US" sz="2800" dirty="0" smtClean="0">
                <a:latin typeface="Franklin Gothic Medium" panose="020B0603020102020204" pitchFamily="34" charset="0"/>
              </a:rPr>
              <a:t>Cryogenic system</a:t>
            </a:r>
            <a:endParaRPr lang="ru-RU" sz="2800" dirty="0">
              <a:latin typeface="Franklin Gothic Medium" panose="020B0603020102020204" pitchFamily="34" charset="0"/>
            </a:endParaRPr>
          </a:p>
        </p:txBody>
      </p:sp>
      <p:sp>
        <p:nvSpPr>
          <p:cNvPr id="5" name="TextBox 4"/>
          <p:cNvSpPr txBox="1"/>
          <p:nvPr/>
        </p:nvSpPr>
        <p:spPr>
          <a:xfrm>
            <a:off x="3625370" y="5742932"/>
            <a:ext cx="5512471" cy="646331"/>
          </a:xfrm>
          <a:prstGeom prst="rect">
            <a:avLst/>
          </a:prstGeom>
          <a:noFill/>
        </p:spPr>
        <p:txBody>
          <a:bodyPr wrap="none" rtlCol="0">
            <a:spAutoFit/>
          </a:bodyPr>
          <a:lstStyle/>
          <a:p>
            <a:r>
              <a:rPr lang="en-US" dirty="0" smtClean="0">
                <a:latin typeface="Franklin Gothic Medium" panose="020B0603020102020204" pitchFamily="34" charset="0"/>
              </a:rPr>
              <a:t>Represented by the Sumitomo RDK-500B refrigerator</a:t>
            </a:r>
            <a:r>
              <a:rPr lang="ru-RU" dirty="0" smtClean="0">
                <a:latin typeface="Franklin Gothic Medium" panose="020B0603020102020204" pitchFamily="34" charset="0"/>
              </a:rPr>
              <a:t>.</a:t>
            </a:r>
            <a:endParaRPr lang="en-US" dirty="0">
              <a:latin typeface="Franklin Gothic Medium" panose="020B0603020102020204" pitchFamily="34" charset="0"/>
            </a:endParaRPr>
          </a:p>
          <a:p>
            <a:r>
              <a:rPr lang="en-US" dirty="0" smtClean="0">
                <a:latin typeface="Franklin Gothic Medium" panose="020B0603020102020204" pitchFamily="34" charset="0"/>
              </a:rPr>
              <a:t>Minimal reachable temperature is </a:t>
            </a:r>
            <a:r>
              <a:rPr lang="ru-RU" dirty="0" smtClean="0">
                <a:latin typeface="Franklin Gothic Medium" panose="020B0603020102020204" pitchFamily="34" charset="0"/>
              </a:rPr>
              <a:t>14 К</a:t>
            </a:r>
            <a:r>
              <a:rPr lang="en-US" dirty="0">
                <a:latin typeface="Franklin Gothic Medium" panose="020B0603020102020204" pitchFamily="34" charset="0"/>
              </a:rPr>
              <a:t>.</a:t>
            </a:r>
            <a:endParaRPr lang="ru-RU" dirty="0" smtClean="0">
              <a:latin typeface="Franklin Gothic Medium" panose="020B0603020102020204" pitchFamily="34" charset="0"/>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0863" t="8001" r="20075" b="8001"/>
          <a:stretch/>
        </p:blipFill>
        <p:spPr>
          <a:xfrm>
            <a:off x="1247946" y="623532"/>
            <a:ext cx="4696913" cy="5010041"/>
          </a:xfrm>
          <a:prstGeom prst="rect">
            <a:avLst/>
          </a:prstGeom>
        </p:spPr>
      </p:pic>
    </p:spTree>
    <p:extLst>
      <p:ext uri="{BB962C8B-B14F-4D97-AF65-F5344CB8AC3E}">
        <p14:creationId xmlns:p14="http://schemas.microsoft.com/office/powerpoint/2010/main" val="999203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252172"/>
            <a:ext cx="5870833" cy="43536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710" y="3432212"/>
            <a:ext cx="4692000" cy="342578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016" y="13638"/>
            <a:ext cx="4702694" cy="3417552"/>
          </a:xfrm>
          <a:prstGeom prst="rect">
            <a:avLst/>
          </a:prstGeom>
        </p:spPr>
      </p:pic>
    </p:spTree>
    <p:extLst>
      <p:ext uri="{BB962C8B-B14F-4D97-AF65-F5344CB8AC3E}">
        <p14:creationId xmlns:p14="http://schemas.microsoft.com/office/powerpoint/2010/main" val="2278583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480" y="0"/>
            <a:ext cx="4569563" cy="3429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0"/>
            <a:ext cx="4569563" cy="34290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78659" y="2798519"/>
            <a:ext cx="3470392" cy="4627189"/>
          </a:xfrm>
          <a:prstGeom prst="rect">
            <a:avLst/>
          </a:prstGeom>
        </p:spPr>
      </p:pic>
    </p:spTree>
    <p:extLst>
      <p:ext uri="{BB962C8B-B14F-4D97-AF65-F5344CB8AC3E}">
        <p14:creationId xmlns:p14="http://schemas.microsoft.com/office/powerpoint/2010/main" val="38692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10763</TotalTime>
  <Words>1321</Words>
  <Application>Microsoft Office PowerPoint</Application>
  <PresentationFormat>Широкоэкранный</PresentationFormat>
  <Paragraphs>196</Paragraphs>
  <Slides>23</Slides>
  <Notes>2</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1</vt:i4>
      </vt:variant>
      <vt:variant>
        <vt:lpstr>Внедренные серверы OLE</vt:lpstr>
      </vt:variant>
      <vt:variant>
        <vt:i4>3</vt:i4>
      </vt:variant>
      <vt:variant>
        <vt:lpstr>Заголовки слайдов</vt:lpstr>
      </vt:variant>
      <vt:variant>
        <vt:i4>23</vt:i4>
      </vt:variant>
    </vt:vector>
  </HeadingPairs>
  <TitlesOfParts>
    <vt:vector size="44" baseType="lpstr">
      <vt:lpstr>Arial</vt:lpstr>
      <vt:lpstr>Arial Black</vt:lpstr>
      <vt:lpstr>Bahnschrift</vt:lpstr>
      <vt:lpstr>Bahnschrift SemiBold SemiConden</vt:lpstr>
      <vt:lpstr>Bahnschrift SemiLight Condensed</vt:lpstr>
      <vt:lpstr>BankGothic Md BT</vt:lpstr>
      <vt:lpstr>Berlin Sans FB Demi</vt:lpstr>
      <vt:lpstr>Bernard MT Condensed</vt:lpstr>
      <vt:lpstr>Calibri</vt:lpstr>
      <vt:lpstr>Cambria Math</vt:lpstr>
      <vt:lpstr>Courier New</vt:lpstr>
      <vt:lpstr>Dutch801 XBd BT</vt:lpstr>
      <vt:lpstr>Franklin Gothic Demi</vt:lpstr>
      <vt:lpstr>Franklin Gothic Medium</vt:lpstr>
      <vt:lpstr>Impact</vt:lpstr>
      <vt:lpstr>Times New Roman</vt:lpstr>
      <vt:lpstr>Wingdings</vt:lpstr>
      <vt:lpstr>Тема Office</vt:lpstr>
      <vt:lpstr>CorelDRAW</vt:lpstr>
      <vt:lpstr>Graph</vt:lpstr>
      <vt:lpstr>Unicode Origin Graph</vt:lpstr>
      <vt:lpstr>Cryogenic gas-filled ion stopping cell as an instrument for experimental study of the heaviest nuclei</vt:lpstr>
      <vt:lpstr>Planned installation for the high precision nuclei mass measurements. Why?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Portable by Gosuto® 2018</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Vyacheslav Vedeneyev</cp:lastModifiedBy>
  <cp:revision>296</cp:revision>
  <dcterms:created xsi:type="dcterms:W3CDTF">2018-03-17T17:22:23Z</dcterms:created>
  <dcterms:modified xsi:type="dcterms:W3CDTF">2023-11-02T08:10:50Z</dcterms:modified>
</cp:coreProperties>
</file>