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86" r:id="rId4"/>
    <p:sldId id="278" r:id="rId5"/>
    <p:sldId id="262" r:id="rId6"/>
    <p:sldId id="263" r:id="rId7"/>
    <p:sldId id="271" r:id="rId8"/>
    <p:sldId id="287" r:id="rId9"/>
    <p:sldId id="276" r:id="rId10"/>
    <p:sldId id="284" r:id="rId11"/>
    <p:sldId id="279" r:id="rId12"/>
    <p:sldId id="288" r:id="rId13"/>
    <p:sldId id="289" r:id="rId14"/>
    <p:sldId id="290" r:id="rId15"/>
    <p:sldId id="270" r:id="rId16"/>
    <p:sldId id="28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9DE94-4C3E-3D38-2A95-8B5E1A9B9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D18D31-5FC0-0F74-71BC-A495F9B10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EE5E93-5B25-C684-ABB7-BEE8BB86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7A8553-07CD-4B4C-ED9E-464FADDC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B0A8A3-211E-8310-42FF-4783108D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6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DFFEB-AE29-6BA4-BE3F-3D4A524B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7A8B19-C951-0316-BF5A-D2EDE7AF9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F4FD03-38E6-929C-14E3-22BB07953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20B6A-F576-A1E9-35E3-64438C4E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DC68A-B5D9-6581-E627-EFDCC4EC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37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7D17D9-F1B4-3D83-FE1A-B9A12D2CD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33421E-8864-D2B8-5546-56CDFCC3E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C41B90-CFBF-59A4-275A-1563D2B8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B9406C-C614-7CF0-519B-39254DAA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CB5A54-AC70-B774-B3AE-629DB12A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2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3E4F0-46DE-A591-2DC7-263629DD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392A4A-52C3-C63C-9F16-F253A672A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E486C8-D70C-C582-073E-F722C16A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E5DB2-AF68-3F24-B62C-A72919C4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264D50-92F0-21E3-F567-BAE10653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2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699D8-F84C-4179-C600-D99AA734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39ED5B-A418-EA91-F359-3C2629369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F875A-1A1D-1C7F-7656-46EAB7F5C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143D09-A916-1A79-4288-7F12E64A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B55696-1364-03C2-E0EB-E2F928A5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28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5BFDA-E447-9FCF-43CB-D329AA2D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C06553-ACFB-202F-4E29-7C14E3951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7E8DD5-DD9F-B81C-DCB7-65ADC3C5D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600360-78B6-F1FB-5AD9-80DC0ADD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83462F-984A-3114-8B30-158F771B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04E035-DA84-9C38-996F-16BA2237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4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3B1DF-0170-3745-9F12-F998F0B0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48B38-DD56-5C12-9935-85A46F937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3781BA-C58B-A838-D26F-6F3F147A8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59DDD2-13FB-3A5B-5844-B73FF977F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0FF4E-0041-CAC7-FE06-1F7CD0FB0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5C9D89-3277-890F-2314-52C0AF9D8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9F3251-0BDD-3D61-E798-47CD7954D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103DA5-FACE-4E07-D3A6-29549091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7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0FF14-1952-C326-ED2A-DC011210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4FB69B-FAA5-DBC6-7A2C-DF7AF1ED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E2CF00-413B-1C59-727B-3136A5B2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D4FB32-9AC8-2C3D-CA52-20E57E49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8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A1DD8A-E6C3-213A-5E84-8F3133AD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60F1A7-9EA9-365C-76BC-AB80ADA9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77C95C-3E13-E12E-91B1-33E69FAA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7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03A36-A40F-62F9-518C-8CAA75FF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711AED-2598-2736-2EB0-854A0792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C1A305-E27A-301B-95F1-FB900BB69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A9FE1C-F50A-56A9-8C34-E9A0DD94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817554-3D0C-2F0E-AEDA-2DC3C885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90C4F-CE43-27E6-42E8-A80BED34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C3A44-AA6D-54C8-C3B7-000FCBA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89EB8E-D29F-9E54-C8E5-C18406C469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27E074-5360-7195-DDAF-F07188042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124DE-22B9-867C-69EB-D67A4977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0FF8F9-F44D-9037-F80C-4A71D273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ADE960-52F0-02B8-EB88-8E6BF5B4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1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673F8-D58E-F49A-BD63-7B64CC41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1502CB-3F89-9B29-493D-AF5C383F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1558D-346D-2D6D-B1B2-9E414E9C0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2E62-67C4-471E-AAFA-A6798A21DE62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DCFBDB-6D25-3860-A87F-378CD33E4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49D839-3F8F-D5C7-4C3A-88BC86DD5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B5B8A-37C3-4176-A4BF-A5B966992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68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jpg"/><Relationship Id="rId7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6.jpe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2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BEA5DC-69BA-0059-33B3-5951AF46B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46723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089989" y="2206682"/>
            <a:ext cx="6810147" cy="16583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0" i="0" dirty="0">
                <a:effectLst/>
                <a:latin typeface="+mn-lt"/>
                <a:cs typeface="Arial" panose="020B0604020202020204" pitchFamily="34" charset="0"/>
              </a:rPr>
              <a:t>Topology of the band structure and magnetic properties of </a:t>
            </a:r>
            <a:r>
              <a:rPr lang="en-US" sz="3600" b="0" i="0" dirty="0" err="1">
                <a:effectLst/>
                <a:latin typeface="+mn-lt"/>
                <a:cs typeface="Arial" panose="020B0604020202020204" pitchFamily="34" charset="0"/>
              </a:rPr>
              <a:t>RSb</a:t>
            </a:r>
            <a:r>
              <a:rPr lang="en-US" sz="3600" b="0" i="0" dirty="0">
                <a:effectLst/>
                <a:latin typeface="+mn-lt"/>
                <a:cs typeface="Arial" panose="020B0604020202020204" pitchFamily="34" charset="0"/>
              </a:rPr>
              <a:t> and </a:t>
            </a:r>
            <a:r>
              <a:rPr lang="en-US" sz="3600" b="0" i="0" dirty="0" err="1">
                <a:effectLst/>
                <a:latin typeface="+mn-lt"/>
                <a:cs typeface="Arial" panose="020B0604020202020204" pitchFamily="34" charset="0"/>
              </a:rPr>
              <a:t>RNiSb</a:t>
            </a:r>
            <a:r>
              <a:rPr lang="en-US" sz="3600" b="0" i="0" dirty="0">
                <a:effectLst/>
                <a:latin typeface="+mn-lt"/>
                <a:cs typeface="Arial" panose="020B0604020202020204" pitchFamily="34" charset="0"/>
              </a:rPr>
              <a:t> materials with R = Gd, Tb, Dy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86913" y="4054893"/>
            <a:ext cx="24163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cs typeface="Arial" panose="020B0604020202020204" pitchFamily="34" charset="0"/>
              </a:rPr>
              <a:t>Semyon</a:t>
            </a:r>
            <a:r>
              <a:rPr lang="en-US" sz="2400" u="sng" dirty="0">
                <a:cs typeface="Arial" panose="020B0604020202020204" pitchFamily="34" charset="0"/>
              </a:rPr>
              <a:t> T. </a:t>
            </a:r>
            <a:r>
              <a:rPr lang="en-US" sz="2400" u="sng" dirty="0" err="1">
                <a:cs typeface="Arial" panose="020B0604020202020204" pitchFamily="34" charset="0"/>
              </a:rPr>
              <a:t>Baidak</a:t>
            </a:r>
            <a:r>
              <a:rPr lang="en-US" sz="2400" dirty="0">
                <a:cs typeface="Arial" panose="020B0604020202020204" pitchFamily="34" charset="0"/>
              </a:rPr>
              <a:t> </a:t>
            </a:r>
          </a:p>
          <a:p>
            <a:r>
              <a:rPr lang="en-US" sz="2000" dirty="0" err="1">
                <a:cs typeface="Arial" panose="020B0604020202020204" pitchFamily="34" charset="0"/>
              </a:rPr>
              <a:t>baidak@imp.uran.ru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37B0A91E-7FDC-4C9F-AFAA-C03A3706F73C}"/>
              </a:ext>
            </a:extLst>
          </p:cNvPr>
          <p:cNvSpPr/>
          <p:nvPr/>
        </p:nvSpPr>
        <p:spPr>
          <a:xfrm>
            <a:off x="1923068" y="440531"/>
            <a:ext cx="9143999" cy="13256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6800" tIns="46800" rIns="46800" bIns="468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000" spc="-1" dirty="0">
                <a:ea typeface="Arial"/>
              </a:rPr>
              <a:t>Ural Federal University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2000" b="0" strike="noStrike" spc="-1" dirty="0">
                <a:ea typeface="Arial"/>
              </a:rPr>
              <a:t>&amp; </a:t>
            </a:r>
            <a:r>
              <a:rPr lang="ru-RU" sz="2000" b="0" strike="noStrike" spc="-1" dirty="0">
                <a:ea typeface="Arial"/>
              </a:rPr>
              <a:t>M.N. </a:t>
            </a:r>
            <a:r>
              <a:rPr lang="ru-RU" sz="2000" b="0" strike="noStrike" spc="-1" dirty="0" err="1">
                <a:ea typeface="Arial"/>
              </a:rPr>
              <a:t>Mi</a:t>
            </a:r>
            <a:r>
              <a:rPr lang="en-US" sz="2000" b="0" strike="noStrike" spc="-1" dirty="0">
                <a:ea typeface="Arial"/>
              </a:rPr>
              <a:t>k</a:t>
            </a:r>
            <a:r>
              <a:rPr lang="ru-RU" sz="2000" b="0" strike="noStrike" spc="-1" dirty="0" err="1">
                <a:ea typeface="Arial"/>
              </a:rPr>
              <a:t>heev</a:t>
            </a:r>
            <a:r>
              <a:rPr lang="ru-RU" sz="2000" b="0" strike="noStrike" spc="-1" dirty="0">
                <a:ea typeface="Arial"/>
              </a:rPr>
              <a:t> Institute </a:t>
            </a:r>
            <a:r>
              <a:rPr lang="ru-RU" sz="2000" b="0" strike="noStrike" spc="-1" dirty="0" err="1">
                <a:ea typeface="Arial"/>
              </a:rPr>
              <a:t>of</a:t>
            </a:r>
            <a:r>
              <a:rPr lang="ru-RU" sz="2000" b="0" strike="noStrike" spc="-1" dirty="0">
                <a:ea typeface="Arial"/>
              </a:rPr>
              <a:t> Metal </a:t>
            </a:r>
            <a:r>
              <a:rPr lang="ru-RU" sz="2000" b="0" strike="noStrike" spc="-1" dirty="0" err="1">
                <a:ea typeface="Arial"/>
              </a:rPr>
              <a:t>Physics</a:t>
            </a:r>
            <a:endParaRPr lang="en-US" sz="2000" b="0" strike="noStrike" spc="-1" dirty="0"/>
          </a:p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 err="1">
                <a:ea typeface="Arial"/>
              </a:rPr>
              <a:t>Ural</a:t>
            </a:r>
            <a:r>
              <a:rPr lang="ru-RU" sz="2000" b="0" strike="noStrike" spc="-1" dirty="0">
                <a:ea typeface="Arial"/>
              </a:rPr>
              <a:t> </a:t>
            </a:r>
            <a:r>
              <a:rPr lang="ru-RU" sz="2000" b="0" strike="noStrike" spc="-1" dirty="0" err="1">
                <a:ea typeface="Arial"/>
              </a:rPr>
              <a:t>Branch</a:t>
            </a:r>
            <a:r>
              <a:rPr lang="ru-RU" sz="2000" b="0" strike="noStrike" spc="-1" dirty="0">
                <a:ea typeface="Arial"/>
              </a:rPr>
              <a:t> </a:t>
            </a:r>
            <a:r>
              <a:rPr lang="ru-RU" sz="2000" b="0" strike="noStrike" spc="-1" dirty="0" err="1">
                <a:ea typeface="Arial"/>
              </a:rPr>
              <a:t>of</a:t>
            </a:r>
            <a:r>
              <a:rPr lang="ru-RU" sz="2000" b="0" strike="noStrike" spc="-1" dirty="0">
                <a:ea typeface="Arial"/>
              </a:rPr>
              <a:t> Russian Academy </a:t>
            </a:r>
            <a:r>
              <a:rPr lang="ru-RU" sz="2000" b="0" strike="noStrike" spc="-1" dirty="0" err="1">
                <a:ea typeface="Arial"/>
              </a:rPr>
              <a:t>of</a:t>
            </a:r>
            <a:r>
              <a:rPr lang="ru-RU" sz="2000" b="0" strike="noStrike" spc="-1" dirty="0">
                <a:ea typeface="Arial"/>
              </a:rPr>
              <a:t> Sciences</a:t>
            </a:r>
            <a:r>
              <a:rPr lang="en-US" sz="2000" b="0" strike="noStrike" spc="-1" dirty="0">
                <a:ea typeface="Arial"/>
              </a:rPr>
              <a:t> </a:t>
            </a:r>
            <a:r>
              <a:rPr lang="en-US" sz="2000" spc="-1" dirty="0">
                <a:ea typeface="Arial"/>
              </a:rPr>
              <a:t>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>
                <a:ea typeface="Arial"/>
              </a:rPr>
              <a:t> </a:t>
            </a:r>
            <a:r>
              <a:rPr lang="ru-RU" sz="2000" b="0" strike="noStrike" spc="-1" dirty="0" err="1">
                <a:ea typeface="Arial"/>
              </a:rPr>
              <a:t>Ekaterinburg</a:t>
            </a:r>
            <a:r>
              <a:rPr lang="ru-RU" sz="2000" b="0" strike="noStrike" spc="-1" dirty="0">
                <a:ea typeface="Arial"/>
              </a:rPr>
              <a:t>, Russia</a:t>
            </a:r>
            <a:endParaRPr lang="en-US" sz="2000" b="0" strike="noStrike" spc="-1" dirty="0"/>
          </a:p>
        </p:txBody>
      </p:sp>
      <p:pic>
        <p:nvPicPr>
          <p:cNvPr id="8" name="image.png">
            <a:extLst>
              <a:ext uri="{FF2B5EF4-FFF2-40B4-BE49-F238E27FC236}">
                <a16:creationId xmlns:a16="http://schemas.microsoft.com/office/drawing/2014/main" id="{026A7415-9E10-7DC1-4BED-3F441B1A1F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90688" y="513168"/>
            <a:ext cx="1084872" cy="948564"/>
          </a:xfrm>
          <a:prstGeom prst="rect">
            <a:avLst/>
          </a:prstGeom>
          <a:ln w="12600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6254BC-DE7B-3B86-A805-D037F84E9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4002" r="13824" b="14442"/>
          <a:stretch/>
        </p:blipFill>
        <p:spPr>
          <a:xfrm>
            <a:off x="1634639" y="440531"/>
            <a:ext cx="2379785" cy="13158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C3318F-6483-20DB-2119-09894223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46" y="5069384"/>
            <a:ext cx="1483955" cy="14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02A55-FDE5-2F1C-DA4A-CB9118AA8381}"/>
              </a:ext>
            </a:extLst>
          </p:cNvPr>
          <p:cNvSpPr txBox="1"/>
          <p:nvPr/>
        </p:nvSpPr>
        <p:spPr>
          <a:xfrm>
            <a:off x="4859603" y="5502612"/>
            <a:ext cx="68101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XXVII International Scientific Conference of Young Scientists and Specialists </a:t>
            </a:r>
            <a:r>
              <a:rPr lang="en-US" sz="2000" spc="-1" dirty="0">
                <a:ea typeface="Arial"/>
              </a:rPr>
              <a:t>(AYSS-2023), </a:t>
            </a:r>
            <a:r>
              <a:rPr lang="en-US" sz="2000" spc="-1" dirty="0"/>
              <a:t>Oct </a:t>
            </a:r>
            <a:r>
              <a:rPr lang="ru-RU" sz="2000" spc="-1" dirty="0"/>
              <a:t>30 </a:t>
            </a:r>
            <a:r>
              <a:rPr lang="en-US" sz="2000" spc="-1" dirty="0"/>
              <a:t>– Nov</a:t>
            </a:r>
            <a:r>
              <a:rPr lang="ru-RU" sz="2000" spc="-1" dirty="0"/>
              <a:t> 3</a:t>
            </a:r>
            <a:r>
              <a:rPr lang="en-US" sz="2000" spc="-1" dirty="0"/>
              <a:t>, 2023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6D9DC-587B-5704-5292-CAFF01DC6137}"/>
              </a:ext>
            </a:extLst>
          </p:cNvPr>
          <p:cNvSpPr txBox="1"/>
          <p:nvPr/>
        </p:nvSpPr>
        <p:spPr>
          <a:xfrm>
            <a:off x="5975016" y="6287442"/>
            <a:ext cx="1040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+mn-lt"/>
                <a:cs typeface="Arial" panose="020B0604020202020204" pitchFamily="34" charset="0"/>
              </a:rPr>
              <a:t>Dubna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82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B3556F3A-4DDC-7BD7-8BF7-B7A383F8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10</a:t>
            </a:fld>
            <a:endParaRPr lang="ru-RU" sz="1600" dirty="0"/>
          </a:p>
        </p:txBody>
      </p:sp>
      <p:pic>
        <p:nvPicPr>
          <p:cNvPr id="12" name="Рисунок 11" descr="Изображение выглядит как круг, оригами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1A1DA2A-4FED-9F75-5D47-DB419F45B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82" y="1513557"/>
            <a:ext cx="2199362" cy="218555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ригами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C77FD769-E3AB-F605-4D32-942BF16F8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82" y="3834876"/>
            <a:ext cx="2326950" cy="21855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BD5E55-80B4-48DE-D531-8F300E9B5107}"/>
              </a:ext>
            </a:extLst>
          </p:cNvPr>
          <p:cNvSpPr txBox="1"/>
          <p:nvPr/>
        </p:nvSpPr>
        <p:spPr>
          <a:xfrm>
            <a:off x="10652400" y="1483098"/>
            <a:ext cx="111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 0.60V</a:t>
            </a:r>
            <a:r>
              <a:rPr lang="en-US" baseline="-25000" dirty="0"/>
              <a:t>0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78F28-DCA3-8D52-2785-0A3F51BE1A06}"/>
              </a:ext>
            </a:extLst>
          </p:cNvPr>
          <p:cNvSpPr txBox="1"/>
          <p:nvPr/>
        </p:nvSpPr>
        <p:spPr>
          <a:xfrm>
            <a:off x="10652400" y="3735058"/>
            <a:ext cx="111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(d) 0.50V</a:t>
            </a:r>
            <a:r>
              <a:rPr lang="en-US" baseline="-25000" dirty="0"/>
              <a:t>0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06BF2-963E-3690-B388-74866B66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00" y="634161"/>
            <a:ext cx="10515600" cy="1325563"/>
          </a:xfrm>
        </p:spPr>
        <p:txBody>
          <a:bodyPr/>
          <a:lstStyle/>
          <a:p>
            <a:r>
              <a:rPr lang="en-US" dirty="0" err="1"/>
              <a:t>GdNiSb</a:t>
            </a:r>
            <a:r>
              <a:rPr lang="en-US" dirty="0"/>
              <a:t> under pressure</a:t>
            </a:r>
            <a:endParaRPr lang="ru-RU" dirty="0"/>
          </a:p>
        </p:txBody>
      </p:sp>
      <p:sp>
        <p:nvSpPr>
          <p:cNvPr id="19" name="Надпись 16">
            <a:extLst>
              <a:ext uri="{FF2B5EF4-FFF2-40B4-BE49-F238E27FC236}">
                <a16:creationId xmlns:a16="http://schemas.microsoft.com/office/drawing/2014/main" id="{4D6B8BDF-EB85-CA02-1DBD-15A69C633DC8}"/>
              </a:ext>
            </a:extLst>
          </p:cNvPr>
          <p:cNvSpPr txBox="1"/>
          <p:nvPr/>
        </p:nvSpPr>
        <p:spPr>
          <a:xfrm>
            <a:off x="3074640" y="6132291"/>
            <a:ext cx="7941649" cy="37253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GdNiSb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can undergo a semiconductor-to-metal transition under pressure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Изображение выглядит как текст, диаграмма, График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7AA0EC82-DDCA-ECE0-5AD7-2504754C2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15" y="2394293"/>
            <a:ext cx="4245685" cy="299988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845C65-2E67-184B-765D-4A3D9D91009C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32E13F5-12BF-CF06-EDEE-4638695B1E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597960" imgH="772190" progId="CorelDraw.Graphic.22">
                  <p:embed/>
                </p:oleObj>
              </mc:Choice>
              <mc:Fallback>
                <p:oleObj name="CorelDRAW" r:id="rId5" imgW="2597960" imgH="772190" progId="CorelDraw.Graphic.2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732E13F5-12BF-CF06-EDEE-4638695B1E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CF7A9-352B-98D3-FFD9-A7C300E40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диаграмма, рукописный текс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9EED8A1-13C0-091F-8DBE-56447B2A8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56" y="1656834"/>
            <a:ext cx="3219426" cy="44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106FB7-072C-BD93-1ABE-4489D227FB12}"/>
              </a:ext>
            </a:extLst>
          </p:cNvPr>
          <p:cNvSpPr txBox="1"/>
          <p:nvPr/>
        </p:nvSpPr>
        <p:spPr>
          <a:xfrm>
            <a:off x="65679" y="4392414"/>
            <a:ext cx="1169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transition</a:t>
            </a:r>
            <a:endParaRPr lang="ru-RU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B49942B-5019-7F5C-EFB1-1A62CA83A3BD}"/>
              </a:ext>
            </a:extLst>
          </p:cNvPr>
          <p:cNvCxnSpPr>
            <a:cxnSpLocks/>
          </p:cNvCxnSpPr>
          <p:nvPr/>
        </p:nvCxnSpPr>
        <p:spPr>
          <a:xfrm flipV="1">
            <a:off x="1140646" y="4104390"/>
            <a:ext cx="830394" cy="5285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3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814B0-1DB7-4D1E-B97C-50627DBD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8" y="668906"/>
            <a:ext cx="10515600" cy="1325563"/>
          </a:xfrm>
        </p:spPr>
        <p:txBody>
          <a:bodyPr/>
          <a:lstStyle/>
          <a:p>
            <a:r>
              <a:rPr lang="en-US" dirty="0"/>
              <a:t>Electronic structure of </a:t>
            </a:r>
            <a:r>
              <a:rPr lang="en-US" dirty="0" err="1"/>
              <a:t>TbSb</a:t>
            </a:r>
            <a:endParaRPr lang="ru-RU" baseline="-25000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DC574A77-F873-D4F2-C120-81745BA4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11</a:t>
            </a:fld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0BA619-3BA8-F75F-5541-5531F90D5FB6}"/>
                  </a:ext>
                </a:extLst>
              </p:cNvPr>
              <p:cNvSpPr txBox="1"/>
              <p:nvPr/>
            </p:nvSpPr>
            <p:spPr>
              <a:xfrm>
                <a:off x="9819911" y="3295174"/>
                <a:ext cx="1427378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=0.67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0BA619-3BA8-F75F-5541-5531F90D5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911" y="3295174"/>
                <a:ext cx="1427378" cy="299569"/>
              </a:xfrm>
              <a:prstGeom prst="rect">
                <a:avLst/>
              </a:prstGeom>
              <a:blipFill>
                <a:blip r:embed="rId5"/>
                <a:stretch>
                  <a:fillRect l="-3846" r="-3419" b="-224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адпись 16">
            <a:extLst>
              <a:ext uri="{FF2B5EF4-FFF2-40B4-BE49-F238E27FC236}">
                <a16:creationId xmlns:a16="http://schemas.microsoft.com/office/drawing/2014/main" id="{27F1278B-925F-EA9C-CC78-40A1A3E588B9}"/>
              </a:ext>
            </a:extLst>
          </p:cNvPr>
          <p:cNvSpPr txBox="1"/>
          <p:nvPr/>
        </p:nvSpPr>
        <p:spPr>
          <a:xfrm>
            <a:off x="715676" y="5698424"/>
            <a:ext cx="10054844" cy="78803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 the band structure we find that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Tb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Sb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 a semimetal with </a:t>
            </a:r>
            <a:r>
              <a:rPr lang="en-IN" b="0" strike="noStrike" spc="-1" dirty="0">
                <a:solidFill>
                  <a:srgbClr val="000000"/>
                </a:solidFill>
                <a:ea typeface="Calibri"/>
              </a:rPr>
              <a:t>the electron pocket and hole pockets. Optical conductivity spectra are in good agreement with experimental data [</a:t>
            </a:r>
            <a:r>
              <a:rPr lang="en-US" b="0" i="0" dirty="0">
                <a:solidFill>
                  <a:srgbClr val="2C2D2E"/>
                </a:solidFill>
                <a:effectLst/>
              </a:rPr>
              <a:t>Solid State Sci. 136, 107085 (2023)].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DBAEE8-7EA9-9DA0-F528-1E48E18AA16F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98F5C9A-66E3-03A8-83E5-2C8FEACF2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597960" imgH="772190" progId="CorelDraw.Graphic.22">
                  <p:embed/>
                </p:oleObj>
              </mc:Choice>
              <mc:Fallback>
                <p:oleObj name="CorelDRAW" r:id="rId6" imgW="2597960" imgH="772190" progId="CorelDraw.Graphic.2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998F5C9A-66E3-03A8-83E5-2C8FEACF2D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AA8721-C5ED-B9AD-273C-813F3C7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C85982-52C0-C818-EA5F-AD7E5C9EB1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89" y="1816853"/>
            <a:ext cx="2796622" cy="3816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диаграмма, текст, линия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D1A7E19-7C30-E08C-39DD-CBAC5A0AF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13" y="1686743"/>
            <a:ext cx="5400722" cy="3816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2EC6C5A2-5592-5801-7654-FEE9D748E4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1" y="1686743"/>
            <a:ext cx="3408865" cy="38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94D4F-E063-2501-4795-393B021D5EDC}"/>
              </a:ext>
            </a:extLst>
          </p:cNvPr>
          <p:cNvSpPr txBox="1"/>
          <p:nvPr/>
        </p:nvSpPr>
        <p:spPr>
          <a:xfrm>
            <a:off x="9198506" y="1381950"/>
            <a:ext cx="2796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strike="noStrike" spc="-1" dirty="0">
                <a:solidFill>
                  <a:srgbClr val="000000"/>
                </a:solidFill>
                <a:ea typeface="Calibri"/>
              </a:rPr>
              <a:t>Optical conductivity spectra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1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814B0-1DB7-4D1E-B97C-50627DBD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8" y="668906"/>
            <a:ext cx="10515600" cy="1325563"/>
          </a:xfrm>
        </p:spPr>
        <p:txBody>
          <a:bodyPr/>
          <a:lstStyle/>
          <a:p>
            <a:r>
              <a:rPr lang="en-US" dirty="0"/>
              <a:t>Electronic structure of </a:t>
            </a:r>
            <a:r>
              <a:rPr lang="en-US" dirty="0" err="1"/>
              <a:t>TbNiSb</a:t>
            </a:r>
            <a:endParaRPr lang="ru-RU" baseline="-25000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DC574A77-F873-D4F2-C120-81745BA4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12</a:t>
            </a:fld>
            <a:endParaRPr lang="ru-RU" sz="1600" dirty="0"/>
          </a:p>
        </p:txBody>
      </p:sp>
      <p:sp>
        <p:nvSpPr>
          <p:cNvPr id="4" name="Надпись 16">
            <a:extLst>
              <a:ext uri="{FF2B5EF4-FFF2-40B4-BE49-F238E27FC236}">
                <a16:creationId xmlns:a16="http://schemas.microsoft.com/office/drawing/2014/main" id="{27F1278B-925F-EA9C-CC78-40A1A3E588B9}"/>
              </a:ext>
            </a:extLst>
          </p:cNvPr>
          <p:cNvSpPr txBox="1"/>
          <p:nvPr/>
        </p:nvSpPr>
        <p:spPr>
          <a:xfrm>
            <a:off x="1750218" y="5816556"/>
            <a:ext cx="7985760" cy="37253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TbNiSb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semiconductor with the indirect gap as it is seen from the band structure.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DBAEE8-7EA9-9DA0-F528-1E48E18AA16F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98F5C9A-66E3-03A8-83E5-2C8FEACF2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597960" imgH="772190" progId="CorelDraw.Graphic.22">
                  <p:embed/>
                </p:oleObj>
              </mc:Choice>
              <mc:Fallback>
                <p:oleObj name="CorelDRAW" r:id="rId2" imgW="2597960" imgH="772190" progId="CorelDraw.Graphic.2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998F5C9A-66E3-03A8-83E5-2C8FEACF2D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AA8721-C5ED-B9AD-273C-813F3C79C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аграмма, линия, текст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5AE6CDF1-A919-6E92-B547-915B51A24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16" y="1776485"/>
            <a:ext cx="5400722" cy="3816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6528A7D0-E714-6C33-2BF0-FCA060631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8" y="1776485"/>
            <a:ext cx="3403997" cy="381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9102AB-3886-AFC6-95B5-CC7C18898B82}"/>
                  </a:ext>
                </a:extLst>
              </p:cNvPr>
              <p:cNvSpPr txBox="1"/>
              <p:nvPr/>
            </p:nvSpPr>
            <p:spPr>
              <a:xfrm>
                <a:off x="10071409" y="3200250"/>
                <a:ext cx="1889760" cy="968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=0.43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9102AB-3886-AFC6-95B5-CC7C18898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409" y="3200250"/>
                <a:ext cx="1889760" cy="968470"/>
              </a:xfrm>
              <a:prstGeom prst="rect">
                <a:avLst/>
              </a:prstGeom>
              <a:blipFill>
                <a:blip r:embed="rId7"/>
                <a:stretch>
                  <a:fillRect b="-12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0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814B0-1DB7-4D1E-B97C-50627DBD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8" y="668906"/>
            <a:ext cx="10515600" cy="1325563"/>
          </a:xfrm>
        </p:spPr>
        <p:txBody>
          <a:bodyPr/>
          <a:lstStyle/>
          <a:p>
            <a:r>
              <a:rPr lang="en-US" dirty="0"/>
              <a:t>Electronic structure of </a:t>
            </a:r>
            <a:r>
              <a:rPr lang="en-US" dirty="0" err="1"/>
              <a:t>DySb</a:t>
            </a:r>
            <a:endParaRPr lang="ru-RU" baseline="-25000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DC574A77-F873-D4F2-C120-81745BA4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13</a:t>
            </a:fld>
            <a:endParaRPr lang="ru-RU" sz="1600" dirty="0"/>
          </a:p>
        </p:txBody>
      </p:sp>
      <p:sp>
        <p:nvSpPr>
          <p:cNvPr id="4" name="Надпись 16">
            <a:extLst>
              <a:ext uri="{FF2B5EF4-FFF2-40B4-BE49-F238E27FC236}">
                <a16:creationId xmlns:a16="http://schemas.microsoft.com/office/drawing/2014/main" id="{27F1278B-925F-EA9C-CC78-40A1A3E588B9}"/>
              </a:ext>
            </a:extLst>
          </p:cNvPr>
          <p:cNvSpPr txBox="1"/>
          <p:nvPr/>
        </p:nvSpPr>
        <p:spPr>
          <a:xfrm>
            <a:off x="1681480" y="5750876"/>
            <a:ext cx="8829040" cy="78803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semimetal with the electron and hole pockets similar to the other investigated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compounds.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DBAEE8-7EA9-9DA0-F528-1E48E18AA16F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98F5C9A-66E3-03A8-83E5-2C8FEACF2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597960" imgH="772190" progId="CorelDraw.Graphic.22">
                  <p:embed/>
                </p:oleObj>
              </mc:Choice>
              <mc:Fallback>
                <p:oleObj name="CorelDRAW" r:id="rId2" imgW="2597960" imgH="772190" progId="CorelDraw.Graphic.2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998F5C9A-66E3-03A8-83E5-2C8FEACF2D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AA8721-C5ED-B9AD-273C-813F3C79C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аграмма, линия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A1EE09-E4CF-A898-61FB-15550DCAB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73" y="1774800"/>
            <a:ext cx="5400722" cy="3816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22572D70-A314-6709-9BB8-AFE581532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60" y="1774800"/>
            <a:ext cx="3395461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814B0-1DB7-4D1E-B97C-50627DBD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8" y="668906"/>
            <a:ext cx="10515600" cy="1325563"/>
          </a:xfrm>
        </p:spPr>
        <p:txBody>
          <a:bodyPr/>
          <a:lstStyle/>
          <a:p>
            <a:r>
              <a:rPr lang="en-US" dirty="0"/>
              <a:t>Electronic structure of </a:t>
            </a:r>
            <a:r>
              <a:rPr lang="en-US" dirty="0" err="1"/>
              <a:t>DyNiSb</a:t>
            </a:r>
            <a:endParaRPr lang="ru-RU" baseline="-25000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DC574A77-F873-D4F2-C120-81745BA4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14</a:t>
            </a:fld>
            <a:endParaRPr lang="ru-RU" sz="1600" dirty="0"/>
          </a:p>
        </p:txBody>
      </p:sp>
      <p:sp>
        <p:nvSpPr>
          <p:cNvPr id="4" name="Надпись 16">
            <a:extLst>
              <a:ext uri="{FF2B5EF4-FFF2-40B4-BE49-F238E27FC236}">
                <a16:creationId xmlns:a16="http://schemas.microsoft.com/office/drawing/2014/main" id="{27F1278B-925F-EA9C-CC78-40A1A3E588B9}"/>
              </a:ext>
            </a:extLst>
          </p:cNvPr>
          <p:cNvSpPr txBox="1"/>
          <p:nvPr/>
        </p:nvSpPr>
        <p:spPr>
          <a:xfrm>
            <a:off x="1483360" y="5762962"/>
            <a:ext cx="9225280" cy="37253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DyNiSb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semiconductor with indirect gap similar to the other investigated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RNiSb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compounds.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DBAEE8-7EA9-9DA0-F528-1E48E18AA16F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98F5C9A-66E3-03A8-83E5-2C8FEACF2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597960" imgH="772190" progId="CorelDraw.Graphic.22">
                  <p:embed/>
                </p:oleObj>
              </mc:Choice>
              <mc:Fallback>
                <p:oleObj name="CorelDRAW" r:id="rId2" imgW="2597960" imgH="772190" progId="CorelDraw.Graphic.2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998F5C9A-66E3-03A8-83E5-2C8FEACF2D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AA8721-C5ED-B9AD-273C-813F3C79C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аграмма, линия,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68041FF-992F-0FB7-92B6-6A94C5A14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0" y="1778400"/>
            <a:ext cx="5400722" cy="3816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E13C04CC-E97D-6168-D8AD-258588081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00" y="1778400"/>
            <a:ext cx="3416337" cy="381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C694C9-72AA-F380-B2F4-C612CA76A55D}"/>
                  </a:ext>
                </a:extLst>
              </p:cNvPr>
              <p:cNvSpPr txBox="1"/>
              <p:nvPr/>
            </p:nvSpPr>
            <p:spPr>
              <a:xfrm>
                <a:off x="10072800" y="3200400"/>
                <a:ext cx="1889760" cy="968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=0.39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C694C9-72AA-F380-B2F4-C612CA76A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800" y="3200400"/>
                <a:ext cx="1889760" cy="968470"/>
              </a:xfrm>
              <a:prstGeom prst="rect">
                <a:avLst/>
              </a:prstGeom>
              <a:blipFill>
                <a:blip r:embed="rId7"/>
                <a:stretch>
                  <a:fillRect b="-12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9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ECFFB9F6-F0D1-4DC2-BF56-1F9F1621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3" y="914411"/>
            <a:ext cx="3994529" cy="8396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8119249-0E7D-4A22-AB79-00DE5C25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z="1600" smtClean="0"/>
              <a:t>15</a:t>
            </a:fld>
            <a:endParaRPr lang="ru-RU" sz="1600" dirty="0"/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2903F010-7A14-8FB4-E721-67FF81E5B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75" y="1982814"/>
            <a:ext cx="6073385" cy="3384206"/>
          </a:xfrm>
        </p:spPr>
        <p:txBody>
          <a:bodyPr>
            <a:noAutofit/>
          </a:bodyPr>
          <a:lstStyle/>
          <a:p>
            <a:pPr algn="just"/>
            <a:r>
              <a:rPr lang="en-US" sz="1800" dirty="0"/>
              <a:t>The </a:t>
            </a:r>
            <a:r>
              <a:rPr lang="en-US" sz="1800" dirty="0" err="1"/>
              <a:t>RSb</a:t>
            </a:r>
            <a:r>
              <a:rPr lang="en-US" sz="1800" dirty="0"/>
              <a:t> compounds are semimetals with the hole and electron pockets</a:t>
            </a:r>
          </a:p>
          <a:p>
            <a:pPr algn="just"/>
            <a:r>
              <a:rPr lang="en-US" sz="1800" dirty="0"/>
              <a:t>The </a:t>
            </a:r>
            <a:r>
              <a:rPr lang="en-US" sz="1800" dirty="0" err="1"/>
              <a:t>RNiSb</a:t>
            </a:r>
            <a:r>
              <a:rPr lang="en-US" sz="1800" dirty="0"/>
              <a:t> compounds are semiconductors with the gap values of ~0.3 eV</a:t>
            </a:r>
          </a:p>
          <a:p>
            <a:pPr algn="just"/>
            <a:r>
              <a:rPr lang="en-US" sz="1800" dirty="0"/>
              <a:t>The calculated magnetic moments and the optical conductivity spectra are in good agreement with the experimental results</a:t>
            </a:r>
          </a:p>
          <a:p>
            <a:pPr algn="just"/>
            <a:r>
              <a:rPr lang="en-US" sz="1800" dirty="0"/>
              <a:t>The </a:t>
            </a:r>
            <a:r>
              <a:rPr lang="en-US" sz="1800" dirty="0" err="1"/>
              <a:t>GdNiSb</a:t>
            </a:r>
            <a:r>
              <a:rPr lang="en-US" sz="1800" dirty="0"/>
              <a:t> compound can undergo a semiconductor-to-metal transition under external pressure</a:t>
            </a:r>
          </a:p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of the research were published in several scientific journals</a:t>
            </a:r>
            <a:endParaRPr lang="ru-RU" sz="1800" dirty="0"/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AA1CA47D-77D4-EC37-CF2B-66EA3C6D417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74387" y="5044059"/>
            <a:ext cx="2114640" cy="2114640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2331DE-3B07-0E05-D418-892A79BE6413}"/>
              </a:ext>
            </a:extLst>
          </p:cNvPr>
          <p:cNvSpPr txBox="1"/>
          <p:nvPr/>
        </p:nvSpPr>
        <p:spPr>
          <a:xfrm>
            <a:off x="2864134" y="5645063"/>
            <a:ext cx="84806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i="1" strike="noStrike" spc="-1" dirty="0">
                <a:ea typeface="Arial"/>
              </a:rPr>
              <a:t>Acknowledgements</a:t>
            </a:r>
            <a:endParaRPr lang="en-US" sz="24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This study was supported by the grant of</a:t>
            </a:r>
            <a:r>
              <a:rPr lang="en-US" sz="1800" b="0" strike="noStrike" spc="-1" dirty="0"/>
              <a:t> 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Russian Science Foundation No 22-42-02021. </a:t>
            </a:r>
            <a:endParaRPr lang="en-US" sz="1800" b="0" strike="noStrike" spc="-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FD5528-F076-199B-098A-C2FFED42772C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82F1D0C-0D6F-0CF1-3E7F-9E7F395399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597960" imgH="772190" progId="CorelDraw.Graphic.22">
                  <p:embed/>
                </p:oleObj>
              </mc:Choice>
              <mc:Fallback>
                <p:oleObj name="CorelDRAW" r:id="rId3" imgW="2597960" imgH="772190" progId="CorelDraw.Graphic.2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482F1D0C-0D6F-0CF1-3E7F-9E7F395399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422370-187D-5F85-9EE2-920E2D46F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E1D5B52-EDFF-10FC-7FC0-C77470FA9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61714"/>
              </p:ext>
            </p:extLst>
          </p:nvPr>
        </p:nvGraphicFramePr>
        <p:xfrm>
          <a:off x="7104436" y="1645382"/>
          <a:ext cx="4850876" cy="3518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3411">
                  <a:extLst>
                    <a:ext uri="{9D8B030D-6E8A-4147-A177-3AD203B41FA5}">
                      <a16:colId xmlns:a16="http://schemas.microsoft.com/office/drawing/2014/main" val="1788718362"/>
                    </a:ext>
                  </a:extLst>
                </a:gridCol>
                <a:gridCol w="1922079">
                  <a:extLst>
                    <a:ext uri="{9D8B030D-6E8A-4147-A177-3AD203B41FA5}">
                      <a16:colId xmlns:a16="http://schemas.microsoft.com/office/drawing/2014/main" val="423883376"/>
                    </a:ext>
                  </a:extLst>
                </a:gridCol>
                <a:gridCol w="1635386">
                  <a:extLst>
                    <a:ext uri="{9D8B030D-6E8A-4147-A177-3AD203B41FA5}">
                      <a16:colId xmlns:a16="http://schemas.microsoft.com/office/drawing/2014/main" val="1495908579"/>
                    </a:ext>
                  </a:extLst>
                </a:gridCol>
              </a:tblGrid>
              <a:tr h="13052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Compound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Estimated magnetic moment 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(μ</a:t>
                      </a:r>
                      <a:r>
                        <a:rPr lang="en-US" sz="1800" baseline="-25000" dirty="0">
                          <a:effectLst/>
                          <a:latin typeface="+mn-lt"/>
                        </a:rPr>
                        <a:t>B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Experimental magnetic moment 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(μ</a:t>
                      </a:r>
                      <a:r>
                        <a:rPr lang="en-US" sz="1800" baseline="-25000" dirty="0">
                          <a:effectLst/>
                          <a:latin typeface="+mn-lt"/>
                        </a:rPr>
                        <a:t>B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365119"/>
                  </a:ext>
                </a:extLst>
              </a:tr>
              <a:tr h="368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GdSb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059927"/>
                  </a:ext>
                </a:extLst>
              </a:tr>
              <a:tr h="368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TbSb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9.64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-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1446744"/>
                  </a:ext>
                </a:extLst>
              </a:tr>
              <a:tr h="368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DySb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10.56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-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1444783"/>
                  </a:ext>
                </a:extLst>
              </a:tr>
              <a:tr h="368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GdNiSb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7.20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8.1(5) [1]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5993244"/>
                  </a:ext>
                </a:extLst>
              </a:tr>
              <a:tr h="368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TbNiSb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9.64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10.2(4)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[1]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2574872"/>
                  </a:ext>
                </a:extLst>
              </a:tr>
              <a:tr h="368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DyNiSb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10.56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10.6(4)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[1]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03357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E4A6D8F-DDB1-8A6E-725F-10C072AFC0F9}"/>
              </a:ext>
            </a:extLst>
          </p:cNvPr>
          <p:cNvSpPr txBox="1"/>
          <p:nvPr/>
        </p:nvSpPr>
        <p:spPr>
          <a:xfrm>
            <a:off x="7543594" y="5367020"/>
            <a:ext cx="397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[1] </a:t>
            </a:r>
            <a:r>
              <a:rPr lang="en-US" b="0" dirty="0">
                <a:effectLst/>
                <a:cs typeface="Times New Roman" panose="02020603050405020304" pitchFamily="18" charset="0"/>
              </a:rPr>
              <a:t>J. Alloys Compd., 226, 81–86 (1995).</a:t>
            </a:r>
          </a:p>
        </p:txBody>
      </p:sp>
    </p:spTree>
    <p:extLst>
      <p:ext uri="{BB962C8B-B14F-4D97-AF65-F5344CB8AC3E}">
        <p14:creationId xmlns:p14="http://schemas.microsoft.com/office/powerpoint/2010/main" val="15873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8A28AA81-18F1-2BC5-0458-60A56D3E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16</a:t>
            </a:fld>
            <a:endParaRPr lang="ru-RU" sz="1600" dirty="0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AC8D2953-0801-0A28-8BC3-252B97A0162A}"/>
              </a:ext>
            </a:extLst>
          </p:cNvPr>
          <p:cNvSpPr/>
          <p:nvPr/>
        </p:nvSpPr>
        <p:spPr>
          <a:xfrm>
            <a:off x="2061240" y="983058"/>
            <a:ext cx="7554240" cy="58550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080" tIns="46080" rIns="46080" bIns="4608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strike="noStrike" spc="-1" dirty="0" err="1">
                <a:ea typeface="Arial"/>
              </a:rPr>
              <a:t>Thank</a:t>
            </a:r>
            <a:r>
              <a:rPr lang="ru-RU" sz="3200" b="1" i="1" strike="noStrike" spc="-1" dirty="0">
                <a:ea typeface="Arial"/>
              </a:rPr>
              <a:t> </a:t>
            </a:r>
            <a:r>
              <a:rPr lang="ru-RU" sz="3200" b="1" i="1" strike="noStrike" spc="-1" dirty="0" err="1">
                <a:ea typeface="Arial"/>
              </a:rPr>
              <a:t>you</a:t>
            </a:r>
            <a:r>
              <a:rPr lang="ru-RU" sz="3200" b="1" i="1" strike="noStrike" spc="-1" dirty="0">
                <a:ea typeface="Arial"/>
              </a:rPr>
              <a:t> </a:t>
            </a:r>
            <a:r>
              <a:rPr lang="ru-RU" sz="3200" b="1" i="1" strike="noStrike" spc="-1" dirty="0" err="1">
                <a:ea typeface="Arial"/>
              </a:rPr>
              <a:t>for</a:t>
            </a:r>
            <a:r>
              <a:rPr lang="ru-RU" sz="3200" b="1" i="1" strike="noStrike" spc="-1" dirty="0">
                <a:ea typeface="Arial"/>
              </a:rPr>
              <a:t> </a:t>
            </a:r>
            <a:r>
              <a:rPr lang="ru-RU" sz="3200" b="1" i="1" strike="noStrike" spc="-1" dirty="0" err="1">
                <a:ea typeface="Arial"/>
              </a:rPr>
              <a:t>your</a:t>
            </a:r>
            <a:r>
              <a:rPr lang="ru-RU" sz="3200" b="1" i="1" strike="noStrike" spc="-1" dirty="0">
                <a:ea typeface="Arial"/>
              </a:rPr>
              <a:t> </a:t>
            </a:r>
            <a:r>
              <a:rPr lang="ru-RU" sz="3200" b="1" i="1" strike="noStrike" spc="-1" dirty="0" err="1">
                <a:ea typeface="Arial"/>
              </a:rPr>
              <a:t>attention</a:t>
            </a:r>
            <a:r>
              <a:rPr lang="ru-RU" sz="3200" b="1" i="1" strike="noStrike" spc="-1" dirty="0">
                <a:ea typeface="Arial"/>
              </a:rPr>
              <a:t>!</a:t>
            </a:r>
            <a:endParaRPr lang="en-US" sz="3200" b="0" strike="noStrike" spc="-1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524A1D9-3308-3361-690B-0C3742EF7998}"/>
              </a:ext>
            </a:extLst>
          </p:cNvPr>
          <p:cNvSpPr/>
          <p:nvPr/>
        </p:nvSpPr>
        <p:spPr>
          <a:xfrm>
            <a:off x="476280" y="5198040"/>
            <a:ext cx="8043480" cy="118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99528E4-8DDE-EAE7-5B96-EE601B7EEAA1}"/>
              </a:ext>
            </a:extLst>
          </p:cNvPr>
          <p:cNvSpPr/>
          <p:nvPr/>
        </p:nvSpPr>
        <p:spPr>
          <a:xfrm>
            <a:off x="2061240" y="1998894"/>
            <a:ext cx="6122160" cy="47998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228600" algn="l"/>
              </a:tabLst>
            </a:pPr>
            <a:r>
              <a:rPr lang="en-US" sz="1800" b="0" u="sng" strike="noStrike" spc="-1" dirty="0">
                <a:solidFill>
                  <a:srgbClr val="000000"/>
                </a:solidFill>
                <a:uFillTx/>
                <a:ea typeface="Times New Roman"/>
              </a:rPr>
              <a:t>Further reading: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 </a:t>
            </a:r>
            <a:endParaRPr lang="en-US" sz="1800" b="0" strike="noStrike" spc="-1" dirty="0"/>
          </a:p>
          <a:p>
            <a:pPr algn="just">
              <a:lnSpc>
                <a:spcPct val="100000"/>
              </a:lnSpc>
              <a:buNone/>
              <a:tabLst>
                <a:tab pos="228600" algn="l"/>
              </a:tabLst>
            </a:pPr>
            <a:endParaRPr lang="en-US" sz="2400" b="0" strike="noStrike" spc="-1" dirty="0"/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pos="228600" algn="l"/>
              </a:tabLst>
            </a:pP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“Common topological features in band structure of </a:t>
            </a:r>
            <a:r>
              <a:rPr lang="en-US" sz="1800" b="0" i="1" strike="noStrike" spc="-1" dirty="0" err="1">
                <a:solidFill>
                  <a:srgbClr val="000000"/>
                </a:solidFill>
                <a:ea typeface="Times New Roman"/>
              </a:rPr>
              <a:t>RNiSb</a:t>
            </a: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 and </a:t>
            </a:r>
            <a:r>
              <a:rPr lang="en-US" sz="1800" b="0" i="1" strike="noStrike" spc="-1" dirty="0" err="1">
                <a:solidFill>
                  <a:srgbClr val="000000"/>
                </a:solidFill>
                <a:ea typeface="Times New Roman"/>
              </a:rPr>
              <a:t>RSb</a:t>
            </a: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 compounds for R = Tb, Dy, Ho”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 S.T.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Baidak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 A.V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Lukoyanov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 </a:t>
            </a:r>
            <a:r>
              <a:rPr lang="en-US" sz="1800" b="1" strike="noStrike" spc="-1" dirty="0">
                <a:solidFill>
                  <a:srgbClr val="000000"/>
                </a:solidFill>
                <a:ea typeface="Times New Roman"/>
              </a:rPr>
              <a:t>Materials 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16, 242 (2023). </a:t>
            </a:r>
            <a:endParaRPr lang="en-US" sz="1800" b="0" strike="noStrike" spc="-1" dirty="0"/>
          </a:p>
          <a:p>
            <a:pPr algn="just">
              <a:lnSpc>
                <a:spcPct val="100000"/>
              </a:lnSpc>
              <a:buNone/>
              <a:tabLst>
                <a:tab pos="228600" algn="l"/>
              </a:tabLst>
            </a:pPr>
            <a:endParaRPr lang="en-US" sz="2400" b="0" strike="noStrike" spc="-1" dirty="0"/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pos="228600" algn="l"/>
              </a:tabLst>
            </a:pP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“Investigation of </a:t>
            </a:r>
            <a:r>
              <a:rPr lang="en-US" sz="1800" b="0" i="1" strike="noStrike" spc="-1" dirty="0" err="1">
                <a:solidFill>
                  <a:srgbClr val="000000"/>
                </a:solidFill>
                <a:ea typeface="Times New Roman"/>
              </a:rPr>
              <a:t>semimetallic</a:t>
            </a: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 properties of </a:t>
            </a:r>
            <a:r>
              <a:rPr lang="en-US" sz="1800" b="0" i="1" strike="noStrike" spc="-1" dirty="0" err="1">
                <a:solidFill>
                  <a:srgbClr val="000000"/>
                </a:solidFill>
                <a:ea typeface="Times New Roman"/>
              </a:rPr>
              <a:t>GdSb</a:t>
            </a: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 and </a:t>
            </a:r>
            <a:r>
              <a:rPr lang="en-US" sz="1800" b="0" i="1" strike="noStrike" spc="-1" dirty="0" err="1">
                <a:solidFill>
                  <a:srgbClr val="000000"/>
                </a:solidFill>
                <a:ea typeface="Times New Roman"/>
              </a:rPr>
              <a:t>TbSb</a:t>
            </a: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 compounds: A first-principle and optical study”,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Yu.V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. Knyazev,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Yu.I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.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Kuz'min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 S.T.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Baidak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 A.V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Lukoyanov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 </a:t>
            </a:r>
            <a:r>
              <a:rPr lang="en-US" sz="1800" b="1" strike="noStrike" spc="-1" dirty="0">
                <a:solidFill>
                  <a:srgbClr val="000000"/>
                </a:solidFill>
                <a:ea typeface="Times New Roman"/>
              </a:rPr>
              <a:t>Solid State Sciences 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136, 107085 (2023).</a:t>
            </a: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pos="228600" algn="l"/>
              </a:tabLst>
            </a:pPr>
            <a:endParaRPr lang="en-US" sz="2400" b="0" strike="noStrike" spc="-1" dirty="0">
              <a:solidFill>
                <a:srgbClr val="000000"/>
              </a:solidFill>
              <a:ea typeface="Times New Roman"/>
            </a:endParaRPr>
          </a:p>
          <a:p>
            <a:pPr marL="285840" indent="-285840" algn="just">
              <a:buClr>
                <a:srgbClr val="000000"/>
              </a:buClr>
              <a:buFont typeface="Wingdings" charset="2"/>
              <a:buChar char=""/>
              <a:tabLst>
                <a:tab pos="228600" algn="l"/>
              </a:tabLst>
            </a:pP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“</a:t>
            </a:r>
            <a:r>
              <a:rPr lang="en-US" sz="1800" b="0" i="1" strike="noStrike" spc="-1" dirty="0" err="1">
                <a:solidFill>
                  <a:srgbClr val="000000"/>
                </a:solidFill>
                <a:ea typeface="Times New Roman"/>
              </a:rPr>
              <a:t>Semimetallic</a:t>
            </a:r>
            <a:r>
              <a:rPr lang="en-US" sz="1800" b="0" i="1" strike="noStrike" spc="-1" dirty="0">
                <a:solidFill>
                  <a:srgbClr val="000000"/>
                </a:solidFill>
                <a:ea typeface="Times New Roman"/>
              </a:rPr>
              <a:t>, half-metallic, semiconducting, and metallic states in Gd-Sb compounds”, 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S.T.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Baidak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 A.V. </a:t>
            </a:r>
            <a:r>
              <a:rPr lang="en-US" sz="1800" b="0" strike="noStrike" spc="-1" dirty="0" err="1">
                <a:solidFill>
                  <a:srgbClr val="000000"/>
                </a:solidFill>
                <a:ea typeface="Times New Roman"/>
              </a:rPr>
              <a:t>Lukoyanov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,</a:t>
            </a:r>
            <a:r>
              <a:rPr lang="en-US" sz="1800" b="1" strike="noStrike" spc="-1" dirty="0">
                <a:solidFill>
                  <a:srgbClr val="000000"/>
                </a:solidFill>
                <a:ea typeface="Times New Roman"/>
              </a:rPr>
              <a:t> International Journal of Molecular Sciences 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24, 8778 (2023). </a:t>
            </a:r>
            <a:endParaRPr lang="en-US" sz="1800" b="0" strike="noStrike" spc="-1" dirty="0"/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pos="228600" algn="l"/>
              </a:tabLst>
            </a:pPr>
            <a:endParaRPr lang="en-US" sz="1800" b="0" strike="noStrike" spc="-1" dirty="0"/>
          </a:p>
        </p:txBody>
      </p: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791D47F8-50D8-22E9-297B-A3F6297DEF8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356200" y="1998894"/>
            <a:ext cx="1439280" cy="1439280"/>
          </a:xfrm>
          <a:prstGeom prst="rect">
            <a:avLst/>
          </a:prstGeom>
          <a:ln w="0">
            <a:noFill/>
          </a:ln>
        </p:spPr>
      </p:pic>
      <p:pic>
        <p:nvPicPr>
          <p:cNvPr id="12" name="Рисунок 5">
            <a:extLst>
              <a:ext uri="{FF2B5EF4-FFF2-40B4-BE49-F238E27FC236}">
                <a16:creationId xmlns:a16="http://schemas.microsoft.com/office/drawing/2014/main" id="{94EB9E65-5142-78C0-82D3-7629969B0F3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356200" y="5070600"/>
            <a:ext cx="1439280" cy="1439280"/>
          </a:xfrm>
          <a:prstGeom prst="rect">
            <a:avLst/>
          </a:prstGeom>
          <a:ln w="0">
            <a:noFill/>
          </a:ln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id="{3EE50C26-A872-47FF-503B-04657B230A5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56200" y="3565614"/>
            <a:ext cx="1439280" cy="143928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F4EC59-CF85-0057-F0A4-3A2A393E1F50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26A069F-60B3-5244-414F-AA449B9BAC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597960" imgH="772190" progId="CorelDraw.Graphic.22">
                  <p:embed/>
                </p:oleObj>
              </mc:Choice>
              <mc:Fallback>
                <p:oleObj name="CorelDRAW" r:id="rId5" imgW="2597960" imgH="772190" progId="CorelDraw.Graphic.22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E26A069F-60B3-5244-414F-AA449B9BAC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5365EA-710F-6579-E971-F0E789F096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78F2FE-B288-480C-8E0E-2167D226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z="1600" smtClean="0"/>
              <a:t>2</a:t>
            </a:fld>
            <a:endParaRPr lang="ru-RU" sz="1600" dirty="0"/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28FD7615-D0C8-10EE-3D5E-373FE5F17727}"/>
              </a:ext>
            </a:extLst>
          </p:cNvPr>
          <p:cNvSpPr/>
          <p:nvPr/>
        </p:nvSpPr>
        <p:spPr>
          <a:xfrm>
            <a:off x="561287" y="1444465"/>
            <a:ext cx="11069425" cy="414177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6800" tIns="46800" rIns="468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sz="2800" b="0" i="1" strike="noStrike" spc="-1" dirty="0">
                <a:solidFill>
                  <a:srgbClr val="FF0000"/>
                </a:solidFill>
                <a:ea typeface="Arial"/>
              </a:rPr>
              <a:t>Co-</a:t>
            </a:r>
            <a:r>
              <a:rPr lang="ru-RU" sz="2800" b="0" i="1" strike="noStrike" spc="-1" dirty="0" err="1">
                <a:solidFill>
                  <a:srgbClr val="FF0000"/>
                </a:solidFill>
                <a:ea typeface="Arial"/>
              </a:rPr>
              <a:t>authors</a:t>
            </a:r>
            <a:endParaRPr lang="ru-RU" sz="2800" b="0" strike="noStrike" spc="-1" dirty="0"/>
          </a:p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en-US" sz="2400" b="0" strike="noStrike" spc="-1" dirty="0">
                <a:solidFill>
                  <a:srgbClr val="000000"/>
                </a:solidFill>
                <a:ea typeface="Arial"/>
              </a:rPr>
              <a:t>Roman D</a:t>
            </a:r>
            <a:r>
              <a:rPr lang="ru-RU" sz="2400" b="0" strike="noStrike" spc="-1" dirty="0">
                <a:solidFill>
                  <a:srgbClr val="000000"/>
                </a:solidFill>
                <a:ea typeface="Arial"/>
              </a:rPr>
              <a:t>. </a:t>
            </a:r>
            <a:r>
              <a:rPr lang="en-US" sz="2400" b="0" strike="noStrike" spc="-1" dirty="0" err="1">
                <a:solidFill>
                  <a:srgbClr val="000000"/>
                </a:solidFill>
                <a:ea typeface="Arial"/>
              </a:rPr>
              <a:t>Mukhachev</a:t>
            </a:r>
            <a:endParaRPr lang="ru-RU" sz="2400" b="0" strike="noStrike" spc="-1" dirty="0"/>
          </a:p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M.N.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Mi</a:t>
            </a:r>
            <a:r>
              <a:rPr lang="en-US" sz="2000" b="0" i="1" strike="noStrike" spc="-1" dirty="0">
                <a:solidFill>
                  <a:srgbClr val="000000"/>
                </a:solidFill>
                <a:ea typeface="Arial"/>
              </a:rPr>
              <a:t>k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heev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Institute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Metal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Physics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Ural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Branch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Russian Academy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Sciences,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Ekaterinburg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, Russia</a:t>
            </a:r>
            <a:endParaRPr lang="en-US" sz="2000" b="0" i="1" strike="noStrike" spc="-1" dirty="0">
              <a:solidFill>
                <a:srgbClr val="000000"/>
              </a:solidFill>
              <a:ea typeface="Arial"/>
            </a:endParaRPr>
          </a:p>
          <a:p>
            <a:pPr algn="ctr">
              <a:lnSpc>
                <a:spcPct val="120000"/>
              </a:lnSpc>
              <a:spcBef>
                <a:spcPts val="601"/>
              </a:spcBef>
            </a:pPr>
            <a:endParaRPr lang="ru-RU" sz="2000" b="0" strike="noStrike" spc="-1" dirty="0"/>
          </a:p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en" sz="2400" b="0" strike="noStrike" spc="-1" dirty="0">
                <a:solidFill>
                  <a:srgbClr val="000000"/>
                </a:solidFill>
                <a:ea typeface="Arial"/>
              </a:rPr>
              <a:t>Alexey V. </a:t>
            </a:r>
            <a:r>
              <a:rPr lang="en" sz="2400" b="0" strike="noStrike" spc="-1" dirty="0" err="1">
                <a:solidFill>
                  <a:srgbClr val="000000"/>
                </a:solidFill>
                <a:ea typeface="Arial"/>
              </a:rPr>
              <a:t>Lukoyanov</a:t>
            </a:r>
            <a:endParaRPr lang="en" sz="2400" b="0" strike="noStrike" spc="-1" dirty="0">
              <a:solidFill>
                <a:srgbClr val="000000"/>
              </a:solidFill>
              <a:ea typeface="Arial"/>
            </a:endParaRPr>
          </a:p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M.N.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Mi</a:t>
            </a:r>
            <a:r>
              <a:rPr lang="en-US" sz="2000" b="0" i="1" strike="noStrike" spc="-1" dirty="0">
                <a:solidFill>
                  <a:srgbClr val="000000"/>
                </a:solidFill>
                <a:ea typeface="Arial"/>
              </a:rPr>
              <a:t>k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heev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Institute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Metal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Physics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Ural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Branch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Russian Academy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 Sciences, </a:t>
            </a:r>
            <a:endParaRPr lang="en-US" sz="2000" b="0" i="1" strike="noStrike" spc="-1" dirty="0">
              <a:solidFill>
                <a:srgbClr val="000000"/>
              </a:solidFill>
              <a:ea typeface="Arial"/>
            </a:endParaRPr>
          </a:p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en-US" sz="2000" i="1" spc="-1" dirty="0">
                <a:solidFill>
                  <a:srgbClr val="000000"/>
                </a:solidFill>
                <a:ea typeface="Arial"/>
              </a:rPr>
              <a:t>&amp; Ural Federal University,  </a:t>
            </a:r>
            <a:r>
              <a:rPr lang="ru-RU" sz="2000" b="0" i="1" strike="noStrike" spc="-1" dirty="0" err="1">
                <a:solidFill>
                  <a:srgbClr val="000000"/>
                </a:solidFill>
                <a:ea typeface="Arial"/>
              </a:rPr>
              <a:t>Ekaterinburg</a:t>
            </a:r>
            <a:r>
              <a:rPr lang="ru-RU" sz="2000" b="0" i="1" strike="noStrike" spc="-1" dirty="0">
                <a:solidFill>
                  <a:srgbClr val="000000"/>
                </a:solidFill>
                <a:ea typeface="Arial"/>
              </a:rPr>
              <a:t>, Russia</a:t>
            </a:r>
            <a:endParaRPr lang="en-US" sz="2000" b="0" i="1" strike="noStrike" spc="-1" dirty="0">
              <a:solidFill>
                <a:srgbClr val="000000"/>
              </a:solidFill>
              <a:ea typeface="Arial"/>
            </a:endParaRPr>
          </a:p>
          <a:p>
            <a:pPr algn="ctr">
              <a:lnSpc>
                <a:spcPct val="120000"/>
              </a:lnSpc>
              <a:spcBef>
                <a:spcPts val="601"/>
              </a:spcBef>
            </a:pPr>
            <a:endParaRPr lang="ru-RU" sz="2000" b="0" strike="noStrike" spc="-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97BB1B-CE41-658D-88B6-B47AB6DD1CE5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A50FE8C-6442-A3BB-958C-1A445A1764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597960" imgH="772190" progId="CorelDraw.Graphic.22">
                  <p:embed/>
                </p:oleObj>
              </mc:Choice>
              <mc:Fallback>
                <p:oleObj name="CorelDRAW" r:id="rId2" imgW="2597960" imgH="772190" progId="CorelDraw.Graphic.2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FA50FE8C-6442-A3BB-958C-1A445A176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D3A85-22BB-017B-195A-DE527A1B6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9512D-6A32-4F20-9AFC-8AE0CD83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602"/>
            <a:ext cx="10515600" cy="891698"/>
          </a:xfrm>
        </p:spPr>
        <p:txBody>
          <a:bodyPr/>
          <a:lstStyle/>
          <a:p>
            <a:r>
              <a:rPr lang="en-US" dirty="0"/>
              <a:t>Introduction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78F2FE-B288-480C-8E0E-2167D226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z="1600" smtClean="0"/>
              <a:t>3</a:t>
            </a:fld>
            <a:endParaRPr lang="ru-RU" sz="16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2A5C1B7-3533-31CB-A050-DE5F86887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8757"/>
            <a:ext cx="4191000" cy="3864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Topological features:</a:t>
            </a:r>
          </a:p>
          <a:p>
            <a:r>
              <a:rPr lang="en-US" sz="2000" dirty="0"/>
              <a:t>Band inversion</a:t>
            </a:r>
          </a:p>
          <a:p>
            <a:r>
              <a:rPr lang="en-US" sz="2000" dirty="0"/>
              <a:t>Dirac cones</a:t>
            </a:r>
          </a:p>
          <a:p>
            <a:r>
              <a:rPr lang="en-US" sz="2000" dirty="0"/>
              <a:t>Weyl fermions</a:t>
            </a:r>
          </a:p>
          <a:p>
            <a:pPr marL="0" indent="0">
              <a:buNone/>
            </a:pPr>
            <a:r>
              <a:rPr lang="en-US" sz="2000" dirty="0"/>
              <a:t>Macroscopic properties:</a:t>
            </a:r>
          </a:p>
          <a:p>
            <a:pPr algn="just"/>
            <a:r>
              <a:rPr lang="en-US" sz="2000" dirty="0"/>
              <a:t>Large magnetoresistance and other transport anomalies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6014E9-7CEB-1720-EA28-6B34B857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59" y="1205002"/>
            <a:ext cx="3404257" cy="2052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C336C7-ABC3-398F-3409-48F7CA9B2C60}"/>
              </a:ext>
            </a:extLst>
          </p:cNvPr>
          <p:cNvSpPr txBox="1"/>
          <p:nvPr/>
        </p:nvSpPr>
        <p:spPr>
          <a:xfrm>
            <a:off x="6096000" y="3288783"/>
            <a:ext cx="4731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Splitting of the Dirac cone into two Weyl cones.</a:t>
            </a:r>
          </a:p>
          <a:p>
            <a:r>
              <a:rPr lang="en-US" sz="1600" dirty="0"/>
              <a:t>[Annu. Rev. </a:t>
            </a:r>
            <a:r>
              <a:rPr lang="en-US" sz="1600" dirty="0" err="1"/>
              <a:t>Condens</a:t>
            </a:r>
            <a:r>
              <a:rPr lang="en-US" sz="1600" dirty="0"/>
              <a:t>. Matter Phys. 8, 289-309 (2017).]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88CBA3-B4A0-D9D1-0FD4-14E48DEE3965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806DAC31-0389-C6D6-748D-D35CFA5884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597960" imgH="772190" progId="CorelDraw.Graphic.22">
                  <p:embed/>
                </p:oleObj>
              </mc:Choice>
              <mc:Fallback>
                <p:oleObj name="CorelDRAW" r:id="rId3" imgW="2597960" imgH="772190" progId="CorelDraw.Graphic.22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806DAC31-0389-C6D6-748D-D35CFA5884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934194-F3F2-C6E8-191D-112B7C442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F1EADA-7D60-AF31-F94D-9038EAE36ECE}"/>
              </a:ext>
            </a:extLst>
          </p:cNvPr>
          <p:cNvSpPr txBox="1"/>
          <p:nvPr/>
        </p:nvSpPr>
        <p:spPr>
          <a:xfrm>
            <a:off x="838200" y="2118300"/>
            <a:ext cx="462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Motivation to study </a:t>
            </a:r>
            <a:r>
              <a:rPr lang="en-US" sz="2400" dirty="0" err="1"/>
              <a:t>RSb</a:t>
            </a:r>
            <a:r>
              <a:rPr lang="en-US" sz="2400" dirty="0"/>
              <a:t> compounds</a:t>
            </a:r>
            <a:endParaRPr lang="ru-RU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889276-2FC3-3E34-FF0D-B78B31113533}"/>
              </a:ext>
            </a:extLst>
          </p:cNvPr>
          <p:cNvSpPr txBox="1"/>
          <p:nvPr/>
        </p:nvSpPr>
        <p:spPr>
          <a:xfrm>
            <a:off x="5322499" y="6142746"/>
            <a:ext cx="569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Schematic of the in-plane asymmetric device enabling an efficient low-energy photodetection.</a:t>
            </a:r>
            <a:r>
              <a:rPr lang="ru-RU" sz="1600" dirty="0"/>
              <a:t> </a:t>
            </a:r>
            <a:r>
              <a:rPr lang="en-US" sz="1600" dirty="0"/>
              <a:t>[Light Sci Appl 11, 124 (2022).]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6DB7C9E1-2F74-8979-9DAF-EBE533F0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42" y="3945336"/>
            <a:ext cx="2743200" cy="219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0C2F72-5E9B-5088-8BB8-116E68B2944F}"/>
              </a:ext>
            </a:extLst>
          </p:cNvPr>
          <p:cNvSpPr txBox="1"/>
          <p:nvPr/>
        </p:nvSpPr>
        <p:spPr>
          <a:xfrm>
            <a:off x="838201" y="5727247"/>
            <a:ext cx="4190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spc="-63" dirty="0">
                <a:ea typeface="Noto Sans CJK SC Regular"/>
              </a:rPr>
              <a:t>Such materials could be used in quantum transistors, detectors, diodes, etc.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0447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23847-7CD4-0FC6-E8ED-2282D1E4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4460"/>
            <a:ext cx="10515600" cy="1325563"/>
          </a:xfrm>
        </p:spPr>
        <p:txBody>
          <a:bodyPr/>
          <a:lstStyle/>
          <a:p>
            <a:r>
              <a:rPr lang="en-US" dirty="0"/>
              <a:t>Density functional theory (DFT)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C5C73-1C6B-AFF1-099F-858DEE69A583}"/>
              </a:ext>
            </a:extLst>
          </p:cNvPr>
          <p:cNvSpPr txBox="1"/>
          <p:nvPr/>
        </p:nvSpPr>
        <p:spPr>
          <a:xfrm>
            <a:off x="518809" y="2134168"/>
            <a:ext cx="946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Properties</a:t>
            </a:r>
            <a:r>
              <a:rPr lang="ru-RU" u="sng" dirty="0"/>
              <a:t> </a:t>
            </a:r>
            <a:r>
              <a:rPr lang="en-US" u="sng" dirty="0"/>
              <a:t>of the ground state</a:t>
            </a:r>
            <a:r>
              <a:rPr lang="ru-RU" u="sng" dirty="0"/>
              <a:t> </a:t>
            </a:r>
            <a:r>
              <a:rPr lang="en-US" u="sng" dirty="0"/>
              <a:t>of many-electron system are fully described by</a:t>
            </a:r>
            <a:r>
              <a:rPr lang="ru-RU" u="sng" dirty="0"/>
              <a:t> </a:t>
            </a:r>
            <a:r>
              <a:rPr lang="en-US" u="sng" dirty="0"/>
              <a:t>electron density</a:t>
            </a:r>
            <a:endParaRPr lang="ru-RU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FEA22-D8FE-FFC5-10B9-A078BC84C466}"/>
              </a:ext>
            </a:extLst>
          </p:cNvPr>
          <p:cNvSpPr txBox="1"/>
          <p:nvPr/>
        </p:nvSpPr>
        <p:spPr>
          <a:xfrm>
            <a:off x="838200" y="3099019"/>
            <a:ext cx="22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Kohn-Sham equation: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734834-E736-DF82-6658-367C360B0826}"/>
                  </a:ext>
                </a:extLst>
              </p:cNvPr>
              <p:cNvSpPr txBox="1"/>
              <p:nvPr/>
            </p:nvSpPr>
            <p:spPr>
              <a:xfrm>
                <a:off x="3808259" y="2878317"/>
                <a:ext cx="6464430" cy="810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ru-RU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ru-RU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ru-RU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𝑖𝑜𝑛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ru-RU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ru-R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ru-R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p>
                                            <m:sSupPr>
                                              <m:ctrlPr>
                                                <a:rPr lang="ru-RU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ru-RU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p>
                                              <m:r>
                                                <a:rPr lang="ru-RU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acc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ru-R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ru-R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ru-R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ru-RU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ru-R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p>
                                            <m:sSupPr>
                                              <m:ctrlPr>
                                                <a:rPr lang="ru-RU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ru-RU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p>
                                              <m:r>
                                                <a:rPr lang="ru-RU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ru-R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nary>
                          <m:r>
                            <a:rPr lang="ru-RU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𝑥𝑐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ru-RU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734834-E736-DF82-6658-367C360B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259" y="2878317"/>
                <a:ext cx="6464430" cy="8107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AD32337-F0FE-D429-BFBB-F36BB4007E6B}"/>
              </a:ext>
            </a:extLst>
          </p:cNvPr>
          <p:cNvSpPr txBox="1"/>
          <p:nvPr/>
        </p:nvSpPr>
        <p:spPr>
          <a:xfrm>
            <a:off x="838200" y="4061494"/>
            <a:ext cx="309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density distribution: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89BD64-2C0F-328D-2135-59C8D9E4E8E2}"/>
                  </a:ext>
                </a:extLst>
              </p:cNvPr>
              <p:cNvSpPr txBox="1"/>
              <p:nvPr/>
            </p:nvSpPr>
            <p:spPr>
              <a:xfrm>
                <a:off x="5990172" y="3810528"/>
                <a:ext cx="2100605" cy="876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/>
                        <m:t>𝑛</m:t>
                      </m:r>
                      <m:d>
                        <m:dPr>
                          <m:ctrlPr>
                            <a:rPr lang="ru-RU" i="1"/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/>
                              </m:ctrlPr>
                            </m:accPr>
                            <m:e>
                              <m:r>
                                <a:rPr lang="ru-RU" i="1"/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ru-RU" i="1"/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/>
                          </m:ctrlPr>
                        </m:naryPr>
                        <m:sub>
                          <m:r>
                            <a:rPr lang="ru-RU" i="1"/>
                            <m:t>𝑖</m:t>
                          </m:r>
                        </m:sub>
                        <m:sup>
                          <m:r>
                            <a:rPr lang="ru-RU" i="1"/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ru-RU" i="1"/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i="1"/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/>
                                      </m:ctrlPr>
                                    </m:sSubPr>
                                    <m:e>
                                      <m:r>
                                        <a:rPr lang="ru-RU" i="1"/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ru-RU" i="1"/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i="1"/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ru-RU" i="1"/>
                                      </m:ctrlPr>
                                    </m:accPr>
                                    <m:e>
                                      <m:r>
                                        <a:rPr lang="ru-RU" i="1"/>
                                        <m:t>𝑟</m:t>
                                      </m:r>
                                    </m:e>
                                  </m:acc>
                                  <m:r>
                                    <a:rPr lang="ru-RU" i="1"/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i="1"/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89BD64-2C0F-328D-2135-59C8D9E4E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172" y="3810528"/>
                <a:ext cx="2100605" cy="8766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167CBA8-63D2-4E4F-7EE1-FE4ED5882B2F}"/>
              </a:ext>
            </a:extLst>
          </p:cNvPr>
          <p:cNvSpPr txBox="1"/>
          <p:nvPr/>
        </p:nvSpPr>
        <p:spPr>
          <a:xfrm>
            <a:off x="838200" y="5027901"/>
            <a:ext cx="317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Exchange-correlation potential: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F5D042-2873-6FB0-9CF2-433F397DB451}"/>
                  </a:ext>
                </a:extLst>
              </p:cNvPr>
              <p:cNvSpPr txBox="1"/>
              <p:nvPr/>
            </p:nvSpPr>
            <p:spPr>
              <a:xfrm>
                <a:off x="5928112" y="4877731"/>
                <a:ext cx="2224726" cy="669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𝑥𝑐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d>
                        <m:d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ru-RU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𝑥𝑐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F5D042-2873-6FB0-9CF2-433F397DB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112" y="4877731"/>
                <a:ext cx="2224726" cy="6696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DD1CE46-1DB2-B6CA-8580-48C46CB6E96A}"/>
              </a:ext>
            </a:extLst>
          </p:cNvPr>
          <p:cNvSpPr txBox="1"/>
          <p:nvPr/>
        </p:nvSpPr>
        <p:spPr>
          <a:xfrm>
            <a:off x="838200" y="5994308"/>
            <a:ext cx="343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GGA approximation: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49078B-A063-E01F-772D-0B135B6A47C3}"/>
                  </a:ext>
                </a:extLst>
              </p:cNvPr>
              <p:cNvSpPr txBox="1"/>
              <p:nvPr/>
            </p:nvSpPr>
            <p:spPr>
              <a:xfrm>
                <a:off x="5140883" y="5849589"/>
                <a:ext cx="3799184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/>
                          </m:ctrlPr>
                        </m:sSubSupPr>
                        <m:e>
                          <m:r>
                            <a:rPr lang="ru-RU" i="1"/>
                            <m:t>𝐸</m:t>
                          </m:r>
                        </m:e>
                        <m:sub>
                          <m:r>
                            <a:rPr lang="ru-RU" i="1"/>
                            <m:t>𝑥𝑐</m:t>
                          </m:r>
                        </m:sub>
                        <m:sup>
                          <m:r>
                            <a:rPr lang="ru-RU" i="1"/>
                            <m:t>𝐺𝐺𝐴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ru-RU" i="1"/>
                          </m:ctrlPr>
                        </m:dPr>
                        <m:e>
                          <m:r>
                            <a:rPr lang="ru-RU" i="1"/>
                            <m:t>𝑛</m:t>
                          </m:r>
                        </m:e>
                      </m:d>
                      <m:r>
                        <a:rPr lang="ru-RU"/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ru-RU" i="1"/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ru-RU"/>
                            <m:t>n</m:t>
                          </m:r>
                          <m:d>
                            <m:dPr>
                              <m:ctrlPr>
                                <a:rPr lang="ru-RU" i="1"/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/>
                                  </m:ctrlPr>
                                </m:accPr>
                                <m:e>
                                  <m:r>
                                    <a:rPr lang="ru-RU" i="1"/>
                                    <m:t>𝑟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a:rPr lang="ru-RU" i="1"/>
                                <m:t>𝜀</m:t>
                              </m:r>
                            </m:e>
                            <m:sub>
                              <m:r>
                                <a:rPr lang="ru-RU" i="1"/>
                                <m:t>𝑥𝑐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/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/>
                                <m:t>n</m:t>
                              </m:r>
                              <m:d>
                                <m:dPr>
                                  <m:ctrlPr>
                                    <a:rPr lang="ru-RU" i="1"/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ru-RU" i="1"/>
                                      </m:ctrlPr>
                                    </m:accPr>
                                    <m:e>
                                      <m:r>
                                        <a:rPr lang="ru-RU" i="1"/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ru-RU"/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ru-RU"/>
                                <m:t>∇n</m:t>
                              </m:r>
                              <m:d>
                                <m:dPr>
                                  <m:ctrlPr>
                                    <a:rPr lang="ru-RU" i="1"/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ru-RU" i="1"/>
                                      </m:ctrlPr>
                                    </m:accPr>
                                    <m:e>
                                      <m:r>
                                        <a:rPr lang="ru-RU" i="1"/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nary>
                      <m:r>
                        <a:rPr lang="ru-RU" i="1"/>
                        <m:t>𝑑</m:t>
                      </m:r>
                      <m:acc>
                        <m:accPr>
                          <m:chr m:val="⃗"/>
                          <m:ctrlPr>
                            <a:rPr lang="ru-RU" i="1"/>
                          </m:ctrlPr>
                        </m:accPr>
                        <m:e>
                          <m:r>
                            <a:rPr lang="ru-RU" i="1"/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49078B-A063-E01F-772D-0B135B6A4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883" y="5849589"/>
                <a:ext cx="3799184" cy="6587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3E34EFC1-AB14-439E-353E-ED788BE6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4</a:t>
            </a:fld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A916A8-3215-D717-3D07-4FDF250B614D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359FE3E-6F3C-F6BA-21A5-9C9EAAF1D2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597960" imgH="772190" progId="CorelDraw.Graphic.22">
                  <p:embed/>
                </p:oleObj>
              </mc:Choice>
              <mc:Fallback>
                <p:oleObj name="CorelDRAW" r:id="rId6" imgW="2597960" imgH="772190" progId="CorelDraw.Graphic.2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8359FE3E-6F3C-F6BA-21A5-9C9EAAF1D2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6B8EBF-8188-0A46-B565-36C061BEDA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84AC5-B0E9-4BF3-81E6-ACCEA78C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043"/>
            <a:ext cx="10515600" cy="838432"/>
          </a:xfrm>
        </p:spPr>
        <p:txBody>
          <a:bodyPr/>
          <a:lstStyle/>
          <a:p>
            <a:r>
              <a:rPr lang="en-US" dirty="0"/>
              <a:t>Methods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A1F116-B763-4A8A-B450-85EDC047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z="1600" smtClean="0"/>
              <a:t>5</a:t>
            </a:fld>
            <a:endParaRPr lang="ru-RU" sz="1600" dirty="0"/>
          </a:p>
        </p:txBody>
      </p:sp>
      <p:pic>
        <p:nvPicPr>
          <p:cNvPr id="12" name="Рисунок 7">
            <a:extLst>
              <a:ext uri="{FF2B5EF4-FFF2-40B4-BE49-F238E27FC236}">
                <a16:creationId xmlns:a16="http://schemas.microsoft.com/office/drawing/2014/main" id="{3D0AEE17-72ED-47E7-A153-15A42DBC08A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2342" y="2614956"/>
            <a:ext cx="1630957" cy="782389"/>
          </a:xfrm>
          <a:prstGeom prst="rect">
            <a:avLst/>
          </a:prstGeom>
          <a:ln>
            <a:noFill/>
          </a:ln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FAE1F85E-AD20-042A-F3FB-A62EF7F326C7}"/>
              </a:ext>
            </a:extLst>
          </p:cNvPr>
          <p:cNvSpPr txBox="1"/>
          <p:nvPr/>
        </p:nvSpPr>
        <p:spPr>
          <a:xfrm>
            <a:off x="2877817" y="1988300"/>
            <a:ext cx="7408969" cy="3433896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spAutoFit/>
          </a:bodyPr>
          <a:lstStyle/>
          <a:p>
            <a:pPr algn="just"/>
            <a:r>
              <a:rPr lang="en-US" sz="2400" spc="-63" dirty="0">
                <a:ea typeface="Noto Sans CJK SC Regular"/>
              </a:rPr>
              <a:t>The electronic structure calculations were conducted in the framework of DFT [1]  in Quantum Espresso package [2] using GGA+U version of LSDA+U method</a:t>
            </a:r>
            <a:r>
              <a:rPr lang="ru-RU" sz="2400" spc="-63" dirty="0">
                <a:ea typeface="Noto Sans CJK SC Regular"/>
              </a:rPr>
              <a:t> </a:t>
            </a:r>
            <a:r>
              <a:rPr lang="en-US" sz="2400" spc="-63" dirty="0">
                <a:ea typeface="Noto Sans CJK SC Regular"/>
              </a:rPr>
              <a:t>[3].</a:t>
            </a:r>
            <a:r>
              <a:rPr lang="ru-RU" sz="2400" spc="-63" dirty="0">
                <a:ea typeface="Noto Sans CJK SC Regular"/>
              </a:rPr>
              <a:t> </a:t>
            </a:r>
            <a:r>
              <a:rPr lang="en-US" sz="2400" spc="-63" dirty="0">
                <a:ea typeface="Noto Sans CJK SC Regular"/>
              </a:rPr>
              <a:t>The exchange correlation potential was employed in generalized gradient approximation (GGA) of </a:t>
            </a:r>
            <a:r>
              <a:rPr lang="en-US" sz="2400" spc="-63" dirty="0" err="1">
                <a:ea typeface="Noto Sans CJK SC Regular"/>
              </a:rPr>
              <a:t>Perdew</a:t>
            </a:r>
            <a:r>
              <a:rPr lang="en-US" sz="2400" spc="-63" dirty="0">
                <a:ea typeface="Noto Sans CJK SC Regular"/>
              </a:rPr>
              <a:t>-Burke-</a:t>
            </a:r>
            <a:r>
              <a:rPr lang="en-US" sz="2400" spc="-63" dirty="0" err="1">
                <a:ea typeface="Noto Sans CJK SC Regular"/>
              </a:rPr>
              <a:t>Ernzerhof</a:t>
            </a:r>
            <a:r>
              <a:rPr lang="en-US" sz="2400" spc="-63" dirty="0">
                <a:ea typeface="Noto Sans CJK SC Regular"/>
              </a:rPr>
              <a:t> (PBE) [4].</a:t>
            </a:r>
            <a:r>
              <a:rPr lang="ru-RU" sz="2400" spc="-63" dirty="0">
                <a:ea typeface="Noto Sans CJK SC Regular"/>
              </a:rPr>
              <a:t> </a:t>
            </a:r>
            <a:endParaRPr lang="en-US" sz="2400" spc="-63" dirty="0">
              <a:ea typeface="Noto Sans CJK SC Regular"/>
            </a:endParaRPr>
          </a:p>
          <a:p>
            <a:pPr algn="just"/>
            <a:r>
              <a:rPr lang="da-DK" sz="2400" spc="-63" dirty="0">
                <a:ea typeface="Noto Sans CJK SC Regular"/>
              </a:rPr>
              <a:t>The </a:t>
            </a:r>
            <a:r>
              <a:rPr lang="da-DK" sz="2400" spc="-63" dirty="0" err="1">
                <a:ea typeface="Noto Sans CJK SC Regular"/>
              </a:rPr>
              <a:t>Hund’s</a:t>
            </a:r>
            <a:r>
              <a:rPr lang="da-DK" sz="2400" spc="-63" dirty="0">
                <a:ea typeface="Noto Sans CJK SC Regular"/>
              </a:rPr>
              <a:t> parameters (J) for Gd, Tb and Dy</a:t>
            </a:r>
            <a:r>
              <a:rPr lang="en-US" sz="2400" spc="-63" dirty="0">
                <a:ea typeface="Noto Sans CJK SC Regular"/>
              </a:rPr>
              <a:t> are</a:t>
            </a:r>
            <a:r>
              <a:rPr lang="da-DK" sz="2400" spc="-63" dirty="0">
                <a:ea typeface="Noto Sans CJK SC Regular"/>
              </a:rPr>
              <a:t> 0.7 </a:t>
            </a:r>
            <a:r>
              <a:rPr lang="da-DK" sz="2400" spc="-63" dirty="0" err="1">
                <a:ea typeface="Noto Sans CJK SC Regular"/>
              </a:rPr>
              <a:t>eV</a:t>
            </a:r>
            <a:r>
              <a:rPr lang="ru-RU" sz="2400" spc="-63" dirty="0">
                <a:ea typeface="Noto Sans CJK SC Regular"/>
              </a:rPr>
              <a:t>.</a:t>
            </a:r>
            <a:r>
              <a:rPr lang="en-US" sz="2400" spc="-63" dirty="0">
                <a:ea typeface="Noto Sans CJK SC Regular"/>
              </a:rPr>
              <a:t>          The direct Coulomb interaction values (U) for Gd, Tb and Dy are 6.7, 5.4 and</a:t>
            </a:r>
            <a:r>
              <a:rPr lang="ru-RU" sz="2400" spc="-63" dirty="0">
                <a:ea typeface="Noto Sans CJK SC Regular"/>
              </a:rPr>
              <a:t> </a:t>
            </a:r>
            <a:r>
              <a:rPr lang="en-US" sz="2400" spc="-63" dirty="0">
                <a:ea typeface="Noto Sans CJK SC Regular"/>
              </a:rPr>
              <a:t>5.8 eV respectively, for details see</a:t>
            </a:r>
            <a:r>
              <a:rPr lang="ru-RU" sz="2400" spc="-63" dirty="0">
                <a:ea typeface="Noto Sans CJK SC Regular"/>
              </a:rPr>
              <a:t> </a:t>
            </a:r>
            <a:r>
              <a:rPr lang="en-US" sz="2400" spc="-63" dirty="0">
                <a:ea typeface="Noto Sans CJK SC Regular"/>
              </a:rPr>
              <a:t>[5].</a:t>
            </a:r>
          </a:p>
          <a:p>
            <a:pPr algn="just"/>
            <a:endParaRPr lang="ru-RU" sz="2400" spc="-63" dirty="0">
              <a:solidFill>
                <a:srgbClr val="404040"/>
              </a:solidFill>
              <a:ea typeface="Noto Sans CJK SC Regular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B6C9D4-9C66-D173-D862-6416C25D61A8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8B5618B-BFD5-679F-63A0-EE6BEF3F74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597960" imgH="772190" progId="CorelDraw.Graphic.22">
                  <p:embed/>
                </p:oleObj>
              </mc:Choice>
              <mc:Fallback>
                <p:oleObj name="CorelDRAW" r:id="rId3" imgW="2597960" imgH="772190" progId="CorelDraw.Graphic.2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18B5618B-BFD5-679F-63A0-EE6BEF3F74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93FD16-0671-9A2B-E621-DE3E2B4F2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D2F27-52D0-9A57-54BA-44B2CC993025}"/>
              </a:ext>
            </a:extLst>
          </p:cNvPr>
          <p:cNvSpPr txBox="1"/>
          <p:nvPr/>
        </p:nvSpPr>
        <p:spPr>
          <a:xfrm>
            <a:off x="2877817" y="5106670"/>
            <a:ext cx="76682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spc="-63" dirty="0">
                <a:cs typeface="Times New Roman" panose="02020603050405020304" pitchFamily="18" charset="0"/>
              </a:rPr>
              <a:t>[1] Density Functional Theory of Atoms and Molecules, Oxford University Press (1989).</a:t>
            </a:r>
          </a:p>
          <a:p>
            <a:pPr algn="just"/>
            <a:r>
              <a:rPr lang="ru-RU" sz="1800" spc="-63" dirty="0">
                <a:cs typeface="Times New Roman" panose="02020603050405020304" pitchFamily="18" charset="0"/>
              </a:rPr>
              <a:t>[</a:t>
            </a:r>
            <a:r>
              <a:rPr lang="en-US" sz="1800" spc="-63" dirty="0">
                <a:cs typeface="Times New Roman" panose="02020603050405020304" pitchFamily="18" charset="0"/>
              </a:rPr>
              <a:t>2</a:t>
            </a:r>
            <a:r>
              <a:rPr lang="ru-RU" sz="1800" spc="-63" dirty="0">
                <a:cs typeface="Times New Roman" panose="02020603050405020304" pitchFamily="18" charset="0"/>
              </a:rPr>
              <a:t>] J. </a:t>
            </a:r>
            <a:r>
              <a:rPr lang="ru-RU" sz="1800" spc="-63" dirty="0" err="1">
                <a:cs typeface="Times New Roman" panose="02020603050405020304" pitchFamily="18" charset="0"/>
              </a:rPr>
              <a:t>Phys</a:t>
            </a:r>
            <a:r>
              <a:rPr lang="ru-RU" sz="1800" spc="-63" dirty="0">
                <a:cs typeface="Times New Roman" panose="02020603050405020304" pitchFamily="18" charset="0"/>
              </a:rPr>
              <a:t>.: </a:t>
            </a:r>
            <a:r>
              <a:rPr lang="ru-RU" sz="1800" spc="-63" dirty="0" err="1">
                <a:cs typeface="Times New Roman" panose="02020603050405020304" pitchFamily="18" charset="0"/>
              </a:rPr>
              <a:t>Condens</a:t>
            </a:r>
            <a:r>
              <a:rPr lang="ru-RU" sz="1800" spc="-63" dirty="0">
                <a:cs typeface="Times New Roman" panose="02020603050405020304" pitchFamily="18" charset="0"/>
              </a:rPr>
              <a:t>. </a:t>
            </a:r>
            <a:r>
              <a:rPr lang="ru-RU" sz="1800" spc="-63" dirty="0" err="1">
                <a:cs typeface="Times New Roman" panose="02020603050405020304" pitchFamily="18" charset="0"/>
              </a:rPr>
              <a:t>Matter</a:t>
            </a:r>
            <a:r>
              <a:rPr lang="ru-RU" sz="1800" spc="-63" dirty="0">
                <a:cs typeface="Times New Roman" panose="02020603050405020304" pitchFamily="18" charset="0"/>
              </a:rPr>
              <a:t>. 21, 395502 (2009).</a:t>
            </a:r>
            <a:endParaRPr lang="en-US" sz="1800" spc="-63" dirty="0">
              <a:cs typeface="Times New Roman" panose="02020603050405020304" pitchFamily="18" charset="0"/>
            </a:endParaRPr>
          </a:p>
          <a:p>
            <a:pPr algn="just"/>
            <a:r>
              <a:rPr lang="en-US" sz="1800" spc="-1" dirty="0">
                <a:cs typeface="Times New Roman" panose="02020603050405020304" pitchFamily="18" charset="0"/>
              </a:rPr>
              <a:t>[3] Phys. Rev. B 44, 943 (1991).</a:t>
            </a:r>
            <a:endParaRPr lang="ru-RU" sz="1800" spc="-63" dirty="0">
              <a:cs typeface="Times New Roman" panose="02020603050405020304" pitchFamily="18" charset="0"/>
            </a:endParaRPr>
          </a:p>
          <a:p>
            <a:pPr algn="just"/>
            <a:r>
              <a:rPr lang="ru-RU" sz="1800" spc="-63" dirty="0">
                <a:cs typeface="Times New Roman" panose="02020603050405020304" pitchFamily="18" charset="0"/>
              </a:rPr>
              <a:t>[</a:t>
            </a:r>
            <a:r>
              <a:rPr lang="en-US" sz="1800" spc="-63" dirty="0">
                <a:cs typeface="Times New Roman" panose="02020603050405020304" pitchFamily="18" charset="0"/>
              </a:rPr>
              <a:t>4</a:t>
            </a:r>
            <a:r>
              <a:rPr lang="ru-RU" sz="1800" spc="-63" dirty="0">
                <a:cs typeface="Times New Roman" panose="02020603050405020304" pitchFamily="18" charset="0"/>
              </a:rPr>
              <a:t>] </a:t>
            </a:r>
            <a:r>
              <a:rPr lang="ru-RU" sz="1800" spc="-63" dirty="0" err="1">
                <a:cs typeface="Times New Roman" panose="02020603050405020304" pitchFamily="18" charset="0"/>
              </a:rPr>
              <a:t>Phys</a:t>
            </a:r>
            <a:r>
              <a:rPr lang="ru-RU" sz="1800" spc="-63" dirty="0">
                <a:cs typeface="Times New Roman" panose="02020603050405020304" pitchFamily="18" charset="0"/>
              </a:rPr>
              <a:t>. </a:t>
            </a:r>
            <a:r>
              <a:rPr lang="ru-RU" sz="1800" spc="-63" dirty="0" err="1">
                <a:cs typeface="Times New Roman" panose="02020603050405020304" pitchFamily="18" charset="0"/>
              </a:rPr>
              <a:t>Rev</a:t>
            </a:r>
            <a:r>
              <a:rPr lang="ru-RU" sz="1800" spc="-63" dirty="0">
                <a:cs typeface="Times New Roman" panose="02020603050405020304" pitchFamily="18" charset="0"/>
              </a:rPr>
              <a:t>. </a:t>
            </a:r>
            <a:r>
              <a:rPr lang="ru-RU" sz="1800" spc="-63" dirty="0" err="1">
                <a:cs typeface="Times New Roman" panose="02020603050405020304" pitchFamily="18" charset="0"/>
              </a:rPr>
              <a:t>Lett</a:t>
            </a:r>
            <a:r>
              <a:rPr lang="ru-RU" sz="1800" spc="-63" dirty="0">
                <a:cs typeface="Times New Roman" panose="02020603050405020304" pitchFamily="18" charset="0"/>
              </a:rPr>
              <a:t>. 77, 3865 (1996).</a:t>
            </a:r>
            <a:endParaRPr lang="en-US" sz="1800" spc="-63" dirty="0">
              <a:cs typeface="Times New Roman" panose="02020603050405020304" pitchFamily="18" charset="0"/>
            </a:endParaRPr>
          </a:p>
          <a:p>
            <a:pPr algn="just"/>
            <a:r>
              <a:rPr lang="en-US" spc="-63" dirty="0">
                <a:cs typeface="Times New Roman" panose="02020603050405020304" pitchFamily="18" charset="0"/>
              </a:rPr>
              <a:t>[5] Materials 16, 242 (2023)</a:t>
            </a:r>
            <a:r>
              <a:rPr lang="ru-RU" spc="-63" dirty="0">
                <a:cs typeface="Times New Roman" panose="02020603050405020304" pitchFamily="18" charset="0"/>
              </a:rPr>
              <a:t>.</a:t>
            </a:r>
            <a:endParaRPr lang="en-US" sz="1800" spc="-63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05FCD1-403B-45B2-A5FB-5CB947F9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2803"/>
            <a:ext cx="10515600" cy="782306"/>
          </a:xfrm>
        </p:spPr>
        <p:txBody>
          <a:bodyPr>
            <a:normAutofit/>
          </a:bodyPr>
          <a:lstStyle/>
          <a:p>
            <a:r>
              <a:rPr lang="en-US" dirty="0"/>
              <a:t>Crystal structure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20465E-863B-49DB-9EF5-B6CCD8BD1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z="1600" smtClean="0"/>
              <a:t>6</a:t>
            </a:fld>
            <a:endParaRPr lang="ru-RU" sz="1600" dirty="0"/>
          </a:p>
        </p:txBody>
      </p:sp>
      <p:sp>
        <p:nvSpPr>
          <p:cNvPr id="14" name="Надпись 3">
            <a:extLst>
              <a:ext uri="{FF2B5EF4-FFF2-40B4-BE49-F238E27FC236}">
                <a16:creationId xmlns:a16="http://schemas.microsoft.com/office/drawing/2014/main" id="{E8884EB1-063D-CD0A-09C8-35FEF62DAF3C}"/>
              </a:ext>
            </a:extLst>
          </p:cNvPr>
          <p:cNvSpPr txBox="1"/>
          <p:nvPr/>
        </p:nvSpPr>
        <p:spPr>
          <a:xfrm>
            <a:off x="8782321" y="1848604"/>
            <a:ext cx="1738432" cy="28174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Lattice parameters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мяч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DAEDAA8-1894-3915-A3A2-BE4A2309C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4" y="2187950"/>
            <a:ext cx="3331938" cy="227299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шар, Товары для праздников, мяч&#10;&#10;Автоматически созданное описание">
            <a:extLst>
              <a:ext uri="{FF2B5EF4-FFF2-40B4-BE49-F238E27FC236}">
                <a16:creationId xmlns:a16="http://schemas.microsoft.com/office/drawing/2014/main" id="{341AC1FB-13E2-727D-0AB2-199FC809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77" y="2187950"/>
            <a:ext cx="3287290" cy="2272998"/>
          </a:xfrm>
          <a:prstGeom prst="rect">
            <a:avLst/>
          </a:prstGeom>
        </p:spPr>
      </p:pic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447AF633-C666-3E97-9864-1FDE7FF0F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191918"/>
              </p:ext>
            </p:extLst>
          </p:nvPr>
        </p:nvGraphicFramePr>
        <p:xfrm>
          <a:off x="7562908" y="2370618"/>
          <a:ext cx="4177258" cy="2996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8270">
                  <a:extLst>
                    <a:ext uri="{9D8B030D-6E8A-4147-A177-3AD203B41FA5}">
                      <a16:colId xmlns:a16="http://schemas.microsoft.com/office/drawing/2014/main" val="233934671"/>
                    </a:ext>
                  </a:extLst>
                </a:gridCol>
                <a:gridCol w="794075">
                  <a:extLst>
                    <a:ext uri="{9D8B030D-6E8A-4147-A177-3AD203B41FA5}">
                      <a16:colId xmlns:a16="http://schemas.microsoft.com/office/drawing/2014/main" val="4168662491"/>
                    </a:ext>
                  </a:extLst>
                </a:gridCol>
                <a:gridCol w="697951">
                  <a:extLst>
                    <a:ext uri="{9D8B030D-6E8A-4147-A177-3AD203B41FA5}">
                      <a16:colId xmlns:a16="http://schemas.microsoft.com/office/drawing/2014/main" val="3165926453"/>
                    </a:ext>
                  </a:extLst>
                </a:gridCol>
                <a:gridCol w="803481">
                  <a:extLst>
                    <a:ext uri="{9D8B030D-6E8A-4147-A177-3AD203B41FA5}">
                      <a16:colId xmlns:a16="http://schemas.microsoft.com/office/drawing/2014/main" val="634512139"/>
                    </a:ext>
                  </a:extLst>
                </a:gridCol>
                <a:gridCol w="803481">
                  <a:extLst>
                    <a:ext uri="{9D8B030D-6E8A-4147-A177-3AD203B41FA5}">
                      <a16:colId xmlns:a16="http://schemas.microsoft.com/office/drawing/2014/main" val="2457056610"/>
                    </a:ext>
                  </a:extLst>
                </a:gridCol>
              </a:tblGrid>
              <a:tr h="354394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Compound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>
                          <a:effectLst/>
                          <a:latin typeface="+mn-lt"/>
                        </a:rPr>
                        <a:t>Space Group (No.)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Lattice Parameters (Å)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868869"/>
                  </a:ext>
                </a:extLst>
              </a:tr>
              <a:tr h="437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>
                          <a:effectLst/>
                          <a:latin typeface="+mn-lt"/>
                        </a:rPr>
                        <a:t>a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>
                          <a:effectLst/>
                          <a:latin typeface="+mn-lt"/>
                        </a:rPr>
                        <a:t>b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>
                          <a:effectLst/>
                          <a:latin typeface="+mn-lt"/>
                        </a:rPr>
                        <a:t>c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0368412"/>
                  </a:ext>
                </a:extLst>
              </a:tr>
              <a:tr h="34892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GdSb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[1]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225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6.210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6.210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6.210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2335183"/>
                  </a:ext>
                </a:extLst>
              </a:tr>
              <a:tr h="3582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TbSb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[1]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225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6.170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6.170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6.170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9570255"/>
                  </a:ext>
                </a:extLst>
              </a:tr>
              <a:tr h="339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DySb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[1]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225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6.150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6.150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6.150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0279708"/>
                  </a:ext>
                </a:extLst>
              </a:tr>
              <a:tr h="40445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GdNiSb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[2]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216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6.324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6.324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6.324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0906333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TbNiSb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[2]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216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6.304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6.304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6.304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1302204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DyNiSb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[2]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216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6.298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6.298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6.298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845998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DA7873-01C6-A75F-28AB-02D9DD5B8276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8E5C171-E365-EFB3-A1A8-0D51D075EB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597960" imgH="772190" progId="CorelDraw.Graphic.22">
                  <p:embed/>
                </p:oleObj>
              </mc:Choice>
              <mc:Fallback>
                <p:oleObj name="CorelDRAW" r:id="rId4" imgW="2597960" imgH="772190" progId="CorelDraw.Graphic.2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38E5C171-E365-EFB3-A1A8-0D51D075EB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929A8B-08B8-0146-7EA8-CEBCA808B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A70D21-2AE6-9B80-90C5-78AC8D5F104A}"/>
              </a:ext>
            </a:extLst>
          </p:cNvPr>
          <p:cNvSpPr txBox="1"/>
          <p:nvPr/>
        </p:nvSpPr>
        <p:spPr>
          <a:xfrm>
            <a:off x="2357223" y="1739202"/>
            <a:ext cx="78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effectLst/>
                <a:ea typeface="Calibri" panose="020F0502020204030204" pitchFamily="34" charset="0"/>
              </a:rPr>
              <a:t>RSb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C0BCA-7826-39EA-86ED-46898841265D}"/>
              </a:ext>
            </a:extLst>
          </p:cNvPr>
          <p:cNvSpPr txBox="1"/>
          <p:nvPr/>
        </p:nvSpPr>
        <p:spPr>
          <a:xfrm>
            <a:off x="5554322" y="1739202"/>
            <a:ext cx="1000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effectLst/>
                <a:ea typeface="Calibri" panose="020F0502020204030204" pitchFamily="34" charset="0"/>
              </a:rPr>
              <a:t>R</a:t>
            </a:r>
            <a:r>
              <a:rPr lang="en-US" b="1" dirty="0" err="1">
                <a:ea typeface="Calibri" panose="020F0502020204030204" pitchFamily="34" charset="0"/>
              </a:rPr>
              <a:t>Ni</a:t>
            </a:r>
            <a:r>
              <a:rPr lang="en-US" sz="1800" b="1" dirty="0" err="1">
                <a:effectLst/>
                <a:ea typeface="Calibri" panose="020F0502020204030204" pitchFamily="34" charset="0"/>
              </a:rPr>
              <a:t>Sb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8E46C2-E023-18AD-081E-489C5343C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72" y="4645514"/>
            <a:ext cx="468000" cy="466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3975F2-D560-149E-85AA-AB6C0A3618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73" y="4665199"/>
            <a:ext cx="415376" cy="41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00ACBE-902C-C927-39F4-E72BC3E7A47E}"/>
              </a:ext>
            </a:extLst>
          </p:cNvPr>
          <p:cNvSpPr txBox="1"/>
          <p:nvPr/>
        </p:nvSpPr>
        <p:spPr>
          <a:xfrm>
            <a:off x="5425273" y="5200827"/>
            <a:ext cx="41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9EE38E-7236-4DB1-9FFE-F18D60E92782}"/>
              </a:ext>
            </a:extLst>
          </p:cNvPr>
          <p:cNvSpPr txBox="1"/>
          <p:nvPr/>
        </p:nvSpPr>
        <p:spPr>
          <a:xfrm>
            <a:off x="2830087" y="5214146"/>
            <a:ext cx="32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endParaRPr lang="ru-RU" dirty="0"/>
          </a:p>
        </p:txBody>
      </p:sp>
      <p:pic>
        <p:nvPicPr>
          <p:cNvPr id="17" name="Рисунок 16" descr="Изображение выглядит как Красочность, зеленый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5131CD35-CD25-6DFB-C475-AB11D2C79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23" y="4690399"/>
            <a:ext cx="366498" cy="363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DFC737-A81C-AA4B-730F-BE843C4BC28D}"/>
              </a:ext>
            </a:extLst>
          </p:cNvPr>
          <p:cNvSpPr txBox="1"/>
          <p:nvPr/>
        </p:nvSpPr>
        <p:spPr>
          <a:xfrm>
            <a:off x="4119484" y="5200827"/>
            <a:ext cx="41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33CD4-BEBC-B76B-137F-EFAE656B0028}"/>
              </a:ext>
            </a:extLst>
          </p:cNvPr>
          <p:cNvSpPr txBox="1"/>
          <p:nvPr/>
        </p:nvSpPr>
        <p:spPr>
          <a:xfrm>
            <a:off x="838200" y="5889488"/>
            <a:ext cx="4866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[1] J. Less Common Metals, 166, 221–227 (1990).</a:t>
            </a:r>
          </a:p>
          <a:p>
            <a:r>
              <a:rPr lang="en-US" dirty="0">
                <a:cs typeface="Times New Roman" panose="02020603050405020304" pitchFamily="18" charset="0"/>
              </a:rPr>
              <a:t>[2] </a:t>
            </a:r>
            <a:r>
              <a:rPr lang="en-US" b="0" dirty="0">
                <a:effectLst/>
                <a:cs typeface="Times New Roman" panose="02020603050405020304" pitchFamily="18" charset="0"/>
              </a:rPr>
              <a:t>J. Alloys Compd., 226, 81–86 (1995).</a:t>
            </a:r>
          </a:p>
        </p:txBody>
      </p:sp>
    </p:spTree>
    <p:extLst>
      <p:ext uri="{BB962C8B-B14F-4D97-AF65-F5344CB8AC3E}">
        <p14:creationId xmlns:p14="http://schemas.microsoft.com/office/powerpoint/2010/main" val="20532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814B0-1DB7-4D1E-B97C-50627DBD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8" y="668906"/>
            <a:ext cx="10515600" cy="1325563"/>
          </a:xfrm>
        </p:spPr>
        <p:txBody>
          <a:bodyPr/>
          <a:lstStyle/>
          <a:p>
            <a:r>
              <a:rPr lang="en-US" dirty="0"/>
              <a:t>Electronic structure of </a:t>
            </a:r>
            <a:r>
              <a:rPr lang="en-US" dirty="0" err="1"/>
              <a:t>GdSb</a:t>
            </a:r>
            <a:endParaRPr lang="ru-RU" dirty="0"/>
          </a:p>
        </p:txBody>
      </p:sp>
      <p:sp>
        <p:nvSpPr>
          <p:cNvPr id="12" name="Надпись 16">
            <a:extLst>
              <a:ext uri="{FF2B5EF4-FFF2-40B4-BE49-F238E27FC236}">
                <a16:creationId xmlns:a16="http://schemas.microsoft.com/office/drawing/2014/main" id="{610DF70B-24FB-D1AA-65D6-0C5B1E4D1C07}"/>
              </a:ext>
            </a:extLst>
          </p:cNvPr>
          <p:cNvSpPr txBox="1"/>
          <p:nvPr/>
        </p:nvSpPr>
        <p:spPr>
          <a:xfrm>
            <a:off x="1257116" y="5654204"/>
            <a:ext cx="9677767" cy="70051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 the band structure we find that </a:t>
            </a:r>
            <a:r>
              <a:rPr lang="en-US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GdSb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 a semimetal. </a:t>
            </a:r>
            <a:r>
              <a:rPr lang="en-IN" sz="1600" b="0" strike="noStrike" spc="-1" dirty="0">
                <a:solidFill>
                  <a:srgbClr val="000000"/>
                </a:solidFill>
                <a:ea typeface="Calibri"/>
              </a:rPr>
              <a:t>The electron pocket along Γ–X–W direction and hole pockets along the L–Γ–X direction were found in good agreement with the ARPES data </a:t>
            </a:r>
            <a:r>
              <a:rPr lang="en-IN" sz="1600" b="0" strike="noStrike" spc="-1" dirty="0">
                <a:ea typeface="Calibri"/>
              </a:rPr>
              <a:t>[PRB 96, 035134 (2017)]. </a:t>
            </a:r>
            <a:endParaRPr lang="en-US" sz="1600" b="0" strike="noStrike" spc="-1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DC574A77-F873-D4F2-C120-81745BA4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7</a:t>
            </a:fld>
            <a:endParaRPr lang="ru-RU" sz="1600" dirty="0"/>
          </a:p>
        </p:txBody>
      </p:sp>
      <p:pic>
        <p:nvPicPr>
          <p:cNvPr id="4" name="Рисунок 3" descr="Изображение выглядит как диаграмма, текс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0745DE61-04CB-9E72-BABA-D30E34938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38" y="1775817"/>
            <a:ext cx="5400000" cy="3815490"/>
          </a:xfrm>
          <a:prstGeom prst="rect">
            <a:avLst/>
          </a:prstGeom>
        </p:spPr>
      </p:pic>
      <p:pic>
        <p:nvPicPr>
          <p:cNvPr id="8" name="Рисунок 7" descr="Изображение выглядит как линия, диаграмма, Графи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C5AEC9-1E79-9A56-C38E-52CC2BD9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89" y="3680454"/>
            <a:ext cx="2520000" cy="180364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4DCA0C4F-2B9D-E4C2-FC52-4C581336E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8" y="1775307"/>
            <a:ext cx="3396550" cy="3816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659037-BB15-C070-089B-E0BF787470DD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004AD9C-FC98-1F03-4051-0E86783380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2597960" imgH="772190" progId="CorelDraw.Graphic.22">
                  <p:embed/>
                </p:oleObj>
              </mc:Choice>
              <mc:Fallback>
                <p:oleObj name="CorelDRAW" r:id="rId5" imgW="2597960" imgH="772190" progId="CorelDraw.Graphic.2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3004AD9C-FC98-1F03-4051-0E8678338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8E5FFD-71D5-A77B-9CBF-B83DF66FCF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иаграмма, линия, Графи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019DD4A-D6CD-D619-EAFB-1D5CC3F04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986" y="1994469"/>
            <a:ext cx="2144006" cy="15273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D21EDA-6F6F-04D8-D5B1-1F170D616755}"/>
              </a:ext>
            </a:extLst>
          </p:cNvPr>
          <p:cNvSpPr txBox="1"/>
          <p:nvPr/>
        </p:nvSpPr>
        <p:spPr>
          <a:xfrm>
            <a:off x="9987982" y="1622628"/>
            <a:ext cx="115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semimetal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1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DC574A77-F873-D4F2-C120-81745BA4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8</a:t>
            </a:fld>
            <a:endParaRPr lang="ru-RU" sz="16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8384EB8-F790-DA80-E503-A6C73D04F1DD}"/>
              </a:ext>
            </a:extLst>
          </p:cNvPr>
          <p:cNvSpPr/>
          <p:nvPr/>
        </p:nvSpPr>
        <p:spPr>
          <a:xfrm>
            <a:off x="1958360" y="5329800"/>
            <a:ext cx="827528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The </a:t>
            </a:r>
            <a:r>
              <a:rPr lang="en-US" spc="-1" dirty="0">
                <a:solidFill>
                  <a:srgbClr val="000000"/>
                </a:solidFill>
                <a:ea typeface="Calibri"/>
              </a:rPr>
              <a:t>n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umber of spherical surfaces around the</a:t>
            </a: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high-symmetry point </a:t>
            </a: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Г 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and the parabolic Fermi surface near the point X.</a:t>
            </a:r>
            <a:endParaRPr lang="en-US" sz="18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A7A7A7"/>
                </a:solidFill>
                <a:ea typeface="DejaVu Sans"/>
              </a:rPr>
              <a:t> </a:t>
            </a:r>
            <a:endParaRPr lang="en-US" sz="1800" b="0" strike="noStrike" spc="-1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4C26D03-20D7-B0F1-C9FF-9D78A0BF150C}"/>
              </a:ext>
            </a:extLst>
          </p:cNvPr>
          <p:cNvSpPr/>
          <p:nvPr/>
        </p:nvSpPr>
        <p:spPr>
          <a:xfrm>
            <a:off x="1963440" y="1528200"/>
            <a:ext cx="37152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5A177E3-869F-B04F-992D-884DA185140A}"/>
              </a:ext>
            </a:extLst>
          </p:cNvPr>
          <p:cNvSpPr/>
          <p:nvPr/>
        </p:nvSpPr>
        <p:spPr>
          <a:xfrm>
            <a:off x="5195160" y="1894320"/>
            <a:ext cx="372600" cy="638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D27C6DDF-DC19-0CB1-AA96-C0ABE041704B}"/>
              </a:ext>
            </a:extLst>
          </p:cNvPr>
          <p:cNvSpPr/>
          <p:nvPr/>
        </p:nvSpPr>
        <p:spPr>
          <a:xfrm>
            <a:off x="2143080" y="3272400"/>
            <a:ext cx="37152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0EC6426-A93D-FB49-3456-B69AB7E4E22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71720" y="2539407"/>
            <a:ext cx="1896120" cy="1828440"/>
          </a:xfrm>
          <a:prstGeom prst="rect">
            <a:avLst/>
          </a:prstGeom>
          <a:ln w="0"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228954-A056-1B84-656B-64726DC25E2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81880" y="2495487"/>
            <a:ext cx="1987200" cy="1916280"/>
          </a:xfrm>
          <a:prstGeom prst="rect">
            <a:avLst/>
          </a:prstGeom>
          <a:ln w="0"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CBBFC1-D5CA-AE53-2905-1AA3130AC0C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83120" y="2495487"/>
            <a:ext cx="1936800" cy="1867680"/>
          </a:xfrm>
          <a:prstGeom prst="rect">
            <a:avLst/>
          </a:prstGeom>
          <a:ln w="0"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340601B-5A63-1DD9-DB05-46859E320AB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33960" y="2539851"/>
            <a:ext cx="1896480" cy="182844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40CCFE-C87C-6632-E7FD-D8553762987F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942D3A2-F517-112C-E56C-A20B88F81F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597960" imgH="772190" progId="CorelDraw.Graphic.22">
                  <p:embed/>
                </p:oleObj>
              </mc:Choice>
              <mc:Fallback>
                <p:oleObj name="CorelDRAW" r:id="rId6" imgW="2597960" imgH="772190" progId="CorelDraw.Graphic.2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D942D3A2-F517-112C-E56C-A20B88F81F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C44863-4F4D-BD0A-2981-BD0EACEA65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D841858-20F0-3CCC-579D-8D4783D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970"/>
            <a:ext cx="10515600" cy="1325563"/>
          </a:xfrm>
        </p:spPr>
        <p:txBody>
          <a:bodyPr/>
          <a:lstStyle/>
          <a:p>
            <a:r>
              <a:rPr lang="en-US" dirty="0"/>
              <a:t>Fermi surfaces of </a:t>
            </a:r>
            <a:r>
              <a:rPr lang="en-US" dirty="0" err="1"/>
              <a:t>GdSb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0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06BF2-963E-3690-B388-74866B66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669600"/>
            <a:ext cx="10515600" cy="1325563"/>
          </a:xfrm>
        </p:spPr>
        <p:txBody>
          <a:bodyPr/>
          <a:lstStyle/>
          <a:p>
            <a:r>
              <a:rPr lang="en-US" dirty="0"/>
              <a:t>Electronic structure of</a:t>
            </a:r>
            <a:r>
              <a:rPr lang="ru-RU" dirty="0"/>
              <a:t> </a:t>
            </a:r>
            <a:r>
              <a:rPr lang="en-US" dirty="0" err="1"/>
              <a:t>GdNiSb</a:t>
            </a:r>
            <a:endParaRPr lang="ru-RU" dirty="0"/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B3556F3A-4DDC-7BD7-8BF7-B7A383F8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F9AC15E-FCD1-4167-800F-1DB8497ABFCE}" type="slidenum">
              <a:rPr lang="ru-RU" sz="1600" smtClean="0"/>
              <a:t>9</a:t>
            </a:fld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3FFFFA-F99D-FE78-44F5-300F330F9F80}"/>
                  </a:ext>
                </a:extLst>
              </p:cNvPr>
              <p:cNvSpPr txBox="1"/>
              <p:nvPr/>
            </p:nvSpPr>
            <p:spPr>
              <a:xfrm>
                <a:off x="3127910" y="5730381"/>
                <a:ext cx="6302879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26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𝑆𝑂𝐶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3FFFFA-F99D-FE78-44F5-300F330F9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910" y="5730381"/>
                <a:ext cx="6302879" cy="303673"/>
              </a:xfrm>
              <a:prstGeom prst="rect">
                <a:avLst/>
              </a:prstGeom>
              <a:blipFill>
                <a:blip r:embed="rId2"/>
                <a:stretch>
                  <a:fillRect l="-774" r="-870" b="-2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 descr="Изображение выглядит как диаграмма, текс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65094F08-F26A-BA6F-9198-FB84E43FC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00" y="1774800"/>
            <a:ext cx="5400000" cy="381549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линия, График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8925047E-3E11-1800-DE38-5A6A1CD88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00" y="3679200"/>
            <a:ext cx="2520000" cy="178962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8CE83FD3-7E8B-BE55-C2EF-8752831C0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" y="1774800"/>
            <a:ext cx="3400480" cy="3816000"/>
          </a:xfrm>
          <a:prstGeom prst="rect">
            <a:avLst/>
          </a:prstGeom>
        </p:spPr>
      </p:pic>
      <p:sp>
        <p:nvSpPr>
          <p:cNvPr id="5" name="Надпись 16">
            <a:extLst>
              <a:ext uri="{FF2B5EF4-FFF2-40B4-BE49-F238E27FC236}">
                <a16:creationId xmlns:a16="http://schemas.microsoft.com/office/drawing/2014/main" id="{1ED07DCE-C644-506A-9C84-35D2CFF31E68}"/>
              </a:ext>
            </a:extLst>
          </p:cNvPr>
          <p:cNvSpPr txBox="1"/>
          <p:nvPr/>
        </p:nvSpPr>
        <p:spPr>
          <a:xfrm>
            <a:off x="374400" y="6211460"/>
            <a:ext cx="10627200" cy="37253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the band structure the indirect gap between points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X is clearly seen and thus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GdNiSb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 a semiconductor.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CA6E36-E19C-922F-4E36-603DFC91E468}"/>
              </a:ext>
            </a:extLst>
          </p:cNvPr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50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B7037CC-710B-48E7-3910-3974780AB9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9997" y="274002"/>
          <a:ext cx="1112584" cy="33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597960" imgH="772190" progId="CorelDraw.Graphic.22">
                  <p:embed/>
                </p:oleObj>
              </mc:Choice>
              <mc:Fallback>
                <p:oleObj name="CorelDRAW" r:id="rId6" imgW="2597960" imgH="772190" progId="CorelDraw.Graphic.22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0B7037CC-710B-48E7-3910-3974780AB9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59997" y="274002"/>
                        <a:ext cx="1112584" cy="33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8A08BA-3AE7-ACEA-7BBB-2DC9E34344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24166"/>
            <a:ext cx="973702" cy="46798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руг, диаграмма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8646104-1CF9-5696-B500-30BC5484A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871" y="1865439"/>
            <a:ext cx="1643640" cy="1616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277D7-0E7A-BB2A-062C-F569BC210889}"/>
              </a:ext>
            </a:extLst>
          </p:cNvPr>
          <p:cNvSpPr txBox="1"/>
          <p:nvPr/>
        </p:nvSpPr>
        <p:spPr>
          <a:xfrm>
            <a:off x="9850019" y="1539597"/>
            <a:ext cx="164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semiconductor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5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1118</Words>
  <Application>Microsoft Office PowerPoint</Application>
  <PresentationFormat>Широкоэкранный</PresentationFormat>
  <Paragraphs>178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Roboto</vt:lpstr>
      <vt:lpstr>Wingdings</vt:lpstr>
      <vt:lpstr>Тема Office</vt:lpstr>
      <vt:lpstr>CorelDRAW</vt:lpstr>
      <vt:lpstr>Презентация PowerPoint</vt:lpstr>
      <vt:lpstr>Презентация PowerPoint</vt:lpstr>
      <vt:lpstr>Introduction</vt:lpstr>
      <vt:lpstr>Density functional theory (DFT)</vt:lpstr>
      <vt:lpstr>Methods</vt:lpstr>
      <vt:lpstr>Crystal structure</vt:lpstr>
      <vt:lpstr>Electronic structure of GdSb</vt:lpstr>
      <vt:lpstr>Fermi surfaces of GdSb</vt:lpstr>
      <vt:lpstr>Electronic structure of GdNiSb</vt:lpstr>
      <vt:lpstr>GdNiSb under pressure</vt:lpstr>
      <vt:lpstr>Electronic structure of TbSb</vt:lpstr>
      <vt:lpstr>Electronic structure of TbNiSb</vt:lpstr>
      <vt:lpstr>Electronic structure of DySb</vt:lpstr>
      <vt:lpstr>Electronic structure of DyNiSb</vt:lpstr>
      <vt:lpstr>Conclusions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 Байдак</dc:creator>
  <cp:lastModifiedBy>Семен Байдак</cp:lastModifiedBy>
  <cp:revision>18</cp:revision>
  <dcterms:created xsi:type="dcterms:W3CDTF">2023-10-22T08:23:18Z</dcterms:created>
  <dcterms:modified xsi:type="dcterms:W3CDTF">2023-11-02T04:19:30Z</dcterms:modified>
</cp:coreProperties>
</file>