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B3290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1" autoAdjust="0"/>
    <p:restoredTop sz="95807"/>
  </p:normalViewPr>
  <p:slideViewPr>
    <p:cSldViewPr snapToGrid="0" showGuides="1">
      <p:cViewPr>
        <p:scale>
          <a:sx n="37" d="100"/>
          <a:sy n="37" d="100"/>
        </p:scale>
        <p:origin x="78" y="60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kwanda Hendricks (215044619)" userId="78f619d0-27a1-4768-8bbb-8478e04b176c" providerId="ADAL" clId="{873675F5-9D3D-1C4A-A63A-57A5060B2552}"/>
    <pc:docChg chg="custSel modSld">
      <pc:chgData name="Nokwanda Hendricks (215044619)" userId="78f619d0-27a1-4768-8bbb-8478e04b176c" providerId="ADAL" clId="{873675F5-9D3D-1C4A-A63A-57A5060B2552}" dt="2023-10-26T10:11:13.309" v="110" actId="1076"/>
      <pc:docMkLst>
        <pc:docMk/>
      </pc:docMkLst>
      <pc:sldChg chg="modSp mod">
        <pc:chgData name="Nokwanda Hendricks (215044619)" userId="78f619d0-27a1-4768-8bbb-8478e04b176c" providerId="ADAL" clId="{873675F5-9D3D-1C4A-A63A-57A5060B2552}" dt="2023-10-26T10:11:13.309" v="110" actId="1076"/>
        <pc:sldMkLst>
          <pc:docMk/>
          <pc:sldMk cId="2130796513" sldId="256"/>
        </pc:sldMkLst>
        <pc:spChg chg="mod">
          <ac:chgData name="Nokwanda Hendricks (215044619)" userId="78f619d0-27a1-4768-8bbb-8478e04b176c" providerId="ADAL" clId="{873675F5-9D3D-1C4A-A63A-57A5060B2552}" dt="2023-10-26T10:08:16.826" v="102" actId="20577"/>
          <ac:spMkLst>
            <pc:docMk/>
            <pc:sldMk cId="2130796513" sldId="256"/>
            <ac:spMk id="11" creationId="{32218004-AF5B-64C9-7E78-DF34633727AE}"/>
          </ac:spMkLst>
        </pc:spChg>
        <pc:spChg chg="mod">
          <ac:chgData name="Nokwanda Hendricks (215044619)" userId="78f619d0-27a1-4768-8bbb-8478e04b176c" providerId="ADAL" clId="{873675F5-9D3D-1C4A-A63A-57A5060B2552}" dt="2023-10-26T10:10:24.114" v="103" actId="13926"/>
          <ac:spMkLst>
            <pc:docMk/>
            <pc:sldMk cId="2130796513" sldId="256"/>
            <ac:spMk id="57" creationId="{F2DC0039-053C-4C01-8CFF-A676DA3B3E2E}"/>
          </ac:spMkLst>
        </pc:spChg>
        <pc:spChg chg="mod">
          <ac:chgData name="Nokwanda Hendricks (215044619)" userId="78f619d0-27a1-4768-8bbb-8478e04b176c" providerId="ADAL" clId="{873675F5-9D3D-1C4A-A63A-57A5060B2552}" dt="2023-10-26T10:11:13.309" v="110" actId="1076"/>
          <ac:spMkLst>
            <pc:docMk/>
            <pc:sldMk cId="2130796513" sldId="256"/>
            <ac:spMk id="70" creationId="{8638ED84-30E9-A71C-57AB-DCD256F75A7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9448" y="14896708"/>
            <a:ext cx="22976317" cy="10272903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11588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2718" y="27166122"/>
            <a:ext cx="16889784" cy="7738718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629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43" indent="0" algn="ctr">
              <a:buNone/>
              <a:defRPr sz="6291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7A4B-E32F-4375-8353-491D48AF8EF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F0EC-E79F-4834-8F7D-D10AD5AB2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7A4B-E32F-4375-8353-491D48AF8EF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F0EC-E79F-4834-8F7D-D10AD5AB2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6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487435" y="5849848"/>
            <a:ext cx="3489616" cy="311040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17518" y="5849848"/>
            <a:ext cx="15614958" cy="311040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7A4B-E32F-4375-8353-491D48AF8EF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F0EC-E79F-4834-8F7D-D10AD5AB2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4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7A4B-E32F-4375-8353-491D48AF8EF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F0EC-E79F-4834-8F7D-D10AD5AB2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0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3301" y="14896708"/>
            <a:ext cx="22978887" cy="10272903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11588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2718" y="27165629"/>
            <a:ext cx="16889784" cy="7895927"/>
          </a:xfrm>
        </p:spPr>
        <p:txBody>
          <a:bodyPr anchor="t" anchorCtr="1">
            <a:normAutofit/>
          </a:bodyPr>
          <a:lstStyle>
            <a:lvl1pPr marL="0" indent="0">
              <a:buNone/>
              <a:defRPr sz="6291">
                <a:solidFill>
                  <a:schemeClr val="tx1"/>
                </a:solidFill>
              </a:defRPr>
            </a:lvl1pPr>
            <a:lvl2pPr marL="1513743" indent="0">
              <a:buNone/>
              <a:defRPr sz="6291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7A4B-E32F-4375-8353-491D48AF8EF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F0EC-E79F-4834-8F7D-D10AD5AB2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9446" y="16465181"/>
            <a:ext cx="10886439" cy="19360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39326" y="16465181"/>
            <a:ext cx="10894693" cy="19360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7A4B-E32F-4375-8353-491D48AF8EF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F0EC-E79F-4834-8F7D-D10AD5AB2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1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9445" y="14439152"/>
            <a:ext cx="10886442" cy="4394513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6291" b="0" cap="all" spc="331" baseline="0">
                <a:solidFill>
                  <a:schemeClr val="tx2"/>
                </a:solidFill>
              </a:defRPr>
            </a:lvl1pPr>
            <a:lvl2pPr marL="1513743" indent="0">
              <a:buNone/>
              <a:defRPr sz="6291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9445" y="19618392"/>
            <a:ext cx="10886442" cy="162076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739326" y="19618392"/>
            <a:ext cx="10894693" cy="1620760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739326" y="14439152"/>
            <a:ext cx="10894693" cy="4394513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6291" b="0" cap="all" spc="331" baseline="0">
                <a:solidFill>
                  <a:schemeClr val="tx2"/>
                </a:solidFill>
              </a:defRPr>
            </a:lvl1pPr>
            <a:lvl2pPr marL="1513743" indent="0">
              <a:buNone/>
              <a:defRPr sz="6291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7A4B-E32F-4375-8353-491D48AF8EF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F0EC-E79F-4834-8F7D-D10AD5AB2AB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2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7A4B-E32F-4375-8353-491D48AF8EF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F0EC-E79F-4834-8F7D-D10AD5AB2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8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7A4B-E32F-4375-8353-491D48AF8EF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F0EC-E79F-4834-8F7D-D10AD5AB2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4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5137606" y="0"/>
            <a:ext cx="15137607" cy="42803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328" y="14004716"/>
            <a:ext cx="10894951" cy="71245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695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7055" y="5022308"/>
            <a:ext cx="11958709" cy="32759147"/>
          </a:xfrm>
        </p:spPr>
        <p:txBody>
          <a:bodyPr>
            <a:normAutofit/>
          </a:bodyPr>
          <a:lstStyle>
            <a:lvl1pPr>
              <a:defRPr sz="6291">
                <a:solidFill>
                  <a:schemeClr val="tx1"/>
                </a:solidFill>
              </a:defRPr>
            </a:lvl1pPr>
            <a:lvl2pPr>
              <a:defRPr sz="5297">
                <a:solidFill>
                  <a:schemeClr val="tx1"/>
                </a:solidFill>
              </a:defRPr>
            </a:lvl2pPr>
            <a:lvl3pPr>
              <a:defRPr sz="5297">
                <a:solidFill>
                  <a:schemeClr val="tx1"/>
                </a:solidFill>
              </a:defRPr>
            </a:lvl3pPr>
            <a:lvl4pPr>
              <a:defRPr sz="5297">
                <a:solidFill>
                  <a:schemeClr val="tx1"/>
                </a:solidFill>
              </a:defRPr>
            </a:lvl4pPr>
            <a:lvl5pPr>
              <a:defRPr sz="5297">
                <a:solidFill>
                  <a:schemeClr val="tx1"/>
                </a:solidFill>
              </a:defRPr>
            </a:lvl5pPr>
            <a:lvl6pPr>
              <a:defRPr sz="5297"/>
            </a:lvl6pPr>
            <a:lvl7pPr>
              <a:defRPr sz="5297"/>
            </a:lvl7pPr>
            <a:lvl8pPr>
              <a:defRPr sz="5297"/>
            </a:lvl8pPr>
            <a:lvl9pPr>
              <a:defRPr sz="52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7223" y="22156583"/>
            <a:ext cx="9423160" cy="13693934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4966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7A4B-E32F-4375-8353-491D48AF8EF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121328" y="38922888"/>
            <a:ext cx="12602746" cy="1997509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F0EC-E79F-4834-8F7D-D10AD5AB2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8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265" y="14004707"/>
            <a:ext cx="10899077" cy="7133961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695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137608" y="0"/>
            <a:ext cx="15152747" cy="42803763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7223" y="22156593"/>
            <a:ext cx="9423160" cy="13693940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4966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4B17A4B-E32F-4375-8353-491D48AF8EF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119265" y="38922888"/>
            <a:ext cx="12594489" cy="1997509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F0EC-E79F-4834-8F7D-D10AD5AB2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7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7516" y="6021063"/>
            <a:ext cx="19659536" cy="7419319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7516" y="16465190"/>
            <a:ext cx="19659536" cy="19360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795907" y="38939166"/>
            <a:ext cx="6838112" cy="2022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11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4B17A4B-E32F-4375-8353-491D48AF8EF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49444" y="38922888"/>
            <a:ext cx="15086830" cy="19975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11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82496" y="38808745"/>
            <a:ext cx="1211009" cy="2282867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3642" spc="0" baseline="0">
                <a:solidFill>
                  <a:srgbClr val="FFFFFF"/>
                </a:solidFill>
              </a:defRPr>
            </a:lvl1pPr>
          </a:lstStyle>
          <a:p>
            <a:fld id="{593DF0EC-E79F-4834-8F7D-D10AD5AB2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8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3027487" rtl="0" eaLnBrk="1" latinLnBrk="0" hangingPunct="1">
        <a:lnSpc>
          <a:spcPct val="90000"/>
        </a:lnSpc>
        <a:spcBef>
          <a:spcPct val="0"/>
        </a:spcBef>
        <a:buNone/>
        <a:defRPr sz="8608" kern="1200" cap="all" spc="662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100000"/>
        </a:lnSpc>
        <a:spcBef>
          <a:spcPts val="3311"/>
        </a:spcBef>
        <a:buClr>
          <a:schemeClr val="accent2"/>
        </a:buClr>
        <a:buFont typeface="Arial" panose="020B0604020202020204" pitchFamily="34" charset="0"/>
        <a:buChar char="•"/>
        <a:defRPr sz="59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513743" indent="-756872" algn="l" defTabSz="3027487" rtl="0" eaLnBrk="1" latinLnBrk="0" hangingPunct="1">
        <a:lnSpc>
          <a:spcPct val="100000"/>
        </a:lnSpc>
        <a:spcBef>
          <a:spcPts val="3311"/>
        </a:spcBef>
        <a:buClr>
          <a:schemeClr val="accent2"/>
        </a:buClr>
        <a:buFont typeface="Arial" panose="020B0604020202020204" pitchFamily="34" charset="0"/>
        <a:buChar char="•"/>
        <a:defRPr sz="529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270615" indent="-756872" algn="l" defTabSz="3027487" rtl="0" eaLnBrk="1" latinLnBrk="0" hangingPunct="1">
        <a:lnSpc>
          <a:spcPct val="100000"/>
        </a:lnSpc>
        <a:spcBef>
          <a:spcPts val="3311"/>
        </a:spcBef>
        <a:buClr>
          <a:schemeClr val="accent2"/>
        </a:buClr>
        <a:buFont typeface="Arial" panose="020B0604020202020204" pitchFamily="34" charset="0"/>
        <a:buChar char="•"/>
        <a:defRPr sz="529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3027487" indent="-756872" algn="l" defTabSz="3027487" rtl="0" eaLnBrk="1" latinLnBrk="0" hangingPunct="1">
        <a:lnSpc>
          <a:spcPct val="100000"/>
        </a:lnSpc>
        <a:spcBef>
          <a:spcPts val="3311"/>
        </a:spcBef>
        <a:buClr>
          <a:schemeClr val="accent2"/>
        </a:buClr>
        <a:buFont typeface="Arial" panose="020B0604020202020204" pitchFamily="34" charset="0"/>
        <a:buChar char="•"/>
        <a:defRPr sz="529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3784359" indent="-756872" algn="l" defTabSz="3027487" rtl="0" eaLnBrk="1" latinLnBrk="0" hangingPunct="1">
        <a:lnSpc>
          <a:spcPct val="100000"/>
        </a:lnSpc>
        <a:spcBef>
          <a:spcPts val="3311"/>
        </a:spcBef>
        <a:buClr>
          <a:schemeClr val="accent2"/>
        </a:buClr>
        <a:buFont typeface="Arial" panose="020B0604020202020204" pitchFamily="34" charset="0"/>
        <a:buChar char="•"/>
        <a:defRPr sz="529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4352013" indent="-756872" algn="l" defTabSz="3027487" rtl="0" eaLnBrk="1" latinLnBrk="0" hangingPunct="1">
        <a:lnSpc>
          <a:spcPct val="100000"/>
        </a:lnSpc>
        <a:spcBef>
          <a:spcPts val="3311"/>
        </a:spcBef>
        <a:buClr>
          <a:schemeClr val="accent2"/>
        </a:buClr>
        <a:buFont typeface="Arial" panose="020B0604020202020204" pitchFamily="34" charset="0"/>
        <a:buChar char="•"/>
        <a:defRPr sz="5297" kern="1200">
          <a:solidFill>
            <a:schemeClr val="tx1"/>
          </a:solidFill>
          <a:latin typeface="+mn-lt"/>
          <a:ea typeface="+mn-ea"/>
          <a:cs typeface="+mn-cs"/>
        </a:defRPr>
      </a:lvl6pPr>
      <a:lvl7pPr marL="4919666" indent="-756872" algn="l" defTabSz="3027487" rtl="0" eaLnBrk="1" latinLnBrk="0" hangingPunct="1">
        <a:lnSpc>
          <a:spcPct val="100000"/>
        </a:lnSpc>
        <a:spcBef>
          <a:spcPts val="3311"/>
        </a:spcBef>
        <a:buClr>
          <a:schemeClr val="accent2"/>
        </a:buClr>
        <a:buFont typeface="Arial" panose="020B0604020202020204" pitchFamily="34" charset="0"/>
        <a:buChar char="•"/>
        <a:defRPr sz="5297" kern="1200">
          <a:solidFill>
            <a:schemeClr val="tx1"/>
          </a:solidFill>
          <a:latin typeface="+mn-lt"/>
          <a:ea typeface="+mn-ea"/>
          <a:cs typeface="+mn-cs"/>
        </a:defRPr>
      </a:lvl7pPr>
      <a:lvl8pPr marL="5487320" indent="-756872" algn="l" defTabSz="3027487" rtl="0" eaLnBrk="1" latinLnBrk="0" hangingPunct="1">
        <a:lnSpc>
          <a:spcPct val="100000"/>
        </a:lnSpc>
        <a:spcBef>
          <a:spcPts val="3311"/>
        </a:spcBef>
        <a:buClr>
          <a:schemeClr val="accent2"/>
        </a:buClr>
        <a:buFont typeface="Arial" panose="020B0604020202020204" pitchFamily="34" charset="0"/>
        <a:buChar char="•"/>
        <a:defRPr sz="529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6054974" indent="-756872" algn="l" defTabSz="3027487" rtl="0" eaLnBrk="1" latinLnBrk="0" hangingPunct="1">
        <a:lnSpc>
          <a:spcPct val="100000"/>
        </a:lnSpc>
        <a:spcBef>
          <a:spcPts val="3311"/>
        </a:spcBef>
        <a:buClr>
          <a:schemeClr val="accent2"/>
        </a:buClr>
        <a:buFont typeface="Arial" panose="020B0604020202020204" pitchFamily="34" charset="0"/>
        <a:buChar char="•"/>
        <a:defRPr sz="529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17" Type="http://schemas.openxmlformats.org/officeDocument/2006/relationships/image" Target="../media/image10.jpeg"/><Relationship Id="rId2" Type="http://schemas.openxmlformats.org/officeDocument/2006/relationships/image" Target="../media/image1.pn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8.png"/><Relationship Id="rId10" Type="http://schemas.openxmlformats.org/officeDocument/2006/relationships/image" Target="../media/image5.wmf"/><Relationship Id="rId19" Type="http://schemas.openxmlformats.org/officeDocument/2006/relationships/image" Target="../media/image12.png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9C8F21-D175-45E5-B67E-9DB564F54B23}"/>
              </a:ext>
            </a:extLst>
          </p:cNvPr>
          <p:cNvSpPr/>
          <p:nvPr/>
        </p:nvSpPr>
        <p:spPr>
          <a:xfrm>
            <a:off x="22847" y="85994"/>
            <a:ext cx="30275213" cy="4893647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Sustainable Porous Carbon Electrode Material Derived from Biomass for </a:t>
            </a:r>
            <a:r>
              <a:rPr lang="en-US" sz="6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Utilisation</a:t>
            </a:r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in Capacitive </a:t>
            </a:r>
            <a:r>
              <a:rPr lang="en-US" sz="6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Deionisation</a:t>
            </a:r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  </a:t>
            </a:r>
            <a:endParaRPr lang="en-US" sz="4000" b="1" dirty="0">
              <a:latin typeface="Calibri" panose="020F0502020204030204" pitchFamily="34" charset="0"/>
            </a:endParaRPr>
          </a:p>
          <a:p>
            <a:pPr algn="ctr"/>
            <a:r>
              <a:rPr lang="en-US" sz="3200" b="1" dirty="0">
                <a:latin typeface="Calibri" panose="020F0502020204030204" pitchFamily="34" charset="0"/>
              </a:rPr>
              <a:t>Lungile Hadebe</a:t>
            </a:r>
            <a:r>
              <a:rPr lang="en-US" sz="3200" b="1" baseline="30000" dirty="0">
                <a:latin typeface="Calibri" panose="020F0502020204030204" pitchFamily="34" charset="0"/>
              </a:rPr>
              <a:t>a</a:t>
            </a:r>
            <a:r>
              <a:rPr lang="en-US" sz="3200" b="1" dirty="0">
                <a:latin typeface="Calibri" panose="020F0502020204030204" pitchFamily="34" charset="0"/>
              </a:rPr>
              <a:t>, Zamani Cele</a:t>
            </a:r>
            <a:r>
              <a:rPr lang="en-US" sz="3200" b="1" baseline="30000" dirty="0">
                <a:latin typeface="Calibri" panose="020F0502020204030204" pitchFamily="34" charset="0"/>
              </a:rPr>
              <a:t>b</a:t>
            </a:r>
            <a:r>
              <a:rPr lang="en-US" sz="3200" b="1" dirty="0">
                <a:latin typeface="Calibri" panose="020F0502020204030204" pitchFamily="34" charset="0"/>
              </a:rPr>
              <a:t>, Suresh Maddila</a:t>
            </a:r>
            <a:r>
              <a:rPr lang="en-US" sz="3200" b="1" baseline="30000" dirty="0">
                <a:latin typeface="Calibri" panose="020F0502020204030204" pitchFamily="34" charset="0"/>
              </a:rPr>
              <a:t>c</a:t>
            </a:r>
            <a:r>
              <a:rPr lang="en-US" sz="3200" b="1" dirty="0">
                <a:latin typeface="Calibri" panose="020F0502020204030204" pitchFamily="34" charset="0"/>
              </a:rPr>
              <a:t>, Sreekantha Joonalagadda</a:t>
            </a:r>
            <a:r>
              <a:rPr lang="en-US" sz="3200" b="1" baseline="30000" dirty="0">
                <a:latin typeface="Calibri" panose="020F0502020204030204" pitchFamily="34" charset="0"/>
              </a:rPr>
              <a:t>a</a:t>
            </a:r>
            <a:r>
              <a:rPr lang="en-US" sz="3200" b="1" dirty="0">
                <a:latin typeface="Calibri" panose="020F0502020204030204" pitchFamily="34" charset="0"/>
              </a:rPr>
              <a:t>, Bhekumuzi P. Gumbi</a:t>
            </a:r>
            <a:r>
              <a:rPr lang="en-US" sz="3200" b="1" baseline="30000" dirty="0">
                <a:latin typeface="Calibri" panose="020F0502020204030204" pitchFamily="34" charset="0"/>
              </a:rPr>
              <a:t>a</a:t>
            </a:r>
          </a:p>
          <a:p>
            <a:pPr algn="ctr"/>
            <a:r>
              <a:rPr lang="en-US" sz="3200" b="1" baseline="30000" dirty="0">
                <a:latin typeface="Calibri" panose="020F0502020204030204" pitchFamily="34" charset="0"/>
              </a:rPr>
              <a:t>a </a:t>
            </a:r>
            <a:r>
              <a:rPr lang="en-US" sz="3200" b="1" dirty="0">
                <a:latin typeface="Calibri" panose="020F0502020204030204" pitchFamily="34" charset="0"/>
              </a:rPr>
              <a:t>School of Chemistry and Physics, University of KwaZulu-Natal, P.O. Box 54001, Durban 4001, South Africa</a:t>
            </a:r>
          </a:p>
          <a:p>
            <a:pPr algn="ctr"/>
            <a:r>
              <a:rPr lang="en-ZA" sz="32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ZA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Council of Scientific &amp; Industrial Research, Meiring Naudé Road, Brummeria, Pretoria 0001, South Africa</a:t>
            </a:r>
          </a:p>
          <a:p>
            <a:pPr algn="ctr"/>
            <a:r>
              <a:rPr lang="en-ZA" sz="32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ZA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GITAM School of Sciences, </a:t>
            </a:r>
            <a:r>
              <a:rPr lang="en-ZA" sz="32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NTR Beach Road, Rushikonda, Visakhapatnam, Andhra Pradesh 530045, India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>
                <a:latin typeface="Calibri" panose="020F0502020204030204" pitchFamily="34" charset="0"/>
              </a:rPr>
              <a:t>Email: 215080781@stu.ukzn.ac.za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96CE28-EDF5-4C8E-8488-189422155B44}"/>
              </a:ext>
            </a:extLst>
          </p:cNvPr>
          <p:cNvSpPr txBox="1"/>
          <p:nvPr/>
        </p:nvSpPr>
        <p:spPr>
          <a:xfrm>
            <a:off x="265386" y="6582362"/>
            <a:ext cx="14895067" cy="59253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 defTabSz="85441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sz="3200" b="1" kern="0" dirty="0">
                <a:solidFill>
                  <a:prstClr val="black"/>
                </a:solidFill>
                <a:latin typeface="Calibri" panose="020F0502020204030204"/>
              </a:rPr>
              <a:t>Scarcity of potable water due to the constantly growing population.</a:t>
            </a:r>
          </a:p>
          <a:p>
            <a:pPr marL="457200" indent="-457200" algn="just" defTabSz="85441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sz="3200" b="1" kern="0" dirty="0">
                <a:solidFill>
                  <a:prstClr val="black"/>
                </a:solidFill>
                <a:latin typeface="Calibri" panose="020F0502020204030204"/>
              </a:rPr>
              <a:t>Current water treatment technologies are costly and sophisticated.</a:t>
            </a:r>
          </a:p>
          <a:p>
            <a:pPr marL="457200" indent="-457200" algn="just" defTabSz="85441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sz="3200" b="1" kern="0" dirty="0">
                <a:solidFill>
                  <a:prstClr val="black"/>
                </a:solidFill>
                <a:latin typeface="Calibri" panose="020F0502020204030204"/>
              </a:rPr>
              <a:t>Capacitive deionization as an energy-efficient water treatment technology.</a:t>
            </a:r>
          </a:p>
          <a:p>
            <a:pPr marL="457200" indent="-457200" algn="just" defTabSz="85441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sz="3200" b="1" kern="0" dirty="0">
                <a:solidFill>
                  <a:prstClr val="black"/>
                </a:solidFill>
                <a:latin typeface="Calibri" panose="020F0502020204030204"/>
              </a:rPr>
              <a:t>Millions of tons of coffee grounds are produced as waste.</a:t>
            </a:r>
          </a:p>
          <a:p>
            <a:pPr marL="457200" indent="-457200" algn="just" defTabSz="85441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sz="3200" b="1" kern="0" dirty="0">
                <a:solidFill>
                  <a:prstClr val="black"/>
                </a:solidFill>
                <a:latin typeface="Calibri" panose="020F0502020204030204"/>
              </a:rPr>
              <a:t>Uncontrolled disposal and its negative impacts.</a:t>
            </a:r>
          </a:p>
          <a:p>
            <a:pPr marL="457200" indent="-457200" algn="just" defTabSz="85441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sz="3200" b="1" kern="0" dirty="0">
                <a:solidFill>
                  <a:prstClr val="black"/>
                </a:solidFill>
                <a:latin typeface="Calibri" panose="020F0502020204030204"/>
              </a:rPr>
              <a:t>Porous carbon material (PCM) can be derived from biomass such as coffee biowaste.</a:t>
            </a:r>
          </a:p>
          <a:p>
            <a:pPr marL="457200" indent="-457200" algn="just" defTabSz="85441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kern="0" dirty="0">
                <a:solidFill>
                  <a:prstClr val="black"/>
                </a:solidFill>
                <a:latin typeface="Calibri" panose="020F0502020204030204"/>
              </a:rPr>
              <a:t>Reduces costs and promotes circular economy.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9017B9-95D3-4494-BE69-AD0CD830C6E6}"/>
              </a:ext>
            </a:extLst>
          </p:cNvPr>
          <p:cNvSpPr/>
          <p:nvPr/>
        </p:nvSpPr>
        <p:spPr>
          <a:xfrm>
            <a:off x="233678" y="5571776"/>
            <a:ext cx="14895067" cy="782522"/>
          </a:xfrm>
          <a:prstGeom prst="rect">
            <a:avLst/>
          </a:prstGeom>
          <a:solidFill>
            <a:srgbClr val="FF339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85" b="1" dirty="0">
                <a:solidFill>
                  <a:schemeClr val="bg1"/>
                </a:solidFill>
                <a:latin typeface="Calibri" panose="020F0502020204030204" pitchFamily="34" charset="0"/>
              </a:rPr>
              <a:t>Introduction</a:t>
            </a:r>
            <a:endParaRPr lang="en-US" sz="261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3FF00E-08B8-446E-AFE9-E183FE999776}"/>
              </a:ext>
            </a:extLst>
          </p:cNvPr>
          <p:cNvSpPr/>
          <p:nvPr/>
        </p:nvSpPr>
        <p:spPr>
          <a:xfrm>
            <a:off x="188126" y="12795833"/>
            <a:ext cx="14909834" cy="782522"/>
          </a:xfrm>
          <a:prstGeom prst="rect">
            <a:avLst/>
          </a:prstGeom>
          <a:solidFill>
            <a:srgbClr val="FF339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85" b="1" dirty="0">
                <a:solidFill>
                  <a:schemeClr val="bg1"/>
                </a:solidFill>
                <a:latin typeface="Calibri" panose="020F0502020204030204" pitchFamily="34" charset="0"/>
              </a:rPr>
              <a:t>Aim</a:t>
            </a:r>
            <a:endParaRPr lang="en-US" sz="261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981400-3521-4223-8360-0D05E95EA880}"/>
              </a:ext>
            </a:extLst>
          </p:cNvPr>
          <p:cNvSpPr/>
          <p:nvPr/>
        </p:nvSpPr>
        <p:spPr>
          <a:xfrm>
            <a:off x="15404383" y="5577544"/>
            <a:ext cx="14651785" cy="782522"/>
          </a:xfrm>
          <a:prstGeom prst="rect">
            <a:avLst/>
          </a:prstGeom>
          <a:solidFill>
            <a:srgbClr val="FF339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85" b="1" dirty="0">
                <a:solidFill>
                  <a:schemeClr val="bg1"/>
                </a:solidFill>
                <a:latin typeface="Calibri" panose="020F0502020204030204" pitchFamily="34" charset="0"/>
              </a:rPr>
              <a:t>Results and discussion</a:t>
            </a:r>
            <a:endParaRPr lang="en-US" sz="261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95416E-1050-41B0-9F96-86D1BD88BD07}"/>
              </a:ext>
            </a:extLst>
          </p:cNvPr>
          <p:cNvSpPr txBox="1"/>
          <p:nvPr/>
        </p:nvSpPr>
        <p:spPr>
          <a:xfrm>
            <a:off x="188126" y="13869505"/>
            <a:ext cx="14922602" cy="14933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defTabSz="854415">
              <a:lnSpc>
                <a:spcPct val="150000"/>
              </a:lnSpc>
            </a:pPr>
            <a:r>
              <a:rPr lang="en-US" sz="3200" b="1" kern="0" dirty="0">
                <a:solidFill>
                  <a:prstClr val="black"/>
                </a:solidFill>
                <a:latin typeface="Calibri" panose="020F0502020204030204"/>
              </a:rPr>
              <a:t>To fabricate and enhance properties of the low-cost PCM from coffee biowaste through the pyrolysis method for utilization in a capacitive deionization system.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6196F3-51EF-48DA-A123-7BFBDA07918B}"/>
              </a:ext>
            </a:extLst>
          </p:cNvPr>
          <p:cNvSpPr/>
          <p:nvPr/>
        </p:nvSpPr>
        <p:spPr>
          <a:xfrm>
            <a:off x="15463277" y="6645607"/>
            <a:ext cx="14546550" cy="2117827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2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BC2FD8-0FF1-46E8-BA57-7CA831A37768}"/>
              </a:ext>
            </a:extLst>
          </p:cNvPr>
          <p:cNvSpPr/>
          <p:nvPr/>
        </p:nvSpPr>
        <p:spPr>
          <a:xfrm>
            <a:off x="113477" y="20697260"/>
            <a:ext cx="14909834" cy="782522"/>
          </a:xfrm>
          <a:prstGeom prst="rect">
            <a:avLst/>
          </a:prstGeom>
          <a:solidFill>
            <a:srgbClr val="FF339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85" b="1" dirty="0">
                <a:solidFill>
                  <a:schemeClr val="bg1"/>
                </a:solidFill>
                <a:latin typeface="Calibri" panose="020F0502020204030204" pitchFamily="34" charset="0"/>
              </a:rPr>
              <a:t>Experimental</a:t>
            </a:r>
            <a:endParaRPr lang="en-US" sz="261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BFDBA4-9472-484F-AE19-7111640E6841}"/>
              </a:ext>
            </a:extLst>
          </p:cNvPr>
          <p:cNvSpPr/>
          <p:nvPr/>
        </p:nvSpPr>
        <p:spPr>
          <a:xfrm>
            <a:off x="15369443" y="28567735"/>
            <a:ext cx="14575887" cy="782522"/>
          </a:xfrm>
          <a:prstGeom prst="rect">
            <a:avLst/>
          </a:prstGeom>
          <a:solidFill>
            <a:srgbClr val="FF339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85" b="1" dirty="0">
                <a:solidFill>
                  <a:schemeClr val="bg1"/>
                </a:solidFill>
                <a:latin typeface="Calibri" panose="020F0502020204030204" pitchFamily="34" charset="0"/>
              </a:rPr>
              <a:t>Conclusion</a:t>
            </a:r>
            <a:endParaRPr lang="en-US" sz="261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1595BE-B068-416D-9EAE-13A5F6A042BF}"/>
              </a:ext>
            </a:extLst>
          </p:cNvPr>
          <p:cNvSpPr/>
          <p:nvPr/>
        </p:nvSpPr>
        <p:spPr>
          <a:xfrm>
            <a:off x="69899" y="28587081"/>
            <a:ext cx="14922600" cy="782522"/>
          </a:xfrm>
          <a:prstGeom prst="rect">
            <a:avLst/>
          </a:prstGeom>
          <a:solidFill>
            <a:srgbClr val="FF339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85" b="1" dirty="0">
                <a:solidFill>
                  <a:schemeClr val="bg1"/>
                </a:solidFill>
                <a:latin typeface="Calibri" panose="020F0502020204030204" pitchFamily="34" charset="0"/>
              </a:rPr>
              <a:t>Results and discussion</a:t>
            </a:r>
            <a:endParaRPr lang="en-US" sz="261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1C47C2C-9323-40D6-A83C-991222C02381}"/>
              </a:ext>
            </a:extLst>
          </p:cNvPr>
          <p:cNvSpPr/>
          <p:nvPr/>
        </p:nvSpPr>
        <p:spPr>
          <a:xfrm>
            <a:off x="113477" y="29728691"/>
            <a:ext cx="14879022" cy="939052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2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670DCEF-D2DA-48A1-9442-D22A0F6C71D2}"/>
              </a:ext>
            </a:extLst>
          </p:cNvPr>
          <p:cNvSpPr/>
          <p:nvPr/>
        </p:nvSpPr>
        <p:spPr>
          <a:xfrm>
            <a:off x="15369443" y="29729492"/>
            <a:ext cx="14575887" cy="50373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PCMs</a:t>
            </a:r>
            <a:r>
              <a:rPr lang="en-US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were prepared from biomass of coffee waste grounds, utilizing a simple, and low-cost chemical activation technique, which requires a smaller amount of activating agent ZnCl</a:t>
            </a:r>
            <a:r>
              <a:rPr lang="en-US" sz="3200" b="1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PC800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shows a m</a:t>
            </a:r>
            <a:r>
              <a:rPr lang="en-US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icro-mesopore dominated carbon with a high surface area and pore volume. </a:t>
            </a:r>
            <a:r>
              <a:rPr lang="en-GB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presence of a disordered carbon structure, </a:t>
            </a:r>
            <a:r>
              <a:rPr lang="en-US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observed from Raman spectroscopy and confirmed by XRD, leads to more active sites for the adsorption of ions on the surface of the material while decreasing the electric conductivity.</a:t>
            </a:r>
            <a:endParaRPr lang="en-ZA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72B44C7-2E0A-9F74-0404-247B8E3ABFC2}"/>
              </a:ext>
            </a:extLst>
          </p:cNvPr>
          <p:cNvSpPr/>
          <p:nvPr/>
        </p:nvSpPr>
        <p:spPr>
          <a:xfrm>
            <a:off x="420802" y="37624220"/>
            <a:ext cx="14264372" cy="78252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r>
              <a:rPr lang="en-US" sz="2990" b="1" kern="0" dirty="0">
                <a:latin typeface="Calibri" panose="020F0502020204030204"/>
              </a:rPr>
              <a:t>Figure 1:</a:t>
            </a:r>
            <a:r>
              <a:rPr lang="en-US" sz="4485" b="1" kern="0" dirty="0">
                <a:latin typeface="Calibri" panose="020F0502020204030204"/>
              </a:rPr>
              <a:t> </a:t>
            </a:r>
            <a:r>
              <a:rPr lang="en-US" sz="2990" b="1" kern="0" dirty="0">
                <a:latin typeface="Calibri" panose="020F0502020204030204"/>
              </a:rPr>
              <a:t>Nitrogen adsorption-desorption isotherms for PCMs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BE8D6F3-458E-F66B-B8F1-1AD49BD333CC}"/>
              </a:ext>
            </a:extLst>
          </p:cNvPr>
          <p:cNvSpPr/>
          <p:nvPr/>
        </p:nvSpPr>
        <p:spPr>
          <a:xfrm>
            <a:off x="15306011" y="35021725"/>
            <a:ext cx="14592161" cy="782522"/>
          </a:xfrm>
          <a:prstGeom prst="rect">
            <a:avLst/>
          </a:prstGeom>
          <a:solidFill>
            <a:srgbClr val="FF339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85" b="1" dirty="0">
                <a:solidFill>
                  <a:schemeClr val="bg1"/>
                </a:solidFill>
                <a:latin typeface="Calibri" panose="020F0502020204030204" pitchFamily="34" charset="0"/>
              </a:rPr>
              <a:t>References</a:t>
            </a:r>
            <a:endParaRPr lang="en-US" sz="261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0E1926F-45DC-A017-044D-9D73E3A47DB7}"/>
              </a:ext>
            </a:extLst>
          </p:cNvPr>
          <p:cNvSpPr/>
          <p:nvPr/>
        </p:nvSpPr>
        <p:spPr>
          <a:xfrm>
            <a:off x="15309102" y="36147278"/>
            <a:ext cx="14575887" cy="298980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-342900" algn="just" defTabSz="8544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kern="0" dirty="0">
                <a:solidFill>
                  <a:prstClr val="black"/>
                </a:solidFill>
                <a:latin typeface="Calibri" panose="020F0502020204030204"/>
              </a:rPr>
              <a:t>W.-H. Chen, J.-T. Du, K.-T. Lee, H. C. Ong, Y.-K. Park and C.-C. Huang, Chemosphere, 2021, 275, 129999</a:t>
            </a:r>
          </a:p>
          <a:p>
            <a:pPr marR="0" lvl="0" indent="-342900" algn="just" defTabSz="8544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kern="0" dirty="0">
                <a:solidFill>
                  <a:prstClr val="black"/>
                </a:solidFill>
                <a:latin typeface="Calibri" panose="020F0502020204030204"/>
              </a:rPr>
              <a:t>Y. Y. Gan, W.-H. Chen, H. C. Ong, H.-K. Sheen, J.-S. Chang, T.-H. Hsieh and T. C. Ling, Energy, 2020, 210, 118579</a:t>
            </a:r>
          </a:p>
          <a:p>
            <a:pPr>
              <a:lnSpc>
                <a:spcPct val="150000"/>
              </a:lnSpc>
            </a:pPr>
            <a:r>
              <a:rPr lang="en-ZA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ZA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B. C. Krueger, G. D. Fowler, M. R. Templeton and B. Moya, Water Research, 2020, 169, 115253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ZA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ZA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Z.-H. Huang, Z. Yang, F. Kang and M. Inagaki, Journal of Materials Chemistry A, 2017, 5, 470-496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ZA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ZA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B. M. Comer and A. J. Medford, ACS Sustainable Chemistry &amp; Engineering, 2018, 6, 4648-4660</a:t>
            </a:r>
            <a:endParaRPr lang="en-US" sz="2400" b="1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r>
              <a:rPr lang="en-US" sz="1682" dirty="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5D004A-A3B0-E033-E07F-855A1C6DB0F7}"/>
              </a:ext>
            </a:extLst>
          </p:cNvPr>
          <p:cNvSpPr/>
          <p:nvPr/>
        </p:nvSpPr>
        <p:spPr>
          <a:xfrm>
            <a:off x="151114" y="15591249"/>
            <a:ext cx="14909834" cy="782522"/>
          </a:xfrm>
          <a:prstGeom prst="rect">
            <a:avLst/>
          </a:prstGeom>
          <a:solidFill>
            <a:srgbClr val="FF339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85" b="1" dirty="0">
                <a:solidFill>
                  <a:schemeClr val="bg1"/>
                </a:solidFill>
                <a:latin typeface="Calibri" panose="020F0502020204030204" pitchFamily="34" charset="0"/>
              </a:rPr>
              <a:t>Objectives</a:t>
            </a:r>
            <a:endParaRPr lang="en-US" sz="261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218004-AF5B-64C9-7E78-DF34633727AE}"/>
              </a:ext>
            </a:extLst>
          </p:cNvPr>
          <p:cNvSpPr txBox="1"/>
          <p:nvPr/>
        </p:nvSpPr>
        <p:spPr>
          <a:xfrm>
            <a:off x="158497" y="16689986"/>
            <a:ext cx="14895067" cy="370928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activate coffee biomass using ZnCl</a:t>
            </a:r>
            <a:r>
              <a:rPr lang="en-GB" sz="32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via the pyrolysis method.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investigate the optimal temperature (300 – 900 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°C)</a:t>
            </a: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the best properties. </a:t>
            </a:r>
            <a:endParaRPr lang="en-ZA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characterize synthesized nanomaterials using </a:t>
            </a:r>
            <a:r>
              <a:rPr lang="en-GB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brunuaer</a:t>
            </a: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emmett</a:t>
            </a: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-teller (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BET), Fourier transform infrared spectroscopy (FTIR), x-ray diffraction (PXRD), Raman spectroscopy and thermogravimetric analysis (TGA)</a:t>
            </a: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ZA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18">
            <a:extLst>
              <a:ext uri="{FF2B5EF4-FFF2-40B4-BE49-F238E27FC236}">
                <a16:creationId xmlns:a16="http://schemas.microsoft.com/office/drawing/2014/main" id="{2D5C144C-25BE-E690-AA50-983E6C194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4" r="12409" b="14551"/>
          <a:stretch/>
        </p:blipFill>
        <p:spPr bwMode="auto">
          <a:xfrm>
            <a:off x="265386" y="2155942"/>
            <a:ext cx="4757004" cy="181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F2DC0039-053C-4C01-8CFF-A676DA3B3E2E}"/>
              </a:ext>
            </a:extLst>
          </p:cNvPr>
          <p:cNvSpPr/>
          <p:nvPr/>
        </p:nvSpPr>
        <p:spPr>
          <a:xfrm>
            <a:off x="15876438" y="26817204"/>
            <a:ext cx="13204066" cy="101258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990" b="1" kern="0" dirty="0">
                <a:latin typeface="Calibri" panose="020F0502020204030204"/>
              </a:rPr>
              <a:t>Figure 4:(a) Percentage wt. loss TGA and (b) percentage wt. loss TGA derivative of PCMs 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FFEB79-0031-4144-9932-BD4793F2429A}"/>
              </a:ext>
            </a:extLst>
          </p:cNvPr>
          <p:cNvSpPr/>
          <p:nvPr/>
        </p:nvSpPr>
        <p:spPr>
          <a:xfrm>
            <a:off x="15960962" y="14431139"/>
            <a:ext cx="11310717" cy="55245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defTabSz="854415"/>
            <a:r>
              <a:rPr lang="en-US" sz="2990" b="1" kern="0" dirty="0">
                <a:latin typeface="Calibri" panose="020F0502020204030204"/>
              </a:rPr>
              <a:t>Figure 2: (a) FTIR spectra and (b) XRD diffractograms of PCMs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C1C13FD-5FC1-19D6-93C3-B30D8E8186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632205"/>
              </p:ext>
            </p:extLst>
          </p:nvPr>
        </p:nvGraphicFramePr>
        <p:xfrm>
          <a:off x="142205" y="29742935"/>
          <a:ext cx="5389676" cy="7723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2916000" imgH="4174560" progId="Origin95.Graph">
                  <p:embed/>
                </p:oleObj>
              </mc:Choice>
              <mc:Fallback>
                <p:oleObj name="Graph" r:id="rId3" imgW="2916000" imgH="4174560" progId="Origin95.Graph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C1C13FD-5FC1-19D6-93C3-B30D8E8186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205" y="29742935"/>
                        <a:ext cx="5389676" cy="7723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Table 38">
            <a:extLst>
              <a:ext uri="{FF2B5EF4-FFF2-40B4-BE49-F238E27FC236}">
                <a16:creationId xmlns:a16="http://schemas.microsoft.com/office/drawing/2014/main" id="{08FCF09C-96AB-46BF-E29D-B7DF18E5A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944701"/>
              </p:ext>
            </p:extLst>
          </p:nvPr>
        </p:nvGraphicFramePr>
        <p:xfrm>
          <a:off x="5560608" y="30918566"/>
          <a:ext cx="8704032" cy="6467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008">
                  <a:extLst>
                    <a:ext uri="{9D8B030D-6E8A-4147-A177-3AD203B41FA5}">
                      <a16:colId xmlns:a16="http://schemas.microsoft.com/office/drawing/2014/main" val="213723854"/>
                    </a:ext>
                  </a:extLst>
                </a:gridCol>
                <a:gridCol w="2176008">
                  <a:extLst>
                    <a:ext uri="{9D8B030D-6E8A-4147-A177-3AD203B41FA5}">
                      <a16:colId xmlns:a16="http://schemas.microsoft.com/office/drawing/2014/main" val="3708873622"/>
                    </a:ext>
                  </a:extLst>
                </a:gridCol>
                <a:gridCol w="2176008">
                  <a:extLst>
                    <a:ext uri="{9D8B030D-6E8A-4147-A177-3AD203B41FA5}">
                      <a16:colId xmlns:a16="http://schemas.microsoft.com/office/drawing/2014/main" val="3845420996"/>
                    </a:ext>
                  </a:extLst>
                </a:gridCol>
                <a:gridCol w="2176008">
                  <a:extLst>
                    <a:ext uri="{9D8B030D-6E8A-4147-A177-3AD203B41FA5}">
                      <a16:colId xmlns:a16="http://schemas.microsoft.com/office/drawing/2014/main" val="3086469661"/>
                    </a:ext>
                  </a:extLst>
                </a:gridCol>
              </a:tblGrid>
              <a:tr h="878167">
                <a:tc>
                  <a:txBody>
                    <a:bodyPr/>
                    <a:lstStyle/>
                    <a:p>
                      <a:pPr algn="ctr"/>
                      <a:r>
                        <a:rPr lang="en-ZA" sz="3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3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ZA" sz="3200" b="1" baseline="-25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BET</a:t>
                      </a:r>
                      <a:endParaRPr lang="en-ZA" sz="3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3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Pore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3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Pore diameter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107709"/>
                  </a:ext>
                </a:extLst>
              </a:tr>
              <a:tr h="771524"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PC300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75345"/>
                  </a:ext>
                </a:extLst>
              </a:tr>
              <a:tr h="771524"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PC400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814953"/>
                  </a:ext>
                </a:extLst>
              </a:tr>
              <a:tr h="771524"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PC500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19.722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2.1743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500980"/>
                  </a:ext>
                </a:extLst>
              </a:tr>
              <a:tr h="771524"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PC600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14.580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4.9200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733151"/>
                  </a:ext>
                </a:extLst>
              </a:tr>
              <a:tr h="771524"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PC700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5.1144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148762"/>
                  </a:ext>
                </a:extLst>
              </a:tr>
              <a:tr h="771524"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PC800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795.251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2.1424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027122"/>
                  </a:ext>
                </a:extLst>
              </a:tr>
              <a:tr h="771524"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PC900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586.251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2.1508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481638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2632E6F6-7171-B716-002F-AD9DAB9A986A}"/>
              </a:ext>
            </a:extLst>
          </p:cNvPr>
          <p:cNvSpPr/>
          <p:nvPr/>
        </p:nvSpPr>
        <p:spPr>
          <a:xfrm>
            <a:off x="5531881" y="30011034"/>
            <a:ext cx="7855653" cy="71122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defTabSz="854415">
              <a:lnSpc>
                <a:spcPct val="150000"/>
              </a:lnSpc>
            </a:pPr>
            <a:r>
              <a:rPr lang="en-US" sz="2990" b="1" kern="0" dirty="0">
                <a:latin typeface="Calibri" panose="020F0502020204030204"/>
              </a:rPr>
              <a:t>Table 1: Summary of the BET results for PCMs</a:t>
            </a:r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B9EA5BD9-C15F-D850-9F2F-063D1A72CF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082739"/>
              </p:ext>
            </p:extLst>
          </p:nvPr>
        </p:nvGraphicFramePr>
        <p:xfrm>
          <a:off x="15500289" y="6656485"/>
          <a:ext cx="5389676" cy="771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2916000" imgH="4174560" progId="Origin95.Graph">
                  <p:embed/>
                </p:oleObj>
              </mc:Choice>
              <mc:Fallback>
                <p:oleObj name="Graph" r:id="rId5" imgW="2916000" imgH="4174560" progId="Origin95.Graph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B9EA5BD9-C15F-D850-9F2F-063D1A72CF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0289" y="6656485"/>
                        <a:ext cx="5389676" cy="7716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569D6CCE-7B94-050A-DC93-531D333C03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659566"/>
              </p:ext>
            </p:extLst>
          </p:nvPr>
        </p:nvGraphicFramePr>
        <p:xfrm>
          <a:off x="20599355" y="6651195"/>
          <a:ext cx="5389676" cy="7716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7" imgW="2916000" imgH="4174560" progId="Origin95.Graph">
                  <p:embed/>
                </p:oleObj>
              </mc:Choice>
              <mc:Fallback>
                <p:oleObj name="Graph" r:id="rId7" imgW="2916000" imgH="4174560" progId="Origin95.Graph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569D6CCE-7B94-050A-DC93-531D333C03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99355" y="6651195"/>
                        <a:ext cx="5389676" cy="7716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FA2A5FA0-68CB-A52E-5CCA-11DB9C4A70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989835"/>
              </p:ext>
            </p:extLst>
          </p:nvPr>
        </p:nvGraphicFramePr>
        <p:xfrm>
          <a:off x="15923824" y="15968765"/>
          <a:ext cx="6207686" cy="4749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9" imgW="3920760" imgH="3000960" progId="Origin95.Graph">
                  <p:embed/>
                </p:oleObj>
              </mc:Choice>
              <mc:Fallback>
                <p:oleObj name="Graph" r:id="rId9" imgW="3920760" imgH="3000960" progId="Origin95.Graph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FA2A5FA0-68CB-A52E-5CCA-11DB9C4A70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23824" y="15968765"/>
                        <a:ext cx="6207686" cy="474982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Table 8">
            <a:extLst>
              <a:ext uri="{FF2B5EF4-FFF2-40B4-BE49-F238E27FC236}">
                <a16:creationId xmlns:a16="http://schemas.microsoft.com/office/drawing/2014/main" id="{CB439E1B-F766-1810-883B-087019E71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821438"/>
              </p:ext>
            </p:extLst>
          </p:nvPr>
        </p:nvGraphicFramePr>
        <p:xfrm>
          <a:off x="22592056" y="16122161"/>
          <a:ext cx="7024436" cy="5314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109">
                  <a:extLst>
                    <a:ext uri="{9D8B030D-6E8A-4147-A177-3AD203B41FA5}">
                      <a16:colId xmlns:a16="http://schemas.microsoft.com/office/drawing/2014/main" val="4285469498"/>
                    </a:ext>
                  </a:extLst>
                </a:gridCol>
                <a:gridCol w="1756109">
                  <a:extLst>
                    <a:ext uri="{9D8B030D-6E8A-4147-A177-3AD203B41FA5}">
                      <a16:colId xmlns:a16="http://schemas.microsoft.com/office/drawing/2014/main" val="2618308001"/>
                    </a:ext>
                  </a:extLst>
                </a:gridCol>
                <a:gridCol w="1756109">
                  <a:extLst>
                    <a:ext uri="{9D8B030D-6E8A-4147-A177-3AD203B41FA5}">
                      <a16:colId xmlns:a16="http://schemas.microsoft.com/office/drawing/2014/main" val="2823458499"/>
                    </a:ext>
                  </a:extLst>
                </a:gridCol>
                <a:gridCol w="1756109">
                  <a:extLst>
                    <a:ext uri="{9D8B030D-6E8A-4147-A177-3AD203B41FA5}">
                      <a16:colId xmlns:a16="http://schemas.microsoft.com/office/drawing/2014/main" val="1967051628"/>
                    </a:ext>
                  </a:extLst>
                </a:gridCol>
              </a:tblGrid>
              <a:tr h="1084917">
                <a:tc>
                  <a:txBody>
                    <a:bodyPr/>
                    <a:lstStyle/>
                    <a:p>
                      <a:pPr algn="ctr"/>
                      <a:r>
                        <a:rPr lang="en-ZA" sz="3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Sample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3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 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3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 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3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ZA" sz="3200" b="1" baseline="-25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n-ZA" sz="3200" b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/I</a:t>
                      </a:r>
                      <a:r>
                        <a:rPr lang="en-ZA" sz="3200" b="1" baseline="-25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endParaRPr lang="en-ZA" sz="3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865178"/>
                  </a:ext>
                </a:extLst>
              </a:tr>
              <a:tr h="604262"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PC300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608486"/>
                  </a:ext>
                </a:extLst>
              </a:tr>
              <a:tr h="604262"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PC400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987107"/>
                  </a:ext>
                </a:extLst>
              </a:tr>
              <a:tr h="604262"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PC500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450293"/>
                  </a:ext>
                </a:extLst>
              </a:tr>
              <a:tr h="604262"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PC600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545517"/>
                  </a:ext>
                </a:extLst>
              </a:tr>
              <a:tr h="604262"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PC700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874122"/>
                  </a:ext>
                </a:extLst>
              </a:tr>
              <a:tr h="604262"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PC800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475894"/>
                  </a:ext>
                </a:extLst>
              </a:tr>
              <a:tr h="604262"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PC900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99113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E199462D-BBB4-B5E0-097B-419DC53DC12C}"/>
              </a:ext>
            </a:extLst>
          </p:cNvPr>
          <p:cNvSpPr/>
          <p:nvPr/>
        </p:nvSpPr>
        <p:spPr>
          <a:xfrm>
            <a:off x="19730202" y="15111349"/>
            <a:ext cx="10106238" cy="71122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defTabSz="854415">
              <a:lnSpc>
                <a:spcPct val="150000"/>
              </a:lnSpc>
            </a:pPr>
            <a:r>
              <a:rPr lang="en-US" sz="2990" b="1" kern="0" dirty="0">
                <a:latin typeface="Calibri" panose="020F0502020204030204"/>
              </a:rPr>
              <a:t>Table 2: Summary of the Raman spectroscopy results for PCMs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CEAAFC9-3453-BDAA-6E64-8D481D09D423}"/>
              </a:ext>
            </a:extLst>
          </p:cNvPr>
          <p:cNvSpPr/>
          <p:nvPr/>
        </p:nvSpPr>
        <p:spPr>
          <a:xfrm>
            <a:off x="15923824" y="20676975"/>
            <a:ext cx="5865022" cy="78252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r>
              <a:rPr lang="en-US" sz="2990" b="1" kern="0" dirty="0">
                <a:latin typeface="Calibri" panose="020F0502020204030204"/>
              </a:rPr>
              <a:t>Figure 3:</a:t>
            </a:r>
            <a:r>
              <a:rPr lang="en-US" sz="4485" b="1" kern="0" dirty="0">
                <a:latin typeface="Calibri" panose="020F0502020204030204"/>
              </a:rPr>
              <a:t> </a:t>
            </a:r>
            <a:r>
              <a:rPr lang="en-US" sz="2990" b="1" kern="0" dirty="0">
                <a:latin typeface="Calibri" panose="020F0502020204030204"/>
              </a:rPr>
              <a:t>Raman spectra of PCMs</a:t>
            </a:r>
          </a:p>
        </p:txBody>
      </p:sp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AA490417-CD9B-ABD5-E241-243771B723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58036"/>
              </p:ext>
            </p:extLst>
          </p:nvPr>
        </p:nvGraphicFramePr>
        <p:xfrm>
          <a:off x="15923824" y="21920413"/>
          <a:ext cx="6207686" cy="4760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1" imgW="4119315" imgH="3159560" progId="Origin95.Graph">
                  <p:embed/>
                </p:oleObj>
              </mc:Choice>
              <mc:Fallback>
                <p:oleObj name="Graph" r:id="rId11" imgW="4119315" imgH="3159560" progId="Origin95.Graph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AA490417-CD9B-ABD5-E241-243771B723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23824" y="21920413"/>
                        <a:ext cx="6207686" cy="476035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0F420322-4731-D3BE-8EE8-156611D04E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909790"/>
              </p:ext>
            </p:extLst>
          </p:nvPr>
        </p:nvGraphicFramePr>
        <p:xfrm>
          <a:off x="22802597" y="21891136"/>
          <a:ext cx="6261169" cy="4789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3" imgW="3920760" imgH="3000960" progId="Origin95.Graph">
                  <p:embed/>
                </p:oleObj>
              </mc:Choice>
              <mc:Fallback>
                <p:oleObj name="Graph" r:id="rId13" imgW="3920760" imgH="3000960" progId="Origin95.Graph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0F420322-4731-D3BE-8EE8-156611D04E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802597" y="21891136"/>
                        <a:ext cx="6261169" cy="478963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8638ED84-30E9-A71C-57AB-DCD256F75A7F}"/>
              </a:ext>
            </a:extLst>
          </p:cNvPr>
          <p:cNvSpPr txBox="1"/>
          <p:nvPr/>
        </p:nvSpPr>
        <p:spPr>
          <a:xfrm>
            <a:off x="25910344" y="7653015"/>
            <a:ext cx="3706148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~22° –  (002) graphitic structure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~43° – (100)  diffraction modes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Characteristics of a disordered carbon structure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E1DE6BE6-6E26-AEE8-4FDD-49CE413F61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029610" y="1592468"/>
            <a:ext cx="3851276" cy="313324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2D7B690-0497-27EF-785D-7D04D8C555D2}"/>
              </a:ext>
            </a:extLst>
          </p:cNvPr>
          <p:cNvGrpSpPr/>
          <p:nvPr/>
        </p:nvGrpSpPr>
        <p:grpSpPr>
          <a:xfrm>
            <a:off x="2643888" y="39498451"/>
            <a:ext cx="24090457" cy="3219318"/>
            <a:chOff x="2643888" y="39498451"/>
            <a:chExt cx="24090457" cy="321931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374F272-45C6-4D2B-09F1-1A77B3869F0E}"/>
                </a:ext>
              </a:extLst>
            </p:cNvPr>
            <p:cNvGrpSpPr/>
            <p:nvPr/>
          </p:nvGrpSpPr>
          <p:grpSpPr>
            <a:xfrm>
              <a:off x="2643888" y="39498451"/>
              <a:ext cx="14294921" cy="3181566"/>
              <a:chOff x="250621" y="39620757"/>
              <a:chExt cx="14746240" cy="2831875"/>
            </a:xfrm>
          </p:grpSpPr>
          <p:pic>
            <p:nvPicPr>
              <p:cNvPr id="65" name="Picture 18">
                <a:extLst>
                  <a:ext uri="{FF2B5EF4-FFF2-40B4-BE49-F238E27FC236}">
                    <a16:creationId xmlns:a16="http://schemas.microsoft.com/office/drawing/2014/main" id="{015F1731-B057-4C7E-89ED-8808255D89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54" r="12409" b="14551"/>
              <a:stretch/>
            </p:blipFill>
            <p:spPr bwMode="auto">
              <a:xfrm>
                <a:off x="250621" y="39620757"/>
                <a:ext cx="7412329" cy="2831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</a:extLst>
            </p:spPr>
          </p:pic>
          <p:pic>
            <p:nvPicPr>
              <p:cNvPr id="1032" name="Picture 8" descr="National Research Foundation (NRF): Internships 2020 / 2021 in Pretoria -  StudentRoom.co.za">
                <a:extLst>
                  <a:ext uri="{FF2B5EF4-FFF2-40B4-BE49-F238E27FC236}">
                    <a16:creationId xmlns:a16="http://schemas.microsoft.com/office/drawing/2014/main" id="{D1B77C77-27B5-48A8-891A-8862288A43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49" t="26248" r="20500" b="21041"/>
              <a:stretch/>
            </p:blipFill>
            <p:spPr bwMode="auto">
              <a:xfrm>
                <a:off x="7794103" y="39620757"/>
                <a:ext cx="7202758" cy="2831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7" name="Picture 76" descr="A blue and white logo&#10;&#10;Description automatically generated">
              <a:extLst>
                <a:ext uri="{FF2B5EF4-FFF2-40B4-BE49-F238E27FC236}">
                  <a16:creationId xmlns:a16="http://schemas.microsoft.com/office/drawing/2014/main" id="{B9A519BA-8130-AC79-E759-459CB0D7F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30275" y="39498451"/>
              <a:ext cx="4004070" cy="283070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EB9BC176-621E-7951-9E76-DEDF61E0D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232258" y="39513201"/>
              <a:ext cx="3204568" cy="3204568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B8BA298-02B3-9D57-0C27-66EB22AF4373}"/>
              </a:ext>
            </a:extLst>
          </p:cNvPr>
          <p:cNvSpPr txBox="1"/>
          <p:nvPr/>
        </p:nvSpPr>
        <p:spPr>
          <a:xfrm>
            <a:off x="15693353" y="7432851"/>
            <a:ext cx="82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(a)</a:t>
            </a:r>
            <a:endParaRPr lang="en-ZA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1E1D59-3951-872F-15B9-15DCC6050ECE}"/>
              </a:ext>
            </a:extLst>
          </p:cNvPr>
          <p:cNvSpPr txBox="1"/>
          <p:nvPr/>
        </p:nvSpPr>
        <p:spPr>
          <a:xfrm>
            <a:off x="20422114" y="7391405"/>
            <a:ext cx="82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(b)</a:t>
            </a:r>
            <a:endParaRPr lang="en-ZA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F4810D-85BF-CB19-A816-8021DA0A1960}"/>
              </a:ext>
            </a:extLst>
          </p:cNvPr>
          <p:cNvSpPr txBox="1"/>
          <p:nvPr/>
        </p:nvSpPr>
        <p:spPr>
          <a:xfrm>
            <a:off x="15960962" y="21999377"/>
            <a:ext cx="82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(a)</a:t>
            </a:r>
            <a:endParaRPr lang="en-ZA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F1B679-9D71-E943-B8BF-6A9C5FE43312}"/>
              </a:ext>
            </a:extLst>
          </p:cNvPr>
          <p:cNvSpPr txBox="1"/>
          <p:nvPr/>
        </p:nvSpPr>
        <p:spPr>
          <a:xfrm>
            <a:off x="22883993" y="21942729"/>
            <a:ext cx="82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(b)</a:t>
            </a:r>
            <a:endParaRPr lang="en-ZA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1863FB-E03D-99C8-7B07-F6B4C363C146}"/>
              </a:ext>
            </a:extLst>
          </p:cNvPr>
          <p:cNvGrpSpPr/>
          <p:nvPr/>
        </p:nvGrpSpPr>
        <p:grpSpPr>
          <a:xfrm>
            <a:off x="240803" y="21779923"/>
            <a:ext cx="14689574" cy="6332461"/>
            <a:chOff x="240803" y="21779923"/>
            <a:chExt cx="14689574" cy="63324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D344E5-0E4B-7D9E-9055-95884C75B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40803" y="21779923"/>
              <a:ext cx="14689574" cy="633246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5497B0-FB14-91E0-6DE9-5B282B08D72D}"/>
                </a:ext>
              </a:extLst>
            </p:cNvPr>
            <p:cNvSpPr txBox="1"/>
            <p:nvPr/>
          </p:nvSpPr>
          <p:spPr>
            <a:xfrm>
              <a:off x="7345680" y="21942729"/>
              <a:ext cx="792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lang="en-ZA" sz="2800" b="1" baseline="-25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Z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AF4561D-64A6-3C8E-D9DC-859A2ED81FD9}"/>
                </a:ext>
              </a:extLst>
            </p:cNvPr>
            <p:cNvCxnSpPr>
              <a:cxnSpLocks/>
            </p:cNvCxnSpPr>
            <p:nvPr/>
          </p:nvCxnSpPr>
          <p:spPr>
            <a:xfrm>
              <a:off x="7818120" y="22204339"/>
              <a:ext cx="640080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079651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6757</TotalTime>
  <Words>710</Words>
  <Application>Microsoft Office PowerPoint</Application>
  <PresentationFormat>Custom</PresentationFormat>
  <Paragraphs>110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Gill Sans MT</vt:lpstr>
      <vt:lpstr>Times New Roman</vt:lpstr>
      <vt:lpstr>Parcel</vt:lpstr>
      <vt:lpstr>Graph</vt:lpstr>
      <vt:lpstr>Unicode Origin Graph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Vuyokazi Zungu (214516805)</dc:creator>
  <cp:lastModifiedBy>Lungile Hadebe (215080781)</cp:lastModifiedBy>
  <cp:revision>87</cp:revision>
  <dcterms:created xsi:type="dcterms:W3CDTF">2022-04-28T14:52:08Z</dcterms:created>
  <dcterms:modified xsi:type="dcterms:W3CDTF">2023-10-28T05:58:43Z</dcterms:modified>
</cp:coreProperties>
</file>