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6" r:id="rId2"/>
    <p:sldId id="258" r:id="rId3"/>
    <p:sldId id="259" r:id="rId4"/>
    <p:sldId id="260" r:id="rId5"/>
    <p:sldId id="266" r:id="rId6"/>
    <p:sldId id="271" r:id="rId7"/>
    <p:sldId id="270" r:id="rId8"/>
    <p:sldId id="261" r:id="rId9"/>
    <p:sldId id="262" r:id="rId10"/>
    <p:sldId id="263" r:id="rId11"/>
    <p:sldId id="277"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4A2D9C-EFB4-40CB-AA83-3D548F19B55D}"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74B14B-7141-4E04-8920-5E36CE7318EB}" type="slidenum">
              <a:rPr lang="ru-RU" smtClean="0"/>
              <a:pPr/>
              <a:t>‹#›</a:t>
            </a:fld>
            <a:endParaRPr lang="ru-RU"/>
          </a:p>
        </p:txBody>
      </p:sp>
    </p:spTree>
    <p:extLst>
      <p:ext uri="{BB962C8B-B14F-4D97-AF65-F5344CB8AC3E}">
        <p14:creationId xmlns:p14="http://schemas.microsoft.com/office/powerpoint/2010/main" val="75105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4A2D9C-EFB4-40CB-AA83-3D548F19B55D}"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74B14B-7141-4E04-8920-5E36CE7318EB}" type="slidenum">
              <a:rPr lang="ru-RU" smtClean="0"/>
              <a:pPr/>
              <a:t>‹#›</a:t>
            </a:fld>
            <a:endParaRPr lang="ru-RU"/>
          </a:p>
        </p:txBody>
      </p:sp>
    </p:spTree>
    <p:extLst>
      <p:ext uri="{BB962C8B-B14F-4D97-AF65-F5344CB8AC3E}">
        <p14:creationId xmlns:p14="http://schemas.microsoft.com/office/powerpoint/2010/main" val="131455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4A2D9C-EFB4-40CB-AA83-3D548F19B55D}"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74B14B-7141-4E04-8920-5E36CE7318EB}" type="slidenum">
              <a:rPr lang="ru-RU" smtClean="0"/>
              <a:pPr/>
              <a:t>‹#›</a:t>
            </a:fld>
            <a:endParaRPr lang="ru-RU"/>
          </a:p>
        </p:txBody>
      </p:sp>
    </p:spTree>
    <p:extLst>
      <p:ext uri="{BB962C8B-B14F-4D97-AF65-F5344CB8AC3E}">
        <p14:creationId xmlns:p14="http://schemas.microsoft.com/office/powerpoint/2010/main" val="36740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g_Шапка с логотипом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hasCustomPrompt="1"/>
          </p:nvPr>
        </p:nvSpPr>
        <p:spPr>
          <a:xfrm>
            <a:off x="559572" y="359101"/>
            <a:ext cx="8900951" cy="523220"/>
          </a:xfrm>
          <a:prstGeom prst="rect">
            <a:avLst/>
          </a:prstGeom>
        </p:spPr>
        <p:txBody>
          <a:bodyPr wrap="square" anchor="ctr">
            <a:spAutoFit/>
          </a:bodyPr>
          <a:lstStyle>
            <a:lvl1pPr>
              <a:lnSpc>
                <a:spcPct val="100000"/>
              </a:lnSpc>
              <a:defRPr lang="ru-RU" sz="2800" b="1" kern="1200" dirty="0">
                <a:solidFill>
                  <a:schemeClr val="tx2"/>
                </a:solidFill>
                <a:latin typeface="Montserrat" panose="00000500000000000000" pitchFamily="2" charset="-52"/>
                <a:ea typeface="+mj-ea"/>
                <a:cs typeface="+mj-cs"/>
              </a:defRPr>
            </a:lvl1pPr>
          </a:lstStyle>
          <a:p>
            <a:r>
              <a:rPr lang="en-US" dirty="0"/>
              <a:t>Header sample</a:t>
            </a:r>
            <a:endParaRPr lang="ru-RU" dirty="0"/>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en-US" dirty="0"/>
              <a:t>Header</a:t>
            </a:r>
            <a:endParaRPr lang="ru-RU" dirty="0"/>
          </a:p>
        </p:txBody>
      </p:sp>
      <p:sp>
        <p:nvSpPr>
          <p:cNvPr id="16" name="Текст 26"/>
          <p:cNvSpPr>
            <a:spLocks noGrp="1"/>
          </p:cNvSpPr>
          <p:nvPr>
            <p:ph type="body" sz="quarter" idx="11" hasCustomPrompt="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baseline="0">
                <a:solidFill>
                  <a:srgbClr val="222A3F"/>
                </a:solidFill>
                <a:latin typeface="Montserrat" panose="00000500000000000000" pitchFamily="2" charset="-52"/>
              </a:defRPr>
            </a:lvl1pPr>
          </a:lstStyle>
          <a:p>
            <a:pPr lvl="0"/>
            <a:r>
              <a:rPr lang="en-US" dirty="0"/>
              <a:t>Text sample</a:t>
            </a:r>
            <a:endParaRPr lang="ru-RU" dirty="0"/>
          </a:p>
        </p:txBody>
      </p:sp>
      <p:sp>
        <p:nvSpPr>
          <p:cNvPr id="11" name="Прямоугольник 10">
            <a:extLst>
              <a:ext uri="{FF2B5EF4-FFF2-40B4-BE49-F238E27FC236}">
                <a16:creationId xmlns:a16="http://schemas.microsoft.com/office/drawing/2014/main" id="{F00D0962-6951-42C9-AAB7-A8419B4562CD}"/>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0823" y="44713"/>
            <a:ext cx="1820315" cy="1152000"/>
          </a:xfrm>
          <a:prstGeom prst="rect">
            <a:avLst/>
          </a:prstGeom>
        </p:spPr>
      </p:pic>
    </p:spTree>
    <p:extLst>
      <p:ext uri="{BB962C8B-B14F-4D97-AF65-F5344CB8AC3E}">
        <p14:creationId xmlns:p14="http://schemas.microsoft.com/office/powerpoint/2010/main" val="3683441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Заключите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9425" y="2898000"/>
            <a:ext cx="4752575" cy="3960000"/>
          </a:xfrm>
          <a:prstGeom prst="rect">
            <a:avLst/>
          </a:prstGeom>
        </p:spPr>
      </p:pic>
      <p:sp>
        <p:nvSpPr>
          <p:cNvPr id="7" name="Текст 26"/>
          <p:cNvSpPr>
            <a:spLocks noGrp="1"/>
          </p:cNvSpPr>
          <p:nvPr>
            <p:ph type="body" sz="quarter" idx="13" hasCustomPrompt="1"/>
          </p:nvPr>
        </p:nvSpPr>
        <p:spPr>
          <a:xfrm>
            <a:off x="560194" y="3105834"/>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spTree>
    <p:extLst>
      <p:ext uri="{BB962C8B-B14F-4D97-AF65-F5344CB8AC3E}">
        <p14:creationId xmlns:p14="http://schemas.microsoft.com/office/powerpoint/2010/main" val="97975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4A2D9C-EFB4-40CB-AA83-3D548F19B55D}"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74B14B-7141-4E04-8920-5E36CE7318EB}" type="slidenum">
              <a:rPr lang="ru-RU" smtClean="0"/>
              <a:pPr/>
              <a:t>‹#›</a:t>
            </a:fld>
            <a:endParaRPr lang="ru-RU"/>
          </a:p>
        </p:txBody>
      </p:sp>
    </p:spTree>
    <p:extLst>
      <p:ext uri="{BB962C8B-B14F-4D97-AF65-F5344CB8AC3E}">
        <p14:creationId xmlns:p14="http://schemas.microsoft.com/office/powerpoint/2010/main" val="397887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4A2D9C-EFB4-40CB-AA83-3D548F19B55D}"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74B14B-7141-4E04-8920-5E36CE7318EB}" type="slidenum">
              <a:rPr lang="ru-RU" smtClean="0"/>
              <a:pPr/>
              <a:t>‹#›</a:t>
            </a:fld>
            <a:endParaRPr lang="ru-RU"/>
          </a:p>
        </p:txBody>
      </p:sp>
    </p:spTree>
    <p:extLst>
      <p:ext uri="{BB962C8B-B14F-4D97-AF65-F5344CB8AC3E}">
        <p14:creationId xmlns:p14="http://schemas.microsoft.com/office/powerpoint/2010/main" val="53746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4A2D9C-EFB4-40CB-AA83-3D548F19B55D}" type="datetimeFigureOut">
              <a:rPr lang="ru-RU" smtClean="0"/>
              <a:pPr/>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74B14B-7141-4E04-8920-5E36CE7318EB}" type="slidenum">
              <a:rPr lang="ru-RU" smtClean="0"/>
              <a:pPr/>
              <a:t>‹#›</a:t>
            </a:fld>
            <a:endParaRPr lang="ru-RU"/>
          </a:p>
        </p:txBody>
      </p:sp>
    </p:spTree>
    <p:extLst>
      <p:ext uri="{BB962C8B-B14F-4D97-AF65-F5344CB8AC3E}">
        <p14:creationId xmlns:p14="http://schemas.microsoft.com/office/powerpoint/2010/main" val="449883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4A2D9C-EFB4-40CB-AA83-3D548F19B55D}" type="datetimeFigureOut">
              <a:rPr lang="ru-RU" smtClean="0"/>
              <a:pPr/>
              <a:t>02.11.2023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74B14B-7141-4E04-8920-5E36CE7318EB}" type="slidenum">
              <a:rPr lang="ru-RU" smtClean="0"/>
              <a:pPr/>
              <a:t>‹#›</a:t>
            </a:fld>
            <a:endParaRPr lang="ru-RU"/>
          </a:p>
        </p:txBody>
      </p:sp>
    </p:spTree>
    <p:extLst>
      <p:ext uri="{BB962C8B-B14F-4D97-AF65-F5344CB8AC3E}">
        <p14:creationId xmlns:p14="http://schemas.microsoft.com/office/powerpoint/2010/main" val="4626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4A2D9C-EFB4-40CB-AA83-3D548F19B55D}" type="datetimeFigureOut">
              <a:rPr lang="ru-RU" smtClean="0"/>
              <a:pPr/>
              <a:t>02.11.2023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874B14B-7141-4E04-8920-5E36CE7318EB}" type="slidenum">
              <a:rPr lang="ru-RU" smtClean="0"/>
              <a:pPr/>
              <a:t>‹#›</a:t>
            </a:fld>
            <a:endParaRPr lang="ru-RU"/>
          </a:p>
        </p:txBody>
      </p:sp>
    </p:spTree>
    <p:extLst>
      <p:ext uri="{BB962C8B-B14F-4D97-AF65-F5344CB8AC3E}">
        <p14:creationId xmlns:p14="http://schemas.microsoft.com/office/powerpoint/2010/main" val="125811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4A2D9C-EFB4-40CB-AA83-3D548F19B55D}" type="datetimeFigureOut">
              <a:rPr lang="ru-RU" smtClean="0"/>
              <a:pPr/>
              <a:t>02.11.2023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74B14B-7141-4E04-8920-5E36CE7318EB}" type="slidenum">
              <a:rPr lang="ru-RU" smtClean="0"/>
              <a:pPr/>
              <a:t>‹#›</a:t>
            </a:fld>
            <a:endParaRPr lang="ru-RU"/>
          </a:p>
        </p:txBody>
      </p:sp>
    </p:spTree>
    <p:extLst>
      <p:ext uri="{BB962C8B-B14F-4D97-AF65-F5344CB8AC3E}">
        <p14:creationId xmlns:p14="http://schemas.microsoft.com/office/powerpoint/2010/main" val="169379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64A2D9C-EFB4-40CB-AA83-3D548F19B55D}" type="datetimeFigureOut">
              <a:rPr lang="ru-RU" smtClean="0"/>
              <a:pPr/>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74B14B-7141-4E04-8920-5E36CE7318EB}" type="slidenum">
              <a:rPr lang="ru-RU" smtClean="0"/>
              <a:pPr/>
              <a:t>‹#›</a:t>
            </a:fld>
            <a:endParaRPr lang="ru-RU"/>
          </a:p>
        </p:txBody>
      </p:sp>
    </p:spTree>
    <p:extLst>
      <p:ext uri="{BB962C8B-B14F-4D97-AF65-F5344CB8AC3E}">
        <p14:creationId xmlns:p14="http://schemas.microsoft.com/office/powerpoint/2010/main" val="397543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64A2D9C-EFB4-40CB-AA83-3D548F19B55D}" type="datetimeFigureOut">
              <a:rPr lang="ru-RU" smtClean="0"/>
              <a:pPr/>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74B14B-7141-4E04-8920-5E36CE7318EB}" type="slidenum">
              <a:rPr lang="ru-RU" smtClean="0"/>
              <a:pPr/>
              <a:t>‹#›</a:t>
            </a:fld>
            <a:endParaRPr lang="ru-RU"/>
          </a:p>
        </p:txBody>
      </p:sp>
    </p:spTree>
    <p:extLst>
      <p:ext uri="{BB962C8B-B14F-4D97-AF65-F5344CB8AC3E}">
        <p14:creationId xmlns:p14="http://schemas.microsoft.com/office/powerpoint/2010/main" val="2813794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A2D9C-EFB4-40CB-AA83-3D548F19B55D}" type="datetimeFigureOut">
              <a:rPr lang="ru-RU" smtClean="0"/>
              <a:pPr/>
              <a:t>02.11.2023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4B14B-7141-4E04-8920-5E36CE7318EB}" type="slidenum">
              <a:rPr lang="ru-RU" smtClean="0"/>
              <a:pPr/>
              <a:t>‹#›</a:t>
            </a:fld>
            <a:endParaRPr lang="ru-RU"/>
          </a:p>
        </p:txBody>
      </p:sp>
    </p:spTree>
    <p:extLst>
      <p:ext uri="{BB962C8B-B14F-4D97-AF65-F5344CB8AC3E}">
        <p14:creationId xmlns:p14="http://schemas.microsoft.com/office/powerpoint/2010/main" val="22466958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1" r:id="rId12"/>
    <p:sldLayoutId id="21474836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a:off x="0" y="0"/>
            <a:ext cx="2981325" cy="2171700"/>
          </a:xfrm>
          <a:prstGeom prst="rect">
            <a:avLst/>
          </a:prstGeom>
          <a:noFill/>
          <a:ln w="9525">
            <a:noFill/>
            <a:miter lim="800000"/>
            <a:headEnd/>
            <a:tailEnd/>
          </a:ln>
          <a:effectLst/>
        </p:spPr>
      </p:pic>
      <p:sp>
        <p:nvSpPr>
          <p:cNvPr id="14" name="Текст 6">
            <a:extLst>
              <a:ext uri="{FF2B5EF4-FFF2-40B4-BE49-F238E27FC236}">
                <a16:creationId xmlns:a16="http://schemas.microsoft.com/office/drawing/2014/main" id="{EF599764-03FE-4927-820B-09DC872190E3}"/>
              </a:ext>
            </a:extLst>
          </p:cNvPr>
          <p:cNvSpPr txBox="1">
            <a:spLocks/>
          </p:cNvSpPr>
          <p:nvPr/>
        </p:nvSpPr>
        <p:spPr>
          <a:xfrm>
            <a:off x="3362178" y="1130218"/>
            <a:ext cx="8829822" cy="2508379"/>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800" b="1" i="0" u="none" strike="noStrike" kern="1200" cap="none" spc="0" normalizeH="0" baseline="0" noProof="0" dirty="0" smtClean="0">
                <a:ln>
                  <a:noFill/>
                </a:ln>
                <a:solidFill>
                  <a:srgbClr val="0055BB"/>
                </a:solidFill>
                <a:effectLst/>
                <a:uLnTx/>
                <a:uFillTx/>
                <a:latin typeface="Montserrat" panose="00000500000000000000" pitchFamily="2" charset="-52"/>
                <a:ea typeface="+mn-ea"/>
                <a:cs typeface="+mn-cs"/>
              </a:rPr>
              <a:t>Investigation of the capabilities of a xenon gamma-ray spectrometer to assess the activity of an isotope </a:t>
            </a:r>
            <a:r>
              <a:rPr kumimoji="0" lang="en-US" sz="3800" b="1" i="0" u="none" strike="noStrike" kern="1200" cap="none" spc="0" normalizeH="0" baseline="30000" noProof="0" dirty="0" smtClean="0">
                <a:ln>
                  <a:noFill/>
                </a:ln>
                <a:solidFill>
                  <a:srgbClr val="0055BB"/>
                </a:solidFill>
                <a:effectLst/>
                <a:uLnTx/>
                <a:uFillTx/>
                <a:latin typeface="Montserrat" panose="00000500000000000000" pitchFamily="2" charset="-52"/>
                <a:ea typeface="+mn-ea"/>
                <a:cs typeface="+mn-cs"/>
              </a:rPr>
              <a:t>60</a:t>
            </a:r>
            <a:r>
              <a:rPr kumimoji="0" lang="en-US" sz="3800" b="1" i="0" u="none" strike="noStrike" kern="1200" cap="none" spc="0" normalizeH="0" baseline="0" noProof="0" dirty="0" smtClean="0">
                <a:ln>
                  <a:noFill/>
                </a:ln>
                <a:solidFill>
                  <a:srgbClr val="0055BB"/>
                </a:solidFill>
                <a:effectLst/>
                <a:uLnTx/>
                <a:uFillTx/>
                <a:latin typeface="Montserrat" panose="00000500000000000000" pitchFamily="2" charset="-52"/>
                <a:ea typeface="+mn-ea"/>
                <a:cs typeface="+mn-cs"/>
              </a:rPr>
              <a:t>Co</a:t>
            </a:r>
            <a:endParaRPr kumimoji="0" lang="ru-RU" sz="3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ru-RU" sz="3800" b="1" i="0" u="none" strike="noStrike" kern="1200" cap="none" spc="0" normalizeH="0" baseline="0" noProof="0" dirty="0">
              <a:ln>
                <a:noFill/>
              </a:ln>
              <a:solidFill>
                <a:srgbClr val="0055BB"/>
              </a:solidFill>
              <a:effectLst/>
              <a:uLnTx/>
              <a:uFillTx/>
              <a:latin typeface="Montserrat" panose="00000500000000000000" pitchFamily="2" charset="-52"/>
              <a:ea typeface="+mn-ea"/>
              <a:cs typeface="+mn-cs"/>
            </a:endParaRPr>
          </a:p>
        </p:txBody>
      </p:sp>
      <p:sp>
        <p:nvSpPr>
          <p:cNvPr id="17" name="Прямоугольник 16"/>
          <p:cNvSpPr/>
          <p:nvPr/>
        </p:nvSpPr>
        <p:spPr>
          <a:xfrm>
            <a:off x="0" y="2271701"/>
            <a:ext cx="3643338" cy="1107996"/>
          </a:xfrm>
          <a:prstGeom prst="rect">
            <a:avLst/>
          </a:prstGeom>
        </p:spPr>
        <p:txBody>
          <a:bodyPr wrap="square">
            <a:spAutoFit/>
          </a:bodyPr>
          <a:lstStyle/>
          <a:p>
            <a:pPr algn="ctr"/>
            <a:r>
              <a:rPr lang="en-US" sz="2200" b="1" dirty="0" smtClean="0">
                <a:solidFill>
                  <a:schemeClr val="accent1"/>
                </a:solidFill>
                <a:latin typeface="Times New Roman" pitchFamily="18" charset="0"/>
                <a:cs typeface="Times New Roman" pitchFamily="18" charset="0"/>
              </a:rPr>
              <a:t>Department 7 “Experimental Nuclear Physics and </a:t>
            </a:r>
            <a:r>
              <a:rPr lang="en-US" sz="2200" b="1" dirty="0" err="1" smtClean="0">
                <a:solidFill>
                  <a:schemeClr val="accent1"/>
                </a:solidFill>
                <a:latin typeface="Times New Roman" pitchFamily="18" charset="0"/>
                <a:cs typeface="Times New Roman" pitchFamily="18" charset="0"/>
              </a:rPr>
              <a:t>Cosmophysics</a:t>
            </a:r>
            <a:r>
              <a:rPr lang="en-US" sz="2200" b="1" dirty="0" smtClean="0">
                <a:solidFill>
                  <a:schemeClr val="accent1"/>
                </a:solidFill>
                <a:latin typeface="Times New Roman" pitchFamily="18" charset="0"/>
                <a:cs typeface="Times New Roman" pitchFamily="18" charset="0"/>
              </a:rPr>
              <a:t>”</a:t>
            </a:r>
            <a:endParaRPr lang="ru-RU" sz="2200" b="1" dirty="0">
              <a:solidFill>
                <a:schemeClr val="accent1"/>
              </a:solidFill>
            </a:endParaRPr>
          </a:p>
        </p:txBody>
      </p:sp>
      <p:pic>
        <p:nvPicPr>
          <p:cNvPr id="18" name="Picture 2"/>
          <p:cNvPicPr>
            <a:picLocks noChangeAspect="1" noChangeArrowheads="1"/>
          </p:cNvPicPr>
          <p:nvPr/>
        </p:nvPicPr>
        <p:blipFill>
          <a:blip r:embed="rId3" cstate="print"/>
          <a:srcRect/>
          <a:stretch>
            <a:fillRect/>
          </a:stretch>
        </p:blipFill>
        <p:spPr bwMode="auto">
          <a:xfrm>
            <a:off x="1146821" y="3571876"/>
            <a:ext cx="1020089" cy="1662855"/>
          </a:xfrm>
          <a:prstGeom prst="rect">
            <a:avLst/>
          </a:prstGeom>
          <a:noFill/>
          <a:ln w="9525">
            <a:noFill/>
            <a:miter lim="800000"/>
            <a:headEnd/>
            <a:tailEnd/>
          </a:ln>
          <a:effectLst/>
        </p:spPr>
      </p:pic>
      <p:sp>
        <p:nvSpPr>
          <p:cNvPr id="2" name="Прямоугольник 1"/>
          <p:cNvSpPr/>
          <p:nvPr/>
        </p:nvSpPr>
        <p:spPr>
          <a:xfrm>
            <a:off x="1146822" y="5534025"/>
            <a:ext cx="8730604" cy="523220"/>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Speaker: </a:t>
            </a:r>
            <a:r>
              <a:rPr lang="en-US" sz="2800" dirty="0" err="1" smtClean="0">
                <a:latin typeface="Times New Roman" panose="02020603050405020304" pitchFamily="18" charset="0"/>
                <a:cs typeface="Times New Roman" panose="02020603050405020304" pitchFamily="18" charset="0"/>
              </a:rPr>
              <a:t>Yujakov</a:t>
            </a:r>
            <a:r>
              <a:rPr lang="en-US" sz="2800" dirty="0" smtClean="0">
                <a:latin typeface="Times New Roman" panose="02020603050405020304" pitchFamily="18" charset="0"/>
                <a:cs typeface="Times New Roman" panose="02020603050405020304" pitchFamily="18" charset="0"/>
              </a:rPr>
              <a:t> Ilya</a:t>
            </a:r>
            <a:endParaRPr lang="ru-RU"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Conclusion</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75258" y="1075908"/>
            <a:ext cx="10705513" cy="5693866"/>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Analyzing the data obtained in the work , the following conclusions can be drawn:</a:t>
            </a:r>
            <a:endParaRPr lang="ru-RU" sz="2800" dirty="0" smtClean="0">
              <a:latin typeface="Times New Roman" panose="02020603050405020304" pitchFamily="18" charset="0"/>
              <a:cs typeface="Times New Roman" panose="02020603050405020304" pitchFamily="18" charset="0"/>
            </a:endParaRPr>
          </a:p>
          <a:p>
            <a:pPr lvl="0" algn="just"/>
            <a:r>
              <a:rPr lang="en-US" sz="2800" dirty="0" smtClean="0">
                <a:latin typeface="Times New Roman" panose="02020603050405020304" pitchFamily="18" charset="0"/>
                <a:cs typeface="Times New Roman" panose="02020603050405020304" pitchFamily="18" charset="0"/>
              </a:rPr>
              <a:t>The methodology for assessing and restoring the activity of the source has been worked out;</a:t>
            </a:r>
            <a:endParaRPr lang="ru-RU" sz="2800" dirty="0" smtClean="0">
              <a:latin typeface="Times New Roman" panose="02020603050405020304" pitchFamily="18" charset="0"/>
              <a:cs typeface="Times New Roman" panose="02020603050405020304" pitchFamily="18" charset="0"/>
            </a:endParaRPr>
          </a:p>
          <a:p>
            <a:pPr lvl="0" algn="just"/>
            <a:r>
              <a:rPr lang="en-US" sz="2800" dirty="0" smtClean="0">
                <a:latin typeface="Times New Roman" panose="02020603050405020304" pitchFamily="18" charset="0"/>
                <a:cs typeface="Times New Roman" panose="02020603050405020304" pitchFamily="18" charset="0"/>
              </a:rPr>
              <a:t>The real efficiency of the collimator for the operation of the xenon-gamma spectrometer is estimated;</a:t>
            </a:r>
            <a:endParaRPr lang="ru-RU" sz="2800" dirty="0" smtClean="0">
              <a:latin typeface="Times New Roman" panose="02020603050405020304" pitchFamily="18" charset="0"/>
              <a:cs typeface="Times New Roman" panose="02020603050405020304" pitchFamily="18" charset="0"/>
            </a:endParaRPr>
          </a:p>
          <a:p>
            <a:pPr lvl="0" algn="just"/>
            <a:r>
              <a:rPr lang="en-US" sz="2800" dirty="0" smtClean="0">
                <a:latin typeface="Times New Roman" panose="02020603050405020304" pitchFamily="18" charset="0"/>
                <a:cs typeface="Times New Roman" panose="02020603050405020304" pitchFamily="18" charset="0"/>
              </a:rPr>
              <a:t>Dependences of activity estimates are obtained depending on the distance between the detector and the source.</a:t>
            </a:r>
            <a:endParaRPr lang="ru-RU"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These conclusions are necessary primarily for comparing the real values in experiments with the results obtained in modeling, in addition, these actions are necessary for the future machine learning of a robotic installation developed at the 7th department of the </a:t>
            </a:r>
            <a:r>
              <a:rPr lang="en-US" sz="2800" dirty="0" err="1" smtClean="0">
                <a:latin typeface="Times New Roman" panose="02020603050405020304" pitchFamily="18" charset="0"/>
                <a:cs typeface="Times New Roman" panose="02020603050405020304" pitchFamily="18" charset="0"/>
              </a:rPr>
              <a:t>MEPhI</a:t>
            </a:r>
            <a:r>
              <a:rPr lang="en-US" sz="2800" dirty="0" smtClean="0">
                <a:latin typeface="Times New Roman" panose="02020603050405020304" pitchFamily="18" charset="0"/>
                <a:cs typeface="Times New Roman" panose="02020603050405020304" pitchFamily="18" charset="0"/>
              </a:rPr>
              <a:t> Research Institute</a:t>
            </a:r>
            <a:r>
              <a:rPr lang="ru-R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85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quarter" idx="10"/>
          </p:nvPr>
        </p:nvSpPr>
        <p:spPr/>
        <p:txBody>
          <a:bodyPr/>
          <a:lstStyle/>
          <a:p>
            <a:endParaRPr lang="ru-RU" dirty="0"/>
          </a:p>
        </p:txBody>
      </p:sp>
      <p:sp>
        <p:nvSpPr>
          <p:cNvPr id="4" name="Текст 3"/>
          <p:cNvSpPr>
            <a:spLocks noGrp="1"/>
          </p:cNvSpPr>
          <p:nvPr>
            <p:ph type="body" sz="quarter" idx="11"/>
          </p:nvPr>
        </p:nvSpPr>
        <p:spPr>
          <a:xfrm>
            <a:off x="2047875" y="2752725"/>
            <a:ext cx="9105900" cy="2285999"/>
          </a:xfrm>
        </p:spPr>
        <p:txBody>
          <a:bodyPr/>
          <a:lstStyle/>
          <a:p>
            <a:r>
              <a:rPr lang="en-US" sz="6000" dirty="0">
                <a:latin typeface="Times New Roman" panose="02020603050405020304" pitchFamily="18" charset="0"/>
                <a:cs typeface="Times New Roman" panose="02020603050405020304" pitchFamily="18" charset="0"/>
              </a:rPr>
              <a:t>Thank your kind attention!</a:t>
            </a:r>
            <a:endParaRPr lang="ru-RU"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90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472" y="310233"/>
            <a:ext cx="8900951" cy="523220"/>
          </a:xfrm>
        </p:spPr>
        <p:txBody>
          <a:bodyPr/>
          <a:lstStyle/>
          <a:p>
            <a:r>
              <a:rPr lang="en-US" dirty="0" smtClean="0">
                <a:latin typeface="Times New Roman" panose="02020603050405020304" pitchFamily="18" charset="0"/>
                <a:cs typeface="Times New Roman" panose="02020603050405020304" pitchFamily="18" charset="0"/>
              </a:rPr>
              <a:t>Introduction  </a:t>
            </a:r>
            <a:endParaRPr lang="ru-RU"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11"/>
          </p:nvPr>
        </p:nvSpPr>
        <p:spPr>
          <a:xfrm>
            <a:off x="376693" y="833453"/>
            <a:ext cx="10553905" cy="5632311"/>
          </a:xfrm>
        </p:spPr>
        <p:txBody>
          <a:bodyPr/>
          <a:lstStyle/>
          <a:p>
            <a:pPr algn="just"/>
            <a:r>
              <a:rPr lang="en-US" sz="2800" dirty="0" smtClean="0">
                <a:latin typeface="Times New Roman" panose="02020603050405020304" pitchFamily="18" charset="0"/>
                <a:cs typeface="Times New Roman" panose="02020603050405020304" pitchFamily="18" charset="0"/>
              </a:rPr>
              <a:t>At the moment, there are many problems associated with the assessment and identification of </a:t>
            </a:r>
            <a:r>
              <a:rPr lang="en-US" sz="2800" dirty="0" err="1" smtClean="0">
                <a:latin typeface="Times New Roman" panose="02020603050405020304" pitchFamily="18" charset="0"/>
                <a:cs typeface="Times New Roman" panose="02020603050405020304" pitchFamily="18" charset="0"/>
              </a:rPr>
              <a:t>radionuclides</a:t>
            </a:r>
            <a:r>
              <a:rPr lang="en-US" sz="2800" dirty="0" smtClean="0">
                <a:latin typeface="Times New Roman" panose="02020603050405020304" pitchFamily="18" charset="0"/>
                <a:cs typeface="Times New Roman" panose="02020603050405020304" pitchFamily="18" charset="0"/>
              </a:rPr>
              <a:t>. In particular, to assess the contamination of an area, it is necessary to obtain both spectra with good energy resolution and to be able to assess the activity of radioactive sources. One of such devices is considered to be, a xenon gamma spectrometer.</a:t>
            </a:r>
            <a:endParaRPr lang="ru-RU"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 gamma spectrometer has a good energy resolution, but it is quite problematic to evaluate the activity on this device. This is due to the fact that the registration efficiency is quite low and often the Activity values turned out to be quite low or greatly overestimated. In this regard, it was decided to focus on measurement methods and methods of processing source spectra, in particular.</a:t>
            </a:r>
            <a:endParaRPr lang="ru-RU" sz="2800"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353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Gamma-ray Spectrometers</a:t>
            </a:r>
            <a:endParaRPr lang="ru-RU" dirty="0">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27963" t="64052" r="52795" b="10084"/>
          <a:stretch/>
        </p:blipFill>
        <p:spPr bwMode="auto">
          <a:xfrm>
            <a:off x="1266825" y="1307324"/>
            <a:ext cx="3905250" cy="3051175"/>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59775" t="57925" r="19316" b="16634"/>
          <a:stretch/>
        </p:blipFill>
        <p:spPr bwMode="auto">
          <a:xfrm>
            <a:off x="6019801" y="1363596"/>
            <a:ext cx="5057775" cy="3051175"/>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771526" y="4428839"/>
            <a:ext cx="10829924" cy="1323439"/>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Where under 1 implied  a voltage converter for a high–voltage source; 2 is a charge–sensitive amplifier; 3 is a tap for filling the detector with gas; 4 is a high–voltage power supply unit; 5 is a ceramic hermetic lead; 6 is a cylindrical ionization chamber; 7 is an anode; 8 is thermal insulation; 9 is an ionization chamber housing; 10 is a protective aluminum housing.</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597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Some words about experiment methods</a:t>
            </a:r>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рямоугольник 2"/>
              <p:cNvSpPr/>
              <p:nvPr/>
            </p:nvSpPr>
            <p:spPr>
              <a:xfrm>
                <a:off x="559572" y="1219200"/>
                <a:ext cx="10365603" cy="3557192"/>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In general , the basic value for evaluating any element , the formula for evaluating activity can be presented in the following form:</a:t>
                </a:r>
                <a:endParaRPr lang="ru-RU" sz="280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ru-RU" sz="2800" i="1">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𝑚</m:t>
                          </m:r>
                        </m:sub>
                      </m:sSub>
                      <m:r>
                        <a:rPr lang="en-US" sz="2800" i="1">
                          <a:latin typeface="Cambria Math" panose="02040503050406030204" pitchFamily="18" charset="0"/>
                        </a:rPr>
                        <m:t>=4</m:t>
                      </m:r>
                      <m:r>
                        <a:rPr lang="en-US" sz="2800" i="1">
                          <a:latin typeface="Cambria Math" panose="02040503050406030204" pitchFamily="18" charset="0"/>
                        </a:rPr>
                        <m:t>𝜋</m:t>
                      </m:r>
                      <m:r>
                        <a:rPr lang="en-US" sz="2800" i="1">
                          <a:latin typeface="Cambria Math" panose="02040503050406030204" pitchFamily="18" charset="0"/>
                        </a:rPr>
                        <m:t>∗</m:t>
                      </m:r>
                      <m:f>
                        <m:fPr>
                          <m:ctrlPr>
                            <a:rPr lang="ru-RU" sz="2800" i="1">
                              <a:latin typeface="Cambria Math" panose="02040503050406030204" pitchFamily="18" charset="0"/>
                            </a:rPr>
                          </m:ctrlPr>
                        </m:fPr>
                        <m:num>
                          <m:sSub>
                            <m:sSubPr>
                              <m:ctrlPr>
                                <a:rPr lang="ru-RU" sz="2800" i="1">
                                  <a:latin typeface="Cambria Math" panose="02040503050406030204" pitchFamily="18" charset="0"/>
                                </a:rPr>
                              </m:ctrlPr>
                            </m:sSubPr>
                            <m:e>
                              <m:r>
                                <a:rPr lang="en-US" sz="2800" i="1">
                                  <a:latin typeface="Cambria Math" panose="02040503050406030204" pitchFamily="18" charset="0"/>
                                </a:rPr>
                                <m:t>𝑁</m:t>
                              </m:r>
                            </m:e>
                            <m:sub>
                              <m:r>
                                <a:rPr lang="ru-RU" sz="2800" i="1">
                                  <a:latin typeface="Cambria Math" panose="02040503050406030204" pitchFamily="18" charset="0"/>
                                </a:rPr>
                                <m:t>пик</m:t>
                              </m:r>
                            </m:sub>
                          </m:sSub>
                        </m:num>
                        <m:den>
                          <m:r>
                            <a:rPr lang="en-US" sz="2800" i="1">
                              <a:latin typeface="Cambria Math" panose="02040503050406030204" pitchFamily="18" charset="0"/>
                            </a:rPr>
                            <m:t>𝜀𝜂𝛺</m:t>
                          </m:r>
                          <m:r>
                            <a:rPr lang="en-US" sz="2800" i="1">
                              <a:latin typeface="Cambria Math" panose="02040503050406030204" pitchFamily="18" charset="0"/>
                            </a:rPr>
                            <m:t>𝑡</m:t>
                          </m:r>
                        </m:den>
                      </m:f>
                      <m:r>
                        <a:rPr lang="en-US" sz="2800" i="1">
                          <a:latin typeface="Cambria Math" panose="02040503050406030204" pitchFamily="18" charset="0"/>
                        </a:rPr>
                        <m:t>∗100%</m:t>
                      </m:r>
                    </m:oMath>
                  </m:oMathPara>
                </a14:m>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where </a:t>
                </a:r>
                <a:r>
                  <a:rPr lang="ru-RU" sz="2800" dirty="0">
                    <a:latin typeface="Times New Roman" panose="02020603050405020304" pitchFamily="18" charset="0"/>
                    <a:cs typeface="Times New Roman" panose="02020603050405020304" pitchFamily="18" charset="0"/>
                  </a:rPr>
                  <a:t>А</a:t>
                </a:r>
                <a:r>
                  <a:rPr lang="en-US" sz="2800" baseline="-25000"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is the activity of the source at the time of measurement, </a:t>
                </a:r>
                <a:r>
                  <a:rPr lang="ru-RU" sz="2800" dirty="0">
                    <a:latin typeface="Times New Roman" panose="02020603050405020304" pitchFamily="18" charset="0"/>
                    <a:cs typeface="Times New Roman" panose="02020603050405020304" pitchFamily="18" charset="0"/>
                  </a:rPr>
                  <a:t>η</a:t>
                </a:r>
                <a:r>
                  <a:rPr lang="en-US" sz="2800" dirty="0">
                    <a:latin typeface="Times New Roman" panose="02020603050405020304" pitchFamily="18" charset="0"/>
                    <a:cs typeface="Times New Roman" panose="02020603050405020304" pitchFamily="18" charset="0"/>
                  </a:rPr>
                  <a:t> is the quantum yield, t is the time of the spectrum set, N is the number of events at the peak of total absorption. Ω is the solid angle between the detector and the source</a:t>
                </a:r>
                <a:r>
                  <a:rPr lang="en-US" dirty="0"/>
                  <a:t>.</a:t>
                </a:r>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59572" y="1219200"/>
                <a:ext cx="10365603" cy="3557192"/>
              </a:xfrm>
              <a:prstGeom prst="rect">
                <a:avLst/>
              </a:prstGeom>
              <a:blipFill>
                <a:blip r:embed="rId2"/>
                <a:stretch>
                  <a:fillRect l="-1235" t="-1712" r="-1176" b="-3767"/>
                </a:stretch>
              </a:blipFill>
            </p:spPr>
            <p:txBody>
              <a:bodyPr/>
              <a:lstStyle/>
              <a:p>
                <a:r>
                  <a:rPr lang="ru-RU">
                    <a:noFill/>
                  </a:rPr>
                  <a:t> </a:t>
                </a:r>
              </a:p>
            </p:txBody>
          </p:sp>
        </mc:Fallback>
      </mc:AlternateContent>
    </p:spTree>
    <p:extLst>
      <p:ext uri="{BB962C8B-B14F-4D97-AF65-F5344CB8AC3E}">
        <p14:creationId xmlns:p14="http://schemas.microsoft.com/office/powerpoint/2010/main" val="4147418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Some words about experiment methods</a:t>
            </a:r>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рямоугольник 2"/>
              <p:cNvSpPr/>
              <p:nvPr/>
            </p:nvSpPr>
            <p:spPr>
              <a:xfrm>
                <a:off x="723901" y="1219200"/>
                <a:ext cx="10029824" cy="2886111"/>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In our case, the formula for the solid angle is:</a:t>
                </a:r>
              </a:p>
              <a:p>
                <a:pPr algn="just"/>
                <a:endParaRPr lang="ru-RU" sz="2800" dirty="0">
                  <a:latin typeface="Times New Roman" panose="02020603050405020304" pitchFamily="18" charset="0"/>
                  <a:cs typeface="Times New Roman" panose="02020603050405020304" pitchFamily="18" charset="0"/>
                </a:endParaRPr>
              </a:p>
              <a:p>
                <a:pPr algn="ctr"/>
                <a:r>
                  <a:rPr lang="ru-RU" sz="2800" dirty="0">
                    <a:latin typeface="Times New Roman" panose="02020603050405020304" pitchFamily="18" charset="0"/>
                    <a:cs typeface="Times New Roman" panose="02020603050405020304" pitchFamily="18" charset="0"/>
                  </a:rPr>
                  <a:t>Ω</a:t>
                </a:r>
                <a:r>
                  <a:rPr lang="en-US" sz="2800" dirty="0">
                    <a:latin typeface="Times New Roman" panose="02020603050405020304" pitchFamily="18" charset="0"/>
                    <a:cs typeface="Times New Roman" panose="02020603050405020304" pitchFamily="18" charset="0"/>
                  </a:rPr>
                  <a:t>=</a:t>
                </a:r>
                <a14:m>
                  <m:oMath xmlns:m="http://schemas.openxmlformats.org/officeDocument/2006/math">
                    <m:r>
                      <a:rPr lang="en-US" sz="2800" i="1">
                        <a:latin typeface="Cambria Math" panose="02040503050406030204" pitchFamily="18" charset="0"/>
                      </a:rPr>
                      <m:t>4</m:t>
                    </m:r>
                    <m:r>
                      <a:rPr lang="en-US" sz="2800" i="1">
                        <a:latin typeface="Cambria Math" panose="02040503050406030204" pitchFamily="18" charset="0"/>
                      </a:rPr>
                      <m:t>𝑎𝑟𝑐𝑡𝑔</m:t>
                    </m:r>
                    <m:f>
                      <m:fPr>
                        <m:ctrlPr>
                          <a:rPr lang="ru-RU" sz="2800" i="1">
                            <a:latin typeface="Cambria Math" panose="02040503050406030204" pitchFamily="18" charset="0"/>
                          </a:rPr>
                        </m:ctrlPr>
                      </m:fPr>
                      <m:num>
                        <m:r>
                          <a:rPr lang="en-US" sz="2800" i="1">
                            <a:latin typeface="Cambria Math" panose="02040503050406030204" pitchFamily="18" charset="0"/>
                          </a:rPr>
                          <m:t>𝑎𝑏</m:t>
                        </m:r>
                      </m:num>
                      <m:den>
                        <m:r>
                          <a:rPr lang="en-US" sz="2800" i="1">
                            <a:latin typeface="Cambria Math" panose="02040503050406030204" pitchFamily="18" charset="0"/>
                          </a:rPr>
                          <m:t>2</m:t>
                        </m:r>
                        <m:r>
                          <a:rPr lang="en-US" sz="2800" i="1">
                            <a:latin typeface="Cambria Math" panose="02040503050406030204" pitchFamily="18" charset="0"/>
                          </a:rPr>
                          <m:t>𝑑</m:t>
                        </m:r>
                        <m:rad>
                          <m:radPr>
                            <m:degHide m:val="on"/>
                            <m:ctrlPr>
                              <a:rPr lang="ru-RU" sz="2800" i="1">
                                <a:latin typeface="Cambria Math" panose="02040503050406030204" pitchFamily="18" charset="0"/>
                              </a:rPr>
                            </m:ctrlPr>
                          </m:radPr>
                          <m:deg/>
                          <m:e>
                            <m:sSup>
                              <m:sSupPr>
                                <m:ctrlPr>
                                  <a:rPr lang="ru-RU" sz="2800" i="1">
                                    <a:latin typeface="Cambria Math" panose="02040503050406030204" pitchFamily="18" charset="0"/>
                                  </a:rPr>
                                </m:ctrlPr>
                              </m:sSupPr>
                              <m:e>
                                <m:r>
                                  <a:rPr lang="en-US" sz="2800" i="1">
                                    <a:latin typeface="Cambria Math" panose="02040503050406030204" pitchFamily="18" charset="0"/>
                                  </a:rPr>
                                  <m:t>𝑑</m:t>
                                </m:r>
                              </m:e>
                              <m:sup>
                                <m:r>
                                  <a:rPr lang="en-US" sz="2800" i="1">
                                    <a:latin typeface="Cambria Math" panose="02040503050406030204" pitchFamily="18" charset="0"/>
                                  </a:rPr>
                                  <m:t>2</m:t>
                                </m:r>
                              </m:sup>
                            </m:sSup>
                            <m:r>
                              <a:rPr lang="en-US" sz="2800" i="1">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𝑎</m:t>
                                </m:r>
                              </m:e>
                              <m:sup>
                                <m:r>
                                  <a:rPr lang="en-US" sz="2800" i="1">
                                    <a:latin typeface="Cambria Math" panose="02040503050406030204" pitchFamily="18" charset="0"/>
                                  </a:rPr>
                                  <m:t>2</m:t>
                                </m:r>
                              </m:sup>
                            </m:sSup>
                            <m:r>
                              <a:rPr lang="en-US" sz="2800" i="1">
                                <a:latin typeface="Cambria Math" panose="02040503050406030204" pitchFamily="18" charset="0"/>
                              </a:rPr>
                              <m:t>+</m:t>
                            </m:r>
                            <m:sSup>
                              <m:sSupPr>
                                <m:ctrlPr>
                                  <a:rPr lang="ru-RU" sz="2800" i="1">
                                    <a:latin typeface="Cambria Math" panose="02040503050406030204" pitchFamily="18" charset="0"/>
                                  </a:rPr>
                                </m:ctrlPr>
                              </m:sSupPr>
                              <m:e>
                                <m:r>
                                  <a:rPr lang="en-US" sz="2800" i="1">
                                    <a:latin typeface="Cambria Math" panose="02040503050406030204" pitchFamily="18" charset="0"/>
                                  </a:rPr>
                                  <m:t>𝑏</m:t>
                                </m:r>
                              </m:e>
                              <m:sup>
                                <m:r>
                                  <a:rPr lang="en-US" sz="2800" i="1">
                                    <a:latin typeface="Cambria Math" panose="02040503050406030204" pitchFamily="18" charset="0"/>
                                  </a:rPr>
                                  <m:t>2</m:t>
                                </m:r>
                              </m:sup>
                            </m:sSup>
                          </m:e>
                        </m:rad>
                      </m:den>
                    </m:f>
                  </m:oMath>
                </a14:m>
                <a:endParaRPr lang="en-US" sz="2800" dirty="0">
                  <a:latin typeface="Times New Roman" panose="02020603050405020304" pitchFamily="18" charset="0"/>
                  <a:cs typeface="Times New Roman" panose="02020603050405020304" pitchFamily="18" charset="0"/>
                </a:endParaRPr>
              </a:p>
              <a:p>
                <a:pPr algn="just"/>
                <a:endParaRPr lang="ru-RU"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Where d is the distance between the source and the detector, and b are the dimensions of the rectangular section of the detector.</a:t>
                </a:r>
                <a:endParaRPr lang="ru-RU" sz="2800" dirty="0">
                  <a:latin typeface="Times New Roman" panose="02020603050405020304" pitchFamily="18" charset="0"/>
                  <a:cs typeface="Times New Roman" panose="02020603050405020304" pitchFamily="18"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723901" y="1219200"/>
                <a:ext cx="10029824" cy="2886111"/>
              </a:xfrm>
              <a:prstGeom prst="rect">
                <a:avLst/>
              </a:prstGeom>
              <a:blipFill>
                <a:blip r:embed="rId2"/>
                <a:stretch>
                  <a:fillRect l="-1277" t="-2114" r="-1216" b="-5074"/>
                </a:stretch>
              </a:blipFill>
            </p:spPr>
            <p:txBody>
              <a:bodyPr/>
              <a:lstStyle/>
              <a:p>
                <a:r>
                  <a:rPr lang="ru-RU">
                    <a:noFill/>
                  </a:rPr>
                  <a:t> </a:t>
                </a:r>
              </a:p>
            </p:txBody>
          </p:sp>
        </mc:Fallback>
      </mc:AlternateContent>
    </p:spTree>
    <p:extLst>
      <p:ext uri="{BB962C8B-B14F-4D97-AF65-F5344CB8AC3E}">
        <p14:creationId xmlns:p14="http://schemas.microsoft.com/office/powerpoint/2010/main" val="2977285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Conducting the experiment </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37625" y="1561514"/>
            <a:ext cx="11071273" cy="2677656"/>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The most active cobalt source available in the laboratory was selected for the experiment. The approximate activity of the source at the time of the series was 2</a:t>
            </a:r>
            <a:r>
              <a:rPr lang="ru-R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8 MeV. The detector was placed in a lead collimator.</a:t>
            </a:r>
            <a:endParaRPr lang="ru-RU"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 distance between the source and the center of the side surface of the detector was 1m at the time of the first series. In subsequent tests, the step was 0</a:t>
            </a:r>
            <a:r>
              <a:rPr lang="ru-RU"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25 m and so up to 2</a:t>
            </a:r>
            <a:r>
              <a:rPr lang="ru-R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5 m.</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111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4925" y="359101"/>
            <a:ext cx="8155598" cy="517200"/>
          </a:xfrm>
        </p:spPr>
        <p:txBody>
          <a:bodyPr/>
          <a:lstStyle/>
          <a:p>
            <a:r>
              <a:rPr lang="en-US" dirty="0" smtClean="0">
                <a:latin typeface="Times New Roman" panose="02020603050405020304" pitchFamily="18" charset="0"/>
                <a:cs typeface="Times New Roman" panose="02020603050405020304" pitchFamily="18" charset="0"/>
              </a:rPr>
              <a:t>Position In experiment</a:t>
            </a:r>
            <a:endParaRPr lang="ru-RU" dirty="0">
              <a:latin typeface="Times New Roman" panose="02020603050405020304" pitchFamily="18" charset="0"/>
              <a:cs typeface="Times New Roman" panose="02020603050405020304" pitchFamily="18" charset="0"/>
            </a:endParaRPr>
          </a:p>
        </p:txBody>
      </p:sp>
      <p:sp>
        <p:nvSpPr>
          <p:cNvPr id="6" name="Текст 5"/>
          <p:cNvSpPr>
            <a:spLocks noGrp="1"/>
          </p:cNvSpPr>
          <p:nvPr>
            <p:ph type="body" sz="quarter" idx="10"/>
          </p:nvPr>
        </p:nvSpPr>
        <p:spPr/>
        <p:txBody>
          <a:bodyPr/>
          <a:lstStyle/>
          <a:p>
            <a:endParaRPr lang="ru-RU"/>
          </a:p>
        </p:txBody>
      </p:sp>
      <p:sp>
        <p:nvSpPr>
          <p:cNvPr id="7" name="Текст 6"/>
          <p:cNvSpPr>
            <a:spLocks noGrp="1"/>
          </p:cNvSpPr>
          <p:nvPr>
            <p:ph type="body" sz="quarter" idx="11"/>
          </p:nvPr>
        </p:nvSpPr>
        <p:spPr/>
        <p:txBody>
          <a:bodyPr/>
          <a:lstStyle/>
          <a:p>
            <a:endParaRPr lang="ru-RU"/>
          </a:p>
        </p:txBody>
      </p:sp>
      <p:pic>
        <p:nvPicPr>
          <p:cNvPr id="4" name="Объект 3"/>
          <p:cNvPicPr>
            <a:picLocks noGrp="1"/>
          </p:cNvPicPr>
          <p:nvPr>
            <p:ph idx="4294967295"/>
          </p:nvPr>
        </p:nvPicPr>
        <p:blipFill rotWithShape="1">
          <a:blip r:embed="rId2"/>
          <a:srcRect l="30273" t="32156" r="9054" b="35815"/>
          <a:stretch/>
        </p:blipFill>
        <p:spPr bwMode="auto">
          <a:xfrm>
            <a:off x="318135" y="1370209"/>
            <a:ext cx="10515600" cy="3122612"/>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1304925" y="4762501"/>
            <a:ext cx="8877300" cy="1209854"/>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rPr>
              <a:t>Where the number 1 understands as the source, 2 as the detector in the collimator, r is the distance from the source to the detector, b is the total length of the detector, a is the radius of the side.</a:t>
            </a:r>
            <a:endParaRPr lang="ru-RU" sz="2400" dirty="0"/>
          </a:p>
        </p:txBody>
      </p:sp>
    </p:spTree>
    <p:extLst>
      <p:ext uri="{BB962C8B-B14F-4D97-AF65-F5344CB8AC3E}">
        <p14:creationId xmlns:p14="http://schemas.microsoft.com/office/powerpoint/2010/main" val="2447450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Typical Gamma-ray spectra </a:t>
            </a:r>
            <a:endParaRPr lang="ru-RU" dirty="0"/>
          </a:p>
        </p:txBody>
      </p:sp>
      <p:sp>
        <p:nvSpPr>
          <p:cNvPr id="5" name="Прямоугольник 4"/>
          <p:cNvSpPr/>
          <p:nvPr/>
        </p:nvSpPr>
        <p:spPr>
          <a:xfrm>
            <a:off x="3121504" y="2484678"/>
            <a:ext cx="7169126" cy="477054"/>
          </a:xfrm>
          <a:prstGeom prst="rect">
            <a:avLst/>
          </a:prstGeom>
        </p:spPr>
        <p:txBody>
          <a:bodyPr wrap="square">
            <a:spAutoFit/>
          </a:bodyPr>
          <a:lstStyle/>
          <a:p>
            <a:endParaRPr lang="ru-RU" sz="2500" dirty="0">
              <a:solidFill>
                <a:srgbClr val="FF0000"/>
              </a:solidFill>
            </a:endParaRPr>
          </a:p>
        </p:txBody>
      </p:sp>
      <p:pic>
        <p:nvPicPr>
          <p:cNvPr id="7" name="Объект 6"/>
          <p:cNvPicPr>
            <a:picLocks noGrp="1" noChangeAspect="1"/>
          </p:cNvPicPr>
          <p:nvPr>
            <p:ph idx="1"/>
          </p:nvPr>
        </p:nvPicPr>
        <p:blipFill rotWithShape="1">
          <a:blip r:embed="rId2"/>
          <a:srcRect l="25621" t="34002" r="9860" b="16785"/>
          <a:stretch/>
        </p:blipFill>
        <p:spPr>
          <a:xfrm>
            <a:off x="601285" y="1571626"/>
            <a:ext cx="10500683" cy="4505324"/>
          </a:xfrm>
          <a:prstGeom prst="rect">
            <a:avLst/>
          </a:prstGeom>
        </p:spPr>
      </p:pic>
    </p:spTree>
    <p:extLst>
      <p:ext uri="{BB962C8B-B14F-4D97-AF65-F5344CB8AC3E}">
        <p14:creationId xmlns:p14="http://schemas.microsoft.com/office/powerpoint/2010/main" val="618639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Results </a:t>
            </a:r>
            <a:endParaRPr lang="ru-RU" dirty="0"/>
          </a:p>
        </p:txBody>
      </p:sp>
      <p:sp>
        <p:nvSpPr>
          <p:cNvPr id="5" name="Прямоугольник 4"/>
          <p:cNvSpPr/>
          <p:nvPr/>
        </p:nvSpPr>
        <p:spPr>
          <a:xfrm>
            <a:off x="3259016" y="2376492"/>
            <a:ext cx="6096000" cy="461665"/>
          </a:xfrm>
          <a:prstGeom prst="rect">
            <a:avLst/>
          </a:prstGeom>
        </p:spPr>
        <p:txBody>
          <a:bodyPr>
            <a:spAutoFit/>
          </a:bodyPr>
          <a:lstStyle/>
          <a:p>
            <a:r>
              <a:rPr lang="ru-RU" sz="2400" dirty="0" smtClean="0">
                <a:solidFill>
                  <a:srgbClr val="FF0000"/>
                </a:solidFill>
                <a:latin typeface="Times New Roman" panose="02020603050405020304" pitchFamily="18" charset="0"/>
              </a:rPr>
              <a:t> </a:t>
            </a:r>
          </a:p>
        </p:txBody>
      </p:sp>
      <p:pic>
        <p:nvPicPr>
          <p:cNvPr id="13" name="Объект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965171" cy="4067175"/>
          </a:xfrm>
        </p:spPr>
      </p:pic>
    </p:spTree>
    <p:extLst>
      <p:ext uri="{BB962C8B-B14F-4D97-AF65-F5344CB8AC3E}">
        <p14:creationId xmlns:p14="http://schemas.microsoft.com/office/powerpoint/2010/main" val="1809659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1082</TotalTime>
  <Words>553</Words>
  <Application>Microsoft Office PowerPoint</Application>
  <PresentationFormat>Широкоэкранный</PresentationFormat>
  <Paragraphs>33</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Calibri Light</vt:lpstr>
      <vt:lpstr>Cambria Math</vt:lpstr>
      <vt:lpstr>Montserrat</vt:lpstr>
      <vt:lpstr>Times New Roman</vt:lpstr>
      <vt:lpstr>Тема Office</vt:lpstr>
      <vt:lpstr>Презентация PowerPoint</vt:lpstr>
      <vt:lpstr>Introduction  </vt:lpstr>
      <vt:lpstr>Gamma-ray Spectrometers</vt:lpstr>
      <vt:lpstr>Some words about experiment methods</vt:lpstr>
      <vt:lpstr>Some words about experiment methods</vt:lpstr>
      <vt:lpstr>Conducting the experiment </vt:lpstr>
      <vt:lpstr>Position In experiment</vt:lpstr>
      <vt:lpstr>Typical Gamma-ray spectra </vt:lpstr>
      <vt:lpstr>Results </vt:lpstr>
      <vt:lpstr>Conclusion</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Вольтер о'Дим</dc:creator>
  <cp:lastModifiedBy>Вольтер о'Дим</cp:lastModifiedBy>
  <cp:revision>32</cp:revision>
  <dcterms:created xsi:type="dcterms:W3CDTF">2023-10-26T08:25:59Z</dcterms:created>
  <dcterms:modified xsi:type="dcterms:W3CDTF">2023-11-02T10:35:08Z</dcterms:modified>
</cp:coreProperties>
</file>