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69" r:id="rId3"/>
    <p:sldId id="257" r:id="rId4"/>
    <p:sldId id="258" r:id="rId5"/>
    <p:sldId id="273" r:id="rId6"/>
    <p:sldId id="259" r:id="rId7"/>
    <p:sldId id="270" r:id="rId8"/>
    <p:sldId id="261" r:id="rId9"/>
    <p:sldId id="268" r:id="rId10"/>
    <p:sldId id="260" r:id="rId11"/>
    <p:sldId id="266" r:id="rId12"/>
    <p:sldId id="272" r:id="rId13"/>
    <p:sldId id="274" r:id="rId14"/>
    <p:sldId id="262" r:id="rId15"/>
    <p:sldId id="26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90278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1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56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9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599082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57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60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82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4894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65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021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E990B3-3ED7-F632-566A-9432F1A9F2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6" y="2013337"/>
            <a:ext cx="8361229" cy="2098226"/>
          </a:xfrm>
        </p:spPr>
        <p:txBody>
          <a:bodyPr/>
          <a:lstStyle/>
          <a:p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  <a:ea typeface="CMU Sans Serif" panose="02000603000000000000" pitchFamily="2" charset="0"/>
                <a:cs typeface="CMU Sans Serif" panose="02000603000000000000" pitchFamily="2" charset="0"/>
              </a:rPr>
              <a:t>Correlators in 6d-fishnet models</a:t>
            </a:r>
            <a:endParaRPr lang="ru-RU" sz="6000" dirty="0">
              <a:solidFill>
                <a:schemeClr val="tx1"/>
              </a:solidFill>
              <a:latin typeface="Century Gothic" panose="020B0502020202020204" pitchFamily="34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393F72-FC6E-2DB4-57EE-10C193F3F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4111563"/>
            <a:ext cx="6831673" cy="1086237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AvantGardeCTT" pitchFamily="2" charset="0"/>
              </a:rPr>
              <a:t>Iakhibbaev</a:t>
            </a:r>
            <a:r>
              <a:rPr lang="en-US" dirty="0">
                <a:solidFill>
                  <a:schemeClr val="tx1"/>
                </a:solidFill>
                <a:latin typeface="AvantGardeCTT" pitchFamily="2" charset="0"/>
              </a:rPr>
              <a:t> R.M.</a:t>
            </a:r>
          </a:p>
          <a:p>
            <a:r>
              <a:rPr lang="en-US" dirty="0">
                <a:solidFill>
                  <a:schemeClr val="tx1"/>
                </a:solidFill>
                <a:latin typeface="AvantGardeCTT" pitchFamily="2" charset="0"/>
              </a:rPr>
              <a:t>BLTP JINR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D835CF4-6A0C-FE78-AADE-EE6DD271235C}"/>
              </a:ext>
            </a:extLst>
          </p:cNvPr>
          <p:cNvSpPr txBox="1">
            <a:spLocks/>
          </p:cNvSpPr>
          <p:nvPr/>
        </p:nvSpPr>
        <p:spPr>
          <a:xfrm>
            <a:off x="0" y="121920"/>
            <a:ext cx="12192000" cy="355414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Ayss-2023</a:t>
            </a:r>
            <a:endParaRPr lang="ru-RU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928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5F5081-C682-1DE2-26C8-4A61DD428F6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alpha val="37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AvantGardeCTT" pitchFamily="2" charset="0"/>
              </a:rPr>
              <a:t>Mellin</a:t>
            </a:r>
            <a:r>
              <a:rPr lang="en-US" dirty="0">
                <a:solidFill>
                  <a:schemeClr val="tx1"/>
                </a:solidFill>
                <a:latin typeface="AvantGardeCTT" pitchFamily="2" charset="0"/>
              </a:rPr>
              <a:t> amplitudes in </a:t>
            </a:r>
            <a:r>
              <a:rPr lang="en-US" dirty="0" err="1">
                <a:solidFill>
                  <a:schemeClr val="tx1"/>
                </a:solidFill>
                <a:latin typeface="AvantGardeCTT" pitchFamily="2" charset="0"/>
              </a:rPr>
              <a:t>Regge</a:t>
            </a:r>
            <a:r>
              <a:rPr lang="en-US" dirty="0">
                <a:solidFill>
                  <a:schemeClr val="tx1"/>
                </a:solidFill>
                <a:latin typeface="AvantGardeCTT" pitchFamily="2" charset="0"/>
              </a:rPr>
              <a:t> limit</a:t>
            </a:r>
            <a:r>
              <a:rPr lang="ru-RU" dirty="0">
                <a:solidFill>
                  <a:schemeClr val="tx1"/>
                </a:solidFill>
                <a:latin typeface="AvantGardeCTT" pitchFamily="2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vantGardeCTT" pitchFamily="2" charset="0"/>
              </a:rPr>
              <a:t>6d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884AE8-A6E7-562B-8CEE-C301794E0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79904"/>
            <a:ext cx="9601200" cy="3581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>
                <a:latin typeface="AvantGardeCTT" pitchFamily="2" charset="0"/>
              </a:rPr>
              <a:t>Correlation function </a:t>
            </a:r>
          </a:p>
          <a:p>
            <a:endParaRPr lang="en-US" sz="1800" dirty="0">
              <a:latin typeface="AvantGardeCTT" pitchFamily="2" charset="0"/>
            </a:endParaRPr>
          </a:p>
          <a:p>
            <a:r>
              <a:rPr lang="en-US" sz="1800" dirty="0">
                <a:latin typeface="AvantGardeCTT" pitchFamily="2" charset="0"/>
              </a:rPr>
              <a:t>Factorization:</a:t>
            </a:r>
          </a:p>
          <a:p>
            <a:endParaRPr lang="en-US" sz="1800" dirty="0">
              <a:latin typeface="AvantGardeCTT" pitchFamily="2" charset="0"/>
            </a:endParaRPr>
          </a:p>
          <a:p>
            <a:endParaRPr lang="en-US" sz="1800" dirty="0">
              <a:latin typeface="AvantGardeCTT" pitchFamily="2" charset="0"/>
            </a:endParaRPr>
          </a:p>
          <a:p>
            <a:r>
              <a:rPr lang="en-US" sz="1800" dirty="0">
                <a:latin typeface="AvantGardeCTT" pitchFamily="2" charset="0"/>
              </a:rPr>
              <a:t>Simplification</a:t>
            </a:r>
            <a:endParaRPr lang="ru-RU" sz="18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42671F4-E2F9-99D6-B6D2-17770C0D6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689" y="2590491"/>
            <a:ext cx="4344024" cy="50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>
            <a:extLst>
              <a:ext uri="{FF2B5EF4-FFF2-40B4-BE49-F238E27FC236}">
                <a16:creationId xmlns:a16="http://schemas.microsoft.com/office/drawing/2014/main" id="{E1572603-B525-D9E0-2A3E-6BEC8DC2D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629" y="3011457"/>
            <a:ext cx="1281836" cy="24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0D944E3-E190-2B99-1E6C-2DCF8CF7EC2F}"/>
              </a:ext>
            </a:extLst>
          </p:cNvPr>
          <p:cNvSpPr txBox="1"/>
          <p:nvPr/>
        </p:nvSpPr>
        <p:spPr>
          <a:xfrm>
            <a:off x="8781662" y="2590680"/>
            <a:ext cx="17337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 err="1">
                <a:latin typeface="AvantGardeCTT" pitchFamily="2" charset="0"/>
              </a:rPr>
              <a:t>Regge</a:t>
            </a:r>
            <a:r>
              <a:rPr lang="en-US" dirty="0">
                <a:latin typeface="AvantGardeCTT" pitchFamily="2" charset="0"/>
              </a:rPr>
              <a:t> limit</a:t>
            </a:r>
          </a:p>
        </p:txBody>
      </p:sp>
      <p:pic>
        <p:nvPicPr>
          <p:cNvPr id="7" name="Picture 16">
            <a:extLst>
              <a:ext uri="{FF2B5EF4-FFF2-40B4-BE49-F238E27FC236}">
                <a16:creationId xmlns:a16="http://schemas.microsoft.com/office/drawing/2014/main" id="{7F7174D6-13FE-D858-0BE1-7EE3A1866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590" y="3312860"/>
            <a:ext cx="608027" cy="232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8">
            <a:extLst>
              <a:ext uri="{FF2B5EF4-FFF2-40B4-BE49-F238E27FC236}">
                <a16:creationId xmlns:a16="http://schemas.microsoft.com/office/drawing/2014/main" id="{E57AA15F-A54D-829A-1023-0896B3310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3123" y="3348999"/>
            <a:ext cx="608027" cy="1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E9A07B55-C39A-9879-9DA7-00D778A9A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274" y="4722434"/>
            <a:ext cx="4966409" cy="670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B347A3C8-4C81-A47D-AEEC-02BBE0D8D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311" y="3648186"/>
            <a:ext cx="5375244" cy="55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D9B755F-395F-F496-136A-D77DEF1AA1AE}"/>
              </a:ext>
            </a:extLst>
          </p:cNvPr>
          <p:cNvSpPr txBox="1"/>
          <p:nvPr/>
        </p:nvSpPr>
        <p:spPr>
          <a:xfrm>
            <a:off x="9419208" y="181299"/>
            <a:ext cx="26813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Chowdhury, Haldar,Ken’19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21425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0D557E-5200-4EF6-F2D8-AC1BB8E8A44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95000"/>
              <a:lumOff val="5000"/>
              <a:alpha val="46000"/>
            </a:schemeClr>
          </a:solidFill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  <a:latin typeface="AvantGardeCTT" pitchFamily="2" charset="0"/>
              </a:rPr>
              <a:t>Regge</a:t>
            </a:r>
            <a:r>
              <a:rPr lang="en-US" dirty="0">
                <a:solidFill>
                  <a:schemeClr val="bg1"/>
                </a:solidFill>
                <a:latin typeface="AvantGardeCTT" pitchFamily="2" charset="0"/>
              </a:rPr>
              <a:t> limit of </a:t>
            </a:r>
            <a:r>
              <a:rPr lang="en-US" dirty="0" err="1">
                <a:solidFill>
                  <a:schemeClr val="bg1"/>
                </a:solidFill>
                <a:latin typeface="AvantGardeCTT" pitchFamily="2" charset="0"/>
              </a:rPr>
              <a:t>Mellin</a:t>
            </a:r>
            <a:r>
              <a:rPr lang="en-US" dirty="0">
                <a:solidFill>
                  <a:schemeClr val="bg1"/>
                </a:solidFill>
                <a:latin typeface="AvantGardeCTT" pitchFamily="2" charset="0"/>
              </a:rPr>
              <a:t> amplitudes</a:t>
            </a:r>
            <a:br>
              <a:rPr lang="en-US" dirty="0">
                <a:solidFill>
                  <a:schemeClr val="bg1"/>
                </a:solidFill>
                <a:latin typeface="AvantGardeCTT" pitchFamily="2" charset="0"/>
              </a:rPr>
            </a:br>
            <a:r>
              <a:rPr lang="en-US" dirty="0">
                <a:solidFill>
                  <a:schemeClr val="bg1"/>
                </a:solidFill>
                <a:latin typeface="AvantGardeCTT" pitchFamily="2" charset="0"/>
              </a:rPr>
              <a:t>(weak coupling)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2425E1-F9E0-34DE-9F67-7CEBBDD2E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733060"/>
          </a:xfrm>
          <a:solidFill>
            <a:schemeClr val="bg1"/>
          </a:solidFill>
        </p:spPr>
        <p:txBody>
          <a:bodyPr/>
          <a:lstStyle/>
          <a:p>
            <a:r>
              <a:rPr lang="en-US" dirty="0">
                <a:latin typeface="AvantGardeCTT" pitchFamily="2" charset="0"/>
              </a:rPr>
              <a:t>Leading </a:t>
            </a:r>
            <a:r>
              <a:rPr lang="en-US" dirty="0" err="1">
                <a:latin typeface="AvantGardeCTT" pitchFamily="2" charset="0"/>
              </a:rPr>
              <a:t>Regge</a:t>
            </a:r>
            <a:r>
              <a:rPr lang="en-US" dirty="0">
                <a:latin typeface="AvantGardeCTT" pitchFamily="2" charset="0"/>
              </a:rPr>
              <a:t> trajectory</a:t>
            </a:r>
          </a:p>
          <a:p>
            <a:endParaRPr lang="en-US" dirty="0">
              <a:latin typeface="AvantGardeCTT" pitchFamily="2" charset="0"/>
            </a:endParaRPr>
          </a:p>
          <a:p>
            <a:r>
              <a:rPr lang="en-US" dirty="0" err="1">
                <a:latin typeface="AvantGardeCTT" pitchFamily="2" charset="0"/>
              </a:rPr>
              <a:t>Regge</a:t>
            </a:r>
            <a:r>
              <a:rPr lang="en-US" dirty="0">
                <a:latin typeface="AvantGardeCTT" pitchFamily="2" charset="0"/>
              </a:rPr>
              <a:t> </a:t>
            </a:r>
            <a:r>
              <a:rPr lang="en-US" dirty="0" err="1">
                <a:latin typeface="AvantGardeCTT" pitchFamily="2" charset="0"/>
              </a:rPr>
              <a:t>Mellin</a:t>
            </a:r>
            <a:r>
              <a:rPr lang="en-US" dirty="0">
                <a:latin typeface="AvantGardeCTT" pitchFamily="2" charset="0"/>
              </a:rPr>
              <a:t> amplitude</a:t>
            </a:r>
            <a:endParaRPr lang="ru-RU" dirty="0"/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BB9FB8F4-44A8-EDCA-1A8B-E4F116B78D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817" y="3560775"/>
            <a:ext cx="6723238" cy="50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B10903D0-0E41-556E-2F67-E5ACCAA17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817" y="4103739"/>
            <a:ext cx="9031547" cy="45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FFB2208-5E3C-BD51-61A0-A66CBC9D9CA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598" r="22061" b="31357"/>
          <a:stretch/>
        </p:blipFill>
        <p:spPr>
          <a:xfrm>
            <a:off x="3815218" y="4598838"/>
            <a:ext cx="2532845" cy="12685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9929CED-6F07-9E33-93CC-6C0A105FD007}"/>
              </a:ext>
            </a:extLst>
          </p:cNvPr>
          <p:cNvSpPr txBox="1"/>
          <p:nvPr/>
        </p:nvSpPr>
        <p:spPr>
          <a:xfrm>
            <a:off x="1550109" y="4833009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dirty="0">
                <a:latin typeface="AvantGardeCTT" pitchFamily="2" charset="0"/>
              </a:rPr>
              <a:t>Coefficients of LA’s:</a:t>
            </a:r>
          </a:p>
        </p:txBody>
      </p:sp>
      <p:pic>
        <p:nvPicPr>
          <p:cNvPr id="1044" name="Picture 20">
            <a:extLst>
              <a:ext uri="{FF2B5EF4-FFF2-40B4-BE49-F238E27FC236}">
                <a16:creationId xmlns:a16="http://schemas.microsoft.com/office/drawing/2014/main" id="{B3354893-8272-2AF6-3E39-7C7163D432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788" y="5116844"/>
            <a:ext cx="4118612" cy="350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F5A42BC-17FE-8CEC-33A3-0664BA595F85}"/>
              </a:ext>
            </a:extLst>
          </p:cNvPr>
          <p:cNvSpPr txBox="1"/>
          <p:nvPr/>
        </p:nvSpPr>
        <p:spPr>
          <a:xfrm>
            <a:off x="7106770" y="4598838"/>
            <a:ext cx="33086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000" dirty="0">
                <a:latin typeface="AvantGardeCTT" pitchFamily="2" charset="0"/>
              </a:rPr>
              <a:t>LLA:</a:t>
            </a:r>
          </a:p>
        </p:txBody>
      </p:sp>
      <p:pic>
        <p:nvPicPr>
          <p:cNvPr id="1046" name="Picture 22">
            <a:extLst>
              <a:ext uri="{FF2B5EF4-FFF2-40B4-BE49-F238E27FC236}">
                <a16:creationId xmlns:a16="http://schemas.microsoft.com/office/drawing/2014/main" id="{6E357411-3080-8705-8820-56A5A9EC1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067" y="2652737"/>
            <a:ext cx="3537848" cy="40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254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0D557E-5200-4EF6-F2D8-AC1BB8E8A44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vantGardeCTT" pitchFamily="2" charset="0"/>
              </a:rPr>
              <a:t>One-magnon </a:t>
            </a:r>
            <a:r>
              <a:rPr lang="en-US" dirty="0" err="1">
                <a:solidFill>
                  <a:schemeClr val="bg1"/>
                </a:solidFill>
                <a:latin typeface="AvantGardeCTT" pitchFamily="2" charset="0"/>
              </a:rPr>
              <a:t>Mellin</a:t>
            </a:r>
            <a:r>
              <a:rPr lang="en-US" dirty="0">
                <a:solidFill>
                  <a:schemeClr val="bg1"/>
                </a:solidFill>
                <a:latin typeface="AvantGardeCTT" pitchFamily="2" charset="0"/>
              </a:rPr>
              <a:t> amplitudes</a:t>
            </a:r>
            <a:br>
              <a:rPr lang="en-US" dirty="0">
                <a:solidFill>
                  <a:schemeClr val="bg1"/>
                </a:solidFill>
                <a:latin typeface="AvantGardeCTT" pitchFamily="2" charset="0"/>
              </a:rPr>
            </a:br>
            <a:r>
              <a:rPr lang="en-US" dirty="0">
                <a:solidFill>
                  <a:schemeClr val="bg1"/>
                </a:solidFill>
                <a:latin typeface="AvantGardeCTT" pitchFamily="2" charset="0"/>
              </a:rPr>
              <a:t>(weak coupling)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2425E1-F9E0-34DE-9F67-7CEBBDD2E80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>
                <a:latin typeface="AvantGardeCTT" pitchFamily="2" charset="0"/>
              </a:rPr>
              <a:t>Correlation function in </a:t>
            </a:r>
            <a:r>
              <a:rPr lang="en-US" dirty="0" err="1">
                <a:latin typeface="AvantGardeCTT" pitchFamily="2" charset="0"/>
              </a:rPr>
              <a:t>Mellin</a:t>
            </a:r>
            <a:r>
              <a:rPr lang="en-US" dirty="0">
                <a:latin typeface="AvantGardeCTT" pitchFamily="2" charset="0"/>
              </a:rPr>
              <a:t> </a:t>
            </a:r>
            <a:r>
              <a:rPr lang="en-US" dirty="0" err="1">
                <a:latin typeface="AvantGardeCTT" pitchFamily="2" charset="0"/>
              </a:rPr>
              <a:t>represesentation</a:t>
            </a:r>
            <a:endParaRPr lang="ru-RU" dirty="0"/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BB9FB8F4-44A8-EDCA-1A8B-E4F116B78D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998" y="2990801"/>
            <a:ext cx="6723238" cy="50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B10903D0-0E41-556E-2F67-E5ACCAA17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426" y="3831165"/>
            <a:ext cx="9031547" cy="45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CA8C19A5-9267-0F40-BFA4-0444B357F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629" y="3011457"/>
            <a:ext cx="1281836" cy="24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2D70A23-C58C-2124-8A7A-587673AEE05C}"/>
              </a:ext>
            </a:extLst>
          </p:cNvPr>
          <p:cNvSpPr txBox="1"/>
          <p:nvPr/>
        </p:nvSpPr>
        <p:spPr>
          <a:xfrm>
            <a:off x="8781662" y="2590680"/>
            <a:ext cx="17337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 err="1">
                <a:latin typeface="AvantGardeCTT" pitchFamily="2" charset="0"/>
              </a:rPr>
              <a:t>Regge</a:t>
            </a:r>
            <a:r>
              <a:rPr lang="en-US" dirty="0">
                <a:latin typeface="AvantGardeCTT" pitchFamily="2" charset="0"/>
              </a:rPr>
              <a:t> limit</a:t>
            </a: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FC97530A-0F4A-8141-F759-7AABF59D5C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590" y="3312860"/>
            <a:ext cx="608027" cy="232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8E85C30C-7491-F830-B0B7-FC8CB7204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3123" y="3348999"/>
            <a:ext cx="608027" cy="1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9929CED-6F07-9E33-93CC-6C0A105FD007}"/>
              </a:ext>
            </a:extLst>
          </p:cNvPr>
          <p:cNvSpPr txBox="1"/>
          <p:nvPr/>
        </p:nvSpPr>
        <p:spPr>
          <a:xfrm>
            <a:off x="1742183" y="4805808"/>
            <a:ext cx="33139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dirty="0">
                <a:latin typeface="AvantGardeCTT" pitchFamily="2" charset="0"/>
              </a:rPr>
              <a:t>Coefficients of LA’s: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F6618E97-50C1-47E9-DBCD-4F49E7428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033" y="4647556"/>
            <a:ext cx="3227090" cy="31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6F99844-1DB0-3FEA-42B0-909C7273CD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0171" y="5266706"/>
            <a:ext cx="3676209" cy="31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3EDA96D-3055-6998-37BC-CFDD05487112}"/>
              </a:ext>
            </a:extLst>
          </p:cNvPr>
          <p:cNvSpPr txBox="1"/>
          <p:nvPr/>
        </p:nvSpPr>
        <p:spPr>
          <a:xfrm>
            <a:off x="4457040" y="4587737"/>
            <a:ext cx="17337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>
                <a:latin typeface="AvantGardeCTT" pitchFamily="2" charset="0"/>
              </a:rPr>
              <a:t>Even spins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413661-CB8B-04AE-1170-D5A0B47EBC7F}"/>
              </a:ext>
            </a:extLst>
          </p:cNvPr>
          <p:cNvSpPr txBox="1"/>
          <p:nvPr/>
        </p:nvSpPr>
        <p:spPr>
          <a:xfrm>
            <a:off x="4438429" y="5211685"/>
            <a:ext cx="17337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>
                <a:latin typeface="AvantGardeCTT" pitchFamily="2" charset="0"/>
              </a:rPr>
              <a:t>Odd spins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444D0C-1080-BD52-6B10-F7489D837A05}"/>
              </a:ext>
            </a:extLst>
          </p:cNvPr>
          <p:cNvSpPr txBox="1"/>
          <p:nvPr/>
        </p:nvSpPr>
        <p:spPr>
          <a:xfrm>
            <a:off x="7629067" y="4278224"/>
            <a:ext cx="17337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>
                <a:latin typeface="AvantGardeCTT" pitchFamily="2" charset="0"/>
              </a:rPr>
              <a:t>LLA</a:t>
            </a:r>
          </a:p>
        </p:txBody>
      </p:sp>
    </p:spTree>
    <p:extLst>
      <p:ext uri="{BB962C8B-B14F-4D97-AF65-F5344CB8AC3E}">
        <p14:creationId xmlns:p14="http://schemas.microsoft.com/office/powerpoint/2010/main" val="505160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0D557E-5200-4EF6-F2D8-AC1BB8E8A44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  <a:latin typeface="AvantGardeCTT" pitchFamily="2" charset="0"/>
              </a:rPr>
              <a:t>Regge</a:t>
            </a:r>
            <a:r>
              <a:rPr lang="en-US" dirty="0">
                <a:solidFill>
                  <a:schemeClr val="bg1"/>
                </a:solidFill>
                <a:latin typeface="AvantGardeCTT" pitchFamily="2" charset="0"/>
              </a:rPr>
              <a:t> limit of </a:t>
            </a:r>
            <a:r>
              <a:rPr lang="en-US" dirty="0" err="1">
                <a:solidFill>
                  <a:schemeClr val="bg1"/>
                </a:solidFill>
                <a:latin typeface="AvantGardeCTT" pitchFamily="2" charset="0"/>
              </a:rPr>
              <a:t>Mellin</a:t>
            </a:r>
            <a:r>
              <a:rPr lang="en-US" dirty="0">
                <a:solidFill>
                  <a:schemeClr val="bg1"/>
                </a:solidFill>
                <a:latin typeface="AvantGardeCTT" pitchFamily="2" charset="0"/>
              </a:rPr>
              <a:t> amplitudes</a:t>
            </a:r>
            <a:br>
              <a:rPr lang="en-US" dirty="0">
                <a:solidFill>
                  <a:schemeClr val="bg1"/>
                </a:solidFill>
                <a:latin typeface="AvantGardeCTT" pitchFamily="2" charset="0"/>
              </a:rPr>
            </a:br>
            <a:r>
              <a:rPr lang="en-US" dirty="0">
                <a:solidFill>
                  <a:schemeClr val="bg1"/>
                </a:solidFill>
                <a:latin typeface="AvantGardeCTT" pitchFamily="2" charset="0"/>
              </a:rPr>
              <a:t>(strong coupling)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2425E1-F9E0-34DE-9F67-7CEBBDD2E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733060"/>
          </a:xfrm>
          <a:solidFill>
            <a:schemeClr val="bg1"/>
          </a:solidFill>
        </p:spPr>
        <p:txBody>
          <a:bodyPr/>
          <a:lstStyle/>
          <a:p>
            <a:r>
              <a:rPr lang="en-US" dirty="0">
                <a:latin typeface="AvantGardeCTT" pitchFamily="2" charset="0"/>
              </a:rPr>
              <a:t>Leading contribution comes from </a:t>
            </a:r>
          </a:p>
          <a:p>
            <a:endParaRPr lang="en-US" dirty="0">
              <a:latin typeface="AvantGardeCTT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AvantGardeCTT" pitchFamily="2" charset="0"/>
              </a:rPr>
              <a:t>Regge</a:t>
            </a:r>
            <a:r>
              <a:rPr lang="en-US" dirty="0">
                <a:latin typeface="AvantGardeCTT" pitchFamily="2" charset="0"/>
              </a:rPr>
              <a:t> </a:t>
            </a:r>
            <a:r>
              <a:rPr lang="en-US" dirty="0" err="1">
                <a:latin typeface="AvantGardeCTT" pitchFamily="2" charset="0"/>
              </a:rPr>
              <a:t>Mellin</a:t>
            </a:r>
            <a:r>
              <a:rPr lang="en-US" dirty="0">
                <a:latin typeface="AvantGardeCTT" pitchFamily="2" charset="0"/>
              </a:rPr>
              <a:t> amplitude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5A42BC-17FE-8CEC-33A3-0664BA595F85}"/>
              </a:ext>
            </a:extLst>
          </p:cNvPr>
          <p:cNvSpPr txBox="1"/>
          <p:nvPr/>
        </p:nvSpPr>
        <p:spPr>
          <a:xfrm>
            <a:off x="1690073" y="3704208"/>
            <a:ext cx="33086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dirty="0">
                <a:latin typeface="AvantGardeCTT" pitchFamily="2" charset="0"/>
              </a:rPr>
              <a:t>Zero-magnon:</a:t>
            </a: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9B53380A-8C87-3F55-D7DD-86BB7178C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813" y="5000494"/>
            <a:ext cx="2068204" cy="72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281EC602-2249-196E-0945-9EC1CB48D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735" y="4215546"/>
            <a:ext cx="1916360" cy="72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FFB350-5C9A-8084-EE7A-9EEFA22A3F62}"/>
              </a:ext>
            </a:extLst>
          </p:cNvPr>
          <p:cNvSpPr txBox="1"/>
          <p:nvPr/>
        </p:nvSpPr>
        <p:spPr>
          <a:xfrm>
            <a:off x="6364241" y="3701136"/>
            <a:ext cx="33086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dirty="0">
                <a:latin typeface="AvantGardeCTT" pitchFamily="2" charset="0"/>
              </a:rPr>
              <a:t>One-magnon:</a:t>
            </a:r>
          </a:p>
        </p:txBody>
      </p:sp>
      <p:pic>
        <p:nvPicPr>
          <p:cNvPr id="1038" name="Picture 14">
            <a:extLst>
              <a:ext uri="{FF2B5EF4-FFF2-40B4-BE49-F238E27FC236}">
                <a16:creationId xmlns:a16="http://schemas.microsoft.com/office/drawing/2014/main" id="{A12702CD-EABE-9D72-D32E-639E7347CD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18" b="87498"/>
          <a:stretch/>
        </p:blipFill>
        <p:spPr bwMode="auto">
          <a:xfrm>
            <a:off x="4998720" y="2731418"/>
            <a:ext cx="2032000" cy="311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52F2790D-40A1-63A6-F5EC-17F18F8154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826" r="24651"/>
          <a:stretch/>
        </p:blipFill>
        <p:spPr bwMode="auto">
          <a:xfrm>
            <a:off x="5720074" y="4381362"/>
            <a:ext cx="2493022" cy="112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1F22FD6C-84BF-AEB0-E016-E7B9B6FEF2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60" b="60173"/>
          <a:stretch/>
        </p:blipFill>
        <p:spPr bwMode="auto">
          <a:xfrm>
            <a:off x="2136280" y="4408170"/>
            <a:ext cx="3205815" cy="556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96445D3-0D1D-492D-6A96-B9202AACB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307" y="4943344"/>
            <a:ext cx="2286178" cy="87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106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0D557E-5200-4EF6-F2D8-AC1BB8E8A44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10000"/>
              <a:lumOff val="9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vantGardeCTT" pitchFamily="2" charset="0"/>
              </a:rPr>
              <a:t>Conclusion and prospectives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2425E1-F9E0-34DE-9F67-7CEBBDD2E80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>
                <a:latin typeface="AvantGardeCTT" pitchFamily="2" charset="0"/>
              </a:rPr>
              <a:t>We computed spectrum for non-isotropic fishnets in 6d</a:t>
            </a:r>
          </a:p>
          <a:p>
            <a:r>
              <a:rPr lang="en-US" dirty="0">
                <a:latin typeface="AvantGardeCTT" pitchFamily="2" charset="0"/>
              </a:rPr>
              <a:t>We found exact correlation function</a:t>
            </a:r>
          </a:p>
          <a:p>
            <a:r>
              <a:rPr lang="en-US" dirty="0">
                <a:latin typeface="AvantGardeCTT" pitchFamily="2" charset="0"/>
              </a:rPr>
              <a:t>Exact </a:t>
            </a:r>
            <a:r>
              <a:rPr lang="en-US" dirty="0" err="1">
                <a:latin typeface="AvantGardeCTT" pitchFamily="2" charset="0"/>
              </a:rPr>
              <a:t>Regge</a:t>
            </a:r>
            <a:r>
              <a:rPr lang="en-US" dirty="0">
                <a:latin typeface="AvantGardeCTT" pitchFamily="2" charset="0"/>
              </a:rPr>
              <a:t> limits in terms of </a:t>
            </a:r>
            <a:r>
              <a:rPr lang="en-US" dirty="0" err="1">
                <a:latin typeface="AvantGardeCTT" pitchFamily="2" charset="0"/>
              </a:rPr>
              <a:t>Mellin</a:t>
            </a:r>
            <a:r>
              <a:rPr lang="en-US" dirty="0">
                <a:latin typeface="AvantGardeCTT" pitchFamily="2" charset="0"/>
              </a:rPr>
              <a:t> amplitudes (weak/strong coupling)</a:t>
            </a:r>
          </a:p>
          <a:p>
            <a:endParaRPr lang="en-US" dirty="0">
              <a:latin typeface="AvantGardeCTT" pitchFamily="2" charset="0"/>
            </a:endParaRPr>
          </a:p>
          <a:p>
            <a:r>
              <a:rPr lang="en-US" dirty="0">
                <a:latin typeface="AvantGardeCTT" pitchFamily="2" charset="0"/>
              </a:rPr>
              <a:t>Celestial </a:t>
            </a:r>
            <a:r>
              <a:rPr lang="en-US" dirty="0" err="1">
                <a:latin typeface="AvantGardeCTT" pitchFamily="2" charset="0"/>
              </a:rPr>
              <a:t>Mellin</a:t>
            </a:r>
            <a:r>
              <a:rPr lang="en-US" dirty="0">
                <a:latin typeface="AvantGardeCTT" pitchFamily="2" charset="0"/>
              </a:rPr>
              <a:t> amplitudes for fishchain models to test</a:t>
            </a:r>
          </a:p>
          <a:p>
            <a:r>
              <a:rPr lang="en-US" dirty="0">
                <a:latin typeface="AvantGardeCTT" pitchFamily="2" charset="0"/>
              </a:rPr>
              <a:t>Multipoint amplitudes and correlation functions</a:t>
            </a:r>
            <a:r>
              <a:rPr lang="ru-RU" dirty="0">
                <a:latin typeface="AvantGardeCTT" pitchFamily="2" charset="0"/>
              </a:rPr>
              <a:t> (</a:t>
            </a:r>
            <a:r>
              <a:rPr lang="en-US" dirty="0">
                <a:latin typeface="AvantGardeCTT" pitchFamily="2" charset="0"/>
              </a:rPr>
              <a:t>splitting overlaps of wavefunctions?</a:t>
            </a:r>
            <a:r>
              <a:rPr lang="ru-RU" dirty="0">
                <a:latin typeface="AvantGardeCTT" pitchFamily="2" charset="0"/>
              </a:rPr>
              <a:t>)</a:t>
            </a:r>
            <a:endParaRPr lang="en-US" dirty="0">
              <a:latin typeface="AvantGardeCTT" pitchFamily="2" charset="0"/>
            </a:endParaRPr>
          </a:p>
          <a:p>
            <a:r>
              <a:rPr lang="en-US" dirty="0">
                <a:latin typeface="AvantGardeCTT" pitchFamily="2" charset="0"/>
              </a:rPr>
              <a:t>Spectrum for two-magnon operator</a:t>
            </a:r>
          </a:p>
          <a:p>
            <a:endParaRPr lang="en-US" dirty="0">
              <a:latin typeface="AvantGardeCTT" pitchFamily="2" charset="0"/>
            </a:endParaRPr>
          </a:p>
          <a:p>
            <a:endParaRPr lang="en-US" dirty="0">
              <a:latin typeface="AvantGardeCTT" pitchFamily="2" charset="0"/>
            </a:endParaRPr>
          </a:p>
          <a:p>
            <a:endParaRPr lang="en-US" dirty="0">
              <a:latin typeface="AvantGardeCTT" pitchFamily="2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7822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03046A-9C92-C2E7-09D8-A17131614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Thanks for attention</a:t>
            </a:r>
            <a:endParaRPr lang="ru-RU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646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5F5081-C682-1DE2-26C8-4A61DD428F6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90000"/>
              <a:lumOff val="1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vantGardeCTT" pitchFamily="2" charset="0"/>
              </a:rPr>
              <a:t>Outline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884AE8-A6E7-562B-8CEE-C301794E044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err="1">
                <a:latin typeface="Century Gothic" panose="020B0502020202020204" pitchFamily="34" charset="0"/>
                <a:ea typeface="CMU Sans Serif" panose="02000603000000000000" pitchFamily="2" charset="0"/>
                <a:cs typeface="CMU Sans Serif" panose="02000603000000000000" pitchFamily="2" charset="0"/>
              </a:rPr>
              <a:t>Largrangian</a:t>
            </a:r>
            <a:r>
              <a:rPr lang="en-US" dirty="0">
                <a:latin typeface="Century Gothic" panose="020B0502020202020204" pitchFamily="34" charset="0"/>
                <a:ea typeface="CMU Sans Serif" panose="02000603000000000000" pitchFamily="2" charset="0"/>
                <a:cs typeface="CMU Sans Serif" panose="02000603000000000000" pitchFamily="2" charset="0"/>
              </a:rPr>
              <a:t> of </a:t>
            </a:r>
            <a:r>
              <a:rPr lang="en-US" dirty="0" err="1">
                <a:latin typeface="Century Gothic" panose="020B0502020202020204" pitchFamily="34" charset="0"/>
                <a:ea typeface="CMU Sans Serif" panose="02000603000000000000" pitchFamily="2" charset="0"/>
                <a:cs typeface="CMU Sans Serif" panose="02000603000000000000" pitchFamily="2" charset="0"/>
              </a:rPr>
              <a:t>biscalar</a:t>
            </a:r>
            <a:r>
              <a:rPr lang="en-US" dirty="0">
                <a:latin typeface="Century Gothic" panose="020B0502020202020204" pitchFamily="34" charset="0"/>
                <a:ea typeface="CMU Sans Serif" panose="02000603000000000000" pitchFamily="2" charset="0"/>
                <a:cs typeface="CMU Sans Serif" panose="02000603000000000000" pitchFamily="2" charset="0"/>
              </a:rPr>
              <a:t> fishnet model in arbitrary dimension</a:t>
            </a:r>
          </a:p>
          <a:p>
            <a:r>
              <a:rPr lang="en-US" dirty="0">
                <a:latin typeface="Century Gothic" panose="020B0502020202020204" pitchFamily="34" charset="0"/>
                <a:ea typeface="CMU Sans Serif" panose="02000603000000000000" pitchFamily="2" charset="0"/>
                <a:cs typeface="CMU Sans Serif" panose="02000603000000000000" pitchFamily="2" charset="0"/>
              </a:rPr>
              <a:t>Graph-building operator and spectrum (+6d)</a:t>
            </a:r>
          </a:p>
          <a:p>
            <a:r>
              <a:rPr lang="en-US" dirty="0">
                <a:latin typeface="Century Gothic" panose="020B0502020202020204" pitchFamily="34" charset="0"/>
                <a:ea typeface="CMU Sans Serif" panose="02000603000000000000" pitchFamily="2" charset="0"/>
                <a:cs typeface="CMU Sans Serif" panose="02000603000000000000" pitchFamily="2" charset="0"/>
              </a:rPr>
              <a:t>Exact correlation function</a:t>
            </a:r>
          </a:p>
          <a:p>
            <a:r>
              <a:rPr lang="en-US" dirty="0">
                <a:latin typeface="Century Gothic" panose="020B0502020202020204" pitchFamily="34" charset="0"/>
                <a:ea typeface="CMU Sans Serif" panose="02000603000000000000" pitchFamily="2" charset="0"/>
                <a:cs typeface="CMU Sans Serif" panose="02000603000000000000" pitchFamily="2" charset="0"/>
              </a:rPr>
              <a:t>Strong coupling</a:t>
            </a:r>
          </a:p>
          <a:p>
            <a:r>
              <a:rPr lang="en-US" dirty="0" err="1">
                <a:latin typeface="Century Gothic" panose="020B0502020202020204" pitchFamily="34" charset="0"/>
                <a:ea typeface="CMU Sans Serif" panose="02000603000000000000" pitchFamily="2" charset="0"/>
                <a:cs typeface="CMU Sans Serif" panose="02000603000000000000" pitchFamily="2" charset="0"/>
              </a:rPr>
              <a:t>Regge</a:t>
            </a:r>
            <a:r>
              <a:rPr lang="en-US" dirty="0">
                <a:latin typeface="Century Gothic" panose="020B0502020202020204" pitchFamily="34" charset="0"/>
                <a:ea typeface="CMU Sans Serif" panose="02000603000000000000" pitchFamily="2" charset="0"/>
                <a:cs typeface="CMU Sans Serif" panose="02000603000000000000" pitchFamily="2" charset="0"/>
              </a:rPr>
              <a:t> limit in </a:t>
            </a:r>
            <a:r>
              <a:rPr lang="en-US" dirty="0" err="1">
                <a:latin typeface="Century Gothic" panose="020B0502020202020204" pitchFamily="34" charset="0"/>
                <a:ea typeface="CMU Sans Serif" panose="02000603000000000000" pitchFamily="2" charset="0"/>
                <a:cs typeface="CMU Sans Serif" panose="02000603000000000000" pitchFamily="2" charset="0"/>
              </a:rPr>
              <a:t>Mellin</a:t>
            </a:r>
            <a:r>
              <a:rPr lang="en-US" dirty="0">
                <a:latin typeface="Century Gothic" panose="020B0502020202020204" pitchFamily="34" charset="0"/>
                <a:ea typeface="CMU Sans Serif" panose="02000603000000000000" pitchFamily="2" charset="0"/>
                <a:cs typeface="CMU Sans Serif" panose="02000603000000000000" pitchFamily="2" charset="0"/>
              </a:rPr>
              <a:t> amplitudes</a:t>
            </a:r>
          </a:p>
          <a:p>
            <a:r>
              <a:rPr lang="en-US" dirty="0">
                <a:latin typeface="Century Gothic" panose="020B0502020202020204" pitchFamily="34" charset="0"/>
                <a:ea typeface="CMU Sans Serif" panose="02000603000000000000" pitchFamily="2" charset="0"/>
                <a:cs typeface="CMU Sans Serif" panose="02000603000000000000" pitchFamily="2" charset="0"/>
              </a:rPr>
              <a:t>Conclusion</a:t>
            </a:r>
          </a:p>
          <a:p>
            <a:endParaRPr lang="en-US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972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5F5081-C682-1DE2-26C8-4A61DD428F6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90000"/>
              <a:lumOff val="10000"/>
            </a:schemeClr>
          </a:solidFill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  <a:latin typeface="AvantGardeCTT" pitchFamily="2" charset="0"/>
              </a:rPr>
              <a:t>Biscalar</a:t>
            </a:r>
            <a:r>
              <a:rPr lang="en-US" dirty="0">
                <a:solidFill>
                  <a:schemeClr val="bg1"/>
                </a:solidFill>
                <a:latin typeface="AvantGardeCTT" pitchFamily="2" charset="0"/>
              </a:rPr>
              <a:t> fishnet models in arbitrary dimensions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884AE8-A6E7-562B-8CEE-C301794E044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>
                <a:latin typeface="AvantGardeCTT" pitchFamily="2" charset="0"/>
              </a:rPr>
              <a:t>Lagrangian</a:t>
            </a:r>
          </a:p>
          <a:p>
            <a:endParaRPr lang="en-US" dirty="0">
              <a:latin typeface="AvantGardeCTT" pitchFamily="2" charset="0"/>
            </a:endParaRPr>
          </a:p>
          <a:p>
            <a:r>
              <a:rPr lang="en-US" dirty="0">
                <a:latin typeface="AvantGardeCTT" pitchFamily="2" charset="0"/>
              </a:rPr>
              <a:t>Generalized Green’s functions</a:t>
            </a:r>
          </a:p>
          <a:p>
            <a:endParaRPr lang="en-US" dirty="0">
              <a:latin typeface="AvantGardeCTT" pitchFamily="2" charset="0"/>
            </a:endParaRPr>
          </a:p>
          <a:p>
            <a:endParaRPr lang="en-US" dirty="0">
              <a:latin typeface="AvantGardeCTT" pitchFamily="2" charset="0"/>
            </a:endParaRPr>
          </a:p>
          <a:p>
            <a:r>
              <a:rPr lang="en-US" dirty="0">
                <a:latin typeface="AvantGardeCTT" pitchFamily="2" charset="0"/>
              </a:rPr>
              <a:t>Propagators</a:t>
            </a:r>
            <a:endParaRPr lang="ru-R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3461986-CCBC-30D0-1F50-742056CDF4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876" y="2714498"/>
            <a:ext cx="6807564" cy="426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2972E5AD-0AA3-5356-F963-734F32980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524" y="3570921"/>
            <a:ext cx="2699180" cy="28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>
            <a:extLst>
              <a:ext uri="{FF2B5EF4-FFF2-40B4-BE49-F238E27FC236}">
                <a16:creationId xmlns:a16="http://schemas.microsoft.com/office/drawing/2014/main" id="{E2A68BDE-455D-57DF-1391-FD677300D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907" y="3973080"/>
            <a:ext cx="3038205" cy="507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Объект 2">
            <a:extLst>
              <a:ext uri="{FF2B5EF4-FFF2-40B4-BE49-F238E27FC236}">
                <a16:creationId xmlns:a16="http://schemas.microsoft.com/office/drawing/2014/main" id="{9EEF2509-D739-E804-7495-89763E9A591A}"/>
              </a:ext>
            </a:extLst>
          </p:cNvPr>
          <p:cNvSpPr txBox="1">
            <a:spLocks/>
          </p:cNvSpPr>
          <p:nvPr/>
        </p:nvSpPr>
        <p:spPr>
          <a:xfrm>
            <a:off x="6833476" y="3255158"/>
            <a:ext cx="4032644" cy="1594388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AvantGardeCTT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No mother theory</a:t>
            </a:r>
          </a:p>
          <a:p>
            <a:r>
              <a:rPr lang="en-US" sz="1600" dirty="0">
                <a:latin typeface="AvantGardeCTT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No unitarity</a:t>
            </a:r>
            <a:endParaRPr lang="ru-RU" sz="1600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sz="1600" dirty="0">
                <a:latin typeface="AvantGardeCTT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Non-local in the general case</a:t>
            </a:r>
          </a:p>
          <a:p>
            <a:r>
              <a:rPr lang="en-US" sz="1600" dirty="0">
                <a:latin typeface="AvantGardeCTT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But exactly solvable (and conformal… sometimes)</a:t>
            </a:r>
            <a:endParaRPr lang="ru-RU" sz="1600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7D29C4B2-4CF4-119B-015D-E153550B90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541" y="2764419"/>
            <a:ext cx="1421859" cy="295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21D2C9C-20F6-4CCE-A011-61F40E05A46F}"/>
              </a:ext>
            </a:extLst>
          </p:cNvPr>
          <p:cNvSpPr txBox="1"/>
          <p:nvPr/>
        </p:nvSpPr>
        <p:spPr>
          <a:xfrm>
            <a:off x="9631680" y="181299"/>
            <a:ext cx="24688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Kazakov,Olivucci’18</a:t>
            </a:r>
            <a:endParaRPr lang="ru-RU" sz="1400" dirty="0"/>
          </a:p>
        </p:txBody>
      </p:sp>
      <p:pic>
        <p:nvPicPr>
          <p:cNvPr id="16" name="Picture 8">
            <a:extLst>
              <a:ext uri="{FF2B5EF4-FFF2-40B4-BE49-F238E27FC236}">
                <a16:creationId xmlns:a16="http://schemas.microsoft.com/office/drawing/2014/main" id="{73C469B2-DA30-962F-24D2-47F566966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907" y="4789485"/>
            <a:ext cx="2598533" cy="52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>
            <a:extLst>
              <a:ext uri="{FF2B5EF4-FFF2-40B4-BE49-F238E27FC236}">
                <a16:creationId xmlns:a16="http://schemas.microsoft.com/office/drawing/2014/main" id="{4E493D27-76EF-334A-FB99-E9A8DBDB0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907" y="5292471"/>
            <a:ext cx="2917433" cy="48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188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lumOff val="25000"/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5F5081-C682-1DE2-26C8-4A61DD428F6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90000"/>
              <a:lumOff val="1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vantGardeCTT" pitchFamily="2" charset="0"/>
              </a:rPr>
              <a:t>Graph-building operator and spectrum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884AE8-A6E7-562B-8CEE-C301794E044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AvantGardeCTT" pitchFamily="2" charset="0"/>
              </a:rPr>
              <a:t>Graph-building operator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latin typeface="AvantGardeCTT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latin typeface="AvantGardeCTT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latin typeface="Century Gothic" panose="020B0502020202020204" pitchFamily="34" charset="0"/>
              </a:rPr>
              <a:t>2</a:t>
            </a:r>
            <a:r>
              <a:rPr lang="en-US" sz="1800" dirty="0">
                <a:latin typeface="Century Gothic" panose="020B0502020202020204" pitchFamily="34" charset="0"/>
              </a:rPr>
              <a:t>J point correlation function</a:t>
            </a:r>
            <a:endParaRPr lang="ru-RU" sz="1800" dirty="0">
              <a:latin typeface="Century Gothic" panose="020B0502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3A4DF06-D344-1C54-A0E5-DBCC60C92A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887"/>
          <a:stretch/>
        </p:blipFill>
        <p:spPr>
          <a:xfrm>
            <a:off x="7690557" y="2894750"/>
            <a:ext cx="2191291" cy="1805673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AA316F6E-EFBC-0326-9C3A-F00D8F171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211" y="2755969"/>
            <a:ext cx="3002342" cy="623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C33ACE1B-9D82-D887-B865-6FD018C80E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211" y="3888434"/>
            <a:ext cx="2865975" cy="221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4ED44CA2-8DF2-8EF0-FBF5-9AEECD29C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211" y="4229933"/>
            <a:ext cx="4099972" cy="562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2FFC4F7B-919A-AAB7-5BA3-1EF868CEB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282" y="2591555"/>
            <a:ext cx="3631118" cy="28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id="{05FAB224-EB75-44AD-6A79-52369C86D7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9451" y="5257152"/>
            <a:ext cx="2873505" cy="565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Объект 2">
            <a:extLst>
              <a:ext uri="{FF2B5EF4-FFF2-40B4-BE49-F238E27FC236}">
                <a16:creationId xmlns:a16="http://schemas.microsoft.com/office/drawing/2014/main" id="{4FA57515-E83C-69C9-0EA1-01B8DACE6507}"/>
              </a:ext>
            </a:extLst>
          </p:cNvPr>
          <p:cNvSpPr txBox="1">
            <a:spLocks/>
          </p:cNvSpPr>
          <p:nvPr/>
        </p:nvSpPr>
        <p:spPr>
          <a:xfrm>
            <a:off x="6466443" y="4792078"/>
            <a:ext cx="4639522" cy="771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latin typeface="AvantGardeCTT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Geometric progression to sum up all actions of GBO:</a:t>
            </a:r>
            <a:endParaRPr lang="ru-RU" sz="1800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p:pic>
        <p:nvPicPr>
          <p:cNvPr id="14" name="Picture 6">
            <a:extLst>
              <a:ext uri="{FF2B5EF4-FFF2-40B4-BE49-F238E27FC236}">
                <a16:creationId xmlns:a16="http://schemas.microsoft.com/office/drawing/2014/main" id="{FA761780-24DE-DD6B-23BE-334285A9F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601" y="5333059"/>
            <a:ext cx="2187561" cy="333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Объект 2">
            <a:extLst>
              <a:ext uri="{FF2B5EF4-FFF2-40B4-BE49-F238E27FC236}">
                <a16:creationId xmlns:a16="http://schemas.microsoft.com/office/drawing/2014/main" id="{0323F2DE-8B29-5BCD-AE38-A9D4CD3A757C}"/>
              </a:ext>
            </a:extLst>
          </p:cNvPr>
          <p:cNvSpPr txBox="1">
            <a:spLocks/>
          </p:cNvSpPr>
          <p:nvPr/>
        </p:nvSpPr>
        <p:spPr>
          <a:xfrm>
            <a:off x="1371600" y="4871390"/>
            <a:ext cx="5293567" cy="771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vantGardeCTT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Eigenvalues of graph-building operator</a:t>
            </a:r>
            <a:endParaRPr lang="ru-RU" sz="1800" dirty="0">
              <a:solidFill>
                <a:schemeClr val="tx1"/>
              </a:solidFill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853131-EFCF-6575-218F-678E6D3A3996}"/>
              </a:ext>
            </a:extLst>
          </p:cNvPr>
          <p:cNvSpPr txBox="1"/>
          <p:nvPr/>
        </p:nvSpPr>
        <p:spPr>
          <a:xfrm>
            <a:off x="9723120" y="134332"/>
            <a:ext cx="2468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Kazakov,Olivucci’18</a:t>
            </a:r>
          </a:p>
          <a:p>
            <a:r>
              <a:rPr lang="en-US" sz="1400" dirty="0">
                <a:latin typeface="Century Gothic" panose="020B0502020202020204" pitchFamily="34" charset="0"/>
              </a:rPr>
              <a:t>Gromov, Korchemsky’19</a:t>
            </a:r>
            <a:endParaRPr lang="ru-RU" sz="14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8678BC2-1920-0219-E887-592A9A032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902" y="3808393"/>
            <a:ext cx="214562" cy="221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27642C20-E0C7-1B16-120C-94CC5F7DF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4392" y="3097433"/>
            <a:ext cx="158728" cy="16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8589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CAF3D6-DD42-17DD-B065-62C1D1498A8C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AvantGardeCTT" pitchFamily="2" charset="0"/>
              </a:rPr>
              <a:t>Diagram types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CDA9F8-7062-D682-88D3-3E858C5F3853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  <a:p>
            <a:r>
              <a:rPr lang="en-US" dirty="0">
                <a:latin typeface="AvantGardeCTT" pitchFamily="2" charset="0"/>
              </a:rPr>
              <a:t>0-magnon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latin typeface="AvantGardeCTT" pitchFamily="2" charset="0"/>
              </a:rPr>
              <a:t>1-magnon</a:t>
            </a:r>
            <a:endParaRPr lang="ru-RU" dirty="0"/>
          </a:p>
        </p:txBody>
      </p:sp>
      <p:pic>
        <p:nvPicPr>
          <p:cNvPr id="8" name="Объект 4">
            <a:extLst>
              <a:ext uri="{FF2B5EF4-FFF2-40B4-BE49-F238E27FC236}">
                <a16:creationId xmlns:a16="http://schemas.microsoft.com/office/drawing/2014/main" id="{97EBBC62-0A02-E372-A4C7-EA817538D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6660" y="2482853"/>
            <a:ext cx="3028441" cy="290360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9E8C1C8-FD2B-DA1F-418E-BAA50014D821}"/>
              </a:ext>
            </a:extLst>
          </p:cNvPr>
          <p:cNvSpPr txBox="1"/>
          <p:nvPr/>
        </p:nvSpPr>
        <p:spPr>
          <a:xfrm>
            <a:off x="6981931" y="2603377"/>
            <a:ext cx="37511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dirty="0">
                <a:latin typeface="AvantGardeCTT" pitchFamily="2" charset="0"/>
              </a:rPr>
              <a:t>Have many applications (6d (1,1) SYM, or 4D N=4 SYM)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297693-6684-39FB-7CF1-EC7C5C28404B}"/>
              </a:ext>
            </a:extLst>
          </p:cNvPr>
          <p:cNvSpPr txBox="1"/>
          <p:nvPr/>
        </p:nvSpPr>
        <p:spPr>
          <a:xfrm>
            <a:off x="6981931" y="4327124"/>
            <a:ext cx="37511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dirty="0">
                <a:latin typeface="AvantGardeCTT" pitchFamily="2" charset="0"/>
              </a:rPr>
              <a:t> Close to conformal zig-zag diagrams (but general)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40D0CB-EDA1-ED19-0E99-121E781EC3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616" y="2966967"/>
            <a:ext cx="232485" cy="23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414325FB-8F2C-8BE5-97A1-1089BBDBE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660" y="2603377"/>
            <a:ext cx="259829" cy="268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57A5A535-8C08-522B-5F6C-81BA85784E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757" y="4752750"/>
            <a:ext cx="232485" cy="23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451EA85C-A9C5-14E8-62D6-1ECDB77A6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660" y="4425834"/>
            <a:ext cx="259829" cy="268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6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5F5081-C682-1DE2-26C8-4A61DD428F6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vantGardeCTT" pitchFamily="2" charset="0"/>
              </a:rPr>
              <a:t>Zero-magnon spectrum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884AE8-A6E7-562B-8CEE-C301794E0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68251"/>
            <a:ext cx="9601200" cy="3581400"/>
          </a:xfrm>
          <a:solidFill>
            <a:schemeClr val="bg1"/>
          </a:solidFill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  <a:latin typeface="AvantGardeCTT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Eigenvalue</a:t>
            </a:r>
            <a:r>
              <a:rPr lang="en-US" dirty="0">
                <a:latin typeface="AvantGardeCTT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 of graph-building</a:t>
            </a:r>
            <a:r>
              <a:rPr lang="ru-RU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 </a:t>
            </a:r>
            <a:r>
              <a:rPr lang="en-US" dirty="0">
                <a:latin typeface="AvantGardeCTT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operator in 0-magnon case</a:t>
            </a:r>
            <a:endParaRPr lang="ru-RU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794E2807-82C7-B4F6-9468-67DB2D8B1D48}"/>
              </a:ext>
            </a:extLst>
          </p:cNvPr>
          <p:cNvSpPr txBox="1">
            <a:spLocks/>
          </p:cNvSpPr>
          <p:nvPr/>
        </p:nvSpPr>
        <p:spPr>
          <a:xfrm>
            <a:off x="1371600" y="2603210"/>
            <a:ext cx="7447384" cy="771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ru-RU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B47CB350-B28D-E630-53FD-74527ECCF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834" y="3985220"/>
            <a:ext cx="4011351" cy="332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>
            <a:extLst>
              <a:ext uri="{FF2B5EF4-FFF2-40B4-BE49-F238E27FC236}">
                <a16:creationId xmlns:a16="http://schemas.microsoft.com/office/drawing/2014/main" id="{15EF4CA0-4A8A-90FB-3661-36474DDEE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834" y="4408801"/>
            <a:ext cx="4491528" cy="356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>
            <a:extLst>
              <a:ext uri="{FF2B5EF4-FFF2-40B4-BE49-F238E27FC236}">
                <a16:creationId xmlns:a16="http://schemas.microsoft.com/office/drawing/2014/main" id="{1208E818-1ED8-E131-DCFC-A8D28F8D8A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834" y="4956435"/>
            <a:ext cx="4386768" cy="511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19E476D8-5D34-21D8-258E-6CD1E47AF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499" y="4058951"/>
            <a:ext cx="1217102" cy="20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>
            <a:extLst>
              <a:ext uri="{FF2B5EF4-FFF2-40B4-BE49-F238E27FC236}">
                <a16:creationId xmlns:a16="http://schemas.microsoft.com/office/drawing/2014/main" id="{30AE6C0C-1294-18CA-D8AE-959FD07B5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496" y="4543556"/>
            <a:ext cx="1217105" cy="20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>
            <a:extLst>
              <a:ext uri="{FF2B5EF4-FFF2-40B4-BE49-F238E27FC236}">
                <a16:creationId xmlns:a16="http://schemas.microsoft.com/office/drawing/2014/main" id="{AAB33EE8-A7B9-574D-E8F9-7C9DAC49B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496" y="5029599"/>
            <a:ext cx="1226070" cy="20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Объект 2">
            <a:extLst>
              <a:ext uri="{FF2B5EF4-FFF2-40B4-BE49-F238E27FC236}">
                <a16:creationId xmlns:a16="http://schemas.microsoft.com/office/drawing/2014/main" id="{E31E7FD3-0940-D1F1-6523-9344C51A2AD3}"/>
              </a:ext>
            </a:extLst>
          </p:cNvPr>
          <p:cNvSpPr txBox="1">
            <a:spLocks/>
          </p:cNvSpPr>
          <p:nvPr/>
        </p:nvSpPr>
        <p:spPr>
          <a:xfrm>
            <a:off x="1778368" y="3943247"/>
            <a:ext cx="2819275" cy="771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AvantGardeCTT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Examples</a:t>
            </a:r>
            <a:endParaRPr lang="ru-RU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E9A490F-541D-FD4B-4549-FD0AB0023094}"/>
              </a:ext>
            </a:extLst>
          </p:cNvPr>
          <p:cNvSpPr/>
          <p:nvPr/>
        </p:nvSpPr>
        <p:spPr>
          <a:xfrm>
            <a:off x="3284738" y="4317931"/>
            <a:ext cx="6640497" cy="587727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6E7E845-BA8B-B82C-63CA-9132A2FD7A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368" y="2799049"/>
            <a:ext cx="6606344" cy="944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90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5F5081-C682-1DE2-26C8-4A61DD428F6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vantGardeCTT" pitchFamily="2" charset="0"/>
              </a:rPr>
              <a:t>One-magnon spectrum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884AE8-A6E7-562B-8CEE-C301794E044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  <a:latin typeface="AvantGardeCTT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Eigenvalue</a:t>
            </a:r>
            <a:r>
              <a:rPr lang="en-US" dirty="0">
                <a:latin typeface="AvantGardeCTT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 of graph-building</a:t>
            </a:r>
            <a:r>
              <a:rPr lang="ru-RU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 </a:t>
            </a:r>
            <a:r>
              <a:rPr lang="en-US" dirty="0">
                <a:latin typeface="AvantGardeCTT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operator in 1-magnon case</a:t>
            </a:r>
            <a:endParaRPr lang="ru-RU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794E2807-82C7-B4F6-9468-67DB2D8B1D48}"/>
              </a:ext>
            </a:extLst>
          </p:cNvPr>
          <p:cNvSpPr txBox="1">
            <a:spLocks/>
          </p:cNvSpPr>
          <p:nvPr/>
        </p:nvSpPr>
        <p:spPr>
          <a:xfrm>
            <a:off x="1371600" y="2603210"/>
            <a:ext cx="7447384" cy="771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ru-RU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19E476D8-5D34-21D8-258E-6CD1E47AF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499" y="4058951"/>
            <a:ext cx="1217102" cy="20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>
            <a:extLst>
              <a:ext uri="{FF2B5EF4-FFF2-40B4-BE49-F238E27FC236}">
                <a16:creationId xmlns:a16="http://schemas.microsoft.com/office/drawing/2014/main" id="{30AE6C0C-1294-18CA-D8AE-959FD07B5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990" y="4995301"/>
            <a:ext cx="1217105" cy="20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>
            <a:extLst>
              <a:ext uri="{FF2B5EF4-FFF2-40B4-BE49-F238E27FC236}">
                <a16:creationId xmlns:a16="http://schemas.microsoft.com/office/drawing/2014/main" id="{AAB33EE8-A7B9-574D-E8F9-7C9DAC49B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499" y="4576666"/>
            <a:ext cx="1226070" cy="20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Объект 2">
            <a:extLst>
              <a:ext uri="{FF2B5EF4-FFF2-40B4-BE49-F238E27FC236}">
                <a16:creationId xmlns:a16="http://schemas.microsoft.com/office/drawing/2014/main" id="{E31E7FD3-0940-D1F1-6523-9344C51A2AD3}"/>
              </a:ext>
            </a:extLst>
          </p:cNvPr>
          <p:cNvSpPr txBox="1">
            <a:spLocks/>
          </p:cNvSpPr>
          <p:nvPr/>
        </p:nvSpPr>
        <p:spPr>
          <a:xfrm>
            <a:off x="1778368" y="3943247"/>
            <a:ext cx="2819275" cy="771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AvantGardeCTT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Examples</a:t>
            </a:r>
            <a:endParaRPr lang="ru-RU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9788540-0BBA-5106-B1C9-A6AF59F825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472" y="2872780"/>
            <a:ext cx="5512179" cy="7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7288B29A-0DEC-96FE-821A-154B0640D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136" y="3856333"/>
            <a:ext cx="5434171" cy="1512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ABDE53B-AA27-65C7-892A-D26753F61E51}"/>
              </a:ext>
            </a:extLst>
          </p:cNvPr>
          <p:cNvSpPr/>
          <p:nvPr/>
        </p:nvSpPr>
        <p:spPr>
          <a:xfrm>
            <a:off x="3311371" y="4838037"/>
            <a:ext cx="5992427" cy="587727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847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0D557E-5200-4EF6-F2D8-AC1BB8E8A44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vantGardeCTT" pitchFamily="2" charset="0"/>
              </a:rPr>
              <a:t>Exact correlation function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2425E1-F9E0-34DE-9F67-7CEBBDD2E80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vantGardeCTT" pitchFamily="2" charset="0"/>
              </a:rPr>
              <a:t>Exact 2J function: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AvantGardeCTT" pitchFamily="2" charset="0"/>
            </a:endParaRPr>
          </a:p>
          <a:p>
            <a:pPr marL="0" indent="0">
              <a:buNone/>
            </a:pPr>
            <a:endParaRPr lang="en-US" dirty="0">
              <a:latin typeface="AvantGardeCTT" pitchFamily="2" charset="0"/>
            </a:endParaRPr>
          </a:p>
          <a:p>
            <a:pPr marL="0" indent="0">
              <a:buNone/>
            </a:pPr>
            <a:endParaRPr lang="en-US" dirty="0">
              <a:latin typeface="AvantGardeCTT" pitchFamily="2" charset="0"/>
            </a:endParaRP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F710EC58-8527-D792-B6D6-EE2DD2DE53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406" y="3796677"/>
            <a:ext cx="2800854" cy="524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>
            <a:extLst>
              <a:ext uri="{FF2B5EF4-FFF2-40B4-BE49-F238E27FC236}">
                <a16:creationId xmlns:a16="http://schemas.microsoft.com/office/drawing/2014/main" id="{7C30F942-C191-EA4C-2649-238A3BB97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8913" y="2286000"/>
            <a:ext cx="1042663" cy="548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>
            <a:extLst>
              <a:ext uri="{FF2B5EF4-FFF2-40B4-BE49-F238E27FC236}">
                <a16:creationId xmlns:a16="http://schemas.microsoft.com/office/drawing/2014/main" id="{E58571DD-EF19-E454-2508-07BEE1B23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1577" y="2289141"/>
            <a:ext cx="1021223" cy="54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0EF2E9C2-40C9-1596-416E-B751E974B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406" y="2688553"/>
            <a:ext cx="6329336" cy="58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BD2AD6BB-1E8F-23B3-B58F-8EA07E201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406" y="4794564"/>
            <a:ext cx="7091135" cy="33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1FAE167-436D-1DDA-FC0F-388E1ED80DFC}"/>
              </a:ext>
            </a:extLst>
          </p:cNvPr>
          <p:cNvSpPr txBox="1"/>
          <p:nvPr/>
        </p:nvSpPr>
        <p:spPr>
          <a:xfrm>
            <a:off x="1758966" y="3357038"/>
            <a:ext cx="28008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dirty="0">
                <a:latin typeface="AvantGardeCTT" pitchFamily="2" charset="0"/>
              </a:rPr>
              <a:t>OPE: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9EEDF1-08F7-5EF6-1DF6-13AEF7EF2786}"/>
              </a:ext>
            </a:extLst>
          </p:cNvPr>
          <p:cNvSpPr txBox="1"/>
          <p:nvPr/>
        </p:nvSpPr>
        <p:spPr>
          <a:xfrm>
            <a:off x="1758966" y="4269886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dirty="0">
                <a:latin typeface="AvantGardeCTT" pitchFamily="2" charset="0"/>
              </a:rPr>
              <a:t>Conformal block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4B0913-E4F4-629A-8CD1-05834596DCE8}"/>
              </a:ext>
            </a:extLst>
          </p:cNvPr>
          <p:cNvSpPr txBox="1"/>
          <p:nvPr/>
        </p:nvSpPr>
        <p:spPr>
          <a:xfrm>
            <a:off x="6043068" y="3361276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dirty="0">
                <a:latin typeface="AvantGardeCTT" pitchFamily="2" charset="0"/>
              </a:rPr>
              <a:t>Structure constant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40CAD8-7077-49E5-D9D5-77087BD0369C}"/>
              </a:ext>
            </a:extLst>
          </p:cNvPr>
          <p:cNvSpPr txBox="1"/>
          <p:nvPr/>
        </p:nvSpPr>
        <p:spPr>
          <a:xfrm>
            <a:off x="9631680" y="181299"/>
            <a:ext cx="24688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Kazakov,Olivucci’18</a:t>
            </a:r>
            <a:endParaRPr lang="ru-RU" sz="1400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9D2E9E3F-0782-B9F8-940A-9F62FF238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048" y="3819686"/>
            <a:ext cx="4329140" cy="77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043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0D557E-5200-4EF6-F2D8-AC1BB8E8A44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  <a:lumOff val="25000"/>
              <a:alpha val="4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vantGardeCTT" pitchFamily="2" charset="0"/>
              </a:rPr>
              <a:t>Strong coupling in 6d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2425E1-F9E0-34DE-9F67-7CEBBDD2E80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vantGardeCTT" pitchFamily="2" charset="0"/>
              </a:rPr>
              <a:t>Strong coupling regime comes from large spins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AvantGardeCTT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vantGardeCTT" pitchFamily="2" charset="0"/>
              </a:rPr>
              <a:t>At large spin limit conformal block reduces to: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AvantGardeCTT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AvantGardeCTT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vantGardeCTT" pitchFamily="2" charset="0"/>
              </a:rPr>
              <a:t>Correlation function can be obtained by steepest descent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AvantGardeCTT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AvantGardeCTT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AvantGardeCTT" pitchFamily="2" charset="0"/>
            </a:endParaRPr>
          </a:p>
          <a:p>
            <a:endParaRPr lang="ru-RU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A3BA017-E459-9DAD-36E8-66B6BBEE3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482" y="2795961"/>
            <a:ext cx="1008442" cy="284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CD16F1AE-1ADB-6A3B-C574-5305DC1DB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504" y="2750383"/>
            <a:ext cx="1820786" cy="33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92C7854-82E3-0309-7CB4-27318434C2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9482" y="3776566"/>
            <a:ext cx="5029610" cy="580884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EF1F7750-221D-8BF0-7535-677676337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482" y="4991629"/>
            <a:ext cx="3200400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41696A9-33B3-BEE7-4224-2E7B6A88FC65}"/>
              </a:ext>
            </a:extLst>
          </p:cNvPr>
          <p:cNvSpPr txBox="1"/>
          <p:nvPr/>
        </p:nvSpPr>
        <p:spPr>
          <a:xfrm>
            <a:off x="2682093" y="5415003"/>
            <a:ext cx="44608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  <a:latin typeface="AvantGardeCTT" pitchFamily="2" charset="0"/>
              </a:rPr>
              <a:t>Valid also in the one-magnon case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DF78E8FF-866A-5C9B-79D6-A190A6DA72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9295" y="3236051"/>
            <a:ext cx="1553223" cy="625604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EEEC072-EEE4-BA43-F470-55994FB70111}"/>
              </a:ext>
            </a:extLst>
          </p:cNvPr>
          <p:cNvSpPr txBox="1"/>
          <p:nvPr/>
        </p:nvSpPr>
        <p:spPr>
          <a:xfrm>
            <a:off x="7142955" y="2579420"/>
            <a:ext cx="44608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  <a:latin typeface="AvantGardeCTT" pitchFamily="2" charset="0"/>
              </a:rPr>
              <a:t>For general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  <a:latin typeface="AvantGardeCTT" pitchFamily="2" charset="0"/>
              </a:rPr>
              <a:t>correlation function:</a:t>
            </a: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BDA8D60B-E4EE-39B7-4F04-A19EEC41F4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096" y="4150214"/>
            <a:ext cx="2059619" cy="23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394545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27679</TotalTime>
  <Words>351</Words>
  <Application>Microsoft Office PowerPoint</Application>
  <PresentationFormat>Широкоэкранный</PresentationFormat>
  <Paragraphs>105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AvantGardeCTT</vt:lpstr>
      <vt:lpstr>Century Gothic</vt:lpstr>
      <vt:lpstr>CMU Bright</vt:lpstr>
      <vt:lpstr>CMU Sans Serif</vt:lpstr>
      <vt:lpstr>Franklin Gothic Book</vt:lpstr>
      <vt:lpstr>Уголки</vt:lpstr>
      <vt:lpstr>Correlators in 6d-fishnet models</vt:lpstr>
      <vt:lpstr>Outline</vt:lpstr>
      <vt:lpstr>Biscalar fishnet models in arbitrary dimensions</vt:lpstr>
      <vt:lpstr>Graph-building operator and spectrum</vt:lpstr>
      <vt:lpstr>Diagram types</vt:lpstr>
      <vt:lpstr>Zero-magnon spectrum</vt:lpstr>
      <vt:lpstr>One-magnon spectrum</vt:lpstr>
      <vt:lpstr>Exact correlation function</vt:lpstr>
      <vt:lpstr>Strong coupling in 6d</vt:lpstr>
      <vt:lpstr>Mellin amplitudes in Regge limit 6d</vt:lpstr>
      <vt:lpstr>Regge limit of Mellin amplitudes (weak coupling)</vt:lpstr>
      <vt:lpstr>One-magnon Mellin amplitudes (weak coupling)</vt:lpstr>
      <vt:lpstr>Regge limit of Mellin amplitudes (strong coupling)</vt:lpstr>
      <vt:lpstr>Conclusion and prospectives</vt:lpstr>
      <vt:lpstr>Thanks for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Correlators in 6d fishnet models</dc:title>
  <dc:creator>Ravil Yahibbaev</dc:creator>
  <cp:lastModifiedBy>Ravil Yahibbaev</cp:lastModifiedBy>
  <cp:revision>34</cp:revision>
  <dcterms:created xsi:type="dcterms:W3CDTF">2023-08-28T14:23:11Z</dcterms:created>
  <dcterms:modified xsi:type="dcterms:W3CDTF">2023-10-31T08:15:38Z</dcterms:modified>
</cp:coreProperties>
</file>