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74" r:id="rId10"/>
    <p:sldId id="278" r:id="rId11"/>
    <p:sldId id="279" r:id="rId12"/>
    <p:sldId id="280" r:id="rId13"/>
    <p:sldId id="270" r:id="rId14"/>
    <p:sldId id="28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C9A80-BD6F-463A-8926-1393A08FCCD3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A2B60-ED28-4D20-A22D-8C99F4F41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500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Первый</a:t>
            </a:r>
            <a:r>
              <a:rPr lang="ru-RU" baseline="0" dirty="0"/>
              <a:t> открытый микробный родопсин – </a:t>
            </a:r>
            <a:r>
              <a:rPr lang="en-US" baseline="0" dirty="0"/>
              <a:t>BR</a:t>
            </a:r>
            <a:r>
              <a:rPr lang="ru-RU" baseline="0" dirty="0"/>
              <a:t>. Ну и ещё открыли другие родопсины. В начале 2000х было много внимания к родопсинам, так как начала развиваться </a:t>
            </a:r>
            <a:r>
              <a:rPr lang="ru-RU" baseline="0" dirty="0" err="1"/>
              <a:t>оптогенетик</a:t>
            </a:r>
            <a:r>
              <a:rPr lang="ru-RU" baseline="0" dirty="0"/>
              <a:t> (управление и исследование нервной деятельностью)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B5B82-006C-40BD-8733-94CA018DA29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24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B5B82-006C-40BD-8733-94CA018DA29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919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PMT</a:t>
            </a:r>
            <a:r>
              <a:rPr lang="en-US" baseline="0" dirty="0"/>
              <a:t> -&gt; </a:t>
            </a:r>
            <a:r>
              <a:rPr lang="ru-RU" baseline="0" dirty="0"/>
              <a:t>ФЭУ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B5B82-006C-40BD-8733-94CA018DA29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919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Кружочки, абсолютные и относительные спектры, диаграммы переходов (</a:t>
            </a:r>
            <a:r>
              <a:rPr lang="en-US" dirty="0"/>
              <a:t>BR</a:t>
            </a:r>
            <a:r>
              <a:rPr lang="ru-RU" dirty="0"/>
              <a:t>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B5B82-006C-40BD-8733-94CA018DA29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480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Ген</a:t>
            </a:r>
            <a:r>
              <a:rPr lang="ru-RU" baseline="0" dirty="0"/>
              <a:t> </a:t>
            </a:r>
            <a:r>
              <a:rPr lang="en-US" baseline="0" dirty="0" err="1"/>
              <a:t>SpaR</a:t>
            </a:r>
            <a:r>
              <a:rPr lang="en-US" baseline="0" dirty="0"/>
              <a:t> </a:t>
            </a:r>
            <a:r>
              <a:rPr lang="ru-RU" baseline="0" dirty="0"/>
              <a:t>принадлежит бактерии </a:t>
            </a:r>
            <a:r>
              <a:rPr lang="en-US" baseline="0" dirty="0" err="1"/>
              <a:t>sphingamonus</a:t>
            </a:r>
            <a:r>
              <a:rPr lang="en-US" baseline="0" dirty="0"/>
              <a:t> …</a:t>
            </a:r>
            <a:r>
              <a:rPr lang="ru-RU" baseline="0" dirty="0"/>
              <a:t>, </a:t>
            </a:r>
            <a:r>
              <a:rPr lang="ru-RU" baseline="0" dirty="0" err="1"/>
              <a:t>ктоторая</a:t>
            </a:r>
            <a:r>
              <a:rPr lang="ru-RU" baseline="0" dirty="0"/>
              <a:t> </a:t>
            </a:r>
            <a:r>
              <a:rPr lang="ru-RU" baseline="0" dirty="0" err="1"/>
              <a:t>принадлжети</a:t>
            </a:r>
            <a:r>
              <a:rPr lang="ru-RU" baseline="0" dirty="0"/>
              <a:t> (семейство, род, вид), является </a:t>
            </a:r>
            <a:r>
              <a:rPr lang="ru-RU" baseline="0" dirty="0" err="1"/>
              <a:t>апартунистом</a:t>
            </a:r>
            <a:r>
              <a:rPr lang="ru-RU" baseline="0" dirty="0"/>
              <a:t>, используется в сельхоз промышленности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B5B82-006C-40BD-8733-94CA018DA29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035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B5B82-006C-40BD-8733-94CA018DA29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83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Спектры</a:t>
            </a:r>
            <a:r>
              <a:rPr lang="ru-RU" baseline="0" dirty="0"/>
              <a:t>! </a:t>
            </a:r>
            <a:r>
              <a:rPr lang="en-US" baseline="0" dirty="0"/>
              <a:t>Extended data 9 </a:t>
            </a:r>
            <a:r>
              <a:rPr lang="en-US" baseline="0" dirty="0" err="1"/>
              <a:t>PspR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B5B82-006C-40BD-8733-94CA018DA29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559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Появление О</a:t>
            </a:r>
            <a:r>
              <a:rPr lang="ru-RU" baseline="0" dirty="0"/>
              <a:t> состояния (комментарий)</a:t>
            </a:r>
            <a:r>
              <a:rPr lang="en-US" baseline="0" dirty="0"/>
              <a:t> M1-M2, M-N, N-O </a:t>
            </a:r>
            <a:r>
              <a:rPr lang="ru-RU" baseline="0" dirty="0"/>
              <a:t>Таблица!!!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B5B82-006C-40BD-8733-94CA018DA29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773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4830F-0FC7-49F1-8C1A-6D04FBF26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C27150-9DAA-4510-BCF6-A7DCAD374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B2FA71-C56A-4A44-96B4-0B30BE1D0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720-E53D-4E07-8F2C-AC2E6ECC8D5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F8557-733B-41DF-929F-FF70A0625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ADE867-7E98-4049-9346-6AB3E6B59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D11E-7986-42AA-B067-B194EF2BC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91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FC84-FDE5-4EE9-BC27-10A4EC1FD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C94D0F-3CF5-43B1-B664-132796E69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3EE94C-A499-41C1-A649-7A8AFDF92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720-E53D-4E07-8F2C-AC2E6ECC8D5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840B94-FDF6-481A-9731-847795239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ECD33A-5A9B-4B73-A5DB-B6BA536C0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D11E-7986-42AA-B067-B194EF2BC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2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E85F159-A287-4EA6-99E7-17F4C661AD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D0154E-D773-4405-B66F-C68C2AD7D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C2909-3336-4822-95EF-7FB42BFB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720-E53D-4E07-8F2C-AC2E6ECC8D5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F61ED2-325F-416D-BCC5-B2EAD9EBF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3792BB-0C69-444B-B7A1-CB47CC1C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D11E-7986-42AA-B067-B194EF2BC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37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814DD-0002-460D-8CF2-9872C91C2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6ADCC2-5E33-456C-B0AF-03B7FCA89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8AEDC6-79CF-41A4-B865-FAA380C89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720-E53D-4E07-8F2C-AC2E6ECC8D5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0B1E52-65CE-4075-80BA-55464E62C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AB2245-0936-40F7-A7D0-6C6D55B8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D11E-7986-42AA-B067-B194EF2BC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29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44264-E2D8-4D01-BB56-134F749F1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50D47D-DE53-4036-94D4-CCD36200A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5BDE40-3E8F-486F-9062-540493C2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720-E53D-4E07-8F2C-AC2E6ECC8D5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E7DA2-BCB3-4B06-8C27-52B46F58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77AC9C-49EF-4F2C-B0BE-E7231F3E8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D11E-7986-42AA-B067-B194EF2BC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72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6E2A5-4774-4359-A03F-738F8413E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D0BA14-93FE-4D72-8366-7ABADC28A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C2CE77-401F-4EFB-A1A9-175B28996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9F4FDA-40AD-4AAC-BD66-5670F3932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720-E53D-4E07-8F2C-AC2E6ECC8D5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8E50C1-49DD-4849-B26A-BCFEFF7B7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4C9E10-BC7E-4D72-9207-D2307D905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D11E-7986-42AA-B067-B194EF2BC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2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0B4DE-4B7B-4584-89D4-B1E37682E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81A259-6013-459E-BB16-74A3E2492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E9D25D-190B-49A0-B760-0B1A0C6A2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CF4345B-66E0-4EC1-9C78-A8B4A65E4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B8BE38-C4F3-4F4E-A706-22A076EC49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682F87-422A-4CE3-8504-FD76F8AF7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720-E53D-4E07-8F2C-AC2E6ECC8D5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F91F65-A2D0-41EB-ABB3-6F5557639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4D804E6-F2F9-4FD7-AEA4-40913896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D11E-7986-42AA-B067-B194EF2BC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48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FE223-32DA-4218-8575-D1E43E808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C8A1F9-3B20-4250-A889-D25E279B4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720-E53D-4E07-8F2C-AC2E6ECC8D5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080707-FEF5-4C8A-AD22-2BDDF9B1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C1DCAD-47B4-4A4D-AF9D-25A568F2E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D11E-7986-42AA-B067-B194EF2BC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3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0E8C66-87E3-4448-94A4-F238FB022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720-E53D-4E07-8F2C-AC2E6ECC8D5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317B27-514F-4AAB-B070-D351A22DE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BE7888-5A4A-499C-A526-7067692E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D11E-7986-42AA-B067-B194EF2BC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72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33E83-F6E5-4C4D-81B1-B6A08E5EC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D55D7E-4B71-4192-9682-8553E089D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81BBAA-20AA-4325-9B0B-9F98B9A08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D899E0-A6DD-4425-A273-5785B28F9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720-E53D-4E07-8F2C-AC2E6ECC8D5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4CF76F-C487-4E85-9DB5-D59E4464C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ADC9E8-6103-4F4A-92D4-E8DB2B81A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D11E-7986-42AA-B067-B194EF2BC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65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34A7A-CFF9-4766-A5C6-DFA1F7A7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B0C7A0E-C3B4-4573-92AF-9392E35791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C25B75-3687-4BB0-8F0E-358C82D55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E23104-EB33-4C22-AE67-2FAC2D22F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720-E53D-4E07-8F2C-AC2E6ECC8D5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FCA46F-2335-4988-8112-6D9E4B7E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D91E93-D12C-4D82-8FCA-EDD300C7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D11E-7986-42AA-B067-B194EF2BC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3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C18BB-D88E-4D2A-BA39-8CFCE9C8E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EAD9AF-3757-4F42-BA1A-2610308D0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E7FC28-C15A-4DE4-9480-8DA195B4AC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A720-E53D-4E07-8F2C-AC2E6ECC8D5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7F1CC5-9694-4E4B-90CC-7994FB143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B64D23-DD20-4E53-9683-6BBF974C8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3D11E-7986-42AA-B067-B194EF2BC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86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4392" y="2708921"/>
            <a:ext cx="8856984" cy="147002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Functional studies of a new microbial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proteorhodopsin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Sphingomonas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paucimobilis</a:t>
            </a:r>
            <a:endParaRPr lang="ru-RU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70379" y="5445224"/>
            <a:ext cx="6400800" cy="1126976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Speaker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Sidorov Daniil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DBMP MIPT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Dubna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756" y="169186"/>
            <a:ext cx="4563901" cy="11307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7" y="-357380"/>
            <a:ext cx="4971323" cy="222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36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61" y="3971718"/>
            <a:ext cx="3127147" cy="28018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95" y="1169825"/>
            <a:ext cx="3482077" cy="28018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4289" y="292231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Photocycles for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Spa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0624617-ED0A-42A9-AAE0-0D3E6C838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2286" y="84389"/>
            <a:ext cx="7917850" cy="1143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Times of the transitions of interest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B41C7EE9-6765-4ABF-99F2-C5917CF65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873269"/>
              </p:ext>
            </p:extLst>
          </p:nvPr>
        </p:nvGraphicFramePr>
        <p:xfrm>
          <a:off x="6013914" y="1715967"/>
          <a:ext cx="5306625" cy="31817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44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9624"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t,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SpaR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(pH = 5.0)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t,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SpaR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(pH = 8.0)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 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902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r>
                        <a:rPr lang="ru-RU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↔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 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9624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↔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↔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249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6964E-A972-4551-9443-0E1264D83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7A855B-34B6-4BFD-A0BC-AF5018091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Expression, isolation, purification, functional tests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Dependence of efficiency on zinc ions and pH of the medium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Spa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a representative of proteins from a family with a DTG/DTS motif; it is hypothesized that other proteins in this family may have similar properties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11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0E801-E3E7-4AE7-B6BD-391149D47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75" y="2391888"/>
            <a:ext cx="10515600" cy="1325563"/>
          </a:xfrm>
        </p:spPr>
        <p:txBody>
          <a:bodyPr>
            <a:normAutofit/>
          </a:bodyPr>
          <a:lstStyle/>
          <a:p>
            <a:r>
              <a:rPr lang="en-US" sz="8800" b="1" dirty="0">
                <a:latin typeface="Gabriola" panose="04040605051002020D02" pitchFamily="82" charset="0"/>
              </a:rPr>
              <a:t>Thank you for your attention!</a:t>
            </a:r>
            <a:endParaRPr lang="ru-RU" sz="88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149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Spa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980728"/>
            <a:ext cx="4186140" cy="56166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88088" y="1988841"/>
            <a:ext cx="241765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1) L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baseline="30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US" sz="3200" baseline="30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baseline="30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baseline="30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4) N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5) O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Spa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479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33A87-FFB7-4872-ACC1-E7DAF890B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6" y="-181630"/>
            <a:ext cx="526094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Practical application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4BFB28-72E1-4C5A-A9D1-5DF3B2C0F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Action potential triggering, membrane depolarization and hyperpolarization</a:t>
            </a:r>
            <a:endParaRPr lang="ru-RU" dirty="0"/>
          </a:p>
          <a:p>
            <a:r>
              <a:rPr lang="en-US" dirty="0"/>
              <a:t>Cytosolic pH control</a:t>
            </a:r>
            <a:endParaRPr lang="ru-RU" dirty="0"/>
          </a:p>
          <a:p>
            <a:r>
              <a:rPr lang="en-US" dirty="0"/>
              <a:t>Controlling the triggering of apoptosis</a:t>
            </a:r>
            <a:endParaRPr lang="ru-RU" dirty="0"/>
          </a:p>
          <a:p>
            <a:r>
              <a:rPr lang="en-US" dirty="0"/>
              <a:t>Improvements in CAR-T therapy (against cancer)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21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383" y="-115485"/>
            <a:ext cx="82296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447" y="1007802"/>
            <a:ext cx="8229600" cy="218884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Optogenetics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Nerve cell research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application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88" y="2150802"/>
            <a:ext cx="5632522" cy="432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50" y="2533504"/>
            <a:ext cx="2936019" cy="4365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2490" y="617455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450211" y="4300217"/>
            <a:ext cx="1783292" cy="415839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692919" y="6408969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PDB ID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6EID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1" y="6550224"/>
            <a:ext cx="2967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https://www.nkj.ru/archive/articles/25571/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25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 methods of research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372" y="2141537"/>
            <a:ext cx="11209256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Registration of photocurrents (method of registration of photocurrents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proteoliposomes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adsorbed on bilipid membrane (BLM), method of local potential fixation (patch-clamp))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Changes in ion concentration (pH measurement in cell suspension, fluorescence spectroscopy)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Time-resolved spectroscopy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22A9370-A188-4488-8905-E27350D3C1AA}"/>
              </a:ext>
            </a:extLst>
          </p:cNvPr>
          <p:cNvSpPr/>
          <p:nvPr/>
        </p:nvSpPr>
        <p:spPr>
          <a:xfrm>
            <a:off x="491372" y="2103437"/>
            <a:ext cx="10660537" cy="13255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1CF11C4-0EA3-4D05-9AB7-3048E6901A1A}"/>
              </a:ext>
            </a:extLst>
          </p:cNvPr>
          <p:cNvSpPr/>
          <p:nvPr/>
        </p:nvSpPr>
        <p:spPr>
          <a:xfrm>
            <a:off x="491371" y="4278518"/>
            <a:ext cx="4929041" cy="6045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016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4" y="411164"/>
            <a:ext cx="7735887" cy="636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49" y="-243408"/>
            <a:ext cx="1194376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Schematic diagram of the installation for the BLM method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552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3395" y="-23884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Time-resolved spectroscopy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687916"/>
            <a:ext cx="7632848" cy="583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19736" y="6525344"/>
            <a:ext cx="44903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https://link.springer.com/protocol/10.1007/978-1-0716-2329-9_8#DOI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52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403" y="-99392"/>
            <a:ext cx="9175238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Photocycle and transition diagram for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3" y="1035471"/>
            <a:ext cx="5091134" cy="405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35945" y="5192793"/>
            <a:ext cx="1881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 the cell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7498" y="5119337"/>
            <a:ext cx="174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Into the cytosol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99456" y="1066256"/>
            <a:ext cx="727068" cy="7785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27" y="869770"/>
            <a:ext cx="6480373" cy="5301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8251" y="6447820"/>
            <a:ext cx="2779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https://www.nature.com/articles/44623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8943" y="6447819"/>
            <a:ext cx="3766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https://link.springer.com/article/10.1007/BF00762675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39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4185" y="-617074"/>
            <a:ext cx="6264697" cy="2223120"/>
          </a:xfrm>
        </p:spPr>
        <p:txBody>
          <a:bodyPr>
            <a:normAutofit/>
          </a:bodyPr>
          <a:lstStyle/>
          <a:p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Sphingomonas</a:t>
            </a:r>
            <a:r>
              <a:rPr lang="ru-RU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paucimobilis</a:t>
            </a:r>
            <a:endParaRPr lang="ru-RU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28" y="766656"/>
            <a:ext cx="5552161" cy="55521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9918" y="6469381"/>
            <a:ext cx="9322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https://commons.wikimedia.org/wiki/File:Sphingomonas_paucimobilis_on_Columbia_Horse_Blood_Agar.jpg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8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758" y="-582715"/>
            <a:ext cx="10084192" cy="1866704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 for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Spa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0FA678-5E69-4CFC-8E52-A94818B86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125" y="1011415"/>
            <a:ext cx="4720370" cy="40796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D33795-8952-4B44-BD98-B4A1F36BF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14" y="1011415"/>
            <a:ext cx="5326883" cy="48351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6F9CBA-036D-4926-962B-860E50BD6DE5}"/>
              </a:ext>
            </a:extLst>
          </p:cNvPr>
          <p:cNvSpPr txBox="1"/>
          <p:nvPr/>
        </p:nvSpPr>
        <p:spPr>
          <a:xfrm>
            <a:off x="43479" y="6504381"/>
            <a:ext cx="3774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https://www.nature.com/articles/s42004-023-00884-8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09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2928" y="-10509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Results for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Spa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58" y="661008"/>
            <a:ext cx="7823344" cy="606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96000" y="5949280"/>
            <a:ext cx="115212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2725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458</Words>
  <Application>Microsoft Office PowerPoint</Application>
  <PresentationFormat>Широкоэкранный</PresentationFormat>
  <Paragraphs>75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Gabriola</vt:lpstr>
      <vt:lpstr>Times New Roman</vt:lpstr>
      <vt:lpstr>Тема Office</vt:lpstr>
      <vt:lpstr>Functional studies of a new microbial proteorhodopsin from Sphingomonas paucimobilis</vt:lpstr>
      <vt:lpstr>Introduction</vt:lpstr>
      <vt:lpstr>Main methods of research</vt:lpstr>
      <vt:lpstr>Schematic diagram of the installation for the BLM method</vt:lpstr>
      <vt:lpstr>Time-resolved spectroscopy</vt:lpstr>
      <vt:lpstr>Photocycle and transition diagram for bR</vt:lpstr>
      <vt:lpstr>Sphingomonas paucimobilis</vt:lpstr>
      <vt:lpstr>Results for SpaR</vt:lpstr>
      <vt:lpstr>Results for SpaR</vt:lpstr>
      <vt:lpstr>Times of the transitions of interest</vt:lpstr>
      <vt:lpstr>Conclusions</vt:lpstr>
      <vt:lpstr>Thank you for your attention!</vt:lpstr>
      <vt:lpstr>Структура SpaR</vt:lpstr>
      <vt:lpstr>Practical application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studies of a new microbial proteorhodopsin from Sphingomonas paucimobilis</dc:title>
  <dc:creator>Daniil Sidorov</dc:creator>
  <cp:lastModifiedBy>Daniil Sidorov</cp:lastModifiedBy>
  <cp:revision>14</cp:revision>
  <dcterms:created xsi:type="dcterms:W3CDTF">2023-10-24T22:21:30Z</dcterms:created>
  <dcterms:modified xsi:type="dcterms:W3CDTF">2023-10-30T22:11:11Z</dcterms:modified>
</cp:coreProperties>
</file>