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handoutMasterIdLst>
    <p:handoutMasterId r:id="rId18"/>
  </p:handoutMasterIdLst>
  <p:sldIdLst>
    <p:sldId id="259" r:id="rId2"/>
    <p:sldId id="258" r:id="rId3"/>
    <p:sldId id="262" r:id="rId4"/>
    <p:sldId id="265" r:id="rId5"/>
    <p:sldId id="267" r:id="rId6"/>
    <p:sldId id="264" r:id="rId7"/>
    <p:sldId id="279" r:id="rId8"/>
    <p:sldId id="277" r:id="rId9"/>
    <p:sldId id="276" r:id="rId10"/>
    <p:sldId id="271" r:id="rId11"/>
    <p:sldId id="273" r:id="rId12"/>
    <p:sldId id="281" r:id="rId13"/>
    <p:sldId id="274" r:id="rId14"/>
    <p:sldId id="272" r:id="rId15"/>
    <p:sldId id="280" r:id="rId16"/>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B5FEE-2804-42D5-B295-647459C4A143}" v="84" dt="2023-04-04T11:10:02.017"/>
    <p1510:client id="{6B83738A-0365-4CC8-94F7-D9FCD41FCA45}" v="406" dt="2023-01-20T09:06:31.162"/>
    <p1510:client id="{775BD1BA-588A-4279-BF41-9C601AE4F5F0}" v="1731" dt="2023-01-20T07:17:46.109"/>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5514" autoAdjust="0"/>
  </p:normalViewPr>
  <p:slideViewPr>
    <p:cSldViewPr snapToGrid="0">
      <p:cViewPr varScale="1">
        <p:scale>
          <a:sx n="87" d="100"/>
          <a:sy n="87" d="100"/>
        </p:scale>
        <p:origin x="298" y="72"/>
      </p:cViewPr>
      <p:guideLst/>
    </p:cSldViewPr>
  </p:slideViewPr>
  <p:outlineViewPr>
    <p:cViewPr>
      <p:scale>
        <a:sx n="33" d="100"/>
        <a:sy n="33" d="100"/>
      </p:scale>
      <p:origin x="0" y="-1075"/>
    </p:cViewPr>
  </p:outlin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68CD3E2C-9A5E-4E78-8AD4-E456DA88D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F42701D6-FC80-4366-B673-006C2DE43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36F52E-3450-45EB-8E1F-4257912397D0}" type="datetime1">
              <a:rPr lang="ru-RU" smtClean="0"/>
              <a:t>27.10.2023</a:t>
            </a:fld>
            <a:endParaRPr lang="ru-RU"/>
          </a:p>
        </p:txBody>
      </p:sp>
      <p:sp>
        <p:nvSpPr>
          <p:cNvPr id="4" name="Нижний колонтитул 3">
            <a:extLst>
              <a:ext uri="{FF2B5EF4-FFF2-40B4-BE49-F238E27FC236}">
                <a16:creationId xmlns:a16="http://schemas.microsoft.com/office/drawing/2014/main" id="{6EA2CEAD-810B-4A93-9084-2AA09FD887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57A1E75B-6CCB-4559-B423-F100B4ECA3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177811-A4AB-4E94-853E-05DA0F228114}" type="slidenum">
              <a:rPr lang="ru-RU" smtClean="0"/>
              <a:t>‹#›</a:t>
            </a:fld>
            <a:endParaRPr lang="ru-RU"/>
          </a:p>
        </p:txBody>
      </p:sp>
    </p:spTree>
    <p:extLst>
      <p:ext uri="{BB962C8B-B14F-4D97-AF65-F5344CB8AC3E}">
        <p14:creationId xmlns:p14="http://schemas.microsoft.com/office/powerpoint/2010/main" val="399563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649DA-0C99-49C3-B4FF-BBBBA5C6A475}" type="datetime1">
              <a:rPr lang="ru-RU" smtClean="0"/>
              <a:pPr/>
              <a:t>26.10.2023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E3F06-B4C7-4E5E-BE2E-B16EA7F7C0A0}" type="slidenum">
              <a:rPr lang="ru-RU" noProof="0" smtClean="0"/>
              <a:t>‹#›</a:t>
            </a:fld>
            <a:endParaRPr lang="ru-RU" noProof="0"/>
          </a:p>
        </p:txBody>
      </p:sp>
    </p:spTree>
    <p:extLst>
      <p:ext uri="{BB962C8B-B14F-4D97-AF65-F5344CB8AC3E}">
        <p14:creationId xmlns:p14="http://schemas.microsoft.com/office/powerpoint/2010/main" val="2896543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Группа 6"/>
          <p:cNvGrpSpPr/>
          <p:nvPr/>
        </p:nvGrpSpPr>
        <p:grpSpPr>
          <a:xfrm>
            <a:off x="0" y="-8467"/>
            <a:ext cx="12192000" cy="6866467"/>
            <a:chOff x="0" y="-8467"/>
            <a:chExt cx="12192000" cy="6866467"/>
          </a:xfrm>
        </p:grpSpPr>
        <p:cxnSp>
          <p:nvCxnSpPr>
            <p:cNvPr id="32" name="Прямая соединительная линия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Прямоугольник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Прямоугольник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Равнобедренный треугольник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Прямоугольник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Прямоугольник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Прямоугольник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Равнобедренный треугольник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Равнобедренный треугольник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Заголовок 1"/>
          <p:cNvSpPr>
            <a:spLocks noGrp="1"/>
          </p:cNvSpPr>
          <p:nvPr>
            <p:ph type="ctrTitle"/>
          </p:nvPr>
        </p:nvSpPr>
        <p:spPr>
          <a:xfrm>
            <a:off x="1507067" y="2404534"/>
            <a:ext cx="7766936" cy="1646302"/>
          </a:xfrm>
        </p:spPr>
        <p:txBody>
          <a:bodyPr rtlCol="0" anchor="b">
            <a:noAutofit/>
          </a:bodyPr>
          <a:lstStyle>
            <a:lvl1pPr algn="r">
              <a:defRPr sz="5400">
                <a:solidFill>
                  <a:schemeClr val="accent1"/>
                </a:solidFill>
              </a:defRPr>
            </a:lvl1pPr>
          </a:lstStyle>
          <a:p>
            <a:pPr rtl="0"/>
            <a:r>
              <a:rPr lang="ru-RU" noProof="0"/>
              <a:t>Образец заголовка</a:t>
            </a:r>
          </a:p>
        </p:txBody>
      </p:sp>
      <p:sp>
        <p:nvSpPr>
          <p:cNvPr id="3" name="Подзаголовок 2"/>
          <p:cNvSpPr>
            <a:spLocks noGrp="1"/>
          </p:cNvSpPr>
          <p:nvPr>
            <p:ph type="subTitle" idx="1"/>
          </p:nvPr>
        </p:nvSpPr>
        <p:spPr>
          <a:xfrm>
            <a:off x="1507067" y="4050833"/>
            <a:ext cx="7766936" cy="1096899"/>
          </a:xfrm>
        </p:spPr>
        <p:txBody>
          <a:bodyPr rtlCol="0"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a:t>Образец подзаголовка</a:t>
            </a:r>
          </a:p>
        </p:txBody>
      </p:sp>
      <p:sp>
        <p:nvSpPr>
          <p:cNvPr id="4" name="Дата 3"/>
          <p:cNvSpPr>
            <a:spLocks noGrp="1"/>
          </p:cNvSpPr>
          <p:nvPr>
            <p:ph type="dt" sz="half" idx="10"/>
          </p:nvPr>
        </p:nvSpPr>
        <p:spPr/>
        <p:txBody>
          <a:bodyPr rtlCol="0"/>
          <a:lstStyle/>
          <a:p>
            <a:pPr rtl="0"/>
            <a:fld id="{0647F216-A943-4DF6-BF5D-887B1383A7D0}" type="datetime1">
              <a:rPr lang="ru-RU" noProof="0" smtClean="0"/>
              <a:t>26.10.2023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609600"/>
            <a:ext cx="8596668" cy="3403600"/>
          </a:xfrm>
        </p:spPr>
        <p:txBody>
          <a:bodyPr rtlCol="0" anchor="ctr">
            <a:normAutofit/>
          </a:bodyPr>
          <a:lstStyle>
            <a:lvl1pPr algn="l">
              <a:defRPr sz="4400" b="0" cap="none"/>
            </a:lvl1pPr>
          </a:lstStyle>
          <a:p>
            <a:pPr rtl="0"/>
            <a:r>
              <a:rPr lang="ru-RU" noProof="0"/>
              <a:t>Образец заголовка</a:t>
            </a:r>
          </a:p>
        </p:txBody>
      </p:sp>
      <p:sp>
        <p:nvSpPr>
          <p:cNvPr id="3" name="Текст 2"/>
          <p:cNvSpPr>
            <a:spLocks noGrp="1"/>
          </p:cNvSpPr>
          <p:nvPr>
            <p:ph type="body" idx="1" hasCustomPrompt="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223FCE79-7299-4E3E-B657-34C0C6D2AF75}" type="datetime1">
              <a:rPr lang="ru-RU" noProof="0" smtClean="0"/>
              <a:t>26.10.2023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ru-RU" noProof="0"/>
              <a:t>Образец заголовка</a:t>
            </a:r>
          </a:p>
        </p:txBody>
      </p:sp>
      <p:sp>
        <p:nvSpPr>
          <p:cNvPr id="23" name="Текст 9"/>
          <p:cNvSpPr>
            <a:spLocks noGrp="1"/>
          </p:cNvSpPr>
          <p:nvPr>
            <p:ph type="body" sz="quarter" idx="13" hasCustomPrompt="1"/>
          </p:nvPr>
        </p:nvSpPr>
        <p:spPr>
          <a:xfrm>
            <a:off x="1366139" y="3632200"/>
            <a:ext cx="722452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noProof="0"/>
              <a:t>Щелкните, чтобы изменить стили текста образца слайда</a:t>
            </a:r>
          </a:p>
        </p:txBody>
      </p:sp>
      <p:sp>
        <p:nvSpPr>
          <p:cNvPr id="3" name="Текст 2"/>
          <p:cNvSpPr>
            <a:spLocks noGrp="1"/>
          </p:cNvSpPr>
          <p:nvPr>
            <p:ph type="body" idx="1" hasCustomPrompt="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23321116-FD1C-4D1E-B668-B2813E1DB6B3}" type="datetime1">
              <a:rPr lang="ru-RU" noProof="0" smtClean="0"/>
              <a:t>26.10.2023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
        <p:nvSpPr>
          <p:cNvPr id="20" name="Надпись 19"/>
          <p:cNvSpPr txBox="1"/>
          <p:nvPr/>
        </p:nvSpPr>
        <p:spPr>
          <a:xfrm>
            <a:off x="541870" y="790378"/>
            <a:ext cx="609600" cy="584776"/>
          </a:xfrm>
          <a:prstGeom prst="rect">
            <a:avLst/>
          </a:prstGeom>
        </p:spPr>
        <p:txBody>
          <a:bodyPr vert="horz" lIns="91440" tIns="45720" rIns="91440" bIns="45720" rtlCol="0" anchor="ctr">
            <a:noAutofit/>
          </a:bodyPr>
          <a:lstStyle/>
          <a:p>
            <a:pPr lvl="0" rtl="0"/>
            <a:r>
              <a:rPr lang="ru-RU" sz="8000" noProof="0">
                <a:ln w="3175" cmpd="sng">
                  <a:noFill/>
                </a:ln>
                <a:solidFill>
                  <a:schemeClr val="accent1">
                    <a:lumMod val="60000"/>
                    <a:lumOff val="40000"/>
                  </a:schemeClr>
                </a:solidFill>
                <a:effectLst/>
                <a:latin typeface="Arial"/>
              </a:rPr>
              <a:t>"</a:t>
            </a:r>
          </a:p>
        </p:txBody>
      </p:sp>
      <p:sp>
        <p:nvSpPr>
          <p:cNvPr id="22" name="Надпись 21"/>
          <p:cNvSpPr txBox="1"/>
          <p:nvPr/>
        </p:nvSpPr>
        <p:spPr>
          <a:xfrm>
            <a:off x="8893011" y="2886556"/>
            <a:ext cx="609600" cy="584776"/>
          </a:xfrm>
          <a:prstGeom prst="rect">
            <a:avLst/>
          </a:prstGeom>
        </p:spPr>
        <p:txBody>
          <a:bodyPr vert="horz" lIns="91440" tIns="45720" rIns="91440" bIns="45720" rtlCol="0" anchor="ctr">
            <a:noAutofit/>
          </a:bodyPr>
          <a:lstStyle/>
          <a:p>
            <a:pPr lvl="0" rtl="0"/>
            <a:r>
              <a:rPr lang="ru-RU" sz="8000" noProof="0">
                <a:ln w="3175" cmpd="sng">
                  <a:noFill/>
                </a:ln>
                <a:solidFill>
                  <a:schemeClr val="accent1">
                    <a:lumMod val="60000"/>
                    <a:lumOff val="40000"/>
                  </a:schemeClr>
                </a:solidFill>
                <a:latin typeface="Arial"/>
              </a:rPr>
              <a:t>"</a:t>
            </a:r>
            <a:endParaRPr lang="ru-RU" noProof="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1931988"/>
            <a:ext cx="8596668" cy="2595460"/>
          </a:xfrm>
        </p:spPr>
        <p:txBody>
          <a:bodyPr rtlCol="0" anchor="b">
            <a:normAutofit/>
          </a:bodyPr>
          <a:lstStyle>
            <a:lvl1pPr algn="l">
              <a:defRPr sz="4400" b="0" cap="none"/>
            </a:lvl1pPr>
          </a:lstStyle>
          <a:p>
            <a:pPr rtl="0"/>
            <a:r>
              <a:rPr lang="ru-RU" noProof="0"/>
              <a:t>Образец заголовка</a:t>
            </a:r>
          </a:p>
        </p:txBody>
      </p:sp>
      <p:sp>
        <p:nvSpPr>
          <p:cNvPr id="3" name="Текст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F6F94C23-8229-4694-ACE0-27626B3BBF87}" type="datetime1">
              <a:rPr lang="ru-RU" noProof="0" smtClean="0"/>
              <a:t>26.10.2023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с цитатой">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ru-RU" noProof="0"/>
              <a:t>Образец заголовка</a:t>
            </a:r>
          </a:p>
        </p:txBody>
      </p:sp>
      <p:sp>
        <p:nvSpPr>
          <p:cNvPr id="23" name="Текст 9"/>
          <p:cNvSpPr>
            <a:spLocks noGrp="1"/>
          </p:cNvSpPr>
          <p:nvPr>
            <p:ph type="body" sz="quarter" idx="13" hasCustomPrompt="1"/>
          </p:nvPr>
        </p:nvSpPr>
        <p:spPr>
          <a:xfrm>
            <a:off x="677332" y="4013200"/>
            <a:ext cx="8596669" cy="514248"/>
          </a:xfrm>
        </p:spPr>
        <p:txBody>
          <a:bodyPr rtlCol="0"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noProof="0"/>
              <a:t>Щелкните, чтобы изменить стили текста образца слайда</a:t>
            </a:r>
          </a:p>
        </p:txBody>
      </p:sp>
      <p:sp>
        <p:nvSpPr>
          <p:cNvPr id="3" name="Текст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43BF5258-F2E1-42D5-A8EC-2CC45A0F70BA}" type="datetime1">
              <a:rPr lang="ru-RU" noProof="0" smtClean="0"/>
              <a:t>26.10.2023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
        <p:nvSpPr>
          <p:cNvPr id="24" name="Надпись 23"/>
          <p:cNvSpPr txBox="1"/>
          <p:nvPr/>
        </p:nvSpPr>
        <p:spPr>
          <a:xfrm>
            <a:off x="541870" y="790378"/>
            <a:ext cx="609600" cy="584776"/>
          </a:xfrm>
          <a:prstGeom prst="rect">
            <a:avLst/>
          </a:prstGeom>
        </p:spPr>
        <p:txBody>
          <a:bodyPr vert="horz" lIns="91440" tIns="45720" rIns="91440" bIns="45720" rtlCol="0" anchor="ctr">
            <a:noAutofit/>
          </a:bodyPr>
          <a:lstStyle/>
          <a:p>
            <a:pPr lvl="0" rtl="0"/>
            <a:r>
              <a:rPr lang="ru-RU" sz="8000" noProof="0">
                <a:ln w="3175" cmpd="sng">
                  <a:noFill/>
                </a:ln>
                <a:solidFill>
                  <a:schemeClr val="accent1">
                    <a:lumMod val="60000"/>
                    <a:lumOff val="40000"/>
                  </a:schemeClr>
                </a:solidFill>
                <a:effectLst/>
                <a:latin typeface="Arial"/>
              </a:rPr>
              <a:t>"</a:t>
            </a:r>
          </a:p>
        </p:txBody>
      </p:sp>
      <p:sp>
        <p:nvSpPr>
          <p:cNvPr id="25" name="Надпись 24"/>
          <p:cNvSpPr txBox="1"/>
          <p:nvPr/>
        </p:nvSpPr>
        <p:spPr>
          <a:xfrm>
            <a:off x="8893011" y="2886556"/>
            <a:ext cx="609600" cy="584776"/>
          </a:xfrm>
          <a:prstGeom prst="rect">
            <a:avLst/>
          </a:prstGeom>
        </p:spPr>
        <p:txBody>
          <a:bodyPr vert="horz" lIns="91440" tIns="45720" rIns="91440" bIns="45720" rtlCol="0" anchor="ctr">
            <a:noAutofit/>
          </a:bodyPr>
          <a:lstStyle/>
          <a:p>
            <a:pPr lvl="0" rtl="0"/>
            <a:r>
              <a:rPr lang="ru-RU" sz="8000" noProof="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609600"/>
            <a:ext cx="8588203" cy="3022600"/>
          </a:xfrm>
        </p:spPr>
        <p:txBody>
          <a:bodyPr rtlCol="0" anchor="ctr">
            <a:normAutofit/>
          </a:bodyPr>
          <a:lstStyle>
            <a:lvl1pPr algn="l">
              <a:defRPr sz="4400" b="0" cap="none"/>
            </a:lvl1pPr>
          </a:lstStyle>
          <a:p>
            <a:pPr rtl="0"/>
            <a:r>
              <a:rPr lang="ru-RU" noProof="0"/>
              <a:t>Образец заголовка</a:t>
            </a:r>
          </a:p>
        </p:txBody>
      </p:sp>
      <p:sp>
        <p:nvSpPr>
          <p:cNvPr id="23" name="Текст 9"/>
          <p:cNvSpPr>
            <a:spLocks noGrp="1"/>
          </p:cNvSpPr>
          <p:nvPr>
            <p:ph type="body" sz="quarter" idx="13" hasCustomPrompt="1"/>
          </p:nvPr>
        </p:nvSpPr>
        <p:spPr>
          <a:xfrm>
            <a:off x="677332" y="4013200"/>
            <a:ext cx="8596669" cy="514248"/>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noProof="0"/>
              <a:t>Щелкните, чтобы изменить стили текста образца слайда</a:t>
            </a:r>
          </a:p>
        </p:txBody>
      </p:sp>
      <p:sp>
        <p:nvSpPr>
          <p:cNvPr id="3" name="Текст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0EE8891B-2347-4767-9E9F-7B4E2004166A}" type="datetime1">
              <a:rPr lang="ru-RU" noProof="0" smtClean="0"/>
              <a:t>26.10.2023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Вертикальный текст 2"/>
          <p:cNvSpPr>
            <a:spLocks noGrp="1"/>
          </p:cNvSpPr>
          <p:nvPr>
            <p:ph type="body" orient="vert" idx="1" hasCustomPrompt="1"/>
          </p:nvPr>
        </p:nvSpPr>
        <p:spPr/>
        <p:txBody>
          <a:bodyPr vert="eaVert"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FC4CA861-37F3-4485-B8DD-8C9FA0FDF09B}" type="datetime1">
              <a:rPr lang="ru-RU" noProof="0" smtClean="0"/>
              <a:t>26.10.2023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89333C77-0158-454C-844F-B7AB9BD7DAD4}" type="slidenum">
              <a:rPr lang="ru-RU" noProof="0" smtClean="0"/>
              <a:t>‹#›</a:t>
            </a:fld>
            <a:endParaRPr lang="ru-RU"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967673" y="609599"/>
            <a:ext cx="1304743" cy="5251451"/>
          </a:xfrm>
        </p:spPr>
        <p:txBody>
          <a:bodyPr vert="eaVert" rtlCol="0" anchor="ctr"/>
          <a:lstStyle/>
          <a:p>
            <a:pPr rtl="0"/>
            <a:r>
              <a:rPr lang="ru-RU" noProof="0"/>
              <a:t>Образец заголовка</a:t>
            </a:r>
          </a:p>
        </p:txBody>
      </p:sp>
      <p:sp>
        <p:nvSpPr>
          <p:cNvPr id="3" name="Вертикальный текст 2"/>
          <p:cNvSpPr>
            <a:spLocks noGrp="1"/>
          </p:cNvSpPr>
          <p:nvPr>
            <p:ph type="body" orient="vert" idx="1" hasCustomPrompt="1"/>
          </p:nvPr>
        </p:nvSpPr>
        <p:spPr>
          <a:xfrm>
            <a:off x="677335" y="609600"/>
            <a:ext cx="7060150" cy="5251450"/>
          </a:xfrm>
        </p:spPr>
        <p:txBody>
          <a:bodyPr vert="eaVert"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4334F522-0585-4C1A-B23E-729A89C6E507}" type="datetime1">
              <a:rPr lang="ru-RU" noProof="0" smtClean="0"/>
              <a:t>26.10.2023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lvl1pPr>
              <a:defRPr sz="3600"/>
            </a:lvl1pPr>
          </a:lstStyle>
          <a:p>
            <a:pPr rtl="0"/>
            <a:r>
              <a:rPr lang="ru-RU" noProof="0"/>
              <a:t>Образец заголовка</a:t>
            </a:r>
          </a:p>
        </p:txBody>
      </p:sp>
      <p:sp>
        <p:nvSpPr>
          <p:cNvPr id="3" name="Объект 2"/>
          <p:cNvSpPr>
            <a:spLocks noGrp="1"/>
          </p:cNvSpPr>
          <p:nvPr>
            <p:ph idx="1" hasCustomPrompt="1"/>
          </p:nvPr>
        </p:nvSpPr>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01BAEF1D-F460-4DDD-98BD-289E11732FFC}"/>
              </a:ext>
            </a:extLst>
          </p:cNvPr>
          <p:cNvSpPr>
            <a:spLocks noGrp="1"/>
          </p:cNvSpPr>
          <p:nvPr>
            <p:ph type="dt" sz="half" idx="10"/>
          </p:nvPr>
        </p:nvSpPr>
        <p:spPr/>
        <p:txBody>
          <a:bodyPr/>
          <a:lstStyle/>
          <a:p>
            <a:pPr rtl="0"/>
            <a:fld id="{66040149-E182-40AC-8F11-A2BF9E6DB2E6}" type="datetime1">
              <a:rPr lang="ru-RU" noProof="0" smtClean="0"/>
              <a:t>26.10.2023</a:t>
            </a:fld>
            <a:endParaRPr lang="ru-RU" noProof="0" dirty="0"/>
          </a:p>
        </p:txBody>
      </p:sp>
      <p:sp>
        <p:nvSpPr>
          <p:cNvPr id="8" name="Нижний колонтитул 7">
            <a:extLst>
              <a:ext uri="{FF2B5EF4-FFF2-40B4-BE49-F238E27FC236}">
                <a16:creationId xmlns:a16="http://schemas.microsoft.com/office/drawing/2014/main" id="{9C746A21-1D2F-478B-984F-6E15B76B58C2}"/>
              </a:ext>
            </a:extLst>
          </p:cNvPr>
          <p:cNvSpPr>
            <a:spLocks noGrp="1"/>
          </p:cNvSpPr>
          <p:nvPr>
            <p:ph type="ftr" sz="quarter" idx="11"/>
          </p:nvPr>
        </p:nvSpPr>
        <p:spPr/>
        <p:txBody>
          <a:bodyPr/>
          <a:lstStyle/>
          <a:p>
            <a:pPr rtl="0"/>
            <a:endParaRPr lang="ru-RU" noProof="0"/>
          </a:p>
        </p:txBody>
      </p:sp>
      <p:sp>
        <p:nvSpPr>
          <p:cNvPr id="9" name="Номер слайда 8">
            <a:extLst>
              <a:ext uri="{FF2B5EF4-FFF2-40B4-BE49-F238E27FC236}">
                <a16:creationId xmlns:a16="http://schemas.microsoft.com/office/drawing/2014/main" id="{6617555B-5C8B-4A62-B167-41D25161ACA6}"/>
              </a:ext>
            </a:extLst>
          </p:cNvPr>
          <p:cNvSpPr>
            <a:spLocks noGrp="1"/>
          </p:cNvSpPr>
          <p:nvPr>
            <p:ph type="sldNum" sz="quarter" idx="12"/>
          </p:nvPr>
        </p:nvSpPr>
        <p:spPr/>
        <p:txBody>
          <a:bodyPr/>
          <a:lstStyle/>
          <a:p>
            <a:pPr rtl="0"/>
            <a:fld id="{D57F1E4F-1CFF-5643-939E-217C01CDF565}" type="slidenum">
              <a:rPr lang="ru-RU" noProof="0" smtClean="0"/>
              <a:pPr/>
              <a:t>‹#›</a:t>
            </a:fld>
            <a:endParaRPr lang="ru-RU"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hasCustomPrompt="1"/>
          </p:nvPr>
        </p:nvSpPr>
        <p:spPr>
          <a:xfrm>
            <a:off x="677335" y="4527448"/>
            <a:ext cx="8596668" cy="860400"/>
          </a:xfrm>
        </p:spPr>
        <p:txBody>
          <a:bodyPr rtlCol="0"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7" name="Заголовок 6">
            <a:extLst>
              <a:ext uri="{FF2B5EF4-FFF2-40B4-BE49-F238E27FC236}">
                <a16:creationId xmlns:a16="http://schemas.microsoft.com/office/drawing/2014/main" id="{CC584904-2D54-4791-9A7F-88E3FDF3D364}"/>
              </a:ext>
            </a:extLst>
          </p:cNvPr>
          <p:cNvSpPr>
            <a:spLocks noGrp="1"/>
          </p:cNvSpPr>
          <p:nvPr>
            <p:ph type="title"/>
          </p:nvPr>
        </p:nvSpPr>
        <p:spPr/>
        <p:txBody>
          <a:bodyPr/>
          <a:lstStyle/>
          <a:p>
            <a:r>
              <a:rPr lang="ru-RU"/>
              <a:t>Образец заголовка</a:t>
            </a:r>
          </a:p>
        </p:txBody>
      </p:sp>
      <p:sp>
        <p:nvSpPr>
          <p:cNvPr id="8" name="Дата 7">
            <a:extLst>
              <a:ext uri="{FF2B5EF4-FFF2-40B4-BE49-F238E27FC236}">
                <a16:creationId xmlns:a16="http://schemas.microsoft.com/office/drawing/2014/main" id="{736FF828-F7A1-4C06-9F19-837215894160}"/>
              </a:ext>
            </a:extLst>
          </p:cNvPr>
          <p:cNvSpPr>
            <a:spLocks noGrp="1"/>
          </p:cNvSpPr>
          <p:nvPr>
            <p:ph type="dt" sz="half" idx="10"/>
          </p:nvPr>
        </p:nvSpPr>
        <p:spPr/>
        <p:txBody>
          <a:bodyPr/>
          <a:lstStyle/>
          <a:p>
            <a:pPr rtl="0"/>
            <a:fld id="{66040149-E182-40AC-8F11-A2BF9E6DB2E6}" type="datetime1">
              <a:rPr lang="ru-RU" noProof="0" smtClean="0"/>
              <a:t>26.10.2023</a:t>
            </a:fld>
            <a:endParaRPr lang="ru-RU" noProof="0" dirty="0"/>
          </a:p>
        </p:txBody>
      </p:sp>
      <p:sp>
        <p:nvSpPr>
          <p:cNvPr id="9" name="Нижний колонтитул 8">
            <a:extLst>
              <a:ext uri="{FF2B5EF4-FFF2-40B4-BE49-F238E27FC236}">
                <a16:creationId xmlns:a16="http://schemas.microsoft.com/office/drawing/2014/main" id="{DCD170DD-467B-4872-BCFB-E7DDA65D579F}"/>
              </a:ext>
            </a:extLst>
          </p:cNvPr>
          <p:cNvSpPr>
            <a:spLocks noGrp="1"/>
          </p:cNvSpPr>
          <p:nvPr>
            <p:ph type="ftr" sz="quarter" idx="11"/>
          </p:nvPr>
        </p:nvSpPr>
        <p:spPr/>
        <p:txBody>
          <a:bodyPr/>
          <a:lstStyle/>
          <a:p>
            <a:pPr rtl="0"/>
            <a:endParaRPr lang="ru-RU" noProof="0"/>
          </a:p>
        </p:txBody>
      </p:sp>
      <p:sp>
        <p:nvSpPr>
          <p:cNvPr id="10" name="Номер слайда 9">
            <a:extLst>
              <a:ext uri="{FF2B5EF4-FFF2-40B4-BE49-F238E27FC236}">
                <a16:creationId xmlns:a16="http://schemas.microsoft.com/office/drawing/2014/main" id="{2BFEA4B1-30C5-47AD-85A1-17F0323D4926}"/>
              </a:ext>
            </a:extLst>
          </p:cNvPr>
          <p:cNvSpPr>
            <a:spLocks noGrp="1"/>
          </p:cNvSpPr>
          <p:nvPr>
            <p:ph type="sldNum" sz="quarter" idx="12"/>
          </p:nvPr>
        </p:nvSpPr>
        <p:spPr/>
        <p:txBody>
          <a:bodyPr/>
          <a:lstStyle/>
          <a:p>
            <a:pPr rtl="0"/>
            <a:fld id="{D57F1E4F-1CFF-5643-939E-217C01CDF565}" type="slidenum">
              <a:rPr lang="ru-RU" noProof="0" smtClean="0"/>
              <a:pPr/>
              <a:t>‹#›</a:t>
            </a:fld>
            <a:endParaRPr lang="ru-RU"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sz="half" idx="1" hasCustomPrompt="1"/>
          </p:nvPr>
        </p:nvSpPr>
        <p:spPr>
          <a:xfrm>
            <a:off x="677334" y="2160589"/>
            <a:ext cx="4184035" cy="3880772"/>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hasCustomPrompt="1"/>
          </p:nvPr>
        </p:nvSpPr>
        <p:spPr>
          <a:xfrm>
            <a:off x="5089970" y="2160589"/>
            <a:ext cx="4184034" cy="3880773"/>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p:cNvSpPr>
            <a:spLocks noGrp="1"/>
          </p:cNvSpPr>
          <p:nvPr>
            <p:ph type="dt" sz="half" idx="10"/>
          </p:nvPr>
        </p:nvSpPr>
        <p:spPr/>
        <p:txBody>
          <a:bodyPr rtlCol="0"/>
          <a:lstStyle/>
          <a:p>
            <a:pPr rtl="0"/>
            <a:fld id="{2A2B38E8-D3E8-45A0-A273-72B760FBC9C0}" type="datetime1">
              <a:rPr lang="ru-RU" noProof="0" smtClean="0"/>
              <a:t>26.10.2023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FF9F0C5-380F-41C2-899A-BAC0F0927E16}" type="slidenum">
              <a:rPr lang="ru-RU" noProof="0" smtClean="0"/>
              <a:t>‹#›</a:t>
            </a:fld>
            <a:endParaRPr lang="ru-RU"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a:t>Образец заголовка</a:t>
            </a:r>
          </a:p>
        </p:txBody>
      </p:sp>
      <p:sp>
        <p:nvSpPr>
          <p:cNvPr id="3" name="Текст 2"/>
          <p:cNvSpPr>
            <a:spLocks noGrp="1"/>
          </p:cNvSpPr>
          <p:nvPr>
            <p:ph type="body" idx="1" hasCustomPrompt="1"/>
          </p:nvPr>
        </p:nvSpPr>
        <p:spPr>
          <a:xfrm>
            <a:off x="675745" y="2160983"/>
            <a:ext cx="4185623"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p:cNvSpPr>
            <a:spLocks noGrp="1"/>
          </p:cNvSpPr>
          <p:nvPr>
            <p:ph sz="half" idx="2" hasCustomPrompt="1"/>
          </p:nvPr>
        </p:nvSpPr>
        <p:spPr>
          <a:xfrm>
            <a:off x="675745" y="2737245"/>
            <a:ext cx="4185623" cy="3304117"/>
          </a:xfrm>
        </p:spPr>
        <p:txBody>
          <a:bodyPr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hasCustomPrompt="1"/>
          </p:nvPr>
        </p:nvSpPr>
        <p:spPr>
          <a:xfrm>
            <a:off x="5088383" y="2160983"/>
            <a:ext cx="4185618"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p:cNvSpPr>
            <a:spLocks noGrp="1"/>
          </p:cNvSpPr>
          <p:nvPr>
            <p:ph sz="quarter" idx="4" hasCustomPrompt="1"/>
          </p:nvPr>
        </p:nvSpPr>
        <p:spPr>
          <a:xfrm>
            <a:off x="5088384" y="2737245"/>
            <a:ext cx="4185617" cy="3304117"/>
          </a:xfrm>
        </p:spPr>
        <p:txBody>
          <a:bodyPr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p>
            <a:pPr rtl="0"/>
            <a:fld id="{1D1FF485-89BB-469E-B13B-03095244B115}" type="datetime1">
              <a:rPr lang="ru-RU" noProof="0" smtClean="0"/>
              <a:t>26.10.2023</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320800"/>
          </a:xfrm>
        </p:spPr>
        <p:txBody>
          <a:bodyPr rtlCol="0"/>
          <a:lstStyle/>
          <a:p>
            <a:pPr rtl="0"/>
            <a:r>
              <a:rPr lang="ru-RU" noProof="0"/>
              <a:t>Образец заголовка</a:t>
            </a:r>
          </a:p>
        </p:txBody>
      </p:sp>
      <p:sp>
        <p:nvSpPr>
          <p:cNvPr id="3" name="Дата 2"/>
          <p:cNvSpPr>
            <a:spLocks noGrp="1"/>
          </p:cNvSpPr>
          <p:nvPr>
            <p:ph type="dt" sz="half" idx="10"/>
          </p:nvPr>
        </p:nvSpPr>
        <p:spPr/>
        <p:txBody>
          <a:bodyPr rtlCol="0"/>
          <a:lstStyle/>
          <a:p>
            <a:pPr rtl="0"/>
            <a:fld id="{EB8A6655-C450-42C6-8FFC-6743D8A4D567}" type="datetime1">
              <a:rPr lang="ru-RU" noProof="0" smtClean="0"/>
              <a:t>26.10.2023</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4E579C7F-878C-48C3-9CA2-76DF63D9349D}" type="datetime1">
              <a:rPr lang="ru-RU" noProof="0" smtClean="0"/>
              <a:t>26.10.2023</a:t>
            </a:fld>
            <a:endParaRPr lang="ru-RU" noProof="0"/>
          </a:p>
        </p:txBody>
      </p:sp>
      <p:sp>
        <p:nvSpPr>
          <p:cNvPr id="3" name="Нижний колонтитул 2"/>
          <p:cNvSpPr>
            <a:spLocks noGrp="1"/>
          </p:cNvSpPr>
          <p:nvPr>
            <p:ph type="ftr" sz="quarter" idx="11"/>
          </p:nvPr>
        </p:nvSpPr>
        <p:spPr/>
        <p:txBody>
          <a:bodyPr rtlCol="0"/>
          <a:lstStyle/>
          <a:p>
            <a:pPr rtl="0"/>
            <a:endParaRPr lang="ru-RU" noProof="0"/>
          </a:p>
        </p:txBody>
      </p:sp>
      <p:sp>
        <p:nvSpPr>
          <p:cNvPr id="4" name="Номер слайда 3"/>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498604"/>
            <a:ext cx="3854528" cy="1278466"/>
          </a:xfrm>
        </p:spPr>
        <p:txBody>
          <a:bodyPr rtlCol="0" anchor="b">
            <a:normAutofit/>
          </a:bodyPr>
          <a:lstStyle>
            <a:lvl1pPr>
              <a:defRPr sz="2000"/>
            </a:lvl1pPr>
          </a:lstStyle>
          <a:p>
            <a:pPr rtl="0"/>
            <a:r>
              <a:rPr lang="ru-RU" noProof="0"/>
              <a:t>Образец заголовка</a:t>
            </a:r>
          </a:p>
        </p:txBody>
      </p:sp>
      <p:sp>
        <p:nvSpPr>
          <p:cNvPr id="3" name="Объект 2"/>
          <p:cNvSpPr>
            <a:spLocks noGrp="1"/>
          </p:cNvSpPr>
          <p:nvPr>
            <p:ph idx="1" hasCustomPrompt="1"/>
          </p:nvPr>
        </p:nvSpPr>
        <p:spPr>
          <a:xfrm>
            <a:off x="4760461" y="514924"/>
            <a:ext cx="4513541" cy="5526437"/>
          </a:xfrm>
        </p:spPr>
        <p:txBody>
          <a:bodyPr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hasCustomPrompt="1"/>
          </p:nvPr>
        </p:nvSpPr>
        <p:spPr>
          <a:xfrm>
            <a:off x="677334" y="2777069"/>
            <a:ext cx="3854528" cy="2584449"/>
          </a:xfrm>
        </p:spPr>
        <p:txBody>
          <a:bodyPr rtlCol="0">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B54879F0-C160-4BFB-BE4B-06BC9317A19C}" type="datetime1">
              <a:rPr lang="ru-RU" noProof="0" smtClean="0"/>
              <a:t>26.10.2023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519954A3-9DFD-4C44-94BA-B95130A3BA1C}" type="slidenum">
              <a:rPr lang="ru-RU" noProof="0" smtClean="0"/>
              <a:t>‹#›</a:t>
            </a:fld>
            <a:endParaRPr lang="ru-RU"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800600"/>
            <a:ext cx="8596667" cy="566738"/>
          </a:xfrm>
        </p:spPr>
        <p:txBody>
          <a:bodyPr rtlCol="0" anchor="b">
            <a:normAutofit/>
          </a:bodyPr>
          <a:lstStyle>
            <a:lvl1pPr algn="l">
              <a:defRPr sz="2400" b="0"/>
            </a:lvl1pPr>
          </a:lstStyle>
          <a:p>
            <a:pPr rtl="0"/>
            <a:r>
              <a:rPr lang="ru-RU" noProof="0"/>
              <a:t>Образец заголовка</a:t>
            </a:r>
          </a:p>
        </p:txBody>
      </p:sp>
      <p:sp>
        <p:nvSpPr>
          <p:cNvPr id="3" name="Рисунок 2"/>
          <p:cNvSpPr>
            <a:spLocks noGrp="1" noChangeAspect="1"/>
          </p:cNvSpPr>
          <p:nvPr>
            <p:ph type="pic" idx="1" hasCustomPrompt="1"/>
          </p:nvPr>
        </p:nvSpPr>
        <p:spPr>
          <a:xfrm>
            <a:off x="677334" y="609600"/>
            <a:ext cx="8596668" cy="3845718"/>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фото</a:t>
            </a:r>
          </a:p>
        </p:txBody>
      </p:sp>
      <p:sp>
        <p:nvSpPr>
          <p:cNvPr id="4" name="Текст 3"/>
          <p:cNvSpPr>
            <a:spLocks noGrp="1"/>
          </p:cNvSpPr>
          <p:nvPr>
            <p:ph type="body" sz="half" idx="2" hasCustomPrompt="1"/>
          </p:nvPr>
        </p:nvSpPr>
        <p:spPr>
          <a:xfrm>
            <a:off x="677334" y="5367338"/>
            <a:ext cx="8596667" cy="674024"/>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42BB597D-5732-4A57-A074-5761EAA1D294}" type="datetime1">
              <a:rPr lang="ru-RU" noProof="0" smtClean="0"/>
              <a:t>26.10.2023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Группа 6"/>
          <p:cNvGrpSpPr/>
          <p:nvPr/>
        </p:nvGrpSpPr>
        <p:grpSpPr>
          <a:xfrm>
            <a:off x="0" y="-8467"/>
            <a:ext cx="12192000" cy="6866467"/>
            <a:chOff x="0" y="-8467"/>
            <a:chExt cx="12192000" cy="6866467"/>
          </a:xfrm>
        </p:grpSpPr>
        <p:cxnSp>
          <p:nvCxnSpPr>
            <p:cNvPr id="20" name="Прямая соединительная линия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Прямоугольник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Прямоугольник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Равнобедренный треугольник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Прямоугольник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Прямоугольник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Прямоугольник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Равнобедренный треугольник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Равнобедренный треугольник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Заголовок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rtl="0"/>
            <a:r>
              <a:rPr lang="ru-RU" noProof="0"/>
              <a:t>Образец заголовка</a:t>
            </a:r>
          </a:p>
        </p:txBody>
      </p:sp>
      <p:sp>
        <p:nvSpPr>
          <p:cNvPr id="3" name="Текст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66040149-E182-40AC-8F11-A2BF9E6DB2E6}" type="datetime1">
              <a:rPr lang="ru-RU" noProof="0" smtClean="0"/>
              <a:t>26.10.2023</a:t>
            </a:fld>
            <a:endParaRPr lang="ru-RU" noProof="0" dirty="0"/>
          </a:p>
        </p:txBody>
      </p:sp>
      <p:sp>
        <p:nvSpPr>
          <p:cNvPr id="5" name="Нижний колонтитул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ru-RU" noProof="0"/>
          </a:p>
        </p:txBody>
      </p:sp>
      <p:sp>
        <p:nvSpPr>
          <p:cNvPr id="6" name="Номер слайда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ru-RU" noProof="0" smtClean="0"/>
              <a:pPr/>
              <a:t>‹#›</a:t>
            </a:fld>
            <a:endParaRPr lang="ru-RU"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06B0-7341-4850-BC91-90C425A14069}"/>
              </a:ext>
            </a:extLst>
          </p:cNvPr>
          <p:cNvSpPr>
            <a:spLocks noGrp="1"/>
          </p:cNvSpPr>
          <p:nvPr>
            <p:ph type="ctrTitle"/>
          </p:nvPr>
        </p:nvSpPr>
        <p:spPr>
          <a:xfrm>
            <a:off x="1507067" y="761184"/>
            <a:ext cx="7766936" cy="3117386"/>
          </a:xfrm>
        </p:spPr>
        <p:txBody>
          <a:bodyPr>
            <a:noAutofit/>
          </a:bodyPr>
          <a:lstStyle/>
          <a:p>
            <a:pPr algn="ctr">
              <a:spcBef>
                <a:spcPts val="0"/>
              </a:spcBef>
            </a:pPr>
            <a:r>
              <a:rPr lang="en-US" sz="4400" b="1" dirty="0">
                <a:solidFill>
                  <a:schemeClr val="tx1"/>
                </a:solidFill>
              </a:rPr>
              <a:t>Studying of factors affecting the stoichiometry of the ATP synthase c‑ring.</a:t>
            </a:r>
            <a:br>
              <a:rPr lang="ru-RU" dirty="0"/>
            </a:br>
            <a:endParaRPr lang="ru-RU" sz="4400" dirty="0"/>
          </a:p>
        </p:txBody>
      </p:sp>
      <p:sp>
        <p:nvSpPr>
          <p:cNvPr id="3" name="Subtitle 2">
            <a:extLst>
              <a:ext uri="{FF2B5EF4-FFF2-40B4-BE49-F238E27FC236}">
                <a16:creationId xmlns:a16="http://schemas.microsoft.com/office/drawing/2014/main" id="{6F8A5E9E-335E-4A06-A413-ECC309A7F17A}"/>
              </a:ext>
            </a:extLst>
          </p:cNvPr>
          <p:cNvSpPr>
            <a:spLocks noGrp="1"/>
          </p:cNvSpPr>
          <p:nvPr>
            <p:ph type="subTitle" idx="1"/>
          </p:nvPr>
        </p:nvSpPr>
        <p:spPr>
          <a:xfrm>
            <a:off x="1214881" y="3565061"/>
            <a:ext cx="8351308" cy="3045292"/>
          </a:xfrm>
        </p:spPr>
        <p:txBody>
          <a:bodyPr>
            <a:normAutofit/>
          </a:bodyPr>
          <a:lstStyle/>
          <a:p>
            <a:pPr rtl="0">
              <a:spcBef>
                <a:spcPts val="0"/>
              </a:spcBef>
              <a:spcAft>
                <a:spcPts val="0"/>
              </a:spcAft>
            </a:pPr>
            <a:r>
              <a:rPr lang="en-US" sz="2600" b="0" i="0" dirty="0">
                <a:solidFill>
                  <a:srgbClr val="000000"/>
                </a:solidFill>
                <a:effectLst/>
                <a:latin typeface="Times New Roman" panose="02020603050405020304" pitchFamily="18" charset="0"/>
              </a:rPr>
              <a:t>A.V. </a:t>
            </a:r>
            <a:r>
              <a:rPr lang="en-US" sz="2600" b="0" i="0" dirty="0" err="1">
                <a:solidFill>
                  <a:srgbClr val="000000"/>
                </a:solidFill>
                <a:effectLst/>
                <a:latin typeface="Times New Roman" panose="02020603050405020304" pitchFamily="18" charset="0"/>
              </a:rPr>
              <a:t>M</a:t>
            </a:r>
            <a:r>
              <a:rPr lang="en-US" sz="2600" dirty="0" err="1">
                <a:solidFill>
                  <a:srgbClr val="000000"/>
                </a:solidFill>
                <a:latin typeface="Times New Roman" panose="02020603050405020304" pitchFamily="18" charset="0"/>
              </a:rPr>
              <a:t>inaeva</a:t>
            </a:r>
            <a:r>
              <a:rPr lang="en-US" sz="2600" dirty="0">
                <a:solidFill>
                  <a:srgbClr val="000000"/>
                </a:solidFill>
                <a:latin typeface="Times New Roman" panose="02020603050405020304" pitchFamily="18" charset="0"/>
              </a:rPr>
              <a:t>, </a:t>
            </a:r>
            <a:r>
              <a:rPr lang="en-US" sz="2600" b="0" i="0" dirty="0">
                <a:solidFill>
                  <a:srgbClr val="000000"/>
                </a:solidFill>
                <a:effectLst/>
                <a:latin typeface="Times New Roman" panose="02020603050405020304" pitchFamily="18" charset="0"/>
              </a:rPr>
              <a:t>S.D. Osipov</a:t>
            </a:r>
            <a:r>
              <a:rPr lang="en-US" sz="2600" b="0" i="0" baseline="30000" dirty="0">
                <a:solidFill>
                  <a:srgbClr val="000000"/>
                </a:solidFill>
                <a:effectLst/>
                <a:latin typeface="Times New Roman" panose="02020603050405020304" pitchFamily="18" charset="0"/>
              </a:rPr>
              <a:t>1</a:t>
            </a:r>
            <a:r>
              <a:rPr lang="en-US" sz="2600" b="0" i="0" strike="noStrike" dirty="0">
                <a:solidFill>
                  <a:srgbClr val="000000"/>
                </a:solidFill>
                <a:effectLst/>
                <a:latin typeface="Times New Roman" panose="02020603050405020304" pitchFamily="18" charset="0"/>
              </a:rPr>
              <a:t>, A.V. Vlasov</a:t>
            </a:r>
            <a:r>
              <a:rPr lang="en-US" sz="2600" b="0" i="0" baseline="30000" dirty="0">
                <a:solidFill>
                  <a:srgbClr val="000000"/>
                </a:solidFill>
                <a:effectLst/>
                <a:latin typeface="Times New Roman" panose="02020603050405020304" pitchFamily="18" charset="0"/>
              </a:rPr>
              <a:t>1,2,3</a:t>
            </a:r>
            <a:r>
              <a:rPr lang="en-US" sz="2600" b="0" i="0" strike="noStrike" dirty="0">
                <a:solidFill>
                  <a:srgbClr val="000000"/>
                </a:solidFill>
                <a:effectLst/>
                <a:latin typeface="Times New Roman" panose="02020603050405020304" pitchFamily="18" charset="0"/>
              </a:rPr>
              <a:t>, A.I. </a:t>
            </a:r>
            <a:r>
              <a:rPr lang="en-US" sz="2600" b="0" i="0" strike="noStrike" dirty="0" err="1">
                <a:solidFill>
                  <a:srgbClr val="000000"/>
                </a:solidFill>
                <a:effectLst/>
                <a:latin typeface="Times New Roman" panose="02020603050405020304" pitchFamily="18" charset="0"/>
              </a:rPr>
              <a:t>Kuklin</a:t>
            </a:r>
            <a:r>
              <a:rPr lang="en-US" sz="2600" b="0" i="0" strike="noStrike" dirty="0">
                <a:solidFill>
                  <a:srgbClr val="000000"/>
                </a:solidFill>
                <a:effectLst/>
                <a:latin typeface="Times New Roman" panose="02020603050405020304" pitchFamily="18" charset="0"/>
              </a:rPr>
              <a:t>*</a:t>
            </a:r>
            <a:r>
              <a:rPr lang="en-US" sz="2600" b="0" i="0" strike="noStrike" baseline="30000" dirty="0">
                <a:solidFill>
                  <a:srgbClr val="000000"/>
                </a:solidFill>
                <a:effectLst/>
                <a:latin typeface="Times New Roman" panose="02020603050405020304" pitchFamily="18" charset="0"/>
              </a:rPr>
              <a:t>1,4</a:t>
            </a:r>
            <a:endParaRPr lang="en-US" sz="2600" b="0" dirty="0">
              <a:effectLst/>
            </a:endParaRPr>
          </a:p>
          <a:p>
            <a:pPr rtl="0">
              <a:spcBef>
                <a:spcPts val="0"/>
              </a:spcBef>
              <a:spcAft>
                <a:spcPts val="0"/>
              </a:spcAft>
            </a:pPr>
            <a:br>
              <a:rPr lang="en-US" sz="1900" b="0" dirty="0">
                <a:effectLst/>
              </a:rPr>
            </a:br>
            <a:r>
              <a:rPr lang="en-US" sz="1300" b="0" i="0" u="none" strike="noStrike" baseline="30000" dirty="0">
                <a:solidFill>
                  <a:srgbClr val="000000"/>
                </a:solidFill>
                <a:effectLst/>
                <a:latin typeface="Times New Roman" panose="02020603050405020304" pitchFamily="18" charset="0"/>
              </a:rPr>
              <a:t>1</a:t>
            </a:r>
            <a:r>
              <a:rPr lang="en-US" sz="1300" b="0" i="1" u="none" strike="noStrike" dirty="0">
                <a:solidFill>
                  <a:srgbClr val="000000"/>
                </a:solidFill>
                <a:effectLst/>
                <a:latin typeface="Times New Roman" panose="02020603050405020304" pitchFamily="18" charset="0"/>
              </a:rPr>
              <a:t>Research Center for Molecular Mechanisms of Aging and Age-Related Diseases, Moscow Institute of Physics and Technology, 141700 </a:t>
            </a:r>
            <a:r>
              <a:rPr lang="en-US" sz="1300" b="0" i="1" u="none" strike="noStrike" dirty="0" err="1">
                <a:solidFill>
                  <a:srgbClr val="000000"/>
                </a:solidFill>
                <a:effectLst/>
                <a:latin typeface="Times New Roman" panose="02020603050405020304" pitchFamily="18" charset="0"/>
              </a:rPr>
              <a:t>Dolgoprudny</a:t>
            </a:r>
            <a:r>
              <a:rPr lang="en-US" sz="1300" b="0" i="1" u="none" strike="noStrike" dirty="0">
                <a:solidFill>
                  <a:srgbClr val="000000"/>
                </a:solidFill>
                <a:effectLst/>
                <a:latin typeface="Times New Roman" panose="02020603050405020304" pitchFamily="18" charset="0"/>
              </a:rPr>
              <a:t>, Russia</a:t>
            </a:r>
            <a:endParaRPr lang="en-US" sz="1300" b="0" dirty="0">
              <a:effectLst/>
            </a:endParaRPr>
          </a:p>
          <a:p>
            <a:pPr rtl="0">
              <a:spcBef>
                <a:spcPts val="0"/>
              </a:spcBef>
              <a:spcAft>
                <a:spcPts val="0"/>
              </a:spcAft>
            </a:pPr>
            <a:r>
              <a:rPr lang="en-US" sz="1300" b="0" i="0" u="none" strike="noStrike" baseline="30000" dirty="0">
                <a:solidFill>
                  <a:srgbClr val="000000"/>
                </a:solidFill>
                <a:effectLst/>
                <a:latin typeface="Times New Roman" panose="02020603050405020304" pitchFamily="18" charset="0"/>
              </a:rPr>
              <a:t>2</a:t>
            </a:r>
            <a:r>
              <a:rPr lang="en-US" sz="1300" b="0" i="1" u="none" strike="noStrike" dirty="0">
                <a:solidFill>
                  <a:srgbClr val="000000"/>
                </a:solidFill>
                <a:effectLst/>
                <a:latin typeface="Times New Roman" panose="02020603050405020304" pitchFamily="18" charset="0"/>
              </a:rPr>
              <a:t>Institute of Crystallography, RWTH Aachen University, 52066 Aachen, Germany</a:t>
            </a:r>
            <a:endParaRPr lang="en-US" sz="1300" b="0" dirty="0">
              <a:effectLst/>
            </a:endParaRPr>
          </a:p>
          <a:p>
            <a:pPr rtl="0">
              <a:spcBef>
                <a:spcPts val="0"/>
              </a:spcBef>
              <a:spcAft>
                <a:spcPts val="0"/>
              </a:spcAft>
            </a:pPr>
            <a:r>
              <a:rPr lang="en-US" sz="1300" b="0" i="0" u="none" strike="noStrike" baseline="30000" dirty="0">
                <a:solidFill>
                  <a:srgbClr val="000000"/>
                </a:solidFill>
                <a:effectLst/>
                <a:latin typeface="Times New Roman" panose="02020603050405020304" pitchFamily="18" charset="0"/>
              </a:rPr>
              <a:t>3</a:t>
            </a:r>
            <a:r>
              <a:rPr lang="en-US" sz="1300" b="0" i="1" u="none" strike="noStrike" dirty="0">
                <a:solidFill>
                  <a:srgbClr val="000000"/>
                </a:solidFill>
                <a:effectLst/>
                <a:latin typeface="Times New Roman" panose="02020603050405020304" pitchFamily="18" charset="0"/>
              </a:rPr>
              <a:t>Joint Institute for Nuclear Research, 141980 </a:t>
            </a:r>
            <a:r>
              <a:rPr lang="en-US" sz="1300" b="0" i="1" u="none" strike="noStrike" dirty="0" err="1">
                <a:solidFill>
                  <a:srgbClr val="000000"/>
                </a:solidFill>
                <a:effectLst/>
                <a:latin typeface="Times New Roman" panose="02020603050405020304" pitchFamily="18" charset="0"/>
              </a:rPr>
              <a:t>Dubna</a:t>
            </a:r>
            <a:r>
              <a:rPr lang="en-US" sz="1300" b="0" i="1" u="none" strike="noStrike" dirty="0">
                <a:solidFill>
                  <a:srgbClr val="000000"/>
                </a:solidFill>
                <a:effectLst/>
                <a:latin typeface="Times New Roman" panose="02020603050405020304" pitchFamily="18" charset="0"/>
              </a:rPr>
              <a:t>, Russia</a:t>
            </a:r>
            <a:endParaRPr lang="en-US" sz="1300" b="0" dirty="0">
              <a:effectLst/>
            </a:endParaRPr>
          </a:p>
          <a:p>
            <a:pPr rtl="0">
              <a:spcBef>
                <a:spcPts val="0"/>
              </a:spcBef>
              <a:spcAft>
                <a:spcPts val="0"/>
              </a:spcAft>
            </a:pPr>
            <a:r>
              <a:rPr lang="en-US" sz="1300" b="0" i="0" u="none" strike="noStrike" baseline="30000" dirty="0">
                <a:solidFill>
                  <a:srgbClr val="000000"/>
                </a:solidFill>
                <a:effectLst/>
                <a:latin typeface="Times New Roman" panose="02020603050405020304" pitchFamily="18" charset="0"/>
              </a:rPr>
              <a:t>4</a:t>
            </a:r>
            <a:r>
              <a:rPr lang="en-US" sz="1300" b="0" i="1" u="none" strike="noStrike" dirty="0">
                <a:solidFill>
                  <a:srgbClr val="000000"/>
                </a:solidFill>
                <a:effectLst/>
                <a:latin typeface="Times New Roman" panose="02020603050405020304" pitchFamily="18" charset="0"/>
              </a:rPr>
              <a:t>Physikalische </a:t>
            </a:r>
            <a:r>
              <a:rPr lang="en-US" sz="1300" b="0" i="1" u="none" strike="noStrike" dirty="0" err="1">
                <a:solidFill>
                  <a:srgbClr val="000000"/>
                </a:solidFill>
                <a:effectLst/>
                <a:latin typeface="Times New Roman" panose="02020603050405020304" pitchFamily="18" charset="0"/>
              </a:rPr>
              <a:t>Biochemie</a:t>
            </a:r>
            <a:r>
              <a:rPr lang="en-US" sz="1300" b="0" i="1" u="none" strike="noStrike" dirty="0">
                <a:solidFill>
                  <a:srgbClr val="000000"/>
                </a:solidFill>
                <a:effectLst/>
                <a:latin typeface="Times New Roman" panose="02020603050405020304" pitchFamily="18" charset="0"/>
              </a:rPr>
              <a:t>, </a:t>
            </a:r>
            <a:r>
              <a:rPr lang="en-US" sz="1300" b="0" i="1" u="none" strike="noStrike" dirty="0" err="1">
                <a:solidFill>
                  <a:srgbClr val="000000"/>
                </a:solidFill>
                <a:effectLst/>
                <a:latin typeface="Times New Roman" panose="02020603050405020304" pitchFamily="18" charset="0"/>
              </a:rPr>
              <a:t>Fachbereich</a:t>
            </a:r>
            <a:r>
              <a:rPr lang="en-US" sz="1300" b="0" i="1" u="none" strike="noStrike" dirty="0">
                <a:solidFill>
                  <a:srgbClr val="000000"/>
                </a:solidFill>
                <a:effectLst/>
                <a:latin typeface="Times New Roman" panose="02020603050405020304" pitchFamily="18" charset="0"/>
              </a:rPr>
              <a:t> </a:t>
            </a:r>
            <a:r>
              <a:rPr lang="en-US" sz="1300" b="0" i="1" u="none" strike="noStrike" dirty="0" err="1">
                <a:solidFill>
                  <a:srgbClr val="000000"/>
                </a:solidFill>
                <a:effectLst/>
                <a:latin typeface="Times New Roman" panose="02020603050405020304" pitchFamily="18" charset="0"/>
              </a:rPr>
              <a:t>Chemie</a:t>
            </a:r>
            <a:r>
              <a:rPr lang="en-US" sz="1300" b="0" i="1" u="none" strike="noStrike" dirty="0">
                <a:solidFill>
                  <a:srgbClr val="000000"/>
                </a:solidFill>
                <a:effectLst/>
                <a:latin typeface="Times New Roman" panose="02020603050405020304" pitchFamily="18" charset="0"/>
              </a:rPr>
              <a:t>, </a:t>
            </a:r>
            <a:r>
              <a:rPr lang="en-US" sz="1300" b="0" i="1" u="none" strike="noStrike" dirty="0" err="1">
                <a:solidFill>
                  <a:srgbClr val="000000"/>
                </a:solidFill>
                <a:effectLst/>
                <a:latin typeface="Times New Roman" panose="02020603050405020304" pitchFamily="18" charset="0"/>
              </a:rPr>
              <a:t>Technische</a:t>
            </a:r>
            <a:r>
              <a:rPr lang="en-US" sz="1300" b="0" i="1" u="none" strike="noStrike" dirty="0">
                <a:solidFill>
                  <a:srgbClr val="000000"/>
                </a:solidFill>
                <a:effectLst/>
                <a:latin typeface="Times New Roman" panose="02020603050405020304" pitchFamily="18" charset="0"/>
              </a:rPr>
              <a:t> Universität Darmstadt, </a:t>
            </a:r>
            <a:r>
              <a:rPr lang="en-US" sz="1300" b="0" i="1" u="none" strike="noStrike" dirty="0" err="1">
                <a:solidFill>
                  <a:srgbClr val="000000"/>
                </a:solidFill>
                <a:effectLst/>
                <a:latin typeface="Times New Roman" panose="02020603050405020304" pitchFamily="18" charset="0"/>
              </a:rPr>
              <a:t>Alarich</a:t>
            </a:r>
            <a:r>
              <a:rPr lang="en-US" sz="1300" b="0" i="1" u="none" strike="noStrike" dirty="0">
                <a:solidFill>
                  <a:srgbClr val="000000"/>
                </a:solidFill>
                <a:effectLst/>
                <a:latin typeface="Times New Roman" panose="02020603050405020304" pitchFamily="18" charset="0"/>
              </a:rPr>
              <a:t>-Weiss-</a:t>
            </a:r>
            <a:r>
              <a:rPr lang="en-US" sz="1300" b="0" i="1" u="none" strike="noStrike" dirty="0" err="1">
                <a:solidFill>
                  <a:srgbClr val="000000"/>
                </a:solidFill>
                <a:effectLst/>
                <a:latin typeface="Times New Roman" panose="02020603050405020304" pitchFamily="18" charset="0"/>
              </a:rPr>
              <a:t>Straße</a:t>
            </a:r>
            <a:r>
              <a:rPr lang="en-US" sz="1300" b="0" i="1" u="none" strike="noStrike" dirty="0">
                <a:solidFill>
                  <a:srgbClr val="000000"/>
                </a:solidFill>
                <a:effectLst/>
                <a:latin typeface="Times New Roman" panose="02020603050405020304" pitchFamily="18" charset="0"/>
              </a:rPr>
              <a:t> 4, 64287, Darmstadt, Germany</a:t>
            </a:r>
            <a:endParaRPr lang="en-US" sz="1300" b="0" dirty="0">
              <a:effectLst/>
            </a:endParaRPr>
          </a:p>
          <a:p>
            <a:br>
              <a:rPr lang="en-US" sz="1300" dirty="0"/>
            </a:br>
            <a:endParaRPr lang="ru-RU" sz="1300" dirty="0"/>
          </a:p>
        </p:txBody>
      </p:sp>
      <p:sp>
        <p:nvSpPr>
          <p:cNvPr id="4" name="TextBox 3">
            <a:extLst>
              <a:ext uri="{FF2B5EF4-FFF2-40B4-BE49-F238E27FC236}">
                <a16:creationId xmlns:a16="http://schemas.microsoft.com/office/drawing/2014/main" id="{459E79AD-F5CC-49BF-AAA0-B802FD79F112}"/>
              </a:ext>
            </a:extLst>
          </p:cNvPr>
          <p:cNvSpPr txBox="1"/>
          <p:nvPr/>
        </p:nvSpPr>
        <p:spPr>
          <a:xfrm>
            <a:off x="10742770" y="6370015"/>
            <a:ext cx="26633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MIPT, 2021</a:t>
            </a:r>
            <a:endParaRPr lang="ru-RU" dirty="0">
              <a:latin typeface="Times New Roman" panose="02020603050405020304" pitchFamily="18" charset="0"/>
              <a:cs typeface="Times New Roman" panose="02020603050405020304" pitchFamily="18" charset="0"/>
            </a:endParaRPr>
          </a:p>
        </p:txBody>
      </p:sp>
      <p:pic>
        <p:nvPicPr>
          <p:cNvPr id="5" name="Picture 2" descr="Брендбук МФТИ — МФТИ">
            <a:extLst>
              <a:ext uri="{FF2B5EF4-FFF2-40B4-BE49-F238E27FC236}">
                <a16:creationId xmlns:a16="http://schemas.microsoft.com/office/drawing/2014/main" id="{44D0FFAF-EBD0-4FEB-9D9B-CE2762366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881" y="-328464"/>
            <a:ext cx="3226372" cy="17529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Центр исследований молекулярных механизмов старения и возрастных  заболеваний. Направление: клеточное старение - Бластим">
            <a:extLst>
              <a:ext uri="{FF2B5EF4-FFF2-40B4-BE49-F238E27FC236}">
                <a16:creationId xmlns:a16="http://schemas.microsoft.com/office/drawing/2014/main" id="{2F87B4B1-4DCE-42C6-8115-5B43C43E7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029" y="152773"/>
            <a:ext cx="3568487" cy="88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7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16"/>
          <p:cNvSpPr txBox="1">
            <a:spLocks noGrp="1"/>
          </p:cNvSpPr>
          <p:nvPr>
            <p:ph type="body" idx="1"/>
          </p:nvPr>
        </p:nvSpPr>
        <p:spPr>
          <a:xfrm>
            <a:off x="6316910" y="2254603"/>
            <a:ext cx="3447875" cy="3189852"/>
          </a:xfrm>
          <a:prstGeom prst="rect">
            <a:avLst/>
          </a:prstGeom>
          <a:noFill/>
          <a:ln>
            <a:noFill/>
          </a:ln>
        </p:spPr>
        <p:txBody>
          <a:bodyPr spcFirstLastPara="1" wrap="square" lIns="91425" tIns="45700" rIns="91425" bIns="45700" anchor="t" anchorCtr="0">
            <a:normAutofit/>
          </a:bodyPr>
          <a:lstStyle/>
          <a:p>
            <a:pPr marL="0" lvl="0" indent="0">
              <a:spcBef>
                <a:spcPts val="0"/>
              </a:spcBef>
              <a:buSzPts val="1280"/>
              <a:buNone/>
            </a:pPr>
            <a:r>
              <a:rPr lang="en-US" sz="1600" dirty="0"/>
              <a:t>Chromatogram of absorption of samples of native ATP synthase from spinach chloroplasts. Absorption was recorded at 280, 430 and 663 nm (black, orange and green lines, respectively). The NaCl concentration is shown by a blue dotted line.</a:t>
            </a:r>
            <a:endParaRPr dirty="0"/>
          </a:p>
        </p:txBody>
      </p:sp>
      <p:pic>
        <p:nvPicPr>
          <p:cNvPr id="387" name="Google Shape;387;p16"/>
          <p:cNvPicPr preferRelativeResize="0"/>
          <p:nvPr/>
        </p:nvPicPr>
        <p:blipFill rotWithShape="1">
          <a:blip r:embed="rId3">
            <a:alphaModFix/>
          </a:blip>
          <a:srcRect/>
          <a:stretch/>
        </p:blipFill>
        <p:spPr>
          <a:xfrm>
            <a:off x="677334" y="1391816"/>
            <a:ext cx="5100508" cy="3793503"/>
          </a:xfrm>
          <a:prstGeom prst="rect">
            <a:avLst/>
          </a:prstGeom>
          <a:noFill/>
          <a:ln>
            <a:noFill/>
          </a:ln>
        </p:spPr>
      </p:pic>
      <p:sp>
        <p:nvSpPr>
          <p:cNvPr id="388" name="Google Shape;388;p16"/>
          <p:cNvSpPr/>
          <p:nvPr/>
        </p:nvSpPr>
        <p:spPr>
          <a:xfrm>
            <a:off x="677334" y="5925234"/>
            <a:ext cx="38393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200" dirty="0" err="1">
                <a:latin typeface="MyriadPro-SemiCn"/>
                <a:sym typeface="Open Sans"/>
              </a:rPr>
              <a:t>Osipov</a:t>
            </a:r>
            <a:r>
              <a:rPr lang="ru-RU" sz="1200" dirty="0">
                <a:latin typeface="MyriadPro-SemiCn"/>
                <a:sym typeface="Open Sans"/>
              </a:rPr>
              <a:t> S. D. </a:t>
            </a:r>
            <a:r>
              <a:rPr lang="ru-RU" sz="1200" dirty="0" err="1">
                <a:latin typeface="MyriadPro-SemiCn"/>
                <a:sym typeface="Open Sans"/>
              </a:rPr>
              <a:t>et</a:t>
            </a:r>
            <a:r>
              <a:rPr lang="ru-RU" sz="1200" dirty="0">
                <a:latin typeface="MyriadPro-SemiCn"/>
                <a:sym typeface="Open Sans"/>
              </a:rPr>
              <a:t> </a:t>
            </a:r>
            <a:r>
              <a:rPr lang="ru-RU" sz="1200" dirty="0" err="1">
                <a:latin typeface="MyriadPro-SemiCn"/>
                <a:sym typeface="Open Sans"/>
              </a:rPr>
              <a:t>al</a:t>
            </a:r>
            <a:r>
              <a:rPr lang="ru-RU" sz="1200" dirty="0">
                <a:latin typeface="MyriadPro-SemiCn"/>
                <a:sym typeface="Open Sans"/>
              </a:rPr>
              <a:t>. </a:t>
            </a:r>
            <a:r>
              <a:rPr lang="ru-RU" sz="1200" dirty="0" err="1">
                <a:latin typeface="MyriadPro-SemiCn"/>
                <a:sym typeface="Open Sans"/>
              </a:rPr>
              <a:t>Evidence</a:t>
            </a:r>
            <a:r>
              <a:rPr lang="ru-RU" sz="1200" dirty="0">
                <a:latin typeface="MyriadPro-SemiCn"/>
                <a:sym typeface="Open Sans"/>
              </a:rPr>
              <a:t> </a:t>
            </a:r>
            <a:r>
              <a:rPr lang="ru-RU" sz="1200" dirty="0" err="1">
                <a:latin typeface="MyriadPro-SemiCn"/>
                <a:sym typeface="Open Sans"/>
              </a:rPr>
              <a:t>for</a:t>
            </a:r>
            <a:r>
              <a:rPr lang="ru-RU" sz="1200" dirty="0">
                <a:latin typeface="MyriadPro-SemiCn"/>
                <a:sym typeface="Open Sans"/>
              </a:rPr>
              <a:t> </a:t>
            </a:r>
            <a:r>
              <a:rPr lang="ru-RU" sz="1200" dirty="0" err="1">
                <a:latin typeface="MyriadPro-SemiCn"/>
                <a:sym typeface="Open Sans"/>
              </a:rPr>
              <a:t>the</a:t>
            </a:r>
            <a:r>
              <a:rPr lang="ru-RU" sz="1200" dirty="0">
                <a:latin typeface="MyriadPro-SemiCn"/>
                <a:sym typeface="Open Sans"/>
              </a:rPr>
              <a:t> I-</a:t>
            </a:r>
            <a:r>
              <a:rPr lang="ru-RU" sz="1200" dirty="0" err="1">
                <a:latin typeface="MyriadPro-SemiCn"/>
                <a:sym typeface="Open Sans"/>
              </a:rPr>
              <a:t>Shaped</a:t>
            </a:r>
            <a:r>
              <a:rPr lang="ru-RU" sz="1200" dirty="0">
                <a:latin typeface="MyriadPro-SemiCn"/>
                <a:sym typeface="Open Sans"/>
              </a:rPr>
              <a:t> </a:t>
            </a:r>
            <a:r>
              <a:rPr lang="ru-RU" sz="1200" dirty="0" err="1">
                <a:latin typeface="MyriadPro-SemiCn"/>
                <a:sym typeface="Open Sans"/>
              </a:rPr>
              <a:t>Dimers</a:t>
            </a:r>
            <a:r>
              <a:rPr lang="ru-RU" sz="1200" dirty="0">
                <a:latin typeface="MyriadPro-SemiCn"/>
                <a:sym typeface="Open Sans"/>
              </a:rPr>
              <a:t> </a:t>
            </a:r>
            <a:r>
              <a:rPr lang="ru-RU" sz="1200" dirty="0" err="1">
                <a:latin typeface="MyriadPro-SemiCn"/>
                <a:sym typeface="Open Sans"/>
              </a:rPr>
              <a:t>of</a:t>
            </a:r>
            <a:r>
              <a:rPr lang="ru-RU" sz="1200" dirty="0">
                <a:latin typeface="MyriadPro-SemiCn"/>
                <a:sym typeface="Open Sans"/>
              </a:rPr>
              <a:t> a </a:t>
            </a:r>
            <a:r>
              <a:rPr lang="ru-RU" sz="1200" dirty="0" err="1">
                <a:latin typeface="MyriadPro-SemiCn"/>
                <a:sym typeface="Open Sans"/>
              </a:rPr>
              <a:t>Plant</a:t>
            </a:r>
            <a:r>
              <a:rPr lang="ru-RU" sz="1200" dirty="0">
                <a:latin typeface="MyriadPro-SemiCn"/>
                <a:sym typeface="Open Sans"/>
              </a:rPr>
              <a:t> </a:t>
            </a:r>
            <a:r>
              <a:rPr lang="ru-RU" sz="1200" dirty="0" err="1">
                <a:latin typeface="MyriadPro-SemiCn"/>
                <a:sym typeface="Open Sans"/>
              </a:rPr>
              <a:t>Chloroplast</a:t>
            </a:r>
            <a:r>
              <a:rPr lang="ru-RU" sz="1200" dirty="0">
                <a:latin typeface="MyriadPro-SemiCn"/>
                <a:sym typeface="Open Sans"/>
              </a:rPr>
              <a:t> FoF1-ATP </a:t>
            </a:r>
            <a:r>
              <a:rPr lang="ru-RU" sz="1200" dirty="0" err="1">
                <a:latin typeface="MyriadPro-SemiCn"/>
                <a:sym typeface="Open Sans"/>
              </a:rPr>
              <a:t>Synthase</a:t>
            </a:r>
            <a:r>
              <a:rPr lang="ru-RU" sz="1200" dirty="0">
                <a:latin typeface="MyriadPro-SemiCn"/>
                <a:sym typeface="Open Sans"/>
              </a:rPr>
              <a:t> </a:t>
            </a:r>
            <a:r>
              <a:rPr lang="ru-RU" sz="1200" dirty="0" err="1">
                <a:latin typeface="MyriadPro-SemiCn"/>
                <a:sym typeface="Open Sans"/>
              </a:rPr>
              <a:t>in</a:t>
            </a:r>
            <a:r>
              <a:rPr lang="ru-RU" sz="1200" dirty="0">
                <a:latin typeface="MyriadPro-SemiCn"/>
                <a:sym typeface="Open Sans"/>
              </a:rPr>
              <a:t> </a:t>
            </a:r>
            <a:r>
              <a:rPr lang="ru-RU" sz="1200" dirty="0" err="1">
                <a:latin typeface="MyriadPro-SemiCn"/>
                <a:sym typeface="Open Sans"/>
              </a:rPr>
              <a:t>Response</a:t>
            </a:r>
            <a:r>
              <a:rPr lang="ru-RU" sz="1200" dirty="0">
                <a:latin typeface="MyriadPro-SemiCn"/>
                <a:sym typeface="Open Sans"/>
              </a:rPr>
              <a:t> </a:t>
            </a:r>
            <a:r>
              <a:rPr lang="ru-RU" sz="1200" dirty="0" err="1">
                <a:latin typeface="MyriadPro-SemiCn"/>
                <a:sym typeface="Open Sans"/>
              </a:rPr>
              <a:t>to</a:t>
            </a:r>
            <a:r>
              <a:rPr lang="ru-RU" sz="1200" dirty="0">
                <a:latin typeface="MyriadPro-SemiCn"/>
                <a:sym typeface="Open Sans"/>
              </a:rPr>
              <a:t> </a:t>
            </a:r>
            <a:r>
              <a:rPr lang="ru-RU" sz="1200" dirty="0" err="1">
                <a:latin typeface="MyriadPro-SemiCn"/>
                <a:sym typeface="Open Sans"/>
              </a:rPr>
              <a:t>Changes</a:t>
            </a:r>
            <a:r>
              <a:rPr lang="ru-RU" sz="1200" dirty="0">
                <a:latin typeface="MyriadPro-SemiCn"/>
                <a:sym typeface="Open Sans"/>
              </a:rPr>
              <a:t> </a:t>
            </a:r>
            <a:r>
              <a:rPr lang="ru-RU" sz="1200" dirty="0" err="1">
                <a:latin typeface="MyriadPro-SemiCn"/>
                <a:sym typeface="Open Sans"/>
              </a:rPr>
              <a:t>in</a:t>
            </a:r>
            <a:r>
              <a:rPr lang="ru-RU" sz="1200" dirty="0">
                <a:latin typeface="MyriadPro-SemiCn"/>
                <a:sym typeface="Open Sans"/>
              </a:rPr>
              <a:t> </a:t>
            </a:r>
            <a:r>
              <a:rPr lang="ru-RU" sz="1200" dirty="0" err="1">
                <a:latin typeface="MyriadPro-SemiCn"/>
                <a:sym typeface="Open Sans"/>
              </a:rPr>
              <a:t>Ionic</a:t>
            </a:r>
            <a:r>
              <a:rPr lang="ru-RU" sz="1200" dirty="0">
                <a:latin typeface="MyriadPro-SemiCn"/>
                <a:sym typeface="Open Sans"/>
              </a:rPr>
              <a:t> </a:t>
            </a:r>
            <a:r>
              <a:rPr lang="ru-RU" sz="1200" dirty="0" err="1">
                <a:latin typeface="MyriadPro-SemiCn"/>
                <a:sym typeface="Open Sans"/>
              </a:rPr>
              <a:t>Strength</a:t>
            </a:r>
            <a:r>
              <a:rPr lang="ru-RU" sz="1200" dirty="0">
                <a:latin typeface="MyriadPro-SemiCn"/>
                <a:sym typeface="Open Sans"/>
              </a:rPr>
              <a:t>. – 2023</a:t>
            </a:r>
            <a:endParaRPr sz="1200" dirty="0">
              <a:latin typeface="MyriadPro-SemiCn"/>
              <a:sym typeface="Open Sans"/>
            </a:endParaRPr>
          </a:p>
        </p:txBody>
      </p:sp>
      <p:sp>
        <p:nvSpPr>
          <p:cNvPr id="7" name="Google Shape;393;p17">
            <a:extLst>
              <a:ext uri="{FF2B5EF4-FFF2-40B4-BE49-F238E27FC236}">
                <a16:creationId xmlns:a16="http://schemas.microsoft.com/office/drawing/2014/main" id="{E71B39E7-9BC4-4558-9509-73FC06930E1A}"/>
              </a:ext>
            </a:extLst>
          </p:cNvPr>
          <p:cNvSpPr txBox="1">
            <a:spLocks/>
          </p:cNvSpPr>
          <p:nvPr/>
        </p:nvSpPr>
        <p:spPr>
          <a:xfrm>
            <a:off x="415079" y="328339"/>
            <a:ext cx="8596668" cy="739274"/>
          </a:xfrm>
          <a:prstGeom prst="rect">
            <a:avLst/>
          </a:prstGeom>
          <a:noFill/>
          <a:ln>
            <a:noFill/>
          </a:ln>
        </p:spPr>
        <p:txBody>
          <a:bodyPr spcFirstLastPara="1" vert="horz" wrap="square" lIns="91425" tIns="45700" rIns="91425" bIns="4570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buClr>
                <a:schemeClr val="accent1"/>
              </a:buClr>
              <a:buSzPts val="3600"/>
            </a:pPr>
            <a:r>
              <a:rPr lang="en-US"/>
              <a:t>Results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9" name="Google Shape;409;p18"/>
          <p:cNvSpPr txBox="1">
            <a:spLocks noGrp="1"/>
          </p:cNvSpPr>
          <p:nvPr>
            <p:ph type="body" idx="1"/>
          </p:nvPr>
        </p:nvSpPr>
        <p:spPr>
          <a:xfrm>
            <a:off x="1073792" y="4927601"/>
            <a:ext cx="8822420" cy="3167134"/>
          </a:xfrm>
          <a:prstGeom prst="rect">
            <a:avLst/>
          </a:prstGeom>
          <a:noFill/>
          <a:ln>
            <a:noFill/>
          </a:ln>
        </p:spPr>
        <p:txBody>
          <a:bodyPr spcFirstLastPara="1" wrap="square" lIns="91425" tIns="45700" rIns="91425" bIns="45700" anchor="t" anchorCtr="0">
            <a:normAutofit/>
          </a:bodyPr>
          <a:lstStyle/>
          <a:p>
            <a:pPr marL="0" lvl="0" indent="0">
              <a:spcBef>
                <a:spcPts val="0"/>
              </a:spcBef>
              <a:buSzPts val="1440"/>
              <a:buNone/>
            </a:pPr>
            <a:r>
              <a:rPr lang="en-US" dirty="0"/>
              <a:t>a) The Patterson function of the scattering curve</a:t>
            </a:r>
          </a:p>
          <a:p>
            <a:pPr marL="0" lvl="0" indent="0">
              <a:spcBef>
                <a:spcPts val="0"/>
              </a:spcBef>
              <a:buSzPts val="1440"/>
              <a:buNone/>
            </a:pPr>
            <a:r>
              <a:rPr lang="en-US" dirty="0"/>
              <a:t>b) Reduced low‑resolution structure </a:t>
            </a:r>
          </a:p>
          <a:p>
            <a:pPr marL="0" lvl="0" indent="0">
              <a:spcBef>
                <a:spcPts val="0"/>
              </a:spcBef>
              <a:buSzPts val="1440"/>
              <a:buNone/>
            </a:pPr>
            <a:r>
              <a:rPr lang="en-US" dirty="0"/>
              <a:t>c) Reduced low-resolution structure superimposed on the known cF</a:t>
            </a:r>
            <a:r>
              <a:rPr lang="en-US" baseline="-25000" dirty="0"/>
              <a:t>o</a:t>
            </a:r>
            <a:r>
              <a:rPr lang="en-US" dirty="0"/>
              <a:t>F</a:t>
            </a:r>
            <a:r>
              <a:rPr lang="en-US" baseline="-25000" dirty="0"/>
              <a:t>1</a:t>
            </a:r>
            <a:r>
              <a:rPr lang="en-US" dirty="0"/>
              <a:t> ATP synthase protein map (PDB ID: 6FKF)</a:t>
            </a:r>
            <a:endParaRPr b="1" dirty="0"/>
          </a:p>
        </p:txBody>
      </p:sp>
      <p:pic>
        <p:nvPicPr>
          <p:cNvPr id="410" name="Google Shape;410;p18"/>
          <p:cNvPicPr preferRelativeResize="0"/>
          <p:nvPr/>
        </p:nvPicPr>
        <p:blipFill rotWithShape="1">
          <a:blip r:embed="rId3">
            <a:alphaModFix/>
          </a:blip>
          <a:srcRect l="59328" t="45936"/>
          <a:stretch/>
        </p:blipFill>
        <p:spPr>
          <a:xfrm>
            <a:off x="6631467" y="1270000"/>
            <a:ext cx="2360105" cy="2859434"/>
          </a:xfrm>
          <a:prstGeom prst="rect">
            <a:avLst/>
          </a:prstGeom>
          <a:noFill/>
          <a:ln>
            <a:noFill/>
          </a:ln>
        </p:spPr>
      </p:pic>
      <p:pic>
        <p:nvPicPr>
          <p:cNvPr id="411" name="Google Shape;411;p18"/>
          <p:cNvPicPr preferRelativeResize="0"/>
          <p:nvPr/>
        </p:nvPicPr>
        <p:blipFill rotWithShape="1">
          <a:blip r:embed="rId3">
            <a:alphaModFix/>
          </a:blip>
          <a:srcRect l="7309" t="45275" r="53657"/>
          <a:stretch/>
        </p:blipFill>
        <p:spPr>
          <a:xfrm>
            <a:off x="3601053" y="1235046"/>
            <a:ext cx="2265027" cy="2894388"/>
          </a:xfrm>
          <a:prstGeom prst="rect">
            <a:avLst/>
          </a:prstGeom>
          <a:noFill/>
          <a:ln>
            <a:noFill/>
          </a:ln>
        </p:spPr>
      </p:pic>
      <p:pic>
        <p:nvPicPr>
          <p:cNvPr id="412" name="Google Shape;412;p18"/>
          <p:cNvPicPr preferRelativeResize="0"/>
          <p:nvPr/>
        </p:nvPicPr>
        <p:blipFill rotWithShape="1">
          <a:blip r:embed="rId3">
            <a:alphaModFix/>
          </a:blip>
          <a:srcRect l="59328" b="54275"/>
          <a:stretch/>
        </p:blipFill>
        <p:spPr>
          <a:xfrm>
            <a:off x="952431" y="1403766"/>
            <a:ext cx="2581013" cy="2784391"/>
          </a:xfrm>
          <a:prstGeom prst="rect">
            <a:avLst/>
          </a:prstGeom>
          <a:noFill/>
          <a:ln>
            <a:noFill/>
          </a:ln>
        </p:spPr>
      </p:pic>
      <p:sp>
        <p:nvSpPr>
          <p:cNvPr id="413" name="Google Shape;413;p18"/>
          <p:cNvSpPr txBox="1"/>
          <p:nvPr/>
        </p:nvSpPr>
        <p:spPr>
          <a:xfrm>
            <a:off x="806431" y="1345043"/>
            <a:ext cx="6711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highlight>
                  <a:srgbClr val="FFFFFF"/>
                </a:highlight>
                <a:latin typeface="Trebuchet MS"/>
                <a:ea typeface="Trebuchet MS"/>
                <a:cs typeface="Trebuchet MS"/>
                <a:sym typeface="Trebuchet MS"/>
              </a:rPr>
              <a:t>a</a:t>
            </a:r>
            <a:r>
              <a:rPr lang="ru-RU" sz="1800" dirty="0">
                <a:solidFill>
                  <a:schemeClr val="dk1"/>
                </a:solidFill>
                <a:highlight>
                  <a:srgbClr val="FFFFFF"/>
                </a:highlight>
                <a:latin typeface="Trebuchet MS"/>
                <a:ea typeface="Trebuchet MS"/>
                <a:cs typeface="Trebuchet MS"/>
                <a:sym typeface="Trebuchet MS"/>
              </a:rPr>
              <a:t>)</a:t>
            </a:r>
            <a:endParaRPr dirty="0"/>
          </a:p>
        </p:txBody>
      </p:sp>
      <p:sp>
        <p:nvSpPr>
          <p:cNvPr id="414" name="Google Shape;414;p18"/>
          <p:cNvSpPr txBox="1"/>
          <p:nvPr/>
        </p:nvSpPr>
        <p:spPr>
          <a:xfrm>
            <a:off x="3471956" y="1323355"/>
            <a:ext cx="6711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highlight>
                  <a:srgbClr val="FFFFFF"/>
                </a:highlight>
                <a:latin typeface="Trebuchet MS"/>
                <a:ea typeface="Trebuchet MS"/>
                <a:cs typeface="Trebuchet MS"/>
                <a:sym typeface="Trebuchet MS"/>
              </a:rPr>
              <a:t>b</a:t>
            </a:r>
            <a:r>
              <a:rPr lang="ru-RU" sz="1800" dirty="0">
                <a:solidFill>
                  <a:schemeClr val="dk1"/>
                </a:solidFill>
                <a:highlight>
                  <a:srgbClr val="FFFFFF"/>
                </a:highlight>
                <a:latin typeface="Trebuchet MS"/>
                <a:ea typeface="Trebuchet MS"/>
                <a:cs typeface="Trebuchet MS"/>
                <a:sym typeface="Trebuchet MS"/>
              </a:rPr>
              <a:t>)</a:t>
            </a:r>
            <a:endParaRPr dirty="0"/>
          </a:p>
        </p:txBody>
      </p:sp>
      <p:sp>
        <p:nvSpPr>
          <p:cNvPr id="415" name="Google Shape;415;p18"/>
          <p:cNvSpPr txBox="1"/>
          <p:nvPr/>
        </p:nvSpPr>
        <p:spPr>
          <a:xfrm>
            <a:off x="6672792" y="1322614"/>
            <a:ext cx="6711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highlight>
                  <a:srgbClr val="FFFFFF"/>
                </a:highlight>
                <a:latin typeface="Trebuchet MS"/>
                <a:ea typeface="Trebuchet MS"/>
                <a:cs typeface="Trebuchet MS"/>
                <a:sym typeface="Trebuchet MS"/>
              </a:rPr>
              <a:t>c</a:t>
            </a:r>
            <a:r>
              <a:rPr lang="ru-RU" sz="1800" dirty="0">
                <a:solidFill>
                  <a:schemeClr val="dk1"/>
                </a:solidFill>
                <a:highlight>
                  <a:srgbClr val="FFFFFF"/>
                </a:highlight>
                <a:latin typeface="Trebuchet MS"/>
                <a:ea typeface="Trebuchet MS"/>
                <a:cs typeface="Trebuchet MS"/>
                <a:sym typeface="Trebuchet MS"/>
              </a:rPr>
              <a:t>)</a:t>
            </a:r>
            <a:endParaRPr dirty="0"/>
          </a:p>
        </p:txBody>
      </p:sp>
      <p:sp>
        <p:nvSpPr>
          <p:cNvPr id="11" name="Google Shape;393;p17">
            <a:extLst>
              <a:ext uri="{FF2B5EF4-FFF2-40B4-BE49-F238E27FC236}">
                <a16:creationId xmlns:a16="http://schemas.microsoft.com/office/drawing/2014/main" id="{CF18FBA2-52C2-4AB2-BEA1-F15D98B61EA6}"/>
              </a:ext>
            </a:extLst>
          </p:cNvPr>
          <p:cNvSpPr txBox="1">
            <a:spLocks/>
          </p:cNvSpPr>
          <p:nvPr/>
        </p:nvSpPr>
        <p:spPr>
          <a:xfrm>
            <a:off x="415079" y="328339"/>
            <a:ext cx="8596668" cy="739274"/>
          </a:xfrm>
          <a:prstGeom prst="rect">
            <a:avLst/>
          </a:prstGeom>
          <a:noFill/>
          <a:ln>
            <a:noFill/>
          </a:ln>
        </p:spPr>
        <p:txBody>
          <a:bodyPr spcFirstLastPara="1" vert="horz" wrap="square" lIns="91425" tIns="45700" rIns="91425" bIns="4570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buClr>
                <a:schemeClr val="accent1"/>
              </a:buClr>
              <a:buSzPts val="3600"/>
            </a:pPr>
            <a:r>
              <a:rPr lang="en-US"/>
              <a:t>Results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8" name="Google Shape;428;p20"/>
          <p:cNvSpPr txBox="1">
            <a:spLocks noGrp="1"/>
          </p:cNvSpPr>
          <p:nvPr>
            <p:ph type="body" idx="1"/>
          </p:nvPr>
        </p:nvSpPr>
        <p:spPr>
          <a:xfrm>
            <a:off x="215423" y="1239335"/>
            <a:ext cx="11600365" cy="451074"/>
          </a:xfrm>
          <a:prstGeom prst="rect">
            <a:avLst/>
          </a:prstGeom>
          <a:noFill/>
          <a:ln>
            <a:noFill/>
          </a:ln>
        </p:spPr>
        <p:txBody>
          <a:bodyPr spcFirstLastPara="1" wrap="square" lIns="91425" tIns="45700" rIns="91425" bIns="45700" anchor="t" anchorCtr="0">
            <a:normAutofit/>
          </a:bodyPr>
          <a:lstStyle/>
          <a:p>
            <a:pPr marL="0" lvl="0" indent="0" algn="just">
              <a:spcBef>
                <a:spcPts val="0"/>
              </a:spcBef>
              <a:buSzPts val="1440"/>
              <a:buNone/>
            </a:pPr>
            <a:r>
              <a:rPr lang="en-US" dirty="0"/>
              <a:t>	Isolated and purified native c-ring of ATP synthase from spinach chloroplasts.</a:t>
            </a:r>
            <a:endParaRPr dirty="0"/>
          </a:p>
        </p:txBody>
      </p:sp>
      <p:sp>
        <p:nvSpPr>
          <p:cNvPr id="429" name="Google Shape;429;p20"/>
          <p:cNvSpPr txBox="1"/>
          <p:nvPr/>
        </p:nvSpPr>
        <p:spPr>
          <a:xfrm>
            <a:off x="318976" y="5761517"/>
            <a:ext cx="3429000" cy="6778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430" name="Google Shape;430;p20"/>
          <p:cNvSpPr txBox="1"/>
          <p:nvPr/>
        </p:nvSpPr>
        <p:spPr>
          <a:xfrm>
            <a:off x="7070431" y="2403038"/>
            <a:ext cx="2902394" cy="2062063"/>
          </a:xfrm>
          <a:prstGeom prst="rect">
            <a:avLst/>
          </a:prstGeom>
          <a:noFill/>
          <a:ln>
            <a:noFill/>
          </a:ln>
        </p:spPr>
        <p:txBody>
          <a:bodyPr spcFirstLastPara="1" wrap="square" lIns="91425" tIns="45700" rIns="91425" bIns="45700" anchor="t" anchorCtr="0">
            <a:spAutoFit/>
          </a:bodyPr>
          <a:lstStyle/>
          <a:p>
            <a:pPr lvl="0"/>
            <a:r>
              <a:rPr lang="en-US" sz="1600" dirty="0">
                <a:solidFill>
                  <a:srgbClr val="3F3F3F"/>
                </a:solidFill>
                <a:ea typeface="Trebuchet MS"/>
                <a:cs typeface="Trebuchet MS"/>
                <a:sym typeface="Trebuchet MS"/>
              </a:rPr>
              <a:t>The image obtained using the method of negative contrast transmission electron microscopy and its fragment, which is overlaid with a high‑resolution model of the c-ring structure</a:t>
            </a:r>
          </a:p>
          <a:p>
            <a:pPr lvl="0"/>
            <a:r>
              <a:rPr lang="en-US" sz="1600" dirty="0">
                <a:solidFill>
                  <a:srgbClr val="3F3F3F"/>
                </a:solidFill>
                <a:ea typeface="Trebuchet MS"/>
                <a:cs typeface="Trebuchet MS"/>
                <a:sym typeface="Trebuchet MS"/>
              </a:rPr>
              <a:t>(PDB ID:6TQJ) in scale.</a:t>
            </a:r>
            <a:endParaRPr dirty="0"/>
          </a:p>
        </p:txBody>
      </p:sp>
      <p:pic>
        <p:nvPicPr>
          <p:cNvPr id="431" name="Google Shape;431;p20"/>
          <p:cNvPicPr preferRelativeResize="0"/>
          <p:nvPr/>
        </p:nvPicPr>
        <p:blipFill rotWithShape="1">
          <a:blip r:embed="rId3">
            <a:alphaModFix/>
          </a:blip>
          <a:srcRect/>
          <a:stretch/>
        </p:blipFill>
        <p:spPr>
          <a:xfrm>
            <a:off x="781095" y="2147900"/>
            <a:ext cx="4520617" cy="4520617"/>
          </a:xfrm>
          <a:prstGeom prst="rect">
            <a:avLst/>
          </a:prstGeom>
          <a:noFill/>
          <a:ln>
            <a:noFill/>
          </a:ln>
        </p:spPr>
      </p:pic>
      <p:pic>
        <p:nvPicPr>
          <p:cNvPr id="432" name="Google Shape;432;p20"/>
          <p:cNvPicPr preferRelativeResize="0"/>
          <p:nvPr/>
        </p:nvPicPr>
        <p:blipFill rotWithShape="1">
          <a:blip r:embed="rId3">
            <a:alphaModFix/>
          </a:blip>
          <a:srcRect l="39932" t="2969" r="55062" b="92070"/>
          <a:stretch/>
        </p:blipFill>
        <p:spPr>
          <a:xfrm>
            <a:off x="5689600" y="2374900"/>
            <a:ext cx="1104900" cy="1095137"/>
          </a:xfrm>
          <a:prstGeom prst="rect">
            <a:avLst/>
          </a:prstGeom>
          <a:noFill/>
          <a:ln>
            <a:noFill/>
          </a:ln>
        </p:spPr>
      </p:pic>
      <p:pic>
        <p:nvPicPr>
          <p:cNvPr id="433" name="Google Shape;433;p20"/>
          <p:cNvPicPr preferRelativeResize="0"/>
          <p:nvPr/>
        </p:nvPicPr>
        <p:blipFill rotWithShape="1">
          <a:blip r:embed="rId4">
            <a:alphaModFix/>
          </a:blip>
          <a:srcRect l="27591" t="23277" r="39519" b="29903"/>
          <a:stretch/>
        </p:blipFill>
        <p:spPr>
          <a:xfrm>
            <a:off x="5974433" y="2681827"/>
            <a:ext cx="517430" cy="589280"/>
          </a:xfrm>
          <a:prstGeom prst="rect">
            <a:avLst/>
          </a:prstGeom>
          <a:noFill/>
          <a:ln>
            <a:noFill/>
          </a:ln>
        </p:spPr>
      </p:pic>
      <p:cxnSp>
        <p:nvCxnSpPr>
          <p:cNvPr id="434" name="Google Shape;434;p20"/>
          <p:cNvCxnSpPr/>
          <p:nvPr/>
        </p:nvCxnSpPr>
        <p:spPr>
          <a:xfrm>
            <a:off x="5689600" y="5311937"/>
            <a:ext cx="1468438" cy="0"/>
          </a:xfrm>
          <a:prstGeom prst="straightConnector1">
            <a:avLst/>
          </a:prstGeom>
          <a:noFill/>
          <a:ln w="127000" cap="flat" cmpd="sng">
            <a:solidFill>
              <a:schemeClr val="dk1"/>
            </a:solidFill>
            <a:prstDash val="solid"/>
            <a:round/>
            <a:headEnd type="none" w="sm" len="sm"/>
            <a:tailEnd type="none" w="sm" len="sm"/>
          </a:ln>
        </p:spPr>
      </p:cxnSp>
      <p:pic>
        <p:nvPicPr>
          <p:cNvPr id="435" name="Google Shape;435;p20"/>
          <p:cNvPicPr preferRelativeResize="0"/>
          <p:nvPr/>
        </p:nvPicPr>
        <p:blipFill rotWithShape="1">
          <a:blip r:embed="rId3">
            <a:alphaModFix/>
          </a:blip>
          <a:srcRect l="39932" t="2969" r="55062" b="92070"/>
          <a:stretch/>
        </p:blipFill>
        <p:spPr>
          <a:xfrm>
            <a:off x="5680698" y="3695700"/>
            <a:ext cx="1104900" cy="1095137"/>
          </a:xfrm>
          <a:prstGeom prst="rect">
            <a:avLst/>
          </a:prstGeom>
          <a:noFill/>
          <a:ln>
            <a:noFill/>
          </a:ln>
        </p:spPr>
      </p:pic>
      <p:sp>
        <p:nvSpPr>
          <p:cNvPr id="436" name="Google Shape;436;p20"/>
          <p:cNvSpPr/>
          <p:nvPr/>
        </p:nvSpPr>
        <p:spPr>
          <a:xfrm>
            <a:off x="2584450" y="2279650"/>
            <a:ext cx="266700" cy="241300"/>
          </a:xfrm>
          <a:prstGeom prst="rect">
            <a:avLst/>
          </a:pr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37" name="Google Shape;437;p20"/>
          <p:cNvSpPr txBox="1"/>
          <p:nvPr/>
        </p:nvSpPr>
        <p:spPr>
          <a:xfrm>
            <a:off x="5616318" y="4881053"/>
            <a:ext cx="8755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dirty="0">
                <a:solidFill>
                  <a:srgbClr val="3F3F3F"/>
                </a:solidFill>
                <a:latin typeface="Trebuchet MS"/>
                <a:ea typeface="Trebuchet MS"/>
                <a:cs typeface="Trebuchet MS"/>
                <a:sym typeface="Trebuchet MS"/>
              </a:rPr>
              <a:t>20 </a:t>
            </a:r>
            <a:r>
              <a:rPr lang="en-US" dirty="0">
                <a:solidFill>
                  <a:srgbClr val="3F3F3F"/>
                </a:solidFill>
                <a:latin typeface="Trebuchet MS"/>
                <a:ea typeface="Trebuchet MS"/>
                <a:cs typeface="Trebuchet MS"/>
                <a:sym typeface="Trebuchet MS"/>
              </a:rPr>
              <a:t>nm</a:t>
            </a:r>
            <a:endParaRPr dirty="0"/>
          </a:p>
        </p:txBody>
      </p:sp>
      <p:cxnSp>
        <p:nvCxnSpPr>
          <p:cNvPr id="438" name="Google Shape;438;p20"/>
          <p:cNvCxnSpPr/>
          <p:nvPr/>
        </p:nvCxnSpPr>
        <p:spPr>
          <a:xfrm>
            <a:off x="849357" y="6604161"/>
            <a:ext cx="303168" cy="0"/>
          </a:xfrm>
          <a:prstGeom prst="straightConnector1">
            <a:avLst/>
          </a:prstGeom>
          <a:noFill/>
          <a:ln w="63500" cap="flat" cmpd="sng">
            <a:solidFill>
              <a:schemeClr val="lt1"/>
            </a:solidFill>
            <a:prstDash val="solid"/>
            <a:round/>
            <a:headEnd type="none" w="sm" len="sm"/>
            <a:tailEnd type="none" w="sm" len="sm"/>
          </a:ln>
        </p:spPr>
      </p:cxnSp>
      <p:sp>
        <p:nvSpPr>
          <p:cNvPr id="439" name="Google Shape;439;p20"/>
          <p:cNvSpPr txBox="1"/>
          <p:nvPr/>
        </p:nvSpPr>
        <p:spPr>
          <a:xfrm>
            <a:off x="781095" y="6335428"/>
            <a:ext cx="87554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200">
                <a:solidFill>
                  <a:schemeClr val="lt1"/>
                </a:solidFill>
                <a:latin typeface="Trebuchet MS"/>
                <a:ea typeface="Trebuchet MS"/>
                <a:cs typeface="Trebuchet MS"/>
                <a:sym typeface="Trebuchet MS"/>
              </a:rPr>
              <a:t>20 нм</a:t>
            </a:r>
            <a:endParaRPr/>
          </a:p>
        </p:txBody>
      </p:sp>
      <p:sp>
        <p:nvSpPr>
          <p:cNvPr id="15" name="Google Shape;393;p17">
            <a:extLst>
              <a:ext uri="{FF2B5EF4-FFF2-40B4-BE49-F238E27FC236}">
                <a16:creationId xmlns:a16="http://schemas.microsoft.com/office/drawing/2014/main" id="{D5EBEC5E-1121-4F49-970B-42E0B906FCF0}"/>
              </a:ext>
            </a:extLst>
          </p:cNvPr>
          <p:cNvSpPr txBox="1">
            <a:spLocks/>
          </p:cNvSpPr>
          <p:nvPr/>
        </p:nvSpPr>
        <p:spPr>
          <a:xfrm>
            <a:off x="415079" y="328339"/>
            <a:ext cx="8596668" cy="739274"/>
          </a:xfrm>
          <a:prstGeom prst="rect">
            <a:avLst/>
          </a:prstGeom>
          <a:noFill/>
          <a:ln>
            <a:noFill/>
          </a:ln>
        </p:spPr>
        <p:txBody>
          <a:bodyPr spcFirstLastPara="1" vert="horz" wrap="square" lIns="91425" tIns="45700" rIns="91425" bIns="4570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buClr>
                <a:schemeClr val="accent1"/>
              </a:buClr>
              <a:buSzPts val="3600"/>
            </a:pPr>
            <a:r>
              <a:rPr lang="en-US" dirty="0"/>
              <a:t>Results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2781F2-C493-74B9-1BC2-076D388736C8}"/>
              </a:ext>
            </a:extLst>
          </p:cNvPr>
          <p:cNvSpPr>
            <a:spLocks noGrp="1"/>
          </p:cNvSpPr>
          <p:nvPr>
            <p:ph type="title"/>
          </p:nvPr>
        </p:nvSpPr>
        <p:spPr>
          <a:xfrm>
            <a:off x="506887" y="429126"/>
            <a:ext cx="8596668" cy="809458"/>
          </a:xfrm>
        </p:spPr>
        <p:txBody>
          <a:bodyPr/>
          <a:lstStyle/>
          <a:p>
            <a:r>
              <a:rPr lang="en-US" dirty="0"/>
              <a:t>Conclusion</a:t>
            </a:r>
            <a:endParaRPr lang="ru-RU" dirty="0"/>
          </a:p>
        </p:txBody>
      </p:sp>
      <p:sp>
        <p:nvSpPr>
          <p:cNvPr id="3" name="Объект 2">
            <a:extLst>
              <a:ext uri="{FF2B5EF4-FFF2-40B4-BE49-F238E27FC236}">
                <a16:creationId xmlns:a16="http://schemas.microsoft.com/office/drawing/2014/main" id="{4DBE9115-8279-FF87-09A9-630B33EA1866}"/>
              </a:ext>
            </a:extLst>
          </p:cNvPr>
          <p:cNvSpPr>
            <a:spLocks noGrp="1"/>
          </p:cNvSpPr>
          <p:nvPr>
            <p:ph idx="1"/>
          </p:nvPr>
        </p:nvSpPr>
        <p:spPr>
          <a:xfrm>
            <a:off x="677334" y="1488826"/>
            <a:ext cx="8596668" cy="4602667"/>
          </a:xfrm>
        </p:spPr>
        <p:txBody>
          <a:bodyPr vert="horz" lIns="91440" tIns="45720" rIns="91440" bIns="45720" rtlCol="0" anchor="t">
            <a:normAutofit/>
          </a:bodyPr>
          <a:lstStyle/>
          <a:p>
            <a:pPr lvl="0"/>
            <a:r>
              <a:rPr lang="en-US" dirty="0"/>
              <a:t>The recombinant c-ring ATP synthase gene from spinach chloroplasts without His-tag was cloned in E.coli BL21 cells under different expression conditions.</a:t>
            </a:r>
          </a:p>
          <a:p>
            <a:pPr lvl="0"/>
            <a:r>
              <a:rPr lang="en-US" dirty="0"/>
              <a:t>The recombinant c-ring ATP synthase gene from spinach chloroplasts without His-tag was cloned in E.coli C41 cells under different expression conditions.</a:t>
            </a:r>
          </a:p>
          <a:p>
            <a:pPr lvl="0"/>
            <a:r>
              <a:rPr lang="en-US" dirty="0"/>
              <a:t>The screening of expression conditions was carried out, the conditions under which the assembly is carried out as efficiently as possible were found.</a:t>
            </a:r>
          </a:p>
          <a:p>
            <a:pPr lvl="0"/>
            <a:r>
              <a:rPr lang="en-US" dirty="0"/>
              <a:t>Native c‑ring and ATP synthase from spinach chloroplasts were isolated and purified.</a:t>
            </a:r>
          </a:p>
          <a:p>
            <a:pPr lvl="0"/>
            <a:r>
              <a:rPr lang="en-US" dirty="0"/>
              <a:t>​ATP synthase and c‑ring were studied by electron microscopy and small‑angle X-ray scattering.</a:t>
            </a:r>
          </a:p>
        </p:txBody>
      </p:sp>
    </p:spTree>
    <p:extLst>
      <p:ext uri="{BB962C8B-B14F-4D97-AF65-F5344CB8AC3E}">
        <p14:creationId xmlns:p14="http://schemas.microsoft.com/office/powerpoint/2010/main" val="218504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3B3ED8-ED76-E3A0-064E-EF0778CF0E5A}"/>
              </a:ext>
            </a:extLst>
          </p:cNvPr>
          <p:cNvSpPr>
            <a:spLocks noGrp="1"/>
          </p:cNvSpPr>
          <p:nvPr>
            <p:ph type="title"/>
          </p:nvPr>
        </p:nvSpPr>
        <p:spPr>
          <a:xfrm>
            <a:off x="432663" y="299724"/>
            <a:ext cx="8596668" cy="739274"/>
          </a:xfrm>
        </p:spPr>
        <p:txBody>
          <a:bodyPr/>
          <a:lstStyle/>
          <a:p>
            <a:r>
              <a:rPr lang="en-US" dirty="0"/>
              <a:t>Results</a:t>
            </a:r>
            <a:endParaRPr lang="ru-RU" dirty="0"/>
          </a:p>
        </p:txBody>
      </p:sp>
      <p:pic>
        <p:nvPicPr>
          <p:cNvPr id="18" name="Рисунок 17">
            <a:extLst>
              <a:ext uri="{FF2B5EF4-FFF2-40B4-BE49-F238E27FC236}">
                <a16:creationId xmlns:a16="http://schemas.microsoft.com/office/drawing/2014/main" id="{077562A3-9B9F-43F3-89B6-C87681ECBF4A}"/>
              </a:ext>
            </a:extLst>
          </p:cNvPr>
          <p:cNvPicPr>
            <a:picLocks noChangeAspect="1"/>
          </p:cNvPicPr>
          <p:nvPr/>
        </p:nvPicPr>
        <p:blipFill rotWithShape="1">
          <a:blip r:embed="rId2"/>
          <a:srcRect l="21023" t="29480" r="10150" b="30397"/>
          <a:stretch/>
        </p:blipFill>
        <p:spPr>
          <a:xfrm>
            <a:off x="320809" y="1736666"/>
            <a:ext cx="3874553" cy="3011503"/>
          </a:xfrm>
          <a:prstGeom prst="rect">
            <a:avLst/>
          </a:prstGeom>
        </p:spPr>
      </p:pic>
      <p:sp>
        <p:nvSpPr>
          <p:cNvPr id="3" name="Прямоугольник 2">
            <a:extLst>
              <a:ext uri="{FF2B5EF4-FFF2-40B4-BE49-F238E27FC236}">
                <a16:creationId xmlns:a16="http://schemas.microsoft.com/office/drawing/2014/main" id="{057FC2AE-3E6B-4FE4-9D8E-A37D86CA78BE}"/>
              </a:ext>
            </a:extLst>
          </p:cNvPr>
          <p:cNvSpPr/>
          <p:nvPr/>
        </p:nvSpPr>
        <p:spPr>
          <a:xfrm>
            <a:off x="256252" y="1146238"/>
            <a:ext cx="3902030" cy="646331"/>
          </a:xfrm>
          <a:prstGeom prst="rect">
            <a:avLst/>
          </a:prstGeom>
        </p:spPr>
        <p:txBody>
          <a:bodyPr wrap="none">
            <a:spAutoFit/>
          </a:bodyPr>
          <a:lstStyle/>
          <a:p>
            <a:r>
              <a:rPr lang="en-US" dirty="0">
                <a:solidFill>
                  <a:srgbClr val="3F3F3F"/>
                </a:solidFill>
                <a:ea typeface="Trebuchet MS"/>
                <a:cs typeface="Trebuchet MS"/>
                <a:sym typeface="Trebuchet MS"/>
              </a:rPr>
              <a:t>Expression of c-ring in pBKT7R:atpH</a:t>
            </a:r>
          </a:p>
          <a:p>
            <a:endParaRPr lang="ru-RU" dirty="0">
              <a:solidFill>
                <a:schemeClr val="tx1">
                  <a:lumMod val="85000"/>
                  <a:lumOff val="15000"/>
                </a:schemeClr>
              </a:solidFill>
            </a:endParaRPr>
          </a:p>
        </p:txBody>
      </p:sp>
      <p:cxnSp>
        <p:nvCxnSpPr>
          <p:cNvPr id="5" name="Прямая со стрелкой 4">
            <a:extLst>
              <a:ext uri="{FF2B5EF4-FFF2-40B4-BE49-F238E27FC236}">
                <a16:creationId xmlns:a16="http://schemas.microsoft.com/office/drawing/2014/main" id="{DF577886-9F2C-4230-94FC-C16DD66D4DD1}"/>
              </a:ext>
            </a:extLst>
          </p:cNvPr>
          <p:cNvCxnSpPr>
            <a:cxnSpLocks/>
            <a:stCxn id="9" idx="0"/>
          </p:cNvCxnSpPr>
          <p:nvPr/>
        </p:nvCxnSpPr>
        <p:spPr>
          <a:xfrm flipH="1" flipV="1">
            <a:off x="3915277" y="4816094"/>
            <a:ext cx="3244" cy="127665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CE855AF6-08DE-4E75-A586-79431738531F}"/>
              </a:ext>
            </a:extLst>
          </p:cNvPr>
          <p:cNvSpPr/>
          <p:nvPr/>
        </p:nvSpPr>
        <p:spPr>
          <a:xfrm>
            <a:off x="3044781" y="6092746"/>
            <a:ext cx="1747479" cy="400110"/>
          </a:xfrm>
          <a:prstGeom prst="rect">
            <a:avLst/>
          </a:prstGeom>
        </p:spPr>
        <p:txBody>
          <a:bodyPr wrap="square">
            <a:spAutoFit/>
          </a:bodyPr>
          <a:lstStyle/>
          <a:p>
            <a:r>
              <a:rPr lang="en-US" sz="2000" dirty="0">
                <a:solidFill>
                  <a:schemeClr val="tx1">
                    <a:lumMod val="75000"/>
                    <a:lumOff val="25000"/>
                  </a:schemeClr>
                </a:solidFill>
              </a:rPr>
              <a:t>ATP synthase</a:t>
            </a:r>
            <a:endParaRPr lang="ru-RU" sz="2000" dirty="0"/>
          </a:p>
        </p:txBody>
      </p:sp>
      <p:cxnSp>
        <p:nvCxnSpPr>
          <p:cNvPr id="22" name="Прямая со стрелкой 21">
            <a:extLst>
              <a:ext uri="{FF2B5EF4-FFF2-40B4-BE49-F238E27FC236}">
                <a16:creationId xmlns:a16="http://schemas.microsoft.com/office/drawing/2014/main" id="{42CD5BCE-24F5-4A1F-97D1-EBD5ADB63DCA}"/>
              </a:ext>
            </a:extLst>
          </p:cNvPr>
          <p:cNvCxnSpPr>
            <a:cxnSpLocks/>
          </p:cNvCxnSpPr>
          <p:nvPr/>
        </p:nvCxnSpPr>
        <p:spPr>
          <a:xfrm flipV="1">
            <a:off x="2951934" y="4827492"/>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59A5262D-87B7-4456-AEE7-96B03EE7FABC}"/>
              </a:ext>
            </a:extLst>
          </p:cNvPr>
          <p:cNvCxnSpPr>
            <a:cxnSpLocks/>
          </p:cNvCxnSpPr>
          <p:nvPr/>
        </p:nvCxnSpPr>
        <p:spPr>
          <a:xfrm flipV="1">
            <a:off x="3450456" y="4827491"/>
            <a:ext cx="0" cy="58158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Прямоугольник 34">
            <a:extLst>
              <a:ext uri="{FF2B5EF4-FFF2-40B4-BE49-F238E27FC236}">
                <a16:creationId xmlns:a16="http://schemas.microsoft.com/office/drawing/2014/main" id="{1A2492DE-573C-4EF2-9410-B6128A107781}"/>
              </a:ext>
            </a:extLst>
          </p:cNvPr>
          <p:cNvSpPr/>
          <p:nvPr/>
        </p:nvSpPr>
        <p:spPr>
          <a:xfrm>
            <a:off x="5724088" y="2226754"/>
            <a:ext cx="4200088" cy="2031325"/>
          </a:xfrm>
          <a:prstGeom prst="rect">
            <a:avLst/>
          </a:prstGeom>
        </p:spPr>
        <p:txBody>
          <a:bodyPr wrap="square">
            <a:spAutoFit/>
          </a:bodyPr>
          <a:lstStyle/>
          <a:p>
            <a:pPr marL="342900" indent="-342900">
              <a:buFont typeface="+mj-lt"/>
              <a:buAutoNum type="arabicPeriod"/>
            </a:pPr>
            <a:r>
              <a:rPr lang="en-US" sz="1400" dirty="0">
                <a:solidFill>
                  <a:schemeClr val="tx1">
                    <a:lumMod val="75000"/>
                    <a:lumOff val="25000"/>
                  </a:schemeClr>
                </a:solidFill>
              </a:rPr>
              <a:t>Lysate TOP 10 pBKT7R:atpH</a:t>
            </a:r>
          </a:p>
          <a:p>
            <a:pPr marL="342900" indent="-342900">
              <a:buFont typeface="+mj-lt"/>
              <a:buAutoNum type="arabicPeriod"/>
            </a:pPr>
            <a:r>
              <a:rPr lang="en-US" sz="1400" dirty="0">
                <a:solidFill>
                  <a:schemeClr val="tx1">
                    <a:lumMod val="75000"/>
                    <a:lumOff val="25000"/>
                  </a:schemeClr>
                </a:solidFill>
              </a:rPr>
              <a:t>Lysate TOP 10 pBKT7R:atpH, 5 minutes at T=95° in the buffer for SDS-PAGE</a:t>
            </a:r>
          </a:p>
          <a:p>
            <a:pPr marL="342900" indent="-342900">
              <a:buFont typeface="+mj-lt"/>
              <a:buAutoNum type="arabicPeriod"/>
            </a:pPr>
            <a:r>
              <a:rPr lang="en-US" sz="1400" dirty="0">
                <a:solidFill>
                  <a:schemeClr val="tx1">
                    <a:lumMod val="75000"/>
                    <a:lumOff val="25000"/>
                  </a:schemeClr>
                </a:solidFill>
              </a:rPr>
              <a:t>Lysate TOP 10 pBKT7R:atpH</a:t>
            </a:r>
          </a:p>
          <a:p>
            <a:pPr marL="342900" indent="-342900">
              <a:buFont typeface="+mj-lt"/>
              <a:buAutoNum type="arabicPeriod"/>
            </a:pPr>
            <a:r>
              <a:rPr lang="en-US" sz="1400" dirty="0">
                <a:solidFill>
                  <a:schemeClr val="tx1">
                    <a:lumMod val="75000"/>
                    <a:lumOff val="25000"/>
                  </a:schemeClr>
                </a:solidFill>
              </a:rPr>
              <a:t>Lysate TOP 10 pBKT7R:atpH, 5 minutes at T=95° in the buffer for SDS-PAGE</a:t>
            </a:r>
          </a:p>
          <a:p>
            <a:pPr marL="342900" indent="-342900">
              <a:buFont typeface="+mj-lt"/>
              <a:buAutoNum type="arabicPeriod"/>
            </a:pPr>
            <a:r>
              <a:rPr lang="en-US" sz="1400" dirty="0">
                <a:solidFill>
                  <a:schemeClr val="tx1">
                    <a:lumMod val="75000"/>
                    <a:lumOff val="25000"/>
                  </a:schemeClr>
                </a:solidFill>
              </a:rPr>
              <a:t>Lysate TOP 10 pBKT7R:atpH</a:t>
            </a:r>
          </a:p>
          <a:p>
            <a:pPr marL="342900" indent="-342900">
              <a:buFont typeface="+mj-lt"/>
              <a:buAutoNum type="arabicPeriod"/>
            </a:pPr>
            <a:r>
              <a:rPr lang="en-US" sz="1400" dirty="0">
                <a:solidFill>
                  <a:schemeClr val="tx1">
                    <a:lumMod val="75000"/>
                    <a:lumOff val="25000"/>
                  </a:schemeClr>
                </a:solidFill>
              </a:rPr>
              <a:t>Lysate TOP 10 pBKT7R:atpH, 5 minutes at T=95° in the buffer for SDS-PAGE</a:t>
            </a:r>
          </a:p>
        </p:txBody>
      </p:sp>
      <p:cxnSp>
        <p:nvCxnSpPr>
          <p:cNvPr id="41" name="Прямая со стрелкой 40">
            <a:extLst>
              <a:ext uri="{FF2B5EF4-FFF2-40B4-BE49-F238E27FC236}">
                <a16:creationId xmlns:a16="http://schemas.microsoft.com/office/drawing/2014/main" id="{36FAB6B1-A5B1-4A62-9D2D-051A88CCB62B}"/>
              </a:ext>
            </a:extLst>
          </p:cNvPr>
          <p:cNvCxnSpPr>
            <a:cxnSpLocks/>
          </p:cNvCxnSpPr>
          <p:nvPr/>
        </p:nvCxnSpPr>
        <p:spPr>
          <a:xfrm flipV="1">
            <a:off x="2487120" y="4827491"/>
            <a:ext cx="0" cy="58158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DD9AF59F-D1B2-4506-831D-06D36D4AA96D}"/>
              </a:ext>
            </a:extLst>
          </p:cNvPr>
          <p:cNvCxnSpPr>
            <a:cxnSpLocks/>
          </p:cNvCxnSpPr>
          <p:nvPr/>
        </p:nvCxnSpPr>
        <p:spPr>
          <a:xfrm flipV="1">
            <a:off x="1963431" y="4827492"/>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a:extLst>
              <a:ext uri="{FF2B5EF4-FFF2-40B4-BE49-F238E27FC236}">
                <a16:creationId xmlns:a16="http://schemas.microsoft.com/office/drawing/2014/main" id="{93C65EC2-914D-4539-AD17-6BAB58A203AE}"/>
              </a:ext>
            </a:extLst>
          </p:cNvPr>
          <p:cNvCxnSpPr>
            <a:cxnSpLocks/>
          </p:cNvCxnSpPr>
          <p:nvPr/>
        </p:nvCxnSpPr>
        <p:spPr>
          <a:xfrm flipV="1">
            <a:off x="1488830" y="4827491"/>
            <a:ext cx="0" cy="58158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a:extLst>
              <a:ext uri="{FF2B5EF4-FFF2-40B4-BE49-F238E27FC236}">
                <a16:creationId xmlns:a16="http://schemas.microsoft.com/office/drawing/2014/main" id="{C2764C99-3CC1-458E-945A-293BD1C980D6}"/>
              </a:ext>
            </a:extLst>
          </p:cNvPr>
          <p:cNvCxnSpPr>
            <a:cxnSpLocks/>
          </p:cNvCxnSpPr>
          <p:nvPr/>
        </p:nvCxnSpPr>
        <p:spPr>
          <a:xfrm flipV="1">
            <a:off x="1048858" y="4816094"/>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C3FC689-5B29-468B-805C-F625383302B6}"/>
              </a:ext>
            </a:extLst>
          </p:cNvPr>
          <p:cNvSpPr txBox="1"/>
          <p:nvPr/>
        </p:nvSpPr>
        <p:spPr>
          <a:xfrm>
            <a:off x="916450" y="5516061"/>
            <a:ext cx="319318" cy="400110"/>
          </a:xfrm>
          <a:prstGeom prst="rect">
            <a:avLst/>
          </a:prstGeom>
          <a:noFill/>
        </p:spPr>
        <p:txBody>
          <a:bodyPr wrap="none" rtlCol="0">
            <a:spAutoFit/>
          </a:bodyPr>
          <a:lstStyle/>
          <a:p>
            <a:r>
              <a:rPr lang="en-US" sz="2000" dirty="0">
                <a:solidFill>
                  <a:schemeClr val="tx1">
                    <a:lumMod val="75000"/>
                    <a:lumOff val="25000"/>
                  </a:schemeClr>
                </a:solidFill>
              </a:rPr>
              <a:t>1</a:t>
            </a:r>
            <a:endParaRPr lang="ru-RU" sz="2000" dirty="0">
              <a:solidFill>
                <a:schemeClr val="tx1">
                  <a:lumMod val="75000"/>
                  <a:lumOff val="25000"/>
                </a:schemeClr>
              </a:solidFill>
            </a:endParaRPr>
          </a:p>
        </p:txBody>
      </p:sp>
      <p:sp>
        <p:nvSpPr>
          <p:cNvPr id="46" name="TextBox 45">
            <a:extLst>
              <a:ext uri="{FF2B5EF4-FFF2-40B4-BE49-F238E27FC236}">
                <a16:creationId xmlns:a16="http://schemas.microsoft.com/office/drawing/2014/main" id="{19C283E6-EC4F-49D1-9ABB-4FDAAEF45218}"/>
              </a:ext>
            </a:extLst>
          </p:cNvPr>
          <p:cNvSpPr txBox="1"/>
          <p:nvPr/>
        </p:nvSpPr>
        <p:spPr>
          <a:xfrm>
            <a:off x="1356421" y="5516060"/>
            <a:ext cx="319318" cy="400110"/>
          </a:xfrm>
          <a:prstGeom prst="rect">
            <a:avLst/>
          </a:prstGeom>
          <a:noFill/>
        </p:spPr>
        <p:txBody>
          <a:bodyPr wrap="none" rtlCol="0">
            <a:spAutoFit/>
          </a:bodyPr>
          <a:lstStyle/>
          <a:p>
            <a:r>
              <a:rPr lang="en-US" sz="2000" dirty="0">
                <a:solidFill>
                  <a:schemeClr val="tx1">
                    <a:lumMod val="75000"/>
                    <a:lumOff val="25000"/>
                  </a:schemeClr>
                </a:solidFill>
              </a:rPr>
              <a:t>2</a:t>
            </a:r>
            <a:endParaRPr lang="ru-RU" sz="2000" dirty="0">
              <a:solidFill>
                <a:schemeClr val="tx1">
                  <a:lumMod val="75000"/>
                  <a:lumOff val="25000"/>
                </a:schemeClr>
              </a:solidFill>
            </a:endParaRPr>
          </a:p>
        </p:txBody>
      </p:sp>
      <p:sp>
        <p:nvSpPr>
          <p:cNvPr id="47" name="TextBox 46">
            <a:extLst>
              <a:ext uri="{FF2B5EF4-FFF2-40B4-BE49-F238E27FC236}">
                <a16:creationId xmlns:a16="http://schemas.microsoft.com/office/drawing/2014/main" id="{803D6F9B-D549-4ACF-94B1-98031CBAA77B}"/>
              </a:ext>
            </a:extLst>
          </p:cNvPr>
          <p:cNvSpPr txBox="1"/>
          <p:nvPr/>
        </p:nvSpPr>
        <p:spPr>
          <a:xfrm>
            <a:off x="1821242" y="5516061"/>
            <a:ext cx="319318" cy="400110"/>
          </a:xfrm>
          <a:prstGeom prst="rect">
            <a:avLst/>
          </a:prstGeom>
          <a:noFill/>
        </p:spPr>
        <p:txBody>
          <a:bodyPr wrap="none" rtlCol="0">
            <a:spAutoFit/>
          </a:bodyPr>
          <a:lstStyle/>
          <a:p>
            <a:r>
              <a:rPr lang="en-US" sz="2000" dirty="0">
                <a:solidFill>
                  <a:schemeClr val="tx1">
                    <a:lumMod val="75000"/>
                    <a:lumOff val="25000"/>
                  </a:schemeClr>
                </a:solidFill>
              </a:rPr>
              <a:t>3</a:t>
            </a:r>
            <a:endParaRPr lang="ru-RU" sz="2000" dirty="0">
              <a:solidFill>
                <a:schemeClr val="tx1">
                  <a:lumMod val="75000"/>
                  <a:lumOff val="25000"/>
                </a:schemeClr>
              </a:solidFill>
            </a:endParaRPr>
          </a:p>
        </p:txBody>
      </p:sp>
      <p:sp>
        <p:nvSpPr>
          <p:cNvPr id="48" name="TextBox 47">
            <a:extLst>
              <a:ext uri="{FF2B5EF4-FFF2-40B4-BE49-F238E27FC236}">
                <a16:creationId xmlns:a16="http://schemas.microsoft.com/office/drawing/2014/main" id="{0279D21A-6F52-4432-BE0F-CE19DD47888D}"/>
              </a:ext>
            </a:extLst>
          </p:cNvPr>
          <p:cNvSpPr txBox="1"/>
          <p:nvPr/>
        </p:nvSpPr>
        <p:spPr>
          <a:xfrm>
            <a:off x="2320268" y="5516060"/>
            <a:ext cx="319318" cy="400110"/>
          </a:xfrm>
          <a:prstGeom prst="rect">
            <a:avLst/>
          </a:prstGeom>
          <a:noFill/>
        </p:spPr>
        <p:txBody>
          <a:bodyPr wrap="none" rtlCol="0">
            <a:spAutoFit/>
          </a:bodyPr>
          <a:lstStyle/>
          <a:p>
            <a:r>
              <a:rPr lang="en-US" sz="2000" dirty="0">
                <a:solidFill>
                  <a:schemeClr val="tx1">
                    <a:lumMod val="75000"/>
                    <a:lumOff val="25000"/>
                  </a:schemeClr>
                </a:solidFill>
              </a:rPr>
              <a:t>4</a:t>
            </a:r>
            <a:endParaRPr lang="ru-RU" sz="2000" dirty="0">
              <a:solidFill>
                <a:schemeClr val="tx1">
                  <a:lumMod val="75000"/>
                  <a:lumOff val="25000"/>
                </a:schemeClr>
              </a:solidFill>
            </a:endParaRPr>
          </a:p>
        </p:txBody>
      </p:sp>
      <p:sp>
        <p:nvSpPr>
          <p:cNvPr id="49" name="TextBox 48">
            <a:extLst>
              <a:ext uri="{FF2B5EF4-FFF2-40B4-BE49-F238E27FC236}">
                <a16:creationId xmlns:a16="http://schemas.microsoft.com/office/drawing/2014/main" id="{22846B61-3B6C-45A4-96E3-AB2B2ED00EB4}"/>
              </a:ext>
            </a:extLst>
          </p:cNvPr>
          <p:cNvSpPr txBox="1"/>
          <p:nvPr/>
        </p:nvSpPr>
        <p:spPr>
          <a:xfrm>
            <a:off x="2853227" y="5516061"/>
            <a:ext cx="319318" cy="400110"/>
          </a:xfrm>
          <a:prstGeom prst="rect">
            <a:avLst/>
          </a:prstGeom>
          <a:noFill/>
        </p:spPr>
        <p:txBody>
          <a:bodyPr wrap="none" rtlCol="0">
            <a:spAutoFit/>
          </a:bodyPr>
          <a:lstStyle/>
          <a:p>
            <a:r>
              <a:rPr lang="en-US" sz="2000" dirty="0">
                <a:solidFill>
                  <a:schemeClr val="tx1">
                    <a:lumMod val="75000"/>
                    <a:lumOff val="25000"/>
                  </a:schemeClr>
                </a:solidFill>
              </a:rPr>
              <a:t>5</a:t>
            </a:r>
            <a:endParaRPr lang="ru-RU" sz="2000" dirty="0">
              <a:solidFill>
                <a:schemeClr val="tx1">
                  <a:lumMod val="75000"/>
                  <a:lumOff val="25000"/>
                </a:schemeClr>
              </a:solidFill>
            </a:endParaRPr>
          </a:p>
        </p:txBody>
      </p:sp>
      <p:sp>
        <p:nvSpPr>
          <p:cNvPr id="50" name="TextBox 49">
            <a:extLst>
              <a:ext uri="{FF2B5EF4-FFF2-40B4-BE49-F238E27FC236}">
                <a16:creationId xmlns:a16="http://schemas.microsoft.com/office/drawing/2014/main" id="{242122F3-E3A8-48FC-B29F-7D17549905E7}"/>
              </a:ext>
            </a:extLst>
          </p:cNvPr>
          <p:cNvSpPr txBox="1"/>
          <p:nvPr/>
        </p:nvSpPr>
        <p:spPr>
          <a:xfrm>
            <a:off x="3294741" y="5516059"/>
            <a:ext cx="319318" cy="400110"/>
          </a:xfrm>
          <a:prstGeom prst="rect">
            <a:avLst/>
          </a:prstGeom>
          <a:noFill/>
        </p:spPr>
        <p:txBody>
          <a:bodyPr wrap="none" rtlCol="0">
            <a:spAutoFit/>
          </a:bodyPr>
          <a:lstStyle/>
          <a:p>
            <a:r>
              <a:rPr lang="en-US" sz="2000" dirty="0">
                <a:solidFill>
                  <a:schemeClr val="tx1">
                    <a:lumMod val="75000"/>
                    <a:lumOff val="25000"/>
                  </a:schemeClr>
                </a:solidFill>
              </a:rPr>
              <a:t>6</a:t>
            </a:r>
            <a:endParaRPr lang="ru-RU" sz="2000" dirty="0">
              <a:solidFill>
                <a:schemeClr val="tx1">
                  <a:lumMod val="75000"/>
                  <a:lumOff val="25000"/>
                </a:schemeClr>
              </a:solidFill>
            </a:endParaRPr>
          </a:p>
        </p:txBody>
      </p:sp>
      <p:pic>
        <p:nvPicPr>
          <p:cNvPr id="6" name="Рисунок 4">
            <a:extLst>
              <a:ext uri="{FF2B5EF4-FFF2-40B4-BE49-F238E27FC236}">
                <a16:creationId xmlns:a16="http://schemas.microsoft.com/office/drawing/2014/main" id="{8D369705-E3F9-F678-2AD4-DE2AB69C4D22}"/>
              </a:ext>
            </a:extLst>
          </p:cNvPr>
          <p:cNvPicPr>
            <a:picLocks noChangeAspect="1"/>
          </p:cNvPicPr>
          <p:nvPr/>
        </p:nvPicPr>
        <p:blipFill rotWithShape="1">
          <a:blip r:embed="rId3"/>
          <a:srcRect l="39736" r="19446"/>
          <a:stretch/>
        </p:blipFill>
        <p:spPr>
          <a:xfrm>
            <a:off x="4348791" y="1487684"/>
            <a:ext cx="1052408" cy="3435045"/>
          </a:xfrm>
          <a:prstGeom prst="rect">
            <a:avLst/>
          </a:prstGeom>
        </p:spPr>
      </p:pic>
    </p:spTree>
    <p:extLst>
      <p:ext uri="{BB962C8B-B14F-4D97-AF65-F5344CB8AC3E}">
        <p14:creationId xmlns:p14="http://schemas.microsoft.com/office/powerpoint/2010/main" val="328055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7"/>
          <p:cNvSpPr txBox="1">
            <a:spLocks noGrp="1"/>
          </p:cNvSpPr>
          <p:nvPr>
            <p:ph type="title"/>
          </p:nvPr>
        </p:nvSpPr>
        <p:spPr>
          <a:xfrm>
            <a:off x="432663" y="299724"/>
            <a:ext cx="8596668" cy="739274"/>
          </a:xfrm>
          <a:prstGeom prst="rect">
            <a:avLst/>
          </a:prstGeom>
          <a:noFill/>
          <a:ln>
            <a:noFill/>
          </a:ln>
        </p:spPr>
        <p:txBody>
          <a:bodyPr spcFirstLastPara="1" wrap="square" lIns="91425" tIns="45700" rIns="91425" bIns="45700" anchor="t" anchorCtr="0">
            <a:normAutofit/>
          </a:bodyPr>
          <a:lstStyle/>
          <a:p>
            <a:pPr lvl="0">
              <a:spcBef>
                <a:spcPts val="0"/>
              </a:spcBef>
              <a:buClr>
                <a:schemeClr val="accent1"/>
              </a:buClr>
              <a:buSzPts val="3600"/>
            </a:pPr>
            <a:r>
              <a:rPr lang="en-US" dirty="0"/>
              <a:t>Results</a:t>
            </a:r>
            <a:endParaRPr dirty="0"/>
          </a:p>
        </p:txBody>
      </p:sp>
      <p:sp>
        <p:nvSpPr>
          <p:cNvPr id="394" name="Google Shape;394;p17"/>
          <p:cNvSpPr/>
          <p:nvPr/>
        </p:nvSpPr>
        <p:spPr>
          <a:xfrm>
            <a:off x="752501" y="1122057"/>
            <a:ext cx="6320961" cy="369332"/>
          </a:xfrm>
          <a:prstGeom prst="rect">
            <a:avLst/>
          </a:prstGeom>
          <a:noFill/>
          <a:ln>
            <a:noFill/>
          </a:ln>
        </p:spPr>
        <p:txBody>
          <a:bodyPr spcFirstLastPara="1" wrap="square" lIns="91425" tIns="45700" rIns="91425" bIns="45700" anchor="t" anchorCtr="0">
            <a:spAutoFit/>
          </a:bodyPr>
          <a:lstStyle/>
          <a:p>
            <a:pPr lvl="0"/>
            <a:r>
              <a:rPr lang="en-US" dirty="0">
                <a:solidFill>
                  <a:srgbClr val="262626"/>
                </a:solidFill>
                <a:ea typeface="Trebuchet MS"/>
                <a:cs typeface="Trebuchet MS"/>
                <a:sym typeface="Trebuchet MS"/>
              </a:rPr>
              <a:t>Native c-ring and ATP synthase from spinach chloroplasts</a:t>
            </a:r>
            <a:endParaRPr dirty="0"/>
          </a:p>
        </p:txBody>
      </p:sp>
      <p:pic>
        <p:nvPicPr>
          <p:cNvPr id="395" name="Google Shape;395;p17"/>
          <p:cNvPicPr preferRelativeResize="0"/>
          <p:nvPr/>
        </p:nvPicPr>
        <p:blipFill rotWithShape="1">
          <a:blip r:embed="rId3">
            <a:alphaModFix/>
          </a:blip>
          <a:srcRect l="69399" t="455" r="10068" b="8161"/>
          <a:stretch/>
        </p:blipFill>
        <p:spPr>
          <a:xfrm>
            <a:off x="5458974" y="1783537"/>
            <a:ext cx="916812" cy="3070860"/>
          </a:xfrm>
          <a:prstGeom prst="rect">
            <a:avLst/>
          </a:prstGeom>
          <a:noFill/>
          <a:ln>
            <a:noFill/>
          </a:ln>
        </p:spPr>
      </p:pic>
      <p:pic>
        <p:nvPicPr>
          <p:cNvPr id="396" name="Google Shape;396;p17"/>
          <p:cNvPicPr preferRelativeResize="0"/>
          <p:nvPr/>
        </p:nvPicPr>
        <p:blipFill rotWithShape="1">
          <a:blip r:embed="rId4">
            <a:alphaModFix/>
          </a:blip>
          <a:srcRect r="40948"/>
          <a:stretch/>
        </p:blipFill>
        <p:spPr>
          <a:xfrm>
            <a:off x="848831" y="1812541"/>
            <a:ext cx="2564847" cy="2981960"/>
          </a:xfrm>
          <a:prstGeom prst="rect">
            <a:avLst/>
          </a:prstGeom>
          <a:noFill/>
          <a:ln>
            <a:noFill/>
          </a:ln>
        </p:spPr>
      </p:pic>
      <p:sp>
        <p:nvSpPr>
          <p:cNvPr id="397" name="Google Shape;397;p17"/>
          <p:cNvSpPr/>
          <p:nvPr/>
        </p:nvSpPr>
        <p:spPr>
          <a:xfrm>
            <a:off x="1253791" y="5151368"/>
            <a:ext cx="5819671" cy="1077178"/>
          </a:xfrm>
          <a:prstGeom prst="rect">
            <a:avLst/>
          </a:prstGeom>
          <a:noFill/>
          <a:ln>
            <a:noFill/>
          </a:ln>
        </p:spPr>
        <p:txBody>
          <a:bodyPr spcFirstLastPara="1" wrap="square" lIns="91425" tIns="45700" rIns="91425" bIns="45700" anchor="t" anchorCtr="0">
            <a:spAutoFit/>
          </a:bodyPr>
          <a:lstStyle/>
          <a:p>
            <a:pPr lvl="0"/>
            <a:r>
              <a:rPr lang="en-US" sz="1600" dirty="0">
                <a:solidFill>
                  <a:srgbClr val="3F3F3F"/>
                </a:solidFill>
                <a:ea typeface="Trebuchet MS"/>
                <a:cs typeface="Trebuchet MS"/>
                <a:sym typeface="Trebuchet MS"/>
              </a:rPr>
              <a:t>a) The results of gel electrophoresis visualized with Coomassie method</a:t>
            </a:r>
          </a:p>
          <a:p>
            <a:pPr lvl="0"/>
            <a:r>
              <a:rPr lang="en-US" sz="1600" dirty="0">
                <a:solidFill>
                  <a:srgbClr val="3F3F3F"/>
                </a:solidFill>
                <a:ea typeface="Trebuchet MS"/>
                <a:cs typeface="Trebuchet MS"/>
                <a:sym typeface="Trebuchet MS"/>
              </a:rPr>
              <a:t>b) Results of western-blotting</a:t>
            </a:r>
          </a:p>
          <a:p>
            <a:pPr lvl="0"/>
            <a:r>
              <a:rPr lang="en-US" sz="1600" dirty="0">
                <a:solidFill>
                  <a:srgbClr val="3F3F3F"/>
                </a:solidFill>
                <a:ea typeface="Trebuchet MS"/>
                <a:cs typeface="Trebuchet MS"/>
                <a:sym typeface="Trebuchet MS"/>
              </a:rPr>
              <a:t>c) Subunit composition of purified spinach ATP synthase F</a:t>
            </a:r>
            <a:r>
              <a:rPr lang="en-US" sz="1600" baseline="-25000" dirty="0">
                <a:solidFill>
                  <a:srgbClr val="3F3F3F"/>
                </a:solidFill>
                <a:ea typeface="Trebuchet MS"/>
                <a:cs typeface="Trebuchet MS"/>
                <a:sym typeface="Trebuchet MS"/>
              </a:rPr>
              <a:t>o</a:t>
            </a:r>
            <a:r>
              <a:rPr lang="en-US" sz="1600" dirty="0">
                <a:solidFill>
                  <a:srgbClr val="3F3F3F"/>
                </a:solidFill>
                <a:ea typeface="Trebuchet MS"/>
                <a:cs typeface="Trebuchet MS"/>
                <a:sym typeface="Trebuchet MS"/>
              </a:rPr>
              <a:t>F</a:t>
            </a:r>
            <a:r>
              <a:rPr lang="en-US" sz="1600" baseline="-25000" dirty="0">
                <a:solidFill>
                  <a:srgbClr val="3F3F3F"/>
                </a:solidFill>
                <a:ea typeface="Trebuchet MS"/>
                <a:cs typeface="Trebuchet MS"/>
                <a:sym typeface="Trebuchet MS"/>
              </a:rPr>
              <a:t>1</a:t>
            </a:r>
            <a:endParaRPr sz="1600" dirty="0">
              <a:solidFill>
                <a:srgbClr val="3F3F3F"/>
              </a:solidFill>
              <a:latin typeface="Trebuchet MS"/>
              <a:ea typeface="Trebuchet MS"/>
              <a:cs typeface="Trebuchet MS"/>
              <a:sym typeface="Trebuchet MS"/>
            </a:endParaRPr>
          </a:p>
        </p:txBody>
      </p:sp>
      <p:sp>
        <p:nvSpPr>
          <p:cNvPr id="398" name="Google Shape;398;p17"/>
          <p:cNvSpPr txBox="1"/>
          <p:nvPr/>
        </p:nvSpPr>
        <p:spPr>
          <a:xfrm>
            <a:off x="5808522" y="1783537"/>
            <a:ext cx="56297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100">
                <a:solidFill>
                  <a:schemeClr val="dk1"/>
                </a:solidFill>
                <a:latin typeface="Trebuchet MS"/>
                <a:ea typeface="Trebuchet MS"/>
                <a:cs typeface="Trebuchet MS"/>
                <a:sym typeface="Trebuchet MS"/>
              </a:rPr>
              <a:t>C-ring</a:t>
            </a:r>
            <a:endParaRPr sz="1100">
              <a:solidFill>
                <a:schemeClr val="dk1"/>
              </a:solidFill>
              <a:latin typeface="Trebuchet MS"/>
              <a:ea typeface="Trebuchet MS"/>
              <a:cs typeface="Trebuchet MS"/>
              <a:sym typeface="Trebuchet MS"/>
            </a:endParaRPr>
          </a:p>
        </p:txBody>
      </p:sp>
      <p:pic>
        <p:nvPicPr>
          <p:cNvPr id="399" name="Google Shape;399;p17"/>
          <p:cNvPicPr preferRelativeResize="0"/>
          <p:nvPr/>
        </p:nvPicPr>
        <p:blipFill rotWithShape="1">
          <a:blip r:embed="rId4">
            <a:alphaModFix/>
          </a:blip>
          <a:srcRect l="66491"/>
          <a:stretch/>
        </p:blipFill>
        <p:spPr>
          <a:xfrm>
            <a:off x="7468020" y="1969079"/>
            <a:ext cx="1455417" cy="2981960"/>
          </a:xfrm>
          <a:prstGeom prst="rect">
            <a:avLst/>
          </a:prstGeom>
          <a:noFill/>
          <a:ln>
            <a:noFill/>
          </a:ln>
        </p:spPr>
      </p:pic>
      <p:pic>
        <p:nvPicPr>
          <p:cNvPr id="400" name="Google Shape;400;p17"/>
          <p:cNvPicPr preferRelativeResize="0"/>
          <p:nvPr/>
        </p:nvPicPr>
        <p:blipFill rotWithShape="1">
          <a:blip r:embed="rId3">
            <a:alphaModFix/>
          </a:blip>
          <a:srcRect l="36915" t="455" r="36722" b="8161"/>
          <a:stretch/>
        </p:blipFill>
        <p:spPr>
          <a:xfrm>
            <a:off x="4294880" y="1783537"/>
            <a:ext cx="1177158" cy="3070860"/>
          </a:xfrm>
          <a:prstGeom prst="rect">
            <a:avLst/>
          </a:prstGeom>
          <a:noFill/>
          <a:ln>
            <a:noFill/>
          </a:ln>
        </p:spPr>
      </p:pic>
      <p:sp>
        <p:nvSpPr>
          <p:cNvPr id="401" name="Google Shape;401;p17"/>
          <p:cNvSpPr txBox="1"/>
          <p:nvPr/>
        </p:nvSpPr>
        <p:spPr>
          <a:xfrm>
            <a:off x="4788751" y="1756819"/>
            <a:ext cx="48603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100">
                <a:solidFill>
                  <a:schemeClr val="dk1"/>
                </a:solidFill>
                <a:latin typeface="Trebuchet MS"/>
                <a:ea typeface="Trebuchet MS"/>
                <a:cs typeface="Trebuchet MS"/>
                <a:sym typeface="Trebuchet MS"/>
              </a:rPr>
              <a:t>ATPs</a:t>
            </a:r>
            <a:endParaRPr sz="1100">
              <a:solidFill>
                <a:schemeClr val="dk1"/>
              </a:solidFill>
              <a:latin typeface="Trebuchet MS"/>
              <a:ea typeface="Trebuchet MS"/>
              <a:cs typeface="Trebuchet MS"/>
              <a:sym typeface="Trebuchet MS"/>
            </a:endParaRPr>
          </a:p>
        </p:txBody>
      </p:sp>
      <p:sp>
        <p:nvSpPr>
          <p:cNvPr id="402" name="Google Shape;402;p17"/>
          <p:cNvSpPr txBox="1"/>
          <p:nvPr/>
        </p:nvSpPr>
        <p:spPr>
          <a:xfrm>
            <a:off x="3995725" y="1665633"/>
            <a:ext cx="37382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262626"/>
                </a:solidFill>
                <a:latin typeface="Trebuchet MS"/>
                <a:ea typeface="Trebuchet MS"/>
                <a:cs typeface="Trebuchet MS"/>
                <a:sym typeface="Trebuchet MS"/>
              </a:rPr>
              <a:t>b</a:t>
            </a:r>
            <a:r>
              <a:rPr lang="ru-RU" sz="1600" dirty="0">
                <a:solidFill>
                  <a:srgbClr val="262626"/>
                </a:solidFill>
                <a:latin typeface="Trebuchet MS"/>
                <a:ea typeface="Trebuchet MS"/>
                <a:cs typeface="Trebuchet MS"/>
                <a:sym typeface="Trebuchet MS"/>
              </a:rPr>
              <a:t>)</a:t>
            </a:r>
            <a:endParaRPr dirty="0"/>
          </a:p>
        </p:txBody>
      </p:sp>
      <p:sp>
        <p:nvSpPr>
          <p:cNvPr id="403" name="Google Shape;403;p17"/>
          <p:cNvSpPr txBox="1"/>
          <p:nvPr/>
        </p:nvSpPr>
        <p:spPr>
          <a:xfrm>
            <a:off x="7291981" y="1638062"/>
            <a:ext cx="36580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262626"/>
                </a:solidFill>
                <a:latin typeface="Trebuchet MS"/>
                <a:ea typeface="Trebuchet MS"/>
                <a:cs typeface="Trebuchet MS"/>
                <a:sym typeface="Trebuchet MS"/>
              </a:rPr>
              <a:t>c</a:t>
            </a:r>
            <a:r>
              <a:rPr lang="ru-RU" sz="1600" dirty="0">
                <a:solidFill>
                  <a:srgbClr val="262626"/>
                </a:solidFill>
                <a:latin typeface="Trebuchet MS"/>
                <a:ea typeface="Trebuchet MS"/>
                <a:cs typeface="Trebuchet MS"/>
                <a:sym typeface="Trebuchet MS"/>
              </a:rPr>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2D683D-B05C-55B4-95C8-6070100F71CE}"/>
              </a:ext>
            </a:extLst>
          </p:cNvPr>
          <p:cNvSpPr>
            <a:spLocks noGrp="1"/>
          </p:cNvSpPr>
          <p:nvPr>
            <p:ph type="title"/>
          </p:nvPr>
        </p:nvSpPr>
        <p:spPr>
          <a:xfrm>
            <a:off x="677334" y="609600"/>
            <a:ext cx="7664221" cy="628985"/>
          </a:xfrm>
        </p:spPr>
        <p:txBody>
          <a:bodyPr>
            <a:normAutofit fontScale="90000"/>
          </a:bodyPr>
          <a:lstStyle/>
          <a:p>
            <a:r>
              <a:rPr lang="en-US" dirty="0"/>
              <a:t>Introduction</a:t>
            </a:r>
            <a:endParaRPr lang="ru-RU" dirty="0"/>
          </a:p>
        </p:txBody>
      </p:sp>
      <p:sp>
        <p:nvSpPr>
          <p:cNvPr id="8" name="TextBox 7">
            <a:extLst>
              <a:ext uri="{FF2B5EF4-FFF2-40B4-BE49-F238E27FC236}">
                <a16:creationId xmlns:a16="http://schemas.microsoft.com/office/drawing/2014/main" id="{11C93923-FD39-39F2-261C-14A2782232E9}"/>
              </a:ext>
            </a:extLst>
          </p:cNvPr>
          <p:cNvSpPr txBox="1"/>
          <p:nvPr/>
        </p:nvSpPr>
        <p:spPr>
          <a:xfrm>
            <a:off x="589085" y="1717390"/>
            <a:ext cx="51522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75000"/>
                    <a:lumOff val="25000"/>
                  </a:schemeClr>
                </a:solidFill>
              </a:rPr>
              <a:t>The F</a:t>
            </a:r>
            <a:r>
              <a:rPr lang="en-US" baseline="-25000" dirty="0">
                <a:solidFill>
                  <a:schemeClr val="tx1">
                    <a:lumMod val="75000"/>
                    <a:lumOff val="25000"/>
                  </a:schemeClr>
                </a:solidFill>
              </a:rPr>
              <a:t>o</a:t>
            </a:r>
            <a:r>
              <a:rPr lang="en-US" dirty="0">
                <a:solidFill>
                  <a:schemeClr val="tx1">
                    <a:lumMod val="75000"/>
                    <a:lumOff val="25000"/>
                  </a:schemeClr>
                </a:solidFill>
              </a:rPr>
              <a:t>F</a:t>
            </a:r>
            <a:r>
              <a:rPr lang="en-US" baseline="-25000" dirty="0">
                <a:solidFill>
                  <a:schemeClr val="tx1">
                    <a:lumMod val="75000"/>
                    <a:lumOff val="25000"/>
                  </a:schemeClr>
                </a:solidFill>
              </a:rPr>
              <a:t>1</a:t>
            </a:r>
            <a:r>
              <a:rPr lang="en-US" dirty="0">
                <a:solidFill>
                  <a:schemeClr val="tx1">
                    <a:lumMod val="75000"/>
                    <a:lumOff val="25000"/>
                  </a:schemeClr>
                </a:solidFill>
              </a:rPr>
              <a:t> model of ATP synthase from spinach chloroplasts (</a:t>
            </a:r>
            <a:r>
              <a:rPr lang="en-US" i="1" dirty="0" err="1">
                <a:solidFill>
                  <a:schemeClr val="tx1">
                    <a:lumMod val="75000"/>
                    <a:lumOff val="25000"/>
                  </a:schemeClr>
                </a:solidFill>
              </a:rPr>
              <a:t>Spinacia</a:t>
            </a:r>
            <a:r>
              <a:rPr lang="en-US" i="1" dirty="0">
                <a:solidFill>
                  <a:schemeClr val="tx1">
                    <a:lumMod val="75000"/>
                    <a:lumOff val="25000"/>
                  </a:schemeClr>
                </a:solidFill>
              </a:rPr>
              <a:t> Oleracea</a:t>
            </a:r>
            <a:r>
              <a:rPr lang="en-US" dirty="0">
                <a:solidFill>
                  <a:schemeClr val="tx1">
                    <a:lumMod val="75000"/>
                    <a:lumOff val="25000"/>
                  </a:schemeClr>
                </a:solidFill>
              </a:rPr>
              <a:t>) (PDB ID = 6FKF)</a:t>
            </a:r>
            <a:endParaRPr lang="ru-RU" sz="1100" dirty="0">
              <a:solidFill>
                <a:schemeClr val="tx1">
                  <a:lumMod val="75000"/>
                  <a:lumOff val="25000"/>
                </a:schemeClr>
              </a:solidFill>
            </a:endParaRPr>
          </a:p>
        </p:txBody>
      </p:sp>
      <p:pic>
        <p:nvPicPr>
          <p:cNvPr id="6" name="Рисунок 6">
            <a:extLst>
              <a:ext uri="{FF2B5EF4-FFF2-40B4-BE49-F238E27FC236}">
                <a16:creationId xmlns:a16="http://schemas.microsoft.com/office/drawing/2014/main" id="{BD01183C-639E-8949-620E-62B8B4FEFB5D}"/>
              </a:ext>
            </a:extLst>
          </p:cNvPr>
          <p:cNvPicPr>
            <a:picLocks noGrp="1" noChangeAspect="1"/>
          </p:cNvPicPr>
          <p:nvPr>
            <p:ph idx="1"/>
          </p:nvPr>
        </p:nvPicPr>
        <p:blipFill>
          <a:blip r:embed="rId2"/>
          <a:stretch>
            <a:fillRect/>
          </a:stretch>
        </p:blipFill>
        <p:spPr>
          <a:xfrm>
            <a:off x="5654989" y="765305"/>
            <a:ext cx="3925897" cy="5327390"/>
          </a:xfr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C96798E-D751-4AB3-1ED3-0D144D650C25}"/>
                  </a:ext>
                </a:extLst>
              </p:cNvPr>
              <p:cNvSpPr txBox="1"/>
              <p:nvPr/>
            </p:nvSpPr>
            <p:spPr>
              <a:xfrm>
                <a:off x="677334" y="3119525"/>
                <a:ext cx="47666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14:m>
                  <m:oMath xmlns:m="http://schemas.openxmlformats.org/officeDocument/2006/math">
                    <m:f>
                      <m:fPr>
                        <m:type m:val="skw"/>
                        <m:ctrlPr>
                          <a:rPr lang="en-US" i="1" smtClean="0">
                            <a:solidFill>
                              <a:schemeClr val="tx1">
                                <a:lumMod val="75000"/>
                                <a:lumOff val="25000"/>
                              </a:schemeClr>
                            </a:solidFill>
                            <a:latin typeface="Cambria Math" panose="02040503050406030204" pitchFamily="18" charset="0"/>
                          </a:rPr>
                        </m:ctrlPr>
                      </m:fPr>
                      <m:num>
                        <m:r>
                          <a:rPr lang="en-US" b="0" i="1" smtClean="0">
                            <a:solidFill>
                              <a:schemeClr val="tx1">
                                <a:lumMod val="75000"/>
                                <a:lumOff val="25000"/>
                              </a:schemeClr>
                            </a:solidFill>
                            <a:latin typeface="Cambria Math" panose="02040503050406030204" pitchFamily="18" charset="0"/>
                          </a:rPr>
                          <m:t>𝑁</m:t>
                        </m:r>
                      </m:num>
                      <m:den>
                        <m:r>
                          <a:rPr lang="en-US" b="0" i="1" smtClean="0">
                            <a:solidFill>
                              <a:schemeClr val="tx1">
                                <a:lumMod val="75000"/>
                                <a:lumOff val="25000"/>
                              </a:schemeClr>
                            </a:solidFill>
                            <a:latin typeface="Cambria Math" panose="02040503050406030204" pitchFamily="18" charset="0"/>
                          </a:rPr>
                          <m:t>3</m:t>
                        </m:r>
                      </m:den>
                    </m:f>
                  </m:oMath>
                </a14:m>
                <a:r>
                  <a:rPr lang="en-US" dirty="0">
                    <a:solidFill>
                      <a:schemeClr val="tx1">
                        <a:lumMod val="75000"/>
                        <a:lumOff val="25000"/>
                      </a:schemeClr>
                    </a:solidFill>
                  </a:rPr>
                  <a:t> is the number of protons spent on the synthesis of 1 ATP molecule</a:t>
                </a:r>
                <a:endParaRPr lang="ru-RU" sz="1100" dirty="0">
                  <a:solidFill>
                    <a:schemeClr val="tx1">
                      <a:lumMod val="75000"/>
                      <a:lumOff val="25000"/>
                    </a:schemeClr>
                  </a:solidFill>
                </a:endParaRPr>
              </a:p>
            </p:txBody>
          </p:sp>
        </mc:Choice>
        <mc:Fallback>
          <p:sp>
            <p:nvSpPr>
              <p:cNvPr id="3" name="TextBox 2">
                <a:extLst>
                  <a:ext uri="{FF2B5EF4-FFF2-40B4-BE49-F238E27FC236}">
                    <a16:creationId xmlns:a16="http://schemas.microsoft.com/office/drawing/2014/main" id="{3C96798E-D751-4AB3-1ED3-0D144D650C25}"/>
                  </a:ext>
                </a:extLst>
              </p:cNvPr>
              <p:cNvSpPr txBox="1">
                <a:spLocks noRot="1" noChangeAspect="1" noMove="1" noResize="1" noEditPoints="1" noAdjustHandles="1" noChangeArrowheads="1" noChangeShapeType="1" noTextEdit="1"/>
              </p:cNvSpPr>
              <p:nvPr/>
            </p:nvSpPr>
            <p:spPr>
              <a:xfrm>
                <a:off x="677334" y="3119525"/>
                <a:ext cx="4766640" cy="646331"/>
              </a:xfrm>
              <a:prstGeom prst="rect">
                <a:avLst/>
              </a:prstGeom>
              <a:blipFill>
                <a:blip r:embed="rId3"/>
                <a:stretch>
                  <a:fillRect l="-4476" t="-66038" b="-59434"/>
                </a:stretch>
              </a:blipFill>
            </p:spPr>
            <p:txBody>
              <a:bodyPr/>
              <a:lstStyle/>
              <a:p>
                <a:r>
                  <a:rPr lang="ru-RU">
                    <a:noFill/>
                  </a:rPr>
                  <a:t> </a:t>
                </a:r>
              </a:p>
            </p:txBody>
          </p:sp>
        </mc:Fallback>
      </mc:AlternateContent>
      <p:sp>
        <p:nvSpPr>
          <p:cNvPr id="4" name="TextBox 3">
            <a:extLst>
              <a:ext uri="{FF2B5EF4-FFF2-40B4-BE49-F238E27FC236}">
                <a16:creationId xmlns:a16="http://schemas.microsoft.com/office/drawing/2014/main" id="{C88039A5-D62E-C2C0-BD34-DB7B6D5232E3}"/>
              </a:ext>
            </a:extLst>
          </p:cNvPr>
          <p:cNvSpPr txBox="1"/>
          <p:nvPr/>
        </p:nvSpPr>
        <p:spPr>
          <a:xfrm>
            <a:off x="677334" y="6076929"/>
            <a:ext cx="70950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MyriadPro-SemiCn"/>
              </a:rPr>
              <a:t>Vlasov et al. 2022 </a:t>
            </a:r>
            <a:r>
              <a:rPr lang="ru-RU" sz="1200" dirty="0">
                <a:latin typeface="MyriadPro-SemiCn"/>
              </a:rPr>
              <a:t>«</a:t>
            </a:r>
            <a:r>
              <a:rPr lang="en-US" sz="1200" b="0" i="0" u="none" strike="noStrike" baseline="0" dirty="0">
                <a:latin typeface="MyriadPro-SemiboldSemiCn"/>
              </a:rPr>
              <a:t>ATP synthase FOF1</a:t>
            </a:r>
            <a:r>
              <a:rPr lang="ru-RU" sz="1200" b="0" i="0" u="none" strike="noStrike" baseline="0" dirty="0">
                <a:latin typeface="MyriadPro-SemiboldSemiCn"/>
              </a:rPr>
              <a:t> </a:t>
            </a:r>
            <a:r>
              <a:rPr lang="en-US" sz="1200" b="0" i="0" u="none" strike="noStrike" baseline="0" dirty="0">
                <a:latin typeface="MyriadPro-SemiboldSemiCn"/>
              </a:rPr>
              <a:t>structure, function, and structure‑based drug</a:t>
            </a:r>
            <a:r>
              <a:rPr lang="ru-RU" sz="1200" b="0" i="0" u="none" strike="noStrike" baseline="0" dirty="0">
                <a:latin typeface="MyriadPro-SemiboldSemiCn"/>
              </a:rPr>
              <a:t> </a:t>
            </a:r>
            <a:r>
              <a:rPr lang="en-US" sz="1200" b="0" i="0" u="none" strike="noStrike" baseline="0" dirty="0">
                <a:latin typeface="MyriadPro-SemiboldSemiCn"/>
              </a:rPr>
              <a:t>Design</a:t>
            </a:r>
            <a:r>
              <a:rPr lang="ru-RU" sz="1200" b="0" i="0" u="none" strike="noStrike" baseline="0" dirty="0">
                <a:latin typeface="MyriadPro-SemiboldSemiCn"/>
              </a:rPr>
              <a:t>», </a:t>
            </a:r>
            <a:br>
              <a:rPr lang="ru-RU" sz="1200" b="0" i="0" u="none" strike="noStrike" baseline="0" dirty="0">
                <a:latin typeface="MyriadPro-SemiboldSemiCn"/>
              </a:rPr>
            </a:br>
            <a:r>
              <a:rPr lang="en-US" sz="1200" b="0" i="0" u="none" strike="noStrike" baseline="0" dirty="0">
                <a:latin typeface="MyriadPro-SemiCn"/>
              </a:rPr>
              <a:t>Cellular and Molecular Life Sciences (2022) 79:179</a:t>
            </a:r>
            <a:r>
              <a:rPr lang="ru-RU" sz="1200" b="0" i="0" u="none" strike="noStrike" baseline="0" dirty="0">
                <a:latin typeface="MyriadPro-SemiCn"/>
              </a:rPr>
              <a:t> </a:t>
            </a:r>
            <a:br>
              <a:rPr lang="ru-RU" sz="1200" b="0" i="0" u="none" strike="noStrike" baseline="0" dirty="0">
                <a:latin typeface="MyriadPro-SemiCn"/>
              </a:rPr>
            </a:br>
            <a:r>
              <a:rPr lang="en-US" sz="1200" b="0" i="0" u="none" strike="noStrike" baseline="0" dirty="0">
                <a:latin typeface="MyriadPro-SemiCn"/>
              </a:rPr>
              <a:t>doi.org/10.1007/s00018-022-04153-0</a:t>
            </a:r>
            <a:endParaRPr lang="ru-RU" sz="900" dirty="0">
              <a:solidFill>
                <a:schemeClr val="tx1">
                  <a:lumMod val="75000"/>
                  <a:lumOff val="25000"/>
                </a:schemeClr>
              </a:solidFill>
            </a:endParaRPr>
          </a:p>
        </p:txBody>
      </p:sp>
    </p:spTree>
    <p:extLst>
      <p:ext uri="{BB962C8B-B14F-4D97-AF65-F5344CB8AC3E}">
        <p14:creationId xmlns:p14="http://schemas.microsoft.com/office/powerpoint/2010/main" val="14786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66FBEDA0-16AF-F8FD-38C0-28A2A98BCA38}"/>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3077213" y="49838"/>
            <a:ext cx="6958479" cy="6758323"/>
          </a:xfrm>
        </p:spPr>
      </p:pic>
      <p:sp>
        <p:nvSpPr>
          <p:cNvPr id="5" name="TextBox 4">
            <a:extLst>
              <a:ext uri="{FF2B5EF4-FFF2-40B4-BE49-F238E27FC236}">
                <a16:creationId xmlns:a16="http://schemas.microsoft.com/office/drawing/2014/main" id="{66EEED15-9847-B043-77D3-56651A762AF5}"/>
              </a:ext>
            </a:extLst>
          </p:cNvPr>
          <p:cNvSpPr txBox="1"/>
          <p:nvPr/>
        </p:nvSpPr>
        <p:spPr>
          <a:xfrm>
            <a:off x="554242" y="1798347"/>
            <a:ext cx="30742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75000"/>
                    <a:lumOff val="25000"/>
                  </a:schemeClr>
                </a:solidFill>
                <a:ea typeface="+mn-lt"/>
                <a:cs typeface="+mn-lt"/>
              </a:rPr>
              <a:t>Phylogenetic tree with published structural data on F-type ATP synthases</a:t>
            </a:r>
            <a:endParaRPr lang="ru-RU" dirty="0">
              <a:solidFill>
                <a:schemeClr val="tx1">
                  <a:lumMod val="75000"/>
                  <a:lumOff val="25000"/>
                </a:schemeClr>
              </a:solidFill>
            </a:endParaRPr>
          </a:p>
        </p:txBody>
      </p:sp>
      <p:sp>
        <p:nvSpPr>
          <p:cNvPr id="3" name="Заголовок 1">
            <a:extLst>
              <a:ext uri="{FF2B5EF4-FFF2-40B4-BE49-F238E27FC236}">
                <a16:creationId xmlns:a16="http://schemas.microsoft.com/office/drawing/2014/main" id="{8C2AB158-71C0-6757-A0E7-739DB9B9BF0F}"/>
              </a:ext>
            </a:extLst>
          </p:cNvPr>
          <p:cNvSpPr>
            <a:spLocks noGrp="1"/>
          </p:cNvSpPr>
          <p:nvPr>
            <p:ph type="title"/>
          </p:nvPr>
        </p:nvSpPr>
        <p:spPr>
          <a:xfrm>
            <a:off x="677334" y="609600"/>
            <a:ext cx="7664221" cy="628985"/>
          </a:xfrm>
        </p:spPr>
        <p:txBody>
          <a:bodyPr>
            <a:normAutofit fontScale="90000"/>
          </a:bodyPr>
          <a:lstStyle/>
          <a:p>
            <a:r>
              <a:rPr lang="en-US" dirty="0"/>
              <a:t>Introduction</a:t>
            </a:r>
            <a:endParaRPr lang="ru-RU" dirty="0"/>
          </a:p>
        </p:txBody>
      </p:sp>
      <p:sp>
        <p:nvSpPr>
          <p:cNvPr id="6" name="TextBox 5">
            <a:extLst>
              <a:ext uri="{FF2B5EF4-FFF2-40B4-BE49-F238E27FC236}">
                <a16:creationId xmlns:a16="http://schemas.microsoft.com/office/drawing/2014/main" id="{C66D1779-9BE1-6B5B-3F91-1B31D9B2E7F6}"/>
              </a:ext>
            </a:extLst>
          </p:cNvPr>
          <p:cNvSpPr txBox="1"/>
          <p:nvPr/>
        </p:nvSpPr>
        <p:spPr>
          <a:xfrm>
            <a:off x="677334" y="6027003"/>
            <a:ext cx="36504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MyriadPro-SemiCn"/>
              </a:rPr>
              <a:t>Vlasov et al. 2022 </a:t>
            </a:r>
            <a:r>
              <a:rPr lang="ru-RU" sz="1200" dirty="0">
                <a:latin typeface="MyriadPro-SemiCn"/>
              </a:rPr>
              <a:t>«</a:t>
            </a:r>
            <a:r>
              <a:rPr lang="en-US" sz="1200" b="0" i="0" u="none" strike="noStrike" baseline="0" dirty="0">
                <a:latin typeface="MyriadPro-SemiboldSemiCn"/>
              </a:rPr>
              <a:t>ATP synthase FOF1</a:t>
            </a:r>
            <a:r>
              <a:rPr lang="ru-RU" sz="1200" b="0" i="0" u="none" strike="noStrike" baseline="0" dirty="0">
                <a:latin typeface="MyriadPro-SemiboldSemiCn"/>
              </a:rPr>
              <a:t> </a:t>
            </a:r>
            <a:r>
              <a:rPr lang="en-US" sz="1200" b="0" i="0" u="none" strike="noStrike" baseline="0" dirty="0">
                <a:latin typeface="MyriadPro-SemiboldSemiCn"/>
              </a:rPr>
              <a:t>structure, function, and structure‑based drug</a:t>
            </a:r>
            <a:r>
              <a:rPr lang="ru-RU" sz="1200" b="0" i="0" u="none" strike="noStrike" baseline="0" dirty="0">
                <a:latin typeface="MyriadPro-SemiboldSemiCn"/>
              </a:rPr>
              <a:t> </a:t>
            </a:r>
            <a:r>
              <a:rPr lang="en-US" sz="1200" b="0" i="0" u="none" strike="noStrike" baseline="0" dirty="0">
                <a:latin typeface="MyriadPro-SemiboldSemiCn"/>
              </a:rPr>
              <a:t>Design</a:t>
            </a:r>
            <a:r>
              <a:rPr lang="ru-RU" sz="1200" b="0" i="0" u="none" strike="noStrike" baseline="0" dirty="0">
                <a:latin typeface="MyriadPro-SemiboldSemiCn"/>
              </a:rPr>
              <a:t>», </a:t>
            </a:r>
            <a:br>
              <a:rPr lang="ru-RU" sz="1200" b="0" i="0" u="none" strike="noStrike" baseline="0" dirty="0">
                <a:latin typeface="MyriadPro-SemiboldSemiCn"/>
              </a:rPr>
            </a:br>
            <a:r>
              <a:rPr lang="en-US" sz="1200" b="0" i="0" u="none" strike="noStrike" baseline="0" dirty="0">
                <a:latin typeface="MyriadPro-SemiCn"/>
              </a:rPr>
              <a:t>Cellular and Molecular Life Sciences (2022) 79:179</a:t>
            </a:r>
            <a:r>
              <a:rPr lang="ru-RU" sz="1200" b="0" i="0" u="none" strike="noStrike" baseline="0" dirty="0">
                <a:latin typeface="MyriadPro-SemiCn"/>
              </a:rPr>
              <a:t> </a:t>
            </a:r>
            <a:br>
              <a:rPr lang="ru-RU" sz="1200" b="0" i="0" u="none" strike="noStrike" baseline="0" dirty="0">
                <a:latin typeface="MyriadPro-SemiCn"/>
              </a:rPr>
            </a:br>
            <a:r>
              <a:rPr lang="en-US" sz="1200" b="0" i="0" u="none" strike="noStrike" baseline="0" dirty="0">
                <a:latin typeface="MyriadPro-SemiCn"/>
              </a:rPr>
              <a:t>doi.org/10.1007/s00018-022-04153-0</a:t>
            </a:r>
            <a:endParaRPr lang="ru-RU" sz="900" dirty="0">
              <a:solidFill>
                <a:schemeClr val="tx1">
                  <a:lumMod val="75000"/>
                  <a:lumOff val="25000"/>
                </a:schemeClr>
              </a:solidFill>
            </a:endParaRPr>
          </a:p>
        </p:txBody>
      </p:sp>
    </p:spTree>
    <p:extLst>
      <p:ext uri="{BB962C8B-B14F-4D97-AF65-F5344CB8AC3E}">
        <p14:creationId xmlns:p14="http://schemas.microsoft.com/office/powerpoint/2010/main" val="229104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9132-42C1-E9C5-7252-895BF2208224}"/>
              </a:ext>
            </a:extLst>
          </p:cNvPr>
          <p:cNvSpPr>
            <a:spLocks noGrp="1"/>
          </p:cNvSpPr>
          <p:nvPr>
            <p:ph type="title"/>
          </p:nvPr>
        </p:nvSpPr>
        <p:spPr/>
        <p:txBody>
          <a:bodyPr/>
          <a:lstStyle/>
          <a:p>
            <a:r>
              <a:rPr lang="en-US" dirty="0"/>
              <a:t>Introduction</a:t>
            </a:r>
            <a:endParaRPr lang="ru-RU" dirty="0"/>
          </a:p>
        </p:txBody>
      </p:sp>
      <p:pic>
        <p:nvPicPr>
          <p:cNvPr id="5" name="Picture 4">
            <a:extLst>
              <a:ext uri="{FF2B5EF4-FFF2-40B4-BE49-F238E27FC236}">
                <a16:creationId xmlns:a16="http://schemas.microsoft.com/office/drawing/2014/main" id="{C5BE1ED8-AE02-F840-C5FC-040CC8ECEB4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7876" y="609600"/>
            <a:ext cx="6343972" cy="6100176"/>
          </a:xfrm>
          <a:prstGeom prst="rect">
            <a:avLst/>
          </a:prstGeom>
        </p:spPr>
      </p:pic>
      <p:sp>
        <p:nvSpPr>
          <p:cNvPr id="6" name="TextBox 5">
            <a:extLst>
              <a:ext uri="{FF2B5EF4-FFF2-40B4-BE49-F238E27FC236}">
                <a16:creationId xmlns:a16="http://schemas.microsoft.com/office/drawing/2014/main" id="{BEF60BD0-C35D-D1B6-4518-DAADDC3FF8EC}"/>
              </a:ext>
            </a:extLst>
          </p:cNvPr>
          <p:cNvSpPr txBox="1"/>
          <p:nvPr/>
        </p:nvSpPr>
        <p:spPr>
          <a:xfrm>
            <a:off x="482404" y="1790268"/>
            <a:ext cx="342862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75000"/>
                    <a:lumOff val="25000"/>
                  </a:schemeClr>
                </a:solidFill>
                <a:ea typeface="+mn-lt"/>
                <a:cs typeface="+mn-lt"/>
              </a:rPr>
              <a:t>Phylogenetic tree with published structural data on the stoichiometry of c-rings of F-type ATP synthases</a:t>
            </a:r>
            <a:r>
              <a:rPr lang="ru-RU" dirty="0">
                <a:solidFill>
                  <a:schemeClr val="tx1">
                    <a:lumMod val="75000"/>
                    <a:lumOff val="25000"/>
                  </a:schemeClr>
                </a:solidFill>
                <a:ea typeface="+mn-lt"/>
                <a:cs typeface="+mn-lt"/>
              </a:rPr>
              <a:t>*</a:t>
            </a:r>
            <a:endParaRPr lang="ru-RU" dirty="0">
              <a:solidFill>
                <a:schemeClr val="tx1">
                  <a:lumMod val="75000"/>
                  <a:lumOff val="25000"/>
                </a:schemeClr>
              </a:solidFil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9CAC108-0019-7F1C-A8BC-F0ACEFC30A7A}"/>
                  </a:ext>
                </a:extLst>
              </p:cNvPr>
              <p:cNvSpPr txBox="1"/>
              <p:nvPr/>
            </p:nvSpPr>
            <p:spPr>
              <a:xfrm>
                <a:off x="482404" y="4712448"/>
                <a:ext cx="3381099" cy="957250"/>
              </a:xfrm>
              <a:prstGeom prst="rect">
                <a:avLst/>
              </a:prstGeom>
              <a:noFill/>
            </p:spPr>
            <p:txBody>
              <a:bodyPr wrap="square" lIns="91440" tIns="45720" rIns="91440" bIns="45720" anchor="t">
                <a:spAutoFit/>
              </a:bodyPr>
              <a:lstStyle/>
              <a:p>
                <a:pPr algn="l"/>
                <a:r>
                  <a:rPr lang="ru-RU" sz="1800" b="0" u="none" strike="noStrike" baseline="0" dirty="0">
                    <a:latin typeface="STIX-Italic"/>
                  </a:rPr>
                  <a:t>*</a:t>
                </a:r>
                <a:r>
                  <a:rPr lang="en-US" sz="1800" b="0" u="none" strike="noStrike" baseline="0" dirty="0">
                    <a:latin typeface="STIX-Italic"/>
                  </a:rPr>
                  <a:t>C-ring</a:t>
                </a:r>
                <a:r>
                  <a:rPr lang="ru-RU" sz="1800" b="0" u="none" strike="noStrike" baseline="0" dirty="0">
                    <a:latin typeface="STIX-Italic"/>
                  </a:rPr>
                  <a:t> </a:t>
                </a:r>
                <a:r>
                  <a:rPr lang="en-US" sz="1800" b="0" u="none" strike="noStrike" baseline="0" dirty="0">
                    <a:latin typeface="STIX-Italic"/>
                  </a:rPr>
                  <a:t>of</a:t>
                </a:r>
                <a:r>
                  <a:rPr lang="ru-RU" sz="1800" b="0" u="none" strike="noStrike" baseline="0" dirty="0">
                    <a:latin typeface="STIX-Italic"/>
                  </a:rPr>
                  <a:t> </a:t>
                </a:r>
                <a:r>
                  <a:rPr lang="en-US" sz="1800" b="0" i="1" u="none" strike="noStrike" baseline="0" dirty="0" err="1">
                    <a:latin typeface="STIX-Italic"/>
                  </a:rPr>
                  <a:t>Acetobacterium</a:t>
                </a:r>
                <a:endParaRPr lang="en-US" sz="1800" b="0" i="1" u="none" strike="noStrike" baseline="0" dirty="0">
                  <a:latin typeface="STIX-Italic"/>
                </a:endParaRPr>
              </a:p>
              <a:p>
                <a:r>
                  <a:rPr lang="en-US" sz="1800" b="0" i="1" u="none" strike="noStrike" baseline="0" dirty="0" err="1">
                    <a:latin typeface="STIX-Italic"/>
                  </a:rPr>
                  <a:t>woodii</a:t>
                </a:r>
                <a:r>
                  <a:rPr lang="en-US" i="1" dirty="0">
                    <a:latin typeface="STIX-Italic"/>
                  </a:rPr>
                  <a:t> </a:t>
                </a:r>
                <a14:m>
                  <m:oMath xmlns:m="http://schemas.openxmlformats.org/officeDocument/2006/math">
                    <m:r>
                      <a:rPr lang="pl-PL" sz="1800" b="0" i="1" u="none" strike="noStrike" baseline="0" dirty="0" smtClean="0">
                        <a:latin typeface="Cambria Math" panose="02040503050406030204" pitchFamily="18" charset="0"/>
                      </a:rPr>
                      <m:t>𝐹</m:t>
                    </m:r>
                    <m:r>
                      <a:rPr lang="pl-PL" sz="1800" b="0" i="1" u="none" strike="noStrike" baseline="0" dirty="0" smtClean="0">
                        <a:latin typeface="Cambria Math" panose="02040503050406030204" pitchFamily="18" charset="0"/>
                      </a:rPr>
                      <m:t>/</m:t>
                    </m:r>
                    <m:r>
                      <a:rPr lang="pl-PL" sz="1800" b="0" i="1" u="none" strike="noStrike" baseline="0" dirty="0" smtClean="0">
                        <a:latin typeface="Cambria Math" panose="02040503050406030204" pitchFamily="18" charset="0"/>
                      </a:rPr>
                      <m:t>𝑉</m:t>
                    </m:r>
                  </m:oMath>
                </a14:m>
                <a:r>
                  <a:rPr lang="en-US" sz="1800" b="0" i="0" u="none" strike="noStrike" baseline="0" dirty="0">
                    <a:latin typeface="STIX-Regular"/>
                  </a:rPr>
                  <a:t>-type</a:t>
                </a:r>
                <a:r>
                  <a:rPr lang="pl-PL" sz="1800" b="0" i="0" u="none" strike="noStrike" baseline="0" dirty="0">
                    <a:latin typeface="STIX-Regular"/>
                  </a:rPr>
                  <a:t> </a:t>
                </a:r>
                <a:r>
                  <a:rPr lang="ru-RU" sz="1800" b="0" i="0" u="none" strike="noStrike" baseline="0" dirty="0">
                    <a:latin typeface="STIX-Regular"/>
                  </a:rPr>
                  <a:t>(</a:t>
                </a:r>
                <a:r>
                  <a:rPr lang="pl-PL" sz="1800" b="0" i="0" u="none" strike="noStrike" baseline="0" dirty="0">
                    <a:latin typeface="STIX-Regular"/>
                  </a:rPr>
                  <a:t>N</a:t>
                </a:r>
                <a:r>
                  <a:rPr lang="en-US" dirty="0">
                    <a:latin typeface="STIX-Regular"/>
                  </a:rPr>
                  <a:t>a</a:t>
                </a:r>
                <a:r>
                  <a:rPr lang="en-US" baseline="30000" dirty="0">
                    <a:latin typeface="STIX-Regular"/>
                  </a:rPr>
                  <a:t>+</a:t>
                </a:r>
                <a:r>
                  <a:rPr lang="ru-RU" i="1" dirty="0">
                    <a:latin typeface="STIX-Italic"/>
                  </a:rPr>
                  <a:t>), </a:t>
                </a:r>
                <a:r>
                  <a:rPr lang="en-US" i="1" dirty="0">
                    <a:latin typeface="STIX-Italic"/>
                  </a:rPr>
                  <a:t>the stoichiometry</a:t>
                </a:r>
                <a:r>
                  <a:rPr lang="ru-RU" i="1" dirty="0">
                    <a:latin typeface="STIX-Italic"/>
                  </a:rPr>
                  <a:t> </a:t>
                </a:r>
                <a14:m>
                  <m:oMath xmlns:m="http://schemas.openxmlformats.org/officeDocument/2006/math">
                    <m:f>
                      <m:fPr>
                        <m:type m:val="skw"/>
                        <m:ctrlPr>
                          <a:rPr lang="en-US" sz="1800" b="0" i="1" u="none" strike="noStrike" baseline="0" smtClean="0">
                            <a:latin typeface="Cambria Math" panose="02040503050406030204" pitchFamily="18" charset="0"/>
                          </a:rPr>
                        </m:ctrlPr>
                      </m:fPr>
                      <m:num>
                        <m:r>
                          <a:rPr lang="en-US" sz="1800" b="0" i="1" u="none" strike="noStrike" baseline="0" smtClean="0">
                            <a:latin typeface="Cambria Math" panose="02040503050406030204" pitchFamily="18" charset="0"/>
                          </a:rPr>
                          <m:t>9</m:t>
                        </m:r>
                        <m:r>
                          <a:rPr lang="en-US" sz="1800" b="0" i="1" u="none" strike="noStrike" baseline="0" smtClean="0">
                            <a:latin typeface="Cambria Math" panose="02040503050406030204" pitchFamily="18" charset="0"/>
                          </a:rPr>
                          <m:t>𝐹</m:t>
                        </m:r>
                      </m:num>
                      <m:den>
                        <m:r>
                          <a:rPr lang="en-US" sz="1800" b="0" i="1" u="none" strike="noStrike" baseline="0" smtClean="0">
                            <a:latin typeface="Cambria Math" panose="02040503050406030204" pitchFamily="18" charset="0"/>
                          </a:rPr>
                          <m:t>1</m:t>
                        </m:r>
                        <m:r>
                          <a:rPr lang="en-US" sz="1800" b="0" i="1" u="none" strike="noStrike" baseline="0" smtClean="0">
                            <a:latin typeface="Cambria Math" panose="02040503050406030204" pitchFamily="18" charset="0"/>
                          </a:rPr>
                          <m:t>𝑉</m:t>
                        </m:r>
                      </m:den>
                    </m:f>
                  </m:oMath>
                </a14:m>
                <a:endParaRPr lang="ru-RU" dirty="0"/>
              </a:p>
            </p:txBody>
          </p:sp>
        </mc:Choice>
        <mc:Fallback>
          <p:sp>
            <p:nvSpPr>
              <p:cNvPr id="8" name="TextBox 7">
                <a:extLst>
                  <a:ext uri="{FF2B5EF4-FFF2-40B4-BE49-F238E27FC236}">
                    <a16:creationId xmlns:a16="http://schemas.microsoft.com/office/drawing/2014/main" id="{09CAC108-0019-7F1C-A8BC-F0ACEFC30A7A}"/>
                  </a:ext>
                </a:extLst>
              </p:cNvPr>
              <p:cNvSpPr txBox="1">
                <a:spLocks noRot="1" noChangeAspect="1" noMove="1" noResize="1" noEditPoints="1" noAdjustHandles="1" noChangeArrowheads="1" noChangeShapeType="1" noTextEdit="1"/>
              </p:cNvSpPr>
              <p:nvPr/>
            </p:nvSpPr>
            <p:spPr>
              <a:xfrm>
                <a:off x="482404" y="4712448"/>
                <a:ext cx="3381099" cy="957250"/>
              </a:xfrm>
              <a:prstGeom prst="rect">
                <a:avLst/>
              </a:prstGeom>
              <a:blipFill>
                <a:blip r:embed="rId3"/>
                <a:stretch>
                  <a:fillRect l="-1441" t="-3185" b="-64331"/>
                </a:stretch>
              </a:blipFill>
            </p:spPr>
            <p:txBody>
              <a:bodyPr/>
              <a:lstStyle/>
              <a:p>
                <a:r>
                  <a:rPr lang="ru-RU">
                    <a:noFill/>
                  </a:rPr>
                  <a:t> </a:t>
                </a:r>
              </a:p>
            </p:txBody>
          </p:sp>
        </mc:Fallback>
      </mc:AlternateContent>
      <p:sp>
        <p:nvSpPr>
          <p:cNvPr id="7" name="TextBox 6">
            <a:extLst>
              <a:ext uri="{FF2B5EF4-FFF2-40B4-BE49-F238E27FC236}">
                <a16:creationId xmlns:a16="http://schemas.microsoft.com/office/drawing/2014/main" id="{2D324E69-3394-4585-AF6E-FC33DD8F14FF}"/>
              </a:ext>
            </a:extLst>
          </p:cNvPr>
          <p:cNvSpPr txBox="1"/>
          <p:nvPr/>
        </p:nvSpPr>
        <p:spPr>
          <a:xfrm>
            <a:off x="677334" y="6027003"/>
            <a:ext cx="36504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MyriadPro-SemiCn"/>
              </a:rPr>
              <a:t>Vlasov et al. 2022 </a:t>
            </a:r>
            <a:r>
              <a:rPr lang="ru-RU" sz="1200" dirty="0">
                <a:latin typeface="MyriadPro-SemiCn"/>
              </a:rPr>
              <a:t>«</a:t>
            </a:r>
            <a:r>
              <a:rPr lang="en-US" sz="1200" b="0" i="0" u="none" strike="noStrike" baseline="0" dirty="0">
                <a:latin typeface="MyriadPro-SemiboldSemiCn"/>
              </a:rPr>
              <a:t>ATP synthase FOF1</a:t>
            </a:r>
            <a:r>
              <a:rPr lang="ru-RU" sz="1200" b="0" i="0" u="none" strike="noStrike" baseline="0" dirty="0">
                <a:latin typeface="MyriadPro-SemiboldSemiCn"/>
              </a:rPr>
              <a:t> </a:t>
            </a:r>
            <a:r>
              <a:rPr lang="en-US" sz="1200" b="0" i="0" u="none" strike="noStrike" baseline="0" dirty="0">
                <a:latin typeface="MyriadPro-SemiboldSemiCn"/>
              </a:rPr>
              <a:t>structure, function, and structure‑based drug</a:t>
            </a:r>
            <a:r>
              <a:rPr lang="ru-RU" sz="1200" b="0" i="0" u="none" strike="noStrike" baseline="0" dirty="0">
                <a:latin typeface="MyriadPro-SemiboldSemiCn"/>
              </a:rPr>
              <a:t> </a:t>
            </a:r>
            <a:r>
              <a:rPr lang="en-US" sz="1200" b="0" i="0" u="none" strike="noStrike" baseline="0" dirty="0">
                <a:latin typeface="MyriadPro-SemiboldSemiCn"/>
              </a:rPr>
              <a:t>Design</a:t>
            </a:r>
            <a:r>
              <a:rPr lang="ru-RU" sz="1200" b="0" i="0" u="none" strike="noStrike" baseline="0" dirty="0">
                <a:latin typeface="MyriadPro-SemiboldSemiCn"/>
              </a:rPr>
              <a:t>», </a:t>
            </a:r>
            <a:br>
              <a:rPr lang="ru-RU" sz="1200" b="0" i="0" u="none" strike="noStrike" baseline="0" dirty="0">
                <a:latin typeface="MyriadPro-SemiboldSemiCn"/>
              </a:rPr>
            </a:br>
            <a:r>
              <a:rPr lang="en-US" sz="1200" b="0" i="0" u="none" strike="noStrike" baseline="0" dirty="0">
                <a:latin typeface="MyriadPro-SemiCn"/>
              </a:rPr>
              <a:t>Cellular and Molecular Life Sciences (2022) 79:179</a:t>
            </a:r>
            <a:r>
              <a:rPr lang="ru-RU" sz="1200" b="0" i="0" u="none" strike="noStrike" baseline="0" dirty="0">
                <a:latin typeface="MyriadPro-SemiCn"/>
              </a:rPr>
              <a:t> </a:t>
            </a:r>
            <a:br>
              <a:rPr lang="ru-RU" sz="1200" b="0" i="0" u="none" strike="noStrike" baseline="0" dirty="0">
                <a:latin typeface="MyriadPro-SemiCn"/>
              </a:rPr>
            </a:br>
            <a:r>
              <a:rPr lang="en-US" sz="1200" b="0" i="0" u="none" strike="noStrike" baseline="0" dirty="0">
                <a:latin typeface="MyriadPro-SemiCn"/>
              </a:rPr>
              <a:t>doi.org/10.1007/s00018-022-04153-0</a:t>
            </a:r>
            <a:endParaRPr lang="ru-RU" sz="900" dirty="0">
              <a:solidFill>
                <a:schemeClr val="tx1">
                  <a:lumMod val="75000"/>
                  <a:lumOff val="25000"/>
                </a:schemeClr>
              </a:solidFill>
            </a:endParaRPr>
          </a:p>
        </p:txBody>
      </p:sp>
    </p:spTree>
    <p:extLst>
      <p:ext uri="{BB962C8B-B14F-4D97-AF65-F5344CB8AC3E}">
        <p14:creationId xmlns:p14="http://schemas.microsoft.com/office/powerpoint/2010/main" val="38203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D89938D2-EA67-E9E0-CFE8-40BF4C0928FB}"/>
              </a:ext>
            </a:extLst>
          </p:cNvPr>
          <p:cNvSpPr>
            <a:spLocks noGrp="1"/>
          </p:cNvSpPr>
          <p:nvPr>
            <p:ph type="title"/>
          </p:nvPr>
        </p:nvSpPr>
        <p:spPr/>
        <p:txBody>
          <a:bodyPr/>
          <a:lstStyle/>
          <a:p>
            <a:r>
              <a:rPr lang="en-US" dirty="0"/>
              <a:t>Scheme of the experiment</a:t>
            </a:r>
            <a:endParaRPr lang="ru-RU" dirty="0"/>
          </a:p>
        </p:txBody>
      </p:sp>
      <p:pic>
        <p:nvPicPr>
          <p:cNvPr id="2" name="Рисунок 1">
            <a:extLst>
              <a:ext uri="{FF2B5EF4-FFF2-40B4-BE49-F238E27FC236}">
                <a16:creationId xmlns:a16="http://schemas.microsoft.com/office/drawing/2014/main" id="{37FF775F-E1CA-47E9-9000-0B0C9385DA80}"/>
              </a:ext>
            </a:extLst>
          </p:cNvPr>
          <p:cNvPicPr>
            <a:picLocks noChangeAspect="1"/>
          </p:cNvPicPr>
          <p:nvPr/>
        </p:nvPicPr>
        <p:blipFill rotWithShape="1">
          <a:blip r:embed="rId2"/>
          <a:srcRect l="2019" t="7409" r="1405" b="6808"/>
          <a:stretch/>
        </p:blipFill>
        <p:spPr>
          <a:xfrm>
            <a:off x="527538" y="1336431"/>
            <a:ext cx="9304591" cy="5257800"/>
          </a:xfrm>
          <a:prstGeom prst="rect">
            <a:avLst/>
          </a:prstGeom>
        </p:spPr>
      </p:pic>
      <p:sp>
        <p:nvSpPr>
          <p:cNvPr id="5" name="TextBox 4">
            <a:extLst>
              <a:ext uri="{FF2B5EF4-FFF2-40B4-BE49-F238E27FC236}">
                <a16:creationId xmlns:a16="http://schemas.microsoft.com/office/drawing/2014/main" id="{D3B96087-889E-425A-99BD-4D0377775604}"/>
              </a:ext>
            </a:extLst>
          </p:cNvPr>
          <p:cNvSpPr txBox="1"/>
          <p:nvPr/>
        </p:nvSpPr>
        <p:spPr>
          <a:xfrm>
            <a:off x="826477" y="2731798"/>
            <a:ext cx="1354016" cy="830997"/>
          </a:xfrm>
          <a:prstGeom prst="rect">
            <a:avLst/>
          </a:prstGeom>
          <a:noFill/>
        </p:spPr>
        <p:txBody>
          <a:bodyPr wrap="square" rtlCol="0">
            <a:spAutoFit/>
          </a:bodyPr>
          <a:lstStyle/>
          <a:p>
            <a:pPr algn="ctr"/>
            <a:r>
              <a:rPr lang="en-US" sz="1600" dirty="0">
                <a:solidFill>
                  <a:schemeClr val="tx1">
                    <a:lumMod val="65000"/>
                    <a:lumOff val="35000"/>
                  </a:schemeClr>
                </a:solidFill>
              </a:rPr>
              <a:t>Assembling a genetic construct </a:t>
            </a:r>
            <a:endParaRPr lang="ru-RU" sz="1600" dirty="0">
              <a:solidFill>
                <a:schemeClr val="tx1">
                  <a:lumMod val="65000"/>
                  <a:lumOff val="35000"/>
                </a:schemeClr>
              </a:solidFill>
            </a:endParaRPr>
          </a:p>
        </p:txBody>
      </p:sp>
      <p:sp>
        <p:nvSpPr>
          <p:cNvPr id="7" name="TextBox 6">
            <a:extLst>
              <a:ext uri="{FF2B5EF4-FFF2-40B4-BE49-F238E27FC236}">
                <a16:creationId xmlns:a16="http://schemas.microsoft.com/office/drawing/2014/main" id="{32853E3F-9D44-48EF-965A-BCAFCFE5E40B}"/>
              </a:ext>
            </a:extLst>
          </p:cNvPr>
          <p:cNvSpPr txBox="1"/>
          <p:nvPr/>
        </p:nvSpPr>
        <p:spPr>
          <a:xfrm>
            <a:off x="3262717" y="1654580"/>
            <a:ext cx="1616237" cy="1077218"/>
          </a:xfrm>
          <a:prstGeom prst="rect">
            <a:avLst/>
          </a:prstGeom>
          <a:noFill/>
        </p:spPr>
        <p:txBody>
          <a:bodyPr wrap="square" rtlCol="0">
            <a:spAutoFit/>
          </a:bodyPr>
          <a:lstStyle/>
          <a:p>
            <a:pPr algn="ctr"/>
            <a:r>
              <a:rPr lang="en-US" sz="1600" dirty="0">
                <a:solidFill>
                  <a:schemeClr val="tx1">
                    <a:lumMod val="65000"/>
                    <a:lumOff val="35000"/>
                  </a:schemeClr>
                </a:solidFill>
              </a:rPr>
              <a:t>Analytical expression under different conditions</a:t>
            </a:r>
            <a:endParaRPr lang="ru-RU" sz="1600" dirty="0">
              <a:solidFill>
                <a:schemeClr val="tx1">
                  <a:lumMod val="65000"/>
                  <a:lumOff val="35000"/>
                </a:schemeClr>
              </a:solidFill>
            </a:endParaRPr>
          </a:p>
        </p:txBody>
      </p:sp>
      <p:sp>
        <p:nvSpPr>
          <p:cNvPr id="8" name="TextBox 7">
            <a:extLst>
              <a:ext uri="{FF2B5EF4-FFF2-40B4-BE49-F238E27FC236}">
                <a16:creationId xmlns:a16="http://schemas.microsoft.com/office/drawing/2014/main" id="{21FF5BB5-2DE0-4BEF-B25F-B23987D1F7A5}"/>
              </a:ext>
            </a:extLst>
          </p:cNvPr>
          <p:cNvSpPr txBox="1"/>
          <p:nvPr/>
        </p:nvSpPr>
        <p:spPr>
          <a:xfrm>
            <a:off x="6096000" y="2193189"/>
            <a:ext cx="1907165" cy="338554"/>
          </a:xfrm>
          <a:prstGeom prst="rect">
            <a:avLst/>
          </a:prstGeom>
          <a:noFill/>
        </p:spPr>
        <p:txBody>
          <a:bodyPr wrap="square" rtlCol="0">
            <a:spAutoFit/>
          </a:bodyPr>
          <a:lstStyle/>
          <a:p>
            <a:pPr algn="just"/>
            <a:r>
              <a:rPr lang="en-US" sz="1600" dirty="0">
                <a:solidFill>
                  <a:schemeClr val="tx1">
                    <a:lumMod val="65000"/>
                    <a:lumOff val="35000"/>
                  </a:schemeClr>
                </a:solidFill>
              </a:rPr>
              <a:t>Overexpression</a:t>
            </a:r>
            <a:endParaRPr lang="ru-RU" sz="1600" dirty="0">
              <a:solidFill>
                <a:schemeClr val="tx1">
                  <a:lumMod val="65000"/>
                  <a:lumOff val="35000"/>
                </a:schemeClr>
              </a:solidFill>
            </a:endParaRPr>
          </a:p>
        </p:txBody>
      </p:sp>
      <p:sp>
        <p:nvSpPr>
          <p:cNvPr id="9" name="TextBox 8">
            <a:extLst>
              <a:ext uri="{FF2B5EF4-FFF2-40B4-BE49-F238E27FC236}">
                <a16:creationId xmlns:a16="http://schemas.microsoft.com/office/drawing/2014/main" id="{130F5038-D4F4-491A-BECE-18AEEF6B8A9A}"/>
              </a:ext>
            </a:extLst>
          </p:cNvPr>
          <p:cNvSpPr txBox="1"/>
          <p:nvPr/>
        </p:nvSpPr>
        <p:spPr>
          <a:xfrm>
            <a:off x="8356569" y="3796054"/>
            <a:ext cx="1616237" cy="338554"/>
          </a:xfrm>
          <a:prstGeom prst="rect">
            <a:avLst/>
          </a:prstGeom>
          <a:noFill/>
        </p:spPr>
        <p:txBody>
          <a:bodyPr wrap="square" rtlCol="0">
            <a:spAutoFit/>
          </a:bodyPr>
          <a:lstStyle/>
          <a:p>
            <a:pPr algn="just"/>
            <a:r>
              <a:rPr lang="en-US" sz="1600" dirty="0">
                <a:solidFill>
                  <a:schemeClr val="tx1">
                    <a:lumMod val="65000"/>
                    <a:lumOff val="35000"/>
                  </a:schemeClr>
                </a:solidFill>
              </a:rPr>
              <a:t>Cell lysis</a:t>
            </a:r>
            <a:endParaRPr lang="ru-RU" sz="1600" dirty="0">
              <a:solidFill>
                <a:schemeClr val="tx1">
                  <a:lumMod val="65000"/>
                  <a:lumOff val="35000"/>
                </a:schemeClr>
              </a:solidFill>
            </a:endParaRPr>
          </a:p>
        </p:txBody>
      </p:sp>
      <p:sp>
        <p:nvSpPr>
          <p:cNvPr id="10" name="TextBox 9">
            <a:extLst>
              <a:ext uri="{FF2B5EF4-FFF2-40B4-BE49-F238E27FC236}">
                <a16:creationId xmlns:a16="http://schemas.microsoft.com/office/drawing/2014/main" id="{D180156D-2B3D-4A5B-85F9-4FD1A10D7078}"/>
              </a:ext>
            </a:extLst>
          </p:cNvPr>
          <p:cNvSpPr txBox="1"/>
          <p:nvPr/>
        </p:nvSpPr>
        <p:spPr>
          <a:xfrm>
            <a:off x="6393555" y="5521569"/>
            <a:ext cx="1704160" cy="338554"/>
          </a:xfrm>
          <a:prstGeom prst="rect">
            <a:avLst/>
          </a:prstGeom>
          <a:noFill/>
        </p:spPr>
        <p:txBody>
          <a:bodyPr wrap="square" rtlCol="0">
            <a:spAutoFit/>
          </a:bodyPr>
          <a:lstStyle/>
          <a:p>
            <a:pPr algn="just"/>
            <a:r>
              <a:rPr lang="en-US" sz="1600" dirty="0">
                <a:solidFill>
                  <a:schemeClr val="tx1">
                    <a:lumMod val="65000"/>
                    <a:lumOff val="35000"/>
                  </a:schemeClr>
                </a:solidFill>
              </a:rPr>
              <a:t>Solubilization</a:t>
            </a:r>
            <a:endParaRPr lang="ru-RU" sz="1600" dirty="0">
              <a:solidFill>
                <a:schemeClr val="tx1">
                  <a:lumMod val="65000"/>
                  <a:lumOff val="35000"/>
                </a:schemeClr>
              </a:solidFill>
            </a:endParaRPr>
          </a:p>
        </p:txBody>
      </p:sp>
      <p:sp>
        <p:nvSpPr>
          <p:cNvPr id="12" name="TextBox 11">
            <a:extLst>
              <a:ext uri="{FF2B5EF4-FFF2-40B4-BE49-F238E27FC236}">
                <a16:creationId xmlns:a16="http://schemas.microsoft.com/office/drawing/2014/main" id="{AC3109E1-F978-4F53-8F42-824B30EEF047}"/>
              </a:ext>
            </a:extLst>
          </p:cNvPr>
          <p:cNvSpPr txBox="1"/>
          <p:nvPr/>
        </p:nvSpPr>
        <p:spPr>
          <a:xfrm>
            <a:off x="3349861" y="5444624"/>
            <a:ext cx="1704160" cy="830997"/>
          </a:xfrm>
          <a:prstGeom prst="rect">
            <a:avLst/>
          </a:prstGeom>
          <a:noFill/>
        </p:spPr>
        <p:txBody>
          <a:bodyPr wrap="square" rtlCol="0">
            <a:spAutoFit/>
          </a:bodyPr>
          <a:lstStyle/>
          <a:p>
            <a:pPr algn="ctr"/>
            <a:r>
              <a:rPr lang="en-US" sz="1600" dirty="0">
                <a:solidFill>
                  <a:schemeClr val="tx1">
                    <a:lumMod val="65000"/>
                    <a:lumOff val="35000"/>
                  </a:schemeClr>
                </a:solidFill>
              </a:rPr>
              <a:t>Precipitation with ammonium sulfate</a:t>
            </a:r>
            <a:endParaRPr lang="ru-RU" sz="1600" dirty="0">
              <a:solidFill>
                <a:schemeClr val="tx1">
                  <a:lumMod val="65000"/>
                  <a:lumOff val="35000"/>
                </a:schemeClr>
              </a:solidFill>
            </a:endParaRPr>
          </a:p>
        </p:txBody>
      </p:sp>
      <p:sp>
        <p:nvSpPr>
          <p:cNvPr id="13" name="TextBox 12">
            <a:extLst>
              <a:ext uri="{FF2B5EF4-FFF2-40B4-BE49-F238E27FC236}">
                <a16:creationId xmlns:a16="http://schemas.microsoft.com/office/drawing/2014/main" id="{D9B9A76C-FC9F-4DC3-AD55-854E046AEF07}"/>
              </a:ext>
            </a:extLst>
          </p:cNvPr>
          <p:cNvSpPr txBox="1"/>
          <p:nvPr/>
        </p:nvSpPr>
        <p:spPr>
          <a:xfrm>
            <a:off x="703205" y="4786125"/>
            <a:ext cx="1704160" cy="584775"/>
          </a:xfrm>
          <a:prstGeom prst="rect">
            <a:avLst/>
          </a:prstGeom>
          <a:noFill/>
        </p:spPr>
        <p:txBody>
          <a:bodyPr wrap="square" rtlCol="0">
            <a:spAutoFit/>
          </a:bodyPr>
          <a:lstStyle/>
          <a:p>
            <a:pPr algn="ctr"/>
            <a:r>
              <a:rPr lang="en-US" sz="1600" dirty="0">
                <a:solidFill>
                  <a:schemeClr val="tx1">
                    <a:lumMod val="65000"/>
                    <a:lumOff val="35000"/>
                  </a:schemeClr>
                </a:solidFill>
              </a:rPr>
              <a:t>Visualization of results</a:t>
            </a:r>
            <a:endParaRPr lang="ru-RU" sz="1600" dirty="0">
              <a:solidFill>
                <a:schemeClr val="tx1">
                  <a:lumMod val="65000"/>
                  <a:lumOff val="35000"/>
                </a:schemeClr>
              </a:solidFill>
            </a:endParaRPr>
          </a:p>
        </p:txBody>
      </p:sp>
    </p:spTree>
    <p:extLst>
      <p:ext uri="{BB962C8B-B14F-4D97-AF65-F5344CB8AC3E}">
        <p14:creationId xmlns:p14="http://schemas.microsoft.com/office/powerpoint/2010/main" val="215404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9"/>
          <p:cNvPicPr preferRelativeResize="0"/>
          <p:nvPr/>
        </p:nvPicPr>
        <p:blipFill rotWithShape="1">
          <a:blip r:embed="rId3">
            <a:alphaModFix/>
          </a:blip>
          <a:srcRect/>
          <a:stretch/>
        </p:blipFill>
        <p:spPr>
          <a:xfrm>
            <a:off x="3998740" y="1824185"/>
            <a:ext cx="2092376" cy="2787689"/>
          </a:xfrm>
          <a:prstGeom prst="rect">
            <a:avLst/>
          </a:prstGeom>
          <a:noFill/>
          <a:ln>
            <a:noFill/>
          </a:ln>
        </p:spPr>
      </p:pic>
      <p:sp>
        <p:nvSpPr>
          <p:cNvPr id="219" name="Google Shape;219;p9"/>
          <p:cNvSpPr txBox="1">
            <a:spLocks noGrp="1"/>
          </p:cNvSpPr>
          <p:nvPr>
            <p:ph type="title"/>
          </p:nvPr>
        </p:nvSpPr>
        <p:spPr>
          <a:xfrm>
            <a:off x="432663" y="299724"/>
            <a:ext cx="8596668" cy="73927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dirty="0"/>
              <a:t>Results</a:t>
            </a:r>
            <a:endParaRPr dirty="0"/>
          </a:p>
        </p:txBody>
      </p:sp>
      <p:pic>
        <p:nvPicPr>
          <p:cNvPr id="220" name="Google Shape;220;p9"/>
          <p:cNvPicPr preferRelativeResize="0"/>
          <p:nvPr/>
        </p:nvPicPr>
        <p:blipFill rotWithShape="1">
          <a:blip r:embed="rId4">
            <a:alphaModFix/>
          </a:blip>
          <a:srcRect/>
          <a:stretch/>
        </p:blipFill>
        <p:spPr>
          <a:xfrm>
            <a:off x="285161" y="1668705"/>
            <a:ext cx="3900490" cy="3168465"/>
          </a:xfrm>
          <a:prstGeom prst="rect">
            <a:avLst/>
          </a:prstGeom>
          <a:noFill/>
          <a:ln>
            <a:noFill/>
          </a:ln>
        </p:spPr>
      </p:pic>
      <p:cxnSp>
        <p:nvCxnSpPr>
          <p:cNvPr id="221" name="Google Shape;221;p9"/>
          <p:cNvCxnSpPr/>
          <p:nvPr/>
        </p:nvCxnSpPr>
        <p:spPr>
          <a:xfrm rot="10800000">
            <a:off x="3718663" y="4770277"/>
            <a:ext cx="0" cy="1228016"/>
          </a:xfrm>
          <a:prstGeom prst="straightConnector1">
            <a:avLst/>
          </a:prstGeom>
          <a:noFill/>
          <a:ln w="63500" cap="flat" cmpd="sng">
            <a:solidFill>
              <a:schemeClr val="accent1"/>
            </a:solidFill>
            <a:prstDash val="solid"/>
            <a:round/>
            <a:headEnd type="none" w="sm" len="sm"/>
            <a:tailEnd type="triangle" w="med" len="med"/>
          </a:ln>
        </p:spPr>
      </p:cxnSp>
      <p:cxnSp>
        <p:nvCxnSpPr>
          <p:cNvPr id="222" name="Google Shape;222;p9"/>
          <p:cNvCxnSpPr/>
          <p:nvPr/>
        </p:nvCxnSpPr>
        <p:spPr>
          <a:xfrm rot="10800000">
            <a:off x="2508950" y="4781461"/>
            <a:ext cx="0" cy="610996"/>
          </a:xfrm>
          <a:prstGeom prst="straightConnector1">
            <a:avLst/>
          </a:prstGeom>
          <a:noFill/>
          <a:ln w="63500" cap="flat" cmpd="sng">
            <a:solidFill>
              <a:srgbClr val="0070C0"/>
            </a:solidFill>
            <a:prstDash val="solid"/>
            <a:round/>
            <a:headEnd type="none" w="sm" len="sm"/>
            <a:tailEnd type="triangle" w="med" len="med"/>
          </a:ln>
        </p:spPr>
      </p:cxnSp>
      <p:cxnSp>
        <p:nvCxnSpPr>
          <p:cNvPr id="223" name="Google Shape;223;p9"/>
          <p:cNvCxnSpPr/>
          <p:nvPr/>
        </p:nvCxnSpPr>
        <p:spPr>
          <a:xfrm rot="10800000">
            <a:off x="3112830" y="4781461"/>
            <a:ext cx="0" cy="610996"/>
          </a:xfrm>
          <a:prstGeom prst="straightConnector1">
            <a:avLst/>
          </a:prstGeom>
          <a:noFill/>
          <a:ln w="63500" cap="flat" cmpd="sng">
            <a:solidFill>
              <a:srgbClr val="0070C0"/>
            </a:solidFill>
            <a:prstDash val="solid"/>
            <a:round/>
            <a:headEnd type="none" w="sm" len="sm"/>
            <a:tailEnd type="triangle" w="med" len="med"/>
          </a:ln>
        </p:spPr>
      </p:cxnSp>
      <p:cxnSp>
        <p:nvCxnSpPr>
          <p:cNvPr id="224" name="Google Shape;224;p9"/>
          <p:cNvCxnSpPr/>
          <p:nvPr/>
        </p:nvCxnSpPr>
        <p:spPr>
          <a:xfrm rot="10800000">
            <a:off x="3428401" y="4791247"/>
            <a:ext cx="0" cy="610996"/>
          </a:xfrm>
          <a:prstGeom prst="straightConnector1">
            <a:avLst/>
          </a:prstGeom>
          <a:noFill/>
          <a:ln w="63500" cap="flat" cmpd="sng">
            <a:solidFill>
              <a:srgbClr val="C00000"/>
            </a:solidFill>
            <a:prstDash val="solid"/>
            <a:round/>
            <a:headEnd type="none" w="sm" len="sm"/>
            <a:tailEnd type="triangle" w="med" len="med"/>
          </a:ln>
        </p:spPr>
      </p:cxnSp>
      <p:cxnSp>
        <p:nvCxnSpPr>
          <p:cNvPr id="225" name="Google Shape;225;p9"/>
          <p:cNvCxnSpPr/>
          <p:nvPr/>
        </p:nvCxnSpPr>
        <p:spPr>
          <a:xfrm rot="10800000">
            <a:off x="2810890" y="4776565"/>
            <a:ext cx="0" cy="610996"/>
          </a:xfrm>
          <a:prstGeom prst="straightConnector1">
            <a:avLst/>
          </a:prstGeom>
          <a:noFill/>
          <a:ln w="63500" cap="flat" cmpd="sng">
            <a:solidFill>
              <a:srgbClr val="C00000"/>
            </a:solidFill>
            <a:prstDash val="solid"/>
            <a:round/>
            <a:headEnd type="none" w="sm" len="sm"/>
            <a:tailEnd type="triangle" w="med" len="med"/>
          </a:ln>
        </p:spPr>
      </p:cxnSp>
      <p:cxnSp>
        <p:nvCxnSpPr>
          <p:cNvPr id="226" name="Google Shape;226;p9"/>
          <p:cNvCxnSpPr/>
          <p:nvPr/>
        </p:nvCxnSpPr>
        <p:spPr>
          <a:xfrm rot="10800000">
            <a:off x="2207010" y="4791247"/>
            <a:ext cx="0" cy="610996"/>
          </a:xfrm>
          <a:prstGeom prst="straightConnector1">
            <a:avLst/>
          </a:prstGeom>
          <a:noFill/>
          <a:ln w="63500" cap="flat" cmpd="sng">
            <a:solidFill>
              <a:srgbClr val="C00000"/>
            </a:solidFill>
            <a:prstDash val="solid"/>
            <a:round/>
            <a:headEnd type="none" w="sm" len="sm"/>
            <a:tailEnd type="triangle" w="med" len="med"/>
          </a:ln>
        </p:spPr>
      </p:cxnSp>
      <p:sp>
        <p:nvSpPr>
          <p:cNvPr id="227" name="Google Shape;227;p9"/>
          <p:cNvSpPr txBox="1"/>
          <p:nvPr/>
        </p:nvSpPr>
        <p:spPr>
          <a:xfrm>
            <a:off x="186952" y="1196426"/>
            <a:ext cx="4099201" cy="369332"/>
          </a:xfrm>
          <a:prstGeom prst="rect">
            <a:avLst/>
          </a:prstGeom>
          <a:noFill/>
          <a:ln>
            <a:noFill/>
          </a:ln>
        </p:spPr>
        <p:txBody>
          <a:bodyPr spcFirstLastPara="1" wrap="square" lIns="91425" tIns="45700" rIns="91425" bIns="45700" anchor="t" anchorCtr="0">
            <a:spAutoFit/>
          </a:bodyPr>
          <a:lstStyle/>
          <a:p>
            <a:pPr lvl="0"/>
            <a:r>
              <a:rPr lang="en-US" dirty="0">
                <a:solidFill>
                  <a:srgbClr val="3F3F3F"/>
                </a:solidFill>
                <a:ea typeface="Trebuchet MS"/>
                <a:cs typeface="Trebuchet MS"/>
                <a:sym typeface="Trebuchet MS"/>
              </a:rPr>
              <a:t>Expression of pBKT7R_His8Tr_AtpH</a:t>
            </a:r>
            <a:endParaRPr sz="1800" dirty="0">
              <a:solidFill>
                <a:srgbClr val="3F3F3F"/>
              </a:solidFill>
              <a:latin typeface="Trebuchet MS"/>
              <a:ea typeface="Trebuchet MS"/>
              <a:cs typeface="Trebuchet MS"/>
              <a:sym typeface="Trebuchet MS"/>
            </a:endParaRPr>
          </a:p>
        </p:txBody>
      </p:sp>
      <p:sp>
        <p:nvSpPr>
          <p:cNvPr id="228" name="Google Shape;228;p9"/>
          <p:cNvSpPr txBox="1"/>
          <p:nvPr/>
        </p:nvSpPr>
        <p:spPr>
          <a:xfrm>
            <a:off x="3112829" y="6116709"/>
            <a:ext cx="136245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F3F3F"/>
                </a:solidFill>
                <a:latin typeface="Trebuchet MS"/>
                <a:ea typeface="Trebuchet MS"/>
                <a:cs typeface="Trebuchet MS"/>
                <a:sym typeface="Trebuchet MS"/>
              </a:rPr>
              <a:t>ATP synthase</a:t>
            </a:r>
            <a:endParaRPr sz="1600" dirty="0">
              <a:solidFill>
                <a:srgbClr val="3F3F3F"/>
              </a:solidFill>
              <a:latin typeface="Trebuchet MS"/>
              <a:ea typeface="Trebuchet MS"/>
              <a:cs typeface="Trebuchet MS"/>
              <a:sym typeface="Trebuchet MS"/>
            </a:endParaRPr>
          </a:p>
        </p:txBody>
      </p:sp>
      <p:cxnSp>
        <p:nvCxnSpPr>
          <p:cNvPr id="229" name="Google Shape;229;p9"/>
          <p:cNvCxnSpPr/>
          <p:nvPr/>
        </p:nvCxnSpPr>
        <p:spPr>
          <a:xfrm rot="10800000">
            <a:off x="1301190" y="4770277"/>
            <a:ext cx="0" cy="631966"/>
          </a:xfrm>
          <a:prstGeom prst="straightConnector1">
            <a:avLst/>
          </a:prstGeom>
          <a:noFill/>
          <a:ln w="63500" cap="flat" cmpd="sng">
            <a:solidFill>
              <a:srgbClr val="0070C0"/>
            </a:solidFill>
            <a:prstDash val="solid"/>
            <a:round/>
            <a:headEnd type="none" w="sm" len="sm"/>
            <a:tailEnd type="triangle" w="med" len="med"/>
          </a:ln>
        </p:spPr>
      </p:cxnSp>
      <p:sp>
        <p:nvSpPr>
          <p:cNvPr id="230" name="Google Shape;230;p9"/>
          <p:cNvSpPr txBox="1"/>
          <p:nvPr/>
        </p:nvSpPr>
        <p:spPr>
          <a:xfrm>
            <a:off x="1155156" y="5523074"/>
            <a:ext cx="29206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a:solidFill>
                  <a:srgbClr val="3F3F3F"/>
                </a:solidFill>
                <a:latin typeface="Trebuchet MS"/>
                <a:ea typeface="Trebuchet MS"/>
                <a:cs typeface="Trebuchet MS"/>
                <a:sym typeface="Trebuchet MS"/>
              </a:rPr>
              <a:t>1</a:t>
            </a:r>
            <a:endParaRPr sz="1600">
              <a:solidFill>
                <a:srgbClr val="3F3F3F"/>
              </a:solidFill>
              <a:latin typeface="Trebuchet MS"/>
              <a:ea typeface="Trebuchet MS"/>
              <a:cs typeface="Trebuchet MS"/>
              <a:sym typeface="Trebuchet MS"/>
            </a:endParaRPr>
          </a:p>
        </p:txBody>
      </p:sp>
      <p:cxnSp>
        <p:nvCxnSpPr>
          <p:cNvPr id="231" name="Google Shape;231;p9"/>
          <p:cNvCxnSpPr/>
          <p:nvPr/>
        </p:nvCxnSpPr>
        <p:spPr>
          <a:xfrm rot="10800000">
            <a:off x="1603130" y="4791247"/>
            <a:ext cx="0" cy="610996"/>
          </a:xfrm>
          <a:prstGeom prst="straightConnector1">
            <a:avLst/>
          </a:prstGeom>
          <a:noFill/>
          <a:ln w="63500" cap="flat" cmpd="sng">
            <a:solidFill>
              <a:srgbClr val="C00000"/>
            </a:solidFill>
            <a:prstDash val="solid"/>
            <a:round/>
            <a:headEnd type="none" w="sm" len="sm"/>
            <a:tailEnd type="triangle" w="med" len="med"/>
          </a:ln>
        </p:spPr>
      </p:cxnSp>
      <p:sp>
        <p:nvSpPr>
          <p:cNvPr id="232" name="Google Shape;232;p9"/>
          <p:cNvSpPr txBox="1"/>
          <p:nvPr/>
        </p:nvSpPr>
        <p:spPr>
          <a:xfrm>
            <a:off x="1459043" y="5523074"/>
            <a:ext cx="29206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a:solidFill>
                  <a:srgbClr val="3F3F3F"/>
                </a:solidFill>
                <a:latin typeface="Trebuchet MS"/>
                <a:ea typeface="Trebuchet MS"/>
                <a:cs typeface="Trebuchet MS"/>
                <a:sym typeface="Trebuchet MS"/>
              </a:rPr>
              <a:t>2</a:t>
            </a:r>
            <a:endParaRPr sz="1600">
              <a:solidFill>
                <a:srgbClr val="3F3F3F"/>
              </a:solidFill>
              <a:latin typeface="Trebuchet MS"/>
              <a:ea typeface="Trebuchet MS"/>
              <a:cs typeface="Trebuchet MS"/>
              <a:sym typeface="Trebuchet MS"/>
            </a:endParaRPr>
          </a:p>
        </p:txBody>
      </p:sp>
      <p:cxnSp>
        <p:nvCxnSpPr>
          <p:cNvPr id="233" name="Google Shape;233;p9"/>
          <p:cNvCxnSpPr/>
          <p:nvPr/>
        </p:nvCxnSpPr>
        <p:spPr>
          <a:xfrm rot="10800000">
            <a:off x="1905070" y="4781461"/>
            <a:ext cx="0" cy="610996"/>
          </a:xfrm>
          <a:prstGeom prst="straightConnector1">
            <a:avLst/>
          </a:prstGeom>
          <a:noFill/>
          <a:ln w="63500" cap="flat" cmpd="sng">
            <a:solidFill>
              <a:srgbClr val="0070C0"/>
            </a:solidFill>
            <a:prstDash val="solid"/>
            <a:round/>
            <a:headEnd type="none" w="sm" len="sm"/>
            <a:tailEnd type="triangle" w="med" len="med"/>
          </a:ln>
        </p:spPr>
      </p:cxnSp>
      <p:sp>
        <p:nvSpPr>
          <p:cNvPr id="234" name="Google Shape;234;p9"/>
          <p:cNvSpPr txBox="1"/>
          <p:nvPr/>
        </p:nvSpPr>
        <p:spPr>
          <a:xfrm>
            <a:off x="1762930" y="5523074"/>
            <a:ext cx="29206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a:solidFill>
                  <a:srgbClr val="3F3F3F"/>
                </a:solidFill>
                <a:latin typeface="Trebuchet MS"/>
                <a:ea typeface="Trebuchet MS"/>
                <a:cs typeface="Trebuchet MS"/>
                <a:sym typeface="Trebuchet MS"/>
              </a:rPr>
              <a:t>3</a:t>
            </a:r>
            <a:endParaRPr sz="1600">
              <a:solidFill>
                <a:srgbClr val="3F3F3F"/>
              </a:solidFill>
              <a:latin typeface="Trebuchet MS"/>
              <a:ea typeface="Trebuchet MS"/>
              <a:cs typeface="Trebuchet MS"/>
              <a:sym typeface="Trebuchet MS"/>
            </a:endParaRPr>
          </a:p>
        </p:txBody>
      </p:sp>
      <p:sp>
        <p:nvSpPr>
          <p:cNvPr id="235" name="Google Shape;235;p9"/>
          <p:cNvSpPr txBox="1"/>
          <p:nvPr/>
        </p:nvSpPr>
        <p:spPr>
          <a:xfrm>
            <a:off x="2066817" y="5523074"/>
            <a:ext cx="29206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a:solidFill>
                  <a:srgbClr val="3F3F3F"/>
                </a:solidFill>
                <a:latin typeface="Trebuchet MS"/>
                <a:ea typeface="Trebuchet MS"/>
                <a:cs typeface="Trebuchet MS"/>
                <a:sym typeface="Trebuchet MS"/>
              </a:rPr>
              <a:t>4</a:t>
            </a:r>
            <a:endParaRPr sz="1600">
              <a:solidFill>
                <a:srgbClr val="3F3F3F"/>
              </a:solidFill>
              <a:latin typeface="Trebuchet MS"/>
              <a:ea typeface="Trebuchet MS"/>
              <a:cs typeface="Trebuchet MS"/>
              <a:sym typeface="Trebuchet MS"/>
            </a:endParaRPr>
          </a:p>
        </p:txBody>
      </p:sp>
      <p:sp>
        <p:nvSpPr>
          <p:cNvPr id="236" name="Google Shape;236;p9"/>
          <p:cNvSpPr txBox="1"/>
          <p:nvPr/>
        </p:nvSpPr>
        <p:spPr>
          <a:xfrm>
            <a:off x="2370704" y="5523074"/>
            <a:ext cx="29206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a:solidFill>
                  <a:srgbClr val="3F3F3F"/>
                </a:solidFill>
                <a:latin typeface="Trebuchet MS"/>
                <a:ea typeface="Trebuchet MS"/>
                <a:cs typeface="Trebuchet MS"/>
                <a:sym typeface="Trebuchet MS"/>
              </a:rPr>
              <a:t>5</a:t>
            </a:r>
            <a:endParaRPr sz="1600">
              <a:solidFill>
                <a:srgbClr val="3F3F3F"/>
              </a:solidFill>
              <a:latin typeface="Trebuchet MS"/>
              <a:ea typeface="Trebuchet MS"/>
              <a:cs typeface="Trebuchet MS"/>
              <a:sym typeface="Trebuchet MS"/>
            </a:endParaRPr>
          </a:p>
        </p:txBody>
      </p:sp>
      <p:sp>
        <p:nvSpPr>
          <p:cNvPr id="237" name="Google Shape;237;p9"/>
          <p:cNvSpPr txBox="1"/>
          <p:nvPr/>
        </p:nvSpPr>
        <p:spPr>
          <a:xfrm>
            <a:off x="2674591" y="5523074"/>
            <a:ext cx="29206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a:solidFill>
                  <a:srgbClr val="3F3F3F"/>
                </a:solidFill>
                <a:latin typeface="Trebuchet MS"/>
                <a:ea typeface="Trebuchet MS"/>
                <a:cs typeface="Trebuchet MS"/>
                <a:sym typeface="Trebuchet MS"/>
              </a:rPr>
              <a:t>6</a:t>
            </a:r>
            <a:endParaRPr sz="1600">
              <a:solidFill>
                <a:srgbClr val="3F3F3F"/>
              </a:solidFill>
              <a:latin typeface="Trebuchet MS"/>
              <a:ea typeface="Trebuchet MS"/>
              <a:cs typeface="Trebuchet MS"/>
              <a:sym typeface="Trebuchet MS"/>
            </a:endParaRPr>
          </a:p>
        </p:txBody>
      </p:sp>
      <p:sp>
        <p:nvSpPr>
          <p:cNvPr id="238" name="Google Shape;238;p9"/>
          <p:cNvSpPr txBox="1"/>
          <p:nvPr/>
        </p:nvSpPr>
        <p:spPr>
          <a:xfrm>
            <a:off x="2978478" y="5523074"/>
            <a:ext cx="29206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a:solidFill>
                  <a:srgbClr val="3F3F3F"/>
                </a:solidFill>
                <a:latin typeface="Trebuchet MS"/>
                <a:ea typeface="Trebuchet MS"/>
                <a:cs typeface="Trebuchet MS"/>
                <a:sym typeface="Trebuchet MS"/>
              </a:rPr>
              <a:t>7</a:t>
            </a:r>
            <a:endParaRPr sz="1600">
              <a:solidFill>
                <a:srgbClr val="3F3F3F"/>
              </a:solidFill>
              <a:latin typeface="Trebuchet MS"/>
              <a:ea typeface="Trebuchet MS"/>
              <a:cs typeface="Trebuchet MS"/>
              <a:sym typeface="Trebuchet MS"/>
            </a:endParaRPr>
          </a:p>
        </p:txBody>
      </p:sp>
      <p:sp>
        <p:nvSpPr>
          <p:cNvPr id="239" name="Google Shape;239;p9"/>
          <p:cNvSpPr txBox="1"/>
          <p:nvPr/>
        </p:nvSpPr>
        <p:spPr>
          <a:xfrm>
            <a:off x="3282367" y="5523074"/>
            <a:ext cx="29206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a:solidFill>
                  <a:srgbClr val="3F3F3F"/>
                </a:solidFill>
                <a:latin typeface="Trebuchet MS"/>
                <a:ea typeface="Trebuchet MS"/>
                <a:cs typeface="Trebuchet MS"/>
                <a:sym typeface="Trebuchet MS"/>
              </a:rPr>
              <a:t>8</a:t>
            </a:r>
            <a:endParaRPr sz="1600">
              <a:solidFill>
                <a:srgbClr val="3F3F3F"/>
              </a:solidFill>
              <a:latin typeface="Trebuchet MS"/>
              <a:ea typeface="Trebuchet MS"/>
              <a:cs typeface="Trebuchet MS"/>
              <a:sym typeface="Trebuchet MS"/>
            </a:endParaRPr>
          </a:p>
        </p:txBody>
      </p:sp>
      <p:sp>
        <p:nvSpPr>
          <p:cNvPr id="240" name="Google Shape;240;p9"/>
          <p:cNvSpPr txBox="1"/>
          <p:nvPr/>
        </p:nvSpPr>
        <p:spPr>
          <a:xfrm>
            <a:off x="5876566" y="1668705"/>
            <a:ext cx="4099210" cy="2954615"/>
          </a:xfrm>
          <a:prstGeom prst="rect">
            <a:avLst/>
          </a:prstGeom>
          <a:noFill/>
          <a:ln>
            <a:noFill/>
          </a:ln>
        </p:spPr>
        <p:txBody>
          <a:bodyPr spcFirstLastPara="1" wrap="square" lIns="91425" tIns="45700" rIns="91425" bIns="45700" anchor="t" anchorCtr="0">
            <a:spAutoFit/>
          </a:bodyPr>
          <a:lstStyle/>
          <a:p>
            <a:pPr marL="342900" lvl="0" indent="-342900">
              <a:buClr>
                <a:srgbClr val="3F3F3F"/>
              </a:buClr>
              <a:buSzPts val="1400"/>
              <a:buFont typeface="Trebuchet MS"/>
              <a:buAutoNum type="arabicPeriod"/>
            </a:pPr>
            <a:r>
              <a:rPr lang="en-US" sz="1400" dirty="0">
                <a:solidFill>
                  <a:srgbClr val="3F3F3F"/>
                </a:solidFill>
                <a:ea typeface="Trebuchet MS"/>
                <a:cs typeface="Trebuchet MS"/>
                <a:sym typeface="Trebuchet MS"/>
              </a:rPr>
              <a:t>Lysate Top10 </a:t>
            </a:r>
            <a:r>
              <a:rPr lang="en-US" sz="1400" dirty="0" err="1">
                <a:solidFill>
                  <a:srgbClr val="3F3F3F"/>
                </a:solidFill>
                <a:ea typeface="Trebuchet MS"/>
                <a:cs typeface="Trebuchet MS"/>
                <a:sym typeface="Trebuchet MS"/>
              </a:rPr>
              <a:t>sonificated</a:t>
            </a:r>
            <a:r>
              <a:rPr lang="en-US" sz="1400" dirty="0">
                <a:solidFill>
                  <a:srgbClr val="3F3F3F"/>
                </a:solidFill>
                <a:ea typeface="Trebuchet MS"/>
                <a:cs typeface="Trebuchet MS"/>
                <a:sym typeface="Trebuchet MS"/>
              </a:rPr>
              <a:t> in LB</a:t>
            </a:r>
          </a:p>
          <a:p>
            <a:pPr marL="342900" lvl="0" indent="-342900">
              <a:buClr>
                <a:srgbClr val="3F3F3F"/>
              </a:buClr>
              <a:buSzPts val="1400"/>
              <a:buFont typeface="Trebuchet MS"/>
              <a:buAutoNum type="arabicPeriod"/>
            </a:pPr>
            <a:r>
              <a:rPr lang="en-US" sz="1400" dirty="0">
                <a:solidFill>
                  <a:srgbClr val="3F3F3F"/>
                </a:solidFill>
                <a:ea typeface="Trebuchet MS"/>
                <a:cs typeface="Trebuchet MS"/>
                <a:sym typeface="Trebuchet MS"/>
              </a:rPr>
              <a:t>Lysate Top 10 </a:t>
            </a:r>
            <a:r>
              <a:rPr lang="en-US" sz="1400" dirty="0" err="1">
                <a:solidFill>
                  <a:srgbClr val="3F3F3F"/>
                </a:solidFill>
                <a:ea typeface="Trebuchet MS"/>
                <a:cs typeface="Trebuchet MS"/>
                <a:sym typeface="Trebuchet MS"/>
              </a:rPr>
              <a:t>sonificated</a:t>
            </a:r>
            <a:r>
              <a:rPr lang="en-US" sz="1400" dirty="0">
                <a:solidFill>
                  <a:srgbClr val="3F3F3F"/>
                </a:solidFill>
                <a:ea typeface="Trebuchet MS"/>
                <a:cs typeface="Trebuchet MS"/>
                <a:sym typeface="Trebuchet MS"/>
              </a:rPr>
              <a:t> in LB, 5 minutes at T=95° in the buffer for SDS PAGE</a:t>
            </a:r>
          </a:p>
          <a:p>
            <a:pPr marL="342900" lvl="0" indent="-342900">
              <a:buClr>
                <a:srgbClr val="3F3F3F"/>
              </a:buClr>
              <a:buSzPts val="1400"/>
              <a:buFont typeface="Trebuchet MS"/>
              <a:buAutoNum type="arabicPeriod"/>
            </a:pPr>
            <a:r>
              <a:rPr lang="en-US" sz="1400" dirty="0">
                <a:solidFill>
                  <a:srgbClr val="3F3F3F"/>
                </a:solidFill>
                <a:ea typeface="Trebuchet MS"/>
                <a:cs typeface="Trebuchet MS"/>
                <a:sym typeface="Trebuchet MS"/>
              </a:rPr>
              <a:t>Lysate Top10 </a:t>
            </a:r>
            <a:r>
              <a:rPr lang="en-US" sz="1400" dirty="0" err="1">
                <a:solidFill>
                  <a:srgbClr val="3F3F3F"/>
                </a:solidFill>
                <a:ea typeface="Trebuchet MS"/>
                <a:cs typeface="Trebuchet MS"/>
                <a:sym typeface="Trebuchet MS"/>
              </a:rPr>
              <a:t>sonificated</a:t>
            </a:r>
            <a:r>
              <a:rPr lang="en-US" sz="1400" dirty="0">
                <a:solidFill>
                  <a:srgbClr val="3F3F3F"/>
                </a:solidFill>
                <a:ea typeface="Trebuchet MS"/>
                <a:cs typeface="Trebuchet MS"/>
                <a:sym typeface="Trebuchet MS"/>
              </a:rPr>
              <a:t> in </a:t>
            </a:r>
            <a:r>
              <a:rPr lang="en-US" sz="1400" dirty="0" err="1">
                <a:solidFill>
                  <a:srgbClr val="3F3F3F"/>
                </a:solidFill>
                <a:ea typeface="Trebuchet MS"/>
                <a:cs typeface="Trebuchet MS"/>
                <a:sym typeface="Trebuchet MS"/>
              </a:rPr>
              <a:t>mQ</a:t>
            </a:r>
            <a:endParaRPr lang="en-US" sz="1400" dirty="0">
              <a:solidFill>
                <a:srgbClr val="3F3F3F"/>
              </a:solidFill>
              <a:ea typeface="Trebuchet MS"/>
              <a:cs typeface="Trebuchet MS"/>
              <a:sym typeface="Trebuchet MS"/>
            </a:endParaRPr>
          </a:p>
          <a:p>
            <a:pPr marL="342900" lvl="0" indent="-342900">
              <a:buClr>
                <a:srgbClr val="3F3F3F"/>
              </a:buClr>
              <a:buSzPts val="1400"/>
              <a:buFont typeface="Trebuchet MS"/>
              <a:buAutoNum type="arabicPeriod"/>
            </a:pPr>
            <a:r>
              <a:rPr lang="en-US" sz="1400" dirty="0">
                <a:solidFill>
                  <a:srgbClr val="3F3F3F"/>
                </a:solidFill>
                <a:ea typeface="Trebuchet MS"/>
                <a:cs typeface="Trebuchet MS"/>
                <a:sym typeface="Trebuchet MS"/>
              </a:rPr>
              <a:t>Lysate Top 10 </a:t>
            </a:r>
            <a:r>
              <a:rPr lang="en-US" sz="1400" dirty="0" err="1">
                <a:solidFill>
                  <a:srgbClr val="3F3F3F"/>
                </a:solidFill>
                <a:ea typeface="Trebuchet MS"/>
                <a:cs typeface="Trebuchet MS"/>
                <a:sym typeface="Trebuchet MS"/>
              </a:rPr>
              <a:t>sonificated</a:t>
            </a:r>
            <a:r>
              <a:rPr lang="en-US" sz="1400" dirty="0">
                <a:solidFill>
                  <a:srgbClr val="3F3F3F"/>
                </a:solidFill>
                <a:ea typeface="Trebuchet MS"/>
                <a:cs typeface="Trebuchet MS"/>
                <a:sym typeface="Trebuchet MS"/>
              </a:rPr>
              <a:t> in </a:t>
            </a:r>
            <a:r>
              <a:rPr lang="en-US" sz="1400" dirty="0" err="1">
                <a:solidFill>
                  <a:srgbClr val="3F3F3F"/>
                </a:solidFill>
                <a:ea typeface="Trebuchet MS"/>
                <a:cs typeface="Trebuchet MS"/>
                <a:sym typeface="Trebuchet MS"/>
              </a:rPr>
              <a:t>mQ</a:t>
            </a:r>
            <a:r>
              <a:rPr lang="en-US" sz="1400" dirty="0">
                <a:solidFill>
                  <a:srgbClr val="3F3F3F"/>
                </a:solidFill>
                <a:ea typeface="Trebuchet MS"/>
                <a:cs typeface="Trebuchet MS"/>
                <a:sym typeface="Trebuchet MS"/>
              </a:rPr>
              <a:t>, 5 minutes at T=95° in the buffer for SDS PAGE</a:t>
            </a:r>
          </a:p>
          <a:p>
            <a:pPr marL="342900" lvl="0" indent="-342900">
              <a:buClr>
                <a:srgbClr val="3F3F3F"/>
              </a:buClr>
              <a:buSzPts val="1400"/>
              <a:buFont typeface="Trebuchet MS"/>
              <a:buAutoNum type="arabicPeriod"/>
            </a:pPr>
            <a:r>
              <a:rPr lang="en-US" sz="1400" dirty="0">
                <a:solidFill>
                  <a:srgbClr val="3F3F3F"/>
                </a:solidFill>
                <a:ea typeface="Trebuchet MS"/>
                <a:cs typeface="Trebuchet MS"/>
                <a:sym typeface="Trebuchet MS"/>
              </a:rPr>
              <a:t>Lysate Top10 </a:t>
            </a:r>
            <a:r>
              <a:rPr lang="en-US" sz="1400" dirty="0" err="1">
                <a:solidFill>
                  <a:srgbClr val="3F3F3F"/>
                </a:solidFill>
                <a:ea typeface="Trebuchet MS"/>
                <a:cs typeface="Trebuchet MS"/>
                <a:sym typeface="Trebuchet MS"/>
              </a:rPr>
              <a:t>sonificatedin</a:t>
            </a:r>
            <a:r>
              <a:rPr lang="en-US" sz="1400" dirty="0">
                <a:solidFill>
                  <a:srgbClr val="3F3F3F"/>
                </a:solidFill>
                <a:ea typeface="Trebuchet MS"/>
                <a:cs typeface="Trebuchet MS"/>
                <a:sym typeface="Trebuchet MS"/>
              </a:rPr>
              <a:t> LB</a:t>
            </a:r>
          </a:p>
          <a:p>
            <a:pPr marL="342900" lvl="0" indent="-342900">
              <a:buClr>
                <a:srgbClr val="3F3F3F"/>
              </a:buClr>
              <a:buSzPts val="1400"/>
              <a:buFont typeface="Trebuchet MS"/>
              <a:buAutoNum type="arabicPeriod"/>
            </a:pPr>
            <a:r>
              <a:rPr lang="en-US" sz="1400" dirty="0">
                <a:solidFill>
                  <a:srgbClr val="3F3F3F"/>
                </a:solidFill>
                <a:ea typeface="Trebuchet MS"/>
                <a:cs typeface="Trebuchet MS"/>
                <a:sym typeface="Trebuchet MS"/>
              </a:rPr>
              <a:t>Lysate Top 10 </a:t>
            </a:r>
            <a:r>
              <a:rPr lang="en-US" sz="1400" dirty="0" err="1">
                <a:solidFill>
                  <a:srgbClr val="3F3F3F"/>
                </a:solidFill>
                <a:ea typeface="Trebuchet MS"/>
                <a:cs typeface="Trebuchet MS"/>
                <a:sym typeface="Trebuchet MS"/>
              </a:rPr>
              <a:t>sonificatedin</a:t>
            </a:r>
            <a:r>
              <a:rPr lang="en-US" sz="1400" dirty="0">
                <a:solidFill>
                  <a:srgbClr val="3F3F3F"/>
                </a:solidFill>
                <a:ea typeface="Trebuchet MS"/>
                <a:cs typeface="Trebuchet MS"/>
                <a:sym typeface="Trebuchet MS"/>
              </a:rPr>
              <a:t> LB, 5 minutes at T=95° in the buffer for SDS PAGE</a:t>
            </a:r>
          </a:p>
          <a:p>
            <a:pPr marL="342900" lvl="0" indent="-342900">
              <a:buClr>
                <a:srgbClr val="3F3F3F"/>
              </a:buClr>
              <a:buSzPts val="1400"/>
              <a:buFont typeface="Trebuchet MS"/>
              <a:buAutoNum type="arabicPeriod"/>
            </a:pPr>
            <a:r>
              <a:rPr lang="en-US" sz="1400" dirty="0">
                <a:solidFill>
                  <a:srgbClr val="3F3F3F"/>
                </a:solidFill>
                <a:ea typeface="Trebuchet MS"/>
                <a:cs typeface="Trebuchet MS"/>
                <a:sym typeface="Trebuchet MS"/>
              </a:rPr>
              <a:t>Lysate Top10 </a:t>
            </a:r>
            <a:r>
              <a:rPr lang="en-US" sz="1400" dirty="0" err="1">
                <a:solidFill>
                  <a:srgbClr val="3F3F3F"/>
                </a:solidFill>
                <a:ea typeface="Trebuchet MS"/>
                <a:cs typeface="Trebuchet MS"/>
                <a:sym typeface="Trebuchet MS"/>
              </a:rPr>
              <a:t>sonificatedin</a:t>
            </a:r>
            <a:r>
              <a:rPr lang="en-US" sz="1400" dirty="0">
                <a:solidFill>
                  <a:srgbClr val="3F3F3F"/>
                </a:solidFill>
                <a:ea typeface="Trebuchet MS"/>
                <a:cs typeface="Trebuchet MS"/>
                <a:sym typeface="Trebuchet MS"/>
              </a:rPr>
              <a:t> </a:t>
            </a:r>
            <a:r>
              <a:rPr lang="en-US" sz="1400" dirty="0" err="1">
                <a:solidFill>
                  <a:srgbClr val="3F3F3F"/>
                </a:solidFill>
                <a:ea typeface="Trebuchet MS"/>
                <a:cs typeface="Trebuchet MS"/>
                <a:sym typeface="Trebuchet MS"/>
              </a:rPr>
              <a:t>mQ</a:t>
            </a:r>
            <a:endParaRPr lang="en-US" sz="1400" dirty="0">
              <a:solidFill>
                <a:srgbClr val="3F3F3F"/>
              </a:solidFill>
              <a:ea typeface="Trebuchet MS"/>
              <a:cs typeface="Trebuchet MS"/>
              <a:sym typeface="Trebuchet MS"/>
            </a:endParaRPr>
          </a:p>
          <a:p>
            <a:pPr marL="342900" lvl="0" indent="-342900">
              <a:buClr>
                <a:srgbClr val="3F3F3F"/>
              </a:buClr>
              <a:buSzPts val="1400"/>
              <a:buFont typeface="Trebuchet MS"/>
              <a:buAutoNum type="arabicPeriod"/>
            </a:pPr>
            <a:r>
              <a:rPr lang="en-US" sz="1400" dirty="0">
                <a:solidFill>
                  <a:srgbClr val="3F3F3F"/>
                </a:solidFill>
                <a:ea typeface="Trebuchet MS"/>
                <a:cs typeface="Trebuchet MS"/>
                <a:sym typeface="Trebuchet MS"/>
              </a:rPr>
              <a:t>Lysate Top 10 </a:t>
            </a:r>
            <a:r>
              <a:rPr lang="en-US" sz="1400" dirty="0" err="1">
                <a:solidFill>
                  <a:srgbClr val="3F3F3F"/>
                </a:solidFill>
                <a:ea typeface="Trebuchet MS"/>
                <a:cs typeface="Trebuchet MS"/>
                <a:sym typeface="Trebuchet MS"/>
              </a:rPr>
              <a:t>sonificatedin</a:t>
            </a:r>
            <a:r>
              <a:rPr lang="en-US" sz="1400" dirty="0">
                <a:solidFill>
                  <a:srgbClr val="3F3F3F"/>
                </a:solidFill>
                <a:ea typeface="Trebuchet MS"/>
                <a:cs typeface="Trebuchet MS"/>
                <a:sym typeface="Trebuchet MS"/>
              </a:rPr>
              <a:t> </a:t>
            </a:r>
            <a:r>
              <a:rPr lang="en-US" sz="1400" dirty="0" err="1">
                <a:solidFill>
                  <a:srgbClr val="3F3F3F"/>
                </a:solidFill>
                <a:ea typeface="Trebuchet MS"/>
                <a:cs typeface="Trebuchet MS"/>
                <a:sym typeface="Trebuchet MS"/>
              </a:rPr>
              <a:t>mQ</a:t>
            </a:r>
            <a:r>
              <a:rPr lang="en-US" sz="1400" dirty="0">
                <a:solidFill>
                  <a:srgbClr val="3F3F3F"/>
                </a:solidFill>
                <a:ea typeface="Trebuchet MS"/>
                <a:cs typeface="Trebuchet MS"/>
                <a:sym typeface="Trebuchet MS"/>
              </a:rPr>
              <a:t>, 5 minutes at T=95° in the buffer for SDS PAGE</a:t>
            </a:r>
            <a:endParaRPr sz="1600" dirty="0">
              <a:solidFill>
                <a:srgbClr val="262626"/>
              </a:solidFill>
              <a:latin typeface="Trebuchet MS"/>
              <a:ea typeface="Trebuchet MS"/>
              <a:cs typeface="Trebuchet MS"/>
              <a:sym typeface="Trebuchet MS"/>
            </a:endParaRPr>
          </a:p>
          <a:p>
            <a:pPr marL="342900" marR="0" lvl="0" indent="-228600" algn="l" rtl="0">
              <a:spcBef>
                <a:spcPts val="0"/>
              </a:spcBef>
              <a:spcAft>
                <a:spcPts val="0"/>
              </a:spcAft>
              <a:buClr>
                <a:schemeClr val="dk1"/>
              </a:buClr>
              <a:buSzPts val="1800"/>
              <a:buFont typeface="Trebuchet MS"/>
              <a:buNone/>
            </a:pPr>
            <a:endParaRPr sz="1800" dirty="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3B3ED8-ED76-E3A0-064E-EF0778CF0E5A}"/>
              </a:ext>
            </a:extLst>
          </p:cNvPr>
          <p:cNvSpPr>
            <a:spLocks noGrp="1"/>
          </p:cNvSpPr>
          <p:nvPr>
            <p:ph type="title"/>
          </p:nvPr>
        </p:nvSpPr>
        <p:spPr>
          <a:xfrm>
            <a:off x="432663" y="299724"/>
            <a:ext cx="8596668" cy="739274"/>
          </a:xfrm>
        </p:spPr>
        <p:txBody>
          <a:bodyPr/>
          <a:lstStyle/>
          <a:p>
            <a:r>
              <a:rPr lang="en-US" dirty="0"/>
              <a:t>Results</a:t>
            </a:r>
            <a:endParaRPr lang="ru-RU" dirty="0"/>
          </a:p>
        </p:txBody>
      </p:sp>
      <p:sp>
        <p:nvSpPr>
          <p:cNvPr id="3" name="Прямоугольник 2">
            <a:extLst>
              <a:ext uri="{FF2B5EF4-FFF2-40B4-BE49-F238E27FC236}">
                <a16:creationId xmlns:a16="http://schemas.microsoft.com/office/drawing/2014/main" id="{057FC2AE-3E6B-4FE4-9D8E-A37D86CA78BE}"/>
              </a:ext>
            </a:extLst>
          </p:cNvPr>
          <p:cNvSpPr/>
          <p:nvPr/>
        </p:nvSpPr>
        <p:spPr>
          <a:xfrm>
            <a:off x="256252" y="1146238"/>
            <a:ext cx="6689652" cy="369332"/>
          </a:xfrm>
          <a:prstGeom prst="rect">
            <a:avLst/>
          </a:prstGeom>
        </p:spPr>
        <p:txBody>
          <a:bodyPr wrap="none">
            <a:spAutoFit/>
          </a:bodyPr>
          <a:lstStyle/>
          <a:p>
            <a:r>
              <a:rPr lang="en-US" dirty="0">
                <a:solidFill>
                  <a:srgbClr val="3F3F3F"/>
                </a:solidFill>
                <a:ea typeface="Trebuchet MS"/>
                <a:cs typeface="Trebuchet MS"/>
                <a:sym typeface="Trebuchet MS"/>
              </a:rPr>
              <a:t>Expression of c-ring in pBKT7R:atpH under different conditions</a:t>
            </a:r>
          </a:p>
        </p:txBody>
      </p:sp>
      <p:cxnSp>
        <p:nvCxnSpPr>
          <p:cNvPr id="5" name="Прямая со стрелкой 4">
            <a:extLst>
              <a:ext uri="{FF2B5EF4-FFF2-40B4-BE49-F238E27FC236}">
                <a16:creationId xmlns:a16="http://schemas.microsoft.com/office/drawing/2014/main" id="{DF577886-9F2C-4230-94FC-C16DD66D4DD1}"/>
              </a:ext>
            </a:extLst>
          </p:cNvPr>
          <p:cNvCxnSpPr>
            <a:cxnSpLocks/>
          </p:cNvCxnSpPr>
          <p:nvPr/>
        </p:nvCxnSpPr>
        <p:spPr>
          <a:xfrm flipH="1" flipV="1">
            <a:off x="1015754" y="4714742"/>
            <a:ext cx="3244" cy="127665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CE855AF6-08DE-4E75-A586-79431738531F}"/>
              </a:ext>
            </a:extLst>
          </p:cNvPr>
          <p:cNvSpPr/>
          <p:nvPr/>
        </p:nvSpPr>
        <p:spPr>
          <a:xfrm>
            <a:off x="244212" y="6092746"/>
            <a:ext cx="1747479" cy="400110"/>
          </a:xfrm>
          <a:prstGeom prst="rect">
            <a:avLst/>
          </a:prstGeom>
        </p:spPr>
        <p:txBody>
          <a:bodyPr wrap="square">
            <a:spAutoFit/>
          </a:bodyPr>
          <a:lstStyle/>
          <a:p>
            <a:r>
              <a:rPr lang="en-US" sz="2000" dirty="0">
                <a:solidFill>
                  <a:schemeClr val="tx1">
                    <a:lumMod val="75000"/>
                    <a:lumOff val="25000"/>
                  </a:schemeClr>
                </a:solidFill>
              </a:rPr>
              <a:t>ATP synthase</a:t>
            </a:r>
            <a:endParaRPr lang="ru-RU" sz="2000" dirty="0"/>
          </a:p>
        </p:txBody>
      </p:sp>
      <p:sp>
        <p:nvSpPr>
          <p:cNvPr id="35" name="Прямоугольник 34">
            <a:extLst>
              <a:ext uri="{FF2B5EF4-FFF2-40B4-BE49-F238E27FC236}">
                <a16:creationId xmlns:a16="http://schemas.microsoft.com/office/drawing/2014/main" id="{1A2492DE-573C-4EF2-9410-B6128A107781}"/>
              </a:ext>
            </a:extLst>
          </p:cNvPr>
          <p:cNvSpPr/>
          <p:nvPr/>
        </p:nvSpPr>
        <p:spPr>
          <a:xfrm>
            <a:off x="5451861" y="1952497"/>
            <a:ext cx="4338214" cy="3539430"/>
          </a:xfrm>
          <a:prstGeom prst="rect">
            <a:avLst/>
          </a:prstGeom>
        </p:spPr>
        <p:txBody>
          <a:bodyPr wrap="square">
            <a:spAutoFit/>
          </a:bodyPr>
          <a:lstStyle/>
          <a:p>
            <a:pPr marL="342900" indent="-342900">
              <a:buFont typeface="+mj-lt"/>
              <a:buAutoNum type="arabicPeriod"/>
            </a:pPr>
            <a:r>
              <a:rPr lang="en-US" sz="1400" dirty="0">
                <a:solidFill>
                  <a:schemeClr val="tx1">
                    <a:lumMod val="75000"/>
                    <a:lumOff val="25000"/>
                  </a:schemeClr>
                </a:solidFill>
              </a:rPr>
              <a:t>BL21 pBKT7R:atpH lysate expressed in TB with the addition of IPTG</a:t>
            </a:r>
          </a:p>
          <a:p>
            <a:pPr marL="342900" indent="-342900">
              <a:buFont typeface="+mj-lt"/>
              <a:buAutoNum type="arabicPeriod"/>
            </a:pPr>
            <a:r>
              <a:rPr lang="en-US" sz="1400" dirty="0">
                <a:solidFill>
                  <a:schemeClr val="tx1">
                    <a:lumMod val="75000"/>
                    <a:lumOff val="25000"/>
                  </a:schemeClr>
                </a:solidFill>
              </a:rPr>
              <a:t>BL21 pBKT7R:atpH lysate expressed in TB with lactose addition</a:t>
            </a:r>
          </a:p>
          <a:p>
            <a:pPr marL="342900" indent="-342900">
              <a:buFont typeface="+mj-lt"/>
              <a:buAutoNum type="arabicPeriod"/>
            </a:pPr>
            <a:r>
              <a:rPr lang="en-US" sz="1400" dirty="0">
                <a:solidFill>
                  <a:schemeClr val="tx1">
                    <a:lumMod val="75000"/>
                    <a:lumOff val="25000"/>
                  </a:schemeClr>
                </a:solidFill>
              </a:rPr>
              <a:t>BL21 pBKT7R:atpH lysate expressed in CM with addition of IPTG</a:t>
            </a:r>
          </a:p>
          <a:p>
            <a:pPr marL="342900" indent="-342900">
              <a:buFont typeface="+mj-lt"/>
              <a:buAutoNum type="arabicPeriod"/>
            </a:pPr>
            <a:r>
              <a:rPr lang="en-US" sz="1400" dirty="0">
                <a:solidFill>
                  <a:schemeClr val="tx1">
                    <a:lumMod val="75000"/>
                    <a:lumOff val="25000"/>
                  </a:schemeClr>
                </a:solidFill>
              </a:rPr>
              <a:t>BL21 pBKT7R:atpH lysate expressed in CM with addition of lactose</a:t>
            </a:r>
          </a:p>
          <a:p>
            <a:pPr marL="342900" indent="-342900">
              <a:buFont typeface="+mj-lt"/>
              <a:buAutoNum type="arabicPeriod"/>
            </a:pPr>
            <a:r>
              <a:rPr lang="en-US" sz="1400" dirty="0">
                <a:solidFill>
                  <a:schemeClr val="tx1">
                    <a:lumMod val="75000"/>
                    <a:lumOff val="25000"/>
                  </a:schemeClr>
                </a:solidFill>
              </a:rPr>
              <a:t>BL21 pBKT7R:atpH lysate expressed in LB with addition of IPTG</a:t>
            </a:r>
          </a:p>
          <a:p>
            <a:pPr marL="342900" indent="-342900">
              <a:buFont typeface="+mj-lt"/>
              <a:buAutoNum type="arabicPeriod"/>
            </a:pPr>
            <a:r>
              <a:rPr lang="en-US" sz="1400" dirty="0">
                <a:solidFill>
                  <a:schemeClr val="tx1">
                    <a:lumMod val="75000"/>
                    <a:lumOff val="25000"/>
                  </a:schemeClr>
                </a:solidFill>
              </a:rPr>
              <a:t>BL21 pBKT7R:atpH lysate expressed in LB with lactose addition</a:t>
            </a:r>
          </a:p>
          <a:p>
            <a:pPr marL="342900" indent="-342900">
              <a:buFont typeface="+mj-lt"/>
              <a:buAutoNum type="arabicPeriod"/>
            </a:pPr>
            <a:r>
              <a:rPr lang="en-US" sz="1400" dirty="0">
                <a:solidFill>
                  <a:schemeClr val="tx1">
                    <a:lumMod val="75000"/>
                    <a:lumOff val="25000"/>
                  </a:schemeClr>
                </a:solidFill>
              </a:rPr>
              <a:t>BL21 pBKT7R:atpH lysate expressed in 2YT with addition of IPTG</a:t>
            </a:r>
          </a:p>
          <a:p>
            <a:pPr marL="342900" indent="-342900">
              <a:buFont typeface="+mj-lt"/>
              <a:buAutoNum type="arabicPeriod"/>
            </a:pPr>
            <a:r>
              <a:rPr lang="en-US" sz="1400" dirty="0">
                <a:solidFill>
                  <a:schemeClr val="tx1">
                    <a:lumMod val="75000"/>
                    <a:lumOff val="25000"/>
                  </a:schemeClr>
                </a:solidFill>
              </a:rPr>
              <a:t>BL21 pBKT7R:atpH lysate expressed in 2YT with the addition of lactose</a:t>
            </a:r>
          </a:p>
        </p:txBody>
      </p:sp>
      <p:cxnSp>
        <p:nvCxnSpPr>
          <p:cNvPr id="44" name="Прямая со стрелкой 43">
            <a:extLst>
              <a:ext uri="{FF2B5EF4-FFF2-40B4-BE49-F238E27FC236}">
                <a16:creationId xmlns:a16="http://schemas.microsoft.com/office/drawing/2014/main" id="{C2764C99-3CC1-458E-945A-293BD1C980D6}"/>
              </a:ext>
            </a:extLst>
          </p:cNvPr>
          <p:cNvCxnSpPr>
            <a:cxnSpLocks/>
          </p:cNvCxnSpPr>
          <p:nvPr/>
        </p:nvCxnSpPr>
        <p:spPr>
          <a:xfrm flipV="1">
            <a:off x="1400342" y="4721386"/>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C3FC689-5B29-468B-805C-F625383302B6}"/>
              </a:ext>
            </a:extLst>
          </p:cNvPr>
          <p:cNvSpPr txBox="1"/>
          <p:nvPr/>
        </p:nvSpPr>
        <p:spPr>
          <a:xfrm>
            <a:off x="1267934" y="5421353"/>
            <a:ext cx="306494" cy="369332"/>
          </a:xfrm>
          <a:prstGeom prst="rect">
            <a:avLst/>
          </a:prstGeom>
          <a:noFill/>
        </p:spPr>
        <p:txBody>
          <a:bodyPr wrap="none" rtlCol="0">
            <a:spAutoFit/>
          </a:bodyPr>
          <a:lstStyle/>
          <a:p>
            <a:r>
              <a:rPr lang="en-US" dirty="0"/>
              <a:t>1</a:t>
            </a:r>
            <a:endParaRPr lang="ru-RU" dirty="0"/>
          </a:p>
        </p:txBody>
      </p:sp>
      <p:pic>
        <p:nvPicPr>
          <p:cNvPr id="6" name="Рисунок 4">
            <a:extLst>
              <a:ext uri="{FF2B5EF4-FFF2-40B4-BE49-F238E27FC236}">
                <a16:creationId xmlns:a16="http://schemas.microsoft.com/office/drawing/2014/main" id="{8D369705-E3F9-F678-2AD4-DE2AB69C4D22}"/>
              </a:ext>
            </a:extLst>
          </p:cNvPr>
          <p:cNvPicPr>
            <a:picLocks noChangeAspect="1"/>
          </p:cNvPicPr>
          <p:nvPr/>
        </p:nvPicPr>
        <p:blipFill rotWithShape="1">
          <a:blip r:embed="rId2"/>
          <a:srcRect l="39736" r="19446"/>
          <a:stretch/>
        </p:blipFill>
        <p:spPr>
          <a:xfrm>
            <a:off x="4348791" y="1487684"/>
            <a:ext cx="1052408" cy="3435045"/>
          </a:xfrm>
          <a:prstGeom prst="rect">
            <a:avLst/>
          </a:prstGeom>
        </p:spPr>
      </p:pic>
      <p:cxnSp>
        <p:nvCxnSpPr>
          <p:cNvPr id="59" name="Прямая со стрелкой 58">
            <a:extLst>
              <a:ext uri="{FF2B5EF4-FFF2-40B4-BE49-F238E27FC236}">
                <a16:creationId xmlns:a16="http://schemas.microsoft.com/office/drawing/2014/main" id="{8F7D24F5-78E8-4BC0-B8F9-F3CC20AEAEDD}"/>
              </a:ext>
            </a:extLst>
          </p:cNvPr>
          <p:cNvCxnSpPr>
            <a:cxnSpLocks/>
          </p:cNvCxnSpPr>
          <p:nvPr/>
        </p:nvCxnSpPr>
        <p:spPr>
          <a:xfrm flipV="1">
            <a:off x="1783945" y="4731541"/>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4CC661C-5408-4C7E-A026-A0BED05EC183}"/>
              </a:ext>
            </a:extLst>
          </p:cNvPr>
          <p:cNvSpPr txBox="1"/>
          <p:nvPr/>
        </p:nvSpPr>
        <p:spPr>
          <a:xfrm>
            <a:off x="1651537" y="5431508"/>
            <a:ext cx="306494" cy="369332"/>
          </a:xfrm>
          <a:prstGeom prst="rect">
            <a:avLst/>
          </a:prstGeom>
          <a:noFill/>
        </p:spPr>
        <p:txBody>
          <a:bodyPr wrap="none" rtlCol="0">
            <a:spAutoFit/>
          </a:bodyPr>
          <a:lstStyle/>
          <a:p>
            <a:r>
              <a:rPr lang="en-US" dirty="0"/>
              <a:t>2</a:t>
            </a:r>
            <a:endParaRPr lang="ru-RU" dirty="0"/>
          </a:p>
        </p:txBody>
      </p:sp>
      <p:cxnSp>
        <p:nvCxnSpPr>
          <p:cNvPr id="62" name="Прямая со стрелкой 61">
            <a:extLst>
              <a:ext uri="{FF2B5EF4-FFF2-40B4-BE49-F238E27FC236}">
                <a16:creationId xmlns:a16="http://schemas.microsoft.com/office/drawing/2014/main" id="{6E816E1C-A954-4229-BBF4-4F680B042C64}"/>
              </a:ext>
            </a:extLst>
          </p:cNvPr>
          <p:cNvCxnSpPr>
            <a:cxnSpLocks/>
          </p:cNvCxnSpPr>
          <p:nvPr/>
        </p:nvCxnSpPr>
        <p:spPr>
          <a:xfrm flipV="1">
            <a:off x="2167548" y="4731541"/>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2AB07BF-F66E-41C1-961F-6714AA8A7AC0}"/>
              </a:ext>
            </a:extLst>
          </p:cNvPr>
          <p:cNvSpPr txBox="1"/>
          <p:nvPr/>
        </p:nvSpPr>
        <p:spPr>
          <a:xfrm>
            <a:off x="2035140" y="5431508"/>
            <a:ext cx="306494" cy="369332"/>
          </a:xfrm>
          <a:prstGeom prst="rect">
            <a:avLst/>
          </a:prstGeom>
          <a:noFill/>
        </p:spPr>
        <p:txBody>
          <a:bodyPr wrap="none" rtlCol="0">
            <a:spAutoFit/>
          </a:bodyPr>
          <a:lstStyle/>
          <a:p>
            <a:r>
              <a:rPr lang="en-US" dirty="0"/>
              <a:t>3</a:t>
            </a:r>
            <a:endParaRPr lang="ru-RU" dirty="0"/>
          </a:p>
        </p:txBody>
      </p:sp>
      <p:cxnSp>
        <p:nvCxnSpPr>
          <p:cNvPr id="64" name="Прямая со стрелкой 63">
            <a:extLst>
              <a:ext uri="{FF2B5EF4-FFF2-40B4-BE49-F238E27FC236}">
                <a16:creationId xmlns:a16="http://schemas.microsoft.com/office/drawing/2014/main" id="{34B27D0C-3E13-4DC8-AA9B-085E4F68D444}"/>
              </a:ext>
            </a:extLst>
          </p:cNvPr>
          <p:cNvCxnSpPr>
            <a:cxnSpLocks/>
          </p:cNvCxnSpPr>
          <p:nvPr/>
        </p:nvCxnSpPr>
        <p:spPr>
          <a:xfrm flipV="1">
            <a:off x="2550142" y="4725777"/>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AC788D6-3EEB-42A2-A65B-06B383E73A2E}"/>
              </a:ext>
            </a:extLst>
          </p:cNvPr>
          <p:cNvSpPr txBox="1"/>
          <p:nvPr/>
        </p:nvSpPr>
        <p:spPr>
          <a:xfrm>
            <a:off x="2417734" y="5425744"/>
            <a:ext cx="306494" cy="369332"/>
          </a:xfrm>
          <a:prstGeom prst="rect">
            <a:avLst/>
          </a:prstGeom>
          <a:noFill/>
        </p:spPr>
        <p:txBody>
          <a:bodyPr wrap="none" rtlCol="0">
            <a:spAutoFit/>
          </a:bodyPr>
          <a:lstStyle/>
          <a:p>
            <a:r>
              <a:rPr lang="en-US" dirty="0"/>
              <a:t>4</a:t>
            </a:r>
            <a:endParaRPr lang="ru-RU" dirty="0"/>
          </a:p>
        </p:txBody>
      </p:sp>
      <p:cxnSp>
        <p:nvCxnSpPr>
          <p:cNvPr id="66" name="Прямая со стрелкой 65">
            <a:extLst>
              <a:ext uri="{FF2B5EF4-FFF2-40B4-BE49-F238E27FC236}">
                <a16:creationId xmlns:a16="http://schemas.microsoft.com/office/drawing/2014/main" id="{4FC25ADC-3B06-4F1C-81E2-D64CA893AF73}"/>
              </a:ext>
            </a:extLst>
          </p:cNvPr>
          <p:cNvCxnSpPr>
            <a:cxnSpLocks/>
          </p:cNvCxnSpPr>
          <p:nvPr/>
        </p:nvCxnSpPr>
        <p:spPr>
          <a:xfrm flipV="1">
            <a:off x="2932736" y="4731541"/>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D7661A-EB90-4481-B470-17107764F5FE}"/>
              </a:ext>
            </a:extLst>
          </p:cNvPr>
          <p:cNvSpPr txBox="1"/>
          <p:nvPr/>
        </p:nvSpPr>
        <p:spPr>
          <a:xfrm>
            <a:off x="2800328" y="5431508"/>
            <a:ext cx="306494" cy="369332"/>
          </a:xfrm>
          <a:prstGeom prst="rect">
            <a:avLst/>
          </a:prstGeom>
          <a:noFill/>
        </p:spPr>
        <p:txBody>
          <a:bodyPr wrap="none" rtlCol="0">
            <a:spAutoFit/>
          </a:bodyPr>
          <a:lstStyle/>
          <a:p>
            <a:r>
              <a:rPr lang="en-US" dirty="0"/>
              <a:t>5</a:t>
            </a:r>
            <a:endParaRPr lang="ru-RU" dirty="0"/>
          </a:p>
        </p:txBody>
      </p:sp>
      <p:cxnSp>
        <p:nvCxnSpPr>
          <p:cNvPr id="68" name="Прямая со стрелкой 67">
            <a:extLst>
              <a:ext uri="{FF2B5EF4-FFF2-40B4-BE49-F238E27FC236}">
                <a16:creationId xmlns:a16="http://schemas.microsoft.com/office/drawing/2014/main" id="{E19A612C-A9FB-4867-B6C4-DEA16E8258F0}"/>
              </a:ext>
            </a:extLst>
          </p:cNvPr>
          <p:cNvCxnSpPr>
            <a:cxnSpLocks/>
          </p:cNvCxnSpPr>
          <p:nvPr/>
        </p:nvCxnSpPr>
        <p:spPr>
          <a:xfrm flipV="1">
            <a:off x="3321682" y="4737305"/>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06084A6-5C01-4014-B4F7-77CFACB8C4ED}"/>
              </a:ext>
            </a:extLst>
          </p:cNvPr>
          <p:cNvSpPr txBox="1"/>
          <p:nvPr/>
        </p:nvSpPr>
        <p:spPr>
          <a:xfrm>
            <a:off x="3189274" y="5437272"/>
            <a:ext cx="306494" cy="369332"/>
          </a:xfrm>
          <a:prstGeom prst="rect">
            <a:avLst/>
          </a:prstGeom>
          <a:noFill/>
        </p:spPr>
        <p:txBody>
          <a:bodyPr wrap="none" rtlCol="0">
            <a:spAutoFit/>
          </a:bodyPr>
          <a:lstStyle/>
          <a:p>
            <a:r>
              <a:rPr lang="en-US" dirty="0"/>
              <a:t>6</a:t>
            </a:r>
            <a:endParaRPr lang="ru-RU" dirty="0"/>
          </a:p>
        </p:txBody>
      </p:sp>
      <p:cxnSp>
        <p:nvCxnSpPr>
          <p:cNvPr id="70" name="Прямая со стрелкой 69">
            <a:extLst>
              <a:ext uri="{FF2B5EF4-FFF2-40B4-BE49-F238E27FC236}">
                <a16:creationId xmlns:a16="http://schemas.microsoft.com/office/drawing/2014/main" id="{59A5553C-8091-4957-8E5D-E1FBE7E2672B}"/>
              </a:ext>
            </a:extLst>
          </p:cNvPr>
          <p:cNvCxnSpPr>
            <a:cxnSpLocks/>
          </p:cNvCxnSpPr>
          <p:nvPr/>
        </p:nvCxnSpPr>
        <p:spPr>
          <a:xfrm flipV="1">
            <a:off x="3710628" y="4737305"/>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A91D40A-D9DB-4DB0-A125-5A423E333C52}"/>
              </a:ext>
            </a:extLst>
          </p:cNvPr>
          <p:cNvSpPr txBox="1"/>
          <p:nvPr/>
        </p:nvSpPr>
        <p:spPr>
          <a:xfrm>
            <a:off x="3578220" y="5437272"/>
            <a:ext cx="306494" cy="369332"/>
          </a:xfrm>
          <a:prstGeom prst="rect">
            <a:avLst/>
          </a:prstGeom>
          <a:noFill/>
        </p:spPr>
        <p:txBody>
          <a:bodyPr wrap="none" rtlCol="0">
            <a:spAutoFit/>
          </a:bodyPr>
          <a:lstStyle/>
          <a:p>
            <a:r>
              <a:rPr lang="en-US" dirty="0"/>
              <a:t>7</a:t>
            </a:r>
            <a:endParaRPr lang="ru-RU" dirty="0"/>
          </a:p>
        </p:txBody>
      </p:sp>
      <p:cxnSp>
        <p:nvCxnSpPr>
          <p:cNvPr id="72" name="Прямая со стрелкой 71">
            <a:extLst>
              <a:ext uri="{FF2B5EF4-FFF2-40B4-BE49-F238E27FC236}">
                <a16:creationId xmlns:a16="http://schemas.microsoft.com/office/drawing/2014/main" id="{ED3D24C3-778B-4097-B50A-8AC2E0EBDBD0}"/>
              </a:ext>
            </a:extLst>
          </p:cNvPr>
          <p:cNvCxnSpPr>
            <a:cxnSpLocks/>
          </p:cNvCxnSpPr>
          <p:nvPr/>
        </p:nvCxnSpPr>
        <p:spPr>
          <a:xfrm flipV="1">
            <a:off x="4099574" y="4731541"/>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BA10F7D2-ABCF-4954-92F7-6C88BEBA1E3A}"/>
              </a:ext>
            </a:extLst>
          </p:cNvPr>
          <p:cNvSpPr txBox="1"/>
          <p:nvPr/>
        </p:nvSpPr>
        <p:spPr>
          <a:xfrm>
            <a:off x="3967166" y="5431508"/>
            <a:ext cx="306494" cy="369332"/>
          </a:xfrm>
          <a:prstGeom prst="rect">
            <a:avLst/>
          </a:prstGeom>
          <a:noFill/>
        </p:spPr>
        <p:txBody>
          <a:bodyPr wrap="none" rtlCol="0">
            <a:spAutoFit/>
          </a:bodyPr>
          <a:lstStyle/>
          <a:p>
            <a:r>
              <a:rPr lang="en-US" dirty="0"/>
              <a:t>8</a:t>
            </a:r>
            <a:endParaRPr lang="ru-RU" dirty="0"/>
          </a:p>
        </p:txBody>
      </p:sp>
      <p:pic>
        <p:nvPicPr>
          <p:cNvPr id="7" name="Рисунок 6">
            <a:extLst>
              <a:ext uri="{FF2B5EF4-FFF2-40B4-BE49-F238E27FC236}">
                <a16:creationId xmlns:a16="http://schemas.microsoft.com/office/drawing/2014/main" id="{F1FAF31D-2D91-45A5-820E-8BE9621CBAE8}"/>
              </a:ext>
            </a:extLst>
          </p:cNvPr>
          <p:cNvPicPr>
            <a:picLocks noChangeAspect="1"/>
          </p:cNvPicPr>
          <p:nvPr/>
        </p:nvPicPr>
        <p:blipFill rotWithShape="1">
          <a:blip r:embed="rId3"/>
          <a:srcRect l="26760" t="25256" r="9637" b="18077"/>
          <a:stretch/>
        </p:blipFill>
        <p:spPr>
          <a:xfrm>
            <a:off x="347631" y="1904430"/>
            <a:ext cx="3926029" cy="2623398"/>
          </a:xfrm>
          <a:prstGeom prst="rect">
            <a:avLst/>
          </a:prstGeom>
        </p:spPr>
      </p:pic>
    </p:spTree>
    <p:extLst>
      <p:ext uri="{BB962C8B-B14F-4D97-AF65-F5344CB8AC3E}">
        <p14:creationId xmlns:p14="http://schemas.microsoft.com/office/powerpoint/2010/main" val="11277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3B3ED8-ED76-E3A0-064E-EF0778CF0E5A}"/>
              </a:ext>
            </a:extLst>
          </p:cNvPr>
          <p:cNvSpPr>
            <a:spLocks noGrp="1"/>
          </p:cNvSpPr>
          <p:nvPr>
            <p:ph type="title"/>
          </p:nvPr>
        </p:nvSpPr>
        <p:spPr>
          <a:xfrm>
            <a:off x="432663" y="299724"/>
            <a:ext cx="8596668" cy="739274"/>
          </a:xfrm>
        </p:spPr>
        <p:txBody>
          <a:bodyPr/>
          <a:lstStyle/>
          <a:p>
            <a:r>
              <a:rPr lang="en-US" dirty="0"/>
              <a:t>Results</a:t>
            </a:r>
            <a:endParaRPr lang="ru-RU" dirty="0"/>
          </a:p>
        </p:txBody>
      </p:sp>
      <p:sp>
        <p:nvSpPr>
          <p:cNvPr id="3" name="Прямоугольник 2">
            <a:extLst>
              <a:ext uri="{FF2B5EF4-FFF2-40B4-BE49-F238E27FC236}">
                <a16:creationId xmlns:a16="http://schemas.microsoft.com/office/drawing/2014/main" id="{057FC2AE-3E6B-4FE4-9D8E-A37D86CA78BE}"/>
              </a:ext>
            </a:extLst>
          </p:cNvPr>
          <p:cNvSpPr/>
          <p:nvPr/>
        </p:nvSpPr>
        <p:spPr>
          <a:xfrm>
            <a:off x="256252" y="1146238"/>
            <a:ext cx="6689652" cy="369332"/>
          </a:xfrm>
          <a:prstGeom prst="rect">
            <a:avLst/>
          </a:prstGeom>
        </p:spPr>
        <p:txBody>
          <a:bodyPr wrap="none">
            <a:spAutoFit/>
          </a:bodyPr>
          <a:lstStyle/>
          <a:p>
            <a:r>
              <a:rPr lang="en-US" dirty="0">
                <a:solidFill>
                  <a:srgbClr val="3F3F3F"/>
                </a:solidFill>
                <a:ea typeface="Trebuchet MS"/>
                <a:cs typeface="Trebuchet MS"/>
                <a:sym typeface="Trebuchet MS"/>
              </a:rPr>
              <a:t>Expression of c-ring in pBKT7R:atpH under different conditions</a:t>
            </a:r>
          </a:p>
        </p:txBody>
      </p:sp>
      <p:cxnSp>
        <p:nvCxnSpPr>
          <p:cNvPr id="5" name="Прямая со стрелкой 4">
            <a:extLst>
              <a:ext uri="{FF2B5EF4-FFF2-40B4-BE49-F238E27FC236}">
                <a16:creationId xmlns:a16="http://schemas.microsoft.com/office/drawing/2014/main" id="{DF577886-9F2C-4230-94FC-C16DD66D4DD1}"/>
              </a:ext>
            </a:extLst>
          </p:cNvPr>
          <p:cNvCxnSpPr>
            <a:cxnSpLocks/>
            <a:stCxn id="9" idx="0"/>
          </p:cNvCxnSpPr>
          <p:nvPr/>
        </p:nvCxnSpPr>
        <p:spPr>
          <a:xfrm flipH="1" flipV="1">
            <a:off x="1114708" y="4816094"/>
            <a:ext cx="3244" cy="127665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CE855AF6-08DE-4E75-A586-79431738531F}"/>
              </a:ext>
            </a:extLst>
          </p:cNvPr>
          <p:cNvSpPr/>
          <p:nvPr/>
        </p:nvSpPr>
        <p:spPr>
          <a:xfrm>
            <a:off x="244212" y="6092746"/>
            <a:ext cx="1747479" cy="400110"/>
          </a:xfrm>
          <a:prstGeom prst="rect">
            <a:avLst/>
          </a:prstGeom>
        </p:spPr>
        <p:txBody>
          <a:bodyPr wrap="square">
            <a:spAutoFit/>
          </a:bodyPr>
          <a:lstStyle/>
          <a:p>
            <a:r>
              <a:rPr lang="en-US" sz="2000" dirty="0">
                <a:solidFill>
                  <a:schemeClr val="tx1">
                    <a:lumMod val="75000"/>
                    <a:lumOff val="25000"/>
                  </a:schemeClr>
                </a:solidFill>
              </a:rPr>
              <a:t>ATP synthase</a:t>
            </a:r>
            <a:endParaRPr lang="ru-RU" sz="2000" dirty="0"/>
          </a:p>
        </p:txBody>
      </p:sp>
      <p:sp>
        <p:nvSpPr>
          <p:cNvPr id="35" name="Прямоугольник 34">
            <a:extLst>
              <a:ext uri="{FF2B5EF4-FFF2-40B4-BE49-F238E27FC236}">
                <a16:creationId xmlns:a16="http://schemas.microsoft.com/office/drawing/2014/main" id="{1A2492DE-573C-4EF2-9410-B6128A107781}"/>
              </a:ext>
            </a:extLst>
          </p:cNvPr>
          <p:cNvSpPr/>
          <p:nvPr/>
        </p:nvSpPr>
        <p:spPr>
          <a:xfrm>
            <a:off x="5451861" y="1952497"/>
            <a:ext cx="4338214" cy="3539430"/>
          </a:xfrm>
          <a:prstGeom prst="rect">
            <a:avLst/>
          </a:prstGeom>
        </p:spPr>
        <p:txBody>
          <a:bodyPr wrap="square">
            <a:spAutoFit/>
          </a:bodyPr>
          <a:lstStyle/>
          <a:p>
            <a:pPr marL="342900" indent="-342900">
              <a:buFont typeface="+mj-lt"/>
              <a:buAutoNum type="arabicPeriod"/>
            </a:pPr>
            <a:r>
              <a:rPr lang="en-US" sz="1400" dirty="0">
                <a:solidFill>
                  <a:schemeClr val="tx1">
                    <a:lumMod val="75000"/>
                    <a:lumOff val="25000"/>
                  </a:schemeClr>
                </a:solidFill>
              </a:rPr>
              <a:t>C41 pBKT7R:atpH lysate expressed in TB with the addition of IPTG</a:t>
            </a:r>
          </a:p>
          <a:p>
            <a:pPr marL="342900" indent="-342900">
              <a:buFont typeface="+mj-lt"/>
              <a:buAutoNum type="arabicPeriod"/>
            </a:pPr>
            <a:r>
              <a:rPr lang="en-US" sz="1400" dirty="0">
                <a:solidFill>
                  <a:schemeClr val="tx1">
                    <a:lumMod val="75000"/>
                    <a:lumOff val="25000"/>
                  </a:schemeClr>
                </a:solidFill>
              </a:rPr>
              <a:t>C41 pBKT7R:atpH lysate expressed in TB with lactose addition</a:t>
            </a:r>
          </a:p>
          <a:p>
            <a:pPr marL="342900" indent="-342900">
              <a:buFont typeface="+mj-lt"/>
              <a:buAutoNum type="arabicPeriod"/>
            </a:pPr>
            <a:r>
              <a:rPr lang="en-US" sz="1400" dirty="0">
                <a:solidFill>
                  <a:schemeClr val="tx1">
                    <a:lumMod val="75000"/>
                    <a:lumOff val="25000"/>
                  </a:schemeClr>
                </a:solidFill>
              </a:rPr>
              <a:t>C41 pBKT7R:atpH lysate expressed in CM with addition of IPTG</a:t>
            </a:r>
          </a:p>
          <a:p>
            <a:pPr marL="342900" indent="-342900">
              <a:buFont typeface="+mj-lt"/>
              <a:buAutoNum type="arabicPeriod"/>
            </a:pPr>
            <a:r>
              <a:rPr lang="en-US" sz="1400" dirty="0">
                <a:solidFill>
                  <a:schemeClr val="tx1">
                    <a:lumMod val="75000"/>
                    <a:lumOff val="25000"/>
                  </a:schemeClr>
                </a:solidFill>
              </a:rPr>
              <a:t>C41 pBKT7R:atpH lysate expressed in CM with addition of lactose</a:t>
            </a:r>
          </a:p>
          <a:p>
            <a:pPr marL="342900" indent="-342900">
              <a:buFont typeface="+mj-lt"/>
              <a:buAutoNum type="arabicPeriod"/>
            </a:pPr>
            <a:r>
              <a:rPr lang="en-US" sz="1400" dirty="0">
                <a:solidFill>
                  <a:schemeClr val="tx1">
                    <a:lumMod val="75000"/>
                    <a:lumOff val="25000"/>
                  </a:schemeClr>
                </a:solidFill>
              </a:rPr>
              <a:t>C41 pBKT7R:atpH lysate expressed in LB with addition of IPTG</a:t>
            </a:r>
          </a:p>
          <a:p>
            <a:pPr marL="342900" indent="-342900">
              <a:buFont typeface="+mj-lt"/>
              <a:buAutoNum type="arabicPeriod"/>
            </a:pPr>
            <a:r>
              <a:rPr lang="en-US" sz="1400" dirty="0">
                <a:solidFill>
                  <a:schemeClr val="tx1">
                    <a:lumMod val="75000"/>
                    <a:lumOff val="25000"/>
                  </a:schemeClr>
                </a:solidFill>
              </a:rPr>
              <a:t>C41 pBKT7R:atpH lysate expressed in LB with lactose addition</a:t>
            </a:r>
          </a:p>
          <a:p>
            <a:pPr marL="342900" indent="-342900">
              <a:buFont typeface="+mj-lt"/>
              <a:buAutoNum type="arabicPeriod"/>
            </a:pPr>
            <a:r>
              <a:rPr lang="en-US" sz="1400" dirty="0">
                <a:solidFill>
                  <a:schemeClr val="tx1">
                    <a:lumMod val="75000"/>
                    <a:lumOff val="25000"/>
                  </a:schemeClr>
                </a:solidFill>
              </a:rPr>
              <a:t>C41 pBKT7R:atpH lysate expressed in 2YT with addition of IPTG</a:t>
            </a:r>
          </a:p>
          <a:p>
            <a:pPr marL="342900" indent="-342900">
              <a:buFont typeface="+mj-lt"/>
              <a:buAutoNum type="arabicPeriod"/>
            </a:pPr>
            <a:r>
              <a:rPr lang="en-US" sz="1400" dirty="0">
                <a:solidFill>
                  <a:schemeClr val="tx1">
                    <a:lumMod val="75000"/>
                    <a:lumOff val="25000"/>
                  </a:schemeClr>
                </a:solidFill>
              </a:rPr>
              <a:t>C41 pBKT7R:atpH lysate expressed in 2YT with the addition of lactose</a:t>
            </a:r>
          </a:p>
        </p:txBody>
      </p:sp>
      <p:cxnSp>
        <p:nvCxnSpPr>
          <p:cNvPr id="44" name="Прямая со стрелкой 43">
            <a:extLst>
              <a:ext uri="{FF2B5EF4-FFF2-40B4-BE49-F238E27FC236}">
                <a16:creationId xmlns:a16="http://schemas.microsoft.com/office/drawing/2014/main" id="{C2764C99-3CC1-458E-945A-293BD1C980D6}"/>
              </a:ext>
            </a:extLst>
          </p:cNvPr>
          <p:cNvCxnSpPr>
            <a:cxnSpLocks/>
          </p:cNvCxnSpPr>
          <p:nvPr/>
        </p:nvCxnSpPr>
        <p:spPr>
          <a:xfrm flipV="1">
            <a:off x="1499296" y="4822738"/>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C3FC689-5B29-468B-805C-F625383302B6}"/>
              </a:ext>
            </a:extLst>
          </p:cNvPr>
          <p:cNvSpPr txBox="1"/>
          <p:nvPr/>
        </p:nvSpPr>
        <p:spPr>
          <a:xfrm>
            <a:off x="1366888" y="5522705"/>
            <a:ext cx="306494" cy="369332"/>
          </a:xfrm>
          <a:prstGeom prst="rect">
            <a:avLst/>
          </a:prstGeom>
          <a:noFill/>
        </p:spPr>
        <p:txBody>
          <a:bodyPr wrap="none" rtlCol="0">
            <a:spAutoFit/>
          </a:bodyPr>
          <a:lstStyle/>
          <a:p>
            <a:r>
              <a:rPr lang="en-US" dirty="0"/>
              <a:t>1</a:t>
            </a:r>
            <a:endParaRPr lang="ru-RU" dirty="0"/>
          </a:p>
        </p:txBody>
      </p:sp>
      <p:pic>
        <p:nvPicPr>
          <p:cNvPr id="6" name="Рисунок 4">
            <a:extLst>
              <a:ext uri="{FF2B5EF4-FFF2-40B4-BE49-F238E27FC236}">
                <a16:creationId xmlns:a16="http://schemas.microsoft.com/office/drawing/2014/main" id="{8D369705-E3F9-F678-2AD4-DE2AB69C4D22}"/>
              </a:ext>
            </a:extLst>
          </p:cNvPr>
          <p:cNvPicPr>
            <a:picLocks noChangeAspect="1"/>
          </p:cNvPicPr>
          <p:nvPr/>
        </p:nvPicPr>
        <p:blipFill rotWithShape="1">
          <a:blip r:embed="rId2"/>
          <a:srcRect l="39736" r="19446"/>
          <a:stretch/>
        </p:blipFill>
        <p:spPr>
          <a:xfrm>
            <a:off x="4348791" y="1487684"/>
            <a:ext cx="1052408" cy="3435045"/>
          </a:xfrm>
          <a:prstGeom prst="rect">
            <a:avLst/>
          </a:prstGeom>
        </p:spPr>
      </p:pic>
      <p:pic>
        <p:nvPicPr>
          <p:cNvPr id="8" name="Рисунок 7">
            <a:extLst>
              <a:ext uri="{FF2B5EF4-FFF2-40B4-BE49-F238E27FC236}">
                <a16:creationId xmlns:a16="http://schemas.microsoft.com/office/drawing/2014/main" id="{77C1224D-E941-4A59-A591-1E2C74FA685D}"/>
              </a:ext>
            </a:extLst>
          </p:cNvPr>
          <p:cNvPicPr>
            <a:picLocks noChangeAspect="1"/>
          </p:cNvPicPr>
          <p:nvPr/>
        </p:nvPicPr>
        <p:blipFill rotWithShape="1">
          <a:blip r:embed="rId3"/>
          <a:srcRect l="13354" t="23068" r="3378" b="33363"/>
          <a:stretch/>
        </p:blipFill>
        <p:spPr>
          <a:xfrm>
            <a:off x="381359" y="1869754"/>
            <a:ext cx="3935620" cy="2745631"/>
          </a:xfrm>
          <a:prstGeom prst="rect">
            <a:avLst/>
          </a:prstGeom>
        </p:spPr>
      </p:pic>
      <p:cxnSp>
        <p:nvCxnSpPr>
          <p:cNvPr id="59" name="Прямая со стрелкой 58">
            <a:extLst>
              <a:ext uri="{FF2B5EF4-FFF2-40B4-BE49-F238E27FC236}">
                <a16:creationId xmlns:a16="http://schemas.microsoft.com/office/drawing/2014/main" id="{8F7D24F5-78E8-4BC0-B8F9-F3CC20AEAEDD}"/>
              </a:ext>
            </a:extLst>
          </p:cNvPr>
          <p:cNvCxnSpPr>
            <a:cxnSpLocks/>
          </p:cNvCxnSpPr>
          <p:nvPr/>
        </p:nvCxnSpPr>
        <p:spPr>
          <a:xfrm flipV="1">
            <a:off x="1882899" y="4832893"/>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4CC661C-5408-4C7E-A026-A0BED05EC183}"/>
              </a:ext>
            </a:extLst>
          </p:cNvPr>
          <p:cNvSpPr txBox="1"/>
          <p:nvPr/>
        </p:nvSpPr>
        <p:spPr>
          <a:xfrm>
            <a:off x="1750491" y="5532860"/>
            <a:ext cx="306494" cy="369332"/>
          </a:xfrm>
          <a:prstGeom prst="rect">
            <a:avLst/>
          </a:prstGeom>
          <a:noFill/>
        </p:spPr>
        <p:txBody>
          <a:bodyPr wrap="none" rtlCol="0">
            <a:spAutoFit/>
          </a:bodyPr>
          <a:lstStyle/>
          <a:p>
            <a:r>
              <a:rPr lang="en-US" dirty="0"/>
              <a:t>2</a:t>
            </a:r>
            <a:endParaRPr lang="ru-RU" dirty="0"/>
          </a:p>
        </p:txBody>
      </p:sp>
      <p:cxnSp>
        <p:nvCxnSpPr>
          <p:cNvPr id="62" name="Прямая со стрелкой 61">
            <a:extLst>
              <a:ext uri="{FF2B5EF4-FFF2-40B4-BE49-F238E27FC236}">
                <a16:creationId xmlns:a16="http://schemas.microsoft.com/office/drawing/2014/main" id="{6E816E1C-A954-4229-BBF4-4F680B042C64}"/>
              </a:ext>
            </a:extLst>
          </p:cNvPr>
          <p:cNvCxnSpPr>
            <a:cxnSpLocks/>
          </p:cNvCxnSpPr>
          <p:nvPr/>
        </p:nvCxnSpPr>
        <p:spPr>
          <a:xfrm flipV="1">
            <a:off x="2266502" y="4832893"/>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2AB07BF-F66E-41C1-961F-6714AA8A7AC0}"/>
              </a:ext>
            </a:extLst>
          </p:cNvPr>
          <p:cNvSpPr txBox="1"/>
          <p:nvPr/>
        </p:nvSpPr>
        <p:spPr>
          <a:xfrm>
            <a:off x="2134094" y="5532860"/>
            <a:ext cx="306494" cy="369332"/>
          </a:xfrm>
          <a:prstGeom prst="rect">
            <a:avLst/>
          </a:prstGeom>
          <a:noFill/>
        </p:spPr>
        <p:txBody>
          <a:bodyPr wrap="none" rtlCol="0">
            <a:spAutoFit/>
          </a:bodyPr>
          <a:lstStyle/>
          <a:p>
            <a:r>
              <a:rPr lang="en-US" dirty="0"/>
              <a:t>3</a:t>
            </a:r>
            <a:endParaRPr lang="ru-RU" dirty="0"/>
          </a:p>
        </p:txBody>
      </p:sp>
      <p:cxnSp>
        <p:nvCxnSpPr>
          <p:cNvPr id="64" name="Прямая со стрелкой 63">
            <a:extLst>
              <a:ext uri="{FF2B5EF4-FFF2-40B4-BE49-F238E27FC236}">
                <a16:creationId xmlns:a16="http://schemas.microsoft.com/office/drawing/2014/main" id="{34B27D0C-3E13-4DC8-AA9B-085E4F68D444}"/>
              </a:ext>
            </a:extLst>
          </p:cNvPr>
          <p:cNvCxnSpPr>
            <a:cxnSpLocks/>
          </p:cNvCxnSpPr>
          <p:nvPr/>
        </p:nvCxnSpPr>
        <p:spPr>
          <a:xfrm flipV="1">
            <a:off x="2649096" y="4827129"/>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AC788D6-3EEB-42A2-A65B-06B383E73A2E}"/>
              </a:ext>
            </a:extLst>
          </p:cNvPr>
          <p:cNvSpPr txBox="1"/>
          <p:nvPr/>
        </p:nvSpPr>
        <p:spPr>
          <a:xfrm>
            <a:off x="2516688" y="5527096"/>
            <a:ext cx="306494" cy="369332"/>
          </a:xfrm>
          <a:prstGeom prst="rect">
            <a:avLst/>
          </a:prstGeom>
          <a:noFill/>
        </p:spPr>
        <p:txBody>
          <a:bodyPr wrap="none" rtlCol="0">
            <a:spAutoFit/>
          </a:bodyPr>
          <a:lstStyle/>
          <a:p>
            <a:r>
              <a:rPr lang="en-US" dirty="0"/>
              <a:t>4</a:t>
            </a:r>
            <a:endParaRPr lang="ru-RU" dirty="0"/>
          </a:p>
        </p:txBody>
      </p:sp>
      <p:cxnSp>
        <p:nvCxnSpPr>
          <p:cNvPr id="66" name="Прямая со стрелкой 65">
            <a:extLst>
              <a:ext uri="{FF2B5EF4-FFF2-40B4-BE49-F238E27FC236}">
                <a16:creationId xmlns:a16="http://schemas.microsoft.com/office/drawing/2014/main" id="{4FC25ADC-3B06-4F1C-81E2-D64CA893AF73}"/>
              </a:ext>
            </a:extLst>
          </p:cNvPr>
          <p:cNvCxnSpPr>
            <a:cxnSpLocks/>
          </p:cNvCxnSpPr>
          <p:nvPr/>
        </p:nvCxnSpPr>
        <p:spPr>
          <a:xfrm flipV="1">
            <a:off x="3031690" y="4832893"/>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D7661A-EB90-4481-B470-17107764F5FE}"/>
              </a:ext>
            </a:extLst>
          </p:cNvPr>
          <p:cNvSpPr txBox="1"/>
          <p:nvPr/>
        </p:nvSpPr>
        <p:spPr>
          <a:xfrm>
            <a:off x="2899282" y="5532860"/>
            <a:ext cx="306494" cy="369332"/>
          </a:xfrm>
          <a:prstGeom prst="rect">
            <a:avLst/>
          </a:prstGeom>
          <a:noFill/>
        </p:spPr>
        <p:txBody>
          <a:bodyPr wrap="none" rtlCol="0">
            <a:spAutoFit/>
          </a:bodyPr>
          <a:lstStyle/>
          <a:p>
            <a:r>
              <a:rPr lang="en-US" dirty="0"/>
              <a:t>5</a:t>
            </a:r>
            <a:endParaRPr lang="ru-RU" dirty="0"/>
          </a:p>
        </p:txBody>
      </p:sp>
      <p:cxnSp>
        <p:nvCxnSpPr>
          <p:cNvPr id="68" name="Прямая со стрелкой 67">
            <a:extLst>
              <a:ext uri="{FF2B5EF4-FFF2-40B4-BE49-F238E27FC236}">
                <a16:creationId xmlns:a16="http://schemas.microsoft.com/office/drawing/2014/main" id="{E19A612C-A9FB-4867-B6C4-DEA16E8258F0}"/>
              </a:ext>
            </a:extLst>
          </p:cNvPr>
          <p:cNvCxnSpPr>
            <a:cxnSpLocks/>
          </p:cNvCxnSpPr>
          <p:nvPr/>
        </p:nvCxnSpPr>
        <p:spPr>
          <a:xfrm flipV="1">
            <a:off x="3420636" y="4838657"/>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06084A6-5C01-4014-B4F7-77CFACB8C4ED}"/>
              </a:ext>
            </a:extLst>
          </p:cNvPr>
          <p:cNvSpPr txBox="1"/>
          <p:nvPr/>
        </p:nvSpPr>
        <p:spPr>
          <a:xfrm>
            <a:off x="3288228" y="5538624"/>
            <a:ext cx="306494" cy="369332"/>
          </a:xfrm>
          <a:prstGeom prst="rect">
            <a:avLst/>
          </a:prstGeom>
          <a:noFill/>
        </p:spPr>
        <p:txBody>
          <a:bodyPr wrap="none" rtlCol="0">
            <a:spAutoFit/>
          </a:bodyPr>
          <a:lstStyle/>
          <a:p>
            <a:r>
              <a:rPr lang="en-US" dirty="0"/>
              <a:t>6</a:t>
            </a:r>
            <a:endParaRPr lang="ru-RU" dirty="0"/>
          </a:p>
        </p:txBody>
      </p:sp>
      <p:cxnSp>
        <p:nvCxnSpPr>
          <p:cNvPr id="70" name="Прямая со стрелкой 69">
            <a:extLst>
              <a:ext uri="{FF2B5EF4-FFF2-40B4-BE49-F238E27FC236}">
                <a16:creationId xmlns:a16="http://schemas.microsoft.com/office/drawing/2014/main" id="{59A5553C-8091-4957-8E5D-E1FBE7E2672B}"/>
              </a:ext>
            </a:extLst>
          </p:cNvPr>
          <p:cNvCxnSpPr>
            <a:cxnSpLocks/>
          </p:cNvCxnSpPr>
          <p:nvPr/>
        </p:nvCxnSpPr>
        <p:spPr>
          <a:xfrm flipV="1">
            <a:off x="3809582" y="4838657"/>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A91D40A-D9DB-4DB0-A125-5A423E333C52}"/>
              </a:ext>
            </a:extLst>
          </p:cNvPr>
          <p:cNvSpPr txBox="1"/>
          <p:nvPr/>
        </p:nvSpPr>
        <p:spPr>
          <a:xfrm>
            <a:off x="3677174" y="5538624"/>
            <a:ext cx="306494" cy="369332"/>
          </a:xfrm>
          <a:prstGeom prst="rect">
            <a:avLst/>
          </a:prstGeom>
          <a:noFill/>
        </p:spPr>
        <p:txBody>
          <a:bodyPr wrap="none" rtlCol="0">
            <a:spAutoFit/>
          </a:bodyPr>
          <a:lstStyle/>
          <a:p>
            <a:r>
              <a:rPr lang="en-US" dirty="0"/>
              <a:t>7</a:t>
            </a:r>
            <a:endParaRPr lang="ru-RU" dirty="0"/>
          </a:p>
        </p:txBody>
      </p:sp>
      <p:cxnSp>
        <p:nvCxnSpPr>
          <p:cNvPr id="72" name="Прямая со стрелкой 71">
            <a:extLst>
              <a:ext uri="{FF2B5EF4-FFF2-40B4-BE49-F238E27FC236}">
                <a16:creationId xmlns:a16="http://schemas.microsoft.com/office/drawing/2014/main" id="{ED3D24C3-778B-4097-B50A-8AC2E0EBDBD0}"/>
              </a:ext>
            </a:extLst>
          </p:cNvPr>
          <p:cNvCxnSpPr>
            <a:cxnSpLocks/>
          </p:cNvCxnSpPr>
          <p:nvPr/>
        </p:nvCxnSpPr>
        <p:spPr>
          <a:xfrm flipV="1">
            <a:off x="4198528" y="4832893"/>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BA10F7D2-ABCF-4954-92F7-6C88BEBA1E3A}"/>
              </a:ext>
            </a:extLst>
          </p:cNvPr>
          <p:cNvSpPr txBox="1"/>
          <p:nvPr/>
        </p:nvSpPr>
        <p:spPr>
          <a:xfrm>
            <a:off x="4066120" y="5532860"/>
            <a:ext cx="306494" cy="369332"/>
          </a:xfrm>
          <a:prstGeom prst="rect">
            <a:avLst/>
          </a:prstGeom>
          <a:noFill/>
        </p:spPr>
        <p:txBody>
          <a:bodyPr wrap="none" rtlCol="0">
            <a:spAutoFit/>
          </a:bodyPr>
          <a:lstStyle/>
          <a:p>
            <a:r>
              <a:rPr lang="en-US" dirty="0"/>
              <a:t>8</a:t>
            </a:r>
            <a:endParaRPr lang="ru-RU" dirty="0"/>
          </a:p>
        </p:txBody>
      </p:sp>
    </p:spTree>
    <p:extLst>
      <p:ext uri="{BB962C8B-B14F-4D97-AF65-F5344CB8AC3E}">
        <p14:creationId xmlns:p14="http://schemas.microsoft.com/office/powerpoint/2010/main" val="130087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3B3ED8-ED76-E3A0-064E-EF0778CF0E5A}"/>
              </a:ext>
            </a:extLst>
          </p:cNvPr>
          <p:cNvSpPr>
            <a:spLocks noGrp="1"/>
          </p:cNvSpPr>
          <p:nvPr>
            <p:ph type="title"/>
          </p:nvPr>
        </p:nvSpPr>
        <p:spPr>
          <a:xfrm>
            <a:off x="432663" y="299724"/>
            <a:ext cx="8596668" cy="739274"/>
          </a:xfrm>
        </p:spPr>
        <p:txBody>
          <a:bodyPr/>
          <a:lstStyle/>
          <a:p>
            <a:r>
              <a:rPr lang="en-US" dirty="0"/>
              <a:t>Results</a:t>
            </a:r>
            <a:endParaRPr lang="ru-RU" dirty="0"/>
          </a:p>
        </p:txBody>
      </p:sp>
      <p:sp>
        <p:nvSpPr>
          <p:cNvPr id="3" name="Прямоугольник 2">
            <a:extLst>
              <a:ext uri="{FF2B5EF4-FFF2-40B4-BE49-F238E27FC236}">
                <a16:creationId xmlns:a16="http://schemas.microsoft.com/office/drawing/2014/main" id="{057FC2AE-3E6B-4FE4-9D8E-A37D86CA78BE}"/>
              </a:ext>
            </a:extLst>
          </p:cNvPr>
          <p:cNvSpPr/>
          <p:nvPr/>
        </p:nvSpPr>
        <p:spPr>
          <a:xfrm>
            <a:off x="256252" y="1146238"/>
            <a:ext cx="7973658" cy="369332"/>
          </a:xfrm>
          <a:prstGeom prst="rect">
            <a:avLst/>
          </a:prstGeom>
        </p:spPr>
        <p:txBody>
          <a:bodyPr wrap="none">
            <a:spAutoFit/>
          </a:bodyPr>
          <a:lstStyle/>
          <a:p>
            <a:r>
              <a:rPr lang="en-US" dirty="0">
                <a:solidFill>
                  <a:schemeClr val="tx1">
                    <a:lumMod val="85000"/>
                    <a:lumOff val="15000"/>
                  </a:schemeClr>
                </a:solidFill>
              </a:rPr>
              <a:t>Stages of isolation and purification of protein from </a:t>
            </a:r>
            <a:r>
              <a:rPr lang="en-US" i="1" dirty="0">
                <a:solidFill>
                  <a:schemeClr val="tx1">
                    <a:lumMod val="85000"/>
                    <a:lumOff val="15000"/>
                  </a:schemeClr>
                </a:solidFill>
              </a:rPr>
              <a:t>E.coli C41 </a:t>
            </a:r>
            <a:r>
              <a:rPr lang="en-US" dirty="0">
                <a:solidFill>
                  <a:schemeClr val="tx1">
                    <a:lumMod val="85000"/>
                    <a:lumOff val="15000"/>
                  </a:schemeClr>
                </a:solidFill>
              </a:rPr>
              <a:t>pBKT7R:atpH</a:t>
            </a:r>
            <a:endParaRPr lang="ru-RU" dirty="0">
              <a:solidFill>
                <a:schemeClr val="tx1">
                  <a:lumMod val="85000"/>
                  <a:lumOff val="15000"/>
                </a:schemeClr>
              </a:solidFill>
            </a:endParaRPr>
          </a:p>
        </p:txBody>
      </p:sp>
      <p:cxnSp>
        <p:nvCxnSpPr>
          <p:cNvPr id="5" name="Прямая со стрелкой 4">
            <a:extLst>
              <a:ext uri="{FF2B5EF4-FFF2-40B4-BE49-F238E27FC236}">
                <a16:creationId xmlns:a16="http://schemas.microsoft.com/office/drawing/2014/main" id="{DF577886-9F2C-4230-94FC-C16DD66D4DD1}"/>
              </a:ext>
            </a:extLst>
          </p:cNvPr>
          <p:cNvCxnSpPr>
            <a:cxnSpLocks/>
          </p:cNvCxnSpPr>
          <p:nvPr/>
        </p:nvCxnSpPr>
        <p:spPr>
          <a:xfrm flipV="1">
            <a:off x="3675070" y="4681050"/>
            <a:ext cx="11659" cy="102055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CE855AF6-08DE-4E75-A586-79431738531F}"/>
              </a:ext>
            </a:extLst>
          </p:cNvPr>
          <p:cNvSpPr/>
          <p:nvPr/>
        </p:nvSpPr>
        <p:spPr>
          <a:xfrm>
            <a:off x="3324788" y="5806226"/>
            <a:ext cx="1747479" cy="400110"/>
          </a:xfrm>
          <a:prstGeom prst="rect">
            <a:avLst/>
          </a:prstGeom>
        </p:spPr>
        <p:txBody>
          <a:bodyPr wrap="square">
            <a:spAutoFit/>
          </a:bodyPr>
          <a:lstStyle/>
          <a:p>
            <a:r>
              <a:rPr lang="en-US" sz="2000" dirty="0">
                <a:solidFill>
                  <a:schemeClr val="tx1">
                    <a:lumMod val="75000"/>
                    <a:lumOff val="25000"/>
                  </a:schemeClr>
                </a:solidFill>
              </a:rPr>
              <a:t>ATP synthase</a:t>
            </a:r>
            <a:endParaRPr lang="ru-RU" sz="2000" dirty="0"/>
          </a:p>
        </p:txBody>
      </p:sp>
      <p:sp>
        <p:nvSpPr>
          <p:cNvPr id="35" name="Прямоугольник 34">
            <a:extLst>
              <a:ext uri="{FF2B5EF4-FFF2-40B4-BE49-F238E27FC236}">
                <a16:creationId xmlns:a16="http://schemas.microsoft.com/office/drawing/2014/main" id="{1A2492DE-573C-4EF2-9410-B6128A107781}"/>
              </a:ext>
            </a:extLst>
          </p:cNvPr>
          <p:cNvSpPr/>
          <p:nvPr/>
        </p:nvSpPr>
        <p:spPr>
          <a:xfrm>
            <a:off x="5485765" y="2388955"/>
            <a:ext cx="4338214" cy="1631216"/>
          </a:xfrm>
          <a:prstGeom prst="rect">
            <a:avLst/>
          </a:prstGeom>
        </p:spPr>
        <p:txBody>
          <a:bodyPr wrap="square">
            <a:spAutoFit/>
          </a:bodyPr>
          <a:lstStyle/>
          <a:p>
            <a:pPr marL="342900" indent="-342900">
              <a:buFont typeface="+mj-lt"/>
              <a:buAutoNum type="arabicPeriod"/>
            </a:pPr>
            <a:r>
              <a:rPr lang="en-US" sz="1400" dirty="0">
                <a:solidFill>
                  <a:schemeClr val="tx1">
                    <a:lumMod val="75000"/>
                    <a:lumOff val="25000"/>
                  </a:schemeClr>
                </a:solidFill>
              </a:rPr>
              <a:t>Clarified Cell Lysate</a:t>
            </a:r>
          </a:p>
          <a:p>
            <a:pPr marL="342900" indent="-342900">
              <a:buFont typeface="+mj-lt"/>
              <a:buAutoNum type="arabicPeriod"/>
            </a:pPr>
            <a:r>
              <a:rPr lang="en-US" sz="1400" dirty="0">
                <a:solidFill>
                  <a:schemeClr val="tx1">
                    <a:lumMod val="75000"/>
                    <a:lumOff val="25000"/>
                  </a:schemeClr>
                </a:solidFill>
              </a:rPr>
              <a:t>Sediment after solubilization</a:t>
            </a:r>
          </a:p>
          <a:p>
            <a:pPr marL="342900" indent="-342900">
              <a:buFont typeface="+mj-lt"/>
              <a:buAutoNum type="arabicPeriod"/>
            </a:pPr>
            <a:r>
              <a:rPr lang="en-US" sz="1400" dirty="0" err="1">
                <a:solidFill>
                  <a:schemeClr val="tx1">
                    <a:lumMod val="75000"/>
                    <a:lumOff val="25000"/>
                  </a:schemeClr>
                </a:solidFill>
              </a:rPr>
              <a:t>Solubilizate</a:t>
            </a:r>
            <a:endParaRPr lang="en-US" sz="1400" dirty="0">
              <a:solidFill>
                <a:schemeClr val="tx1">
                  <a:lumMod val="75000"/>
                  <a:lumOff val="25000"/>
                </a:schemeClr>
              </a:solidFill>
            </a:endParaRPr>
          </a:p>
          <a:p>
            <a:pPr marL="342900" indent="-342900">
              <a:buFont typeface="+mj-lt"/>
              <a:buAutoNum type="arabicPeriod"/>
            </a:pPr>
            <a:r>
              <a:rPr lang="en-US" sz="1400" dirty="0">
                <a:solidFill>
                  <a:schemeClr val="tx1">
                    <a:lumMod val="65000"/>
                    <a:lumOff val="35000"/>
                  </a:schemeClr>
                </a:solidFill>
              </a:rPr>
              <a:t>Precipitation</a:t>
            </a:r>
            <a:r>
              <a:rPr lang="en-US" sz="1400" dirty="0">
                <a:solidFill>
                  <a:schemeClr val="tx1">
                    <a:lumMod val="75000"/>
                    <a:lumOff val="25000"/>
                  </a:schemeClr>
                </a:solidFill>
              </a:rPr>
              <a:t> with ammonium sulfate 3M </a:t>
            </a:r>
          </a:p>
          <a:p>
            <a:pPr marL="342900" indent="-342900">
              <a:buFont typeface="+mj-lt"/>
              <a:buAutoNum type="arabicPeriod"/>
            </a:pPr>
            <a:r>
              <a:rPr lang="en-US" sz="1400" dirty="0">
                <a:solidFill>
                  <a:schemeClr val="tx1">
                    <a:lumMod val="65000"/>
                    <a:lumOff val="35000"/>
                  </a:schemeClr>
                </a:solidFill>
              </a:rPr>
              <a:t>Precipitation </a:t>
            </a:r>
            <a:r>
              <a:rPr lang="en-US" sz="1400" dirty="0">
                <a:solidFill>
                  <a:schemeClr val="tx1">
                    <a:lumMod val="75000"/>
                    <a:lumOff val="25000"/>
                  </a:schemeClr>
                </a:solidFill>
              </a:rPr>
              <a:t>with ammonium sulfate 2.5M </a:t>
            </a:r>
          </a:p>
          <a:p>
            <a:pPr marL="342900" indent="-342900">
              <a:buFont typeface="+mj-lt"/>
              <a:buAutoNum type="arabicPeriod"/>
            </a:pPr>
            <a:r>
              <a:rPr lang="en-US" sz="1400" dirty="0">
                <a:solidFill>
                  <a:schemeClr val="tx1">
                    <a:lumMod val="65000"/>
                    <a:lumOff val="35000"/>
                  </a:schemeClr>
                </a:solidFill>
              </a:rPr>
              <a:t>Precipitation</a:t>
            </a:r>
            <a:r>
              <a:rPr lang="en-US" sz="1400" dirty="0">
                <a:solidFill>
                  <a:schemeClr val="tx1">
                    <a:lumMod val="75000"/>
                    <a:lumOff val="25000"/>
                  </a:schemeClr>
                </a:solidFill>
              </a:rPr>
              <a:t> with ammonium sulfate 2M </a:t>
            </a:r>
          </a:p>
          <a:p>
            <a:pPr marL="342900" indent="-342900">
              <a:buFont typeface="+mj-lt"/>
              <a:buAutoNum type="arabicPeriod"/>
            </a:pPr>
            <a:r>
              <a:rPr lang="en-US" sz="1400" dirty="0">
                <a:solidFill>
                  <a:schemeClr val="tx1">
                    <a:lumMod val="65000"/>
                    <a:lumOff val="35000"/>
                  </a:schemeClr>
                </a:solidFill>
              </a:rPr>
              <a:t>Precipitation</a:t>
            </a:r>
            <a:r>
              <a:rPr lang="en-US" sz="1400" dirty="0">
                <a:solidFill>
                  <a:schemeClr val="tx1">
                    <a:lumMod val="75000"/>
                    <a:lumOff val="25000"/>
                  </a:schemeClr>
                </a:solidFill>
              </a:rPr>
              <a:t> with ammonium sulfate 1.5M</a:t>
            </a:r>
          </a:p>
        </p:txBody>
      </p:sp>
      <p:cxnSp>
        <p:nvCxnSpPr>
          <p:cNvPr id="44" name="Прямая со стрелкой 43">
            <a:extLst>
              <a:ext uri="{FF2B5EF4-FFF2-40B4-BE49-F238E27FC236}">
                <a16:creationId xmlns:a16="http://schemas.microsoft.com/office/drawing/2014/main" id="{C2764C99-3CC1-458E-945A-293BD1C980D6}"/>
              </a:ext>
            </a:extLst>
          </p:cNvPr>
          <p:cNvCxnSpPr>
            <a:cxnSpLocks/>
          </p:cNvCxnSpPr>
          <p:nvPr/>
        </p:nvCxnSpPr>
        <p:spPr>
          <a:xfrm flipV="1">
            <a:off x="441812" y="4816974"/>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C3FC689-5B29-468B-805C-F625383302B6}"/>
              </a:ext>
            </a:extLst>
          </p:cNvPr>
          <p:cNvSpPr txBox="1"/>
          <p:nvPr/>
        </p:nvSpPr>
        <p:spPr>
          <a:xfrm>
            <a:off x="309404" y="5516941"/>
            <a:ext cx="306494" cy="369332"/>
          </a:xfrm>
          <a:prstGeom prst="rect">
            <a:avLst/>
          </a:prstGeom>
          <a:noFill/>
        </p:spPr>
        <p:txBody>
          <a:bodyPr wrap="none" rtlCol="0">
            <a:spAutoFit/>
          </a:bodyPr>
          <a:lstStyle/>
          <a:p>
            <a:r>
              <a:rPr lang="en-US" dirty="0"/>
              <a:t>1</a:t>
            </a:r>
            <a:endParaRPr lang="ru-RU" dirty="0"/>
          </a:p>
        </p:txBody>
      </p:sp>
      <p:pic>
        <p:nvPicPr>
          <p:cNvPr id="6" name="Рисунок 4">
            <a:extLst>
              <a:ext uri="{FF2B5EF4-FFF2-40B4-BE49-F238E27FC236}">
                <a16:creationId xmlns:a16="http://schemas.microsoft.com/office/drawing/2014/main" id="{8D369705-E3F9-F678-2AD4-DE2AB69C4D22}"/>
              </a:ext>
            </a:extLst>
          </p:cNvPr>
          <p:cNvPicPr>
            <a:picLocks noChangeAspect="1"/>
          </p:cNvPicPr>
          <p:nvPr/>
        </p:nvPicPr>
        <p:blipFill rotWithShape="1">
          <a:blip r:embed="rId2"/>
          <a:srcRect l="39736" r="19446"/>
          <a:stretch/>
        </p:blipFill>
        <p:spPr>
          <a:xfrm>
            <a:off x="4348791" y="1487684"/>
            <a:ext cx="1052408" cy="3435045"/>
          </a:xfrm>
          <a:prstGeom prst="rect">
            <a:avLst/>
          </a:prstGeom>
        </p:spPr>
      </p:pic>
      <p:cxnSp>
        <p:nvCxnSpPr>
          <p:cNvPr id="59" name="Прямая со стрелкой 58">
            <a:extLst>
              <a:ext uri="{FF2B5EF4-FFF2-40B4-BE49-F238E27FC236}">
                <a16:creationId xmlns:a16="http://schemas.microsoft.com/office/drawing/2014/main" id="{8F7D24F5-78E8-4BC0-B8F9-F3CC20AEAEDD}"/>
              </a:ext>
            </a:extLst>
          </p:cNvPr>
          <p:cNvCxnSpPr>
            <a:cxnSpLocks/>
          </p:cNvCxnSpPr>
          <p:nvPr/>
        </p:nvCxnSpPr>
        <p:spPr>
          <a:xfrm flipV="1">
            <a:off x="825415" y="4827129"/>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4CC661C-5408-4C7E-A026-A0BED05EC183}"/>
              </a:ext>
            </a:extLst>
          </p:cNvPr>
          <p:cNvSpPr txBox="1"/>
          <p:nvPr/>
        </p:nvSpPr>
        <p:spPr>
          <a:xfrm>
            <a:off x="693007" y="5527096"/>
            <a:ext cx="306494" cy="369332"/>
          </a:xfrm>
          <a:prstGeom prst="rect">
            <a:avLst/>
          </a:prstGeom>
          <a:noFill/>
        </p:spPr>
        <p:txBody>
          <a:bodyPr wrap="none" rtlCol="0">
            <a:spAutoFit/>
          </a:bodyPr>
          <a:lstStyle/>
          <a:p>
            <a:r>
              <a:rPr lang="en-US" dirty="0"/>
              <a:t>2</a:t>
            </a:r>
            <a:endParaRPr lang="ru-RU" dirty="0"/>
          </a:p>
        </p:txBody>
      </p:sp>
      <p:cxnSp>
        <p:nvCxnSpPr>
          <p:cNvPr id="62" name="Прямая со стрелкой 61">
            <a:extLst>
              <a:ext uri="{FF2B5EF4-FFF2-40B4-BE49-F238E27FC236}">
                <a16:creationId xmlns:a16="http://schemas.microsoft.com/office/drawing/2014/main" id="{6E816E1C-A954-4229-BBF4-4F680B042C64}"/>
              </a:ext>
            </a:extLst>
          </p:cNvPr>
          <p:cNvCxnSpPr>
            <a:cxnSpLocks/>
          </p:cNvCxnSpPr>
          <p:nvPr/>
        </p:nvCxnSpPr>
        <p:spPr>
          <a:xfrm flipV="1">
            <a:off x="1238073" y="4827129"/>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2AB07BF-F66E-41C1-961F-6714AA8A7AC0}"/>
              </a:ext>
            </a:extLst>
          </p:cNvPr>
          <p:cNvSpPr txBox="1"/>
          <p:nvPr/>
        </p:nvSpPr>
        <p:spPr>
          <a:xfrm>
            <a:off x="1105665" y="5527096"/>
            <a:ext cx="306494" cy="369332"/>
          </a:xfrm>
          <a:prstGeom prst="rect">
            <a:avLst/>
          </a:prstGeom>
          <a:noFill/>
        </p:spPr>
        <p:txBody>
          <a:bodyPr wrap="none" rtlCol="0">
            <a:spAutoFit/>
          </a:bodyPr>
          <a:lstStyle/>
          <a:p>
            <a:r>
              <a:rPr lang="en-US" dirty="0"/>
              <a:t>3</a:t>
            </a:r>
            <a:endParaRPr lang="ru-RU" dirty="0"/>
          </a:p>
        </p:txBody>
      </p:sp>
      <p:cxnSp>
        <p:nvCxnSpPr>
          <p:cNvPr id="64" name="Прямая со стрелкой 63">
            <a:extLst>
              <a:ext uri="{FF2B5EF4-FFF2-40B4-BE49-F238E27FC236}">
                <a16:creationId xmlns:a16="http://schemas.microsoft.com/office/drawing/2014/main" id="{34B27D0C-3E13-4DC8-AA9B-085E4F68D444}"/>
              </a:ext>
            </a:extLst>
          </p:cNvPr>
          <p:cNvCxnSpPr>
            <a:cxnSpLocks/>
          </p:cNvCxnSpPr>
          <p:nvPr/>
        </p:nvCxnSpPr>
        <p:spPr>
          <a:xfrm flipV="1">
            <a:off x="1698556" y="4827129"/>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AC788D6-3EEB-42A2-A65B-06B383E73A2E}"/>
              </a:ext>
            </a:extLst>
          </p:cNvPr>
          <p:cNvSpPr txBox="1"/>
          <p:nvPr/>
        </p:nvSpPr>
        <p:spPr>
          <a:xfrm>
            <a:off x="1566148" y="5527096"/>
            <a:ext cx="306494" cy="369332"/>
          </a:xfrm>
          <a:prstGeom prst="rect">
            <a:avLst/>
          </a:prstGeom>
          <a:noFill/>
        </p:spPr>
        <p:txBody>
          <a:bodyPr wrap="none" rtlCol="0">
            <a:spAutoFit/>
          </a:bodyPr>
          <a:lstStyle/>
          <a:p>
            <a:r>
              <a:rPr lang="en-US" dirty="0"/>
              <a:t>4</a:t>
            </a:r>
            <a:endParaRPr lang="ru-RU" dirty="0"/>
          </a:p>
        </p:txBody>
      </p:sp>
      <p:cxnSp>
        <p:nvCxnSpPr>
          <p:cNvPr id="66" name="Прямая со стрелкой 65">
            <a:extLst>
              <a:ext uri="{FF2B5EF4-FFF2-40B4-BE49-F238E27FC236}">
                <a16:creationId xmlns:a16="http://schemas.microsoft.com/office/drawing/2014/main" id="{4FC25ADC-3B06-4F1C-81E2-D64CA893AF73}"/>
              </a:ext>
            </a:extLst>
          </p:cNvPr>
          <p:cNvCxnSpPr>
            <a:cxnSpLocks/>
          </p:cNvCxnSpPr>
          <p:nvPr/>
        </p:nvCxnSpPr>
        <p:spPr>
          <a:xfrm flipV="1">
            <a:off x="2114718" y="4827129"/>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D7661A-EB90-4481-B470-17107764F5FE}"/>
              </a:ext>
            </a:extLst>
          </p:cNvPr>
          <p:cNvSpPr txBox="1"/>
          <p:nvPr/>
        </p:nvSpPr>
        <p:spPr>
          <a:xfrm>
            <a:off x="1982310" y="5527096"/>
            <a:ext cx="306494" cy="369332"/>
          </a:xfrm>
          <a:prstGeom prst="rect">
            <a:avLst/>
          </a:prstGeom>
          <a:noFill/>
        </p:spPr>
        <p:txBody>
          <a:bodyPr wrap="none" rtlCol="0">
            <a:spAutoFit/>
          </a:bodyPr>
          <a:lstStyle/>
          <a:p>
            <a:r>
              <a:rPr lang="en-US" dirty="0"/>
              <a:t>5</a:t>
            </a:r>
            <a:endParaRPr lang="ru-RU" dirty="0"/>
          </a:p>
        </p:txBody>
      </p:sp>
      <p:cxnSp>
        <p:nvCxnSpPr>
          <p:cNvPr id="68" name="Прямая со стрелкой 67">
            <a:extLst>
              <a:ext uri="{FF2B5EF4-FFF2-40B4-BE49-F238E27FC236}">
                <a16:creationId xmlns:a16="http://schemas.microsoft.com/office/drawing/2014/main" id="{E19A612C-A9FB-4867-B6C4-DEA16E8258F0}"/>
              </a:ext>
            </a:extLst>
          </p:cNvPr>
          <p:cNvCxnSpPr>
            <a:cxnSpLocks/>
          </p:cNvCxnSpPr>
          <p:nvPr/>
        </p:nvCxnSpPr>
        <p:spPr>
          <a:xfrm flipV="1">
            <a:off x="2514081" y="4827129"/>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06084A6-5C01-4014-B4F7-77CFACB8C4ED}"/>
              </a:ext>
            </a:extLst>
          </p:cNvPr>
          <p:cNvSpPr txBox="1"/>
          <p:nvPr/>
        </p:nvSpPr>
        <p:spPr>
          <a:xfrm>
            <a:off x="2381673" y="5527096"/>
            <a:ext cx="306494" cy="369332"/>
          </a:xfrm>
          <a:prstGeom prst="rect">
            <a:avLst/>
          </a:prstGeom>
          <a:noFill/>
        </p:spPr>
        <p:txBody>
          <a:bodyPr wrap="none" rtlCol="0">
            <a:spAutoFit/>
          </a:bodyPr>
          <a:lstStyle/>
          <a:p>
            <a:r>
              <a:rPr lang="en-US" dirty="0"/>
              <a:t>6</a:t>
            </a:r>
            <a:endParaRPr lang="ru-RU" dirty="0"/>
          </a:p>
        </p:txBody>
      </p:sp>
      <p:cxnSp>
        <p:nvCxnSpPr>
          <p:cNvPr id="70" name="Прямая со стрелкой 69">
            <a:extLst>
              <a:ext uri="{FF2B5EF4-FFF2-40B4-BE49-F238E27FC236}">
                <a16:creationId xmlns:a16="http://schemas.microsoft.com/office/drawing/2014/main" id="{59A5553C-8091-4957-8E5D-E1FBE7E2672B}"/>
              </a:ext>
            </a:extLst>
          </p:cNvPr>
          <p:cNvCxnSpPr>
            <a:cxnSpLocks/>
          </p:cNvCxnSpPr>
          <p:nvPr/>
        </p:nvCxnSpPr>
        <p:spPr>
          <a:xfrm flipV="1">
            <a:off x="2915003" y="4827129"/>
            <a:ext cx="0" cy="58157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A91D40A-D9DB-4DB0-A125-5A423E333C52}"/>
              </a:ext>
            </a:extLst>
          </p:cNvPr>
          <p:cNvSpPr txBox="1"/>
          <p:nvPr/>
        </p:nvSpPr>
        <p:spPr>
          <a:xfrm>
            <a:off x="2782595" y="5527096"/>
            <a:ext cx="306494" cy="369332"/>
          </a:xfrm>
          <a:prstGeom prst="rect">
            <a:avLst/>
          </a:prstGeom>
          <a:noFill/>
        </p:spPr>
        <p:txBody>
          <a:bodyPr wrap="none" rtlCol="0">
            <a:spAutoFit/>
          </a:bodyPr>
          <a:lstStyle/>
          <a:p>
            <a:r>
              <a:rPr lang="en-US" dirty="0"/>
              <a:t>7</a:t>
            </a:r>
            <a:endParaRPr lang="ru-RU" dirty="0"/>
          </a:p>
        </p:txBody>
      </p:sp>
      <p:pic>
        <p:nvPicPr>
          <p:cNvPr id="14" name="Рисунок 13">
            <a:extLst>
              <a:ext uri="{FF2B5EF4-FFF2-40B4-BE49-F238E27FC236}">
                <a16:creationId xmlns:a16="http://schemas.microsoft.com/office/drawing/2014/main" id="{B098A327-6EDC-4C87-B394-AE2424F80FFD}"/>
              </a:ext>
            </a:extLst>
          </p:cNvPr>
          <p:cNvPicPr>
            <a:picLocks noChangeAspect="1"/>
          </p:cNvPicPr>
          <p:nvPr/>
        </p:nvPicPr>
        <p:blipFill rotWithShape="1">
          <a:blip r:embed="rId3"/>
          <a:srcRect l="12033" t="26026" r="13750" b="3078"/>
          <a:stretch/>
        </p:blipFill>
        <p:spPr>
          <a:xfrm>
            <a:off x="301153" y="1809069"/>
            <a:ext cx="3897375" cy="2792273"/>
          </a:xfrm>
          <a:prstGeom prst="rect">
            <a:avLst/>
          </a:prstGeom>
        </p:spPr>
      </p:pic>
      <p:cxnSp>
        <p:nvCxnSpPr>
          <p:cNvPr id="74" name="Прямая со стрелкой 73">
            <a:extLst>
              <a:ext uri="{FF2B5EF4-FFF2-40B4-BE49-F238E27FC236}">
                <a16:creationId xmlns:a16="http://schemas.microsoft.com/office/drawing/2014/main" id="{C87CDBC9-5454-492B-9159-C97033858514}"/>
              </a:ext>
            </a:extLst>
          </p:cNvPr>
          <p:cNvCxnSpPr>
            <a:cxnSpLocks/>
          </p:cNvCxnSpPr>
          <p:nvPr/>
        </p:nvCxnSpPr>
        <p:spPr>
          <a:xfrm flipV="1">
            <a:off x="3245023" y="4681050"/>
            <a:ext cx="0" cy="151978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75" name="Прямоугольник 74">
            <a:extLst>
              <a:ext uri="{FF2B5EF4-FFF2-40B4-BE49-F238E27FC236}">
                <a16:creationId xmlns:a16="http://schemas.microsoft.com/office/drawing/2014/main" id="{C3103B99-1F45-4684-81BE-060CB38B81C7}"/>
              </a:ext>
            </a:extLst>
          </p:cNvPr>
          <p:cNvSpPr/>
          <p:nvPr/>
        </p:nvSpPr>
        <p:spPr>
          <a:xfrm>
            <a:off x="2926184" y="6305451"/>
            <a:ext cx="2982246" cy="400110"/>
          </a:xfrm>
          <a:prstGeom prst="rect">
            <a:avLst/>
          </a:prstGeom>
        </p:spPr>
        <p:txBody>
          <a:bodyPr wrap="square">
            <a:spAutoFit/>
          </a:bodyPr>
          <a:lstStyle/>
          <a:p>
            <a:r>
              <a:rPr lang="en-US" sz="2000" dirty="0">
                <a:solidFill>
                  <a:schemeClr val="tx1">
                    <a:lumMod val="75000"/>
                    <a:lumOff val="25000"/>
                  </a:schemeClr>
                </a:solidFill>
              </a:rPr>
              <a:t>Native</a:t>
            </a:r>
            <a:r>
              <a:rPr lang="ru-RU" sz="2000" dirty="0">
                <a:solidFill>
                  <a:schemeClr val="tx1">
                    <a:lumMod val="75000"/>
                    <a:lumOff val="25000"/>
                  </a:schemeClr>
                </a:solidFill>
              </a:rPr>
              <a:t> </a:t>
            </a:r>
            <a:r>
              <a:rPr lang="en-US" sz="2000" dirty="0">
                <a:solidFill>
                  <a:schemeClr val="tx1">
                    <a:lumMod val="75000"/>
                    <a:lumOff val="25000"/>
                  </a:schemeClr>
                </a:solidFill>
              </a:rPr>
              <a:t>c-ring</a:t>
            </a:r>
            <a:endParaRPr lang="ru-RU" sz="2000" dirty="0"/>
          </a:p>
        </p:txBody>
      </p:sp>
    </p:spTree>
    <p:extLst>
      <p:ext uri="{BB962C8B-B14F-4D97-AF65-F5344CB8AC3E}">
        <p14:creationId xmlns:p14="http://schemas.microsoft.com/office/powerpoint/2010/main" val="3909105786"/>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4578</TotalTime>
  <Words>1008</Words>
  <Application>Microsoft Office PowerPoint</Application>
  <PresentationFormat>Широкоэкранный</PresentationFormat>
  <Paragraphs>149</Paragraphs>
  <Slides>15</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15</vt:i4>
      </vt:variant>
    </vt:vector>
  </HeadingPairs>
  <TitlesOfParts>
    <vt:vector size="26" baseType="lpstr">
      <vt:lpstr>Arial</vt:lpstr>
      <vt:lpstr>Calibri</vt:lpstr>
      <vt:lpstr>Cambria Math</vt:lpstr>
      <vt:lpstr>MyriadPro-SemiboldSemiCn</vt:lpstr>
      <vt:lpstr>MyriadPro-SemiCn</vt:lpstr>
      <vt:lpstr>STIX-Italic</vt:lpstr>
      <vt:lpstr>STIX-Regular</vt:lpstr>
      <vt:lpstr>Times New Roman</vt:lpstr>
      <vt:lpstr>Trebuchet MS</vt:lpstr>
      <vt:lpstr>Wingdings 3</vt:lpstr>
      <vt:lpstr>Грань</vt:lpstr>
      <vt:lpstr>Studying of factors affecting the stoichiometry of the ATP synthase c‑ring. </vt:lpstr>
      <vt:lpstr>Introduction</vt:lpstr>
      <vt:lpstr>Introduction</vt:lpstr>
      <vt:lpstr>Introduction</vt:lpstr>
      <vt:lpstr>Scheme of the experiment</vt:lpstr>
      <vt:lpstr>Results</vt:lpstr>
      <vt:lpstr>Results</vt:lpstr>
      <vt:lpstr>Results</vt:lpstr>
      <vt:lpstr>Results</vt:lpstr>
      <vt:lpstr>Презентация PowerPoint</vt:lpstr>
      <vt:lpstr>Презентация PowerPoint</vt:lpstr>
      <vt:lpstr>Презентация PowerPoint</vt:lpstr>
      <vt:lpstr>Conclusion</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user</cp:lastModifiedBy>
  <cp:revision>570</cp:revision>
  <dcterms:created xsi:type="dcterms:W3CDTF">2023-01-19T16:19:08Z</dcterms:created>
  <dcterms:modified xsi:type="dcterms:W3CDTF">2023-10-29T15:43:36Z</dcterms:modified>
</cp:coreProperties>
</file>