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8" r:id="rId2"/>
    <p:sldId id="257" r:id="rId3"/>
    <p:sldId id="279" r:id="rId4"/>
    <p:sldId id="269" r:id="rId5"/>
    <p:sldId id="261" r:id="rId6"/>
    <p:sldId id="277" r:id="rId7"/>
    <p:sldId id="270" r:id="rId8"/>
    <p:sldId id="262" r:id="rId9"/>
    <p:sldId id="272" r:id="rId10"/>
    <p:sldId id="281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CC66FF"/>
    <a:srgbClr val="5B9BD5"/>
    <a:srgbClr val="8E89FB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8ACA9-A255-4827-BF4A-0E72B1C0A055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57FF7-7DB3-4160-B1E3-7B6C0643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47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57FF7-7DB3-4160-B1E3-7B6C0643120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063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57FF7-7DB3-4160-B1E3-7B6C0643120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87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57FF7-7DB3-4160-B1E3-7B6C0643120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3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7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09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79921215-146F-47D0-A0D8-C45BCFEBF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xmlns="" id="{A8E70EE7-47D2-48F3-99F6-C3DC34EC4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xmlns="" id="{BE3E872D-2989-40A6-A911-2521C1DFDD8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A0901FA-C6A4-400C-8564-00F131B573ED}"/>
              </a:ext>
            </a:extLst>
          </p:cNvPr>
          <p:cNvGrpSpPr/>
          <p:nvPr userDrawn="1"/>
        </p:nvGrpSpPr>
        <p:grpSpPr>
          <a:xfrm>
            <a:off x="259442" y="302986"/>
            <a:ext cx="936000" cy="936000"/>
            <a:chOff x="259442" y="302986"/>
            <a:chExt cx="936000" cy="936000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xmlns="" id="{5CD6E062-EC18-44B6-A0D5-2E43CB0B1499}"/>
                </a:ext>
              </a:extLst>
            </p:cNvPr>
            <p:cNvCxnSpPr/>
            <p:nvPr userDrawn="1"/>
          </p:nvCxnSpPr>
          <p:spPr>
            <a:xfrm>
              <a:off x="259442" y="302986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xmlns="" id="{30FAF38F-EF42-45EF-B006-3A69AC7B997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727442" y="-165014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821711CD-81A2-4C18-8114-90FEB4F5B99B}"/>
              </a:ext>
            </a:extLst>
          </p:cNvPr>
          <p:cNvGrpSpPr/>
          <p:nvPr userDrawn="1"/>
        </p:nvGrpSpPr>
        <p:grpSpPr>
          <a:xfrm flipH="1">
            <a:off x="10996558" y="302986"/>
            <a:ext cx="936000" cy="936000"/>
            <a:chOff x="259442" y="302986"/>
            <a:chExt cx="936000" cy="936000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xmlns="" id="{36940EA8-17F1-4A9F-81E7-50E2E7D84754}"/>
                </a:ext>
              </a:extLst>
            </p:cNvPr>
            <p:cNvCxnSpPr/>
            <p:nvPr userDrawn="1"/>
          </p:nvCxnSpPr>
          <p:spPr>
            <a:xfrm>
              <a:off x="259442" y="302986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xmlns="" id="{EAF86673-E986-4A24-AFA5-BC358A23870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727442" y="-165014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9A0230D3-5B76-4634-BA60-8DC7745F569F}"/>
              </a:ext>
            </a:extLst>
          </p:cNvPr>
          <p:cNvGrpSpPr/>
          <p:nvPr userDrawn="1"/>
        </p:nvGrpSpPr>
        <p:grpSpPr>
          <a:xfrm flipV="1">
            <a:off x="259442" y="5619014"/>
            <a:ext cx="936000" cy="936000"/>
            <a:chOff x="259442" y="302986"/>
            <a:chExt cx="936000" cy="936000"/>
          </a:xfrm>
        </p:grpSpPr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xmlns="" id="{5BB69CDC-1B95-4104-997C-8024CDDF6E19}"/>
                </a:ext>
              </a:extLst>
            </p:cNvPr>
            <p:cNvCxnSpPr/>
            <p:nvPr userDrawn="1"/>
          </p:nvCxnSpPr>
          <p:spPr>
            <a:xfrm>
              <a:off x="259442" y="302986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xmlns="" id="{AF167D79-4DE5-44FD-B670-42E32F90AB0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727442" y="-165014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09514E45-F450-427E-A4F3-C68CB4279EAE}"/>
              </a:ext>
            </a:extLst>
          </p:cNvPr>
          <p:cNvGrpSpPr/>
          <p:nvPr userDrawn="1"/>
        </p:nvGrpSpPr>
        <p:grpSpPr>
          <a:xfrm flipH="1" flipV="1">
            <a:off x="10996558" y="5619014"/>
            <a:ext cx="936000" cy="936000"/>
            <a:chOff x="259442" y="302986"/>
            <a:chExt cx="936000" cy="936000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xmlns="" id="{9C447F56-22BB-480C-B740-E2ADB2C24771}"/>
                </a:ext>
              </a:extLst>
            </p:cNvPr>
            <p:cNvCxnSpPr/>
            <p:nvPr userDrawn="1"/>
          </p:nvCxnSpPr>
          <p:spPr>
            <a:xfrm>
              <a:off x="259442" y="302986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xmlns="" id="{1D5ECD09-E935-42F7-8115-2267EE1099D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727442" y="-165014"/>
              <a:ext cx="0" cy="93600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6785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D70772B4-51C8-46F0-9DA6-DBBE6D400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4947A989-30BD-419B-8D57-51BEC913F64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730BB00-9B47-4670-8716-58D2201740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그래픽 1">
            <a:extLst>
              <a:ext uri="{FF2B5EF4-FFF2-40B4-BE49-F238E27FC236}">
                <a16:creationId xmlns:a16="http://schemas.microsoft.com/office/drawing/2014/main" xmlns="" id="{3E6FFE08-DA00-42B0-AEEC-792FD0F41A3A}"/>
              </a:ext>
            </a:extLst>
          </p:cNvPr>
          <p:cNvSpPr/>
          <p:nvPr userDrawn="1"/>
        </p:nvSpPr>
        <p:spPr>
          <a:xfrm>
            <a:off x="10285616" y="3883794"/>
            <a:ext cx="1906384" cy="2974206"/>
          </a:xfrm>
          <a:custGeom>
            <a:avLst/>
            <a:gdLst>
              <a:gd name="connsiteX0" fmla="*/ 446 w 4394261"/>
              <a:gd name="connsiteY0" fmla="*/ 6856065 h 6855619"/>
              <a:gd name="connsiteX1" fmla="*/ 4395898 w 4394261"/>
              <a:gd name="connsiteY1" fmla="*/ 446 h 685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94261" h="6855619">
                <a:moveTo>
                  <a:pt x="446" y="6856065"/>
                </a:moveTo>
                <a:cubicBezTo>
                  <a:pt x="446" y="3069811"/>
                  <a:pt x="1968366" y="446"/>
                  <a:pt x="4395898" y="446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8" name="그래픽 1">
            <a:extLst>
              <a:ext uri="{FF2B5EF4-FFF2-40B4-BE49-F238E27FC236}">
                <a16:creationId xmlns:a16="http://schemas.microsoft.com/office/drawing/2014/main" xmlns="" id="{ECEFBEFA-D10A-40FA-B886-7B0C89476038}"/>
              </a:ext>
            </a:extLst>
          </p:cNvPr>
          <p:cNvSpPr/>
          <p:nvPr userDrawn="1"/>
        </p:nvSpPr>
        <p:spPr>
          <a:xfrm flipH="1" flipV="1">
            <a:off x="-654518" y="0"/>
            <a:ext cx="1906384" cy="2974206"/>
          </a:xfrm>
          <a:custGeom>
            <a:avLst/>
            <a:gdLst>
              <a:gd name="connsiteX0" fmla="*/ 446 w 4394261"/>
              <a:gd name="connsiteY0" fmla="*/ 6856065 h 6855619"/>
              <a:gd name="connsiteX1" fmla="*/ 4395898 w 4394261"/>
              <a:gd name="connsiteY1" fmla="*/ 446 h 685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94261" h="6855619">
                <a:moveTo>
                  <a:pt x="446" y="6856065"/>
                </a:moveTo>
                <a:cubicBezTo>
                  <a:pt x="446" y="3069811"/>
                  <a:pt x="1968366" y="446"/>
                  <a:pt x="4395898" y="446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8213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5A37EE5-444E-4E99-9BCE-8B4E4413A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xmlns="" id="{A8E70EE7-47D2-48F3-99F6-C3DC34EC4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xmlns="" id="{BE3E872D-2989-40A6-A911-2521C1DFDD8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706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2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72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79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0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7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39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09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39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DF47-86C5-430F-9385-50C184AA7A5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11DE5-4133-42B4-96C3-2B8BDA6FA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0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7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0297" y="168385"/>
            <a:ext cx="11996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6538" y="1242944"/>
            <a:ext cx="485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Alexander </a:t>
            </a:r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V. </a:t>
            </a:r>
            <a:r>
              <a:rPr lang="en-US" sz="24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Belushkin</a:t>
            </a:r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Gregory 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M. </a:t>
            </a:r>
            <a:r>
              <a:rPr lang="en-US" sz="2400" dirty="0" err="1">
                <a:solidFill>
                  <a:srgbClr val="002060"/>
                </a:solidFill>
                <a:latin typeface="Constantia" panose="02030602050306030303" pitchFamily="18" charset="0"/>
              </a:rPr>
              <a:t>Arzumanyan</a:t>
            </a:r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Tatiana N. </a:t>
            </a:r>
            <a:r>
              <a:rPr lang="en-US" sz="24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Vershinina</a:t>
            </a:r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Olga Yu. </a:t>
            </a:r>
            <a:r>
              <a:rPr lang="en-US" sz="24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Ponomareva</a:t>
            </a:r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 algn="just"/>
            <a:endParaRPr lang="en-US" sz="2400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just"/>
            <a:endParaRPr lang="en-US" sz="2400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9283" y="4950006"/>
            <a:ext cx="363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onstantia" panose="02030602050306030303" pitchFamily="18" charset="0"/>
              </a:rPr>
              <a:t>Sergey N. </a:t>
            </a:r>
            <a:r>
              <a:rPr lang="en-US" sz="28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Malakhov</a:t>
            </a:r>
            <a:endParaRPr lang="ru-RU" sz="28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9210" y="1149924"/>
            <a:ext cx="4511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Frank </a:t>
            </a:r>
            <a:br>
              <a:rPr lang="en-US" sz="3600" b="1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Laboratory </a:t>
            </a:r>
            <a:br>
              <a:rPr lang="en-US" sz="3600" b="1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of Neutron Physics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6" y="1149924"/>
            <a:ext cx="1913143" cy="1022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-1465886" y="4981691"/>
            <a:ext cx="6576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Kurchatov</a:t>
            </a:r>
            <a:r>
              <a:rPr lang="ru-RU" sz="36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Complex of NBICS-nature like technologies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696" y="5524882"/>
            <a:ext cx="5363063" cy="1049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366538" y="3122303"/>
            <a:ext cx="363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Liudmila</a:t>
            </a:r>
            <a:r>
              <a:rPr lang="en-US" sz="28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nstantia" panose="02030602050306030303" pitchFamily="18" charset="0"/>
              </a:rPr>
              <a:t>I</a:t>
            </a:r>
            <a:r>
              <a:rPr lang="en-US" sz="28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Savostina</a:t>
            </a:r>
            <a:endParaRPr lang="ru-RU" sz="28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87968" y="1242257"/>
            <a:ext cx="3541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Constantia" panose="02030602050306030303" pitchFamily="18" charset="0"/>
              </a:rPr>
              <a:t>Dorota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 Marta </a:t>
            </a:r>
            <a:r>
              <a:rPr lang="en-US" sz="2400" dirty="0" err="1">
                <a:solidFill>
                  <a:srgbClr val="002060"/>
                </a:solidFill>
                <a:latin typeface="Constantia" panose="02030602050306030303" pitchFamily="18" charset="0"/>
              </a:rPr>
              <a:t>Chudoba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Elena V. </a:t>
            </a:r>
            <a:r>
              <a:rPr lang="en-US" sz="24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Raksha</a:t>
            </a:r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endParaRPr lang="en-US" sz="2400" dirty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Alexander 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B. </a:t>
            </a:r>
            <a:r>
              <a:rPr lang="en-US" sz="24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Eresko</a:t>
            </a:r>
            <a:r>
              <a:rPr lang="en-US" sz="24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Constantia" panose="02030602050306030303" pitchFamily="18" charset="0"/>
              </a:rPr>
              <a:t>Kahramon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Mamatkulov</a:t>
            </a:r>
            <a:endParaRPr lang="en-US" sz="24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51527" y="307682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36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Kazan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Federal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r"/>
            <a:r>
              <a:rPr lang="ru-RU" sz="3600" b="1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University</a:t>
            </a:r>
            <a:endParaRPr lang="ru-RU" sz="36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r"/>
            <a:r>
              <a:rPr lang="ru-RU" sz="36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Institute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of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Physics</a:t>
            </a:r>
            <a:endParaRPr lang="ru-RU" sz="3600" b="1" dirty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r"/>
            <a:r>
              <a:rPr lang="ru-RU" sz="36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5" name="Picture 4" descr="https://repository-images.githubusercontent.com/171301241/d6651580-8d5b-11e9-838d-41cec768c60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b="18788"/>
          <a:stretch/>
        </p:blipFill>
        <p:spPr bwMode="auto">
          <a:xfrm>
            <a:off x="5513696" y="3731375"/>
            <a:ext cx="2377576" cy="999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675998" y="6396335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2" y="-91439"/>
            <a:ext cx="12362688" cy="700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4428" y="397322"/>
            <a:ext cx="2862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Berold" panose="0200060000000000000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969" y="1367155"/>
            <a:ext cx="7377387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well-known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of non-steroidal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anti-inflammatory drug from the group of propionic acid derivatives.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IUPAC Name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(3-benzoylphenyl)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propanoic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analgesic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anti-inflammatory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antipyretic activity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7317101" y="633176"/>
            <a:ext cx="4270017" cy="184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317101" y="2408435"/>
            <a:ext cx="4301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Fig. 1. Chemical structure of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ketoprofen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876289" y="3510364"/>
            <a:ext cx="4927004" cy="2948794"/>
            <a:chOff x="7462190" y="3949973"/>
            <a:chExt cx="4182734" cy="243718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190" y="3949973"/>
              <a:ext cx="4182734" cy="24371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10883706" y="6011388"/>
              <a:ext cx="59479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420293" y="6289879"/>
            <a:ext cx="3634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Fig.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www.medicinehow.com/wp-content/uploads/2017/04/How-does-x-Works-02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0" y="4873752"/>
            <a:ext cx="3375856" cy="1689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53824" y="6459157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70287" y="4870315"/>
            <a:ext cx="315547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2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60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weight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254.28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g/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49" y="378101"/>
            <a:ext cx="2695660" cy="8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/>
          <a:srcRect l="11095"/>
          <a:stretch/>
        </p:blipFill>
        <p:spPr>
          <a:xfrm>
            <a:off x="1853804" y="2655709"/>
            <a:ext cx="3848155" cy="39703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4" y="819502"/>
            <a:ext cx="3787907" cy="339132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15016" y="-41675"/>
            <a:ext cx="917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silico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Raman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of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Orca – FAcc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972" y="80930"/>
            <a:ext cx="2197977" cy="14172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451479" y="1579117"/>
            <a:ext cx="29569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calculation on the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BP86/def2-SVP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 of theory (</a:t>
            </a:r>
            <a:r>
              <a:rPr 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/>
              <a:t>[1]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5016" y="6501104"/>
            <a:ext cx="9519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AdvOTce3d9a73"/>
              </a:rPr>
              <a:t>[1]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AdvOTce3d9a73"/>
              </a:rPr>
              <a:t>Neese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AdvOTce3d9a73"/>
              </a:rPr>
              <a:t> F. et al. The ORCA quantum chemistry program package //The Journal of chemical physics. – 2020. – Т. 152. – №. 22. – С. 224108.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AdvOTce3d9a73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05" y="4547779"/>
            <a:ext cx="2253044" cy="2238739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 rotWithShape="1">
          <a:blip r:embed="rId6"/>
          <a:srcRect l="-799" r="-1"/>
          <a:stretch/>
        </p:blipFill>
        <p:spPr>
          <a:xfrm>
            <a:off x="5157587" y="597082"/>
            <a:ext cx="3794314" cy="228901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95184" y="6171052"/>
            <a:ext cx="321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enantiomer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837765" y="2655709"/>
            <a:ext cx="311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enantiomer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endParaRPr lang="ru-RU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biologically active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843" y="480948"/>
            <a:ext cx="1800959" cy="338554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spectra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Объект 3"/>
          <p:cNvPicPr>
            <a:picLocks noGrp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8"/>
          <a:stretch/>
        </p:blipFill>
        <p:spPr bwMode="auto">
          <a:xfrm>
            <a:off x="7657146" y="583435"/>
            <a:ext cx="1601528" cy="684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1823921" y="6456992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74" y="2661782"/>
            <a:ext cx="1990575" cy="1757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5145" y="526297"/>
            <a:ext cx="2859922" cy="1564450"/>
          </a:xfrm>
          <a:prstGeom prst="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52843" y="4714856"/>
            <a:ext cx="1999023" cy="4265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Raman-spectrum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697426" y="1854252"/>
            <a:ext cx="1594414" cy="4265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IR-spectrum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/>
          <p:nvPr/>
        </p:nvPicPr>
        <p:blipFill>
          <a:blip r:embed="rId10"/>
          <a:stretch>
            <a:fillRect/>
          </a:stretch>
        </p:blipFill>
        <p:spPr>
          <a:xfrm>
            <a:off x="5563293" y="4292035"/>
            <a:ext cx="3663080" cy="1879017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4"/>
          <a:stretch/>
        </p:blipFill>
        <p:spPr bwMode="auto">
          <a:xfrm>
            <a:off x="7604103" y="3615011"/>
            <a:ext cx="1657858" cy="689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63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367174" y="330065"/>
            <a:ext cx="3922014" cy="2769197"/>
            <a:chOff x="773861" y="1858031"/>
            <a:chExt cx="6870503" cy="4063986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773861" y="1858031"/>
              <a:ext cx="6870503" cy="4063986"/>
              <a:chOff x="781946" y="2238613"/>
              <a:chExt cx="6870503" cy="4063986"/>
            </a:xfrm>
          </p:grpSpPr>
          <p:pic>
            <p:nvPicPr>
              <p:cNvPr id="32" name="Рисунок 31" descr="C:\Users\Капитолина Логачева\Downloads\773 Ketoprophen 26...120...25 10 Ar-40_.jp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946" y="2238613"/>
                <a:ext cx="6870503" cy="40639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Прямоугольник 32"/>
              <p:cNvSpPr/>
              <p:nvPr/>
            </p:nvSpPr>
            <p:spPr>
              <a:xfrm>
                <a:off x="781946" y="6091510"/>
                <a:ext cx="1379241" cy="1400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3025140" y="3226903"/>
              <a:ext cx="1625599" cy="663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4371509" y="1508477"/>
            <a:ext cx="4316101" cy="103411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melting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corresponds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racemic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mixture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4807" y="15580"/>
            <a:ext cx="7507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Differential Scanning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Calorimetry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(DSC) of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ketoprofen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4850" y="723811"/>
            <a:ext cx="10782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8632" y="2855132"/>
            <a:ext cx="330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DSC curve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ketoprofen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sample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863191" y="5570298"/>
            <a:ext cx="3801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NETZSCH DSC 204 F1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Phoenix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calorimeter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932" y="106987"/>
            <a:ext cx="1997019" cy="128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4413955" y="723269"/>
            <a:ext cx="4222945" cy="60323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818390" y="766997"/>
            <a:ext cx="36778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Melting point</a:t>
            </a:r>
            <a:r>
              <a:rPr lang="ru-RU" sz="28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95.2 ˚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82887" y="6410960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233722" y="1885635"/>
            <a:ext cx="2990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Heating rate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10°C/min;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Inert atmosphere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Temperature range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25–100°С.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C:\Users\Капитолина Логачева\Desktop\практика ОИЯИ\X-ray\x-ray_ketoprofen5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9541" r="9594" b="3368"/>
          <a:stretch/>
        </p:blipFill>
        <p:spPr bwMode="auto">
          <a:xfrm>
            <a:off x="9220" y="3676977"/>
            <a:ext cx="4279968" cy="28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213790" y="6429293"/>
            <a:ext cx="406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X-ray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diffractogram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ketoprofen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sample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81900" y="1426231"/>
            <a:ext cx="35619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NETZSCH DSC 204 F1 Phoenix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calorimeter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JINR)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459" y="3049719"/>
            <a:ext cx="1322614" cy="2338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9273648" y="6013630"/>
            <a:ext cx="2978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metal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filter;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=1,7889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Å;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range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θ: 5-60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243498" y="5352075"/>
            <a:ext cx="3047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Diffractometer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EMPYREAN (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PANalytical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JINR)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94807" y="3182634"/>
            <a:ext cx="6561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X-Ray powder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diffraction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(XRPD) of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279968" y="5155826"/>
            <a:ext cx="4490920" cy="16101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X-ray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powder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DSC, it was confirmed that the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 is in a crystalline form and corresponds to a racemic mixture of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361555" y="3720245"/>
            <a:ext cx="4409333" cy="123190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powder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diffractogram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sample contains sharp peaks which are indicate the crystalline structure of the object. 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2671" y="0"/>
            <a:ext cx="2499329" cy="20164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81042"/>
            <a:ext cx="10515600" cy="1325563"/>
          </a:xfrm>
        </p:spPr>
        <p:txBody>
          <a:bodyPr>
            <a:normAutofit/>
          </a:bodyPr>
          <a:lstStyle/>
          <a:p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Fourier-transform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infrared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FTIR)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9792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0821" y="895049"/>
            <a:ext cx="2953222" cy="400110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spectrum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37657" y="6396335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93245" y="1938563"/>
            <a:ext cx="27027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Nicolet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iS5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FTIR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270064" y="722376"/>
            <a:ext cx="9663309" cy="6135624"/>
            <a:chOff x="101754" y="377932"/>
            <a:chExt cx="10763280" cy="646245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1754" y="377932"/>
              <a:ext cx="10763280" cy="6069723"/>
              <a:chOff x="101754" y="377932"/>
              <a:chExt cx="10763280" cy="6069723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3"/>
              <a:srcRect b="5795"/>
              <a:stretch/>
            </p:blipFill>
            <p:spPr>
              <a:xfrm>
                <a:off x="101754" y="2154765"/>
                <a:ext cx="5467169" cy="4292890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4866" y="377932"/>
                <a:ext cx="3450832" cy="1887692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5"/>
              <a:srcRect l="8080" r="748" b="10127"/>
              <a:stretch/>
            </p:blipFill>
            <p:spPr>
              <a:xfrm>
                <a:off x="5580725" y="3548241"/>
                <a:ext cx="5284309" cy="2857123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1481" y="6478438"/>
              <a:ext cx="1962150" cy="361950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6303941" y="2015455"/>
            <a:ext cx="3089303" cy="160391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463644" y="2786199"/>
            <a:ext cx="27787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KBr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disks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0.3%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Kurchatov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omplex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NBICS-technologies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69995" y="6001465"/>
            <a:ext cx="29724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transmission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99957" y="1954812"/>
            <a:ext cx="299328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frequencies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correlated with the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modes by matching the calculated and experimental data.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281610" y="5439175"/>
            <a:ext cx="30724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range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400-4000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sz="21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767" y="757573"/>
            <a:ext cx="3499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 of the carbonyl bonds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Hydroxide group stretching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 with deformation of aromatic rings bonds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2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7" y="1124713"/>
            <a:ext cx="6374039" cy="55331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17686"/>
            <a:ext cx="10515600" cy="1325563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Raman-spectroscopy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onfotec MR200 - ЭМТИО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666" y="215904"/>
            <a:ext cx="2617890" cy="27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272016" y="2947404"/>
            <a:ext cx="2919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Confotec</a:t>
            </a: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MR200 </a:t>
            </a:r>
            <a:r>
              <a:rPr lang="ru-RU" alt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microspectrometer</a:t>
            </a:r>
            <a:r>
              <a:rPr lang="ru-RU" alt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NIKON </a:t>
            </a:r>
            <a:r>
              <a:rPr lang="ru-RU" alt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upright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microscope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JINR)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26040" y="5914572"/>
            <a:ext cx="14806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473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02738" y="4997017"/>
            <a:ext cx="2927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range</a:t>
            </a:r>
            <a:r>
              <a:rPr lang="ru-RU" sz="21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dirty="0" smtClean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en-US" sz="21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-4000 cm</a:t>
            </a:r>
            <a:r>
              <a:rPr lang="en-US" sz="2100" baseline="300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54910" y="6396335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905" y="2749299"/>
            <a:ext cx="3390644" cy="1854768"/>
          </a:xfrm>
          <a:prstGeom prst="rect">
            <a:avLst/>
          </a:prstGeom>
        </p:spPr>
      </p:pic>
      <p:pic>
        <p:nvPicPr>
          <p:cNvPr id="7" name="Рисунок 6" descr="C:\Users\Капитолина Логачева\Desktop\конференция ОИЯИ\Ketoprofen_30sec_40x_473nm_grat-600_pin-100.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49" y="215904"/>
            <a:ext cx="2810089" cy="211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639577" y="2252446"/>
            <a:ext cx="2763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Microimage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39199" y="4870680"/>
            <a:ext cx="2763540" cy="17093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frequencies were correlated with the oscillation 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matching the calculated and experimental data.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821" y="895049"/>
            <a:ext cx="2953222" cy="400110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spectrum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04"/>
          <a:stretch/>
        </p:blipFill>
        <p:spPr>
          <a:xfrm>
            <a:off x="755370" y="604719"/>
            <a:ext cx="4838328" cy="3698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392" y="572209"/>
            <a:ext cx="4847890" cy="3791175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755370" y="4420775"/>
            <a:ext cx="10671778" cy="693494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2931" y="53153"/>
            <a:ext cx="9039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vs in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silico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and Raman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of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191256" y="5308116"/>
            <a:ext cx="5760720" cy="14105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selected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 of theory (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BP86/def2-SVP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corresponds well</a:t>
            </a:r>
            <a:r>
              <a:rPr lang="en-US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experimentally obtained spectra and is suitable for predicting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and Raman spectrum of </a:t>
            </a:r>
            <a:r>
              <a:rPr lang="en-US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6670" y="699042"/>
            <a:ext cx="2656435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(0,99± 0,00)*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8034" y="1103180"/>
            <a:ext cx="159370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= 0,99953 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8398" y="2770707"/>
            <a:ext cx="2088459" cy="338554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IR spectroscopy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9576" y="4420775"/>
            <a:ext cx="1127963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There </a:t>
            </a:r>
            <a:r>
              <a:rPr lang="en-US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is  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good agreement between the experimental and calculated in the DFT approximation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</a:t>
            </a:r>
            <a:r>
              <a:rPr lang="en-US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frequencies of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ketoprofen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with </a:t>
            </a:r>
            <a:r>
              <a:rPr lang="en-US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values 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 the </a:t>
            </a:r>
            <a:r>
              <a:rPr lang="en-US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coefficients 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 linear correlation.</a:t>
            </a:r>
            <a:endParaRPr lang="ru-RU" sz="1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82779" y="658724"/>
            <a:ext cx="2791149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(0,9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± 0,00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)*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77853" y="1092124"/>
            <a:ext cx="1593706" cy="421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= 0,99</a:t>
            </a:r>
            <a:r>
              <a:rPr lang="ru-R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833</a:t>
            </a:r>
            <a:r>
              <a:rPr lang="en-US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97968" y="2770707"/>
            <a:ext cx="2615264" cy="338554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Raman- spectroscopy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754910" y="6396335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xmlns="" id="{32861DC4-14B1-453E-9A9B-00F1A005E9D9}"/>
              </a:ext>
            </a:extLst>
          </p:cNvPr>
          <p:cNvSpPr/>
          <p:nvPr/>
        </p:nvSpPr>
        <p:spPr>
          <a:xfrm>
            <a:off x="1236598" y="849770"/>
            <a:ext cx="10864822" cy="785103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chemeClr val="accent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75998" y="6396335"/>
            <a:ext cx="103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0627" y="817701"/>
            <a:ext cx="1060313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investigated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 determined by experimental methods correspond to those given in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racemic mixture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300" dirty="0"/>
          </a:p>
        </p:txBody>
      </p:sp>
      <p:sp>
        <p:nvSpPr>
          <p:cNvPr id="10" name="사각형: 둥근 모서리 4">
            <a:extLst>
              <a:ext uri="{FF2B5EF4-FFF2-40B4-BE49-F238E27FC236}">
                <a16:creationId xmlns:a16="http://schemas.microsoft.com/office/drawing/2014/main" xmlns="" id="{32861DC4-14B1-453E-9A9B-00F1A005E9D9}"/>
              </a:ext>
            </a:extLst>
          </p:cNvPr>
          <p:cNvSpPr/>
          <p:nvPr/>
        </p:nvSpPr>
        <p:spPr>
          <a:xfrm>
            <a:off x="733614" y="1871836"/>
            <a:ext cx="11323597" cy="118923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chemeClr val="accent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사각형: 둥근 모서리 4">
            <a:extLst>
              <a:ext uri="{FF2B5EF4-FFF2-40B4-BE49-F238E27FC236}">
                <a16:creationId xmlns:a16="http://schemas.microsoft.com/office/drawing/2014/main" xmlns="" id="{32861DC4-14B1-453E-9A9B-00F1A005E9D9}"/>
              </a:ext>
            </a:extLst>
          </p:cNvPr>
          <p:cNvSpPr/>
          <p:nvPr/>
        </p:nvSpPr>
        <p:spPr>
          <a:xfrm>
            <a:off x="121410" y="3329551"/>
            <a:ext cx="10762249" cy="1976963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chemeClr val="accent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2629" y="1871836"/>
            <a:ext cx="10832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powder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 and DSC, it was confirmed that the </a:t>
            </a:r>
            <a:r>
              <a:rPr lang="en-US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 is in a crystalline form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corresponds to a racemic mixture of </a:t>
            </a:r>
            <a:r>
              <a:rPr lang="en-US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68208" y="2802073"/>
            <a:ext cx="10138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068" y="3329551"/>
            <a:ext cx="99109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joint analysis of the experimental and molecular modeling data was carried out. As a result,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peaks in the experimental IR and Raman spectra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main structural fragments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performed.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intensive peaks in these spectra corresponds to the v(C-O) and v(C=O) vibrations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사각형: 둥근 모서리 4">
            <a:extLst>
              <a:ext uri="{FF2B5EF4-FFF2-40B4-BE49-F238E27FC236}">
                <a16:creationId xmlns:a16="http://schemas.microsoft.com/office/drawing/2014/main" xmlns="" id="{32861DC4-14B1-453E-9A9B-00F1A005E9D9}"/>
              </a:ext>
            </a:extLst>
          </p:cNvPr>
          <p:cNvSpPr/>
          <p:nvPr/>
        </p:nvSpPr>
        <p:spPr>
          <a:xfrm>
            <a:off x="55103" y="5509195"/>
            <a:ext cx="10203137" cy="1274647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chemeClr val="accent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0" y="175736"/>
            <a:ext cx="841219" cy="997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950" y="5285917"/>
            <a:ext cx="1615154" cy="11104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7744" y="5498665"/>
            <a:ext cx="9856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good agreement between the experimental and calculated in the DFT approximation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frequencies of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ketoprofen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using the selected level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theory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(BP86/def2-SVP)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/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208" y="58098"/>
            <a:ext cx="3743288" cy="7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11938</TotalTime>
  <Words>605</Words>
  <Application>Microsoft Office PowerPoint</Application>
  <PresentationFormat>Широкоэкранный</PresentationFormat>
  <Paragraphs>102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맑은 고딕</vt:lpstr>
      <vt:lpstr>AdvOTce3d9a73</vt:lpstr>
      <vt:lpstr>Arial</vt:lpstr>
      <vt:lpstr>Berold</vt:lpstr>
      <vt:lpstr>Calibri</vt:lpstr>
      <vt:lpstr>Calibri Light</vt:lpstr>
      <vt:lpstr>Constantia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Fourier-transform infrared spectroscopy (FTIR) of ketoprofen </vt:lpstr>
      <vt:lpstr> Raman-spectroscopy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Капитолина Логачева</dc:creator>
  <cp:lastModifiedBy>Капитолина Логачева</cp:lastModifiedBy>
  <cp:revision>126</cp:revision>
  <dcterms:created xsi:type="dcterms:W3CDTF">2023-10-17T20:15:41Z</dcterms:created>
  <dcterms:modified xsi:type="dcterms:W3CDTF">2023-10-29T16:16:05Z</dcterms:modified>
</cp:coreProperties>
</file>