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notesMasterIdLst>
    <p:notesMasterId r:id="rId19"/>
  </p:notesMasterIdLst>
  <p:sldIdLst>
    <p:sldId id="256" r:id="rId2"/>
    <p:sldId id="534" r:id="rId3"/>
    <p:sldId id="531" r:id="rId4"/>
    <p:sldId id="507" r:id="rId5"/>
    <p:sldId id="540" r:id="rId6"/>
    <p:sldId id="418" r:id="rId7"/>
    <p:sldId id="419" r:id="rId8"/>
    <p:sldId id="535" r:id="rId9"/>
    <p:sldId id="541" r:id="rId10"/>
    <p:sldId id="542" r:id="rId11"/>
    <p:sldId id="523" r:id="rId12"/>
    <p:sldId id="526" r:id="rId13"/>
    <p:sldId id="527" r:id="rId14"/>
    <p:sldId id="536" r:id="rId15"/>
    <p:sldId id="537" r:id="rId16"/>
    <p:sldId id="538" r:id="rId17"/>
    <p:sldId id="506" r:id="rId18"/>
  </p:sldIdLst>
  <p:sldSz cx="9144000" cy="6858000" type="screen4x3"/>
  <p:notesSz cx="6797675" cy="987425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Angsana New"/>
        <a:cs typeface="Angsana New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5CDB7"/>
    <a:srgbClr val="5B9BD5"/>
    <a:srgbClr val="F8CBAD"/>
    <a:srgbClr val="0063B1"/>
    <a:srgbClr val="B2C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87" autoAdjust="0"/>
  </p:normalViewPr>
  <p:slideViewPr>
    <p:cSldViewPr>
      <p:cViewPr varScale="1">
        <p:scale>
          <a:sx n="89" d="100"/>
          <a:sy n="89" d="100"/>
        </p:scale>
        <p:origin x="13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/>
              <a:t>Click to edit Master text styles</a:t>
            </a:r>
          </a:p>
          <a:p>
            <a:pPr lvl="1"/>
            <a:r>
              <a:rPr lang="th-TH" noProof="0"/>
              <a:t>Second level</a:t>
            </a:r>
          </a:p>
          <a:p>
            <a:pPr lvl="2"/>
            <a:r>
              <a:rPr lang="th-TH" noProof="0"/>
              <a:t>Third level</a:t>
            </a:r>
          </a:p>
          <a:p>
            <a:pPr lvl="3"/>
            <a:r>
              <a:rPr lang="th-TH" noProof="0"/>
              <a:t>Fourth level</a:t>
            </a:r>
          </a:p>
          <a:p>
            <a:pPr lvl="4"/>
            <a:r>
              <a:rPr lang="th-TH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442CA0CF-33EA-4A8B-AD96-C7B54C1B935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344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10FD055A-21BF-461B-AD6C-569459E3666B}" type="slidenum">
              <a:rPr lang="en-US" altLang="ru-RU" smtClean="0">
                <a:latin typeface="Arial" panose="020B0604020202020204" pitchFamily="34" charset="0"/>
              </a:rPr>
              <a:pPr/>
              <a:t>1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7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9A4B196A-3309-457F-8C73-CD31D4C51D92}" type="slidenum">
              <a:rPr lang="en-US" altLang="ru-RU" smtClean="0">
                <a:latin typeface="Arial" panose="020B0604020202020204" pitchFamily="34" charset="0"/>
              </a:rPr>
              <a:pPr/>
              <a:t>6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6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076A2B44-8646-4384-A5C1-43885ED84DBD}" type="slidenum">
              <a:rPr lang="en-US" altLang="ru-RU" smtClean="0">
                <a:latin typeface="Arial" panose="020B0604020202020204" pitchFamily="34" charset="0"/>
              </a:rPr>
              <a:pPr/>
              <a:t>7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8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7BC75841-8598-4918-86A0-DF351699F56F}" type="slidenum">
              <a:rPr lang="en-US" altLang="ru-RU" smtClean="0">
                <a:latin typeface="Arial" panose="020B0604020202020204" pitchFamily="34" charset="0"/>
              </a:rPr>
              <a:pPr/>
              <a:t>8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0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93E43E07-E308-4682-A824-D3B7A9556494}" type="slidenum">
              <a:rPr lang="en-US" altLang="ru-RU" smtClean="0">
                <a:latin typeface="Arial" panose="020B0604020202020204" pitchFamily="34" charset="0"/>
              </a:rPr>
              <a:pPr/>
              <a:t>9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7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fld id="{109818D3-ADC2-4136-8BB7-2ACF571AAE75}" type="slidenum">
              <a:rPr lang="en-US" altLang="ru-RU" smtClean="0">
                <a:latin typeface="Arial" panose="020B0604020202020204" pitchFamily="34" charset="0"/>
              </a:rPr>
              <a:pPr/>
              <a:t>10</a:t>
            </a:fld>
            <a:endParaRPr lang="th-TH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2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D352-D5CF-4313-9F7E-3C151852C7B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448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A7617-1A31-4BA8-88DA-E17C20B617E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256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D90A-9D58-4392-9FBC-557E285CC24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0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0502-7BDB-48B6-ABF8-EC1D42E007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323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F62C-0764-423F-8D78-15809002D1D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132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2BBEB-29BB-4E07-ACDA-7BCAED1E94C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705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855A1-8CD8-453A-9AA8-FA26D392E56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009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1196A-2FCF-4C72-B561-468F3DF0C16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110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F42F-7AB3-46A4-8B6C-8ED11DC8E1B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01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FB3E0-CF20-4DFE-9FCE-840E4D4D97E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485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57AAC-27ED-4D10-B403-49DE3345444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255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ea typeface="+mn-ea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D2CF3CE-BAF4-476D-BD22-7280C641B53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Angsana New" pitchFamily="18" charset="-120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Angsana New" pitchFamily="18" charset="-120"/>
          <a:cs typeface="Angsana New" panose="02020603050405020304" pitchFamily="18" charset="-34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Angsana New" pitchFamily="18" charset="-120"/>
          <a:cs typeface="Angsana New" panose="02020603050405020304" pitchFamily="18" charset="-34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Angsana New" pitchFamily="18" charset="-120"/>
          <a:cs typeface="Angsana New" panose="02020603050405020304" pitchFamily="18" charset="-34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Angsana New" pitchFamily="18" charset="-120"/>
          <a:cs typeface="Angsana New" panose="02020603050405020304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Cordia New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Cordia New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Cordia New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Cordia New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Cordia New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590800"/>
            <a:ext cx="9151938" cy="16764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8575" y="2819400"/>
            <a:ext cx="9123363" cy="1219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ru-RU" sz="4400" b="1" kern="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b="1" kern="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600" b="1" dirty="0">
                <a:cs typeface="Cordia New" panose="020B0502040204020203" pitchFamily="34" charset="-34"/>
              </a:rPr>
              <a:t>Electron string ion source (ESIS) ion trap </a:t>
            </a:r>
            <a:endParaRPr lang="en-US" sz="3600" b="1" dirty="0" smtClean="0">
              <a:cs typeface="Cordia New" panose="020B0502040204020203" pitchFamily="34" charset="-34"/>
            </a:endParaRPr>
          </a:p>
          <a:p>
            <a:pPr>
              <a:defRPr/>
            </a:pPr>
            <a:r>
              <a:rPr lang="en-US" sz="3600" b="1" dirty="0" smtClean="0">
                <a:cs typeface="Cordia New" panose="020B0502040204020203" pitchFamily="34" charset="-34"/>
              </a:rPr>
              <a:t>control </a:t>
            </a:r>
            <a:r>
              <a:rPr lang="en-US" sz="3600" b="1" dirty="0">
                <a:cs typeface="Cordia New" panose="020B0502040204020203" pitchFamily="34" charset="-34"/>
              </a:rPr>
              <a:t>system development</a:t>
            </a:r>
          </a:p>
        </p:txBody>
      </p:sp>
      <p:sp>
        <p:nvSpPr>
          <p:cNvPr id="3076" name="Rectangle 2"/>
          <p:cNvSpPr txBox="1">
            <a:spLocks noChangeArrowheads="1"/>
          </p:cNvSpPr>
          <p:nvPr/>
        </p:nvSpPr>
        <p:spPr bwMode="auto">
          <a:xfrm>
            <a:off x="4981575" y="5257800"/>
            <a:ext cx="4086225" cy="12033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t>Butenko Elizaveta</a:t>
            </a:r>
            <a:endParaRPr lang="en-US" alt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t>LHEP JINR </a:t>
            </a:r>
            <a:r>
              <a:rPr lang="en-US" alt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t>engineer</a:t>
            </a:r>
            <a:endParaRPr lang="en-US" altLang="ru-RU" sz="2400" b="1" dirty="0">
              <a:solidFill>
                <a:schemeClr val="tx2"/>
              </a:solidFill>
              <a:latin typeface="Calibri Light" panose="020F030202020403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7" name="Picture 14" descr="ÐÐ°ÑÑÐ¸Ð½ÐºÐ¸ Ð¿Ð¾ Ð·Ð°Ð¿ÑÐ¾ÑÑ nica ji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01763"/>
            <a:ext cx="1371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9538"/>
            <a:ext cx="10953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Прямоугольник 3"/>
          <p:cNvSpPr>
            <a:spLocks noChangeArrowheads="1"/>
          </p:cNvSpPr>
          <p:nvPr/>
        </p:nvSpPr>
        <p:spPr bwMode="auto">
          <a:xfrm>
            <a:off x="2505075" y="152400"/>
            <a:ext cx="495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/>
            <a:r>
              <a:rPr lang="en-US" altLang="ru-RU" sz="2000" b="1">
                <a:solidFill>
                  <a:schemeClr val="tx2"/>
                </a:solidFill>
                <a:latin typeface="Calibri Light" panose="020F0302020204030204" pitchFamily="34" charset="0"/>
              </a:rPr>
              <a:t>The XXVII International Scientific Conference </a:t>
            </a:r>
          </a:p>
          <a:p>
            <a:pPr algn="ctr"/>
            <a:r>
              <a:rPr lang="en-US" altLang="ru-RU" sz="2000" b="1">
                <a:solidFill>
                  <a:schemeClr val="tx2"/>
                </a:solidFill>
                <a:latin typeface="Calibri Light" panose="020F0302020204030204" pitchFamily="34" charset="0"/>
              </a:rPr>
              <a:t>of Young Scientists and Specialists (AYSS-2023)</a:t>
            </a:r>
          </a:p>
          <a:p>
            <a:pPr algn="ctr"/>
            <a:r>
              <a:rPr lang="en-US" altLang="ru-RU" sz="2000" b="1">
                <a:solidFill>
                  <a:schemeClr val="tx2"/>
                </a:solidFill>
                <a:latin typeface="Calibri Light" panose="020F0302020204030204" pitchFamily="34" charset="0"/>
              </a:rPr>
              <a:t>30 October - 3 November 2023 </a:t>
            </a:r>
            <a:endParaRPr lang="ru-RU" altLang="ru-RU" sz="20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80" name="Picture 15" descr="https://indico.jinr.ru/event/3792/attachments/16012/27233/AYSS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700"/>
            <a:ext cx="8445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2578100"/>
            <a:ext cx="60499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4611688"/>
            <a:ext cx="604996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638175"/>
            <a:ext cx="60499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17414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10/17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7415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7416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2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/>
              <a:t>Beam extraction</a:t>
            </a:r>
            <a:endParaRPr lang="en-US" sz="4000" b="1" dirty="0"/>
          </a:p>
        </p:txBody>
      </p:sp>
      <p:sp>
        <p:nvSpPr>
          <p:cNvPr id="3" name="Полилиния 2"/>
          <p:cNvSpPr/>
          <p:nvPr/>
        </p:nvSpPr>
        <p:spPr>
          <a:xfrm flipH="1">
            <a:off x="4665663" y="1274763"/>
            <a:ext cx="1960562" cy="1206500"/>
          </a:xfrm>
          <a:custGeom>
            <a:avLst/>
            <a:gdLst>
              <a:gd name="connsiteX0" fmla="*/ 0 w 2691441"/>
              <a:gd name="connsiteY0" fmla="*/ 43984 h 1553606"/>
              <a:gd name="connsiteX1" fmla="*/ 483079 w 2691441"/>
              <a:gd name="connsiteY1" fmla="*/ 147501 h 1553606"/>
              <a:gd name="connsiteX2" fmla="*/ 1682151 w 2691441"/>
              <a:gd name="connsiteY2" fmla="*/ 1260308 h 1553606"/>
              <a:gd name="connsiteX3" fmla="*/ 2691441 w 2691441"/>
              <a:gd name="connsiteY3" fmla="*/ 1553606 h 1553606"/>
              <a:gd name="connsiteX0" fmla="*/ 0 w 2721719"/>
              <a:gd name="connsiteY0" fmla="*/ 32602 h 1578558"/>
              <a:gd name="connsiteX1" fmla="*/ 513357 w 2721719"/>
              <a:gd name="connsiteY1" fmla="*/ 172453 h 1578558"/>
              <a:gd name="connsiteX2" fmla="*/ 1712429 w 2721719"/>
              <a:gd name="connsiteY2" fmla="*/ 1285260 h 1578558"/>
              <a:gd name="connsiteX3" fmla="*/ 2721719 w 2721719"/>
              <a:gd name="connsiteY3" fmla="*/ 1578558 h 1578558"/>
              <a:gd name="connsiteX0" fmla="*/ 0 w 2721719"/>
              <a:gd name="connsiteY0" fmla="*/ 8785 h 1554741"/>
              <a:gd name="connsiteX1" fmla="*/ 513357 w 2721719"/>
              <a:gd name="connsiteY1" fmla="*/ 148636 h 1554741"/>
              <a:gd name="connsiteX2" fmla="*/ 1712429 w 2721719"/>
              <a:gd name="connsiteY2" fmla="*/ 1261443 h 1554741"/>
              <a:gd name="connsiteX3" fmla="*/ 2721719 w 2721719"/>
              <a:gd name="connsiteY3" fmla="*/ 1554741 h 1554741"/>
              <a:gd name="connsiteX0" fmla="*/ 180 w 2721899"/>
              <a:gd name="connsiteY0" fmla="*/ 0 h 1545956"/>
              <a:gd name="connsiteX1" fmla="*/ 513537 w 2721899"/>
              <a:gd name="connsiteY1" fmla="*/ 139851 h 1545956"/>
              <a:gd name="connsiteX2" fmla="*/ 1712609 w 2721899"/>
              <a:gd name="connsiteY2" fmla="*/ 1252658 h 1545956"/>
              <a:gd name="connsiteX3" fmla="*/ 2721899 w 2721899"/>
              <a:gd name="connsiteY3" fmla="*/ 1545956 h 1545956"/>
              <a:gd name="connsiteX0" fmla="*/ 5874 w 2727593"/>
              <a:gd name="connsiteY0" fmla="*/ 1018 h 1546974"/>
              <a:gd name="connsiteX1" fmla="*/ 519231 w 2727593"/>
              <a:gd name="connsiteY1" fmla="*/ 140869 h 1546974"/>
              <a:gd name="connsiteX2" fmla="*/ 1718303 w 2727593"/>
              <a:gd name="connsiteY2" fmla="*/ 1253676 h 1546974"/>
              <a:gd name="connsiteX3" fmla="*/ 2727593 w 2727593"/>
              <a:gd name="connsiteY3" fmla="*/ 1546974 h 1546974"/>
              <a:gd name="connsiteX0" fmla="*/ 5874 w 2727593"/>
              <a:gd name="connsiteY0" fmla="*/ 0 h 1545956"/>
              <a:gd name="connsiteX1" fmla="*/ 519231 w 2727593"/>
              <a:gd name="connsiteY1" fmla="*/ 139851 h 1545956"/>
              <a:gd name="connsiteX2" fmla="*/ 1718303 w 2727593"/>
              <a:gd name="connsiteY2" fmla="*/ 1252658 h 1545956"/>
              <a:gd name="connsiteX3" fmla="*/ 2727593 w 2727593"/>
              <a:gd name="connsiteY3" fmla="*/ 1545956 h 1545956"/>
              <a:gd name="connsiteX0" fmla="*/ 5874 w 2727593"/>
              <a:gd name="connsiteY0" fmla="*/ 6180 h 1552136"/>
              <a:gd name="connsiteX1" fmla="*/ 519231 w 2727593"/>
              <a:gd name="connsiteY1" fmla="*/ 146031 h 1552136"/>
              <a:gd name="connsiteX2" fmla="*/ 1718303 w 2727593"/>
              <a:gd name="connsiteY2" fmla="*/ 1258838 h 1552136"/>
              <a:gd name="connsiteX3" fmla="*/ 2727593 w 2727593"/>
              <a:gd name="connsiteY3" fmla="*/ 1552136 h 1552136"/>
              <a:gd name="connsiteX0" fmla="*/ 5378 w 2727097"/>
              <a:gd name="connsiteY0" fmla="*/ 0 h 1545956"/>
              <a:gd name="connsiteX1" fmla="*/ 549013 w 2727097"/>
              <a:gd name="connsiteY1" fmla="*/ 236741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378 w 2727097"/>
              <a:gd name="connsiteY0" fmla="*/ 0 h 1545956"/>
              <a:gd name="connsiteX1" fmla="*/ 549013 w 2727097"/>
              <a:gd name="connsiteY1" fmla="*/ 176185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201 w 2726920"/>
              <a:gd name="connsiteY0" fmla="*/ 0 h 1545956"/>
              <a:gd name="connsiteX1" fmla="*/ 560947 w 2726920"/>
              <a:gd name="connsiteY1" fmla="*/ 164074 h 1545956"/>
              <a:gd name="connsiteX2" fmla="*/ 1717630 w 2726920"/>
              <a:gd name="connsiteY2" fmla="*/ 1252658 h 1545956"/>
              <a:gd name="connsiteX3" fmla="*/ 2726920 w 2726920"/>
              <a:gd name="connsiteY3" fmla="*/ 1545956 h 1545956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087" h="1515678">
                <a:moveTo>
                  <a:pt x="5201" y="0"/>
                </a:moveTo>
                <a:cubicBezTo>
                  <a:pt x="-44830" y="10952"/>
                  <a:pt x="275542" y="-44702"/>
                  <a:pt x="560947" y="164074"/>
                </a:cubicBezTo>
                <a:cubicBezTo>
                  <a:pt x="846352" y="372850"/>
                  <a:pt x="1353607" y="1027391"/>
                  <a:pt x="1717630" y="1252658"/>
                </a:cubicBezTo>
                <a:cubicBezTo>
                  <a:pt x="2081653" y="1477925"/>
                  <a:pt x="2652158" y="1500034"/>
                  <a:pt x="2745087" y="1515678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460875" y="15700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68863" y="137477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475038" y="1558925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176713" y="16906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948113" y="13477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14763" y="171767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41913" y="16652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349750" y="13223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256213" y="12827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692650" y="1800225"/>
            <a:ext cx="119063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661025" y="1339850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757863" y="1598613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 flipH="1">
            <a:off x="2436813" y="17557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 flipH="1">
            <a:off x="2554288" y="146685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 flipH="1">
            <a:off x="2122488" y="16510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 flipH="1">
            <a:off x="2009775" y="1362075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flipH="1">
            <a:off x="2827338" y="1651000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 flipH="1">
            <a:off x="2266950" y="12747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 flipH="1">
            <a:off x="2797175" y="12192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 flipH="1">
            <a:off x="3063875" y="1511300"/>
            <a:ext cx="119063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 flipH="1">
            <a:off x="3228975" y="1284288"/>
            <a:ext cx="119063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 flipH="1">
            <a:off x="3246438" y="16922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 flipH="1">
            <a:off x="3640138" y="13303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flipH="1">
            <a:off x="4256088" y="2182813"/>
            <a:ext cx="735012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 flipH="1">
            <a:off x="3440113" y="3214688"/>
            <a:ext cx="1962150" cy="1200150"/>
          </a:xfrm>
          <a:custGeom>
            <a:avLst/>
            <a:gdLst>
              <a:gd name="connsiteX0" fmla="*/ 0 w 2691441"/>
              <a:gd name="connsiteY0" fmla="*/ 43984 h 1553606"/>
              <a:gd name="connsiteX1" fmla="*/ 483079 w 2691441"/>
              <a:gd name="connsiteY1" fmla="*/ 147501 h 1553606"/>
              <a:gd name="connsiteX2" fmla="*/ 1682151 w 2691441"/>
              <a:gd name="connsiteY2" fmla="*/ 1260308 h 1553606"/>
              <a:gd name="connsiteX3" fmla="*/ 2691441 w 2691441"/>
              <a:gd name="connsiteY3" fmla="*/ 1553606 h 1553606"/>
              <a:gd name="connsiteX0" fmla="*/ 0 w 2721719"/>
              <a:gd name="connsiteY0" fmla="*/ 32602 h 1578558"/>
              <a:gd name="connsiteX1" fmla="*/ 513357 w 2721719"/>
              <a:gd name="connsiteY1" fmla="*/ 172453 h 1578558"/>
              <a:gd name="connsiteX2" fmla="*/ 1712429 w 2721719"/>
              <a:gd name="connsiteY2" fmla="*/ 1285260 h 1578558"/>
              <a:gd name="connsiteX3" fmla="*/ 2721719 w 2721719"/>
              <a:gd name="connsiteY3" fmla="*/ 1578558 h 1578558"/>
              <a:gd name="connsiteX0" fmla="*/ 0 w 2721719"/>
              <a:gd name="connsiteY0" fmla="*/ 8785 h 1554741"/>
              <a:gd name="connsiteX1" fmla="*/ 513357 w 2721719"/>
              <a:gd name="connsiteY1" fmla="*/ 148636 h 1554741"/>
              <a:gd name="connsiteX2" fmla="*/ 1712429 w 2721719"/>
              <a:gd name="connsiteY2" fmla="*/ 1261443 h 1554741"/>
              <a:gd name="connsiteX3" fmla="*/ 2721719 w 2721719"/>
              <a:gd name="connsiteY3" fmla="*/ 1554741 h 1554741"/>
              <a:gd name="connsiteX0" fmla="*/ 180 w 2721899"/>
              <a:gd name="connsiteY0" fmla="*/ 0 h 1545956"/>
              <a:gd name="connsiteX1" fmla="*/ 513537 w 2721899"/>
              <a:gd name="connsiteY1" fmla="*/ 139851 h 1545956"/>
              <a:gd name="connsiteX2" fmla="*/ 1712609 w 2721899"/>
              <a:gd name="connsiteY2" fmla="*/ 1252658 h 1545956"/>
              <a:gd name="connsiteX3" fmla="*/ 2721899 w 2721899"/>
              <a:gd name="connsiteY3" fmla="*/ 1545956 h 1545956"/>
              <a:gd name="connsiteX0" fmla="*/ 5874 w 2727593"/>
              <a:gd name="connsiteY0" fmla="*/ 1018 h 1546974"/>
              <a:gd name="connsiteX1" fmla="*/ 519231 w 2727593"/>
              <a:gd name="connsiteY1" fmla="*/ 140869 h 1546974"/>
              <a:gd name="connsiteX2" fmla="*/ 1718303 w 2727593"/>
              <a:gd name="connsiteY2" fmla="*/ 1253676 h 1546974"/>
              <a:gd name="connsiteX3" fmla="*/ 2727593 w 2727593"/>
              <a:gd name="connsiteY3" fmla="*/ 1546974 h 1546974"/>
              <a:gd name="connsiteX0" fmla="*/ 5874 w 2727593"/>
              <a:gd name="connsiteY0" fmla="*/ 0 h 1545956"/>
              <a:gd name="connsiteX1" fmla="*/ 519231 w 2727593"/>
              <a:gd name="connsiteY1" fmla="*/ 139851 h 1545956"/>
              <a:gd name="connsiteX2" fmla="*/ 1718303 w 2727593"/>
              <a:gd name="connsiteY2" fmla="*/ 1252658 h 1545956"/>
              <a:gd name="connsiteX3" fmla="*/ 2727593 w 2727593"/>
              <a:gd name="connsiteY3" fmla="*/ 1545956 h 1545956"/>
              <a:gd name="connsiteX0" fmla="*/ 5874 w 2727593"/>
              <a:gd name="connsiteY0" fmla="*/ 6180 h 1552136"/>
              <a:gd name="connsiteX1" fmla="*/ 519231 w 2727593"/>
              <a:gd name="connsiteY1" fmla="*/ 146031 h 1552136"/>
              <a:gd name="connsiteX2" fmla="*/ 1718303 w 2727593"/>
              <a:gd name="connsiteY2" fmla="*/ 1258838 h 1552136"/>
              <a:gd name="connsiteX3" fmla="*/ 2727593 w 2727593"/>
              <a:gd name="connsiteY3" fmla="*/ 1552136 h 1552136"/>
              <a:gd name="connsiteX0" fmla="*/ 5378 w 2727097"/>
              <a:gd name="connsiteY0" fmla="*/ 0 h 1545956"/>
              <a:gd name="connsiteX1" fmla="*/ 549013 w 2727097"/>
              <a:gd name="connsiteY1" fmla="*/ 236741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378 w 2727097"/>
              <a:gd name="connsiteY0" fmla="*/ 0 h 1545956"/>
              <a:gd name="connsiteX1" fmla="*/ 549013 w 2727097"/>
              <a:gd name="connsiteY1" fmla="*/ 176185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201 w 2726920"/>
              <a:gd name="connsiteY0" fmla="*/ 0 h 1545956"/>
              <a:gd name="connsiteX1" fmla="*/ 560947 w 2726920"/>
              <a:gd name="connsiteY1" fmla="*/ 164074 h 1545956"/>
              <a:gd name="connsiteX2" fmla="*/ 1717630 w 2726920"/>
              <a:gd name="connsiteY2" fmla="*/ 1252658 h 1545956"/>
              <a:gd name="connsiteX3" fmla="*/ 2726920 w 2726920"/>
              <a:gd name="connsiteY3" fmla="*/ 1545956 h 1545956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087" h="1515678">
                <a:moveTo>
                  <a:pt x="5201" y="0"/>
                </a:moveTo>
                <a:cubicBezTo>
                  <a:pt x="-44830" y="10952"/>
                  <a:pt x="275542" y="-44702"/>
                  <a:pt x="560947" y="164074"/>
                </a:cubicBezTo>
                <a:cubicBezTo>
                  <a:pt x="846352" y="372850"/>
                  <a:pt x="1353607" y="1027391"/>
                  <a:pt x="1717630" y="1252658"/>
                </a:cubicBezTo>
                <a:cubicBezTo>
                  <a:pt x="2081653" y="1477925"/>
                  <a:pt x="2652158" y="1500034"/>
                  <a:pt x="2745087" y="1515678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486275" y="35512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606925" y="3322638"/>
            <a:ext cx="119063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498850" y="35401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202113" y="3671888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3973513" y="33289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3840163" y="3698875"/>
            <a:ext cx="119062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3981450" y="377983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4375150" y="33035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4183063" y="3230563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4365625" y="36845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4017963" y="3519488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3717925" y="34877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237038" y="34750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 flipH="1">
            <a:off x="2462213" y="37369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 flipH="1">
            <a:off x="2579688" y="344805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 flipH="1">
            <a:off x="1824038" y="3576638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 flipH="1">
            <a:off x="2147888" y="3632200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 flipH="1">
            <a:off x="1871663" y="32940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>
          <a:xfrm flipH="1">
            <a:off x="1549400" y="3479800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 flipH="1">
            <a:off x="2851150" y="36322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 flipH="1">
            <a:off x="2292350" y="32559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 flipH="1">
            <a:off x="2822575" y="32004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 flipH="1">
            <a:off x="3087688" y="349250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 flipH="1">
            <a:off x="3252788" y="32654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 flipH="1">
            <a:off x="3271838" y="36734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 flipH="1">
            <a:off x="3665538" y="33115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Стрелка вправо 72"/>
          <p:cNvSpPr/>
          <p:nvPr/>
        </p:nvSpPr>
        <p:spPr>
          <a:xfrm flipH="1">
            <a:off x="3032125" y="4116388"/>
            <a:ext cx="733425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 flipH="1">
            <a:off x="2644775" y="5259388"/>
            <a:ext cx="1960563" cy="1173162"/>
          </a:xfrm>
          <a:custGeom>
            <a:avLst/>
            <a:gdLst>
              <a:gd name="connsiteX0" fmla="*/ 0 w 2691441"/>
              <a:gd name="connsiteY0" fmla="*/ 43984 h 1553606"/>
              <a:gd name="connsiteX1" fmla="*/ 483079 w 2691441"/>
              <a:gd name="connsiteY1" fmla="*/ 147501 h 1553606"/>
              <a:gd name="connsiteX2" fmla="*/ 1682151 w 2691441"/>
              <a:gd name="connsiteY2" fmla="*/ 1260308 h 1553606"/>
              <a:gd name="connsiteX3" fmla="*/ 2691441 w 2691441"/>
              <a:gd name="connsiteY3" fmla="*/ 1553606 h 1553606"/>
              <a:gd name="connsiteX0" fmla="*/ 0 w 2721719"/>
              <a:gd name="connsiteY0" fmla="*/ 32602 h 1578558"/>
              <a:gd name="connsiteX1" fmla="*/ 513357 w 2721719"/>
              <a:gd name="connsiteY1" fmla="*/ 172453 h 1578558"/>
              <a:gd name="connsiteX2" fmla="*/ 1712429 w 2721719"/>
              <a:gd name="connsiteY2" fmla="*/ 1285260 h 1578558"/>
              <a:gd name="connsiteX3" fmla="*/ 2721719 w 2721719"/>
              <a:gd name="connsiteY3" fmla="*/ 1578558 h 1578558"/>
              <a:gd name="connsiteX0" fmla="*/ 0 w 2721719"/>
              <a:gd name="connsiteY0" fmla="*/ 8785 h 1554741"/>
              <a:gd name="connsiteX1" fmla="*/ 513357 w 2721719"/>
              <a:gd name="connsiteY1" fmla="*/ 148636 h 1554741"/>
              <a:gd name="connsiteX2" fmla="*/ 1712429 w 2721719"/>
              <a:gd name="connsiteY2" fmla="*/ 1261443 h 1554741"/>
              <a:gd name="connsiteX3" fmla="*/ 2721719 w 2721719"/>
              <a:gd name="connsiteY3" fmla="*/ 1554741 h 1554741"/>
              <a:gd name="connsiteX0" fmla="*/ 180 w 2721899"/>
              <a:gd name="connsiteY0" fmla="*/ 0 h 1545956"/>
              <a:gd name="connsiteX1" fmla="*/ 513537 w 2721899"/>
              <a:gd name="connsiteY1" fmla="*/ 139851 h 1545956"/>
              <a:gd name="connsiteX2" fmla="*/ 1712609 w 2721899"/>
              <a:gd name="connsiteY2" fmla="*/ 1252658 h 1545956"/>
              <a:gd name="connsiteX3" fmla="*/ 2721899 w 2721899"/>
              <a:gd name="connsiteY3" fmla="*/ 1545956 h 1545956"/>
              <a:gd name="connsiteX0" fmla="*/ 5874 w 2727593"/>
              <a:gd name="connsiteY0" fmla="*/ 1018 h 1546974"/>
              <a:gd name="connsiteX1" fmla="*/ 519231 w 2727593"/>
              <a:gd name="connsiteY1" fmla="*/ 140869 h 1546974"/>
              <a:gd name="connsiteX2" fmla="*/ 1718303 w 2727593"/>
              <a:gd name="connsiteY2" fmla="*/ 1253676 h 1546974"/>
              <a:gd name="connsiteX3" fmla="*/ 2727593 w 2727593"/>
              <a:gd name="connsiteY3" fmla="*/ 1546974 h 1546974"/>
              <a:gd name="connsiteX0" fmla="*/ 5874 w 2727593"/>
              <a:gd name="connsiteY0" fmla="*/ 0 h 1545956"/>
              <a:gd name="connsiteX1" fmla="*/ 519231 w 2727593"/>
              <a:gd name="connsiteY1" fmla="*/ 139851 h 1545956"/>
              <a:gd name="connsiteX2" fmla="*/ 1718303 w 2727593"/>
              <a:gd name="connsiteY2" fmla="*/ 1252658 h 1545956"/>
              <a:gd name="connsiteX3" fmla="*/ 2727593 w 2727593"/>
              <a:gd name="connsiteY3" fmla="*/ 1545956 h 1545956"/>
              <a:gd name="connsiteX0" fmla="*/ 5874 w 2727593"/>
              <a:gd name="connsiteY0" fmla="*/ 6180 h 1552136"/>
              <a:gd name="connsiteX1" fmla="*/ 519231 w 2727593"/>
              <a:gd name="connsiteY1" fmla="*/ 146031 h 1552136"/>
              <a:gd name="connsiteX2" fmla="*/ 1718303 w 2727593"/>
              <a:gd name="connsiteY2" fmla="*/ 1258838 h 1552136"/>
              <a:gd name="connsiteX3" fmla="*/ 2727593 w 2727593"/>
              <a:gd name="connsiteY3" fmla="*/ 1552136 h 1552136"/>
              <a:gd name="connsiteX0" fmla="*/ 5378 w 2727097"/>
              <a:gd name="connsiteY0" fmla="*/ 0 h 1545956"/>
              <a:gd name="connsiteX1" fmla="*/ 549013 w 2727097"/>
              <a:gd name="connsiteY1" fmla="*/ 236741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378 w 2727097"/>
              <a:gd name="connsiteY0" fmla="*/ 0 h 1545956"/>
              <a:gd name="connsiteX1" fmla="*/ 549013 w 2727097"/>
              <a:gd name="connsiteY1" fmla="*/ 176185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201 w 2726920"/>
              <a:gd name="connsiteY0" fmla="*/ 0 h 1545956"/>
              <a:gd name="connsiteX1" fmla="*/ 560947 w 2726920"/>
              <a:gd name="connsiteY1" fmla="*/ 164074 h 1545956"/>
              <a:gd name="connsiteX2" fmla="*/ 1717630 w 2726920"/>
              <a:gd name="connsiteY2" fmla="*/ 1252658 h 1545956"/>
              <a:gd name="connsiteX3" fmla="*/ 2726920 w 2726920"/>
              <a:gd name="connsiteY3" fmla="*/ 1545956 h 1545956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087" h="1515678">
                <a:moveTo>
                  <a:pt x="5201" y="0"/>
                </a:moveTo>
                <a:cubicBezTo>
                  <a:pt x="-44830" y="10952"/>
                  <a:pt x="275542" y="-44702"/>
                  <a:pt x="560947" y="164074"/>
                </a:cubicBezTo>
                <a:cubicBezTo>
                  <a:pt x="846352" y="372850"/>
                  <a:pt x="1353607" y="1027391"/>
                  <a:pt x="1717630" y="1252658"/>
                </a:cubicBezTo>
                <a:cubicBezTo>
                  <a:pt x="2081653" y="1477925"/>
                  <a:pt x="2652158" y="1500034"/>
                  <a:pt x="2745087" y="1515678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3681413" y="5611813"/>
            <a:ext cx="119062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3800475" y="53816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2843213" y="551815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3395663" y="57308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3168650" y="53879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3033713" y="57578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176588" y="5838825"/>
            <a:ext cx="119062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3570288" y="53625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3376613" y="529113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3560763" y="57435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3211513" y="55784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2876550" y="56816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3432175" y="5535613"/>
            <a:ext cx="119063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 flipH="1">
            <a:off x="2490788" y="58340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 flipH="1">
            <a:off x="2608263" y="554672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 flipH="1">
            <a:off x="1879600" y="57038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 flipH="1">
            <a:off x="2176463" y="5729288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 flipH="1">
            <a:off x="1900238" y="53927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 flipH="1">
            <a:off x="1603375" y="55594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 flipH="1">
            <a:off x="2149475" y="5499100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 flipH="1">
            <a:off x="2320925" y="535305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 flipH="1">
            <a:off x="2749550" y="52879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 flipH="1">
            <a:off x="2449513" y="56515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 flipH="1">
            <a:off x="2527300" y="52736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7" name="Овал 126"/>
          <p:cNvSpPr/>
          <p:nvPr/>
        </p:nvSpPr>
        <p:spPr>
          <a:xfrm flipH="1">
            <a:off x="2671763" y="57705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8" name="Овал 127"/>
          <p:cNvSpPr/>
          <p:nvPr/>
        </p:nvSpPr>
        <p:spPr>
          <a:xfrm flipH="1">
            <a:off x="2974975" y="53498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9" name="Стрелка вправо 128"/>
          <p:cNvSpPr/>
          <p:nvPr/>
        </p:nvSpPr>
        <p:spPr>
          <a:xfrm flipH="1">
            <a:off x="2235200" y="6129338"/>
            <a:ext cx="735013" cy="15716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 flipH="1">
            <a:off x="6413500" y="5729288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501" name="Прямоугольник 17"/>
          <p:cNvSpPr>
            <a:spLocks noChangeArrowheads="1"/>
          </p:cNvSpPr>
          <p:nvPr/>
        </p:nvSpPr>
        <p:spPr bwMode="auto">
          <a:xfrm>
            <a:off x="6711950" y="5557838"/>
            <a:ext cx="6715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2400" b="1">
                <a:solidFill>
                  <a:schemeClr val="tx2"/>
                </a:solidFill>
                <a:latin typeface="Calibri Light" panose="020F0302020204030204" pitchFamily="34" charset="0"/>
              </a:rPr>
              <a:t>- Ions</a:t>
            </a:r>
            <a:endParaRPr lang="ru-RU" altLang="ru-RU" sz="2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 flipH="1">
            <a:off x="6251575" y="6083300"/>
            <a:ext cx="442913" cy="252413"/>
          </a:xfrm>
          <a:custGeom>
            <a:avLst/>
            <a:gdLst>
              <a:gd name="connsiteX0" fmla="*/ 0 w 2691441"/>
              <a:gd name="connsiteY0" fmla="*/ 43984 h 1553606"/>
              <a:gd name="connsiteX1" fmla="*/ 483079 w 2691441"/>
              <a:gd name="connsiteY1" fmla="*/ 147501 h 1553606"/>
              <a:gd name="connsiteX2" fmla="*/ 1682151 w 2691441"/>
              <a:gd name="connsiteY2" fmla="*/ 1260308 h 1553606"/>
              <a:gd name="connsiteX3" fmla="*/ 2691441 w 2691441"/>
              <a:gd name="connsiteY3" fmla="*/ 1553606 h 1553606"/>
              <a:gd name="connsiteX0" fmla="*/ 0 w 2721719"/>
              <a:gd name="connsiteY0" fmla="*/ 32602 h 1578558"/>
              <a:gd name="connsiteX1" fmla="*/ 513357 w 2721719"/>
              <a:gd name="connsiteY1" fmla="*/ 172453 h 1578558"/>
              <a:gd name="connsiteX2" fmla="*/ 1712429 w 2721719"/>
              <a:gd name="connsiteY2" fmla="*/ 1285260 h 1578558"/>
              <a:gd name="connsiteX3" fmla="*/ 2721719 w 2721719"/>
              <a:gd name="connsiteY3" fmla="*/ 1578558 h 1578558"/>
              <a:gd name="connsiteX0" fmla="*/ 0 w 2721719"/>
              <a:gd name="connsiteY0" fmla="*/ 8785 h 1554741"/>
              <a:gd name="connsiteX1" fmla="*/ 513357 w 2721719"/>
              <a:gd name="connsiteY1" fmla="*/ 148636 h 1554741"/>
              <a:gd name="connsiteX2" fmla="*/ 1712429 w 2721719"/>
              <a:gd name="connsiteY2" fmla="*/ 1261443 h 1554741"/>
              <a:gd name="connsiteX3" fmla="*/ 2721719 w 2721719"/>
              <a:gd name="connsiteY3" fmla="*/ 1554741 h 1554741"/>
              <a:gd name="connsiteX0" fmla="*/ 180 w 2721899"/>
              <a:gd name="connsiteY0" fmla="*/ 0 h 1545956"/>
              <a:gd name="connsiteX1" fmla="*/ 513537 w 2721899"/>
              <a:gd name="connsiteY1" fmla="*/ 139851 h 1545956"/>
              <a:gd name="connsiteX2" fmla="*/ 1712609 w 2721899"/>
              <a:gd name="connsiteY2" fmla="*/ 1252658 h 1545956"/>
              <a:gd name="connsiteX3" fmla="*/ 2721899 w 2721899"/>
              <a:gd name="connsiteY3" fmla="*/ 1545956 h 1545956"/>
              <a:gd name="connsiteX0" fmla="*/ 5874 w 2727593"/>
              <a:gd name="connsiteY0" fmla="*/ 1018 h 1546974"/>
              <a:gd name="connsiteX1" fmla="*/ 519231 w 2727593"/>
              <a:gd name="connsiteY1" fmla="*/ 140869 h 1546974"/>
              <a:gd name="connsiteX2" fmla="*/ 1718303 w 2727593"/>
              <a:gd name="connsiteY2" fmla="*/ 1253676 h 1546974"/>
              <a:gd name="connsiteX3" fmla="*/ 2727593 w 2727593"/>
              <a:gd name="connsiteY3" fmla="*/ 1546974 h 1546974"/>
              <a:gd name="connsiteX0" fmla="*/ 5874 w 2727593"/>
              <a:gd name="connsiteY0" fmla="*/ 0 h 1545956"/>
              <a:gd name="connsiteX1" fmla="*/ 519231 w 2727593"/>
              <a:gd name="connsiteY1" fmla="*/ 139851 h 1545956"/>
              <a:gd name="connsiteX2" fmla="*/ 1718303 w 2727593"/>
              <a:gd name="connsiteY2" fmla="*/ 1252658 h 1545956"/>
              <a:gd name="connsiteX3" fmla="*/ 2727593 w 2727593"/>
              <a:gd name="connsiteY3" fmla="*/ 1545956 h 1545956"/>
              <a:gd name="connsiteX0" fmla="*/ 5874 w 2727593"/>
              <a:gd name="connsiteY0" fmla="*/ 6180 h 1552136"/>
              <a:gd name="connsiteX1" fmla="*/ 519231 w 2727593"/>
              <a:gd name="connsiteY1" fmla="*/ 146031 h 1552136"/>
              <a:gd name="connsiteX2" fmla="*/ 1718303 w 2727593"/>
              <a:gd name="connsiteY2" fmla="*/ 1258838 h 1552136"/>
              <a:gd name="connsiteX3" fmla="*/ 2727593 w 2727593"/>
              <a:gd name="connsiteY3" fmla="*/ 1552136 h 1552136"/>
              <a:gd name="connsiteX0" fmla="*/ 5378 w 2727097"/>
              <a:gd name="connsiteY0" fmla="*/ 0 h 1545956"/>
              <a:gd name="connsiteX1" fmla="*/ 549013 w 2727097"/>
              <a:gd name="connsiteY1" fmla="*/ 236741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378 w 2727097"/>
              <a:gd name="connsiteY0" fmla="*/ 0 h 1545956"/>
              <a:gd name="connsiteX1" fmla="*/ 549013 w 2727097"/>
              <a:gd name="connsiteY1" fmla="*/ 176185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201 w 2726920"/>
              <a:gd name="connsiteY0" fmla="*/ 0 h 1545956"/>
              <a:gd name="connsiteX1" fmla="*/ 560947 w 2726920"/>
              <a:gd name="connsiteY1" fmla="*/ 164074 h 1545956"/>
              <a:gd name="connsiteX2" fmla="*/ 1717630 w 2726920"/>
              <a:gd name="connsiteY2" fmla="*/ 1252658 h 1545956"/>
              <a:gd name="connsiteX3" fmla="*/ 2726920 w 2726920"/>
              <a:gd name="connsiteY3" fmla="*/ 1545956 h 1545956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087" h="1515678">
                <a:moveTo>
                  <a:pt x="5201" y="0"/>
                </a:moveTo>
                <a:cubicBezTo>
                  <a:pt x="-44830" y="10952"/>
                  <a:pt x="275542" y="-44702"/>
                  <a:pt x="560947" y="164074"/>
                </a:cubicBezTo>
                <a:cubicBezTo>
                  <a:pt x="846352" y="372850"/>
                  <a:pt x="1353607" y="1027391"/>
                  <a:pt x="1717630" y="1252658"/>
                </a:cubicBezTo>
                <a:cubicBezTo>
                  <a:pt x="2081653" y="1477925"/>
                  <a:pt x="2652158" y="1500034"/>
                  <a:pt x="2745087" y="1515678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503" name="Прямоугольник 17"/>
          <p:cNvSpPr>
            <a:spLocks noChangeArrowheads="1"/>
          </p:cNvSpPr>
          <p:nvPr/>
        </p:nvSpPr>
        <p:spPr bwMode="auto">
          <a:xfrm>
            <a:off x="6742113" y="6007100"/>
            <a:ext cx="11588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2400" b="1">
                <a:solidFill>
                  <a:schemeClr val="tx2"/>
                </a:solidFill>
                <a:latin typeface="Calibri Light" panose="020F0302020204030204" pitchFamily="34" charset="0"/>
              </a:rPr>
              <a:t>- potential</a:t>
            </a:r>
            <a:endParaRPr lang="ru-RU" altLang="ru-RU" sz="2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5472113" y="1643063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Ion motion control </a:t>
            </a:r>
            <a:r>
              <a:rPr lang="en-US" sz="4000" b="1" dirty="0" smtClean="0"/>
              <a:t>system </a:t>
            </a:r>
            <a:r>
              <a:rPr lang="en-US" sz="3200" b="1" dirty="0" smtClean="0"/>
              <a:t>(is now operated)</a:t>
            </a:r>
            <a:endParaRPr lang="en-US" sz="4000" b="1" dirty="0"/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4763" y="1009650"/>
            <a:ext cx="3505200" cy="233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800" u="sng" dirty="0"/>
              <a:t>Advantages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i</a:t>
            </a:r>
            <a:r>
              <a:rPr lang="en-US" sz="2800" b="0" dirty="0" smtClean="0"/>
              <a:t>solated</a:t>
            </a:r>
            <a:endParaRPr lang="en-US" sz="2800" b="0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flexible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Modbus RTU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modular (</a:t>
            </a:r>
            <a:r>
              <a:rPr lang="ru-RU" sz="2800" b="0" dirty="0"/>
              <a:t>3</a:t>
            </a:r>
            <a:r>
              <a:rPr lang="en-US" sz="2800" b="0" dirty="0"/>
              <a:t>U cases</a:t>
            </a:r>
            <a:r>
              <a:rPr lang="en-US" sz="2800" b="0" dirty="0" smtClean="0"/>
              <a:t>)</a:t>
            </a:r>
            <a:endParaRPr lang="ru-RU" sz="2800" b="0" dirty="0"/>
          </a:p>
        </p:txBody>
      </p:sp>
      <p:pic>
        <p:nvPicPr>
          <p:cNvPr id="1946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3387" r="3065" b="5086"/>
          <a:stretch>
            <a:fillRect/>
          </a:stretch>
        </p:blipFill>
        <p:spPr bwMode="auto">
          <a:xfrm>
            <a:off x="0" y="3694113"/>
            <a:ext cx="3509963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4667" r="3078" b="23004"/>
          <a:stretch>
            <a:fillRect/>
          </a:stretch>
        </p:blipFill>
        <p:spPr bwMode="auto">
          <a:xfrm>
            <a:off x="4103688" y="3897313"/>
            <a:ext cx="50006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-11586" r="-23636" b="-1569"/>
          <a:stretch>
            <a:fillRect/>
          </a:stretch>
        </p:blipFill>
        <p:spPr bwMode="auto">
          <a:xfrm>
            <a:off x="3581400" y="323850"/>
            <a:ext cx="67056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19465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9466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11/17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9467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Potential barrier module</a:t>
            </a:r>
          </a:p>
        </p:txBody>
      </p:sp>
      <p:pic>
        <p:nvPicPr>
          <p:cNvPr id="2048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"/>
          <a:stretch>
            <a:fillRect/>
          </a:stretch>
        </p:blipFill>
        <p:spPr bwMode="auto">
          <a:xfrm>
            <a:off x="4987925" y="674688"/>
            <a:ext cx="41560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990600"/>
            <a:ext cx="4694238" cy="20574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marL="342900" indent="-342900" eaLnBrk="1" hangingPunct="1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100" dirty="0"/>
              <a:t>Output:</a:t>
            </a:r>
            <a:r>
              <a:rPr lang="ru-RU" sz="2100" dirty="0"/>
              <a:t> </a:t>
            </a:r>
            <a:r>
              <a:rPr lang="en-US" sz="2100" dirty="0"/>
              <a:t>	         </a:t>
            </a:r>
            <a:r>
              <a:rPr lang="ru-RU" sz="2100" b="1" dirty="0"/>
              <a:t>0 … +</a:t>
            </a:r>
            <a:r>
              <a:rPr lang="en-US" sz="2100" b="1" dirty="0"/>
              <a:t>2.5</a:t>
            </a:r>
            <a:r>
              <a:rPr lang="ru-RU" sz="2100" b="1" dirty="0"/>
              <a:t> </a:t>
            </a:r>
            <a:r>
              <a:rPr lang="en-US" sz="2100" b="1" dirty="0"/>
              <a:t>kV</a:t>
            </a:r>
            <a:endParaRPr lang="ru-RU" sz="2100" b="1" dirty="0"/>
          </a:p>
          <a:p>
            <a:pPr>
              <a:defRPr/>
            </a:pPr>
            <a:r>
              <a:rPr lang="en-US" sz="2100" dirty="0"/>
              <a:t>Edges time:	         </a:t>
            </a:r>
            <a:r>
              <a:rPr lang="en-US" sz="2100" b="1" dirty="0"/>
              <a:t>~ 5</a:t>
            </a:r>
            <a:r>
              <a:rPr lang="ru-RU" sz="2100" b="1" dirty="0"/>
              <a:t> </a:t>
            </a:r>
            <a:r>
              <a:rPr lang="en-US" sz="2100" b="1" dirty="0" smtClean="0"/>
              <a:t>us</a:t>
            </a:r>
            <a:endParaRPr lang="ru-RU" sz="2100" b="1" dirty="0"/>
          </a:p>
          <a:p>
            <a:pPr>
              <a:defRPr/>
            </a:pPr>
            <a:r>
              <a:rPr lang="en-US" sz="2100" dirty="0"/>
              <a:t>Max load current:   </a:t>
            </a:r>
            <a:r>
              <a:rPr lang="en-US" sz="2100" b="1" dirty="0"/>
              <a:t>10 mA</a:t>
            </a:r>
            <a:endParaRPr lang="ru-RU" sz="2100" b="1" dirty="0"/>
          </a:p>
          <a:p>
            <a:pPr>
              <a:defRPr/>
            </a:pPr>
            <a:r>
              <a:rPr lang="en-US" sz="2100" dirty="0"/>
              <a:t>Supply: 	        </a:t>
            </a:r>
            <a:r>
              <a:rPr lang="ru-RU" sz="2100" b="1" dirty="0"/>
              <a:t>+</a:t>
            </a:r>
            <a:r>
              <a:rPr lang="en-US" sz="2100" b="1" dirty="0"/>
              <a:t> 2</a:t>
            </a:r>
            <a:r>
              <a:rPr lang="ru-RU" sz="2100" b="1" dirty="0"/>
              <a:t>4</a:t>
            </a:r>
            <a:r>
              <a:rPr lang="en-US" sz="2100" b="1" dirty="0"/>
              <a:t> V</a:t>
            </a:r>
            <a:r>
              <a:rPr lang="ru-RU" sz="2100" b="1" dirty="0"/>
              <a:t>, 300 </a:t>
            </a:r>
            <a:r>
              <a:rPr lang="en-US" sz="2100" b="1" dirty="0"/>
              <a:t>mA</a:t>
            </a:r>
          </a:p>
          <a:p>
            <a:pPr>
              <a:defRPr/>
            </a:pPr>
            <a:r>
              <a:rPr lang="en-US" sz="2100" dirty="0"/>
              <a:t>Overcurrent, short protection</a:t>
            </a:r>
            <a:endParaRPr lang="ru-RU" sz="2100" dirty="0"/>
          </a:p>
          <a:p>
            <a:pPr>
              <a:defRPr/>
            </a:pPr>
            <a:r>
              <a:rPr lang="en-US" sz="2100" dirty="0"/>
              <a:t>Hand &amp; Remote control (Modbus RTU)</a:t>
            </a:r>
            <a:endParaRPr lang="ru-RU" sz="2100" dirty="0"/>
          </a:p>
        </p:txBody>
      </p:sp>
      <p:pic>
        <p:nvPicPr>
          <p:cNvPr id="2048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0"/>
            <a:ext cx="4703763" cy="3255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0488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0489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12/17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0490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Ion extraction module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881063"/>
            <a:ext cx="4648200" cy="1905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marL="342900" indent="-342900" eaLnBrk="1" hangingPunct="1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b="1" dirty="0"/>
              <a:t>Up to 3 kV pulse rising edge control</a:t>
            </a:r>
          </a:p>
          <a:p>
            <a:pPr>
              <a:defRPr/>
            </a:pPr>
            <a:r>
              <a:rPr lang="en-US" dirty="0"/>
              <a:t>Short circuit protection</a:t>
            </a:r>
          </a:p>
          <a:p>
            <a:pPr>
              <a:defRPr/>
            </a:pPr>
            <a:r>
              <a:rPr lang="en-US" dirty="0"/>
              <a:t>Supply: + 24 V, 300 mA</a:t>
            </a:r>
          </a:p>
          <a:p>
            <a:pPr>
              <a:defRPr/>
            </a:pPr>
            <a:r>
              <a:rPr lang="en-US" dirty="0"/>
              <a:t>Hand &amp; Remote control </a:t>
            </a:r>
          </a:p>
          <a:p>
            <a:pPr>
              <a:defRPr/>
            </a:pPr>
            <a:r>
              <a:rPr lang="en-US" dirty="0"/>
              <a:t>Overcurrent, short protection</a:t>
            </a:r>
            <a:endParaRPr lang="ru-RU" dirty="0"/>
          </a:p>
          <a:p>
            <a:pPr>
              <a:defRPr/>
            </a:pPr>
            <a:r>
              <a:rPr lang="en-US" dirty="0"/>
              <a:t>Hand &amp; Remote control (Modbus RTU)</a:t>
            </a:r>
            <a:endParaRPr lang="ru-RU" dirty="0"/>
          </a:p>
        </p:txBody>
      </p:sp>
      <p:pic>
        <p:nvPicPr>
          <p:cNvPr id="2150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9039" r="43674" b="7584"/>
          <a:stretch>
            <a:fillRect/>
          </a:stretch>
        </p:blipFill>
        <p:spPr bwMode="auto">
          <a:xfrm>
            <a:off x="4921250" y="677863"/>
            <a:ext cx="4222750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425"/>
            <a:ext cx="4648200" cy="33861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1512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1513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13/17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1514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/>
              <a:t>New ion </a:t>
            </a:r>
            <a:r>
              <a:rPr lang="en-US" sz="4000" b="1" dirty="0"/>
              <a:t>motion control </a:t>
            </a:r>
            <a:r>
              <a:rPr lang="en-US" sz="4000" b="1" dirty="0" smtClean="0"/>
              <a:t>system</a:t>
            </a:r>
            <a:endParaRPr lang="en-US" sz="4000" b="1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2533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14/17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2535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253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70"/>
          <a:stretch>
            <a:fillRect/>
          </a:stretch>
        </p:blipFill>
        <p:spPr bwMode="auto">
          <a:xfrm>
            <a:off x="2819400" y="660400"/>
            <a:ext cx="63246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8100" y="1066800"/>
            <a:ext cx="2743200" cy="297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algn="l">
              <a:lnSpc>
                <a:spcPts val="4700"/>
              </a:lnSpc>
              <a:defRPr/>
            </a:pPr>
            <a:r>
              <a:rPr lang="en-US" sz="2800" dirty="0" smtClean="0"/>
              <a:t>Independent structure sections power supply allow</a:t>
            </a:r>
            <a:r>
              <a:rPr lang="en-US" sz="2800" dirty="0"/>
              <a:t>s</a:t>
            </a:r>
            <a:r>
              <a:rPr lang="en-US" sz="2800" dirty="0" smtClean="0"/>
              <a:t> to imitate a traveling wave</a:t>
            </a:r>
            <a:endParaRPr lang="ru-RU" sz="2800" dirty="0"/>
          </a:p>
        </p:txBody>
      </p:sp>
      <p:pic>
        <p:nvPicPr>
          <p:cNvPr id="12" name="Picture 14" descr="https://sun9-42.userapi.com/impg/9iSLXQK9polJjTwrXrwkjBIIDaAZqDZctpqj_Q/VmPO21lhvH4.jpg?size=1637x784&amp;quality=96&amp;sign=8e5bfe6b32d93974e5ea47bff069b6f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b="6235"/>
          <a:stretch/>
        </p:blipFill>
        <p:spPr bwMode="auto">
          <a:xfrm>
            <a:off x="38100" y="4422775"/>
            <a:ext cx="2672837" cy="1053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2590800" y="4953000"/>
            <a:ext cx="914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/>
              <a:t>New ion </a:t>
            </a:r>
            <a:r>
              <a:rPr lang="en-US" sz="4000" b="1" dirty="0"/>
              <a:t>motion control </a:t>
            </a:r>
            <a:r>
              <a:rPr lang="en-US" sz="4000" b="1" dirty="0" smtClean="0"/>
              <a:t>system</a:t>
            </a:r>
            <a:endParaRPr lang="en-US" sz="4000" b="1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3557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3558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15/17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3559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490" name="Picture 10" descr="https://sun1-23.userapi.com/impg/QckHkKwK8RpYW0jhmnTIjS1b_qkfLDboyUTWiQ/6t8AOlWDzTY.jpg?size=1402x880&amp;quality=96&amp;sign=28c9f9d6976f7042bc3bbf1af3ed4ea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r="32073"/>
          <a:stretch/>
        </p:blipFill>
        <p:spPr bwMode="auto">
          <a:xfrm>
            <a:off x="457200" y="843757"/>
            <a:ext cx="3733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sun1-23.userapi.com/impg/3hBFppZgZxq-sYxTaOzAn7LyFQoWc07CJDLUOA/MXNq3aYjWGM.jpg?size=1385x834&amp;quality=96&amp;sign=280f3c8f319eae9c710d3a3e6ca1b94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8" t="-1218" r="32996" b="1218"/>
          <a:stretch/>
        </p:blipFill>
        <p:spPr bwMode="auto">
          <a:xfrm flipH="1">
            <a:off x="5943600" y="843757"/>
            <a:ext cx="30480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276600" y="1219200"/>
            <a:ext cx="914400" cy="304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TextBox 6"/>
          <p:cNvSpPr txBox="1">
            <a:spLocks noChangeArrowheads="1"/>
          </p:cNvSpPr>
          <p:nvPr/>
        </p:nvSpPr>
        <p:spPr bwMode="auto">
          <a:xfrm>
            <a:off x="4159250" y="879475"/>
            <a:ext cx="1130300" cy="3698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Trigger</a:t>
            </a:r>
            <a:endParaRPr lang="ru-RU" altLang="ru-RU" b="1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079750" y="2468563"/>
            <a:ext cx="914400" cy="304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6"/>
          <p:cNvSpPr txBox="1">
            <a:spLocks noChangeArrowheads="1"/>
          </p:cNvSpPr>
          <p:nvPr/>
        </p:nvSpPr>
        <p:spPr bwMode="auto">
          <a:xfrm>
            <a:off x="3962400" y="2130425"/>
            <a:ext cx="1731963" cy="368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HV modules</a:t>
            </a:r>
            <a:endParaRPr lang="ru-RU" altLang="ru-RU" b="1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036638" y="1597025"/>
            <a:ext cx="601662" cy="2317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7" name="TextBox 18"/>
          <p:cNvSpPr txBox="1">
            <a:spLocks noChangeArrowheads="1"/>
          </p:cNvSpPr>
          <p:nvPr/>
        </p:nvSpPr>
        <p:spPr bwMode="auto">
          <a:xfrm>
            <a:off x="254000" y="1263650"/>
            <a:ext cx="863600" cy="3698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Optic</a:t>
            </a:r>
            <a:endParaRPr lang="ru-RU" altLang="ru-RU" b="1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900113" y="3522663"/>
            <a:ext cx="595312" cy="2270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9" name="TextBox 22"/>
          <p:cNvSpPr txBox="1">
            <a:spLocks noChangeArrowheads="1"/>
          </p:cNvSpPr>
          <p:nvPr/>
        </p:nvSpPr>
        <p:spPr bwMode="auto">
          <a:xfrm>
            <a:off x="42863" y="2952750"/>
            <a:ext cx="1077912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Power Supply</a:t>
            </a:r>
            <a:endParaRPr lang="ru-RU" altLang="ru-RU" b="1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955675" y="5067300"/>
            <a:ext cx="601663" cy="2317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25"/>
          <p:cNvSpPr txBox="1">
            <a:spLocks noChangeArrowheads="1"/>
          </p:cNvSpPr>
          <p:nvPr/>
        </p:nvSpPr>
        <p:spPr bwMode="auto">
          <a:xfrm>
            <a:off x="173038" y="4733925"/>
            <a:ext cx="915987" cy="368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To PC</a:t>
            </a:r>
            <a:endParaRPr lang="ru-RU" altLang="ru-RU" b="1"/>
          </a:p>
        </p:txBody>
      </p:sp>
      <p:pic>
        <p:nvPicPr>
          <p:cNvPr id="2357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70"/>
          <a:stretch>
            <a:fillRect/>
          </a:stretch>
        </p:blipFill>
        <p:spPr bwMode="auto">
          <a:xfrm>
            <a:off x="3733800" y="3236913"/>
            <a:ext cx="2667000" cy="24574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/>
              <a:t>New ion </a:t>
            </a:r>
            <a:r>
              <a:rPr lang="en-US" sz="4000" b="1" dirty="0"/>
              <a:t>motion control </a:t>
            </a:r>
            <a:r>
              <a:rPr lang="en-US" sz="4000" b="1" dirty="0" smtClean="0"/>
              <a:t>system</a:t>
            </a:r>
            <a:endParaRPr lang="en-US" sz="4000" b="1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4581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4582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16/17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1516" name="Picture 12" descr="https://sun9-57.userapi.com/impg/HvjBfSvEVkmgBf4dnWhUDD2AU3MkjPzZ6HnLOQ/Hb5SHwOkld8.jpg?size=1670x788&amp;quality=96&amp;sign=4df04127974acfdda493cf7f1c02be8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b="3592"/>
          <a:stretch/>
        </p:blipFill>
        <p:spPr bwMode="auto">
          <a:xfrm>
            <a:off x="2057400" y="3525893"/>
            <a:ext cx="6957076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s://sun9-42.userapi.com/impg/9iSLXQK9polJjTwrXrwkjBIIDaAZqDZctpqj_Q/VmPO21lhvH4.jpg?size=1637x784&amp;quality=96&amp;sign=8e5bfe6b32d93974e5ea47bff069b6f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b="6235"/>
          <a:stretch/>
        </p:blipFill>
        <p:spPr bwMode="auto">
          <a:xfrm>
            <a:off x="152400" y="804805"/>
            <a:ext cx="6957076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6172200" y="2146300"/>
            <a:ext cx="1174750" cy="152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7315200" y="1808163"/>
            <a:ext cx="1595438" cy="368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r>
              <a:rPr lang="en-US" altLang="ru-RU" b="1"/>
              <a:t>HV module</a:t>
            </a:r>
            <a:endParaRPr lang="ru-RU" altLang="ru-RU" b="1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524000" y="4746625"/>
            <a:ext cx="762000" cy="2159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TextBox 14"/>
          <p:cNvSpPr txBox="1">
            <a:spLocks noChangeArrowheads="1"/>
          </p:cNvSpPr>
          <p:nvPr/>
        </p:nvSpPr>
        <p:spPr bwMode="auto">
          <a:xfrm>
            <a:off x="122238" y="4106863"/>
            <a:ext cx="1524000" cy="646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/>
            <a:r>
              <a:rPr lang="en-US" altLang="ru-RU" b="1"/>
              <a:t>Eth/Optic converter</a:t>
            </a:r>
            <a:endParaRPr lang="ru-RU" alt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19113"/>
            <a:ext cx="9144000" cy="5021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new ion trap control system configuration, which is under construction now, is a novel development and has not been used before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Applied technical solutions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will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allow to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decrease the beam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duration and make beam formation process  more controllable for different type of ions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ion source could be able to operate more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flexible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new ion trap control system is planned to be put into operation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by the end of 2023</a:t>
            </a: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S</a:t>
            </a:r>
            <a:r>
              <a:rPr lang="ru-RU" sz="4000" b="1" dirty="0"/>
              <a:t>u</a:t>
            </a:r>
            <a:r>
              <a:rPr lang="en-US" sz="4000" b="1" dirty="0"/>
              <a:t>m</a:t>
            </a:r>
            <a:r>
              <a:rPr lang="ru-RU" sz="4000" b="1" dirty="0"/>
              <a:t>m</a:t>
            </a:r>
            <a:r>
              <a:rPr lang="en-US" sz="4000" b="1" dirty="0"/>
              <a:t>a</a:t>
            </a:r>
            <a:r>
              <a:rPr lang="ru-RU" sz="4000" b="1" dirty="0"/>
              <a:t>ry</a:t>
            </a:r>
          </a:p>
        </p:txBody>
      </p:sp>
      <p:pic>
        <p:nvPicPr>
          <p:cNvPr id="25605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5867400"/>
            <a:ext cx="812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25607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5608" name="Прямоугольник 8"/>
          <p:cNvSpPr>
            <a:spLocks noChangeArrowheads="1"/>
          </p:cNvSpPr>
          <p:nvPr/>
        </p:nvSpPr>
        <p:spPr bwMode="auto">
          <a:xfrm>
            <a:off x="8596313" y="6589713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17/17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609" name="Picture 15" descr="https://indico.jinr.ru/event/3792/attachments/16012/27233/AYSS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5867400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000" y="5386388"/>
            <a:ext cx="8839200" cy="96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Literature</a:t>
            </a: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E.D. Donets et al., ESIS ions injection, holding and extraction control system // EPJ Web of Conferences 177, 08002 (2018)</a:t>
            </a:r>
            <a:endParaRPr lang="ru-RU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NICA injection complex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5126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127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2/17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128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2871788"/>
            <a:ext cx="3902075" cy="11144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3600" dirty="0"/>
              <a:t>Light ions </a:t>
            </a:r>
          </a:p>
          <a:p>
            <a:pPr>
              <a:defRPr/>
            </a:pPr>
            <a:r>
              <a:rPr lang="en-US" sz="3600" dirty="0"/>
              <a:t>&amp; polarized protons</a:t>
            </a:r>
            <a:endParaRPr lang="ru-RU" sz="360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838200"/>
            <a:ext cx="3521075" cy="609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3600" dirty="0"/>
              <a:t>Heavy ion injector</a:t>
            </a:r>
            <a:endParaRPr lang="ru-RU" sz="3600" dirty="0"/>
          </a:p>
        </p:txBody>
      </p:sp>
      <p:sp>
        <p:nvSpPr>
          <p:cNvPr id="2" name="Стрелка: вниз 1"/>
          <p:cNvSpPr/>
          <p:nvPr/>
        </p:nvSpPr>
        <p:spPr>
          <a:xfrm rot="10800000">
            <a:off x="1143000" y="2414588"/>
            <a:ext cx="381000" cy="457200"/>
          </a:xfrm>
          <a:prstGeom prst="down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algn="ctr" eaLnBrk="1" hangingPunct="1">
              <a:defRPr/>
            </a:pPr>
            <a:endParaRPr lang="ru-RU" sz="36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Стрелка: вниз 11"/>
          <p:cNvSpPr/>
          <p:nvPr/>
        </p:nvSpPr>
        <p:spPr>
          <a:xfrm>
            <a:off x="2133600" y="1447800"/>
            <a:ext cx="381000" cy="457200"/>
          </a:xfrm>
          <a:prstGeom prst="down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algn="ctr" eaLnBrk="1" hangingPunct="1">
              <a:defRPr/>
            </a:pPr>
            <a:endParaRPr lang="ru-RU" sz="36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3870325" y="3844925"/>
            <a:ext cx="1311275" cy="7270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800" dirty="0" smtClean="0"/>
              <a:t>Booster</a:t>
            </a:r>
            <a:endParaRPr lang="ru-RU" sz="2800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5791200" y="2120900"/>
            <a:ext cx="1781175" cy="7270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800" dirty="0" err="1" smtClean="0"/>
              <a:t>Nuclotron</a:t>
            </a:r>
            <a:endParaRPr lang="ru-RU" sz="2800" dirty="0"/>
          </a:p>
        </p:txBody>
      </p:sp>
      <p:cxnSp>
        <p:nvCxnSpPr>
          <p:cNvPr id="8" name="Прямая со стрелкой 7"/>
          <p:cNvCxnSpPr>
            <a:stCxn id="16" idx="2"/>
          </p:cNvCxnSpPr>
          <p:nvPr/>
        </p:nvCxnSpPr>
        <p:spPr>
          <a:xfrm flipH="1">
            <a:off x="4419600" y="4572000"/>
            <a:ext cx="106363" cy="7620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2"/>
          </p:cNvCxnSpPr>
          <p:nvPr/>
        </p:nvCxnSpPr>
        <p:spPr>
          <a:xfrm flipH="1">
            <a:off x="6573838" y="2847975"/>
            <a:ext cx="107950" cy="796925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2743200" y="5943600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cryogenic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948363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pulsed ion source</a:t>
            </a:r>
            <a:endParaRPr lang="ru-RU" sz="240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562600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5.4 T SC solenoid</a:t>
            </a:r>
            <a:endParaRPr lang="ru-RU" sz="24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Heavy ion source KRION 6T</a:t>
            </a:r>
            <a:endParaRPr lang="ru-RU" sz="4000" b="1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5943600" y="6021388"/>
            <a:ext cx="3124200" cy="531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unique technology</a:t>
            </a:r>
            <a:endParaRPr lang="ru-RU" sz="2400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048000" y="5567363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electron string</a:t>
            </a:r>
            <a:endParaRPr lang="ru-RU" sz="2400" dirty="0"/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5957888" y="5575300"/>
            <a:ext cx="318611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highly charged ions</a:t>
            </a:r>
            <a:endParaRPr lang="ru-RU" sz="2400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193675" y="5183188"/>
            <a:ext cx="8604250" cy="531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ngsana New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Ions produced and injected: </a:t>
            </a:r>
            <a:r>
              <a:rPr lang="ru-RU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Mangal" pitchFamily="18" charset="0"/>
              </a:rPr>
              <a:t>78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Kr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17</a:t>
            </a:r>
            <a:r>
              <a:rPr lang="en-US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+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ru-RU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  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124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Xe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41</a:t>
            </a:r>
            <a:r>
              <a:rPr lang="en-US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+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ru-RU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  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40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Ar</a:t>
            </a:r>
            <a:r>
              <a:rPr lang="en-US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16+  </a:t>
            </a:r>
            <a:r>
              <a:rPr lang="ru-RU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  </a:t>
            </a:r>
            <a:r>
              <a:rPr lang="en-US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79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Au</a:t>
            </a:r>
            <a:r>
              <a:rPr lang="en-US" altLang="ru-RU" sz="2400" b="1" baseline="30000" smtClean="0">
                <a:solidFill>
                  <a:srgbClr val="FF0000"/>
                </a:solidFill>
                <a:latin typeface="Calibri Light" panose="020F0302020204030204" pitchFamily="34" charset="0"/>
                <a:ea typeface="SimSun" panose="02010600030101010101" pitchFamily="2" charset="-122"/>
              </a:rPr>
              <a:t>32+ </a:t>
            </a:r>
            <a:r>
              <a:rPr lang="en-US" altLang="ru-RU" sz="2400" b="1" smtClean="0">
                <a:solidFill>
                  <a:srgbClr val="FF0000"/>
                </a:solidFill>
                <a:latin typeface="Calibri Light" panose="020F0302020204030204" pitchFamily="34" charset="0"/>
              </a:rPr>
              <a:t>…</a:t>
            </a:r>
            <a:endParaRPr lang="en-US" altLang="ru-RU" sz="2400" b="1" baseline="30000" smtClean="0">
              <a:solidFill>
                <a:srgbClr val="FF0000"/>
              </a:solidFill>
              <a:latin typeface="Calibri Light" panose="020F03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6155" name="Picture 19" descr="https://sun9-east.userapi.com/sun9-32/s/v1/ig2/_F5IJ_VsS8heGlBBhHVtAeWP9U5EB7Ko8Gu5yqrodxJXVm5GScoTKoCyMkgPuwegypx-GPciaqAncPQpbglt-yv8.jpg?size=1920x144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8" b="6276"/>
          <a:stretch>
            <a:fillRect/>
          </a:stretch>
        </p:blipFill>
        <p:spPr bwMode="auto">
          <a:xfrm>
            <a:off x="0" y="685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43000" y="1905000"/>
            <a:ext cx="1295400" cy="584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ngsana New" panose="02020603050405020304" pitchFamily="18" charset="-34"/>
                <a:cs typeface="+mn-cs"/>
              </a:rPr>
              <a:t>Ion source KRION-6T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ngsana New" panose="02020603050405020304" pitchFamily="18" charset="-34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8000" y="2252663"/>
            <a:ext cx="1447800" cy="33813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ngsana New" panose="02020603050405020304" pitchFamily="18" charset="-34"/>
                <a:cs typeface="+mn-cs"/>
              </a:rPr>
              <a:t>HILAC LEBT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ngsana New" panose="02020603050405020304" pitchFamily="18" charset="-34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6159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3/17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6160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6161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KRION 6T electronics</a:t>
            </a:r>
            <a:endParaRPr lang="ru-RU" sz="4000" b="1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038600" y="838200"/>
            <a:ext cx="4267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endParaRPr lang="ru-RU" sz="2800" u="sng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882650"/>
            <a:ext cx="4160838" cy="2676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thermometry</a:t>
            </a:r>
            <a:endParaRPr lang="en-US" sz="2800" b="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 smtClean="0"/>
              <a:t>vacuum</a:t>
            </a:r>
            <a:endParaRPr lang="en-US" sz="2800" b="0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HV electrodes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electron gun supply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synchronization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3876675"/>
            <a:ext cx="4144963" cy="2371725"/>
          </a:xfrm>
          <a:prstGeom prst="rect">
            <a:avLst/>
          </a:prstGeom>
          <a:solidFill>
            <a:srgbClr val="F5CDB7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600" u="sng" dirty="0"/>
              <a:t>Ion trap and extraction </a:t>
            </a:r>
            <a:r>
              <a:rPr lang="en-US" sz="2600" u="sng" dirty="0" smtClean="0"/>
              <a:t>system</a:t>
            </a:r>
            <a:endParaRPr lang="en-US" sz="260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 smtClean="0"/>
              <a:t>DC </a:t>
            </a:r>
            <a:r>
              <a:rPr lang="en-US" sz="2800" b="0" dirty="0"/>
              <a:t>barrier modules</a:t>
            </a:r>
            <a:endParaRPr lang="en-US" sz="2800" b="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pulsed </a:t>
            </a:r>
            <a:r>
              <a:rPr lang="en-US" sz="2800" b="0" dirty="0" smtClean="0"/>
              <a:t>barriers </a:t>
            </a:r>
            <a:r>
              <a:rPr lang="en-US" sz="2800" b="0" dirty="0"/>
              <a:t>modules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extraction modules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interface modules</a:t>
            </a:r>
            <a:endParaRPr lang="ru-RU" sz="2800" b="0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4343400" y="3876675"/>
            <a:ext cx="4800600" cy="23717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3000" u="sng" dirty="0"/>
              <a:t>Beam diagnostics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3000" b="0" dirty="0"/>
              <a:t>beam profile monitor</a:t>
            </a:r>
            <a:endParaRPr lang="en-US" sz="3000" b="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3000" b="0" dirty="0"/>
              <a:t>oscilloscopes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3000" b="0" dirty="0"/>
              <a:t>ion collectors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3000" b="0" dirty="0" err="1"/>
              <a:t>ToF</a:t>
            </a:r>
            <a:r>
              <a:rPr lang="en-US" sz="3000" b="0" dirty="0"/>
              <a:t> </a:t>
            </a:r>
            <a:r>
              <a:rPr lang="en-US" sz="3000" b="0" dirty="0" smtClean="0"/>
              <a:t>system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t="-10798" b="-3708"/>
          <a:stretch/>
        </p:blipFill>
        <p:spPr>
          <a:xfrm>
            <a:off x="4267200" y="533400"/>
            <a:ext cx="4953000" cy="319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6200" y="815975"/>
            <a:ext cx="4114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Slow</a:t>
            </a:r>
            <a:r>
              <a:rPr lang="ru-RU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control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7179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7180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4</a:t>
            </a:r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7181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/>
              <a:t>KRION 6T electronics</a:t>
            </a:r>
            <a:endParaRPr lang="ru-RU" sz="4000" b="1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038600" y="838200"/>
            <a:ext cx="4267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endParaRPr lang="ru-RU" sz="2800" u="sng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882650"/>
            <a:ext cx="4160838" cy="2676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thermometry</a:t>
            </a:r>
            <a:endParaRPr lang="en-US" sz="2800" b="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 smtClean="0"/>
              <a:t>vacuum</a:t>
            </a:r>
            <a:endParaRPr lang="en-US" sz="2800" b="0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HV electrodes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electron gun supply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synchronization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3876675"/>
            <a:ext cx="4144963" cy="2371725"/>
          </a:xfrm>
          <a:prstGeom prst="rect">
            <a:avLst/>
          </a:prstGeom>
          <a:solidFill>
            <a:srgbClr val="F5CDB7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600" u="sng" dirty="0"/>
              <a:t>Ion </a:t>
            </a:r>
            <a:r>
              <a:rPr lang="en-US" sz="2600" u="sng" dirty="0" smtClean="0"/>
              <a:t>trap and extraction </a:t>
            </a:r>
            <a:r>
              <a:rPr lang="en-US" sz="2600" u="sng" dirty="0"/>
              <a:t>system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DC barrier modules</a:t>
            </a:r>
            <a:endParaRPr lang="en-US" sz="2800" b="0" u="sng" dirty="0"/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pulsed </a:t>
            </a:r>
            <a:r>
              <a:rPr lang="en-US" sz="2800" b="0" dirty="0" smtClean="0"/>
              <a:t>barriers </a:t>
            </a:r>
            <a:r>
              <a:rPr lang="en-US" sz="2800" b="0" dirty="0"/>
              <a:t>modules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extraction modules</a:t>
            </a:r>
          </a:p>
          <a:p>
            <a:pPr marL="457200" indent="-457200" algn="l">
              <a:buFontTx/>
              <a:buChar char="-"/>
              <a:defRPr/>
            </a:pPr>
            <a:r>
              <a:rPr lang="en-US" sz="2800" b="0" dirty="0"/>
              <a:t>interface modules</a:t>
            </a:r>
            <a:endParaRPr lang="ru-RU" sz="2800" b="0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4724400" y="3876675"/>
            <a:ext cx="4267200" cy="23717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3200" u="sng" dirty="0" smtClean="0"/>
              <a:t>The main goal</a:t>
            </a:r>
          </a:p>
          <a:p>
            <a:pPr algn="just">
              <a:defRPr/>
            </a:pPr>
            <a:r>
              <a:rPr lang="en-US" sz="3200" dirty="0" smtClean="0"/>
              <a:t>To decrease the beam duration (8us -&gt; ~4us)</a:t>
            </a:r>
            <a:r>
              <a:rPr lang="ru-RU" sz="3200" dirty="0" smtClean="0"/>
              <a:t> </a:t>
            </a:r>
            <a:r>
              <a:rPr lang="en-US" sz="3200" dirty="0" smtClean="0"/>
              <a:t>for </a:t>
            </a:r>
            <a:r>
              <a:rPr lang="en-US" sz="3200" dirty="0"/>
              <a:t>further </a:t>
            </a:r>
            <a:r>
              <a:rPr lang="en-GB" sz="3200" dirty="0"/>
              <a:t>multiple </a:t>
            </a:r>
            <a:r>
              <a:rPr lang="en-GB" sz="3200" dirty="0" smtClean="0"/>
              <a:t>injection</a:t>
            </a:r>
          </a:p>
          <a:p>
            <a:pPr marL="457200" indent="-457200" algn="l">
              <a:lnSpc>
                <a:spcPts val="1700"/>
              </a:lnSpc>
              <a:buFontTx/>
              <a:buChar char="-"/>
              <a:defRPr/>
            </a:pPr>
            <a:endParaRPr lang="en-GB" sz="32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t="-10798" b="-3708"/>
          <a:stretch/>
        </p:blipFill>
        <p:spPr>
          <a:xfrm>
            <a:off x="4267200" y="533400"/>
            <a:ext cx="4953000" cy="319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6200" y="815975"/>
            <a:ext cx="4114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Slow</a:t>
            </a:r>
            <a:r>
              <a:rPr lang="ru-RU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control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8203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8204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5</a:t>
            </a:r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1275" y="3727450"/>
            <a:ext cx="4046538" cy="92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6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144963" y="4038600"/>
            <a:ext cx="579437" cy="3810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8056" r="32709" b="59366"/>
          <a:stretch>
            <a:fillRect/>
          </a:stretch>
        </p:blipFill>
        <p:spPr bwMode="auto">
          <a:xfrm>
            <a:off x="-9525" y="0"/>
            <a:ext cx="9144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9220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6</a:t>
            </a:r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9221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9222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922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319338"/>
            <a:ext cx="889317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4225" y="2209800"/>
            <a:ext cx="2209800" cy="596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800" u="sng" dirty="0" smtClean="0"/>
              <a:t>Structure</a:t>
            </a:r>
            <a:endParaRPr 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7589" r="13486" b="13477"/>
          <a:stretch>
            <a:fillRect/>
          </a:stretch>
        </p:blipFill>
        <p:spPr bwMode="auto">
          <a:xfrm>
            <a:off x="314325" y="2617788"/>
            <a:ext cx="849630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8056" r="32709" b="59366"/>
          <a:stretch>
            <a:fillRect/>
          </a:stretch>
        </p:blipFill>
        <p:spPr bwMode="auto">
          <a:xfrm>
            <a:off x="-9525" y="0"/>
            <a:ext cx="9144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11269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7</a:t>
            </a:r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270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267200" y="2176463"/>
            <a:ext cx="2624138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800" u="sng" dirty="0" smtClean="0"/>
              <a:t>Potential barriers</a:t>
            </a:r>
            <a:endParaRPr lang="en-US" sz="2800" u="sng" dirty="0"/>
          </a:p>
        </p:txBody>
      </p:sp>
      <p:sp>
        <p:nvSpPr>
          <p:cNvPr id="11272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11"/>
          <p:cNvGrpSpPr>
            <a:grpSpLocks/>
          </p:cNvGrpSpPr>
          <p:nvPr/>
        </p:nvGrpSpPr>
        <p:grpSpPr bwMode="auto">
          <a:xfrm>
            <a:off x="423863" y="2667000"/>
            <a:ext cx="8277225" cy="4032250"/>
            <a:chOff x="335836" y="2212149"/>
            <a:chExt cx="8627010" cy="4228336"/>
          </a:xfrm>
        </p:grpSpPr>
        <p:pic>
          <p:nvPicPr>
            <p:cNvPr id="13321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" t="17339" r="13098" b="13284"/>
            <a:stretch>
              <a:fillRect/>
            </a:stretch>
          </p:blipFill>
          <p:spPr bwMode="auto">
            <a:xfrm>
              <a:off x="335836" y="2212149"/>
              <a:ext cx="8627010" cy="422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4" t="57388" r="69690" b="22095"/>
            <a:stretch>
              <a:fillRect/>
            </a:stretch>
          </p:blipFill>
          <p:spPr bwMode="auto">
            <a:xfrm>
              <a:off x="1229555" y="4664869"/>
              <a:ext cx="1543574" cy="127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5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8056" r="32709" b="59366"/>
          <a:stretch>
            <a:fillRect/>
          </a:stretch>
        </p:blipFill>
        <p:spPr bwMode="auto">
          <a:xfrm>
            <a:off x="-9525" y="0"/>
            <a:ext cx="9144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13317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8</a:t>
            </a:r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318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267200" y="2209800"/>
            <a:ext cx="2547938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2800" u="sng" dirty="0"/>
              <a:t>Beam </a:t>
            </a:r>
            <a:r>
              <a:rPr lang="en-US" sz="2800" u="sng" dirty="0" smtClean="0"/>
              <a:t>extraction</a:t>
            </a:r>
            <a:endParaRPr lang="en-US" sz="2800" u="sng" dirty="0"/>
          </a:p>
        </p:txBody>
      </p:sp>
      <p:sp>
        <p:nvSpPr>
          <p:cNvPr id="13320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2578100"/>
            <a:ext cx="60499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4611688"/>
            <a:ext cx="604996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9666" r="23138" b="70242"/>
          <a:stretch>
            <a:fillRect/>
          </a:stretch>
        </p:blipFill>
        <p:spPr bwMode="auto">
          <a:xfrm>
            <a:off x="1271588" y="638175"/>
            <a:ext cx="60499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0" y="6604000"/>
            <a:ext cx="9144000" cy="254000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/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8640763" y="6589713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9/17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367" name="Прямоугольник 10"/>
          <p:cNvSpPr>
            <a:spLocks noChangeArrowheads="1"/>
          </p:cNvSpPr>
          <p:nvPr/>
        </p:nvSpPr>
        <p:spPr bwMode="auto">
          <a:xfrm>
            <a:off x="6969125" y="65913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Butenko Elizaveta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368" name="Прямоугольник 17"/>
          <p:cNvSpPr>
            <a:spLocks noChangeArrowheads="1"/>
          </p:cNvSpPr>
          <p:nvPr/>
        </p:nvSpPr>
        <p:spPr bwMode="auto">
          <a:xfrm>
            <a:off x="0" y="658971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chemeClr val="tx2"/>
                </a:solidFill>
                <a:latin typeface="Calibri Light" panose="020F0302020204030204" pitchFamily="34" charset="0"/>
              </a:rPr>
              <a:t>AYSS 2023</a:t>
            </a:r>
            <a:endParaRPr lang="ru-RU" altLang="ru-RU" sz="1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0" y="-14288"/>
            <a:ext cx="9158288" cy="685801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5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39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2" name="Rectangle 4"/>
          <p:cNvSpPr txBox="1">
            <a:spLocks noChangeArrowheads="1"/>
          </p:cNvSpPr>
          <p:nvPr/>
        </p:nvSpPr>
        <p:spPr bwMode="auto">
          <a:xfrm>
            <a:off x="0" y="9525"/>
            <a:ext cx="9144000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/>
              <a:t>Beam extraction</a:t>
            </a:r>
            <a:endParaRPr lang="en-US" sz="4000" b="1" dirty="0"/>
          </a:p>
        </p:txBody>
      </p:sp>
      <p:sp>
        <p:nvSpPr>
          <p:cNvPr id="4" name="Овал 3"/>
          <p:cNvSpPr/>
          <p:nvPr/>
        </p:nvSpPr>
        <p:spPr>
          <a:xfrm>
            <a:off x="4460875" y="15700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68863" y="137477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475038" y="1558925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176713" y="16906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948113" y="13477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14763" y="171767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41913" y="16652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349750" y="13223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256213" y="12827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692650" y="1800225"/>
            <a:ext cx="119063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661025" y="1339850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472113" y="1643063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757863" y="1598613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 flipH="1">
            <a:off x="2436813" y="17557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 flipH="1">
            <a:off x="2554288" y="146685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 flipH="1">
            <a:off x="2122488" y="16510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 flipH="1">
            <a:off x="2009775" y="1362075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flipH="1">
            <a:off x="2827338" y="1651000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 flipH="1">
            <a:off x="2266950" y="12747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 flipH="1">
            <a:off x="2797175" y="12192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 flipH="1">
            <a:off x="3063875" y="1511300"/>
            <a:ext cx="119063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 flipH="1">
            <a:off x="3228975" y="1284288"/>
            <a:ext cx="119063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 flipH="1">
            <a:off x="3246438" y="169227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 flipH="1">
            <a:off x="3640138" y="13303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flipH="1">
            <a:off x="3656013" y="1497013"/>
            <a:ext cx="733425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 flipH="1">
            <a:off x="7181850" y="56943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97" name="Прямоугольник 17"/>
          <p:cNvSpPr>
            <a:spLocks noChangeArrowheads="1"/>
          </p:cNvSpPr>
          <p:nvPr/>
        </p:nvSpPr>
        <p:spPr bwMode="auto">
          <a:xfrm>
            <a:off x="7481888" y="5522913"/>
            <a:ext cx="6715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2400" b="1">
                <a:solidFill>
                  <a:schemeClr val="tx2"/>
                </a:solidFill>
                <a:latin typeface="Calibri Light" panose="020F0302020204030204" pitchFamily="34" charset="0"/>
              </a:rPr>
              <a:t>- Ions</a:t>
            </a:r>
            <a:endParaRPr lang="ru-RU" altLang="ru-RU" sz="2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 flipH="1">
            <a:off x="7019925" y="6048375"/>
            <a:ext cx="444500" cy="252413"/>
          </a:xfrm>
          <a:custGeom>
            <a:avLst/>
            <a:gdLst>
              <a:gd name="connsiteX0" fmla="*/ 0 w 2691441"/>
              <a:gd name="connsiteY0" fmla="*/ 43984 h 1553606"/>
              <a:gd name="connsiteX1" fmla="*/ 483079 w 2691441"/>
              <a:gd name="connsiteY1" fmla="*/ 147501 h 1553606"/>
              <a:gd name="connsiteX2" fmla="*/ 1682151 w 2691441"/>
              <a:gd name="connsiteY2" fmla="*/ 1260308 h 1553606"/>
              <a:gd name="connsiteX3" fmla="*/ 2691441 w 2691441"/>
              <a:gd name="connsiteY3" fmla="*/ 1553606 h 1553606"/>
              <a:gd name="connsiteX0" fmla="*/ 0 w 2721719"/>
              <a:gd name="connsiteY0" fmla="*/ 32602 h 1578558"/>
              <a:gd name="connsiteX1" fmla="*/ 513357 w 2721719"/>
              <a:gd name="connsiteY1" fmla="*/ 172453 h 1578558"/>
              <a:gd name="connsiteX2" fmla="*/ 1712429 w 2721719"/>
              <a:gd name="connsiteY2" fmla="*/ 1285260 h 1578558"/>
              <a:gd name="connsiteX3" fmla="*/ 2721719 w 2721719"/>
              <a:gd name="connsiteY3" fmla="*/ 1578558 h 1578558"/>
              <a:gd name="connsiteX0" fmla="*/ 0 w 2721719"/>
              <a:gd name="connsiteY0" fmla="*/ 8785 h 1554741"/>
              <a:gd name="connsiteX1" fmla="*/ 513357 w 2721719"/>
              <a:gd name="connsiteY1" fmla="*/ 148636 h 1554741"/>
              <a:gd name="connsiteX2" fmla="*/ 1712429 w 2721719"/>
              <a:gd name="connsiteY2" fmla="*/ 1261443 h 1554741"/>
              <a:gd name="connsiteX3" fmla="*/ 2721719 w 2721719"/>
              <a:gd name="connsiteY3" fmla="*/ 1554741 h 1554741"/>
              <a:gd name="connsiteX0" fmla="*/ 180 w 2721899"/>
              <a:gd name="connsiteY0" fmla="*/ 0 h 1545956"/>
              <a:gd name="connsiteX1" fmla="*/ 513537 w 2721899"/>
              <a:gd name="connsiteY1" fmla="*/ 139851 h 1545956"/>
              <a:gd name="connsiteX2" fmla="*/ 1712609 w 2721899"/>
              <a:gd name="connsiteY2" fmla="*/ 1252658 h 1545956"/>
              <a:gd name="connsiteX3" fmla="*/ 2721899 w 2721899"/>
              <a:gd name="connsiteY3" fmla="*/ 1545956 h 1545956"/>
              <a:gd name="connsiteX0" fmla="*/ 5874 w 2727593"/>
              <a:gd name="connsiteY0" fmla="*/ 1018 h 1546974"/>
              <a:gd name="connsiteX1" fmla="*/ 519231 w 2727593"/>
              <a:gd name="connsiteY1" fmla="*/ 140869 h 1546974"/>
              <a:gd name="connsiteX2" fmla="*/ 1718303 w 2727593"/>
              <a:gd name="connsiteY2" fmla="*/ 1253676 h 1546974"/>
              <a:gd name="connsiteX3" fmla="*/ 2727593 w 2727593"/>
              <a:gd name="connsiteY3" fmla="*/ 1546974 h 1546974"/>
              <a:gd name="connsiteX0" fmla="*/ 5874 w 2727593"/>
              <a:gd name="connsiteY0" fmla="*/ 0 h 1545956"/>
              <a:gd name="connsiteX1" fmla="*/ 519231 w 2727593"/>
              <a:gd name="connsiteY1" fmla="*/ 139851 h 1545956"/>
              <a:gd name="connsiteX2" fmla="*/ 1718303 w 2727593"/>
              <a:gd name="connsiteY2" fmla="*/ 1252658 h 1545956"/>
              <a:gd name="connsiteX3" fmla="*/ 2727593 w 2727593"/>
              <a:gd name="connsiteY3" fmla="*/ 1545956 h 1545956"/>
              <a:gd name="connsiteX0" fmla="*/ 5874 w 2727593"/>
              <a:gd name="connsiteY0" fmla="*/ 6180 h 1552136"/>
              <a:gd name="connsiteX1" fmla="*/ 519231 w 2727593"/>
              <a:gd name="connsiteY1" fmla="*/ 146031 h 1552136"/>
              <a:gd name="connsiteX2" fmla="*/ 1718303 w 2727593"/>
              <a:gd name="connsiteY2" fmla="*/ 1258838 h 1552136"/>
              <a:gd name="connsiteX3" fmla="*/ 2727593 w 2727593"/>
              <a:gd name="connsiteY3" fmla="*/ 1552136 h 1552136"/>
              <a:gd name="connsiteX0" fmla="*/ 5378 w 2727097"/>
              <a:gd name="connsiteY0" fmla="*/ 0 h 1545956"/>
              <a:gd name="connsiteX1" fmla="*/ 549013 w 2727097"/>
              <a:gd name="connsiteY1" fmla="*/ 236741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378 w 2727097"/>
              <a:gd name="connsiteY0" fmla="*/ 0 h 1545956"/>
              <a:gd name="connsiteX1" fmla="*/ 549013 w 2727097"/>
              <a:gd name="connsiteY1" fmla="*/ 176185 h 1545956"/>
              <a:gd name="connsiteX2" fmla="*/ 1717807 w 2727097"/>
              <a:gd name="connsiteY2" fmla="*/ 1252658 h 1545956"/>
              <a:gd name="connsiteX3" fmla="*/ 2727097 w 2727097"/>
              <a:gd name="connsiteY3" fmla="*/ 1545956 h 1545956"/>
              <a:gd name="connsiteX0" fmla="*/ 5201 w 2726920"/>
              <a:gd name="connsiteY0" fmla="*/ 0 h 1545956"/>
              <a:gd name="connsiteX1" fmla="*/ 560947 w 2726920"/>
              <a:gd name="connsiteY1" fmla="*/ 164074 h 1545956"/>
              <a:gd name="connsiteX2" fmla="*/ 1717630 w 2726920"/>
              <a:gd name="connsiteY2" fmla="*/ 1252658 h 1545956"/>
              <a:gd name="connsiteX3" fmla="*/ 2726920 w 2726920"/>
              <a:gd name="connsiteY3" fmla="*/ 1545956 h 1545956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  <a:gd name="connsiteX0" fmla="*/ 5201 w 2745087"/>
              <a:gd name="connsiteY0" fmla="*/ 0 h 1515678"/>
              <a:gd name="connsiteX1" fmla="*/ 560947 w 2745087"/>
              <a:gd name="connsiteY1" fmla="*/ 164074 h 1515678"/>
              <a:gd name="connsiteX2" fmla="*/ 1717630 w 2745087"/>
              <a:gd name="connsiteY2" fmla="*/ 1252658 h 1515678"/>
              <a:gd name="connsiteX3" fmla="*/ 2745087 w 2745087"/>
              <a:gd name="connsiteY3" fmla="*/ 1515678 h 15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087" h="1515678">
                <a:moveTo>
                  <a:pt x="5201" y="0"/>
                </a:moveTo>
                <a:cubicBezTo>
                  <a:pt x="-44830" y="10952"/>
                  <a:pt x="275542" y="-44702"/>
                  <a:pt x="560947" y="164074"/>
                </a:cubicBezTo>
                <a:cubicBezTo>
                  <a:pt x="846352" y="372850"/>
                  <a:pt x="1353607" y="1027391"/>
                  <a:pt x="1717630" y="1252658"/>
                </a:cubicBezTo>
                <a:cubicBezTo>
                  <a:pt x="2081653" y="1477925"/>
                  <a:pt x="2652158" y="1500034"/>
                  <a:pt x="2745087" y="1515678"/>
                </a:cubicBez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99" name="Прямоугольник 17"/>
          <p:cNvSpPr>
            <a:spLocks noChangeArrowheads="1"/>
          </p:cNvSpPr>
          <p:nvPr/>
        </p:nvSpPr>
        <p:spPr bwMode="auto">
          <a:xfrm>
            <a:off x="7512050" y="5972175"/>
            <a:ext cx="11588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ngsana New"/>
                <a:cs typeface="Angsana New"/>
              </a:defRPr>
            </a:lvl9pPr>
          </a:lstStyle>
          <a:p>
            <a:pPr algn="ctr" eaLnBrk="1" hangingPunct="1"/>
            <a:r>
              <a:rPr lang="en-US" altLang="ru-RU" sz="2400" b="1">
                <a:solidFill>
                  <a:schemeClr val="tx2"/>
                </a:solidFill>
                <a:latin typeface="Calibri Light" panose="020F0302020204030204" pitchFamily="34" charset="0"/>
              </a:rPr>
              <a:t>- potential</a:t>
            </a:r>
            <a:endParaRPr lang="ru-RU" altLang="ru-RU" sz="2400" b="1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5400" name="Группа 11275"/>
          <p:cNvGrpSpPr>
            <a:grpSpLocks/>
          </p:cNvGrpSpPr>
          <p:nvPr/>
        </p:nvGrpSpPr>
        <p:grpSpPr bwMode="auto">
          <a:xfrm>
            <a:off x="2068513" y="1722438"/>
            <a:ext cx="4789487" cy="823912"/>
            <a:chOff x="1991886" y="1510611"/>
            <a:chExt cx="4789914" cy="824053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991886" y="1510611"/>
              <a:ext cx="4540655" cy="824053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6534128" y="1510611"/>
              <a:ext cx="247672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01" name="Группа 154"/>
          <p:cNvGrpSpPr>
            <a:grpSpLocks/>
          </p:cNvGrpSpPr>
          <p:nvPr/>
        </p:nvGrpSpPr>
        <p:grpSpPr bwMode="auto">
          <a:xfrm>
            <a:off x="2068513" y="3735388"/>
            <a:ext cx="4789487" cy="823912"/>
            <a:chOff x="1991886" y="1510611"/>
            <a:chExt cx="4789914" cy="824053"/>
          </a:xfrm>
        </p:grpSpPr>
        <p:cxnSp>
          <p:nvCxnSpPr>
            <p:cNvPr id="156" name="Прямая соединительная линия 155"/>
            <p:cNvCxnSpPr/>
            <p:nvPr/>
          </p:nvCxnSpPr>
          <p:spPr>
            <a:xfrm flipH="1">
              <a:off x="1991886" y="1510611"/>
              <a:ext cx="4540655" cy="824053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flipV="1">
              <a:off x="6534128" y="1510611"/>
              <a:ext cx="247672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02" name="Группа 157"/>
          <p:cNvGrpSpPr>
            <a:grpSpLocks/>
          </p:cNvGrpSpPr>
          <p:nvPr/>
        </p:nvGrpSpPr>
        <p:grpSpPr bwMode="auto">
          <a:xfrm>
            <a:off x="2068513" y="5746750"/>
            <a:ext cx="4789487" cy="823913"/>
            <a:chOff x="1991886" y="1510611"/>
            <a:chExt cx="4789914" cy="824053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 flipH="1">
              <a:off x="1991886" y="1510611"/>
              <a:ext cx="4540655" cy="824053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V="1">
              <a:off x="6534128" y="1510611"/>
              <a:ext cx="247672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Стрелка вправо 160"/>
          <p:cNvSpPr/>
          <p:nvPr/>
        </p:nvSpPr>
        <p:spPr>
          <a:xfrm flipH="1">
            <a:off x="1712913" y="1497013"/>
            <a:ext cx="735012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" name="Овал 163"/>
          <p:cNvSpPr/>
          <p:nvPr/>
        </p:nvSpPr>
        <p:spPr>
          <a:xfrm>
            <a:off x="4460875" y="361315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4676775" y="33162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3475038" y="3602038"/>
            <a:ext cx="119062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4176713" y="37338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3948113" y="33909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3814763" y="37592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4787900" y="36830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1" name="Овал 170"/>
          <p:cNvSpPr/>
          <p:nvPr/>
        </p:nvSpPr>
        <p:spPr>
          <a:xfrm>
            <a:off x="4349750" y="336550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2" name="Овал 171"/>
          <p:cNvSpPr/>
          <p:nvPr/>
        </p:nvSpPr>
        <p:spPr>
          <a:xfrm>
            <a:off x="5021263" y="33861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3" name="Овал 172"/>
          <p:cNvSpPr/>
          <p:nvPr/>
        </p:nvSpPr>
        <p:spPr>
          <a:xfrm>
            <a:off x="4548188" y="37988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" name="Овал 173"/>
          <p:cNvSpPr/>
          <p:nvPr/>
        </p:nvSpPr>
        <p:spPr>
          <a:xfrm>
            <a:off x="5397500" y="33909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5" name="Овал 174"/>
          <p:cNvSpPr/>
          <p:nvPr/>
        </p:nvSpPr>
        <p:spPr>
          <a:xfrm>
            <a:off x="5149850" y="3711575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6" name="Овал 175"/>
          <p:cNvSpPr/>
          <p:nvPr/>
        </p:nvSpPr>
        <p:spPr>
          <a:xfrm>
            <a:off x="5459413" y="363061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7" name="Овал 176"/>
          <p:cNvSpPr/>
          <p:nvPr/>
        </p:nvSpPr>
        <p:spPr>
          <a:xfrm flipH="1">
            <a:off x="2436813" y="379888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8" name="Овал 177"/>
          <p:cNvSpPr/>
          <p:nvPr/>
        </p:nvSpPr>
        <p:spPr>
          <a:xfrm flipH="1">
            <a:off x="2554288" y="35099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9" name="Овал 178"/>
          <p:cNvSpPr/>
          <p:nvPr/>
        </p:nvSpPr>
        <p:spPr>
          <a:xfrm flipH="1">
            <a:off x="2122488" y="36925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0" name="Овал 179"/>
          <p:cNvSpPr/>
          <p:nvPr/>
        </p:nvSpPr>
        <p:spPr>
          <a:xfrm flipH="1">
            <a:off x="2009775" y="3405188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1" name="Овал 180"/>
          <p:cNvSpPr/>
          <p:nvPr/>
        </p:nvSpPr>
        <p:spPr>
          <a:xfrm flipH="1">
            <a:off x="2827338" y="3694113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2" name="Овал 181"/>
          <p:cNvSpPr/>
          <p:nvPr/>
        </p:nvSpPr>
        <p:spPr>
          <a:xfrm flipH="1">
            <a:off x="2266950" y="33162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3" name="Овал 182"/>
          <p:cNvSpPr/>
          <p:nvPr/>
        </p:nvSpPr>
        <p:spPr>
          <a:xfrm flipH="1">
            <a:off x="2797175" y="3262313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" name="Овал 183"/>
          <p:cNvSpPr/>
          <p:nvPr/>
        </p:nvSpPr>
        <p:spPr>
          <a:xfrm flipH="1">
            <a:off x="3063875" y="3552825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5" name="Овал 184"/>
          <p:cNvSpPr/>
          <p:nvPr/>
        </p:nvSpPr>
        <p:spPr>
          <a:xfrm flipH="1">
            <a:off x="3228975" y="3325813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6" name="Овал 185"/>
          <p:cNvSpPr/>
          <p:nvPr/>
        </p:nvSpPr>
        <p:spPr>
          <a:xfrm flipH="1">
            <a:off x="3246438" y="37353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7" name="Овал 186"/>
          <p:cNvSpPr/>
          <p:nvPr/>
        </p:nvSpPr>
        <p:spPr>
          <a:xfrm flipH="1">
            <a:off x="3640138" y="3373438"/>
            <a:ext cx="120650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8" name="Стрелка вправо 187"/>
          <p:cNvSpPr/>
          <p:nvPr/>
        </p:nvSpPr>
        <p:spPr>
          <a:xfrm flipH="1">
            <a:off x="3656013" y="3540125"/>
            <a:ext cx="733425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9" name="Стрелка вправо 188"/>
          <p:cNvSpPr/>
          <p:nvPr/>
        </p:nvSpPr>
        <p:spPr>
          <a:xfrm flipH="1">
            <a:off x="1712913" y="3540125"/>
            <a:ext cx="735012" cy="15081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0" name="Овал 189"/>
          <p:cNvSpPr/>
          <p:nvPr/>
        </p:nvSpPr>
        <p:spPr>
          <a:xfrm>
            <a:off x="4297363" y="5434013"/>
            <a:ext cx="119062" cy="1190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1" name="Овал 190"/>
          <p:cNvSpPr/>
          <p:nvPr/>
        </p:nvSpPr>
        <p:spPr>
          <a:xfrm>
            <a:off x="4632325" y="5345113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Овал 191"/>
          <p:cNvSpPr/>
          <p:nvPr/>
        </p:nvSpPr>
        <p:spPr>
          <a:xfrm>
            <a:off x="3475038" y="5641975"/>
            <a:ext cx="119062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3" name="Овал 192"/>
          <p:cNvSpPr/>
          <p:nvPr/>
        </p:nvSpPr>
        <p:spPr>
          <a:xfrm>
            <a:off x="3919538" y="57610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" name="Овал 193"/>
          <p:cNvSpPr/>
          <p:nvPr/>
        </p:nvSpPr>
        <p:spPr>
          <a:xfrm>
            <a:off x="3948113" y="54308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5" name="Овал 194"/>
          <p:cNvSpPr/>
          <p:nvPr/>
        </p:nvSpPr>
        <p:spPr>
          <a:xfrm>
            <a:off x="3546475" y="5864225"/>
            <a:ext cx="119063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6" name="Овал 195"/>
          <p:cNvSpPr/>
          <p:nvPr/>
        </p:nvSpPr>
        <p:spPr>
          <a:xfrm>
            <a:off x="4510088" y="58261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7" name="Овал 196"/>
          <p:cNvSpPr/>
          <p:nvPr/>
        </p:nvSpPr>
        <p:spPr>
          <a:xfrm>
            <a:off x="4056063" y="52530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8" name="Овал 197"/>
          <p:cNvSpPr/>
          <p:nvPr/>
        </p:nvSpPr>
        <p:spPr>
          <a:xfrm>
            <a:off x="4608513" y="56642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9" name="Овал 198"/>
          <p:cNvSpPr/>
          <p:nvPr/>
        </p:nvSpPr>
        <p:spPr>
          <a:xfrm>
            <a:off x="4129088" y="591820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0" name="Овал 199"/>
          <p:cNvSpPr/>
          <p:nvPr/>
        </p:nvSpPr>
        <p:spPr>
          <a:xfrm>
            <a:off x="5283200" y="5472113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1" name="Овал 200"/>
          <p:cNvSpPr/>
          <p:nvPr/>
        </p:nvSpPr>
        <p:spPr>
          <a:xfrm>
            <a:off x="4976813" y="54498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2" name="Овал 201"/>
          <p:cNvSpPr/>
          <p:nvPr/>
        </p:nvSpPr>
        <p:spPr>
          <a:xfrm>
            <a:off x="4967288" y="5803900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3" name="Овал 202"/>
          <p:cNvSpPr/>
          <p:nvPr/>
        </p:nvSpPr>
        <p:spPr>
          <a:xfrm flipH="1">
            <a:off x="2436813" y="583723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" name="Овал 203"/>
          <p:cNvSpPr/>
          <p:nvPr/>
        </p:nvSpPr>
        <p:spPr>
          <a:xfrm flipH="1">
            <a:off x="2554288" y="554990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" name="Овал 204"/>
          <p:cNvSpPr/>
          <p:nvPr/>
        </p:nvSpPr>
        <p:spPr>
          <a:xfrm flipH="1">
            <a:off x="2122488" y="5732463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" name="Овал 205"/>
          <p:cNvSpPr/>
          <p:nvPr/>
        </p:nvSpPr>
        <p:spPr>
          <a:xfrm flipH="1">
            <a:off x="2009775" y="5445125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7" name="Овал 206"/>
          <p:cNvSpPr/>
          <p:nvPr/>
        </p:nvSpPr>
        <p:spPr>
          <a:xfrm flipH="1">
            <a:off x="2827338" y="5734050"/>
            <a:ext cx="119062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8" name="Овал 207"/>
          <p:cNvSpPr/>
          <p:nvPr/>
        </p:nvSpPr>
        <p:spPr>
          <a:xfrm flipH="1">
            <a:off x="2266950" y="53562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9" name="Овал 208"/>
          <p:cNvSpPr/>
          <p:nvPr/>
        </p:nvSpPr>
        <p:spPr>
          <a:xfrm flipH="1">
            <a:off x="2797175" y="5302250"/>
            <a:ext cx="120650" cy="1190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0" name="Овал 209"/>
          <p:cNvSpPr/>
          <p:nvPr/>
        </p:nvSpPr>
        <p:spPr>
          <a:xfrm flipH="1">
            <a:off x="3063875" y="5592763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1" name="Овал 210"/>
          <p:cNvSpPr/>
          <p:nvPr/>
        </p:nvSpPr>
        <p:spPr>
          <a:xfrm flipH="1">
            <a:off x="3228975" y="5365750"/>
            <a:ext cx="119063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2" name="Овал 211"/>
          <p:cNvSpPr/>
          <p:nvPr/>
        </p:nvSpPr>
        <p:spPr>
          <a:xfrm flipH="1">
            <a:off x="3246438" y="5775325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3" name="Овал 212"/>
          <p:cNvSpPr/>
          <p:nvPr/>
        </p:nvSpPr>
        <p:spPr>
          <a:xfrm flipH="1">
            <a:off x="3640138" y="5411788"/>
            <a:ext cx="120650" cy="1206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4" name="Стрелка вправо 213"/>
          <p:cNvSpPr/>
          <p:nvPr/>
        </p:nvSpPr>
        <p:spPr>
          <a:xfrm flipH="1">
            <a:off x="3656013" y="5580063"/>
            <a:ext cx="733425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" name="Стрелка вправо 214"/>
          <p:cNvSpPr/>
          <p:nvPr/>
        </p:nvSpPr>
        <p:spPr>
          <a:xfrm flipH="1">
            <a:off x="1712913" y="5578475"/>
            <a:ext cx="735012" cy="152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36917</TotalTime>
  <Words>482</Words>
  <Application>Microsoft Office PowerPoint</Application>
  <PresentationFormat>Экран (4:3)</PresentationFormat>
  <Paragraphs>154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Verdana</vt:lpstr>
      <vt:lpstr>Angsana New</vt:lpstr>
      <vt:lpstr>Arial</vt:lpstr>
      <vt:lpstr>Calibri Light</vt:lpstr>
      <vt:lpstr>Calibri</vt:lpstr>
      <vt:lpstr>Cordia New</vt:lpstr>
      <vt:lpstr>Tahoma</vt:lpstr>
      <vt:lpstr>SimSun</vt:lpstr>
      <vt:lpstr>Mangal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Вов4ик</dc:creator>
  <cp:lastModifiedBy>Елизавета Бутенко</cp:lastModifiedBy>
  <cp:revision>839</cp:revision>
  <cp:lastPrinted>2019-09-19T14:11:59Z</cp:lastPrinted>
  <dcterms:created xsi:type="dcterms:W3CDTF">1601-01-01T00:00:00Z</dcterms:created>
  <dcterms:modified xsi:type="dcterms:W3CDTF">2023-11-02T08:29:29Z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