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6" r:id="rId3"/>
  </p:sldMasterIdLst>
  <p:notesMasterIdLst>
    <p:notesMasterId r:id="rId20"/>
  </p:notesMasterIdLst>
  <p:handoutMasterIdLst>
    <p:handoutMasterId r:id="rId21"/>
  </p:handoutMasterIdLst>
  <p:sldIdLst>
    <p:sldId id="257" r:id="rId4"/>
    <p:sldId id="266" r:id="rId5"/>
    <p:sldId id="260" r:id="rId6"/>
    <p:sldId id="272" r:id="rId7"/>
    <p:sldId id="261" r:id="rId8"/>
    <p:sldId id="265" r:id="rId9"/>
    <p:sldId id="258" r:id="rId10"/>
    <p:sldId id="263" r:id="rId11"/>
    <p:sldId id="273" r:id="rId12"/>
    <p:sldId id="274" r:id="rId13"/>
    <p:sldId id="271" r:id="rId14"/>
    <p:sldId id="275" r:id="rId15"/>
    <p:sldId id="276" r:id="rId16"/>
    <p:sldId id="267" r:id="rId17"/>
    <p:sldId id="264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EE8B08"/>
    <a:srgbClr val="56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7CC3C11-36E0-C24A-2A80-3909303E0D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505F4B-C3B0-1BA2-FA81-8D49E7812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BA2F9-72C9-40B8-9054-E88BA314EBB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9C536-C885-51F6-9967-FE753B0D68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16D84-5E29-19A9-BB15-F0B7185293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BF59-8548-4DCC-83D1-6B618DBB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23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C69E-8495-4629-A32D-A34636615F1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1993-773C-4025-9807-D8BAC14B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60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1993-773C-4025-9807-D8BAC14B68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3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2A6765F-259F-471E-B101-4D4D2C184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3525" y="839788"/>
            <a:ext cx="5412220" cy="2346757"/>
          </a:xfrm>
        </p:spPr>
        <p:txBody>
          <a:bodyPr/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5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D46A02-1DC2-C568-0A39-45B7BFB4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AEC4AF-37AE-5C08-A0BF-5FBAB9B7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8538A-836A-2279-F99C-AC5726AD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5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AA3E3-9908-0DE3-779E-978E280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73624-53C1-2F97-23ED-40E36D6C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A10E7D-BC8C-9995-5005-C1232F56F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6B80D-B621-E2C3-A989-CAA42179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4858B1-2A36-4B37-431E-D755D24A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9DC885-E10F-280A-0A0F-11D5EA72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0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936B7-0246-A8DF-A269-273A44AA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0C0C55-32EF-3721-6B84-244E63A3F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7FB7CD-0A5B-76D6-664E-61C173506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A4CC8-FC86-4A79-4B9B-0935E79F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7112C-ADFE-4244-A0F1-E0FCC093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23027-5EFF-620B-CA13-9E8F8373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4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CFA37-D427-F583-3A4F-DA2524D0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698A2-893D-77CD-6192-7F1B8748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23B6E-9F84-D0FF-5CF9-DA52A166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46E79-329F-3F7E-C793-997FECA4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EC693-7F7F-7426-1369-324235C1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1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BD10D-364E-7B2C-974E-C960DE9BF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99F10-E369-404B-CF73-C1171194F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61F43-21B0-23C4-3A1C-832B7E4D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551F6-7A16-66DA-756A-FEBEB14B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8A0EE-F4E4-9DF2-170E-531219DB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0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20898-34A6-832F-D2D5-73FF99D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A2AE1D-BC48-323F-E75F-9DCADDC44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81C11-515E-C3A0-743C-0C0DBD86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A8F3-D5CA-4D9E-91E8-9AEB3C0B68A7}" type="datetime1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BC0DC-72A3-0460-A4C6-743C3C0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05FA1-EA6A-0B4F-47A9-44426CB9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3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7CB2E-6F08-2C01-2726-910AB67A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93CB5-8316-EB88-132E-4821C1C1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8D051-5EAA-BB42-55CB-E06EFD63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48A-85E9-4EC6-8293-D5C6318F0178}" type="datetime1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1AB9E-6E8A-557D-0359-1DF381D2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454C68-993D-6A04-5A56-758DBB26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7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2F2B9-D81B-375F-D820-0175DA71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76DB0-45F2-2109-E705-556F752E0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0596F-63DD-8446-EDB1-B921C433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FD08-9D40-416B-B555-C7AD605692E5}" type="datetime1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9237F-F07F-C1FF-F75D-A73939EC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2EBC8-C23D-795A-1F6F-A16A9DC6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2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53A47-56C6-3CF7-1FCC-E20CCE84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7E64A-ED86-EC4A-B9E8-3B8E18FF9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E879DD-B58F-8A3E-9C4E-EEFCC82C1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470270-219C-346F-917A-00631F1C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269C-2FA4-4AE9-A39D-35AA30D17C5A}" type="datetime1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A8093E-07A9-D9F4-4A80-831FC762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5E54D4-FD38-A8EA-D658-FEDDC21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72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05946-FE8C-F719-3B35-9CD439AB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1E8109-F9AA-CEED-10BE-BED11A6C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5B80B-F817-DDA3-D53E-CF01E1C03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0E57AC-AEEF-5C28-D9A4-1F848CAE6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524B9F-9269-FD4E-3F75-17B1EA6F8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CA7A51-4485-9529-F022-3F618FDC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D683-F18A-4B3E-A4B8-FCA332CE9737}" type="datetime1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0AF321-8955-0A53-D8E4-45E335BE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3E313D-DD93-2224-F517-774713C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3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>
            <a:extLst>
              <a:ext uri="{FF2B5EF4-FFF2-40B4-BE49-F238E27FC236}">
                <a16:creationId xmlns:a16="http://schemas.microsoft.com/office/drawing/2014/main" id="{E3AA3010-28E9-4E44-B53F-B24793B34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7900" y="4208274"/>
            <a:ext cx="4041717" cy="480039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Author</a:t>
            </a:r>
            <a:endParaRPr lang="ru-RU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7C5ACA2E-A2C6-4575-986B-1ABF20E6F8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7901" y="4720037"/>
            <a:ext cx="4041717" cy="480039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Affiliation</a:t>
            </a:r>
            <a:endParaRPr lang="ru-RU" dirty="0"/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40586FBE-C045-4DDE-B542-FC7D9BBE9F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7902" y="5227995"/>
            <a:ext cx="4041717" cy="4800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IEEE Membership Grade</a:t>
            </a:r>
            <a:endParaRPr lang="ru-RU" dirty="0"/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id="{045733EC-B657-46C8-8239-918FE422F4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87900" y="5735953"/>
            <a:ext cx="4041717" cy="4800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Contact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5BEE4-C4E7-92E8-CCEF-4AAAD907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9B6E6B-74DB-6E71-CCD1-D8AAB402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D65-2E10-4CC4-B2A4-7CC2B953E8F9}" type="datetime1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47066D-DCEA-7B8B-7557-955CE85D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841773-43DB-3925-E1AD-FE58829A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7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11788C-E9E5-F99B-9C74-4BF3509E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28DB-03C5-48B5-B0A3-FDF67E55B36C}" type="datetime1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A892DC-CBCD-AA88-A69B-EB735A47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1A830E-5FD2-6846-A807-A65597C2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7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F746C-F836-C117-E48B-26BF3F0D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94715-F8D9-A145-A1F8-A2A886D6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86B23-6EDB-8E5E-0211-301B672FB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E9249C-A44C-9BE2-D757-931DAD1A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61E9-A6C6-4222-B406-C673F4A7144A}" type="datetime1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3A9784-B52F-CA3F-DF3D-E8B2C92B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5183B-74A8-5DF0-E68C-8F85F49D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3318-BF6C-BE4E-8FF2-3AD728A0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8ECB97-9DAB-4B1C-03F0-1636F19C5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B0E5D-1BD1-2D5B-C76E-AF613596C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97301C-DFB8-E840-B2D0-34F28F5F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09B0-F7E2-4A1D-A1B4-121F45114424}" type="datetime1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A7643F-281A-2717-42C7-73E31C75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6C251-09C5-398C-708D-98CF8060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12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7280F-5F2C-1A35-BD03-DB577E6C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5F7AEE-D0D1-F1B0-8029-6EE5FC245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7D498-3EDD-3BA4-1B8F-9AA1A8C7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C119-043E-46DD-95E7-660479EF3079}" type="datetime1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BA789-D46B-FDC7-6CD4-43425C77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B470B-61C7-1073-F128-E1846AC5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5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0DD3CC-0E0C-389F-6DE3-F948178BE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44A4DA-3395-FF87-9935-95A7F66D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98463-F9AD-292F-97BB-8A391584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A7C8-380C-482B-B876-31D24AA63904}" type="datetime1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7BCCA-C2B2-03FC-EAE6-60FC7894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09C20-D99C-F4B8-1332-AF99657C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2170-22B1-836F-1AF0-6E9C320B4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AB50B4-C5E1-25BD-B87D-C06F9CB6D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AE0F8-834C-EF03-067F-98E540CB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CC082-1FE8-C753-1636-839BC6F0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C0935-F576-B76D-5C11-C170D1D8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53432-5152-0037-4F96-E5712B17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E8B63-6146-4AEA-C619-52A09A6E9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24B46-0D3F-0D67-D314-AE40EFAE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BFC0D-E60A-ACA9-51D4-1ECEC0A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EC7B-42CD-6BEF-A13E-CE7790E4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4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B701A-8210-A325-12DD-3DF06A9F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85D181-3C7B-FEA9-82EE-C482BF31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C55B17-5817-F6B4-BD45-4D92A6D5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9E6658-00CA-5B8F-0481-AEB82975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5AE14-2F37-F90E-DF13-4EB0AD7E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91C240-FDE4-E726-23F5-206CC080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5C0B9-5C68-B679-3A0C-7F7A8933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70F60-2488-24CF-AF23-AE3E21D3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D0FD4-366D-23CC-BC8C-AAEA6FE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048DC-9031-DC9D-2A9A-70DC6974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98B86-FD1E-3A1A-DC30-5B3B674DF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C99445-FDAA-B4C8-1126-EACFAC63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3EC34-45E5-E3F2-1F66-AA8350E7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961E1-6D3A-5E33-8DCD-F2E1C3F3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04A85C-B01C-F4D8-7403-3161B825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8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8AEE0-CFEA-9511-F352-0BBA8136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8BA16-3D34-F276-6258-8082B067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F34A1-CB89-D512-EA23-D565C120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0625D2-D14F-1E56-C7F2-41C20BE21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8294B-38A6-B767-645B-167479438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1CBFE7-B2AC-2E07-7B04-F43EAAF5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CFEA5D-5BA8-EB08-24D0-A141CCDF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8998C5-96C9-2981-F087-5F2E3199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385AA-0E1E-DC25-D3D2-9AD3586C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937B81-B419-5B56-EB5E-2A6E6498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156851-3385-9D50-3EB8-2B1692A2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9B411-7DFD-DA37-FF31-4B356783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4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891"/>
            <a:ext cx="6227618" cy="515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59865"/>
            <a:ext cx="10515600" cy="165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182350" y="6000749"/>
            <a:ext cx="493916" cy="857251"/>
          </a:xfrm>
          <a:prstGeom prst="rect">
            <a:avLst/>
          </a:prstGeom>
          <a:solidFill>
            <a:srgbClr val="56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99" y="6490725"/>
            <a:ext cx="289518" cy="206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086"/>
          <a:stretch/>
        </p:blipFill>
        <p:spPr>
          <a:xfrm>
            <a:off x="11272513" y="6108509"/>
            <a:ext cx="346602" cy="3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609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092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C2C1-B6E2-AA78-48F8-21123331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B9DBC1-528E-35CE-DB80-8EF397FA6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DC6E8-7869-4FF7-4FE4-72A30E59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1EAF1-4863-6089-3953-177A9C2F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7BDE3-1F19-9072-259D-1B99D7198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1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2A24-056E-8B58-F92C-168A26FD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F39753-3117-6159-4F18-C96B0948B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BD094-52E7-38DA-4411-1C6DCDAE3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68BAB-EC19-466A-8C7F-719A85E0B6BD}" type="datetime1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7B39AC-6E7E-BE8D-F407-5CF9E8032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0E5D7-B396-AD70-1947-E688EF432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4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8.wmf"/><Relationship Id="rId18" Type="http://schemas.openxmlformats.org/officeDocument/2006/relationships/image" Target="../media/image37.wmf"/><Relationship Id="rId3" Type="http://schemas.openxmlformats.org/officeDocument/2006/relationships/image" Target="../media/image34.wmf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2.bin"/><Relationship Id="rId2" Type="http://schemas.openxmlformats.org/officeDocument/2006/relationships/oleObject" Target="../embeddings/oleObject16.bin"/><Relationship Id="rId16" Type="http://schemas.openxmlformats.org/officeDocument/2006/relationships/image" Target="../media/image30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7.png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6.png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4" Type="http://schemas.openxmlformats.org/officeDocument/2006/relationships/image" Target="../media/image29.png"/><Relationship Id="rId22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12.png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7.png"/><Relationship Id="rId18" Type="http://schemas.openxmlformats.org/officeDocument/2006/relationships/image" Target="../media/image30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image" Target="../media/image26.png"/><Relationship Id="rId17" Type="http://schemas.openxmlformats.org/officeDocument/2006/relationships/oleObject" Target="../embeddings/oleObject15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508AC2BB-00D3-4007-9032-A3E443097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87093" y="4757722"/>
            <a:ext cx="4041717" cy="480039"/>
          </a:xfrm>
        </p:spPr>
        <p:txBody>
          <a:bodyPr/>
          <a:lstStyle/>
          <a:p>
            <a:r>
              <a:rPr lang="en-US" dirty="0"/>
              <a:t>Anastasia A. </a:t>
            </a:r>
            <a:r>
              <a:rPr lang="en-US" dirty="0" err="1"/>
              <a:t>Kharlamova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9D3994A-2536-D639-9C76-33A637A51C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87093" y="5418982"/>
            <a:ext cx="4041717" cy="48003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Higher School of Natural Sciences and Technologies</a:t>
            </a:r>
          </a:p>
          <a:p>
            <a:r>
              <a:rPr lang="en-US" dirty="0"/>
              <a:t>Northern (Arctic) Federal University named after M.V. Lomonosov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AC053E-1BCD-4752-BE4F-829DDFA06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3284" y="5491740"/>
            <a:ext cx="4041717" cy="480039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7D4C556-79DE-AF12-706C-3AF3EAF17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3282" y="5999698"/>
            <a:ext cx="4041717" cy="480039"/>
          </a:xfrm>
        </p:spPr>
        <p:txBody>
          <a:bodyPr>
            <a:normAutofit fontScale="92500"/>
          </a:bodyPr>
          <a:lstStyle/>
          <a:p>
            <a:r>
              <a:rPr lang="en-US" dirty="0"/>
              <a:t>Kharlamova.anastasya2015@yandex.ru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559819" y="2198334"/>
            <a:ext cx="5854679" cy="1103080"/>
          </a:xfrm>
          <a:prstGeom prst="rect">
            <a:avLst/>
          </a:prstGeom>
        </p:spPr>
        <p:txBody>
          <a:bodyPr anchor="ctr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model of the spectrum of interaction with macromolecules by the method of finding symmetries</a:t>
            </a:r>
            <a:endParaRPr lang="ru-RU" sz="40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801EF5-2634-8EED-AC8C-57576426D280}"/>
              </a:ext>
            </a:extLst>
          </p:cNvPr>
          <p:cNvSpPr txBox="1"/>
          <p:nvPr/>
        </p:nvSpPr>
        <p:spPr>
          <a:xfrm>
            <a:off x="4114800" y="42313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448025-00E3-495A-D0D7-17BDD8C9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83" y="0"/>
            <a:ext cx="4143375" cy="68008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AFF358-D521-7BA2-D833-2A1B72AFCD0B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3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43539A-88BB-5BD7-96F2-BB344270BB94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0F1F12-7C3C-F2DA-39E5-A9D75A57A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1" y="428971"/>
            <a:ext cx="10307196" cy="621265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830B5-5ECD-CEB5-BCC6-2E63047EFC07}"/>
              </a:ext>
            </a:extLst>
          </p:cNvPr>
          <p:cNvSpPr txBox="1"/>
          <p:nvPr/>
        </p:nvSpPr>
        <p:spPr>
          <a:xfrm>
            <a:off x="11750854" y="65201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3363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46E015-67F3-F4AD-0BF7-C66DB161C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56449"/>
              </p:ext>
            </p:extLst>
          </p:nvPr>
        </p:nvGraphicFramePr>
        <p:xfrm>
          <a:off x="547827" y="2840829"/>
          <a:ext cx="8429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317160" imgH="203040" progId="Equation.3">
                  <p:embed/>
                </p:oleObj>
              </mc:Choice>
              <mc:Fallback>
                <p:oleObj name="Уравнение" r:id="rId2" imgW="317160" imgH="203040" progId="Equation.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C46E015-67F3-F4AD-0BF7-C66DB161C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827" y="2840829"/>
                        <a:ext cx="8429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A81CB6-A352-7055-912E-1D8D5BABA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69456"/>
              </p:ext>
            </p:extLst>
          </p:nvPr>
        </p:nvGraphicFramePr>
        <p:xfrm>
          <a:off x="630238" y="3624263"/>
          <a:ext cx="4508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14120" imgH="215640" progId="Equation.3">
                  <p:embed/>
                </p:oleObj>
              </mc:Choice>
              <mc:Fallback>
                <p:oleObj name="Уравнение" r:id="rId4" imgW="114120" imgH="215640" progId="Equation.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5A81CB6-A352-7055-912E-1D8D5BABA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238" y="3624263"/>
                        <a:ext cx="4508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35D8AB4-06A4-45BD-AD23-759A244A4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49014"/>
              </p:ext>
            </p:extLst>
          </p:nvPr>
        </p:nvGraphicFramePr>
        <p:xfrm>
          <a:off x="534382" y="3864466"/>
          <a:ext cx="7985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203040" imgH="241200" progId="Equation.3">
                  <p:embed/>
                </p:oleObj>
              </mc:Choice>
              <mc:Fallback>
                <p:oleObj name="Уравнение" r:id="rId6" imgW="203040" imgH="241200" progId="Equation.3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235D8AB4-06A4-45BD-AD23-759A244A4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382" y="3864466"/>
                        <a:ext cx="798513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30FB613-6466-6276-4861-2DA7A94BC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5266"/>
              </p:ext>
            </p:extLst>
          </p:nvPr>
        </p:nvGraphicFramePr>
        <p:xfrm>
          <a:off x="580651" y="4984552"/>
          <a:ext cx="365874" cy="45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8" imgW="101520" imgH="126720" progId="Equation.3">
                  <p:embed/>
                </p:oleObj>
              </mc:Choice>
              <mc:Fallback>
                <p:oleObj name="Уравнение" r:id="rId8" imgW="101520" imgH="12672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30FB613-6466-6276-4861-2DA7A94BC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651" y="4984552"/>
                        <a:ext cx="365874" cy="45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9E7857-B827-6A0D-AD4B-CCA6D67945AE}"/>
              </a:ext>
            </a:extLst>
          </p:cNvPr>
          <p:cNvSpPr txBox="1"/>
          <p:nvPr/>
        </p:nvSpPr>
        <p:spPr>
          <a:xfrm>
            <a:off x="1371380" y="2948890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asymmetry in the system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DD903-F3D7-D791-64B3-C6FB757B0904}"/>
              </a:ext>
            </a:extLst>
          </p:cNvPr>
          <p:cNvSpPr txBox="1"/>
          <p:nvPr/>
        </p:nvSpPr>
        <p:spPr>
          <a:xfrm>
            <a:off x="1406200" y="4992354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momentum vector of the USPs falling on the multi-atom system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2EB5D-32AE-08B2-8C5D-A9FBE175BDF3}"/>
              </a:ext>
            </a:extLst>
          </p:cNvPr>
          <p:cNvSpPr txBox="1"/>
          <p:nvPr/>
        </p:nvSpPr>
        <p:spPr>
          <a:xfrm>
            <a:off x="1381765" y="3513901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number of symmetries in the system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335F08-F509-132D-30EE-5DF426ABE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5850" y="21429"/>
            <a:ext cx="3486150" cy="56388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6D5A136-96CC-8630-4736-C9AF8F805A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11560">
            <a:off x="10157148" y="2843714"/>
            <a:ext cx="986851" cy="1170573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C42273C-0135-C934-100C-AD03C7F9F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6275" y="3221107"/>
          <a:ext cx="812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2" imgW="215640" imgH="241200" progId="Equation.3">
                  <p:embed/>
                </p:oleObj>
              </mc:Choice>
              <mc:Fallback>
                <p:oleObj name="Уравнение" r:id="rId12" imgW="215640" imgH="241200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3C42273C-0135-C934-100C-AD03C7F9F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66275" y="3221107"/>
                        <a:ext cx="8128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CDE46B-A7E5-E361-C272-2B4C28C50D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79504">
            <a:off x="8418173" y="434309"/>
            <a:ext cx="1622124" cy="953581"/>
          </a:xfrm>
          <a:prstGeom prst="rect">
            <a:avLst/>
          </a:prstGeom>
        </p:spPr>
      </p:pic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9ECBF66-49CB-F147-F70A-6A6E0BD51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1040" y="911099"/>
          <a:ext cx="860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5" imgW="228600" imgH="241200" progId="Equation.3">
                  <p:embed/>
                </p:oleObj>
              </mc:Choice>
              <mc:Fallback>
                <p:oleObj name="Уравнение" r:id="rId15" imgW="228600" imgH="241200" progId="Equation.3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89ECBF66-49CB-F147-F70A-6A6E0BD51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41040" y="911099"/>
                        <a:ext cx="8604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E49EF12F-8F95-4088-DA0E-39EDAB746FE1}"/>
              </a:ext>
            </a:extLst>
          </p:cNvPr>
          <p:cNvSpPr txBox="1"/>
          <p:nvPr/>
        </p:nvSpPr>
        <p:spPr>
          <a:xfrm>
            <a:off x="11779777" y="64886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F03FC-536B-53D8-D5B7-C401FE93472E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B8BC6A7-CED6-9698-F110-FABE60EF4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4502"/>
              </p:ext>
            </p:extLst>
          </p:nvPr>
        </p:nvGraphicFramePr>
        <p:xfrm>
          <a:off x="609604" y="1405591"/>
          <a:ext cx="8069606" cy="128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3098800" imgH="495300" progId="Equation.3">
                  <p:embed/>
                </p:oleObj>
              </mc:Choice>
              <mc:Fallback>
                <p:oleObj name="Уравнение" r:id="rId17" imgW="3098800" imgH="495300" progId="Equation.3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3CBFB68E-4708-E49A-B37B-BD06BECC4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4" y="1405591"/>
                        <a:ext cx="8069606" cy="1289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5A66CFA4-9D6F-678D-059D-93A29F52A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42305"/>
              </p:ext>
            </p:extLst>
          </p:nvPr>
        </p:nvGraphicFramePr>
        <p:xfrm>
          <a:off x="763588" y="3527425"/>
          <a:ext cx="3048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9" imgW="114120" imgH="139680" progId="Equation.3">
                  <p:embed/>
                </p:oleObj>
              </mc:Choice>
              <mc:Fallback>
                <p:oleObj name="Уравнение" r:id="rId19" imgW="114120" imgH="139680" progId="Equation.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C46E015-67F3-F4AD-0BF7-C66DB161C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3588" y="3527425"/>
                        <a:ext cx="304800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826EDA9-E3BE-588B-040A-BD1F4B02FB60}"/>
              </a:ext>
            </a:extLst>
          </p:cNvPr>
          <p:cNvSpPr txBox="1"/>
          <p:nvPr/>
        </p:nvSpPr>
        <p:spPr>
          <a:xfrm>
            <a:off x="1375378" y="4167496"/>
            <a:ext cx="6128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specifying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α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8834098C-62A2-089C-BDE0-50B75A0E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35089"/>
              </p:ext>
            </p:extLst>
          </p:nvPr>
        </p:nvGraphicFramePr>
        <p:xfrm>
          <a:off x="602016" y="5485205"/>
          <a:ext cx="7985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1" imgW="203040" imgH="215640" progId="Equation.3">
                  <p:embed/>
                </p:oleObj>
              </mc:Choice>
              <mc:Fallback>
                <p:oleObj name="Уравнение" r:id="rId21" imgW="203040" imgH="215640" progId="Equation.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5A81CB6-A352-7055-912E-1D8D5BABA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2016" y="5485205"/>
                        <a:ext cx="798513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EA59653-361A-75B8-E1FB-E20EC8DA3286}"/>
              </a:ext>
            </a:extLst>
          </p:cNvPr>
          <p:cNvSpPr txBox="1"/>
          <p:nvPr/>
        </p:nvSpPr>
        <p:spPr>
          <a:xfrm>
            <a:off x="1381765" y="5775017"/>
            <a:ext cx="6128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radius is a vector specifying the position of atoms of grade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symmetry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2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Бусы, бусы&#10;&#10;Автоматически созданное описание">
            <a:extLst>
              <a:ext uri="{FF2B5EF4-FFF2-40B4-BE49-F238E27FC236}">
                <a16:creationId xmlns:a16="http://schemas.microsoft.com/office/drawing/2014/main" id="{3E90FA7C-FCA5-BFD3-1E22-EC4B79327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78" y="432133"/>
            <a:ext cx="5393773" cy="629708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8E2258-3DBE-3BB0-24BF-5745A9873C88}"/>
              </a:ext>
            </a:extLst>
          </p:cNvPr>
          <p:cNvSpPr txBox="1">
            <a:spLocks/>
          </p:cNvSpPr>
          <p:nvPr/>
        </p:nvSpPr>
        <p:spPr>
          <a:xfrm>
            <a:off x="7297090" y="421436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pic>
        <p:nvPicPr>
          <p:cNvPr id="7" name="Рисунок 6" descr="Изображение выглядит как текст, снимок экрана, линия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6A0D5525-2BB8-DD55-2C41-86C78C750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7834" r="26351" b="10101"/>
          <a:stretch/>
        </p:blipFill>
        <p:spPr>
          <a:xfrm>
            <a:off x="6764357" y="1414502"/>
            <a:ext cx="4803354" cy="4899103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E5A3DDF-8341-D7F5-C7ED-0574DEF2D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32654"/>
              </p:ext>
            </p:extLst>
          </p:nvPr>
        </p:nvGraphicFramePr>
        <p:xfrm>
          <a:off x="6351990" y="3204266"/>
          <a:ext cx="412367" cy="65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26720" imgH="203040" progId="Equation.3">
                  <p:embed/>
                </p:oleObj>
              </mc:Choice>
              <mc:Fallback>
                <p:oleObj name="Уравнение" r:id="rId4" imgW="1267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1990" y="3204266"/>
                        <a:ext cx="412367" cy="65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E88DF6-2D2B-ACEC-31AC-C33C15E6B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39705"/>
              </p:ext>
            </p:extLst>
          </p:nvPr>
        </p:nvGraphicFramePr>
        <p:xfrm>
          <a:off x="9166034" y="6151372"/>
          <a:ext cx="412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126720" imgH="177480" progId="Equation.3">
                  <p:embed/>
                </p:oleObj>
              </mc:Choice>
              <mc:Fallback>
                <p:oleObj name="Уравнение" r:id="rId6" imgW="126720" imgH="17748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E5A3DDF-8341-D7F5-C7ED-0574DEF2D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66034" y="6151372"/>
                        <a:ext cx="412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6860CB-C300-10F4-F8C1-F61991D41785}"/>
              </a:ext>
            </a:extLst>
          </p:cNvPr>
          <p:cNvSpPr/>
          <p:nvPr/>
        </p:nvSpPr>
        <p:spPr>
          <a:xfrm>
            <a:off x="8129235" y="5135346"/>
            <a:ext cx="2486347" cy="226031"/>
          </a:xfrm>
          <a:prstGeom prst="rect">
            <a:avLst/>
          </a:prstGeom>
          <a:gradFill flip="none" rotWithShape="1">
            <a:gsLst>
              <a:gs pos="1000">
                <a:srgbClr val="002060"/>
              </a:gs>
              <a:gs pos="75000">
                <a:srgbClr val="EE8B08"/>
              </a:gs>
              <a:gs pos="22000">
                <a:srgbClr val="002060"/>
              </a:gs>
              <a:gs pos="100000">
                <a:srgbClr val="FFFFCC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020FA-058A-B897-31DA-948326991CF1}"/>
              </a:ext>
            </a:extLst>
          </p:cNvPr>
          <p:cNvSpPr txBox="1"/>
          <p:nvPr/>
        </p:nvSpPr>
        <p:spPr>
          <a:xfrm>
            <a:off x="8051679" y="4735236"/>
            <a:ext cx="58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0.0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1E934-9BE0-664D-0BCA-8564FE4008F7}"/>
              </a:ext>
            </a:extLst>
          </p:cNvPr>
          <p:cNvSpPr txBox="1"/>
          <p:nvPr/>
        </p:nvSpPr>
        <p:spPr>
          <a:xfrm>
            <a:off x="10209149" y="4719729"/>
            <a:ext cx="58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0.1</a:t>
            </a:r>
            <a:endParaRPr lang="ru-RU" sz="2000" b="1" dirty="0"/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5E5BD1F7-F5FF-7324-07EA-6BFF21962E5B}"/>
              </a:ext>
            </a:extLst>
          </p:cNvPr>
          <p:cNvSpPr/>
          <p:nvPr/>
        </p:nvSpPr>
        <p:spPr>
          <a:xfrm>
            <a:off x="609603" y="1806766"/>
            <a:ext cx="536151" cy="37016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3E4BE-E599-A093-DD54-21365500ABF2}"/>
              </a:ext>
            </a:extLst>
          </p:cNvPr>
          <p:cNvSpPr txBox="1"/>
          <p:nvPr/>
        </p:nvSpPr>
        <p:spPr>
          <a:xfrm>
            <a:off x="1176844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1452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D8E627-607C-94FD-817A-2B37A0F4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57" y="1274808"/>
            <a:ext cx="4835237" cy="4876564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E5A3DDF-8341-D7F5-C7ED-0574DEF2D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1990" y="3204266"/>
          <a:ext cx="412367" cy="65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" imgW="126720" imgH="203040" progId="Equation.3">
                  <p:embed/>
                </p:oleObj>
              </mc:Choice>
              <mc:Fallback>
                <p:oleObj name="Уравнение" r:id="rId3" imgW="126720" imgH="20304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E5A3DDF-8341-D7F5-C7ED-0574DEF2D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1990" y="3204266"/>
                        <a:ext cx="412367" cy="65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E88DF6-2D2B-ACEC-31AC-C33C15E6B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6034" y="6151372"/>
          <a:ext cx="412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5" imgW="126720" imgH="177480" progId="Equation.3">
                  <p:embed/>
                </p:oleObj>
              </mc:Choice>
              <mc:Fallback>
                <p:oleObj name="Уравнение" r:id="rId5" imgW="126720" imgH="177480" progId="Equation.3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94E88DF6-2D2B-ACEC-31AC-C33C15E6B8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66034" y="6151372"/>
                        <a:ext cx="412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16048B9-5258-01B4-0818-A4F4CAF1EC27}"/>
              </a:ext>
            </a:extLst>
          </p:cNvPr>
          <p:cNvGrpSpPr/>
          <p:nvPr/>
        </p:nvGrpSpPr>
        <p:grpSpPr>
          <a:xfrm>
            <a:off x="8051679" y="4719729"/>
            <a:ext cx="2743015" cy="641648"/>
            <a:chOff x="8051679" y="4719729"/>
            <a:chExt cx="2743015" cy="6416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0020FA-058A-B897-31DA-948326991CF1}"/>
                </a:ext>
              </a:extLst>
            </p:cNvPr>
            <p:cNvSpPr txBox="1"/>
            <p:nvPr/>
          </p:nvSpPr>
          <p:spPr>
            <a:xfrm>
              <a:off x="8051679" y="4735236"/>
              <a:ext cx="585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0.0</a:t>
              </a:r>
              <a:endParaRPr lang="ru-RU" sz="2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61E934-9BE0-664D-0BCA-8564FE4008F7}"/>
                </a:ext>
              </a:extLst>
            </p:cNvPr>
            <p:cNvSpPr txBox="1"/>
            <p:nvPr/>
          </p:nvSpPr>
          <p:spPr>
            <a:xfrm>
              <a:off x="10209149" y="4719729"/>
              <a:ext cx="585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0.1</a:t>
              </a:r>
              <a:endParaRPr lang="ru-RU" sz="2000" b="1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C6860CB-C300-10F4-F8C1-F61991D41785}"/>
                </a:ext>
              </a:extLst>
            </p:cNvPr>
            <p:cNvSpPr/>
            <p:nvPr/>
          </p:nvSpPr>
          <p:spPr>
            <a:xfrm>
              <a:off x="8129235" y="5135346"/>
              <a:ext cx="2486347" cy="226031"/>
            </a:xfrm>
            <a:prstGeom prst="rect">
              <a:avLst/>
            </a:prstGeom>
            <a:gradFill flip="none" rotWithShape="1">
              <a:gsLst>
                <a:gs pos="1000">
                  <a:srgbClr val="002060"/>
                </a:gs>
                <a:gs pos="75000">
                  <a:srgbClr val="EE8B08"/>
                </a:gs>
                <a:gs pos="22000">
                  <a:srgbClr val="002060"/>
                </a:gs>
                <a:gs pos="100000">
                  <a:srgbClr val="FFFFCC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450E99-5AD0-B6A6-278A-73D06BD03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50" y="105159"/>
            <a:ext cx="4520194" cy="675284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C302676-64E9-DA61-152D-53C38929E2BA}"/>
              </a:ext>
            </a:extLst>
          </p:cNvPr>
          <p:cNvSpPr txBox="1">
            <a:spLocks/>
          </p:cNvSpPr>
          <p:nvPr/>
        </p:nvSpPr>
        <p:spPr>
          <a:xfrm>
            <a:off x="7297090" y="421436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74F383-E03B-5024-BBBF-55847D011FE7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2861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3" y="528601"/>
            <a:ext cx="4178153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58551-12CA-09BE-6E08-3C9CFFC33A1F}"/>
              </a:ext>
            </a:extLst>
          </p:cNvPr>
          <p:cNvSpPr txBox="1"/>
          <p:nvPr/>
        </p:nvSpPr>
        <p:spPr>
          <a:xfrm>
            <a:off x="799100" y="1399518"/>
            <a:ext cx="5871942" cy="441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The following parameters were used in the simulation: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2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axis of DNA runs along the molecule, orthogonally to its bases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2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pulse falls on the system at an angle of 90 degrees to the main axis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2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parameter 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ϴ - angle between the helix axis and the scattering direction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ɸ - angle between the helix axis and the projection on the plane perpendicular to the helix axis, the calculations were performed in spherical coordinates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results in all figures are normalized to the maximum value of the scattering spectrum. </a:t>
            </a:r>
            <a:endParaRPr kumimoji="0" lang="ru-RU" sz="18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5AF0A0-074F-91EC-5541-31C970C0ECB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B285D7-9350-48C6-6026-24A98C2E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414" y="1057275"/>
            <a:ext cx="3487214" cy="4907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FE8B0-F712-46CC-1DB1-C624E3C39E24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2023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45C6-DB7E-26D7-F104-A11D0A18E6F4}"/>
              </a:ext>
            </a:extLst>
          </p:cNvPr>
          <p:cNvSpPr txBox="1"/>
          <p:nvPr/>
        </p:nvSpPr>
        <p:spPr>
          <a:xfrm>
            <a:off x="486313" y="1360277"/>
            <a:ext cx="1092827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Mathematical modeling of the scattering spectra of ultrashort laser pulses based on the theory of sudden perturbation is carried out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An analytical formula is presented and the principle of calculating the polyatomic structure using the coordinates of atoms is explained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As a result, mathematical models of USPs spectra for two types of symmetries is performed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According to the results, the models show the presence of repeating areas, which is indicated by a change in the brightness of the central spots on the graphs</a:t>
            </a: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43F70E-EC1B-D701-2051-944061AB51F6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71794-DF06-E125-B692-7EE9811AC1DA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1888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753442" y="2501239"/>
            <a:ext cx="5486396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  <a:r>
              <a:rPr lang="ru-RU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3965A3-DF7A-E03E-B650-E998B7B7695D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09A05-5CF1-BE2B-2B9F-2E54363122B8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2539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356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2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of calculation of the polyatomic structure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DNA model under study</a:t>
            </a:r>
            <a:endParaRPr lang="ru-RU" sz="2000" dirty="0"/>
          </a:p>
          <a:p>
            <a:pPr algn="just">
              <a:buClr>
                <a:srgbClr val="560926"/>
              </a:buClr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Parameters of the mathematical model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Simulation results - Spectrum graphs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Conclusions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7B88B67-B838-0922-F9CD-BA718B88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610" y="528601"/>
            <a:ext cx="2879259" cy="596006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0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E98723-FBC4-9496-1250-89B2CB3C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733" y="0"/>
            <a:ext cx="5087238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08D27A-69DF-7596-4007-3D0D0C05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F981D-3C91-4BD7-B6E3-D18532CBA5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2590B-F7AA-B675-9206-014E76F83654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687B5-DF11-0D00-4F14-2D34AD9D3259}"/>
              </a:ext>
            </a:extLst>
          </p:cNvPr>
          <p:cNvSpPr txBox="1"/>
          <p:nvPr/>
        </p:nvSpPr>
        <p:spPr>
          <a:xfrm>
            <a:off x="512750" y="1359202"/>
            <a:ext cx="61529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relevance of the study.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Macromolecules are complex multi-atomic substances.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do not have a simple, ordered structure, they are composed of different atoms, poorly amenable to crystallization. This cause difficulties to analyze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90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30EC86-9C92-0A18-CB77-091C1909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182509"/>
            <a:ext cx="6290543" cy="4492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two groups of the main methods used to analyze macromolecules.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methods are physico-chemical: gel electrophoresis,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nanopores.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second method: X-ray analysis.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диаграмма,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FCFC2B57-AECB-6095-5821-EB90D7B5A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777" y="151543"/>
            <a:ext cx="3767023" cy="1752725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6ABB63C-54D3-0D0C-6331-821FF043B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448" y="1964705"/>
            <a:ext cx="3767023" cy="23836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A51138-3F09-7D71-C40F-0B51132E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146" y="4546557"/>
            <a:ext cx="3736325" cy="214104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33D6C4-AD60-4913-F355-14ABF6E1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F981D-3C91-4BD7-B6E3-D18532CBA5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4792C-0A82-576B-E8D9-58F2086EB2A8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925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73C708-3495-E690-3F33-904C21692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35268" y="2545083"/>
            <a:ext cx="6452231" cy="1804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BF7B1-4D0A-91FA-E088-044E1EB0D93C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6D2470-2BFE-9051-4285-FE8B16265AFB}"/>
              </a:ext>
            </a:extLst>
          </p:cNvPr>
          <p:cNvSpPr/>
          <p:nvPr/>
        </p:nvSpPr>
        <p:spPr>
          <a:xfrm>
            <a:off x="298267" y="243513"/>
            <a:ext cx="73474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first methods have a number of disadvantages. </a:t>
            </a:r>
          </a:p>
          <a:p>
            <a:endParaRPr lang="en-US" sz="2000" dirty="0"/>
          </a:p>
          <a:p>
            <a:r>
              <a:rPr lang="en-US" sz="2000" dirty="0"/>
              <a:t>The main disadvantage: these methods do not work at the atomic level.</a:t>
            </a:r>
          </a:p>
          <a:p>
            <a:endParaRPr lang="en-US" sz="2000" dirty="0"/>
          </a:p>
          <a:p>
            <a:r>
              <a:rPr lang="en-US" sz="2000" dirty="0"/>
              <a:t> They do not give information about the arrangement of atoms in the system. </a:t>
            </a:r>
          </a:p>
          <a:p>
            <a:endParaRPr lang="en-US" sz="2000" dirty="0"/>
          </a:p>
          <a:p>
            <a:r>
              <a:rPr lang="en-US" sz="2000" dirty="0"/>
              <a:t> If we talk about a DNA molecule, these methods could show the location of nucleotides, but not atoms.</a:t>
            </a:r>
          </a:p>
          <a:p>
            <a:endParaRPr lang="en-US" sz="2000" dirty="0"/>
          </a:p>
          <a:p>
            <a:r>
              <a:rPr lang="en-US" sz="2000" dirty="0"/>
              <a:t>X-ray analysis also does not give an idea of the atomic composition of the molecule. </a:t>
            </a:r>
          </a:p>
          <a:p>
            <a:endParaRPr lang="en-US" sz="2000" dirty="0"/>
          </a:p>
          <a:p>
            <a:r>
              <a:rPr lang="en-US" sz="2000" dirty="0"/>
              <a:t>The main disadvantage is the necessity of using crystallization.</a:t>
            </a:r>
          </a:p>
          <a:p>
            <a:endParaRPr lang="en-US" sz="2000" dirty="0"/>
          </a:p>
          <a:p>
            <a:r>
              <a:rPr lang="en-US" sz="2000" dirty="0"/>
              <a:t> But approximately 40% of protein compounds cannot be fully crystallized.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547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30EC86-9C92-0A18-CB77-091C1909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628"/>
            <a:ext cx="10515600" cy="44929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Modern experiments: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structure of the enzyme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Trypanosoma brucei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Mimivirus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Confirmation of the lysozyme model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40,000 structures of protein compounds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CC677D-AE05-38C9-1CD0-0EF975DF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65125"/>
            <a:ext cx="3276600" cy="3552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8C890A-14B2-AB44-B315-DC31481F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364350"/>
            <a:ext cx="3276600" cy="2188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A81EC-3088-7257-BD9B-52ED396EAA66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2983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0103FD-8FDE-2D3D-8C66-09015A53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53168" y="0"/>
            <a:ext cx="3838832" cy="598983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9B3B0B-BA75-8EF6-161A-844CE1317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62600"/>
              </p:ext>
            </p:extLst>
          </p:nvPr>
        </p:nvGraphicFramePr>
        <p:xfrm>
          <a:off x="176213" y="1211263"/>
          <a:ext cx="915035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" imgW="3733560" imgH="482400" progId="Equation.3">
                  <p:embed/>
                </p:oleObj>
              </mc:Choice>
              <mc:Fallback>
                <p:oleObj name="Уравнение" r:id="rId3" imgW="37335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3" y="1211263"/>
                        <a:ext cx="9150350" cy="118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17B924F-0625-1539-CFFA-18B6B44AA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81907"/>
              </p:ext>
            </p:extLst>
          </p:nvPr>
        </p:nvGraphicFramePr>
        <p:xfrm>
          <a:off x="609604" y="2738962"/>
          <a:ext cx="539964" cy="6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5" imgW="203040" imgH="228600" progId="Equation.3">
                  <p:embed/>
                </p:oleObj>
              </mc:Choice>
              <mc:Fallback>
                <p:oleObj name="Уравнение" r:id="rId5" imgW="203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4" y="2738962"/>
                        <a:ext cx="539964" cy="60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5B1DE63-6010-BD20-967A-FC7D51E58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614980"/>
              </p:ext>
            </p:extLst>
          </p:nvPr>
        </p:nvGraphicFramePr>
        <p:xfrm>
          <a:off x="486680" y="4180512"/>
          <a:ext cx="78581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7" imgW="266400" imgH="241200" progId="Equation.3">
                  <p:embed/>
                </p:oleObj>
              </mc:Choice>
              <mc:Fallback>
                <p:oleObj name="Уравнение" r:id="rId7" imgW="266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680" y="4180512"/>
                        <a:ext cx="785812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C5D90C4-E25E-B0D7-DC7A-4C7E9E27E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02632"/>
              </p:ext>
            </p:extLst>
          </p:nvPr>
        </p:nvGraphicFramePr>
        <p:xfrm>
          <a:off x="486680" y="5028109"/>
          <a:ext cx="785812" cy="67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9" imgW="279360" imgH="241200" progId="Equation.3">
                  <p:embed/>
                </p:oleObj>
              </mc:Choice>
              <mc:Fallback>
                <p:oleObj name="Уравнение" r:id="rId9" imgW="279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680" y="5028109"/>
                        <a:ext cx="785812" cy="67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51AB544-90AB-2E4A-A068-B14AED7AE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06896"/>
              </p:ext>
            </p:extLst>
          </p:nvPr>
        </p:nvGraphicFramePr>
        <p:xfrm>
          <a:off x="486680" y="5773702"/>
          <a:ext cx="562011" cy="77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1" imgW="164880" imgH="228600" progId="Equation.3">
                  <p:embed/>
                </p:oleObj>
              </mc:Choice>
              <mc:Fallback>
                <p:oleObj name="Уравнение" r:id="rId11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680" y="5773702"/>
                        <a:ext cx="562011" cy="778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AA6789D-3BFE-A4D1-3FCA-BEEEC7CDB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81444"/>
              </p:ext>
            </p:extLst>
          </p:nvPr>
        </p:nvGraphicFramePr>
        <p:xfrm>
          <a:off x="626278" y="3484406"/>
          <a:ext cx="562011" cy="59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3" imgW="228600" imgH="241200" progId="Equation.3">
                  <p:embed/>
                </p:oleObj>
              </mc:Choice>
              <mc:Fallback>
                <p:oleObj name="Уравнение" r:id="rId13" imgW="228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6278" y="3484406"/>
                        <a:ext cx="562011" cy="593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E81CD2-78F4-30DA-5D50-B2F215F095CA}"/>
              </a:ext>
            </a:extLst>
          </p:cNvPr>
          <p:cNvSpPr txBox="1"/>
          <p:nvPr/>
        </p:nvSpPr>
        <p:spPr>
          <a:xfrm>
            <a:off x="1227011" y="2896623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electromagnetic field strength USPs</a:t>
            </a:r>
            <a:r>
              <a:rPr lang="ru-RU" sz="187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ultrashort laser pulses</a:t>
            </a:r>
            <a:r>
              <a:rPr lang="ru-RU" sz="187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7A315-C6A7-7382-DFC1-A517448E1886}"/>
              </a:ext>
            </a:extLst>
          </p:cNvPr>
          <p:cNvSpPr txBox="1"/>
          <p:nvPr/>
        </p:nvSpPr>
        <p:spPr>
          <a:xfrm>
            <a:off x="1304454" y="3602795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interference factor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04A097-EBE3-A8A4-1A9E-C2A2C71227E6}"/>
              </a:ext>
            </a:extLst>
          </p:cNvPr>
          <p:cNvSpPr txBox="1"/>
          <p:nvPr/>
        </p:nvSpPr>
        <p:spPr>
          <a:xfrm>
            <a:off x="1272492" y="4329894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electrons in the atom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A6B00D-F7A5-066D-0217-5DFB54931340}"/>
              </a:ext>
            </a:extLst>
          </p:cNvPr>
          <p:cNvSpPr txBox="1"/>
          <p:nvPr/>
        </p:nvSpPr>
        <p:spPr>
          <a:xfrm>
            <a:off x="1272492" y="5176699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atoms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E04A3-8FDB-CFC3-EE85-AC9735694333}"/>
              </a:ext>
            </a:extLst>
          </p:cNvPr>
          <p:cNvSpPr txBox="1"/>
          <p:nvPr/>
        </p:nvSpPr>
        <p:spPr>
          <a:xfrm>
            <a:off x="1272492" y="5916590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form factor of the atom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 with the corresponding electron density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89C78B3A-0EF7-E888-5E22-75CBFDC23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47409"/>
              </p:ext>
            </p:extLst>
          </p:nvPr>
        </p:nvGraphicFramePr>
        <p:xfrm>
          <a:off x="7792891" y="2821219"/>
          <a:ext cx="1120553" cy="59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5" imgW="431640" imgH="228600" progId="Equation.3">
                  <p:embed/>
                </p:oleObj>
              </mc:Choice>
              <mc:Fallback>
                <p:oleObj name="Уравнение" r:id="rId15" imgW="431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92891" y="2821219"/>
                        <a:ext cx="1120553" cy="593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7523C3B5-5954-1400-2174-26B3B2EC3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12928"/>
              </p:ext>
            </p:extLst>
          </p:nvPr>
        </p:nvGraphicFramePr>
        <p:xfrm>
          <a:off x="7789510" y="3401527"/>
          <a:ext cx="14176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545760" imgH="215640" progId="Equation.3">
                  <p:embed/>
                </p:oleObj>
              </mc:Choice>
              <mc:Fallback>
                <p:oleObj name="Уравнение" r:id="rId17" imgW="545760" imgH="215640" progId="Equation.3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89C78B3A-0EF7-E888-5E22-75CBFDC23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89510" y="3401527"/>
                        <a:ext cx="1417638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BB68742-760A-089E-B01F-00066310ABAA}"/>
              </a:ext>
            </a:extLst>
          </p:cNvPr>
          <p:cNvSpPr txBox="1"/>
          <p:nvPr/>
        </p:nvSpPr>
        <p:spPr>
          <a:xfrm>
            <a:off x="5037553" y="6555677"/>
            <a:ext cx="6097712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900"/>
              </a:lnSpc>
              <a:spcAft>
                <a:spcPts val="250"/>
              </a:spcAft>
              <a:buSzPts val="800"/>
              <a:tabLst>
                <a:tab pos="228600" algn="l"/>
              </a:tabLst>
            </a:pPr>
            <a:r>
              <a:rPr lang="en-US" sz="1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D.N.Makarov</a:t>
            </a: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A.A.Kharlamova</a:t>
            </a: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“Scattering of X-ray Ultrashort Pulses by Complex Polyatomic Structures,” International Journal of Molecular Sciences, Vol 163, December 2021.</a:t>
            </a:r>
            <a:endParaRPr lang="ru-RU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A58F7-0C4C-578D-999E-5EFAB23DF10C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D5C61D-2B32-031C-78BA-63BA6230A86C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95CA156-E14E-6414-ADF1-98E3B9B41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43827"/>
              </p:ext>
            </p:extLst>
          </p:nvPr>
        </p:nvGraphicFramePr>
        <p:xfrm>
          <a:off x="333676" y="1426327"/>
          <a:ext cx="2934005" cy="104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1104840" imgH="393480" progId="Equation.3">
                  <p:embed/>
                </p:oleObj>
              </mc:Choice>
              <mc:Fallback>
                <p:oleObj name="Уравнение" r:id="rId2" imgW="1104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3676" y="1426327"/>
                        <a:ext cx="2934005" cy="104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46E015-67F3-F4AD-0BF7-C66DB161C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37980"/>
              </p:ext>
            </p:extLst>
          </p:nvPr>
        </p:nvGraphicFramePr>
        <p:xfrm>
          <a:off x="580256" y="2710369"/>
          <a:ext cx="641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241200" imgH="241200" progId="Equation.3">
                  <p:embed/>
                </p:oleObj>
              </mc:Choice>
              <mc:Fallback>
                <p:oleObj name="Уравнение" r:id="rId4" imgW="241200" imgH="241200" progId="Equation.3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095CA156-E14E-6414-ADF1-98E3B9B41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256" y="2710369"/>
                        <a:ext cx="6413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A81CB6-A352-7055-912E-1D8D5BABA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51282"/>
              </p:ext>
            </p:extLst>
          </p:nvPr>
        </p:nvGraphicFramePr>
        <p:xfrm>
          <a:off x="580256" y="3750241"/>
          <a:ext cx="549311" cy="59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139680" imgH="152280" progId="Equation.3">
                  <p:embed/>
                </p:oleObj>
              </mc:Choice>
              <mc:Fallback>
                <p:oleObj name="Уравнение" r:id="rId6" imgW="13968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56" y="3750241"/>
                        <a:ext cx="549311" cy="59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35D8AB4-06A4-45BD-AD23-759A244A4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82366"/>
              </p:ext>
            </p:extLst>
          </p:nvPr>
        </p:nvGraphicFramePr>
        <p:xfrm>
          <a:off x="609604" y="4264675"/>
          <a:ext cx="549310" cy="64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8" imgW="139680" imgH="164880" progId="Equation.3">
                  <p:embed/>
                </p:oleObj>
              </mc:Choice>
              <mc:Fallback>
                <p:oleObj name="Уравнение" r:id="rId8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4" y="4264675"/>
                        <a:ext cx="549310" cy="649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30FB613-6466-6276-4861-2DA7A94BC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70766"/>
              </p:ext>
            </p:extLst>
          </p:nvPr>
        </p:nvGraphicFramePr>
        <p:xfrm>
          <a:off x="646982" y="5234661"/>
          <a:ext cx="365874" cy="45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0" imgW="101520" imgH="126720" progId="Equation.3">
                  <p:embed/>
                </p:oleObj>
              </mc:Choice>
              <mc:Fallback>
                <p:oleObj name="Уравнение" r:id="rId10" imgW="1015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982" y="5234661"/>
                        <a:ext cx="365874" cy="45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9E7857-B827-6A0D-AD4B-CCA6D67945AE}"/>
              </a:ext>
            </a:extLst>
          </p:cNvPr>
          <p:cNvSpPr txBox="1"/>
          <p:nvPr/>
        </p:nvSpPr>
        <p:spPr>
          <a:xfrm>
            <a:off x="1314440" y="2840829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atoms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DD903-F3D7-D791-64B3-C6FB757B0904}"/>
              </a:ext>
            </a:extLst>
          </p:cNvPr>
          <p:cNvSpPr txBox="1"/>
          <p:nvPr/>
        </p:nvSpPr>
        <p:spPr>
          <a:xfrm>
            <a:off x="1314440" y="5170496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momentum vector of the USPs falling on the multi-atom system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2EB5D-32AE-08B2-8C5D-A9FBE175BDF3}"/>
              </a:ext>
            </a:extLst>
          </p:cNvPr>
          <p:cNvSpPr txBox="1"/>
          <p:nvPr/>
        </p:nvSpPr>
        <p:spPr>
          <a:xfrm>
            <a:off x="1314440" y="3930737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radius vector that specifying the position of the atoms of the corresponding variety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335F08-F509-132D-30EE-5DF426ABEC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5850" y="21429"/>
            <a:ext cx="3486150" cy="56388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6D5A136-96CC-8630-4736-C9AF8F805A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11560">
            <a:off x="10157148" y="2843714"/>
            <a:ext cx="986851" cy="1170573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C42273C-0135-C934-100C-AD03C7F9F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56907"/>
              </p:ext>
            </p:extLst>
          </p:nvPr>
        </p:nvGraphicFramePr>
        <p:xfrm>
          <a:off x="9566275" y="3221107"/>
          <a:ext cx="812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4" imgW="215640" imgH="241200" progId="Equation.3">
                  <p:embed/>
                </p:oleObj>
              </mc:Choice>
              <mc:Fallback>
                <p:oleObj name="Уравнение" r:id="rId14" imgW="215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66275" y="3221107"/>
                        <a:ext cx="8128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CDE46B-A7E5-E361-C272-2B4C28C50D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179504">
            <a:off x="8418173" y="434309"/>
            <a:ext cx="1622124" cy="953581"/>
          </a:xfrm>
          <a:prstGeom prst="rect">
            <a:avLst/>
          </a:prstGeom>
        </p:spPr>
      </p:pic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9ECBF66-49CB-F147-F70A-6A6E0BD51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668872"/>
              </p:ext>
            </p:extLst>
          </p:nvPr>
        </p:nvGraphicFramePr>
        <p:xfrm>
          <a:off x="8941040" y="911099"/>
          <a:ext cx="860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228600" imgH="241200" progId="Equation.3">
                  <p:embed/>
                </p:oleObj>
              </mc:Choice>
              <mc:Fallback>
                <p:oleObj name="Уравнение" r:id="rId17" imgW="228600" imgH="241200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3C42273C-0135-C934-100C-AD03C7F9F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41040" y="911099"/>
                        <a:ext cx="8604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E49EF12F-8F95-4088-DA0E-39EDAB746FE1}"/>
              </a:ext>
            </a:extLst>
          </p:cNvPr>
          <p:cNvSpPr txBox="1"/>
          <p:nvPr/>
        </p:nvSpPr>
        <p:spPr>
          <a:xfrm>
            <a:off x="11842206" y="64672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F03FC-536B-53D8-D5B7-C401FE93472E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4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5859D-F38F-CC01-A2A4-A1E80D336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2" y="528601"/>
            <a:ext cx="6698752" cy="6170125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43539A-88BB-5BD7-96F2-BB344270BB94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5191F-0739-0913-AB06-A88CD14AA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40" y="1458930"/>
            <a:ext cx="5218726" cy="39489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69512-A943-1C2B-40D4-9DDE69E2FB9F}"/>
              </a:ext>
            </a:extLst>
          </p:cNvPr>
          <p:cNvSpPr txBox="1"/>
          <p:nvPr/>
        </p:nvSpPr>
        <p:spPr>
          <a:xfrm>
            <a:off x="7137124" y="657165"/>
            <a:ext cx="4986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Escherichia coli str. K-12 substr. MG1655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5D2B5-E142-CEAD-6536-9F9AFB90EAA3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30589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662</Words>
  <Application>Microsoft Office PowerPoint</Application>
  <PresentationFormat>Широкоэкранный</PresentationFormat>
  <Paragraphs>107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Специальное оформление</vt:lpstr>
      <vt:lpstr>1_Тема Office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Харламова Анастасия Александровна</cp:lastModifiedBy>
  <cp:revision>13</cp:revision>
  <dcterms:created xsi:type="dcterms:W3CDTF">2022-09-07T03:01:27Z</dcterms:created>
  <dcterms:modified xsi:type="dcterms:W3CDTF">2023-10-30T10:20:16Z</dcterms:modified>
</cp:coreProperties>
</file>