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1" r:id="rId1"/>
    <p:sldMasterId id="2147483666" r:id="rId2"/>
    <p:sldMasterId id="2147483736" r:id="rId3"/>
  </p:sldMasterIdLst>
  <p:notesMasterIdLst>
    <p:notesMasterId r:id="rId77"/>
  </p:notesMasterIdLst>
  <p:sldIdLst>
    <p:sldId id="389" r:id="rId4"/>
    <p:sldId id="461" r:id="rId5"/>
    <p:sldId id="386" r:id="rId6"/>
    <p:sldId id="749" r:id="rId7"/>
    <p:sldId id="463" r:id="rId8"/>
    <p:sldId id="408" r:id="rId9"/>
    <p:sldId id="362" r:id="rId10"/>
    <p:sldId id="456" r:id="rId11"/>
    <p:sldId id="393" r:id="rId12"/>
    <p:sldId id="439" r:id="rId13"/>
    <p:sldId id="457" r:id="rId14"/>
    <p:sldId id="458" r:id="rId15"/>
    <p:sldId id="395" r:id="rId16"/>
    <p:sldId id="382" r:id="rId17"/>
    <p:sldId id="440" r:id="rId18"/>
    <p:sldId id="430" r:id="rId19"/>
    <p:sldId id="442" r:id="rId20"/>
    <p:sldId id="443" r:id="rId21"/>
    <p:sldId id="381" r:id="rId22"/>
    <p:sldId id="380" r:id="rId23"/>
    <p:sldId id="365" r:id="rId24"/>
    <p:sldId id="369" r:id="rId25"/>
    <p:sldId id="411" r:id="rId26"/>
    <p:sldId id="368" r:id="rId27"/>
    <p:sldId id="412" r:id="rId28"/>
    <p:sldId id="367" r:id="rId29"/>
    <p:sldId id="402" r:id="rId30"/>
    <p:sldId id="400" r:id="rId31"/>
    <p:sldId id="424" r:id="rId32"/>
    <p:sldId id="752" r:id="rId33"/>
    <p:sldId id="460" r:id="rId34"/>
    <p:sldId id="260" r:id="rId35"/>
    <p:sldId id="751" r:id="rId36"/>
    <p:sldId id="401" r:id="rId37"/>
    <p:sldId id="371" r:id="rId38"/>
    <p:sldId id="464" r:id="rId39"/>
    <p:sldId id="444" r:id="rId40"/>
    <p:sldId id="407" r:id="rId41"/>
    <p:sldId id="447" r:id="rId42"/>
    <p:sldId id="372" r:id="rId43"/>
    <p:sldId id="421" r:id="rId44"/>
    <p:sldId id="426" r:id="rId45"/>
    <p:sldId id="425" r:id="rId46"/>
    <p:sldId id="427" r:id="rId47"/>
    <p:sldId id="449" r:id="rId48"/>
    <p:sldId id="406" r:id="rId49"/>
    <p:sldId id="332" r:id="rId50"/>
    <p:sldId id="435" r:id="rId51"/>
    <p:sldId id="416" r:id="rId52"/>
    <p:sldId id="325" r:id="rId53"/>
    <p:sldId id="330" r:id="rId54"/>
    <p:sldId id="417" r:id="rId55"/>
    <p:sldId id="415" r:id="rId56"/>
    <p:sldId id="418" r:id="rId57"/>
    <p:sldId id="361" r:id="rId58"/>
    <p:sldId id="753" r:id="rId59"/>
    <p:sldId id="374" r:id="rId60"/>
    <p:sldId id="454" r:id="rId61"/>
    <p:sldId id="455" r:id="rId62"/>
    <p:sldId id="376" r:id="rId63"/>
    <p:sldId id="347" r:id="rId64"/>
    <p:sldId id="392" r:id="rId65"/>
    <p:sldId id="437" r:id="rId66"/>
    <p:sldId id="756" r:id="rId67"/>
    <p:sldId id="757" r:id="rId68"/>
    <p:sldId id="754" r:id="rId69"/>
    <p:sldId id="758" r:id="rId70"/>
    <p:sldId id="760" r:id="rId71"/>
    <p:sldId id="763" r:id="rId72"/>
    <p:sldId id="764" r:id="rId73"/>
    <p:sldId id="761" r:id="rId74"/>
    <p:sldId id="356" r:id="rId75"/>
    <p:sldId id="431" r:id="rId7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Arial" charset="0"/>
        <a:cs typeface="+mn-cs"/>
      </a:defRPr>
    </a:lvl1pPr>
    <a:lvl2pPr marL="457200" algn="l" rtl="0" fontAlgn="base">
      <a:spcBef>
        <a:spcPct val="0"/>
      </a:spcBef>
      <a:spcAft>
        <a:spcPct val="0"/>
      </a:spcAft>
      <a:defRPr sz="2400" kern="1200">
        <a:solidFill>
          <a:schemeClr val="tx1"/>
        </a:solidFill>
        <a:latin typeface="Times New Roman" charset="0"/>
        <a:ea typeface="Arial" charset="0"/>
        <a:cs typeface="+mn-cs"/>
      </a:defRPr>
    </a:lvl2pPr>
    <a:lvl3pPr marL="914400" algn="l" rtl="0" fontAlgn="base">
      <a:spcBef>
        <a:spcPct val="0"/>
      </a:spcBef>
      <a:spcAft>
        <a:spcPct val="0"/>
      </a:spcAft>
      <a:defRPr sz="2400" kern="1200">
        <a:solidFill>
          <a:schemeClr val="tx1"/>
        </a:solidFill>
        <a:latin typeface="Times New Roman" charset="0"/>
        <a:ea typeface="Arial" charset="0"/>
        <a:cs typeface="+mn-cs"/>
      </a:defRPr>
    </a:lvl3pPr>
    <a:lvl4pPr marL="1371600" algn="l" rtl="0" fontAlgn="base">
      <a:spcBef>
        <a:spcPct val="0"/>
      </a:spcBef>
      <a:spcAft>
        <a:spcPct val="0"/>
      </a:spcAft>
      <a:defRPr sz="2400" kern="1200">
        <a:solidFill>
          <a:schemeClr val="tx1"/>
        </a:solidFill>
        <a:latin typeface="Times New Roman" charset="0"/>
        <a:ea typeface="Arial" charset="0"/>
        <a:cs typeface="+mn-cs"/>
      </a:defRPr>
    </a:lvl4pPr>
    <a:lvl5pPr marL="1828800" algn="l" rtl="0" fontAlgn="base">
      <a:spcBef>
        <a:spcPct val="0"/>
      </a:spcBef>
      <a:spcAft>
        <a:spcPct val="0"/>
      </a:spcAft>
      <a:defRPr sz="2400" kern="1200">
        <a:solidFill>
          <a:schemeClr val="tx1"/>
        </a:solidFill>
        <a:latin typeface="Times New Roman" charset="0"/>
        <a:ea typeface="Arial" charset="0"/>
        <a:cs typeface="+mn-cs"/>
      </a:defRPr>
    </a:lvl5pPr>
    <a:lvl6pPr marL="2286000" algn="l" defTabSz="457200" rtl="0" eaLnBrk="1" latinLnBrk="0" hangingPunct="1">
      <a:defRPr sz="2400" kern="1200">
        <a:solidFill>
          <a:schemeClr val="tx1"/>
        </a:solidFill>
        <a:latin typeface="Times New Roman" charset="0"/>
        <a:ea typeface="Arial" charset="0"/>
        <a:cs typeface="+mn-cs"/>
      </a:defRPr>
    </a:lvl6pPr>
    <a:lvl7pPr marL="2743200" algn="l" defTabSz="457200" rtl="0" eaLnBrk="1" latinLnBrk="0" hangingPunct="1">
      <a:defRPr sz="2400" kern="1200">
        <a:solidFill>
          <a:schemeClr val="tx1"/>
        </a:solidFill>
        <a:latin typeface="Times New Roman" charset="0"/>
        <a:ea typeface="Arial" charset="0"/>
        <a:cs typeface="+mn-cs"/>
      </a:defRPr>
    </a:lvl7pPr>
    <a:lvl8pPr marL="3200400" algn="l" defTabSz="457200" rtl="0" eaLnBrk="1" latinLnBrk="0" hangingPunct="1">
      <a:defRPr sz="2400" kern="1200">
        <a:solidFill>
          <a:schemeClr val="tx1"/>
        </a:solidFill>
        <a:latin typeface="Times New Roman" charset="0"/>
        <a:ea typeface="Arial" charset="0"/>
        <a:cs typeface="+mn-cs"/>
      </a:defRPr>
    </a:lvl8pPr>
    <a:lvl9pPr marL="3657600" algn="l" defTabSz="457200" rtl="0" eaLnBrk="1" latinLnBrk="0" hangingPunct="1">
      <a:defRPr sz="2400" kern="1200">
        <a:solidFill>
          <a:schemeClr val="tx1"/>
        </a:solidFill>
        <a:latin typeface="Times New Roman" charset="0"/>
        <a:ea typeface="Arial"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FF0066"/>
    <a:srgbClr val="FFFF00"/>
    <a:srgbClr val="996600"/>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078" autoAdjust="0"/>
    <p:restoredTop sz="94617" autoAdjust="0"/>
  </p:normalViewPr>
  <p:slideViewPr>
    <p:cSldViewPr>
      <p:cViewPr varScale="1">
        <p:scale>
          <a:sx n="88" d="100"/>
          <a:sy n="88" d="100"/>
        </p:scale>
        <p:origin x="10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840"/>
    </p:cViewPr>
  </p:sorterViewPr>
  <p:notesViewPr>
    <p:cSldViewPr>
      <p:cViewPr varScale="1">
        <p:scale>
          <a:sx n="40" d="100"/>
          <a:sy n="40" d="100"/>
        </p:scale>
        <p:origin x="-14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7680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7680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680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7680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57E46444-4D94-7C43-BEBE-7268F08430EF}" type="slidenum">
              <a:rPr lang="ru-RU"/>
              <a:pPr/>
              <a:t>‹#›</a:t>
            </a:fld>
            <a:endParaRPr lang="ru-RU"/>
          </a:p>
        </p:txBody>
      </p:sp>
    </p:spTree>
    <p:extLst>
      <p:ext uri="{BB962C8B-B14F-4D97-AF65-F5344CB8AC3E}">
        <p14:creationId xmlns:p14="http://schemas.microsoft.com/office/powerpoint/2010/main" val="1336383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Arial" charset="0"/>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Arial"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Arial"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Arial"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Arial"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7E46444-4D94-7C43-BEBE-7268F08430EF}" type="slidenum">
              <a:rPr lang="ru-RU" smtClean="0"/>
              <a:pPr/>
              <a:t>13</a:t>
            </a:fld>
            <a:endParaRPr lang="ru-RU"/>
          </a:p>
        </p:txBody>
      </p:sp>
    </p:spTree>
    <p:extLst>
      <p:ext uri="{BB962C8B-B14F-4D97-AF65-F5344CB8AC3E}">
        <p14:creationId xmlns:p14="http://schemas.microsoft.com/office/powerpoint/2010/main" val="394032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7E46444-4D94-7C43-BEBE-7268F08430EF}" type="slidenum">
              <a:rPr lang="ru-RU" smtClean="0"/>
              <a:pPr/>
              <a:t>15</a:t>
            </a:fld>
            <a:endParaRPr lang="ru-RU"/>
          </a:p>
        </p:txBody>
      </p:sp>
    </p:spTree>
    <p:extLst>
      <p:ext uri="{BB962C8B-B14F-4D97-AF65-F5344CB8AC3E}">
        <p14:creationId xmlns:p14="http://schemas.microsoft.com/office/powerpoint/2010/main" val="188734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7E46444-4D94-7C43-BEBE-7268F08430EF}" type="slidenum">
              <a:rPr lang="ru-RU" smtClean="0"/>
              <a:pPr/>
              <a:t>43</a:t>
            </a:fld>
            <a:endParaRPr lang="ru-RU"/>
          </a:p>
        </p:txBody>
      </p:sp>
    </p:spTree>
    <p:extLst>
      <p:ext uri="{BB962C8B-B14F-4D97-AF65-F5344CB8AC3E}">
        <p14:creationId xmlns:p14="http://schemas.microsoft.com/office/powerpoint/2010/main" val="426580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2ED12-FFE5-5248-B392-15D36984C2D1}" type="slidenum">
              <a:rPr lang="ru-RU"/>
              <a:pPr/>
              <a:t>47</a:t>
            </a:fld>
            <a:endParaRPr lang="ru-RU"/>
          </a:p>
        </p:txBody>
      </p:sp>
      <p:sp>
        <p:nvSpPr>
          <p:cNvPr id="162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18289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2ED12-FFE5-5248-B392-15D36984C2D1}" type="slidenum">
              <a:rPr lang="ru-RU"/>
              <a:pPr/>
              <a:t>48</a:t>
            </a:fld>
            <a:endParaRPr lang="ru-RU"/>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39221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2ED12-FFE5-5248-B392-15D36984C2D1}" type="slidenum">
              <a:rPr lang="ru-RU"/>
              <a:pPr/>
              <a:t>49</a:t>
            </a:fld>
            <a:endParaRPr lang="ru-RU"/>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1810140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5EB64C-DD70-BC47-9B03-9A4669D60A1A}" type="slidenum">
              <a:rPr lang="ru-RU"/>
              <a:pPr/>
              <a:t>50</a:t>
            </a:fld>
            <a:endParaRPr lang="ru-RU"/>
          </a:p>
        </p:txBody>
      </p:sp>
      <p:sp>
        <p:nvSpPr>
          <p:cNvPr id="163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p:txBody>
          <a:bodyPr/>
          <a:lstStyle/>
          <a:p>
            <a:r>
              <a:rPr lang="ru-RU"/>
              <a:t>dhjk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2ED12-FFE5-5248-B392-15D36984C2D1}" type="slidenum">
              <a:rPr lang="ru-RU"/>
              <a:pPr/>
              <a:t>63</a:t>
            </a:fld>
            <a:endParaRPr lang="ru-RU"/>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3363789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425"/>
            <a:ext cx="7772400" cy="1470025"/>
          </a:xfrm>
        </p:spPr>
        <p:txBody>
          <a:bodyPr/>
          <a:lstStyle/>
          <a:p>
            <a:r>
              <a:rPr lang="en-US"/>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Образец подзаголовка</a:t>
            </a:r>
            <a:endParaRPr lang="ru-RU"/>
          </a:p>
        </p:txBody>
      </p:sp>
      <p:sp>
        <p:nvSpPr>
          <p:cNvPr id="4" name="Дата 3"/>
          <p:cNvSpPr>
            <a:spLocks noGrp="1"/>
          </p:cNvSpPr>
          <p:nvPr>
            <p:ph type="dt" sz="half" idx="10"/>
          </p:nvPr>
        </p:nvSpPr>
        <p:spPr/>
        <p:txBody>
          <a:bodyPr/>
          <a:lstStyle>
            <a:lvl1pPr>
              <a:defRPr/>
            </a:lvl1pPr>
          </a:lstStyle>
          <a:p>
            <a:r>
              <a:rPr lang="ru-RU"/>
              <a:t>AYSS-23</a:t>
            </a: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0F2B2B6-519F-1D43-B966-CF1A9F4F2DDB}" type="slidenum">
              <a:rPr lang="ru-RU"/>
              <a:pPr/>
              <a:t>‹#›</a:t>
            </a:fld>
            <a:endParaRPr lang="ru-RU"/>
          </a:p>
        </p:txBody>
      </p:sp>
    </p:spTree>
    <p:extLst>
      <p:ext uri="{BB962C8B-B14F-4D97-AF65-F5344CB8AC3E}">
        <p14:creationId xmlns:p14="http://schemas.microsoft.com/office/powerpoint/2010/main" val="2492761718"/>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r>
              <a:rPr lang="ru-RU"/>
              <a:t>AYSS-23</a:t>
            </a: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2047B7F-BDA4-854C-B273-4699D7F34DBD}" type="slidenum">
              <a:rPr lang="ru-RU"/>
              <a:pPr/>
              <a:t>‹#›</a:t>
            </a:fld>
            <a:endParaRPr lang="ru-RU"/>
          </a:p>
        </p:txBody>
      </p:sp>
    </p:spTree>
    <p:extLst>
      <p:ext uri="{BB962C8B-B14F-4D97-AF65-F5344CB8AC3E}">
        <p14:creationId xmlns:p14="http://schemas.microsoft.com/office/powerpoint/2010/main" val="2818396808"/>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en-US"/>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r>
              <a:rPr lang="ru-RU"/>
              <a:t>AYSS-23</a:t>
            </a: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F293412-4617-994B-A1AE-F3ADCA4E7EB5}" type="slidenum">
              <a:rPr lang="ru-RU"/>
              <a:pPr/>
              <a:t>‹#›</a:t>
            </a:fld>
            <a:endParaRPr lang="ru-RU"/>
          </a:p>
        </p:txBody>
      </p:sp>
    </p:spTree>
    <p:extLst>
      <p:ext uri="{BB962C8B-B14F-4D97-AF65-F5344CB8AC3E}">
        <p14:creationId xmlns:p14="http://schemas.microsoft.com/office/powerpoint/2010/main" val="3356576326"/>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85800" y="609600"/>
            <a:ext cx="7772400" cy="1143000"/>
          </a:xfrm>
        </p:spPr>
        <p:txBody>
          <a:bodyPr/>
          <a:lstStyle/>
          <a:p>
            <a:r>
              <a:rPr lang="en-US"/>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Содержимое 4"/>
          <p:cNvSpPr>
            <a:spLocks noGrp="1"/>
          </p:cNvSpPr>
          <p:nvPr>
            <p:ph sz="quarter" idx="3"/>
          </p:nvPr>
        </p:nvSpPr>
        <p:spPr>
          <a:xfrm>
            <a:off x="4648200" y="4114800"/>
            <a:ext cx="3810000" cy="19812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r>
              <a:rPr lang="ru-RU"/>
              <a:t>AYSS-23</a:t>
            </a: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57CBC6A7-7F6A-9C49-843B-3712C97AD5C4}" type="slidenum">
              <a:rPr lang="ru-RU"/>
              <a:pPr/>
              <a:t>‹#›</a:t>
            </a:fld>
            <a:endParaRPr lang="ru-RU"/>
          </a:p>
        </p:txBody>
      </p:sp>
    </p:spTree>
    <p:extLst>
      <p:ext uri="{BB962C8B-B14F-4D97-AF65-F5344CB8AC3E}">
        <p14:creationId xmlns:p14="http://schemas.microsoft.com/office/powerpoint/2010/main" val="1497400599"/>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85800" y="609600"/>
            <a:ext cx="7772400" cy="1143000"/>
          </a:xfrm>
        </p:spPr>
        <p:txBody>
          <a:bodyPr/>
          <a:lstStyle/>
          <a:p>
            <a:r>
              <a:rPr lang="en-US"/>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6482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r>
              <a:rPr lang="ru-RU"/>
              <a:t>AYSS-23</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DFCE124E-AB13-8D41-A2C2-C9C9669F8419}" type="slidenum">
              <a:rPr lang="ru-RU"/>
              <a:pPr/>
              <a:t>‹#›</a:t>
            </a:fld>
            <a:endParaRPr lang="ru-RU"/>
          </a:p>
        </p:txBody>
      </p:sp>
    </p:spTree>
    <p:extLst>
      <p:ext uri="{BB962C8B-B14F-4D97-AF65-F5344CB8AC3E}">
        <p14:creationId xmlns:p14="http://schemas.microsoft.com/office/powerpoint/2010/main" val="3423255589"/>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85800" y="609600"/>
            <a:ext cx="7772400" cy="1143000"/>
          </a:xfrm>
        </p:spPr>
        <p:txBody>
          <a:bodyPr/>
          <a:lstStyle/>
          <a:p>
            <a:r>
              <a:rPr lang="en-US"/>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endParaRPr lang="ru-RU"/>
          </a:p>
        </p:txBody>
      </p:sp>
      <p:sp>
        <p:nvSpPr>
          <p:cNvPr id="4" name="Текст 3"/>
          <p:cNvSpPr>
            <a:spLocks noGrp="1"/>
          </p:cNvSpPr>
          <p:nvPr>
            <p:ph type="body" sz="half" idx="2"/>
          </p:nvPr>
        </p:nvSpPr>
        <p:spPr>
          <a:xfrm>
            <a:off x="46482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r>
              <a:rPr lang="ru-RU"/>
              <a:t>AYSS-23</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11B240FD-603C-F14E-A4DF-C117A46DA9E4}" type="slidenum">
              <a:rPr lang="ru-RU"/>
              <a:pPr/>
              <a:t>‹#›</a:t>
            </a:fld>
            <a:endParaRPr lang="ru-RU"/>
          </a:p>
        </p:txBody>
      </p:sp>
    </p:spTree>
    <p:extLst>
      <p:ext uri="{BB962C8B-B14F-4D97-AF65-F5344CB8AC3E}">
        <p14:creationId xmlns:p14="http://schemas.microsoft.com/office/powerpoint/2010/main" val="3547575766"/>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4" descr="ujkm,"/>
          <p:cNvPicPr>
            <a:picLocks noChangeAspect="1" noChangeArrowheads="1"/>
          </p:cNvPicPr>
          <p:nvPr userDrawn="1"/>
        </p:nvPicPr>
        <p:blipFill>
          <a:blip r:embed="rId3" cstate="print"/>
          <a:srcRect/>
          <a:stretch>
            <a:fillRect/>
          </a:stretch>
        </p:blipFill>
        <p:spPr bwMode="auto">
          <a:xfrm>
            <a:off x="323850" y="293688"/>
            <a:ext cx="1674813" cy="1481137"/>
          </a:xfrm>
          <a:prstGeom prst="rect">
            <a:avLst/>
          </a:prstGeom>
          <a:noFill/>
          <a:ln w="9525">
            <a:noFill/>
            <a:miter lim="800000"/>
            <a:headEnd/>
            <a:tailEnd/>
          </a:ln>
        </p:spPr>
      </p:pic>
      <p:sp>
        <p:nvSpPr>
          <p:cNvPr id="681986" name="Rectangle 2"/>
          <p:cNvSpPr>
            <a:spLocks noGrp="1" noChangeArrowheads="1"/>
          </p:cNvSpPr>
          <p:nvPr>
            <p:ph type="ctrTitle"/>
          </p:nvPr>
        </p:nvSpPr>
        <p:spPr>
          <a:xfrm>
            <a:off x="582613" y="2181225"/>
            <a:ext cx="7866062" cy="1223963"/>
          </a:xfrm>
          <a:ln/>
          <a:effectLst/>
        </p:spPr>
        <p:txBody>
          <a:bodyPr/>
          <a:lstStyle>
            <a:lvl1pPr>
              <a:defRPr sz="3400">
                <a:solidFill>
                  <a:schemeClr val="hlink"/>
                </a:solidFill>
              </a:defRPr>
            </a:lvl1pPr>
          </a:lstStyle>
          <a:p>
            <a:r>
              <a:rPr lang="ru-RU"/>
              <a:t>Образец заголовка</a:t>
            </a:r>
          </a:p>
        </p:txBody>
      </p:sp>
      <p:sp>
        <p:nvSpPr>
          <p:cNvPr id="681987" name="Rectangle 3"/>
          <p:cNvSpPr>
            <a:spLocks noGrp="1" noChangeArrowheads="1"/>
          </p:cNvSpPr>
          <p:nvPr>
            <p:ph type="subTitle" idx="1"/>
          </p:nvPr>
        </p:nvSpPr>
        <p:spPr>
          <a:xfrm>
            <a:off x="582613" y="3644900"/>
            <a:ext cx="6688137" cy="1008063"/>
          </a:xfrm>
        </p:spPr>
        <p:txBody>
          <a:bodyPr anchor="ctr"/>
          <a:lstStyle>
            <a:lvl1pPr marL="0" indent="0">
              <a:buFontTx/>
              <a:buNone/>
              <a:defRPr sz="2800" b="1">
                <a:solidFill>
                  <a:schemeClr val="bg2"/>
                </a:solidFill>
              </a:defRPr>
            </a:lvl1pPr>
          </a:lstStyle>
          <a:p>
            <a:r>
              <a:rPr lang="ru-RU"/>
              <a:t>Образец подзаголовка</a:t>
            </a:r>
          </a:p>
        </p:txBody>
      </p:sp>
    </p:spTree>
    <p:extLst>
      <p:ext uri="{BB962C8B-B14F-4D97-AF65-F5344CB8AC3E}">
        <p14:creationId xmlns:p14="http://schemas.microsoft.com/office/powerpoint/2010/main" val="208320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F02F74-BB91-47F4-8EC4-171903ECC587}"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03937165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0EE6124-2B9A-4284-95B3-83AD7CB6D5C5}"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79901995"/>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68313" y="1557338"/>
            <a:ext cx="4027487"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557338"/>
            <a:ext cx="4027488"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49AEEE-1EE3-47FD-B32B-5F32346DA1B5}"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120430749"/>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A82B0-3880-4F4B-B1A5-DEFCD82240CC}"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61491864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r>
              <a:rPr lang="ru-RU"/>
              <a:t>AYSS-23</a:t>
            </a: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E2FABBC-7585-F44B-A8E4-E1E4278FBFA4}" type="slidenum">
              <a:rPr lang="ru-RU"/>
              <a:pPr/>
              <a:t>‹#›</a:t>
            </a:fld>
            <a:endParaRPr lang="ru-RU"/>
          </a:p>
        </p:txBody>
      </p:sp>
    </p:spTree>
    <p:extLst>
      <p:ext uri="{BB962C8B-B14F-4D97-AF65-F5344CB8AC3E}">
        <p14:creationId xmlns:p14="http://schemas.microsoft.com/office/powerpoint/2010/main" val="829348370"/>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82A52E-BF42-4992-8C99-15F7335DBBE9}"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68889521"/>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FCA5AA-5C35-4282-AEF1-233F2AF5BB5D}"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91841554"/>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F0C59A-168B-4587-9830-764F29C74219}"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854351812"/>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D48832-6534-4AFA-AC5A-E08BA2E76367}"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0675417"/>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274079-E6ED-4619-9AA5-2299A6C1DC1F}"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59420768"/>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8775" y="77788"/>
            <a:ext cx="2108200" cy="60071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79413" y="77788"/>
            <a:ext cx="6176962" cy="60071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578668-BC92-46F7-AB96-11B28A467E22}"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726860117"/>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9413" y="77788"/>
            <a:ext cx="8437562" cy="903287"/>
          </a:xfrm>
        </p:spPr>
        <p:txBody>
          <a:bodyPr/>
          <a:lstStyle/>
          <a:p>
            <a:r>
              <a:rPr lang="ru-RU"/>
              <a:t>Образец заголовка</a:t>
            </a:r>
          </a:p>
        </p:txBody>
      </p:sp>
      <p:sp>
        <p:nvSpPr>
          <p:cNvPr id="3" name="Таблица 2"/>
          <p:cNvSpPr>
            <a:spLocks noGrp="1"/>
          </p:cNvSpPr>
          <p:nvPr>
            <p:ph type="tbl" idx="1"/>
          </p:nvPr>
        </p:nvSpPr>
        <p:spPr>
          <a:xfrm>
            <a:off x="468313" y="1557338"/>
            <a:ext cx="8207375" cy="4527550"/>
          </a:xfrm>
        </p:spPr>
        <p:txBody>
          <a:bodyPr/>
          <a:lstStyle/>
          <a:p>
            <a:pPr lvl="0"/>
            <a:endParaRPr lang="ru-RU" noProof="0"/>
          </a:p>
        </p:txBody>
      </p:sp>
      <p:sp>
        <p:nvSpPr>
          <p:cNvPr id="4" name="Rectangle 4"/>
          <p:cNvSpPr>
            <a:spLocks noGrp="1" noChangeArrowheads="1"/>
          </p:cNvSpPr>
          <p:nvPr>
            <p:ph type="sldNum" sz="quarter"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16BAD9-244E-4E9B-B98D-4EFD34513B19}"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395516680"/>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425"/>
            <a:ext cx="7772400" cy="1470025"/>
          </a:xfrm>
        </p:spPr>
        <p:txBody>
          <a:bodyPr/>
          <a:lstStyle/>
          <a:p>
            <a:r>
              <a:rPr lang="en-US"/>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0F2B2B6-519F-1D43-B966-CF1A9F4F2DDB}" type="slidenum">
              <a:rPr lang="ru-RU"/>
              <a:pPr/>
              <a:t>‹#›</a:t>
            </a:fld>
            <a:endParaRPr lang="ru-RU"/>
          </a:p>
        </p:txBody>
      </p:sp>
    </p:spTree>
    <p:extLst>
      <p:ext uri="{BB962C8B-B14F-4D97-AF65-F5344CB8AC3E}">
        <p14:creationId xmlns:p14="http://schemas.microsoft.com/office/powerpoint/2010/main" val="4044276187"/>
      </p:ext>
    </p:extLst>
  </p:cSld>
  <p:clrMapOvr>
    <a:masterClrMapping/>
  </p:clrMapOvr>
  <p:transition>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E2FABBC-7585-F44B-A8E4-E1E4278FBFA4}" type="slidenum">
              <a:rPr lang="ru-RU"/>
              <a:pPr/>
              <a:t>‹#›</a:t>
            </a:fld>
            <a:endParaRPr lang="ru-RU"/>
          </a:p>
        </p:txBody>
      </p:sp>
    </p:spTree>
    <p:extLst>
      <p:ext uri="{BB962C8B-B14F-4D97-AF65-F5344CB8AC3E}">
        <p14:creationId xmlns:p14="http://schemas.microsoft.com/office/powerpoint/2010/main" val="1863111765"/>
      </p:ext>
    </p:extLst>
  </p:cSld>
  <p:clrMapOvr>
    <a:masterClrMapping/>
  </p:clrMapOvr>
  <p:transition>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4406900"/>
            <a:ext cx="7772400" cy="1362075"/>
          </a:xfrm>
        </p:spPr>
        <p:txBody>
          <a:bodyPr anchor="t"/>
          <a:lstStyle>
            <a:lvl1pPr algn="l">
              <a:defRPr sz="4000" b="1" cap="all"/>
            </a:lvl1pPr>
          </a:lstStyle>
          <a:p>
            <a:r>
              <a:rPr lang="en-US"/>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ED6039E-A251-FB47-AB4B-833A31E2D5FB}" type="slidenum">
              <a:rPr lang="ru-RU"/>
              <a:pPr/>
              <a:t>‹#›</a:t>
            </a:fld>
            <a:endParaRPr lang="ru-RU"/>
          </a:p>
        </p:txBody>
      </p:sp>
    </p:spTree>
    <p:extLst>
      <p:ext uri="{BB962C8B-B14F-4D97-AF65-F5344CB8AC3E}">
        <p14:creationId xmlns:p14="http://schemas.microsoft.com/office/powerpoint/2010/main" val="642744182"/>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4406900"/>
            <a:ext cx="7772400" cy="1362075"/>
          </a:xfrm>
        </p:spPr>
        <p:txBody>
          <a:bodyPr anchor="t"/>
          <a:lstStyle>
            <a:lvl1pPr algn="l">
              <a:defRPr sz="4000" b="1" cap="all"/>
            </a:lvl1pPr>
          </a:lstStyle>
          <a:p>
            <a:r>
              <a:rPr lang="en-US"/>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Образец текста</a:t>
            </a:r>
          </a:p>
        </p:txBody>
      </p:sp>
      <p:sp>
        <p:nvSpPr>
          <p:cNvPr id="4" name="Дата 3"/>
          <p:cNvSpPr>
            <a:spLocks noGrp="1"/>
          </p:cNvSpPr>
          <p:nvPr>
            <p:ph type="dt" sz="half" idx="10"/>
          </p:nvPr>
        </p:nvSpPr>
        <p:spPr/>
        <p:txBody>
          <a:bodyPr/>
          <a:lstStyle>
            <a:lvl1pPr>
              <a:defRPr/>
            </a:lvl1pPr>
          </a:lstStyle>
          <a:p>
            <a:r>
              <a:rPr lang="ru-RU"/>
              <a:t>AYSS-23</a:t>
            </a:r>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ED6039E-A251-FB47-AB4B-833A31E2D5FB}" type="slidenum">
              <a:rPr lang="ru-RU"/>
              <a:pPr/>
              <a:t>‹#›</a:t>
            </a:fld>
            <a:endParaRPr lang="ru-RU"/>
          </a:p>
        </p:txBody>
      </p:sp>
    </p:spTree>
    <p:extLst>
      <p:ext uri="{BB962C8B-B14F-4D97-AF65-F5344CB8AC3E}">
        <p14:creationId xmlns:p14="http://schemas.microsoft.com/office/powerpoint/2010/main" val="4251995107"/>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1C27EFC-0F35-4340-9C2F-D5A190F166AD}" type="slidenum">
              <a:rPr lang="ru-RU"/>
              <a:pPr/>
              <a:t>‹#›</a:t>
            </a:fld>
            <a:endParaRPr lang="ru-RU"/>
          </a:p>
        </p:txBody>
      </p:sp>
    </p:spTree>
    <p:extLst>
      <p:ext uri="{BB962C8B-B14F-4D97-AF65-F5344CB8AC3E}">
        <p14:creationId xmlns:p14="http://schemas.microsoft.com/office/powerpoint/2010/main" val="2774988107"/>
      </p:ext>
    </p:extLst>
  </p:cSld>
  <p:clrMapOvr>
    <a:masterClrMapping/>
  </p:clrMapOvr>
  <p:transition>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143000"/>
          </a:xfrm>
        </p:spPr>
        <p:txBody>
          <a:bodyPr/>
          <a:lstStyle>
            <a:lvl1pPr>
              <a:defRPr/>
            </a:lvl1pPr>
          </a:lstStyle>
          <a:p>
            <a:r>
              <a:rPr lang="en-US"/>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2AE25C6B-FDFB-374D-BFAA-894A9ECFE401}" type="slidenum">
              <a:rPr lang="ru-RU"/>
              <a:pPr/>
              <a:t>‹#›</a:t>
            </a:fld>
            <a:endParaRPr lang="ru-RU"/>
          </a:p>
        </p:txBody>
      </p:sp>
    </p:spTree>
    <p:extLst>
      <p:ext uri="{BB962C8B-B14F-4D97-AF65-F5344CB8AC3E}">
        <p14:creationId xmlns:p14="http://schemas.microsoft.com/office/powerpoint/2010/main" val="4277276481"/>
      </p:ext>
    </p:extLst>
  </p:cSld>
  <p:clrMapOvr>
    <a:masterClrMapping/>
  </p:clrMapOvr>
  <p:transition>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1B1F3107-B43A-6645-8EC6-568F11182D5F}" type="slidenum">
              <a:rPr lang="ru-RU"/>
              <a:pPr/>
              <a:t>‹#›</a:t>
            </a:fld>
            <a:endParaRPr lang="ru-RU"/>
          </a:p>
        </p:txBody>
      </p:sp>
    </p:spTree>
    <p:extLst>
      <p:ext uri="{BB962C8B-B14F-4D97-AF65-F5344CB8AC3E}">
        <p14:creationId xmlns:p14="http://schemas.microsoft.com/office/powerpoint/2010/main" val="3904784242"/>
      </p:ext>
    </p:extLst>
  </p:cSld>
  <p:clrMapOvr>
    <a:masterClrMapping/>
  </p:clrMapOvr>
  <p:transition>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D9143F07-44CB-B048-93AB-5D9FA08881C3}" type="slidenum">
              <a:rPr lang="ru-RU"/>
              <a:pPr/>
              <a:t>‹#›</a:t>
            </a:fld>
            <a:endParaRPr lang="ru-RU"/>
          </a:p>
        </p:txBody>
      </p:sp>
    </p:spTree>
    <p:extLst>
      <p:ext uri="{BB962C8B-B14F-4D97-AF65-F5344CB8AC3E}">
        <p14:creationId xmlns:p14="http://schemas.microsoft.com/office/powerpoint/2010/main" val="3521512058"/>
      </p:ext>
    </p:extLst>
  </p:cSld>
  <p:clrMapOvr>
    <a:masterClrMapping/>
  </p:clrMapOvr>
  <p:transition>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3050"/>
            <a:ext cx="3008313" cy="1162050"/>
          </a:xfrm>
        </p:spPr>
        <p:txBody>
          <a:bodyPr anchor="b"/>
          <a:lstStyle>
            <a:lvl1pPr algn="l">
              <a:defRPr sz="2000" b="1"/>
            </a:lvl1pPr>
          </a:lstStyle>
          <a:p>
            <a:r>
              <a:rPr lang="en-US"/>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369230C-AF77-2045-B342-5FAE45D467E3}" type="slidenum">
              <a:rPr lang="ru-RU"/>
              <a:pPr/>
              <a:t>‹#›</a:t>
            </a:fld>
            <a:endParaRPr lang="ru-RU"/>
          </a:p>
        </p:txBody>
      </p:sp>
    </p:spTree>
    <p:extLst>
      <p:ext uri="{BB962C8B-B14F-4D97-AF65-F5344CB8AC3E}">
        <p14:creationId xmlns:p14="http://schemas.microsoft.com/office/powerpoint/2010/main" val="836562881"/>
      </p:ext>
    </p:extLst>
  </p:cSld>
  <p:clrMapOvr>
    <a:masterClrMapping/>
  </p:clrMapOvr>
  <p:transition>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4800600"/>
            <a:ext cx="5486400" cy="566738"/>
          </a:xfrm>
        </p:spPr>
        <p:txBody>
          <a:bodyPr anchor="b"/>
          <a:lstStyle>
            <a:lvl1pPr algn="l">
              <a:defRPr sz="2000" b="1"/>
            </a:lvl1pPr>
          </a:lstStyle>
          <a:p>
            <a:r>
              <a:rPr lang="en-US"/>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2FED47-B8DE-CD4D-A236-E7083F16B3BD}" type="slidenum">
              <a:rPr lang="ru-RU"/>
              <a:pPr/>
              <a:t>‹#›</a:t>
            </a:fld>
            <a:endParaRPr lang="ru-RU"/>
          </a:p>
        </p:txBody>
      </p:sp>
    </p:spTree>
    <p:extLst>
      <p:ext uri="{BB962C8B-B14F-4D97-AF65-F5344CB8AC3E}">
        <p14:creationId xmlns:p14="http://schemas.microsoft.com/office/powerpoint/2010/main" val="4174766150"/>
      </p:ext>
    </p:extLst>
  </p:cSld>
  <p:clrMapOvr>
    <a:masterClrMapping/>
  </p:clrMapOvr>
  <p:transition>
    <p:wedg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2047B7F-BDA4-854C-B273-4699D7F34DBD}" type="slidenum">
              <a:rPr lang="ru-RU"/>
              <a:pPr/>
              <a:t>‹#›</a:t>
            </a:fld>
            <a:endParaRPr lang="ru-RU"/>
          </a:p>
        </p:txBody>
      </p:sp>
    </p:spTree>
    <p:extLst>
      <p:ext uri="{BB962C8B-B14F-4D97-AF65-F5344CB8AC3E}">
        <p14:creationId xmlns:p14="http://schemas.microsoft.com/office/powerpoint/2010/main" val="1108265659"/>
      </p:ext>
    </p:extLst>
  </p:cSld>
  <p:clrMapOvr>
    <a:masterClrMapping/>
  </p:clrMapOvr>
  <p:transition>
    <p:wedg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en-US"/>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F293412-4617-994B-A1AE-F3ADCA4E7EB5}" type="slidenum">
              <a:rPr lang="ru-RU"/>
              <a:pPr/>
              <a:t>‹#›</a:t>
            </a:fld>
            <a:endParaRPr lang="ru-RU"/>
          </a:p>
        </p:txBody>
      </p:sp>
    </p:spTree>
    <p:extLst>
      <p:ext uri="{BB962C8B-B14F-4D97-AF65-F5344CB8AC3E}">
        <p14:creationId xmlns:p14="http://schemas.microsoft.com/office/powerpoint/2010/main" val="1807418413"/>
      </p:ext>
    </p:extLst>
  </p:cSld>
  <p:clrMapOvr>
    <a:masterClrMapping/>
  </p:clrMapOvr>
  <p:transition>
    <p:wedg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85800" y="609600"/>
            <a:ext cx="7772400" cy="1143000"/>
          </a:xfrm>
        </p:spPr>
        <p:txBody>
          <a:bodyPr/>
          <a:lstStyle/>
          <a:p>
            <a:r>
              <a:rPr lang="en-US"/>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Содержимое 4"/>
          <p:cNvSpPr>
            <a:spLocks noGrp="1"/>
          </p:cNvSpPr>
          <p:nvPr>
            <p:ph sz="quarter" idx="3"/>
          </p:nvPr>
        </p:nvSpPr>
        <p:spPr>
          <a:xfrm>
            <a:off x="4648200" y="4114800"/>
            <a:ext cx="3810000" cy="19812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endParaRPr lang="ru-RU"/>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57CBC6A7-7F6A-9C49-843B-3712C97AD5C4}" type="slidenum">
              <a:rPr lang="ru-RU"/>
              <a:pPr/>
              <a:t>‹#›</a:t>
            </a:fld>
            <a:endParaRPr lang="ru-RU"/>
          </a:p>
        </p:txBody>
      </p:sp>
    </p:spTree>
    <p:extLst>
      <p:ext uri="{BB962C8B-B14F-4D97-AF65-F5344CB8AC3E}">
        <p14:creationId xmlns:p14="http://schemas.microsoft.com/office/powerpoint/2010/main" val="1545714729"/>
      </p:ext>
    </p:extLst>
  </p:cSld>
  <p:clrMapOvr>
    <a:masterClrMapping/>
  </p:clrMapOvr>
  <p:transition>
    <p:wedg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85800" y="609600"/>
            <a:ext cx="7772400" cy="1143000"/>
          </a:xfrm>
        </p:spPr>
        <p:txBody>
          <a:bodyPr/>
          <a:lstStyle/>
          <a:p>
            <a:r>
              <a:rPr lang="en-US"/>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6482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DFCE124E-AB13-8D41-A2C2-C9C9669F8419}" type="slidenum">
              <a:rPr lang="ru-RU"/>
              <a:pPr/>
              <a:t>‹#›</a:t>
            </a:fld>
            <a:endParaRPr lang="ru-RU"/>
          </a:p>
        </p:txBody>
      </p:sp>
    </p:spTree>
    <p:extLst>
      <p:ext uri="{BB962C8B-B14F-4D97-AF65-F5344CB8AC3E}">
        <p14:creationId xmlns:p14="http://schemas.microsoft.com/office/powerpoint/2010/main" val="1890233174"/>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p:txBody>
          <a:bodyPr/>
          <a:lstStyle>
            <a:lvl1pPr>
              <a:defRPr/>
            </a:lvl1pPr>
          </a:lstStyle>
          <a:p>
            <a:r>
              <a:rPr lang="ru-RU"/>
              <a:t>AYSS-23</a:t>
            </a:r>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1C27EFC-0F35-4340-9C2F-D5A190F166AD}" type="slidenum">
              <a:rPr lang="ru-RU"/>
              <a:pPr/>
              <a:t>‹#›</a:t>
            </a:fld>
            <a:endParaRPr lang="ru-RU"/>
          </a:p>
        </p:txBody>
      </p:sp>
    </p:spTree>
    <p:extLst>
      <p:ext uri="{BB962C8B-B14F-4D97-AF65-F5344CB8AC3E}">
        <p14:creationId xmlns:p14="http://schemas.microsoft.com/office/powerpoint/2010/main" val="1140930633"/>
      </p:ext>
    </p:extLst>
  </p:cSld>
  <p:clrMapOvr>
    <a:masterClrMapping/>
  </p:clrMapOvr>
  <p:transition>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85800" y="609600"/>
            <a:ext cx="7772400" cy="1143000"/>
          </a:xfrm>
        </p:spPr>
        <p:txBody>
          <a:bodyPr/>
          <a:lstStyle/>
          <a:p>
            <a:r>
              <a:rPr lang="en-US"/>
              <a:t>Образец заголовка</a:t>
            </a:r>
            <a:endParaRPr lang="ru-RU"/>
          </a:p>
        </p:txBody>
      </p:sp>
      <p:sp>
        <p:nvSpPr>
          <p:cNvPr id="3" name="Клип 2"/>
          <p:cNvSpPr>
            <a:spLocks noGrp="1"/>
          </p:cNvSpPr>
          <p:nvPr>
            <p:ph type="clipArt" sz="half" idx="1"/>
          </p:nvPr>
        </p:nvSpPr>
        <p:spPr>
          <a:xfrm>
            <a:off x="685800" y="1981200"/>
            <a:ext cx="3810000" cy="4114800"/>
          </a:xfrm>
        </p:spPr>
        <p:txBody>
          <a:bodyPr/>
          <a:lstStyle/>
          <a:p>
            <a:endParaRPr lang="ru-RU"/>
          </a:p>
        </p:txBody>
      </p:sp>
      <p:sp>
        <p:nvSpPr>
          <p:cNvPr id="4" name="Текст 3"/>
          <p:cNvSpPr>
            <a:spLocks noGrp="1"/>
          </p:cNvSpPr>
          <p:nvPr>
            <p:ph type="body" sz="half" idx="2"/>
          </p:nvPr>
        </p:nvSpPr>
        <p:spPr>
          <a:xfrm>
            <a:off x="4648200" y="1981200"/>
            <a:ext cx="3810000" cy="41148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11B240FD-603C-F14E-A4DF-C117A46DA9E4}" type="slidenum">
              <a:rPr lang="ru-RU"/>
              <a:pPr/>
              <a:t>‹#›</a:t>
            </a:fld>
            <a:endParaRPr lang="ru-RU"/>
          </a:p>
        </p:txBody>
      </p:sp>
    </p:spTree>
    <p:extLst>
      <p:ext uri="{BB962C8B-B14F-4D97-AF65-F5344CB8AC3E}">
        <p14:creationId xmlns:p14="http://schemas.microsoft.com/office/powerpoint/2010/main" val="1157299980"/>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4638"/>
            <a:ext cx="8229600" cy="1143000"/>
          </a:xfrm>
        </p:spPr>
        <p:txBody>
          <a:bodyPr/>
          <a:lstStyle>
            <a:lvl1pPr>
              <a:defRPr/>
            </a:lvl1pPr>
          </a:lstStyle>
          <a:p>
            <a:r>
              <a:rPr lang="en-US"/>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Дата 6"/>
          <p:cNvSpPr>
            <a:spLocks noGrp="1"/>
          </p:cNvSpPr>
          <p:nvPr>
            <p:ph type="dt" sz="half" idx="10"/>
          </p:nvPr>
        </p:nvSpPr>
        <p:spPr/>
        <p:txBody>
          <a:bodyPr/>
          <a:lstStyle>
            <a:lvl1pPr>
              <a:defRPr/>
            </a:lvl1pPr>
          </a:lstStyle>
          <a:p>
            <a:r>
              <a:rPr lang="ru-RU"/>
              <a:t>AYSS-23</a:t>
            </a:r>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2AE25C6B-FDFB-374D-BFAA-894A9ECFE401}" type="slidenum">
              <a:rPr lang="ru-RU"/>
              <a:pPr/>
              <a:t>‹#›</a:t>
            </a:fld>
            <a:endParaRPr lang="ru-RU"/>
          </a:p>
        </p:txBody>
      </p:sp>
    </p:spTree>
    <p:extLst>
      <p:ext uri="{BB962C8B-B14F-4D97-AF65-F5344CB8AC3E}">
        <p14:creationId xmlns:p14="http://schemas.microsoft.com/office/powerpoint/2010/main" val="2058438659"/>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a:t>Образец заголовка</a:t>
            </a:r>
            <a:endParaRPr lang="ru-RU"/>
          </a:p>
        </p:txBody>
      </p:sp>
      <p:sp>
        <p:nvSpPr>
          <p:cNvPr id="3" name="Дата 2"/>
          <p:cNvSpPr>
            <a:spLocks noGrp="1"/>
          </p:cNvSpPr>
          <p:nvPr>
            <p:ph type="dt" sz="half" idx="10"/>
          </p:nvPr>
        </p:nvSpPr>
        <p:spPr/>
        <p:txBody>
          <a:bodyPr/>
          <a:lstStyle>
            <a:lvl1pPr>
              <a:defRPr/>
            </a:lvl1pPr>
          </a:lstStyle>
          <a:p>
            <a:r>
              <a:rPr lang="ru-RU"/>
              <a:t>AYSS-23</a:t>
            </a:r>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1B1F3107-B43A-6645-8EC6-568F11182D5F}" type="slidenum">
              <a:rPr lang="ru-RU"/>
              <a:pPr/>
              <a:t>‹#›</a:t>
            </a:fld>
            <a:endParaRPr lang="ru-RU"/>
          </a:p>
        </p:txBody>
      </p:sp>
    </p:spTree>
    <p:extLst>
      <p:ext uri="{BB962C8B-B14F-4D97-AF65-F5344CB8AC3E}">
        <p14:creationId xmlns:p14="http://schemas.microsoft.com/office/powerpoint/2010/main" val="3633113658"/>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ru-RU"/>
              <a:t>AYSS-23</a:t>
            </a:r>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D9143F07-44CB-B048-93AB-5D9FA08881C3}" type="slidenum">
              <a:rPr lang="ru-RU"/>
              <a:pPr/>
              <a:t>‹#›</a:t>
            </a:fld>
            <a:endParaRPr lang="ru-RU"/>
          </a:p>
        </p:txBody>
      </p:sp>
    </p:spTree>
    <p:extLst>
      <p:ext uri="{BB962C8B-B14F-4D97-AF65-F5344CB8AC3E}">
        <p14:creationId xmlns:p14="http://schemas.microsoft.com/office/powerpoint/2010/main" val="41486484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3050"/>
            <a:ext cx="3008313" cy="1162050"/>
          </a:xfrm>
        </p:spPr>
        <p:txBody>
          <a:bodyPr anchor="b"/>
          <a:lstStyle>
            <a:lvl1pPr algn="l">
              <a:defRPr sz="2000" b="1"/>
            </a:lvl1pPr>
          </a:lstStyle>
          <a:p>
            <a:r>
              <a:rPr lang="en-US"/>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r>
              <a:rPr lang="ru-RU"/>
              <a:t>AYSS-23</a:t>
            </a:r>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369230C-AF77-2045-B342-5FAE45D467E3}" type="slidenum">
              <a:rPr lang="ru-RU"/>
              <a:pPr/>
              <a:t>‹#›</a:t>
            </a:fld>
            <a:endParaRPr lang="ru-RU"/>
          </a:p>
        </p:txBody>
      </p:sp>
    </p:spTree>
    <p:extLst>
      <p:ext uri="{BB962C8B-B14F-4D97-AF65-F5344CB8AC3E}">
        <p14:creationId xmlns:p14="http://schemas.microsoft.com/office/powerpoint/2010/main" val="3148698873"/>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4800600"/>
            <a:ext cx="5486400" cy="566738"/>
          </a:xfrm>
        </p:spPr>
        <p:txBody>
          <a:bodyPr anchor="b"/>
          <a:lstStyle>
            <a:lvl1pPr algn="l">
              <a:defRPr sz="2000" b="1"/>
            </a:lvl1pPr>
          </a:lstStyle>
          <a:p>
            <a:r>
              <a:rPr lang="en-US"/>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Дата 4"/>
          <p:cNvSpPr>
            <a:spLocks noGrp="1"/>
          </p:cNvSpPr>
          <p:nvPr>
            <p:ph type="dt" sz="half" idx="10"/>
          </p:nvPr>
        </p:nvSpPr>
        <p:spPr/>
        <p:txBody>
          <a:bodyPr/>
          <a:lstStyle>
            <a:lvl1pPr>
              <a:defRPr/>
            </a:lvl1pPr>
          </a:lstStyle>
          <a:p>
            <a:r>
              <a:rPr lang="ru-RU"/>
              <a:t>AYSS-23</a:t>
            </a:r>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02FED47-B8DE-CD4D-A236-E7083F16B3BD}" type="slidenum">
              <a:rPr lang="ru-RU"/>
              <a:pPr/>
              <a:t>‹#›</a:t>
            </a:fld>
            <a:endParaRPr lang="ru-RU"/>
          </a:p>
        </p:txBody>
      </p:sp>
    </p:spTree>
    <p:extLst>
      <p:ext uri="{BB962C8B-B14F-4D97-AF65-F5344CB8AC3E}">
        <p14:creationId xmlns:p14="http://schemas.microsoft.com/office/powerpoint/2010/main" val="1081181651"/>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297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vl1pPr>
          </a:lstStyle>
          <a:p>
            <a:r>
              <a:rPr lang="ru-RU"/>
              <a:t>AYSS-23</a:t>
            </a:r>
          </a:p>
        </p:txBody>
      </p:sp>
      <p:sp>
        <p:nvSpPr>
          <p:cNvPr id="297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vl1pPr>
          </a:lstStyle>
          <a:p>
            <a:endParaRPr lang="ru-RU"/>
          </a:p>
        </p:txBody>
      </p:sp>
      <p:sp>
        <p:nvSpPr>
          <p:cNvPr id="297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9E3EA6B8-1074-5A43-829A-4F69A6C55983}"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768" decel="100000"/>
                                        <p:tgtEl>
                                          <p:spTgt spid="29698"/>
                                        </p:tgtEl>
                                      </p:cBhvr>
                                    </p:animEffect>
                                    <p:animScale>
                                      <p:cBhvr>
                                        <p:cTn id="8" dur="768" decel="100000"/>
                                        <p:tgtEl>
                                          <p:spTgt spid="29698"/>
                                        </p:tgtEl>
                                      </p:cBhvr>
                                      <p:from x="10000" y="10000"/>
                                      <p:to x="200000" y="450000"/>
                                    </p:animScale>
                                    <p:animScale>
                                      <p:cBhvr>
                                        <p:cTn id="9" dur="1230" accel="100000" fill="hold">
                                          <p:stCondLst>
                                            <p:cond delay="768"/>
                                          </p:stCondLst>
                                        </p:cTn>
                                        <p:tgtEl>
                                          <p:spTgt spid="29698"/>
                                        </p:tgtEl>
                                      </p:cBhvr>
                                      <p:from x="200000" y="450000"/>
                                      <p:to x="100000" y="100000"/>
                                    </p:animScale>
                                    <p:set>
                                      <p:cBhvr>
                                        <p:cTn id="10" dur="768" fill="hold"/>
                                        <p:tgtEl>
                                          <p:spTgt spid="29698"/>
                                        </p:tgtEl>
                                        <p:attrNameLst>
                                          <p:attrName>ppt_x</p:attrName>
                                        </p:attrNameLst>
                                      </p:cBhvr>
                                      <p:to>
                                        <p:strVal val="(0.5)"/>
                                      </p:to>
                                    </p:set>
                                    <p:anim from="(0.5)" to="(#ppt_x)" calcmode="lin" valueType="num">
                                      <p:cBhvr>
                                        <p:cTn id="11" dur="1230" accel="100000" fill="hold">
                                          <p:stCondLst>
                                            <p:cond delay="768"/>
                                          </p:stCondLst>
                                        </p:cTn>
                                        <p:tgtEl>
                                          <p:spTgt spid="29698"/>
                                        </p:tgtEl>
                                        <p:attrNameLst>
                                          <p:attrName>ppt_x</p:attrName>
                                        </p:attrNameLst>
                                      </p:cBhvr>
                                    </p:anim>
                                    <p:set>
                                      <p:cBhvr>
                                        <p:cTn id="12" dur="768" fill="hold"/>
                                        <p:tgtEl>
                                          <p:spTgt spid="29698"/>
                                        </p:tgtEl>
                                        <p:attrNameLst>
                                          <p:attrName>ppt_y</p:attrName>
                                        </p:attrNameLst>
                                      </p:cBhvr>
                                      <p:to>
                                        <p:strVal val="(#ppt_y+0.4)"/>
                                      </p:to>
                                    </p:set>
                                    <p:anim from="(#ppt_y+0.4)" to="(#ppt_y)" calcmode="lin" valueType="num">
                                      <p:cBhvr>
                                        <p:cTn id="13" dur="1230" accel="100000" fill="hold">
                                          <p:stCondLst>
                                            <p:cond delay="768"/>
                                          </p:stCondLst>
                                        </p:cTn>
                                        <p:tgtEl>
                                          <p:spTgt spid="2969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9699">
                                            <p:txEl>
                                              <p:pRg st="0" end="0"/>
                                            </p:txEl>
                                          </p:spTgt>
                                        </p:tgtEl>
                                        <p:attrNameLst>
                                          <p:attrName>style.visibility</p:attrName>
                                        </p:attrNameLst>
                                      </p:cBhvr>
                                      <p:to>
                                        <p:strVal val="visible"/>
                                      </p:to>
                                    </p:set>
                                    <p:anim calcmode="lin" valueType="num">
                                      <p:cBhvr>
                                        <p:cTn id="18"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9699">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9699">
                                            <p:txEl>
                                              <p:pRg st="1" end="1"/>
                                            </p:txEl>
                                          </p:spTgt>
                                        </p:tgtEl>
                                        <p:attrNameLst>
                                          <p:attrName>style.visibility</p:attrName>
                                        </p:attrNameLst>
                                      </p:cBhvr>
                                      <p:to>
                                        <p:strVal val="visible"/>
                                      </p:to>
                                    </p:set>
                                    <p:anim calcmode="lin" valueType="num">
                                      <p:cBhvr>
                                        <p:cTn id="23"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9699">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9699">
                                            <p:txEl>
                                              <p:pRg st="2" end="2"/>
                                            </p:txEl>
                                          </p:spTgt>
                                        </p:tgtEl>
                                        <p:attrNameLst>
                                          <p:attrName>style.visibility</p:attrName>
                                        </p:attrNameLst>
                                      </p:cBhvr>
                                      <p:to>
                                        <p:strVal val="visible"/>
                                      </p:to>
                                    </p:set>
                                    <p:anim calcmode="lin" valueType="num">
                                      <p:cBhvr>
                                        <p:cTn id="28" dur="5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969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9699">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9699">
                                            <p:txEl>
                                              <p:pRg st="3" end="3"/>
                                            </p:txEl>
                                          </p:spTgt>
                                        </p:tgtEl>
                                        <p:attrNameLst>
                                          <p:attrName>style.visibility</p:attrName>
                                        </p:attrNameLst>
                                      </p:cBhvr>
                                      <p:to>
                                        <p:strVal val="visible"/>
                                      </p:to>
                                    </p:set>
                                    <p:anim calcmode="lin" valueType="num">
                                      <p:cBhvr>
                                        <p:cTn id="33"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9699">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9699">
                                            <p:txEl>
                                              <p:pRg st="4" end="4"/>
                                            </p:txEl>
                                          </p:spTgt>
                                        </p:tgtEl>
                                        <p:attrNameLst>
                                          <p:attrName>style.visibility</p:attrName>
                                        </p:attrNameLst>
                                      </p:cBhvr>
                                      <p:to>
                                        <p:strVal val="visible"/>
                                      </p:to>
                                    </p:set>
                                    <p:anim calcmode="lin" valueType="num">
                                      <p:cBhvr>
                                        <p:cTn id="38" dur="50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9699">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tmplLst>
          <p:tmpl lvl="1">
            <p:tnLst>
              <p:par>
                <p:cTn presetID="53" presetClass="entr" presetSubtype="0" fill="hold" nodeType="click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Lst>
      </p:bldP>
    </p:bldLst>
  </p:timing>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Arial" charset="0"/>
        </a:defRPr>
      </a:lvl2pPr>
      <a:lvl3pPr algn="ctr" rtl="0" fontAlgn="base">
        <a:spcBef>
          <a:spcPct val="0"/>
        </a:spcBef>
        <a:spcAft>
          <a:spcPct val="0"/>
        </a:spcAft>
        <a:defRPr sz="4400">
          <a:solidFill>
            <a:schemeClr val="tx2"/>
          </a:solidFill>
          <a:latin typeface="Times New Roman" charset="0"/>
          <a:ea typeface="Arial" charset="0"/>
        </a:defRPr>
      </a:lvl3pPr>
      <a:lvl4pPr algn="ctr" rtl="0" fontAlgn="base">
        <a:spcBef>
          <a:spcPct val="0"/>
        </a:spcBef>
        <a:spcAft>
          <a:spcPct val="0"/>
        </a:spcAft>
        <a:defRPr sz="4400">
          <a:solidFill>
            <a:schemeClr val="tx2"/>
          </a:solidFill>
          <a:latin typeface="Times New Roman" charset="0"/>
          <a:ea typeface="Arial" charset="0"/>
        </a:defRPr>
      </a:lvl4pPr>
      <a:lvl5pPr algn="ctr" rtl="0" fontAlgn="base">
        <a:spcBef>
          <a:spcPct val="0"/>
        </a:spcBef>
        <a:spcAft>
          <a:spcPct val="0"/>
        </a:spcAft>
        <a:defRPr sz="4400">
          <a:solidFill>
            <a:schemeClr val="tx2"/>
          </a:solidFill>
          <a:latin typeface="Times New Roman" charset="0"/>
          <a:ea typeface="Arial" charset="0"/>
        </a:defRPr>
      </a:lvl5pPr>
      <a:lvl6pPr marL="457200" algn="ctr" rtl="0" fontAlgn="base">
        <a:spcBef>
          <a:spcPct val="0"/>
        </a:spcBef>
        <a:spcAft>
          <a:spcPct val="0"/>
        </a:spcAft>
        <a:defRPr sz="4400">
          <a:solidFill>
            <a:schemeClr val="tx2"/>
          </a:solidFill>
          <a:latin typeface="Times New Roman" charset="0"/>
          <a:ea typeface="Arial" charset="0"/>
        </a:defRPr>
      </a:lvl6pPr>
      <a:lvl7pPr marL="914400" algn="ctr" rtl="0" fontAlgn="base">
        <a:spcBef>
          <a:spcPct val="0"/>
        </a:spcBef>
        <a:spcAft>
          <a:spcPct val="0"/>
        </a:spcAft>
        <a:defRPr sz="4400">
          <a:solidFill>
            <a:schemeClr val="tx2"/>
          </a:solidFill>
          <a:latin typeface="Times New Roman" charset="0"/>
          <a:ea typeface="Arial" charset="0"/>
        </a:defRPr>
      </a:lvl7pPr>
      <a:lvl8pPr marL="1371600" algn="ctr" rtl="0" fontAlgn="base">
        <a:spcBef>
          <a:spcPct val="0"/>
        </a:spcBef>
        <a:spcAft>
          <a:spcPct val="0"/>
        </a:spcAft>
        <a:defRPr sz="4400">
          <a:solidFill>
            <a:schemeClr val="tx2"/>
          </a:solidFill>
          <a:latin typeface="Times New Roman" charset="0"/>
          <a:ea typeface="Arial" charset="0"/>
        </a:defRPr>
      </a:lvl8pPr>
      <a:lvl9pPr marL="1828800" algn="ctr" rtl="0" fontAlgn="base">
        <a:spcBef>
          <a:spcPct val="0"/>
        </a:spcBef>
        <a:spcAft>
          <a:spcPct val="0"/>
        </a:spcAft>
        <a:defRPr sz="4400">
          <a:solidFill>
            <a:schemeClr val="tx2"/>
          </a:solidFill>
          <a:latin typeface="Times New Roman" charset="0"/>
          <a:ea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87042" name="Rectangle 3"/>
          <p:cNvSpPr>
            <a:spLocks noGrp="1" noChangeArrowheads="1"/>
          </p:cNvSpPr>
          <p:nvPr>
            <p:ph type="body" idx="1"/>
          </p:nvPr>
        </p:nvSpPr>
        <p:spPr bwMode="auto">
          <a:xfrm>
            <a:off x="468313" y="1557338"/>
            <a:ext cx="8207375" cy="45275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ru-RU" altLang="ru-RU"/>
              <a:t>Образец текста</a:t>
            </a:r>
          </a:p>
          <a:p>
            <a:pPr lvl="1"/>
            <a:r>
              <a:rPr lang="ru-RU" altLang="ru-RU"/>
              <a:t>Второй уровень</a:t>
            </a:r>
          </a:p>
        </p:txBody>
      </p:sp>
      <p:sp>
        <p:nvSpPr>
          <p:cNvPr id="8195" name="Rectangle 6"/>
          <p:cNvSpPr>
            <a:spLocks noGrp="1" noChangeArrowheads="1"/>
          </p:cNvSpPr>
          <p:nvPr>
            <p:ph type="title"/>
          </p:nvPr>
        </p:nvSpPr>
        <p:spPr bwMode="auto">
          <a:xfrm>
            <a:off x="379413" y="77788"/>
            <a:ext cx="8437562" cy="903287"/>
          </a:xfrm>
          <a:prstGeom prst="rect">
            <a:avLst/>
          </a:prstGeom>
          <a:noFill/>
          <a:ln w="9525" algn="ctr">
            <a:noFill/>
            <a:miter lim="800000"/>
            <a:headEnd/>
            <a:tailEnd/>
          </a:ln>
          <a:effectLst>
            <a:outerShdw dist="17961" dir="2700000" algn="ctr" rotWithShape="0">
              <a:schemeClr val="hlink">
                <a:alpha val="50000"/>
              </a:schemeClr>
            </a:outerShdw>
          </a:effectLst>
        </p:spPr>
        <p:txBody>
          <a:bodyPr vert="horz" wrap="square" lIns="0" tIns="0" rIns="0" bIns="0" numCol="1" anchor="ctr" anchorCtr="0" compatLnSpc="1">
            <a:prstTxWarp prst="textNoShape">
              <a:avLst/>
            </a:prstTxWarp>
          </a:bodyPr>
          <a:lstStyle/>
          <a:p>
            <a:pPr lvl="0"/>
            <a:r>
              <a:rPr lang="ru-RU"/>
              <a:t>Образец заголовка</a:t>
            </a:r>
          </a:p>
        </p:txBody>
      </p:sp>
      <p:pic>
        <p:nvPicPr>
          <p:cNvPr id="87044" name="Picture 36"/>
          <p:cNvPicPr>
            <a:picLocks noChangeAspect="1" noChangeArrowheads="1"/>
          </p:cNvPicPr>
          <p:nvPr/>
        </p:nvPicPr>
        <p:blipFill>
          <a:blip r:embed="rId15" cstate="print"/>
          <a:srcRect/>
          <a:stretch>
            <a:fillRect/>
          </a:stretch>
        </p:blipFill>
        <p:spPr bwMode="auto">
          <a:xfrm>
            <a:off x="0" y="6229350"/>
            <a:ext cx="9144000" cy="628650"/>
          </a:xfrm>
          <a:prstGeom prst="rect">
            <a:avLst/>
          </a:prstGeom>
          <a:noFill/>
          <a:ln w="9525">
            <a:noFill/>
            <a:miter lim="800000"/>
            <a:headEnd/>
            <a:tailEnd/>
          </a:ln>
        </p:spPr>
      </p:pic>
      <p:sp>
        <p:nvSpPr>
          <p:cNvPr id="680964" name="Rectangle 4"/>
          <p:cNvSpPr>
            <a:spLocks noGrp="1" noChangeArrowheads="1"/>
          </p:cNvSpPr>
          <p:nvPr>
            <p:ph type="sldNum" sz="quarter" idx="4"/>
          </p:nvPr>
        </p:nvSpPr>
        <p:spPr bwMode="auto">
          <a:xfrm>
            <a:off x="8121650" y="6480175"/>
            <a:ext cx="811213" cy="377825"/>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r" eaLnBrk="1" hangingPunct="1">
              <a:spcBef>
                <a:spcPct val="0"/>
              </a:spcBef>
              <a:defRPr sz="2200">
                <a:solidFill>
                  <a:schemeClr val="bg1"/>
                </a:solidFill>
                <a:latin typeface="Arial"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97CE81-9073-4E2A-ADF1-C50193400750}" type="slidenum">
              <a:rPr kumimoji="0" lang="ru-RU" sz="2200" b="1" i="0" u="none" strike="noStrike" kern="1200" cap="none" spc="0" normalizeH="0" baseline="0" noProof="0">
                <a:ln>
                  <a:noFill/>
                </a:ln>
                <a:solidFill>
                  <a:srgbClr val="FFFFFF"/>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ru-RU" sz="2200" b="1"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96138978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p:wipe dir="r"/>
  </p:transition>
  <p:hf hdr="0" ftr="0" dt="0"/>
  <p:txStyles>
    <p:titleStyle>
      <a:lvl1pPr algn="l" rtl="0" eaLnBrk="0" fontAlgn="base" hangingPunct="0">
        <a:lnSpc>
          <a:spcPct val="90000"/>
        </a:lnSpc>
        <a:spcBef>
          <a:spcPct val="0"/>
        </a:spcBef>
        <a:spcAft>
          <a:spcPct val="0"/>
        </a:spcAft>
        <a:defRPr sz="3200" b="1">
          <a:solidFill>
            <a:schemeClr val="bg1"/>
          </a:solidFill>
          <a:latin typeface="+mj-lt"/>
          <a:ea typeface="+mj-ea"/>
          <a:cs typeface="+mj-cs"/>
        </a:defRPr>
      </a:lvl1pPr>
      <a:lvl2pPr algn="l" rtl="0" eaLnBrk="0" fontAlgn="base" hangingPunct="0">
        <a:lnSpc>
          <a:spcPct val="90000"/>
        </a:lnSpc>
        <a:spcBef>
          <a:spcPct val="0"/>
        </a:spcBef>
        <a:spcAft>
          <a:spcPct val="0"/>
        </a:spcAft>
        <a:defRPr sz="3200" b="1">
          <a:solidFill>
            <a:schemeClr val="bg1"/>
          </a:solidFill>
          <a:latin typeface="Arial" charset="0"/>
        </a:defRPr>
      </a:lvl2pPr>
      <a:lvl3pPr algn="l" rtl="0" eaLnBrk="0" fontAlgn="base" hangingPunct="0">
        <a:lnSpc>
          <a:spcPct val="90000"/>
        </a:lnSpc>
        <a:spcBef>
          <a:spcPct val="0"/>
        </a:spcBef>
        <a:spcAft>
          <a:spcPct val="0"/>
        </a:spcAft>
        <a:defRPr sz="3200" b="1">
          <a:solidFill>
            <a:schemeClr val="bg1"/>
          </a:solidFill>
          <a:latin typeface="Arial" charset="0"/>
        </a:defRPr>
      </a:lvl3pPr>
      <a:lvl4pPr algn="l" rtl="0" eaLnBrk="0" fontAlgn="base" hangingPunct="0">
        <a:lnSpc>
          <a:spcPct val="90000"/>
        </a:lnSpc>
        <a:spcBef>
          <a:spcPct val="0"/>
        </a:spcBef>
        <a:spcAft>
          <a:spcPct val="0"/>
        </a:spcAft>
        <a:defRPr sz="3200" b="1">
          <a:solidFill>
            <a:schemeClr val="bg1"/>
          </a:solidFill>
          <a:latin typeface="Arial" charset="0"/>
        </a:defRPr>
      </a:lvl4pPr>
      <a:lvl5pPr algn="l" rtl="0" eaLnBrk="0" fontAlgn="base" hangingPunct="0">
        <a:lnSpc>
          <a:spcPct val="90000"/>
        </a:lnSpc>
        <a:spcBef>
          <a:spcPct val="0"/>
        </a:spcBef>
        <a:spcAft>
          <a:spcPct val="0"/>
        </a:spcAft>
        <a:defRPr sz="3200" b="1">
          <a:solidFill>
            <a:schemeClr val="bg1"/>
          </a:solidFill>
          <a:latin typeface="Arial" charset="0"/>
        </a:defRPr>
      </a:lvl5pPr>
      <a:lvl6pPr marL="457200" algn="l" rtl="0" fontAlgn="base">
        <a:lnSpc>
          <a:spcPct val="90000"/>
        </a:lnSpc>
        <a:spcBef>
          <a:spcPct val="0"/>
        </a:spcBef>
        <a:spcAft>
          <a:spcPct val="0"/>
        </a:spcAft>
        <a:defRPr sz="3200" b="1">
          <a:solidFill>
            <a:schemeClr val="bg1"/>
          </a:solidFill>
          <a:latin typeface="Arial" charset="0"/>
        </a:defRPr>
      </a:lvl6pPr>
      <a:lvl7pPr marL="914400" algn="l" rtl="0" fontAlgn="base">
        <a:lnSpc>
          <a:spcPct val="90000"/>
        </a:lnSpc>
        <a:spcBef>
          <a:spcPct val="0"/>
        </a:spcBef>
        <a:spcAft>
          <a:spcPct val="0"/>
        </a:spcAft>
        <a:defRPr sz="3200" b="1">
          <a:solidFill>
            <a:schemeClr val="bg1"/>
          </a:solidFill>
          <a:latin typeface="Arial" charset="0"/>
        </a:defRPr>
      </a:lvl7pPr>
      <a:lvl8pPr marL="1371600" algn="l" rtl="0" fontAlgn="base">
        <a:lnSpc>
          <a:spcPct val="90000"/>
        </a:lnSpc>
        <a:spcBef>
          <a:spcPct val="0"/>
        </a:spcBef>
        <a:spcAft>
          <a:spcPct val="0"/>
        </a:spcAft>
        <a:defRPr sz="3200" b="1">
          <a:solidFill>
            <a:schemeClr val="bg1"/>
          </a:solidFill>
          <a:latin typeface="Arial" charset="0"/>
        </a:defRPr>
      </a:lvl8pPr>
      <a:lvl9pPr marL="1828800" algn="l" rtl="0" fontAlgn="base">
        <a:lnSpc>
          <a:spcPct val="90000"/>
        </a:lnSpc>
        <a:spcBef>
          <a:spcPct val="0"/>
        </a:spcBef>
        <a:spcAft>
          <a:spcPct val="0"/>
        </a:spcAft>
        <a:defRPr sz="3200" b="1">
          <a:solidFill>
            <a:schemeClr val="bg1"/>
          </a:solidFill>
          <a:latin typeface="Arial" charset="0"/>
        </a:defRPr>
      </a:lvl9pPr>
    </p:titleStyle>
    <p:bodyStyle>
      <a:lvl1pPr marL="358775" indent="-358775" algn="l" rtl="0" eaLnBrk="0" fontAlgn="base" hangingPunct="0">
        <a:spcBef>
          <a:spcPct val="40000"/>
        </a:spcBef>
        <a:spcAft>
          <a:spcPct val="20000"/>
        </a:spcAft>
        <a:buBlip>
          <a:blip r:embed="rId16"/>
        </a:buBlip>
        <a:defRPr sz="2600">
          <a:solidFill>
            <a:schemeClr val="tx1"/>
          </a:solidFill>
          <a:latin typeface="+mn-lt"/>
          <a:ea typeface="+mn-ea"/>
          <a:cs typeface="+mn-cs"/>
        </a:defRPr>
      </a:lvl1pPr>
      <a:lvl2pPr marL="622300" indent="-261938" algn="l" rtl="0" eaLnBrk="0" fontAlgn="base" hangingPunct="0">
        <a:spcBef>
          <a:spcPct val="0"/>
        </a:spcBef>
        <a:spcAft>
          <a:spcPct val="20000"/>
        </a:spcAft>
        <a:buBlip>
          <a:blip r:embed="rId17"/>
        </a:buBlip>
        <a:defRPr sz="2400">
          <a:solidFill>
            <a:schemeClr val="tx1"/>
          </a:solidFill>
          <a:latin typeface="+mn-lt"/>
        </a:defRPr>
      </a:lvl2pPr>
      <a:lvl3pPr marL="892175" indent="-268288" algn="l" rtl="0" eaLnBrk="0" fontAlgn="base" hangingPunct="0">
        <a:spcBef>
          <a:spcPct val="0"/>
        </a:spcBef>
        <a:spcAft>
          <a:spcPct val="30000"/>
        </a:spcAft>
        <a:buBlip>
          <a:blip r:embed="rId17"/>
        </a:buBlip>
        <a:defRPr sz="2200">
          <a:solidFill>
            <a:schemeClr val="tx1"/>
          </a:solidFill>
          <a:latin typeface="+mn-lt"/>
        </a:defRPr>
      </a:lvl3pPr>
      <a:lvl4pPr marL="1665288" indent="-228600" algn="l" rtl="0" eaLnBrk="0" fontAlgn="base" hangingPunct="0">
        <a:spcBef>
          <a:spcPct val="20000"/>
        </a:spcBef>
        <a:spcAft>
          <a:spcPct val="0"/>
        </a:spcAft>
        <a:buChar char="–"/>
        <a:defRPr sz="2000">
          <a:solidFill>
            <a:schemeClr val="tx1"/>
          </a:solidFill>
          <a:latin typeface="+mn-lt"/>
        </a:defRPr>
      </a:lvl4pPr>
      <a:lvl5pPr marL="2073275" indent="-228600" algn="l" rtl="0" eaLnBrk="0" fontAlgn="base" hangingPunct="0">
        <a:spcBef>
          <a:spcPct val="20000"/>
        </a:spcBef>
        <a:spcAft>
          <a:spcPct val="0"/>
        </a:spcAft>
        <a:buChar char="»"/>
        <a:defRPr sz="2000">
          <a:solidFill>
            <a:schemeClr val="tx1"/>
          </a:solidFill>
          <a:latin typeface="+mn-lt"/>
        </a:defRPr>
      </a:lvl5pPr>
      <a:lvl6pPr marL="2530475" indent="-228600" algn="l" rtl="0" fontAlgn="base">
        <a:spcBef>
          <a:spcPct val="20000"/>
        </a:spcBef>
        <a:spcAft>
          <a:spcPct val="0"/>
        </a:spcAft>
        <a:buChar char="»"/>
        <a:defRPr sz="2000">
          <a:solidFill>
            <a:schemeClr val="tx1"/>
          </a:solidFill>
          <a:latin typeface="+mn-lt"/>
        </a:defRPr>
      </a:lvl6pPr>
      <a:lvl7pPr marL="2987675" indent="-228600" algn="l" rtl="0" fontAlgn="base">
        <a:spcBef>
          <a:spcPct val="20000"/>
        </a:spcBef>
        <a:spcAft>
          <a:spcPct val="0"/>
        </a:spcAft>
        <a:buChar char="»"/>
        <a:defRPr sz="2000">
          <a:solidFill>
            <a:schemeClr val="tx1"/>
          </a:solidFill>
          <a:latin typeface="+mn-lt"/>
        </a:defRPr>
      </a:lvl7pPr>
      <a:lvl8pPr marL="3444875" indent="-228600" algn="l" rtl="0" fontAlgn="base">
        <a:spcBef>
          <a:spcPct val="20000"/>
        </a:spcBef>
        <a:spcAft>
          <a:spcPct val="0"/>
        </a:spcAft>
        <a:buChar char="»"/>
        <a:defRPr sz="2000">
          <a:solidFill>
            <a:schemeClr val="tx1"/>
          </a:solidFill>
          <a:latin typeface="+mn-lt"/>
        </a:defRPr>
      </a:lvl8pPr>
      <a:lvl9pPr marL="3902075"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297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vl1pPr>
          </a:lstStyle>
          <a:p>
            <a:endParaRPr lang="ru-RU"/>
          </a:p>
        </p:txBody>
      </p:sp>
      <p:sp>
        <p:nvSpPr>
          <p:cNvPr id="297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vl1pPr>
          </a:lstStyle>
          <a:p>
            <a:endParaRPr lang="ru-RU"/>
          </a:p>
        </p:txBody>
      </p:sp>
      <p:sp>
        <p:nvSpPr>
          <p:cNvPr id="297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9E3EA6B8-1074-5A43-829A-4F69A6C55983}" type="slidenum">
              <a:rPr lang="ru-RU"/>
              <a:pPr/>
              <a:t>‹#›</a:t>
            </a:fld>
            <a:endParaRPr lang="ru-RU"/>
          </a:p>
        </p:txBody>
      </p:sp>
    </p:spTree>
    <p:extLst>
      <p:ext uri="{BB962C8B-B14F-4D97-AF65-F5344CB8AC3E}">
        <p14:creationId xmlns:p14="http://schemas.microsoft.com/office/powerpoint/2010/main" val="29723501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768" decel="100000"/>
                                        <p:tgtEl>
                                          <p:spTgt spid="29698"/>
                                        </p:tgtEl>
                                      </p:cBhvr>
                                    </p:animEffect>
                                    <p:animScale>
                                      <p:cBhvr>
                                        <p:cTn id="8" dur="768" decel="100000"/>
                                        <p:tgtEl>
                                          <p:spTgt spid="29698"/>
                                        </p:tgtEl>
                                      </p:cBhvr>
                                      <p:from x="10000" y="10000"/>
                                      <p:to x="200000" y="450000"/>
                                    </p:animScale>
                                    <p:animScale>
                                      <p:cBhvr>
                                        <p:cTn id="9" dur="1230" accel="100000" fill="hold">
                                          <p:stCondLst>
                                            <p:cond delay="768"/>
                                          </p:stCondLst>
                                        </p:cTn>
                                        <p:tgtEl>
                                          <p:spTgt spid="29698"/>
                                        </p:tgtEl>
                                      </p:cBhvr>
                                      <p:from x="200000" y="450000"/>
                                      <p:to x="100000" y="100000"/>
                                    </p:animScale>
                                    <p:set>
                                      <p:cBhvr>
                                        <p:cTn id="10" dur="768" fill="hold"/>
                                        <p:tgtEl>
                                          <p:spTgt spid="29698"/>
                                        </p:tgtEl>
                                        <p:attrNameLst>
                                          <p:attrName>ppt_x</p:attrName>
                                        </p:attrNameLst>
                                      </p:cBhvr>
                                      <p:to>
                                        <p:strVal val="(0.5)"/>
                                      </p:to>
                                    </p:set>
                                    <p:anim from="(0.5)" to="(#ppt_x)" calcmode="lin" valueType="num">
                                      <p:cBhvr>
                                        <p:cTn id="11" dur="1230" accel="100000" fill="hold">
                                          <p:stCondLst>
                                            <p:cond delay="768"/>
                                          </p:stCondLst>
                                        </p:cTn>
                                        <p:tgtEl>
                                          <p:spTgt spid="29698"/>
                                        </p:tgtEl>
                                        <p:attrNameLst>
                                          <p:attrName>ppt_x</p:attrName>
                                        </p:attrNameLst>
                                      </p:cBhvr>
                                    </p:anim>
                                    <p:set>
                                      <p:cBhvr>
                                        <p:cTn id="12" dur="768" fill="hold"/>
                                        <p:tgtEl>
                                          <p:spTgt spid="29698"/>
                                        </p:tgtEl>
                                        <p:attrNameLst>
                                          <p:attrName>ppt_y</p:attrName>
                                        </p:attrNameLst>
                                      </p:cBhvr>
                                      <p:to>
                                        <p:strVal val="(#ppt_y+0.4)"/>
                                      </p:to>
                                    </p:set>
                                    <p:anim from="(#ppt_y+0.4)" to="(#ppt_y)" calcmode="lin" valueType="num">
                                      <p:cBhvr>
                                        <p:cTn id="13" dur="1230" accel="100000" fill="hold">
                                          <p:stCondLst>
                                            <p:cond delay="768"/>
                                          </p:stCondLst>
                                        </p:cTn>
                                        <p:tgtEl>
                                          <p:spTgt spid="2969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9699">
                                            <p:txEl>
                                              <p:pRg st="0" end="0"/>
                                            </p:txEl>
                                          </p:spTgt>
                                        </p:tgtEl>
                                        <p:attrNameLst>
                                          <p:attrName>style.visibility</p:attrName>
                                        </p:attrNameLst>
                                      </p:cBhvr>
                                      <p:to>
                                        <p:strVal val="visible"/>
                                      </p:to>
                                    </p:set>
                                    <p:anim calcmode="lin" valueType="num">
                                      <p:cBhvr>
                                        <p:cTn id="18"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9699">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9699">
                                            <p:txEl>
                                              <p:pRg st="1" end="1"/>
                                            </p:txEl>
                                          </p:spTgt>
                                        </p:tgtEl>
                                        <p:attrNameLst>
                                          <p:attrName>style.visibility</p:attrName>
                                        </p:attrNameLst>
                                      </p:cBhvr>
                                      <p:to>
                                        <p:strVal val="visible"/>
                                      </p:to>
                                    </p:set>
                                    <p:anim calcmode="lin" valueType="num">
                                      <p:cBhvr>
                                        <p:cTn id="23"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9699">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9699">
                                            <p:txEl>
                                              <p:pRg st="2" end="2"/>
                                            </p:txEl>
                                          </p:spTgt>
                                        </p:tgtEl>
                                        <p:attrNameLst>
                                          <p:attrName>style.visibility</p:attrName>
                                        </p:attrNameLst>
                                      </p:cBhvr>
                                      <p:to>
                                        <p:strVal val="visible"/>
                                      </p:to>
                                    </p:set>
                                    <p:anim calcmode="lin" valueType="num">
                                      <p:cBhvr>
                                        <p:cTn id="28" dur="5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969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9699">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9699">
                                            <p:txEl>
                                              <p:pRg st="3" end="3"/>
                                            </p:txEl>
                                          </p:spTgt>
                                        </p:tgtEl>
                                        <p:attrNameLst>
                                          <p:attrName>style.visibility</p:attrName>
                                        </p:attrNameLst>
                                      </p:cBhvr>
                                      <p:to>
                                        <p:strVal val="visible"/>
                                      </p:to>
                                    </p:set>
                                    <p:anim calcmode="lin" valueType="num">
                                      <p:cBhvr>
                                        <p:cTn id="33"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9699">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9699">
                                            <p:txEl>
                                              <p:pRg st="4" end="4"/>
                                            </p:txEl>
                                          </p:spTgt>
                                        </p:tgtEl>
                                        <p:attrNameLst>
                                          <p:attrName>style.visibility</p:attrName>
                                        </p:attrNameLst>
                                      </p:cBhvr>
                                      <p:to>
                                        <p:strVal val="visible"/>
                                      </p:to>
                                    </p:set>
                                    <p:anim calcmode="lin" valueType="num">
                                      <p:cBhvr>
                                        <p:cTn id="38" dur="50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9699">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tmplLst>
          <p:tmpl lvl="1">
            <p:tnLst>
              <p:par>
                <p:cTn presetID="53" presetClass="entr" presetSubtype="0" fill="hold" nodeType="click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9699"/>
                        </p:tgtEl>
                        <p:attrNameLst>
                          <p:attrName>style.visibility</p:attrName>
                        </p:attrNameLst>
                      </p:cBhvr>
                      <p:to>
                        <p:strVal val="visible"/>
                      </p:to>
                    </p:set>
                    <p:anim calcmode="lin" valueType="num">
                      <p:cBhvr>
                        <p:cTn dur="500" fill="hold"/>
                        <p:tgtEl>
                          <p:spTgt spid="29699"/>
                        </p:tgtEl>
                        <p:attrNameLst>
                          <p:attrName>ppt_w</p:attrName>
                        </p:attrNameLst>
                      </p:cBhvr>
                      <p:tavLst>
                        <p:tav tm="0">
                          <p:val>
                            <p:fltVal val="0"/>
                          </p:val>
                        </p:tav>
                        <p:tav tm="100000">
                          <p:val>
                            <p:strVal val="#ppt_w"/>
                          </p:val>
                        </p:tav>
                      </p:tavLst>
                    </p:anim>
                    <p:anim calcmode="lin" valueType="num">
                      <p:cBhvr>
                        <p:cTn dur="500" fill="hold"/>
                        <p:tgtEl>
                          <p:spTgt spid="29699"/>
                        </p:tgtEl>
                        <p:attrNameLst>
                          <p:attrName>ppt_h</p:attrName>
                        </p:attrNameLst>
                      </p:cBhvr>
                      <p:tavLst>
                        <p:tav tm="0">
                          <p:val>
                            <p:fltVal val="0"/>
                          </p:val>
                        </p:tav>
                        <p:tav tm="100000">
                          <p:val>
                            <p:strVal val="#ppt_h"/>
                          </p:val>
                        </p:tav>
                      </p:tavLst>
                    </p:anim>
                    <p:animEffect transition="in" filter="fade">
                      <p:cBhvr>
                        <p:cTn dur="500"/>
                        <p:tgtEl>
                          <p:spTgt spid="29699"/>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Arial" charset="0"/>
        </a:defRPr>
      </a:lvl2pPr>
      <a:lvl3pPr algn="ctr" rtl="0" fontAlgn="base">
        <a:spcBef>
          <a:spcPct val="0"/>
        </a:spcBef>
        <a:spcAft>
          <a:spcPct val="0"/>
        </a:spcAft>
        <a:defRPr sz="4400">
          <a:solidFill>
            <a:schemeClr val="tx2"/>
          </a:solidFill>
          <a:latin typeface="Times New Roman" charset="0"/>
          <a:ea typeface="Arial" charset="0"/>
        </a:defRPr>
      </a:lvl3pPr>
      <a:lvl4pPr algn="ctr" rtl="0" fontAlgn="base">
        <a:spcBef>
          <a:spcPct val="0"/>
        </a:spcBef>
        <a:spcAft>
          <a:spcPct val="0"/>
        </a:spcAft>
        <a:defRPr sz="4400">
          <a:solidFill>
            <a:schemeClr val="tx2"/>
          </a:solidFill>
          <a:latin typeface="Times New Roman" charset="0"/>
          <a:ea typeface="Arial" charset="0"/>
        </a:defRPr>
      </a:lvl4pPr>
      <a:lvl5pPr algn="ctr" rtl="0" fontAlgn="base">
        <a:spcBef>
          <a:spcPct val="0"/>
        </a:spcBef>
        <a:spcAft>
          <a:spcPct val="0"/>
        </a:spcAft>
        <a:defRPr sz="4400">
          <a:solidFill>
            <a:schemeClr val="tx2"/>
          </a:solidFill>
          <a:latin typeface="Times New Roman" charset="0"/>
          <a:ea typeface="Arial" charset="0"/>
        </a:defRPr>
      </a:lvl5pPr>
      <a:lvl6pPr marL="457200" algn="ctr" rtl="0" fontAlgn="base">
        <a:spcBef>
          <a:spcPct val="0"/>
        </a:spcBef>
        <a:spcAft>
          <a:spcPct val="0"/>
        </a:spcAft>
        <a:defRPr sz="4400">
          <a:solidFill>
            <a:schemeClr val="tx2"/>
          </a:solidFill>
          <a:latin typeface="Times New Roman" charset="0"/>
          <a:ea typeface="Arial" charset="0"/>
        </a:defRPr>
      </a:lvl6pPr>
      <a:lvl7pPr marL="914400" algn="ctr" rtl="0" fontAlgn="base">
        <a:spcBef>
          <a:spcPct val="0"/>
        </a:spcBef>
        <a:spcAft>
          <a:spcPct val="0"/>
        </a:spcAft>
        <a:defRPr sz="4400">
          <a:solidFill>
            <a:schemeClr val="tx2"/>
          </a:solidFill>
          <a:latin typeface="Times New Roman" charset="0"/>
          <a:ea typeface="Arial" charset="0"/>
        </a:defRPr>
      </a:lvl7pPr>
      <a:lvl8pPr marL="1371600" algn="ctr" rtl="0" fontAlgn="base">
        <a:spcBef>
          <a:spcPct val="0"/>
        </a:spcBef>
        <a:spcAft>
          <a:spcPct val="0"/>
        </a:spcAft>
        <a:defRPr sz="4400">
          <a:solidFill>
            <a:schemeClr val="tx2"/>
          </a:solidFill>
          <a:latin typeface="Times New Roman" charset="0"/>
          <a:ea typeface="Arial" charset="0"/>
        </a:defRPr>
      </a:lvl8pPr>
      <a:lvl9pPr marL="1828800" algn="ctr" rtl="0" fontAlgn="base">
        <a:spcBef>
          <a:spcPct val="0"/>
        </a:spcBef>
        <a:spcAft>
          <a:spcPct val="0"/>
        </a:spcAft>
        <a:defRPr sz="4400">
          <a:solidFill>
            <a:schemeClr val="tx2"/>
          </a:solidFill>
          <a:latin typeface="Times New Roman" charset="0"/>
          <a:ea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gif"/><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56.xml.rels><?xml version="1.0" encoding="UTF-8" standalone="yes"?>
<Relationships xmlns="http://schemas.openxmlformats.org/package/2006/relationships"><Relationship Id="rId3" Type="http://schemas.openxmlformats.org/officeDocument/2006/relationships/image" Target="file:////var/folders/_l/q_kmxdsj6f5gg5k54glj38ph0000gp/T/com.microsoft.Word/WebArchiveCopyPasteTempFiles/p166" TargetMode="External"/><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1.bin"/><Relationship Id="rId1" Type="http://schemas.openxmlformats.org/officeDocument/2006/relationships/slideLayout" Target="../slideLayouts/slideLayout14.xml"/><Relationship Id="rId5" Type="http://schemas.openxmlformats.org/officeDocument/2006/relationships/image" Target="../media/image56.emf"/><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59.jpg"/><Relationship Id="rId4" Type="http://schemas.openxmlformats.org/officeDocument/2006/relationships/image" Target="../media/image58.jpg"/></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tiff"/><Relationship Id="rId1" Type="http://schemas.openxmlformats.org/officeDocument/2006/relationships/slideLayout" Target="../slideLayouts/slideLayout39.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54109"/>
            <a:ext cx="7772400" cy="1143000"/>
          </a:xfrm>
        </p:spPr>
        <p:txBody>
          <a:bodyPr wrap="square" anchor="ctr">
            <a:normAutofit fontScale="90000"/>
          </a:bodyPr>
          <a:lstStyle/>
          <a:p>
            <a:pPr>
              <a:lnSpc>
                <a:spcPct val="90000"/>
              </a:lnSpc>
            </a:pPr>
            <a:r>
              <a:rPr lang="en-US" sz="3700" b="1" dirty="0">
                <a:solidFill>
                  <a:schemeClr val="accent2"/>
                </a:solidFill>
              </a:rPr>
              <a:t>Bruno Pontecorvo and neutron physics</a:t>
            </a:r>
            <a:br>
              <a:rPr lang="ru-RU" sz="3700" b="1" dirty="0">
                <a:solidFill>
                  <a:schemeClr val="accent2"/>
                </a:solidFill>
              </a:rPr>
            </a:br>
            <a:br>
              <a:rPr lang="ru-RU" sz="3700" b="1" dirty="0">
                <a:solidFill>
                  <a:schemeClr val="accent2"/>
                </a:solidFill>
              </a:rPr>
            </a:br>
            <a:br>
              <a:rPr lang="ru-RU" sz="3700" b="1" dirty="0">
                <a:solidFill>
                  <a:schemeClr val="accent2"/>
                </a:solidFill>
              </a:rPr>
            </a:br>
            <a:r>
              <a:rPr lang="en-US" sz="3700" b="1" dirty="0" err="1">
                <a:solidFill>
                  <a:schemeClr val="accent2"/>
                </a:solidFill>
              </a:rPr>
              <a:t>M.G.Sapozhnikov</a:t>
            </a:r>
            <a:br>
              <a:rPr lang="ru-RU" sz="3700" b="1" dirty="0">
                <a:solidFill>
                  <a:schemeClr val="accent2"/>
                </a:solidFill>
              </a:rPr>
            </a:br>
            <a:br>
              <a:rPr lang="ru-RU" sz="3700" b="1" dirty="0">
                <a:solidFill>
                  <a:schemeClr val="accent2"/>
                </a:solidFill>
              </a:rPr>
            </a:br>
            <a:r>
              <a:rPr lang="en-US" sz="3700" b="1" dirty="0">
                <a:solidFill>
                  <a:schemeClr val="accent2"/>
                </a:solidFill>
              </a:rPr>
              <a:t>LHEP, JINR</a:t>
            </a:r>
            <a:endParaRPr lang="ru-RU" sz="3700" b="1" dirty="0">
              <a:solidFill>
                <a:schemeClr val="accent2"/>
              </a:solidFill>
            </a:endParaRPr>
          </a:p>
        </p:txBody>
      </p:sp>
      <p:sp>
        <p:nvSpPr>
          <p:cNvPr id="4" name="Дата 3">
            <a:extLst>
              <a:ext uri="{FF2B5EF4-FFF2-40B4-BE49-F238E27FC236}">
                <a16:creationId xmlns:a16="http://schemas.microsoft.com/office/drawing/2014/main" id="{68D06403-82BC-7003-49CE-F6301CA646BD}"/>
              </a:ext>
            </a:extLst>
          </p:cNvPr>
          <p:cNvSpPr>
            <a:spLocks noGrp="1"/>
          </p:cNvSpPr>
          <p:nvPr>
            <p:ph type="dt" sz="half" idx="10"/>
          </p:nvPr>
        </p:nvSpPr>
        <p:spPr/>
        <p:txBody>
          <a:bodyPr/>
          <a:lstStyle/>
          <a:p>
            <a:r>
              <a:rPr lang="ru-RU"/>
              <a:t>AYSS-23</a:t>
            </a:r>
          </a:p>
        </p:txBody>
      </p:sp>
      <p:sp>
        <p:nvSpPr>
          <p:cNvPr id="5" name="Номер слайда 4">
            <a:extLst>
              <a:ext uri="{FF2B5EF4-FFF2-40B4-BE49-F238E27FC236}">
                <a16:creationId xmlns:a16="http://schemas.microsoft.com/office/drawing/2014/main" id="{68EFFFAD-EED9-61C2-EE9F-DE0E356A1BA7}"/>
              </a:ext>
            </a:extLst>
          </p:cNvPr>
          <p:cNvSpPr>
            <a:spLocks noGrp="1"/>
          </p:cNvSpPr>
          <p:nvPr>
            <p:ph type="sldNum" sz="quarter" idx="12"/>
          </p:nvPr>
        </p:nvSpPr>
        <p:spPr/>
        <p:txBody>
          <a:bodyPr/>
          <a:lstStyle/>
          <a:p>
            <a:fld id="{1E2FABBC-7585-F44B-A8E4-E1E4278FBFA4}" type="slidenum">
              <a:rPr lang="ru-RU" smtClean="0"/>
              <a:pPr/>
              <a:t>1</a:t>
            </a:fld>
            <a:endParaRPr lang="ru-RU"/>
          </a:p>
        </p:txBody>
      </p:sp>
    </p:spTree>
    <p:extLst>
      <p:ext uri="{BB962C8B-B14F-4D97-AF65-F5344CB8AC3E}">
        <p14:creationId xmlns:p14="http://schemas.microsoft.com/office/powerpoint/2010/main" val="2417576123"/>
      </p:ext>
    </p:extLst>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07503" y="223603"/>
            <a:ext cx="8904369" cy="1143000"/>
          </a:xfrm>
        </p:spPr>
        <p:txBody>
          <a:bodyPr/>
          <a:lstStyle/>
          <a:p>
            <a:r>
              <a:rPr lang="en-US" b="1" dirty="0">
                <a:solidFill>
                  <a:schemeClr val="accent2"/>
                </a:solidFill>
              </a:rPr>
              <a:t>Artificial radioactivity</a:t>
            </a:r>
            <a:endParaRPr lang="ru-RU" b="1" dirty="0">
              <a:solidFill>
                <a:schemeClr val="accent2"/>
              </a:solidFill>
            </a:endParaRPr>
          </a:p>
        </p:txBody>
      </p:sp>
      <mc:AlternateContent xmlns:mc="http://schemas.openxmlformats.org/markup-compatibility/2006" xmlns:a14="http://schemas.microsoft.com/office/drawing/2010/main">
        <mc:Choice Requires="a14">
          <p:sp>
            <p:nvSpPr>
              <p:cNvPr id="205827" name="Rectangle 3"/>
              <p:cNvSpPr>
                <a:spLocks noGrp="1" noChangeArrowheads="1"/>
              </p:cNvSpPr>
              <p:nvPr>
                <p:ph type="body" idx="1"/>
              </p:nvPr>
            </p:nvSpPr>
            <p:spPr>
              <a:xfrm>
                <a:off x="395536" y="1173263"/>
                <a:ext cx="8352928" cy="4876800"/>
              </a:xfrm>
            </p:spPr>
            <p:txBody>
              <a:bodyPr/>
              <a:lstStyle/>
              <a:p>
                <a:pPr marL="0" indent="0" algn="ctr">
                  <a:buNone/>
                </a:pPr>
                <a:r>
                  <a:rPr lang="en-US" sz="2800" dirty="0">
                    <a:latin typeface="Times New Roman" panose="02020603050405020304" pitchFamily="18" charset="0"/>
                  </a:rPr>
                  <a:t>January 1934. Irene Curie and Frédéric Joliot. </a:t>
                </a:r>
                <a:endParaRPr lang="ru-RU" sz="2800" dirty="0">
                  <a:latin typeface="Times New Roman" panose="02020603050405020304" pitchFamily="18" charset="0"/>
                </a:endParaRPr>
              </a:p>
              <a:p>
                <a:pPr marL="0" indent="0" algn="ctr">
                  <a:buNone/>
                </a:pPr>
                <a:r>
                  <a:rPr lang="en-US" sz="2800" dirty="0">
                    <a:latin typeface="Times New Roman" panose="02020603050405020304" pitchFamily="18" charset="0"/>
                  </a:rPr>
                  <a:t>Studied positrons. Found AR</a:t>
                </a:r>
              </a:p>
              <a:p>
                <a:pPr marL="0" indent="0" algn="ctr">
                  <a:buNone/>
                </a:pPr>
                <a:r>
                  <a:rPr lang="en-US" sz="2800" dirty="0">
                    <a:latin typeface="Times New Roman" panose="02020603050405020304" pitchFamily="18" charset="0"/>
                  </a:rPr>
                  <a:t>Irradiated with 𝛼-particles - Be, B, Al.</a:t>
                </a:r>
              </a:p>
              <a:p>
                <a:pPr marL="0" indent="0" algn="ctr">
                  <a:buNone/>
                </a:pPr>
                <a:endParaRPr lang="en-US" sz="2800" dirty="0">
                  <a:latin typeface="Times New Roman" panose="02020603050405020304" pitchFamily="18" charset="0"/>
                </a:endParaRPr>
              </a:p>
              <a:p>
                <a:r>
                  <a:rPr lang="en-US" sz="2800" dirty="0">
                    <a:latin typeface="Times New Roman" panose="02020603050405020304" pitchFamily="18" charset="0"/>
                  </a:rPr>
                  <a:t>March 1934 E. Fermi.  Neutron irradiation </a:t>
                </a:r>
              </a:p>
              <a:p>
                <a:r>
                  <a:rPr lang="en-US" sz="2800" dirty="0">
                    <a:latin typeface="Times New Roman" panose="02020603050405020304" pitchFamily="18" charset="0"/>
                  </a:rPr>
                  <a:t>Radon source + beryllium powder</a:t>
                </a:r>
              </a:p>
              <a:p>
                <a:pPr marL="0" indent="0" algn="ctr">
                  <a:buNone/>
                </a:pPr>
                <a14:m>
                  <m:oMath xmlns:m="http://schemas.openxmlformats.org/officeDocument/2006/math">
                    <m:r>
                      <a:rPr lang="ru-RU" sz="2800" i="1" smtClean="0">
                        <a:latin typeface="Cambria Math" panose="02040503050406030204" pitchFamily="18" charset="0"/>
                        <a:ea typeface="Times New Roman" panose="02020603050405020304" pitchFamily="18" charset="0"/>
                      </a:rPr>
                      <m:t>𝛼</m:t>
                    </m:r>
                  </m:oMath>
                </a14:m>
                <a:r>
                  <a:rPr lang="ru-RU" sz="2800" dirty="0">
                    <a:latin typeface="Times New Roman" panose="02020603050405020304" pitchFamily="18" charset="0"/>
                    <a:ea typeface="Times New Roman" panose="02020603050405020304" pitchFamily="18" charset="0"/>
                  </a:rPr>
                  <a:t> + </a:t>
                </a:r>
                <a:r>
                  <a:rPr lang="ru-RU" sz="2800" baseline="30000" dirty="0">
                    <a:latin typeface="Times New Roman" panose="02020603050405020304" pitchFamily="18" charset="0"/>
                    <a:ea typeface="Times New Roman" panose="02020603050405020304" pitchFamily="18" charset="0"/>
                  </a:rPr>
                  <a:t>8</a:t>
                </a:r>
                <a:r>
                  <a:rPr lang="en-US" sz="2800" dirty="0">
                    <a:latin typeface="Times New Roman" panose="02020603050405020304" pitchFamily="18" charset="0"/>
                    <a:ea typeface="Times New Roman" panose="02020603050405020304" pitchFamily="18" charset="0"/>
                  </a:rPr>
                  <a:t>Be</a:t>
                </a:r>
                <a:r>
                  <a:rPr lang="ru-RU" sz="2800" dirty="0">
                    <a:latin typeface="Times New Roman" panose="02020603050405020304" pitchFamily="18" charset="0"/>
                    <a:ea typeface="Times New Roman" panose="02020603050405020304" pitchFamily="18" charset="0"/>
                  </a:rPr>
                  <a:t> —&gt; </a:t>
                </a:r>
                <a:r>
                  <a:rPr lang="en-US" sz="2800" dirty="0">
                    <a:latin typeface="Times New Roman" panose="02020603050405020304" pitchFamily="18" charset="0"/>
                    <a:ea typeface="Times New Roman" panose="02020603050405020304" pitchFamily="18" charset="0"/>
                  </a:rPr>
                  <a:t>n</a:t>
                </a:r>
                <a:r>
                  <a:rPr lang="ru-RU" sz="2800" dirty="0">
                    <a:latin typeface="Times New Roman" panose="02020603050405020304" pitchFamily="18" charset="0"/>
                    <a:ea typeface="Times New Roman" panose="02020603050405020304" pitchFamily="18" charset="0"/>
                  </a:rPr>
                  <a:t> + </a:t>
                </a:r>
                <a:r>
                  <a:rPr lang="ru-RU" sz="2800" baseline="30000" dirty="0">
                    <a:latin typeface="Times New Roman" panose="02020603050405020304" pitchFamily="18" charset="0"/>
                    <a:ea typeface="Times New Roman" panose="02020603050405020304" pitchFamily="18" charset="0"/>
                  </a:rPr>
                  <a:t>12</a:t>
                </a:r>
                <a:r>
                  <a:rPr lang="en-US" sz="2800" dirty="0">
                    <a:latin typeface="Times New Roman" panose="02020603050405020304" pitchFamily="18" charset="0"/>
                    <a:ea typeface="Times New Roman" panose="02020603050405020304" pitchFamily="18" charset="0"/>
                  </a:rPr>
                  <a:t>C</a:t>
                </a:r>
                <a:endParaRPr lang="en-US" sz="2800" dirty="0">
                  <a:latin typeface="Times New Roman" panose="02020603050405020304" pitchFamily="18" charset="0"/>
                </a:endParaRPr>
              </a:p>
              <a:p>
                <a:r>
                  <a:rPr lang="en-US" sz="2800" dirty="0">
                    <a:latin typeface="Times New Roman" panose="02020603050405020304" pitchFamily="18" charset="0"/>
                  </a:rPr>
                  <a:t>Radon decays T=3.82 days.</a:t>
                </a:r>
              </a:p>
              <a:p>
                <a:r>
                  <a:rPr lang="en-US" sz="2800" dirty="0">
                    <a:latin typeface="Times New Roman" panose="02020603050405020304" pitchFamily="18" charset="0"/>
                  </a:rPr>
                  <a:t>Need a permanent source of radon</a:t>
                </a:r>
                <a:endParaRPr lang="ru-RU" sz="2800" dirty="0">
                  <a:latin typeface="Times New Roman" panose="02020603050405020304" pitchFamily="18" charset="0"/>
                  <a:ea typeface="Times New Roman" panose="02020603050405020304" pitchFamily="18" charset="0"/>
                </a:endParaRPr>
              </a:p>
              <a:p>
                <a:endParaRPr lang="en-US" dirty="0"/>
              </a:p>
              <a:p>
                <a:endParaRPr lang="en-US" dirty="0"/>
              </a:p>
              <a:p>
                <a:endParaRPr lang="en-US" dirty="0"/>
              </a:p>
              <a:p>
                <a:endParaRPr lang="en-US" dirty="0"/>
              </a:p>
              <a:p>
                <a:endParaRPr lang="en-US" dirty="0"/>
              </a:p>
            </p:txBody>
          </p:sp>
        </mc:Choice>
        <mc:Fallback xmlns="">
          <p:sp>
            <p:nvSpPr>
              <p:cNvPr id="205827" name="Rectangle 3"/>
              <p:cNvSpPr>
                <a:spLocks noGrp="1" noRot="1" noChangeAspect="1" noMove="1" noResize="1" noEditPoints="1" noAdjustHandles="1" noChangeArrowheads="1" noChangeShapeType="1" noTextEdit="1"/>
              </p:cNvSpPr>
              <p:nvPr>
                <p:ph type="body" idx="1"/>
              </p:nvPr>
            </p:nvSpPr>
            <p:spPr>
              <a:xfrm>
                <a:off x="395536" y="1173263"/>
                <a:ext cx="8352928" cy="4876800"/>
              </a:xfrm>
              <a:blipFill>
                <a:blip r:embed="rId2"/>
                <a:stretch>
                  <a:fillRect l="-1368" t="-1299"/>
                </a:stretch>
              </a:blipFill>
            </p:spPr>
            <p:txBody>
              <a:bodyPr/>
              <a:lstStyle/>
              <a:p>
                <a:r>
                  <a:rPr lang="ru-RU">
                    <a:noFill/>
                  </a:rPr>
                  <a:t> </a:t>
                </a:r>
              </a:p>
            </p:txBody>
          </p:sp>
        </mc:Fallback>
      </mc:AlternateContent>
      <p:sp>
        <p:nvSpPr>
          <p:cNvPr id="2" name="Дата 1">
            <a:extLst>
              <a:ext uri="{FF2B5EF4-FFF2-40B4-BE49-F238E27FC236}">
                <a16:creationId xmlns:a16="http://schemas.microsoft.com/office/drawing/2014/main" id="{B3E517BD-36D2-5BD3-CA3B-A5669ED0441C}"/>
              </a:ext>
            </a:extLst>
          </p:cNvPr>
          <p:cNvSpPr>
            <a:spLocks noGrp="1"/>
          </p:cNvSpPr>
          <p:nvPr>
            <p:ph type="dt" sz="half" idx="10"/>
          </p:nvPr>
        </p:nvSpPr>
        <p:spPr/>
        <p:txBody>
          <a:bodyPr/>
          <a:lstStyle/>
          <a:p>
            <a:r>
              <a:rPr lang="ru-RU" dirty="0"/>
              <a:t>AYSS-23</a:t>
            </a:r>
          </a:p>
        </p:txBody>
      </p:sp>
      <p:sp>
        <p:nvSpPr>
          <p:cNvPr id="4" name="Номер слайда 3">
            <a:extLst>
              <a:ext uri="{FF2B5EF4-FFF2-40B4-BE49-F238E27FC236}">
                <a16:creationId xmlns:a16="http://schemas.microsoft.com/office/drawing/2014/main" id="{4161034C-59B2-693C-939F-B72BAEFFEE00}"/>
              </a:ext>
            </a:extLst>
          </p:cNvPr>
          <p:cNvSpPr>
            <a:spLocks noGrp="1"/>
          </p:cNvSpPr>
          <p:nvPr>
            <p:ph type="sldNum" sz="quarter" idx="12"/>
          </p:nvPr>
        </p:nvSpPr>
        <p:spPr/>
        <p:txBody>
          <a:bodyPr/>
          <a:lstStyle/>
          <a:p>
            <a:fld id="{1E2FABBC-7585-F44B-A8E4-E1E4278FBFA4}" type="slidenum">
              <a:rPr lang="ru-RU" smtClean="0"/>
              <a:pPr/>
              <a:t>10</a:t>
            </a:fld>
            <a:endParaRPr lang="ru-RU"/>
          </a:p>
        </p:txBody>
      </p:sp>
    </p:spTree>
    <p:extLst>
      <p:ext uri="{BB962C8B-B14F-4D97-AF65-F5344CB8AC3E}">
        <p14:creationId xmlns:p14="http://schemas.microsoft.com/office/powerpoint/2010/main" val="19158797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07503" y="223603"/>
            <a:ext cx="8904369" cy="1143000"/>
          </a:xfrm>
        </p:spPr>
        <p:txBody>
          <a:bodyPr/>
          <a:lstStyle/>
          <a:p>
            <a:r>
              <a:rPr lang="en-US" b="1" dirty="0">
                <a:solidFill>
                  <a:schemeClr val="accent2"/>
                </a:solidFill>
              </a:rPr>
              <a:t>Sources of G. </a:t>
            </a:r>
            <a:r>
              <a:rPr lang="en-US" b="1" dirty="0" err="1">
                <a:solidFill>
                  <a:schemeClr val="accent2"/>
                </a:solidFill>
              </a:rPr>
              <a:t>Trabacchi</a:t>
            </a:r>
            <a:br>
              <a:rPr lang="en-US" b="1" dirty="0">
                <a:solidFill>
                  <a:schemeClr val="accent2"/>
                </a:solidFill>
              </a:rPr>
            </a:br>
            <a:r>
              <a:rPr lang="ru-RU" b="1" dirty="0">
                <a:solidFill>
                  <a:schemeClr val="accent2"/>
                </a:solidFill>
              </a:rPr>
              <a:t>(</a:t>
            </a:r>
            <a:r>
              <a:rPr lang="en-US" b="1" dirty="0">
                <a:solidFill>
                  <a:schemeClr val="accent2"/>
                </a:solidFill>
              </a:rPr>
              <a:t>“</a:t>
            </a:r>
            <a:r>
              <a:rPr lang="ru-RU" b="1" dirty="0" err="1">
                <a:solidFill>
                  <a:schemeClr val="accent2"/>
                </a:solidFill>
              </a:rPr>
              <a:t>D</a:t>
            </a:r>
            <a:r>
              <a:rPr lang="en-US" b="1" dirty="0" err="1">
                <a:solidFill>
                  <a:schemeClr val="accent2"/>
                </a:solidFill>
              </a:rPr>
              <a:t>ivine</a:t>
            </a:r>
            <a:r>
              <a:rPr lang="en-US" b="1" dirty="0">
                <a:solidFill>
                  <a:schemeClr val="accent2"/>
                </a:solidFill>
              </a:rPr>
              <a:t> Providence»)</a:t>
            </a:r>
            <a:endParaRPr lang="ru-RU" b="1" dirty="0">
              <a:solidFill>
                <a:schemeClr val="accent2"/>
              </a:solidFill>
            </a:endParaRPr>
          </a:p>
        </p:txBody>
      </p:sp>
      <p:sp>
        <p:nvSpPr>
          <p:cNvPr id="205827" name="Rectangle 3"/>
          <p:cNvSpPr>
            <a:spLocks noGrp="1" noChangeArrowheads="1"/>
          </p:cNvSpPr>
          <p:nvPr>
            <p:ph type="body" idx="1"/>
          </p:nvPr>
        </p:nvSpPr>
        <p:spPr>
          <a:xfrm>
            <a:off x="5436096" y="1564939"/>
            <a:ext cx="3312368" cy="4485123"/>
          </a:xfrm>
        </p:spPr>
        <p:txBody>
          <a:bodyPr/>
          <a:lstStyle/>
          <a:p>
            <a:pPr marL="0" indent="0">
              <a:buNone/>
            </a:pPr>
            <a:endParaRPr lang="en-US" dirty="0"/>
          </a:p>
          <a:p>
            <a:endParaRPr lang="en-US" dirty="0"/>
          </a:p>
          <a:p>
            <a:endParaRPr lang="en-US" dirty="0"/>
          </a:p>
          <a:p>
            <a:endParaRPr lang="en-US" dirty="0"/>
          </a:p>
          <a:p>
            <a:endParaRPr lang="en-US" dirty="0"/>
          </a:p>
        </p:txBody>
      </p:sp>
      <p:pic>
        <p:nvPicPr>
          <p:cNvPr id="13" name="Рисунок 12" descr="Изображение выглядит как в помещении, красный, стена, деревянный&#10;&#10;Автоматически созданное описание">
            <a:extLst>
              <a:ext uri="{FF2B5EF4-FFF2-40B4-BE49-F238E27FC236}">
                <a16:creationId xmlns:a16="http://schemas.microsoft.com/office/drawing/2014/main" id="{40679FBC-B62D-2F71-7A57-6E0D5EE57CD6}"/>
              </a:ext>
            </a:extLst>
          </p:cNvPr>
          <p:cNvPicPr>
            <a:picLocks noChangeAspect="1"/>
          </p:cNvPicPr>
          <p:nvPr/>
        </p:nvPicPr>
        <p:blipFill>
          <a:blip r:embed="rId2"/>
          <a:stretch>
            <a:fillRect/>
          </a:stretch>
        </p:blipFill>
        <p:spPr>
          <a:xfrm>
            <a:off x="251520" y="1918831"/>
            <a:ext cx="3760738" cy="3020338"/>
          </a:xfrm>
          <a:prstGeom prst="rect">
            <a:avLst/>
          </a:prstGeom>
        </p:spPr>
      </p:pic>
      <p:pic>
        <p:nvPicPr>
          <p:cNvPr id="3" name="Рисунок 2" descr="Изображение выглядит как щетка, красный, искусство, карандаш&#10;&#10;Автоматически созданное описание со средним доверительным уровнем">
            <a:extLst>
              <a:ext uri="{FF2B5EF4-FFF2-40B4-BE49-F238E27FC236}">
                <a16:creationId xmlns:a16="http://schemas.microsoft.com/office/drawing/2014/main" id="{438CA503-1B61-1739-5FE9-10395F88D1F5}"/>
              </a:ext>
            </a:extLst>
          </p:cNvPr>
          <p:cNvPicPr>
            <a:picLocks noChangeAspect="1"/>
          </p:cNvPicPr>
          <p:nvPr/>
        </p:nvPicPr>
        <p:blipFill>
          <a:blip r:embed="rId3"/>
          <a:stretch>
            <a:fillRect/>
          </a:stretch>
        </p:blipFill>
        <p:spPr>
          <a:xfrm>
            <a:off x="4223965" y="2488898"/>
            <a:ext cx="4524499" cy="2448272"/>
          </a:xfrm>
          <a:prstGeom prst="rect">
            <a:avLst/>
          </a:prstGeom>
        </p:spPr>
      </p:pic>
      <p:sp>
        <p:nvSpPr>
          <p:cNvPr id="2" name="Дата 1">
            <a:extLst>
              <a:ext uri="{FF2B5EF4-FFF2-40B4-BE49-F238E27FC236}">
                <a16:creationId xmlns:a16="http://schemas.microsoft.com/office/drawing/2014/main" id="{B3E517BD-36D2-5BD3-CA3B-A5669ED0441C}"/>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4161034C-59B2-693C-939F-B72BAEFFEE00}"/>
              </a:ext>
            </a:extLst>
          </p:cNvPr>
          <p:cNvSpPr>
            <a:spLocks noGrp="1"/>
          </p:cNvSpPr>
          <p:nvPr>
            <p:ph type="sldNum" sz="quarter" idx="12"/>
          </p:nvPr>
        </p:nvSpPr>
        <p:spPr/>
        <p:txBody>
          <a:bodyPr/>
          <a:lstStyle/>
          <a:p>
            <a:fld id="{1E2FABBC-7585-F44B-A8E4-E1E4278FBFA4}" type="slidenum">
              <a:rPr lang="ru-RU" smtClean="0"/>
              <a:pPr/>
              <a:t>11</a:t>
            </a:fld>
            <a:endParaRPr lang="ru-RU"/>
          </a:p>
        </p:txBody>
      </p:sp>
      <p:sp>
        <p:nvSpPr>
          <p:cNvPr id="5" name="TextBox 4">
            <a:extLst>
              <a:ext uri="{FF2B5EF4-FFF2-40B4-BE49-F238E27FC236}">
                <a16:creationId xmlns:a16="http://schemas.microsoft.com/office/drawing/2014/main" id="{2138C579-28B7-711E-3AC4-C9905AD073B8}"/>
              </a:ext>
            </a:extLst>
          </p:cNvPr>
          <p:cNvSpPr txBox="1"/>
          <p:nvPr/>
        </p:nvSpPr>
        <p:spPr>
          <a:xfrm>
            <a:off x="2590800" y="5517232"/>
            <a:ext cx="4285456" cy="461665"/>
          </a:xfrm>
          <a:prstGeom prst="rect">
            <a:avLst/>
          </a:prstGeom>
          <a:noFill/>
        </p:spPr>
        <p:txBody>
          <a:bodyPr wrap="square" rtlCol="0">
            <a:spAutoFit/>
          </a:bodyPr>
          <a:lstStyle/>
          <a:p>
            <a:pPr marL="342900" indent="-342900">
              <a:buFont typeface="Arial" panose="020B0604020202020204" pitchFamily="34" charset="0"/>
              <a:buChar char="•"/>
            </a:pPr>
            <a:r>
              <a:rPr lang="en-US" dirty="0"/>
              <a:t>1</a:t>
            </a:r>
            <a:r>
              <a:rPr lang="ru-RU" dirty="0"/>
              <a:t>.</a:t>
            </a:r>
            <a:r>
              <a:rPr lang="en-US" dirty="0"/>
              <a:t>041 g of Ra</a:t>
            </a:r>
            <a:endParaRPr lang="ru-RU" dirty="0"/>
          </a:p>
        </p:txBody>
      </p:sp>
    </p:spTree>
    <p:extLst>
      <p:ext uri="{BB962C8B-B14F-4D97-AF65-F5344CB8AC3E}">
        <p14:creationId xmlns:p14="http://schemas.microsoft.com/office/powerpoint/2010/main" val="19463367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07503" y="223603"/>
            <a:ext cx="8904369" cy="1143000"/>
          </a:xfrm>
        </p:spPr>
        <p:txBody>
          <a:bodyPr/>
          <a:lstStyle/>
          <a:p>
            <a:r>
              <a:rPr lang="en-US" b="1" dirty="0">
                <a:solidFill>
                  <a:schemeClr val="accent2"/>
                </a:solidFill>
              </a:rPr>
              <a:t>Experimental apparatus</a:t>
            </a:r>
            <a:endParaRPr lang="ru-RU" b="1" dirty="0">
              <a:solidFill>
                <a:schemeClr val="accent2"/>
              </a:solidFill>
            </a:endParaRPr>
          </a:p>
        </p:txBody>
      </p:sp>
      <p:sp>
        <p:nvSpPr>
          <p:cNvPr id="205827" name="Rectangle 3"/>
          <p:cNvSpPr>
            <a:spLocks noGrp="1" noChangeArrowheads="1"/>
          </p:cNvSpPr>
          <p:nvPr>
            <p:ph type="body" idx="1"/>
          </p:nvPr>
        </p:nvSpPr>
        <p:spPr>
          <a:xfrm>
            <a:off x="5436096" y="1564939"/>
            <a:ext cx="3312368" cy="4485123"/>
          </a:xfrm>
        </p:spPr>
        <p:txBody>
          <a:bodyPr/>
          <a:lstStyle/>
          <a:p>
            <a:pPr marL="0" indent="0">
              <a:buNone/>
            </a:pPr>
            <a:endParaRPr lang="en-US" dirty="0"/>
          </a:p>
          <a:p>
            <a:endParaRPr lang="en-US" dirty="0"/>
          </a:p>
          <a:p>
            <a:endParaRPr lang="en-US" dirty="0"/>
          </a:p>
          <a:p>
            <a:endParaRPr lang="en-US" dirty="0"/>
          </a:p>
          <a:p>
            <a:endParaRPr lang="en-US" dirty="0"/>
          </a:p>
        </p:txBody>
      </p:sp>
      <p:sp>
        <p:nvSpPr>
          <p:cNvPr id="2" name="Дата 1">
            <a:extLst>
              <a:ext uri="{FF2B5EF4-FFF2-40B4-BE49-F238E27FC236}">
                <a16:creationId xmlns:a16="http://schemas.microsoft.com/office/drawing/2014/main" id="{B3E517BD-36D2-5BD3-CA3B-A5669ED0441C}"/>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4161034C-59B2-693C-939F-B72BAEFFEE00}"/>
              </a:ext>
            </a:extLst>
          </p:cNvPr>
          <p:cNvSpPr>
            <a:spLocks noGrp="1"/>
          </p:cNvSpPr>
          <p:nvPr>
            <p:ph type="sldNum" sz="quarter" idx="12"/>
          </p:nvPr>
        </p:nvSpPr>
        <p:spPr/>
        <p:txBody>
          <a:bodyPr/>
          <a:lstStyle/>
          <a:p>
            <a:fld id="{1E2FABBC-7585-F44B-A8E4-E1E4278FBFA4}" type="slidenum">
              <a:rPr lang="ru-RU" smtClean="0"/>
              <a:pPr/>
              <a:t>12</a:t>
            </a:fld>
            <a:endParaRPr lang="ru-RU"/>
          </a:p>
        </p:txBody>
      </p:sp>
      <p:pic>
        <p:nvPicPr>
          <p:cNvPr id="7" name="Рисунок 6" descr="Изображение выглядит как Предметная фотография, в помещении&#10;&#10;Автоматически созданное описание">
            <a:extLst>
              <a:ext uri="{FF2B5EF4-FFF2-40B4-BE49-F238E27FC236}">
                <a16:creationId xmlns:a16="http://schemas.microsoft.com/office/drawing/2014/main" id="{6D000C91-F212-F135-D8B7-FE6C1D43EAD3}"/>
              </a:ext>
            </a:extLst>
          </p:cNvPr>
          <p:cNvPicPr>
            <a:picLocks noChangeAspect="1"/>
          </p:cNvPicPr>
          <p:nvPr/>
        </p:nvPicPr>
        <p:blipFill>
          <a:blip r:embed="rId2"/>
          <a:stretch>
            <a:fillRect/>
          </a:stretch>
        </p:blipFill>
        <p:spPr>
          <a:xfrm>
            <a:off x="766427" y="1366603"/>
            <a:ext cx="3288163" cy="2422439"/>
          </a:xfrm>
          <a:prstGeom prst="rect">
            <a:avLst/>
          </a:prstGeom>
        </p:spPr>
      </p:pic>
      <p:pic>
        <p:nvPicPr>
          <p:cNvPr id="9" name="Рисунок 8" descr="Изображение выглядит как цилиндр, круг, свеча, в помещении&#10;&#10;Автоматически созданное описание">
            <a:extLst>
              <a:ext uri="{FF2B5EF4-FFF2-40B4-BE49-F238E27FC236}">
                <a16:creationId xmlns:a16="http://schemas.microsoft.com/office/drawing/2014/main" id="{C4814D8A-6511-471E-305E-F4A0B3EF0EA8}"/>
              </a:ext>
            </a:extLst>
          </p:cNvPr>
          <p:cNvPicPr>
            <a:picLocks noChangeAspect="1"/>
          </p:cNvPicPr>
          <p:nvPr/>
        </p:nvPicPr>
        <p:blipFill>
          <a:blip r:embed="rId3"/>
          <a:stretch>
            <a:fillRect/>
          </a:stretch>
        </p:blipFill>
        <p:spPr>
          <a:xfrm>
            <a:off x="6226049" y="1276601"/>
            <a:ext cx="2522415" cy="4016460"/>
          </a:xfrm>
          <a:prstGeom prst="rect">
            <a:avLst/>
          </a:prstGeom>
        </p:spPr>
      </p:pic>
      <p:pic>
        <p:nvPicPr>
          <p:cNvPr id="10" name="Рисунок 9" descr="Изображение выглядит как кухонный прибор, Бытовая техника, Предметная фотография, Мелкая бытовая техника&#10;&#10;Автоматически созданное описание">
            <a:extLst>
              <a:ext uri="{FF2B5EF4-FFF2-40B4-BE49-F238E27FC236}">
                <a16:creationId xmlns:a16="http://schemas.microsoft.com/office/drawing/2014/main" id="{31D38532-7494-BEAB-C861-971F2C61D1E7}"/>
              </a:ext>
            </a:extLst>
          </p:cNvPr>
          <p:cNvPicPr>
            <a:picLocks noChangeAspect="1"/>
          </p:cNvPicPr>
          <p:nvPr/>
        </p:nvPicPr>
        <p:blipFill>
          <a:blip r:embed="rId4"/>
          <a:stretch>
            <a:fillRect/>
          </a:stretch>
        </p:blipFill>
        <p:spPr>
          <a:xfrm>
            <a:off x="377333" y="3917983"/>
            <a:ext cx="3745667" cy="2712718"/>
          </a:xfrm>
          <a:prstGeom prst="rect">
            <a:avLst/>
          </a:prstGeom>
        </p:spPr>
      </p:pic>
      <p:sp>
        <p:nvSpPr>
          <p:cNvPr id="3" name="Прямоугольная выноска 2">
            <a:extLst>
              <a:ext uri="{FF2B5EF4-FFF2-40B4-BE49-F238E27FC236}">
                <a16:creationId xmlns:a16="http://schemas.microsoft.com/office/drawing/2014/main" id="{86508EE7-8A82-D285-A2AF-D52114E00D3B}"/>
              </a:ext>
            </a:extLst>
          </p:cNvPr>
          <p:cNvSpPr/>
          <p:nvPr/>
        </p:nvSpPr>
        <p:spPr bwMode="auto">
          <a:xfrm>
            <a:off x="4739327" y="2229035"/>
            <a:ext cx="1102609" cy="697574"/>
          </a:xfrm>
          <a:prstGeom prst="wedgeRectCallout">
            <a:avLst>
              <a:gd name="adj1" fmla="val -117129"/>
              <a:gd name="adj2" fmla="val -1212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Arial" charset="0"/>
              </a:rPr>
              <a:t>Probes</a:t>
            </a:r>
            <a:endParaRPr kumimoji="0" lang="ru-RU" sz="2400" b="0" i="0" u="none" strike="noStrike" cap="none" normalizeH="0" baseline="0" dirty="0">
              <a:ln>
                <a:noFill/>
              </a:ln>
              <a:solidFill>
                <a:schemeClr val="tx1"/>
              </a:solidFill>
              <a:effectLst/>
              <a:latin typeface="Times New Roman" charset="0"/>
              <a:ea typeface="Arial" charset="0"/>
            </a:endParaRPr>
          </a:p>
        </p:txBody>
      </p:sp>
      <p:sp>
        <p:nvSpPr>
          <p:cNvPr id="5" name="Прямоугольная выноска 4">
            <a:extLst>
              <a:ext uri="{FF2B5EF4-FFF2-40B4-BE49-F238E27FC236}">
                <a16:creationId xmlns:a16="http://schemas.microsoft.com/office/drawing/2014/main" id="{555C747B-81BD-F8CE-91BA-4E1A0928E922}"/>
              </a:ext>
            </a:extLst>
          </p:cNvPr>
          <p:cNvSpPr/>
          <p:nvPr/>
        </p:nvSpPr>
        <p:spPr bwMode="auto">
          <a:xfrm>
            <a:off x="6732240" y="5679973"/>
            <a:ext cx="1725960" cy="845371"/>
          </a:xfrm>
          <a:prstGeom prst="wedgeRectCallout">
            <a:avLst>
              <a:gd name="adj1" fmla="val 19893"/>
              <a:gd name="adj2" fmla="val -956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Arial" charset="0"/>
              </a:rPr>
              <a:t>Geiger counter </a:t>
            </a:r>
            <a:endParaRPr kumimoji="0" lang="ru-RU" sz="2400" b="0" i="0" u="none" strike="noStrike" cap="none" normalizeH="0" baseline="0" dirty="0">
              <a:ln>
                <a:noFill/>
              </a:ln>
              <a:solidFill>
                <a:schemeClr val="tx1"/>
              </a:solidFill>
              <a:effectLst/>
              <a:latin typeface="Times New Roman" charset="0"/>
              <a:ea typeface="Arial" charset="0"/>
            </a:endParaRPr>
          </a:p>
        </p:txBody>
      </p:sp>
      <p:sp>
        <p:nvSpPr>
          <p:cNvPr id="6" name="Прямоугольная выноска 5">
            <a:extLst>
              <a:ext uri="{FF2B5EF4-FFF2-40B4-BE49-F238E27FC236}">
                <a16:creationId xmlns:a16="http://schemas.microsoft.com/office/drawing/2014/main" id="{56903041-1DB6-CEFA-1E11-9163F2824932}"/>
              </a:ext>
            </a:extLst>
          </p:cNvPr>
          <p:cNvSpPr/>
          <p:nvPr/>
        </p:nvSpPr>
        <p:spPr bwMode="auto">
          <a:xfrm>
            <a:off x="4507114" y="5129262"/>
            <a:ext cx="1102609" cy="550712"/>
          </a:xfrm>
          <a:prstGeom prst="wedgeRectCallout">
            <a:avLst>
              <a:gd name="adj1" fmla="val -91516"/>
              <a:gd name="adj2" fmla="val -1296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a:ln>
                  <a:noFill/>
                </a:ln>
                <a:solidFill>
                  <a:schemeClr val="tx1"/>
                </a:solidFill>
                <a:effectLst/>
                <a:latin typeface="Times New Roman" charset="0"/>
                <a:ea typeface="Arial" charset="0"/>
              </a:rPr>
              <a:t> </a:t>
            </a:r>
            <a:r>
              <a:rPr kumimoji="0" lang="en-US" sz="2400" b="0" i="0" u="none" strike="noStrike" cap="none" normalizeH="0" baseline="0" dirty="0">
                <a:ln>
                  <a:noFill/>
                </a:ln>
                <a:solidFill>
                  <a:schemeClr val="tx1"/>
                </a:solidFill>
                <a:effectLst/>
                <a:latin typeface="Times New Roman" charset="0"/>
                <a:ea typeface="Arial" charset="0"/>
              </a:rPr>
              <a:t>Stand</a:t>
            </a:r>
            <a:endParaRPr kumimoji="0" lang="ru-RU" sz="2400" b="0" i="0" u="none" strike="noStrike" cap="none" normalizeH="0" baseline="0" dirty="0">
              <a:ln>
                <a:noFill/>
              </a:ln>
              <a:solidFill>
                <a:schemeClr val="tx1"/>
              </a:solidFill>
              <a:effectLst/>
              <a:latin typeface="Times New Roman" charset="0"/>
              <a:ea typeface="Arial" charset="0"/>
            </a:endParaRPr>
          </a:p>
        </p:txBody>
      </p:sp>
    </p:spTree>
    <p:extLst>
      <p:ext uri="{BB962C8B-B14F-4D97-AF65-F5344CB8AC3E}">
        <p14:creationId xmlns:p14="http://schemas.microsoft.com/office/powerpoint/2010/main" val="20284348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8864" y="310891"/>
            <a:ext cx="8458200" cy="1143000"/>
          </a:xfrm>
        </p:spPr>
        <p:txBody>
          <a:bodyPr/>
          <a:lstStyle/>
          <a:p>
            <a:r>
              <a:rPr lang="en-US" b="1" dirty="0">
                <a:solidFill>
                  <a:schemeClr val="accent2"/>
                </a:solidFill>
              </a:rPr>
              <a:t>The effect of table</a:t>
            </a:r>
            <a:endParaRPr lang="ru-RU" b="1" dirty="0">
              <a:solidFill>
                <a:schemeClr val="accent2"/>
              </a:solidFill>
            </a:endParaRPr>
          </a:p>
        </p:txBody>
      </p:sp>
      <p:sp>
        <p:nvSpPr>
          <p:cNvPr id="205827" name="Rectangle 3"/>
          <p:cNvSpPr>
            <a:spLocks noGrp="1" noChangeArrowheads="1"/>
          </p:cNvSpPr>
          <p:nvPr>
            <p:ph type="body" idx="1"/>
          </p:nvPr>
        </p:nvSpPr>
        <p:spPr>
          <a:xfrm>
            <a:off x="685800" y="1926704"/>
            <a:ext cx="7772400" cy="4876800"/>
          </a:xfrm>
        </p:spPr>
        <p:txBody>
          <a:bodyPr/>
          <a:lstStyle/>
          <a:p>
            <a:r>
              <a:rPr lang="en-US" dirty="0"/>
              <a:t>Study of induced </a:t>
            </a:r>
            <a:r>
              <a:rPr lang="ru-RU" dirty="0" err="1"/>
              <a:t>radiation</a:t>
            </a:r>
            <a:r>
              <a:rPr lang="en-US" dirty="0"/>
              <a:t> activity</a:t>
            </a:r>
          </a:p>
          <a:p>
            <a:endParaRPr lang="en-US" dirty="0"/>
          </a:p>
          <a:p>
            <a:endParaRPr lang="en-US" dirty="0"/>
          </a:p>
          <a:p>
            <a:endParaRPr lang="en-US" dirty="0"/>
          </a:p>
          <a:p>
            <a:endParaRPr lang="en-US" dirty="0"/>
          </a:p>
          <a:p>
            <a:endParaRPr lang="en-US" dirty="0"/>
          </a:p>
          <a:p>
            <a:r>
              <a:rPr lang="en-US" dirty="0"/>
              <a:t>The induced activity on a wooden table is greater than on a marble table ?</a:t>
            </a:r>
          </a:p>
        </p:txBody>
      </p:sp>
      <p:grpSp>
        <p:nvGrpSpPr>
          <p:cNvPr id="4" name="Group 4"/>
          <p:cNvGrpSpPr>
            <a:grpSpLocks/>
          </p:cNvGrpSpPr>
          <p:nvPr/>
        </p:nvGrpSpPr>
        <p:grpSpPr bwMode="auto">
          <a:xfrm>
            <a:off x="-23020" y="2852938"/>
            <a:ext cx="3230563" cy="2262188"/>
            <a:chOff x="158" y="1706"/>
            <a:chExt cx="2035" cy="1425"/>
          </a:xfrm>
        </p:grpSpPr>
        <p:grpSp>
          <p:nvGrpSpPr>
            <p:cNvPr id="5" name="Group 5"/>
            <p:cNvGrpSpPr>
              <a:grpSpLocks/>
            </p:cNvGrpSpPr>
            <p:nvPr/>
          </p:nvGrpSpPr>
          <p:grpSpPr bwMode="auto">
            <a:xfrm>
              <a:off x="930" y="1706"/>
              <a:ext cx="725" cy="1043"/>
              <a:chOff x="930" y="1706"/>
              <a:chExt cx="725" cy="1043"/>
            </a:xfrm>
          </p:grpSpPr>
          <p:sp>
            <p:nvSpPr>
              <p:cNvPr id="9" name="Rectangle 6"/>
              <p:cNvSpPr>
                <a:spLocks noChangeArrowheads="1"/>
              </p:cNvSpPr>
              <p:nvPr/>
            </p:nvSpPr>
            <p:spPr bwMode="auto">
              <a:xfrm>
                <a:off x="930" y="2069"/>
                <a:ext cx="90" cy="31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10" name="Oval 7"/>
              <p:cNvSpPr>
                <a:spLocks noChangeArrowheads="1"/>
              </p:cNvSpPr>
              <p:nvPr/>
            </p:nvSpPr>
            <p:spPr bwMode="auto">
              <a:xfrm>
                <a:off x="1519" y="1706"/>
                <a:ext cx="136" cy="1043"/>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11" name="Line 8"/>
              <p:cNvSpPr>
                <a:spLocks noChangeShapeType="1"/>
              </p:cNvSpPr>
              <p:nvPr/>
            </p:nvSpPr>
            <p:spPr bwMode="auto">
              <a:xfrm>
                <a:off x="1020" y="2251"/>
                <a:ext cx="499"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grpSp>
        <p:sp>
          <p:nvSpPr>
            <p:cNvPr id="6" name="Text Box 9"/>
            <p:cNvSpPr txBox="1">
              <a:spLocks noChangeArrowheads="1"/>
            </p:cNvSpPr>
            <p:nvPr/>
          </p:nvSpPr>
          <p:spPr bwMode="auto">
            <a:xfrm>
              <a:off x="1156" y="1842"/>
              <a:ext cx="24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a:t>
              </a:r>
              <a:endParaRPr lang="ru-RU"/>
            </a:p>
          </p:txBody>
        </p:sp>
        <p:sp>
          <p:nvSpPr>
            <p:cNvPr id="7" name="Text Box 10"/>
            <p:cNvSpPr txBox="1">
              <a:spLocks noChangeArrowheads="1"/>
            </p:cNvSpPr>
            <p:nvPr/>
          </p:nvSpPr>
          <p:spPr bwMode="auto">
            <a:xfrm>
              <a:off x="1247" y="2840"/>
              <a:ext cx="946"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Probe</a:t>
              </a:r>
              <a:endParaRPr lang="ru-RU" dirty="0"/>
            </a:p>
          </p:txBody>
        </p:sp>
        <p:sp>
          <p:nvSpPr>
            <p:cNvPr id="8" name="Text Box 11"/>
            <p:cNvSpPr txBox="1">
              <a:spLocks noChangeArrowheads="1"/>
            </p:cNvSpPr>
            <p:nvPr/>
          </p:nvSpPr>
          <p:spPr bwMode="auto">
            <a:xfrm>
              <a:off x="158" y="2387"/>
              <a:ext cx="1242" cy="6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t>Radioactive source	</a:t>
              </a:r>
              <a:endParaRPr lang="ru-RU" sz="2000" dirty="0"/>
            </a:p>
            <a:p>
              <a:endParaRPr lang="ru-RU" dirty="0"/>
            </a:p>
          </p:txBody>
        </p:sp>
      </p:grpSp>
      <p:grpSp>
        <p:nvGrpSpPr>
          <p:cNvPr id="12" name="Group 4"/>
          <p:cNvGrpSpPr>
            <a:grpSpLocks/>
          </p:cNvGrpSpPr>
          <p:nvPr/>
        </p:nvGrpSpPr>
        <p:grpSpPr bwMode="auto">
          <a:xfrm>
            <a:off x="5364088" y="2924944"/>
            <a:ext cx="4033838" cy="2816225"/>
            <a:chOff x="1247" y="1706"/>
            <a:chExt cx="2541" cy="1774"/>
          </a:xfrm>
        </p:grpSpPr>
        <p:sp>
          <p:nvSpPr>
            <p:cNvPr id="18" name="Oval 7"/>
            <p:cNvSpPr>
              <a:spLocks noChangeArrowheads="1"/>
            </p:cNvSpPr>
            <p:nvPr/>
          </p:nvSpPr>
          <p:spPr bwMode="auto">
            <a:xfrm>
              <a:off x="1519" y="1706"/>
              <a:ext cx="136" cy="1043"/>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15" name="Text Box 10"/>
            <p:cNvSpPr txBox="1">
              <a:spLocks noChangeArrowheads="1"/>
            </p:cNvSpPr>
            <p:nvPr/>
          </p:nvSpPr>
          <p:spPr bwMode="auto">
            <a:xfrm>
              <a:off x="1247" y="2840"/>
              <a:ext cx="907" cy="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Probe</a:t>
              </a:r>
              <a:endParaRPr lang="ru-RU" dirty="0"/>
            </a:p>
            <a:p>
              <a:pPr>
                <a:spcBef>
                  <a:spcPct val="50000"/>
                </a:spcBef>
              </a:pPr>
              <a:endParaRPr lang="ru-RU" dirty="0"/>
            </a:p>
          </p:txBody>
        </p:sp>
        <p:sp>
          <p:nvSpPr>
            <p:cNvPr id="16" name="Text Box 11"/>
            <p:cNvSpPr txBox="1">
              <a:spLocks noChangeArrowheads="1"/>
            </p:cNvSpPr>
            <p:nvPr/>
          </p:nvSpPr>
          <p:spPr bwMode="auto">
            <a:xfrm>
              <a:off x="2608" y="2069"/>
              <a:ext cx="1180" cy="7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t>Geiger counter</a:t>
              </a:r>
              <a:endParaRPr lang="ru-RU" dirty="0"/>
            </a:p>
            <a:p>
              <a:endParaRPr lang="ru-RU" dirty="0"/>
            </a:p>
          </p:txBody>
        </p:sp>
      </p:grpSp>
      <p:sp>
        <p:nvSpPr>
          <p:cNvPr id="2" name="Цилиндр 1"/>
          <p:cNvSpPr/>
          <p:nvPr/>
        </p:nvSpPr>
        <p:spPr bwMode="auto">
          <a:xfrm>
            <a:off x="6804248" y="3356992"/>
            <a:ext cx="432048" cy="1008112"/>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charset="0"/>
              <a:ea typeface="Arial" charset="0"/>
            </a:endParaRPr>
          </a:p>
        </p:txBody>
      </p:sp>
      <p:sp>
        <p:nvSpPr>
          <p:cNvPr id="3" name="Стрелка вправо 2"/>
          <p:cNvSpPr/>
          <p:nvPr/>
        </p:nvSpPr>
        <p:spPr bwMode="auto">
          <a:xfrm>
            <a:off x="3491880" y="3501008"/>
            <a:ext cx="1512168" cy="3600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charset="0"/>
              <a:ea typeface="Arial" charset="0"/>
            </a:endParaRPr>
          </a:p>
        </p:txBody>
      </p:sp>
      <p:sp>
        <p:nvSpPr>
          <p:cNvPr id="13" name="Овальная выноска 12">
            <a:extLst>
              <a:ext uri="{FF2B5EF4-FFF2-40B4-BE49-F238E27FC236}">
                <a16:creationId xmlns:a16="http://schemas.microsoft.com/office/drawing/2014/main" id="{E79227D4-749B-B59E-F44E-CEB19B9AED87}"/>
              </a:ext>
            </a:extLst>
          </p:cNvPr>
          <p:cNvSpPr/>
          <p:nvPr/>
        </p:nvSpPr>
        <p:spPr bwMode="auto">
          <a:xfrm>
            <a:off x="3415070" y="4599248"/>
            <a:ext cx="1439863" cy="781608"/>
          </a:xfrm>
          <a:prstGeom prst="wedgeEllipseCallout">
            <a:avLst>
              <a:gd name="adj1" fmla="val 19265"/>
              <a:gd name="adj2" fmla="val -152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dirty="0"/>
              <a:t>Bruno</a:t>
            </a:r>
            <a:endParaRPr kumimoji="0" lang="ru-RU" sz="2400" b="0" i="0" u="none" strike="noStrike" cap="none" normalizeH="0" baseline="0" dirty="0">
              <a:ln>
                <a:noFill/>
              </a:ln>
              <a:solidFill>
                <a:schemeClr val="tx1"/>
              </a:solidFill>
              <a:effectLst/>
              <a:latin typeface="Times New Roman" charset="0"/>
              <a:ea typeface="Arial" charset="0"/>
            </a:endParaRPr>
          </a:p>
        </p:txBody>
      </p:sp>
      <p:sp>
        <p:nvSpPr>
          <p:cNvPr id="17" name="Номер слайда 16">
            <a:extLst>
              <a:ext uri="{FF2B5EF4-FFF2-40B4-BE49-F238E27FC236}">
                <a16:creationId xmlns:a16="http://schemas.microsoft.com/office/drawing/2014/main" id="{49818100-D08D-058F-965F-45E048CC12FC}"/>
              </a:ext>
            </a:extLst>
          </p:cNvPr>
          <p:cNvSpPr>
            <a:spLocks noGrp="1"/>
          </p:cNvSpPr>
          <p:nvPr>
            <p:ph type="sldNum" sz="quarter" idx="12"/>
          </p:nvPr>
        </p:nvSpPr>
        <p:spPr/>
        <p:txBody>
          <a:bodyPr/>
          <a:lstStyle/>
          <a:p>
            <a:fld id="{1E2FABBC-7585-F44B-A8E4-E1E4278FBFA4}" type="slidenum">
              <a:rPr lang="ru-RU" smtClean="0"/>
              <a:pPr/>
              <a:t>13</a:t>
            </a:fld>
            <a:endParaRPr lang="ru-RU" dirty="0"/>
          </a:p>
        </p:txBody>
      </p:sp>
    </p:spTree>
    <p:extLst>
      <p:ext uri="{BB962C8B-B14F-4D97-AF65-F5344CB8AC3E}">
        <p14:creationId xmlns:p14="http://schemas.microsoft.com/office/powerpoint/2010/main" val="28601792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z="4000" b="1" dirty="0">
                <a:solidFill>
                  <a:schemeClr val="accent2"/>
                </a:solidFill>
              </a:rPr>
              <a:t>The </a:t>
            </a:r>
            <a:r>
              <a:rPr lang="ja-JP" altLang="en-US" sz="4000" b="1">
                <a:solidFill>
                  <a:schemeClr val="accent2"/>
                </a:solidFill>
                <a:latin typeface="Arial"/>
              </a:rPr>
              <a:t>“</a:t>
            </a:r>
            <a:r>
              <a:rPr lang="en-US" sz="4000" b="1" dirty="0" err="1">
                <a:solidFill>
                  <a:schemeClr val="accent2"/>
                </a:solidFill>
              </a:rPr>
              <a:t>castelletto</a:t>
            </a:r>
            <a:r>
              <a:rPr lang="ja-JP" altLang="en-US" sz="4000" b="1">
                <a:solidFill>
                  <a:schemeClr val="accent2"/>
                </a:solidFill>
                <a:latin typeface="Arial"/>
              </a:rPr>
              <a:t>”</a:t>
            </a:r>
            <a:r>
              <a:rPr lang="en-US" sz="4000" b="1" dirty="0">
                <a:solidFill>
                  <a:schemeClr val="accent2"/>
                </a:solidFill>
              </a:rPr>
              <a:t> effect</a:t>
            </a:r>
            <a:br>
              <a:rPr lang="en-US" sz="4000" b="1" dirty="0">
                <a:solidFill>
                  <a:schemeClr val="accent2"/>
                </a:solidFill>
              </a:rPr>
            </a:br>
            <a:endParaRPr lang="ru-RU" sz="4000" b="1" dirty="0">
              <a:solidFill>
                <a:schemeClr val="accent2"/>
              </a:solidFill>
            </a:endParaRPr>
          </a:p>
        </p:txBody>
      </p:sp>
      <p:sp>
        <p:nvSpPr>
          <p:cNvPr id="239619" name="Rectangle 3"/>
          <p:cNvSpPr>
            <a:spLocks noGrp="1" noChangeArrowheads="1"/>
          </p:cNvSpPr>
          <p:nvPr>
            <p:ph type="body" idx="1"/>
          </p:nvPr>
        </p:nvSpPr>
        <p:spPr>
          <a:xfrm>
            <a:off x="4543235" y="3536156"/>
            <a:ext cx="4319588" cy="700087"/>
          </a:xfrm>
        </p:spPr>
        <p:txBody>
          <a:bodyPr/>
          <a:lstStyle/>
          <a:p>
            <a:r>
              <a:rPr lang="en-US" dirty="0"/>
              <a:t>No R</a:t>
            </a:r>
            <a:r>
              <a:rPr lang="en-US" baseline="30000" dirty="0"/>
              <a:t>2</a:t>
            </a:r>
            <a:r>
              <a:rPr lang="en-US" dirty="0"/>
              <a:t> dependence</a:t>
            </a:r>
            <a:endParaRPr lang="ru-RU" dirty="0"/>
          </a:p>
        </p:txBody>
      </p:sp>
      <p:grpSp>
        <p:nvGrpSpPr>
          <p:cNvPr id="239638" name="Group 22"/>
          <p:cNvGrpSpPr>
            <a:grpSpLocks/>
          </p:cNvGrpSpPr>
          <p:nvPr/>
        </p:nvGrpSpPr>
        <p:grpSpPr bwMode="auto">
          <a:xfrm>
            <a:off x="228600" y="2708275"/>
            <a:ext cx="3024188" cy="2262188"/>
            <a:chOff x="144" y="1706"/>
            <a:chExt cx="1905" cy="1425"/>
          </a:xfrm>
        </p:grpSpPr>
        <p:grpSp>
          <p:nvGrpSpPr>
            <p:cNvPr id="239628" name="Group 12"/>
            <p:cNvGrpSpPr>
              <a:grpSpLocks/>
            </p:cNvGrpSpPr>
            <p:nvPr/>
          </p:nvGrpSpPr>
          <p:grpSpPr bwMode="auto">
            <a:xfrm>
              <a:off x="930" y="1706"/>
              <a:ext cx="725" cy="1043"/>
              <a:chOff x="930" y="1706"/>
              <a:chExt cx="725" cy="1043"/>
            </a:xfrm>
          </p:grpSpPr>
          <p:sp>
            <p:nvSpPr>
              <p:cNvPr id="239620" name="Rectangle 4"/>
              <p:cNvSpPr>
                <a:spLocks noChangeArrowheads="1"/>
              </p:cNvSpPr>
              <p:nvPr/>
            </p:nvSpPr>
            <p:spPr bwMode="auto">
              <a:xfrm>
                <a:off x="930" y="2069"/>
                <a:ext cx="90" cy="318"/>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239621" name="Oval 5"/>
              <p:cNvSpPr>
                <a:spLocks noChangeArrowheads="1"/>
              </p:cNvSpPr>
              <p:nvPr/>
            </p:nvSpPr>
            <p:spPr bwMode="auto">
              <a:xfrm>
                <a:off x="1519" y="1706"/>
                <a:ext cx="136" cy="1043"/>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239622" name="Line 6"/>
              <p:cNvSpPr>
                <a:spLocks noChangeShapeType="1"/>
              </p:cNvSpPr>
              <p:nvPr/>
            </p:nvSpPr>
            <p:spPr bwMode="auto">
              <a:xfrm>
                <a:off x="1020" y="2251"/>
                <a:ext cx="499"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grpSp>
        <p:sp>
          <p:nvSpPr>
            <p:cNvPr id="239624" name="Text Box 8"/>
            <p:cNvSpPr txBox="1">
              <a:spLocks noChangeArrowheads="1"/>
            </p:cNvSpPr>
            <p:nvPr/>
          </p:nvSpPr>
          <p:spPr bwMode="auto">
            <a:xfrm>
              <a:off x="1156" y="1842"/>
              <a:ext cx="24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a:t>
              </a:r>
              <a:endParaRPr lang="ru-RU"/>
            </a:p>
          </p:txBody>
        </p:sp>
        <p:sp>
          <p:nvSpPr>
            <p:cNvPr id="239625" name="Text Box 9"/>
            <p:cNvSpPr txBox="1">
              <a:spLocks noChangeArrowheads="1"/>
            </p:cNvSpPr>
            <p:nvPr/>
          </p:nvSpPr>
          <p:spPr bwMode="auto">
            <a:xfrm>
              <a:off x="1247" y="2840"/>
              <a:ext cx="802"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Probe</a:t>
              </a:r>
              <a:endParaRPr lang="ru-RU" dirty="0"/>
            </a:p>
          </p:txBody>
        </p:sp>
        <p:sp>
          <p:nvSpPr>
            <p:cNvPr id="239627" name="Text Box 11"/>
            <p:cNvSpPr txBox="1">
              <a:spLocks noChangeArrowheads="1"/>
            </p:cNvSpPr>
            <p:nvPr/>
          </p:nvSpPr>
          <p:spPr bwMode="auto">
            <a:xfrm>
              <a:off x="144" y="2409"/>
              <a:ext cx="1270" cy="6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dirty="0"/>
                <a:t>Radioactive</a:t>
              </a:r>
            </a:p>
            <a:p>
              <a:r>
                <a:rPr lang="en-US" sz="2000" dirty="0"/>
                <a:t>source</a:t>
              </a:r>
              <a:endParaRPr lang="ru-RU" sz="2000" dirty="0"/>
            </a:p>
            <a:p>
              <a:endParaRPr lang="ru-RU" dirty="0"/>
            </a:p>
          </p:txBody>
        </p:sp>
      </p:grpSp>
      <p:sp>
        <p:nvSpPr>
          <p:cNvPr id="239635" name="Line 19"/>
          <p:cNvSpPr>
            <a:spLocks noChangeShapeType="1"/>
          </p:cNvSpPr>
          <p:nvPr/>
        </p:nvSpPr>
        <p:spPr bwMode="auto">
          <a:xfrm>
            <a:off x="250825" y="2852738"/>
            <a:ext cx="0" cy="252095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sp>
        <p:nvSpPr>
          <p:cNvPr id="239636" name="Line 20"/>
          <p:cNvSpPr>
            <a:spLocks noChangeShapeType="1"/>
          </p:cNvSpPr>
          <p:nvPr/>
        </p:nvSpPr>
        <p:spPr bwMode="auto">
          <a:xfrm>
            <a:off x="3563938" y="2852738"/>
            <a:ext cx="0" cy="252095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sp>
        <p:nvSpPr>
          <p:cNvPr id="239637" name="Line 21"/>
          <p:cNvSpPr>
            <a:spLocks noChangeShapeType="1"/>
          </p:cNvSpPr>
          <p:nvPr/>
        </p:nvSpPr>
        <p:spPr bwMode="auto">
          <a:xfrm flipV="1">
            <a:off x="269346" y="5299075"/>
            <a:ext cx="3313113" cy="73025"/>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ru-RU"/>
          </a:p>
        </p:txBody>
      </p:sp>
      <p:sp>
        <p:nvSpPr>
          <p:cNvPr id="3" name="Дата 2">
            <a:extLst>
              <a:ext uri="{FF2B5EF4-FFF2-40B4-BE49-F238E27FC236}">
                <a16:creationId xmlns:a16="http://schemas.microsoft.com/office/drawing/2014/main" id="{46FD668D-D58B-DD14-8196-A18ED0A092FE}"/>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779ED02B-3E2A-D5F2-46F1-74B27C7BB649}"/>
              </a:ext>
            </a:extLst>
          </p:cNvPr>
          <p:cNvSpPr>
            <a:spLocks noGrp="1"/>
          </p:cNvSpPr>
          <p:nvPr>
            <p:ph type="sldNum" sz="quarter" idx="12"/>
          </p:nvPr>
        </p:nvSpPr>
        <p:spPr/>
        <p:txBody>
          <a:bodyPr/>
          <a:lstStyle/>
          <a:p>
            <a:fld id="{1E2FABBC-7585-F44B-A8E4-E1E4278FBFA4}" type="slidenum">
              <a:rPr lang="ru-RU" smtClean="0"/>
              <a:pPr/>
              <a:t>14</a:t>
            </a:fld>
            <a:endParaRPr lang="ru-RU"/>
          </a:p>
        </p:txBody>
      </p:sp>
      <p:sp>
        <p:nvSpPr>
          <p:cNvPr id="2" name="Text Box 9">
            <a:extLst>
              <a:ext uri="{FF2B5EF4-FFF2-40B4-BE49-F238E27FC236}">
                <a16:creationId xmlns:a16="http://schemas.microsoft.com/office/drawing/2014/main" id="{E031CA04-38B3-5105-0408-53CCF5380930}"/>
              </a:ext>
            </a:extLst>
          </p:cNvPr>
          <p:cNvSpPr txBox="1">
            <a:spLocks noChangeArrowheads="1"/>
          </p:cNvSpPr>
          <p:nvPr/>
        </p:nvSpPr>
        <p:spPr bwMode="auto">
          <a:xfrm>
            <a:off x="724945" y="5558136"/>
            <a:ext cx="250933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Lead box</a:t>
            </a:r>
            <a:endParaRPr lang="ru-RU"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228600" y="609600"/>
            <a:ext cx="8229600" cy="1143000"/>
          </a:xfrm>
        </p:spPr>
        <p:txBody>
          <a:bodyPr/>
          <a:lstStyle/>
          <a:p>
            <a:pPr algn="l"/>
            <a:r>
              <a:rPr lang="en-US" sz="4000" b="1" dirty="0">
                <a:solidFill>
                  <a:schemeClr val="accent2"/>
                </a:solidFill>
              </a:rPr>
              <a:t> </a:t>
            </a:r>
            <a:r>
              <a:rPr lang="en-US" sz="4000" b="1" dirty="0">
                <a:solidFill>
                  <a:schemeClr val="accent2"/>
                </a:solidFill>
                <a:latin typeface="Arial"/>
              </a:rPr>
              <a:t>Scientific approach</a:t>
            </a:r>
            <a:r>
              <a:rPr lang="ru-RU" sz="4000" b="1" dirty="0">
                <a:solidFill>
                  <a:schemeClr val="accent2"/>
                </a:solidFill>
                <a:latin typeface="Arial"/>
              </a:rPr>
              <a:t>:</a:t>
            </a:r>
            <a:r>
              <a:rPr lang="en-US" altLang="ja-JP" sz="4000" b="1" dirty="0">
                <a:solidFill>
                  <a:schemeClr val="accent2"/>
                </a:solidFill>
                <a:latin typeface="Arial"/>
              </a:rPr>
              <a:t> </a:t>
            </a:r>
            <a:br>
              <a:rPr lang="en-US" sz="4000" b="1" dirty="0">
                <a:solidFill>
                  <a:schemeClr val="accent2"/>
                </a:solidFill>
              </a:rPr>
            </a:br>
            <a:endParaRPr lang="ru-RU" sz="4000" b="1" dirty="0">
              <a:solidFill>
                <a:schemeClr val="accent2"/>
              </a:solidFill>
            </a:endParaRPr>
          </a:p>
        </p:txBody>
      </p:sp>
      <p:sp>
        <p:nvSpPr>
          <p:cNvPr id="239619" name="Rectangle 3"/>
          <p:cNvSpPr>
            <a:spLocks noGrp="1" noChangeArrowheads="1"/>
          </p:cNvSpPr>
          <p:nvPr>
            <p:ph type="body" idx="1"/>
          </p:nvPr>
        </p:nvSpPr>
        <p:spPr>
          <a:xfrm>
            <a:off x="356063" y="1619250"/>
            <a:ext cx="3455196" cy="4114800"/>
          </a:xfrm>
        </p:spPr>
        <p:txBody>
          <a:bodyPr/>
          <a:lstStyle/>
          <a:p>
            <a:r>
              <a:rPr lang="en-US" dirty="0"/>
              <a:t>We need to study the effects of lead</a:t>
            </a:r>
          </a:p>
          <a:p>
            <a:r>
              <a:rPr lang="en-US" dirty="0"/>
              <a:t>Fermi came along and took.... paraffin wedge.</a:t>
            </a:r>
          </a:p>
          <a:p>
            <a:r>
              <a:rPr lang="en-US" dirty="0"/>
              <a:t>”Con </a:t>
            </a:r>
            <a:r>
              <a:rPr lang="en-US" dirty="0" err="1"/>
              <a:t>intuito</a:t>
            </a:r>
            <a:r>
              <a:rPr lang="en-US" dirty="0"/>
              <a:t>  </a:t>
            </a:r>
            <a:r>
              <a:rPr lang="en-US" dirty="0" err="1"/>
              <a:t>phenomenale</a:t>
            </a:r>
            <a:r>
              <a:rPr lang="en-US" dirty="0"/>
              <a:t>”</a:t>
            </a:r>
            <a:endParaRPr lang="ru-RU" dirty="0"/>
          </a:p>
        </p:txBody>
      </p:sp>
      <p:sp>
        <p:nvSpPr>
          <p:cNvPr id="239631" name="Oval 15"/>
          <p:cNvSpPr>
            <a:spLocks noChangeArrowheads="1"/>
          </p:cNvSpPr>
          <p:nvPr/>
        </p:nvSpPr>
        <p:spPr bwMode="auto">
          <a:xfrm>
            <a:off x="7573365" y="2661180"/>
            <a:ext cx="359941" cy="16557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239633" name="AutoShape 17"/>
          <p:cNvSpPr>
            <a:spLocks noChangeArrowheads="1"/>
          </p:cNvSpPr>
          <p:nvPr/>
        </p:nvSpPr>
        <p:spPr bwMode="auto">
          <a:xfrm>
            <a:off x="5793124" y="2946396"/>
            <a:ext cx="934270" cy="1253068"/>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ru-RU"/>
          </a:p>
        </p:txBody>
      </p:sp>
      <p:sp>
        <p:nvSpPr>
          <p:cNvPr id="239634" name="Text Box 18"/>
          <p:cNvSpPr txBox="1">
            <a:spLocks noChangeArrowheads="1"/>
          </p:cNvSpPr>
          <p:nvPr/>
        </p:nvSpPr>
        <p:spPr bwMode="auto">
          <a:xfrm>
            <a:off x="5332743" y="4741245"/>
            <a:ext cx="2376263"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trike="sngStrike" dirty="0"/>
              <a:t>Lead </a:t>
            </a:r>
          </a:p>
          <a:p>
            <a:pPr>
              <a:spcBef>
                <a:spcPct val="50000"/>
              </a:spcBef>
            </a:pPr>
            <a:r>
              <a:rPr lang="en-US" dirty="0"/>
              <a:t>Paraffin wedge</a:t>
            </a:r>
            <a:endParaRPr lang="ru-RU" dirty="0"/>
          </a:p>
        </p:txBody>
      </p:sp>
      <p:sp>
        <p:nvSpPr>
          <p:cNvPr id="2" name="Дата 1">
            <a:extLst>
              <a:ext uri="{FF2B5EF4-FFF2-40B4-BE49-F238E27FC236}">
                <a16:creationId xmlns:a16="http://schemas.microsoft.com/office/drawing/2014/main" id="{56623501-1EBB-9CB9-80C3-19804D31371E}"/>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A322CC80-0CF5-538E-7927-216127E2FD4B}"/>
              </a:ext>
            </a:extLst>
          </p:cNvPr>
          <p:cNvSpPr>
            <a:spLocks noGrp="1"/>
          </p:cNvSpPr>
          <p:nvPr>
            <p:ph type="sldNum" sz="quarter" idx="12"/>
          </p:nvPr>
        </p:nvSpPr>
        <p:spPr/>
        <p:txBody>
          <a:bodyPr/>
          <a:lstStyle/>
          <a:p>
            <a:fld id="{1E2FABBC-7585-F44B-A8E4-E1E4278FBFA4}" type="slidenum">
              <a:rPr lang="ru-RU" smtClean="0"/>
              <a:pPr/>
              <a:t>15</a:t>
            </a:fld>
            <a:endParaRPr lang="ru-RU"/>
          </a:p>
        </p:txBody>
      </p:sp>
      <p:sp>
        <p:nvSpPr>
          <p:cNvPr id="5" name="Прямоугольник 4">
            <a:extLst>
              <a:ext uri="{FF2B5EF4-FFF2-40B4-BE49-F238E27FC236}">
                <a16:creationId xmlns:a16="http://schemas.microsoft.com/office/drawing/2014/main" id="{F3C23FE0-F169-BD29-9A41-8A7587E35139}"/>
              </a:ext>
            </a:extLst>
          </p:cNvPr>
          <p:cNvSpPr/>
          <p:nvPr/>
        </p:nvSpPr>
        <p:spPr bwMode="auto">
          <a:xfrm>
            <a:off x="4672343" y="3169707"/>
            <a:ext cx="259697" cy="114299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chemeClr val="tx1"/>
              </a:solidFill>
              <a:effectLst/>
              <a:latin typeface="Times New Roman" charset="0"/>
              <a:ea typeface="Arial" charset="0"/>
            </a:endParaRPr>
          </a:p>
        </p:txBody>
      </p:sp>
    </p:spTree>
    <p:extLst>
      <p:ext uri="{BB962C8B-B14F-4D97-AF65-F5344CB8AC3E}">
        <p14:creationId xmlns:p14="http://schemas.microsoft.com/office/powerpoint/2010/main" val="22753865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675936" y="116632"/>
            <a:ext cx="7772400" cy="1143000"/>
          </a:xfrm>
        </p:spPr>
        <p:txBody>
          <a:bodyPr/>
          <a:lstStyle/>
          <a:p>
            <a:r>
              <a:rPr lang="en-US" b="1" dirty="0">
                <a:solidFill>
                  <a:schemeClr val="accent2"/>
                </a:solidFill>
              </a:rPr>
              <a:t>Neutron slowdown</a:t>
            </a:r>
            <a:endParaRPr lang="ru-RU" b="1" dirty="0">
              <a:solidFill>
                <a:schemeClr val="accent2"/>
              </a:solidFill>
            </a:endParaRPr>
          </a:p>
        </p:txBody>
      </p:sp>
      <p:sp>
        <p:nvSpPr>
          <p:cNvPr id="240643" name="Rectangle 3"/>
          <p:cNvSpPr>
            <a:spLocks noGrp="1" noChangeArrowheads="1"/>
          </p:cNvSpPr>
          <p:nvPr>
            <p:ph type="body" idx="1"/>
          </p:nvPr>
        </p:nvSpPr>
        <p:spPr>
          <a:xfrm>
            <a:off x="0" y="1124744"/>
            <a:ext cx="9110801" cy="5472608"/>
          </a:xfrm>
        </p:spPr>
        <p:txBody>
          <a:bodyPr/>
          <a:lstStyle/>
          <a:p>
            <a:pPr lvl="0"/>
            <a:r>
              <a:rPr lang="en-US" dirty="0"/>
              <a:t>20 October, Fermi changes the lead wedge to a paraffin wedge.</a:t>
            </a:r>
          </a:p>
          <a:p>
            <a:pPr lvl="0"/>
            <a:r>
              <a:rPr lang="en-US" dirty="0"/>
              <a:t>21 October, conduct more experiments.</a:t>
            </a:r>
          </a:p>
          <a:p>
            <a:pPr lvl="0"/>
            <a:r>
              <a:rPr lang="en-US" dirty="0"/>
              <a:t>22 October, article is written.</a:t>
            </a:r>
          </a:p>
          <a:p>
            <a:pPr lvl="0"/>
            <a:r>
              <a:rPr lang="en-US" dirty="0"/>
              <a:t>23 October, magazine comes out with article.</a:t>
            </a:r>
          </a:p>
          <a:p>
            <a:pPr lvl="0"/>
            <a:r>
              <a:rPr lang="ru-RU" sz="2000" dirty="0" err="1"/>
              <a:t>E.Fermi</a:t>
            </a:r>
            <a:r>
              <a:rPr lang="ru-RU" sz="2000" dirty="0"/>
              <a:t>, </a:t>
            </a:r>
            <a:r>
              <a:rPr lang="ru-RU" sz="2000" dirty="0" err="1"/>
              <a:t>E.Amaldi</a:t>
            </a:r>
            <a:r>
              <a:rPr lang="ru-RU" sz="2000" dirty="0"/>
              <a:t>, </a:t>
            </a:r>
            <a:r>
              <a:rPr lang="ru-RU" sz="2000" dirty="0" err="1"/>
              <a:t>B.Pontecorvo</a:t>
            </a:r>
            <a:r>
              <a:rPr lang="ru-RU" sz="2000" dirty="0"/>
              <a:t>,</a:t>
            </a:r>
            <a:r>
              <a:rPr lang="en-GB" sz="2000" dirty="0"/>
              <a:t> </a:t>
            </a:r>
            <a:r>
              <a:rPr lang="ru-RU" sz="2000" dirty="0" err="1"/>
              <a:t>F.Rasetti</a:t>
            </a:r>
            <a:r>
              <a:rPr lang="ru-RU" sz="2000" dirty="0"/>
              <a:t>, </a:t>
            </a:r>
            <a:r>
              <a:rPr lang="ru-RU" sz="2000" dirty="0" err="1"/>
              <a:t>E.Segre</a:t>
            </a:r>
            <a:r>
              <a:rPr lang="ru-RU" sz="2000" dirty="0"/>
              <a:t> «</a:t>
            </a:r>
            <a:r>
              <a:rPr lang="ru-RU" sz="2000" dirty="0" err="1"/>
              <a:t>Influence</a:t>
            </a:r>
            <a:r>
              <a:rPr lang="ru-RU" sz="2000" dirty="0"/>
              <a:t> </a:t>
            </a:r>
            <a:r>
              <a:rPr lang="ru-RU" sz="2000" dirty="0" err="1"/>
              <a:t>of</a:t>
            </a:r>
            <a:r>
              <a:rPr lang="ru-RU" sz="2000" dirty="0"/>
              <a:t> </a:t>
            </a:r>
            <a:r>
              <a:rPr lang="ru-RU" sz="2000" dirty="0" err="1"/>
              <a:t>hydrogeneous</a:t>
            </a:r>
            <a:r>
              <a:rPr lang="ru-RU" sz="2000" dirty="0"/>
              <a:t> </a:t>
            </a:r>
            <a:r>
              <a:rPr lang="ru-RU" sz="2000" dirty="0" err="1"/>
              <a:t>substances</a:t>
            </a:r>
            <a:r>
              <a:rPr lang="ru-RU" sz="2000" dirty="0"/>
              <a:t> </a:t>
            </a:r>
            <a:r>
              <a:rPr lang="ru-RU" sz="2000" dirty="0" err="1"/>
              <a:t>on</a:t>
            </a:r>
            <a:r>
              <a:rPr lang="ru-RU" sz="2000" dirty="0"/>
              <a:t> </a:t>
            </a:r>
            <a:r>
              <a:rPr lang="ru-RU" sz="2000" dirty="0" err="1"/>
              <a:t>the</a:t>
            </a:r>
            <a:r>
              <a:rPr lang="ru-RU" sz="2000" dirty="0"/>
              <a:t> </a:t>
            </a:r>
            <a:r>
              <a:rPr lang="ru-RU" sz="2000" dirty="0" err="1"/>
              <a:t>radioactivity</a:t>
            </a:r>
            <a:r>
              <a:rPr lang="en-GB" sz="2000" dirty="0"/>
              <a:t> </a:t>
            </a:r>
            <a:r>
              <a:rPr lang="ru-RU" sz="2000" dirty="0" err="1"/>
              <a:t>produced</a:t>
            </a:r>
            <a:r>
              <a:rPr lang="ru-RU" sz="2000" dirty="0"/>
              <a:t> </a:t>
            </a:r>
            <a:r>
              <a:rPr lang="ru-RU" sz="2000" dirty="0" err="1"/>
              <a:t>by</a:t>
            </a:r>
            <a:r>
              <a:rPr lang="ru-RU" sz="2000" dirty="0"/>
              <a:t> </a:t>
            </a:r>
            <a:r>
              <a:rPr lang="ru-RU" sz="2000" dirty="0" err="1"/>
              <a:t>neutrons</a:t>
            </a:r>
            <a:r>
              <a:rPr lang="ru-RU" sz="2000" dirty="0"/>
              <a:t>"</a:t>
            </a:r>
          </a:p>
          <a:p>
            <a:pPr lvl="0"/>
            <a:r>
              <a:rPr lang="en-US" dirty="0"/>
              <a:t>On 26 October, Italian patent application No. 324,458 is filed.</a:t>
            </a:r>
          </a:p>
          <a:p>
            <a:pPr lvl="0"/>
            <a:r>
              <a:rPr lang="en-US" b="1" dirty="0">
                <a:solidFill>
                  <a:schemeClr val="accent2"/>
                </a:solidFill>
              </a:rPr>
              <a:t>A classic example of the practical application of nuclear physics</a:t>
            </a:r>
            <a:endParaRPr lang="ru-RU" b="1" dirty="0">
              <a:solidFill>
                <a:schemeClr val="accent2"/>
              </a:solidFill>
            </a:endParaRPr>
          </a:p>
        </p:txBody>
      </p:sp>
      <p:sp>
        <p:nvSpPr>
          <p:cNvPr id="3" name="Номер слайда 2">
            <a:extLst>
              <a:ext uri="{FF2B5EF4-FFF2-40B4-BE49-F238E27FC236}">
                <a16:creationId xmlns:a16="http://schemas.microsoft.com/office/drawing/2014/main" id="{3A979A7C-89D9-2D46-AFAD-0855570A5B58}"/>
              </a:ext>
            </a:extLst>
          </p:cNvPr>
          <p:cNvSpPr>
            <a:spLocks noGrp="1"/>
          </p:cNvSpPr>
          <p:nvPr>
            <p:ph type="sldNum" sz="quarter" idx="12"/>
          </p:nvPr>
        </p:nvSpPr>
        <p:spPr/>
        <p:txBody>
          <a:bodyPr/>
          <a:lstStyle/>
          <a:p>
            <a:fld id="{1E2FABBC-7585-F44B-A8E4-E1E4278FBFA4}" type="slidenum">
              <a:rPr lang="ru-RU" smtClean="0"/>
              <a:pPr/>
              <a:t>16</a:t>
            </a:fld>
            <a:endParaRPr lang="ru-RU"/>
          </a:p>
        </p:txBody>
      </p:sp>
    </p:spTree>
    <p:extLst>
      <p:ext uri="{BB962C8B-B14F-4D97-AF65-F5344CB8AC3E}">
        <p14:creationId xmlns:p14="http://schemas.microsoft.com/office/powerpoint/2010/main" val="34998292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675936" y="116632"/>
            <a:ext cx="7772400" cy="1143000"/>
          </a:xfrm>
        </p:spPr>
        <p:txBody>
          <a:bodyPr/>
          <a:lstStyle/>
          <a:p>
            <a:r>
              <a:rPr lang="en-US" b="1" dirty="0">
                <a:solidFill>
                  <a:schemeClr val="accent2"/>
                </a:solidFill>
              </a:rPr>
              <a:t>Patent</a:t>
            </a:r>
            <a:r>
              <a:rPr lang="ru-RU" b="1" dirty="0">
                <a:solidFill>
                  <a:schemeClr val="accent2"/>
                </a:solidFill>
              </a:rPr>
              <a:t> №324 458.</a:t>
            </a:r>
            <a:br>
              <a:rPr lang="ru-RU" b="1" dirty="0">
                <a:solidFill>
                  <a:schemeClr val="accent2"/>
                </a:solidFill>
              </a:rPr>
            </a:br>
            <a:endParaRPr lang="ru-RU" b="1" dirty="0">
              <a:solidFill>
                <a:schemeClr val="accent2"/>
              </a:solidFill>
            </a:endParaRPr>
          </a:p>
        </p:txBody>
      </p:sp>
      <p:sp>
        <p:nvSpPr>
          <p:cNvPr id="240643" name="Rectangle 3"/>
          <p:cNvSpPr>
            <a:spLocks noGrp="1" noChangeArrowheads="1"/>
          </p:cNvSpPr>
          <p:nvPr>
            <p:ph type="body" idx="1"/>
          </p:nvPr>
        </p:nvSpPr>
        <p:spPr>
          <a:xfrm>
            <a:off x="1" y="1124744"/>
            <a:ext cx="5724128" cy="4340179"/>
          </a:xfrm>
        </p:spPr>
        <p:txBody>
          <a:bodyPr/>
          <a:lstStyle/>
          <a:p>
            <a:pPr marL="0" lvl="0" indent="0">
              <a:buNone/>
            </a:pPr>
            <a:endParaRPr lang="ru-RU" b="1" dirty="0">
              <a:solidFill>
                <a:schemeClr val="accent2"/>
              </a:solidFill>
            </a:endParaRPr>
          </a:p>
        </p:txBody>
      </p:sp>
      <p:pic>
        <p:nvPicPr>
          <p:cNvPr id="2" name="Рисунок 1" descr="Изображение выглядит как зарисовка, рисунок, текст, Прямоугольник&#10;&#10;Автоматически созданное описание">
            <a:extLst>
              <a:ext uri="{FF2B5EF4-FFF2-40B4-BE49-F238E27FC236}">
                <a16:creationId xmlns:a16="http://schemas.microsoft.com/office/drawing/2014/main" id="{0EE3D7BC-E688-7345-5164-66D063A3B058}"/>
              </a:ext>
            </a:extLst>
          </p:cNvPr>
          <p:cNvPicPr>
            <a:picLocks noChangeAspect="1"/>
          </p:cNvPicPr>
          <p:nvPr/>
        </p:nvPicPr>
        <p:blipFill>
          <a:blip r:embed="rId2"/>
          <a:stretch>
            <a:fillRect/>
          </a:stretch>
        </p:blipFill>
        <p:spPr>
          <a:xfrm>
            <a:off x="100149" y="1237675"/>
            <a:ext cx="3312368" cy="3389021"/>
          </a:xfrm>
          <a:prstGeom prst="rect">
            <a:avLst/>
          </a:prstGeom>
        </p:spPr>
      </p:pic>
      <p:sp>
        <p:nvSpPr>
          <p:cNvPr id="4" name="TextBox 3">
            <a:extLst>
              <a:ext uri="{FF2B5EF4-FFF2-40B4-BE49-F238E27FC236}">
                <a16:creationId xmlns:a16="http://schemas.microsoft.com/office/drawing/2014/main" id="{0A7081CA-2262-2F71-F57B-7731C12AF515}"/>
              </a:ext>
            </a:extLst>
          </p:cNvPr>
          <p:cNvSpPr txBox="1"/>
          <p:nvPr/>
        </p:nvSpPr>
        <p:spPr>
          <a:xfrm>
            <a:off x="34761" y="4948426"/>
            <a:ext cx="6161234" cy="1569660"/>
          </a:xfrm>
          <a:prstGeom prst="rect">
            <a:avLst/>
          </a:prstGeom>
          <a:noFill/>
        </p:spPr>
        <p:txBody>
          <a:bodyPr wrap="square">
            <a:spAutoFit/>
          </a:bodyPr>
          <a:lstStyle/>
          <a:p>
            <a:pPr marL="0" lvl="0" indent="0">
              <a:buNone/>
            </a:pPr>
            <a:r>
              <a:rPr lang="en-US" i="1" dirty="0">
                <a:latin typeface="Times New Roman" panose="02020603050405020304" pitchFamily="18" charset="0"/>
                <a:ea typeface="Times New Roman" panose="02020603050405020304" pitchFamily="18" charset="0"/>
              </a:rPr>
              <a:t>A device for studying neutron slowing down. S - neutron source, A - the substance under study, placed in a container of two paraffin blocks P and P'</a:t>
            </a:r>
            <a:endParaRPr lang="ru-RU" b="1" dirty="0">
              <a:solidFill>
                <a:schemeClr val="accent2"/>
              </a:solidFill>
            </a:endParaRPr>
          </a:p>
        </p:txBody>
      </p:sp>
      <p:sp>
        <p:nvSpPr>
          <p:cNvPr id="5" name="TextBox 4">
            <a:extLst>
              <a:ext uri="{FF2B5EF4-FFF2-40B4-BE49-F238E27FC236}">
                <a16:creationId xmlns:a16="http://schemas.microsoft.com/office/drawing/2014/main" id="{550A37BE-1995-56A2-C1A7-1EBE0A673BE6}"/>
              </a:ext>
            </a:extLst>
          </p:cNvPr>
          <p:cNvSpPr txBox="1"/>
          <p:nvPr/>
        </p:nvSpPr>
        <p:spPr>
          <a:xfrm>
            <a:off x="4211960" y="1581362"/>
            <a:ext cx="4831891" cy="2308324"/>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rPr>
              <a:t>"Even now I cannot forget Fermi's , sincere, hearty, childish laugh at </a:t>
            </a:r>
            <a:r>
              <a:rPr lang="en-US" sz="2400" dirty="0" err="1">
                <a:effectLst/>
                <a:latin typeface="Times New Roman" panose="02020603050405020304" pitchFamily="18" charset="0"/>
                <a:ea typeface="Times New Roman" panose="02020603050405020304" pitchFamily="18" charset="0"/>
              </a:rPr>
              <a:t>Corbino's</a:t>
            </a:r>
            <a:r>
              <a:rPr lang="en-US" sz="2400" dirty="0">
                <a:effectLst/>
                <a:latin typeface="Times New Roman" panose="02020603050405020304" pitchFamily="18" charset="0"/>
                <a:ea typeface="Times New Roman" panose="02020603050405020304" pitchFamily="18" charset="0"/>
              </a:rPr>
              <a:t> hint that the work in question might have had practical significance." </a:t>
            </a:r>
          </a:p>
          <a:p>
            <a:r>
              <a:rPr lang="en-US" sz="2400" dirty="0">
                <a:effectLst/>
                <a:latin typeface="Times New Roman" panose="02020603050405020304" pitchFamily="18" charset="0"/>
                <a:ea typeface="Times New Roman" panose="02020603050405020304" pitchFamily="18" charset="0"/>
              </a:rPr>
              <a:t>			B. Pontecorvo</a:t>
            </a:r>
            <a:endParaRPr lang="ru-RU" sz="2400" dirty="0">
              <a:effectLst/>
              <a:latin typeface="Times New Roman" panose="02020603050405020304" pitchFamily="18" charset="0"/>
              <a:ea typeface="Times New Roman" panose="02020603050405020304" pitchFamily="18" charset="0"/>
            </a:endParaRPr>
          </a:p>
        </p:txBody>
      </p:sp>
      <p:sp>
        <p:nvSpPr>
          <p:cNvPr id="3" name="Дата 2">
            <a:extLst>
              <a:ext uri="{FF2B5EF4-FFF2-40B4-BE49-F238E27FC236}">
                <a16:creationId xmlns:a16="http://schemas.microsoft.com/office/drawing/2014/main" id="{F6C8CDCF-ABE7-3E01-8C4B-744F3D302C48}"/>
              </a:ext>
            </a:extLst>
          </p:cNvPr>
          <p:cNvSpPr>
            <a:spLocks noGrp="1"/>
          </p:cNvSpPr>
          <p:nvPr>
            <p:ph type="dt" sz="half" idx="10"/>
          </p:nvPr>
        </p:nvSpPr>
        <p:spPr/>
        <p:txBody>
          <a:bodyPr/>
          <a:lstStyle/>
          <a:p>
            <a:r>
              <a:rPr lang="ru-RU"/>
              <a:t>AYSS-23</a:t>
            </a:r>
          </a:p>
        </p:txBody>
      </p:sp>
      <p:sp>
        <p:nvSpPr>
          <p:cNvPr id="6" name="Номер слайда 5">
            <a:extLst>
              <a:ext uri="{FF2B5EF4-FFF2-40B4-BE49-F238E27FC236}">
                <a16:creationId xmlns:a16="http://schemas.microsoft.com/office/drawing/2014/main" id="{3CE76CD7-F843-10A8-B9D1-6FB1AA2D3218}"/>
              </a:ext>
            </a:extLst>
          </p:cNvPr>
          <p:cNvSpPr>
            <a:spLocks noGrp="1"/>
          </p:cNvSpPr>
          <p:nvPr>
            <p:ph type="sldNum" sz="quarter" idx="12"/>
          </p:nvPr>
        </p:nvSpPr>
        <p:spPr/>
        <p:txBody>
          <a:bodyPr/>
          <a:lstStyle/>
          <a:p>
            <a:fld id="{1E2FABBC-7585-F44B-A8E4-E1E4278FBFA4}" type="slidenum">
              <a:rPr lang="ru-RU" smtClean="0"/>
              <a:pPr/>
              <a:t>17</a:t>
            </a:fld>
            <a:endParaRPr lang="ru-RU"/>
          </a:p>
        </p:txBody>
      </p:sp>
    </p:spTree>
    <p:extLst>
      <p:ext uri="{BB962C8B-B14F-4D97-AF65-F5344CB8AC3E}">
        <p14:creationId xmlns:p14="http://schemas.microsoft.com/office/powerpoint/2010/main" val="1873002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67544" y="485800"/>
            <a:ext cx="7772400" cy="1143000"/>
          </a:xfrm>
        </p:spPr>
        <p:txBody>
          <a:bodyPr/>
          <a:lstStyle/>
          <a:p>
            <a:pPr algn="l"/>
            <a:r>
              <a:rPr lang="en-US" b="1" dirty="0">
                <a:solidFill>
                  <a:schemeClr val="accent2"/>
                </a:solidFill>
              </a:rPr>
              <a:t>Conclusions</a:t>
            </a:r>
            <a:r>
              <a:rPr lang="ru-RU" b="1" dirty="0">
                <a:solidFill>
                  <a:srgbClr val="0070C0"/>
                </a:solidFill>
              </a:rPr>
              <a:t>:</a:t>
            </a:r>
            <a:br>
              <a:rPr lang="ru-RU" b="1" dirty="0">
                <a:solidFill>
                  <a:srgbClr val="0070C0"/>
                </a:solidFill>
              </a:rPr>
            </a:br>
            <a:endParaRPr lang="ru-RU" b="1" dirty="0">
              <a:solidFill>
                <a:srgbClr val="0070C0"/>
              </a:solidFill>
            </a:endParaRPr>
          </a:p>
        </p:txBody>
      </p:sp>
      <p:sp>
        <p:nvSpPr>
          <p:cNvPr id="240643" name="Rectangle 3"/>
          <p:cNvSpPr>
            <a:spLocks noGrp="1" noChangeArrowheads="1"/>
          </p:cNvSpPr>
          <p:nvPr>
            <p:ph type="body" idx="1"/>
          </p:nvPr>
        </p:nvSpPr>
        <p:spPr>
          <a:xfrm>
            <a:off x="242632" y="1556792"/>
            <a:ext cx="8658735" cy="5578379"/>
          </a:xfrm>
        </p:spPr>
        <p:txBody>
          <a:bodyPr/>
          <a:lstStyle/>
          <a:p>
            <a:pPr lvl="0">
              <a:buFont typeface="Wingdings" pitchFamily="2" charset="2"/>
              <a:buChar char="v"/>
            </a:pPr>
            <a:r>
              <a:rPr lang="en-US" b="1" dirty="0">
                <a:solidFill>
                  <a:schemeClr val="accent2"/>
                </a:solidFill>
              </a:rPr>
              <a:t>Close attention to all details of the experiment</a:t>
            </a:r>
          </a:p>
          <a:p>
            <a:r>
              <a:rPr lang="en-US" sz="2800" dirty="0"/>
              <a:t>Optimal choice of experimental conditions</a:t>
            </a:r>
          </a:p>
          <a:p>
            <a:r>
              <a:rPr lang="en-US" sz="2800" dirty="0"/>
              <a:t>Different results on the tables</a:t>
            </a:r>
          </a:p>
          <a:p>
            <a:r>
              <a:rPr lang="en-US" sz="2800" dirty="0"/>
              <a:t>Verification experiments:</a:t>
            </a:r>
          </a:p>
          <a:p>
            <a:pPr lvl="1"/>
            <a:r>
              <a:rPr lang="en-US" sz="2000" dirty="0"/>
              <a:t>Radium source without beryllium has no effect. Effect of neutrons.</a:t>
            </a:r>
          </a:p>
          <a:p>
            <a:pPr lvl="1"/>
            <a:r>
              <a:rPr lang="en-US" sz="2000" dirty="0"/>
              <a:t>Experiment with NaNO</a:t>
            </a:r>
            <a:r>
              <a:rPr lang="en-US" sz="2000" baseline="-25000" dirty="0"/>
              <a:t>3</a:t>
            </a:r>
            <a:r>
              <a:rPr lang="en-US" sz="2000" dirty="0"/>
              <a:t> gave no increase in activity. Effect of hydrogen</a:t>
            </a:r>
          </a:p>
          <a:p>
            <a:pPr lvl="1"/>
            <a:r>
              <a:rPr lang="en-US" sz="2000" dirty="0"/>
              <a:t>Apart from silver, the effect is observed for copper and iodine. While in silicon, zinc and phosphorus no appreciable increase in activity is observed </a:t>
            </a:r>
          </a:p>
          <a:p>
            <a:pPr lvl="0">
              <a:buFont typeface="Wingdings" pitchFamily="2" charset="2"/>
              <a:buChar char="v"/>
            </a:pPr>
            <a:r>
              <a:rPr lang="en-US" b="1" dirty="0">
                <a:solidFill>
                  <a:schemeClr val="accent2"/>
                </a:solidFill>
              </a:rPr>
              <a:t>Practical applications of basic research are possible</a:t>
            </a:r>
            <a:endParaRPr lang="ru-RU" b="1" dirty="0">
              <a:solidFill>
                <a:schemeClr val="accent2"/>
              </a:solidFill>
            </a:endParaRPr>
          </a:p>
        </p:txBody>
      </p:sp>
      <p:sp>
        <p:nvSpPr>
          <p:cNvPr id="2" name="Дата 1">
            <a:extLst>
              <a:ext uri="{FF2B5EF4-FFF2-40B4-BE49-F238E27FC236}">
                <a16:creationId xmlns:a16="http://schemas.microsoft.com/office/drawing/2014/main" id="{A4E36DFC-106A-33A0-DAED-D53353535BA5}"/>
              </a:ext>
            </a:extLst>
          </p:cNvPr>
          <p:cNvSpPr>
            <a:spLocks noGrp="1"/>
          </p:cNvSpPr>
          <p:nvPr>
            <p:ph type="dt" sz="half" idx="10"/>
          </p:nvPr>
        </p:nvSpPr>
        <p:spPr/>
        <p:txBody>
          <a:bodyPr/>
          <a:lstStyle/>
          <a:p>
            <a:r>
              <a:rPr lang="ru-RU" dirty="0"/>
              <a:t>AYSS-23</a:t>
            </a:r>
          </a:p>
        </p:txBody>
      </p:sp>
      <p:sp>
        <p:nvSpPr>
          <p:cNvPr id="3" name="Номер слайда 2">
            <a:extLst>
              <a:ext uri="{FF2B5EF4-FFF2-40B4-BE49-F238E27FC236}">
                <a16:creationId xmlns:a16="http://schemas.microsoft.com/office/drawing/2014/main" id="{7CA421F1-3CE3-F460-8FA9-EEA8D181899D}"/>
              </a:ext>
            </a:extLst>
          </p:cNvPr>
          <p:cNvSpPr>
            <a:spLocks noGrp="1"/>
          </p:cNvSpPr>
          <p:nvPr>
            <p:ph type="sldNum" sz="quarter" idx="12"/>
          </p:nvPr>
        </p:nvSpPr>
        <p:spPr/>
        <p:txBody>
          <a:bodyPr/>
          <a:lstStyle/>
          <a:p>
            <a:fld id="{1E2FABBC-7585-F44B-A8E4-E1E4278FBFA4}" type="slidenum">
              <a:rPr lang="ru-RU" smtClean="0"/>
              <a:pPr/>
              <a:t>18</a:t>
            </a:fld>
            <a:endParaRPr lang="ru-RU"/>
          </a:p>
        </p:txBody>
      </p:sp>
    </p:spTree>
    <p:extLst>
      <p:ext uri="{BB962C8B-B14F-4D97-AF65-F5344CB8AC3E}">
        <p14:creationId xmlns:p14="http://schemas.microsoft.com/office/powerpoint/2010/main" val="225594887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2" name="Rectangle 4"/>
          <p:cNvSpPr>
            <a:spLocks noGrp="1" noChangeArrowheads="1"/>
          </p:cNvSpPr>
          <p:nvPr>
            <p:ph type="title"/>
          </p:nvPr>
        </p:nvSpPr>
        <p:spPr>
          <a:xfrm>
            <a:off x="707427" y="49212"/>
            <a:ext cx="7772400" cy="1143000"/>
          </a:xfrm>
        </p:spPr>
        <p:txBody>
          <a:bodyPr/>
          <a:lstStyle/>
          <a:p>
            <a:r>
              <a:rPr lang="en-US" b="1" dirty="0">
                <a:solidFill>
                  <a:schemeClr val="accent2"/>
                </a:solidFill>
              </a:rPr>
              <a:t>Paris</a:t>
            </a:r>
            <a:r>
              <a:rPr lang="en-GB" b="1" dirty="0">
                <a:solidFill>
                  <a:schemeClr val="accent2"/>
                </a:solidFill>
              </a:rPr>
              <a:t>, 1936-1940</a:t>
            </a:r>
            <a:endParaRPr lang="ru-RU" b="1" dirty="0">
              <a:solidFill>
                <a:schemeClr val="accent2"/>
              </a:solidFill>
            </a:endParaRPr>
          </a:p>
        </p:txBody>
      </p:sp>
      <p:sp>
        <p:nvSpPr>
          <p:cNvPr id="237574" name="Rectangle 6"/>
          <p:cNvSpPr>
            <a:spLocks noGrp="1" noChangeArrowheads="1"/>
          </p:cNvSpPr>
          <p:nvPr>
            <p:ph type="body" sz="half" idx="2"/>
          </p:nvPr>
        </p:nvSpPr>
        <p:spPr>
          <a:xfrm>
            <a:off x="707427" y="5769921"/>
            <a:ext cx="6046440" cy="650776"/>
          </a:xfrm>
        </p:spPr>
        <p:txBody>
          <a:bodyPr/>
          <a:lstStyle/>
          <a:p>
            <a:r>
              <a:rPr lang="en-US" sz="2800" dirty="0"/>
              <a:t>Hotel</a:t>
            </a:r>
            <a:r>
              <a:rPr lang="en-GB" sz="2800" dirty="0"/>
              <a:t> </a:t>
            </a:r>
            <a:r>
              <a:rPr lang="ja-JP" altLang="en-US" sz="2800">
                <a:latin typeface="Arial"/>
              </a:rPr>
              <a:t>“</a:t>
            </a:r>
            <a:r>
              <a:rPr lang="en-US" sz="2800" dirty="0"/>
              <a:t>Grand Hommes</a:t>
            </a:r>
            <a:r>
              <a:rPr lang="ja-JP" altLang="en-US" sz="2800">
                <a:latin typeface="Arial"/>
              </a:rPr>
              <a:t>”</a:t>
            </a:r>
            <a:endParaRPr lang="ru-RU" sz="2800" dirty="0"/>
          </a:p>
        </p:txBody>
      </p:sp>
      <p:pic>
        <p:nvPicPr>
          <p:cNvPr id="237576" name="Picture 8" descr="P229000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9552" y="1313216"/>
            <a:ext cx="4824413"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TextBox 1">
            <a:extLst>
              <a:ext uri="{FF2B5EF4-FFF2-40B4-BE49-F238E27FC236}">
                <a16:creationId xmlns:a16="http://schemas.microsoft.com/office/drawing/2014/main" id="{E6D646CB-4621-FE48-A7C6-292AD18F1780}"/>
              </a:ext>
            </a:extLst>
          </p:cNvPr>
          <p:cNvSpPr txBox="1"/>
          <p:nvPr/>
        </p:nvSpPr>
        <p:spPr>
          <a:xfrm>
            <a:off x="5508104" y="1628800"/>
            <a:ext cx="3456384" cy="3046988"/>
          </a:xfrm>
          <a:prstGeom prst="rect">
            <a:avLst/>
          </a:prstGeom>
          <a:noFill/>
        </p:spPr>
        <p:txBody>
          <a:bodyPr wrap="square" rtlCol="0">
            <a:spAutoFit/>
          </a:bodyPr>
          <a:lstStyle/>
          <a:p>
            <a:r>
              <a:rPr lang="en-US" dirty="0"/>
              <a:t>For his research with neutrons, Bruno received a grant from the Ministry of Education to conduct research abroad and arrived in Paris on 29 February 1936 to work at the Radium Institute.</a:t>
            </a:r>
            <a:endParaRPr lang="ru-RU" dirty="0"/>
          </a:p>
        </p:txBody>
      </p:sp>
      <p:sp>
        <p:nvSpPr>
          <p:cNvPr id="3" name="Дата 2">
            <a:extLst>
              <a:ext uri="{FF2B5EF4-FFF2-40B4-BE49-F238E27FC236}">
                <a16:creationId xmlns:a16="http://schemas.microsoft.com/office/drawing/2014/main" id="{E978AAD3-FDB0-B700-22B7-AB55CF2355D3}"/>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1BE4D61F-C891-849F-B3AC-0AA2B01E3AAD}"/>
              </a:ext>
            </a:extLst>
          </p:cNvPr>
          <p:cNvSpPr>
            <a:spLocks noGrp="1"/>
          </p:cNvSpPr>
          <p:nvPr>
            <p:ph type="sldNum" sz="quarter" idx="12"/>
          </p:nvPr>
        </p:nvSpPr>
        <p:spPr/>
        <p:txBody>
          <a:bodyPr/>
          <a:lstStyle/>
          <a:p>
            <a:fld id="{11B240FD-603C-F14E-A4DF-C117A46DA9E4}" type="slidenum">
              <a:rPr lang="ru-RU" smtClean="0"/>
              <a:pPr/>
              <a:t>19</a:t>
            </a:fld>
            <a:endParaRPr lang="ru-RU"/>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Рисунок 1" descr="Изображение выглядит как мужчина, человек, костюм, галстук&#10;&#10;Автоматически созданное описание">
            <a:extLst>
              <a:ext uri="{FF2B5EF4-FFF2-40B4-BE49-F238E27FC236}">
                <a16:creationId xmlns:a16="http://schemas.microsoft.com/office/drawing/2014/main" id="{1289F5E2-0536-5DF5-5DC8-EA40993245A9}"/>
              </a:ext>
            </a:extLst>
          </p:cNvPr>
          <p:cNvPicPr/>
          <p:nvPr/>
        </p:nvPicPr>
        <p:blipFill rotWithShape="1">
          <a:blip r:embed="rId2"/>
          <a:srcRect t="5030" r="-2" b="14778"/>
          <a:stretch/>
        </p:blipFill>
        <p:spPr>
          <a:xfrm>
            <a:off x="685800" y="1981200"/>
            <a:ext cx="3810000" cy="4114800"/>
          </a:xfrm>
          <a:prstGeom prst="rect">
            <a:avLst/>
          </a:prstGeom>
          <a:noFill/>
          <a:ln/>
        </p:spPr>
      </p:pic>
      <p:sp>
        <p:nvSpPr>
          <p:cNvPr id="226307" name="Rectangle 3"/>
          <p:cNvSpPr>
            <a:spLocks noGrp="1" noChangeArrowheads="1"/>
          </p:cNvSpPr>
          <p:nvPr>
            <p:ph sz="half" idx="2"/>
          </p:nvPr>
        </p:nvSpPr>
        <p:spPr>
          <a:xfrm>
            <a:off x="4648202" y="1647374"/>
            <a:ext cx="4244280" cy="5835352"/>
          </a:xfrm>
        </p:spPr>
        <p:txBody>
          <a:bodyPr wrap="square" anchor="t">
            <a:normAutofit/>
          </a:bodyPr>
          <a:lstStyle/>
          <a:p>
            <a:pPr>
              <a:lnSpc>
                <a:spcPct val="90000"/>
              </a:lnSpc>
              <a:buFontTx/>
              <a:buNone/>
            </a:pPr>
            <a:r>
              <a:rPr lang="en-US" sz="1800" b="1" dirty="0"/>
              <a:t>	</a:t>
            </a:r>
            <a:r>
              <a:rPr lang="en-US" b="1" dirty="0"/>
              <a:t>Few of us in particle physics can boast of a single</a:t>
            </a:r>
            <a:r>
              <a:rPr lang="ru-RU" b="1" dirty="0"/>
              <a:t> </a:t>
            </a:r>
            <a:r>
              <a:rPr lang="en-US" b="1" dirty="0"/>
              <a:t>original and important idea. Bruno wealth of seminal</a:t>
            </a:r>
            <a:r>
              <a:rPr lang="ru-RU" b="1" dirty="0"/>
              <a:t> </a:t>
            </a:r>
            <a:r>
              <a:rPr lang="en-US" b="1" dirty="0"/>
              <a:t>suggestions establish him as a truly unique contributor to the the advance of particle physics in the past</a:t>
            </a:r>
            <a:r>
              <a:rPr lang="ru-RU" b="1" dirty="0"/>
              <a:t> </a:t>
            </a:r>
            <a:r>
              <a:rPr lang="en-US" b="1" dirty="0"/>
              <a:t>half century</a:t>
            </a:r>
            <a:r>
              <a:rPr lang="ru-RU" b="1" dirty="0"/>
              <a:t>.</a:t>
            </a:r>
          </a:p>
          <a:p>
            <a:pPr marL="0" indent="0">
              <a:lnSpc>
                <a:spcPct val="90000"/>
              </a:lnSpc>
              <a:buNone/>
            </a:pPr>
            <a:r>
              <a:rPr lang="ru-RU" b="1" dirty="0"/>
              <a:t>				</a:t>
            </a:r>
            <a:r>
              <a:rPr lang="en-US" b="1" dirty="0" err="1"/>
              <a:t>J.Steinberger</a:t>
            </a:r>
            <a:endParaRPr lang="en-US" b="1" dirty="0"/>
          </a:p>
          <a:p>
            <a:pPr>
              <a:lnSpc>
                <a:spcPct val="90000"/>
              </a:lnSpc>
            </a:pPr>
            <a:endParaRPr lang="ru-RU" sz="1800" dirty="0"/>
          </a:p>
        </p:txBody>
      </p:sp>
      <p:sp>
        <p:nvSpPr>
          <p:cNvPr id="226314" name="Date Placeholder 4">
            <a:extLst>
              <a:ext uri="{FF2B5EF4-FFF2-40B4-BE49-F238E27FC236}">
                <a16:creationId xmlns:a16="http://schemas.microsoft.com/office/drawing/2014/main" id="{ADCD48EC-3E4F-E649-4A92-3285FF3DD93B}"/>
              </a:ext>
            </a:extLst>
          </p:cNvPr>
          <p:cNvSpPr>
            <a:spLocks noGrp="1"/>
          </p:cNvSpPr>
          <p:nvPr>
            <p:ph type="dt" sz="half" idx="10"/>
          </p:nvPr>
        </p:nvSpPr>
        <p:spPr>
          <a:xfrm>
            <a:off x="685800" y="6248400"/>
            <a:ext cx="1905000" cy="457200"/>
          </a:xfrm>
        </p:spPr>
        <p:txBody>
          <a:bodyPr/>
          <a:lstStyle/>
          <a:p>
            <a:pPr>
              <a:spcAft>
                <a:spcPts val="600"/>
              </a:spcAft>
            </a:pPr>
            <a:r>
              <a:rPr lang="ru-RU"/>
              <a:t>AYSS-23</a:t>
            </a:r>
          </a:p>
        </p:txBody>
      </p:sp>
      <p:sp>
        <p:nvSpPr>
          <p:cNvPr id="226316" name="Slide Number Placeholder 5">
            <a:extLst>
              <a:ext uri="{FF2B5EF4-FFF2-40B4-BE49-F238E27FC236}">
                <a16:creationId xmlns:a16="http://schemas.microsoft.com/office/drawing/2014/main" id="{AA4820BD-5E7E-8D49-C0C0-FAFE75D49738}"/>
              </a:ext>
            </a:extLst>
          </p:cNvPr>
          <p:cNvSpPr>
            <a:spLocks noGrp="1"/>
          </p:cNvSpPr>
          <p:nvPr>
            <p:ph type="sldNum" sz="quarter" idx="12"/>
          </p:nvPr>
        </p:nvSpPr>
        <p:spPr>
          <a:xfrm>
            <a:off x="6553200" y="6248400"/>
            <a:ext cx="1905000" cy="457200"/>
          </a:xfrm>
        </p:spPr>
        <p:txBody>
          <a:bodyPr/>
          <a:lstStyle/>
          <a:p>
            <a:pPr>
              <a:spcAft>
                <a:spcPts val="600"/>
              </a:spcAft>
            </a:pPr>
            <a:fld id="{71C27EFC-0F35-4340-9C2F-D5A190F166AD}" type="slidenum">
              <a:rPr lang="ru-RU"/>
              <a:pPr>
                <a:spcAft>
                  <a:spcPts val="600"/>
                </a:spcAft>
              </a:pPr>
              <a:t>2</a:t>
            </a:fld>
            <a:endParaRPr lang="ru-RU"/>
          </a:p>
        </p:txBody>
      </p:sp>
      <p:sp>
        <p:nvSpPr>
          <p:cNvPr id="3" name="TextBox 2">
            <a:extLst>
              <a:ext uri="{FF2B5EF4-FFF2-40B4-BE49-F238E27FC236}">
                <a16:creationId xmlns:a16="http://schemas.microsoft.com/office/drawing/2014/main" id="{54078E38-47A1-12F9-A58B-4A7E4672D556}"/>
              </a:ext>
            </a:extLst>
          </p:cNvPr>
          <p:cNvSpPr txBox="1"/>
          <p:nvPr/>
        </p:nvSpPr>
        <p:spPr>
          <a:xfrm>
            <a:off x="1078632" y="365956"/>
            <a:ext cx="6517704" cy="1089529"/>
          </a:xfrm>
          <a:prstGeom prst="rect">
            <a:avLst/>
          </a:prstGeom>
          <a:noFill/>
        </p:spPr>
        <p:txBody>
          <a:bodyPr wrap="square" rtlCol="0">
            <a:spAutoFit/>
          </a:bodyPr>
          <a:lstStyle/>
          <a:p>
            <a:pPr>
              <a:lnSpc>
                <a:spcPct val="90000"/>
              </a:lnSpc>
              <a:buFontTx/>
              <a:buNone/>
            </a:pPr>
            <a:r>
              <a:rPr lang="en-US" b="1" dirty="0">
                <a:solidFill>
                  <a:schemeClr val="accent2"/>
                </a:solidFill>
              </a:rPr>
              <a:t>Almost all main ideas of the modern neutrino physics was suggested by Bruno Pontecorvo</a:t>
            </a:r>
            <a:r>
              <a:rPr lang="en-US" dirty="0">
                <a:solidFill>
                  <a:schemeClr val="accent2"/>
                </a:solidFill>
              </a:rPr>
              <a:t>. </a:t>
            </a:r>
          </a:p>
          <a:p>
            <a:pPr>
              <a:lnSpc>
                <a:spcPct val="90000"/>
              </a:lnSpc>
              <a:buFontTx/>
              <a:buNone/>
            </a:pPr>
            <a:r>
              <a:rPr lang="en-US" dirty="0">
                <a:solidFill>
                  <a:schemeClr val="accent2"/>
                </a:solidFill>
              </a:rPr>
              <a:t>					</a:t>
            </a:r>
            <a:r>
              <a:rPr lang="en-US" b="1" dirty="0">
                <a:solidFill>
                  <a:schemeClr val="accent2"/>
                </a:solidFill>
              </a:rPr>
              <a:t>Val </a:t>
            </a:r>
            <a:r>
              <a:rPr lang="en-US" b="1" dirty="0" err="1">
                <a:solidFill>
                  <a:schemeClr val="accent2"/>
                </a:solidFill>
              </a:rPr>
              <a:t>Telegdi</a:t>
            </a:r>
            <a:endParaRPr lang="ru-RU" b="1" dirty="0">
              <a:solidFill>
                <a:schemeClr val="accent2"/>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4" name="Rectangle 4"/>
          <p:cNvSpPr>
            <a:spLocks noGrp="1" noChangeArrowheads="1"/>
          </p:cNvSpPr>
          <p:nvPr>
            <p:ph type="title"/>
          </p:nvPr>
        </p:nvSpPr>
        <p:spPr/>
        <p:txBody>
          <a:bodyPr/>
          <a:lstStyle/>
          <a:p>
            <a:endParaRPr lang="ru-RU"/>
          </a:p>
        </p:txBody>
      </p:sp>
      <p:sp>
        <p:nvSpPr>
          <p:cNvPr id="235526" name="Rectangle 6"/>
          <p:cNvSpPr>
            <a:spLocks noGrp="1" noChangeArrowheads="1"/>
          </p:cNvSpPr>
          <p:nvPr>
            <p:ph type="body" sz="half" idx="2"/>
          </p:nvPr>
        </p:nvSpPr>
        <p:spPr>
          <a:xfrm>
            <a:off x="6134351" y="2941719"/>
            <a:ext cx="2987675" cy="1514475"/>
          </a:xfrm>
        </p:spPr>
        <p:txBody>
          <a:bodyPr/>
          <a:lstStyle/>
          <a:p>
            <a:r>
              <a:rPr lang="en-US" sz="2800" dirty="0"/>
              <a:t>Radium Institute, Paris</a:t>
            </a:r>
            <a:endParaRPr lang="ru-RU" sz="2800" dirty="0"/>
          </a:p>
        </p:txBody>
      </p:sp>
      <p:pic>
        <p:nvPicPr>
          <p:cNvPr id="235527" name="Picture 7" descr="P301000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4898" y="1752600"/>
            <a:ext cx="5745558" cy="39604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Дата 1">
            <a:extLst>
              <a:ext uri="{FF2B5EF4-FFF2-40B4-BE49-F238E27FC236}">
                <a16:creationId xmlns:a16="http://schemas.microsoft.com/office/drawing/2014/main" id="{F8AF780D-79A8-ABE7-3B0D-756C06B522D0}"/>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9FB00BC8-B21E-444A-4B1E-0BEAEFE1E1ED}"/>
              </a:ext>
            </a:extLst>
          </p:cNvPr>
          <p:cNvSpPr>
            <a:spLocks noGrp="1"/>
          </p:cNvSpPr>
          <p:nvPr>
            <p:ph type="sldNum" sz="quarter" idx="12"/>
          </p:nvPr>
        </p:nvSpPr>
        <p:spPr/>
        <p:txBody>
          <a:bodyPr/>
          <a:lstStyle/>
          <a:p>
            <a:fld id="{11B240FD-603C-F14E-A4DF-C117A46DA9E4}" type="slidenum">
              <a:rPr lang="ru-RU" smtClean="0"/>
              <a:pPr/>
              <a:t>20</a:t>
            </a:fld>
            <a:endParaRPr lang="ru-RU"/>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b="1" dirty="0">
                <a:solidFill>
                  <a:schemeClr val="accent2"/>
                </a:solidFill>
              </a:rPr>
              <a:t>Working with F. Joliot-Curie</a:t>
            </a:r>
            <a:endParaRPr lang="ru-RU" b="1" dirty="0">
              <a:solidFill>
                <a:schemeClr val="accent2"/>
              </a:solidFill>
            </a:endParaRPr>
          </a:p>
        </p:txBody>
      </p:sp>
      <p:sp>
        <p:nvSpPr>
          <p:cNvPr id="206851" name="Rectangle 3"/>
          <p:cNvSpPr>
            <a:spLocks noGrp="1" noChangeArrowheads="1"/>
          </p:cNvSpPr>
          <p:nvPr>
            <p:ph type="body" sz="half" idx="2"/>
          </p:nvPr>
        </p:nvSpPr>
        <p:spPr>
          <a:xfrm>
            <a:off x="4427984" y="1981200"/>
            <a:ext cx="4716016" cy="4876800"/>
          </a:xfrm>
        </p:spPr>
        <p:txBody>
          <a:bodyPr/>
          <a:lstStyle/>
          <a:p>
            <a:pPr>
              <a:lnSpc>
                <a:spcPct val="80000"/>
              </a:lnSpc>
            </a:pPr>
            <a:r>
              <a:rPr lang="en-US" dirty="0"/>
              <a:t>Study of nuclear isomerism: nuclei of the same mass and charge have different half-lives.</a:t>
            </a:r>
          </a:p>
          <a:p>
            <a:pPr>
              <a:lnSpc>
                <a:spcPct val="80000"/>
              </a:lnSpc>
            </a:pPr>
            <a:endParaRPr lang="en-US" dirty="0"/>
          </a:p>
          <a:p>
            <a:pPr>
              <a:lnSpc>
                <a:spcPct val="80000"/>
              </a:lnSpc>
            </a:pPr>
            <a:r>
              <a:rPr lang="en-US" dirty="0"/>
              <a:t>1935 </a:t>
            </a:r>
            <a:r>
              <a:rPr lang="en-US" dirty="0" err="1"/>
              <a:t>I.V.Kurchatov</a:t>
            </a:r>
            <a:r>
              <a:rPr lang="en-US" dirty="0"/>
              <a:t>, 3 states in two isotopes of bromine.</a:t>
            </a:r>
            <a:endParaRPr lang="en-US" sz="1600" dirty="0"/>
          </a:p>
        </p:txBody>
      </p:sp>
      <p:pic>
        <p:nvPicPr>
          <p:cNvPr id="206853" name="Picture 5" descr="0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7479" y="2060574"/>
            <a:ext cx="4320505" cy="432050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Дата 1">
            <a:extLst>
              <a:ext uri="{FF2B5EF4-FFF2-40B4-BE49-F238E27FC236}">
                <a16:creationId xmlns:a16="http://schemas.microsoft.com/office/drawing/2014/main" id="{CD4D86CB-5856-6F04-BE29-74216C0B288C}"/>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1C9205AC-9DD2-11AD-4F3F-DBF7FBBED095}"/>
              </a:ext>
            </a:extLst>
          </p:cNvPr>
          <p:cNvSpPr>
            <a:spLocks noGrp="1"/>
          </p:cNvSpPr>
          <p:nvPr>
            <p:ph type="sldNum" sz="quarter" idx="12"/>
          </p:nvPr>
        </p:nvSpPr>
        <p:spPr/>
        <p:txBody>
          <a:bodyPr/>
          <a:lstStyle/>
          <a:p>
            <a:fld id="{DFCE124E-AB13-8D41-A2C2-C9C9669F8419}" type="slidenum">
              <a:rPr lang="ru-RU" smtClean="0"/>
              <a:pPr/>
              <a:t>21</a:t>
            </a:fld>
            <a:endParaRPr lang="ru-RU"/>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609600" y="152400"/>
            <a:ext cx="7772400" cy="1143000"/>
          </a:xfrm>
        </p:spPr>
        <p:txBody>
          <a:bodyPr wrap="square" anchor="ctr">
            <a:normAutofit/>
          </a:bodyPr>
          <a:lstStyle/>
          <a:p>
            <a:r>
              <a:rPr lang="en-US" b="1" dirty="0">
                <a:solidFill>
                  <a:schemeClr val="accent2"/>
                </a:solidFill>
              </a:rPr>
              <a:t>Communist</a:t>
            </a:r>
            <a:endParaRPr lang="ru-RU" b="1" dirty="0">
              <a:solidFill>
                <a:schemeClr val="accent2"/>
              </a:solidFill>
            </a:endParaRPr>
          </a:p>
        </p:txBody>
      </p:sp>
      <p:pic>
        <p:nvPicPr>
          <p:cNvPr id="4" name="Рисунок 3">
            <a:extLst>
              <a:ext uri="{FF2B5EF4-FFF2-40B4-BE49-F238E27FC236}">
                <a16:creationId xmlns:a16="http://schemas.microsoft.com/office/drawing/2014/main" id="{0DACB06A-CBE3-E848-8071-117C32935E31}"/>
              </a:ext>
            </a:extLst>
          </p:cNvPr>
          <p:cNvPicPr>
            <a:picLocks noChangeAspect="1"/>
          </p:cNvPicPr>
          <p:nvPr/>
        </p:nvPicPr>
        <p:blipFill rotWithShape="1">
          <a:blip r:embed="rId2"/>
          <a:srcRect l="16245" r="18246"/>
          <a:stretch/>
        </p:blipFill>
        <p:spPr>
          <a:xfrm>
            <a:off x="107504" y="1512177"/>
            <a:ext cx="4388296" cy="4739359"/>
          </a:xfrm>
          <a:prstGeom prst="rect">
            <a:avLst/>
          </a:prstGeom>
          <a:noFill/>
        </p:spPr>
      </p:pic>
      <p:sp>
        <p:nvSpPr>
          <p:cNvPr id="214019" name="Rectangle 3"/>
          <p:cNvSpPr>
            <a:spLocks noGrp="1" noChangeArrowheads="1"/>
          </p:cNvSpPr>
          <p:nvPr>
            <p:ph sz="half" idx="2"/>
          </p:nvPr>
        </p:nvSpPr>
        <p:spPr>
          <a:xfrm>
            <a:off x="4648200" y="1981200"/>
            <a:ext cx="4244280" cy="4544144"/>
          </a:xfrm>
        </p:spPr>
        <p:txBody>
          <a:bodyPr wrap="square" anchor="t">
            <a:normAutofit fontScale="70000" lnSpcReduction="20000"/>
          </a:bodyPr>
          <a:lstStyle/>
          <a:p>
            <a:pPr>
              <a:lnSpc>
                <a:spcPct val="90000"/>
              </a:lnSpc>
            </a:pPr>
            <a:r>
              <a:rPr lang="en-US" sz="2400" dirty="0"/>
              <a:t>He joined the Italian Communist Party in 1939.</a:t>
            </a:r>
          </a:p>
          <a:p>
            <a:pPr>
              <a:lnSpc>
                <a:spcPct val="90000"/>
              </a:lnSpc>
            </a:pPr>
            <a:endParaRPr lang="en-US" sz="2400" dirty="0"/>
          </a:p>
          <a:p>
            <a:pPr>
              <a:lnSpc>
                <a:spcPct val="90000"/>
              </a:lnSpc>
            </a:pPr>
            <a:r>
              <a:rPr lang="ja-JP" altLang="en-US" sz="2400"/>
              <a:t>“</a:t>
            </a:r>
            <a:r>
              <a:rPr lang="en-US" sz="2400" dirty="0"/>
              <a:t>Bruno became a Communist because he believed Communism would create a New Man – people that were better than they were before, and better than the people that exist today. And many Italian intellectuals believed in that. For example, I too was a Communist</a:t>
            </a:r>
            <a:r>
              <a:rPr lang="ja-JP" altLang="en-US" sz="2400"/>
              <a:t>”</a:t>
            </a:r>
            <a:endParaRPr lang="en-US" sz="2400" dirty="0"/>
          </a:p>
          <a:p>
            <a:pPr marL="0" indent="0">
              <a:lnSpc>
                <a:spcPct val="90000"/>
              </a:lnSpc>
              <a:buNone/>
            </a:pPr>
            <a:endParaRPr lang="en-US" sz="2400" dirty="0"/>
          </a:p>
          <a:p>
            <a:pPr>
              <a:lnSpc>
                <a:spcPct val="90000"/>
              </a:lnSpc>
            </a:pPr>
            <a:r>
              <a:rPr lang="ja-JP" altLang="en-US" sz="2400"/>
              <a:t>“</a:t>
            </a:r>
            <a:r>
              <a:rPr lang="en-US" sz="2400" dirty="0"/>
              <a:t>He had a very passionate belief in the Soviet Union, perhaps a very childish and naive belief. I remember when the radio broadcasts  the Kremlin chimes Bruno would come up to the radio especially to listen to those Kremlin chimes. Those were the sounds – the chimes – of his dreams</a:t>
            </a:r>
            <a:r>
              <a:rPr lang="ja-JP" altLang="en-US" sz="2400"/>
              <a:t>”</a:t>
            </a:r>
            <a:endParaRPr lang="en-US" sz="2400" dirty="0"/>
          </a:p>
          <a:p>
            <a:pPr>
              <a:lnSpc>
                <a:spcPct val="90000"/>
              </a:lnSpc>
              <a:buFontTx/>
              <a:buNone/>
            </a:pPr>
            <a:endParaRPr lang="en-US" sz="2400" b="1" dirty="0"/>
          </a:p>
          <a:p>
            <a:pPr>
              <a:lnSpc>
                <a:spcPct val="90000"/>
              </a:lnSpc>
              <a:buFontTx/>
              <a:buNone/>
            </a:pPr>
            <a:r>
              <a:rPr lang="en-US" sz="2400" b="1" dirty="0"/>
              <a:t>	</a:t>
            </a:r>
            <a:r>
              <a:rPr lang="en-US" sz="2400" i="1" dirty="0" err="1"/>
              <a:t>Gillo</a:t>
            </a:r>
            <a:r>
              <a:rPr lang="en-US" sz="2400" i="1" dirty="0"/>
              <a:t> Pontecorvo, Interview from the film </a:t>
            </a:r>
            <a:r>
              <a:rPr lang="ja-JP" altLang="en-US" sz="2400" i="1"/>
              <a:t>“</a:t>
            </a:r>
            <a:r>
              <a:rPr lang="en-US" sz="2400" i="1" dirty="0"/>
              <a:t>Bruno Pontecorvo</a:t>
            </a:r>
            <a:r>
              <a:rPr lang="ja-JP" altLang="en-US" sz="1300" i="1"/>
              <a:t>”</a:t>
            </a:r>
            <a:r>
              <a:rPr lang="en-US" sz="1300" i="1" dirty="0"/>
              <a:t>.</a:t>
            </a:r>
            <a:endParaRPr lang="ru-RU" sz="1300" i="1" dirty="0"/>
          </a:p>
        </p:txBody>
      </p:sp>
      <p:sp>
        <p:nvSpPr>
          <p:cNvPr id="2" name="Дата 1">
            <a:extLst>
              <a:ext uri="{FF2B5EF4-FFF2-40B4-BE49-F238E27FC236}">
                <a16:creationId xmlns:a16="http://schemas.microsoft.com/office/drawing/2014/main" id="{8C96E4F4-F6F9-FBA0-0FB3-ED03FF8374D6}"/>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AC0F32F6-94E2-6D2B-D5D9-8DAB8218AC5C}"/>
              </a:ext>
            </a:extLst>
          </p:cNvPr>
          <p:cNvSpPr>
            <a:spLocks noGrp="1"/>
          </p:cNvSpPr>
          <p:nvPr>
            <p:ph type="sldNum" sz="quarter" idx="12"/>
          </p:nvPr>
        </p:nvSpPr>
        <p:spPr/>
        <p:txBody>
          <a:bodyPr/>
          <a:lstStyle/>
          <a:p>
            <a:fld id="{71C27EFC-0F35-4340-9C2F-D5A190F166AD}" type="slidenum">
              <a:rPr lang="ru-RU" smtClean="0"/>
              <a:pPr/>
              <a:t>22</a:t>
            </a:fld>
            <a:endParaRPr lang="ru-RU"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900" name="Rectangle 4"/>
          <p:cNvSpPr>
            <a:spLocks noGrp="1" noChangeArrowheads="1"/>
          </p:cNvSpPr>
          <p:nvPr>
            <p:ph type="title"/>
          </p:nvPr>
        </p:nvSpPr>
        <p:spPr>
          <a:xfrm>
            <a:off x="685800" y="190500"/>
            <a:ext cx="7772400" cy="1143000"/>
          </a:xfrm>
        </p:spPr>
        <p:txBody>
          <a:bodyPr/>
          <a:lstStyle/>
          <a:p>
            <a:r>
              <a:rPr lang="ru-RU" b="1" dirty="0" err="1">
                <a:solidFill>
                  <a:schemeClr val="accent2"/>
                </a:solidFill>
              </a:rPr>
              <a:t>Maria</a:t>
            </a:r>
            <a:r>
              <a:rPr lang="en-US" b="1" dirty="0" err="1">
                <a:solidFill>
                  <a:schemeClr val="accent2"/>
                </a:solidFill>
              </a:rPr>
              <a:t>nne</a:t>
            </a:r>
            <a:endParaRPr lang="ru-RU" b="1" dirty="0">
              <a:solidFill>
                <a:schemeClr val="accent2"/>
              </a:solidFill>
            </a:endParaRPr>
          </a:p>
        </p:txBody>
      </p:sp>
      <p:sp>
        <p:nvSpPr>
          <p:cNvPr id="208902" name="Rectangle 6"/>
          <p:cNvSpPr>
            <a:spLocks noGrp="1" noChangeArrowheads="1"/>
          </p:cNvSpPr>
          <p:nvPr>
            <p:ph type="body" sz="half" idx="2"/>
          </p:nvPr>
        </p:nvSpPr>
        <p:spPr>
          <a:xfrm>
            <a:off x="251520" y="5646236"/>
            <a:ext cx="8206680" cy="1750650"/>
          </a:xfrm>
        </p:spPr>
        <p:txBody>
          <a:bodyPr/>
          <a:lstStyle/>
          <a:p>
            <a:pPr marL="533400" indent="-533400">
              <a:lnSpc>
                <a:spcPct val="80000"/>
              </a:lnSpc>
              <a:buFontTx/>
              <a:buNone/>
            </a:pPr>
            <a:endParaRPr lang="en-US" sz="2400" dirty="0"/>
          </a:p>
          <a:p>
            <a:pPr>
              <a:lnSpc>
                <a:spcPct val="80000"/>
              </a:lnSpc>
            </a:pPr>
            <a:r>
              <a:rPr lang="en-US" sz="2400" dirty="0"/>
              <a:t>1940, married Marianne </a:t>
            </a:r>
            <a:r>
              <a:rPr lang="en-US" sz="2400" dirty="0" err="1"/>
              <a:t>Nordblom</a:t>
            </a:r>
            <a:r>
              <a:rPr lang="en-US" sz="2400" dirty="0"/>
              <a:t>.</a:t>
            </a:r>
            <a:endParaRPr lang="ru-RU" sz="2400" dirty="0"/>
          </a:p>
        </p:txBody>
      </p:sp>
      <p:pic>
        <p:nvPicPr>
          <p:cNvPr id="208903" name="Picture 7" descr="0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73477" y="1333500"/>
            <a:ext cx="3322459" cy="431381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 name="Рисунок 2" descr="Изображение выглядит как внешний, дерево, человек, земля&#10;&#10;Автоматически созданное описание">
            <a:extLst>
              <a:ext uri="{FF2B5EF4-FFF2-40B4-BE49-F238E27FC236}">
                <a16:creationId xmlns:a16="http://schemas.microsoft.com/office/drawing/2014/main" id="{85FCC5C6-F351-E443-877D-287A286C9393}"/>
              </a:ext>
            </a:extLst>
          </p:cNvPr>
          <p:cNvPicPr>
            <a:picLocks noChangeAspect="1"/>
          </p:cNvPicPr>
          <p:nvPr/>
        </p:nvPicPr>
        <p:blipFill>
          <a:blip r:embed="rId3"/>
          <a:stretch>
            <a:fillRect/>
          </a:stretch>
        </p:blipFill>
        <p:spPr>
          <a:xfrm>
            <a:off x="4704313" y="1303747"/>
            <a:ext cx="3333264" cy="4584700"/>
          </a:xfrm>
          <a:prstGeom prst="rect">
            <a:avLst/>
          </a:prstGeom>
        </p:spPr>
      </p:pic>
      <p:sp>
        <p:nvSpPr>
          <p:cNvPr id="2" name="Дата 1">
            <a:extLst>
              <a:ext uri="{FF2B5EF4-FFF2-40B4-BE49-F238E27FC236}">
                <a16:creationId xmlns:a16="http://schemas.microsoft.com/office/drawing/2014/main" id="{9B261505-B030-62FE-FF04-1F5C5BFE0AF7}"/>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D674AA8B-2C3F-783F-3DB7-0AE52F7EEE6A}"/>
              </a:ext>
            </a:extLst>
          </p:cNvPr>
          <p:cNvSpPr>
            <a:spLocks noGrp="1"/>
          </p:cNvSpPr>
          <p:nvPr>
            <p:ph type="sldNum" sz="quarter" idx="12"/>
          </p:nvPr>
        </p:nvSpPr>
        <p:spPr/>
        <p:txBody>
          <a:bodyPr/>
          <a:lstStyle/>
          <a:p>
            <a:fld id="{DFCE124E-AB13-8D41-A2C2-C9C9669F8419}" type="slidenum">
              <a:rPr lang="ru-RU" smtClean="0"/>
              <a:pPr/>
              <a:t>23</a:t>
            </a:fld>
            <a:endParaRPr lang="ru-RU"/>
          </a:p>
        </p:txBody>
      </p:sp>
    </p:spTree>
    <p:extLst>
      <p:ext uri="{BB962C8B-B14F-4D97-AF65-F5344CB8AC3E}">
        <p14:creationId xmlns:p14="http://schemas.microsoft.com/office/powerpoint/2010/main" val="8165021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2" name="Rectangle 4"/>
          <p:cNvSpPr>
            <a:spLocks noGrp="1" noChangeArrowheads="1"/>
          </p:cNvSpPr>
          <p:nvPr>
            <p:ph type="title"/>
          </p:nvPr>
        </p:nvSpPr>
        <p:spPr>
          <a:xfrm>
            <a:off x="685800" y="164051"/>
            <a:ext cx="7772400" cy="1143000"/>
          </a:xfrm>
        </p:spPr>
        <p:txBody>
          <a:bodyPr/>
          <a:lstStyle/>
          <a:p>
            <a:r>
              <a:rPr lang="en-US" b="1" dirty="0">
                <a:solidFill>
                  <a:schemeClr val="accent2"/>
                </a:solidFill>
              </a:rPr>
              <a:t>First choice -1937</a:t>
            </a:r>
            <a:endParaRPr lang="ru-RU" b="1" dirty="0">
              <a:solidFill>
                <a:schemeClr val="accent2"/>
              </a:solidFill>
            </a:endParaRPr>
          </a:p>
        </p:txBody>
      </p:sp>
      <p:sp>
        <p:nvSpPr>
          <p:cNvPr id="211974" name="Rectangle 6"/>
          <p:cNvSpPr>
            <a:spLocks noGrp="1" noChangeArrowheads="1"/>
          </p:cNvSpPr>
          <p:nvPr>
            <p:ph type="body" sz="half" idx="2"/>
          </p:nvPr>
        </p:nvSpPr>
        <p:spPr>
          <a:xfrm>
            <a:off x="1043608" y="5780087"/>
            <a:ext cx="6697663" cy="936625"/>
          </a:xfrm>
        </p:spPr>
        <p:txBody>
          <a:bodyPr/>
          <a:lstStyle/>
          <a:p>
            <a:pPr>
              <a:lnSpc>
                <a:spcPct val="90000"/>
              </a:lnSpc>
            </a:pPr>
            <a:r>
              <a:rPr lang="en-US" sz="2800" dirty="0"/>
              <a:t>Mussolini's racist laws, 1938.</a:t>
            </a:r>
            <a:endParaRPr lang="ru-RU" sz="2800" dirty="0"/>
          </a:p>
        </p:txBody>
      </p:sp>
      <p:pic>
        <p:nvPicPr>
          <p:cNvPr id="211975" name="Picture 7" descr="P1180004"/>
          <p:cNvPicPr>
            <a:picLocks noGrp="1" noChangeAspect="1" noChangeArrowheads="1"/>
          </p:cNvPicPr>
          <p:nvPr>
            <p:ph sz="half" idx="1"/>
          </p:nvPr>
        </p:nvPicPr>
        <p:blipFill>
          <a:blip r:embed="rId2">
            <a:lum bright="18000" contrast="18000"/>
            <a:extLst>
              <a:ext uri="{28A0092B-C50C-407E-A947-70E740481C1C}">
                <a14:useLocalDpi xmlns:a14="http://schemas.microsoft.com/office/drawing/2010/main" val="0"/>
              </a:ext>
            </a:extLst>
          </a:blip>
          <a:srcRect/>
          <a:stretch>
            <a:fillRect/>
          </a:stretch>
        </p:blipFill>
        <p:spPr>
          <a:xfrm>
            <a:off x="-47353" y="1412777"/>
            <a:ext cx="6131521" cy="421896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TextBox 1">
            <a:extLst>
              <a:ext uri="{FF2B5EF4-FFF2-40B4-BE49-F238E27FC236}">
                <a16:creationId xmlns:a16="http://schemas.microsoft.com/office/drawing/2014/main" id="{AB0173D1-C820-144B-AE7B-A0B20B9E7485}"/>
              </a:ext>
            </a:extLst>
          </p:cNvPr>
          <p:cNvSpPr txBox="1"/>
          <p:nvPr/>
        </p:nvSpPr>
        <p:spPr>
          <a:xfrm>
            <a:off x="6300192" y="2492896"/>
            <a:ext cx="2664296" cy="1200329"/>
          </a:xfrm>
          <a:prstGeom prst="rect">
            <a:avLst/>
          </a:prstGeom>
          <a:noFill/>
        </p:spPr>
        <p:txBody>
          <a:bodyPr wrap="square" rtlCol="0">
            <a:spAutoFit/>
          </a:bodyPr>
          <a:lstStyle/>
          <a:p>
            <a:r>
              <a:rPr lang="en-US" dirty="0"/>
              <a:t>Return to Italy to run for a permanent position?</a:t>
            </a:r>
            <a:endParaRPr lang="ru-RU" dirty="0"/>
          </a:p>
        </p:txBody>
      </p:sp>
      <p:sp>
        <p:nvSpPr>
          <p:cNvPr id="3" name="Дата 2">
            <a:extLst>
              <a:ext uri="{FF2B5EF4-FFF2-40B4-BE49-F238E27FC236}">
                <a16:creationId xmlns:a16="http://schemas.microsoft.com/office/drawing/2014/main" id="{B02987BF-EF81-6A5E-C30D-113EEAFD37BD}"/>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45DE2965-B244-5E22-99EC-14F12D4C8F7B}"/>
              </a:ext>
            </a:extLst>
          </p:cNvPr>
          <p:cNvSpPr>
            <a:spLocks noGrp="1"/>
          </p:cNvSpPr>
          <p:nvPr>
            <p:ph type="sldNum" sz="quarter" idx="12"/>
          </p:nvPr>
        </p:nvSpPr>
        <p:spPr/>
        <p:txBody>
          <a:bodyPr/>
          <a:lstStyle/>
          <a:p>
            <a:fld id="{DFCE124E-AB13-8D41-A2C2-C9C9669F8419}" type="slidenum">
              <a:rPr lang="ru-RU" smtClean="0"/>
              <a:pPr/>
              <a:t>24</a:t>
            </a:fld>
            <a:endParaRPr lang="ru-RU"/>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900" name="Rectangle 4"/>
          <p:cNvSpPr>
            <a:spLocks noGrp="1" noChangeArrowheads="1"/>
          </p:cNvSpPr>
          <p:nvPr>
            <p:ph type="title"/>
          </p:nvPr>
        </p:nvSpPr>
        <p:spPr>
          <a:xfrm>
            <a:off x="685800" y="190500"/>
            <a:ext cx="7772400" cy="1143000"/>
          </a:xfrm>
        </p:spPr>
        <p:txBody>
          <a:bodyPr/>
          <a:lstStyle/>
          <a:p>
            <a:r>
              <a:rPr lang="en-US" b="1" dirty="0">
                <a:solidFill>
                  <a:schemeClr val="accent2"/>
                </a:solidFill>
              </a:rPr>
              <a:t>Atomic race</a:t>
            </a:r>
            <a:endParaRPr lang="ru-RU" b="1" dirty="0">
              <a:solidFill>
                <a:schemeClr val="accent2"/>
              </a:solidFill>
            </a:endParaRPr>
          </a:p>
        </p:txBody>
      </p:sp>
      <p:sp>
        <p:nvSpPr>
          <p:cNvPr id="208902" name="Rectangle 6"/>
          <p:cNvSpPr>
            <a:spLocks noGrp="1" noChangeArrowheads="1"/>
          </p:cNvSpPr>
          <p:nvPr>
            <p:ph type="body" sz="half" idx="2"/>
          </p:nvPr>
        </p:nvSpPr>
        <p:spPr>
          <a:xfrm>
            <a:off x="0" y="1159669"/>
            <a:ext cx="9144000" cy="4538662"/>
          </a:xfrm>
        </p:spPr>
        <p:txBody>
          <a:bodyPr/>
          <a:lstStyle/>
          <a:p>
            <a:pPr marL="533400" indent="-533400">
              <a:lnSpc>
                <a:spcPct val="80000"/>
              </a:lnSpc>
              <a:buFontTx/>
              <a:buNone/>
            </a:pPr>
            <a:endParaRPr lang="en-US" sz="2400" dirty="0"/>
          </a:p>
          <a:p>
            <a:pPr>
              <a:lnSpc>
                <a:spcPct val="80000"/>
              </a:lnSpc>
            </a:pPr>
            <a:r>
              <a:rPr lang="en-US" sz="2400" b="1" dirty="0">
                <a:solidFill>
                  <a:schemeClr val="accent2"/>
                </a:solidFill>
              </a:rPr>
              <a:t>April 1939</a:t>
            </a:r>
            <a:r>
              <a:rPr lang="en-US" sz="2400" dirty="0"/>
              <a:t>, Joliot's collaborators H. </a:t>
            </a:r>
            <a:r>
              <a:rPr lang="en-US" sz="2400" dirty="0" err="1"/>
              <a:t>Halban</a:t>
            </a:r>
            <a:r>
              <a:rPr lang="en-US" sz="2400" dirty="0"/>
              <a:t> and L. </a:t>
            </a:r>
            <a:r>
              <a:rPr lang="en-US" sz="2400" dirty="0" err="1"/>
              <a:t>Kovarski</a:t>
            </a:r>
            <a:r>
              <a:rPr lang="en-US" sz="2400" dirty="0"/>
              <a:t> showed that fission of uranium releases more than one neutron</a:t>
            </a:r>
          </a:p>
          <a:p>
            <a:pPr>
              <a:lnSpc>
                <a:spcPct val="80000"/>
              </a:lnSpc>
            </a:pPr>
            <a:r>
              <a:rPr lang="en-US" sz="2400" b="1" dirty="0">
                <a:solidFill>
                  <a:schemeClr val="accent2"/>
                </a:solidFill>
              </a:rPr>
              <a:t>May 1939 </a:t>
            </a:r>
            <a:r>
              <a:rPr lang="en-US" sz="2400" dirty="0"/>
              <a:t>Joliot-Curie files three patents for the use of the chain reaction and for the atomic bomb.</a:t>
            </a:r>
          </a:p>
          <a:p>
            <a:pPr>
              <a:lnSpc>
                <a:spcPct val="80000"/>
              </a:lnSpc>
            </a:pPr>
            <a:r>
              <a:rPr lang="en-US" sz="2400" b="1" dirty="0">
                <a:solidFill>
                  <a:schemeClr val="accent2"/>
                </a:solidFill>
              </a:rPr>
              <a:t>January 1940 </a:t>
            </a:r>
            <a:r>
              <a:rPr lang="en-US" sz="2400" dirty="0"/>
              <a:t>Joliot convinces the French government to buy back all deuterium, (</a:t>
            </a:r>
            <a:r>
              <a:rPr lang="en-US" sz="2400" dirty="0" err="1"/>
              <a:t>Norsk</a:t>
            </a:r>
            <a:r>
              <a:rPr lang="en-US" sz="2400" dirty="0"/>
              <a:t> Hydro, Norway). </a:t>
            </a:r>
          </a:p>
          <a:p>
            <a:pPr>
              <a:lnSpc>
                <a:spcPct val="80000"/>
              </a:lnSpc>
            </a:pPr>
            <a:r>
              <a:rPr lang="en-US" sz="2400" b="1" dirty="0">
                <a:solidFill>
                  <a:schemeClr val="accent2"/>
                </a:solidFill>
              </a:rPr>
              <a:t>March 1940</a:t>
            </a:r>
            <a:r>
              <a:rPr lang="en-US" sz="2400" dirty="0"/>
              <a:t>. the French military takes the entire available stockpile of 185kg heavy water to Paris  </a:t>
            </a:r>
          </a:p>
          <a:p>
            <a:pPr>
              <a:lnSpc>
                <a:spcPct val="80000"/>
              </a:lnSpc>
            </a:pPr>
            <a:r>
              <a:rPr lang="en-US" sz="2400" dirty="0"/>
              <a:t>Joliot ordered von </a:t>
            </a:r>
            <a:r>
              <a:rPr lang="en-US" sz="2400" dirty="0" err="1"/>
              <a:t>Halban</a:t>
            </a:r>
            <a:r>
              <a:rPr lang="en-US" sz="2400" dirty="0"/>
              <a:t>, </a:t>
            </a:r>
            <a:r>
              <a:rPr lang="en-US" sz="2400" dirty="0" err="1"/>
              <a:t>Kowarski</a:t>
            </a:r>
            <a:r>
              <a:rPr lang="en-US" sz="2400" dirty="0"/>
              <a:t> and Pontecorvo to transport the heavy water to England. Bruno was not given a visa:</a:t>
            </a:r>
          </a:p>
          <a:p>
            <a:pPr marL="0" indent="0">
              <a:lnSpc>
                <a:spcPct val="80000"/>
              </a:lnSpc>
              <a:buNone/>
            </a:pPr>
            <a:endParaRPr lang="en-US" sz="2400" dirty="0"/>
          </a:p>
          <a:p>
            <a:pPr>
              <a:lnSpc>
                <a:spcPct val="80000"/>
              </a:lnSpc>
            </a:pPr>
            <a:r>
              <a:rPr lang="en-US" sz="2400" dirty="0"/>
              <a:t>" Dr Pontecorvo, an employee of Prof Joliot, </a:t>
            </a:r>
            <a:r>
              <a:rPr lang="en-US" sz="2400" b="1" dirty="0"/>
              <a:t>is mildly undesirable</a:t>
            </a:r>
            <a:r>
              <a:rPr lang="en-US" sz="2400" dirty="0"/>
              <a:t>, can only be admitted to military work in case of extreme necessity, but even so must be kept under surveillance."</a:t>
            </a:r>
            <a:r>
              <a:rPr lang="ru-RU" sz="2400" dirty="0"/>
              <a:t> </a:t>
            </a:r>
          </a:p>
        </p:txBody>
      </p:sp>
      <p:sp>
        <p:nvSpPr>
          <p:cNvPr id="2" name="Дата 1">
            <a:extLst>
              <a:ext uri="{FF2B5EF4-FFF2-40B4-BE49-F238E27FC236}">
                <a16:creationId xmlns:a16="http://schemas.microsoft.com/office/drawing/2014/main" id="{45F27C21-3493-AE0D-432A-FED01376B1F2}"/>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F95EB1DA-6A36-7C61-E46B-F73ED9CC69C9}"/>
              </a:ext>
            </a:extLst>
          </p:cNvPr>
          <p:cNvSpPr>
            <a:spLocks noGrp="1"/>
          </p:cNvSpPr>
          <p:nvPr>
            <p:ph type="sldNum" sz="quarter" idx="12"/>
          </p:nvPr>
        </p:nvSpPr>
        <p:spPr/>
        <p:txBody>
          <a:bodyPr/>
          <a:lstStyle/>
          <a:p>
            <a:fld id="{DFCE124E-AB13-8D41-A2C2-C9C9669F8419}" type="slidenum">
              <a:rPr lang="ru-RU" smtClean="0"/>
              <a:pPr/>
              <a:t>25</a:t>
            </a:fld>
            <a:endParaRPr lang="ru-RU"/>
          </a:p>
        </p:txBody>
      </p:sp>
    </p:spTree>
    <p:extLst>
      <p:ext uri="{BB962C8B-B14F-4D97-AF65-F5344CB8AC3E}">
        <p14:creationId xmlns:p14="http://schemas.microsoft.com/office/powerpoint/2010/main" val="5158311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900" name="Rectangle 4"/>
          <p:cNvSpPr>
            <a:spLocks noGrp="1" noChangeArrowheads="1"/>
          </p:cNvSpPr>
          <p:nvPr>
            <p:ph type="title"/>
          </p:nvPr>
        </p:nvSpPr>
        <p:spPr>
          <a:xfrm>
            <a:off x="685800" y="190500"/>
            <a:ext cx="7772400" cy="1143000"/>
          </a:xfrm>
        </p:spPr>
        <p:txBody>
          <a:bodyPr/>
          <a:lstStyle/>
          <a:p>
            <a:r>
              <a:rPr lang="en-US" b="1" dirty="0">
                <a:solidFill>
                  <a:schemeClr val="accent2"/>
                </a:solidFill>
              </a:rPr>
              <a:t>Escape from Paris</a:t>
            </a:r>
            <a:endParaRPr lang="ru-RU" b="1" dirty="0">
              <a:solidFill>
                <a:schemeClr val="accent2"/>
              </a:solidFill>
            </a:endParaRPr>
          </a:p>
        </p:txBody>
      </p:sp>
      <p:sp>
        <p:nvSpPr>
          <p:cNvPr id="208902" name="Rectangle 6"/>
          <p:cNvSpPr>
            <a:spLocks noGrp="1" noChangeArrowheads="1"/>
          </p:cNvSpPr>
          <p:nvPr>
            <p:ph type="body" sz="half" idx="2"/>
          </p:nvPr>
        </p:nvSpPr>
        <p:spPr>
          <a:xfrm>
            <a:off x="180628" y="1556792"/>
            <a:ext cx="8782744" cy="4538662"/>
          </a:xfrm>
        </p:spPr>
        <p:txBody>
          <a:bodyPr/>
          <a:lstStyle/>
          <a:p>
            <a:pPr marL="533400" indent="-533400">
              <a:lnSpc>
                <a:spcPct val="80000"/>
              </a:lnSpc>
              <a:buFontTx/>
              <a:buNone/>
            </a:pPr>
            <a:endParaRPr lang="en-US" sz="2400" dirty="0"/>
          </a:p>
          <a:p>
            <a:pPr>
              <a:lnSpc>
                <a:spcPct val="80000"/>
              </a:lnSpc>
            </a:pPr>
            <a:r>
              <a:rPr lang="en-US" sz="2400" dirty="0"/>
              <a:t>May, 1940 Emilio Segre was looking for a job at Well </a:t>
            </a:r>
            <a:r>
              <a:rPr lang="en-US" sz="2400" dirty="0" err="1"/>
              <a:t>Serveys</a:t>
            </a:r>
            <a:r>
              <a:rPr lang="en-US" sz="2400" dirty="0"/>
              <a:t> Inc. (WSI), Tulsa, USA. He turned it down and recommended Bruno.</a:t>
            </a:r>
          </a:p>
          <a:p>
            <a:pPr>
              <a:lnSpc>
                <a:spcPct val="80000"/>
              </a:lnSpc>
            </a:pPr>
            <a:endParaRPr lang="en-US" sz="2400" dirty="0"/>
          </a:p>
          <a:p>
            <a:pPr>
              <a:lnSpc>
                <a:spcPct val="80000"/>
              </a:lnSpc>
            </a:pPr>
            <a:r>
              <a:rPr lang="en-US" sz="2400" dirty="0"/>
              <a:t>May, 1940 Bruno received a job offer at WSI.</a:t>
            </a:r>
          </a:p>
          <a:p>
            <a:pPr>
              <a:lnSpc>
                <a:spcPct val="80000"/>
              </a:lnSpc>
            </a:pPr>
            <a:endParaRPr lang="en-US" sz="2400" dirty="0"/>
          </a:p>
          <a:p>
            <a:pPr>
              <a:lnSpc>
                <a:spcPct val="80000"/>
              </a:lnSpc>
            </a:pPr>
            <a:r>
              <a:rPr lang="en-US" sz="2400" dirty="0"/>
              <a:t>13 June, 1940 - escape from Paris: Bruno, </a:t>
            </a:r>
            <a:r>
              <a:rPr lang="en-US" sz="2400" dirty="0" err="1"/>
              <a:t>Gillo</a:t>
            </a:r>
            <a:r>
              <a:rPr lang="en-US" sz="2400" dirty="0"/>
              <a:t>, E. </a:t>
            </a:r>
            <a:r>
              <a:rPr lang="en-US" sz="2400" dirty="0" err="1"/>
              <a:t>Sereny</a:t>
            </a:r>
            <a:r>
              <a:rPr lang="en-US" sz="2400" dirty="0"/>
              <a:t>, Salvatore Luria on bicycles to Toulouse.</a:t>
            </a:r>
          </a:p>
          <a:p>
            <a:pPr>
              <a:lnSpc>
                <a:spcPct val="80000"/>
              </a:lnSpc>
            </a:pPr>
            <a:endParaRPr lang="en-US" sz="2400" dirty="0"/>
          </a:p>
          <a:p>
            <a:pPr>
              <a:lnSpc>
                <a:spcPct val="80000"/>
              </a:lnSpc>
            </a:pPr>
            <a:r>
              <a:rPr lang="en-US" sz="2400" dirty="0"/>
              <a:t>20 August, 1940 - Bruno (family) + sister Giuliana and her husband in New York City</a:t>
            </a:r>
            <a:endParaRPr lang="ru-RU" sz="2400" dirty="0"/>
          </a:p>
          <a:p>
            <a:pPr>
              <a:lnSpc>
                <a:spcPct val="80000"/>
              </a:lnSpc>
            </a:pPr>
            <a:endParaRPr lang="ru-RU" sz="2400" dirty="0"/>
          </a:p>
          <a:p>
            <a:pPr>
              <a:lnSpc>
                <a:spcPct val="80000"/>
              </a:lnSpc>
            </a:pPr>
            <a:endParaRPr lang="ru-RU" sz="2400" dirty="0"/>
          </a:p>
          <a:p>
            <a:pPr>
              <a:lnSpc>
                <a:spcPct val="80000"/>
              </a:lnSpc>
            </a:pPr>
            <a:endParaRPr lang="ru-RU" sz="2400" dirty="0"/>
          </a:p>
          <a:p>
            <a:pPr marL="533400" indent="-533400">
              <a:lnSpc>
                <a:spcPct val="80000"/>
              </a:lnSpc>
              <a:buFontTx/>
              <a:buNone/>
            </a:pPr>
            <a:endParaRPr lang="ru-RU" sz="2400" dirty="0"/>
          </a:p>
        </p:txBody>
      </p:sp>
      <p:sp>
        <p:nvSpPr>
          <p:cNvPr id="2" name="Дата 1">
            <a:extLst>
              <a:ext uri="{FF2B5EF4-FFF2-40B4-BE49-F238E27FC236}">
                <a16:creationId xmlns:a16="http://schemas.microsoft.com/office/drawing/2014/main" id="{2D679300-8FC8-EE3A-B460-ABD476D6DDA1}"/>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6A00B3B7-CD4B-C7E9-3852-D14D54D1EB06}"/>
              </a:ext>
            </a:extLst>
          </p:cNvPr>
          <p:cNvSpPr>
            <a:spLocks noGrp="1"/>
          </p:cNvSpPr>
          <p:nvPr>
            <p:ph type="sldNum" sz="quarter" idx="12"/>
          </p:nvPr>
        </p:nvSpPr>
        <p:spPr/>
        <p:txBody>
          <a:bodyPr/>
          <a:lstStyle/>
          <a:p>
            <a:fld id="{DFCE124E-AB13-8D41-A2C2-C9C9669F8419}" type="slidenum">
              <a:rPr lang="ru-RU" smtClean="0"/>
              <a:pPr/>
              <a:t>26</a:t>
            </a:fld>
            <a:endParaRPr lang="ru-RU"/>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p:txBody>
          <a:bodyPr/>
          <a:lstStyle/>
          <a:p>
            <a:r>
              <a:rPr lang="en-US" b="1" dirty="0">
                <a:solidFill>
                  <a:schemeClr val="accent2"/>
                </a:solidFill>
              </a:rPr>
              <a:t>USA, 1940-1943</a:t>
            </a:r>
            <a:endParaRPr lang="ru-RU" b="1" dirty="0">
              <a:solidFill>
                <a:schemeClr val="accent2"/>
              </a:solidFill>
            </a:endParaRPr>
          </a:p>
        </p:txBody>
      </p:sp>
      <p:sp>
        <p:nvSpPr>
          <p:cNvPr id="215047" name="Rectangle 7"/>
          <p:cNvSpPr>
            <a:spLocks noGrp="1" noChangeArrowheads="1"/>
          </p:cNvSpPr>
          <p:nvPr>
            <p:ph type="body" idx="1"/>
          </p:nvPr>
        </p:nvSpPr>
        <p:spPr>
          <a:xfrm>
            <a:off x="5076056" y="1981200"/>
            <a:ext cx="4176464" cy="4114800"/>
          </a:xfrm>
        </p:spPr>
        <p:txBody>
          <a:bodyPr/>
          <a:lstStyle/>
          <a:p>
            <a:r>
              <a:rPr lang="en-US" sz="2400" dirty="0"/>
              <a:t>Working at Wells Survey, Inc. Tulsa Oklahoma </a:t>
            </a:r>
          </a:p>
          <a:p>
            <a:r>
              <a:rPr lang="en-US" sz="2400" dirty="0"/>
              <a:t>Searching for oil using nuclear-physical methods</a:t>
            </a:r>
          </a:p>
          <a:p>
            <a:r>
              <a:rPr lang="en-US" sz="2400" dirty="0"/>
              <a:t>Measured the radioactivity of rocks</a:t>
            </a:r>
            <a:endParaRPr lang="ru-RU" sz="2400" dirty="0"/>
          </a:p>
        </p:txBody>
      </p:sp>
      <p:pic>
        <p:nvPicPr>
          <p:cNvPr id="2" name="Изображение 1" descr="автомобиль нефтяника.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08" y="1700808"/>
            <a:ext cx="5628117" cy="4221088"/>
          </a:xfrm>
          <a:prstGeom prst="rect">
            <a:avLst/>
          </a:prstGeom>
        </p:spPr>
      </p:pic>
      <p:sp>
        <p:nvSpPr>
          <p:cNvPr id="3" name="Дата 2">
            <a:extLst>
              <a:ext uri="{FF2B5EF4-FFF2-40B4-BE49-F238E27FC236}">
                <a16:creationId xmlns:a16="http://schemas.microsoft.com/office/drawing/2014/main" id="{76C26C2B-1BF5-C7A4-6547-9BBCBAD1F1D5}"/>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4A5C83B4-9B5D-B5FC-51ED-B8AF31AB6DA8}"/>
              </a:ext>
            </a:extLst>
          </p:cNvPr>
          <p:cNvSpPr>
            <a:spLocks noGrp="1"/>
          </p:cNvSpPr>
          <p:nvPr>
            <p:ph type="sldNum" sz="quarter" idx="12"/>
          </p:nvPr>
        </p:nvSpPr>
        <p:spPr/>
        <p:txBody>
          <a:bodyPr/>
          <a:lstStyle/>
          <a:p>
            <a:fld id="{1E2FABBC-7585-F44B-A8E4-E1E4278FBFA4}" type="slidenum">
              <a:rPr lang="ru-RU" smtClean="0"/>
              <a:pPr/>
              <a:t>27</a:t>
            </a:fld>
            <a:endParaRPr lang="ru-RU"/>
          </a:p>
        </p:txBody>
      </p:sp>
    </p:spTree>
    <p:extLst>
      <p:ext uri="{BB962C8B-B14F-4D97-AF65-F5344CB8AC3E}">
        <p14:creationId xmlns:p14="http://schemas.microsoft.com/office/powerpoint/2010/main" val="25313717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p:txBody>
          <a:bodyPr/>
          <a:lstStyle/>
          <a:p>
            <a:r>
              <a:rPr lang="en-US" b="1" dirty="0">
                <a:solidFill>
                  <a:schemeClr val="accent2"/>
                </a:solidFill>
              </a:rPr>
              <a:t>Neutron logging</a:t>
            </a:r>
            <a:endParaRPr lang="ru-RU" b="1" dirty="0">
              <a:solidFill>
                <a:schemeClr val="accent2"/>
              </a:solidFill>
            </a:endParaRPr>
          </a:p>
        </p:txBody>
      </p:sp>
      <p:sp>
        <p:nvSpPr>
          <p:cNvPr id="215047" name="Rectangle 7"/>
          <p:cNvSpPr>
            <a:spLocks noGrp="1" noChangeArrowheads="1"/>
          </p:cNvSpPr>
          <p:nvPr>
            <p:ph type="body" idx="1"/>
          </p:nvPr>
        </p:nvSpPr>
        <p:spPr>
          <a:xfrm>
            <a:off x="5419619" y="3087825"/>
            <a:ext cx="3741856" cy="4035152"/>
          </a:xfrm>
        </p:spPr>
        <p:txBody>
          <a:bodyPr/>
          <a:lstStyle/>
          <a:p>
            <a:r>
              <a:rPr lang="en-US" sz="2400" dirty="0"/>
              <a:t>He proposed to inject a Ra-Be neutron source into the borehole and register </a:t>
            </a:r>
            <a:r>
              <a:rPr lang="el-GR" sz="2400" dirty="0"/>
              <a:t>γ -</a:t>
            </a:r>
            <a:r>
              <a:rPr lang="en-US" sz="2400" dirty="0"/>
              <a:t>quanta from the matter surrounding the borehole</a:t>
            </a:r>
          </a:p>
        </p:txBody>
      </p:sp>
      <p:sp>
        <p:nvSpPr>
          <p:cNvPr id="2" name="Дата 1">
            <a:extLst>
              <a:ext uri="{FF2B5EF4-FFF2-40B4-BE49-F238E27FC236}">
                <a16:creationId xmlns:a16="http://schemas.microsoft.com/office/drawing/2014/main" id="{A5D70CDD-DBF6-7645-82FE-D402A2EC1774}"/>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0BC9468E-9CFD-9E94-2DFB-956361280FC3}"/>
              </a:ext>
            </a:extLst>
          </p:cNvPr>
          <p:cNvSpPr>
            <a:spLocks noGrp="1"/>
          </p:cNvSpPr>
          <p:nvPr>
            <p:ph type="sldNum" sz="quarter" idx="12"/>
          </p:nvPr>
        </p:nvSpPr>
        <p:spPr/>
        <p:txBody>
          <a:bodyPr/>
          <a:lstStyle/>
          <a:p>
            <a:fld id="{1E2FABBC-7585-F44B-A8E4-E1E4278FBFA4}" type="slidenum">
              <a:rPr lang="ru-RU" smtClean="0"/>
              <a:pPr/>
              <a:t>28</a:t>
            </a:fld>
            <a:endParaRPr lang="ru-RU"/>
          </a:p>
        </p:txBody>
      </p:sp>
      <p:pic>
        <p:nvPicPr>
          <p:cNvPr id="4" name="image60.jpg" descr="Изображение выглядит как снимок экрана, текст, зарисовка, диаграмма&#10;&#10;Автоматически созданное описание">
            <a:extLst>
              <a:ext uri="{FF2B5EF4-FFF2-40B4-BE49-F238E27FC236}">
                <a16:creationId xmlns:a16="http://schemas.microsoft.com/office/drawing/2014/main" id="{63A82045-DD4D-7C0C-0071-12929F9C9BE4}"/>
              </a:ext>
            </a:extLst>
          </p:cNvPr>
          <p:cNvPicPr/>
          <p:nvPr/>
        </p:nvPicPr>
        <p:blipFill>
          <a:blip r:embed="rId2"/>
          <a:srcRect/>
          <a:stretch>
            <a:fillRect/>
          </a:stretch>
        </p:blipFill>
        <p:spPr>
          <a:xfrm>
            <a:off x="395536" y="1484784"/>
            <a:ext cx="4824536" cy="4763616"/>
          </a:xfrm>
          <a:prstGeom prst="rect">
            <a:avLst/>
          </a:prstGeom>
          <a:ln/>
        </p:spPr>
      </p:pic>
    </p:spTree>
    <p:extLst>
      <p:ext uri="{BB962C8B-B14F-4D97-AF65-F5344CB8AC3E}">
        <p14:creationId xmlns:p14="http://schemas.microsoft.com/office/powerpoint/2010/main" val="332360225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a:xfrm>
            <a:off x="578361" y="272480"/>
            <a:ext cx="7772400" cy="1143000"/>
          </a:xfrm>
        </p:spPr>
        <p:txBody>
          <a:bodyPr/>
          <a:lstStyle/>
          <a:p>
            <a:r>
              <a:rPr lang="en-US" b="1" dirty="0">
                <a:solidFill>
                  <a:schemeClr val="accent2"/>
                </a:solidFill>
              </a:rPr>
              <a:t>Neutron logging-2</a:t>
            </a:r>
            <a:endParaRPr lang="ru-RU" b="1" dirty="0">
              <a:solidFill>
                <a:schemeClr val="accent2"/>
              </a:solidFill>
            </a:endParaRPr>
          </a:p>
        </p:txBody>
      </p:sp>
      <p:sp>
        <p:nvSpPr>
          <p:cNvPr id="215047" name="Rectangle 7"/>
          <p:cNvSpPr>
            <a:spLocks noGrp="1" noChangeArrowheads="1"/>
          </p:cNvSpPr>
          <p:nvPr>
            <p:ph type="body" idx="1"/>
          </p:nvPr>
        </p:nvSpPr>
        <p:spPr>
          <a:xfrm>
            <a:off x="5669496" y="1267408"/>
            <a:ext cx="3672408" cy="4323184"/>
          </a:xfrm>
        </p:spPr>
        <p:txBody>
          <a:bodyPr/>
          <a:lstStyle/>
          <a:p>
            <a:pPr marL="0" indent="0">
              <a:buNone/>
            </a:pPr>
            <a:endParaRPr lang="en-US" sz="2800" dirty="0"/>
          </a:p>
        </p:txBody>
      </p:sp>
      <p:pic>
        <p:nvPicPr>
          <p:cNvPr id="2" name="Изображение 1" descr="каротажные кривые.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547001"/>
            <a:ext cx="4548540" cy="5166983"/>
          </a:xfrm>
          <a:prstGeom prst="rect">
            <a:avLst/>
          </a:prstGeom>
        </p:spPr>
      </p:pic>
      <p:sp>
        <p:nvSpPr>
          <p:cNvPr id="4" name="Скругленная прямоугольная выноска 3"/>
          <p:cNvSpPr/>
          <p:nvPr/>
        </p:nvSpPr>
        <p:spPr bwMode="auto">
          <a:xfrm>
            <a:off x="611560" y="5949280"/>
            <a:ext cx="2304256" cy="504056"/>
          </a:xfrm>
          <a:prstGeom prst="wedgeRoundRectCallout">
            <a:avLst>
              <a:gd name="adj1" fmla="val 14794"/>
              <a:gd name="adj2" fmla="val -94282"/>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Arial" charset="0"/>
                <a:cs typeface="+mn-cs"/>
              </a:rPr>
              <a:t>Neutron logs</a:t>
            </a:r>
            <a:endParaRPr kumimoji="0" lang="ru-RU" sz="2400" b="0" i="0" u="none" strike="noStrike" kern="1200" cap="none" spc="0" normalizeH="0" baseline="0" noProof="0" dirty="0">
              <a:ln>
                <a:noFill/>
              </a:ln>
              <a:solidFill>
                <a:srgbClr val="000000"/>
              </a:solidFill>
              <a:effectLst/>
              <a:uLnTx/>
              <a:uFillTx/>
              <a:latin typeface="Times New Roman" charset="0"/>
              <a:ea typeface="Arial" charset="0"/>
              <a:cs typeface="+mn-cs"/>
            </a:endParaRPr>
          </a:p>
        </p:txBody>
      </p:sp>
      <p:sp>
        <p:nvSpPr>
          <p:cNvPr id="7" name="Скругленная прямоугольная выноска 6"/>
          <p:cNvSpPr/>
          <p:nvPr/>
        </p:nvSpPr>
        <p:spPr bwMode="auto">
          <a:xfrm>
            <a:off x="3635896" y="5949280"/>
            <a:ext cx="2304256" cy="504056"/>
          </a:xfrm>
          <a:prstGeom prst="wedgeRoundRectCallout">
            <a:avLst>
              <a:gd name="adj1" fmla="val -55965"/>
              <a:gd name="adj2" fmla="val -125389"/>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cs typeface="+mn-cs"/>
              </a:rPr>
              <a:t>Resistivity</a:t>
            </a:r>
            <a:r>
              <a:rPr kumimoji="0" lang="en-US" sz="2400" b="0" i="0" u="none" strike="noStrike" kern="1200" cap="none" spc="0" normalizeH="0" baseline="0" noProof="0" dirty="0">
                <a:ln>
                  <a:noFill/>
                </a:ln>
                <a:solidFill>
                  <a:srgbClr val="000000"/>
                </a:solidFill>
                <a:effectLst/>
                <a:uLnTx/>
                <a:uFillTx/>
                <a:latin typeface="Times New Roman" charset="0"/>
                <a:ea typeface="Arial" charset="0"/>
                <a:cs typeface="+mn-cs"/>
              </a:rPr>
              <a:t> log</a:t>
            </a:r>
            <a:endParaRPr kumimoji="0" lang="ru-RU" sz="2400" b="0" i="0" u="none" strike="noStrike" kern="1200" cap="none" spc="0" normalizeH="0" baseline="0" noProof="0" dirty="0">
              <a:ln>
                <a:noFill/>
              </a:ln>
              <a:solidFill>
                <a:srgbClr val="000000"/>
              </a:solidFill>
              <a:effectLst/>
              <a:uLnTx/>
              <a:uFillTx/>
              <a:latin typeface="Times New Roman" charset="0"/>
              <a:ea typeface="Arial" charset="0"/>
              <a:cs typeface="+mn-cs"/>
            </a:endParaRPr>
          </a:p>
        </p:txBody>
      </p:sp>
      <p:sp>
        <p:nvSpPr>
          <p:cNvPr id="3" name="Дата 2">
            <a:extLst>
              <a:ext uri="{FF2B5EF4-FFF2-40B4-BE49-F238E27FC236}">
                <a16:creationId xmlns:a16="http://schemas.microsoft.com/office/drawing/2014/main" id="{1764CC9B-6260-39BE-CED7-55F11C077783}"/>
              </a:ext>
            </a:extLst>
          </p:cNvPr>
          <p:cNvSpPr>
            <a:spLocks noGrp="1"/>
          </p:cNvSpPr>
          <p:nvPr>
            <p:ph type="dt" sz="half" idx="10"/>
          </p:nvPr>
        </p:nvSpPr>
        <p:spPr/>
        <p:txBody>
          <a:bodyPr/>
          <a:lstStyle/>
          <a:p>
            <a:r>
              <a:rPr lang="ru-RU"/>
              <a:t>AYSS-23</a:t>
            </a:r>
          </a:p>
        </p:txBody>
      </p:sp>
      <p:sp>
        <p:nvSpPr>
          <p:cNvPr id="5" name="Номер слайда 4">
            <a:extLst>
              <a:ext uri="{FF2B5EF4-FFF2-40B4-BE49-F238E27FC236}">
                <a16:creationId xmlns:a16="http://schemas.microsoft.com/office/drawing/2014/main" id="{DA1499DB-BBA2-BDC9-839C-302AC2602937}"/>
              </a:ext>
            </a:extLst>
          </p:cNvPr>
          <p:cNvSpPr>
            <a:spLocks noGrp="1"/>
          </p:cNvSpPr>
          <p:nvPr>
            <p:ph type="sldNum" sz="quarter" idx="12"/>
          </p:nvPr>
        </p:nvSpPr>
        <p:spPr/>
        <p:txBody>
          <a:bodyPr/>
          <a:lstStyle/>
          <a:p>
            <a:fld id="{1E2FABBC-7585-F44B-A8E4-E1E4278FBFA4}" type="slidenum">
              <a:rPr lang="ru-RU" smtClean="0"/>
              <a:pPr/>
              <a:t>29</a:t>
            </a:fld>
            <a:endParaRPr lang="ru-RU"/>
          </a:p>
        </p:txBody>
      </p:sp>
    </p:spTree>
    <p:extLst>
      <p:ext uri="{BB962C8B-B14F-4D97-AF65-F5344CB8AC3E}">
        <p14:creationId xmlns:p14="http://schemas.microsoft.com/office/powerpoint/2010/main" val="14824971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107504" y="93948"/>
            <a:ext cx="9018038" cy="1143000"/>
          </a:xfrm>
        </p:spPr>
        <p:txBody>
          <a:bodyPr/>
          <a:lstStyle/>
          <a:p>
            <a:r>
              <a:rPr lang="en-US" sz="4000" b="1" dirty="0">
                <a:solidFill>
                  <a:schemeClr val="accent2"/>
                </a:solidFill>
              </a:rPr>
              <a:t>Six Nobel Prizes for B. Pontecorvo's ideas</a:t>
            </a:r>
            <a:endParaRPr lang="ru-RU" sz="4000" b="1" dirty="0">
              <a:solidFill>
                <a:schemeClr val="accent2"/>
              </a:solidFill>
            </a:endParaRPr>
          </a:p>
        </p:txBody>
      </p:sp>
      <p:sp>
        <p:nvSpPr>
          <p:cNvPr id="243715" name="Rectangle 3"/>
          <p:cNvSpPr>
            <a:spLocks noGrp="1" noChangeArrowheads="1"/>
          </p:cNvSpPr>
          <p:nvPr>
            <p:ph type="body" idx="1"/>
          </p:nvPr>
        </p:nvSpPr>
        <p:spPr>
          <a:xfrm>
            <a:off x="107504" y="1371600"/>
            <a:ext cx="8928991" cy="4114800"/>
          </a:xfrm>
        </p:spPr>
        <p:txBody>
          <a:bodyPr/>
          <a:lstStyle/>
          <a:p>
            <a:r>
              <a:rPr lang="en-US" sz="2400" b="1" dirty="0"/>
              <a:t>The possibility of observing </a:t>
            </a:r>
            <a:r>
              <a:rPr lang="en-US" sz="2400" b="1" dirty="0">
                <a:highlight>
                  <a:srgbClr val="FFFF00"/>
                </a:highlight>
              </a:rPr>
              <a:t>neutrinos</a:t>
            </a:r>
            <a:r>
              <a:rPr lang="en-US" sz="2400" b="1" dirty="0"/>
              <a:t> from nuclear reactors. </a:t>
            </a:r>
            <a:r>
              <a:rPr lang="en-US" sz="2400" b="1" dirty="0">
                <a:solidFill>
                  <a:srgbClr val="FF0000"/>
                </a:solidFill>
              </a:rPr>
              <a:t>F.R</a:t>
            </a:r>
            <a:r>
              <a:rPr lang="ru-RU" sz="2400" b="1" dirty="0" err="1">
                <a:solidFill>
                  <a:srgbClr val="FF0000"/>
                </a:solidFill>
              </a:rPr>
              <a:t>e</a:t>
            </a:r>
            <a:r>
              <a:rPr lang="en-US" sz="2400" b="1" dirty="0" err="1">
                <a:solidFill>
                  <a:srgbClr val="FF0000"/>
                </a:solidFill>
              </a:rPr>
              <a:t>ines</a:t>
            </a:r>
            <a:r>
              <a:rPr lang="en-US" sz="2400" b="1" dirty="0">
                <a:solidFill>
                  <a:srgbClr val="FF0000"/>
                </a:solidFill>
              </a:rPr>
              <a:t>, 1962.</a:t>
            </a:r>
          </a:p>
          <a:p>
            <a:r>
              <a:rPr lang="en-US" sz="2400" b="1" dirty="0"/>
              <a:t>Method of </a:t>
            </a:r>
            <a:r>
              <a:rPr lang="en-US" sz="2400" b="1" dirty="0">
                <a:highlight>
                  <a:srgbClr val="FFFF00"/>
                </a:highlight>
              </a:rPr>
              <a:t>neutrino</a:t>
            </a:r>
            <a:r>
              <a:rPr lang="en-US" sz="2400" b="1" dirty="0"/>
              <a:t> detection. (Cl-</a:t>
            </a:r>
            <a:r>
              <a:rPr lang="en-US" sz="2400" b="1" dirty="0" err="1"/>
              <a:t>Ar</a:t>
            </a:r>
            <a:r>
              <a:rPr lang="en-US" sz="2400" b="1" dirty="0"/>
              <a:t> method). </a:t>
            </a:r>
            <a:r>
              <a:rPr lang="en-US" sz="2400" b="1" dirty="0" err="1">
                <a:solidFill>
                  <a:srgbClr val="FF0000"/>
                </a:solidFill>
              </a:rPr>
              <a:t>R.Davies</a:t>
            </a:r>
            <a:r>
              <a:rPr lang="en-US" sz="2400" b="1" dirty="0">
                <a:solidFill>
                  <a:srgbClr val="FF0000"/>
                </a:solidFill>
              </a:rPr>
              <a:t>, 2002.</a:t>
            </a:r>
          </a:p>
          <a:p>
            <a:r>
              <a:rPr lang="en-US" sz="2400" b="1" dirty="0"/>
              <a:t>Proportional mode of operation of counters. A basis for the development of a proportional chamber</a:t>
            </a:r>
            <a:r>
              <a:rPr lang="en-US" sz="2400" b="1" dirty="0">
                <a:solidFill>
                  <a:srgbClr val="FF0000"/>
                </a:solidFill>
              </a:rPr>
              <a:t>. </a:t>
            </a:r>
            <a:r>
              <a:rPr lang="en-US" sz="2400" b="1" dirty="0" err="1">
                <a:solidFill>
                  <a:srgbClr val="FF0000"/>
                </a:solidFill>
              </a:rPr>
              <a:t>G.Charpak</a:t>
            </a:r>
            <a:r>
              <a:rPr lang="en-US" sz="2400" b="1" dirty="0">
                <a:solidFill>
                  <a:srgbClr val="FF0000"/>
                </a:solidFill>
              </a:rPr>
              <a:t> , 1992.</a:t>
            </a:r>
          </a:p>
          <a:p>
            <a:r>
              <a:rPr lang="en-US" sz="2400" b="1" dirty="0"/>
              <a:t>Distinguishing </a:t>
            </a:r>
            <a:r>
              <a:rPr lang="ru-RU" sz="2400" b="1" dirty="0">
                <a:highlight>
                  <a:srgbClr val="FFFF00"/>
                </a:highlight>
                <a:sym typeface="Symbol" charset="0"/>
              </a:rPr>
              <a:t></a:t>
            </a:r>
            <a:r>
              <a:rPr lang="en-US" sz="2400" b="1" baseline="-25000" dirty="0">
                <a:highlight>
                  <a:srgbClr val="FFFF00"/>
                </a:highlight>
                <a:sym typeface="Symbol" charset="0"/>
              </a:rPr>
              <a:t>e</a:t>
            </a:r>
            <a:r>
              <a:rPr lang="en-US" sz="2400" b="1" dirty="0">
                <a:highlight>
                  <a:srgbClr val="FFFF00"/>
                </a:highlight>
                <a:sym typeface="Symbol" charset="0"/>
              </a:rPr>
              <a:t> from</a:t>
            </a:r>
            <a:r>
              <a:rPr lang="ru-RU" sz="2400" b="1" dirty="0">
                <a:highlight>
                  <a:srgbClr val="FFFF00"/>
                </a:highlight>
                <a:sym typeface="Symbol" charset="0"/>
              </a:rPr>
              <a:t> </a:t>
            </a:r>
            <a:r>
              <a:rPr lang="en-US" sz="2400" b="1" baseline="-25000" dirty="0">
                <a:highlight>
                  <a:srgbClr val="FFFF00"/>
                </a:highlight>
                <a:sym typeface="Symbol" charset="0"/>
              </a:rPr>
              <a:t></a:t>
            </a:r>
            <a:r>
              <a:rPr lang="ru-RU" sz="2400" b="1" baseline="-25000" dirty="0">
                <a:highlight>
                  <a:srgbClr val="FFFF00"/>
                </a:highlight>
                <a:sym typeface="Symbol" charset="0"/>
              </a:rPr>
              <a:t> </a:t>
            </a:r>
            <a:r>
              <a:rPr lang="en-US" sz="2400" b="1" baseline="-25000" dirty="0">
                <a:highlight>
                  <a:srgbClr val="FFFF00"/>
                </a:highlight>
                <a:sym typeface="Symbol" charset="0"/>
              </a:rPr>
              <a:t> </a:t>
            </a:r>
            <a:r>
              <a:rPr lang="en-US" sz="2400" b="1" dirty="0">
                <a:sym typeface="Symbol" charset="0"/>
              </a:rPr>
              <a:t>. </a:t>
            </a:r>
            <a:r>
              <a:rPr lang="en-US" sz="2400" b="1" dirty="0" err="1">
                <a:solidFill>
                  <a:srgbClr val="FF0000"/>
                </a:solidFill>
              </a:rPr>
              <a:t>L.Lederman</a:t>
            </a:r>
            <a:r>
              <a:rPr lang="en-US" sz="2400" b="1" dirty="0">
                <a:solidFill>
                  <a:srgbClr val="FF0000"/>
                </a:solidFill>
              </a:rPr>
              <a:t>, </a:t>
            </a:r>
            <a:r>
              <a:rPr lang="en-US" sz="2400" b="1" dirty="0" err="1">
                <a:solidFill>
                  <a:srgbClr val="FF0000"/>
                </a:solidFill>
              </a:rPr>
              <a:t>J.Steinberger</a:t>
            </a:r>
            <a:r>
              <a:rPr lang="en-US" sz="2400" b="1" dirty="0">
                <a:solidFill>
                  <a:srgbClr val="FF0000"/>
                </a:solidFill>
              </a:rPr>
              <a:t>, </a:t>
            </a:r>
            <a:r>
              <a:rPr lang="en-US" sz="2400" b="1" dirty="0" err="1">
                <a:solidFill>
                  <a:srgbClr val="FF0000"/>
                </a:solidFill>
              </a:rPr>
              <a:t>M.Schwartz</a:t>
            </a:r>
            <a:r>
              <a:rPr lang="en-US" sz="2400" b="1" dirty="0">
                <a:solidFill>
                  <a:srgbClr val="FF0000"/>
                </a:solidFill>
              </a:rPr>
              <a:t>, 1988</a:t>
            </a:r>
          </a:p>
          <a:p>
            <a:r>
              <a:rPr lang="en-US" sz="2400" b="1" dirty="0">
                <a:highlight>
                  <a:srgbClr val="FFFF00"/>
                </a:highlight>
              </a:rPr>
              <a:t>Neutrino</a:t>
            </a:r>
            <a:r>
              <a:rPr lang="en-US" sz="2400" b="1" dirty="0"/>
              <a:t> astrophysics and registration of cosmic neutrinos. </a:t>
            </a:r>
          </a:p>
          <a:p>
            <a:pPr marL="0" indent="0">
              <a:buNone/>
            </a:pPr>
            <a:r>
              <a:rPr lang="en-US" sz="2400" b="1" dirty="0">
                <a:solidFill>
                  <a:srgbClr val="FF0000"/>
                </a:solidFill>
              </a:rPr>
              <a:t>    M. </a:t>
            </a:r>
            <a:r>
              <a:rPr lang="en-US" sz="2400" b="1" dirty="0" err="1">
                <a:solidFill>
                  <a:srgbClr val="FF0000"/>
                </a:solidFill>
              </a:rPr>
              <a:t>Koshiba</a:t>
            </a:r>
            <a:r>
              <a:rPr lang="en-US" sz="2400" b="1" dirty="0">
                <a:solidFill>
                  <a:srgbClr val="FF0000"/>
                </a:solidFill>
              </a:rPr>
              <a:t>, 2002</a:t>
            </a:r>
          </a:p>
          <a:p>
            <a:r>
              <a:rPr lang="en-US" sz="2400" b="1" dirty="0"/>
              <a:t>Oscillations of solar </a:t>
            </a:r>
            <a:r>
              <a:rPr lang="en-US" sz="2400" b="1" dirty="0">
                <a:highlight>
                  <a:srgbClr val="FFFF00"/>
                </a:highlight>
              </a:rPr>
              <a:t>neutrinos</a:t>
            </a:r>
            <a:r>
              <a:rPr lang="en-US" sz="2400" b="1" dirty="0"/>
              <a:t>. </a:t>
            </a:r>
            <a:r>
              <a:rPr lang="en-US" sz="2400" b="1" dirty="0" err="1">
                <a:solidFill>
                  <a:srgbClr val="FF0000"/>
                </a:solidFill>
              </a:rPr>
              <a:t>A.Macdonald</a:t>
            </a:r>
            <a:r>
              <a:rPr lang="en-US" sz="2400" b="1" dirty="0">
                <a:solidFill>
                  <a:srgbClr val="FF0000"/>
                </a:solidFill>
              </a:rPr>
              <a:t> and </a:t>
            </a:r>
            <a:r>
              <a:rPr lang="en-US" sz="2400" b="1" dirty="0" err="1">
                <a:solidFill>
                  <a:srgbClr val="FF0000"/>
                </a:solidFill>
              </a:rPr>
              <a:t>T.Kajita</a:t>
            </a:r>
            <a:r>
              <a:rPr lang="en-US" sz="2400" b="1" dirty="0">
                <a:solidFill>
                  <a:srgbClr val="FF0000"/>
                </a:solidFill>
              </a:rPr>
              <a:t> 2015</a:t>
            </a:r>
            <a:r>
              <a:rPr lang="en-US" sz="2400" b="1" dirty="0"/>
              <a:t>.</a:t>
            </a:r>
            <a:r>
              <a:rPr lang="ru-RU" sz="2400" dirty="0"/>
              <a:t>						</a:t>
            </a:r>
            <a:r>
              <a:rPr lang="en-US" sz="2400" i="1" dirty="0" err="1"/>
              <a:t>S.S.Gershtein</a:t>
            </a:r>
            <a:r>
              <a:rPr lang="en-US" sz="2400" i="1" dirty="0"/>
              <a:t>, 2013</a:t>
            </a:r>
            <a:endParaRPr lang="ru-RU" sz="2400" i="1" dirty="0"/>
          </a:p>
          <a:p>
            <a:pPr>
              <a:buNone/>
            </a:pPr>
            <a:endParaRPr lang="ru-RU" sz="2400" dirty="0">
              <a:sym typeface="Symbol" charset="0"/>
            </a:endParaRPr>
          </a:p>
          <a:p>
            <a:pPr>
              <a:buFontTx/>
              <a:buNone/>
            </a:pPr>
            <a:endParaRPr lang="en-US" dirty="0">
              <a:sym typeface="Symbol" charset="0"/>
            </a:endParaRPr>
          </a:p>
        </p:txBody>
      </p:sp>
      <p:sp>
        <p:nvSpPr>
          <p:cNvPr id="2" name="Дата 1">
            <a:extLst>
              <a:ext uri="{FF2B5EF4-FFF2-40B4-BE49-F238E27FC236}">
                <a16:creationId xmlns:a16="http://schemas.microsoft.com/office/drawing/2014/main" id="{30A266F8-89D8-B82F-7E63-F2E999C158F6}"/>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9B6941B1-9CEE-95AD-3362-259E9F9E4345}"/>
              </a:ext>
            </a:extLst>
          </p:cNvPr>
          <p:cNvSpPr>
            <a:spLocks noGrp="1"/>
          </p:cNvSpPr>
          <p:nvPr>
            <p:ph type="sldNum" sz="quarter" idx="12"/>
          </p:nvPr>
        </p:nvSpPr>
        <p:spPr/>
        <p:txBody>
          <a:bodyPr/>
          <a:lstStyle/>
          <a:p>
            <a:fld id="{1E2FABBC-7585-F44B-A8E4-E1E4278FBFA4}" type="slidenum">
              <a:rPr lang="ru-RU" smtClean="0"/>
              <a:pPr/>
              <a:t>3</a:t>
            </a:fld>
            <a:endParaRPr lang="ru-RU"/>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p:txBody>
          <a:bodyPr/>
          <a:lstStyle/>
          <a:p>
            <a:r>
              <a:rPr lang="en-US" b="1" dirty="0">
                <a:solidFill>
                  <a:schemeClr val="accent2"/>
                </a:solidFill>
              </a:rPr>
              <a:t>Neutron logging-3</a:t>
            </a:r>
            <a:endParaRPr lang="ru-RU" b="1" dirty="0">
              <a:solidFill>
                <a:schemeClr val="accent2"/>
              </a:solidFill>
            </a:endParaRPr>
          </a:p>
        </p:txBody>
      </p:sp>
      <p:sp>
        <p:nvSpPr>
          <p:cNvPr id="215047" name="Rectangle 7"/>
          <p:cNvSpPr>
            <a:spLocks noGrp="1" noChangeArrowheads="1"/>
          </p:cNvSpPr>
          <p:nvPr>
            <p:ph type="body" idx="1"/>
          </p:nvPr>
        </p:nvSpPr>
        <p:spPr>
          <a:xfrm>
            <a:off x="4572000" y="1556792"/>
            <a:ext cx="4824536" cy="4114800"/>
          </a:xfrm>
        </p:spPr>
        <p:txBody>
          <a:bodyPr/>
          <a:lstStyle/>
          <a:p>
            <a:endParaRPr lang="ru-RU" sz="2800" dirty="0"/>
          </a:p>
          <a:p>
            <a:r>
              <a:rPr lang="en-US" sz="2800" dirty="0"/>
              <a:t>Artificial well – different substances.</a:t>
            </a:r>
            <a:endParaRPr lang="ru-RU" sz="2800" dirty="0"/>
          </a:p>
          <a:p>
            <a:r>
              <a:rPr lang="en-US" sz="2800" dirty="0"/>
              <a:t>40 reports, 2 articles and 4 patents, all owned by Wells </a:t>
            </a:r>
            <a:r>
              <a:rPr lang="en-US" sz="2800" dirty="0" err="1"/>
              <a:t>Servey</a:t>
            </a:r>
            <a:r>
              <a:rPr lang="en-US" sz="2800" dirty="0"/>
              <a:t>. </a:t>
            </a:r>
          </a:p>
        </p:txBody>
      </p:sp>
      <p:pic>
        <p:nvPicPr>
          <p:cNvPr id="2" name="Изображение 1" descr="нейтронная шахта.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1988840"/>
            <a:ext cx="5376598" cy="4032448"/>
          </a:xfrm>
          <a:prstGeom prst="rect">
            <a:avLst/>
          </a:prstGeom>
        </p:spPr>
      </p:pic>
      <p:sp>
        <p:nvSpPr>
          <p:cNvPr id="3" name="Дата 2">
            <a:extLst>
              <a:ext uri="{FF2B5EF4-FFF2-40B4-BE49-F238E27FC236}">
                <a16:creationId xmlns:a16="http://schemas.microsoft.com/office/drawing/2014/main" id="{2232C8BA-1868-D98F-1FDB-A8C0935DD4E0}"/>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8AD991A0-AA03-A780-D700-4B91CD174189}"/>
              </a:ext>
            </a:extLst>
          </p:cNvPr>
          <p:cNvSpPr>
            <a:spLocks noGrp="1"/>
          </p:cNvSpPr>
          <p:nvPr>
            <p:ph type="sldNum" sz="quarter" idx="12"/>
          </p:nvPr>
        </p:nvSpPr>
        <p:spPr/>
        <p:txBody>
          <a:bodyPr/>
          <a:lstStyle/>
          <a:p>
            <a:fld id="{1E2FABBC-7585-F44B-A8E4-E1E4278FBFA4}" type="slidenum">
              <a:rPr lang="ru-RU" smtClean="0"/>
              <a:pPr/>
              <a:t>30</a:t>
            </a:fld>
            <a:endParaRPr lang="ru-RU"/>
          </a:p>
        </p:txBody>
      </p:sp>
    </p:spTree>
    <p:extLst>
      <p:ext uri="{BB962C8B-B14F-4D97-AF65-F5344CB8AC3E}">
        <p14:creationId xmlns:p14="http://schemas.microsoft.com/office/powerpoint/2010/main" val="3354642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a:xfrm>
            <a:off x="611560" y="174432"/>
            <a:ext cx="7772400" cy="1143000"/>
          </a:xfrm>
        </p:spPr>
        <p:txBody>
          <a:bodyPr/>
          <a:lstStyle/>
          <a:p>
            <a:r>
              <a:rPr lang="ru-RU" b="1" dirty="0" err="1">
                <a:solidFill>
                  <a:schemeClr val="accent2"/>
                </a:solidFill>
              </a:rPr>
              <a:t>Te</a:t>
            </a:r>
            <a:r>
              <a:rPr lang="en-US" b="1" dirty="0" err="1">
                <a:solidFill>
                  <a:schemeClr val="accent2"/>
                </a:solidFill>
              </a:rPr>
              <a:t>mplate</a:t>
            </a:r>
            <a:r>
              <a:rPr lang="en-US" b="1" dirty="0">
                <a:solidFill>
                  <a:schemeClr val="accent2"/>
                </a:solidFill>
              </a:rPr>
              <a:t> patent</a:t>
            </a:r>
            <a:endParaRPr lang="ru-RU" b="1" dirty="0">
              <a:solidFill>
                <a:schemeClr val="accent2"/>
              </a:solidFill>
            </a:endParaRPr>
          </a:p>
        </p:txBody>
      </p:sp>
      <p:sp>
        <p:nvSpPr>
          <p:cNvPr id="215047" name="Rectangle 7"/>
          <p:cNvSpPr>
            <a:spLocks noGrp="1" noChangeArrowheads="1"/>
          </p:cNvSpPr>
          <p:nvPr>
            <p:ph type="body" idx="1"/>
          </p:nvPr>
        </p:nvSpPr>
        <p:spPr>
          <a:xfrm>
            <a:off x="6023102" y="1317432"/>
            <a:ext cx="2983088" cy="2365948"/>
          </a:xfrm>
        </p:spPr>
        <p:txBody>
          <a:bodyPr/>
          <a:lstStyle/>
          <a:p>
            <a:pPr marL="0" indent="0">
              <a:buNone/>
            </a:pPr>
            <a:r>
              <a:rPr lang="en-US" sz="2000" dirty="0"/>
              <a:t>A geophysical exploration method comprising exposing the environment surrounding a borehole to radioactive radiation, </a:t>
            </a:r>
            <a:r>
              <a:rPr lang="en-US" sz="2000" b="1" dirty="0">
                <a:solidFill>
                  <a:srgbClr val="FF0000"/>
                </a:solidFill>
              </a:rPr>
              <a:t>measuring radiation from the environment</a:t>
            </a:r>
            <a:r>
              <a:rPr lang="en-US" sz="2000" dirty="0"/>
              <a:t> at various points from the source of the radiation.</a:t>
            </a:r>
          </a:p>
          <a:p>
            <a:pPr marL="0" indent="0">
              <a:buNone/>
            </a:pPr>
            <a:endParaRPr lang="en-US" sz="2000" dirty="0"/>
          </a:p>
          <a:p>
            <a:pPr marL="0" indent="0">
              <a:buNone/>
            </a:pPr>
            <a:r>
              <a:rPr lang="en-US" sz="2000" dirty="0"/>
              <a:t>Bruno patented:</a:t>
            </a:r>
          </a:p>
          <a:p>
            <a:r>
              <a:rPr lang="en-US" sz="2400" dirty="0"/>
              <a:t> (n,𝛄) –</a:t>
            </a:r>
          </a:p>
          <a:p>
            <a:r>
              <a:rPr lang="en-US" sz="2400" dirty="0"/>
              <a:t>(</a:t>
            </a:r>
            <a:r>
              <a:rPr lang="en-US" sz="2400" dirty="0" err="1"/>
              <a:t>n,n</a:t>
            </a:r>
            <a:r>
              <a:rPr lang="en-US" sz="2400" dirty="0"/>
              <a:t>’)  - </a:t>
            </a:r>
            <a:endParaRPr lang="ru-RU" sz="2400" dirty="0"/>
          </a:p>
          <a:p>
            <a:r>
              <a:rPr lang="ru-RU" sz="2400" dirty="0"/>
              <a:t>(𝛄, 𝛄</a:t>
            </a:r>
            <a:r>
              <a:rPr lang="en-US" sz="2400" dirty="0"/>
              <a:t>’) - logging</a:t>
            </a:r>
          </a:p>
          <a:p>
            <a:endParaRPr lang="en-US" sz="2000" dirty="0"/>
          </a:p>
          <a:p>
            <a:pPr marL="0" indent="0">
              <a:buNone/>
            </a:pPr>
            <a:endParaRPr lang="en-US" sz="2000" dirty="0"/>
          </a:p>
          <a:p>
            <a:pPr marL="0" indent="0">
              <a:buNone/>
            </a:pPr>
            <a:endParaRPr lang="ru-RU" sz="2000" dirty="0"/>
          </a:p>
        </p:txBody>
      </p:sp>
      <p:sp>
        <p:nvSpPr>
          <p:cNvPr id="2" name="Дата 1">
            <a:extLst>
              <a:ext uri="{FF2B5EF4-FFF2-40B4-BE49-F238E27FC236}">
                <a16:creationId xmlns:a16="http://schemas.microsoft.com/office/drawing/2014/main" id="{A5D70CDD-DBF6-7645-82FE-D402A2EC1774}"/>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0BC9468E-9CFD-9E94-2DFB-956361280FC3}"/>
              </a:ext>
            </a:extLst>
          </p:cNvPr>
          <p:cNvSpPr>
            <a:spLocks noGrp="1"/>
          </p:cNvSpPr>
          <p:nvPr>
            <p:ph type="sldNum" sz="quarter" idx="12"/>
          </p:nvPr>
        </p:nvSpPr>
        <p:spPr/>
        <p:txBody>
          <a:bodyPr/>
          <a:lstStyle/>
          <a:p>
            <a:fld id="{1E2FABBC-7585-F44B-A8E4-E1E4278FBFA4}" type="slidenum">
              <a:rPr lang="ru-RU" smtClean="0"/>
              <a:pPr/>
              <a:t>31</a:t>
            </a:fld>
            <a:endParaRPr lang="ru-RU"/>
          </a:p>
        </p:txBody>
      </p:sp>
      <p:pic>
        <p:nvPicPr>
          <p:cNvPr id="6" name="Рисунок 5" descr="Изображение выглядит как зарисовка, рисунок, диаграмма, скелет&#10;&#10;Автоматически созданное описание">
            <a:extLst>
              <a:ext uri="{FF2B5EF4-FFF2-40B4-BE49-F238E27FC236}">
                <a16:creationId xmlns:a16="http://schemas.microsoft.com/office/drawing/2014/main" id="{482CD049-431C-E310-8FDC-CFA7EB8BE7CB}"/>
              </a:ext>
            </a:extLst>
          </p:cNvPr>
          <p:cNvPicPr>
            <a:picLocks noChangeAspect="1"/>
          </p:cNvPicPr>
          <p:nvPr/>
        </p:nvPicPr>
        <p:blipFill>
          <a:blip r:embed="rId2"/>
          <a:stretch>
            <a:fillRect/>
          </a:stretch>
        </p:blipFill>
        <p:spPr>
          <a:xfrm>
            <a:off x="1495" y="1489620"/>
            <a:ext cx="3182903" cy="4774354"/>
          </a:xfrm>
          <a:prstGeom prst="rect">
            <a:avLst/>
          </a:prstGeom>
        </p:spPr>
      </p:pic>
      <p:pic>
        <p:nvPicPr>
          <p:cNvPr id="8" name="Рисунок 7" descr="Изображение выглядит как зарисовка, рисунок, диаграмма, текст&#10;&#10;Автоматически созданное описание">
            <a:extLst>
              <a:ext uri="{FF2B5EF4-FFF2-40B4-BE49-F238E27FC236}">
                <a16:creationId xmlns:a16="http://schemas.microsoft.com/office/drawing/2014/main" id="{77750458-E9CA-B3CD-3931-EF5B230732A4}"/>
              </a:ext>
            </a:extLst>
          </p:cNvPr>
          <p:cNvPicPr>
            <a:picLocks noChangeAspect="1"/>
          </p:cNvPicPr>
          <p:nvPr/>
        </p:nvPicPr>
        <p:blipFill>
          <a:blip r:embed="rId3"/>
          <a:stretch>
            <a:fillRect/>
          </a:stretch>
        </p:blipFill>
        <p:spPr>
          <a:xfrm>
            <a:off x="3184398" y="1317432"/>
            <a:ext cx="2838704" cy="5223068"/>
          </a:xfrm>
          <a:prstGeom prst="rect">
            <a:avLst/>
          </a:prstGeom>
        </p:spPr>
      </p:pic>
    </p:spTree>
    <p:extLst>
      <p:ext uri="{BB962C8B-B14F-4D97-AF65-F5344CB8AC3E}">
        <p14:creationId xmlns:p14="http://schemas.microsoft.com/office/powerpoint/2010/main" val="6637337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4"/>
          <p:cNvSpPr>
            <a:spLocks noGrp="1"/>
          </p:cNvSpPr>
          <p:nvPr>
            <p:ph type="title"/>
          </p:nvPr>
        </p:nvSpPr>
        <p:spPr>
          <a:xfrm>
            <a:off x="69010" y="107950"/>
            <a:ext cx="8954219" cy="903288"/>
          </a:xfrm>
          <a:effectLst>
            <a:outerShdw blurRad="50800" dist="38100" dir="2700000" algn="tl" rotWithShape="0">
              <a:prstClr val="black">
                <a:alpha val="40000"/>
              </a:prstClr>
            </a:outerShdw>
          </a:effectLst>
        </p:spPr>
        <p:txBody>
          <a:bodyPr/>
          <a:lstStyle/>
          <a:p>
            <a:pPr algn="ctr" eaLnBrk="1" hangingPunct="1">
              <a:defRPr/>
            </a:pPr>
            <a:r>
              <a:rPr lang="en-US" dirty="0">
                <a:latin typeface="Calibri" pitchFamily="34" charset="0"/>
              </a:rPr>
              <a:t>Pontecorvo’s ideas today</a:t>
            </a:r>
            <a:endParaRPr lang="ru-RU" dirty="0">
              <a:latin typeface="Calibri" pitchFamily="34" charset="0"/>
            </a:endParaRPr>
          </a:p>
        </p:txBody>
      </p:sp>
      <p:pic>
        <p:nvPicPr>
          <p:cNvPr id="96257" name="Picture 1"/>
          <p:cNvPicPr>
            <a:picLocks noChangeAspect="1" noChangeArrowheads="1"/>
          </p:cNvPicPr>
          <p:nvPr/>
        </p:nvPicPr>
        <p:blipFill rotWithShape="1">
          <a:blip r:embed="rId2" cstate="print"/>
          <a:srcRect r="2353"/>
          <a:stretch/>
        </p:blipFill>
        <p:spPr bwMode="auto">
          <a:xfrm>
            <a:off x="6448425" y="1277050"/>
            <a:ext cx="2688524" cy="4878449"/>
          </a:xfrm>
          <a:prstGeom prst="rect">
            <a:avLst/>
          </a:prstGeom>
          <a:noFill/>
          <a:ln w="9525">
            <a:noFill/>
            <a:miter lim="800000"/>
            <a:headEnd/>
            <a:tailEnd/>
          </a:ln>
        </p:spPr>
      </p:pic>
      <p:pic>
        <p:nvPicPr>
          <p:cNvPr id="14" name="Picture 45"/>
          <p:cNvPicPr>
            <a:picLocks noChangeAspect="1" noChangeArrowheads="1"/>
          </p:cNvPicPr>
          <p:nvPr/>
        </p:nvPicPr>
        <p:blipFill>
          <a:blip r:embed="rId3" cstate="print"/>
          <a:srcRect/>
          <a:stretch>
            <a:fillRect/>
          </a:stretch>
        </p:blipFill>
        <p:spPr bwMode="auto">
          <a:xfrm>
            <a:off x="202437" y="2830932"/>
            <a:ext cx="6007863" cy="3124542"/>
          </a:xfrm>
          <a:prstGeom prst="rect">
            <a:avLst/>
          </a:prstGeom>
          <a:noFill/>
          <a:ln w="9525">
            <a:noFill/>
            <a:miter lim="800000"/>
            <a:headEnd/>
            <a:tailEnd/>
          </a:ln>
        </p:spPr>
      </p:pic>
      <p:sp>
        <p:nvSpPr>
          <p:cNvPr id="4" name="Выноска 1 3"/>
          <p:cNvSpPr/>
          <p:nvPr/>
        </p:nvSpPr>
        <p:spPr bwMode="auto">
          <a:xfrm rot="10800000" flipH="1">
            <a:off x="112303" y="2425171"/>
            <a:ext cx="6097997" cy="3783216"/>
          </a:xfrm>
          <a:prstGeom prst="borderCallout1">
            <a:avLst>
              <a:gd name="adj1" fmla="val 49088"/>
              <a:gd name="adj2" fmla="val 100140"/>
              <a:gd name="adj3" fmla="val 29207"/>
              <a:gd name="adj4" fmla="val 117503"/>
            </a:avLst>
          </a:prstGeom>
          <a:no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414142"/>
              </a:solidFill>
              <a:effectLst/>
              <a:uLnTx/>
              <a:uFillTx/>
              <a:latin typeface="Arial" charset="0"/>
              <a:ea typeface="+mn-ea"/>
              <a:cs typeface="Arial" charset="0"/>
            </a:endParaRPr>
          </a:p>
        </p:txBody>
      </p:sp>
      <p:sp>
        <p:nvSpPr>
          <p:cNvPr id="5" name="TextBox 4"/>
          <p:cNvSpPr txBox="1"/>
          <p:nvPr/>
        </p:nvSpPr>
        <p:spPr>
          <a:xfrm>
            <a:off x="147844" y="1301190"/>
            <a:ext cx="6026913" cy="83099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ru-RU" sz="1600" b="1" i="0" u="none" strike="noStrike" kern="1200" cap="none" spc="0" normalizeH="0" baseline="0" noProof="0" dirty="0">
                <a:ln>
                  <a:noFill/>
                </a:ln>
                <a:solidFill>
                  <a:srgbClr val="000099"/>
                </a:solidFill>
                <a:effectLst/>
                <a:uLnTx/>
                <a:uFillTx/>
                <a:latin typeface="Calibri" pitchFamily="34" charset="0"/>
                <a:ea typeface="+mn-ea"/>
                <a:cs typeface="Calibri" pitchFamily="34" charset="0"/>
              </a:rPr>
              <a:t>Во время записи с применением импульсного нейтронного генератора происходит регистрация энергетических спектров неупругого рассеяния (ГИНР) и радиационного захвата (ГИРЗ)</a:t>
            </a:r>
          </a:p>
        </p:txBody>
      </p:sp>
      <p:sp>
        <p:nvSpPr>
          <p:cNvPr id="15" name="TextBox 14"/>
          <p:cNvSpPr txBox="1"/>
          <p:nvPr/>
        </p:nvSpPr>
        <p:spPr>
          <a:xfrm>
            <a:off x="202437" y="5685169"/>
            <a:ext cx="2094676"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Источник излучения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(нейтронный генератор)</a:t>
            </a:r>
          </a:p>
        </p:txBody>
      </p:sp>
      <p:sp>
        <p:nvSpPr>
          <p:cNvPr id="16" name="TextBox 15"/>
          <p:cNvSpPr txBox="1"/>
          <p:nvPr/>
        </p:nvSpPr>
        <p:spPr>
          <a:xfrm>
            <a:off x="202437" y="2523155"/>
            <a:ext cx="275017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Детекторы (ближний и дальний)</a:t>
            </a:r>
          </a:p>
        </p:txBody>
      </p:sp>
      <p:cxnSp>
        <p:nvCxnSpPr>
          <p:cNvPr id="7" name="Прямая со стрелкой 6"/>
          <p:cNvCxnSpPr>
            <a:stCxn id="15" idx="0"/>
          </p:cNvCxnSpPr>
          <p:nvPr/>
        </p:nvCxnSpPr>
        <p:spPr bwMode="auto">
          <a:xfrm flipH="1" flipV="1">
            <a:off x="523876" y="5334001"/>
            <a:ext cx="725899" cy="351168"/>
          </a:xfrm>
          <a:prstGeom prst="straightConnector1">
            <a:avLst/>
          </a:prstGeom>
          <a:noFill/>
          <a:ln w="25400" cap="flat" cmpd="sng" algn="ctr">
            <a:solidFill>
              <a:srgbClr val="FF0000"/>
            </a:solidFill>
            <a:prstDash val="solid"/>
            <a:round/>
            <a:headEnd type="none" w="med" len="med"/>
            <a:tailEnd type="arrow"/>
          </a:ln>
          <a:effectLst/>
        </p:spPr>
      </p:cxnSp>
      <p:cxnSp>
        <p:nvCxnSpPr>
          <p:cNvPr id="20" name="Прямая со стрелкой 19"/>
          <p:cNvCxnSpPr/>
          <p:nvPr/>
        </p:nvCxnSpPr>
        <p:spPr bwMode="auto">
          <a:xfrm>
            <a:off x="333375" y="2830932"/>
            <a:ext cx="190501" cy="761517"/>
          </a:xfrm>
          <a:prstGeom prst="straightConnector1">
            <a:avLst/>
          </a:prstGeom>
          <a:noFill/>
          <a:ln w="25400" cap="flat" cmpd="sng" algn="ctr">
            <a:solidFill>
              <a:srgbClr val="FF0000"/>
            </a:solidFill>
            <a:prstDash val="solid"/>
            <a:round/>
            <a:headEnd type="none" w="med" len="med"/>
            <a:tailEnd type="arrow"/>
          </a:ln>
          <a:effectLst/>
        </p:spPr>
      </p:cxnSp>
      <p:cxnSp>
        <p:nvCxnSpPr>
          <p:cNvPr id="22" name="Прямая со стрелкой 21"/>
          <p:cNvCxnSpPr/>
          <p:nvPr/>
        </p:nvCxnSpPr>
        <p:spPr bwMode="auto">
          <a:xfrm>
            <a:off x="333375" y="2830932"/>
            <a:ext cx="158429" cy="1533406"/>
          </a:xfrm>
          <a:prstGeom prst="straightConnector1">
            <a:avLst/>
          </a:prstGeom>
          <a:noFill/>
          <a:ln w="25400" cap="flat" cmpd="sng" algn="ctr">
            <a:solidFill>
              <a:srgbClr val="FF0000"/>
            </a:solidFill>
            <a:prstDash val="solid"/>
            <a:round/>
            <a:headEnd type="none" w="med" len="med"/>
            <a:tailEnd type="arrow"/>
          </a:ln>
          <a:effectLst/>
        </p:spPr>
      </p:cxnSp>
      <p:sp>
        <p:nvSpPr>
          <p:cNvPr id="17" name="Slide Number Placeholder 3"/>
          <p:cNvSpPr>
            <a:spLocks noGrp="1"/>
          </p:cNvSpPr>
          <p:nvPr>
            <p:ph type="sldNum" sz="quarter" idx="10"/>
          </p:nvPr>
        </p:nvSpPr>
        <p:spPr>
          <a:xfrm>
            <a:off x="7922145" y="6446094"/>
            <a:ext cx="811213" cy="3778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934794588"/>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p:txBody>
          <a:bodyPr/>
          <a:lstStyle/>
          <a:p>
            <a:r>
              <a:rPr lang="en-US" b="1" dirty="0">
                <a:solidFill>
                  <a:schemeClr val="accent2"/>
                </a:solidFill>
              </a:rPr>
              <a:t>Neutron logging-3</a:t>
            </a:r>
            <a:endParaRPr lang="ru-RU" b="1" dirty="0">
              <a:solidFill>
                <a:schemeClr val="accent2"/>
              </a:solidFill>
            </a:endParaRPr>
          </a:p>
        </p:txBody>
      </p:sp>
      <p:sp>
        <p:nvSpPr>
          <p:cNvPr id="215047" name="Rectangle 7"/>
          <p:cNvSpPr>
            <a:spLocks noGrp="1" noChangeArrowheads="1"/>
          </p:cNvSpPr>
          <p:nvPr>
            <p:ph type="body" idx="1"/>
          </p:nvPr>
        </p:nvSpPr>
        <p:spPr>
          <a:xfrm>
            <a:off x="4572000" y="1556792"/>
            <a:ext cx="4824536" cy="4691608"/>
          </a:xfrm>
        </p:spPr>
        <p:txBody>
          <a:bodyPr/>
          <a:lstStyle/>
          <a:p>
            <a:r>
              <a:rPr lang="en-US" sz="2400" dirty="0"/>
              <a:t>"Neutron logging. A new geological method based on nuclear physics". </a:t>
            </a:r>
          </a:p>
          <a:p>
            <a:r>
              <a:rPr lang="en-US" sz="2400" dirty="0"/>
              <a:t>The first practical use of nuclear physics.</a:t>
            </a:r>
            <a:endParaRPr lang="ru-RU" sz="2400" dirty="0"/>
          </a:p>
          <a:p>
            <a:r>
              <a:rPr lang="en-US" sz="2400" dirty="0"/>
              <a:t>Obligatory procedure for the inspection of all new wells</a:t>
            </a:r>
            <a:endParaRPr lang="ru-RU" sz="2400" dirty="0"/>
          </a:p>
          <a:p>
            <a:r>
              <a:rPr lang="en-US" sz="2400" dirty="0"/>
              <a:t>Most lovely…</a:t>
            </a:r>
          </a:p>
          <a:p>
            <a:r>
              <a:rPr lang="en-US" sz="2400" dirty="0"/>
              <a:t>Ra-Be source - fast neutrons</a:t>
            </a:r>
          </a:p>
          <a:p>
            <a:r>
              <a:rPr lang="en-US" sz="2400" dirty="0"/>
              <a:t>How would one find a source of lower energy neutrons?</a:t>
            </a:r>
          </a:p>
          <a:p>
            <a:r>
              <a:rPr lang="en-US" sz="2400" dirty="0"/>
              <a:t>Meeting with L. </a:t>
            </a:r>
            <a:r>
              <a:rPr lang="en-US" sz="2400" dirty="0" err="1"/>
              <a:t>Kowarski</a:t>
            </a:r>
            <a:r>
              <a:rPr lang="en-US" sz="2400" dirty="0"/>
              <a:t>, H. </a:t>
            </a:r>
            <a:r>
              <a:rPr lang="en-US" sz="2400" dirty="0" err="1"/>
              <a:t>Halban</a:t>
            </a:r>
            <a:r>
              <a:rPr lang="en-US" sz="2400" dirty="0"/>
              <a:t>, E. Fermi</a:t>
            </a:r>
            <a:endParaRPr lang="ru-RU" sz="2400" dirty="0"/>
          </a:p>
        </p:txBody>
      </p:sp>
      <p:pic>
        <p:nvPicPr>
          <p:cNvPr id="2" name="Изображение 1" descr="нейтронная шахта.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1988840"/>
            <a:ext cx="5376598" cy="4032448"/>
          </a:xfrm>
          <a:prstGeom prst="rect">
            <a:avLst/>
          </a:prstGeom>
        </p:spPr>
      </p:pic>
      <p:sp>
        <p:nvSpPr>
          <p:cNvPr id="3" name="Дата 2">
            <a:extLst>
              <a:ext uri="{FF2B5EF4-FFF2-40B4-BE49-F238E27FC236}">
                <a16:creationId xmlns:a16="http://schemas.microsoft.com/office/drawing/2014/main" id="{2232C8BA-1868-D98F-1FDB-A8C0935DD4E0}"/>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8AD991A0-AA03-A780-D700-4B91CD174189}"/>
              </a:ext>
            </a:extLst>
          </p:cNvPr>
          <p:cNvSpPr>
            <a:spLocks noGrp="1"/>
          </p:cNvSpPr>
          <p:nvPr>
            <p:ph type="sldNum" sz="quarter" idx="12"/>
          </p:nvPr>
        </p:nvSpPr>
        <p:spPr/>
        <p:txBody>
          <a:bodyPr/>
          <a:lstStyle/>
          <a:p>
            <a:fld id="{1E2FABBC-7585-F44B-A8E4-E1E4278FBFA4}" type="slidenum">
              <a:rPr lang="ru-RU" smtClean="0"/>
              <a:pPr/>
              <a:t>33</a:t>
            </a:fld>
            <a:endParaRPr lang="ru-RU"/>
          </a:p>
        </p:txBody>
      </p:sp>
    </p:spTree>
    <p:extLst>
      <p:ext uri="{BB962C8B-B14F-4D97-AF65-F5344CB8AC3E}">
        <p14:creationId xmlns:p14="http://schemas.microsoft.com/office/powerpoint/2010/main" val="406428111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b="1">
                <a:solidFill>
                  <a:schemeClr val="accent2"/>
                </a:solidFill>
              </a:rPr>
              <a:t>Chalk River (1943-1949)</a:t>
            </a:r>
            <a:endParaRPr lang="ru-RU" b="1">
              <a:solidFill>
                <a:schemeClr val="accent2"/>
              </a:solidFill>
            </a:endParaRPr>
          </a:p>
        </p:txBody>
      </p:sp>
      <p:sp>
        <p:nvSpPr>
          <p:cNvPr id="218115" name="Rectangle 3"/>
          <p:cNvSpPr>
            <a:spLocks noGrp="1" noChangeArrowheads="1"/>
          </p:cNvSpPr>
          <p:nvPr>
            <p:ph type="body" idx="1"/>
          </p:nvPr>
        </p:nvSpPr>
        <p:spPr>
          <a:xfrm>
            <a:off x="4788024" y="1981200"/>
            <a:ext cx="4355976" cy="4400550"/>
          </a:xfrm>
        </p:spPr>
        <p:txBody>
          <a:bodyPr/>
          <a:lstStyle/>
          <a:p>
            <a:pPr>
              <a:lnSpc>
                <a:spcPct val="80000"/>
              </a:lnSpc>
            </a:pPr>
            <a:r>
              <a:rPr lang="en-US" sz="2400" dirty="0"/>
              <a:t>1943 Anglo-Canadian Research Reactor Project "Tube Alloys".</a:t>
            </a:r>
          </a:p>
          <a:p>
            <a:pPr>
              <a:lnSpc>
                <a:spcPct val="80000"/>
              </a:lnSpc>
            </a:pPr>
            <a:r>
              <a:rPr lang="en-US" sz="2400" dirty="0"/>
              <a:t>Chalk River NRX deuterium nuclear reactor </a:t>
            </a:r>
          </a:p>
          <a:p>
            <a:pPr>
              <a:lnSpc>
                <a:spcPct val="80000"/>
              </a:lnSpc>
            </a:pPr>
            <a:r>
              <a:rPr lang="en-US" sz="2400" dirty="0"/>
              <a:t>Calculated reactor size, conducted experiments on the interaction of neutrons with reactor materials.</a:t>
            </a:r>
            <a:endParaRPr lang="ru-RU" sz="2400" dirty="0"/>
          </a:p>
        </p:txBody>
      </p:sp>
      <p:pic>
        <p:nvPicPr>
          <p:cNvPr id="2" name="Изображение 1" descr="реактор  NR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2060848"/>
            <a:ext cx="5664630" cy="4248472"/>
          </a:xfrm>
          <a:prstGeom prst="rect">
            <a:avLst/>
          </a:prstGeom>
        </p:spPr>
      </p:pic>
      <p:sp>
        <p:nvSpPr>
          <p:cNvPr id="3" name="Дата 2">
            <a:extLst>
              <a:ext uri="{FF2B5EF4-FFF2-40B4-BE49-F238E27FC236}">
                <a16:creationId xmlns:a16="http://schemas.microsoft.com/office/drawing/2014/main" id="{D31C7283-8E52-1354-E83D-7AF1DEBCA2B8}"/>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AEE5E627-781A-C0BF-CDCE-6923F57E154C}"/>
              </a:ext>
            </a:extLst>
          </p:cNvPr>
          <p:cNvSpPr>
            <a:spLocks noGrp="1"/>
          </p:cNvSpPr>
          <p:nvPr>
            <p:ph type="sldNum" sz="quarter" idx="12"/>
          </p:nvPr>
        </p:nvSpPr>
        <p:spPr/>
        <p:txBody>
          <a:bodyPr/>
          <a:lstStyle/>
          <a:p>
            <a:fld id="{1E2FABBC-7585-F44B-A8E4-E1E4278FBFA4}" type="slidenum">
              <a:rPr lang="ru-RU" smtClean="0"/>
              <a:pPr/>
              <a:t>34</a:t>
            </a:fld>
            <a:endParaRPr lang="ru-RU"/>
          </a:p>
        </p:txBody>
      </p:sp>
    </p:spTree>
    <p:extLst>
      <p:ext uri="{BB962C8B-B14F-4D97-AF65-F5344CB8AC3E}">
        <p14:creationId xmlns:p14="http://schemas.microsoft.com/office/powerpoint/2010/main" val="13527246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609600"/>
            <a:ext cx="8458200" cy="1143000"/>
          </a:xfrm>
        </p:spPr>
        <p:txBody>
          <a:bodyPr/>
          <a:lstStyle/>
          <a:p>
            <a:r>
              <a:rPr lang="en-US" b="1" dirty="0">
                <a:solidFill>
                  <a:schemeClr val="accent2"/>
                </a:solidFill>
              </a:rPr>
              <a:t>What was Bruno doing in Chalk River?</a:t>
            </a:r>
            <a:endParaRPr lang="ru-RU" b="1" dirty="0">
              <a:solidFill>
                <a:schemeClr val="accent2"/>
              </a:solidFill>
            </a:endParaRPr>
          </a:p>
        </p:txBody>
      </p:sp>
      <p:sp>
        <p:nvSpPr>
          <p:cNvPr id="218115" name="Rectangle 3"/>
          <p:cNvSpPr>
            <a:spLocks noGrp="1" noChangeArrowheads="1"/>
          </p:cNvSpPr>
          <p:nvPr>
            <p:ph type="body" idx="1"/>
          </p:nvPr>
        </p:nvSpPr>
        <p:spPr>
          <a:xfrm>
            <a:off x="179512" y="1981200"/>
            <a:ext cx="9145016" cy="4400550"/>
          </a:xfrm>
        </p:spPr>
        <p:txBody>
          <a:bodyPr/>
          <a:lstStyle/>
          <a:p>
            <a:pPr>
              <a:lnSpc>
                <a:spcPct val="80000"/>
              </a:lnSpc>
            </a:pPr>
            <a:r>
              <a:rPr lang="en-US" sz="2800" dirty="0"/>
              <a:t>Proposed the first method of neutrino detection, 1946.</a:t>
            </a:r>
          </a:p>
          <a:p>
            <a:pPr marL="0" indent="0">
              <a:lnSpc>
                <a:spcPct val="80000"/>
              </a:lnSpc>
              <a:buNone/>
            </a:pPr>
            <a:r>
              <a:rPr lang="en-US" sz="2800" dirty="0"/>
              <a:t>	(pondered a real experience with a lorry ).</a:t>
            </a:r>
          </a:p>
          <a:p>
            <a:pPr marL="0" indent="0">
              <a:lnSpc>
                <a:spcPct val="80000"/>
              </a:lnSpc>
              <a:buNone/>
            </a:pPr>
            <a:endParaRPr lang="en-US" sz="2800" dirty="0"/>
          </a:p>
          <a:p>
            <a:pPr>
              <a:lnSpc>
                <a:spcPct val="80000"/>
              </a:lnSpc>
            </a:pPr>
            <a:r>
              <a:rPr lang="en-US" sz="2800" dirty="0"/>
              <a:t> The universality of the weak interaction, 1947.</a:t>
            </a:r>
          </a:p>
          <a:p>
            <a:pPr marL="0" indent="0">
              <a:lnSpc>
                <a:spcPct val="80000"/>
              </a:lnSpc>
              <a:buNone/>
            </a:pPr>
            <a:endParaRPr lang="en-US" sz="2800" dirty="0"/>
          </a:p>
          <a:p>
            <a:pPr>
              <a:lnSpc>
                <a:spcPct val="80000"/>
              </a:lnSpc>
            </a:pPr>
            <a:r>
              <a:rPr lang="en-US" sz="2800" dirty="0"/>
              <a:t> Muon decays into 3 particles. No decay </a:t>
            </a:r>
            <a:r>
              <a:rPr lang="en-US" sz="2800" dirty="0">
                <a:sym typeface="Symbol" charset="0"/>
              </a:rPr>
              <a:t>e</a:t>
            </a:r>
            <a:r>
              <a:rPr lang="en-US" sz="2800" dirty="0"/>
              <a:t>, 1948.</a:t>
            </a:r>
          </a:p>
          <a:p>
            <a:pPr>
              <a:lnSpc>
                <a:spcPct val="80000"/>
              </a:lnSpc>
            </a:pPr>
            <a:endParaRPr lang="en-US" sz="2800" dirty="0"/>
          </a:p>
          <a:p>
            <a:pPr>
              <a:lnSpc>
                <a:spcPct val="80000"/>
              </a:lnSpc>
            </a:pPr>
            <a:r>
              <a:rPr lang="en-US" sz="2800" dirty="0"/>
              <a:t> New mode of operation of proportional counters, 1949.</a:t>
            </a:r>
          </a:p>
          <a:p>
            <a:pPr>
              <a:lnSpc>
                <a:spcPct val="80000"/>
              </a:lnSpc>
            </a:pPr>
            <a:endParaRPr lang="en-US" sz="2800" dirty="0"/>
          </a:p>
          <a:p>
            <a:pPr>
              <a:lnSpc>
                <a:spcPct val="80000"/>
              </a:lnSpc>
            </a:pPr>
            <a:r>
              <a:rPr lang="en-US" sz="2800" dirty="0"/>
              <a:t> First limit on neutrino mass (m&lt;500 eV) from </a:t>
            </a:r>
            <a:r>
              <a:rPr lang="en-US" sz="2800" baseline="30000" dirty="0"/>
              <a:t>3</a:t>
            </a:r>
            <a:r>
              <a:rPr lang="en-US" sz="2800" dirty="0"/>
              <a:t>H decay measurements, 1949.</a:t>
            </a:r>
            <a:endParaRPr lang="ru-RU" sz="2800" dirty="0"/>
          </a:p>
        </p:txBody>
      </p:sp>
      <p:sp>
        <p:nvSpPr>
          <p:cNvPr id="3" name="Номер слайда 2">
            <a:extLst>
              <a:ext uri="{FF2B5EF4-FFF2-40B4-BE49-F238E27FC236}">
                <a16:creationId xmlns:a16="http://schemas.microsoft.com/office/drawing/2014/main" id="{847A28D8-A552-00B0-004B-043D3312F922}"/>
              </a:ext>
            </a:extLst>
          </p:cNvPr>
          <p:cNvSpPr>
            <a:spLocks noGrp="1"/>
          </p:cNvSpPr>
          <p:nvPr>
            <p:ph type="sldNum" sz="quarter" idx="12"/>
          </p:nvPr>
        </p:nvSpPr>
        <p:spPr/>
        <p:txBody>
          <a:bodyPr/>
          <a:lstStyle/>
          <a:p>
            <a:fld id="{1E2FABBC-7585-F44B-A8E4-E1E4278FBFA4}" type="slidenum">
              <a:rPr lang="ru-RU" smtClean="0"/>
              <a:pPr/>
              <a:t>35</a:t>
            </a:fld>
            <a:endParaRPr lang="ru-RU"/>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51520" y="116632"/>
            <a:ext cx="8206680" cy="1143000"/>
          </a:xfrm>
        </p:spPr>
        <p:txBody>
          <a:bodyPr/>
          <a:lstStyle/>
          <a:p>
            <a:r>
              <a:rPr lang="en-US" b="1" dirty="0">
                <a:solidFill>
                  <a:schemeClr val="accent2"/>
                </a:solidFill>
              </a:rPr>
              <a:t>First method of neutrino registration, 1946</a:t>
            </a:r>
            <a:endParaRPr lang="ru-RU" b="1" dirty="0">
              <a:solidFill>
                <a:schemeClr val="accent2"/>
              </a:solidFill>
            </a:endParaRPr>
          </a:p>
        </p:txBody>
      </p:sp>
      <p:sp>
        <p:nvSpPr>
          <p:cNvPr id="218115" name="Rectangle 3"/>
          <p:cNvSpPr>
            <a:spLocks noGrp="1" noChangeArrowheads="1"/>
          </p:cNvSpPr>
          <p:nvPr>
            <p:ph type="body" idx="1"/>
          </p:nvPr>
        </p:nvSpPr>
        <p:spPr>
          <a:xfrm>
            <a:off x="685800" y="1981200"/>
            <a:ext cx="7772400" cy="4400550"/>
          </a:xfrm>
        </p:spPr>
        <p:txBody>
          <a:bodyPr/>
          <a:lstStyle/>
          <a:p>
            <a:pPr>
              <a:lnSpc>
                <a:spcPct val="80000"/>
              </a:lnSpc>
            </a:pPr>
            <a:endParaRPr lang="ru-RU" sz="2800" dirty="0"/>
          </a:p>
        </p:txBody>
      </p:sp>
      <p:sp>
        <p:nvSpPr>
          <p:cNvPr id="2" name="Прямоугольник 1"/>
          <p:cNvSpPr/>
          <p:nvPr/>
        </p:nvSpPr>
        <p:spPr>
          <a:xfrm>
            <a:off x="0" y="1340767"/>
            <a:ext cx="8964488" cy="5262979"/>
          </a:xfrm>
          <a:prstGeom prst="rect">
            <a:avLst/>
          </a:prstGeom>
        </p:spPr>
        <p:txBody>
          <a:bodyPr wrap="square">
            <a:spAutoFit/>
          </a:bodyPr>
          <a:lstStyle/>
          <a:p>
            <a:r>
              <a:rPr lang="en-US" dirty="0"/>
              <a:t>“I have done a terrible thing. I have postulated a particle that cannot be detected”</a:t>
            </a:r>
            <a:endParaRPr lang="ru-RU" dirty="0"/>
          </a:p>
          <a:p>
            <a:r>
              <a:rPr lang="en-US" dirty="0"/>
              <a:t>						</a:t>
            </a:r>
            <a:r>
              <a:rPr lang="en-US" dirty="0" err="1"/>
              <a:t>W.Pauli</a:t>
            </a:r>
            <a:endParaRPr lang="ru-RU" dirty="0"/>
          </a:p>
          <a:p>
            <a:r>
              <a:rPr lang="en-US" u="sng" dirty="0" err="1"/>
              <a:t>H.Bethe</a:t>
            </a:r>
            <a:r>
              <a:rPr lang="en-US" u="sng" dirty="0"/>
              <a:t>, </a:t>
            </a:r>
            <a:r>
              <a:rPr lang="en-US" u="sng" dirty="0" err="1"/>
              <a:t>R.Peierls</a:t>
            </a:r>
            <a:r>
              <a:rPr lang="en-US" u="sng" dirty="0"/>
              <a:t>, 1932</a:t>
            </a:r>
            <a:endParaRPr lang="ru-RU" u="sng" dirty="0"/>
          </a:p>
          <a:p>
            <a:r>
              <a:rPr lang="en-US" dirty="0"/>
              <a:t>Interaction cross section of neutrinos with matter</a:t>
            </a:r>
          </a:p>
          <a:p>
            <a:r>
              <a:rPr lang="en-US" dirty="0"/>
              <a:t>E</a:t>
            </a:r>
            <a:r>
              <a:rPr lang="en-US" baseline="-25000" dirty="0">
                <a:sym typeface="Symbol"/>
              </a:rPr>
              <a:t></a:t>
            </a:r>
            <a:r>
              <a:rPr lang="en-US" dirty="0"/>
              <a:t> </a:t>
            </a:r>
            <a:r>
              <a:rPr lang="en-US" dirty="0">
                <a:sym typeface="Symbol"/>
              </a:rPr>
              <a:t></a:t>
            </a:r>
            <a:r>
              <a:rPr lang="ru-RU" dirty="0"/>
              <a:t> 1 </a:t>
            </a:r>
            <a:r>
              <a:rPr lang="en-US" dirty="0"/>
              <a:t>MeV</a:t>
            </a:r>
            <a:r>
              <a:rPr lang="ru-RU" dirty="0"/>
              <a:t>:   </a:t>
            </a:r>
            <a:r>
              <a:rPr lang="en-US" dirty="0">
                <a:sym typeface="Symbol"/>
              </a:rPr>
              <a:t></a:t>
            </a:r>
            <a:r>
              <a:rPr lang="en-US" dirty="0"/>
              <a:t> </a:t>
            </a:r>
            <a:r>
              <a:rPr lang="en-US" dirty="0">
                <a:sym typeface="Symbol"/>
              </a:rPr>
              <a:t></a:t>
            </a:r>
            <a:r>
              <a:rPr lang="ru-RU" dirty="0"/>
              <a:t> 10</a:t>
            </a:r>
            <a:r>
              <a:rPr lang="ru-RU" baseline="30000" dirty="0"/>
              <a:t>-43</a:t>
            </a:r>
            <a:r>
              <a:rPr lang="ru-RU" dirty="0"/>
              <a:t> </a:t>
            </a:r>
            <a:r>
              <a:rPr lang="en-US" dirty="0"/>
              <a:t>cm</a:t>
            </a:r>
            <a:r>
              <a:rPr lang="ru-RU" baseline="30000" dirty="0"/>
              <a:t>2</a:t>
            </a:r>
            <a:endParaRPr lang="ru-RU" dirty="0"/>
          </a:p>
          <a:p>
            <a:pPr marL="342900" indent="-342900">
              <a:buFont typeface="Symbol" charset="0"/>
              <a:buChar char="l"/>
            </a:pPr>
            <a:r>
              <a:rPr lang="ru-RU" dirty="0"/>
              <a:t>(</a:t>
            </a:r>
            <a:r>
              <a:rPr lang="en-US" dirty="0"/>
              <a:t>H</a:t>
            </a:r>
            <a:r>
              <a:rPr lang="ru-RU" baseline="-25000" dirty="0"/>
              <a:t>2</a:t>
            </a:r>
            <a:r>
              <a:rPr lang="en-US" dirty="0"/>
              <a:t>O</a:t>
            </a:r>
            <a:r>
              <a:rPr lang="ru-RU" dirty="0"/>
              <a:t>) </a:t>
            </a:r>
            <a:r>
              <a:rPr lang="en-US" dirty="0">
                <a:sym typeface="Symbol"/>
              </a:rPr>
              <a:t></a:t>
            </a:r>
            <a:r>
              <a:rPr lang="ru-RU" dirty="0"/>
              <a:t> 10</a:t>
            </a:r>
            <a:r>
              <a:rPr lang="ru-RU" baseline="30000" dirty="0"/>
              <a:t>20</a:t>
            </a:r>
            <a:r>
              <a:rPr lang="ru-RU" dirty="0"/>
              <a:t> </a:t>
            </a:r>
            <a:r>
              <a:rPr lang="en-US" dirty="0"/>
              <a:t>cm</a:t>
            </a:r>
            <a:r>
              <a:rPr lang="ru-RU" dirty="0"/>
              <a:t> = </a:t>
            </a:r>
            <a:r>
              <a:rPr lang="en-US" dirty="0"/>
              <a:t>35</a:t>
            </a:r>
            <a:r>
              <a:rPr lang="ru-RU" dirty="0"/>
              <a:t> </a:t>
            </a:r>
            <a:r>
              <a:rPr lang="en-US" dirty="0"/>
              <a:t>light years</a:t>
            </a:r>
            <a:endParaRPr lang="ru-RU" dirty="0"/>
          </a:p>
          <a:p>
            <a:endParaRPr lang="ru-RU" dirty="0"/>
          </a:p>
          <a:p>
            <a:r>
              <a:rPr lang="en-US" u="sng" dirty="0" err="1"/>
              <a:t>B.Pontecorvo</a:t>
            </a:r>
            <a:r>
              <a:rPr lang="en-US" u="sng" dirty="0"/>
              <a:t> 194</a:t>
            </a:r>
            <a:r>
              <a:rPr lang="ru-RU" u="sng" dirty="0"/>
              <a:t>6</a:t>
            </a:r>
            <a:r>
              <a:rPr lang="en-US" u="sng" dirty="0"/>
              <a:t> </a:t>
            </a:r>
            <a:endParaRPr lang="ru-RU" u="sng" dirty="0"/>
          </a:p>
          <a:p>
            <a:r>
              <a:rPr lang="en-US" dirty="0">
                <a:sym typeface="Symbol"/>
              </a:rPr>
              <a:t>				</a:t>
            </a:r>
            <a:r>
              <a:rPr lang="ru-RU" dirty="0"/>
              <a:t> + </a:t>
            </a:r>
            <a:r>
              <a:rPr lang="ru-RU" baseline="30000" dirty="0"/>
              <a:t>37</a:t>
            </a:r>
            <a:r>
              <a:rPr lang="en-US" dirty="0" err="1"/>
              <a:t>Cl</a:t>
            </a:r>
            <a:r>
              <a:rPr lang="en-US" dirty="0"/>
              <a:t> </a:t>
            </a:r>
            <a:r>
              <a:rPr lang="en-US" dirty="0">
                <a:sym typeface="Symbol"/>
              </a:rPr>
              <a:t></a:t>
            </a:r>
            <a:r>
              <a:rPr lang="en-US" dirty="0"/>
              <a:t>e</a:t>
            </a:r>
            <a:r>
              <a:rPr lang="en-US" baseline="30000" dirty="0">
                <a:sym typeface="Symbol"/>
              </a:rPr>
              <a:t></a:t>
            </a:r>
            <a:r>
              <a:rPr lang="ru-RU" dirty="0"/>
              <a:t> + </a:t>
            </a:r>
            <a:r>
              <a:rPr lang="ru-RU" baseline="30000" dirty="0"/>
              <a:t>37</a:t>
            </a:r>
            <a:r>
              <a:rPr lang="en-US" dirty="0" err="1"/>
              <a:t>Ar</a:t>
            </a:r>
            <a:endParaRPr lang="ru-RU" dirty="0"/>
          </a:p>
          <a:p>
            <a:pPr marL="342900" indent="-342900">
              <a:buFont typeface="Arial" panose="020B0604020202020204" pitchFamily="34" charset="0"/>
              <a:buChar char="•"/>
            </a:pPr>
            <a:r>
              <a:rPr lang="en-US" dirty="0"/>
              <a:t>Argon -37 is radioactive, </a:t>
            </a:r>
          </a:p>
          <a:p>
            <a:pPr marL="342900" indent="-342900">
              <a:buFont typeface="Arial" panose="020B0604020202020204" pitchFamily="34" charset="0"/>
              <a:buChar char="•"/>
            </a:pPr>
            <a:r>
              <a:rPr lang="en-US" dirty="0"/>
              <a:t>half-life T=35.04 days</a:t>
            </a:r>
          </a:p>
          <a:p>
            <a:pPr marL="342900" indent="-342900">
              <a:buFont typeface="Arial" panose="020B0604020202020204" pitchFamily="34" charset="0"/>
              <a:buChar char="•"/>
            </a:pPr>
            <a:r>
              <a:rPr lang="en-US" dirty="0"/>
              <a:t>Electron capture e</a:t>
            </a:r>
            <a:r>
              <a:rPr lang="en-US" baseline="30000" dirty="0">
                <a:sym typeface="Symbol"/>
              </a:rPr>
              <a:t></a:t>
            </a:r>
            <a:r>
              <a:rPr lang="ru-RU" dirty="0"/>
              <a:t> + </a:t>
            </a:r>
            <a:r>
              <a:rPr lang="ru-RU" baseline="30000" dirty="0"/>
              <a:t>37</a:t>
            </a:r>
            <a:r>
              <a:rPr lang="en-US" dirty="0" err="1"/>
              <a:t>Ar</a:t>
            </a:r>
            <a:r>
              <a:rPr lang="en-US" dirty="0">
                <a:sym typeface="Symbol"/>
              </a:rPr>
              <a:t></a:t>
            </a:r>
            <a:r>
              <a:rPr lang="en-US" dirty="0"/>
              <a:t> </a:t>
            </a:r>
            <a:r>
              <a:rPr lang="ru-RU" baseline="30000" dirty="0"/>
              <a:t>37</a:t>
            </a:r>
            <a:r>
              <a:rPr lang="en-US" dirty="0"/>
              <a:t>Cl</a:t>
            </a:r>
            <a:r>
              <a:rPr lang="ru-RU" dirty="0"/>
              <a:t>  </a:t>
            </a:r>
            <a:r>
              <a:rPr lang="en-US" dirty="0"/>
              <a:t>with</a:t>
            </a:r>
            <a:r>
              <a:rPr lang="ru-RU" dirty="0"/>
              <a:t> </a:t>
            </a:r>
            <a:r>
              <a:rPr lang="en-US" dirty="0"/>
              <a:t>Auger</a:t>
            </a:r>
            <a:r>
              <a:rPr lang="ru-RU" dirty="0"/>
              <a:t>-</a:t>
            </a:r>
            <a:r>
              <a:rPr lang="en-US" dirty="0"/>
              <a:t>electron</a:t>
            </a:r>
            <a:r>
              <a:rPr lang="ru-RU" dirty="0"/>
              <a:t> 2.82 </a:t>
            </a:r>
            <a:r>
              <a:rPr lang="en-US" dirty="0"/>
              <a:t>keV</a:t>
            </a:r>
            <a:endParaRPr lang="ru-RU" dirty="0"/>
          </a:p>
          <a:p>
            <a:pPr marL="342900" indent="-342900">
              <a:buFont typeface="Arial" panose="020B0604020202020204" pitchFamily="34" charset="0"/>
              <a:buChar char="•"/>
            </a:pPr>
            <a:r>
              <a:rPr lang="ru-RU" b="1" dirty="0">
                <a:solidFill>
                  <a:schemeClr val="accent2"/>
                </a:solidFill>
              </a:rPr>
              <a:t>10 </a:t>
            </a:r>
            <a:r>
              <a:rPr lang="en-US" b="1" dirty="0">
                <a:solidFill>
                  <a:schemeClr val="accent2"/>
                </a:solidFill>
              </a:rPr>
              <a:t>atoms of</a:t>
            </a:r>
            <a:r>
              <a:rPr lang="ru-RU" b="1" dirty="0">
                <a:solidFill>
                  <a:schemeClr val="accent2"/>
                </a:solidFill>
              </a:rPr>
              <a:t> </a:t>
            </a:r>
            <a:r>
              <a:rPr lang="en-US" b="1" baseline="30000" dirty="0">
                <a:solidFill>
                  <a:schemeClr val="accent2"/>
                </a:solidFill>
              </a:rPr>
              <a:t>37</a:t>
            </a:r>
            <a:r>
              <a:rPr lang="en-US" b="1" dirty="0">
                <a:solidFill>
                  <a:schemeClr val="accent2"/>
                </a:solidFill>
              </a:rPr>
              <a:t>Ar per month from</a:t>
            </a:r>
            <a:r>
              <a:rPr lang="ru-RU" b="1" dirty="0">
                <a:solidFill>
                  <a:schemeClr val="accent2"/>
                </a:solidFill>
              </a:rPr>
              <a:t> 10</a:t>
            </a:r>
            <a:r>
              <a:rPr lang="ru-RU" b="1" baseline="30000" dirty="0">
                <a:solidFill>
                  <a:schemeClr val="accent2"/>
                </a:solidFill>
              </a:rPr>
              <a:t>30</a:t>
            </a:r>
            <a:r>
              <a:rPr lang="ru-RU" b="1" dirty="0">
                <a:solidFill>
                  <a:schemeClr val="accent2"/>
                </a:solidFill>
              </a:rPr>
              <a:t> </a:t>
            </a:r>
            <a:r>
              <a:rPr lang="en-US" b="1" dirty="0">
                <a:solidFill>
                  <a:schemeClr val="accent2"/>
                </a:solidFill>
              </a:rPr>
              <a:t>atoms of substance!</a:t>
            </a:r>
            <a:endParaRPr lang="ru-RU" b="1" dirty="0">
              <a:solidFill>
                <a:schemeClr val="accent2"/>
              </a:solidFill>
            </a:endParaRPr>
          </a:p>
        </p:txBody>
      </p:sp>
      <p:sp>
        <p:nvSpPr>
          <p:cNvPr id="4" name="Номер слайда 3">
            <a:extLst>
              <a:ext uri="{FF2B5EF4-FFF2-40B4-BE49-F238E27FC236}">
                <a16:creationId xmlns:a16="http://schemas.microsoft.com/office/drawing/2014/main" id="{71AEC680-84A5-8F6E-9A85-29AD49438F4D}"/>
              </a:ext>
            </a:extLst>
          </p:cNvPr>
          <p:cNvSpPr>
            <a:spLocks noGrp="1"/>
          </p:cNvSpPr>
          <p:nvPr>
            <p:ph type="sldNum" sz="quarter" idx="12"/>
          </p:nvPr>
        </p:nvSpPr>
        <p:spPr/>
        <p:txBody>
          <a:bodyPr/>
          <a:lstStyle/>
          <a:p>
            <a:fld id="{1E2FABBC-7585-F44B-A8E4-E1E4278FBFA4}" type="slidenum">
              <a:rPr lang="ru-RU" smtClean="0"/>
              <a:pPr/>
              <a:t>36</a:t>
            </a:fld>
            <a:endParaRPr lang="ru-RU" dirty="0"/>
          </a:p>
        </p:txBody>
      </p:sp>
    </p:spTree>
    <p:extLst>
      <p:ext uri="{BB962C8B-B14F-4D97-AF65-F5344CB8AC3E}">
        <p14:creationId xmlns:p14="http://schemas.microsoft.com/office/powerpoint/2010/main" val="39533858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51520" y="116632"/>
            <a:ext cx="8206680" cy="1143000"/>
          </a:xfrm>
        </p:spPr>
        <p:txBody>
          <a:bodyPr/>
          <a:lstStyle/>
          <a:p>
            <a:r>
              <a:rPr lang="en-US" b="1" dirty="0">
                <a:solidFill>
                  <a:schemeClr val="accent2"/>
                </a:solidFill>
              </a:rPr>
              <a:t>Universality of the weak interaction, 1947</a:t>
            </a:r>
            <a:endParaRPr lang="ru-RU" b="1" dirty="0">
              <a:solidFill>
                <a:schemeClr val="accent2"/>
              </a:solidFill>
            </a:endParaRPr>
          </a:p>
        </p:txBody>
      </p:sp>
      <p:pic>
        <p:nvPicPr>
          <p:cNvPr id="2" name="Рисунок 1">
            <a:extLst>
              <a:ext uri="{FF2B5EF4-FFF2-40B4-BE49-F238E27FC236}">
                <a16:creationId xmlns:a16="http://schemas.microsoft.com/office/drawing/2014/main" id="{8BD52507-F50B-B146-84B8-C58143FB7829}"/>
              </a:ext>
            </a:extLst>
          </p:cNvPr>
          <p:cNvPicPr>
            <a:picLocks noChangeAspect="1"/>
          </p:cNvPicPr>
          <p:nvPr/>
        </p:nvPicPr>
        <p:blipFill>
          <a:blip r:embed="rId2"/>
          <a:stretch>
            <a:fillRect/>
          </a:stretch>
        </p:blipFill>
        <p:spPr>
          <a:xfrm>
            <a:off x="286834" y="1700808"/>
            <a:ext cx="3360118" cy="4760168"/>
          </a:xfrm>
          <a:prstGeom prst="rect">
            <a:avLst/>
          </a:prstGeom>
        </p:spPr>
      </p:pic>
      <p:sp>
        <p:nvSpPr>
          <p:cNvPr id="4" name="TextBox 3">
            <a:extLst>
              <a:ext uri="{FF2B5EF4-FFF2-40B4-BE49-F238E27FC236}">
                <a16:creationId xmlns:a16="http://schemas.microsoft.com/office/drawing/2014/main" id="{886096D7-0171-7FCD-0767-767E96D57CF1}"/>
              </a:ext>
            </a:extLst>
          </p:cNvPr>
          <p:cNvSpPr txBox="1"/>
          <p:nvPr/>
        </p:nvSpPr>
        <p:spPr>
          <a:xfrm>
            <a:off x="3910571" y="1700808"/>
            <a:ext cx="4572000" cy="1569660"/>
          </a:xfrm>
          <a:prstGeom prst="rect">
            <a:avLst/>
          </a:prstGeom>
          <a:noFill/>
        </p:spPr>
        <p:txBody>
          <a:bodyPr wrap="square">
            <a:spAutoFit/>
          </a:bodyPr>
          <a:lstStyle/>
          <a:p>
            <a:pPr>
              <a:lnSpc>
                <a:spcPct val="80000"/>
              </a:lnSpc>
            </a:pPr>
            <a:r>
              <a:rPr lang="en-US" sz="2400" dirty="0"/>
              <a:t>We notice that the probability (about 10</a:t>
            </a:r>
            <a:r>
              <a:rPr lang="en-US" sz="2400" baseline="30000" dirty="0"/>
              <a:t>6</a:t>
            </a:r>
            <a:r>
              <a:rPr lang="en-US" sz="2400" dirty="0"/>
              <a:t> sec</a:t>
            </a:r>
            <a:r>
              <a:rPr lang="en-US" sz="2400" baseline="30000" dirty="0"/>
              <a:t>-1</a:t>
            </a:r>
            <a:r>
              <a:rPr lang="en-US" sz="2400" dirty="0"/>
              <a:t>) of capture of a bound negative meson is of the order o</a:t>
            </a:r>
            <a:r>
              <a:rPr lang="ru-RU" dirty="0" err="1"/>
              <a:t>f</a:t>
            </a:r>
            <a:r>
              <a:rPr lang="en-US" sz="2400" dirty="0"/>
              <a:t> the probability of ordinary K-capture processes…</a:t>
            </a:r>
          </a:p>
        </p:txBody>
      </p:sp>
      <p:sp>
        <p:nvSpPr>
          <p:cNvPr id="6" name="TextBox 5">
            <a:extLst>
              <a:ext uri="{FF2B5EF4-FFF2-40B4-BE49-F238E27FC236}">
                <a16:creationId xmlns:a16="http://schemas.microsoft.com/office/drawing/2014/main" id="{DDCC9B7C-E053-0C44-411C-86DBBAA3A848}"/>
              </a:ext>
            </a:extLst>
          </p:cNvPr>
          <p:cNvSpPr txBox="1"/>
          <p:nvPr/>
        </p:nvSpPr>
        <p:spPr>
          <a:xfrm>
            <a:off x="3910571" y="3609995"/>
            <a:ext cx="4572000" cy="1865126"/>
          </a:xfrm>
          <a:prstGeom prst="rect">
            <a:avLst/>
          </a:prstGeom>
          <a:noFill/>
        </p:spPr>
        <p:txBody>
          <a:bodyPr wrap="square">
            <a:spAutoFit/>
          </a:bodyPr>
          <a:lstStyle/>
          <a:p>
            <a:pPr>
              <a:lnSpc>
                <a:spcPct val="80000"/>
              </a:lnSpc>
            </a:pPr>
            <a:r>
              <a:rPr lang="en-US" sz="2400" dirty="0"/>
              <a:t>We assume that this is significant and wish to discuss the possibility of a fundamental analogy between β-processes and processes of emission or absorption of charged mesons.</a:t>
            </a:r>
          </a:p>
        </p:txBody>
      </p:sp>
      <p:sp>
        <p:nvSpPr>
          <p:cNvPr id="8" name="TextBox 7">
            <a:extLst>
              <a:ext uri="{FF2B5EF4-FFF2-40B4-BE49-F238E27FC236}">
                <a16:creationId xmlns:a16="http://schemas.microsoft.com/office/drawing/2014/main" id="{7B7008BA-D901-0CA8-3011-8E2288FA3A3C}"/>
              </a:ext>
            </a:extLst>
          </p:cNvPr>
          <p:cNvSpPr txBox="1"/>
          <p:nvPr/>
        </p:nvSpPr>
        <p:spPr>
          <a:xfrm>
            <a:off x="4067944" y="6158258"/>
            <a:ext cx="4572000" cy="387798"/>
          </a:xfrm>
          <a:prstGeom prst="rect">
            <a:avLst/>
          </a:prstGeom>
          <a:noFill/>
        </p:spPr>
        <p:txBody>
          <a:bodyPr wrap="square">
            <a:spAutoFit/>
          </a:bodyPr>
          <a:lstStyle/>
          <a:p>
            <a:pPr>
              <a:lnSpc>
                <a:spcPct val="80000"/>
              </a:lnSpc>
            </a:pPr>
            <a:r>
              <a:rPr lang="en-US" sz="2400" dirty="0" err="1"/>
              <a:t>Phys.Rev</a:t>
            </a:r>
            <a:r>
              <a:rPr lang="en-US" sz="2400" dirty="0"/>
              <a:t>. 72 (1947) 246</a:t>
            </a:r>
            <a:endParaRPr lang="ru-RU" sz="2400" dirty="0"/>
          </a:p>
        </p:txBody>
      </p:sp>
      <p:sp>
        <p:nvSpPr>
          <p:cNvPr id="3" name="Дата 2">
            <a:extLst>
              <a:ext uri="{FF2B5EF4-FFF2-40B4-BE49-F238E27FC236}">
                <a16:creationId xmlns:a16="http://schemas.microsoft.com/office/drawing/2014/main" id="{3AA66175-B53F-BCC5-3778-A0BCD675BE10}"/>
              </a:ext>
            </a:extLst>
          </p:cNvPr>
          <p:cNvSpPr>
            <a:spLocks noGrp="1"/>
          </p:cNvSpPr>
          <p:nvPr>
            <p:ph type="dt" sz="half" idx="10"/>
          </p:nvPr>
        </p:nvSpPr>
        <p:spPr/>
        <p:txBody>
          <a:bodyPr/>
          <a:lstStyle/>
          <a:p>
            <a:r>
              <a:rPr lang="ru-RU"/>
              <a:t>AYSS-23</a:t>
            </a:r>
          </a:p>
        </p:txBody>
      </p:sp>
      <p:sp>
        <p:nvSpPr>
          <p:cNvPr id="5" name="Номер слайда 4">
            <a:extLst>
              <a:ext uri="{FF2B5EF4-FFF2-40B4-BE49-F238E27FC236}">
                <a16:creationId xmlns:a16="http://schemas.microsoft.com/office/drawing/2014/main" id="{FB8EBA9E-1A26-1CC7-2EDD-ECC7E586F459}"/>
              </a:ext>
            </a:extLst>
          </p:cNvPr>
          <p:cNvSpPr>
            <a:spLocks noGrp="1"/>
          </p:cNvSpPr>
          <p:nvPr>
            <p:ph type="sldNum" sz="quarter" idx="12"/>
          </p:nvPr>
        </p:nvSpPr>
        <p:spPr/>
        <p:txBody>
          <a:bodyPr/>
          <a:lstStyle/>
          <a:p>
            <a:fld id="{1E2FABBC-7585-F44B-A8E4-E1E4278FBFA4}" type="slidenum">
              <a:rPr lang="ru-RU" smtClean="0"/>
              <a:pPr/>
              <a:t>37</a:t>
            </a:fld>
            <a:endParaRPr lang="ru-RU"/>
          </a:p>
        </p:txBody>
      </p:sp>
    </p:spTree>
    <p:extLst>
      <p:ext uri="{BB962C8B-B14F-4D97-AF65-F5344CB8AC3E}">
        <p14:creationId xmlns:p14="http://schemas.microsoft.com/office/powerpoint/2010/main" val="29321923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67591" y="190500"/>
            <a:ext cx="7772400" cy="1143000"/>
          </a:xfrm>
        </p:spPr>
        <p:txBody>
          <a:bodyPr/>
          <a:lstStyle/>
          <a:p>
            <a:r>
              <a:rPr lang="en-US" b="1" dirty="0">
                <a:solidFill>
                  <a:schemeClr val="accent2"/>
                </a:solidFill>
              </a:rPr>
              <a:t>Muon decays, 1948</a:t>
            </a:r>
            <a:endParaRPr lang="ru-RU" b="1" dirty="0">
              <a:solidFill>
                <a:schemeClr val="accent2"/>
              </a:solidFill>
            </a:endParaRPr>
          </a:p>
        </p:txBody>
      </p:sp>
      <p:sp>
        <p:nvSpPr>
          <p:cNvPr id="3" name="Содержимое 2"/>
          <p:cNvSpPr>
            <a:spLocks noGrp="1"/>
          </p:cNvSpPr>
          <p:nvPr>
            <p:ph idx="1"/>
          </p:nvPr>
        </p:nvSpPr>
        <p:spPr>
          <a:xfrm>
            <a:off x="0" y="1124744"/>
            <a:ext cx="9144000" cy="4114800"/>
          </a:xfrm>
        </p:spPr>
        <p:txBody>
          <a:bodyPr/>
          <a:lstStyle/>
          <a:p>
            <a:r>
              <a:rPr lang="en-US" dirty="0"/>
              <a:t>The </a:t>
            </a:r>
            <a:r>
              <a:rPr lang="en-US" dirty="0" err="1"/>
              <a:t>Conversi-Pancini-Piccioni</a:t>
            </a:r>
            <a:r>
              <a:rPr lang="en-US" dirty="0"/>
              <a:t> experiment</a:t>
            </a:r>
          </a:p>
          <a:p>
            <a:r>
              <a:rPr lang="en-US" sz="2000" dirty="0"/>
              <a:t>"As soon as I read the paper by </a:t>
            </a:r>
            <a:r>
              <a:rPr lang="en-US" sz="2000" dirty="0" err="1"/>
              <a:t>Conversi</a:t>
            </a:r>
            <a:r>
              <a:rPr lang="en-US" sz="2000" dirty="0"/>
              <a:t> et al. ... I was literally captivated by the particle we now call the muon. It was indeed an intriguing particle: 'ordered' by Yukawa and discovered by Anderson, it was, as </a:t>
            </a:r>
            <a:r>
              <a:rPr lang="en-US" sz="2000" dirty="0" err="1"/>
              <a:t>Conversee</a:t>
            </a:r>
            <a:r>
              <a:rPr lang="en-US" sz="2000" dirty="0"/>
              <a:t> et al. discovered, actually nothing like the Yukawa particle! </a:t>
            </a:r>
          </a:p>
          <a:p>
            <a:r>
              <a:rPr lang="en-US" sz="2000" dirty="0"/>
              <a:t>	I felt myself swept by the antidogmatic wind and started asking a lot of questions like:</a:t>
            </a:r>
          </a:p>
          <a:p>
            <a:pPr marL="400050" lvl="1" indent="0">
              <a:buNone/>
            </a:pPr>
            <a:r>
              <a:rPr lang="en-US" sz="2000" dirty="0"/>
              <a:t>- Why does the spin of a muon have to be integer?</a:t>
            </a:r>
          </a:p>
          <a:p>
            <a:pPr marL="400050" lvl="1" indent="0">
              <a:buNone/>
            </a:pPr>
            <a:r>
              <a:rPr lang="en-US" sz="2000" dirty="0"/>
              <a:t>- Who says a muon must decay into an electron and a neutrino, not an electron and two neutrinos or an electron and a photon?</a:t>
            </a:r>
          </a:p>
          <a:p>
            <a:pPr marL="400050" lvl="1" indent="0">
              <a:buNone/>
            </a:pPr>
            <a:r>
              <a:rPr lang="en-US" sz="2000" dirty="0"/>
              <a:t>- Is the charged particle flying out when the muon decays an electron?</a:t>
            </a:r>
          </a:p>
          <a:p>
            <a:pPr marL="400050" lvl="1" indent="0">
              <a:buNone/>
            </a:pPr>
            <a:r>
              <a:rPr lang="en-US" sz="2000" dirty="0"/>
              <a:t>- Are particles other than the electron and neutrino emitted in muon decay?</a:t>
            </a:r>
          </a:p>
          <a:p>
            <a:pPr marL="400050" lvl="1" indent="0">
              <a:buNone/>
            </a:pPr>
            <a:r>
              <a:rPr lang="en-US" sz="2000" dirty="0"/>
              <a:t>- In what form is energy released when a muon is captured by the nucleus?"</a:t>
            </a:r>
            <a:endParaRPr lang="ru-RU" sz="2000" dirty="0"/>
          </a:p>
          <a:p>
            <a:pPr marL="0" indent="0">
              <a:buNone/>
            </a:pPr>
            <a:endParaRPr lang="ru-RU" dirty="0"/>
          </a:p>
        </p:txBody>
      </p:sp>
      <p:sp>
        <p:nvSpPr>
          <p:cNvPr id="4" name="Дата 3">
            <a:extLst>
              <a:ext uri="{FF2B5EF4-FFF2-40B4-BE49-F238E27FC236}">
                <a16:creationId xmlns:a16="http://schemas.microsoft.com/office/drawing/2014/main" id="{345063D8-4B68-D14E-36C0-AB70B0AC487A}"/>
              </a:ext>
            </a:extLst>
          </p:cNvPr>
          <p:cNvSpPr>
            <a:spLocks noGrp="1"/>
          </p:cNvSpPr>
          <p:nvPr>
            <p:ph type="dt" sz="half" idx="10"/>
          </p:nvPr>
        </p:nvSpPr>
        <p:spPr/>
        <p:txBody>
          <a:bodyPr/>
          <a:lstStyle/>
          <a:p>
            <a:r>
              <a:rPr lang="ru-RU"/>
              <a:t>AYSS-23</a:t>
            </a:r>
          </a:p>
        </p:txBody>
      </p:sp>
      <p:sp>
        <p:nvSpPr>
          <p:cNvPr id="5" name="Номер слайда 4">
            <a:extLst>
              <a:ext uri="{FF2B5EF4-FFF2-40B4-BE49-F238E27FC236}">
                <a16:creationId xmlns:a16="http://schemas.microsoft.com/office/drawing/2014/main" id="{E9D49BDF-18BB-C750-A67B-B40944FBE4F8}"/>
              </a:ext>
            </a:extLst>
          </p:cNvPr>
          <p:cNvSpPr>
            <a:spLocks noGrp="1"/>
          </p:cNvSpPr>
          <p:nvPr>
            <p:ph type="sldNum" sz="quarter" idx="12"/>
          </p:nvPr>
        </p:nvSpPr>
        <p:spPr/>
        <p:txBody>
          <a:bodyPr/>
          <a:lstStyle/>
          <a:p>
            <a:fld id="{1E2FABBC-7585-F44B-A8E4-E1E4278FBFA4}" type="slidenum">
              <a:rPr lang="ru-RU" smtClean="0"/>
              <a:pPr/>
              <a:t>38</a:t>
            </a:fld>
            <a:endParaRPr lang="ru-RU"/>
          </a:p>
        </p:txBody>
      </p:sp>
    </p:spTree>
    <p:extLst>
      <p:ext uri="{BB962C8B-B14F-4D97-AF65-F5344CB8AC3E}">
        <p14:creationId xmlns:p14="http://schemas.microsoft.com/office/powerpoint/2010/main" val="3792424540"/>
      </p:ext>
    </p:extLst>
  </p:cSld>
  <p:clrMapOvr>
    <a:masterClrMapping/>
  </p:clrMapOvr>
  <p:transition>
    <p:wedg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609600"/>
            <a:ext cx="8458200" cy="1143000"/>
          </a:xfrm>
        </p:spPr>
        <p:txBody>
          <a:bodyPr/>
          <a:lstStyle/>
          <a:p>
            <a:r>
              <a:rPr lang="en-US" b="1" dirty="0">
                <a:solidFill>
                  <a:schemeClr val="accent2"/>
                </a:solidFill>
              </a:rPr>
              <a:t>What was Bruno doing in Chalk River?</a:t>
            </a:r>
            <a:endParaRPr lang="ru-RU" b="1" dirty="0">
              <a:solidFill>
                <a:schemeClr val="accent2"/>
              </a:solidFill>
            </a:endParaRPr>
          </a:p>
        </p:txBody>
      </p:sp>
      <p:sp>
        <p:nvSpPr>
          <p:cNvPr id="218115" name="Rectangle 3"/>
          <p:cNvSpPr>
            <a:spLocks noGrp="1" noChangeArrowheads="1"/>
          </p:cNvSpPr>
          <p:nvPr>
            <p:ph type="body" idx="1"/>
          </p:nvPr>
        </p:nvSpPr>
        <p:spPr>
          <a:xfrm>
            <a:off x="0" y="2076450"/>
            <a:ext cx="9145016" cy="4400550"/>
          </a:xfrm>
        </p:spPr>
        <p:txBody>
          <a:bodyPr/>
          <a:lstStyle/>
          <a:p>
            <a:pPr marL="0" indent="0">
              <a:lnSpc>
                <a:spcPct val="80000"/>
              </a:lnSpc>
              <a:buNone/>
            </a:pPr>
            <a:r>
              <a:rPr lang="en-US" sz="2800" dirty="0">
                <a:effectLst/>
                <a:latin typeface="Times New Roman" panose="02020603050405020304" pitchFamily="18" charset="0"/>
                <a:ea typeface="Times New Roman" panose="02020603050405020304" pitchFamily="18" charset="0"/>
              </a:rPr>
              <a:t>"We worked in the reactor laboratory and therefore felt some guilt in dealing with cosmic rays. It is true that our head, V. Sargent ... </a:t>
            </a:r>
            <a:r>
              <a:rPr lang="en-US" sz="2800" dirty="0" err="1">
                <a:effectLst/>
                <a:latin typeface="Times New Roman" panose="02020603050405020304" pitchFamily="18" charset="0"/>
                <a:ea typeface="Times New Roman" panose="02020603050405020304" pitchFamily="18" charset="0"/>
              </a:rPr>
              <a:t>favoured</a:t>
            </a:r>
            <a:r>
              <a:rPr lang="en-US" sz="2800" dirty="0">
                <a:effectLst/>
                <a:latin typeface="Times New Roman" panose="02020603050405020304" pitchFamily="18" charset="0"/>
                <a:ea typeface="Times New Roman" panose="02020603050405020304" pitchFamily="18" charset="0"/>
              </a:rPr>
              <a:t> our activities. Still, I can't forget how reluctant Ted and I were to spend lab funds and how happy we were when Ted invented the 'threshold amplifier' which saved a lot of counters, allowing us to greatly increase the efficiency of photon registration." </a:t>
            </a:r>
          </a:p>
          <a:p>
            <a:pPr>
              <a:lnSpc>
                <a:spcPct val="80000"/>
              </a:lnSpc>
            </a:pPr>
            <a:endParaRPr lang="en-US" sz="2800" dirty="0">
              <a:effectLst/>
              <a:latin typeface="Times New Roman" panose="02020603050405020304" pitchFamily="18" charset="0"/>
              <a:ea typeface="Times New Roman" panose="02020603050405020304" pitchFamily="18" charset="0"/>
            </a:endParaRPr>
          </a:p>
          <a:p>
            <a:pPr marL="0" indent="0" algn="r">
              <a:lnSpc>
                <a:spcPct val="80000"/>
              </a:lnSpc>
              <a:buNone/>
            </a:pPr>
            <a:r>
              <a:rPr lang="en-US" sz="2800" dirty="0" err="1">
                <a:effectLst/>
                <a:latin typeface="Times New Roman" panose="02020603050405020304" pitchFamily="18" charset="0"/>
                <a:ea typeface="Times New Roman" panose="02020603050405020304" pitchFamily="18" charset="0"/>
              </a:rPr>
              <a:t>B.Pontecorvo</a:t>
            </a:r>
            <a:endParaRPr lang="ru-RU" sz="2800" dirty="0"/>
          </a:p>
        </p:txBody>
      </p:sp>
      <p:sp>
        <p:nvSpPr>
          <p:cNvPr id="2" name="Дата 1">
            <a:extLst>
              <a:ext uri="{FF2B5EF4-FFF2-40B4-BE49-F238E27FC236}">
                <a16:creationId xmlns:a16="http://schemas.microsoft.com/office/drawing/2014/main" id="{9F8C7EA0-9952-E387-3EA8-588B2B650C39}"/>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0456AD88-E08F-5F82-051B-5DEE758FE723}"/>
              </a:ext>
            </a:extLst>
          </p:cNvPr>
          <p:cNvSpPr>
            <a:spLocks noGrp="1"/>
          </p:cNvSpPr>
          <p:nvPr>
            <p:ph type="sldNum" sz="quarter" idx="12"/>
          </p:nvPr>
        </p:nvSpPr>
        <p:spPr/>
        <p:txBody>
          <a:bodyPr/>
          <a:lstStyle/>
          <a:p>
            <a:fld id="{1E2FABBC-7585-F44B-A8E4-E1E4278FBFA4}" type="slidenum">
              <a:rPr lang="ru-RU" smtClean="0"/>
              <a:pPr/>
              <a:t>39</a:t>
            </a:fld>
            <a:endParaRPr lang="ru-RU"/>
          </a:p>
        </p:txBody>
      </p:sp>
    </p:spTree>
    <p:extLst>
      <p:ext uri="{BB962C8B-B14F-4D97-AF65-F5344CB8AC3E}">
        <p14:creationId xmlns:p14="http://schemas.microsoft.com/office/powerpoint/2010/main" val="15243759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107504" y="93948"/>
            <a:ext cx="9018038" cy="1143000"/>
          </a:xfrm>
        </p:spPr>
        <p:txBody>
          <a:bodyPr/>
          <a:lstStyle/>
          <a:p>
            <a:r>
              <a:rPr lang="ru-RU" sz="4000" b="1" dirty="0" err="1">
                <a:solidFill>
                  <a:schemeClr val="accent2"/>
                </a:solidFill>
              </a:rPr>
              <a:t>Two</a:t>
            </a:r>
            <a:r>
              <a:rPr lang="en-US" sz="4000" b="1" dirty="0">
                <a:solidFill>
                  <a:schemeClr val="accent2"/>
                </a:solidFill>
              </a:rPr>
              <a:t> more…</a:t>
            </a:r>
            <a:endParaRPr lang="ru-RU" sz="4000" b="1" dirty="0">
              <a:solidFill>
                <a:schemeClr val="accent2"/>
              </a:solidFill>
            </a:endParaRPr>
          </a:p>
        </p:txBody>
      </p:sp>
      <p:sp>
        <p:nvSpPr>
          <p:cNvPr id="243715" name="Rectangle 3"/>
          <p:cNvSpPr>
            <a:spLocks noGrp="1" noChangeArrowheads="1"/>
          </p:cNvSpPr>
          <p:nvPr>
            <p:ph type="body" idx="1"/>
          </p:nvPr>
        </p:nvSpPr>
        <p:spPr>
          <a:xfrm>
            <a:off x="107504" y="1371600"/>
            <a:ext cx="8928991" cy="4114800"/>
          </a:xfrm>
        </p:spPr>
        <p:txBody>
          <a:bodyPr/>
          <a:lstStyle/>
          <a:p>
            <a:pPr>
              <a:buFont typeface="Wingdings" pitchFamily="2" charset="2"/>
              <a:buChar char="v"/>
            </a:pPr>
            <a:r>
              <a:rPr lang="en-US" sz="3600" b="1" dirty="0"/>
              <a:t>1934. Discovery of neutron slowing down </a:t>
            </a:r>
          </a:p>
          <a:p>
            <a:pPr>
              <a:buFont typeface="Wingdings" pitchFamily="2" charset="2"/>
              <a:buChar char="v"/>
            </a:pPr>
            <a:endParaRPr lang="en-US" sz="3600" b="1" dirty="0"/>
          </a:p>
          <a:p>
            <a:pPr marL="0" indent="0">
              <a:buNone/>
            </a:pPr>
            <a:endParaRPr lang="ru-RU" sz="3600" b="1" dirty="0"/>
          </a:p>
          <a:p>
            <a:pPr>
              <a:buFont typeface="Wingdings" pitchFamily="2" charset="2"/>
              <a:buChar char="v"/>
            </a:pPr>
            <a:r>
              <a:rPr lang="en-US" sz="3600" b="1" dirty="0"/>
              <a:t>1941. Neutron logging </a:t>
            </a:r>
          </a:p>
          <a:p>
            <a:pPr>
              <a:buNone/>
            </a:pPr>
            <a:endParaRPr lang="ru-RU" sz="2400" dirty="0">
              <a:sym typeface="Symbol" charset="0"/>
            </a:endParaRPr>
          </a:p>
          <a:p>
            <a:pPr>
              <a:buFontTx/>
              <a:buNone/>
            </a:pPr>
            <a:endParaRPr lang="en-US" dirty="0">
              <a:sym typeface="Symbol" charset="0"/>
            </a:endParaRPr>
          </a:p>
        </p:txBody>
      </p:sp>
      <p:sp>
        <p:nvSpPr>
          <p:cNvPr id="2" name="Дата 1">
            <a:extLst>
              <a:ext uri="{FF2B5EF4-FFF2-40B4-BE49-F238E27FC236}">
                <a16:creationId xmlns:a16="http://schemas.microsoft.com/office/drawing/2014/main" id="{30A266F8-89D8-B82F-7E63-F2E999C158F6}"/>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9B6941B1-9CEE-95AD-3362-259E9F9E4345}"/>
              </a:ext>
            </a:extLst>
          </p:cNvPr>
          <p:cNvSpPr>
            <a:spLocks noGrp="1"/>
          </p:cNvSpPr>
          <p:nvPr>
            <p:ph type="sldNum" sz="quarter" idx="12"/>
          </p:nvPr>
        </p:nvSpPr>
        <p:spPr/>
        <p:txBody>
          <a:bodyPr/>
          <a:lstStyle/>
          <a:p>
            <a:fld id="{1E2FABBC-7585-F44B-A8E4-E1E4278FBFA4}" type="slidenum">
              <a:rPr lang="ru-RU" smtClean="0"/>
              <a:pPr/>
              <a:t>4</a:t>
            </a:fld>
            <a:endParaRPr lang="ru-RU"/>
          </a:p>
        </p:txBody>
      </p:sp>
    </p:spTree>
    <p:extLst>
      <p:ext uri="{BB962C8B-B14F-4D97-AF65-F5344CB8AC3E}">
        <p14:creationId xmlns:p14="http://schemas.microsoft.com/office/powerpoint/2010/main" val="14482436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b="1" dirty="0">
                <a:solidFill>
                  <a:schemeClr val="accent2"/>
                </a:solidFill>
              </a:rPr>
              <a:t>Harwell, 1949-1950</a:t>
            </a:r>
            <a:endParaRPr lang="ru-RU" b="1" dirty="0">
              <a:solidFill>
                <a:schemeClr val="accent2"/>
              </a:solidFill>
            </a:endParaRPr>
          </a:p>
        </p:txBody>
      </p:sp>
      <p:sp>
        <p:nvSpPr>
          <p:cNvPr id="219139" name="Rectangle 3"/>
          <p:cNvSpPr>
            <a:spLocks noGrp="1" noChangeArrowheads="1"/>
          </p:cNvSpPr>
          <p:nvPr>
            <p:ph type="body" idx="1"/>
          </p:nvPr>
        </p:nvSpPr>
        <p:spPr>
          <a:xfrm>
            <a:off x="179512" y="1752600"/>
            <a:ext cx="8964488" cy="4700588"/>
          </a:xfrm>
        </p:spPr>
        <p:txBody>
          <a:bodyPr/>
          <a:lstStyle/>
          <a:p>
            <a:r>
              <a:rPr lang="en-US" dirty="0"/>
              <a:t>February 1948, received British citizenship.</a:t>
            </a:r>
          </a:p>
          <a:p>
            <a:r>
              <a:rPr lang="en-US" dirty="0"/>
              <a:t>January 1949. The family settled in Abingdon.</a:t>
            </a:r>
          </a:p>
          <a:p>
            <a:r>
              <a:rPr lang="en-US" dirty="0"/>
              <a:t>9 November 1949, E. Segre denounces Bruno's communist views</a:t>
            </a:r>
          </a:p>
          <a:p>
            <a:r>
              <a:rPr lang="en-US" dirty="0"/>
              <a:t>15 December 1949, FBI informs MI6:</a:t>
            </a:r>
          </a:p>
          <a:p>
            <a:r>
              <a:rPr lang="en-US" sz="1800" dirty="0"/>
              <a:t>Informant A, who had proved his reliability in communist-related matters, confirms the reliability of informant B, who testified that he was acquainted with three persons in Paris who worked under Professor Langevin and were exposed to the communist virus. These were Bruno Pontecorvo, Sergio de Benedetto and Salvatore Luria.</a:t>
            </a:r>
          </a:p>
        </p:txBody>
      </p:sp>
      <p:sp>
        <p:nvSpPr>
          <p:cNvPr id="2" name="Дата 1">
            <a:extLst>
              <a:ext uri="{FF2B5EF4-FFF2-40B4-BE49-F238E27FC236}">
                <a16:creationId xmlns:a16="http://schemas.microsoft.com/office/drawing/2014/main" id="{11570E60-CD95-B2A4-EA9E-F21B05571166}"/>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D68AB486-C3A3-2065-C5E6-0D53E8ED5A71}"/>
              </a:ext>
            </a:extLst>
          </p:cNvPr>
          <p:cNvSpPr>
            <a:spLocks noGrp="1"/>
          </p:cNvSpPr>
          <p:nvPr>
            <p:ph type="sldNum" sz="quarter" idx="12"/>
          </p:nvPr>
        </p:nvSpPr>
        <p:spPr/>
        <p:txBody>
          <a:bodyPr/>
          <a:lstStyle/>
          <a:p>
            <a:fld id="{1E2FABBC-7585-F44B-A8E4-E1E4278FBFA4}" type="slidenum">
              <a:rPr lang="ru-RU" smtClean="0"/>
              <a:pPr/>
              <a:t>40</a:t>
            </a:fld>
            <a:endParaRPr lang="ru-RU"/>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101600"/>
            <a:ext cx="8964488" cy="1143000"/>
          </a:xfrm>
        </p:spPr>
        <p:txBody>
          <a:bodyPr/>
          <a:lstStyle/>
          <a:p>
            <a:r>
              <a:rPr lang="en-US" b="1" dirty="0">
                <a:solidFill>
                  <a:schemeClr val="accent2"/>
                </a:solidFill>
              </a:rPr>
              <a:t>Denunciations and interrogations</a:t>
            </a:r>
            <a:endParaRPr lang="ru-RU" b="1" dirty="0">
              <a:solidFill>
                <a:schemeClr val="accent2"/>
              </a:solidFill>
            </a:endParaRPr>
          </a:p>
        </p:txBody>
      </p:sp>
      <p:sp>
        <p:nvSpPr>
          <p:cNvPr id="219139" name="Rectangle 3"/>
          <p:cNvSpPr>
            <a:spLocks noGrp="1" noChangeArrowheads="1"/>
          </p:cNvSpPr>
          <p:nvPr>
            <p:ph type="body" idx="1"/>
          </p:nvPr>
        </p:nvSpPr>
        <p:spPr>
          <a:xfrm>
            <a:off x="182893" y="1547812"/>
            <a:ext cx="8964488" cy="4700588"/>
          </a:xfrm>
        </p:spPr>
        <p:txBody>
          <a:bodyPr/>
          <a:lstStyle/>
          <a:p>
            <a:r>
              <a:rPr lang="en-US" sz="2000" dirty="0"/>
              <a:t>1 March 1950. - Harwell interrogation. Bruno confesses to having visited </a:t>
            </a:r>
            <a:r>
              <a:rPr lang="en-US" sz="2000" dirty="0" err="1"/>
              <a:t>Gillo</a:t>
            </a:r>
            <a:r>
              <a:rPr lang="en-US" sz="2000" dirty="0"/>
              <a:t>.</a:t>
            </a:r>
          </a:p>
          <a:p>
            <a:r>
              <a:rPr lang="en-US" sz="2000" dirty="0"/>
              <a:t>2 March 1950 information from Sweden:</a:t>
            </a:r>
          </a:p>
          <a:p>
            <a:r>
              <a:rPr lang="en-US" sz="2000" dirty="0"/>
              <a:t>"In </a:t>
            </a:r>
            <a:r>
              <a:rPr lang="en-US" sz="2000" dirty="0" err="1"/>
              <a:t>Enskede</a:t>
            </a:r>
            <a:r>
              <a:rPr lang="en-US" sz="2000" dirty="0"/>
              <a:t>, a suburb of Stockholm, lives </a:t>
            </a:r>
            <a:r>
              <a:rPr lang="en-US" sz="2000" dirty="0" err="1"/>
              <a:t>Mrs</a:t>
            </a:r>
            <a:r>
              <a:rPr lang="en-US" sz="2000" dirty="0"/>
              <a:t> PONTE KORVO, of Swedish nationality, married to an Italian-born subject whose real nationality is unknown. </a:t>
            </a:r>
            <a:r>
              <a:rPr lang="en-US" sz="2000" dirty="0" err="1"/>
              <a:t>Mr</a:t>
            </a:r>
            <a:r>
              <a:rPr lang="en-US" sz="2000" dirty="0"/>
              <a:t> PONTE CORVO lives in England, where he works at the British Atomic Installation. </a:t>
            </a:r>
            <a:r>
              <a:rPr lang="en-US" sz="2000" dirty="0" err="1"/>
              <a:t>Frue</a:t>
            </a:r>
            <a:r>
              <a:rPr lang="en-US" sz="2000" dirty="0"/>
              <a:t> PONTE CORVO was in England in the summer of 1949 with her two sons. Both she and her husband are </a:t>
            </a:r>
            <a:r>
              <a:rPr lang="en-US" sz="2000" dirty="0" err="1"/>
              <a:t>recognised</a:t>
            </a:r>
            <a:r>
              <a:rPr lang="en-US" sz="2000" dirty="0"/>
              <a:t> communists."</a:t>
            </a:r>
          </a:p>
          <a:p>
            <a:r>
              <a:rPr lang="en-US" sz="2000" dirty="0"/>
              <a:t>6 April - Second Harwell interrogation</a:t>
            </a:r>
          </a:p>
          <a:p>
            <a:r>
              <a:rPr lang="en-US" sz="2000" dirty="0"/>
              <a:t>" Pontecorvo's case does not fall within the standards of immediate dismissal, but we will not be relieved if he stays where he is working now." </a:t>
            </a:r>
          </a:p>
          <a:p>
            <a:r>
              <a:rPr lang="en-US" sz="2000" dirty="0"/>
              <a:t>24 July 1950 - accepted a job at the University of Liverpool</a:t>
            </a:r>
          </a:p>
          <a:p>
            <a:r>
              <a:rPr lang="en-US" sz="2000" dirty="0"/>
              <a:t>25 July 1950 - left on leave</a:t>
            </a:r>
            <a:endParaRPr lang="ru-RU" sz="2000" dirty="0"/>
          </a:p>
        </p:txBody>
      </p:sp>
      <p:sp>
        <p:nvSpPr>
          <p:cNvPr id="2" name="Дата 1">
            <a:extLst>
              <a:ext uri="{FF2B5EF4-FFF2-40B4-BE49-F238E27FC236}">
                <a16:creationId xmlns:a16="http://schemas.microsoft.com/office/drawing/2014/main" id="{1D8D4B70-C23E-DC04-E217-209905F8924E}"/>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E5120745-4C9D-4FB1-B975-3F32E217746A}"/>
              </a:ext>
            </a:extLst>
          </p:cNvPr>
          <p:cNvSpPr>
            <a:spLocks noGrp="1"/>
          </p:cNvSpPr>
          <p:nvPr>
            <p:ph type="sldNum" sz="quarter" idx="12"/>
          </p:nvPr>
        </p:nvSpPr>
        <p:spPr/>
        <p:txBody>
          <a:bodyPr/>
          <a:lstStyle/>
          <a:p>
            <a:fld id="{1E2FABBC-7585-F44B-A8E4-E1E4278FBFA4}" type="slidenum">
              <a:rPr lang="ru-RU" smtClean="0"/>
              <a:pPr/>
              <a:t>41</a:t>
            </a:fld>
            <a:endParaRPr lang="ru-RU"/>
          </a:p>
        </p:txBody>
      </p:sp>
    </p:spTree>
    <p:extLst>
      <p:ext uri="{BB962C8B-B14F-4D97-AF65-F5344CB8AC3E}">
        <p14:creationId xmlns:p14="http://schemas.microsoft.com/office/powerpoint/2010/main" val="6632438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188640"/>
            <a:ext cx="8278688" cy="1143000"/>
          </a:xfrm>
        </p:spPr>
        <p:txBody>
          <a:bodyPr/>
          <a:lstStyle/>
          <a:p>
            <a:r>
              <a:rPr lang="en-US" b="1" dirty="0">
                <a:solidFill>
                  <a:schemeClr val="accent2"/>
                </a:solidFill>
              </a:rPr>
              <a:t>Holidays in Rome</a:t>
            </a:r>
            <a:r>
              <a:rPr lang="ru-RU" b="1" dirty="0">
                <a:solidFill>
                  <a:schemeClr val="accent2"/>
                </a:solidFill>
              </a:rPr>
              <a:t>, </a:t>
            </a:r>
            <a:r>
              <a:rPr lang="en-US" b="1" dirty="0">
                <a:solidFill>
                  <a:schemeClr val="accent2"/>
                </a:solidFill>
              </a:rPr>
              <a:t>August</a:t>
            </a:r>
            <a:r>
              <a:rPr lang="ru-RU" b="1" dirty="0">
                <a:solidFill>
                  <a:schemeClr val="accent2"/>
                </a:solidFill>
              </a:rPr>
              <a:t> 1950</a:t>
            </a:r>
          </a:p>
        </p:txBody>
      </p:sp>
      <p:sp>
        <p:nvSpPr>
          <p:cNvPr id="219139" name="Rectangle 3"/>
          <p:cNvSpPr>
            <a:spLocks noGrp="1" noChangeArrowheads="1"/>
          </p:cNvSpPr>
          <p:nvPr>
            <p:ph type="body" idx="1"/>
          </p:nvPr>
        </p:nvSpPr>
        <p:spPr>
          <a:xfrm>
            <a:off x="5029732" y="1331640"/>
            <a:ext cx="4090172" cy="4447653"/>
          </a:xfrm>
        </p:spPr>
        <p:txBody>
          <a:bodyPr/>
          <a:lstStyle/>
          <a:p>
            <a:r>
              <a:rPr lang="en-US" sz="2800" dirty="0" err="1"/>
              <a:t>Bruno+Marianne+Anna+Gil</a:t>
            </a:r>
            <a:r>
              <a:rPr lang="en-US" sz="2800" dirty="0"/>
              <a:t> (12 years old) + Tito (6 years old) + Antonio (5 years old)</a:t>
            </a:r>
          </a:p>
          <a:p>
            <a:r>
              <a:rPr lang="en-US" sz="2800" dirty="0"/>
              <a:t>St Tropez - Switzerland - Lake Como - Dolomites - Rome - </a:t>
            </a:r>
            <a:r>
              <a:rPr lang="en-US" sz="2800" dirty="0" err="1"/>
              <a:t>Circeo</a:t>
            </a:r>
            <a:endParaRPr lang="ru-RU" sz="2800" dirty="0"/>
          </a:p>
        </p:txBody>
      </p:sp>
      <p:pic>
        <p:nvPicPr>
          <p:cNvPr id="3" name="Рисунок 2" descr="Изображение выглядит как трава, внешний, автомобиль, транспорт&#10;&#10;Автоматически созданное описание">
            <a:extLst>
              <a:ext uri="{FF2B5EF4-FFF2-40B4-BE49-F238E27FC236}">
                <a16:creationId xmlns:a16="http://schemas.microsoft.com/office/drawing/2014/main" id="{5BAEF592-15E4-B34D-9460-9B80CF1E6E9E}"/>
              </a:ext>
            </a:extLst>
          </p:cNvPr>
          <p:cNvPicPr>
            <a:picLocks noChangeAspect="1"/>
          </p:cNvPicPr>
          <p:nvPr/>
        </p:nvPicPr>
        <p:blipFill>
          <a:blip r:embed="rId2"/>
          <a:stretch>
            <a:fillRect/>
          </a:stretch>
        </p:blipFill>
        <p:spPr>
          <a:xfrm>
            <a:off x="24096" y="1909057"/>
            <a:ext cx="5005636" cy="3324867"/>
          </a:xfrm>
          <a:prstGeom prst="rect">
            <a:avLst/>
          </a:prstGeom>
        </p:spPr>
      </p:pic>
      <p:sp>
        <p:nvSpPr>
          <p:cNvPr id="2" name="Дата 1">
            <a:extLst>
              <a:ext uri="{FF2B5EF4-FFF2-40B4-BE49-F238E27FC236}">
                <a16:creationId xmlns:a16="http://schemas.microsoft.com/office/drawing/2014/main" id="{3FDB68B5-AEDD-A0D4-E7F1-ED6AAFBFD269}"/>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AC1D085F-B8E6-556A-E8B8-3167FCF72FEF}"/>
              </a:ext>
            </a:extLst>
          </p:cNvPr>
          <p:cNvSpPr>
            <a:spLocks noGrp="1"/>
          </p:cNvSpPr>
          <p:nvPr>
            <p:ph type="sldNum" sz="quarter" idx="12"/>
          </p:nvPr>
        </p:nvSpPr>
        <p:spPr/>
        <p:txBody>
          <a:bodyPr/>
          <a:lstStyle/>
          <a:p>
            <a:fld id="{1E2FABBC-7585-F44B-A8E4-E1E4278FBFA4}" type="slidenum">
              <a:rPr lang="ru-RU" smtClean="0"/>
              <a:pPr/>
              <a:t>42</a:t>
            </a:fld>
            <a:endParaRPr lang="ru-RU"/>
          </a:p>
        </p:txBody>
      </p:sp>
    </p:spTree>
    <p:extLst>
      <p:ext uri="{BB962C8B-B14F-4D97-AF65-F5344CB8AC3E}">
        <p14:creationId xmlns:p14="http://schemas.microsoft.com/office/powerpoint/2010/main" val="352145969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404664"/>
            <a:ext cx="7772400" cy="1143000"/>
          </a:xfrm>
        </p:spPr>
        <p:txBody>
          <a:bodyPr/>
          <a:lstStyle/>
          <a:p>
            <a:r>
              <a:rPr lang="en-US" b="1" dirty="0">
                <a:solidFill>
                  <a:schemeClr val="accent2"/>
                </a:solidFill>
              </a:rPr>
              <a:t>Patent case</a:t>
            </a:r>
            <a:br>
              <a:rPr lang="en-US" b="1" dirty="0">
                <a:solidFill>
                  <a:schemeClr val="accent2"/>
                </a:solidFill>
              </a:rPr>
            </a:br>
            <a:endParaRPr lang="ru-RU" b="1" dirty="0">
              <a:solidFill>
                <a:schemeClr val="accent2"/>
              </a:solidFill>
            </a:endParaRPr>
          </a:p>
        </p:txBody>
      </p:sp>
      <p:sp>
        <p:nvSpPr>
          <p:cNvPr id="219139" name="Rectangle 3"/>
          <p:cNvSpPr>
            <a:spLocks noGrp="1" noChangeArrowheads="1"/>
          </p:cNvSpPr>
          <p:nvPr>
            <p:ph type="body" idx="1"/>
          </p:nvPr>
        </p:nvSpPr>
        <p:spPr>
          <a:xfrm>
            <a:off x="89756" y="1412776"/>
            <a:ext cx="8964488" cy="4700588"/>
          </a:xfrm>
        </p:spPr>
        <p:txBody>
          <a:bodyPr/>
          <a:lstStyle/>
          <a:p>
            <a:r>
              <a:rPr lang="en-US" sz="2800" dirty="0"/>
              <a:t>1936 - Italian patent for slowing down neutrons</a:t>
            </a:r>
          </a:p>
          <a:p>
            <a:r>
              <a:rPr lang="en-US" sz="2800" dirty="0"/>
              <a:t>1940 - American patent + use for production of radioisotopes.</a:t>
            </a:r>
          </a:p>
          <a:p>
            <a:r>
              <a:rPr lang="en-US" sz="2800" dirty="0"/>
              <a:t>1943 - Fermi and Segre. Compensation for use of patent. Contract with patent attorney G. </a:t>
            </a:r>
            <a:r>
              <a:rPr lang="en-US" sz="2800" dirty="0" err="1"/>
              <a:t>Gianini</a:t>
            </a:r>
            <a:r>
              <a:rPr lang="en-US" sz="2800" dirty="0"/>
              <a:t>. </a:t>
            </a:r>
          </a:p>
          <a:p>
            <a:r>
              <a:rPr lang="en-US" sz="2800" dirty="0"/>
              <a:t>	1 million $+100,000 until 1957.</a:t>
            </a:r>
          </a:p>
          <a:p>
            <a:r>
              <a:rPr lang="en-US" sz="2800" dirty="0"/>
              <a:t>Segre's denunciation - desire to remove an extra (communist).</a:t>
            </a:r>
          </a:p>
          <a:p>
            <a:r>
              <a:rPr lang="en-US" sz="2800" dirty="0"/>
              <a:t>1950 </a:t>
            </a:r>
            <a:r>
              <a:rPr lang="ru-RU" sz="2800" dirty="0"/>
              <a:t>г. - </a:t>
            </a:r>
            <a:r>
              <a:rPr lang="en-US" sz="2800" dirty="0" err="1"/>
              <a:t>Gianini</a:t>
            </a:r>
            <a:r>
              <a:rPr lang="en-US" sz="2800" dirty="0"/>
              <a:t> sues for $10 million.</a:t>
            </a:r>
            <a:endParaRPr lang="ru-RU" sz="2800" dirty="0"/>
          </a:p>
        </p:txBody>
      </p:sp>
      <p:sp>
        <p:nvSpPr>
          <p:cNvPr id="2" name="Дата 1">
            <a:extLst>
              <a:ext uri="{FF2B5EF4-FFF2-40B4-BE49-F238E27FC236}">
                <a16:creationId xmlns:a16="http://schemas.microsoft.com/office/drawing/2014/main" id="{E5E2131D-3C3D-1238-9FD3-00E40400350C}"/>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E66923F9-FD33-69F7-15CF-9B64F123EF8A}"/>
              </a:ext>
            </a:extLst>
          </p:cNvPr>
          <p:cNvSpPr>
            <a:spLocks noGrp="1"/>
          </p:cNvSpPr>
          <p:nvPr>
            <p:ph type="sldNum" sz="quarter" idx="12"/>
          </p:nvPr>
        </p:nvSpPr>
        <p:spPr/>
        <p:txBody>
          <a:bodyPr/>
          <a:lstStyle/>
          <a:p>
            <a:fld id="{1E2FABBC-7585-F44B-A8E4-E1E4278FBFA4}" type="slidenum">
              <a:rPr lang="ru-RU" smtClean="0"/>
              <a:pPr/>
              <a:t>43</a:t>
            </a:fld>
            <a:endParaRPr lang="ru-RU"/>
          </a:p>
        </p:txBody>
      </p:sp>
    </p:spTree>
    <p:extLst>
      <p:ext uri="{BB962C8B-B14F-4D97-AF65-F5344CB8AC3E}">
        <p14:creationId xmlns:p14="http://schemas.microsoft.com/office/powerpoint/2010/main" val="26840510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188640"/>
            <a:ext cx="7772400" cy="1143000"/>
          </a:xfrm>
        </p:spPr>
        <p:txBody>
          <a:bodyPr/>
          <a:lstStyle/>
          <a:p>
            <a:r>
              <a:rPr lang="ru-RU" b="1" dirty="0">
                <a:solidFill>
                  <a:schemeClr val="accent2"/>
                </a:solidFill>
              </a:rPr>
              <a:t>А</a:t>
            </a:r>
            <a:r>
              <a:rPr lang="en-US" b="1" dirty="0" err="1">
                <a:solidFill>
                  <a:schemeClr val="accent2"/>
                </a:solidFill>
              </a:rPr>
              <a:t>ugust</a:t>
            </a:r>
            <a:r>
              <a:rPr lang="ru-RU" b="1" dirty="0">
                <a:solidFill>
                  <a:schemeClr val="accent2"/>
                </a:solidFill>
              </a:rPr>
              <a:t> 1950</a:t>
            </a:r>
          </a:p>
        </p:txBody>
      </p:sp>
      <p:sp>
        <p:nvSpPr>
          <p:cNvPr id="219139" name="Rectangle 3"/>
          <p:cNvSpPr>
            <a:spLocks noGrp="1" noChangeArrowheads="1"/>
          </p:cNvSpPr>
          <p:nvPr>
            <p:ph type="body" idx="1"/>
          </p:nvPr>
        </p:nvSpPr>
        <p:spPr>
          <a:xfrm>
            <a:off x="467544" y="1331640"/>
            <a:ext cx="8652360" cy="4447653"/>
          </a:xfrm>
        </p:spPr>
        <p:txBody>
          <a:bodyPr/>
          <a:lstStyle/>
          <a:p>
            <a:r>
              <a:rPr lang="en-US" sz="2800" dirty="0"/>
              <a:t>22 August - patent case, $10 million lawsuit against the US government.</a:t>
            </a:r>
          </a:p>
          <a:p>
            <a:r>
              <a:rPr lang="en-US" sz="2000" dirty="0"/>
              <a:t>23 August.  Bruno suddenly decides to return to Rome.</a:t>
            </a:r>
          </a:p>
          <a:p>
            <a:r>
              <a:rPr lang="en-US" sz="2000" dirty="0"/>
              <a:t>25 August. Sent a telegram to his parents that because of the illness of the children and the breakdown of the car in Chamonix to them will not come to them, and will return to England. Went to </a:t>
            </a:r>
            <a:r>
              <a:rPr lang="en-US" sz="2000" dirty="0" err="1"/>
              <a:t>Circeo</a:t>
            </a:r>
            <a:r>
              <a:rPr lang="en-US" sz="2000" dirty="0"/>
              <a:t> to pick up his family.</a:t>
            </a:r>
          </a:p>
          <a:p>
            <a:r>
              <a:rPr lang="en-US" sz="2000" dirty="0"/>
              <a:t>27 August. Again to Rome.  Left little Antonio at </a:t>
            </a:r>
            <a:r>
              <a:rPr lang="en-US" sz="2000" dirty="0" err="1"/>
              <a:t>Ladispoli</a:t>
            </a:r>
            <a:r>
              <a:rPr lang="en-US" sz="2000" dirty="0"/>
              <a:t>.</a:t>
            </a:r>
          </a:p>
          <a:p>
            <a:r>
              <a:rPr lang="en-US" sz="2000" dirty="0"/>
              <a:t>29 August. Left my </a:t>
            </a:r>
            <a:r>
              <a:rPr lang="en-US" sz="2000" dirty="0" err="1"/>
              <a:t>Vangard</a:t>
            </a:r>
            <a:r>
              <a:rPr lang="en-US" sz="2000" dirty="0"/>
              <a:t> for repairs. Booked tickets for Stockholm.</a:t>
            </a:r>
          </a:p>
          <a:p>
            <a:r>
              <a:rPr lang="en-US" sz="2000" dirty="0"/>
              <a:t>30 August. Purchased the tickets. </a:t>
            </a:r>
          </a:p>
          <a:p>
            <a:r>
              <a:rPr lang="en-US" sz="2000" dirty="0"/>
              <a:t>1 September. Flew to Stockholm</a:t>
            </a:r>
          </a:p>
          <a:p>
            <a:r>
              <a:rPr lang="en-US" sz="2000" dirty="0"/>
              <a:t>2 September Helsinki.</a:t>
            </a:r>
          </a:p>
          <a:p>
            <a:r>
              <a:rPr lang="en-US" sz="2000" dirty="0"/>
              <a:t>1 November Dubna</a:t>
            </a:r>
            <a:endParaRPr lang="ru-RU" sz="2000" dirty="0"/>
          </a:p>
        </p:txBody>
      </p:sp>
      <p:sp>
        <p:nvSpPr>
          <p:cNvPr id="2" name="Дата 1">
            <a:extLst>
              <a:ext uri="{FF2B5EF4-FFF2-40B4-BE49-F238E27FC236}">
                <a16:creationId xmlns:a16="http://schemas.microsoft.com/office/drawing/2014/main" id="{0DAA92A0-241A-0C33-9AC6-BF73BF23C675}"/>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55BDF546-87A3-14AB-637F-51823C47369E}"/>
              </a:ext>
            </a:extLst>
          </p:cNvPr>
          <p:cNvSpPr>
            <a:spLocks noGrp="1"/>
          </p:cNvSpPr>
          <p:nvPr>
            <p:ph type="sldNum" sz="quarter" idx="12"/>
          </p:nvPr>
        </p:nvSpPr>
        <p:spPr/>
        <p:txBody>
          <a:bodyPr/>
          <a:lstStyle/>
          <a:p>
            <a:fld id="{1E2FABBC-7585-F44B-A8E4-E1E4278FBFA4}" type="slidenum">
              <a:rPr lang="ru-RU" smtClean="0"/>
              <a:pPr/>
              <a:t>44</a:t>
            </a:fld>
            <a:endParaRPr lang="ru-RU"/>
          </a:p>
        </p:txBody>
      </p:sp>
    </p:spTree>
    <p:extLst>
      <p:ext uri="{BB962C8B-B14F-4D97-AF65-F5344CB8AC3E}">
        <p14:creationId xmlns:p14="http://schemas.microsoft.com/office/powerpoint/2010/main" val="9845839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188640"/>
            <a:ext cx="7772400" cy="1143000"/>
          </a:xfrm>
        </p:spPr>
        <p:txBody>
          <a:bodyPr/>
          <a:lstStyle/>
          <a:p>
            <a:r>
              <a:rPr lang="en-US" b="1" dirty="0">
                <a:solidFill>
                  <a:schemeClr val="accent2"/>
                </a:solidFill>
              </a:rPr>
              <a:t>So what has happened?</a:t>
            </a:r>
            <a:endParaRPr lang="ru-RU" b="1" dirty="0">
              <a:solidFill>
                <a:schemeClr val="accent2"/>
              </a:solidFill>
            </a:endParaRPr>
          </a:p>
        </p:txBody>
      </p:sp>
      <p:sp>
        <p:nvSpPr>
          <p:cNvPr id="219139" name="Rectangle 3"/>
          <p:cNvSpPr>
            <a:spLocks noGrp="1" noChangeArrowheads="1"/>
          </p:cNvSpPr>
          <p:nvPr>
            <p:ph type="body" idx="1"/>
          </p:nvPr>
        </p:nvSpPr>
        <p:spPr>
          <a:xfrm>
            <a:off x="4427984" y="2422067"/>
            <a:ext cx="4547903" cy="3816424"/>
          </a:xfrm>
        </p:spPr>
        <p:txBody>
          <a:bodyPr/>
          <a:lstStyle/>
          <a:p>
            <a:pPr marL="0" indent="0">
              <a:buNone/>
            </a:pPr>
            <a:r>
              <a:rPr lang="en-US" sz="2000" dirty="0">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Bruno was very worried about the interrogations and wanted the whole operation to be conducted under great secrecy. As a result, the scientist was evacuated according to KGB plans intended for secret agents. </a:t>
            </a:r>
            <a:r>
              <a:rPr lang="en-US" sz="1800" dirty="0" err="1">
                <a:solidFill>
                  <a:srgbClr val="000000"/>
                </a:solidFill>
                <a:effectLst/>
                <a:latin typeface="Times New Roman" panose="02020603050405020304" pitchFamily="18" charset="0"/>
                <a:ea typeface="Times New Roman" panose="02020603050405020304" pitchFamily="18" charset="0"/>
              </a:rPr>
              <a:t>Barkovsky</a:t>
            </a:r>
            <a:r>
              <a:rPr lang="en-US" sz="1800" dirty="0">
                <a:solidFill>
                  <a:srgbClr val="000000"/>
                </a:solidFill>
                <a:effectLst/>
                <a:latin typeface="Times New Roman" panose="02020603050405020304" pitchFamily="18" charset="0"/>
                <a:ea typeface="Times New Roman" panose="02020603050405020304" pitchFamily="18" charset="0"/>
              </a:rPr>
              <a:t> denied any connection between Pontecorvo and the agents relaying information from the Manhattan Project.”</a:t>
            </a:r>
            <a:endParaRPr lang="en-US" sz="2000" dirty="0">
              <a:effectLst/>
              <a:latin typeface="Times New Roman" panose="02020603050405020304" pitchFamily="18" charset="0"/>
              <a:ea typeface="Times New Roman" panose="02020603050405020304" pitchFamily="18" charset="0"/>
            </a:endParaRPr>
          </a:p>
        </p:txBody>
      </p:sp>
      <p:pic>
        <p:nvPicPr>
          <p:cNvPr id="3" name="Рисунок 2" descr="Изображение выглядит как газета, текст, Газетная бумага, Новости&#10;&#10;Автоматически созданное описание">
            <a:extLst>
              <a:ext uri="{FF2B5EF4-FFF2-40B4-BE49-F238E27FC236}">
                <a16:creationId xmlns:a16="http://schemas.microsoft.com/office/drawing/2014/main" id="{39724D89-DB9B-C1AD-1D09-50E8293AED88}"/>
              </a:ext>
            </a:extLst>
          </p:cNvPr>
          <p:cNvPicPr>
            <a:picLocks noChangeAspect="1"/>
          </p:cNvPicPr>
          <p:nvPr/>
        </p:nvPicPr>
        <p:blipFill>
          <a:blip r:embed="rId2"/>
          <a:stretch>
            <a:fillRect/>
          </a:stretch>
        </p:blipFill>
        <p:spPr>
          <a:xfrm>
            <a:off x="-24095" y="1183538"/>
            <a:ext cx="4307497" cy="4725144"/>
          </a:xfrm>
          <a:prstGeom prst="rect">
            <a:avLst/>
          </a:prstGeom>
        </p:spPr>
      </p:pic>
      <p:sp>
        <p:nvSpPr>
          <p:cNvPr id="2" name="Дата 1">
            <a:extLst>
              <a:ext uri="{FF2B5EF4-FFF2-40B4-BE49-F238E27FC236}">
                <a16:creationId xmlns:a16="http://schemas.microsoft.com/office/drawing/2014/main" id="{4EAF860B-1091-7692-6816-C7D006AAE08A}"/>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3A52C5F1-3B82-5F78-D3F2-8F900FE65DBF}"/>
              </a:ext>
            </a:extLst>
          </p:cNvPr>
          <p:cNvSpPr>
            <a:spLocks noGrp="1"/>
          </p:cNvSpPr>
          <p:nvPr>
            <p:ph type="sldNum" sz="quarter" idx="12"/>
          </p:nvPr>
        </p:nvSpPr>
        <p:spPr/>
        <p:txBody>
          <a:bodyPr/>
          <a:lstStyle/>
          <a:p>
            <a:fld id="{1E2FABBC-7585-F44B-A8E4-E1E4278FBFA4}" type="slidenum">
              <a:rPr lang="ru-RU" smtClean="0"/>
              <a:pPr/>
              <a:t>45</a:t>
            </a:fld>
            <a:endParaRPr lang="ru-RU"/>
          </a:p>
        </p:txBody>
      </p:sp>
    </p:spTree>
    <p:extLst>
      <p:ext uri="{BB962C8B-B14F-4D97-AF65-F5344CB8AC3E}">
        <p14:creationId xmlns:p14="http://schemas.microsoft.com/office/powerpoint/2010/main" val="12053317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23528" y="609600"/>
            <a:ext cx="8820472" cy="1143000"/>
          </a:xfrm>
        </p:spPr>
        <p:txBody>
          <a:bodyPr/>
          <a:lstStyle/>
          <a:p>
            <a:r>
              <a:rPr lang="en-US" b="1" dirty="0">
                <a:solidFill>
                  <a:srgbClr val="0000FF"/>
                </a:solidFill>
              </a:rPr>
              <a:t>What did B. Pontecorvo do between 1950-1955?</a:t>
            </a:r>
            <a:endParaRPr lang="ru-RU" b="1" dirty="0">
              <a:solidFill>
                <a:srgbClr val="0000FF"/>
              </a:solidFill>
            </a:endParaRPr>
          </a:p>
        </p:txBody>
      </p:sp>
      <p:pic>
        <p:nvPicPr>
          <p:cNvPr id="5" name="Клип 4" descr="gil.jpg"/>
          <p:cNvPicPr>
            <a:picLocks noGrp="1" noChangeAspect="1"/>
          </p:cNvPicPr>
          <p:nvPr>
            <p:ph type="clipArt" sz="half" idx="1"/>
          </p:nvPr>
        </p:nvPicPr>
        <p:blipFill>
          <a:blip r:embed="rId2">
            <a:extLst>
              <a:ext uri="{28A0092B-C50C-407E-A947-70E740481C1C}">
                <a14:useLocalDpi xmlns:a14="http://schemas.microsoft.com/office/drawing/2010/main" val="0"/>
              </a:ext>
            </a:extLst>
          </a:blip>
          <a:srcRect t="5920" b="5920"/>
          <a:stretch>
            <a:fillRect/>
          </a:stretch>
        </p:blipFill>
        <p:spPr>
          <a:xfrm>
            <a:off x="467544" y="1969972"/>
            <a:ext cx="4608512" cy="4897014"/>
          </a:xfrm>
        </p:spPr>
      </p:pic>
      <p:sp>
        <p:nvSpPr>
          <p:cNvPr id="4" name="Текст 3"/>
          <p:cNvSpPr>
            <a:spLocks noGrp="1"/>
          </p:cNvSpPr>
          <p:nvPr>
            <p:ph type="body" sz="half" idx="2"/>
          </p:nvPr>
        </p:nvSpPr>
        <p:spPr>
          <a:xfrm>
            <a:off x="5364088" y="1916832"/>
            <a:ext cx="4118726" cy="4114800"/>
          </a:xfrm>
        </p:spPr>
        <p:txBody>
          <a:bodyPr/>
          <a:lstStyle/>
          <a:p>
            <a:r>
              <a:rPr lang="en-US" dirty="0"/>
              <a:t>A bomb?</a:t>
            </a:r>
          </a:p>
          <a:p>
            <a:r>
              <a:rPr lang="en-US" dirty="0"/>
              <a:t>Nuclear reactors?</a:t>
            </a:r>
          </a:p>
          <a:p>
            <a:r>
              <a:rPr lang="en-US" dirty="0"/>
              <a:t>Looking for uranium?</a:t>
            </a:r>
          </a:p>
          <a:p>
            <a:r>
              <a:rPr lang="en-US" dirty="0"/>
              <a:t>A Chinese bomb?</a:t>
            </a:r>
          </a:p>
          <a:p>
            <a:r>
              <a:rPr lang="en-US" dirty="0"/>
              <a:t>Neutron logs?</a:t>
            </a:r>
          </a:p>
          <a:p>
            <a:r>
              <a:rPr lang="en-US" dirty="0"/>
              <a:t>Why was it classified?</a:t>
            </a:r>
            <a:endParaRPr lang="ru-RU" dirty="0"/>
          </a:p>
        </p:txBody>
      </p:sp>
      <p:sp>
        <p:nvSpPr>
          <p:cNvPr id="3" name="Дата 2">
            <a:extLst>
              <a:ext uri="{FF2B5EF4-FFF2-40B4-BE49-F238E27FC236}">
                <a16:creationId xmlns:a16="http://schemas.microsoft.com/office/drawing/2014/main" id="{8BD7480F-1134-C612-7180-6B75745EEABA}"/>
              </a:ext>
            </a:extLst>
          </p:cNvPr>
          <p:cNvSpPr>
            <a:spLocks noGrp="1"/>
          </p:cNvSpPr>
          <p:nvPr>
            <p:ph type="dt" sz="half" idx="10"/>
          </p:nvPr>
        </p:nvSpPr>
        <p:spPr/>
        <p:txBody>
          <a:bodyPr/>
          <a:lstStyle/>
          <a:p>
            <a:r>
              <a:rPr lang="ru-RU"/>
              <a:t>AYSS-23</a:t>
            </a:r>
          </a:p>
        </p:txBody>
      </p:sp>
      <p:sp>
        <p:nvSpPr>
          <p:cNvPr id="6" name="Номер слайда 5">
            <a:extLst>
              <a:ext uri="{FF2B5EF4-FFF2-40B4-BE49-F238E27FC236}">
                <a16:creationId xmlns:a16="http://schemas.microsoft.com/office/drawing/2014/main" id="{99F492AB-27AC-01E3-5127-11C612D4C84B}"/>
              </a:ext>
            </a:extLst>
          </p:cNvPr>
          <p:cNvSpPr>
            <a:spLocks noGrp="1"/>
          </p:cNvSpPr>
          <p:nvPr>
            <p:ph type="sldNum" sz="quarter" idx="12"/>
          </p:nvPr>
        </p:nvSpPr>
        <p:spPr/>
        <p:txBody>
          <a:bodyPr/>
          <a:lstStyle/>
          <a:p>
            <a:fld id="{11B240FD-603C-F14E-A4DF-C117A46DA9E4}" type="slidenum">
              <a:rPr lang="ru-RU" smtClean="0"/>
              <a:pPr/>
              <a:t>46</a:t>
            </a:fld>
            <a:endParaRPr lang="ru-RU"/>
          </a:p>
        </p:txBody>
      </p:sp>
    </p:spTree>
    <p:extLst>
      <p:ext uri="{BB962C8B-B14F-4D97-AF65-F5344CB8AC3E}">
        <p14:creationId xmlns:p14="http://schemas.microsoft.com/office/powerpoint/2010/main" val="351826070"/>
      </p:ext>
    </p:extLst>
  </p:cSld>
  <p:clrMapOvr>
    <a:masterClrMapping/>
  </p:clrMapOvr>
  <p:transition>
    <p:wedg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endParaRPr lang="ru-RU"/>
          </a:p>
        </p:txBody>
      </p:sp>
      <p:sp>
        <p:nvSpPr>
          <p:cNvPr id="161796" name="Rectangle 4"/>
          <p:cNvSpPr>
            <a:spLocks noGrp="1" noChangeArrowheads="1"/>
          </p:cNvSpPr>
          <p:nvPr>
            <p:ph type="body" sz="half" idx="2"/>
          </p:nvPr>
        </p:nvSpPr>
        <p:spPr>
          <a:xfrm>
            <a:off x="5004048" y="0"/>
            <a:ext cx="4320480" cy="6019800"/>
          </a:xfrm>
        </p:spPr>
        <p:txBody>
          <a:bodyPr/>
          <a:lstStyle/>
          <a:p>
            <a:pPr>
              <a:buFontTx/>
              <a:buNone/>
            </a:pPr>
            <a:endParaRPr lang="ru-RU" b="1" u="sng" dirty="0">
              <a:solidFill>
                <a:schemeClr val="accent2"/>
              </a:solidFill>
            </a:endParaRPr>
          </a:p>
          <a:p>
            <a:pPr>
              <a:buFontTx/>
              <a:buNone/>
            </a:pPr>
            <a:endParaRPr lang="ru-RU" b="1" u="sng" dirty="0">
              <a:solidFill>
                <a:schemeClr val="accent2"/>
              </a:solidFill>
            </a:endParaRPr>
          </a:p>
          <a:p>
            <a:pPr>
              <a:buFontTx/>
              <a:buNone/>
            </a:pPr>
            <a:r>
              <a:rPr lang="en-US" b="1" u="sng" dirty="0">
                <a:solidFill>
                  <a:schemeClr val="accent2"/>
                </a:solidFill>
              </a:rPr>
              <a:t>Worked on </a:t>
            </a:r>
          </a:p>
          <a:p>
            <a:pPr>
              <a:buFontTx/>
              <a:buNone/>
            </a:pPr>
            <a:r>
              <a:rPr lang="en-US" b="1" u="sng" dirty="0">
                <a:solidFill>
                  <a:schemeClr val="accent2"/>
                </a:solidFill>
              </a:rPr>
              <a:t>“</a:t>
            </a:r>
            <a:r>
              <a:rPr lang="ru-RU" b="1" u="sng" dirty="0" err="1">
                <a:solidFill>
                  <a:schemeClr val="accent2"/>
                </a:solidFill>
              </a:rPr>
              <a:t>Ustanovka</a:t>
            </a:r>
            <a:r>
              <a:rPr lang="ru-RU" b="1" u="sng" dirty="0">
                <a:solidFill>
                  <a:schemeClr val="accent2"/>
                </a:solidFill>
              </a:rPr>
              <a:t> </a:t>
            </a:r>
            <a:r>
              <a:rPr lang="en-US" b="1" u="sng" dirty="0">
                <a:solidFill>
                  <a:schemeClr val="accent2"/>
                </a:solidFill>
              </a:rPr>
              <a:t>M" </a:t>
            </a:r>
          </a:p>
          <a:p>
            <a:pPr>
              <a:buFontTx/>
              <a:buNone/>
            </a:pPr>
            <a:endParaRPr lang="en-US" b="1" u="sng" dirty="0">
              <a:solidFill>
                <a:schemeClr val="accent2"/>
              </a:solidFill>
            </a:endParaRPr>
          </a:p>
          <a:p>
            <a:r>
              <a:rPr lang="en-US" dirty="0"/>
              <a:t>Best accelerator in the</a:t>
            </a:r>
            <a:r>
              <a:rPr lang="ru-RU" dirty="0"/>
              <a:t> </a:t>
            </a:r>
            <a:r>
              <a:rPr lang="en-US" dirty="0"/>
              <a:t>world at </a:t>
            </a:r>
            <a:r>
              <a:rPr lang="en-US" dirty="0" err="1"/>
              <a:t>thаt</a:t>
            </a:r>
            <a:r>
              <a:rPr lang="en-US" dirty="0"/>
              <a:t> time – protons, 490 MeV</a:t>
            </a:r>
          </a:p>
          <a:p>
            <a:r>
              <a:rPr lang="en-US"/>
              <a:t>Berkeley </a:t>
            </a:r>
            <a:r>
              <a:rPr lang="en-US" dirty="0"/>
              <a:t>– 390 MeV</a:t>
            </a:r>
          </a:p>
          <a:p>
            <a:r>
              <a:rPr lang="en-US" dirty="0"/>
              <a:t>Harwell – 170 MeV</a:t>
            </a:r>
          </a:p>
          <a:p>
            <a:pPr marL="0" indent="0">
              <a:buNone/>
            </a:pPr>
            <a:endParaRPr lang="en-US" dirty="0"/>
          </a:p>
          <a:p>
            <a:r>
              <a:rPr lang="en-US" dirty="0"/>
              <a:t>Built in 3 years</a:t>
            </a:r>
            <a:endParaRPr lang="en-US" sz="2800" dirty="0"/>
          </a:p>
          <a:p>
            <a:endParaRPr lang="en-US" sz="2800" b="1" dirty="0"/>
          </a:p>
        </p:txBody>
      </p:sp>
      <p:sp>
        <p:nvSpPr>
          <p:cNvPr id="3" name="Место для изображения из Интернета 2">
            <a:extLst>
              <a:ext uri="{FF2B5EF4-FFF2-40B4-BE49-F238E27FC236}">
                <a16:creationId xmlns:a16="http://schemas.microsoft.com/office/drawing/2014/main" id="{F51C65CF-C92D-1148-9F83-5FEE280C7AD5}"/>
              </a:ext>
            </a:extLst>
          </p:cNvPr>
          <p:cNvSpPr>
            <a:spLocks noGrp="1"/>
          </p:cNvSpPr>
          <p:nvPr>
            <p:ph type="clipArt" sz="half" idx="1"/>
          </p:nvPr>
        </p:nvSpPr>
        <p:spPr/>
        <p:txBody>
          <a:bodyPr/>
          <a:lstStyle/>
          <a:p>
            <a:endParaRPr lang="ru-RU"/>
          </a:p>
        </p:txBody>
      </p:sp>
      <p:pic>
        <p:nvPicPr>
          <p:cNvPr id="8" name="Рисунок 7" descr="Изображение выглядит как внешний, здание, дерево, старый&#10;&#10;Автоматически созданное описание">
            <a:extLst>
              <a:ext uri="{FF2B5EF4-FFF2-40B4-BE49-F238E27FC236}">
                <a16:creationId xmlns:a16="http://schemas.microsoft.com/office/drawing/2014/main" id="{5129D4EE-CAD1-D54C-8650-97417C88D4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367" y="1556792"/>
            <a:ext cx="5106415" cy="3975482"/>
          </a:xfrm>
          <a:prstGeom prst="rect">
            <a:avLst/>
          </a:prstGeom>
        </p:spPr>
      </p:pic>
      <p:sp>
        <p:nvSpPr>
          <p:cNvPr id="2" name="Дата 1">
            <a:extLst>
              <a:ext uri="{FF2B5EF4-FFF2-40B4-BE49-F238E27FC236}">
                <a16:creationId xmlns:a16="http://schemas.microsoft.com/office/drawing/2014/main" id="{F257DD57-0B24-CB86-25FF-DC45EE67D21F}"/>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2041F598-1768-776B-1D82-8E3B0B23AE7D}"/>
              </a:ext>
            </a:extLst>
          </p:cNvPr>
          <p:cNvSpPr>
            <a:spLocks noGrp="1"/>
          </p:cNvSpPr>
          <p:nvPr>
            <p:ph type="sldNum" sz="quarter" idx="12"/>
          </p:nvPr>
        </p:nvSpPr>
        <p:spPr/>
        <p:txBody>
          <a:bodyPr/>
          <a:lstStyle/>
          <a:p>
            <a:fld id="{11B240FD-603C-F14E-A4DF-C117A46DA9E4}" type="slidenum">
              <a:rPr lang="ru-RU" smtClean="0"/>
              <a:pPr/>
              <a:t>47</a:t>
            </a:fld>
            <a:endParaRPr lang="ru-RU"/>
          </a:p>
        </p:txBody>
      </p:sp>
    </p:spTree>
    <p:extLst>
      <p:ext uri="{BB962C8B-B14F-4D97-AF65-F5344CB8AC3E}">
        <p14:creationId xmlns:p14="http://schemas.microsoft.com/office/powerpoint/2010/main" val="44024157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85800" y="609600"/>
            <a:ext cx="8350696" cy="1143000"/>
          </a:xfrm>
        </p:spPr>
        <p:txBody>
          <a:bodyPr/>
          <a:lstStyle/>
          <a:p>
            <a:r>
              <a:rPr lang="en-US" b="1" dirty="0">
                <a:solidFill>
                  <a:schemeClr val="accent2"/>
                </a:solidFill>
              </a:rPr>
              <a:t>Is Dubna a Stalinist Skolkovo</a:t>
            </a:r>
            <a:r>
              <a:rPr lang="ru-RU" b="1" dirty="0">
                <a:solidFill>
                  <a:schemeClr val="accent2"/>
                </a:solidFill>
              </a:rPr>
              <a:t> (Silicon</a:t>
            </a:r>
            <a:r>
              <a:rPr lang="en-US" b="1" dirty="0">
                <a:solidFill>
                  <a:schemeClr val="accent2"/>
                </a:solidFill>
              </a:rPr>
              <a:t> Valley)?</a:t>
            </a:r>
            <a:br>
              <a:rPr lang="ru-RU" b="1" u="sng" dirty="0">
                <a:solidFill>
                  <a:schemeClr val="accent2"/>
                </a:solidFill>
              </a:rPr>
            </a:br>
            <a:endParaRPr lang="ru-RU" dirty="0"/>
          </a:p>
        </p:txBody>
      </p:sp>
      <p:sp>
        <p:nvSpPr>
          <p:cNvPr id="161796" name="Rectangle 4"/>
          <p:cNvSpPr>
            <a:spLocks noGrp="1" noChangeArrowheads="1"/>
          </p:cNvSpPr>
          <p:nvPr>
            <p:ph type="body" sz="half" idx="2"/>
          </p:nvPr>
        </p:nvSpPr>
        <p:spPr>
          <a:xfrm>
            <a:off x="5380605" y="937337"/>
            <a:ext cx="3943923" cy="5410200"/>
          </a:xfrm>
        </p:spPr>
        <p:txBody>
          <a:bodyPr/>
          <a:lstStyle/>
          <a:p>
            <a:pPr>
              <a:buFontTx/>
              <a:buNone/>
            </a:pPr>
            <a:endParaRPr lang="en-US" sz="2800" b="1" dirty="0"/>
          </a:p>
          <a:p>
            <a:pPr marL="0" indent="0">
              <a:buNone/>
            </a:pPr>
            <a:r>
              <a:rPr lang="en-US" sz="1600" dirty="0">
                <a:effectLst/>
                <a:latin typeface="Times New Roman" panose="02020603050405020304" pitchFamily="18" charset="0"/>
                <a:ea typeface="Times New Roman" panose="02020603050405020304" pitchFamily="18" charset="0"/>
              </a:rPr>
              <a:t>To Comrade L.P. Beria</a:t>
            </a:r>
          </a:p>
          <a:p>
            <a:pPr marL="0" indent="0">
              <a:buNone/>
            </a:pPr>
            <a:r>
              <a:rPr lang="en-US" sz="1600" dirty="0">
                <a:effectLst/>
                <a:latin typeface="Times New Roman" panose="02020603050405020304" pitchFamily="18" charset="0"/>
                <a:ea typeface="Times New Roman" panose="02020603050405020304" pitchFamily="18" charset="0"/>
              </a:rPr>
              <a:t> </a:t>
            </a:r>
          </a:p>
          <a:p>
            <a:pPr marL="0" indent="0">
              <a:buNone/>
            </a:pPr>
            <a:r>
              <a:rPr lang="en-US" sz="1600" dirty="0">
                <a:effectLst/>
                <a:latin typeface="Times New Roman" panose="02020603050405020304" pitchFamily="18" charset="0"/>
                <a:ea typeface="Times New Roman" panose="02020603050405020304" pitchFamily="18" charset="0"/>
              </a:rPr>
              <a:t>1. The present level of knowledge about the atomic nucleus and cosmic rays makes it possible to assume that by means of particles accelerated to energies of 250 million volts and higher, it is possible to proceed to discoveries of new physical phenomena (discovery of new elements, new ways of obtaining atomic energy from cheaper sources than uranium).</a:t>
            </a:r>
          </a:p>
          <a:p>
            <a:pPr marL="0" indent="0">
              <a:buNone/>
            </a:pPr>
            <a:r>
              <a:rPr lang="en-US" sz="1600" dirty="0">
                <a:effectLst/>
                <a:latin typeface="Times New Roman" panose="02020603050405020304" pitchFamily="18" charset="0"/>
                <a:ea typeface="Times New Roman" panose="02020603050405020304" pitchFamily="18" charset="0"/>
              </a:rPr>
              <a:t>2. To produce particles of such energy it is necessary, as calculations show, to have a powerful cyclotron with a pole diameter of at least 3.5 </a:t>
            </a:r>
            <a:r>
              <a:rPr lang="en-US" sz="1600" dirty="0" err="1">
                <a:effectLst/>
                <a:latin typeface="Times New Roman" panose="02020603050405020304" pitchFamily="18" charset="0"/>
                <a:ea typeface="Times New Roman" panose="02020603050405020304" pitchFamily="18" charset="0"/>
              </a:rPr>
              <a:t>metres</a:t>
            </a:r>
            <a:r>
              <a:rPr lang="en-US" sz="1600" dirty="0">
                <a:effectLst/>
                <a:latin typeface="Times New Roman" panose="02020603050405020304" pitchFamily="18" charset="0"/>
                <a:ea typeface="Times New Roman" panose="02020603050405020304" pitchFamily="18" charset="0"/>
              </a:rPr>
              <a:t>.  ...</a:t>
            </a:r>
          </a:p>
          <a:p>
            <a:pPr marL="0" indent="0">
              <a:buNone/>
            </a:pPr>
            <a:endParaRPr lang="en-US" sz="1600" dirty="0">
              <a:effectLst/>
              <a:latin typeface="Times New Roman" panose="02020603050405020304" pitchFamily="18" charset="0"/>
              <a:ea typeface="Times New Roman" panose="02020603050405020304" pitchFamily="18" charset="0"/>
            </a:endParaRPr>
          </a:p>
          <a:p>
            <a:pPr marL="0" indent="0">
              <a:buNone/>
            </a:pPr>
            <a:r>
              <a:rPr lang="en-US" sz="1600" dirty="0">
                <a:effectLst/>
                <a:latin typeface="Times New Roman" panose="02020603050405020304" pitchFamily="18" charset="0"/>
                <a:ea typeface="Times New Roman" panose="02020603050405020304" pitchFamily="18" charset="0"/>
              </a:rPr>
              <a:t>26 January 1946 </a:t>
            </a:r>
            <a:r>
              <a:rPr lang="en-US" sz="1600" dirty="0" err="1">
                <a:effectLst/>
                <a:latin typeface="Times New Roman" panose="02020603050405020304" pitchFamily="18" charset="0"/>
                <a:ea typeface="Times New Roman" panose="02020603050405020304" pitchFamily="18" charset="0"/>
              </a:rPr>
              <a:t>I.V.Kurchatov</a:t>
            </a:r>
            <a:endParaRPr lang="ru-RU" sz="1600" dirty="0">
              <a:effectLst/>
              <a:latin typeface="Times New Roman" panose="02020603050405020304" pitchFamily="18" charset="0"/>
              <a:ea typeface="Times New Roman" panose="02020603050405020304" pitchFamily="18" charset="0"/>
            </a:endParaRPr>
          </a:p>
        </p:txBody>
      </p:sp>
      <p:sp>
        <p:nvSpPr>
          <p:cNvPr id="3" name="Место для изображения из Интернета 2">
            <a:extLst>
              <a:ext uri="{FF2B5EF4-FFF2-40B4-BE49-F238E27FC236}">
                <a16:creationId xmlns:a16="http://schemas.microsoft.com/office/drawing/2014/main" id="{F51C65CF-C92D-1148-9F83-5FEE280C7AD5}"/>
              </a:ext>
            </a:extLst>
          </p:cNvPr>
          <p:cNvSpPr>
            <a:spLocks noGrp="1"/>
          </p:cNvSpPr>
          <p:nvPr>
            <p:ph type="clipArt" sz="half" idx="1"/>
          </p:nvPr>
        </p:nvSpPr>
        <p:spPr/>
        <p:txBody>
          <a:bodyPr/>
          <a:lstStyle/>
          <a:p>
            <a:endParaRPr lang="ru-RU"/>
          </a:p>
        </p:txBody>
      </p:sp>
      <p:pic>
        <p:nvPicPr>
          <p:cNvPr id="8" name="Рисунок 7" descr="Изображение выглядит как внешний, здание, дерево, старый&#10;&#10;Автоматически созданное описание">
            <a:extLst>
              <a:ext uri="{FF2B5EF4-FFF2-40B4-BE49-F238E27FC236}">
                <a16:creationId xmlns:a16="http://schemas.microsoft.com/office/drawing/2014/main" id="{5129D4EE-CAD1-D54C-8650-97417C88D4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367" y="1556792"/>
            <a:ext cx="5482972" cy="3975482"/>
          </a:xfrm>
          <a:prstGeom prst="rect">
            <a:avLst/>
          </a:prstGeom>
        </p:spPr>
      </p:pic>
      <p:sp>
        <p:nvSpPr>
          <p:cNvPr id="2" name="Дата 1">
            <a:extLst>
              <a:ext uri="{FF2B5EF4-FFF2-40B4-BE49-F238E27FC236}">
                <a16:creationId xmlns:a16="http://schemas.microsoft.com/office/drawing/2014/main" id="{E3917AA5-B1A5-399F-C122-013AD233CA1F}"/>
              </a:ext>
            </a:extLst>
          </p:cNvPr>
          <p:cNvSpPr>
            <a:spLocks noGrp="1"/>
          </p:cNvSpPr>
          <p:nvPr>
            <p:ph type="dt" sz="half" idx="10"/>
          </p:nvPr>
        </p:nvSpPr>
        <p:spPr/>
        <p:txBody>
          <a:bodyPr/>
          <a:lstStyle/>
          <a:p>
            <a:r>
              <a:rPr lang="ru-RU"/>
              <a:t>AYSS-23</a:t>
            </a:r>
          </a:p>
        </p:txBody>
      </p:sp>
      <p:sp>
        <p:nvSpPr>
          <p:cNvPr id="4" name="Номер слайда 3">
            <a:extLst>
              <a:ext uri="{FF2B5EF4-FFF2-40B4-BE49-F238E27FC236}">
                <a16:creationId xmlns:a16="http://schemas.microsoft.com/office/drawing/2014/main" id="{AC3D11AF-F9AB-3C31-F815-E5F9A0BC91F7}"/>
              </a:ext>
            </a:extLst>
          </p:cNvPr>
          <p:cNvSpPr>
            <a:spLocks noGrp="1"/>
          </p:cNvSpPr>
          <p:nvPr>
            <p:ph type="sldNum" sz="quarter" idx="12"/>
          </p:nvPr>
        </p:nvSpPr>
        <p:spPr/>
        <p:txBody>
          <a:bodyPr/>
          <a:lstStyle/>
          <a:p>
            <a:fld id="{11B240FD-603C-F14E-A4DF-C117A46DA9E4}" type="slidenum">
              <a:rPr lang="ru-RU" smtClean="0"/>
              <a:pPr/>
              <a:t>48</a:t>
            </a:fld>
            <a:endParaRPr lang="ru-RU"/>
          </a:p>
        </p:txBody>
      </p:sp>
    </p:spTree>
    <p:extLst>
      <p:ext uri="{BB962C8B-B14F-4D97-AF65-F5344CB8AC3E}">
        <p14:creationId xmlns:p14="http://schemas.microsoft.com/office/powerpoint/2010/main" val="24138556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endParaRPr lang="ru-RU"/>
          </a:p>
        </p:txBody>
      </p:sp>
      <p:sp>
        <p:nvSpPr>
          <p:cNvPr id="161796" name="Rectangle 4"/>
          <p:cNvSpPr>
            <a:spLocks noGrp="1" noChangeArrowheads="1"/>
          </p:cNvSpPr>
          <p:nvPr>
            <p:ph type="body" sz="half" idx="2"/>
          </p:nvPr>
        </p:nvSpPr>
        <p:spPr>
          <a:xfrm>
            <a:off x="4953000" y="0"/>
            <a:ext cx="4191000" cy="6019800"/>
          </a:xfrm>
        </p:spPr>
        <p:txBody>
          <a:bodyPr/>
          <a:lstStyle/>
          <a:p>
            <a:pPr>
              <a:buFontTx/>
              <a:buNone/>
            </a:pPr>
            <a:endParaRPr lang="ru-RU" b="1" u="sng" dirty="0">
              <a:solidFill>
                <a:schemeClr val="accent2"/>
              </a:solidFill>
            </a:endParaRPr>
          </a:p>
          <a:p>
            <a:pPr>
              <a:buFontTx/>
              <a:buNone/>
            </a:pPr>
            <a:endParaRPr lang="ru-RU" b="1" u="sng" dirty="0">
              <a:solidFill>
                <a:schemeClr val="accent2"/>
              </a:solidFill>
            </a:endParaRPr>
          </a:p>
          <a:p>
            <a:endParaRPr lang="ru-RU" sz="2800" b="1" dirty="0"/>
          </a:p>
          <a:p>
            <a:r>
              <a:rPr lang="en-US" sz="2800" b="1" dirty="0"/>
              <a:t>"There will be no oats...”</a:t>
            </a:r>
          </a:p>
          <a:p>
            <a:pPr marL="0" indent="0" algn="r">
              <a:buNone/>
            </a:pPr>
            <a:r>
              <a:rPr lang="en-US" sz="2800" b="1" dirty="0" err="1"/>
              <a:t>V.P.Dzhelepov</a:t>
            </a:r>
            <a:endParaRPr lang="ru-RU" sz="2800" b="1" dirty="0"/>
          </a:p>
          <a:p>
            <a:endParaRPr lang="ru-RU" sz="2800" b="1" dirty="0"/>
          </a:p>
          <a:p>
            <a:r>
              <a:rPr lang="en-US" sz="2800" b="1" dirty="0"/>
              <a:t>No military applications</a:t>
            </a:r>
          </a:p>
          <a:p>
            <a:pPr>
              <a:buFontTx/>
              <a:buNone/>
            </a:pPr>
            <a:endParaRPr lang="en-US" sz="2800" b="1" dirty="0"/>
          </a:p>
          <a:p>
            <a:endParaRPr lang="en-US" sz="2800" b="1" dirty="0"/>
          </a:p>
        </p:txBody>
      </p:sp>
      <p:pic>
        <p:nvPicPr>
          <p:cNvPr id="161798" name="Picture 6" descr="P1180019"/>
          <p:cNvPicPr>
            <a:picLocks noGrp="1" noChangeAspect="1" noChangeArrowheads="1"/>
          </p:cNvPicPr>
          <p:nvPr>
            <p:ph type="clipArt" sz="half" idx="1"/>
          </p:nvPr>
        </p:nvPicPr>
        <p:blipFill>
          <a:blip r:embed="rId3">
            <a:lum bright="30000" contrast="54000"/>
            <a:extLst>
              <a:ext uri="{28A0092B-C50C-407E-A947-70E740481C1C}">
                <a14:useLocalDpi xmlns:a14="http://schemas.microsoft.com/office/drawing/2010/main" val="0"/>
              </a:ext>
            </a:extLst>
          </a:blip>
          <a:srcRect/>
          <a:stretch>
            <a:fillRect/>
          </a:stretch>
        </p:blipFill>
        <p:spPr>
          <a:xfrm>
            <a:off x="381000" y="3505200"/>
            <a:ext cx="4572000" cy="3352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61799" name="Picture 7" descr="P1180018"/>
          <p:cNvPicPr>
            <a:picLocks noChangeAspect="1" noChangeArrowheads="1"/>
          </p:cNvPicPr>
          <p:nvPr/>
        </p:nvPicPr>
        <p:blipFill>
          <a:blip r:embed="rId4">
            <a:lum bright="24000" contrast="18000"/>
            <a:extLst>
              <a:ext uri="{28A0092B-C50C-407E-A947-70E740481C1C}">
                <a14:useLocalDpi xmlns:a14="http://schemas.microsoft.com/office/drawing/2010/main" val="0"/>
              </a:ext>
            </a:extLst>
          </a:blip>
          <a:srcRect/>
          <a:stretch>
            <a:fillRect/>
          </a:stretch>
        </p:blipFill>
        <p:spPr bwMode="auto">
          <a:xfrm>
            <a:off x="228600" y="0"/>
            <a:ext cx="4572000"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Номер слайда 2">
            <a:extLst>
              <a:ext uri="{FF2B5EF4-FFF2-40B4-BE49-F238E27FC236}">
                <a16:creationId xmlns:a16="http://schemas.microsoft.com/office/drawing/2014/main" id="{B68B7BEA-8563-E05F-4C45-26721CB63243}"/>
              </a:ext>
            </a:extLst>
          </p:cNvPr>
          <p:cNvSpPr>
            <a:spLocks noGrp="1"/>
          </p:cNvSpPr>
          <p:nvPr>
            <p:ph type="sldNum" sz="quarter" idx="12"/>
          </p:nvPr>
        </p:nvSpPr>
        <p:spPr/>
        <p:txBody>
          <a:bodyPr/>
          <a:lstStyle/>
          <a:p>
            <a:fld id="{11B240FD-603C-F14E-A4DF-C117A46DA9E4}" type="slidenum">
              <a:rPr lang="ru-RU" smtClean="0"/>
              <a:pPr/>
              <a:t>49</a:t>
            </a:fld>
            <a:endParaRPr lang="ru-RU"/>
          </a:p>
        </p:txBody>
      </p:sp>
    </p:spTree>
    <p:extLst>
      <p:ext uri="{BB962C8B-B14F-4D97-AF65-F5344CB8AC3E}">
        <p14:creationId xmlns:p14="http://schemas.microsoft.com/office/powerpoint/2010/main" val="40515933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80" name="Rectangle 4"/>
          <p:cNvSpPr>
            <a:spLocks noGrp="1" noChangeArrowheads="1"/>
          </p:cNvSpPr>
          <p:nvPr>
            <p:ph type="title"/>
          </p:nvPr>
        </p:nvSpPr>
        <p:spPr/>
        <p:txBody>
          <a:bodyPr/>
          <a:lstStyle/>
          <a:p>
            <a:endParaRPr lang="ru-RU" dirty="0"/>
          </a:p>
        </p:txBody>
      </p:sp>
      <p:sp>
        <p:nvSpPr>
          <p:cNvPr id="203781" name="Rectangle 5"/>
          <p:cNvSpPr>
            <a:spLocks noGrp="1" noChangeArrowheads="1"/>
          </p:cNvSpPr>
          <p:nvPr>
            <p:ph type="body" sz="half" idx="1"/>
          </p:nvPr>
        </p:nvSpPr>
        <p:spPr>
          <a:xfrm>
            <a:off x="43419" y="4156074"/>
            <a:ext cx="5148263" cy="2276475"/>
          </a:xfrm>
        </p:spPr>
        <p:txBody>
          <a:bodyPr/>
          <a:lstStyle/>
          <a:p>
            <a:pPr>
              <a:buFontTx/>
              <a:buNone/>
            </a:pPr>
            <a:r>
              <a:rPr lang="en-GB" sz="2400" dirty="0"/>
              <a:t>Born at 22.08.1913, Marina di Pisa</a:t>
            </a:r>
          </a:p>
          <a:p>
            <a:pPr>
              <a:buFontTx/>
              <a:buNone/>
            </a:pPr>
            <a:r>
              <a:rPr lang="en-GB" sz="2400" dirty="0"/>
              <a:t>Parents – Massimo and Maria</a:t>
            </a:r>
          </a:p>
          <a:p>
            <a:pPr>
              <a:buFontTx/>
              <a:buNone/>
            </a:pPr>
            <a:r>
              <a:rPr lang="en-GB" sz="2400" dirty="0"/>
              <a:t>Grandfather – Pellegrino Pontecorvo</a:t>
            </a:r>
          </a:p>
          <a:p>
            <a:pPr>
              <a:buFontTx/>
              <a:buNone/>
            </a:pPr>
            <a:r>
              <a:rPr lang="en-GB" sz="2400" dirty="0"/>
              <a:t>Textile business</a:t>
            </a:r>
          </a:p>
          <a:p>
            <a:pPr>
              <a:buFontTx/>
              <a:buNone/>
            </a:pPr>
            <a:r>
              <a:rPr lang="en-GB" sz="2400" dirty="0" err="1"/>
              <a:t>strada</a:t>
            </a:r>
            <a:r>
              <a:rPr lang="en-GB" sz="2400" dirty="0"/>
              <a:t> </a:t>
            </a:r>
            <a:r>
              <a:rPr lang="en-GB" sz="2400" dirty="0" err="1"/>
              <a:t>P.Pontecorvo</a:t>
            </a:r>
            <a:r>
              <a:rPr lang="en-GB" sz="2400" dirty="0"/>
              <a:t> in Pisa </a:t>
            </a:r>
            <a:endParaRPr lang="ru-RU" sz="2400" dirty="0"/>
          </a:p>
        </p:txBody>
      </p:sp>
      <p:pic>
        <p:nvPicPr>
          <p:cNvPr id="203784" name="Picture 8" descr="factory"/>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41536" y="425451"/>
            <a:ext cx="4176712" cy="34861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203785" name="Picture 9" descr="gil-pelegrino"/>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23869" y="2636838"/>
            <a:ext cx="4176712" cy="401860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7" name="Рисунок 6" descr="Изображение выглядит как фотография, мужчина, человек, костюм&#10;&#10;Автоматически созданное описание">
            <a:extLst>
              <a:ext uri="{FF2B5EF4-FFF2-40B4-BE49-F238E27FC236}">
                <a16:creationId xmlns:a16="http://schemas.microsoft.com/office/drawing/2014/main" id="{59FA21F6-F2E1-A040-8FD7-2CBAE70B3B26}"/>
              </a:ext>
            </a:extLst>
          </p:cNvPr>
          <p:cNvPicPr>
            <a:picLocks noChangeAspect="1"/>
          </p:cNvPicPr>
          <p:nvPr/>
        </p:nvPicPr>
        <p:blipFill>
          <a:blip r:embed="rId4"/>
          <a:stretch>
            <a:fillRect/>
          </a:stretch>
        </p:blipFill>
        <p:spPr>
          <a:xfrm>
            <a:off x="5086975" y="276226"/>
            <a:ext cx="1689735" cy="1892300"/>
          </a:xfrm>
          <a:prstGeom prst="rect">
            <a:avLst/>
          </a:prstGeom>
        </p:spPr>
      </p:pic>
      <p:pic>
        <p:nvPicPr>
          <p:cNvPr id="8" name="Рисунок 7" descr="Изображение выглядит как человек, мужчина, шляпа, фотография&#10;&#10;Автоматически созданное описание">
            <a:extLst>
              <a:ext uri="{FF2B5EF4-FFF2-40B4-BE49-F238E27FC236}">
                <a16:creationId xmlns:a16="http://schemas.microsoft.com/office/drawing/2014/main" id="{C7882E4B-22CC-5841-AC38-047BCF59BDBA}"/>
              </a:ext>
            </a:extLst>
          </p:cNvPr>
          <p:cNvPicPr>
            <a:picLocks noChangeAspect="1"/>
          </p:cNvPicPr>
          <p:nvPr/>
        </p:nvPicPr>
        <p:blipFill>
          <a:blip r:embed="rId5"/>
          <a:stretch>
            <a:fillRect/>
          </a:stretch>
        </p:blipFill>
        <p:spPr>
          <a:xfrm>
            <a:off x="6948264" y="333375"/>
            <a:ext cx="1854200" cy="1881505"/>
          </a:xfrm>
          <a:prstGeom prst="rect">
            <a:avLst/>
          </a:prstGeom>
        </p:spPr>
      </p:pic>
      <p:sp>
        <p:nvSpPr>
          <p:cNvPr id="2" name="Дата 1">
            <a:extLst>
              <a:ext uri="{FF2B5EF4-FFF2-40B4-BE49-F238E27FC236}">
                <a16:creationId xmlns:a16="http://schemas.microsoft.com/office/drawing/2014/main" id="{BB65952D-B62D-42D7-5190-CFFEF783D870}"/>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08D18560-EB0B-6E2A-55A3-1B85426F3678}"/>
              </a:ext>
            </a:extLst>
          </p:cNvPr>
          <p:cNvSpPr>
            <a:spLocks noGrp="1"/>
          </p:cNvSpPr>
          <p:nvPr>
            <p:ph type="sldNum" sz="quarter" idx="12"/>
          </p:nvPr>
        </p:nvSpPr>
        <p:spPr/>
        <p:txBody>
          <a:bodyPr/>
          <a:lstStyle/>
          <a:p>
            <a:fld id="{57CBC6A7-7F6A-9C49-843B-3712C97AD5C4}" type="slidenum">
              <a:rPr lang="ru-RU" smtClean="0"/>
              <a:pPr/>
              <a:t>5</a:t>
            </a:fld>
            <a:endParaRPr lang="ru-RU"/>
          </a:p>
        </p:txBody>
      </p:sp>
    </p:spTree>
    <p:extLst>
      <p:ext uri="{BB962C8B-B14F-4D97-AF65-F5344CB8AC3E}">
        <p14:creationId xmlns:p14="http://schemas.microsoft.com/office/powerpoint/2010/main" val="385602630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3"/>
          <p:cNvSpPr>
            <a:spLocks noGrp="1" noChangeArrowheads="1"/>
          </p:cNvSpPr>
          <p:nvPr>
            <p:ph type="body" sz="half" idx="2"/>
          </p:nvPr>
        </p:nvSpPr>
        <p:spPr>
          <a:xfrm>
            <a:off x="5220072" y="2852936"/>
            <a:ext cx="4096593" cy="2414587"/>
          </a:xfrm>
        </p:spPr>
        <p:txBody>
          <a:bodyPr/>
          <a:lstStyle/>
          <a:p>
            <a:pPr>
              <a:buFontTx/>
              <a:buNone/>
            </a:pPr>
            <a:r>
              <a:rPr lang="en-US" sz="2800" dirty="0"/>
              <a:t>The first secret logbook of </a:t>
            </a:r>
          </a:p>
          <a:p>
            <a:pPr>
              <a:buFontTx/>
              <a:buNone/>
            </a:pPr>
            <a:r>
              <a:rPr lang="en-US" sz="2800" dirty="0"/>
              <a:t>B. Pontecorvo</a:t>
            </a:r>
          </a:p>
          <a:p>
            <a:pPr>
              <a:buFontTx/>
              <a:buNone/>
            </a:pPr>
            <a:r>
              <a:rPr lang="en-US" sz="2800" dirty="0"/>
              <a:t>in Dubna</a:t>
            </a:r>
          </a:p>
        </p:txBody>
      </p:sp>
      <p:pic>
        <p:nvPicPr>
          <p:cNvPr id="141319" name="Picture 7" descr="P1130001"/>
          <p:cNvPicPr>
            <a:picLocks noGrp="1" noChangeAspect="1" noChangeArrowheads="1"/>
          </p:cNvPicPr>
          <p:nvPr>
            <p:ph type="clipArt" sz="half" idx="1"/>
          </p:nvPr>
        </p:nvPicPr>
        <p:blipFill>
          <a:blip r:embed="rId3">
            <a:lum bright="12000"/>
            <a:extLst>
              <a:ext uri="{28A0092B-C50C-407E-A947-70E740481C1C}">
                <a14:useLocalDpi xmlns:a14="http://schemas.microsoft.com/office/drawing/2010/main" val="0"/>
              </a:ext>
            </a:extLst>
          </a:blip>
          <a:srcRect/>
          <a:stretch>
            <a:fillRect/>
          </a:stretch>
        </p:blipFill>
        <p:spPr>
          <a:xfrm>
            <a:off x="38100" y="563586"/>
            <a:ext cx="5037956" cy="5943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Дата 1">
            <a:extLst>
              <a:ext uri="{FF2B5EF4-FFF2-40B4-BE49-F238E27FC236}">
                <a16:creationId xmlns:a16="http://schemas.microsoft.com/office/drawing/2014/main" id="{96C2D7B0-1DFD-B92D-0B79-5F689328EF14}"/>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15ECF394-51F4-0875-ECF6-5544C467F339}"/>
              </a:ext>
            </a:extLst>
          </p:cNvPr>
          <p:cNvSpPr>
            <a:spLocks noGrp="1"/>
          </p:cNvSpPr>
          <p:nvPr>
            <p:ph type="sldNum" sz="quarter" idx="12"/>
          </p:nvPr>
        </p:nvSpPr>
        <p:spPr/>
        <p:txBody>
          <a:bodyPr/>
          <a:lstStyle/>
          <a:p>
            <a:fld id="{11B240FD-603C-F14E-A4DF-C117A46DA9E4}" type="slidenum">
              <a:rPr lang="ru-RU" smtClean="0"/>
              <a:pPr/>
              <a:t>50</a:t>
            </a:fld>
            <a:endParaRPr lang="ru-RU"/>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endParaRPr lang="ru-RU" b="1">
              <a:solidFill>
                <a:schemeClr val="accent2"/>
              </a:solidFill>
            </a:endParaRPr>
          </a:p>
        </p:txBody>
      </p:sp>
      <p:sp>
        <p:nvSpPr>
          <p:cNvPr id="146436" name="Rectangle 4"/>
          <p:cNvSpPr>
            <a:spLocks noGrp="1" noChangeArrowheads="1"/>
          </p:cNvSpPr>
          <p:nvPr>
            <p:ph type="clipArt" sz="half" idx="1"/>
          </p:nvPr>
        </p:nvSpPr>
        <p:spPr/>
        <p:txBody>
          <a:bodyPr/>
          <a:lstStyle/>
          <a:p>
            <a:endParaRPr lang="ru-RU"/>
          </a:p>
        </p:txBody>
      </p:sp>
      <p:sp>
        <p:nvSpPr>
          <p:cNvPr id="146435" name="Rectangle 3"/>
          <p:cNvSpPr>
            <a:spLocks noGrp="1" noChangeArrowheads="1"/>
          </p:cNvSpPr>
          <p:nvPr>
            <p:ph type="body" sz="half" idx="2"/>
          </p:nvPr>
        </p:nvSpPr>
        <p:spPr>
          <a:xfrm>
            <a:off x="533400" y="5105400"/>
            <a:ext cx="7162800" cy="1524000"/>
          </a:xfrm>
        </p:spPr>
        <p:txBody>
          <a:bodyPr/>
          <a:lstStyle/>
          <a:p>
            <a:pPr>
              <a:buFontTx/>
              <a:buNone/>
            </a:pPr>
            <a:r>
              <a:rPr lang="en-US" sz="2800" dirty="0"/>
              <a:t>The first entry is from  1 </a:t>
            </a:r>
            <a:r>
              <a:rPr lang="en-US" sz="2800" dirty="0" err="1"/>
              <a:t>ноябр</a:t>
            </a:r>
            <a:r>
              <a:rPr lang="ru-RU" sz="2800" dirty="0"/>
              <a:t>я </a:t>
            </a:r>
            <a:r>
              <a:rPr lang="en-US" sz="2800" dirty="0"/>
              <a:t>1950.</a:t>
            </a:r>
            <a:endParaRPr lang="ru-RU" sz="2800" dirty="0"/>
          </a:p>
        </p:txBody>
      </p:sp>
      <p:pic>
        <p:nvPicPr>
          <p:cNvPr id="146437" name="Picture 5" descr="P113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4648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Дата 1">
            <a:extLst>
              <a:ext uri="{FF2B5EF4-FFF2-40B4-BE49-F238E27FC236}">
                <a16:creationId xmlns:a16="http://schemas.microsoft.com/office/drawing/2014/main" id="{E4F8A25C-9A77-6E67-A8E6-FF33DC366F7E}"/>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31EAD72E-A501-B266-3D6E-39EEA33D1B93}"/>
              </a:ext>
            </a:extLst>
          </p:cNvPr>
          <p:cNvSpPr>
            <a:spLocks noGrp="1"/>
          </p:cNvSpPr>
          <p:nvPr>
            <p:ph type="sldNum" sz="quarter" idx="12"/>
          </p:nvPr>
        </p:nvSpPr>
        <p:spPr/>
        <p:txBody>
          <a:bodyPr/>
          <a:lstStyle/>
          <a:p>
            <a:fld id="{11B240FD-603C-F14E-A4DF-C117A46DA9E4}" type="slidenum">
              <a:rPr lang="ru-RU" smtClean="0"/>
              <a:pPr/>
              <a:t>51</a:t>
            </a:fld>
            <a:endParaRPr lang="ru-RU"/>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23528" y="609600"/>
            <a:ext cx="8820472" cy="1143000"/>
          </a:xfrm>
        </p:spPr>
        <p:txBody>
          <a:bodyPr/>
          <a:lstStyle/>
          <a:p>
            <a:r>
              <a:rPr lang="en-US" b="1" dirty="0">
                <a:solidFill>
                  <a:srgbClr val="0000FF"/>
                </a:solidFill>
              </a:rPr>
              <a:t>The associative </a:t>
            </a:r>
            <a:r>
              <a:rPr lang="ru-RU" b="1" dirty="0" err="1">
                <a:solidFill>
                  <a:srgbClr val="0000FF"/>
                </a:solidFill>
              </a:rPr>
              <a:t>production</a:t>
            </a:r>
            <a:r>
              <a:rPr lang="en-US" b="1" dirty="0">
                <a:solidFill>
                  <a:srgbClr val="0000FF"/>
                </a:solidFill>
              </a:rPr>
              <a:t> of strange particles</a:t>
            </a:r>
            <a:endParaRPr lang="ru-RU" b="1" dirty="0">
              <a:solidFill>
                <a:srgbClr val="0000FF"/>
              </a:solidFill>
            </a:endParaRPr>
          </a:p>
        </p:txBody>
      </p:sp>
      <p:sp>
        <p:nvSpPr>
          <p:cNvPr id="4" name="Текст 3"/>
          <p:cNvSpPr>
            <a:spLocks noGrp="1"/>
          </p:cNvSpPr>
          <p:nvPr>
            <p:ph type="body" sz="half" idx="2"/>
          </p:nvPr>
        </p:nvSpPr>
        <p:spPr>
          <a:xfrm>
            <a:off x="5061734" y="1916832"/>
            <a:ext cx="4421080" cy="4114800"/>
          </a:xfrm>
        </p:spPr>
        <p:txBody>
          <a:bodyPr/>
          <a:lstStyle/>
          <a:p>
            <a:r>
              <a:rPr lang="en-US" dirty="0"/>
              <a:t>V-particles are born often, but they take a long time to fly.</a:t>
            </a:r>
          </a:p>
          <a:p>
            <a:r>
              <a:rPr lang="en-US" dirty="0"/>
              <a:t>Born in pairs?</a:t>
            </a:r>
            <a:endParaRPr lang="ru-RU" dirty="0"/>
          </a:p>
        </p:txBody>
      </p:sp>
      <p:sp>
        <p:nvSpPr>
          <p:cNvPr id="6" name="Место для изображения из Интернета 5">
            <a:extLst>
              <a:ext uri="{FF2B5EF4-FFF2-40B4-BE49-F238E27FC236}">
                <a16:creationId xmlns:a16="http://schemas.microsoft.com/office/drawing/2014/main" id="{10469269-0F97-2340-A142-05B2020AC45E}"/>
              </a:ext>
            </a:extLst>
          </p:cNvPr>
          <p:cNvSpPr>
            <a:spLocks noGrp="1"/>
          </p:cNvSpPr>
          <p:nvPr>
            <p:ph type="clipArt" sz="half" idx="1"/>
          </p:nvPr>
        </p:nvSpPr>
        <p:spPr/>
        <p:txBody>
          <a:bodyPr/>
          <a:lstStyle/>
          <a:p>
            <a:endParaRPr lang="ru-RU"/>
          </a:p>
        </p:txBody>
      </p:sp>
      <p:pic>
        <p:nvPicPr>
          <p:cNvPr id="7" name="Рисунок 6" descr="Изображение выглядит как птица, провод, легкий, дождь&#10;&#10;Автоматически созданное описание">
            <a:extLst>
              <a:ext uri="{FF2B5EF4-FFF2-40B4-BE49-F238E27FC236}">
                <a16:creationId xmlns:a16="http://schemas.microsoft.com/office/drawing/2014/main" id="{D0808025-2F3E-4E49-8950-6AE1C341AD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010" y="1960922"/>
            <a:ext cx="4375934" cy="4207352"/>
          </a:xfrm>
          <a:prstGeom prst="rect">
            <a:avLst/>
          </a:prstGeom>
        </p:spPr>
      </p:pic>
      <p:pic>
        <p:nvPicPr>
          <p:cNvPr id="9" name="Рисунок 8">
            <a:extLst>
              <a:ext uri="{FF2B5EF4-FFF2-40B4-BE49-F238E27FC236}">
                <a16:creationId xmlns:a16="http://schemas.microsoft.com/office/drawing/2014/main" id="{C1D39F59-13B5-A54A-959B-07796D445199}"/>
              </a:ext>
            </a:extLst>
          </p:cNvPr>
          <p:cNvPicPr>
            <a:picLocks noChangeAspect="1"/>
          </p:cNvPicPr>
          <p:nvPr/>
        </p:nvPicPr>
        <p:blipFill>
          <a:blip r:embed="rId3"/>
          <a:stretch>
            <a:fillRect/>
          </a:stretch>
        </p:blipFill>
        <p:spPr>
          <a:xfrm>
            <a:off x="3946866" y="6189270"/>
            <a:ext cx="800100" cy="749548"/>
          </a:xfrm>
          <a:prstGeom prst="rect">
            <a:avLst/>
          </a:prstGeom>
        </p:spPr>
      </p:pic>
      <p:sp>
        <p:nvSpPr>
          <p:cNvPr id="3" name="Дата 2">
            <a:extLst>
              <a:ext uri="{FF2B5EF4-FFF2-40B4-BE49-F238E27FC236}">
                <a16:creationId xmlns:a16="http://schemas.microsoft.com/office/drawing/2014/main" id="{1E55E29D-62F8-4EC9-B02B-8028813D217D}"/>
              </a:ext>
            </a:extLst>
          </p:cNvPr>
          <p:cNvSpPr>
            <a:spLocks noGrp="1"/>
          </p:cNvSpPr>
          <p:nvPr>
            <p:ph type="dt" sz="half" idx="10"/>
          </p:nvPr>
        </p:nvSpPr>
        <p:spPr/>
        <p:txBody>
          <a:bodyPr/>
          <a:lstStyle/>
          <a:p>
            <a:r>
              <a:rPr lang="ru-RU"/>
              <a:t>AYSS-23</a:t>
            </a:r>
          </a:p>
        </p:txBody>
      </p:sp>
      <p:sp>
        <p:nvSpPr>
          <p:cNvPr id="5" name="Номер слайда 4">
            <a:extLst>
              <a:ext uri="{FF2B5EF4-FFF2-40B4-BE49-F238E27FC236}">
                <a16:creationId xmlns:a16="http://schemas.microsoft.com/office/drawing/2014/main" id="{FE8A9C4E-70CC-E397-B75F-A7807D959CD9}"/>
              </a:ext>
            </a:extLst>
          </p:cNvPr>
          <p:cNvSpPr>
            <a:spLocks noGrp="1"/>
          </p:cNvSpPr>
          <p:nvPr>
            <p:ph type="sldNum" sz="quarter" idx="12"/>
          </p:nvPr>
        </p:nvSpPr>
        <p:spPr/>
        <p:txBody>
          <a:bodyPr/>
          <a:lstStyle/>
          <a:p>
            <a:fld id="{11B240FD-603C-F14E-A4DF-C117A46DA9E4}" type="slidenum">
              <a:rPr lang="ru-RU" smtClean="0"/>
              <a:pPr/>
              <a:t>52</a:t>
            </a:fld>
            <a:endParaRPr lang="ru-RU"/>
          </a:p>
        </p:txBody>
      </p:sp>
    </p:spTree>
    <p:extLst>
      <p:ext uri="{BB962C8B-B14F-4D97-AF65-F5344CB8AC3E}">
        <p14:creationId xmlns:p14="http://schemas.microsoft.com/office/powerpoint/2010/main" val="3267901268"/>
      </p:ext>
    </p:extLst>
  </p:cSld>
  <p:clrMapOvr>
    <a:masterClrMapping/>
  </p:clrMapOvr>
  <p:transition>
    <p:wedg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endParaRPr lang="ru-RU" b="1"/>
          </a:p>
        </p:txBody>
      </p:sp>
      <p:sp>
        <p:nvSpPr>
          <p:cNvPr id="199683" name="Rectangle 3"/>
          <p:cNvSpPr>
            <a:spLocks noGrp="1" noChangeArrowheads="1"/>
          </p:cNvSpPr>
          <p:nvPr>
            <p:ph type="clipArt" sz="half" idx="1"/>
          </p:nvPr>
        </p:nvSpPr>
        <p:spPr/>
        <p:txBody>
          <a:bodyPr/>
          <a:lstStyle/>
          <a:p>
            <a:endParaRPr lang="ru-RU"/>
          </a:p>
        </p:txBody>
      </p:sp>
      <p:sp>
        <p:nvSpPr>
          <p:cNvPr id="199684" name="Rectangle 4"/>
          <p:cNvSpPr>
            <a:spLocks noGrp="1" noChangeArrowheads="1"/>
          </p:cNvSpPr>
          <p:nvPr>
            <p:ph type="body" sz="half" idx="2"/>
          </p:nvPr>
        </p:nvSpPr>
        <p:spPr/>
        <p:txBody>
          <a:bodyPr/>
          <a:lstStyle/>
          <a:p>
            <a:endParaRPr lang="ru-RU" sz="2800"/>
          </a:p>
        </p:txBody>
      </p:sp>
      <p:pic>
        <p:nvPicPr>
          <p:cNvPr id="6" name="Рисунок 5" descr="Изображение выглядит как снимок экрана&#10;&#10;Автоматически созданное описание">
            <a:extLst>
              <a:ext uri="{FF2B5EF4-FFF2-40B4-BE49-F238E27FC236}">
                <a16:creationId xmlns:a16="http://schemas.microsoft.com/office/drawing/2014/main" id="{DF183C17-6A7E-2F49-9EA4-932044D477F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691680" y="-66638"/>
            <a:ext cx="5274177" cy="7440927"/>
          </a:xfrm>
          <a:prstGeom prst="rect">
            <a:avLst/>
          </a:prstGeom>
          <a:noFill/>
          <a:ln>
            <a:noFill/>
          </a:ln>
        </p:spPr>
      </p:pic>
      <p:sp>
        <p:nvSpPr>
          <p:cNvPr id="2" name="Дата 1">
            <a:extLst>
              <a:ext uri="{FF2B5EF4-FFF2-40B4-BE49-F238E27FC236}">
                <a16:creationId xmlns:a16="http://schemas.microsoft.com/office/drawing/2014/main" id="{789D3353-E170-B403-C91B-77AC36FEDA53}"/>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352CFEE9-37D7-C31B-A58B-B169440C44D0}"/>
              </a:ext>
            </a:extLst>
          </p:cNvPr>
          <p:cNvSpPr>
            <a:spLocks noGrp="1"/>
          </p:cNvSpPr>
          <p:nvPr>
            <p:ph type="sldNum" sz="quarter" idx="12"/>
          </p:nvPr>
        </p:nvSpPr>
        <p:spPr/>
        <p:txBody>
          <a:bodyPr/>
          <a:lstStyle/>
          <a:p>
            <a:fld id="{11B240FD-603C-F14E-A4DF-C117A46DA9E4}" type="slidenum">
              <a:rPr lang="ru-RU" smtClean="0"/>
              <a:pPr/>
              <a:t>53</a:t>
            </a:fld>
            <a:endParaRPr lang="ru-RU"/>
          </a:p>
        </p:txBody>
      </p:sp>
    </p:spTree>
    <p:extLst>
      <p:ext uri="{BB962C8B-B14F-4D97-AF65-F5344CB8AC3E}">
        <p14:creationId xmlns:p14="http://schemas.microsoft.com/office/powerpoint/2010/main" val="334899139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0" y="609600"/>
            <a:ext cx="9144000" cy="1143000"/>
          </a:xfrm>
        </p:spPr>
        <p:txBody>
          <a:bodyPr/>
          <a:lstStyle/>
          <a:p>
            <a:r>
              <a:rPr lang="en-US" b="1" dirty="0">
                <a:solidFill>
                  <a:srgbClr val="0000FF"/>
                </a:solidFill>
              </a:rPr>
              <a:t>The paired birth of strange particles</a:t>
            </a:r>
            <a:endParaRPr lang="ru-RU" b="1" dirty="0">
              <a:solidFill>
                <a:srgbClr val="0000FF"/>
              </a:solidFill>
            </a:endParaRPr>
          </a:p>
        </p:txBody>
      </p:sp>
      <p:sp>
        <p:nvSpPr>
          <p:cNvPr id="4" name="Текст 3"/>
          <p:cNvSpPr>
            <a:spLocks noGrp="1"/>
          </p:cNvSpPr>
          <p:nvPr>
            <p:ph type="body" sz="half" idx="2"/>
          </p:nvPr>
        </p:nvSpPr>
        <p:spPr>
          <a:xfrm>
            <a:off x="683568" y="5301208"/>
            <a:ext cx="8799246" cy="730424"/>
          </a:xfrm>
        </p:spPr>
        <p:txBody>
          <a:bodyPr/>
          <a:lstStyle/>
          <a:p>
            <a:r>
              <a:rPr lang="en-US" dirty="0"/>
              <a:t>N</a:t>
            </a:r>
            <a:r>
              <a:rPr lang="ru-RU" dirty="0"/>
              <a:t> + </a:t>
            </a:r>
            <a:r>
              <a:rPr lang="en-US" dirty="0"/>
              <a:t>N </a:t>
            </a:r>
            <a:r>
              <a:rPr lang="en-US" dirty="0">
                <a:sym typeface="Symbol" pitchFamily="2" charset="2"/>
              </a:rPr>
              <a:t></a:t>
            </a:r>
            <a:r>
              <a:rPr lang="en-US" dirty="0"/>
              <a:t> N</a:t>
            </a:r>
            <a:r>
              <a:rPr lang="ru-RU" dirty="0"/>
              <a:t> + </a:t>
            </a:r>
            <a:r>
              <a:rPr lang="ru-RU" dirty="0" err="1"/>
              <a:t>Λ</a:t>
            </a:r>
            <a:r>
              <a:rPr lang="ru-RU" dirty="0"/>
              <a:t> , </a:t>
            </a:r>
            <a:r>
              <a:rPr lang="ru-RU" dirty="0" err="1"/>
              <a:t>Λ</a:t>
            </a:r>
            <a:r>
              <a:rPr lang="ru-RU" dirty="0"/>
              <a:t> </a:t>
            </a:r>
            <a:r>
              <a:rPr lang="en-US" dirty="0">
                <a:sym typeface="Symbol" pitchFamily="2" charset="2"/>
              </a:rPr>
              <a:t></a:t>
            </a:r>
            <a:r>
              <a:rPr lang="en-US" dirty="0"/>
              <a:t> n</a:t>
            </a:r>
            <a:r>
              <a:rPr lang="ru-RU" dirty="0"/>
              <a:t> + </a:t>
            </a:r>
            <a:r>
              <a:rPr lang="en-US" dirty="0">
                <a:sym typeface="Symbol" pitchFamily="2" charset="2"/>
              </a:rPr>
              <a:t></a:t>
            </a:r>
            <a:r>
              <a:rPr lang="ru-RU" baseline="30000" dirty="0"/>
              <a:t>0 </a:t>
            </a:r>
            <a:r>
              <a:rPr lang="ru-RU" dirty="0"/>
              <a:t>, </a:t>
            </a:r>
            <a:r>
              <a:rPr lang="ru-RU" baseline="30000" dirty="0"/>
              <a:t>   </a:t>
            </a:r>
            <a:r>
              <a:rPr lang="en-US" dirty="0">
                <a:sym typeface="Symbol" pitchFamily="2" charset="2"/>
              </a:rPr>
              <a:t></a:t>
            </a:r>
            <a:r>
              <a:rPr lang="ru-RU" baseline="30000" dirty="0"/>
              <a:t>0</a:t>
            </a:r>
            <a:r>
              <a:rPr lang="ru-RU" dirty="0"/>
              <a:t> </a:t>
            </a:r>
            <a:r>
              <a:rPr lang="en-US" dirty="0">
                <a:sym typeface="Symbol" pitchFamily="2" charset="2"/>
              </a:rPr>
              <a:t></a:t>
            </a:r>
            <a:r>
              <a:rPr lang="ru-RU" dirty="0"/>
              <a:t> 2 </a:t>
            </a:r>
            <a:r>
              <a:rPr lang="en-US" dirty="0">
                <a:sym typeface="Symbol" pitchFamily="2" charset="2"/>
              </a:rPr>
              <a:t></a:t>
            </a:r>
            <a:r>
              <a:rPr lang="ru-RU" dirty="0"/>
              <a:t> </a:t>
            </a:r>
          </a:p>
          <a:p>
            <a:endParaRPr lang="ru-RU" dirty="0"/>
          </a:p>
        </p:txBody>
      </p:sp>
      <p:pic>
        <p:nvPicPr>
          <p:cNvPr id="8" name="Место для изображения из Интернета 7">
            <a:extLst>
              <a:ext uri="{FF2B5EF4-FFF2-40B4-BE49-F238E27FC236}">
                <a16:creationId xmlns:a16="http://schemas.microsoft.com/office/drawing/2014/main" id="{6EB9538C-2A43-1640-A476-514BDC53881B}"/>
              </a:ext>
            </a:extLst>
          </p:cNvPr>
          <p:cNvPicPr>
            <a:picLocks noGrp="1" noChangeAspect="1"/>
          </p:cNvPicPr>
          <p:nvPr>
            <p:ph type="clipArt" sz="half" idx="1"/>
          </p:nvPr>
        </p:nvPicPr>
        <p:blipFill>
          <a:blip r:embed="rId2" cstate="screen">
            <a:extLst>
              <a:ext uri="{28A0092B-C50C-407E-A947-70E740481C1C}">
                <a14:useLocalDpi xmlns:a14="http://schemas.microsoft.com/office/drawing/2010/main"/>
              </a:ext>
            </a:extLst>
          </a:blip>
          <a:stretch>
            <a:fillRect/>
          </a:stretch>
        </p:blipFill>
        <p:spPr>
          <a:xfrm>
            <a:off x="1115616" y="1916832"/>
            <a:ext cx="2616200" cy="2616200"/>
          </a:xfrm>
          <a:prstGeom prst="rect">
            <a:avLst/>
          </a:prstGeom>
        </p:spPr>
      </p:pic>
      <p:pic>
        <p:nvPicPr>
          <p:cNvPr id="10" name="Рисунок 9">
            <a:extLst>
              <a:ext uri="{FF2B5EF4-FFF2-40B4-BE49-F238E27FC236}">
                <a16:creationId xmlns:a16="http://schemas.microsoft.com/office/drawing/2014/main" id="{FCD92B38-30F0-FF41-888B-090DB305D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5976" y="2038117"/>
            <a:ext cx="2800985" cy="2373630"/>
          </a:xfrm>
          <a:prstGeom prst="rect">
            <a:avLst/>
          </a:prstGeom>
        </p:spPr>
      </p:pic>
      <p:sp>
        <p:nvSpPr>
          <p:cNvPr id="3" name="Дата 2">
            <a:extLst>
              <a:ext uri="{FF2B5EF4-FFF2-40B4-BE49-F238E27FC236}">
                <a16:creationId xmlns:a16="http://schemas.microsoft.com/office/drawing/2014/main" id="{3FBCBF85-3FC7-498C-2646-945F8A4D2CEB}"/>
              </a:ext>
            </a:extLst>
          </p:cNvPr>
          <p:cNvSpPr>
            <a:spLocks noGrp="1"/>
          </p:cNvSpPr>
          <p:nvPr>
            <p:ph type="dt" sz="half" idx="10"/>
          </p:nvPr>
        </p:nvSpPr>
        <p:spPr/>
        <p:txBody>
          <a:bodyPr/>
          <a:lstStyle/>
          <a:p>
            <a:r>
              <a:rPr lang="ru-RU"/>
              <a:t>AYSS-23</a:t>
            </a:r>
          </a:p>
        </p:txBody>
      </p:sp>
      <p:sp>
        <p:nvSpPr>
          <p:cNvPr id="5" name="Номер слайда 4">
            <a:extLst>
              <a:ext uri="{FF2B5EF4-FFF2-40B4-BE49-F238E27FC236}">
                <a16:creationId xmlns:a16="http://schemas.microsoft.com/office/drawing/2014/main" id="{97903021-5A74-0375-2CBD-BA0334DA01D0}"/>
              </a:ext>
            </a:extLst>
          </p:cNvPr>
          <p:cNvSpPr>
            <a:spLocks noGrp="1"/>
          </p:cNvSpPr>
          <p:nvPr>
            <p:ph type="sldNum" sz="quarter" idx="12"/>
          </p:nvPr>
        </p:nvSpPr>
        <p:spPr/>
        <p:txBody>
          <a:bodyPr/>
          <a:lstStyle/>
          <a:p>
            <a:fld id="{11B240FD-603C-F14E-A4DF-C117A46DA9E4}" type="slidenum">
              <a:rPr lang="ru-RU" smtClean="0"/>
              <a:pPr/>
              <a:t>54</a:t>
            </a:fld>
            <a:endParaRPr lang="ru-RU"/>
          </a:p>
        </p:txBody>
      </p:sp>
    </p:spTree>
    <p:extLst>
      <p:ext uri="{BB962C8B-B14F-4D97-AF65-F5344CB8AC3E}">
        <p14:creationId xmlns:p14="http://schemas.microsoft.com/office/powerpoint/2010/main" val="3153618610"/>
      </p:ext>
    </p:extLst>
  </p:cSld>
  <p:clrMapOvr>
    <a:masterClrMapping/>
  </p:clrMapOvr>
  <p:transition>
    <p:wedge/>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endParaRPr lang="ru-RU" b="1"/>
          </a:p>
        </p:txBody>
      </p:sp>
      <p:sp>
        <p:nvSpPr>
          <p:cNvPr id="199683" name="Rectangle 3"/>
          <p:cNvSpPr>
            <a:spLocks noGrp="1" noChangeArrowheads="1"/>
          </p:cNvSpPr>
          <p:nvPr>
            <p:ph type="clipArt" sz="half" idx="1"/>
          </p:nvPr>
        </p:nvSpPr>
        <p:spPr/>
        <p:txBody>
          <a:bodyPr/>
          <a:lstStyle/>
          <a:p>
            <a:endParaRPr lang="ru-RU"/>
          </a:p>
        </p:txBody>
      </p:sp>
      <p:sp>
        <p:nvSpPr>
          <p:cNvPr id="199684" name="Rectangle 4"/>
          <p:cNvSpPr>
            <a:spLocks noGrp="1" noChangeArrowheads="1"/>
          </p:cNvSpPr>
          <p:nvPr>
            <p:ph type="body" sz="half" idx="2"/>
          </p:nvPr>
        </p:nvSpPr>
        <p:spPr/>
        <p:txBody>
          <a:bodyPr/>
          <a:lstStyle/>
          <a:p>
            <a:endParaRPr lang="ru-RU" sz="2800"/>
          </a:p>
        </p:txBody>
      </p:sp>
      <p:pic>
        <p:nvPicPr>
          <p:cNvPr id="199685" name="Picture 5" descr="P1180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
            <a:ext cx="7010400" cy="56086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Дата 1">
            <a:extLst>
              <a:ext uri="{FF2B5EF4-FFF2-40B4-BE49-F238E27FC236}">
                <a16:creationId xmlns:a16="http://schemas.microsoft.com/office/drawing/2014/main" id="{909DEB30-91BA-0469-9DA9-D8F78EE68B0C}"/>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37ECF08D-5303-966D-238D-0DA362A0C9B6}"/>
              </a:ext>
            </a:extLst>
          </p:cNvPr>
          <p:cNvSpPr>
            <a:spLocks noGrp="1"/>
          </p:cNvSpPr>
          <p:nvPr>
            <p:ph type="sldNum" sz="quarter" idx="12"/>
          </p:nvPr>
        </p:nvSpPr>
        <p:spPr/>
        <p:txBody>
          <a:bodyPr/>
          <a:lstStyle/>
          <a:p>
            <a:fld id="{11B240FD-603C-F14E-A4DF-C117A46DA9E4}" type="slidenum">
              <a:rPr lang="ru-RU" smtClean="0"/>
              <a:pPr/>
              <a:t>55</a:t>
            </a:fld>
            <a:endParaRPr lang="ru-RU"/>
          </a:p>
        </p:txBody>
      </p:sp>
    </p:spTree>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3" name="Rectangle 3"/>
          <p:cNvSpPr>
            <a:spLocks noGrp="1" noChangeArrowheads="1"/>
          </p:cNvSpPr>
          <p:nvPr>
            <p:ph type="body" idx="1"/>
          </p:nvPr>
        </p:nvSpPr>
        <p:spPr>
          <a:xfrm>
            <a:off x="179512" y="3933056"/>
            <a:ext cx="8278688" cy="2736032"/>
          </a:xfrm>
        </p:spPr>
        <p:txBody>
          <a:bodyPr/>
          <a:lstStyle/>
          <a:p>
            <a:pPr>
              <a:lnSpc>
                <a:spcPct val="90000"/>
              </a:lnSpc>
            </a:pPr>
            <a:r>
              <a:rPr lang="en-US" sz="2400" dirty="0"/>
              <a:t>Proposal for 500 A proton cyclotron on 800 MeV, 1958.</a:t>
            </a:r>
          </a:p>
          <a:p>
            <a:pPr>
              <a:lnSpc>
                <a:spcPct val="90000"/>
              </a:lnSpc>
              <a:buFontTx/>
              <a:buNone/>
            </a:pPr>
            <a:r>
              <a:rPr lang="en-US" sz="2400" dirty="0"/>
              <a:t>	 Rochester conference in Kiev, 1959.</a:t>
            </a:r>
          </a:p>
          <a:p>
            <a:pPr>
              <a:lnSpc>
                <a:spcPct val="90000"/>
              </a:lnSpc>
            </a:pPr>
            <a:r>
              <a:rPr lang="en-US" sz="2400" dirty="0"/>
              <a:t>Are the electron and muon neutrinos identical?</a:t>
            </a:r>
          </a:p>
          <a:p>
            <a:pPr>
              <a:lnSpc>
                <a:spcPct val="90000"/>
              </a:lnSpc>
              <a:buFontTx/>
              <a:buNone/>
            </a:pPr>
            <a:r>
              <a:rPr lang="ja-JP" altLang="en-US" sz="2400">
                <a:latin typeface="Arial"/>
              </a:rPr>
              <a:t>“</a:t>
            </a:r>
            <a:r>
              <a:rPr lang="en-US" sz="2400" dirty="0"/>
              <a:t>.... for people working on muons in the old times, the question about different types of neutrinos has always been present.</a:t>
            </a:r>
            <a:r>
              <a:rPr lang="ja-JP" altLang="en-US" sz="2400">
                <a:latin typeface="Arial"/>
              </a:rPr>
              <a:t>“</a:t>
            </a:r>
            <a:endParaRPr lang="en-US" sz="2400" dirty="0"/>
          </a:p>
          <a:p>
            <a:pPr>
              <a:lnSpc>
                <a:spcPct val="90000"/>
              </a:lnSpc>
              <a:buFontTx/>
              <a:buNone/>
            </a:pPr>
            <a:endParaRPr lang="en-US" sz="2400" dirty="0"/>
          </a:p>
          <a:p>
            <a:pPr>
              <a:lnSpc>
                <a:spcPct val="90000"/>
              </a:lnSpc>
              <a:buFontTx/>
              <a:buNone/>
            </a:pPr>
            <a:r>
              <a:rPr lang="en-US" sz="2400" dirty="0"/>
              <a:t>		</a:t>
            </a:r>
            <a:r>
              <a:rPr lang="en-US" sz="2400" dirty="0" err="1"/>
              <a:t>B.P."The</a:t>
            </a:r>
            <a:r>
              <a:rPr lang="en-US" sz="2400" dirty="0"/>
              <a:t> infancy and youth of neutrino physics"</a:t>
            </a:r>
            <a:endParaRPr lang="ru-RU" sz="2400" dirty="0"/>
          </a:p>
        </p:txBody>
      </p:sp>
      <p:pic>
        <p:nvPicPr>
          <p:cNvPr id="2" name="Рисунок 49" descr="Изображение выглядит как внешний, здание, трава, скала&#10;&#10;Автоматически созданное описание">
            <a:extLst>
              <a:ext uri="{FF2B5EF4-FFF2-40B4-BE49-F238E27FC236}">
                <a16:creationId xmlns:a16="http://schemas.microsoft.com/office/drawing/2014/main" id="{936F9368-749F-B0AE-FE22-53205C8124A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59632" y="212754"/>
            <a:ext cx="5310336" cy="3540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endParaRPr lang="ru-RU"/>
          </a:p>
        </p:txBody>
      </p:sp>
      <p:sp>
        <p:nvSpPr>
          <p:cNvPr id="221187" name="Rectangle 3"/>
          <p:cNvSpPr>
            <a:spLocks noGrp="1" noChangeArrowheads="1"/>
          </p:cNvSpPr>
          <p:nvPr>
            <p:ph type="body" idx="1"/>
          </p:nvPr>
        </p:nvSpPr>
        <p:spPr>
          <a:xfrm>
            <a:off x="685800" y="620713"/>
            <a:ext cx="7772400" cy="6048375"/>
          </a:xfrm>
        </p:spPr>
        <p:txBody>
          <a:bodyPr/>
          <a:lstStyle/>
          <a:p>
            <a:pPr>
              <a:lnSpc>
                <a:spcPct val="80000"/>
              </a:lnSpc>
            </a:pPr>
            <a:r>
              <a:rPr lang="en-US" sz="1600" b="1">
                <a:solidFill>
                  <a:schemeClr val="accent2"/>
                </a:solidFill>
              </a:rPr>
              <a:t>B.Pontecorvo, "Electron and muon neutrinos", 1959 </a:t>
            </a:r>
          </a:p>
          <a:p>
            <a:pPr>
              <a:lnSpc>
                <a:spcPct val="80000"/>
              </a:lnSpc>
              <a:buFontTx/>
              <a:buNone/>
            </a:pPr>
            <a:endParaRPr lang="en-US" sz="1600" b="1">
              <a:solidFill>
                <a:schemeClr val="accent2"/>
              </a:solidFill>
            </a:endParaRPr>
          </a:p>
          <a:p>
            <a:pPr>
              <a:lnSpc>
                <a:spcPct val="80000"/>
              </a:lnSpc>
              <a:buFontTx/>
              <a:buNone/>
            </a:pPr>
            <a:r>
              <a:rPr lang="ja-JP" altLang="en-US" sz="1600">
                <a:latin typeface="Arial"/>
              </a:rPr>
              <a:t>“</a:t>
            </a:r>
            <a:r>
              <a:rPr lang="en-US" sz="1600"/>
              <a:t>Models of new accelerators are being discussed now in which</a:t>
            </a:r>
          </a:p>
          <a:p>
            <a:pPr>
              <a:lnSpc>
                <a:spcPct val="80000"/>
              </a:lnSpc>
              <a:buFontTx/>
              <a:buNone/>
            </a:pPr>
            <a:r>
              <a:rPr lang="en-US" sz="1600"/>
              <a:t>the intensity of the accelerated protons may be increased as much as by</a:t>
            </a:r>
          </a:p>
          <a:p>
            <a:pPr>
              <a:lnSpc>
                <a:spcPct val="80000"/>
              </a:lnSpc>
              <a:buFontTx/>
              <a:buNone/>
            </a:pPr>
            <a:r>
              <a:rPr lang="en-US" sz="1600"/>
              <a:t>three orders of magnitude</a:t>
            </a:r>
            <a:r>
              <a:rPr lang="ja-JP" altLang="en-US" sz="1600">
                <a:latin typeface="Arial"/>
              </a:rPr>
              <a:t>”</a:t>
            </a:r>
            <a:r>
              <a:rPr lang="en-US" sz="1600"/>
              <a:t>.</a:t>
            </a:r>
          </a:p>
          <a:p>
            <a:pPr>
              <a:lnSpc>
                <a:spcPct val="80000"/>
              </a:lnSpc>
            </a:pPr>
            <a:r>
              <a:rPr lang="en-US" sz="1600"/>
              <a:t>The neutrino  beam from decays of stopped  muons with  E</a:t>
            </a:r>
            <a:r>
              <a:rPr lang="en-US" sz="1600" baseline="-25000">
                <a:sym typeface="Symbol" charset="0"/>
              </a:rPr>
              <a:t> </a:t>
            </a:r>
            <a:r>
              <a:rPr lang="en-US" sz="1600">
                <a:cs typeface="Times New Roman" charset="0"/>
                <a:sym typeface="Symbol" charset="0"/>
              </a:rPr>
              <a:t>~</a:t>
            </a:r>
            <a:r>
              <a:rPr lang="en-US" sz="1600"/>
              <a:t> 35 MeV.</a:t>
            </a:r>
            <a:endParaRPr lang="en-US" sz="1600">
              <a:sym typeface="Symbol" charset="0"/>
            </a:endParaRPr>
          </a:p>
          <a:p>
            <a:pPr>
              <a:lnSpc>
                <a:spcPct val="80000"/>
              </a:lnSpc>
              <a:buFontTx/>
              <a:buNone/>
            </a:pPr>
            <a:r>
              <a:rPr lang="ru-RU" sz="1600">
                <a:sym typeface="Symbol" charset="0"/>
              </a:rPr>
              <a:t></a:t>
            </a:r>
            <a:r>
              <a:rPr lang="ru-RU" sz="1600" baseline="30000"/>
              <a:t>+</a:t>
            </a:r>
            <a:r>
              <a:rPr lang="ru-RU" sz="1600"/>
              <a:t> </a:t>
            </a:r>
            <a:r>
              <a:rPr lang="ru-RU" sz="1600">
                <a:sym typeface="Symbol" charset="0"/>
              </a:rPr>
              <a:t></a:t>
            </a:r>
            <a:r>
              <a:rPr lang="ru-RU" sz="1600"/>
              <a:t>e</a:t>
            </a:r>
            <a:r>
              <a:rPr lang="ru-RU" sz="1600" baseline="30000"/>
              <a:t>+</a:t>
            </a:r>
            <a:r>
              <a:rPr lang="ru-RU" sz="1600"/>
              <a:t> + </a:t>
            </a:r>
            <a:r>
              <a:rPr lang="ru-RU" sz="1600">
                <a:sym typeface="Symbol" charset="0"/>
              </a:rPr>
              <a:t></a:t>
            </a:r>
            <a:r>
              <a:rPr lang="ru-RU" sz="1600" baseline="-25000">
                <a:sym typeface="Symbol" charset="0"/>
              </a:rPr>
              <a:t></a:t>
            </a:r>
            <a:r>
              <a:rPr lang="ru-RU" sz="1600"/>
              <a:t> + </a:t>
            </a:r>
            <a:r>
              <a:rPr lang="en-US" sz="1600">
                <a:sym typeface="Symbol" charset="0"/>
              </a:rPr>
              <a:t></a:t>
            </a:r>
            <a:r>
              <a:rPr lang="en-US" sz="1600" baseline="-25000"/>
              <a:t>e</a:t>
            </a:r>
          </a:p>
          <a:p>
            <a:pPr>
              <a:lnSpc>
                <a:spcPct val="80000"/>
              </a:lnSpc>
              <a:buFontTx/>
              <a:buNone/>
            </a:pPr>
            <a:endParaRPr lang="en-US" sz="1600"/>
          </a:p>
          <a:p>
            <a:pPr lvl="4">
              <a:lnSpc>
                <a:spcPct val="80000"/>
              </a:lnSpc>
              <a:buFontTx/>
              <a:buNone/>
            </a:pPr>
            <a:r>
              <a:rPr lang="en-US" sz="1800">
                <a:sym typeface="Symbol" charset="0"/>
              </a:rPr>
              <a:t></a:t>
            </a:r>
            <a:r>
              <a:rPr lang="en-US" sz="1800" baseline="-25000">
                <a:sym typeface="Symbol" charset="0"/>
              </a:rPr>
              <a:t></a:t>
            </a:r>
            <a:r>
              <a:rPr lang="en-US" sz="1800"/>
              <a:t> + p </a:t>
            </a:r>
            <a:r>
              <a:rPr lang="en-US" sz="1800">
                <a:sym typeface="Symbol" charset="0"/>
              </a:rPr>
              <a:t></a:t>
            </a:r>
            <a:r>
              <a:rPr lang="en-US" sz="1800"/>
              <a:t> </a:t>
            </a:r>
            <a:r>
              <a:rPr lang="en-US" sz="1800">
                <a:sym typeface="Symbol" charset="0"/>
              </a:rPr>
              <a:t></a:t>
            </a:r>
            <a:r>
              <a:rPr lang="en-US" sz="1800" baseline="30000">
                <a:sym typeface="Symbol" charset="0"/>
              </a:rPr>
              <a:t>+</a:t>
            </a:r>
            <a:r>
              <a:rPr lang="en-US" sz="1800">
                <a:sym typeface="Symbol" charset="0"/>
              </a:rPr>
              <a:t> </a:t>
            </a:r>
            <a:r>
              <a:rPr lang="en-US" sz="1800"/>
              <a:t>+ n </a:t>
            </a:r>
          </a:p>
          <a:p>
            <a:pPr lvl="4">
              <a:lnSpc>
                <a:spcPct val="80000"/>
              </a:lnSpc>
              <a:buFontTx/>
              <a:buNone/>
            </a:pPr>
            <a:endParaRPr lang="en-US" sz="1800"/>
          </a:p>
          <a:p>
            <a:pPr lvl="4">
              <a:lnSpc>
                <a:spcPct val="80000"/>
              </a:lnSpc>
              <a:buFontTx/>
              <a:buNone/>
            </a:pPr>
            <a:r>
              <a:rPr lang="en-US" sz="1800">
                <a:sym typeface="Symbol" charset="0"/>
              </a:rPr>
              <a:t></a:t>
            </a:r>
            <a:r>
              <a:rPr lang="en-US" sz="1800" baseline="-25000">
                <a:sym typeface="Symbol" charset="0"/>
              </a:rPr>
              <a:t></a:t>
            </a:r>
            <a:r>
              <a:rPr lang="en-US" sz="1800"/>
              <a:t> + p </a:t>
            </a:r>
            <a:r>
              <a:rPr lang="en-US" sz="1800">
                <a:sym typeface="Symbol" charset="0"/>
              </a:rPr>
              <a:t></a:t>
            </a:r>
            <a:r>
              <a:rPr lang="en-US" sz="1800"/>
              <a:t> e</a:t>
            </a:r>
            <a:r>
              <a:rPr lang="en-US" sz="1800" baseline="30000">
                <a:sym typeface="Symbol" charset="0"/>
              </a:rPr>
              <a:t>+</a:t>
            </a:r>
            <a:r>
              <a:rPr lang="en-US" sz="1800"/>
              <a:t> + n </a:t>
            </a:r>
          </a:p>
          <a:p>
            <a:pPr lvl="4">
              <a:lnSpc>
                <a:spcPct val="80000"/>
              </a:lnSpc>
              <a:buFontTx/>
              <a:buNone/>
            </a:pPr>
            <a:endParaRPr lang="en-US" sz="1800"/>
          </a:p>
          <a:p>
            <a:pPr>
              <a:lnSpc>
                <a:spcPct val="80000"/>
              </a:lnSpc>
            </a:pPr>
            <a:r>
              <a:rPr lang="en-US" sz="1600" b="1">
                <a:solidFill>
                  <a:schemeClr val="accent2"/>
                </a:solidFill>
              </a:rPr>
              <a:t>M.Schwartz, L.Lederman, J.Steinberger, 1959</a:t>
            </a:r>
          </a:p>
          <a:p>
            <a:pPr>
              <a:lnSpc>
                <a:spcPct val="80000"/>
              </a:lnSpc>
              <a:buFontTx/>
              <a:buNone/>
            </a:pPr>
            <a:endParaRPr lang="ru-RU" sz="1600" b="1">
              <a:solidFill>
                <a:schemeClr val="accent2"/>
              </a:solidFill>
            </a:endParaRPr>
          </a:p>
          <a:p>
            <a:pPr>
              <a:lnSpc>
                <a:spcPct val="80000"/>
              </a:lnSpc>
            </a:pPr>
            <a:r>
              <a:rPr lang="en-US" sz="1600"/>
              <a:t>T</a:t>
            </a:r>
            <a:r>
              <a:rPr lang="ru-RU" sz="1600"/>
              <a:t>о</a:t>
            </a:r>
            <a:r>
              <a:rPr lang="en-US" sz="1600"/>
              <a:t> measure high-energy neutrinos to study </a:t>
            </a:r>
            <a:r>
              <a:rPr lang="ru-RU" sz="1600">
                <a:sym typeface="Symbol" charset="0"/>
              </a:rPr>
              <a:t></a:t>
            </a:r>
            <a:r>
              <a:rPr lang="en-US" sz="1600"/>
              <a:t>(</a:t>
            </a:r>
            <a:r>
              <a:rPr lang="en-US" sz="1600">
                <a:sym typeface="Symbol" charset="0"/>
              </a:rPr>
              <a:t></a:t>
            </a:r>
            <a:r>
              <a:rPr lang="en-US" sz="1600"/>
              <a:t>p) for unitarity crisis in weak interactions</a:t>
            </a:r>
          </a:p>
          <a:p>
            <a:pPr>
              <a:lnSpc>
                <a:spcPct val="80000"/>
              </a:lnSpc>
            </a:pPr>
            <a:r>
              <a:rPr lang="en-US" sz="1600"/>
              <a:t>AGS exp N11, "Study of neutrino interactions, search for intermediate boson</a:t>
            </a:r>
            <a:r>
              <a:rPr lang="ja-JP" altLang="en-US" sz="1600">
                <a:latin typeface="Arial"/>
              </a:rPr>
              <a:t>“</a:t>
            </a:r>
            <a:endParaRPr lang="en-US" sz="1600"/>
          </a:p>
          <a:p>
            <a:pPr>
              <a:lnSpc>
                <a:spcPct val="80000"/>
              </a:lnSpc>
            </a:pPr>
            <a:r>
              <a:rPr lang="en-US" sz="1600"/>
              <a:t>The neutrino beam from</a:t>
            </a:r>
            <a:r>
              <a:rPr lang="ru-RU" sz="1600"/>
              <a:t> </a:t>
            </a:r>
            <a:r>
              <a:rPr lang="en-US" sz="1600"/>
              <a:t>decays of</a:t>
            </a:r>
            <a:r>
              <a:rPr lang="ru-RU" sz="1600"/>
              <a:t> </a:t>
            </a:r>
            <a:r>
              <a:rPr lang="en-US" sz="1600">
                <a:sym typeface="Symbol" charset="0"/>
              </a:rPr>
              <a:t></a:t>
            </a:r>
            <a:r>
              <a:rPr lang="ru-RU" sz="1600"/>
              <a:t> </a:t>
            </a:r>
            <a:r>
              <a:rPr lang="en-US" sz="1600"/>
              <a:t>(</a:t>
            </a:r>
            <a:r>
              <a:rPr lang="ru-RU" sz="1600"/>
              <a:t>1</a:t>
            </a:r>
            <a:r>
              <a:rPr lang="en-US" sz="1600"/>
              <a:t>GeV) </a:t>
            </a:r>
            <a:r>
              <a:rPr lang="ru-RU" sz="1600"/>
              <a:t> – </a:t>
            </a:r>
            <a:r>
              <a:rPr lang="en-US" sz="1600"/>
              <a:t>E</a:t>
            </a:r>
            <a:r>
              <a:rPr lang="en-US" sz="1600" baseline="-25000">
                <a:sym typeface="Symbol" charset="0"/>
              </a:rPr>
              <a:t></a:t>
            </a:r>
            <a:r>
              <a:rPr lang="en-US" sz="1600"/>
              <a:t> </a:t>
            </a:r>
            <a:r>
              <a:rPr lang="en-US" sz="1600">
                <a:sym typeface="Symbol" charset="0"/>
              </a:rPr>
              <a:t></a:t>
            </a:r>
            <a:r>
              <a:rPr lang="ru-RU" sz="1600"/>
              <a:t>220</a:t>
            </a:r>
            <a:r>
              <a:rPr lang="en-US" sz="1600"/>
              <a:t> MeV</a:t>
            </a:r>
          </a:p>
          <a:p>
            <a:pPr>
              <a:lnSpc>
                <a:spcPct val="80000"/>
              </a:lnSpc>
            </a:pPr>
            <a:endParaRPr lang="en-US" sz="1600"/>
          </a:p>
          <a:p>
            <a:pPr>
              <a:lnSpc>
                <a:spcPct val="80000"/>
              </a:lnSpc>
            </a:pPr>
            <a:r>
              <a:rPr lang="en-US" sz="1600"/>
              <a:t>"The net result is that in 1959 Pontecorvo proposes to address the right question but with hopeless technique… and Schwartz addresses a problem that doesn't solved until the 1982 discovery of the W but his proposal is the right experiment to solve </a:t>
            </a:r>
            <a:r>
              <a:rPr lang="en-US" sz="1600">
                <a:sym typeface="Symbol" charset="0"/>
              </a:rPr>
              <a:t></a:t>
            </a:r>
            <a:r>
              <a:rPr lang="en-US" sz="1600" baseline="-25000">
                <a:sym typeface="Symbol" charset="0"/>
              </a:rPr>
              <a:t></a:t>
            </a:r>
            <a:r>
              <a:rPr lang="en-US" sz="1600">
                <a:sym typeface="Symbol" charset="0"/>
              </a:rPr>
              <a:t></a:t>
            </a:r>
            <a:r>
              <a:rPr lang="en-US" sz="1600" baseline="-25000"/>
              <a:t>e</a:t>
            </a:r>
            <a:r>
              <a:rPr lang="en-US" sz="1600"/>
              <a:t>  problem…."</a:t>
            </a:r>
          </a:p>
          <a:p>
            <a:pPr>
              <a:lnSpc>
                <a:spcPct val="80000"/>
              </a:lnSpc>
              <a:buFontTx/>
              <a:buNone/>
            </a:pPr>
            <a:r>
              <a:rPr lang="en-US" sz="1600"/>
              <a:t>				L.Lederman, Neutrino'94 Conference</a:t>
            </a:r>
            <a:endParaRPr lang="ru-RU" sz="160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b="1" dirty="0">
                <a:solidFill>
                  <a:schemeClr val="accent2"/>
                </a:solidFill>
              </a:rPr>
              <a:t>Neutrino oscillations</a:t>
            </a:r>
            <a:endParaRPr lang="ru-RU" b="1" dirty="0">
              <a:solidFill>
                <a:schemeClr val="accent2"/>
              </a:solidFill>
            </a:endParaRPr>
          </a:p>
        </p:txBody>
      </p:sp>
      <mc:AlternateContent xmlns:mc="http://schemas.openxmlformats.org/markup-compatibility/2006" xmlns:a14="http://schemas.microsoft.com/office/drawing/2010/main">
        <mc:Choice Requires="a14">
          <p:sp>
            <p:nvSpPr>
              <p:cNvPr id="222211" name="Rectangle 3"/>
              <p:cNvSpPr>
                <a:spLocks noGrp="1" noChangeArrowheads="1"/>
              </p:cNvSpPr>
              <p:nvPr>
                <p:ph type="body" idx="1"/>
              </p:nvPr>
            </p:nvSpPr>
            <p:spPr>
              <a:xfrm>
                <a:off x="251520" y="1752600"/>
                <a:ext cx="8640960" cy="4688160"/>
              </a:xfrm>
            </p:spPr>
            <p:txBody>
              <a:bodyPr/>
              <a:lstStyle/>
              <a:p>
                <a:pPr>
                  <a:lnSpc>
                    <a:spcPct val="80000"/>
                  </a:lnSpc>
                </a:pPr>
                <a:r>
                  <a:rPr lang="en-US" sz="2400" dirty="0"/>
                  <a:t>Rumours about Davies' experience in detecting reactor antineutrinos:</a:t>
                </a:r>
              </a:p>
              <a:p>
                <a:pPr marL="0" indent="0">
                  <a:lnSpc>
                    <a:spcPct val="80000"/>
                  </a:lnSpc>
                  <a:buNone/>
                </a:pPr>
                <a:endParaRPr lang="en-US" sz="2400" dirty="0"/>
              </a:p>
              <a:p>
                <a:pPr>
                  <a:lnSpc>
                    <a:spcPct val="80000"/>
                  </a:lnSpc>
                </a:pPr>
                <a:endParaRPr lang="en-US" sz="1800" i="1" dirty="0">
                  <a:effectLst/>
                  <a:latin typeface="Cambria Math" panose="02040503050406030204" pitchFamily="18" charset="0"/>
                  <a:ea typeface="Times New Roman" panose="02020603050405020304" pitchFamily="18" charset="0"/>
                </a:endParaRPr>
              </a:p>
              <a:p>
                <a:pPr marL="0" indent="0">
                  <a:lnSpc>
                    <a:spcPct val="80000"/>
                  </a:lnSpc>
                  <a:buNone/>
                </a:pPr>
                <a:r>
                  <a:rPr lang="en-US" sz="2400" dirty="0">
                    <a:effectLst/>
                    <a:latin typeface="Times New Roman" panose="02020603050405020304" pitchFamily="18" charset="0"/>
                    <a:ea typeface="Times New Roman" panose="02020603050405020304" pitchFamily="18" charset="0"/>
                  </a:rPr>
                  <a:t>			</a:t>
                </a:r>
                <a:r>
                  <a:rPr lang="ru-RU" sz="2400" dirty="0">
                    <a:effectLst/>
                    <a:ea typeface="Times New Roman" panose="02020603050405020304" pitchFamily="18" charset="0"/>
                  </a:rPr>
                  <a:t> </a:t>
                </a:r>
                <a14:m>
                  <m:oMath xmlns:m="http://schemas.openxmlformats.org/officeDocument/2006/math">
                    <m:sSub>
                      <m:sSubPr>
                        <m:ctrlPr>
                          <a:rPr lang="ru-RU" sz="2400" i="1" smtClean="0">
                            <a:effectLst/>
                            <a:latin typeface="Cambria Math" panose="02040503050406030204" pitchFamily="18" charset="0"/>
                            <a:ea typeface="Times New Roman" panose="02020603050405020304" pitchFamily="18" charset="0"/>
                          </a:rPr>
                        </m:ctrlPr>
                      </m:sSubPr>
                      <m:e>
                        <m:acc>
                          <m:accPr>
                            <m:chr m:val="̅"/>
                            <m:ctrlPr>
                              <a:rPr lang="ru-RU" sz="2400" i="1">
                                <a:effectLst/>
                                <a:latin typeface="Cambria Math" panose="02040503050406030204" pitchFamily="18" charset="0"/>
                                <a:ea typeface="Times New Roman" panose="02020603050405020304" pitchFamily="18" charset="0"/>
                              </a:rPr>
                            </m:ctrlPr>
                          </m:accPr>
                          <m:e>
                            <m:r>
                              <a:rPr lang="en-US" sz="2400" i="1">
                                <a:effectLst/>
                                <a:latin typeface="Cambria Math" panose="02040503050406030204" pitchFamily="18" charset="0"/>
                                <a:ea typeface="Times New Roman" panose="02020603050405020304" pitchFamily="18" charset="0"/>
                              </a:rPr>
                              <m:t>𝜈</m:t>
                            </m:r>
                          </m:e>
                        </m:acc>
                      </m:e>
                      <m:sub>
                        <m:r>
                          <a:rPr lang="en-US" sz="2400" i="1">
                            <a:effectLst/>
                            <a:latin typeface="Cambria Math" panose="02040503050406030204" pitchFamily="18" charset="0"/>
                            <a:ea typeface="Times New Roman" panose="02020603050405020304" pitchFamily="18" charset="0"/>
                          </a:rPr>
                          <m:t>𝑒</m:t>
                        </m:r>
                      </m:sub>
                    </m:sSub>
                  </m:oMath>
                </a14:m>
                <a:r>
                  <a:rPr lang="ru-RU" sz="2400" dirty="0">
                    <a:effectLst/>
                    <a:latin typeface="Times New Roman" panose="02020603050405020304" pitchFamily="18" charset="0"/>
                    <a:ea typeface="Times New Roman" panose="02020603050405020304" pitchFamily="18" charset="0"/>
                  </a:rPr>
                  <a:t>  + </a:t>
                </a:r>
                <a:r>
                  <a:rPr lang="ru-RU" sz="2400" baseline="30000" dirty="0">
                    <a:effectLst/>
                    <a:latin typeface="Times New Roman" panose="02020603050405020304" pitchFamily="18" charset="0"/>
                    <a:ea typeface="Times New Roman" panose="02020603050405020304" pitchFamily="18" charset="0"/>
                  </a:rPr>
                  <a:t>37</a:t>
                </a:r>
                <a:r>
                  <a:rPr lang="en-US" sz="2400" dirty="0">
                    <a:effectLst/>
                    <a:latin typeface="Times New Roman" panose="02020603050405020304" pitchFamily="18" charset="0"/>
                    <a:ea typeface="Times New Roman" panose="02020603050405020304" pitchFamily="18" charset="0"/>
                  </a:rPr>
                  <a:t>Cl</a:t>
                </a:r>
                <a:r>
                  <a:rPr lang="ru-RU" sz="2400" dirty="0">
                    <a:effectLst/>
                    <a:latin typeface="Times New Roman" panose="02020603050405020304" pitchFamily="18" charset="0"/>
                    <a:ea typeface="Times New Roman" panose="02020603050405020304" pitchFamily="18" charset="0"/>
                  </a:rPr>
                  <a:t>  </a:t>
                </a:r>
                <a14:m>
                  <m:oMath xmlns:m="http://schemas.openxmlformats.org/officeDocument/2006/math">
                    <m:r>
                      <a:rPr lang="ru-RU" sz="2400" i="1">
                        <a:effectLst/>
                        <a:latin typeface="Cambria Math" panose="02040503050406030204" pitchFamily="18" charset="0"/>
                        <a:ea typeface="Times New Roman" panose="02020603050405020304" pitchFamily="18" charset="0"/>
                      </a:rPr>
                      <m:t>→</m:t>
                    </m:r>
                  </m:oMath>
                </a14:m>
                <a:r>
                  <a:rPr lang="ru-RU"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e</a:t>
                </a:r>
                <a:r>
                  <a:rPr lang="ru-RU" sz="2400" baseline="30000" dirty="0">
                    <a:effectLst/>
                    <a:latin typeface="Times New Roman" panose="02020603050405020304" pitchFamily="18" charset="0"/>
                    <a:ea typeface="Times New Roman" panose="02020603050405020304" pitchFamily="18" charset="0"/>
                  </a:rPr>
                  <a:t>- </a:t>
                </a:r>
                <a:r>
                  <a:rPr lang="ru-RU" sz="2400" dirty="0">
                    <a:effectLst/>
                    <a:latin typeface="Times New Roman" panose="02020603050405020304" pitchFamily="18" charset="0"/>
                    <a:ea typeface="Times New Roman" panose="02020603050405020304" pitchFamily="18" charset="0"/>
                  </a:rPr>
                  <a:t>+ </a:t>
                </a:r>
                <a:r>
                  <a:rPr lang="ru-RU" sz="2400" baseline="30000" dirty="0">
                    <a:effectLst/>
                    <a:latin typeface="Times New Roman" panose="02020603050405020304" pitchFamily="18" charset="0"/>
                    <a:ea typeface="Times New Roman" panose="02020603050405020304" pitchFamily="18" charset="0"/>
                  </a:rPr>
                  <a:t>37</a:t>
                </a:r>
                <a:r>
                  <a:rPr lang="en-US" sz="2400" dirty="0" err="1">
                    <a:effectLst/>
                    <a:latin typeface="Times New Roman" panose="02020603050405020304" pitchFamily="18" charset="0"/>
                    <a:ea typeface="Times New Roman" panose="02020603050405020304" pitchFamily="18" charset="0"/>
                  </a:rPr>
                  <a:t>Ar</a:t>
                </a:r>
                <a:r>
                  <a:rPr lang="ru-RU" sz="2400" dirty="0">
                    <a:effectLst/>
                    <a:latin typeface="Times New Roman" panose="02020603050405020304" pitchFamily="18" charset="0"/>
                    <a:ea typeface="Times New Roman" panose="02020603050405020304" pitchFamily="18" charset="0"/>
                  </a:rPr>
                  <a:t> </a:t>
                </a:r>
              </a:p>
              <a:p>
                <a:pPr marL="0" indent="0">
                  <a:buNone/>
                </a:pPr>
                <a:r>
                  <a:rPr lang="ru-RU" sz="2400" dirty="0">
                    <a:effectLst/>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	</a:t>
                </a:r>
                <a:r>
                  <a:rPr lang="ru-RU"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L</a:t>
                </a:r>
                <a:r>
                  <a:rPr lang="ru-RU" sz="2400" dirty="0">
                    <a:effectLst/>
                    <a:latin typeface="Times New Roman" panose="02020603050405020304" pitchFamily="18" charset="0"/>
                    <a:ea typeface="Times New Roman" panose="02020603050405020304" pitchFamily="18" charset="0"/>
                  </a:rPr>
                  <a:t>=-1              </a:t>
                </a:r>
                <a:r>
                  <a:rPr lang="en-US" sz="2400" dirty="0">
                    <a:effectLst/>
                    <a:latin typeface="Times New Roman" panose="02020603050405020304" pitchFamily="18" charset="0"/>
                    <a:ea typeface="Times New Roman" panose="02020603050405020304" pitchFamily="18" charset="0"/>
                  </a:rPr>
                  <a:t>L</a:t>
                </a:r>
                <a:r>
                  <a:rPr lang="ru-RU" sz="2400" dirty="0">
                    <a:effectLst/>
                    <a:latin typeface="Times New Roman" panose="02020603050405020304" pitchFamily="18" charset="0"/>
                    <a:ea typeface="Times New Roman" panose="02020603050405020304" pitchFamily="18" charset="0"/>
                  </a:rPr>
                  <a:t>=+1  </a:t>
                </a:r>
              </a:p>
              <a:p>
                <a:pPr>
                  <a:lnSpc>
                    <a:spcPct val="80000"/>
                  </a:lnSpc>
                </a:pPr>
                <a:endParaRPr lang="en-US" sz="2400" dirty="0"/>
              </a:p>
              <a:p>
                <a:pPr>
                  <a:lnSpc>
                    <a:spcPct val="80000"/>
                  </a:lnSpc>
                </a:pPr>
                <a:endParaRPr lang="en-US" sz="2400" dirty="0"/>
              </a:p>
              <a:p>
                <a:pPr>
                  <a:lnSpc>
                    <a:spcPct val="80000"/>
                  </a:lnSpc>
                </a:pPr>
                <a:r>
                  <a:rPr lang="en-US" sz="2400" dirty="0"/>
                  <a:t>Non-conservation of the lepton number?</a:t>
                </a:r>
              </a:p>
              <a:p>
                <a:pPr>
                  <a:lnSpc>
                    <a:spcPct val="80000"/>
                  </a:lnSpc>
                </a:pPr>
                <a:endParaRPr lang="en-US" sz="2400" dirty="0"/>
              </a:p>
              <a:p>
                <a:pPr>
                  <a:lnSpc>
                    <a:spcPct val="80000"/>
                  </a:lnSpc>
                </a:pPr>
                <a:r>
                  <a:rPr lang="en-US" sz="2400" dirty="0"/>
                  <a:t>Pontecorvo - antineutrinos turn into neutrinos.</a:t>
                </a:r>
              </a:p>
              <a:p>
                <a:pPr>
                  <a:lnSpc>
                    <a:spcPct val="80000"/>
                  </a:lnSpc>
                  <a:buFontTx/>
                  <a:buNone/>
                </a:pPr>
                <a:endParaRPr lang="ru-RU" sz="2000" dirty="0"/>
              </a:p>
            </p:txBody>
          </p:sp>
        </mc:Choice>
        <mc:Fallback xmlns="">
          <p:sp>
            <p:nvSpPr>
              <p:cNvPr id="222211" name="Rectangle 3"/>
              <p:cNvSpPr>
                <a:spLocks noGrp="1" noRot="1" noChangeAspect="1" noMove="1" noResize="1" noEditPoints="1" noAdjustHandles="1" noChangeArrowheads="1" noChangeShapeType="1" noTextEdit="1"/>
              </p:cNvSpPr>
              <p:nvPr>
                <p:ph type="body" idx="1"/>
              </p:nvPr>
            </p:nvSpPr>
            <p:spPr>
              <a:xfrm>
                <a:off x="251520" y="1752600"/>
                <a:ext cx="8640960" cy="4688160"/>
              </a:xfrm>
              <a:blipFill>
                <a:blip r:embed="rId2"/>
                <a:stretch>
                  <a:fillRect l="-880" t="-2703"/>
                </a:stretch>
              </a:blipFill>
            </p:spPr>
            <p:txBody>
              <a:bodyPr/>
              <a:lstStyle/>
              <a:p>
                <a:r>
                  <a:rPr lang="ru-RU">
                    <a:noFill/>
                  </a:rPr>
                  <a:t> </a:t>
                </a:r>
              </a:p>
            </p:txBody>
          </p:sp>
        </mc:Fallback>
      </mc:AlternateContent>
      <p:sp>
        <p:nvSpPr>
          <p:cNvPr id="2" name="Дата 1">
            <a:extLst>
              <a:ext uri="{FF2B5EF4-FFF2-40B4-BE49-F238E27FC236}">
                <a16:creationId xmlns:a16="http://schemas.microsoft.com/office/drawing/2014/main" id="{62FF401D-FB84-3B3E-1697-C66A94862FE5}"/>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130BED84-EC47-653F-D679-51E88ECE10BC}"/>
              </a:ext>
            </a:extLst>
          </p:cNvPr>
          <p:cNvSpPr>
            <a:spLocks noGrp="1"/>
          </p:cNvSpPr>
          <p:nvPr>
            <p:ph type="sldNum" sz="quarter" idx="12"/>
          </p:nvPr>
        </p:nvSpPr>
        <p:spPr/>
        <p:txBody>
          <a:bodyPr/>
          <a:lstStyle/>
          <a:p>
            <a:fld id="{1E2FABBC-7585-F44B-A8E4-E1E4278FBFA4}" type="slidenum">
              <a:rPr lang="ru-RU" smtClean="0"/>
              <a:pPr/>
              <a:t>58</a:t>
            </a:fld>
            <a:endParaRPr lang="ru-RU"/>
          </a:p>
        </p:txBody>
      </p:sp>
    </p:spTree>
    <p:extLst>
      <p:ext uri="{BB962C8B-B14F-4D97-AF65-F5344CB8AC3E}">
        <p14:creationId xmlns:p14="http://schemas.microsoft.com/office/powerpoint/2010/main" val="18512051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b="1" dirty="0">
                <a:solidFill>
                  <a:schemeClr val="accent2"/>
                </a:solidFill>
              </a:rPr>
              <a:t>Neutrino oscillations</a:t>
            </a:r>
            <a:r>
              <a:rPr lang="ru-RU" b="1" dirty="0">
                <a:solidFill>
                  <a:schemeClr val="accent2"/>
                </a:solidFill>
              </a:rPr>
              <a:t>-2</a:t>
            </a:r>
          </a:p>
        </p:txBody>
      </p:sp>
      <mc:AlternateContent xmlns:mc="http://schemas.openxmlformats.org/markup-compatibility/2006" xmlns:a14="http://schemas.microsoft.com/office/drawing/2010/main">
        <mc:Choice Requires="a14">
          <p:sp>
            <p:nvSpPr>
              <p:cNvPr id="222211" name="Rectangle 3"/>
              <p:cNvSpPr>
                <a:spLocks noGrp="1" noChangeArrowheads="1"/>
              </p:cNvSpPr>
              <p:nvPr>
                <p:ph type="body" idx="1"/>
              </p:nvPr>
            </p:nvSpPr>
            <p:spPr>
              <a:xfrm>
                <a:off x="323528" y="1752600"/>
                <a:ext cx="8352217" cy="4688160"/>
              </a:xfrm>
            </p:spPr>
            <p:txBody>
              <a:bodyPr/>
              <a:lstStyle/>
              <a:p>
                <a:pPr>
                  <a:lnSpc>
                    <a:spcPct val="80000"/>
                  </a:lnSpc>
                  <a:buNone/>
                </a:pPr>
                <a:r>
                  <a:rPr lang="en-US" sz="1800" dirty="0">
                    <a:latin typeface="Times New Roman" panose="02020603050405020304" pitchFamily="18" charset="0"/>
                    <a:ea typeface="Times New Roman" panose="02020603050405020304" pitchFamily="18" charset="0"/>
                  </a:rPr>
                  <a:t>" Recently the question whether there are any mixed neutral particles other than K0-mesons, i.e. particles different from antiparticles, in which the transitions between particle and antiparticle are not completely forbidden, was considered. It was noted that such mixed particles can be neutrinos and, consequently, there can be real neutrino-antineutrino transitions in vacuum if the lepton charge is not conserved. This means that neutrinos and antineutrinos are mixed particles, that is, a symmetric and antisymmetric combination of two true neutral Majorana particles 𝜈</a:t>
                </a:r>
                <a:r>
                  <a:rPr lang="en-US" sz="1800" baseline="-25000" dirty="0">
                    <a:latin typeface="Times New Roman" panose="02020603050405020304" pitchFamily="18" charset="0"/>
                    <a:ea typeface="Times New Roman" panose="02020603050405020304" pitchFamily="18" charset="0"/>
                  </a:rPr>
                  <a:t>1</a:t>
                </a:r>
                <a:r>
                  <a:rPr lang="en-US" sz="1800" dirty="0">
                    <a:latin typeface="Times New Roman" panose="02020603050405020304" pitchFamily="18" charset="0"/>
                    <a:ea typeface="Times New Roman" panose="02020603050405020304" pitchFamily="18" charset="0"/>
                  </a:rPr>
                  <a:t> and 𝜈</a:t>
                </a:r>
                <a:r>
                  <a:rPr lang="en-US" sz="1800" baseline="-25000" dirty="0">
                    <a:latin typeface="Times New Roman" panose="02020603050405020304" pitchFamily="18" charset="0"/>
                    <a:ea typeface="Times New Roman" panose="02020603050405020304" pitchFamily="18" charset="0"/>
                  </a:rPr>
                  <a:t>2</a:t>
                </a:r>
                <a:r>
                  <a:rPr lang="en-US" sz="1800" dirty="0">
                    <a:latin typeface="Times New Roman" panose="02020603050405020304" pitchFamily="18" charset="0"/>
                    <a:ea typeface="Times New Roman" panose="02020603050405020304" pitchFamily="18" charset="0"/>
                  </a:rPr>
                  <a:t> with different CP-values."</a:t>
                </a:r>
              </a:p>
              <a:p>
                <a:pPr>
                  <a:lnSpc>
                    <a:spcPct val="80000"/>
                  </a:lnSpc>
                  <a:buNone/>
                </a:pPr>
                <a:endParaRPr lang="en-US" sz="1800" dirty="0">
                  <a:latin typeface="Times New Roman" panose="02020603050405020304" pitchFamily="18" charset="0"/>
                  <a:ea typeface="Times New Roman" panose="02020603050405020304" pitchFamily="18" charset="0"/>
                </a:endParaRPr>
              </a:p>
              <a:p>
                <a:pPr algn="r">
                  <a:lnSpc>
                    <a:spcPct val="80000"/>
                  </a:lnSpc>
                  <a:buNone/>
                </a:pPr>
                <a:r>
                  <a:rPr lang="en-US" sz="1800" dirty="0" err="1">
                    <a:latin typeface="Times New Roman" panose="02020603050405020304" pitchFamily="18" charset="0"/>
                    <a:ea typeface="Times New Roman" panose="02020603050405020304" pitchFamily="18" charset="0"/>
                  </a:rPr>
                  <a:t>B.Pontecorvo</a:t>
                </a:r>
                <a:r>
                  <a:rPr lang="en-US" sz="1800" dirty="0">
                    <a:latin typeface="Times New Roman" panose="02020603050405020304" pitchFamily="18" charset="0"/>
                    <a:ea typeface="Times New Roman" panose="02020603050405020304" pitchFamily="18" charset="0"/>
                  </a:rPr>
                  <a:t>, 1957.</a:t>
                </a:r>
                <a:endParaRPr lang="ru-RU" sz="1800" dirty="0">
                  <a:effectLst/>
                  <a:latin typeface="Times New Roman" panose="02020603050405020304" pitchFamily="18" charset="0"/>
                  <a:ea typeface="Times New Roman" panose="02020603050405020304" pitchFamily="18" charset="0"/>
                </a:endParaRPr>
              </a:p>
              <a:p>
                <a:pPr>
                  <a:lnSpc>
                    <a:spcPct val="80000"/>
                  </a:lnSpc>
                  <a:buNone/>
                </a:pPr>
                <a:r>
                  <a:rPr lang="ru-RU" sz="1800" dirty="0">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a:lnSpc>
                    <a:spcPct val="80000"/>
                  </a:lnSpc>
                  <a:buNone/>
                </a:pPr>
                <a:endParaRPr lang="en-US" sz="1800" dirty="0">
                  <a:latin typeface="Times New Roman" panose="02020603050405020304" pitchFamily="18" charset="0"/>
                  <a:ea typeface="Times New Roman" panose="02020603050405020304" pitchFamily="18" charset="0"/>
                </a:endParaRPr>
              </a:p>
              <a:p>
                <a:pPr>
                  <a:lnSpc>
                    <a:spcPct val="80000"/>
                  </a:lnSpc>
                  <a:buNone/>
                </a:pPr>
                <a:r>
                  <a:rPr lang="ru-RU" sz="2000" dirty="0">
                    <a:latin typeface="Times New Roman" panose="02020603050405020304" pitchFamily="18" charset="0"/>
                    <a:ea typeface="Times New Roman" panose="02020603050405020304" pitchFamily="18" charset="0"/>
                  </a:rPr>
                  <a:t>Подразумевал переходы</a:t>
                </a:r>
                <a:r>
                  <a:rPr lang="ru-RU" sz="1800" dirty="0">
                    <a:latin typeface="Times New Roman" panose="02020603050405020304" pitchFamily="18" charset="0"/>
                    <a:ea typeface="Times New Roman" panose="02020603050405020304" pitchFamily="18" charset="0"/>
                  </a:rPr>
                  <a:t>:</a:t>
                </a:r>
                <a:endParaRPr lang="ru-RU" sz="1800" dirty="0">
                  <a:effectLst/>
                  <a:latin typeface="Times New Roman" panose="02020603050405020304" pitchFamily="18" charset="0"/>
                  <a:ea typeface="Times New Roman" panose="02020603050405020304" pitchFamily="18" charset="0"/>
                </a:endParaRPr>
              </a:p>
              <a:p>
                <a:pPr algn="ctr">
                  <a:lnSpc>
                    <a:spcPct val="80000"/>
                  </a:lnSpc>
                  <a:buFontTx/>
                  <a:buNone/>
                </a:pPr>
                <a14:m>
                  <m:oMath xmlns:m="http://schemas.openxmlformats.org/officeDocument/2006/math">
                    <m:sSub>
                      <m:sSubPr>
                        <m:ctrlPr>
                          <a:rPr lang="ru-RU" sz="4000" i="1" smtClean="0">
                            <a:effectLst/>
                            <a:latin typeface="Cambria Math" panose="02040503050406030204" pitchFamily="18" charset="0"/>
                          </a:rPr>
                        </m:ctrlPr>
                      </m:sSubPr>
                      <m:e>
                        <m:acc>
                          <m:accPr>
                            <m:chr m:val="̅"/>
                            <m:ctrlPr>
                              <a:rPr lang="ru-RU" sz="4000" i="1">
                                <a:effectLst/>
                                <a:latin typeface="Cambria Math" panose="02040503050406030204" pitchFamily="18" charset="0"/>
                              </a:rPr>
                            </m:ctrlPr>
                          </m:accPr>
                          <m:e>
                            <m:r>
                              <a:rPr lang="ru-RU" sz="4000" i="1">
                                <a:effectLst/>
                                <a:latin typeface="Cambria Math" panose="02040503050406030204" pitchFamily="18" charset="0"/>
                                <a:ea typeface="Times New Roman" panose="02020603050405020304" pitchFamily="18" charset="0"/>
                                <a:cs typeface="Times New Roman" panose="02020603050405020304" pitchFamily="18" charset="0"/>
                              </a:rPr>
                              <m:t>𝜈</m:t>
                            </m:r>
                          </m:e>
                        </m:acc>
                      </m:e>
                      <m:sub>
                        <m:r>
                          <a:rPr lang="ru-RU" sz="4000" i="1">
                            <a:effectLst/>
                            <a:latin typeface="Cambria Math" panose="02040503050406030204" pitchFamily="18" charset="0"/>
                            <a:ea typeface="Times New Roman" panose="02020603050405020304" pitchFamily="18" charset="0"/>
                            <a:cs typeface="Times New Roman" panose="02020603050405020304" pitchFamily="18" charset="0"/>
                          </a:rPr>
                          <m:t>𝑅</m:t>
                        </m:r>
                      </m:sub>
                    </m:sSub>
                    <m:r>
                      <a:rPr lang="ru-RU" sz="40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ru-RU" sz="4000" i="1">
                            <a:effectLst/>
                            <a:latin typeface="Cambria Math" panose="02040503050406030204" pitchFamily="18" charset="0"/>
                          </a:rPr>
                        </m:ctrlPr>
                      </m:sSubPr>
                      <m:e>
                        <m:r>
                          <a:rPr lang="ru-RU" sz="4000" i="1">
                            <a:effectLst/>
                            <a:latin typeface="Cambria Math" panose="02040503050406030204" pitchFamily="18" charset="0"/>
                            <a:ea typeface="Times New Roman" panose="02020603050405020304" pitchFamily="18" charset="0"/>
                            <a:cs typeface="Times New Roman" panose="02020603050405020304" pitchFamily="18" charset="0"/>
                          </a:rPr>
                          <m:t>𝜈</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𝑅</m:t>
                        </m:r>
                      </m:sub>
                    </m:sSub>
                  </m:oMath>
                </a14:m>
                <a:r>
                  <a:rPr lang="ru-RU" sz="4000" dirty="0">
                    <a:effectLst/>
                    <a:latin typeface="Times New Roman" panose="02020603050405020304" pitchFamily="18" charset="0"/>
                    <a:ea typeface="Times New Roman" panose="02020603050405020304" pitchFamily="18" charset="0"/>
                  </a:rPr>
                  <a:t> </a:t>
                </a:r>
                <a:endParaRPr lang="ru-RU" sz="4000" dirty="0"/>
              </a:p>
            </p:txBody>
          </p:sp>
        </mc:Choice>
        <mc:Fallback xmlns="">
          <p:sp>
            <p:nvSpPr>
              <p:cNvPr id="222211" name="Rectangle 3"/>
              <p:cNvSpPr>
                <a:spLocks noGrp="1" noRot="1" noChangeAspect="1" noMove="1" noResize="1" noEditPoints="1" noAdjustHandles="1" noChangeArrowheads="1" noChangeShapeType="1" noTextEdit="1"/>
              </p:cNvSpPr>
              <p:nvPr>
                <p:ph type="body" idx="1"/>
              </p:nvPr>
            </p:nvSpPr>
            <p:spPr>
              <a:xfrm>
                <a:off x="323528" y="1752600"/>
                <a:ext cx="8352217" cy="4688160"/>
              </a:xfrm>
              <a:blipFill>
                <a:blip r:embed="rId2"/>
                <a:stretch>
                  <a:fillRect l="-759" t="-1622" r="-607"/>
                </a:stretch>
              </a:blipFill>
            </p:spPr>
            <p:txBody>
              <a:bodyPr/>
              <a:lstStyle/>
              <a:p>
                <a:r>
                  <a:rPr lang="ru-RU">
                    <a:noFill/>
                  </a:rPr>
                  <a:t> </a:t>
                </a:r>
              </a:p>
            </p:txBody>
          </p:sp>
        </mc:Fallback>
      </mc:AlternateContent>
      <p:sp>
        <p:nvSpPr>
          <p:cNvPr id="2" name="Дата 1">
            <a:extLst>
              <a:ext uri="{FF2B5EF4-FFF2-40B4-BE49-F238E27FC236}">
                <a16:creationId xmlns:a16="http://schemas.microsoft.com/office/drawing/2014/main" id="{F6CD2D76-25AA-5D31-1937-95EC12A44935}"/>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66596C1D-5B71-7EAB-572B-25FB448BFE13}"/>
              </a:ext>
            </a:extLst>
          </p:cNvPr>
          <p:cNvSpPr>
            <a:spLocks noGrp="1"/>
          </p:cNvSpPr>
          <p:nvPr>
            <p:ph type="sldNum" sz="quarter" idx="12"/>
          </p:nvPr>
        </p:nvSpPr>
        <p:spPr/>
        <p:txBody>
          <a:bodyPr/>
          <a:lstStyle/>
          <a:p>
            <a:fld id="{1E2FABBC-7585-F44B-A8E4-E1E4278FBFA4}" type="slidenum">
              <a:rPr lang="ru-RU" smtClean="0"/>
              <a:pPr/>
              <a:t>59</a:t>
            </a:fld>
            <a:endParaRPr lang="ru-RU"/>
          </a:p>
        </p:txBody>
      </p:sp>
    </p:spTree>
    <p:extLst>
      <p:ext uri="{BB962C8B-B14F-4D97-AF65-F5344CB8AC3E}">
        <p14:creationId xmlns:p14="http://schemas.microsoft.com/office/powerpoint/2010/main" val="311845799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3446" y="4725144"/>
            <a:ext cx="3526160" cy="1275928"/>
          </a:xfrm>
        </p:spPr>
        <p:txBody>
          <a:bodyPr/>
          <a:lstStyle/>
          <a:p>
            <a:r>
              <a:rPr lang="ru-RU" sz="2800" dirty="0" err="1"/>
              <a:t>Opening</a:t>
            </a:r>
            <a:r>
              <a:rPr lang="ru-RU" sz="2800" dirty="0"/>
              <a:t> </a:t>
            </a:r>
            <a:r>
              <a:rPr lang="en-US" sz="2800" dirty="0"/>
              <a:t>Largo Pontecorvo in Pisa</a:t>
            </a:r>
            <a:br>
              <a:rPr lang="ru-RU" dirty="0"/>
            </a:br>
            <a:endParaRPr lang="ru-RU" dirty="0"/>
          </a:p>
        </p:txBody>
      </p:sp>
      <p:pic>
        <p:nvPicPr>
          <p:cNvPr id="4" name="Содержимое 3" descr="largo.JPG"/>
          <p:cNvPicPr>
            <a:picLocks noGrp="1" noChangeAspect="1"/>
          </p:cNvPicPr>
          <p:nvPr>
            <p:ph idx="1"/>
          </p:nvPr>
        </p:nvPicPr>
        <p:blipFill>
          <a:blip r:embed="rId2">
            <a:extLst>
              <a:ext uri="{28A0092B-C50C-407E-A947-70E740481C1C}">
                <a14:useLocalDpi xmlns:a14="http://schemas.microsoft.com/office/drawing/2010/main" val="0"/>
              </a:ext>
            </a:extLst>
          </a:blip>
          <a:srcRect t="16912" b="16912"/>
          <a:stretch>
            <a:fillRect/>
          </a:stretch>
        </p:blipFill>
        <p:spPr>
          <a:xfrm>
            <a:off x="3233" y="17264"/>
            <a:ext cx="4606046" cy="3250704"/>
          </a:xfrm>
        </p:spPr>
      </p:pic>
      <p:pic>
        <p:nvPicPr>
          <p:cNvPr id="5" name="Изображение 4" descr="closed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580" y="2204864"/>
            <a:ext cx="5816420" cy="4653136"/>
          </a:xfrm>
          <a:prstGeom prst="rect">
            <a:avLst/>
          </a:prstGeom>
        </p:spPr>
      </p:pic>
      <p:sp>
        <p:nvSpPr>
          <p:cNvPr id="3" name="Дата 2">
            <a:extLst>
              <a:ext uri="{FF2B5EF4-FFF2-40B4-BE49-F238E27FC236}">
                <a16:creationId xmlns:a16="http://schemas.microsoft.com/office/drawing/2014/main" id="{7E00E05D-097B-AF45-19C9-A63CC6E52304}"/>
              </a:ext>
            </a:extLst>
          </p:cNvPr>
          <p:cNvSpPr>
            <a:spLocks noGrp="1"/>
          </p:cNvSpPr>
          <p:nvPr>
            <p:ph type="dt" sz="half" idx="10"/>
          </p:nvPr>
        </p:nvSpPr>
        <p:spPr/>
        <p:txBody>
          <a:bodyPr/>
          <a:lstStyle/>
          <a:p>
            <a:r>
              <a:rPr lang="ru-RU"/>
              <a:t>AYSS-23</a:t>
            </a:r>
          </a:p>
        </p:txBody>
      </p:sp>
      <p:sp>
        <p:nvSpPr>
          <p:cNvPr id="6" name="Номер слайда 5">
            <a:extLst>
              <a:ext uri="{FF2B5EF4-FFF2-40B4-BE49-F238E27FC236}">
                <a16:creationId xmlns:a16="http://schemas.microsoft.com/office/drawing/2014/main" id="{F33DAD6B-F0E6-9EBC-8C1B-1DB239F5064A}"/>
              </a:ext>
            </a:extLst>
          </p:cNvPr>
          <p:cNvSpPr>
            <a:spLocks noGrp="1"/>
          </p:cNvSpPr>
          <p:nvPr>
            <p:ph type="sldNum" sz="quarter" idx="12"/>
          </p:nvPr>
        </p:nvSpPr>
        <p:spPr/>
        <p:txBody>
          <a:bodyPr/>
          <a:lstStyle/>
          <a:p>
            <a:fld id="{1E2FABBC-7585-F44B-A8E4-E1E4278FBFA4}" type="slidenum">
              <a:rPr lang="ru-RU" smtClean="0"/>
              <a:pPr/>
              <a:t>6</a:t>
            </a:fld>
            <a:endParaRPr lang="ru-RU"/>
          </a:p>
        </p:txBody>
      </p:sp>
    </p:spTree>
    <p:extLst>
      <p:ext uri="{BB962C8B-B14F-4D97-AF65-F5344CB8AC3E}">
        <p14:creationId xmlns:p14="http://schemas.microsoft.com/office/powerpoint/2010/main" val="83873904"/>
      </p:ext>
    </p:extLst>
  </p:cSld>
  <p:clrMapOvr>
    <a:masterClrMapping/>
  </p:clrMapOvr>
  <p:transition>
    <p:wedge/>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342898" y="100836"/>
            <a:ext cx="8458200" cy="1143000"/>
          </a:xfrm>
        </p:spPr>
        <p:txBody>
          <a:bodyPr/>
          <a:lstStyle/>
          <a:p>
            <a:r>
              <a:rPr lang="en-US" b="1" dirty="0">
                <a:solidFill>
                  <a:schemeClr val="accent2"/>
                </a:solidFill>
              </a:rPr>
              <a:t>Maki-Nakagawa-Sakata (MNS)</a:t>
            </a:r>
            <a:endParaRPr lang="ru-RU" b="1" dirty="0">
              <a:solidFill>
                <a:schemeClr val="accent2"/>
              </a:solidFill>
            </a:endParaRPr>
          </a:p>
        </p:txBody>
      </p:sp>
      <p:sp>
        <p:nvSpPr>
          <p:cNvPr id="223237" name="Rectangle 5"/>
          <p:cNvSpPr>
            <a:spLocks noGrp="1" noChangeArrowheads="1"/>
          </p:cNvSpPr>
          <p:nvPr>
            <p:ph type="body" sz="half" idx="2"/>
          </p:nvPr>
        </p:nvSpPr>
        <p:spPr>
          <a:xfrm>
            <a:off x="3336369" y="1127636"/>
            <a:ext cx="5256584" cy="740295"/>
          </a:xfrm>
        </p:spPr>
        <p:txBody>
          <a:bodyPr/>
          <a:lstStyle/>
          <a:p>
            <a:r>
              <a:rPr lang="en-US" sz="2800" dirty="0"/>
              <a:t>The neutrino is part of the proton</a:t>
            </a:r>
            <a:endParaRPr lang="ru-RU" sz="2800" dirty="0"/>
          </a:p>
        </p:txBody>
      </p:sp>
      <p:pic>
        <p:nvPicPr>
          <p:cNvPr id="223238" name="Picture 6" descr="P118002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91" y="1628801"/>
            <a:ext cx="3351630" cy="288032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6B54A9-ED11-D843-A2C9-07BACA08C754}"/>
                  </a:ext>
                </a:extLst>
              </p:cNvPr>
              <p:cNvSpPr txBox="1"/>
              <p:nvPr/>
            </p:nvSpPr>
            <p:spPr>
              <a:xfrm>
                <a:off x="3099682" y="1717315"/>
                <a:ext cx="6021311" cy="461665"/>
              </a:xfrm>
              <a:prstGeom prst="rect">
                <a:avLst/>
              </a:prstGeom>
              <a:noFill/>
            </p:spPr>
            <p:txBody>
              <a:bodyPr wrap="square">
                <a:spAutoFit/>
              </a:bodyPr>
              <a:lstStyle/>
              <a:p>
                <a:pPr algn="ctr"/>
                <a14:m>
                  <m:oMath xmlns:m="http://schemas.openxmlformats.org/officeDocument/2006/math">
                    <m:r>
                      <a:rPr lang="ru-RU" sz="2400" b="1" i="1" smtClean="0">
                        <a:effectLst/>
                        <a:latin typeface="Cambria Math" panose="02040503050406030204" pitchFamily="18" charset="0"/>
                        <a:ea typeface="Times New Roman" panose="02020603050405020304" pitchFamily="18" charset="0"/>
                      </a:rPr>
                      <m:t>𝒑</m:t>
                    </m:r>
                    <m:r>
                      <a:rPr lang="ru-RU" sz="2400" b="1" i="1" smtClean="0">
                        <a:effectLst/>
                        <a:latin typeface="Cambria Math" panose="02040503050406030204" pitchFamily="18" charset="0"/>
                        <a:ea typeface="Times New Roman" panose="02020603050405020304" pitchFamily="18" charset="0"/>
                      </a:rPr>
                      <m:t>=</m:t>
                    </m:r>
                    <m:d>
                      <m:dPr>
                        <m:ctrlPr>
                          <a:rPr lang="ru-RU" sz="2400" b="1" i="1">
                            <a:effectLst/>
                            <a:latin typeface="Cambria Math" panose="02040503050406030204" pitchFamily="18" charset="0"/>
                            <a:ea typeface="Times New Roman" panose="02020603050405020304" pitchFamily="18" charset="0"/>
                          </a:rPr>
                        </m:ctrlPr>
                      </m:dPr>
                      <m:e>
                        <m:r>
                          <a:rPr lang="ru-RU" sz="2400" b="1" i="1">
                            <a:effectLst/>
                            <a:latin typeface="Cambria Math" panose="02040503050406030204" pitchFamily="18" charset="0"/>
                            <a:ea typeface="Times New Roman" panose="02020603050405020304" pitchFamily="18" charset="0"/>
                          </a:rPr>
                          <m:t>𝝂</m:t>
                        </m:r>
                        <m:r>
                          <a:rPr lang="ru-RU" sz="2400" b="1" i="1">
                            <a:effectLst/>
                            <a:latin typeface="Cambria Math" panose="02040503050406030204" pitchFamily="18" charset="0"/>
                            <a:ea typeface="Times New Roman" panose="02020603050405020304" pitchFamily="18" charset="0"/>
                          </a:rPr>
                          <m:t> </m:t>
                        </m:r>
                        <m:sSup>
                          <m:sSupPr>
                            <m:ctrlPr>
                              <a:rPr lang="ru-RU" sz="2400" b="1" i="1">
                                <a:effectLst/>
                                <a:latin typeface="Cambria Math" panose="02040503050406030204" pitchFamily="18" charset="0"/>
                                <a:ea typeface="Times New Roman" panose="02020603050405020304" pitchFamily="18" charset="0"/>
                              </a:rPr>
                            </m:ctrlPr>
                          </m:sSupPr>
                          <m:e>
                            <m:r>
                              <a:rPr lang="ru-RU" sz="2400" b="1" i="1">
                                <a:effectLst/>
                                <a:latin typeface="Cambria Math" panose="02040503050406030204" pitchFamily="18" charset="0"/>
                                <a:ea typeface="Times New Roman" panose="02020603050405020304" pitchFamily="18" charset="0"/>
                              </a:rPr>
                              <m:t>𝑩</m:t>
                            </m:r>
                          </m:e>
                          <m:sup>
                            <m:r>
                              <a:rPr lang="ru-RU" sz="2400" b="1" i="1">
                                <a:effectLst/>
                                <a:latin typeface="Cambria Math" panose="02040503050406030204" pitchFamily="18" charset="0"/>
                                <a:ea typeface="Times New Roman" panose="02020603050405020304" pitchFamily="18" charset="0"/>
                              </a:rPr>
                              <m:t>+</m:t>
                            </m:r>
                          </m:sup>
                        </m:sSup>
                      </m:e>
                    </m:d>
                    <m:r>
                      <a:rPr lang="ru-RU" sz="2400" b="1" i="1">
                        <a:effectLst/>
                        <a:latin typeface="Cambria Math" panose="02040503050406030204" pitchFamily="18" charset="0"/>
                        <a:ea typeface="Times New Roman" panose="02020603050405020304" pitchFamily="18" charset="0"/>
                      </a:rPr>
                      <m:t>,    </m:t>
                    </m:r>
                    <m:r>
                      <a:rPr lang="ru-RU" sz="2400" b="1" i="1">
                        <a:effectLst/>
                        <a:latin typeface="Cambria Math" panose="02040503050406030204" pitchFamily="18" charset="0"/>
                        <a:ea typeface="Times New Roman" panose="02020603050405020304" pitchFamily="18" charset="0"/>
                      </a:rPr>
                      <m:t>𝒏</m:t>
                    </m:r>
                    <m:r>
                      <a:rPr lang="ru-RU" sz="2400" b="1" i="1">
                        <a:effectLst/>
                        <a:latin typeface="Cambria Math" panose="02040503050406030204" pitchFamily="18" charset="0"/>
                        <a:ea typeface="Times New Roman" panose="02020603050405020304" pitchFamily="18" charset="0"/>
                      </a:rPr>
                      <m:t>=</m:t>
                    </m:r>
                    <m:d>
                      <m:dPr>
                        <m:ctrlPr>
                          <a:rPr lang="ru-RU" sz="2400" b="1" i="1">
                            <a:effectLst/>
                            <a:latin typeface="Cambria Math" panose="02040503050406030204" pitchFamily="18" charset="0"/>
                            <a:ea typeface="Times New Roman" panose="02020603050405020304" pitchFamily="18" charset="0"/>
                          </a:rPr>
                        </m:ctrlPr>
                      </m:dPr>
                      <m:e>
                        <m:sSup>
                          <m:sSupPr>
                            <m:ctrlPr>
                              <a:rPr lang="ru-RU" sz="2400" b="1" i="1">
                                <a:effectLst/>
                                <a:latin typeface="Cambria Math" panose="02040503050406030204" pitchFamily="18" charset="0"/>
                                <a:ea typeface="Times New Roman" panose="02020603050405020304" pitchFamily="18" charset="0"/>
                              </a:rPr>
                            </m:ctrlPr>
                          </m:sSupPr>
                          <m:e>
                            <m:r>
                              <a:rPr lang="ru-RU" sz="2400" b="1" i="1">
                                <a:effectLst/>
                                <a:latin typeface="Cambria Math" panose="02040503050406030204" pitchFamily="18" charset="0"/>
                                <a:ea typeface="Times New Roman" panose="02020603050405020304" pitchFamily="18" charset="0"/>
                              </a:rPr>
                              <m:t>𝒆</m:t>
                            </m:r>
                          </m:e>
                          <m:sup>
                            <m:r>
                              <a:rPr lang="ru-RU" sz="2400" b="1" i="1">
                                <a:effectLst/>
                                <a:latin typeface="Cambria Math" panose="02040503050406030204" pitchFamily="18" charset="0"/>
                                <a:ea typeface="Times New Roman" panose="02020603050405020304" pitchFamily="18" charset="0"/>
                              </a:rPr>
                              <m:t>−</m:t>
                            </m:r>
                          </m:sup>
                        </m:sSup>
                        <m:sSup>
                          <m:sSupPr>
                            <m:ctrlPr>
                              <a:rPr lang="ru-RU" sz="2400" b="1" i="1">
                                <a:effectLst/>
                                <a:latin typeface="Cambria Math" panose="02040503050406030204" pitchFamily="18" charset="0"/>
                                <a:ea typeface="Times New Roman" panose="02020603050405020304" pitchFamily="18" charset="0"/>
                              </a:rPr>
                            </m:ctrlPr>
                          </m:sSupPr>
                          <m:e>
                            <m:r>
                              <a:rPr lang="ru-RU" sz="2400" b="1" i="1">
                                <a:effectLst/>
                                <a:latin typeface="Cambria Math" panose="02040503050406030204" pitchFamily="18" charset="0"/>
                                <a:ea typeface="Times New Roman" panose="02020603050405020304" pitchFamily="18" charset="0"/>
                              </a:rPr>
                              <m:t>𝑩</m:t>
                            </m:r>
                          </m:e>
                          <m:sup>
                            <m:r>
                              <a:rPr lang="ru-RU" sz="2400" b="1" i="1">
                                <a:effectLst/>
                                <a:latin typeface="Cambria Math" panose="02040503050406030204" pitchFamily="18" charset="0"/>
                                <a:ea typeface="Times New Roman" panose="02020603050405020304" pitchFamily="18" charset="0"/>
                              </a:rPr>
                              <m:t>+</m:t>
                            </m:r>
                          </m:sup>
                        </m:sSup>
                      </m:e>
                    </m:d>
                    <m:r>
                      <a:rPr lang="ru-RU" sz="2400" b="1" i="1">
                        <a:effectLst/>
                        <a:latin typeface="Cambria Math" panose="02040503050406030204" pitchFamily="18" charset="0"/>
                        <a:ea typeface="Times New Roman" panose="02020603050405020304" pitchFamily="18" charset="0"/>
                      </a:rPr>
                      <m:t>,    </m:t>
                    </m:r>
                    <m:r>
                      <a:rPr lang="ru-RU" sz="2400" b="1" i="1">
                        <a:effectLst/>
                        <a:latin typeface="Cambria Math" panose="02040503050406030204" pitchFamily="18" charset="0"/>
                        <a:ea typeface="Times New Roman" panose="02020603050405020304" pitchFamily="18" charset="0"/>
                      </a:rPr>
                      <m:t>𝚲</m:t>
                    </m:r>
                    <m:r>
                      <a:rPr lang="ru-RU" sz="2400" b="1" i="1">
                        <a:effectLst/>
                        <a:latin typeface="Cambria Math" panose="02040503050406030204" pitchFamily="18" charset="0"/>
                        <a:ea typeface="Times New Roman" panose="02020603050405020304" pitchFamily="18" charset="0"/>
                      </a:rPr>
                      <m:t>=</m:t>
                    </m:r>
                    <m:d>
                      <m:dPr>
                        <m:ctrlPr>
                          <a:rPr lang="ru-RU" sz="2400" b="1" i="1">
                            <a:effectLst/>
                            <a:latin typeface="Cambria Math" panose="02040503050406030204" pitchFamily="18" charset="0"/>
                            <a:ea typeface="Times New Roman" panose="02020603050405020304" pitchFamily="18" charset="0"/>
                          </a:rPr>
                        </m:ctrlPr>
                      </m:dPr>
                      <m:e>
                        <m:sSup>
                          <m:sSupPr>
                            <m:ctrlPr>
                              <a:rPr lang="ru-RU" sz="2400" b="1" i="1">
                                <a:effectLst/>
                                <a:latin typeface="Cambria Math" panose="02040503050406030204" pitchFamily="18" charset="0"/>
                                <a:ea typeface="Times New Roman" panose="02020603050405020304" pitchFamily="18" charset="0"/>
                              </a:rPr>
                            </m:ctrlPr>
                          </m:sSupPr>
                          <m:e>
                            <m:r>
                              <a:rPr lang="ru-RU" sz="2400" b="1" i="1">
                                <a:effectLst/>
                                <a:latin typeface="Cambria Math" panose="02040503050406030204" pitchFamily="18" charset="0"/>
                                <a:ea typeface="Times New Roman" panose="02020603050405020304" pitchFamily="18" charset="0"/>
                              </a:rPr>
                              <m:t>𝝁</m:t>
                            </m:r>
                          </m:e>
                          <m:sup>
                            <m:r>
                              <a:rPr lang="ru-RU" sz="2400" b="1" i="1">
                                <a:effectLst/>
                                <a:latin typeface="Cambria Math" panose="02040503050406030204" pitchFamily="18" charset="0"/>
                                <a:ea typeface="Times New Roman" panose="02020603050405020304" pitchFamily="18" charset="0"/>
                              </a:rPr>
                              <m:t>−</m:t>
                            </m:r>
                          </m:sup>
                        </m:sSup>
                        <m:sSup>
                          <m:sSupPr>
                            <m:ctrlPr>
                              <a:rPr lang="ru-RU" sz="2400" b="1" i="1">
                                <a:effectLst/>
                                <a:latin typeface="Cambria Math" panose="02040503050406030204" pitchFamily="18" charset="0"/>
                                <a:ea typeface="Times New Roman" panose="02020603050405020304" pitchFamily="18" charset="0"/>
                              </a:rPr>
                            </m:ctrlPr>
                          </m:sSupPr>
                          <m:e>
                            <m:r>
                              <a:rPr lang="ru-RU" sz="2400" b="1" i="1">
                                <a:effectLst/>
                                <a:latin typeface="Cambria Math" panose="02040503050406030204" pitchFamily="18" charset="0"/>
                                <a:ea typeface="Times New Roman" panose="02020603050405020304" pitchFamily="18" charset="0"/>
                              </a:rPr>
                              <m:t>𝑩</m:t>
                            </m:r>
                          </m:e>
                          <m:sup>
                            <m:r>
                              <a:rPr lang="ru-RU" sz="2400" b="1" i="1">
                                <a:effectLst/>
                                <a:latin typeface="Cambria Math" panose="02040503050406030204" pitchFamily="18" charset="0"/>
                                <a:ea typeface="Times New Roman" panose="02020603050405020304" pitchFamily="18" charset="0"/>
                              </a:rPr>
                              <m:t>+</m:t>
                            </m:r>
                          </m:sup>
                        </m:sSup>
                      </m:e>
                    </m:d>
                  </m:oMath>
                </a14:m>
                <a:r>
                  <a:rPr lang="ru-RU" sz="2400" dirty="0">
                    <a:effectLst/>
                    <a:latin typeface="Times New Roman" panose="02020603050405020304" pitchFamily="18" charset="0"/>
                    <a:ea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216B54A9-ED11-D843-A2C9-07BACA08C754}"/>
                  </a:ext>
                </a:extLst>
              </p:cNvPr>
              <p:cNvSpPr txBox="1">
                <a:spLocks noRot="1" noChangeAspect="1" noMove="1" noResize="1" noEditPoints="1" noAdjustHandles="1" noChangeArrowheads="1" noChangeShapeType="1" noTextEdit="1"/>
              </p:cNvSpPr>
              <p:nvPr/>
            </p:nvSpPr>
            <p:spPr>
              <a:xfrm>
                <a:off x="3099682" y="1717315"/>
                <a:ext cx="6021311" cy="461665"/>
              </a:xfrm>
              <a:prstGeom prst="rect">
                <a:avLst/>
              </a:prstGeom>
              <a:blipFill>
                <a:blip r:embed="rId3"/>
                <a:stretch>
                  <a:fillRect b="-21622"/>
                </a:stretch>
              </a:blipFill>
            </p:spPr>
            <p:txBody>
              <a:bodyPr/>
              <a:lstStyle/>
              <a:p>
                <a:r>
                  <a:rPr lang="ru-RU">
                    <a:noFill/>
                  </a:rPr>
                  <a:t> </a:t>
                </a:r>
              </a:p>
            </p:txBody>
          </p:sp>
        </mc:Fallback>
      </mc:AlternateContent>
      <p:sp>
        <p:nvSpPr>
          <p:cNvPr id="5" name="TextBox 4">
            <a:extLst>
              <a:ext uri="{FF2B5EF4-FFF2-40B4-BE49-F238E27FC236}">
                <a16:creationId xmlns:a16="http://schemas.microsoft.com/office/drawing/2014/main" id="{7FF62DC0-6A82-27AD-7C40-A838A3E796FD}"/>
              </a:ext>
            </a:extLst>
          </p:cNvPr>
          <p:cNvSpPr txBox="1"/>
          <p:nvPr/>
        </p:nvSpPr>
        <p:spPr>
          <a:xfrm>
            <a:off x="3854638" y="2305938"/>
            <a:ext cx="4691920" cy="461665"/>
          </a:xfrm>
          <a:prstGeom prst="rect">
            <a:avLst/>
          </a:prstGeom>
          <a:noFill/>
        </p:spPr>
        <p:txBody>
          <a:bodyPr wrap="square">
            <a:spAutoFit/>
          </a:bodyPr>
          <a:lstStyle/>
          <a:p>
            <a:r>
              <a:rPr lang="en-US" dirty="0"/>
              <a:t>What if there are two neutrinos?</a:t>
            </a:r>
            <a:endParaRPr lang="ru-RU" sz="2400" dirty="0"/>
          </a:p>
        </p:txBody>
      </p:sp>
      <p:sp>
        <p:nvSpPr>
          <p:cNvPr id="7" name="TextBox 6">
            <a:extLst>
              <a:ext uri="{FF2B5EF4-FFF2-40B4-BE49-F238E27FC236}">
                <a16:creationId xmlns:a16="http://schemas.microsoft.com/office/drawing/2014/main" id="{420CA168-448E-578B-7B44-DD71E1D040C6}"/>
              </a:ext>
            </a:extLst>
          </p:cNvPr>
          <p:cNvSpPr txBox="1"/>
          <p:nvPr/>
        </p:nvSpPr>
        <p:spPr>
          <a:xfrm>
            <a:off x="3336369" y="2761952"/>
            <a:ext cx="6009928" cy="1200329"/>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rPr>
              <a:t>"the true neutrinos </a:t>
            </a:r>
            <a:r>
              <a:rPr lang="en-US" sz="2400" i="1" dirty="0">
                <a:effectLst/>
                <a:latin typeface="Times New Roman" panose="02020603050405020304" pitchFamily="18" charset="0"/>
                <a:ea typeface="Times New Roman" panose="02020603050405020304" pitchFamily="18" charset="0"/>
              </a:rPr>
              <a:t>that are part of the corresponding baryon </a:t>
            </a:r>
            <a:r>
              <a:rPr lang="en-US" sz="2400" dirty="0">
                <a:effectLst/>
                <a:latin typeface="Times New Roman" panose="02020603050405020304" pitchFamily="18" charset="0"/>
                <a:ea typeface="Times New Roman" panose="02020603050405020304" pitchFamily="18" charset="0"/>
              </a:rPr>
              <a:t>are not necessarily neutrinos involved in weak interactions".</a:t>
            </a:r>
            <a:endParaRPr lang="ru-RU"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B4C7E7-99E7-8E54-9FB5-05EF2E648CDA}"/>
                  </a:ext>
                </a:extLst>
              </p:cNvPr>
              <p:cNvSpPr txBox="1"/>
              <p:nvPr/>
            </p:nvSpPr>
            <p:spPr>
              <a:xfrm>
                <a:off x="-88748" y="5330065"/>
                <a:ext cx="932149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ru-RU" i="1">
                          <a:latin typeface="Cambria Math" panose="02040503050406030204" pitchFamily="18" charset="0"/>
                        </a:rPr>
                        <m:t>p</m:t>
                      </m:r>
                      <m:r>
                        <a:rPr lang="ru-RU" smtClean="0">
                          <a:latin typeface="Cambria Math" panose="02040503050406030204" pitchFamily="18" charset="0"/>
                        </a:rPr>
                        <m:t>=</m:t>
                      </m:r>
                      <m:d>
                        <m:dPr>
                          <m:ctrlPr>
                            <a:rPr lang="ru-RU" i="1">
                              <a:solidFill>
                                <a:srgbClr val="836967"/>
                              </a:solidFill>
                              <a:latin typeface="Cambria Math" panose="02040503050406030204" pitchFamily="18" charset="0"/>
                            </a:rPr>
                          </m:ctrlPr>
                        </m:dPr>
                        <m:e>
                          <m:sSub>
                            <m:sSubPr>
                              <m:ctrlPr>
                                <a:rPr lang="ru-RU" i="1">
                                  <a:solidFill>
                                    <a:srgbClr val="836967"/>
                                  </a:solidFill>
                                  <a:latin typeface="Cambria Math" panose="02040503050406030204" pitchFamily="18" charset="0"/>
                                </a:rPr>
                              </m:ctrlPr>
                            </m:sSubPr>
                            <m:e>
                              <m:r>
                                <a:rPr lang="ru-RU" b="1" i="1">
                                  <a:latin typeface="Cambria Math" panose="02040503050406030204" pitchFamily="18" charset="0"/>
                                </a:rPr>
                                <m:t>𝝂</m:t>
                              </m:r>
                            </m:e>
                            <m:sub>
                              <m:r>
                                <a:rPr lang="ru-RU" b="0" i="0">
                                  <a:latin typeface="Cambria Math" panose="02040503050406030204" pitchFamily="18" charset="0"/>
                                </a:rPr>
                                <m:t>1</m:t>
                              </m:r>
                            </m:sub>
                          </m:sSub>
                          <m:r>
                            <a:rPr lang="ru-RU" b="0" i="0">
                              <a:latin typeface="Cambria Math" panose="02040503050406030204" pitchFamily="18" charset="0"/>
                            </a:rPr>
                            <m:t> </m:t>
                          </m:r>
                          <m:sSup>
                            <m:sSupPr>
                              <m:ctrlPr>
                                <a:rPr lang="ru-RU" b="0" i="1">
                                  <a:solidFill>
                                    <a:srgbClr val="836967"/>
                                  </a:solidFill>
                                  <a:latin typeface="Cambria Math" panose="02040503050406030204" pitchFamily="18" charset="0"/>
                                </a:rPr>
                              </m:ctrlPr>
                            </m:sSupPr>
                            <m:e>
                              <m:r>
                                <a:rPr lang="ru-RU" b="1" i="1">
                                  <a:latin typeface="Cambria Math" panose="02040503050406030204" pitchFamily="18" charset="0"/>
                                </a:rPr>
                                <m:t>𝑩</m:t>
                              </m:r>
                            </m:e>
                            <m:sup>
                              <m:r>
                                <a:rPr lang="ru-RU" b="0" i="0">
                                  <a:latin typeface="Cambria Math" panose="02040503050406030204" pitchFamily="18" charset="0"/>
                                </a:rPr>
                                <m:t>+</m:t>
                              </m:r>
                            </m:sup>
                          </m:sSup>
                        </m:e>
                      </m:d>
                      <m:r>
                        <a:rPr lang="ru-RU" b="0" i="0">
                          <a:latin typeface="Cambria Math" panose="02040503050406030204" pitchFamily="18" charset="0"/>
                        </a:rPr>
                        <m:t>,    </m:t>
                      </m:r>
                      <m:r>
                        <a:rPr lang="ru-RU" b="1" i="1">
                          <a:latin typeface="Cambria Math" panose="02040503050406030204" pitchFamily="18" charset="0"/>
                        </a:rPr>
                        <m:t>𝒏</m:t>
                      </m:r>
                      <m:r>
                        <a:rPr lang="ru-RU" b="0" i="0">
                          <a:latin typeface="Cambria Math" panose="02040503050406030204" pitchFamily="18" charset="0"/>
                        </a:rPr>
                        <m:t>=</m:t>
                      </m:r>
                      <m:d>
                        <m:dPr>
                          <m:ctrlPr>
                            <a:rPr lang="ru-RU" b="0" i="1">
                              <a:solidFill>
                                <a:srgbClr val="836967"/>
                              </a:solidFill>
                              <a:latin typeface="Cambria Math" panose="02040503050406030204" pitchFamily="18" charset="0"/>
                            </a:rPr>
                          </m:ctrlPr>
                        </m:dPr>
                        <m:e>
                          <m:sSup>
                            <m:sSupPr>
                              <m:ctrlPr>
                                <a:rPr lang="ru-RU" b="0" i="1">
                                  <a:solidFill>
                                    <a:srgbClr val="836967"/>
                                  </a:solidFill>
                                  <a:latin typeface="Cambria Math" panose="02040503050406030204" pitchFamily="18" charset="0"/>
                                </a:rPr>
                              </m:ctrlPr>
                            </m:sSupPr>
                            <m:e>
                              <m:r>
                                <a:rPr lang="ru-RU" b="1" i="1">
                                  <a:latin typeface="Cambria Math" panose="02040503050406030204" pitchFamily="18" charset="0"/>
                                </a:rPr>
                                <m:t>𝒆</m:t>
                              </m:r>
                            </m:e>
                            <m:sup>
                              <m:r>
                                <a:rPr lang="ru-RU" b="0" i="0">
                                  <a:latin typeface="Cambria Math" panose="02040503050406030204" pitchFamily="18" charset="0"/>
                                </a:rPr>
                                <m:t>−</m:t>
                              </m:r>
                            </m:sup>
                          </m:sSup>
                          <m:sSup>
                            <m:sSupPr>
                              <m:ctrlPr>
                                <a:rPr lang="ru-RU" b="0" i="1">
                                  <a:solidFill>
                                    <a:srgbClr val="836967"/>
                                  </a:solidFill>
                                  <a:latin typeface="Cambria Math" panose="02040503050406030204" pitchFamily="18" charset="0"/>
                                </a:rPr>
                              </m:ctrlPr>
                            </m:sSupPr>
                            <m:e>
                              <m:r>
                                <a:rPr lang="ru-RU" b="1" i="1">
                                  <a:latin typeface="Cambria Math" panose="02040503050406030204" pitchFamily="18" charset="0"/>
                                </a:rPr>
                                <m:t>𝑩</m:t>
                              </m:r>
                            </m:e>
                            <m:sup>
                              <m:r>
                                <a:rPr lang="ru-RU" b="0" i="0">
                                  <a:latin typeface="Cambria Math" panose="02040503050406030204" pitchFamily="18" charset="0"/>
                                </a:rPr>
                                <m:t>+</m:t>
                              </m:r>
                            </m:sup>
                          </m:sSup>
                        </m:e>
                      </m:d>
                      <m:r>
                        <a:rPr lang="ru-RU" b="0" i="0">
                          <a:latin typeface="Cambria Math" panose="02040503050406030204" pitchFamily="18" charset="0"/>
                        </a:rPr>
                        <m:t>,    </m:t>
                      </m:r>
                      <m:r>
                        <a:rPr lang="ru-RU" b="1" i="0">
                          <a:latin typeface="Cambria Math" panose="02040503050406030204" pitchFamily="18" charset="0"/>
                        </a:rPr>
                        <m:t>𝚲</m:t>
                      </m:r>
                      <m:r>
                        <a:rPr lang="ru-RU" b="0" i="0">
                          <a:latin typeface="Cambria Math" panose="02040503050406030204" pitchFamily="18" charset="0"/>
                        </a:rPr>
                        <m:t>=</m:t>
                      </m:r>
                      <m:d>
                        <m:dPr>
                          <m:ctrlPr>
                            <a:rPr lang="ru-RU" b="0" i="1">
                              <a:solidFill>
                                <a:srgbClr val="836967"/>
                              </a:solidFill>
                              <a:latin typeface="Cambria Math" panose="02040503050406030204" pitchFamily="18" charset="0"/>
                            </a:rPr>
                          </m:ctrlPr>
                        </m:dPr>
                        <m:e>
                          <m:sSup>
                            <m:sSupPr>
                              <m:ctrlPr>
                                <a:rPr lang="ru-RU" b="0" i="1">
                                  <a:solidFill>
                                    <a:srgbClr val="836967"/>
                                  </a:solidFill>
                                  <a:latin typeface="Cambria Math" panose="02040503050406030204" pitchFamily="18" charset="0"/>
                                </a:rPr>
                              </m:ctrlPr>
                            </m:sSupPr>
                            <m:e>
                              <m:r>
                                <a:rPr lang="ru-RU" b="1" i="1">
                                  <a:latin typeface="Cambria Math" panose="02040503050406030204" pitchFamily="18" charset="0"/>
                                </a:rPr>
                                <m:t>𝝁</m:t>
                              </m:r>
                            </m:e>
                            <m:sup>
                              <m:r>
                                <a:rPr lang="ru-RU" b="0" i="0">
                                  <a:latin typeface="Cambria Math" panose="02040503050406030204" pitchFamily="18" charset="0"/>
                                </a:rPr>
                                <m:t>−</m:t>
                              </m:r>
                            </m:sup>
                          </m:sSup>
                          <m:sSup>
                            <m:sSupPr>
                              <m:ctrlPr>
                                <a:rPr lang="ru-RU" b="0" i="1">
                                  <a:solidFill>
                                    <a:srgbClr val="836967"/>
                                  </a:solidFill>
                                  <a:latin typeface="Cambria Math" panose="02040503050406030204" pitchFamily="18" charset="0"/>
                                </a:rPr>
                              </m:ctrlPr>
                            </m:sSupPr>
                            <m:e>
                              <m:r>
                                <a:rPr lang="ru-RU" b="1" i="1">
                                  <a:latin typeface="Cambria Math" panose="02040503050406030204" pitchFamily="18" charset="0"/>
                                </a:rPr>
                                <m:t>𝑩</m:t>
                              </m:r>
                            </m:e>
                            <m:sup>
                              <m:r>
                                <a:rPr lang="ru-RU" b="0" i="0">
                                  <a:latin typeface="Cambria Math" panose="02040503050406030204" pitchFamily="18" charset="0"/>
                                </a:rPr>
                                <m:t>+</m:t>
                              </m:r>
                            </m:sup>
                          </m:sSup>
                        </m:e>
                      </m:d>
                      <m:r>
                        <a:rPr lang="ru-RU" b="0" i="0">
                          <a:latin typeface="Cambria Math" panose="02040503050406030204" pitchFamily="18" charset="0"/>
                        </a:rPr>
                        <m:t>,  </m:t>
                      </m:r>
                      <m:r>
                        <a:rPr lang="ru-RU" b="1" i="1">
                          <a:latin typeface="Cambria Math" panose="02040503050406030204" pitchFamily="18" charset="0"/>
                        </a:rPr>
                        <m:t>𝒑</m:t>
                      </m:r>
                      <m:r>
                        <a:rPr lang="ru-RU" b="0" i="0">
                          <a:latin typeface="Cambria Math" panose="02040503050406030204" pitchFamily="18" charset="0"/>
                        </a:rPr>
                        <m:t>′=</m:t>
                      </m:r>
                      <m:d>
                        <m:dPr>
                          <m:ctrlPr>
                            <a:rPr lang="ru-RU" b="0" i="1">
                              <a:solidFill>
                                <a:srgbClr val="836967"/>
                              </a:solidFill>
                              <a:latin typeface="Cambria Math" panose="02040503050406030204" pitchFamily="18" charset="0"/>
                            </a:rPr>
                          </m:ctrlPr>
                        </m:dPr>
                        <m:e>
                          <m:sSub>
                            <m:sSubPr>
                              <m:ctrlPr>
                                <a:rPr lang="ru-RU" b="0" i="1">
                                  <a:solidFill>
                                    <a:srgbClr val="836967"/>
                                  </a:solidFill>
                                  <a:latin typeface="Cambria Math" panose="02040503050406030204" pitchFamily="18" charset="0"/>
                                </a:rPr>
                              </m:ctrlPr>
                            </m:sSubPr>
                            <m:e>
                              <m:r>
                                <a:rPr lang="ru-RU" b="1" i="1">
                                  <a:latin typeface="Cambria Math" panose="02040503050406030204" pitchFamily="18" charset="0"/>
                                </a:rPr>
                                <m:t>𝝂</m:t>
                              </m:r>
                            </m:e>
                            <m:sub>
                              <m:r>
                                <a:rPr lang="ru-RU" b="0" i="0">
                                  <a:latin typeface="Cambria Math" panose="02040503050406030204" pitchFamily="18" charset="0"/>
                                </a:rPr>
                                <m:t>2</m:t>
                              </m:r>
                            </m:sub>
                          </m:sSub>
                          <m:r>
                            <a:rPr lang="ru-RU" b="0" i="0">
                              <a:latin typeface="Cambria Math" panose="02040503050406030204" pitchFamily="18" charset="0"/>
                            </a:rPr>
                            <m:t> </m:t>
                          </m:r>
                          <m:sSup>
                            <m:sSupPr>
                              <m:ctrlPr>
                                <a:rPr lang="ru-RU" b="0" i="1">
                                  <a:solidFill>
                                    <a:srgbClr val="836967"/>
                                  </a:solidFill>
                                  <a:latin typeface="Cambria Math" panose="02040503050406030204" pitchFamily="18" charset="0"/>
                                </a:rPr>
                              </m:ctrlPr>
                            </m:sSupPr>
                            <m:e>
                              <m:r>
                                <a:rPr lang="ru-RU" b="1" i="1">
                                  <a:latin typeface="Cambria Math" panose="02040503050406030204" pitchFamily="18" charset="0"/>
                                </a:rPr>
                                <m:t>𝑩</m:t>
                              </m:r>
                            </m:e>
                            <m:sup>
                              <m:r>
                                <a:rPr lang="ru-RU" b="0" i="0">
                                  <a:latin typeface="Cambria Math" panose="02040503050406030204" pitchFamily="18" charset="0"/>
                                </a:rPr>
                                <m:t>+</m:t>
                              </m:r>
                            </m:sup>
                          </m:sSup>
                        </m:e>
                      </m:d>
                    </m:oMath>
                  </m:oMathPara>
                </a14:m>
                <a:endParaRPr lang="ru-RU" dirty="0"/>
              </a:p>
            </p:txBody>
          </p:sp>
        </mc:Choice>
        <mc:Fallback xmlns="">
          <p:sp>
            <p:nvSpPr>
              <p:cNvPr id="11" name="TextBox 10">
                <a:extLst>
                  <a:ext uri="{FF2B5EF4-FFF2-40B4-BE49-F238E27FC236}">
                    <a16:creationId xmlns:a16="http://schemas.microsoft.com/office/drawing/2014/main" id="{95B4C7E7-99E7-8E54-9FB5-05EF2E648CDA}"/>
                  </a:ext>
                </a:extLst>
              </p:cNvPr>
              <p:cNvSpPr txBox="1">
                <a:spLocks noRot="1" noChangeAspect="1" noMove="1" noResize="1" noEditPoints="1" noAdjustHandles="1" noChangeArrowheads="1" noChangeShapeType="1" noTextEdit="1"/>
              </p:cNvSpPr>
              <p:nvPr/>
            </p:nvSpPr>
            <p:spPr>
              <a:xfrm>
                <a:off x="-88748" y="5330065"/>
                <a:ext cx="9321491" cy="461665"/>
              </a:xfrm>
              <a:prstGeom prst="rect">
                <a:avLst/>
              </a:prstGeom>
              <a:blipFill>
                <a:blip r:embed="rId4"/>
                <a:stretch>
                  <a:fillRect b="-1842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CC5A03B-0DAF-7EFC-D366-9F0C4D534599}"/>
                  </a:ext>
                </a:extLst>
              </p:cNvPr>
              <p:cNvSpPr txBox="1"/>
              <p:nvPr/>
            </p:nvSpPr>
            <p:spPr>
              <a:xfrm>
                <a:off x="3581225" y="4128516"/>
                <a:ext cx="4766872" cy="8905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sz="2400" i="1" smtClean="0">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𝜈</m:t>
                          </m:r>
                        </m:e>
                        <m:sub>
                          <m:r>
                            <a:rPr lang="ru-RU" sz="2400" i="1">
                              <a:effectLst/>
                              <a:latin typeface="Cambria Math" panose="02040503050406030204" pitchFamily="18" charset="0"/>
                              <a:ea typeface="Times New Roman" panose="02020603050405020304" pitchFamily="18" charset="0"/>
                            </a:rPr>
                            <m:t>1</m:t>
                          </m:r>
                        </m:sub>
                      </m:sSub>
                      <m:r>
                        <a:rPr lang="ru-RU" sz="2400" i="1">
                          <a:effectLst/>
                          <a:latin typeface="Cambria Math" panose="02040503050406030204" pitchFamily="18" charset="0"/>
                          <a:ea typeface="Times New Roman" panose="02020603050405020304" pitchFamily="18" charset="0"/>
                        </a:rPr>
                        <m:t>=</m:t>
                      </m:r>
                      <m:sSub>
                        <m:sSubPr>
                          <m:ctrlPr>
                            <a:rPr lang="ru-RU" sz="24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   </m:t>
                          </m:r>
                          <m:r>
                            <a:rPr lang="en-US" sz="2400" i="1">
                              <a:effectLst/>
                              <a:latin typeface="Cambria Math" panose="02040503050406030204" pitchFamily="18" charset="0"/>
                              <a:ea typeface="Times New Roman" panose="02020603050405020304" pitchFamily="18" charset="0"/>
                            </a:rPr>
                            <m:t>𝜈</m:t>
                          </m:r>
                        </m:e>
                        <m:sub>
                          <m:r>
                            <a:rPr lang="en-US" sz="2400" i="1">
                              <a:effectLst/>
                              <a:latin typeface="Cambria Math" panose="02040503050406030204" pitchFamily="18" charset="0"/>
                              <a:ea typeface="Times New Roman" panose="02020603050405020304" pitchFamily="18" charset="0"/>
                            </a:rPr>
                            <m:t>𝑒</m:t>
                          </m:r>
                        </m:sub>
                      </m:sSub>
                      <m:func>
                        <m:funcPr>
                          <m:ctrlPr>
                            <a:rPr lang="ru-RU" sz="2400" i="1">
                              <a:effectLst/>
                              <a:latin typeface="Cambria Math" panose="02040503050406030204" pitchFamily="18" charset="0"/>
                              <a:ea typeface="Times New Roman" panose="02020603050405020304" pitchFamily="18" charset="0"/>
                            </a:rPr>
                          </m:ctrlPr>
                        </m:funcPr>
                        <m:fName>
                          <m:r>
                            <m:rPr>
                              <m:sty m:val="p"/>
                            </m:rPr>
                            <a:rPr lang="en-US" sz="2400">
                              <a:effectLst/>
                              <a:latin typeface="Cambria Math" panose="02040503050406030204" pitchFamily="18" charset="0"/>
                              <a:ea typeface="Times New Roman" panose="02020603050405020304" pitchFamily="18" charset="0"/>
                            </a:rPr>
                            <m:t>cos</m:t>
                          </m:r>
                        </m:fName>
                        <m:e>
                          <m:r>
                            <a:rPr lang="en-US" sz="2400" i="1">
                              <a:effectLst/>
                              <a:latin typeface="Cambria Math" panose="02040503050406030204" pitchFamily="18" charset="0"/>
                              <a:ea typeface="Times New Roman" panose="02020603050405020304" pitchFamily="18" charset="0"/>
                            </a:rPr>
                            <m:t>𝜃</m:t>
                          </m:r>
                        </m:e>
                      </m:func>
                      <m:r>
                        <a:rPr lang="ru-RU" sz="2400" i="1">
                          <a:effectLst/>
                          <a:latin typeface="Cambria Math" panose="02040503050406030204" pitchFamily="18" charset="0"/>
                          <a:ea typeface="Times New Roman" panose="02020603050405020304" pitchFamily="18" charset="0"/>
                        </a:rPr>
                        <m:t>+</m:t>
                      </m:r>
                      <m:sSub>
                        <m:sSubPr>
                          <m:ctrlPr>
                            <a:rPr lang="ru-RU" sz="24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𝜈</m:t>
                          </m:r>
                        </m:e>
                        <m:sub>
                          <m:r>
                            <a:rPr lang="en-US" sz="2400" i="1">
                              <a:effectLst/>
                              <a:latin typeface="Cambria Math" panose="02040503050406030204" pitchFamily="18" charset="0"/>
                              <a:ea typeface="Times New Roman" panose="02020603050405020304" pitchFamily="18" charset="0"/>
                            </a:rPr>
                            <m:t>𝜇</m:t>
                          </m:r>
                        </m:sub>
                      </m:sSub>
                      <m:func>
                        <m:funcPr>
                          <m:ctrlPr>
                            <a:rPr lang="ru-RU" sz="2400" i="1">
                              <a:effectLst/>
                              <a:latin typeface="Cambria Math" panose="02040503050406030204" pitchFamily="18" charset="0"/>
                              <a:ea typeface="Times New Roman" panose="02020603050405020304" pitchFamily="18" charset="0"/>
                            </a:rPr>
                          </m:ctrlPr>
                        </m:funcPr>
                        <m:fName>
                          <m:r>
                            <m:rPr>
                              <m:sty m:val="p"/>
                            </m:rPr>
                            <a:rPr lang="en-US" sz="2400">
                              <a:effectLst/>
                              <a:latin typeface="Cambria Math" panose="02040503050406030204" pitchFamily="18" charset="0"/>
                              <a:ea typeface="Times New Roman" panose="02020603050405020304" pitchFamily="18" charset="0"/>
                            </a:rPr>
                            <m:t>sin</m:t>
                          </m:r>
                        </m:fName>
                        <m:e>
                          <m:r>
                            <a:rPr lang="en-US" sz="2400" i="1">
                              <a:effectLst/>
                              <a:latin typeface="Cambria Math" panose="02040503050406030204" pitchFamily="18" charset="0"/>
                              <a:ea typeface="Times New Roman" panose="02020603050405020304" pitchFamily="18" charset="0"/>
                            </a:rPr>
                            <m:t>𝜃</m:t>
                          </m:r>
                        </m:e>
                      </m:func>
                    </m:oMath>
                  </m:oMathPara>
                </a14:m>
                <a:endParaRPr lang="ru-RU" sz="2400" dirty="0">
                  <a:effectLst/>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ru-RU" sz="24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𝜈</m:t>
                          </m:r>
                        </m:e>
                        <m:sub>
                          <m:r>
                            <a:rPr lang="ru-RU" sz="2400" i="1">
                              <a:effectLst/>
                              <a:latin typeface="Cambria Math" panose="02040503050406030204" pitchFamily="18" charset="0"/>
                              <a:ea typeface="Times New Roman" panose="02020603050405020304" pitchFamily="18" charset="0"/>
                            </a:rPr>
                            <m:t>2</m:t>
                          </m:r>
                        </m:sub>
                      </m:sSub>
                      <m:r>
                        <a:rPr lang="ru-RU" sz="2400" i="1">
                          <a:effectLst/>
                          <a:latin typeface="Cambria Math" panose="02040503050406030204" pitchFamily="18" charset="0"/>
                          <a:ea typeface="Times New Roman" panose="02020603050405020304" pitchFamily="18" charset="0"/>
                        </a:rPr>
                        <m:t>=</m:t>
                      </m:r>
                      <m:sSub>
                        <m:sSubPr>
                          <m:ctrlPr>
                            <a:rPr lang="ru-RU" sz="2400" i="1">
                              <a:effectLst/>
                              <a:latin typeface="Cambria Math" panose="02040503050406030204" pitchFamily="18" charset="0"/>
                              <a:ea typeface="Times New Roman" panose="02020603050405020304" pitchFamily="18" charset="0"/>
                            </a:rPr>
                          </m:ctrlPr>
                        </m:sSubPr>
                        <m:e>
                          <m:r>
                            <a:rPr lang="ru-RU" sz="2400" i="1">
                              <a:effectLst/>
                              <a:latin typeface="Cambria Math" panose="02040503050406030204" pitchFamily="18" charset="0"/>
                              <a:ea typeface="Times New Roman" panose="02020603050405020304" pitchFamily="18" charset="0"/>
                            </a:rPr>
                            <m:t>−</m:t>
                          </m:r>
                          <m:r>
                            <a:rPr lang="en-US" sz="2400" i="1">
                              <a:effectLst/>
                              <a:latin typeface="Cambria Math" panose="02040503050406030204" pitchFamily="18" charset="0"/>
                              <a:ea typeface="Times New Roman" panose="02020603050405020304" pitchFamily="18" charset="0"/>
                            </a:rPr>
                            <m:t>𝜈</m:t>
                          </m:r>
                        </m:e>
                        <m:sub>
                          <m:r>
                            <a:rPr lang="en-US" sz="2400" i="1">
                              <a:effectLst/>
                              <a:latin typeface="Cambria Math" panose="02040503050406030204" pitchFamily="18" charset="0"/>
                              <a:ea typeface="Times New Roman" panose="02020603050405020304" pitchFamily="18" charset="0"/>
                            </a:rPr>
                            <m:t>𝑒</m:t>
                          </m:r>
                        </m:sub>
                      </m:sSub>
                      <m:func>
                        <m:funcPr>
                          <m:ctrlPr>
                            <a:rPr lang="ru-RU" sz="2400" i="1">
                              <a:effectLst/>
                              <a:latin typeface="Cambria Math" panose="02040503050406030204" pitchFamily="18" charset="0"/>
                              <a:ea typeface="Times New Roman" panose="02020603050405020304" pitchFamily="18" charset="0"/>
                            </a:rPr>
                          </m:ctrlPr>
                        </m:funcPr>
                        <m:fName>
                          <m:r>
                            <m:rPr>
                              <m:sty m:val="p"/>
                            </m:rPr>
                            <a:rPr lang="en-US" sz="2400">
                              <a:effectLst/>
                              <a:latin typeface="Cambria Math" panose="02040503050406030204" pitchFamily="18" charset="0"/>
                              <a:ea typeface="Times New Roman" panose="02020603050405020304" pitchFamily="18" charset="0"/>
                            </a:rPr>
                            <m:t>sin</m:t>
                          </m:r>
                        </m:fName>
                        <m:e>
                          <m:r>
                            <a:rPr lang="en-US" sz="2400" i="1">
                              <a:effectLst/>
                              <a:latin typeface="Cambria Math" panose="02040503050406030204" pitchFamily="18" charset="0"/>
                              <a:ea typeface="Times New Roman" panose="02020603050405020304" pitchFamily="18" charset="0"/>
                            </a:rPr>
                            <m:t>𝜃</m:t>
                          </m:r>
                        </m:e>
                      </m:func>
                      <m:r>
                        <a:rPr lang="ru-RU" sz="2400" i="1">
                          <a:effectLst/>
                          <a:latin typeface="Cambria Math" panose="02040503050406030204" pitchFamily="18" charset="0"/>
                          <a:ea typeface="Times New Roman" panose="02020603050405020304" pitchFamily="18" charset="0"/>
                        </a:rPr>
                        <m:t>+</m:t>
                      </m:r>
                      <m:sSub>
                        <m:sSubPr>
                          <m:ctrlPr>
                            <a:rPr lang="ru-RU" sz="2400" i="1">
                              <a:effectLst/>
                              <a:latin typeface="Cambria Math" panose="02040503050406030204" pitchFamily="18" charset="0"/>
                              <a:ea typeface="Times New Roman" panose="02020603050405020304" pitchFamily="18" charset="0"/>
                            </a:rPr>
                          </m:ctrlPr>
                        </m:sSubPr>
                        <m:e>
                          <m:r>
                            <a:rPr lang="en-US" sz="2400" i="1">
                              <a:effectLst/>
                              <a:latin typeface="Cambria Math" panose="02040503050406030204" pitchFamily="18" charset="0"/>
                              <a:ea typeface="Times New Roman" panose="02020603050405020304" pitchFamily="18" charset="0"/>
                            </a:rPr>
                            <m:t>𝜈</m:t>
                          </m:r>
                        </m:e>
                        <m:sub>
                          <m:r>
                            <a:rPr lang="en-US" sz="2400" i="1">
                              <a:effectLst/>
                              <a:latin typeface="Cambria Math" panose="02040503050406030204" pitchFamily="18" charset="0"/>
                              <a:ea typeface="Times New Roman" panose="02020603050405020304" pitchFamily="18" charset="0"/>
                            </a:rPr>
                            <m:t>𝜇</m:t>
                          </m:r>
                        </m:sub>
                      </m:sSub>
                      <m:func>
                        <m:funcPr>
                          <m:ctrlPr>
                            <a:rPr lang="ru-RU" sz="2400" i="1">
                              <a:effectLst/>
                              <a:latin typeface="Cambria Math" panose="02040503050406030204" pitchFamily="18" charset="0"/>
                              <a:ea typeface="Times New Roman" panose="02020603050405020304" pitchFamily="18" charset="0"/>
                            </a:rPr>
                          </m:ctrlPr>
                        </m:funcPr>
                        <m:fName>
                          <m:r>
                            <m:rPr>
                              <m:sty m:val="p"/>
                            </m:rPr>
                            <a:rPr lang="en-US" sz="2400">
                              <a:effectLst/>
                              <a:latin typeface="Cambria Math" panose="02040503050406030204" pitchFamily="18" charset="0"/>
                              <a:ea typeface="Times New Roman" panose="02020603050405020304" pitchFamily="18" charset="0"/>
                            </a:rPr>
                            <m:t>cos</m:t>
                          </m:r>
                        </m:fName>
                        <m:e>
                          <m:r>
                            <a:rPr lang="en-US" sz="2400" i="1">
                              <a:effectLst/>
                              <a:latin typeface="Cambria Math" panose="02040503050406030204" pitchFamily="18" charset="0"/>
                              <a:ea typeface="Times New Roman" panose="02020603050405020304" pitchFamily="18" charset="0"/>
                            </a:rPr>
                            <m:t>𝜃</m:t>
                          </m:r>
                        </m:e>
                      </m:func>
                    </m:oMath>
                  </m:oMathPara>
                </a14:m>
                <a:endParaRPr lang="ru-RU" sz="2400" dirty="0">
                  <a:effectLst/>
                  <a:latin typeface="Times New Roman" panose="02020603050405020304" pitchFamily="18" charset="0"/>
                  <a:ea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CC5A03B-0DAF-7EFC-D366-9F0C4D534599}"/>
                  </a:ext>
                </a:extLst>
              </p:cNvPr>
              <p:cNvSpPr txBox="1">
                <a:spLocks noRot="1" noChangeAspect="1" noMove="1" noResize="1" noEditPoints="1" noAdjustHandles="1" noChangeArrowheads="1" noChangeShapeType="1" noTextEdit="1"/>
              </p:cNvSpPr>
              <p:nvPr/>
            </p:nvSpPr>
            <p:spPr>
              <a:xfrm>
                <a:off x="3581225" y="4128516"/>
                <a:ext cx="4766872" cy="890500"/>
              </a:xfrm>
              <a:prstGeom prst="rect">
                <a:avLst/>
              </a:prstGeom>
              <a:blipFill>
                <a:blip r:embed="rId5"/>
                <a:stretch>
                  <a:fillRect b="-2778"/>
                </a:stretch>
              </a:blipFill>
            </p:spPr>
            <p:txBody>
              <a:bodyPr/>
              <a:lstStyle/>
              <a:p>
                <a:r>
                  <a:rPr lang="ru-RU">
                    <a:noFill/>
                  </a:rPr>
                  <a:t> </a:t>
                </a:r>
              </a:p>
            </p:txBody>
          </p:sp>
        </mc:Fallback>
      </mc:AlternateContent>
      <p:sp>
        <p:nvSpPr>
          <p:cNvPr id="14" name="TextBox 13">
            <a:extLst>
              <a:ext uri="{FF2B5EF4-FFF2-40B4-BE49-F238E27FC236}">
                <a16:creationId xmlns:a16="http://schemas.microsoft.com/office/drawing/2014/main" id="{07854FD3-F89C-8292-A2D9-891E22003370}"/>
              </a:ext>
            </a:extLst>
          </p:cNvPr>
          <p:cNvSpPr txBox="1"/>
          <p:nvPr/>
        </p:nvSpPr>
        <p:spPr>
          <a:xfrm>
            <a:off x="342898" y="6139339"/>
            <a:ext cx="7541470" cy="461665"/>
          </a:xfrm>
          <a:prstGeom prst="rect">
            <a:avLst/>
          </a:prstGeom>
          <a:noFill/>
        </p:spPr>
        <p:txBody>
          <a:bodyPr wrap="square" rtlCol="0">
            <a:spAutoFit/>
          </a:bodyPr>
          <a:lstStyle/>
          <a:p>
            <a:r>
              <a:rPr lang="en-US" dirty="0"/>
              <a:t>Where's the baryon p' ?  It doesn't exist in nature...</a:t>
            </a:r>
            <a:endParaRPr lang="ru-RU" dirty="0"/>
          </a:p>
        </p:txBody>
      </p:sp>
      <p:sp>
        <p:nvSpPr>
          <p:cNvPr id="4" name="Номер слайда 3">
            <a:extLst>
              <a:ext uri="{FF2B5EF4-FFF2-40B4-BE49-F238E27FC236}">
                <a16:creationId xmlns:a16="http://schemas.microsoft.com/office/drawing/2014/main" id="{99FA3FDE-8A0B-BDDE-3C71-1DBBE043E0F0}"/>
              </a:ext>
            </a:extLst>
          </p:cNvPr>
          <p:cNvSpPr>
            <a:spLocks noGrp="1"/>
          </p:cNvSpPr>
          <p:nvPr>
            <p:ph type="sldNum" sz="quarter" idx="12"/>
          </p:nvPr>
        </p:nvSpPr>
        <p:spPr/>
        <p:txBody>
          <a:bodyPr/>
          <a:lstStyle/>
          <a:p>
            <a:fld id="{DFCE124E-AB13-8D41-A2C2-C9C9669F8419}" type="slidenum">
              <a:rPr lang="ru-RU" smtClean="0"/>
              <a:pPr/>
              <a:t>60</a:t>
            </a:fld>
            <a:endParaRPr lang="ru-RU"/>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12" name="Rectangle 12"/>
          <p:cNvSpPr>
            <a:spLocks noGrp="1" noChangeArrowheads="1"/>
          </p:cNvSpPr>
          <p:nvPr>
            <p:ph type="title"/>
          </p:nvPr>
        </p:nvSpPr>
        <p:spPr>
          <a:xfrm>
            <a:off x="395536" y="609600"/>
            <a:ext cx="8062664" cy="1143000"/>
          </a:xfrm>
        </p:spPr>
        <p:txBody>
          <a:bodyPr/>
          <a:lstStyle/>
          <a:p>
            <a:r>
              <a:rPr lang="en-US" b="1" dirty="0">
                <a:solidFill>
                  <a:schemeClr val="accent2"/>
                </a:solidFill>
              </a:rPr>
              <a:t>Search for the </a:t>
            </a:r>
            <a:r>
              <a:rPr lang="en-US" b="1" dirty="0" err="1">
                <a:solidFill>
                  <a:schemeClr val="accent2"/>
                </a:solidFill>
              </a:rPr>
              <a:t>superstrong</a:t>
            </a:r>
            <a:r>
              <a:rPr lang="en-US" b="1" dirty="0">
                <a:solidFill>
                  <a:schemeClr val="accent2"/>
                </a:solidFill>
              </a:rPr>
              <a:t> weak interaction</a:t>
            </a:r>
            <a:endParaRPr lang="ru-RU" b="1" dirty="0">
              <a:solidFill>
                <a:schemeClr val="accent2"/>
              </a:solidFill>
            </a:endParaRPr>
          </a:p>
        </p:txBody>
      </p:sp>
      <p:sp>
        <p:nvSpPr>
          <p:cNvPr id="179204" name="Rectangle 4"/>
          <p:cNvSpPr>
            <a:spLocks noGrp="1" noChangeArrowheads="1"/>
          </p:cNvSpPr>
          <p:nvPr>
            <p:ph type="body" sz="half" idx="2"/>
          </p:nvPr>
        </p:nvSpPr>
        <p:spPr/>
        <p:txBody>
          <a:bodyPr/>
          <a:lstStyle/>
          <a:p>
            <a:r>
              <a:rPr lang="en-US" sz="2400"/>
              <a:t>First high-energy neutrino experiment at accelerator (V.Veksler, A.Tyapkin, B.Pontecorvo) 1961 </a:t>
            </a:r>
          </a:p>
          <a:p>
            <a:r>
              <a:rPr lang="en-US" sz="2400"/>
              <a:t>From 9 runs – 8 were OK </a:t>
            </a:r>
          </a:p>
          <a:p>
            <a:r>
              <a:rPr lang="en-US" sz="2400"/>
              <a:t>If 10 will be OK – we start writing a paper</a:t>
            </a:r>
          </a:p>
          <a:p>
            <a:r>
              <a:rPr lang="en-US" sz="2400"/>
              <a:t>No, we will increase the shielding!  </a:t>
            </a:r>
          </a:p>
        </p:txBody>
      </p:sp>
      <p:pic>
        <p:nvPicPr>
          <p:cNvPr id="4" name="Объект 3" descr="Изображение выглядит как человек, мужчина, костюм, галстук&#10;&#10;Автоматически созданное описание">
            <a:extLst>
              <a:ext uri="{FF2B5EF4-FFF2-40B4-BE49-F238E27FC236}">
                <a16:creationId xmlns:a16="http://schemas.microsoft.com/office/drawing/2014/main" id="{C69105B4-0CD1-1BDE-2AD7-45498F7E9A6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85800" y="2853484"/>
            <a:ext cx="3810000" cy="2370231"/>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Rectangle 4"/>
          <p:cNvSpPr>
            <a:spLocks noGrp="1" noChangeArrowheads="1"/>
          </p:cNvSpPr>
          <p:nvPr>
            <p:ph type="title"/>
          </p:nvPr>
        </p:nvSpPr>
        <p:spPr/>
        <p:txBody>
          <a:bodyPr/>
          <a:lstStyle/>
          <a:p>
            <a:r>
              <a:rPr lang="en-GB" b="1" dirty="0">
                <a:solidFill>
                  <a:schemeClr val="accent2"/>
                </a:solidFill>
                <a:sym typeface="Symbol" charset="0"/>
              </a:rPr>
              <a:t>      </a:t>
            </a:r>
            <a:r>
              <a:rPr lang="en-US" b="1" dirty="0">
                <a:solidFill>
                  <a:schemeClr val="accent2"/>
                </a:solidFill>
                <a:sym typeface="Symbol" charset="0"/>
              </a:rPr>
              <a:t>Pontecorvo reactions</a:t>
            </a:r>
            <a:endParaRPr lang="ru-RU" b="1" dirty="0">
              <a:solidFill>
                <a:schemeClr val="accent2"/>
              </a:solidFill>
              <a:sym typeface="Symbol" charset="0"/>
            </a:endParaRPr>
          </a:p>
        </p:txBody>
      </p:sp>
      <p:sp>
        <p:nvSpPr>
          <p:cNvPr id="269318" name="Rectangle 6"/>
          <p:cNvSpPr>
            <a:spLocks noGrp="1" noChangeArrowheads="1"/>
          </p:cNvSpPr>
          <p:nvPr>
            <p:ph type="body" sz="half" idx="2"/>
          </p:nvPr>
        </p:nvSpPr>
        <p:spPr>
          <a:xfrm>
            <a:off x="653445" y="1772816"/>
            <a:ext cx="8460432" cy="3646275"/>
          </a:xfrm>
        </p:spPr>
        <p:txBody>
          <a:bodyPr/>
          <a:lstStyle/>
          <a:p>
            <a:r>
              <a:rPr lang="en-US" sz="2800" dirty="0">
                <a:sym typeface="Symbol" charset="0"/>
              </a:rPr>
              <a:t>1989, Coffee Discussion:</a:t>
            </a:r>
          </a:p>
          <a:p>
            <a:pPr marL="0" indent="0">
              <a:buNone/>
            </a:pPr>
            <a:r>
              <a:rPr lang="en-US" sz="2800" dirty="0">
                <a:sym typeface="Symbol" charset="0"/>
              </a:rPr>
              <a:t>Antiproton annihilation on nuclei - what new can be expected compared to annihilation on free nucleons?</a:t>
            </a:r>
            <a:endParaRPr lang="ru-RU" sz="2800" dirty="0">
              <a:sym typeface="Symbol" charset="0"/>
            </a:endParaRPr>
          </a:p>
          <a:p>
            <a:r>
              <a:rPr lang="en-US" sz="2800" dirty="0">
                <a:sym typeface="Symbol" charset="0"/>
              </a:rPr>
              <a:t>Annihilation with one meson in the final state</a:t>
            </a:r>
          </a:p>
          <a:p>
            <a:pPr marL="0" indent="0">
              <a:buNone/>
            </a:pPr>
            <a:endParaRPr lang="en-US" sz="2800" dirty="0">
              <a:sym typeface="Symbol" charset="0"/>
            </a:endParaRPr>
          </a:p>
          <a:p>
            <a:pPr marL="0" indent="0">
              <a:buNone/>
            </a:pPr>
            <a:endParaRPr lang="ru-RU" sz="2800" dirty="0">
              <a:sym typeface="Symbol" charset="0"/>
            </a:endParaRPr>
          </a:p>
          <a:p>
            <a:pPr marL="0" indent="0">
              <a:buNone/>
            </a:pPr>
            <a:endParaRPr lang="ru-RU" sz="2800" dirty="0">
              <a:sym typeface="Symbol" charset="0"/>
            </a:endParaRPr>
          </a:p>
          <a:p>
            <a:pPr marL="0" indent="0">
              <a:buNone/>
            </a:pPr>
            <a:endParaRPr lang="en-GB" sz="2800" dirty="0">
              <a:sym typeface="Symbol" charset="0"/>
            </a:endParaRPr>
          </a:p>
        </p:txBody>
      </p:sp>
      <p:graphicFrame>
        <p:nvGraphicFramePr>
          <p:cNvPr id="6" name="Объект 5"/>
          <p:cNvGraphicFramePr>
            <a:graphicFrameLocks noChangeAspect="1"/>
          </p:cNvGraphicFramePr>
          <p:nvPr>
            <p:extLst>
              <p:ext uri="{D42A27DB-BD31-4B8C-83A1-F6EECF244321}">
                <p14:modId xmlns:p14="http://schemas.microsoft.com/office/powerpoint/2010/main" val="3911782382"/>
              </p:ext>
            </p:extLst>
          </p:nvPr>
        </p:nvGraphicFramePr>
        <p:xfrm>
          <a:off x="3127648" y="4437112"/>
          <a:ext cx="2436812" cy="588963"/>
        </p:xfrm>
        <a:graphic>
          <a:graphicData uri="http://schemas.openxmlformats.org/presentationml/2006/ole">
            <mc:AlternateContent xmlns:mc="http://schemas.openxmlformats.org/markup-compatibility/2006">
              <mc:Choice xmlns:v="urn:schemas-microsoft-com:vml" Requires="v">
                <p:oleObj name="‘ормула" r:id="rId2" imgW="1016000" imgH="228600" progId="Equation.3">
                  <p:embed/>
                </p:oleObj>
              </mc:Choice>
              <mc:Fallback>
                <p:oleObj name="‘ормула" r:id="rId2" imgW="1016000" imgH="228600" progId="Equation.3">
                  <p:embed/>
                  <p:pic>
                    <p:nvPicPr>
                      <p:cNvPr id="0" name=""/>
                      <p:cNvPicPr/>
                      <p:nvPr/>
                    </p:nvPicPr>
                    <p:blipFill>
                      <a:blip r:embed="rId3"/>
                      <a:stretch>
                        <a:fillRect/>
                      </a:stretch>
                    </p:blipFill>
                    <p:spPr>
                      <a:xfrm>
                        <a:off x="3127648" y="4437112"/>
                        <a:ext cx="2436812" cy="588963"/>
                      </a:xfrm>
                      <a:prstGeom prst="rect">
                        <a:avLst/>
                      </a:prstGeom>
                    </p:spPr>
                  </p:pic>
                </p:oleObj>
              </mc:Fallback>
            </mc:AlternateContent>
          </a:graphicData>
        </a:graphic>
      </p:graphicFrame>
      <p:sp>
        <p:nvSpPr>
          <p:cNvPr id="2" name="Дата 1">
            <a:extLst>
              <a:ext uri="{FF2B5EF4-FFF2-40B4-BE49-F238E27FC236}">
                <a16:creationId xmlns:a16="http://schemas.microsoft.com/office/drawing/2014/main" id="{A5E3BC0F-78C7-C2A3-F8B1-50A3C86CA6ED}"/>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48D178C3-9457-7966-C289-EA9EF9B7546C}"/>
              </a:ext>
            </a:extLst>
          </p:cNvPr>
          <p:cNvSpPr>
            <a:spLocks noGrp="1"/>
          </p:cNvSpPr>
          <p:nvPr>
            <p:ph type="sldNum" sz="quarter" idx="12"/>
          </p:nvPr>
        </p:nvSpPr>
        <p:spPr/>
        <p:txBody>
          <a:bodyPr/>
          <a:lstStyle/>
          <a:p>
            <a:fld id="{11B240FD-603C-F14E-A4DF-C117A46DA9E4}" type="slidenum">
              <a:rPr lang="ru-RU" smtClean="0"/>
              <a:pPr/>
              <a:t>62</a:t>
            </a:fld>
            <a:endParaRPr lang="ru-RU"/>
          </a:p>
        </p:txBody>
      </p:sp>
      <p:graphicFrame>
        <p:nvGraphicFramePr>
          <p:cNvPr id="4" name="Объект 3">
            <a:extLst>
              <a:ext uri="{FF2B5EF4-FFF2-40B4-BE49-F238E27FC236}">
                <a16:creationId xmlns:a16="http://schemas.microsoft.com/office/drawing/2014/main" id="{910240D2-91EE-A3F1-2FF3-1A24C453C2FD}"/>
              </a:ext>
            </a:extLst>
          </p:cNvPr>
          <p:cNvGraphicFramePr>
            <a:graphicFrameLocks noChangeAspect="1"/>
          </p:cNvGraphicFramePr>
          <p:nvPr>
            <p:extLst>
              <p:ext uri="{D42A27DB-BD31-4B8C-83A1-F6EECF244321}">
                <p14:modId xmlns:p14="http://schemas.microsoft.com/office/powerpoint/2010/main" val="3327154594"/>
              </p:ext>
            </p:extLst>
          </p:nvPr>
        </p:nvGraphicFramePr>
        <p:xfrm>
          <a:off x="3203847" y="5419091"/>
          <a:ext cx="2284413" cy="590550"/>
        </p:xfrm>
        <a:graphic>
          <a:graphicData uri="http://schemas.openxmlformats.org/presentationml/2006/ole">
            <mc:AlternateContent xmlns:mc="http://schemas.openxmlformats.org/markup-compatibility/2006">
              <mc:Choice xmlns:v="urn:schemas-microsoft-com:vml" Requires="v">
                <p:oleObj name="‘ормула" r:id="rId4" imgW="952500" imgH="228600" progId="Equation.3">
                  <p:embed/>
                </p:oleObj>
              </mc:Choice>
              <mc:Fallback>
                <p:oleObj name="‘ормула" r:id="rId4" imgW="952500" imgH="228600" progId="Equation.3">
                  <p:embed/>
                  <p:pic>
                    <p:nvPicPr>
                      <p:cNvPr id="7" name="Объект 6"/>
                      <p:cNvPicPr/>
                      <p:nvPr/>
                    </p:nvPicPr>
                    <p:blipFill>
                      <a:blip r:embed="rId5"/>
                      <a:stretch>
                        <a:fillRect/>
                      </a:stretch>
                    </p:blipFill>
                    <p:spPr>
                      <a:xfrm>
                        <a:off x="3203847" y="5419091"/>
                        <a:ext cx="2284413" cy="590550"/>
                      </a:xfrm>
                      <a:prstGeom prst="rect">
                        <a:avLst/>
                      </a:prstGeom>
                    </p:spPr>
                  </p:pic>
                </p:oleObj>
              </mc:Fallback>
            </mc:AlternateContent>
          </a:graphicData>
        </a:graphic>
      </p:graphicFrame>
    </p:spTree>
    <p:extLst>
      <p:ext uri="{BB962C8B-B14F-4D97-AF65-F5344CB8AC3E}">
        <p14:creationId xmlns:p14="http://schemas.microsoft.com/office/powerpoint/2010/main" val="3643902264"/>
      </p:ext>
    </p:extLst>
  </p:cSld>
  <p:clrMapOvr>
    <a:masterClrMapping/>
  </p:clrMapOvr>
  <p:transition>
    <p:wedge/>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02090" y="476672"/>
            <a:ext cx="9195780" cy="1143000"/>
          </a:xfrm>
        </p:spPr>
        <p:txBody>
          <a:bodyPr/>
          <a:lstStyle/>
          <a:p>
            <a:r>
              <a:rPr lang="en-US" sz="4400" b="1" dirty="0">
                <a:solidFill>
                  <a:schemeClr val="accent2"/>
                </a:solidFill>
              </a:rPr>
              <a:t>I never made a bomb, not in the West, not in China, not in the USSR</a:t>
            </a:r>
            <a:endParaRPr lang="ru-RU" dirty="0">
              <a:solidFill>
                <a:schemeClr val="accent2"/>
              </a:solidFill>
            </a:endParaRPr>
          </a:p>
        </p:txBody>
      </p:sp>
      <p:pic>
        <p:nvPicPr>
          <p:cNvPr id="4" name="Место для изображения из Интернета 3" descr="Изображение выглядит как текст, газета&#10;&#10;Автоматически созданное описание">
            <a:extLst>
              <a:ext uri="{FF2B5EF4-FFF2-40B4-BE49-F238E27FC236}">
                <a16:creationId xmlns:a16="http://schemas.microsoft.com/office/drawing/2014/main" id="{1D439C7A-1B65-554D-79AE-3A3504178FA8}"/>
              </a:ext>
            </a:extLst>
          </p:cNvPr>
          <p:cNvPicPr>
            <a:picLocks noGrp="1" noChangeAspect="1"/>
          </p:cNvPicPr>
          <p:nvPr>
            <p:ph type="clipArt" sz="half" idx="1"/>
          </p:nvPr>
        </p:nvPicPr>
        <p:blipFill>
          <a:blip r:embed="rId3"/>
          <a:stretch>
            <a:fillRect/>
          </a:stretch>
        </p:blipFill>
        <p:spPr>
          <a:xfrm>
            <a:off x="0" y="1981200"/>
            <a:ext cx="2921451" cy="4114800"/>
          </a:xfrm>
        </p:spPr>
      </p:pic>
      <p:sp>
        <p:nvSpPr>
          <p:cNvPr id="6" name="Текст 5">
            <a:extLst>
              <a:ext uri="{FF2B5EF4-FFF2-40B4-BE49-F238E27FC236}">
                <a16:creationId xmlns:a16="http://schemas.microsoft.com/office/drawing/2014/main" id="{CFB930C7-BFEB-1F6B-1D6D-2DD3EE17D4CF}"/>
              </a:ext>
            </a:extLst>
          </p:cNvPr>
          <p:cNvSpPr>
            <a:spLocks noGrp="1"/>
          </p:cNvSpPr>
          <p:nvPr>
            <p:ph type="body" sz="half" idx="2"/>
          </p:nvPr>
        </p:nvSpPr>
        <p:spPr/>
        <p:txBody>
          <a:bodyPr/>
          <a:lstStyle/>
          <a:p>
            <a:endParaRPr lang="ru-RU"/>
          </a:p>
        </p:txBody>
      </p:sp>
      <p:pic>
        <p:nvPicPr>
          <p:cNvPr id="9" name="Рисунок 8" descr="Изображение выглядит как текст, газета&#10;&#10;Автоматически созданное описание">
            <a:extLst>
              <a:ext uri="{FF2B5EF4-FFF2-40B4-BE49-F238E27FC236}">
                <a16:creationId xmlns:a16="http://schemas.microsoft.com/office/drawing/2014/main" id="{AE77C3DB-4B8C-B23C-8339-1729CEC2B59D}"/>
              </a:ext>
            </a:extLst>
          </p:cNvPr>
          <p:cNvPicPr>
            <a:picLocks noChangeAspect="1"/>
          </p:cNvPicPr>
          <p:nvPr/>
        </p:nvPicPr>
        <p:blipFill>
          <a:blip r:embed="rId4"/>
          <a:stretch>
            <a:fillRect/>
          </a:stretch>
        </p:blipFill>
        <p:spPr>
          <a:xfrm>
            <a:off x="5186290" y="1981200"/>
            <a:ext cx="3087421" cy="2072134"/>
          </a:xfrm>
          <a:prstGeom prst="rect">
            <a:avLst/>
          </a:prstGeom>
        </p:spPr>
      </p:pic>
      <p:pic>
        <p:nvPicPr>
          <p:cNvPr id="13" name="Рисунок 12" descr="Изображение выглядит как текст, газета&#10;&#10;Автоматически созданное описание">
            <a:extLst>
              <a:ext uri="{FF2B5EF4-FFF2-40B4-BE49-F238E27FC236}">
                <a16:creationId xmlns:a16="http://schemas.microsoft.com/office/drawing/2014/main" id="{1FA58645-B551-E376-48B0-7E81F12DB3AA}"/>
              </a:ext>
            </a:extLst>
          </p:cNvPr>
          <p:cNvPicPr>
            <a:picLocks noChangeAspect="1"/>
          </p:cNvPicPr>
          <p:nvPr/>
        </p:nvPicPr>
        <p:blipFill>
          <a:blip r:embed="rId5"/>
          <a:stretch>
            <a:fillRect/>
          </a:stretch>
        </p:blipFill>
        <p:spPr>
          <a:xfrm>
            <a:off x="2930971" y="2060848"/>
            <a:ext cx="2215359" cy="6858000"/>
          </a:xfrm>
          <a:prstGeom prst="rect">
            <a:avLst/>
          </a:prstGeom>
        </p:spPr>
      </p:pic>
      <p:sp>
        <p:nvSpPr>
          <p:cNvPr id="2" name="Дата 1">
            <a:extLst>
              <a:ext uri="{FF2B5EF4-FFF2-40B4-BE49-F238E27FC236}">
                <a16:creationId xmlns:a16="http://schemas.microsoft.com/office/drawing/2014/main" id="{A67A526A-376D-BA46-1F71-1B22C713D3B9}"/>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480D25B8-0BA9-B7FC-E137-05BA21B3A18D}"/>
              </a:ext>
            </a:extLst>
          </p:cNvPr>
          <p:cNvSpPr>
            <a:spLocks noGrp="1"/>
          </p:cNvSpPr>
          <p:nvPr>
            <p:ph type="sldNum" sz="quarter" idx="12"/>
          </p:nvPr>
        </p:nvSpPr>
        <p:spPr/>
        <p:txBody>
          <a:bodyPr/>
          <a:lstStyle/>
          <a:p>
            <a:fld id="{11B240FD-603C-F14E-A4DF-C117A46DA9E4}" type="slidenum">
              <a:rPr lang="ru-RU" smtClean="0"/>
              <a:pPr/>
              <a:t>63</a:t>
            </a:fld>
            <a:endParaRPr lang="ru-RU"/>
          </a:p>
        </p:txBody>
      </p:sp>
    </p:spTree>
    <p:extLst>
      <p:ext uri="{BB962C8B-B14F-4D97-AF65-F5344CB8AC3E}">
        <p14:creationId xmlns:p14="http://schemas.microsoft.com/office/powerpoint/2010/main" val="7632438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5EEAD33C-C9AE-5D15-313E-B1ED7151F01C}"/>
              </a:ext>
            </a:extLst>
          </p:cNvPr>
          <p:cNvSpPr>
            <a:spLocks noGrp="1" noChangeArrowheads="1"/>
          </p:cNvSpPr>
          <p:nvPr>
            <p:ph type="title"/>
          </p:nvPr>
        </p:nvSpPr>
        <p:spPr/>
        <p:txBody>
          <a:bodyPr/>
          <a:lstStyle/>
          <a:p>
            <a:r>
              <a:rPr lang="en-US" altLang="ja-JP" b="1" dirty="0">
                <a:solidFill>
                  <a:schemeClr val="accent2"/>
                </a:solidFill>
              </a:rPr>
              <a:t>Role of leader, 1976</a:t>
            </a:r>
            <a:endParaRPr lang="ru-RU" altLang="ru-RU" dirty="0"/>
          </a:p>
        </p:txBody>
      </p:sp>
      <p:sp>
        <p:nvSpPr>
          <p:cNvPr id="165892" name="Rectangle 4">
            <a:extLst>
              <a:ext uri="{FF2B5EF4-FFF2-40B4-BE49-F238E27FC236}">
                <a16:creationId xmlns:a16="http://schemas.microsoft.com/office/drawing/2014/main" id="{003E80F7-D34B-7223-AE5B-0CA3C135D271}"/>
              </a:ext>
            </a:extLst>
          </p:cNvPr>
          <p:cNvSpPr>
            <a:spLocks noGrp="1" noChangeArrowheads="1"/>
          </p:cNvSpPr>
          <p:nvPr>
            <p:ph type="body" sz="half" idx="2"/>
          </p:nvPr>
        </p:nvSpPr>
        <p:spPr>
          <a:xfrm>
            <a:off x="4648202" y="1770463"/>
            <a:ext cx="4495800" cy="5791200"/>
          </a:xfrm>
        </p:spPr>
        <p:txBody>
          <a:bodyPr/>
          <a:lstStyle/>
          <a:p>
            <a:r>
              <a:rPr lang="en-US" altLang="ru-RU" sz="2400" dirty="0">
                <a:latin typeface="Arial" panose="020B0604020202020204" pitchFamily="34" charset="0"/>
                <a:cs typeface="Arial" panose="020B0604020202020204" pitchFamily="34" charset="0"/>
              </a:rPr>
              <a:t>“The leader should not demand from his employees that they should be similar to him.”</a:t>
            </a:r>
          </a:p>
          <a:p>
            <a:r>
              <a:rPr lang="en-US" altLang="ru-RU" sz="2400" dirty="0">
                <a:latin typeface="Arial" panose="020B0604020202020204" pitchFamily="34" charset="0"/>
                <a:cs typeface="Times New Roman" panose="02020603050405020304" pitchFamily="18" charset="0"/>
              </a:rPr>
              <a:t>“There are people which like to spend day and night in the experimental hall (the most typical is </a:t>
            </a:r>
            <a:r>
              <a:rPr lang="en-US" altLang="ru-RU" sz="2400" dirty="0" err="1">
                <a:latin typeface="Arial" panose="020B0604020202020204" pitchFamily="34" charset="0"/>
                <a:cs typeface="Times New Roman" panose="02020603050405020304" pitchFamily="18" charset="0"/>
              </a:rPr>
              <a:t>Yu.D.Prokoshkin</a:t>
            </a:r>
            <a:r>
              <a:rPr lang="en-US" altLang="ru-RU" sz="2400" dirty="0">
                <a:latin typeface="Arial" panose="020B0604020202020204" pitchFamily="34" charset="0"/>
                <a:cs typeface="Times New Roman" panose="02020603050405020304" pitchFamily="18" charset="0"/>
              </a:rPr>
              <a:t>). That is nice feature but nobody proved that all people must behave like that and that is the only way for a successful scientist.”</a:t>
            </a:r>
            <a:endParaRPr lang="ru-RU" altLang="ru-RU" sz="2400" dirty="0">
              <a:latin typeface="Arial" panose="020B0604020202020204" pitchFamily="34" charset="0"/>
              <a:cs typeface="Arial" panose="020B0604020202020204" pitchFamily="34" charset="0"/>
            </a:endParaRPr>
          </a:p>
        </p:txBody>
      </p:sp>
      <p:sp>
        <p:nvSpPr>
          <p:cNvPr id="2" name="Место для изображения из Интернета 1">
            <a:extLst>
              <a:ext uri="{FF2B5EF4-FFF2-40B4-BE49-F238E27FC236}">
                <a16:creationId xmlns:a16="http://schemas.microsoft.com/office/drawing/2014/main" id="{80CAC60E-F7CF-091D-F8AE-F9D717426672}"/>
              </a:ext>
            </a:extLst>
          </p:cNvPr>
          <p:cNvSpPr>
            <a:spLocks noGrp="1"/>
          </p:cNvSpPr>
          <p:nvPr>
            <p:ph type="clipArt" sz="half" idx="1"/>
          </p:nvPr>
        </p:nvSpPr>
        <p:spPr/>
        <p:txBody>
          <a:bodyPr/>
          <a:lstStyle/>
          <a:p>
            <a:endParaRPr lang="ru-RU"/>
          </a:p>
        </p:txBody>
      </p:sp>
      <p:pic>
        <p:nvPicPr>
          <p:cNvPr id="3" name="Picture 6" descr="40">
            <a:extLst>
              <a:ext uri="{FF2B5EF4-FFF2-40B4-BE49-F238E27FC236}">
                <a16:creationId xmlns:a16="http://schemas.microsoft.com/office/drawing/2014/main" id="{97BE11F5-1360-BCC6-860B-109FD1701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36838"/>
            <a:ext cx="4495800" cy="3154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wedg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DDA382FA-B931-944E-A8E6-9F8487208603}"/>
              </a:ext>
            </a:extLst>
          </p:cNvPr>
          <p:cNvSpPr>
            <a:spLocks noGrp="1" noChangeArrowheads="1"/>
          </p:cNvSpPr>
          <p:nvPr>
            <p:ph type="title"/>
          </p:nvPr>
        </p:nvSpPr>
        <p:spPr/>
        <p:txBody>
          <a:bodyPr/>
          <a:lstStyle/>
          <a:p>
            <a:endParaRPr lang="ru-RU" altLang="ru-RU"/>
          </a:p>
        </p:txBody>
      </p:sp>
      <p:sp>
        <p:nvSpPr>
          <p:cNvPr id="166916" name="Rectangle 4">
            <a:extLst>
              <a:ext uri="{FF2B5EF4-FFF2-40B4-BE49-F238E27FC236}">
                <a16:creationId xmlns:a16="http://schemas.microsoft.com/office/drawing/2014/main" id="{BA263C22-0DB3-BC3C-81D9-ECBBE5B5F0A8}"/>
              </a:ext>
            </a:extLst>
          </p:cNvPr>
          <p:cNvSpPr>
            <a:spLocks noGrp="1" noChangeArrowheads="1"/>
          </p:cNvSpPr>
          <p:nvPr>
            <p:ph type="body" sz="half" idx="2"/>
          </p:nvPr>
        </p:nvSpPr>
        <p:spPr/>
        <p:txBody>
          <a:bodyPr/>
          <a:lstStyle/>
          <a:p>
            <a:r>
              <a:rPr lang="en-US" altLang="ru-RU" sz="2800">
                <a:latin typeface="Arial" panose="020B0604020202020204" pitchFamily="34" charset="0"/>
                <a:cs typeface="Arial" panose="020B0604020202020204" pitchFamily="34" charset="0"/>
              </a:rPr>
              <a:t>The leader should use different characters and different features of the members of the team</a:t>
            </a:r>
            <a:r>
              <a:rPr lang="en-US" altLang="ru-RU" sz="2800">
                <a:latin typeface="Arial" panose="020B0604020202020204" pitchFamily="34" charset="0"/>
              </a:rPr>
              <a:t>. The strength of the group is just in complementarity of different features”</a:t>
            </a:r>
          </a:p>
          <a:p>
            <a:endParaRPr lang="ru-RU" altLang="ru-RU" sz="2800">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id="{ADDDD947-7363-58E0-F2A6-03C16806BD55}"/>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62000" y="2724150"/>
            <a:ext cx="3657600" cy="2628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edge/>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endParaRPr lang="ru-RU"/>
          </a:p>
        </p:txBody>
      </p:sp>
      <p:sp>
        <p:nvSpPr>
          <p:cNvPr id="169988" name="Rectangle 4"/>
          <p:cNvSpPr>
            <a:spLocks noGrp="1" noChangeArrowheads="1"/>
          </p:cNvSpPr>
          <p:nvPr>
            <p:ph type="body" sz="half" idx="2"/>
          </p:nvPr>
        </p:nvSpPr>
        <p:spPr>
          <a:xfrm>
            <a:off x="4648200" y="0"/>
            <a:ext cx="4267200" cy="6858000"/>
          </a:xfrm>
        </p:spPr>
        <p:txBody>
          <a:bodyPr/>
          <a:lstStyle/>
          <a:p>
            <a:pPr>
              <a:buFontTx/>
              <a:buNone/>
            </a:pPr>
            <a:endParaRPr lang="en-US" sz="2000" b="1">
              <a:solidFill>
                <a:schemeClr val="accent2"/>
              </a:solidFill>
            </a:endParaRPr>
          </a:p>
          <a:p>
            <a:pPr>
              <a:buFontTx/>
              <a:buNone/>
            </a:pPr>
            <a:endParaRPr lang="en-US" sz="2000" b="1">
              <a:solidFill>
                <a:schemeClr val="accent2"/>
              </a:solidFill>
            </a:endParaRPr>
          </a:p>
          <a:p>
            <a:pPr>
              <a:buFontTx/>
              <a:buNone/>
            </a:pPr>
            <a:r>
              <a:rPr lang="ja-JP" altLang="en-US" sz="2000" b="1">
                <a:solidFill>
                  <a:schemeClr val="accent2"/>
                </a:solidFill>
                <a:latin typeface="Arial"/>
              </a:rPr>
              <a:t>“</a:t>
            </a:r>
            <a:r>
              <a:rPr lang="en-US" sz="2000" b="1">
                <a:solidFill>
                  <a:schemeClr val="accent2"/>
                </a:solidFill>
              </a:rPr>
              <a:t>Agreement between B.Pontecorvo and M.Balandin</a:t>
            </a:r>
            <a:r>
              <a:rPr lang="ja-JP" altLang="en-US" sz="2000">
                <a:solidFill>
                  <a:schemeClr val="accent2"/>
                </a:solidFill>
                <a:latin typeface="Arial"/>
              </a:rPr>
              <a:t>”</a:t>
            </a:r>
            <a:r>
              <a:rPr lang="en-US" sz="2000">
                <a:solidFill>
                  <a:schemeClr val="accent2"/>
                </a:solidFill>
              </a:rPr>
              <a:t>, </a:t>
            </a:r>
            <a:r>
              <a:rPr lang="en-US" sz="2000" b="1">
                <a:solidFill>
                  <a:schemeClr val="accent2"/>
                </a:solidFill>
              </a:rPr>
              <a:t>1970</a:t>
            </a:r>
            <a:endParaRPr lang="ru-RU" sz="2000" b="1">
              <a:solidFill>
                <a:schemeClr val="accent2"/>
              </a:solidFill>
            </a:endParaRPr>
          </a:p>
          <a:p>
            <a:endParaRPr lang="ru-RU" sz="2000">
              <a:solidFill>
                <a:schemeClr val="accent2"/>
              </a:solidFill>
            </a:endParaRPr>
          </a:p>
          <a:p>
            <a:pPr>
              <a:buFontTx/>
              <a:buNone/>
            </a:pPr>
            <a:r>
              <a:rPr lang="ru-RU" sz="2000" b="1"/>
              <a:t>1.</a:t>
            </a:r>
            <a:r>
              <a:rPr lang="en-US" sz="2000" b="1"/>
              <a:t> M.Balandin obliged from 1 November of 1970 NOT to come to work to the laboratory. He should stay home and prepare his PhD.</a:t>
            </a:r>
            <a:r>
              <a:rPr lang="ru-RU" sz="2000" b="1"/>
              <a:t> </a:t>
            </a:r>
            <a:r>
              <a:rPr lang="en-US" sz="2000" b="1"/>
              <a:t> As exception,  he could come to the library</a:t>
            </a:r>
            <a:r>
              <a:rPr lang="ru-RU" sz="2000" b="1"/>
              <a:t>.</a:t>
            </a:r>
          </a:p>
          <a:p>
            <a:pPr>
              <a:buFontTx/>
              <a:buNone/>
            </a:pPr>
            <a:r>
              <a:rPr lang="ru-RU" sz="2000" b="1"/>
              <a:t>4.</a:t>
            </a:r>
            <a:r>
              <a:rPr lang="en-US" sz="2000" b="1"/>
              <a:t> </a:t>
            </a:r>
            <a:r>
              <a:rPr lang="ru-RU" sz="2000" b="1"/>
              <a:t> </a:t>
            </a:r>
            <a:r>
              <a:rPr lang="en-US" sz="2000" b="1"/>
              <a:t>The PhD must be practically ready by January 1971. Meaning of the word </a:t>
            </a:r>
            <a:r>
              <a:rPr lang="ja-JP" altLang="en-US" sz="2000" b="1">
                <a:latin typeface="Arial"/>
              </a:rPr>
              <a:t>“</a:t>
            </a:r>
            <a:r>
              <a:rPr lang="en-US" sz="2000" b="1"/>
              <a:t>practically</a:t>
            </a:r>
            <a:r>
              <a:rPr lang="ja-JP" altLang="en-US" sz="2000" b="1">
                <a:latin typeface="Arial"/>
              </a:rPr>
              <a:t>”</a:t>
            </a:r>
            <a:r>
              <a:rPr lang="en-US" sz="2000" b="1"/>
              <a:t> could be judged by B.Pontecorvo  and G.Selivanov. </a:t>
            </a:r>
            <a:endParaRPr lang="ru-RU" sz="2000" b="1"/>
          </a:p>
          <a:p>
            <a:pPr>
              <a:buFontTx/>
              <a:buNone/>
            </a:pPr>
            <a:r>
              <a:rPr lang="ru-RU" sz="2000" b="1"/>
              <a:t>5. </a:t>
            </a:r>
            <a:r>
              <a:rPr lang="en-US" sz="2000" b="1"/>
              <a:t>If these points will not be fulfilled the promises of B.Pontecorvo to M.Balandin will be invalid.</a:t>
            </a:r>
          </a:p>
          <a:p>
            <a:pPr>
              <a:buFontTx/>
              <a:buNone/>
            </a:pPr>
            <a:endParaRPr lang="ru-RU" sz="2800" b="1"/>
          </a:p>
          <a:p>
            <a:endParaRPr lang="ru-RU" sz="2800"/>
          </a:p>
        </p:txBody>
      </p:sp>
      <p:pic>
        <p:nvPicPr>
          <p:cNvPr id="169990" name="Picture 6" descr="2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04800" y="2057400"/>
            <a:ext cx="4267200" cy="3230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b="1" dirty="0">
                <a:solidFill>
                  <a:schemeClr val="accent2"/>
                </a:solidFill>
              </a:rPr>
              <a:t>The teacher</a:t>
            </a:r>
            <a:endParaRPr lang="ru-RU" b="1" dirty="0">
              <a:solidFill>
                <a:schemeClr val="accent2"/>
              </a:solidFill>
            </a:endParaRPr>
          </a:p>
        </p:txBody>
      </p:sp>
      <p:sp>
        <p:nvSpPr>
          <p:cNvPr id="172036" name="Rectangle 4"/>
          <p:cNvSpPr>
            <a:spLocks noGrp="1" noChangeArrowheads="1"/>
          </p:cNvSpPr>
          <p:nvPr>
            <p:ph type="body" sz="half" idx="2"/>
          </p:nvPr>
        </p:nvSpPr>
        <p:spPr>
          <a:xfrm>
            <a:off x="5562600" y="1981200"/>
            <a:ext cx="3352800" cy="4114800"/>
          </a:xfrm>
        </p:spPr>
        <p:txBody>
          <a:bodyPr/>
          <a:lstStyle/>
          <a:p>
            <a:r>
              <a:rPr lang="en-US" sz="2800"/>
              <a:t>Professor of Moscow State University 1961-1966</a:t>
            </a:r>
          </a:p>
          <a:p>
            <a:r>
              <a:rPr lang="en-US" sz="2800"/>
              <a:t>Head of the chair on elementary particle physics </a:t>
            </a:r>
          </a:p>
          <a:p>
            <a:pPr>
              <a:buFontTx/>
              <a:buNone/>
            </a:pPr>
            <a:r>
              <a:rPr lang="en-US" sz="2800"/>
              <a:t>	1966-1986</a:t>
            </a:r>
            <a:endParaRPr lang="ru-RU" sz="2800"/>
          </a:p>
        </p:txBody>
      </p:sp>
      <p:pic>
        <p:nvPicPr>
          <p:cNvPr id="172038" name="Picture 6" descr="2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1676400"/>
            <a:ext cx="5257800" cy="4343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endParaRPr lang="ru-RU"/>
          </a:p>
        </p:txBody>
      </p:sp>
      <p:sp>
        <p:nvSpPr>
          <p:cNvPr id="173060" name="Rectangle 4"/>
          <p:cNvSpPr>
            <a:spLocks noGrp="1" noChangeArrowheads="1"/>
          </p:cNvSpPr>
          <p:nvPr>
            <p:ph type="body" sz="half" idx="2"/>
          </p:nvPr>
        </p:nvSpPr>
        <p:spPr>
          <a:xfrm>
            <a:off x="4648200" y="1371600"/>
            <a:ext cx="3810000" cy="5257800"/>
          </a:xfrm>
        </p:spPr>
        <p:txBody>
          <a:bodyPr/>
          <a:lstStyle/>
          <a:p>
            <a:pPr>
              <a:lnSpc>
                <a:spcPct val="90000"/>
              </a:lnSpc>
            </a:pPr>
            <a:endParaRPr lang="en-US" sz="2800" dirty="0"/>
          </a:p>
          <a:p>
            <a:pPr>
              <a:lnSpc>
                <a:spcPct val="90000"/>
              </a:lnSpc>
              <a:buFontTx/>
              <a:buNone/>
            </a:pPr>
            <a:r>
              <a:rPr lang="ja-JP" altLang="en-US" sz="2800">
                <a:latin typeface="Arial"/>
              </a:rPr>
              <a:t>“</a:t>
            </a:r>
            <a:r>
              <a:rPr lang="en-US" sz="2800" dirty="0"/>
              <a:t>Take note that when one saying  that this experimentalist has clever hands, it means, mainly, that he has clever head. More than 70% of great experiments was not only done but also suggested by the experimentalists themselves.</a:t>
            </a:r>
            <a:r>
              <a:rPr lang="ja-JP" altLang="en-US" sz="2800">
                <a:latin typeface="Arial"/>
              </a:rPr>
              <a:t>”</a:t>
            </a:r>
            <a:r>
              <a:rPr lang="en-US" sz="2800" dirty="0"/>
              <a:t> </a:t>
            </a:r>
          </a:p>
        </p:txBody>
      </p:sp>
      <p:pic>
        <p:nvPicPr>
          <p:cNvPr id="173062" name="Picture 6" descr="P1180008"/>
          <p:cNvPicPr>
            <a:picLocks noGrp="1" noChangeAspect="1" noChangeArrowheads="1"/>
          </p:cNvPicPr>
          <p:nvPr>
            <p:ph type="clipArt" sz="half" idx="1"/>
          </p:nvPr>
        </p:nvPicPr>
        <p:blipFill>
          <a:blip r:embed="rId2">
            <a:lum bright="18000" contrast="18000"/>
            <a:extLst>
              <a:ext uri="{28A0092B-C50C-407E-A947-70E740481C1C}">
                <a14:useLocalDpi xmlns:a14="http://schemas.microsoft.com/office/drawing/2010/main" val="0"/>
              </a:ext>
            </a:extLst>
          </a:blip>
          <a:srcRect/>
          <a:stretch>
            <a:fillRect/>
          </a:stretch>
        </p:blipFill>
        <p:spPr>
          <a:xfrm>
            <a:off x="468313" y="1143000"/>
            <a:ext cx="4267200" cy="5715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12" name="Rectangle 12"/>
          <p:cNvSpPr>
            <a:spLocks noGrp="1" noChangeArrowheads="1"/>
          </p:cNvSpPr>
          <p:nvPr>
            <p:ph type="title"/>
          </p:nvPr>
        </p:nvSpPr>
        <p:spPr>
          <a:xfrm>
            <a:off x="374108" y="206154"/>
            <a:ext cx="8062664" cy="1143000"/>
          </a:xfrm>
        </p:spPr>
        <p:txBody>
          <a:bodyPr/>
          <a:lstStyle/>
          <a:p>
            <a:r>
              <a:rPr lang="en-US" b="1" dirty="0">
                <a:solidFill>
                  <a:schemeClr val="accent2"/>
                </a:solidFill>
              </a:rPr>
              <a:t>The sportsman</a:t>
            </a:r>
            <a:endParaRPr lang="ru-RU" b="1" dirty="0">
              <a:solidFill>
                <a:schemeClr val="accent2"/>
              </a:solidFill>
            </a:endParaRPr>
          </a:p>
        </p:txBody>
      </p:sp>
      <p:sp>
        <p:nvSpPr>
          <p:cNvPr id="7" name="Объект 6">
            <a:extLst>
              <a:ext uri="{FF2B5EF4-FFF2-40B4-BE49-F238E27FC236}">
                <a16:creationId xmlns:a16="http://schemas.microsoft.com/office/drawing/2014/main" id="{8B19D9EC-D427-D8C6-7773-9F3DBA2CA956}"/>
              </a:ext>
            </a:extLst>
          </p:cNvPr>
          <p:cNvSpPr>
            <a:spLocks noGrp="1"/>
          </p:cNvSpPr>
          <p:nvPr>
            <p:ph sz="half" idx="1"/>
          </p:nvPr>
        </p:nvSpPr>
        <p:spPr/>
        <p:txBody>
          <a:bodyPr/>
          <a:lstStyle/>
          <a:p>
            <a:endParaRPr lang="ru-RU" dirty="0"/>
          </a:p>
        </p:txBody>
      </p:sp>
      <p:sp>
        <p:nvSpPr>
          <p:cNvPr id="9" name="Текст 8">
            <a:extLst>
              <a:ext uri="{FF2B5EF4-FFF2-40B4-BE49-F238E27FC236}">
                <a16:creationId xmlns:a16="http://schemas.microsoft.com/office/drawing/2014/main" id="{F02E8982-6E80-78D0-D7B3-5EB4D3C608DD}"/>
              </a:ext>
            </a:extLst>
          </p:cNvPr>
          <p:cNvSpPr>
            <a:spLocks noGrp="1"/>
          </p:cNvSpPr>
          <p:nvPr>
            <p:ph type="body" sz="half" idx="2"/>
          </p:nvPr>
        </p:nvSpPr>
        <p:spPr/>
        <p:txBody>
          <a:bodyPr/>
          <a:lstStyle/>
          <a:p>
            <a:endParaRPr lang="ru-RU" dirty="0"/>
          </a:p>
        </p:txBody>
      </p:sp>
      <p:pic>
        <p:nvPicPr>
          <p:cNvPr id="10" name="Рисунок 9" descr="Изображение выглядит как текст&#10;&#10;Автоматически созданное описание">
            <a:extLst>
              <a:ext uri="{FF2B5EF4-FFF2-40B4-BE49-F238E27FC236}">
                <a16:creationId xmlns:a16="http://schemas.microsoft.com/office/drawing/2014/main" id="{D3AFF6DD-5C0C-7F5D-4BC9-57B8EA8F6099}"/>
              </a:ext>
            </a:extLst>
          </p:cNvPr>
          <p:cNvPicPr>
            <a:picLocks noChangeAspect="1"/>
          </p:cNvPicPr>
          <p:nvPr/>
        </p:nvPicPr>
        <p:blipFill>
          <a:blip r:embed="rId2"/>
          <a:stretch>
            <a:fillRect/>
          </a:stretch>
        </p:blipFill>
        <p:spPr>
          <a:xfrm>
            <a:off x="4120173" y="1349154"/>
            <a:ext cx="4138716" cy="2915394"/>
          </a:xfrm>
          <a:prstGeom prst="rect">
            <a:avLst/>
          </a:prstGeom>
        </p:spPr>
      </p:pic>
      <p:pic>
        <p:nvPicPr>
          <p:cNvPr id="11" name="Рисунок 10" descr="Изображение выглядит как текст, внешний, вода, человек&#10;&#10;Автоматически созданное описание">
            <a:extLst>
              <a:ext uri="{FF2B5EF4-FFF2-40B4-BE49-F238E27FC236}">
                <a16:creationId xmlns:a16="http://schemas.microsoft.com/office/drawing/2014/main" id="{3FEFEEFB-D52B-B997-8598-2ED95B2F64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1349154"/>
            <a:ext cx="4060824" cy="2915394"/>
          </a:xfrm>
          <a:prstGeom prst="rect">
            <a:avLst/>
          </a:prstGeom>
        </p:spPr>
      </p:pic>
      <p:pic>
        <p:nvPicPr>
          <p:cNvPr id="12" name="Рисунок 11" descr="Изображение выглядит как на открытом воздухе, человек, спорт, вода&#10;&#10;Автоматически созданное описание">
            <a:extLst>
              <a:ext uri="{FF2B5EF4-FFF2-40B4-BE49-F238E27FC236}">
                <a16:creationId xmlns:a16="http://schemas.microsoft.com/office/drawing/2014/main" id="{14CEE378-2110-870F-BCE3-EC2BE720B5EE}"/>
              </a:ext>
            </a:extLst>
          </p:cNvPr>
          <p:cNvPicPr>
            <a:picLocks noChangeAspect="1"/>
          </p:cNvPicPr>
          <p:nvPr/>
        </p:nvPicPr>
        <p:blipFill>
          <a:blip r:embed="rId4"/>
          <a:stretch>
            <a:fillRect/>
          </a:stretch>
        </p:blipFill>
        <p:spPr>
          <a:xfrm>
            <a:off x="2368975" y="4264549"/>
            <a:ext cx="3499169" cy="2492960"/>
          </a:xfrm>
          <a:prstGeom prst="rect">
            <a:avLst/>
          </a:prstGeom>
        </p:spPr>
      </p:pic>
    </p:spTree>
    <p:extLst>
      <p:ext uri="{BB962C8B-B14F-4D97-AF65-F5344CB8AC3E}">
        <p14:creationId xmlns:p14="http://schemas.microsoft.com/office/powerpoint/2010/main" val="26044937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11" name="Rectangle 7"/>
          <p:cNvSpPr>
            <a:spLocks noGrp="1" noChangeArrowheads="1"/>
          </p:cNvSpPr>
          <p:nvPr>
            <p:ph type="title"/>
          </p:nvPr>
        </p:nvSpPr>
        <p:spPr>
          <a:xfrm>
            <a:off x="179512" y="188640"/>
            <a:ext cx="7772400" cy="1143000"/>
          </a:xfrm>
        </p:spPr>
        <p:txBody>
          <a:bodyPr/>
          <a:lstStyle/>
          <a:p>
            <a:r>
              <a:rPr lang="en-US" b="1" dirty="0">
                <a:solidFill>
                  <a:schemeClr val="accent2"/>
                </a:solidFill>
              </a:rPr>
              <a:t>Pontecorvo family home</a:t>
            </a:r>
            <a:endParaRPr lang="ru-RU" b="1" dirty="0">
              <a:solidFill>
                <a:schemeClr val="accent2"/>
              </a:solidFill>
            </a:endParaRPr>
          </a:p>
        </p:txBody>
      </p:sp>
      <p:sp>
        <p:nvSpPr>
          <p:cNvPr id="200713" name="Rectangle 9"/>
          <p:cNvSpPr>
            <a:spLocks noGrp="1" noChangeArrowheads="1"/>
          </p:cNvSpPr>
          <p:nvPr>
            <p:ph type="body" sz="half" idx="2"/>
          </p:nvPr>
        </p:nvSpPr>
        <p:spPr>
          <a:xfrm>
            <a:off x="4716340" y="1844824"/>
            <a:ext cx="4464496" cy="5761037"/>
          </a:xfrm>
        </p:spPr>
        <p:txBody>
          <a:bodyPr/>
          <a:lstStyle/>
          <a:p>
            <a:pPr>
              <a:lnSpc>
                <a:spcPct val="80000"/>
              </a:lnSpc>
              <a:buFontTx/>
              <a:buNone/>
            </a:pPr>
            <a:endParaRPr lang="ru-RU" sz="1800" b="1" dirty="0"/>
          </a:p>
          <a:p>
            <a:pPr>
              <a:lnSpc>
                <a:spcPct val="80000"/>
              </a:lnSpc>
              <a:buFontTx/>
              <a:buNone/>
            </a:pPr>
            <a:endParaRPr lang="ru-RU" sz="1800" b="1" dirty="0"/>
          </a:p>
          <a:p>
            <a:pPr>
              <a:lnSpc>
                <a:spcPct val="80000"/>
              </a:lnSpc>
            </a:pPr>
            <a:r>
              <a:rPr lang="en-US" sz="2400" dirty="0"/>
              <a:t>Four brothers and three sisters</a:t>
            </a:r>
          </a:p>
          <a:p>
            <a:pPr>
              <a:lnSpc>
                <a:spcPct val="80000"/>
              </a:lnSpc>
            </a:pPr>
            <a:r>
              <a:rPr lang="en-US" sz="2400" dirty="0"/>
              <a:t>Guido - Fellow of the Royal Society (England), biologist.</a:t>
            </a:r>
          </a:p>
          <a:p>
            <a:pPr>
              <a:lnSpc>
                <a:spcPct val="80000"/>
              </a:lnSpc>
            </a:pPr>
            <a:r>
              <a:rPr lang="en-US" sz="2400" dirty="0" err="1"/>
              <a:t>Gillo</a:t>
            </a:r>
            <a:r>
              <a:rPr lang="en-US" sz="2400" dirty="0"/>
              <a:t> -  a film director, president of the Venice Film Festival.</a:t>
            </a:r>
            <a:endParaRPr lang="ru-RU" sz="2400" dirty="0"/>
          </a:p>
        </p:txBody>
      </p:sp>
      <p:pic>
        <p:nvPicPr>
          <p:cNvPr id="200715" name="Picture 11" descr="hotel-rom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2536" y="1484784"/>
            <a:ext cx="4968876" cy="45783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Дата 1">
            <a:extLst>
              <a:ext uri="{FF2B5EF4-FFF2-40B4-BE49-F238E27FC236}">
                <a16:creationId xmlns:a16="http://schemas.microsoft.com/office/drawing/2014/main" id="{7E6F82A4-D299-FD0F-653F-1BCC5504836C}"/>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7261C3BA-8266-370F-A8D3-0078BA409743}"/>
              </a:ext>
            </a:extLst>
          </p:cNvPr>
          <p:cNvSpPr>
            <a:spLocks noGrp="1"/>
          </p:cNvSpPr>
          <p:nvPr>
            <p:ph type="sldNum" sz="quarter" idx="12"/>
          </p:nvPr>
        </p:nvSpPr>
        <p:spPr/>
        <p:txBody>
          <a:bodyPr/>
          <a:lstStyle/>
          <a:p>
            <a:fld id="{DFCE124E-AB13-8D41-A2C2-C9C9669F8419}" type="slidenum">
              <a:rPr lang="ru-RU" smtClean="0"/>
              <a:pPr/>
              <a:t>7</a:t>
            </a:fld>
            <a:endParaRPr lang="ru-RU"/>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12" name="Rectangle 12"/>
          <p:cNvSpPr>
            <a:spLocks noGrp="1" noChangeArrowheads="1"/>
          </p:cNvSpPr>
          <p:nvPr>
            <p:ph type="title"/>
          </p:nvPr>
        </p:nvSpPr>
        <p:spPr>
          <a:xfrm>
            <a:off x="395536" y="609600"/>
            <a:ext cx="8062664" cy="1143000"/>
          </a:xfrm>
        </p:spPr>
        <p:txBody>
          <a:bodyPr/>
          <a:lstStyle/>
          <a:p>
            <a:r>
              <a:rPr lang="en-US" b="1" dirty="0">
                <a:solidFill>
                  <a:schemeClr val="accent2"/>
                </a:solidFill>
              </a:rPr>
              <a:t>Parkinson’s decease</a:t>
            </a:r>
            <a:endParaRPr lang="ru-RU" b="1" dirty="0">
              <a:solidFill>
                <a:schemeClr val="accent2"/>
              </a:solidFill>
            </a:endParaRPr>
          </a:p>
        </p:txBody>
      </p:sp>
      <p:pic>
        <p:nvPicPr>
          <p:cNvPr id="5" name="Объект 4" descr="Изображение выглядит как одежда, в помещении, мебель, человек&#10;&#10;Автоматически созданное описание">
            <a:extLst>
              <a:ext uri="{FF2B5EF4-FFF2-40B4-BE49-F238E27FC236}">
                <a16:creationId xmlns:a16="http://schemas.microsoft.com/office/drawing/2014/main" id="{B955FB28-6BD7-0F16-C9F6-1FC08F1DFC1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0" y="1772817"/>
            <a:ext cx="4847812" cy="3096344"/>
          </a:xfrm>
          <a:prstGeom prst="rect">
            <a:avLst/>
          </a:prstGeom>
        </p:spPr>
      </p:pic>
      <p:sp>
        <p:nvSpPr>
          <p:cNvPr id="3" name="Текст 2">
            <a:extLst>
              <a:ext uri="{FF2B5EF4-FFF2-40B4-BE49-F238E27FC236}">
                <a16:creationId xmlns:a16="http://schemas.microsoft.com/office/drawing/2014/main" id="{5A65F6CF-064C-B8D2-2CC9-AEBD804F9102}"/>
              </a:ext>
            </a:extLst>
          </p:cNvPr>
          <p:cNvSpPr>
            <a:spLocks noGrp="1"/>
          </p:cNvSpPr>
          <p:nvPr>
            <p:ph type="body" sz="half" idx="2"/>
          </p:nvPr>
        </p:nvSpPr>
        <p:spPr>
          <a:xfrm>
            <a:off x="4938464" y="1750691"/>
            <a:ext cx="3810000" cy="4114800"/>
          </a:xfrm>
        </p:spPr>
        <p:txBody>
          <a:bodyPr/>
          <a:lstStyle/>
          <a:p>
            <a:endParaRPr lang="ru-RU" dirty="0"/>
          </a:p>
        </p:txBody>
      </p:sp>
      <p:pic>
        <p:nvPicPr>
          <p:cNvPr id="4" name="Рисунок 3" descr="Изображение выглядит как земля, мужчина, старший, обеденный стол&#10;&#10;Автоматически созданное описание">
            <a:extLst>
              <a:ext uri="{FF2B5EF4-FFF2-40B4-BE49-F238E27FC236}">
                <a16:creationId xmlns:a16="http://schemas.microsoft.com/office/drawing/2014/main" id="{D5B845C4-AB44-C628-AE0E-4274419CD0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43069" y="1745342"/>
            <a:ext cx="3757295" cy="3820160"/>
          </a:xfrm>
          <a:prstGeom prst="rect">
            <a:avLst/>
          </a:prstGeom>
        </p:spPr>
      </p:pic>
    </p:spTree>
    <p:extLst>
      <p:ext uri="{BB962C8B-B14F-4D97-AF65-F5344CB8AC3E}">
        <p14:creationId xmlns:p14="http://schemas.microsoft.com/office/powerpoint/2010/main" val="134135335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b="1">
                <a:solidFill>
                  <a:schemeClr val="accent2"/>
                </a:solidFill>
              </a:rPr>
              <a:t>What the neutrino physics could do for kolkhoznik from Ryazan?</a:t>
            </a:r>
            <a:endParaRPr lang="ru-RU" b="1">
              <a:solidFill>
                <a:schemeClr val="accent2"/>
              </a:solidFill>
            </a:endParaRPr>
          </a:p>
        </p:txBody>
      </p:sp>
      <p:sp>
        <p:nvSpPr>
          <p:cNvPr id="227331" name="Rectangle 3"/>
          <p:cNvSpPr>
            <a:spLocks noGrp="1" noChangeArrowheads="1"/>
          </p:cNvSpPr>
          <p:nvPr>
            <p:ph type="body" sz="half" idx="2"/>
          </p:nvPr>
        </p:nvSpPr>
        <p:spPr>
          <a:xfrm>
            <a:off x="5334000" y="2205038"/>
            <a:ext cx="3810000" cy="4114800"/>
          </a:xfrm>
        </p:spPr>
        <p:txBody>
          <a:bodyPr/>
          <a:lstStyle/>
          <a:p>
            <a:r>
              <a:rPr lang="en-US" sz="2800" dirty="0"/>
              <a:t>Fundamental scientific researches is the </a:t>
            </a:r>
            <a:r>
              <a:rPr lang="en-US" sz="2800" i="1" dirty="0"/>
              <a:t>responsibility of mankind. </a:t>
            </a:r>
          </a:p>
          <a:p>
            <a:pPr marL="0" indent="0">
              <a:buNone/>
            </a:pPr>
            <a:endParaRPr lang="en-US" sz="2800" dirty="0"/>
          </a:p>
          <a:p>
            <a:r>
              <a:rPr lang="en-US" sz="2800" dirty="0"/>
              <a:t> Fundamental researches inevitably yields practical applications</a:t>
            </a:r>
            <a:r>
              <a:rPr lang="en-US" sz="2800" i="1" dirty="0"/>
              <a:t>.</a:t>
            </a:r>
            <a:endParaRPr lang="en-US" sz="2800" dirty="0"/>
          </a:p>
        </p:txBody>
      </p:sp>
      <p:pic>
        <p:nvPicPr>
          <p:cNvPr id="227333" name="Picture 5" descr="3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2276475"/>
            <a:ext cx="4464050" cy="42481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endParaRPr lang="ru-RU"/>
          </a:p>
        </p:txBody>
      </p:sp>
      <p:sp>
        <p:nvSpPr>
          <p:cNvPr id="189444" name="Rectangle 4"/>
          <p:cNvSpPr>
            <a:spLocks noGrp="1" noChangeArrowheads="1"/>
          </p:cNvSpPr>
          <p:nvPr>
            <p:ph type="body" idx="1"/>
          </p:nvPr>
        </p:nvSpPr>
        <p:spPr/>
        <p:txBody>
          <a:bodyPr/>
          <a:lstStyle/>
          <a:p>
            <a:pPr>
              <a:lnSpc>
                <a:spcPct val="90000"/>
              </a:lnSpc>
            </a:pPr>
            <a:r>
              <a:rPr lang="en-US" sz="2800" dirty="0"/>
              <a:t>We don</a:t>
            </a:r>
            <a:r>
              <a:rPr lang="ja-JP" altLang="en-US" sz="2800" dirty="0">
                <a:latin typeface="Arial"/>
              </a:rPr>
              <a:t>’</a:t>
            </a:r>
            <a:r>
              <a:rPr lang="en-US" sz="2800" dirty="0"/>
              <a:t>t know exactly what practical outcome will be from investigation of the structure and properties of the elementary particles. But we are absolutely sure that these investigations will lead to the practical benefits. The prove of that is the whole history of physics.</a:t>
            </a:r>
          </a:p>
          <a:p>
            <a:pPr>
              <a:lnSpc>
                <a:spcPct val="90000"/>
              </a:lnSpc>
            </a:pPr>
            <a:r>
              <a:rPr lang="en-US" sz="2800" dirty="0"/>
              <a:t>Developing science we are working in this way for the good of our children, for the good of next generations.</a:t>
            </a:r>
          </a:p>
          <a:p>
            <a:pPr lvl="4">
              <a:lnSpc>
                <a:spcPct val="90000"/>
              </a:lnSpc>
              <a:buFontTx/>
              <a:buNone/>
            </a:pPr>
            <a:r>
              <a:rPr lang="en-US" sz="1800" dirty="0"/>
              <a:t>				</a:t>
            </a:r>
            <a:r>
              <a:rPr lang="en-US" sz="2800" dirty="0" err="1"/>
              <a:t>B.Pontecorvo</a:t>
            </a:r>
            <a:endParaRPr lang="en-US" sz="2800" dirty="0"/>
          </a:p>
          <a:p>
            <a:pPr lvl="4">
              <a:lnSpc>
                <a:spcPct val="90000"/>
              </a:lnSpc>
              <a:buFontTx/>
              <a:buNone/>
            </a:pPr>
            <a:r>
              <a:rPr lang="en-US" sz="1800" dirty="0"/>
              <a:t>			</a:t>
            </a:r>
            <a:endParaRPr lang="ru-RU" sz="1800" dirty="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28104" y="190500"/>
            <a:ext cx="8350696" cy="1143000"/>
          </a:xfrm>
        </p:spPr>
        <p:txBody>
          <a:bodyPr/>
          <a:lstStyle/>
          <a:p>
            <a:endParaRPr lang="ru-RU" b="1" dirty="0">
              <a:solidFill>
                <a:schemeClr val="accent2"/>
              </a:solidFill>
            </a:endParaRPr>
          </a:p>
        </p:txBody>
      </p:sp>
      <p:sp>
        <p:nvSpPr>
          <p:cNvPr id="3" name="Объект 2">
            <a:extLst>
              <a:ext uri="{FF2B5EF4-FFF2-40B4-BE49-F238E27FC236}">
                <a16:creationId xmlns:a16="http://schemas.microsoft.com/office/drawing/2014/main" id="{686F9336-F25C-F143-B450-2A47C0164B5C}"/>
              </a:ext>
            </a:extLst>
          </p:cNvPr>
          <p:cNvSpPr>
            <a:spLocks noGrp="1"/>
          </p:cNvSpPr>
          <p:nvPr>
            <p:ph sz="half" idx="1"/>
          </p:nvPr>
        </p:nvSpPr>
        <p:spPr>
          <a:xfrm>
            <a:off x="80190" y="1556792"/>
            <a:ext cx="9036496" cy="4114800"/>
          </a:xfrm>
        </p:spPr>
        <p:txBody>
          <a:bodyPr/>
          <a:lstStyle/>
          <a:p>
            <a:endParaRPr lang="ru-RU" dirty="0"/>
          </a:p>
        </p:txBody>
      </p:sp>
      <p:pic>
        <p:nvPicPr>
          <p:cNvPr id="4" name="Рисунок 3" descr="Изображение выглядит как внешний, трава, скамейка, парк&#10;&#10;Автоматически созданное описание">
            <a:extLst>
              <a:ext uri="{FF2B5EF4-FFF2-40B4-BE49-F238E27FC236}">
                <a16:creationId xmlns:a16="http://schemas.microsoft.com/office/drawing/2014/main" id="{53B2D3C8-658C-A34C-8B32-ADAC6A9088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8710" y="181426"/>
            <a:ext cx="4025458" cy="5365464"/>
          </a:xfrm>
          <a:prstGeom prst="rect">
            <a:avLst/>
          </a:prstGeom>
        </p:spPr>
      </p:pic>
      <p:sp>
        <p:nvSpPr>
          <p:cNvPr id="2" name="TextBox 1">
            <a:extLst>
              <a:ext uri="{FF2B5EF4-FFF2-40B4-BE49-F238E27FC236}">
                <a16:creationId xmlns:a16="http://schemas.microsoft.com/office/drawing/2014/main" id="{0B1492BB-4628-A045-AD8A-611EFDFB5767}"/>
              </a:ext>
            </a:extLst>
          </p:cNvPr>
          <p:cNvSpPr txBox="1"/>
          <p:nvPr/>
        </p:nvSpPr>
        <p:spPr>
          <a:xfrm>
            <a:off x="2699792" y="5894884"/>
            <a:ext cx="3209900" cy="461665"/>
          </a:xfrm>
          <a:prstGeom prst="rect">
            <a:avLst/>
          </a:prstGeom>
          <a:noFill/>
        </p:spPr>
        <p:txBody>
          <a:bodyPr wrap="square" rtlCol="0">
            <a:spAutoFit/>
          </a:bodyPr>
          <a:lstStyle/>
          <a:p>
            <a:r>
              <a:rPr lang="ru-RU" dirty="0"/>
              <a:t>22.08.1913 - 24.09.1993</a:t>
            </a:r>
          </a:p>
        </p:txBody>
      </p:sp>
      <p:sp>
        <p:nvSpPr>
          <p:cNvPr id="5" name="Дата 4">
            <a:extLst>
              <a:ext uri="{FF2B5EF4-FFF2-40B4-BE49-F238E27FC236}">
                <a16:creationId xmlns:a16="http://schemas.microsoft.com/office/drawing/2014/main" id="{D5E81252-5DD7-AD5F-56C8-EE656D0A974C}"/>
              </a:ext>
            </a:extLst>
          </p:cNvPr>
          <p:cNvSpPr>
            <a:spLocks noGrp="1"/>
          </p:cNvSpPr>
          <p:nvPr>
            <p:ph type="dt" sz="half" idx="10"/>
          </p:nvPr>
        </p:nvSpPr>
        <p:spPr/>
        <p:txBody>
          <a:bodyPr/>
          <a:lstStyle/>
          <a:p>
            <a:r>
              <a:rPr lang="ru-RU"/>
              <a:t>AYSS-23</a:t>
            </a:r>
          </a:p>
        </p:txBody>
      </p:sp>
      <p:sp>
        <p:nvSpPr>
          <p:cNvPr id="6" name="Номер слайда 5">
            <a:extLst>
              <a:ext uri="{FF2B5EF4-FFF2-40B4-BE49-F238E27FC236}">
                <a16:creationId xmlns:a16="http://schemas.microsoft.com/office/drawing/2014/main" id="{507DB88A-5150-72B8-A0C5-C748548165D9}"/>
              </a:ext>
            </a:extLst>
          </p:cNvPr>
          <p:cNvSpPr>
            <a:spLocks noGrp="1"/>
          </p:cNvSpPr>
          <p:nvPr>
            <p:ph type="sldNum" sz="quarter" idx="12"/>
          </p:nvPr>
        </p:nvSpPr>
        <p:spPr/>
        <p:txBody>
          <a:bodyPr/>
          <a:lstStyle/>
          <a:p>
            <a:fld id="{DFCE124E-AB13-8D41-A2C2-C9C9669F8419}" type="slidenum">
              <a:rPr lang="ru-RU" smtClean="0"/>
              <a:pPr/>
              <a:t>73</a:t>
            </a:fld>
            <a:endParaRPr lang="ru-RU"/>
          </a:p>
        </p:txBody>
      </p:sp>
    </p:spTree>
    <p:extLst>
      <p:ext uri="{BB962C8B-B14F-4D97-AF65-F5344CB8AC3E}">
        <p14:creationId xmlns:p14="http://schemas.microsoft.com/office/powerpoint/2010/main" val="39740848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84213" y="178002"/>
            <a:ext cx="7772400" cy="1143000"/>
          </a:xfrm>
        </p:spPr>
        <p:txBody>
          <a:bodyPr/>
          <a:lstStyle/>
          <a:p>
            <a:r>
              <a:rPr lang="en-US" b="1" dirty="0">
                <a:solidFill>
                  <a:schemeClr val="accent2"/>
                </a:solidFill>
              </a:rPr>
              <a:t>Road to Rome</a:t>
            </a:r>
            <a:endParaRPr lang="ru-RU" b="1" dirty="0">
              <a:solidFill>
                <a:schemeClr val="accent2"/>
              </a:solidFill>
            </a:endParaRPr>
          </a:p>
        </p:txBody>
      </p:sp>
      <p:sp>
        <p:nvSpPr>
          <p:cNvPr id="205827" name="Rectangle 3"/>
          <p:cNvSpPr>
            <a:spLocks noGrp="1" noChangeArrowheads="1"/>
          </p:cNvSpPr>
          <p:nvPr>
            <p:ph type="body" idx="1"/>
          </p:nvPr>
        </p:nvSpPr>
        <p:spPr>
          <a:xfrm>
            <a:off x="340519" y="1124744"/>
            <a:ext cx="8459787" cy="4876800"/>
          </a:xfrm>
        </p:spPr>
        <p:txBody>
          <a:bodyPr/>
          <a:lstStyle/>
          <a:p>
            <a:r>
              <a:rPr lang="en-US" sz="2000" i="1" dirty="0"/>
              <a:t>"</a:t>
            </a:r>
            <a:r>
              <a:rPr lang="en-US" sz="2400" i="1" dirty="0"/>
              <a:t>I was a moderately good student in school."</a:t>
            </a:r>
          </a:p>
          <a:p>
            <a:r>
              <a:rPr lang="en-US" sz="2400" dirty="0"/>
              <a:t>Jumped three grades in one year.</a:t>
            </a:r>
          </a:p>
          <a:p>
            <a:r>
              <a:rPr lang="en-US" sz="2400" i="1" dirty="0"/>
              <a:t>The most important thing in my life, however, was tennis, of which I am a profound theoretical expert to this day, of which I am sincerely convinced.</a:t>
            </a:r>
          </a:p>
          <a:p>
            <a:r>
              <a:rPr lang="en-US" sz="2400" i="1" dirty="0"/>
              <a:t>I entered the </a:t>
            </a:r>
            <a:r>
              <a:rPr lang="en-US" sz="2400" i="1" dirty="0" err="1"/>
              <a:t>Facolta</a:t>
            </a:r>
            <a:r>
              <a:rPr lang="en-US" sz="2400" i="1" dirty="0"/>
              <a:t> di </a:t>
            </a:r>
            <a:r>
              <a:rPr lang="en-US" sz="2400" i="1" dirty="0" err="1"/>
              <a:t>Ingegneria</a:t>
            </a:r>
            <a:r>
              <a:rPr lang="en-US" sz="2400" i="1" dirty="0"/>
              <a:t> </a:t>
            </a:r>
            <a:r>
              <a:rPr lang="en-US" sz="2400" i="1" dirty="0" err="1"/>
              <a:t>dell'Universita</a:t>
            </a:r>
            <a:r>
              <a:rPr lang="en-US" sz="2400" i="1" dirty="0"/>
              <a:t> di Pisa at the age of 16</a:t>
            </a:r>
          </a:p>
          <a:p>
            <a:r>
              <a:rPr lang="en-US" sz="2400" i="1" dirty="0"/>
              <a:t>I did not like drawing, so after the first two years I decided to leave engineering and </a:t>
            </a:r>
            <a:r>
              <a:rPr lang="en-US" sz="2400" i="1" dirty="0" err="1"/>
              <a:t>enrol</a:t>
            </a:r>
            <a:r>
              <a:rPr lang="en-US" sz="2400" i="1" dirty="0"/>
              <a:t> in the third year of physics. My brother, Guido, argued authoritatively: "Physics? That means you have to go to Rome. Fermi and </a:t>
            </a:r>
            <a:r>
              <a:rPr lang="en-US" sz="2400" i="1" dirty="0" err="1"/>
              <a:t>Razzetti</a:t>
            </a:r>
            <a:r>
              <a:rPr lang="en-US" sz="2400" i="1" dirty="0"/>
              <a:t> are there." </a:t>
            </a:r>
          </a:p>
          <a:p>
            <a:pPr marL="0" indent="0" algn="r">
              <a:buNone/>
            </a:pPr>
            <a:r>
              <a:rPr lang="en-US" sz="2000" i="1" dirty="0" err="1"/>
              <a:t>B.M.Pontecorvo</a:t>
            </a:r>
            <a:r>
              <a:rPr lang="en-US" sz="2000" i="1" dirty="0"/>
              <a:t>, interview 1988</a:t>
            </a:r>
          </a:p>
          <a:p>
            <a:r>
              <a:rPr lang="en-US" sz="2400" dirty="0"/>
              <a:t>Defended his diploma at the age of 20 (110 points out of 110 possible).</a:t>
            </a:r>
            <a:endParaRPr lang="it-IT" sz="2400" dirty="0"/>
          </a:p>
        </p:txBody>
      </p:sp>
      <p:sp>
        <p:nvSpPr>
          <p:cNvPr id="2" name="Дата 1">
            <a:extLst>
              <a:ext uri="{FF2B5EF4-FFF2-40B4-BE49-F238E27FC236}">
                <a16:creationId xmlns:a16="http://schemas.microsoft.com/office/drawing/2014/main" id="{2C789B4B-AA77-32DE-693D-05CBD393EF94}"/>
              </a:ext>
            </a:extLst>
          </p:cNvPr>
          <p:cNvSpPr>
            <a:spLocks noGrp="1"/>
          </p:cNvSpPr>
          <p:nvPr>
            <p:ph type="dt" sz="half" idx="10"/>
          </p:nvPr>
        </p:nvSpPr>
        <p:spPr/>
        <p:txBody>
          <a:bodyPr/>
          <a:lstStyle/>
          <a:p>
            <a:r>
              <a:rPr lang="ru-RU"/>
              <a:t>AYSS-23</a:t>
            </a:r>
          </a:p>
        </p:txBody>
      </p:sp>
      <p:sp>
        <p:nvSpPr>
          <p:cNvPr id="3" name="Номер слайда 2">
            <a:extLst>
              <a:ext uri="{FF2B5EF4-FFF2-40B4-BE49-F238E27FC236}">
                <a16:creationId xmlns:a16="http://schemas.microsoft.com/office/drawing/2014/main" id="{79AF14C2-7C7D-14FB-F474-99E98DB92884}"/>
              </a:ext>
            </a:extLst>
          </p:cNvPr>
          <p:cNvSpPr>
            <a:spLocks noGrp="1"/>
          </p:cNvSpPr>
          <p:nvPr>
            <p:ph type="sldNum" sz="quarter" idx="12"/>
          </p:nvPr>
        </p:nvSpPr>
        <p:spPr/>
        <p:txBody>
          <a:bodyPr/>
          <a:lstStyle/>
          <a:p>
            <a:fld id="{1E2FABBC-7585-F44B-A8E4-E1E4278FBFA4}" type="slidenum">
              <a:rPr lang="ru-RU" smtClean="0"/>
              <a:pPr/>
              <a:t>8</a:t>
            </a:fld>
            <a:endParaRPr lang="ru-RU"/>
          </a:p>
        </p:txBody>
      </p:sp>
    </p:spTree>
    <p:extLst>
      <p:ext uri="{BB962C8B-B14F-4D97-AF65-F5344CB8AC3E}">
        <p14:creationId xmlns:p14="http://schemas.microsoft.com/office/powerpoint/2010/main" val="28429537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26484" y="260648"/>
            <a:ext cx="8865995" cy="1143000"/>
          </a:xfrm>
        </p:spPr>
        <p:txBody>
          <a:bodyPr/>
          <a:lstStyle/>
          <a:p>
            <a:r>
              <a:rPr lang="en-US" sz="3600" b="1" dirty="0">
                <a:solidFill>
                  <a:schemeClr val="accent2"/>
                </a:solidFill>
              </a:rPr>
              <a:t>Fermi: experiment</a:t>
            </a:r>
            <a:r>
              <a:rPr lang="ru-RU" sz="3600" b="1" dirty="0" err="1">
                <a:solidFill>
                  <a:schemeClr val="accent2"/>
                </a:solidFill>
              </a:rPr>
              <a:t>alist</a:t>
            </a:r>
            <a:r>
              <a:rPr lang="en-US" sz="3600" b="1" dirty="0">
                <a:solidFill>
                  <a:schemeClr val="accent2"/>
                </a:solidFill>
              </a:rPr>
              <a:t>s and theoreticians</a:t>
            </a:r>
            <a:endParaRPr lang="ru-RU" sz="3600" b="1" dirty="0">
              <a:solidFill>
                <a:schemeClr val="accent2"/>
              </a:solidFill>
            </a:endParaRPr>
          </a:p>
        </p:txBody>
      </p:sp>
      <p:sp>
        <p:nvSpPr>
          <p:cNvPr id="205827" name="Rectangle 3"/>
          <p:cNvSpPr>
            <a:spLocks noGrp="1" noChangeArrowheads="1"/>
          </p:cNvSpPr>
          <p:nvPr>
            <p:ph type="body" idx="1"/>
          </p:nvPr>
        </p:nvSpPr>
        <p:spPr>
          <a:xfrm>
            <a:off x="251519" y="1196752"/>
            <a:ext cx="8640960" cy="4876800"/>
          </a:xfrm>
        </p:spPr>
        <p:txBody>
          <a:bodyPr/>
          <a:lstStyle/>
          <a:p>
            <a:r>
              <a:rPr lang="en-US" sz="2400" dirty="0"/>
              <a:t>Fermi interview:	</a:t>
            </a:r>
          </a:p>
          <a:p>
            <a:pPr marL="0" indent="0">
              <a:buNone/>
            </a:pPr>
            <a:r>
              <a:rPr lang="en-US" sz="2400" i="1" dirty="0"/>
              <a:t>"Unfortunately, physicists today are divided into two categories - theorists and experimentalists. The demands on theoreticians are very high. If a theoretical physicist is not at a very high level, his work is meaningless. In this respect there is an analogy, say, between the profession of a theoretical physicist and the profession of an Egyptologist scientist. If the Egyptologist did not turn out to be an exceptionally bright scientist, it means that he simply made a mistake in his choice of profession. </a:t>
            </a:r>
          </a:p>
          <a:p>
            <a:pPr marL="0" indent="0">
              <a:buNone/>
            </a:pPr>
            <a:r>
              <a:rPr lang="en-US" sz="2400" i="1" dirty="0"/>
              <a:t>	As for experimental physicists, there is always an opportunity for a person of average abilities to be useful. An experimenter can, say, measure the density of different substances. This will be a very necessary work, although it does not require great intelligence."</a:t>
            </a:r>
          </a:p>
          <a:p>
            <a:r>
              <a:rPr lang="en-US" sz="2400" dirty="0"/>
              <a:t>Bruno was classified as an experimentalist.</a:t>
            </a:r>
            <a:endParaRPr lang="ru-RU" sz="2000" i="1" dirty="0"/>
          </a:p>
          <a:p>
            <a:pPr marL="0" indent="0">
              <a:buNone/>
            </a:pPr>
            <a:endParaRPr lang="en-US" dirty="0"/>
          </a:p>
        </p:txBody>
      </p:sp>
      <p:sp>
        <p:nvSpPr>
          <p:cNvPr id="3" name="Номер слайда 2">
            <a:extLst>
              <a:ext uri="{FF2B5EF4-FFF2-40B4-BE49-F238E27FC236}">
                <a16:creationId xmlns:a16="http://schemas.microsoft.com/office/drawing/2014/main" id="{A4FE40A3-45FF-B23D-B0C6-D1705E76A5FD}"/>
              </a:ext>
            </a:extLst>
          </p:cNvPr>
          <p:cNvSpPr>
            <a:spLocks noGrp="1"/>
          </p:cNvSpPr>
          <p:nvPr>
            <p:ph type="sldNum" sz="quarter" idx="12"/>
          </p:nvPr>
        </p:nvSpPr>
        <p:spPr/>
        <p:txBody>
          <a:bodyPr/>
          <a:lstStyle/>
          <a:p>
            <a:fld id="{1E2FABBC-7585-F44B-A8E4-E1E4278FBFA4}" type="slidenum">
              <a:rPr lang="ru-RU" smtClean="0"/>
              <a:pPr/>
              <a:t>9</a:t>
            </a:fld>
            <a:endParaRPr lang="ru-RU" dirty="0"/>
          </a:p>
        </p:txBody>
      </p:sp>
    </p:spTree>
    <p:extLst>
      <p:ext uri="{BB962C8B-B14F-4D97-AF65-F5344CB8AC3E}">
        <p14:creationId xmlns:p14="http://schemas.microsoft.com/office/powerpoint/2010/main" val="3359508760"/>
      </p:ext>
    </p:extLst>
  </p:cSld>
  <p:clrMapOvr>
    <a:masterClrMapping/>
  </p:clrMapOvr>
  <p:transition/>
</p:sld>
</file>

<file path=ppt/theme/theme1.xml><?xml version="1.0" encoding="utf-8"?>
<a:theme xmlns:a="http://schemas.openxmlformats.org/drawingml/2006/main" name="Новая презентация">
  <a:themeElements>
    <a:clrScheme name="Новая презентация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Новая презентация">
      <a:majorFont>
        <a:latin typeface="Times New Roman"/>
        <a:ea typeface="Arial"/>
        <a:cs typeface=""/>
      </a:majorFont>
      <a:minorFont>
        <a:latin typeface="Times New Roman"/>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Arial" charset="0"/>
          </a:defRPr>
        </a:defPPr>
      </a:lstStyle>
    </a:lnDef>
  </a:objectDefaults>
  <a:extraClrSchemeLst>
    <a:extraClrScheme>
      <a:clrScheme name="Новая презентация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Новая презентация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Новая презентация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Новая презентация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Новая презентация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Новая презентация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Новая презентация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Оформление по умолчанию">
  <a:themeElements>
    <a:clrScheme name="7_Оформление по умолчанию 6">
      <a:dk1>
        <a:srgbClr val="414142"/>
      </a:dk1>
      <a:lt1>
        <a:srgbClr val="FFFFFF"/>
      </a:lt1>
      <a:dk2>
        <a:srgbClr val="FFFFFF"/>
      </a:dk2>
      <a:lt2>
        <a:srgbClr val="808080"/>
      </a:lt2>
      <a:accent1>
        <a:srgbClr val="F37D07"/>
      </a:accent1>
      <a:accent2>
        <a:srgbClr val="4596D1"/>
      </a:accent2>
      <a:accent3>
        <a:srgbClr val="FFFFFF"/>
      </a:accent3>
      <a:accent4>
        <a:srgbClr val="363637"/>
      </a:accent4>
      <a:accent5>
        <a:srgbClr val="F8BFAA"/>
      </a:accent5>
      <a:accent6>
        <a:srgbClr val="3E87BD"/>
      </a:accent6>
      <a:hlink>
        <a:srgbClr val="003274"/>
      </a:hlink>
      <a:folHlink>
        <a:srgbClr val="025EA1"/>
      </a:folHlink>
    </a:clrScheme>
    <a:fontScheme name="7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7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594CD"/>
        </a:folHlink>
      </a:clrScheme>
      <a:clrMap bg1="lt1" tx1="dk1" bg2="lt2" tx2="dk2" accent1="accent1" accent2="accent2" accent3="accent3" accent4="accent4" accent5="accent5" accent6="accent6" hlink="hlink" folHlink="folHlink"/>
    </a:extraClrScheme>
    <a:extraClrScheme>
      <a:clrScheme name="7_Оформление по умолчанию 2">
        <a:dk1>
          <a:srgbClr val="414142"/>
        </a:dk1>
        <a:lt1>
          <a:srgbClr val="FFFFFF"/>
        </a:lt1>
        <a:dk2>
          <a:srgbClr val="000000"/>
        </a:dk2>
        <a:lt2>
          <a:srgbClr val="808080"/>
        </a:lt2>
        <a:accent1>
          <a:srgbClr val="BBE0E3"/>
        </a:accent1>
        <a:accent2>
          <a:srgbClr val="333399"/>
        </a:accent2>
        <a:accent3>
          <a:srgbClr val="FFFFFF"/>
        </a:accent3>
        <a:accent4>
          <a:srgbClr val="363637"/>
        </a:accent4>
        <a:accent5>
          <a:srgbClr val="DAEDEF"/>
        </a:accent5>
        <a:accent6>
          <a:srgbClr val="2D2D8A"/>
        </a:accent6>
        <a:hlink>
          <a:srgbClr val="009999"/>
        </a:hlink>
        <a:folHlink>
          <a:srgbClr val="0594CD"/>
        </a:folHlink>
      </a:clrScheme>
      <a:clrMap bg1="lt1" tx1="dk1" bg2="lt2" tx2="dk2" accent1="accent1" accent2="accent2" accent3="accent3" accent4="accent4" accent5="accent5" accent6="accent6" hlink="hlink" folHlink="folHlink"/>
    </a:extraClrScheme>
    <a:extraClrScheme>
      <a:clrScheme name="7_Оформление по умолчанию 3">
        <a:dk1>
          <a:srgbClr val="414142"/>
        </a:dk1>
        <a:lt1>
          <a:srgbClr val="FFFFFF"/>
        </a:lt1>
        <a:dk2>
          <a:srgbClr val="FFFFFF"/>
        </a:dk2>
        <a:lt2>
          <a:srgbClr val="808080"/>
        </a:lt2>
        <a:accent1>
          <a:srgbClr val="4595D1"/>
        </a:accent1>
        <a:accent2>
          <a:srgbClr val="003274"/>
        </a:accent2>
        <a:accent3>
          <a:srgbClr val="FFFFFF"/>
        </a:accent3>
        <a:accent4>
          <a:srgbClr val="363637"/>
        </a:accent4>
        <a:accent5>
          <a:srgbClr val="B0C8E5"/>
        </a:accent5>
        <a:accent6>
          <a:srgbClr val="002C68"/>
        </a:accent6>
        <a:hlink>
          <a:srgbClr val="045FA3"/>
        </a:hlink>
        <a:folHlink>
          <a:srgbClr val="6CAEDF"/>
        </a:folHlink>
      </a:clrScheme>
      <a:clrMap bg1="lt1" tx1="dk1" bg2="lt2" tx2="dk2" accent1="accent1" accent2="accent2" accent3="accent3" accent4="accent4" accent5="accent5" accent6="accent6" hlink="hlink" folHlink="folHlink"/>
    </a:extraClrScheme>
    <a:extraClrScheme>
      <a:clrScheme name="7_Оформление по умолчанию 4">
        <a:dk1>
          <a:srgbClr val="414142"/>
        </a:dk1>
        <a:lt1>
          <a:srgbClr val="FFFFFF"/>
        </a:lt1>
        <a:dk2>
          <a:srgbClr val="FFFFFF"/>
        </a:dk2>
        <a:lt2>
          <a:srgbClr val="808080"/>
        </a:lt2>
        <a:accent1>
          <a:srgbClr val="4596D1"/>
        </a:accent1>
        <a:accent2>
          <a:srgbClr val="003274"/>
        </a:accent2>
        <a:accent3>
          <a:srgbClr val="FFFFFF"/>
        </a:accent3>
        <a:accent4>
          <a:srgbClr val="363637"/>
        </a:accent4>
        <a:accent5>
          <a:srgbClr val="B0C9E5"/>
        </a:accent5>
        <a:accent6>
          <a:srgbClr val="002C68"/>
        </a:accent6>
        <a:hlink>
          <a:srgbClr val="025EA1"/>
        </a:hlink>
        <a:folHlink>
          <a:srgbClr val="6CAEDF"/>
        </a:folHlink>
      </a:clrScheme>
      <a:clrMap bg1="lt1" tx1="dk1" bg2="lt2" tx2="dk2" accent1="accent1" accent2="accent2" accent3="accent3" accent4="accent4" accent5="accent5" accent6="accent6" hlink="hlink" folHlink="folHlink"/>
    </a:extraClrScheme>
    <a:extraClrScheme>
      <a:clrScheme name="7_Оформление по умолчанию 5">
        <a:dk1>
          <a:srgbClr val="414142"/>
        </a:dk1>
        <a:lt1>
          <a:srgbClr val="FFFFFF"/>
        </a:lt1>
        <a:dk2>
          <a:srgbClr val="FFFFFF"/>
        </a:dk2>
        <a:lt2>
          <a:srgbClr val="808080"/>
        </a:lt2>
        <a:accent1>
          <a:srgbClr val="FF6600"/>
        </a:accent1>
        <a:accent2>
          <a:srgbClr val="4596D1"/>
        </a:accent2>
        <a:accent3>
          <a:srgbClr val="FFFFFF"/>
        </a:accent3>
        <a:accent4>
          <a:srgbClr val="363637"/>
        </a:accent4>
        <a:accent5>
          <a:srgbClr val="FFB8AA"/>
        </a:accent5>
        <a:accent6>
          <a:srgbClr val="3E87BD"/>
        </a:accent6>
        <a:hlink>
          <a:srgbClr val="003274"/>
        </a:hlink>
        <a:folHlink>
          <a:srgbClr val="025EA1"/>
        </a:folHlink>
      </a:clrScheme>
      <a:clrMap bg1="lt1" tx1="dk1" bg2="lt2" tx2="dk2" accent1="accent1" accent2="accent2" accent3="accent3" accent4="accent4" accent5="accent5" accent6="accent6" hlink="hlink" folHlink="folHlink"/>
    </a:extraClrScheme>
    <a:extraClrScheme>
      <a:clrScheme name="7_Оформление по умолчанию 6">
        <a:dk1>
          <a:srgbClr val="414142"/>
        </a:dk1>
        <a:lt1>
          <a:srgbClr val="FFFFFF"/>
        </a:lt1>
        <a:dk2>
          <a:srgbClr val="FFFFFF"/>
        </a:dk2>
        <a:lt2>
          <a:srgbClr val="808080"/>
        </a:lt2>
        <a:accent1>
          <a:srgbClr val="F37D07"/>
        </a:accent1>
        <a:accent2>
          <a:srgbClr val="4596D1"/>
        </a:accent2>
        <a:accent3>
          <a:srgbClr val="FFFFFF"/>
        </a:accent3>
        <a:accent4>
          <a:srgbClr val="363637"/>
        </a:accent4>
        <a:accent5>
          <a:srgbClr val="F8BFAA"/>
        </a:accent5>
        <a:accent6>
          <a:srgbClr val="3E87BD"/>
        </a:accent6>
        <a:hlink>
          <a:srgbClr val="003274"/>
        </a:hlink>
        <a:folHlink>
          <a:srgbClr val="025EA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Новая презентация">
  <a:themeElements>
    <a:clrScheme name="Новая презентация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Новая презентация">
      <a:majorFont>
        <a:latin typeface="Times New Roman"/>
        <a:ea typeface="Arial"/>
        <a:cs typeface=""/>
      </a:majorFont>
      <a:minorFont>
        <a:latin typeface="Times New Roman"/>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Arial" charset="0"/>
          </a:defRPr>
        </a:defPPr>
      </a:lstStyle>
    </a:lnDef>
  </a:objectDefaults>
  <a:extraClrSchemeLst>
    <a:extraClrScheme>
      <a:clrScheme name="Новая презентация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Новая презентация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Новая презентация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Новая презентация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Новая презентация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Новая презентация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Новая презентация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Новая презентация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12025</TotalTime>
  <Words>4235</Words>
  <Application>Microsoft Macintosh PowerPoint</Application>
  <PresentationFormat>Экран (4:3)</PresentationFormat>
  <Paragraphs>532</Paragraphs>
  <Slides>73</Slides>
  <Notes>8</Notes>
  <HiddenSlides>0</HiddenSlides>
  <MMClips>0</MMClips>
  <ScaleCrop>false</ScaleCrop>
  <HeadingPairs>
    <vt:vector size="8" baseType="variant">
      <vt:variant>
        <vt:lpstr>Использованные шрифты</vt:lpstr>
      </vt:variant>
      <vt:variant>
        <vt:i4>6</vt:i4>
      </vt:variant>
      <vt:variant>
        <vt:lpstr>Тема</vt:lpstr>
      </vt:variant>
      <vt:variant>
        <vt:i4>3</vt:i4>
      </vt:variant>
      <vt:variant>
        <vt:lpstr>Внедренные серверы OLE</vt:lpstr>
      </vt:variant>
      <vt:variant>
        <vt:i4>1</vt:i4>
      </vt:variant>
      <vt:variant>
        <vt:lpstr>Заголовки слайдов</vt:lpstr>
      </vt:variant>
      <vt:variant>
        <vt:i4>73</vt:i4>
      </vt:variant>
    </vt:vector>
  </HeadingPairs>
  <TitlesOfParts>
    <vt:vector size="83" baseType="lpstr">
      <vt:lpstr>Arial</vt:lpstr>
      <vt:lpstr>Calibri</vt:lpstr>
      <vt:lpstr>Cambria Math</vt:lpstr>
      <vt:lpstr>Symbol</vt:lpstr>
      <vt:lpstr>Times New Roman</vt:lpstr>
      <vt:lpstr>Wingdings</vt:lpstr>
      <vt:lpstr>Новая презентация</vt:lpstr>
      <vt:lpstr>8_Оформление по умолчанию</vt:lpstr>
      <vt:lpstr>1_Новая презентация</vt:lpstr>
      <vt:lpstr>‘ормула</vt:lpstr>
      <vt:lpstr>Bruno Pontecorvo and neutron physics   M.G.Sapozhnikov  LHEP, JINR</vt:lpstr>
      <vt:lpstr>Презентация PowerPoint</vt:lpstr>
      <vt:lpstr>Six Nobel Prizes for B. Pontecorvo's ideas</vt:lpstr>
      <vt:lpstr>Two more…</vt:lpstr>
      <vt:lpstr>Презентация PowerPoint</vt:lpstr>
      <vt:lpstr>Opening Largo Pontecorvo in Pisa </vt:lpstr>
      <vt:lpstr>Pontecorvo family home</vt:lpstr>
      <vt:lpstr>Road to Rome</vt:lpstr>
      <vt:lpstr>Fermi: experimentalists and theoreticians</vt:lpstr>
      <vt:lpstr>Artificial radioactivity</vt:lpstr>
      <vt:lpstr>Sources of G. Trabacchi (“Divine Providence»)</vt:lpstr>
      <vt:lpstr>Experimental apparatus</vt:lpstr>
      <vt:lpstr>The effect of table</vt:lpstr>
      <vt:lpstr>The “castelletto” effect </vt:lpstr>
      <vt:lpstr> Scientific approach:  </vt:lpstr>
      <vt:lpstr>Neutron slowdown</vt:lpstr>
      <vt:lpstr>Patent №324 458. </vt:lpstr>
      <vt:lpstr>Conclusions: </vt:lpstr>
      <vt:lpstr>Paris, 1936-1940</vt:lpstr>
      <vt:lpstr>Презентация PowerPoint</vt:lpstr>
      <vt:lpstr>Working with F. Joliot-Curie</vt:lpstr>
      <vt:lpstr>Communist</vt:lpstr>
      <vt:lpstr>Marianne</vt:lpstr>
      <vt:lpstr>First choice -1937</vt:lpstr>
      <vt:lpstr>Atomic race</vt:lpstr>
      <vt:lpstr>Escape from Paris</vt:lpstr>
      <vt:lpstr>USA, 1940-1943</vt:lpstr>
      <vt:lpstr>Neutron logging</vt:lpstr>
      <vt:lpstr>Neutron logging-2</vt:lpstr>
      <vt:lpstr>Neutron logging-3</vt:lpstr>
      <vt:lpstr>Template patent</vt:lpstr>
      <vt:lpstr>Pontecorvo’s ideas today</vt:lpstr>
      <vt:lpstr>Neutron logging-3</vt:lpstr>
      <vt:lpstr>Chalk River (1943-1949)</vt:lpstr>
      <vt:lpstr>What was Bruno doing in Chalk River?</vt:lpstr>
      <vt:lpstr>First method of neutrino registration, 1946</vt:lpstr>
      <vt:lpstr>Universality of the weak interaction, 1947</vt:lpstr>
      <vt:lpstr>Muon decays, 1948</vt:lpstr>
      <vt:lpstr>What was Bruno doing in Chalk River?</vt:lpstr>
      <vt:lpstr>Harwell, 1949-1950</vt:lpstr>
      <vt:lpstr>Denunciations and interrogations</vt:lpstr>
      <vt:lpstr>Holidays in Rome, August 1950</vt:lpstr>
      <vt:lpstr>Patent case </vt:lpstr>
      <vt:lpstr>Аugust 1950</vt:lpstr>
      <vt:lpstr>So what has happened?</vt:lpstr>
      <vt:lpstr>What did B. Pontecorvo do between 1950-1955?</vt:lpstr>
      <vt:lpstr>Презентация PowerPoint</vt:lpstr>
      <vt:lpstr>Is Dubna a Stalinist Skolkovo (Silicon Valley)? </vt:lpstr>
      <vt:lpstr>Презентация PowerPoint</vt:lpstr>
      <vt:lpstr>Презентация PowerPoint</vt:lpstr>
      <vt:lpstr>Презентация PowerPoint</vt:lpstr>
      <vt:lpstr>The associative production of strange particles</vt:lpstr>
      <vt:lpstr>Презентация PowerPoint</vt:lpstr>
      <vt:lpstr>The paired birth of strange particles</vt:lpstr>
      <vt:lpstr>Презентация PowerPoint</vt:lpstr>
      <vt:lpstr>Презентация PowerPoint</vt:lpstr>
      <vt:lpstr>Презентация PowerPoint</vt:lpstr>
      <vt:lpstr>Neutrino oscillations</vt:lpstr>
      <vt:lpstr>Neutrino oscillations-2</vt:lpstr>
      <vt:lpstr>Maki-Nakagawa-Sakata (MNS)</vt:lpstr>
      <vt:lpstr>Search for the superstrong weak interaction</vt:lpstr>
      <vt:lpstr>      Pontecorvo reactions</vt:lpstr>
      <vt:lpstr>I never made a bomb, not in the West, not in China, not in the USSR</vt:lpstr>
      <vt:lpstr>Role of leader, 1976</vt:lpstr>
      <vt:lpstr>Презентация PowerPoint</vt:lpstr>
      <vt:lpstr>Презентация PowerPoint</vt:lpstr>
      <vt:lpstr>The teacher</vt:lpstr>
      <vt:lpstr>Презентация PowerPoint</vt:lpstr>
      <vt:lpstr>The sportsman</vt:lpstr>
      <vt:lpstr>Parkinson’s decease</vt:lpstr>
      <vt:lpstr>What the neutrino physics could do for kolkhoznik from Ryazan?</vt:lpstr>
      <vt:lpstr>Презентация PowerPoint</vt:lpstr>
      <vt:lpstr>Презентация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Предложения для ОКР</dc:title>
  <dc:creator>Сапожников</dc:creator>
  <cp:lastModifiedBy>G0621</cp:lastModifiedBy>
  <cp:revision>356</cp:revision>
  <dcterms:created xsi:type="dcterms:W3CDTF">2001-07-04T19:29:55Z</dcterms:created>
  <dcterms:modified xsi:type="dcterms:W3CDTF">2023-11-21T13:44:38Z</dcterms:modified>
</cp:coreProperties>
</file>