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80" r:id="rId3"/>
    <p:sldMasterId id="2147483684" r:id="rId4"/>
    <p:sldMasterId id="2147483686" r:id="rId5"/>
    <p:sldMasterId id="2147483695" r:id="rId6"/>
    <p:sldMasterId id="2147483699" r:id="rId7"/>
    <p:sldMasterId id="2147483718" r:id="rId8"/>
    <p:sldMasterId id="2147483731" r:id="rId9"/>
    <p:sldMasterId id="2147483766" r:id="rId10"/>
    <p:sldMasterId id="2147483771" r:id="rId11"/>
    <p:sldMasterId id="2147483784" r:id="rId12"/>
  </p:sldMasterIdLst>
  <p:notesMasterIdLst>
    <p:notesMasterId r:id="rId35"/>
  </p:notesMasterIdLst>
  <p:sldIdLst>
    <p:sldId id="2011" r:id="rId13"/>
    <p:sldId id="2022" r:id="rId14"/>
    <p:sldId id="2023" r:id="rId15"/>
    <p:sldId id="326" r:id="rId16"/>
    <p:sldId id="327" r:id="rId17"/>
    <p:sldId id="2013" r:id="rId18"/>
    <p:sldId id="2024" r:id="rId19"/>
    <p:sldId id="1017" r:id="rId20"/>
    <p:sldId id="260" r:id="rId21"/>
    <p:sldId id="2025" r:id="rId22"/>
    <p:sldId id="262" r:id="rId23"/>
    <p:sldId id="2015" r:id="rId24"/>
    <p:sldId id="2016" r:id="rId25"/>
    <p:sldId id="2017" r:id="rId26"/>
    <p:sldId id="2018" r:id="rId27"/>
    <p:sldId id="2019" r:id="rId28"/>
    <p:sldId id="2020" r:id="rId29"/>
    <p:sldId id="275" r:id="rId30"/>
    <p:sldId id="2014" r:id="rId31"/>
    <p:sldId id="2012" r:id="rId32"/>
    <p:sldId id="2010" r:id="rId33"/>
    <p:sldId id="2021" r:id="rId34"/>
  </p:sldIdLst>
  <p:sldSz cx="12192000" cy="6858000"/>
  <p:notesSz cx="7099300" cy="10234613"/>
  <p:defaultTextStyle>
    <a:defPPr>
      <a:defRPr lang="e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38"/>
    <a:srgbClr val="5CB18A"/>
    <a:srgbClr val="3A888E"/>
    <a:srgbClr val="735286"/>
    <a:srgbClr val="00000C"/>
    <a:srgbClr val="7BC7DD"/>
    <a:srgbClr val="31A8D6"/>
    <a:srgbClr val="FFFFFF"/>
    <a:srgbClr val="8FB871"/>
    <a:srgbClr val="06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0" autoAdjust="0"/>
    <p:restoredTop sz="92857" autoAdjust="0"/>
  </p:normalViewPr>
  <p:slideViewPr>
    <p:cSldViewPr snapToGrid="0" showGuides="1">
      <p:cViewPr varScale="1">
        <p:scale>
          <a:sx n="124" d="100"/>
          <a:sy n="124" d="100"/>
        </p:scale>
        <p:origin x="703" y="69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1D18896-5E37-4C0E-B9D7-7EE4039AE65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7CD59C7-3DE4-4DAC-9A8C-41D95B8D2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2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E502A053-9E28-4D4C-B446-3C2814735B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37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6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19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79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74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41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562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25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F1AD83CC-EBE7-C048-A591-300984FA1B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724569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219945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715322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210698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FDAC870-5E4D-F54D-B7E3-9E9621CEBCBE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866F69A4-CB48-7947-B8F4-5A497BA45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C2285FF9-9B49-E242-9AF2-C14ABDFC6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239" y="5684121"/>
            <a:ext cx="6261188" cy="5385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F1AD83CC-EBE7-C048-A591-300984FA1B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724569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219945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715322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210698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FDAC870-5E4D-F54D-B7E3-9E9621CEBCBE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866F69A4-CB48-7947-B8F4-5A497BA45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C2285FF9-9B49-E242-9AF2-C14ABDFC6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239" y="5684121"/>
            <a:ext cx="6261188" cy="5385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  <p:extLst>
      <p:ext uri="{BB962C8B-B14F-4D97-AF65-F5344CB8AC3E}">
        <p14:creationId xmlns:p14="http://schemas.microsoft.com/office/powerpoint/2010/main" val="2957589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283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>
            <a:extLst>
              <a:ext uri="{FF2B5EF4-FFF2-40B4-BE49-F238E27FC236}">
                <a16:creationId xmlns:a16="http://schemas.microsoft.com/office/drawing/2014/main" id="{7B58F370-55C0-8244-BD25-7D9BD4E37B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724569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219945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715322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4210698" indent="-247688" defTabSz="495376" eaLnBrk="0" fontAlgn="base" hangingPunct="0">
              <a:spcBef>
                <a:spcPct val="0"/>
              </a:spcBef>
              <a:spcAft>
                <a:spcPct val="0"/>
              </a:spcAft>
              <a:tabLst>
                <a:tab pos="784346" algn="l"/>
                <a:tab pos="1568691" algn="l"/>
                <a:tab pos="2353037" algn="l"/>
                <a:tab pos="313738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FCE87F9B-44EE-2F41-8F7D-18D0C48631AE}" type="slidenum">
              <a:rPr lang="en-US" altLang="en-UA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A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2E443E9C-0137-EE4D-8A3D-86B4ECC96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045D3B07-94AD-0440-91C8-F2D3727A4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239" y="5684121"/>
            <a:ext cx="6261188" cy="5385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altLang="en-UA"/>
          </a:p>
        </p:txBody>
      </p:sp>
    </p:spTree>
    <p:extLst>
      <p:ext uri="{BB962C8B-B14F-4D97-AF65-F5344CB8AC3E}">
        <p14:creationId xmlns:p14="http://schemas.microsoft.com/office/powerpoint/2010/main" val="1366584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E502A053-9E28-4D4C-B446-3C2814735B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37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878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E502A053-9E28-4D4C-B446-3C2814735B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376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240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E502A053-9E28-4D4C-B446-3C2814735BD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9537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00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to give you some of the background to this…</a:t>
            </a:r>
          </a:p>
          <a:p>
            <a:r>
              <a:rPr lang="en-US" dirty="0"/>
              <a:t>I’d now like to draw you attention to</a:t>
            </a:r>
          </a:p>
          <a:p>
            <a:endParaRPr lang="en-US" dirty="0"/>
          </a:p>
          <a:p>
            <a:r>
              <a:rPr lang="ru" sz="1200" dirty="0"/>
              <a:t>Это интегрированный набор вариантов выбора, который позиционирует бизнес в своей отрасли </a:t>
            </a:r>
            <a:br>
              <a:rPr lang="en-US" sz="1200" dirty="0"/>
            </a:br>
            <a:r>
              <a:rPr lang="ru" sz="1200" dirty="0"/>
              <a:t>, чтобы обеспечить превосходную финансовую отдачу в долгосрочной перспективе. </a:t>
            </a:r>
            <a:br>
              <a:rPr lang="en-US" sz="1200" dirty="0"/>
            </a:br>
            <a:r>
              <a:rPr lang="ru" sz="1200" dirty="0"/>
              <a:t>(Ривкин)</a:t>
            </a:r>
            <a:br>
              <a:rPr lang="en-US" sz="1200" dirty="0"/>
            </a:br>
            <a:endParaRPr lang="en-US" sz="1200" dirty="0"/>
          </a:p>
          <a:p>
            <a:r>
              <a:rPr kumimoji="0" lang="ru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Операционная эффективность – это не стратегия: </a:t>
            </a:r>
            <a:br>
              <a:rPr kumimoji="0" lang="en-US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– выполнение аналогичных действий лучше, чем у конкурентов. </a:t>
            </a:r>
            <a:br>
              <a:rPr kumimoji="0" lang="en-US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– выполнение действий, отличных от действий конкурентов или подобных действий, разными способами:</a:t>
            </a:r>
            <a:br>
              <a:rPr kumimoji="0" lang="en-US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         </a:t>
            </a:r>
            <a:r>
              <a:rPr kumimoji="0" lang="ru" sz="1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• Позиционирование на основе разнообразия • Позиционирование на основе </a:t>
            </a:r>
            <a:br>
              <a:rPr kumimoji="0" lang="en-US" sz="1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потребностей • Позиционирование на основе </a:t>
            </a:r>
            <a:br>
              <a:rPr kumimoji="0" lang="en-US" sz="1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доступа </a:t>
            </a:r>
            <a:br>
              <a:rPr kumimoji="0" lang="en-US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r>
              <a:rPr kumimoji="0" lang="ru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  <a:t>– компромиссы, выбор того, чего не следует делать. </a:t>
            </a:r>
            <a:br>
              <a:rPr kumimoji="0" lang="en-US" sz="1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4EDD8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173A-46C7-4F17-8E95-C73D22B349D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4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thing you will immediately notice is that…</a:t>
            </a:r>
          </a:p>
          <a:p>
            <a:r>
              <a:rPr lang="en-US" dirty="0"/>
              <a:t>The lesson we can learn from this is…</a:t>
            </a:r>
          </a:p>
          <a:p>
            <a:endParaRPr lang="en-US" dirty="0"/>
          </a:p>
          <a:p>
            <a:r>
              <a:rPr lang="en-US" dirty="0"/>
              <a:t>My next slide shows …</a:t>
            </a:r>
          </a:p>
          <a:p>
            <a:endParaRPr lang="en-US" dirty="0"/>
          </a:p>
          <a:p>
            <a:r>
              <a:rPr lang="ru" cap="all" dirty="0"/>
              <a:t>зачем? </a:t>
            </a:r>
            <a:br>
              <a:rPr lang="en-US" dirty="0"/>
            </a:br>
            <a:r>
              <a:rPr lang="ru" dirty="0"/>
              <a:t>Успешная коммуникация — это непрерывный процесс, планирование которого следует начинать, как только ваша организация начинает планировать свои цели и деятельность.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173A-46C7-4F17-8E95-C73D22B349D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20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thing you will immediately notice is that…</a:t>
            </a:r>
          </a:p>
          <a:p>
            <a:r>
              <a:rPr lang="en-US" dirty="0"/>
              <a:t>The lesson we can learn from this is…</a:t>
            </a:r>
          </a:p>
          <a:p>
            <a:endParaRPr lang="en-US" dirty="0"/>
          </a:p>
          <a:p>
            <a:r>
              <a:rPr lang="en-US" dirty="0"/>
              <a:t>My next slide shows …</a:t>
            </a:r>
          </a:p>
          <a:p>
            <a:endParaRPr lang="en-US" dirty="0"/>
          </a:p>
          <a:p>
            <a:r>
              <a:rPr lang="ru" cap="all" dirty="0"/>
              <a:t>зачем? </a:t>
            </a:r>
            <a:br>
              <a:rPr lang="en-US" dirty="0"/>
            </a:br>
            <a:r>
              <a:rPr lang="ru" dirty="0"/>
              <a:t>Успешная коммуникация — это непрерывный процесс, планирование которого следует начинать, как только ваша организация начинает планировать свои цели и деятельность.</a:t>
            </a: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2173A-46C7-4F17-8E95-C73D22B349D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15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D59C7-3DE4-4DAC-9A8C-41D95B8D25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8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endParaRPr dirty="0"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s://twitter.com/" TargetMode="Externa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8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86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52C489-EA6E-4BC5-9850-D8537E86C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42" y="647700"/>
            <a:ext cx="3542839" cy="27813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9F50EE-1872-42E1-8F57-3DB9C267B3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4581" y="647700"/>
            <a:ext cx="3542839" cy="27813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3BA0F6-5D4B-47F5-9DA5-B602829E29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7419" y="647700"/>
            <a:ext cx="3542839" cy="2781300"/>
          </a:xfrm>
          <a:custGeom>
            <a:avLst/>
            <a:gdLst>
              <a:gd name="connsiteX0" fmla="*/ 0 w 7086600"/>
              <a:gd name="connsiteY0" fmla="*/ 0 h 5562600"/>
              <a:gd name="connsiteX1" fmla="*/ 7086600 w 7086600"/>
              <a:gd name="connsiteY1" fmla="*/ 0 h 5562600"/>
              <a:gd name="connsiteX2" fmla="*/ 7086600 w 7086600"/>
              <a:gd name="connsiteY2" fmla="*/ 5562600 h 5562600"/>
              <a:gd name="connsiteX3" fmla="*/ 0 w 7086600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0" h="5562600">
                <a:moveTo>
                  <a:pt x="0" y="0"/>
                </a:moveTo>
                <a:lnTo>
                  <a:pt x="7086600" y="0"/>
                </a:lnTo>
                <a:lnTo>
                  <a:pt x="7086600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648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7205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Blue">
            <a:extLst>
              <a:ext uri="{FF2B5EF4-FFF2-40B4-BE49-F238E27FC236}">
                <a16:creationId xmlns:a16="http://schemas.microsoft.com/office/drawing/2014/main" id="{737C1824-F0F8-4696-B834-5E2D2D66B4B5}"/>
              </a:ext>
            </a:extLst>
          </p:cNvPr>
          <p:cNvSpPr/>
          <p:nvPr/>
        </p:nvSpPr>
        <p:spPr>
          <a:xfrm rot="11700000">
            <a:off x="-4544341" y="83911"/>
            <a:ext cx="15959221" cy="107083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4" name="Pink Purple">
            <a:extLst>
              <a:ext uri="{FF2B5EF4-FFF2-40B4-BE49-F238E27FC236}">
                <a16:creationId xmlns:a16="http://schemas.microsoft.com/office/drawing/2014/main" id="{500985AA-642B-4D7B-8B9E-2F84B87877A6}"/>
              </a:ext>
            </a:extLst>
          </p:cNvPr>
          <p:cNvSpPr/>
          <p:nvPr/>
        </p:nvSpPr>
        <p:spPr>
          <a:xfrm rot="900000">
            <a:off x="-2008543" y="-4096517"/>
            <a:ext cx="10503734" cy="939410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5" name="Purple">
            <a:extLst>
              <a:ext uri="{FF2B5EF4-FFF2-40B4-BE49-F238E27FC236}">
                <a16:creationId xmlns:a16="http://schemas.microsoft.com/office/drawing/2014/main" id="{448C279F-10E9-4C46-A814-3EAAE49164DB}"/>
              </a:ext>
            </a:extLst>
          </p:cNvPr>
          <p:cNvSpPr/>
          <p:nvPr/>
        </p:nvSpPr>
        <p:spPr>
          <a:xfrm rot="15300000">
            <a:off x="1207066" y="-4670724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6" name="Pink">
            <a:extLst>
              <a:ext uri="{FF2B5EF4-FFF2-40B4-BE49-F238E27FC236}">
                <a16:creationId xmlns:a16="http://schemas.microsoft.com/office/drawing/2014/main" id="{B4D9EABA-F71C-441A-8842-306D0D635336}"/>
              </a:ext>
            </a:extLst>
          </p:cNvPr>
          <p:cNvSpPr/>
          <p:nvPr/>
        </p:nvSpPr>
        <p:spPr>
          <a:xfrm rot="9000000">
            <a:off x="285211" y="-2546184"/>
            <a:ext cx="8538604" cy="763657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7" name="Light Blue">
            <a:extLst>
              <a:ext uri="{FF2B5EF4-FFF2-40B4-BE49-F238E27FC236}">
                <a16:creationId xmlns:a16="http://schemas.microsoft.com/office/drawing/2014/main" id="{DAAA02BD-934D-45D9-8BEE-7910C910F060}"/>
              </a:ext>
            </a:extLst>
          </p:cNvPr>
          <p:cNvSpPr/>
          <p:nvPr/>
        </p:nvSpPr>
        <p:spPr>
          <a:xfrm rot="15300000">
            <a:off x="3663172" y="-3280938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1D954-382A-4932-A144-A60611423025}"/>
              </a:ext>
            </a:extLst>
          </p:cNvPr>
          <p:cNvSpPr txBox="1"/>
          <p:nvPr/>
        </p:nvSpPr>
        <p:spPr>
          <a:xfrm rot="16200000">
            <a:off x="-706400" y="3213557"/>
            <a:ext cx="2193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E22C8D-264D-45DD-9727-631727A95C16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41EEE-8DEB-47CE-89B8-E9A1AFC49771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395E79-7464-461B-BAB4-E9EA0ED82658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5A810-B35F-40B2-B3E2-7125E4E901D6}"/>
              </a:ext>
            </a:extLst>
          </p:cNvPr>
          <p:cNvSpPr txBox="1"/>
          <p:nvPr/>
        </p:nvSpPr>
        <p:spPr>
          <a:xfrm rot="16200000">
            <a:off x="10547818" y="2927923"/>
            <a:ext cx="250741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1000" b="1">
                <a:solidFill>
                  <a:schemeClr val="bg1"/>
                </a:solidFill>
                <a:latin typeface="+mj-lt"/>
              </a:rPr>
              <a:t>Massive X</a:t>
            </a:r>
            <a:r>
              <a:rPr lang="en-US" sz="1000">
                <a:solidFill>
                  <a:schemeClr val="bg1"/>
                </a:solidFill>
              </a:rPr>
              <a:t> presentation to </a:t>
            </a:r>
            <a:r>
              <a:rPr lang="en-US" sz="1000" b="0">
                <a:solidFill>
                  <a:schemeClr val="bg1"/>
                </a:solidFill>
              </a:rPr>
              <a:t>DesignBall</a:t>
            </a:r>
            <a:r>
              <a:rPr lang="en-US" sz="1000">
                <a:solidFill>
                  <a:schemeClr val="bg1"/>
                </a:solidFill>
              </a:rPr>
              <a:t> team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402281-A71B-4254-9374-C33A92A607A8}"/>
              </a:ext>
            </a:extLst>
          </p:cNvPr>
          <p:cNvSpPr txBox="1">
            <a:spLocks/>
          </p:cNvSpPr>
          <p:nvPr/>
        </p:nvSpPr>
        <p:spPr>
          <a:xfrm>
            <a:off x="11702935" y="4438872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7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4EFB6-50AA-4D38-9D48-7BD5B45DDFBB}"/>
              </a:ext>
            </a:extLst>
          </p:cNvPr>
          <p:cNvSpPr/>
          <p:nvPr/>
        </p:nvSpPr>
        <p:spPr>
          <a:xfrm>
            <a:off x="213501" y="5977044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1FBF3C-CB21-415F-B45D-959770BDF22A}"/>
              </a:ext>
            </a:extLst>
          </p:cNvPr>
          <p:cNvSpPr/>
          <p:nvPr/>
        </p:nvSpPr>
        <p:spPr>
          <a:xfrm>
            <a:off x="213501" y="5659343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AE8D9-87AB-46BC-92A4-F4E9D7AC0FBA}"/>
              </a:ext>
            </a:extLst>
          </p:cNvPr>
          <p:cNvSpPr/>
          <p:nvPr/>
        </p:nvSpPr>
        <p:spPr>
          <a:xfrm>
            <a:off x="213501" y="6294746"/>
            <a:ext cx="38985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24E0D936-A358-44A0-8799-2857E707915C}"/>
              </a:ext>
            </a:extLst>
          </p:cNvPr>
          <p:cNvSpPr/>
          <p:nvPr/>
        </p:nvSpPr>
        <p:spPr>
          <a:xfrm>
            <a:off x="325196" y="6037649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FB9CC360-65F7-47B8-821F-29626B4BC244}"/>
              </a:ext>
            </a:extLst>
          </p:cNvPr>
          <p:cNvSpPr/>
          <p:nvPr/>
        </p:nvSpPr>
        <p:spPr>
          <a:xfrm>
            <a:off x="325196" y="5722264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E141DB3D-31D6-4A50-8649-C600099A9539}"/>
              </a:ext>
            </a:extLst>
          </p:cNvPr>
          <p:cNvSpPr/>
          <p:nvPr/>
        </p:nvSpPr>
        <p:spPr>
          <a:xfrm>
            <a:off x="325196" y="6353035"/>
            <a:ext cx="166459" cy="221974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8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9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092BF-1AD3-4EED-B795-F06DF62CC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8967" y="2339009"/>
            <a:ext cx="2640474" cy="3180522"/>
          </a:xfrm>
          <a:custGeom>
            <a:avLst/>
            <a:gdLst>
              <a:gd name="connsiteX0" fmla="*/ 0 w 5281636"/>
              <a:gd name="connsiteY0" fmla="*/ 0 h 6361043"/>
              <a:gd name="connsiteX1" fmla="*/ 5281636 w 5281636"/>
              <a:gd name="connsiteY1" fmla="*/ 0 h 6361043"/>
              <a:gd name="connsiteX2" fmla="*/ 5281636 w 5281636"/>
              <a:gd name="connsiteY2" fmla="*/ 6361043 h 6361043"/>
              <a:gd name="connsiteX3" fmla="*/ 0 w 5281636"/>
              <a:gd name="connsiteY3" fmla="*/ 6361043 h 63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1636" h="6361043">
                <a:moveTo>
                  <a:pt x="0" y="0"/>
                </a:moveTo>
                <a:lnTo>
                  <a:pt x="5281636" y="0"/>
                </a:lnTo>
                <a:lnTo>
                  <a:pt x="5281636" y="6361043"/>
                </a:lnTo>
                <a:lnTo>
                  <a:pt x="0" y="636104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6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B769ED-0865-45A5-ABE8-9D05C196F6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61979" y="1941170"/>
            <a:ext cx="1759559" cy="2928133"/>
          </a:xfrm>
          <a:custGeom>
            <a:avLst/>
            <a:gdLst>
              <a:gd name="connsiteX0" fmla="*/ 0 w 3519577"/>
              <a:gd name="connsiteY0" fmla="*/ 0 h 5856265"/>
              <a:gd name="connsiteX1" fmla="*/ 3519577 w 3519577"/>
              <a:gd name="connsiteY1" fmla="*/ 0 h 5856265"/>
              <a:gd name="connsiteX2" fmla="*/ 3519577 w 3519577"/>
              <a:gd name="connsiteY2" fmla="*/ 5856265 h 5856265"/>
              <a:gd name="connsiteX3" fmla="*/ 0 w 3519577"/>
              <a:gd name="connsiteY3" fmla="*/ 5856265 h 585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577" h="5856265">
                <a:moveTo>
                  <a:pt x="0" y="0"/>
                </a:moveTo>
                <a:lnTo>
                  <a:pt x="3519577" y="0"/>
                </a:lnTo>
                <a:lnTo>
                  <a:pt x="3519577" y="5856265"/>
                </a:lnTo>
                <a:lnTo>
                  <a:pt x="0" y="585626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91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3F1F1D-6D2E-4F08-A2CD-2E7961E092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33" y="3907766"/>
            <a:ext cx="1453643" cy="974785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94D55A-ADF5-4403-B482-3A8AFE2E6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83138" y="3907766"/>
            <a:ext cx="1453643" cy="974785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D939F3-6A44-4BC2-8AC8-68C3030AC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87643" y="3907766"/>
            <a:ext cx="1453643" cy="974785"/>
          </a:xfrm>
          <a:custGeom>
            <a:avLst/>
            <a:gdLst>
              <a:gd name="connsiteX0" fmla="*/ 0 w 2907665"/>
              <a:gd name="connsiteY0" fmla="*/ 0 h 1949570"/>
              <a:gd name="connsiteX1" fmla="*/ 2907665 w 2907665"/>
              <a:gd name="connsiteY1" fmla="*/ 0 h 1949570"/>
              <a:gd name="connsiteX2" fmla="*/ 2907665 w 2907665"/>
              <a:gd name="connsiteY2" fmla="*/ 1949570 h 1949570"/>
              <a:gd name="connsiteX3" fmla="*/ 0 w 2907665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5" h="1949570">
                <a:moveTo>
                  <a:pt x="0" y="0"/>
                </a:moveTo>
                <a:lnTo>
                  <a:pt x="2907665" y="0"/>
                </a:lnTo>
                <a:lnTo>
                  <a:pt x="2907665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3BE5DC-575D-458A-A462-CB182A3126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92147" y="3907766"/>
            <a:ext cx="1453643" cy="974785"/>
          </a:xfrm>
          <a:custGeom>
            <a:avLst/>
            <a:gdLst>
              <a:gd name="connsiteX0" fmla="*/ 0 w 2907664"/>
              <a:gd name="connsiteY0" fmla="*/ 0 h 1949570"/>
              <a:gd name="connsiteX1" fmla="*/ 2907664 w 2907664"/>
              <a:gd name="connsiteY1" fmla="*/ 0 h 1949570"/>
              <a:gd name="connsiteX2" fmla="*/ 2907664 w 2907664"/>
              <a:gd name="connsiteY2" fmla="*/ 1949570 h 1949570"/>
              <a:gd name="connsiteX3" fmla="*/ 0 w 2907664"/>
              <a:gd name="connsiteY3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64" h="1949570">
                <a:moveTo>
                  <a:pt x="0" y="0"/>
                </a:moveTo>
                <a:lnTo>
                  <a:pt x="2907664" y="0"/>
                </a:lnTo>
                <a:lnTo>
                  <a:pt x="2907664" y="1949570"/>
                </a:lnTo>
                <a:lnTo>
                  <a:pt x="0" y="194957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78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F41E6CD-D98C-45A9-B075-D3EFA6065F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7111" y="1885950"/>
            <a:ext cx="1492849" cy="1493044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DC06CD3-0560-4D25-A9DC-880346B68C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4900" y="1885950"/>
            <a:ext cx="1492849" cy="1493044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7195AAD-4B74-4C98-9F16-45CCBCB6B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07111" y="3536159"/>
            <a:ext cx="1492849" cy="1493044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8F48BFD-378F-4EB9-A268-62E8E22DA9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4900" y="3536159"/>
            <a:ext cx="1492849" cy="1493044"/>
          </a:xfrm>
          <a:custGeom>
            <a:avLst/>
            <a:gdLst>
              <a:gd name="connsiteX0" fmla="*/ 0 w 2986087"/>
              <a:gd name="connsiteY0" fmla="*/ 0 h 2986087"/>
              <a:gd name="connsiteX1" fmla="*/ 2986087 w 2986087"/>
              <a:gd name="connsiteY1" fmla="*/ 0 h 2986087"/>
              <a:gd name="connsiteX2" fmla="*/ 2986087 w 2986087"/>
              <a:gd name="connsiteY2" fmla="*/ 2986087 h 2986087"/>
              <a:gd name="connsiteX3" fmla="*/ 0 w 2986087"/>
              <a:gd name="connsiteY3" fmla="*/ 2986087 h 29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087" h="2986087">
                <a:moveTo>
                  <a:pt x="0" y="0"/>
                </a:moveTo>
                <a:lnTo>
                  <a:pt x="2986087" y="0"/>
                </a:lnTo>
                <a:lnTo>
                  <a:pt x="2986087" y="2986087"/>
                </a:lnTo>
                <a:lnTo>
                  <a:pt x="0" y="29860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1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3012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2" y="3495977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32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412" y="776288"/>
            <a:ext cx="5171855" cy="5305426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42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871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129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67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6501" y="1057275"/>
            <a:ext cx="4704737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759" y="1057275"/>
            <a:ext cx="4704737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078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0414" y="776287"/>
            <a:ext cx="5189844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1078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2681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-8443912"/>
            <a:ext cx="1062851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6675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4278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9397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4516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9635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4278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397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4516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39635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125" y="119317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114" y="119317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7125" y="359313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0114" y="359313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429000"/>
            <a:ext cx="2638804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4804" y="647700"/>
            <a:ext cx="2675454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3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09" y="160733"/>
            <a:ext cx="10515600" cy="45245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11449859" y="182249"/>
            <a:ext cx="374307" cy="328295"/>
          </a:xfrm>
          <a:prstGeom prst="rect">
            <a:avLst/>
          </a:prstGeom>
        </p:spPr>
        <p:txBody>
          <a:bodyPr vert="horz" wrap="none" lIns="121904" tIns="60952" rIns="121904" bIns="6095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731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68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095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6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27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37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48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23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23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92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09" y="160733"/>
            <a:ext cx="10515600" cy="45245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11449859" y="182249"/>
            <a:ext cx="374307" cy="328295"/>
          </a:xfrm>
          <a:prstGeom prst="rect">
            <a:avLst/>
          </a:prstGeom>
        </p:spPr>
        <p:txBody>
          <a:bodyPr vert="horz" wrap="none" lIns="121904" tIns="60952" rIns="121904" bIns="6095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rPr>
              <a:pPr algn="l"/>
              <a:t>‹#›</a:t>
            </a:fld>
            <a:endParaRPr lang="en-US" sz="1200" dirty="0">
              <a:solidFill>
                <a:schemeClr val="tx1"/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079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663464" y="0"/>
            <a:ext cx="9528536" cy="6858000"/>
          </a:xfrm>
          <a:prstGeom prst="rect">
            <a:avLst/>
          </a:prstGeom>
          <a:pattFill prst="pct5">
            <a:fgClr>
              <a:srgbClr val="DEE2E4"/>
            </a:fgClr>
            <a:bgClr>
              <a:srgbClr val="A0ACB1"/>
            </a:bgClr>
          </a:pattFill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56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43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31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27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04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3844"/>
            <a:ext cx="10970948" cy="114432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428EA0-31DF-DC4A-83B9-6B751C9610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C0F4A-DFB0-DB4B-95EE-87D643F81B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47D35-A3C0-ED41-A84F-8820B00FD02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C41D-9AAC-C741-921E-2D9A318A674D}" type="slidenum">
              <a:rPr lang="en-US" altLang="en-UA"/>
              <a:pPr>
                <a:defRPr/>
              </a:pPr>
              <a:t>‹#›</a:t>
            </a:fld>
            <a:endParaRPr lang="en-US" altLang="en-UA"/>
          </a:p>
        </p:txBody>
      </p:sp>
    </p:spTree>
    <p:extLst>
      <p:ext uri="{BB962C8B-B14F-4D97-AF65-F5344CB8AC3E}">
        <p14:creationId xmlns:p14="http://schemas.microsoft.com/office/powerpoint/2010/main" val="266009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solidFill>
          <a:srgbClr val="F0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865" y="273844"/>
            <a:ext cx="10970948" cy="11443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09F4AA-BC66-B34D-8B52-8829564F6C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8802EB-C053-E241-8282-EDE63CD88B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7B4E5-CBB1-7046-8F29-C4E99367BC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E16D-E3D4-2D4C-BDAA-E36D22C8264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0198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F135E-3AD9-41EC-92CC-A474A06DAF83}" type="datetime1">
              <a:rPr lang="ru-RU" noProof="0" smtClean="0"/>
              <a:t>31.10.2023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629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7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8960" y="3617088"/>
            <a:ext cx="1281061" cy="1542737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199" y="503585"/>
            <a:ext cx="1869580" cy="1855686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0055" y="4461938"/>
            <a:ext cx="1869580" cy="1084781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4024" y="3731007"/>
            <a:ext cx="1231893" cy="1205416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6525" y="5170141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185" y="1041102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3598" y="3608296"/>
            <a:ext cx="1995716" cy="1360940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96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62168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3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9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3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60575" y="251257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77423" y="284578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80191" y="4288872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3446134" y="308710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805022" y="455708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0192" y="599542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51805" y="1941447"/>
            <a:ext cx="5288390" cy="2975107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2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795324" y="-2019910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98700" y="-5940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002077" y="83177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2594" y="-147069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95970" y="-4485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07095" y="136549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11794" y="27844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309" y="-1058251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54685" y="36759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58062" y="179343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9186" y="3203785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573886" y="462275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C4756-A1C2-44BF-ABD8-7A6C5BF9D22D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2326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483D13-6DD3-40B5-B94A-22A72B88E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8960" y="3617088"/>
            <a:ext cx="1281061" cy="1542737"/>
          </a:xfrm>
          <a:custGeom>
            <a:avLst/>
            <a:gdLst>
              <a:gd name="connsiteX0" fmla="*/ 0 w 2562456"/>
              <a:gd name="connsiteY0" fmla="*/ 0 h 3085473"/>
              <a:gd name="connsiteX1" fmla="*/ 2562456 w 2562456"/>
              <a:gd name="connsiteY1" fmla="*/ 0 h 3085473"/>
              <a:gd name="connsiteX2" fmla="*/ 2562456 w 2562456"/>
              <a:gd name="connsiteY2" fmla="*/ 3085473 h 3085473"/>
              <a:gd name="connsiteX3" fmla="*/ 0 w 2562456"/>
              <a:gd name="connsiteY3" fmla="*/ 3085473 h 308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456" h="3085473">
                <a:moveTo>
                  <a:pt x="0" y="0"/>
                </a:moveTo>
                <a:lnTo>
                  <a:pt x="2562456" y="0"/>
                </a:lnTo>
                <a:lnTo>
                  <a:pt x="2562456" y="3085473"/>
                </a:lnTo>
                <a:lnTo>
                  <a:pt x="0" y="308547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23C6C0-40B2-4B91-8B1C-E3376A7BC5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9199" y="503585"/>
            <a:ext cx="1869580" cy="1855686"/>
          </a:xfrm>
          <a:custGeom>
            <a:avLst/>
            <a:gdLst>
              <a:gd name="connsiteX0" fmla="*/ 0 w 3739647"/>
              <a:gd name="connsiteY0" fmla="*/ 0 h 3711371"/>
              <a:gd name="connsiteX1" fmla="*/ 3739647 w 3739647"/>
              <a:gd name="connsiteY1" fmla="*/ 0 h 3711371"/>
              <a:gd name="connsiteX2" fmla="*/ 3739647 w 3739647"/>
              <a:gd name="connsiteY2" fmla="*/ 3711371 h 3711371"/>
              <a:gd name="connsiteX3" fmla="*/ 0 w 3739647"/>
              <a:gd name="connsiteY3" fmla="*/ 3711371 h 37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3711371">
                <a:moveTo>
                  <a:pt x="0" y="0"/>
                </a:moveTo>
                <a:lnTo>
                  <a:pt x="3739647" y="0"/>
                </a:lnTo>
                <a:lnTo>
                  <a:pt x="3739647" y="3711371"/>
                </a:lnTo>
                <a:lnTo>
                  <a:pt x="0" y="371137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AAA611-0D8A-4CBD-84B9-375447BB51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0055" y="4461938"/>
            <a:ext cx="1869580" cy="1084781"/>
          </a:xfrm>
          <a:custGeom>
            <a:avLst/>
            <a:gdLst>
              <a:gd name="connsiteX0" fmla="*/ 0 w 3739647"/>
              <a:gd name="connsiteY0" fmla="*/ 0 h 2169562"/>
              <a:gd name="connsiteX1" fmla="*/ 3739647 w 3739647"/>
              <a:gd name="connsiteY1" fmla="*/ 0 h 2169562"/>
              <a:gd name="connsiteX2" fmla="*/ 3739647 w 3739647"/>
              <a:gd name="connsiteY2" fmla="*/ 2169562 h 2169562"/>
              <a:gd name="connsiteX3" fmla="*/ 0 w 3739647"/>
              <a:gd name="connsiteY3" fmla="*/ 2169562 h 216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647" h="2169562">
                <a:moveTo>
                  <a:pt x="0" y="0"/>
                </a:moveTo>
                <a:lnTo>
                  <a:pt x="3739647" y="0"/>
                </a:lnTo>
                <a:lnTo>
                  <a:pt x="3739647" y="2169562"/>
                </a:lnTo>
                <a:lnTo>
                  <a:pt x="0" y="216956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E5DA75-D57A-445B-800D-4D886BEE4E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14024" y="3731007"/>
            <a:ext cx="1231893" cy="1205416"/>
          </a:xfrm>
          <a:custGeom>
            <a:avLst/>
            <a:gdLst>
              <a:gd name="connsiteX0" fmla="*/ 0 w 2464106"/>
              <a:gd name="connsiteY0" fmla="*/ 0 h 2410831"/>
              <a:gd name="connsiteX1" fmla="*/ 2464106 w 2464106"/>
              <a:gd name="connsiteY1" fmla="*/ 0 h 2410831"/>
              <a:gd name="connsiteX2" fmla="*/ 2464106 w 2464106"/>
              <a:gd name="connsiteY2" fmla="*/ 2410831 h 2410831"/>
              <a:gd name="connsiteX3" fmla="*/ 0 w 2464106"/>
              <a:gd name="connsiteY3" fmla="*/ 2410831 h 241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4106" h="2410831">
                <a:moveTo>
                  <a:pt x="0" y="0"/>
                </a:moveTo>
                <a:lnTo>
                  <a:pt x="2464106" y="0"/>
                </a:lnTo>
                <a:lnTo>
                  <a:pt x="2464106" y="2410831"/>
                </a:lnTo>
                <a:lnTo>
                  <a:pt x="0" y="241083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E21332-A97F-43A7-8DF8-072F9064AA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6525" y="5170141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AD58F5-2ECB-43D8-994C-B84B1B33D3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7185" y="1041102"/>
            <a:ext cx="1995716" cy="1122590"/>
          </a:xfrm>
          <a:custGeom>
            <a:avLst/>
            <a:gdLst>
              <a:gd name="connsiteX0" fmla="*/ 0 w 3991951"/>
              <a:gd name="connsiteY0" fmla="*/ 0 h 2245180"/>
              <a:gd name="connsiteX1" fmla="*/ 3991951 w 3991951"/>
              <a:gd name="connsiteY1" fmla="*/ 0 h 2245180"/>
              <a:gd name="connsiteX2" fmla="*/ 3991951 w 3991951"/>
              <a:gd name="connsiteY2" fmla="*/ 2245180 h 2245180"/>
              <a:gd name="connsiteX3" fmla="*/ 0 w 3991951"/>
              <a:gd name="connsiteY3" fmla="*/ 2245180 h 224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245180">
                <a:moveTo>
                  <a:pt x="0" y="0"/>
                </a:moveTo>
                <a:lnTo>
                  <a:pt x="3991951" y="0"/>
                </a:lnTo>
                <a:lnTo>
                  <a:pt x="3991951" y="2245180"/>
                </a:lnTo>
                <a:lnTo>
                  <a:pt x="0" y="224518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D9641E-A634-4742-98B2-F131FBB94E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3598" y="3608296"/>
            <a:ext cx="1995716" cy="1360940"/>
          </a:xfrm>
          <a:custGeom>
            <a:avLst/>
            <a:gdLst>
              <a:gd name="connsiteX0" fmla="*/ 0 w 3991951"/>
              <a:gd name="connsiteY0" fmla="*/ 0 h 2721879"/>
              <a:gd name="connsiteX1" fmla="*/ 3991951 w 3991951"/>
              <a:gd name="connsiteY1" fmla="*/ 0 h 2721879"/>
              <a:gd name="connsiteX2" fmla="*/ 3991951 w 3991951"/>
              <a:gd name="connsiteY2" fmla="*/ 2721879 h 2721879"/>
              <a:gd name="connsiteX3" fmla="*/ 0 w 3991951"/>
              <a:gd name="connsiteY3" fmla="*/ 2721879 h 27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951" h="2721879">
                <a:moveTo>
                  <a:pt x="0" y="0"/>
                </a:moveTo>
                <a:lnTo>
                  <a:pt x="3991951" y="0"/>
                </a:lnTo>
                <a:lnTo>
                  <a:pt x="3991951" y="2721879"/>
                </a:lnTo>
                <a:lnTo>
                  <a:pt x="0" y="272187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6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EDC9F4-A7C4-4676-AB6E-7148F85809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2823488"/>
              <a:gd name="connsiteY0" fmla="*/ 0 h 13716000"/>
              <a:gd name="connsiteX1" fmla="*/ 22823488 w 22823488"/>
              <a:gd name="connsiteY1" fmla="*/ 0 h 13716000"/>
              <a:gd name="connsiteX2" fmla="*/ 22823488 w 22823488"/>
              <a:gd name="connsiteY2" fmla="*/ 13716000 h 13716000"/>
              <a:gd name="connsiteX3" fmla="*/ 0 w 2282348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3488" h="13716000">
                <a:moveTo>
                  <a:pt x="0" y="0"/>
                </a:moveTo>
                <a:lnTo>
                  <a:pt x="22823488" y="0"/>
                </a:lnTo>
                <a:lnTo>
                  <a:pt x="22823488" y="13716000"/>
                </a:lnTo>
                <a:lnTo>
                  <a:pt x="0" y="13716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948602-5320-4DCD-94A3-2CB80716ED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647700"/>
            <a:ext cx="10628516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0F4C81-9939-41D0-86EF-EA52E53D1D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7269" y="1119808"/>
            <a:ext cx="2537461" cy="2537791"/>
          </a:xfrm>
          <a:custGeom>
            <a:avLst/>
            <a:gdLst>
              <a:gd name="connsiteX0" fmla="*/ 2537791 w 5075582"/>
              <a:gd name="connsiteY0" fmla="*/ 0 h 5075582"/>
              <a:gd name="connsiteX1" fmla="*/ 5075582 w 5075582"/>
              <a:gd name="connsiteY1" fmla="*/ 2537791 h 5075582"/>
              <a:gd name="connsiteX2" fmla="*/ 2537791 w 5075582"/>
              <a:gd name="connsiteY2" fmla="*/ 5075582 h 5075582"/>
              <a:gd name="connsiteX3" fmla="*/ 0 w 5075582"/>
              <a:gd name="connsiteY3" fmla="*/ 2537791 h 5075582"/>
              <a:gd name="connsiteX4" fmla="*/ 2537791 w 5075582"/>
              <a:gd name="connsiteY4" fmla="*/ 0 h 50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5582" h="5075582">
                <a:moveTo>
                  <a:pt x="2537791" y="0"/>
                </a:moveTo>
                <a:cubicBezTo>
                  <a:pt x="3939374" y="0"/>
                  <a:pt x="5075582" y="1136208"/>
                  <a:pt x="5075582" y="2537791"/>
                </a:cubicBezTo>
                <a:cubicBezTo>
                  <a:pt x="5075582" y="3939374"/>
                  <a:pt x="3939374" y="5075582"/>
                  <a:pt x="2537791" y="5075582"/>
                </a:cubicBezTo>
                <a:cubicBezTo>
                  <a:pt x="1136208" y="5075582"/>
                  <a:pt x="0" y="3939374"/>
                  <a:pt x="0" y="2537791"/>
                </a:cubicBezTo>
                <a:cubicBezTo>
                  <a:pt x="0" y="1136208"/>
                  <a:pt x="1136208" y="0"/>
                  <a:pt x="25377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7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0EE7DA-954F-470F-B4FB-970B10427B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197" y="1082616"/>
            <a:ext cx="3139606" cy="4692770"/>
          </a:xfrm>
          <a:custGeom>
            <a:avLst/>
            <a:gdLst>
              <a:gd name="connsiteX0" fmla="*/ 0 w 6280030"/>
              <a:gd name="connsiteY0" fmla="*/ 0 h 9385539"/>
              <a:gd name="connsiteX1" fmla="*/ 6280030 w 6280030"/>
              <a:gd name="connsiteY1" fmla="*/ 0 h 9385539"/>
              <a:gd name="connsiteX2" fmla="*/ 6280030 w 6280030"/>
              <a:gd name="connsiteY2" fmla="*/ 9385539 h 9385539"/>
              <a:gd name="connsiteX3" fmla="*/ 0 w 6280030"/>
              <a:gd name="connsiteY3" fmla="*/ 9385539 h 93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0030" h="9385539">
                <a:moveTo>
                  <a:pt x="0" y="0"/>
                </a:moveTo>
                <a:lnTo>
                  <a:pt x="6280030" y="0"/>
                </a:lnTo>
                <a:lnTo>
                  <a:pt x="6280030" y="9385539"/>
                </a:lnTo>
                <a:lnTo>
                  <a:pt x="0" y="938553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dist="266700" dir="2700000" algn="tl" rotWithShape="0">
              <a:prstClr val="black">
                <a:alpha val="23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02246 -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8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B2A7E9-3614-483C-A98C-8ECE0BE80B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6788" y="647700"/>
            <a:ext cx="7793470" cy="5524500"/>
          </a:xfrm>
          <a:custGeom>
            <a:avLst/>
            <a:gdLst>
              <a:gd name="connsiteX0" fmla="*/ 0 w 21259800"/>
              <a:gd name="connsiteY0" fmla="*/ 0 h 11049000"/>
              <a:gd name="connsiteX1" fmla="*/ 21259800 w 21259800"/>
              <a:gd name="connsiteY1" fmla="*/ 0 h 11049000"/>
              <a:gd name="connsiteX2" fmla="*/ 21259800 w 21259800"/>
              <a:gd name="connsiteY2" fmla="*/ 11049000 h 11049000"/>
              <a:gd name="connsiteX3" fmla="*/ 0 w 212598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11049000"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B06C0-CBE8-405B-8A49-1EDA08527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6817" y="1035169"/>
            <a:ext cx="3476803" cy="4917057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13DB9B-D378-4E6B-8FA4-452DF397F2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5314258" cy="6858000"/>
          </a:xfrm>
          <a:custGeom>
            <a:avLst/>
            <a:gdLst>
              <a:gd name="connsiteX0" fmla="*/ 0 w 10629900"/>
              <a:gd name="connsiteY0" fmla="*/ 0 h 13715999"/>
              <a:gd name="connsiteX1" fmla="*/ 10629900 w 10629900"/>
              <a:gd name="connsiteY1" fmla="*/ 0 h 13715999"/>
              <a:gd name="connsiteX2" fmla="*/ 10629900 w 10629900"/>
              <a:gd name="connsiteY2" fmla="*/ 13715999 h 13715999"/>
              <a:gd name="connsiteX3" fmla="*/ 0 w 106299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900" h="13715999">
                <a:moveTo>
                  <a:pt x="0" y="0"/>
                </a:moveTo>
                <a:lnTo>
                  <a:pt x="10629900" y="0"/>
                </a:lnTo>
                <a:lnTo>
                  <a:pt x="10629900" y="13715999"/>
                </a:lnTo>
                <a:lnTo>
                  <a:pt x="0" y="137159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51805" y="1941447"/>
            <a:ext cx="5288390" cy="2975107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accent3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08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75">
            <a:extLst>
              <a:ext uri="{FF2B5EF4-FFF2-40B4-BE49-F238E27FC236}">
                <a16:creationId xmlns:a16="http://schemas.microsoft.com/office/drawing/2014/main" id="{E663C24A-6D61-4CE5-B812-FEFFD014239B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-657118" y="-149065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9" name="Picture Placeholder 75">
            <a:extLst>
              <a:ext uri="{FF2B5EF4-FFF2-40B4-BE49-F238E27FC236}">
                <a16:creationId xmlns:a16="http://schemas.microsoft.com/office/drawing/2014/main" id="{FC0F3EFD-29EA-4CF3-945D-F2BDFE1089BA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-2891069" y="-23119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75">
            <a:extLst>
              <a:ext uri="{FF2B5EF4-FFF2-40B4-BE49-F238E27FC236}">
                <a16:creationId xmlns:a16="http://schemas.microsoft.com/office/drawing/2014/main" id="{03EDB8AD-F804-43C3-A0D1-C12D7225E29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1728774" y="-113977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2" name="Picture Placeholder 75">
            <a:extLst>
              <a:ext uri="{FF2B5EF4-FFF2-40B4-BE49-F238E27FC236}">
                <a16:creationId xmlns:a16="http://schemas.microsoft.com/office/drawing/2014/main" id="{C5D21686-787F-4D1D-8E80-E2508F394D2B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-505177" y="11968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3" name="Picture Placeholder 75">
            <a:extLst>
              <a:ext uri="{FF2B5EF4-FFF2-40B4-BE49-F238E27FC236}">
                <a16:creationId xmlns:a16="http://schemas.microsoft.com/office/drawing/2014/main" id="{A4D6FD94-3DFB-4DD1-A3E1-05F00BC1540C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-2739128" y="137914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75">
            <a:extLst>
              <a:ext uri="{FF2B5EF4-FFF2-40B4-BE49-F238E27FC236}">
                <a16:creationId xmlns:a16="http://schemas.microsoft.com/office/drawing/2014/main" id="{6CAD025C-A654-4C88-A249-7079110D412A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3949279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75">
            <a:extLst>
              <a:ext uri="{FF2B5EF4-FFF2-40B4-BE49-F238E27FC236}">
                <a16:creationId xmlns:a16="http://schemas.microsoft.com/office/drawing/2014/main" id="{7D2A6AB2-B1B6-4E6E-A516-1624DC823BCE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715328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75">
            <a:extLst>
              <a:ext uri="{FF2B5EF4-FFF2-40B4-BE49-F238E27FC236}">
                <a16:creationId xmlns:a16="http://schemas.microsoft.com/office/drawing/2014/main" id="{9DD0859E-1EE8-4927-8BB2-F5754D3BD7BB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-518622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1" name="Picture Placeholder 75">
            <a:extLst>
              <a:ext uri="{FF2B5EF4-FFF2-40B4-BE49-F238E27FC236}">
                <a16:creationId xmlns:a16="http://schemas.microsoft.com/office/drawing/2014/main" id="{F9FC8C08-0383-4EC2-82BB-1133D3D229E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-2752573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07EBF97-CA98-44E9-938D-F451E62350C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6942516" y="-68660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3D16D7ED-FD8B-4316-A459-2B2FB95393A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708566" y="57285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0CDD9022-DE91-4943-A173-2B143DF81A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474615" y="183231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ABE95176-571E-450E-92C4-6C81EA4C7A3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240664" y="309176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75">
            <a:extLst>
              <a:ext uri="{FF2B5EF4-FFF2-40B4-BE49-F238E27FC236}">
                <a16:creationId xmlns:a16="http://schemas.microsoft.com/office/drawing/2014/main" id="{3EFAEF24-F8F9-40CF-94FB-D6695C184868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-1993286" y="435122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672465" y="-53115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FEAB132E-72A8-4AAE-84A4-48B1A95CEE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438514" y="7283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243FAE32-B9F4-4AE7-AE82-22570A22956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5204564" y="19877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2DB54D1-378A-4542-9D02-E25B5BADC3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2970613" y="32472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8FFD3707-289A-4097-A634-5DFE56AC06F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36662" y="45066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54A7639C-C713-48A6-BCBD-272206505DD0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-1497288" y="5766134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EADC1BA6-7445-4738-896F-F25E3B51C125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10280074" y="81369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C2B339F4-9FE6-4B11-BADC-2E50B1ADD1F5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8046124" y="207314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5">
            <a:extLst>
              <a:ext uri="{FF2B5EF4-FFF2-40B4-BE49-F238E27FC236}">
                <a16:creationId xmlns:a16="http://schemas.microsoft.com/office/drawing/2014/main" id="{FFE71006-16E5-457F-9B4E-4C8C74041CF2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812173" y="3332606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6DDB9485-9DF7-49C5-ADFC-F845200EBD64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578222" y="459206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C2FEBF29-F3C4-44EB-A394-6B97F83C159B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344272" y="58515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3" name="Picture Placeholder 75">
            <a:extLst>
              <a:ext uri="{FF2B5EF4-FFF2-40B4-BE49-F238E27FC236}">
                <a16:creationId xmlns:a16="http://schemas.microsoft.com/office/drawing/2014/main" id="{2F015E8F-22EA-4453-8367-140895DC3255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10348604" y="245607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4" name="Picture Placeholder 75">
            <a:extLst>
              <a:ext uri="{FF2B5EF4-FFF2-40B4-BE49-F238E27FC236}">
                <a16:creationId xmlns:a16="http://schemas.microsoft.com/office/drawing/2014/main" id="{38BD2839-9FD8-4A47-8C6C-BA555D30B060}"/>
              </a:ext>
            </a:extLst>
          </p:cNvPr>
          <p:cNvSpPr>
            <a:spLocks noGrp="1" noChangeAspect="1"/>
          </p:cNvSpPr>
          <p:nvPr>
            <p:ph type="pic" sz="quarter" idx="63"/>
          </p:nvPr>
        </p:nvSpPr>
        <p:spPr>
          <a:xfrm>
            <a:off x="8114654" y="3715532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5" name="Picture Placeholder 75">
            <a:extLst>
              <a:ext uri="{FF2B5EF4-FFF2-40B4-BE49-F238E27FC236}">
                <a16:creationId xmlns:a16="http://schemas.microsoft.com/office/drawing/2014/main" id="{36034C35-1CBE-46E5-9904-EDC510CB644A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5880703" y="4974989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6" name="Picture Placeholder 75">
            <a:extLst>
              <a:ext uri="{FF2B5EF4-FFF2-40B4-BE49-F238E27FC236}">
                <a16:creationId xmlns:a16="http://schemas.microsoft.com/office/drawing/2014/main" id="{507BEDBC-9F75-40C5-8467-AA2A8746E709}"/>
              </a:ext>
            </a:extLst>
          </p:cNvPr>
          <p:cNvSpPr>
            <a:spLocks noGrp="1" noChangeAspect="1"/>
          </p:cNvSpPr>
          <p:nvPr>
            <p:ph type="pic" sz="quarter" idx="65"/>
          </p:nvPr>
        </p:nvSpPr>
        <p:spPr>
          <a:xfrm>
            <a:off x="3646752" y="6234445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9" name="Picture Placeholder 75">
            <a:extLst>
              <a:ext uri="{FF2B5EF4-FFF2-40B4-BE49-F238E27FC236}">
                <a16:creationId xmlns:a16="http://schemas.microsoft.com/office/drawing/2014/main" id="{AECDF11A-996B-4276-B504-5061846D862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10536718" y="4037823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0" name="Picture Placeholder 75">
            <a:extLst>
              <a:ext uri="{FF2B5EF4-FFF2-40B4-BE49-F238E27FC236}">
                <a16:creationId xmlns:a16="http://schemas.microsoft.com/office/drawing/2014/main" id="{18FFBB60-78C0-41D6-B988-AE90BC50278F}"/>
              </a:ext>
            </a:extLst>
          </p:cNvPr>
          <p:cNvSpPr>
            <a:spLocks noGrp="1" noChangeAspect="1"/>
          </p:cNvSpPr>
          <p:nvPr>
            <p:ph type="pic" sz="quarter" idx="69"/>
          </p:nvPr>
        </p:nvSpPr>
        <p:spPr>
          <a:xfrm>
            <a:off x="8302767" y="529728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1" name="Picture Placeholder 75">
            <a:extLst>
              <a:ext uri="{FF2B5EF4-FFF2-40B4-BE49-F238E27FC236}">
                <a16:creationId xmlns:a16="http://schemas.microsoft.com/office/drawing/2014/main" id="{157843DF-2840-468E-B1B3-C729FF5281C6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068817" y="655673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5" name="Picture Placeholder 75">
            <a:extLst>
              <a:ext uri="{FF2B5EF4-FFF2-40B4-BE49-F238E27FC236}">
                <a16:creationId xmlns:a16="http://schemas.microsoft.com/office/drawing/2014/main" id="{8DF2D5D1-AC63-4DDD-BF20-41ACF22FCE4B}"/>
              </a:ext>
            </a:extLst>
          </p:cNvPr>
          <p:cNvSpPr>
            <a:spLocks noGrp="1" noChangeAspect="1"/>
          </p:cNvSpPr>
          <p:nvPr>
            <p:ph type="pic" sz="quarter" idx="74"/>
          </p:nvPr>
        </p:nvSpPr>
        <p:spPr>
          <a:xfrm>
            <a:off x="11051634" y="5464020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6" name="Picture Placeholder 75">
            <a:extLst>
              <a:ext uri="{FF2B5EF4-FFF2-40B4-BE49-F238E27FC236}">
                <a16:creationId xmlns:a16="http://schemas.microsoft.com/office/drawing/2014/main" id="{3932DA6D-A9C7-4444-87EB-1B1FFD57213B}"/>
              </a:ext>
            </a:extLst>
          </p:cNvPr>
          <p:cNvSpPr>
            <a:spLocks noGrp="1" noChangeAspect="1"/>
          </p:cNvSpPr>
          <p:nvPr>
            <p:ph type="pic" sz="quarter" idx="75"/>
          </p:nvPr>
        </p:nvSpPr>
        <p:spPr>
          <a:xfrm>
            <a:off x="8817684" y="6723477"/>
            <a:ext cx="3283674" cy="1847308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914400" dist="495300" dir="8100000" algn="ctr" rotWithShape="0">
              <a:schemeClr val="tx1">
                <a:lumMod val="75000"/>
                <a:lumOff val="25000"/>
                <a:alpha val="14000"/>
              </a:schemeClr>
            </a:outerShdw>
          </a:effectLst>
          <a:scene3d>
            <a:camera prst="orthographicFront">
              <a:rot lat="19800000" lon="18600000" rev="3600000"/>
            </a:camera>
            <a:lightRig rig="chilly" dir="t"/>
          </a:scene3d>
          <a:sp3d extrusionH="31750" prstMaterial="plastic"/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4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1" grpId="0" animBg="1"/>
      <p:bldP spid="42" grpId="0" animBg="1"/>
      <p:bldP spid="43" grpId="0" animBg="1"/>
      <p:bldP spid="28" grpId="0" animBg="1"/>
      <p:bldP spid="29" grpId="0" animBg="1"/>
      <p:bldP spid="30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5" grpId="0" animBg="1"/>
      <p:bldP spid="6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60575" y="251257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Picture Placeholder 75">
            <a:extLst>
              <a:ext uri="{FF2B5EF4-FFF2-40B4-BE49-F238E27FC236}">
                <a16:creationId xmlns:a16="http://schemas.microsoft.com/office/drawing/2014/main" id="{B73DCDD3-849B-48E9-9914-DC8C6C49302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77423" y="284578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Picture Placeholder 75">
            <a:extLst>
              <a:ext uri="{FF2B5EF4-FFF2-40B4-BE49-F238E27FC236}">
                <a16:creationId xmlns:a16="http://schemas.microsoft.com/office/drawing/2014/main" id="{8083A199-38E5-4ACB-BD72-CEC6E71018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80191" y="4288872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75">
            <a:extLst>
              <a:ext uri="{FF2B5EF4-FFF2-40B4-BE49-F238E27FC236}">
                <a16:creationId xmlns:a16="http://schemas.microsoft.com/office/drawing/2014/main" id="{30F15E57-04C6-4909-ACB4-7ACAA591DE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3446134" y="308710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75">
            <a:extLst>
              <a:ext uri="{FF2B5EF4-FFF2-40B4-BE49-F238E27FC236}">
                <a16:creationId xmlns:a16="http://schemas.microsoft.com/office/drawing/2014/main" id="{86FBEEA4-D851-4A6C-878E-E42016D4A5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805022" y="455708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75">
            <a:extLst>
              <a:ext uri="{FF2B5EF4-FFF2-40B4-BE49-F238E27FC236}">
                <a16:creationId xmlns:a16="http://schemas.microsoft.com/office/drawing/2014/main" id="{204CD476-3BC2-488C-9229-A7DD254475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0192" y="599542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5" grpId="0" animBg="1"/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5">
            <a:extLst>
              <a:ext uri="{FF2B5EF4-FFF2-40B4-BE49-F238E27FC236}">
                <a16:creationId xmlns:a16="http://schemas.microsoft.com/office/drawing/2014/main" id="{DE1F0CA1-994C-4B15-BD61-C1FC8BE24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795324" y="-2019910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75">
            <a:extLst>
              <a:ext uri="{FF2B5EF4-FFF2-40B4-BE49-F238E27FC236}">
                <a16:creationId xmlns:a16="http://schemas.microsoft.com/office/drawing/2014/main" id="{CCDC6E92-1B4E-4F2A-BD85-917834D7D1B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398700" y="-5940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75">
            <a:extLst>
              <a:ext uri="{FF2B5EF4-FFF2-40B4-BE49-F238E27FC236}">
                <a16:creationId xmlns:a16="http://schemas.microsoft.com/office/drawing/2014/main" id="{60FE58BF-2882-4922-8BE2-DC5C806999A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002077" y="83177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5">
            <a:extLst>
              <a:ext uri="{FF2B5EF4-FFF2-40B4-BE49-F238E27FC236}">
                <a16:creationId xmlns:a16="http://schemas.microsoft.com/office/drawing/2014/main" id="{DFC0A416-BD43-4889-A746-153B68F952A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092594" y="-147069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5">
            <a:extLst>
              <a:ext uri="{FF2B5EF4-FFF2-40B4-BE49-F238E27FC236}">
                <a16:creationId xmlns:a16="http://schemas.microsoft.com/office/drawing/2014/main" id="{0B4C680D-3D96-4F02-8FDE-6C344B4EA9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695970" y="-4485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5">
            <a:extLst>
              <a:ext uri="{FF2B5EF4-FFF2-40B4-BE49-F238E27FC236}">
                <a16:creationId xmlns:a16="http://schemas.microsoft.com/office/drawing/2014/main" id="{0136ECC1-14F7-404A-BB65-765B022634A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307095" y="1365493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5">
            <a:extLst>
              <a:ext uri="{FF2B5EF4-FFF2-40B4-BE49-F238E27FC236}">
                <a16:creationId xmlns:a16="http://schemas.microsoft.com/office/drawing/2014/main" id="{61F32264-5F7E-4A46-97AB-AABAB86F1EA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911794" y="2784466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Picture Placeholder 75">
            <a:extLst>
              <a:ext uri="{FF2B5EF4-FFF2-40B4-BE49-F238E27FC236}">
                <a16:creationId xmlns:a16="http://schemas.microsoft.com/office/drawing/2014/main" id="{35C81404-E27E-4F36-A623-E57FC83C04C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1309" y="-1058251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5">
            <a:extLst>
              <a:ext uri="{FF2B5EF4-FFF2-40B4-BE49-F238E27FC236}">
                <a16:creationId xmlns:a16="http://schemas.microsoft.com/office/drawing/2014/main" id="{65B77482-57E1-46FD-913A-0092573AC5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54685" y="367594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75">
            <a:extLst>
              <a:ext uri="{FF2B5EF4-FFF2-40B4-BE49-F238E27FC236}">
                <a16:creationId xmlns:a16="http://schemas.microsoft.com/office/drawing/2014/main" id="{B37A391A-9563-4D8D-9F81-AF2A558906B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58062" y="1793439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75">
            <a:extLst>
              <a:ext uri="{FF2B5EF4-FFF2-40B4-BE49-F238E27FC236}">
                <a16:creationId xmlns:a16="http://schemas.microsoft.com/office/drawing/2014/main" id="{905913FF-40D6-422E-AE96-62587D32CE1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9186" y="3203785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75">
            <a:extLst>
              <a:ext uri="{FF2B5EF4-FFF2-40B4-BE49-F238E27FC236}">
                <a16:creationId xmlns:a16="http://schemas.microsoft.com/office/drawing/2014/main" id="{139B3716-743D-4E4C-8E9E-2862234854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573886" y="4622758"/>
            <a:ext cx="3973245" cy="2235242"/>
          </a:xfrm>
          <a:custGeom>
            <a:avLst/>
            <a:gdLst>
              <a:gd name="connsiteX0" fmla="*/ 215874 w 10578156"/>
              <a:gd name="connsiteY0" fmla="*/ 0 h 5950214"/>
              <a:gd name="connsiteX1" fmla="*/ 10362282 w 10578156"/>
              <a:gd name="connsiteY1" fmla="*/ 0 h 5950214"/>
              <a:gd name="connsiteX2" fmla="*/ 10578156 w 10578156"/>
              <a:gd name="connsiteY2" fmla="*/ 215874 h 5950214"/>
              <a:gd name="connsiteX3" fmla="*/ 10578156 w 10578156"/>
              <a:gd name="connsiteY3" fmla="*/ 5734340 h 5950214"/>
              <a:gd name="connsiteX4" fmla="*/ 10362282 w 10578156"/>
              <a:gd name="connsiteY4" fmla="*/ 5950214 h 5950214"/>
              <a:gd name="connsiteX5" fmla="*/ 215874 w 10578156"/>
              <a:gd name="connsiteY5" fmla="*/ 5950214 h 5950214"/>
              <a:gd name="connsiteX6" fmla="*/ 0 w 10578156"/>
              <a:gd name="connsiteY6" fmla="*/ 5734340 h 5950214"/>
              <a:gd name="connsiteX7" fmla="*/ 0 w 10578156"/>
              <a:gd name="connsiteY7" fmla="*/ 215874 h 5950214"/>
              <a:gd name="connsiteX8" fmla="*/ 215874 w 10578156"/>
              <a:gd name="connsiteY8" fmla="*/ 0 h 595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8156" h="5950214">
                <a:moveTo>
                  <a:pt x="215874" y="0"/>
                </a:moveTo>
                <a:lnTo>
                  <a:pt x="10362282" y="0"/>
                </a:lnTo>
                <a:cubicBezTo>
                  <a:pt x="10481506" y="0"/>
                  <a:pt x="10578156" y="96650"/>
                  <a:pt x="10578156" y="215874"/>
                </a:cubicBezTo>
                <a:lnTo>
                  <a:pt x="10578156" y="5734340"/>
                </a:lnTo>
                <a:cubicBezTo>
                  <a:pt x="10578156" y="5853564"/>
                  <a:pt x="10481506" y="5950214"/>
                  <a:pt x="10362282" y="5950214"/>
                </a:cubicBezTo>
                <a:lnTo>
                  <a:pt x="215874" y="5950214"/>
                </a:lnTo>
                <a:cubicBezTo>
                  <a:pt x="96650" y="5950214"/>
                  <a:pt x="0" y="5853564"/>
                  <a:pt x="0" y="5734340"/>
                </a:cubicBezTo>
                <a:lnTo>
                  <a:pt x="0" y="215874"/>
                </a:lnTo>
                <a:cubicBezTo>
                  <a:pt x="0" y="96650"/>
                  <a:pt x="96650" y="0"/>
                  <a:pt x="215874" y="0"/>
                </a:cubicBezTo>
                <a:close/>
              </a:path>
            </a:pathLst>
          </a:custGeom>
          <a:solidFill>
            <a:schemeClr val="tx1">
              <a:alpha val="4000"/>
            </a:schemeClr>
          </a:solidFill>
          <a:effectLst>
            <a:outerShdw blurRad="876300" dist="787400" dir="2400000" algn="ctr" rotWithShape="0">
              <a:schemeClr val="tx1">
                <a:alpha val="34000"/>
              </a:schemeClr>
            </a:outerShdw>
            <a:reflection blurRad="76200" stA="48000" endPos="98000" dir="5400000" sy="-100000" algn="bl" rotWithShape="0"/>
          </a:effectLst>
          <a:scene3d>
            <a:camera prst="orthographicFront">
              <a:rot lat="19848000" lon="3234000" rev="17862000"/>
            </a:camera>
            <a:lightRig rig="soft" dir="t"/>
          </a:scene3d>
          <a:sp3d extrusionH="95250" prstMaterial="plastic"/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ECCF-26E4-460B-B63D-0178A5C20500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28865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BE362C5-03AE-447C-8B47-3D5F404636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2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2999" y="2960127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7"/>
            <a:ext cx="1368814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05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5314259" cy="685800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484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984625-FC00-409A-89CA-74509D2E0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732" y="3495977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A64EF6-6AAD-4A8E-A2BA-D31872C0F1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732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58EF59-6144-4377-881E-7F3DA3CB9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0412" y="776288"/>
            <a:ext cx="5171855" cy="5305426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A1CA22-A2E7-46D9-8A5B-5A4B32A36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42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62144D-BFFA-4B4C-BD9A-DDB9AD257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871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8DCF79-7C12-4EE4-B377-E5D1CE3631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0BA5F7F-E14B-4487-8788-8F182B3309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129" y="647700"/>
            <a:ext cx="2657129" cy="5524500"/>
          </a:xfrm>
          <a:custGeom>
            <a:avLst/>
            <a:gdLst>
              <a:gd name="connsiteX0" fmla="*/ 0 w 5314950"/>
              <a:gd name="connsiteY0" fmla="*/ 0 h 11049000"/>
              <a:gd name="connsiteX1" fmla="*/ 5314950 w 5314950"/>
              <a:gd name="connsiteY1" fmla="*/ 0 h 11049000"/>
              <a:gd name="connsiteX2" fmla="*/ 5314950 w 5314950"/>
              <a:gd name="connsiteY2" fmla="*/ 11049000 h 11049000"/>
              <a:gd name="connsiteX3" fmla="*/ 0 w 531495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50" h="11049000">
                <a:moveTo>
                  <a:pt x="0" y="0"/>
                </a:moveTo>
                <a:lnTo>
                  <a:pt x="5314950" y="0"/>
                </a:lnTo>
                <a:lnTo>
                  <a:pt x="531495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82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4B905-8BF0-4A76-9E10-57BE3387F891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0A452D-DFE3-48E8-956D-B964AE99D0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6501" y="1057275"/>
            <a:ext cx="4704737" cy="4705350"/>
          </a:xfrm>
          <a:custGeom>
            <a:avLst/>
            <a:gdLst>
              <a:gd name="connsiteX0" fmla="*/ 0 w 9410700"/>
              <a:gd name="connsiteY0" fmla="*/ 0 h 9410700"/>
              <a:gd name="connsiteX1" fmla="*/ 9410700 w 9410700"/>
              <a:gd name="connsiteY1" fmla="*/ 0 h 9410700"/>
              <a:gd name="connsiteX2" fmla="*/ 9410700 w 9410700"/>
              <a:gd name="connsiteY2" fmla="*/ 9410700 h 9410700"/>
              <a:gd name="connsiteX3" fmla="*/ 0 w 9410700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700" h="9410700">
                <a:moveTo>
                  <a:pt x="0" y="0"/>
                </a:moveTo>
                <a:lnTo>
                  <a:pt x="9410700" y="0"/>
                </a:lnTo>
                <a:lnTo>
                  <a:pt x="9410700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D63369-5C3A-4822-ACB3-46071185D7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759" y="1057275"/>
            <a:ext cx="4704737" cy="4705350"/>
          </a:xfrm>
          <a:custGeom>
            <a:avLst/>
            <a:gdLst>
              <a:gd name="connsiteX0" fmla="*/ 0 w 9410699"/>
              <a:gd name="connsiteY0" fmla="*/ 0 h 9410700"/>
              <a:gd name="connsiteX1" fmla="*/ 9410699 w 9410699"/>
              <a:gd name="connsiteY1" fmla="*/ 0 h 9410700"/>
              <a:gd name="connsiteX2" fmla="*/ 9410699 w 9410699"/>
              <a:gd name="connsiteY2" fmla="*/ 9410700 h 9410700"/>
              <a:gd name="connsiteX3" fmla="*/ 0 w 9410699"/>
              <a:gd name="connsiteY3" fmla="*/ 9410700 h 94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99" h="9410700">
                <a:moveTo>
                  <a:pt x="0" y="0"/>
                </a:moveTo>
                <a:lnTo>
                  <a:pt x="9410699" y="0"/>
                </a:lnTo>
                <a:lnTo>
                  <a:pt x="9410699" y="9410700"/>
                </a:lnTo>
                <a:lnTo>
                  <a:pt x="0" y="94107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2C1527C-1238-4997-83A0-B93C0C1A11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1078" y="77628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28264-6FA4-467B-BDE9-EC8733C2D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0414" y="776287"/>
            <a:ext cx="5189844" cy="5314950"/>
          </a:xfrm>
          <a:custGeom>
            <a:avLst/>
            <a:gdLst>
              <a:gd name="connsiteX0" fmla="*/ 0 w 10381040"/>
              <a:gd name="connsiteY0" fmla="*/ 0 h 10629899"/>
              <a:gd name="connsiteX1" fmla="*/ 10381040 w 10381040"/>
              <a:gd name="connsiteY1" fmla="*/ 0 h 10629899"/>
              <a:gd name="connsiteX2" fmla="*/ 10381040 w 10381040"/>
              <a:gd name="connsiteY2" fmla="*/ 10629899 h 10629899"/>
              <a:gd name="connsiteX3" fmla="*/ 0 w 10381040"/>
              <a:gd name="connsiteY3" fmla="*/ 10629899 h 1062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1040" h="10629899">
                <a:moveTo>
                  <a:pt x="0" y="0"/>
                </a:moveTo>
                <a:lnTo>
                  <a:pt x="10381040" y="0"/>
                </a:lnTo>
                <a:lnTo>
                  <a:pt x="10381040" y="10629899"/>
                </a:lnTo>
                <a:lnTo>
                  <a:pt x="0" y="1062989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43876E8-A094-40A5-860F-FA8679BF4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1078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7560AE-CEDB-48AC-B2BF-85B52DE0F1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2" y="3495978"/>
            <a:ext cx="2594922" cy="2595260"/>
          </a:xfrm>
          <a:custGeom>
            <a:avLst/>
            <a:gdLst>
              <a:gd name="connsiteX0" fmla="*/ 0 w 5190519"/>
              <a:gd name="connsiteY0" fmla="*/ 0 h 5190519"/>
              <a:gd name="connsiteX1" fmla="*/ 5190519 w 5190519"/>
              <a:gd name="connsiteY1" fmla="*/ 0 h 5190519"/>
              <a:gd name="connsiteX2" fmla="*/ 5190519 w 5190519"/>
              <a:gd name="connsiteY2" fmla="*/ 5190519 h 5190519"/>
              <a:gd name="connsiteX3" fmla="*/ 0 w 5190519"/>
              <a:gd name="connsiteY3" fmla="*/ 5190519 h 519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519" h="5190519">
                <a:moveTo>
                  <a:pt x="0" y="0"/>
                </a:moveTo>
                <a:lnTo>
                  <a:pt x="5190519" y="0"/>
                </a:lnTo>
                <a:lnTo>
                  <a:pt x="5190519" y="5190519"/>
                </a:lnTo>
                <a:lnTo>
                  <a:pt x="0" y="519051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3153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3F5516-0B38-4D10-8A01-707E02BE06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-8443912"/>
            <a:ext cx="10628517" cy="14616112"/>
          </a:xfrm>
          <a:custGeom>
            <a:avLst/>
            <a:gdLst>
              <a:gd name="connsiteX0" fmla="*/ 0 w 21259801"/>
              <a:gd name="connsiteY0" fmla="*/ 0 h 29232224"/>
              <a:gd name="connsiteX1" fmla="*/ 21259801 w 21259801"/>
              <a:gd name="connsiteY1" fmla="*/ 0 h 29232224"/>
              <a:gd name="connsiteX2" fmla="*/ 21259801 w 21259801"/>
              <a:gd name="connsiteY2" fmla="*/ 2133600 h 29232224"/>
              <a:gd name="connsiteX3" fmla="*/ 21259801 w 21259801"/>
              <a:gd name="connsiteY3" fmla="*/ 10972800 h 29232224"/>
              <a:gd name="connsiteX4" fmla="*/ 21259801 w 21259801"/>
              <a:gd name="connsiteY4" fmla="*/ 29232224 h 29232224"/>
              <a:gd name="connsiteX5" fmla="*/ 0 w 21259801"/>
              <a:gd name="connsiteY5" fmla="*/ 29232224 h 2923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9801" h="29232224">
                <a:moveTo>
                  <a:pt x="0" y="0"/>
                </a:moveTo>
                <a:lnTo>
                  <a:pt x="21259801" y="0"/>
                </a:lnTo>
                <a:lnTo>
                  <a:pt x="21259801" y="2133600"/>
                </a:lnTo>
                <a:lnTo>
                  <a:pt x="21259801" y="10972800"/>
                </a:lnTo>
                <a:lnTo>
                  <a:pt x="21259801" y="29232224"/>
                </a:lnTo>
                <a:lnTo>
                  <a:pt x="0" y="2923222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5E-6 L 5.55112E-17 1.32119 " pathEditMode="relative" rAng="0" ptsTypes="AA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6675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2263DCA-1DEE-49D2-80CB-CF9032EF0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4278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43896C4-BC14-436C-ADB0-09DC41D72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9397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1AA56A-4341-4938-9A18-9B4699C88F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4516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AF6D4B1-9881-4261-92C1-B717CE6B51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9635" y="9334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6DD8C9-03BB-49E3-A9B8-A0EFEABFBD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4278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FAB2594-68AE-46A3-9D9A-148C9A705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9397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DF9FA7A-DB60-4682-8CAB-2AC84C80FA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4516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6669351-C444-4EC3-976D-DAFD767ED9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39635" y="3714750"/>
            <a:ext cx="1438088" cy="1571625"/>
          </a:xfrm>
          <a:custGeom>
            <a:avLst/>
            <a:gdLst>
              <a:gd name="connsiteX0" fmla="*/ 0 w 2876550"/>
              <a:gd name="connsiteY0" fmla="*/ 0 h 3143250"/>
              <a:gd name="connsiteX1" fmla="*/ 2876550 w 2876550"/>
              <a:gd name="connsiteY1" fmla="*/ 0 h 3143250"/>
              <a:gd name="connsiteX2" fmla="*/ 2876550 w 2876550"/>
              <a:gd name="connsiteY2" fmla="*/ 3143250 h 3143250"/>
              <a:gd name="connsiteX3" fmla="*/ 0 w 28765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3143250">
                <a:moveTo>
                  <a:pt x="0" y="0"/>
                </a:moveTo>
                <a:lnTo>
                  <a:pt x="2876550" y="0"/>
                </a:lnTo>
                <a:lnTo>
                  <a:pt x="2876550" y="3143250"/>
                </a:lnTo>
                <a:lnTo>
                  <a:pt x="0" y="31432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399DF4-D239-4B46-A59E-3F2D266B8AC5}"/>
              </a:ext>
            </a:extLst>
          </p:cNvPr>
          <p:cNvSpPr/>
          <p:nvPr userDrawn="1"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D3B56C-6673-4097-B43C-40AB7C20E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125" y="119317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AD6E42-B8ED-45FE-80BA-270BE28BE3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0114" y="119317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CF020-4972-4FDF-8E27-E1B874D064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7125" y="3593137"/>
            <a:ext cx="2474760" cy="2071688"/>
          </a:xfrm>
          <a:custGeom>
            <a:avLst/>
            <a:gdLst>
              <a:gd name="connsiteX0" fmla="*/ 0 w 4950165"/>
              <a:gd name="connsiteY0" fmla="*/ 0 h 4143375"/>
              <a:gd name="connsiteX1" fmla="*/ 4950165 w 4950165"/>
              <a:gd name="connsiteY1" fmla="*/ 0 h 4143375"/>
              <a:gd name="connsiteX2" fmla="*/ 4950165 w 4950165"/>
              <a:gd name="connsiteY2" fmla="*/ 4143375 h 4143375"/>
              <a:gd name="connsiteX3" fmla="*/ 0 w 4950165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5" h="4143375">
                <a:moveTo>
                  <a:pt x="0" y="0"/>
                </a:moveTo>
                <a:lnTo>
                  <a:pt x="4950165" y="0"/>
                </a:lnTo>
                <a:lnTo>
                  <a:pt x="4950165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EDE4E0-4295-4EC1-B674-5609175C4D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60114" y="3593137"/>
            <a:ext cx="2474760" cy="2071688"/>
          </a:xfrm>
          <a:custGeom>
            <a:avLst/>
            <a:gdLst>
              <a:gd name="connsiteX0" fmla="*/ 0 w 4950164"/>
              <a:gd name="connsiteY0" fmla="*/ 0 h 4143375"/>
              <a:gd name="connsiteX1" fmla="*/ 4950164 w 4950164"/>
              <a:gd name="connsiteY1" fmla="*/ 0 h 4143375"/>
              <a:gd name="connsiteX2" fmla="*/ 4950164 w 4950164"/>
              <a:gd name="connsiteY2" fmla="*/ 4143375 h 4143375"/>
              <a:gd name="connsiteX3" fmla="*/ 0 w 4950164"/>
              <a:gd name="connsiteY3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164" h="4143375">
                <a:moveTo>
                  <a:pt x="0" y="0"/>
                </a:moveTo>
                <a:lnTo>
                  <a:pt x="4950164" y="0"/>
                </a:lnTo>
                <a:lnTo>
                  <a:pt x="4950164" y="4143375"/>
                </a:lnTo>
                <a:lnTo>
                  <a:pt x="0" y="414337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660400" dist="190500" dir="5400000" algn="t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D5BDAE-070D-466F-9878-EB1BC2848E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EC47BBF-5081-44C2-A39B-5B7D55A2CA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2" y="647700"/>
            <a:ext cx="5314258" cy="5524500"/>
          </a:xfrm>
          <a:custGeom>
            <a:avLst/>
            <a:gdLst>
              <a:gd name="connsiteX0" fmla="*/ 0 w 10629899"/>
              <a:gd name="connsiteY0" fmla="*/ 0 h 11049000"/>
              <a:gd name="connsiteX1" fmla="*/ 10629899 w 10629899"/>
              <a:gd name="connsiteY1" fmla="*/ 0 h 11049000"/>
              <a:gd name="connsiteX2" fmla="*/ 10629899 w 10629899"/>
              <a:gd name="connsiteY2" fmla="*/ 11049000 h 11049000"/>
              <a:gd name="connsiteX3" fmla="*/ 0 w 106298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899" h="11049000">
                <a:moveTo>
                  <a:pt x="0" y="0"/>
                </a:moveTo>
                <a:lnTo>
                  <a:pt x="10629899" y="0"/>
                </a:lnTo>
                <a:lnTo>
                  <a:pt x="106298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9F983A-E9C3-445F-A7F1-45E2008FDC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3429000"/>
            <a:ext cx="2638804" cy="2743200"/>
          </a:xfrm>
          <a:custGeom>
            <a:avLst/>
            <a:gdLst>
              <a:gd name="connsiteX0" fmla="*/ 0 w 5278295"/>
              <a:gd name="connsiteY0" fmla="*/ 0 h 5486400"/>
              <a:gd name="connsiteX1" fmla="*/ 5278295 w 5278295"/>
              <a:gd name="connsiteY1" fmla="*/ 0 h 5486400"/>
              <a:gd name="connsiteX2" fmla="*/ 5278295 w 5278295"/>
              <a:gd name="connsiteY2" fmla="*/ 5486400 h 5486400"/>
              <a:gd name="connsiteX3" fmla="*/ 0 w 5278295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8295" h="5486400">
                <a:moveTo>
                  <a:pt x="0" y="0"/>
                </a:moveTo>
                <a:lnTo>
                  <a:pt x="5278295" y="0"/>
                </a:lnTo>
                <a:lnTo>
                  <a:pt x="5278295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DE4FB34-EA53-468B-BEDD-E3F16B8A7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4804" y="647700"/>
            <a:ext cx="2675454" cy="2781300"/>
          </a:xfrm>
          <a:custGeom>
            <a:avLst/>
            <a:gdLst>
              <a:gd name="connsiteX0" fmla="*/ 0 w 5351604"/>
              <a:gd name="connsiteY0" fmla="*/ 0 h 5562600"/>
              <a:gd name="connsiteX1" fmla="*/ 5351604 w 5351604"/>
              <a:gd name="connsiteY1" fmla="*/ 0 h 5562600"/>
              <a:gd name="connsiteX2" fmla="*/ 5351604 w 5351604"/>
              <a:gd name="connsiteY2" fmla="*/ 5562600 h 5562600"/>
              <a:gd name="connsiteX3" fmla="*/ 0 w 5351604"/>
              <a:gd name="connsiteY3" fmla="*/ 556260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1604" h="5562600">
                <a:moveTo>
                  <a:pt x="0" y="0"/>
                </a:moveTo>
                <a:lnTo>
                  <a:pt x="5351604" y="0"/>
                </a:lnTo>
                <a:lnTo>
                  <a:pt x="5351604" y="5562600"/>
                </a:lnTo>
                <a:lnTo>
                  <a:pt x="0" y="55626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7475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97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647700"/>
            <a:ext cx="10628516" cy="62103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334435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812653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5C310A-868F-4549-AAED-53A84764F0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1832" y="647699"/>
            <a:ext cx="3396103" cy="5524501"/>
          </a:xfrm>
          <a:custGeom>
            <a:avLst/>
            <a:gdLst>
              <a:gd name="connsiteX0" fmla="*/ 195574 w 6793091"/>
              <a:gd name="connsiteY0" fmla="*/ 0 h 11049001"/>
              <a:gd name="connsiteX1" fmla="*/ 6793091 w 6793091"/>
              <a:gd name="connsiteY1" fmla="*/ 0 h 11049001"/>
              <a:gd name="connsiteX2" fmla="*/ 6793091 w 6793091"/>
              <a:gd name="connsiteY2" fmla="*/ 11049000 h 11049001"/>
              <a:gd name="connsiteX3" fmla="*/ 195574 w 6793091"/>
              <a:gd name="connsiteY3" fmla="*/ 11049001 h 11049001"/>
              <a:gd name="connsiteX4" fmla="*/ 0 w 6793091"/>
              <a:gd name="connsiteY4" fmla="*/ 10853427 h 11049001"/>
              <a:gd name="connsiteX5" fmla="*/ 0 w 6793091"/>
              <a:gd name="connsiteY5" fmla="*/ 195573 h 11049001"/>
              <a:gd name="connsiteX6" fmla="*/ 195574 w 6793091"/>
              <a:gd name="connsiteY6" fmla="*/ 0 h 110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3091" h="11049001">
                <a:moveTo>
                  <a:pt x="195574" y="0"/>
                </a:moveTo>
                <a:lnTo>
                  <a:pt x="6793091" y="0"/>
                </a:lnTo>
                <a:lnTo>
                  <a:pt x="6793091" y="11049000"/>
                </a:lnTo>
                <a:lnTo>
                  <a:pt x="195574" y="11049001"/>
                </a:lnTo>
                <a:cubicBezTo>
                  <a:pt x="87561" y="11049001"/>
                  <a:pt x="0" y="10961439"/>
                  <a:pt x="0" y="10853427"/>
                </a:cubicBezTo>
                <a:lnTo>
                  <a:pt x="0" y="195573"/>
                </a:lnTo>
                <a:cubicBezTo>
                  <a:pt x="0" y="87561"/>
                  <a:pt x="87561" y="0"/>
                  <a:pt x="19557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99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chemeClr val="bg1"/>
                </a:solidFill>
              </a:rPr>
              <a:t>Вставка рисунка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89274D-46F1-404F-9A1F-832329A5B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2603" y="1045578"/>
            <a:ext cx="4363397" cy="4766844"/>
          </a:xfrm>
          <a:custGeom>
            <a:avLst/>
            <a:gdLst>
              <a:gd name="connsiteX0" fmla="*/ 251277 w 8727931"/>
              <a:gd name="connsiteY0" fmla="*/ 0 h 9533687"/>
              <a:gd name="connsiteX1" fmla="*/ 8727931 w 8727931"/>
              <a:gd name="connsiteY1" fmla="*/ 0 h 9533687"/>
              <a:gd name="connsiteX2" fmla="*/ 8727931 w 8727931"/>
              <a:gd name="connsiteY2" fmla="*/ 9533687 h 9533687"/>
              <a:gd name="connsiteX3" fmla="*/ 251277 w 8727931"/>
              <a:gd name="connsiteY3" fmla="*/ 9533687 h 9533687"/>
              <a:gd name="connsiteX4" fmla="*/ 0 w 8727931"/>
              <a:gd name="connsiteY4" fmla="*/ 9282410 h 9533687"/>
              <a:gd name="connsiteX5" fmla="*/ 0 w 8727931"/>
              <a:gd name="connsiteY5" fmla="*/ 251277 h 9533687"/>
              <a:gd name="connsiteX6" fmla="*/ 251277 w 8727931"/>
              <a:gd name="connsiteY6" fmla="*/ 0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7931" h="9533687">
                <a:moveTo>
                  <a:pt x="251277" y="0"/>
                </a:moveTo>
                <a:lnTo>
                  <a:pt x="8727931" y="0"/>
                </a:lnTo>
                <a:lnTo>
                  <a:pt x="8727931" y="9533687"/>
                </a:lnTo>
                <a:lnTo>
                  <a:pt x="251277" y="9533687"/>
                </a:lnTo>
                <a:cubicBezTo>
                  <a:pt x="112501" y="9533687"/>
                  <a:pt x="0" y="9421186"/>
                  <a:pt x="0" y="9282410"/>
                </a:cubicBezTo>
                <a:lnTo>
                  <a:pt x="0" y="251277"/>
                </a:lnTo>
                <a:cubicBezTo>
                  <a:pt x="0" y="112501"/>
                  <a:pt x="112501" y="0"/>
                  <a:pt x="251277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12FE6D-78FE-4F42-A970-BF00C9D8B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045578"/>
            <a:ext cx="4363397" cy="4766844"/>
          </a:xfrm>
          <a:custGeom>
            <a:avLst/>
            <a:gdLst>
              <a:gd name="connsiteX0" fmla="*/ 0 w 8727931"/>
              <a:gd name="connsiteY0" fmla="*/ 0 h 9533687"/>
              <a:gd name="connsiteX1" fmla="*/ 8476653 w 8727931"/>
              <a:gd name="connsiteY1" fmla="*/ 0 h 9533687"/>
              <a:gd name="connsiteX2" fmla="*/ 8727931 w 8727931"/>
              <a:gd name="connsiteY2" fmla="*/ 251277 h 9533687"/>
              <a:gd name="connsiteX3" fmla="*/ 8727931 w 8727931"/>
              <a:gd name="connsiteY3" fmla="*/ 9282410 h 9533687"/>
              <a:gd name="connsiteX4" fmla="*/ 8476653 w 8727931"/>
              <a:gd name="connsiteY4" fmla="*/ 9533687 h 9533687"/>
              <a:gd name="connsiteX5" fmla="*/ 0 w 8727931"/>
              <a:gd name="connsiteY5" fmla="*/ 9533687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931" h="9533687">
                <a:moveTo>
                  <a:pt x="0" y="0"/>
                </a:moveTo>
                <a:lnTo>
                  <a:pt x="8476653" y="0"/>
                </a:lnTo>
                <a:cubicBezTo>
                  <a:pt x="8615429" y="0"/>
                  <a:pt x="8727931" y="112501"/>
                  <a:pt x="8727931" y="251277"/>
                </a:cubicBezTo>
                <a:lnTo>
                  <a:pt x="8727931" y="9282410"/>
                </a:lnTo>
                <a:cubicBezTo>
                  <a:pt x="8727931" y="9421186"/>
                  <a:pt x="8615429" y="9533687"/>
                  <a:pt x="8476653" y="9533687"/>
                </a:cubicBezTo>
                <a:lnTo>
                  <a:pt x="0" y="95336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3FC9EE-4B68-4F52-9EE6-F0F1AA1A4C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1841" y="1789462"/>
            <a:ext cx="1962946" cy="2832335"/>
          </a:xfrm>
          <a:custGeom>
            <a:avLst/>
            <a:gdLst>
              <a:gd name="connsiteX0" fmla="*/ 102872 w 3926403"/>
              <a:gd name="connsiteY0" fmla="*/ 0 h 5664669"/>
              <a:gd name="connsiteX1" fmla="*/ 3823531 w 3926403"/>
              <a:gd name="connsiteY1" fmla="*/ 0 h 5664669"/>
              <a:gd name="connsiteX2" fmla="*/ 3926403 w 3926403"/>
              <a:gd name="connsiteY2" fmla="*/ 102872 h 5664669"/>
              <a:gd name="connsiteX3" fmla="*/ 3926403 w 3926403"/>
              <a:gd name="connsiteY3" fmla="*/ 5561797 h 5664669"/>
              <a:gd name="connsiteX4" fmla="*/ 3823531 w 3926403"/>
              <a:gd name="connsiteY4" fmla="*/ 5664669 h 5664669"/>
              <a:gd name="connsiteX5" fmla="*/ 102872 w 3926403"/>
              <a:gd name="connsiteY5" fmla="*/ 5664669 h 5664669"/>
              <a:gd name="connsiteX6" fmla="*/ 0 w 3926403"/>
              <a:gd name="connsiteY6" fmla="*/ 5561797 h 5664669"/>
              <a:gd name="connsiteX7" fmla="*/ 0 w 3926403"/>
              <a:gd name="connsiteY7" fmla="*/ 102872 h 5664669"/>
              <a:gd name="connsiteX8" fmla="*/ 102872 w 3926403"/>
              <a:gd name="connsiteY8" fmla="*/ 0 h 566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566466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5561797"/>
                </a:lnTo>
                <a:cubicBezTo>
                  <a:pt x="3926403" y="5618612"/>
                  <a:pt x="3880346" y="5664669"/>
                  <a:pt x="3823531" y="5664669"/>
                </a:cubicBezTo>
                <a:lnTo>
                  <a:pt x="102872" y="5664669"/>
                </a:lnTo>
                <a:cubicBezTo>
                  <a:pt x="46057" y="5664669"/>
                  <a:pt x="0" y="5618612"/>
                  <a:pt x="0" y="556179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A49D040-7743-4D16-B377-5B78AF4A7E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85957" y="300007"/>
            <a:ext cx="1962946" cy="2426865"/>
          </a:xfrm>
          <a:custGeom>
            <a:avLst/>
            <a:gdLst>
              <a:gd name="connsiteX0" fmla="*/ 102872 w 3926403"/>
              <a:gd name="connsiteY0" fmla="*/ 0 h 4853729"/>
              <a:gd name="connsiteX1" fmla="*/ 3823531 w 3926403"/>
              <a:gd name="connsiteY1" fmla="*/ 0 h 4853729"/>
              <a:gd name="connsiteX2" fmla="*/ 3926403 w 3926403"/>
              <a:gd name="connsiteY2" fmla="*/ 102872 h 4853729"/>
              <a:gd name="connsiteX3" fmla="*/ 3926403 w 3926403"/>
              <a:gd name="connsiteY3" fmla="*/ 4750857 h 4853729"/>
              <a:gd name="connsiteX4" fmla="*/ 3823531 w 3926403"/>
              <a:gd name="connsiteY4" fmla="*/ 4853729 h 4853729"/>
              <a:gd name="connsiteX5" fmla="*/ 102872 w 3926403"/>
              <a:gd name="connsiteY5" fmla="*/ 4853729 h 4853729"/>
              <a:gd name="connsiteX6" fmla="*/ 0 w 3926403"/>
              <a:gd name="connsiteY6" fmla="*/ 4750857 h 4853729"/>
              <a:gd name="connsiteX7" fmla="*/ 0 w 3926403"/>
              <a:gd name="connsiteY7" fmla="*/ 102872 h 4853729"/>
              <a:gd name="connsiteX8" fmla="*/ 102872 w 3926403"/>
              <a:gd name="connsiteY8" fmla="*/ 0 h 48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4853729">
                <a:moveTo>
                  <a:pt x="102872" y="0"/>
                </a:moveTo>
                <a:lnTo>
                  <a:pt x="3823531" y="0"/>
                </a:lnTo>
                <a:cubicBezTo>
                  <a:pt x="3880346" y="0"/>
                  <a:pt x="3926403" y="46057"/>
                  <a:pt x="3926403" y="102872"/>
                </a:cubicBezTo>
                <a:lnTo>
                  <a:pt x="3926403" y="4750857"/>
                </a:lnTo>
                <a:cubicBezTo>
                  <a:pt x="3926403" y="4807672"/>
                  <a:pt x="3880346" y="4853729"/>
                  <a:pt x="3823531" y="4853729"/>
                </a:cubicBezTo>
                <a:lnTo>
                  <a:pt x="102872" y="4853729"/>
                </a:lnTo>
                <a:cubicBezTo>
                  <a:pt x="46057" y="4853729"/>
                  <a:pt x="0" y="4807672"/>
                  <a:pt x="0" y="4750857"/>
                </a:cubicBezTo>
                <a:lnTo>
                  <a:pt x="0" y="102872"/>
                </a:lnTo>
                <a:cubicBezTo>
                  <a:pt x="0" y="46057"/>
                  <a:pt x="46057" y="0"/>
                  <a:pt x="10287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DC3289-DAAE-42C2-B177-1F3B4B3B04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0073" y="1312314"/>
            <a:ext cx="1962946" cy="1943046"/>
          </a:xfrm>
          <a:custGeom>
            <a:avLst/>
            <a:gdLst>
              <a:gd name="connsiteX0" fmla="*/ 101816 w 3926403"/>
              <a:gd name="connsiteY0" fmla="*/ 0 h 3886092"/>
              <a:gd name="connsiteX1" fmla="*/ 3824587 w 3926403"/>
              <a:gd name="connsiteY1" fmla="*/ 0 h 3886092"/>
              <a:gd name="connsiteX2" fmla="*/ 3926403 w 3926403"/>
              <a:gd name="connsiteY2" fmla="*/ 101816 h 3886092"/>
              <a:gd name="connsiteX3" fmla="*/ 3926403 w 3926403"/>
              <a:gd name="connsiteY3" fmla="*/ 3784276 h 3886092"/>
              <a:gd name="connsiteX4" fmla="*/ 3824587 w 3926403"/>
              <a:gd name="connsiteY4" fmla="*/ 3886092 h 3886092"/>
              <a:gd name="connsiteX5" fmla="*/ 101816 w 3926403"/>
              <a:gd name="connsiteY5" fmla="*/ 3886092 h 3886092"/>
              <a:gd name="connsiteX6" fmla="*/ 0 w 3926403"/>
              <a:gd name="connsiteY6" fmla="*/ 3784276 h 3886092"/>
              <a:gd name="connsiteX7" fmla="*/ 0 w 3926403"/>
              <a:gd name="connsiteY7" fmla="*/ 101816 h 3886092"/>
              <a:gd name="connsiteX8" fmla="*/ 101816 w 3926403"/>
              <a:gd name="connsiteY8" fmla="*/ 0 h 388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886092">
                <a:moveTo>
                  <a:pt x="101816" y="0"/>
                </a:moveTo>
                <a:lnTo>
                  <a:pt x="3824587" y="0"/>
                </a:lnTo>
                <a:cubicBezTo>
                  <a:pt x="3880817" y="0"/>
                  <a:pt x="3926403" y="45585"/>
                  <a:pt x="3926403" y="101816"/>
                </a:cubicBezTo>
                <a:lnTo>
                  <a:pt x="3926403" y="3784276"/>
                </a:lnTo>
                <a:cubicBezTo>
                  <a:pt x="3926403" y="3840507"/>
                  <a:pt x="3880817" y="3886092"/>
                  <a:pt x="3824587" y="3886092"/>
                </a:cubicBezTo>
                <a:lnTo>
                  <a:pt x="101816" y="3886092"/>
                </a:lnTo>
                <a:cubicBezTo>
                  <a:pt x="45585" y="3886092"/>
                  <a:pt x="0" y="3840507"/>
                  <a:pt x="0" y="3784276"/>
                </a:cubicBezTo>
                <a:lnTo>
                  <a:pt x="0" y="101816"/>
                </a:lnTo>
                <a:cubicBezTo>
                  <a:pt x="0" y="45585"/>
                  <a:pt x="45585" y="0"/>
                  <a:pt x="1018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24DCF8-6488-4312-B93E-BDAE05E1B6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0073" y="4192885"/>
            <a:ext cx="1962946" cy="1362246"/>
          </a:xfrm>
          <a:custGeom>
            <a:avLst/>
            <a:gdLst>
              <a:gd name="connsiteX0" fmla="*/ 71382 w 3926403"/>
              <a:gd name="connsiteY0" fmla="*/ 0 h 2724492"/>
              <a:gd name="connsiteX1" fmla="*/ 3855021 w 3926403"/>
              <a:gd name="connsiteY1" fmla="*/ 0 h 2724492"/>
              <a:gd name="connsiteX2" fmla="*/ 3926403 w 3926403"/>
              <a:gd name="connsiteY2" fmla="*/ 71382 h 2724492"/>
              <a:gd name="connsiteX3" fmla="*/ 3926403 w 3926403"/>
              <a:gd name="connsiteY3" fmla="*/ 2653110 h 2724492"/>
              <a:gd name="connsiteX4" fmla="*/ 3855021 w 3926403"/>
              <a:gd name="connsiteY4" fmla="*/ 2724492 h 2724492"/>
              <a:gd name="connsiteX5" fmla="*/ 71382 w 3926403"/>
              <a:gd name="connsiteY5" fmla="*/ 2724492 h 2724492"/>
              <a:gd name="connsiteX6" fmla="*/ 0 w 3926403"/>
              <a:gd name="connsiteY6" fmla="*/ 2653110 h 2724492"/>
              <a:gd name="connsiteX7" fmla="*/ 0 w 3926403"/>
              <a:gd name="connsiteY7" fmla="*/ 71382 h 2724492"/>
              <a:gd name="connsiteX8" fmla="*/ 71382 w 3926403"/>
              <a:gd name="connsiteY8" fmla="*/ 0 h 272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2724492">
                <a:moveTo>
                  <a:pt x="71382" y="0"/>
                </a:moveTo>
                <a:lnTo>
                  <a:pt x="3855021" y="0"/>
                </a:lnTo>
                <a:cubicBezTo>
                  <a:pt x="3894445" y="0"/>
                  <a:pt x="3926403" y="31959"/>
                  <a:pt x="3926403" y="71382"/>
                </a:cubicBezTo>
                <a:lnTo>
                  <a:pt x="3926403" y="2653110"/>
                </a:lnTo>
                <a:cubicBezTo>
                  <a:pt x="3926403" y="2692533"/>
                  <a:pt x="3894445" y="2724492"/>
                  <a:pt x="3855021" y="2724492"/>
                </a:cubicBezTo>
                <a:lnTo>
                  <a:pt x="71382" y="2724492"/>
                </a:lnTo>
                <a:cubicBezTo>
                  <a:pt x="31959" y="2724492"/>
                  <a:pt x="0" y="2692533"/>
                  <a:pt x="0" y="2653110"/>
                </a:cubicBezTo>
                <a:lnTo>
                  <a:pt x="0" y="71382"/>
                </a:lnTo>
                <a:cubicBezTo>
                  <a:pt x="0" y="31959"/>
                  <a:pt x="31959" y="0"/>
                  <a:pt x="7138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40DCED3-97B9-4FB2-980E-F7701E1135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5957" y="3570754"/>
            <a:ext cx="1962946" cy="1635794"/>
          </a:xfrm>
          <a:custGeom>
            <a:avLst/>
            <a:gdLst>
              <a:gd name="connsiteX0" fmla="*/ 85716 w 3926403"/>
              <a:gd name="connsiteY0" fmla="*/ 0 h 3271587"/>
              <a:gd name="connsiteX1" fmla="*/ 3840687 w 3926403"/>
              <a:gd name="connsiteY1" fmla="*/ 0 h 3271587"/>
              <a:gd name="connsiteX2" fmla="*/ 3926403 w 3926403"/>
              <a:gd name="connsiteY2" fmla="*/ 85716 h 3271587"/>
              <a:gd name="connsiteX3" fmla="*/ 3926403 w 3926403"/>
              <a:gd name="connsiteY3" fmla="*/ 3185871 h 3271587"/>
              <a:gd name="connsiteX4" fmla="*/ 3840687 w 3926403"/>
              <a:gd name="connsiteY4" fmla="*/ 3271587 h 3271587"/>
              <a:gd name="connsiteX5" fmla="*/ 85716 w 3926403"/>
              <a:gd name="connsiteY5" fmla="*/ 3271587 h 3271587"/>
              <a:gd name="connsiteX6" fmla="*/ 0 w 3926403"/>
              <a:gd name="connsiteY6" fmla="*/ 3185871 h 3271587"/>
              <a:gd name="connsiteX7" fmla="*/ 0 w 3926403"/>
              <a:gd name="connsiteY7" fmla="*/ 85716 h 3271587"/>
              <a:gd name="connsiteX8" fmla="*/ 85716 w 3926403"/>
              <a:gd name="connsiteY8" fmla="*/ 0 h 32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6403" h="3271587">
                <a:moveTo>
                  <a:pt x="85716" y="0"/>
                </a:moveTo>
                <a:lnTo>
                  <a:pt x="3840687" y="0"/>
                </a:lnTo>
                <a:cubicBezTo>
                  <a:pt x="3888027" y="0"/>
                  <a:pt x="3926403" y="38376"/>
                  <a:pt x="3926403" y="85716"/>
                </a:cubicBezTo>
                <a:lnTo>
                  <a:pt x="3926403" y="3185871"/>
                </a:lnTo>
                <a:cubicBezTo>
                  <a:pt x="3926403" y="3233211"/>
                  <a:pt x="3888027" y="3271587"/>
                  <a:pt x="3840687" y="3271587"/>
                </a:cubicBezTo>
                <a:lnTo>
                  <a:pt x="85716" y="3271587"/>
                </a:lnTo>
                <a:cubicBezTo>
                  <a:pt x="38376" y="3271587"/>
                  <a:pt x="0" y="3233211"/>
                  <a:pt x="0" y="3185871"/>
                </a:cubicBezTo>
                <a:lnTo>
                  <a:pt x="0" y="85716"/>
                </a:lnTo>
                <a:cubicBezTo>
                  <a:pt x="0" y="38376"/>
                  <a:pt x="38376" y="0"/>
                  <a:pt x="85716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7" grpId="0" animBg="1"/>
          <p:bldP spid="18" grpId="0" animBg="1"/>
          <p:bldP spid="16" grpId="0" animBg="1"/>
        </p:bldLst>
      </p:timing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DD3870-C715-4C53-9585-F741A2C71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264" y="240573"/>
            <a:ext cx="1968910" cy="2089632"/>
          </a:xfrm>
          <a:custGeom>
            <a:avLst/>
            <a:gdLst>
              <a:gd name="connsiteX0" fmla="*/ 0 w 3938333"/>
              <a:gd name="connsiteY0" fmla="*/ 0 h 4179264"/>
              <a:gd name="connsiteX1" fmla="*/ 3747441 w 3938333"/>
              <a:gd name="connsiteY1" fmla="*/ 0 h 4179264"/>
              <a:gd name="connsiteX2" fmla="*/ 3938333 w 3938333"/>
              <a:gd name="connsiteY2" fmla="*/ 190891 h 4179264"/>
              <a:gd name="connsiteX3" fmla="*/ 3938333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747441" y="0"/>
                </a:lnTo>
                <a:cubicBezTo>
                  <a:pt x="3852869" y="0"/>
                  <a:pt x="3938333" y="85465"/>
                  <a:pt x="3938333" y="190891"/>
                </a:cubicBez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4FBAD0B-42CC-4583-8C90-F73742827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4110" y="240573"/>
            <a:ext cx="1962946" cy="2089632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92AA44-3056-4640-AE83-0BC4C1BCB8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7707" y="2384184"/>
            <a:ext cx="1962946" cy="2089632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16F2E8-B18C-43CB-A260-74ED835B6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84826" y="2384184"/>
            <a:ext cx="1968910" cy="2089632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3784B9-508A-4B75-9D7E-381A78C381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4110" y="4527795"/>
            <a:ext cx="1962946" cy="2089632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9F0F9EF-53B4-4A2C-B472-A90B22C56F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8264" y="4527795"/>
            <a:ext cx="1968910" cy="2089632"/>
          </a:xfrm>
          <a:custGeom>
            <a:avLst/>
            <a:gdLst>
              <a:gd name="connsiteX0" fmla="*/ 0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3988373 h 4179264"/>
              <a:gd name="connsiteX3" fmla="*/ 3747441 w 3938333"/>
              <a:gd name="connsiteY3" fmla="*/ 4179264 h 4179264"/>
              <a:gd name="connsiteX4" fmla="*/ 0 w 3938333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3" h="4179264">
                <a:moveTo>
                  <a:pt x="0" y="0"/>
                </a:moveTo>
                <a:lnTo>
                  <a:pt x="3938333" y="0"/>
                </a:lnTo>
                <a:lnTo>
                  <a:pt x="3938333" y="3988373"/>
                </a:lnTo>
                <a:cubicBezTo>
                  <a:pt x="3938333" y="4093799"/>
                  <a:pt x="3852869" y="4179264"/>
                  <a:pt x="3747441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7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1939E0-D85C-4041-A6CB-C8E42A681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7808" y="1312379"/>
            <a:ext cx="1968910" cy="2089632"/>
          </a:xfrm>
          <a:custGeom>
            <a:avLst/>
            <a:gdLst>
              <a:gd name="connsiteX0" fmla="*/ 190891 w 3938333"/>
              <a:gd name="connsiteY0" fmla="*/ 0 h 4179264"/>
              <a:gd name="connsiteX1" fmla="*/ 3938333 w 3938333"/>
              <a:gd name="connsiteY1" fmla="*/ 0 h 4179264"/>
              <a:gd name="connsiteX2" fmla="*/ 3938333 w 3938333"/>
              <a:gd name="connsiteY2" fmla="*/ 4179264 h 4179264"/>
              <a:gd name="connsiteX3" fmla="*/ 0 w 3938333"/>
              <a:gd name="connsiteY3" fmla="*/ 4179264 h 4179264"/>
              <a:gd name="connsiteX4" fmla="*/ 0 w 3938333"/>
              <a:gd name="connsiteY4" fmla="*/ 190891 h 4179264"/>
              <a:gd name="connsiteX5" fmla="*/ 190891 w 3938333"/>
              <a:gd name="connsiteY5" fmla="*/ 0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8333" h="4179264">
                <a:moveTo>
                  <a:pt x="190891" y="0"/>
                </a:moveTo>
                <a:lnTo>
                  <a:pt x="3938333" y="0"/>
                </a:lnTo>
                <a:lnTo>
                  <a:pt x="3938333" y="4179264"/>
                </a:lnTo>
                <a:lnTo>
                  <a:pt x="0" y="4179264"/>
                </a:lnTo>
                <a:lnTo>
                  <a:pt x="0" y="190891"/>
                </a:lnTo>
                <a:cubicBezTo>
                  <a:pt x="0" y="85465"/>
                  <a:pt x="85465" y="0"/>
                  <a:pt x="19089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0C1A15-ACE5-49D1-A3F6-63C8F5FF1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0689" y="3455990"/>
            <a:ext cx="1962946" cy="2089632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6C758D-179E-4D6D-A1BC-2C48452E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092" y="1312379"/>
            <a:ext cx="1962946" cy="2089632"/>
          </a:xfrm>
          <a:custGeom>
            <a:avLst/>
            <a:gdLst>
              <a:gd name="connsiteX0" fmla="*/ 0 w 3926403"/>
              <a:gd name="connsiteY0" fmla="*/ 0 h 4179264"/>
              <a:gd name="connsiteX1" fmla="*/ 3926403 w 3926403"/>
              <a:gd name="connsiteY1" fmla="*/ 0 h 4179264"/>
              <a:gd name="connsiteX2" fmla="*/ 3926403 w 3926403"/>
              <a:gd name="connsiteY2" fmla="*/ 4179264 h 4179264"/>
              <a:gd name="connsiteX3" fmla="*/ 0 w 3926403"/>
              <a:gd name="connsiteY3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403" h="4179264">
                <a:moveTo>
                  <a:pt x="0" y="0"/>
                </a:moveTo>
                <a:lnTo>
                  <a:pt x="3926403" y="0"/>
                </a:lnTo>
                <a:lnTo>
                  <a:pt x="3926403" y="4179264"/>
                </a:ln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8BD8D6-CA9B-4100-B7C2-C1BF996853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1246" y="3455990"/>
            <a:ext cx="1968910" cy="2089632"/>
          </a:xfrm>
          <a:custGeom>
            <a:avLst/>
            <a:gdLst>
              <a:gd name="connsiteX0" fmla="*/ 0 w 3938332"/>
              <a:gd name="connsiteY0" fmla="*/ 0 h 4179264"/>
              <a:gd name="connsiteX1" fmla="*/ 3938332 w 3938332"/>
              <a:gd name="connsiteY1" fmla="*/ 0 h 4179264"/>
              <a:gd name="connsiteX2" fmla="*/ 3938332 w 3938332"/>
              <a:gd name="connsiteY2" fmla="*/ 3988373 h 4179264"/>
              <a:gd name="connsiteX3" fmla="*/ 3747442 w 3938332"/>
              <a:gd name="connsiteY3" fmla="*/ 4179264 h 4179264"/>
              <a:gd name="connsiteX4" fmla="*/ 0 w 3938332"/>
              <a:gd name="connsiteY4" fmla="*/ 4179264 h 41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8332" h="4179264">
                <a:moveTo>
                  <a:pt x="0" y="0"/>
                </a:moveTo>
                <a:lnTo>
                  <a:pt x="3938332" y="0"/>
                </a:lnTo>
                <a:lnTo>
                  <a:pt x="3938332" y="3988373"/>
                </a:lnTo>
                <a:cubicBezTo>
                  <a:pt x="3938332" y="4093799"/>
                  <a:pt x="3852868" y="4179264"/>
                  <a:pt x="3747442" y="4179264"/>
                </a:cubicBezTo>
                <a:lnTo>
                  <a:pt x="0" y="417926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7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3" grpId="0" animBg="1"/>
          <p:bldP spid="14" grpId="0" animBg="1"/>
          <p:bldP spid="16" grpId="0" animBg="1"/>
        </p:bldLst>
      </p:timing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5E64E0-0597-4664-9648-1BD35C5B2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2739" y="971550"/>
            <a:ext cx="2479794" cy="1210578"/>
          </a:xfrm>
          <a:custGeom>
            <a:avLst/>
            <a:gdLst>
              <a:gd name="connsiteX0" fmla="*/ 173670 w 4960234"/>
              <a:gd name="connsiteY0" fmla="*/ 0 h 2421156"/>
              <a:gd name="connsiteX1" fmla="*/ 4786564 w 4960234"/>
              <a:gd name="connsiteY1" fmla="*/ 0 h 2421156"/>
              <a:gd name="connsiteX2" fmla="*/ 4960234 w 4960234"/>
              <a:gd name="connsiteY2" fmla="*/ 173670 h 2421156"/>
              <a:gd name="connsiteX3" fmla="*/ 4960234 w 4960234"/>
              <a:gd name="connsiteY3" fmla="*/ 2247486 h 2421156"/>
              <a:gd name="connsiteX4" fmla="*/ 4786564 w 4960234"/>
              <a:gd name="connsiteY4" fmla="*/ 2421156 h 2421156"/>
              <a:gd name="connsiteX5" fmla="*/ 173670 w 4960234"/>
              <a:gd name="connsiteY5" fmla="*/ 2421156 h 2421156"/>
              <a:gd name="connsiteX6" fmla="*/ 0 w 4960234"/>
              <a:gd name="connsiteY6" fmla="*/ 2247486 h 2421156"/>
              <a:gd name="connsiteX7" fmla="*/ 0 w 4960234"/>
              <a:gd name="connsiteY7" fmla="*/ 173670 h 2421156"/>
              <a:gd name="connsiteX8" fmla="*/ 173670 w 4960234"/>
              <a:gd name="connsiteY8" fmla="*/ 0 h 242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2421156">
                <a:moveTo>
                  <a:pt x="173670" y="0"/>
                </a:moveTo>
                <a:lnTo>
                  <a:pt x="4786564" y="0"/>
                </a:lnTo>
                <a:cubicBezTo>
                  <a:pt x="4882479" y="0"/>
                  <a:pt x="4960234" y="77755"/>
                  <a:pt x="4960234" y="173670"/>
                </a:cubicBezTo>
                <a:lnTo>
                  <a:pt x="4960234" y="2247486"/>
                </a:lnTo>
                <a:cubicBezTo>
                  <a:pt x="4960234" y="2343401"/>
                  <a:pt x="4882479" y="2421156"/>
                  <a:pt x="4786564" y="2421156"/>
                </a:cubicBezTo>
                <a:lnTo>
                  <a:pt x="173670" y="2421156"/>
                </a:lnTo>
                <a:cubicBezTo>
                  <a:pt x="77755" y="2421156"/>
                  <a:pt x="0" y="2343401"/>
                  <a:pt x="0" y="2247486"/>
                </a:cubicBezTo>
                <a:lnTo>
                  <a:pt x="0" y="173670"/>
                </a:lnTo>
                <a:cubicBezTo>
                  <a:pt x="0" y="77755"/>
                  <a:pt x="77755" y="0"/>
                  <a:pt x="17367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0F6E29-965E-405A-ACD8-51499D9C5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2739" y="3081903"/>
            <a:ext cx="2479794" cy="2804548"/>
          </a:xfrm>
          <a:custGeom>
            <a:avLst/>
            <a:gdLst>
              <a:gd name="connsiteX0" fmla="*/ 190969 w 4960234"/>
              <a:gd name="connsiteY0" fmla="*/ 0 h 5609095"/>
              <a:gd name="connsiteX1" fmla="*/ 4769265 w 4960234"/>
              <a:gd name="connsiteY1" fmla="*/ 0 h 5609095"/>
              <a:gd name="connsiteX2" fmla="*/ 4960234 w 4960234"/>
              <a:gd name="connsiteY2" fmla="*/ 190969 h 5609095"/>
              <a:gd name="connsiteX3" fmla="*/ 4960234 w 4960234"/>
              <a:gd name="connsiteY3" fmla="*/ 5418126 h 5609095"/>
              <a:gd name="connsiteX4" fmla="*/ 4769265 w 4960234"/>
              <a:gd name="connsiteY4" fmla="*/ 5609095 h 5609095"/>
              <a:gd name="connsiteX5" fmla="*/ 190969 w 4960234"/>
              <a:gd name="connsiteY5" fmla="*/ 5609095 h 5609095"/>
              <a:gd name="connsiteX6" fmla="*/ 0 w 4960234"/>
              <a:gd name="connsiteY6" fmla="*/ 5418126 h 5609095"/>
              <a:gd name="connsiteX7" fmla="*/ 0 w 4960234"/>
              <a:gd name="connsiteY7" fmla="*/ 190969 h 5609095"/>
              <a:gd name="connsiteX8" fmla="*/ 190969 w 4960234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5609095">
                <a:moveTo>
                  <a:pt x="190969" y="0"/>
                </a:moveTo>
                <a:lnTo>
                  <a:pt x="4769265" y="0"/>
                </a:lnTo>
                <a:cubicBezTo>
                  <a:pt x="4874734" y="0"/>
                  <a:pt x="4960234" y="85500"/>
                  <a:pt x="4960234" y="190969"/>
                </a:cubicBezTo>
                <a:lnTo>
                  <a:pt x="4960234" y="5418126"/>
                </a:lnTo>
                <a:cubicBezTo>
                  <a:pt x="4960234" y="5523595"/>
                  <a:pt x="4874734" y="5609095"/>
                  <a:pt x="4769265" y="5609095"/>
                </a:cubicBezTo>
                <a:lnTo>
                  <a:pt x="190969" y="5609095"/>
                </a:lnTo>
                <a:cubicBezTo>
                  <a:pt x="85500" y="5609095"/>
                  <a:pt x="0" y="5523595"/>
                  <a:pt x="0" y="5418126"/>
                </a:cubicBezTo>
                <a:lnTo>
                  <a:pt x="0" y="190969"/>
                </a:lnTo>
                <a:cubicBezTo>
                  <a:pt x="0" y="85500"/>
                  <a:pt x="85500" y="0"/>
                  <a:pt x="190969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A7F1DC-1970-4B9F-9275-55D80C602D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6506" y="971550"/>
            <a:ext cx="2489391" cy="2804548"/>
          </a:xfrm>
          <a:custGeom>
            <a:avLst/>
            <a:gdLst>
              <a:gd name="connsiteX0" fmla="*/ 135341 w 4979431"/>
              <a:gd name="connsiteY0" fmla="*/ 0 h 5609095"/>
              <a:gd name="connsiteX1" fmla="*/ 4844090 w 4979431"/>
              <a:gd name="connsiteY1" fmla="*/ 0 h 5609095"/>
              <a:gd name="connsiteX2" fmla="*/ 4979431 w 4979431"/>
              <a:gd name="connsiteY2" fmla="*/ 135341 h 5609095"/>
              <a:gd name="connsiteX3" fmla="*/ 4979431 w 4979431"/>
              <a:gd name="connsiteY3" fmla="*/ 5473754 h 5609095"/>
              <a:gd name="connsiteX4" fmla="*/ 4844090 w 4979431"/>
              <a:gd name="connsiteY4" fmla="*/ 5609095 h 5609095"/>
              <a:gd name="connsiteX5" fmla="*/ 135341 w 4979431"/>
              <a:gd name="connsiteY5" fmla="*/ 5609095 h 5609095"/>
              <a:gd name="connsiteX6" fmla="*/ 0 w 4979431"/>
              <a:gd name="connsiteY6" fmla="*/ 5473754 h 5609095"/>
              <a:gd name="connsiteX7" fmla="*/ 0 w 4979431"/>
              <a:gd name="connsiteY7" fmla="*/ 135341 h 5609095"/>
              <a:gd name="connsiteX8" fmla="*/ 135341 w 4979431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9431" h="5609095">
                <a:moveTo>
                  <a:pt x="135341" y="0"/>
                </a:moveTo>
                <a:lnTo>
                  <a:pt x="4844090" y="0"/>
                </a:lnTo>
                <a:cubicBezTo>
                  <a:pt x="4918837" y="0"/>
                  <a:pt x="4979431" y="60594"/>
                  <a:pt x="4979431" y="135341"/>
                </a:cubicBezTo>
                <a:lnTo>
                  <a:pt x="4979431" y="5473754"/>
                </a:lnTo>
                <a:cubicBezTo>
                  <a:pt x="4979431" y="5548501"/>
                  <a:pt x="4918837" y="5609095"/>
                  <a:pt x="4844090" y="5609095"/>
                </a:cubicBezTo>
                <a:lnTo>
                  <a:pt x="135341" y="5609095"/>
                </a:lnTo>
                <a:cubicBezTo>
                  <a:pt x="60594" y="5609095"/>
                  <a:pt x="0" y="5548501"/>
                  <a:pt x="0" y="5473754"/>
                </a:cubicBezTo>
                <a:lnTo>
                  <a:pt x="0" y="135341"/>
                </a:lnTo>
                <a:cubicBezTo>
                  <a:pt x="0" y="60594"/>
                  <a:pt x="60594" y="0"/>
                  <a:pt x="13534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679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F0C0D1-6B4D-42D5-8D91-8BD223553E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41932" y="1146149"/>
            <a:ext cx="2479794" cy="1707176"/>
          </a:xfrm>
          <a:custGeom>
            <a:avLst/>
            <a:gdLst>
              <a:gd name="connsiteX0" fmla="*/ 92802 w 4960234"/>
              <a:gd name="connsiteY0" fmla="*/ 0 h 3414351"/>
              <a:gd name="connsiteX1" fmla="*/ 4867432 w 4960234"/>
              <a:gd name="connsiteY1" fmla="*/ 0 h 3414351"/>
              <a:gd name="connsiteX2" fmla="*/ 4960234 w 4960234"/>
              <a:gd name="connsiteY2" fmla="*/ 92802 h 3414351"/>
              <a:gd name="connsiteX3" fmla="*/ 4960234 w 4960234"/>
              <a:gd name="connsiteY3" fmla="*/ 3321549 h 3414351"/>
              <a:gd name="connsiteX4" fmla="*/ 4867432 w 4960234"/>
              <a:gd name="connsiteY4" fmla="*/ 3414351 h 3414351"/>
              <a:gd name="connsiteX5" fmla="*/ 92802 w 4960234"/>
              <a:gd name="connsiteY5" fmla="*/ 3414351 h 3414351"/>
              <a:gd name="connsiteX6" fmla="*/ 0 w 4960234"/>
              <a:gd name="connsiteY6" fmla="*/ 3321549 h 3414351"/>
              <a:gd name="connsiteX7" fmla="*/ 0 w 4960234"/>
              <a:gd name="connsiteY7" fmla="*/ 92802 h 3414351"/>
              <a:gd name="connsiteX8" fmla="*/ 92802 w 4960234"/>
              <a:gd name="connsiteY8" fmla="*/ 0 h 341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0234" h="3414351">
                <a:moveTo>
                  <a:pt x="92802" y="0"/>
                </a:moveTo>
                <a:lnTo>
                  <a:pt x="4867432" y="0"/>
                </a:lnTo>
                <a:cubicBezTo>
                  <a:pt x="4918685" y="0"/>
                  <a:pt x="4960234" y="41549"/>
                  <a:pt x="4960234" y="92802"/>
                </a:cubicBezTo>
                <a:lnTo>
                  <a:pt x="4960234" y="3321549"/>
                </a:lnTo>
                <a:cubicBezTo>
                  <a:pt x="4960234" y="3372802"/>
                  <a:pt x="4918685" y="3414351"/>
                  <a:pt x="4867432" y="3414351"/>
                </a:cubicBezTo>
                <a:lnTo>
                  <a:pt x="92802" y="3414351"/>
                </a:lnTo>
                <a:cubicBezTo>
                  <a:pt x="41549" y="3414351"/>
                  <a:pt x="0" y="3372802"/>
                  <a:pt x="0" y="3321549"/>
                </a:cubicBezTo>
                <a:lnTo>
                  <a:pt x="0" y="92802"/>
                </a:lnTo>
                <a:cubicBezTo>
                  <a:pt x="0" y="41549"/>
                  <a:pt x="41549" y="0"/>
                  <a:pt x="92802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F46C20-1F68-403F-AC9A-90B3E0EBA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26623" y="2907304"/>
            <a:ext cx="1996953" cy="2804548"/>
          </a:xfrm>
          <a:custGeom>
            <a:avLst/>
            <a:gdLst>
              <a:gd name="connsiteX0" fmla="*/ 108568 w 3994426"/>
              <a:gd name="connsiteY0" fmla="*/ 0 h 5609095"/>
              <a:gd name="connsiteX1" fmla="*/ 3885858 w 3994426"/>
              <a:gd name="connsiteY1" fmla="*/ 0 h 5609095"/>
              <a:gd name="connsiteX2" fmla="*/ 3994426 w 3994426"/>
              <a:gd name="connsiteY2" fmla="*/ 108568 h 5609095"/>
              <a:gd name="connsiteX3" fmla="*/ 3994426 w 3994426"/>
              <a:gd name="connsiteY3" fmla="*/ 5500527 h 5609095"/>
              <a:gd name="connsiteX4" fmla="*/ 3885858 w 3994426"/>
              <a:gd name="connsiteY4" fmla="*/ 5609095 h 5609095"/>
              <a:gd name="connsiteX5" fmla="*/ 108568 w 3994426"/>
              <a:gd name="connsiteY5" fmla="*/ 5609095 h 5609095"/>
              <a:gd name="connsiteX6" fmla="*/ 0 w 3994426"/>
              <a:gd name="connsiteY6" fmla="*/ 5500527 h 5609095"/>
              <a:gd name="connsiteX7" fmla="*/ 0 w 3994426"/>
              <a:gd name="connsiteY7" fmla="*/ 108568 h 5609095"/>
              <a:gd name="connsiteX8" fmla="*/ 108568 w 39944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426" h="5609095">
                <a:moveTo>
                  <a:pt x="108568" y="0"/>
                </a:moveTo>
                <a:lnTo>
                  <a:pt x="3885858" y="0"/>
                </a:lnTo>
                <a:cubicBezTo>
                  <a:pt x="3945818" y="0"/>
                  <a:pt x="3994426" y="48608"/>
                  <a:pt x="3994426" y="108568"/>
                </a:cubicBezTo>
                <a:lnTo>
                  <a:pt x="3994426" y="5500527"/>
                </a:lnTo>
                <a:cubicBezTo>
                  <a:pt x="3994426" y="5560487"/>
                  <a:pt x="3945818" y="5609095"/>
                  <a:pt x="3885858" y="5609095"/>
                </a:cubicBezTo>
                <a:lnTo>
                  <a:pt x="108568" y="5609095"/>
                </a:lnTo>
                <a:cubicBezTo>
                  <a:pt x="48608" y="5609095"/>
                  <a:pt x="0" y="5560487"/>
                  <a:pt x="0" y="5500527"/>
                </a:cubicBezTo>
                <a:lnTo>
                  <a:pt x="0" y="108568"/>
                </a:lnTo>
                <a:cubicBezTo>
                  <a:pt x="0" y="48608"/>
                  <a:pt x="48608" y="0"/>
                  <a:pt x="1085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AD9279-7C04-442F-8D30-E26DF7D4A9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7548" y="2907304"/>
            <a:ext cx="1872519" cy="2804548"/>
          </a:xfrm>
          <a:custGeom>
            <a:avLst/>
            <a:gdLst>
              <a:gd name="connsiteX0" fmla="*/ 101804 w 3745526"/>
              <a:gd name="connsiteY0" fmla="*/ 0 h 5609095"/>
              <a:gd name="connsiteX1" fmla="*/ 3643724 w 3745526"/>
              <a:gd name="connsiteY1" fmla="*/ 0 h 5609095"/>
              <a:gd name="connsiteX2" fmla="*/ 3745526 w 3745526"/>
              <a:gd name="connsiteY2" fmla="*/ 101803 h 5609095"/>
              <a:gd name="connsiteX3" fmla="*/ 3745526 w 3745526"/>
              <a:gd name="connsiteY3" fmla="*/ 5507292 h 5609095"/>
              <a:gd name="connsiteX4" fmla="*/ 3643724 w 3745526"/>
              <a:gd name="connsiteY4" fmla="*/ 5609095 h 5609095"/>
              <a:gd name="connsiteX5" fmla="*/ 101804 w 3745526"/>
              <a:gd name="connsiteY5" fmla="*/ 5609095 h 5609095"/>
              <a:gd name="connsiteX6" fmla="*/ 0 w 3745526"/>
              <a:gd name="connsiteY6" fmla="*/ 5507292 h 5609095"/>
              <a:gd name="connsiteX7" fmla="*/ 0 w 3745526"/>
              <a:gd name="connsiteY7" fmla="*/ 101803 h 5609095"/>
              <a:gd name="connsiteX8" fmla="*/ 101804 w 3745526"/>
              <a:gd name="connsiteY8" fmla="*/ 0 h 56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5526" h="5609095">
                <a:moveTo>
                  <a:pt x="101804" y="0"/>
                </a:moveTo>
                <a:lnTo>
                  <a:pt x="3643724" y="0"/>
                </a:lnTo>
                <a:cubicBezTo>
                  <a:pt x="3699948" y="0"/>
                  <a:pt x="3745526" y="45579"/>
                  <a:pt x="3745526" y="101803"/>
                </a:cubicBezTo>
                <a:lnTo>
                  <a:pt x="3745526" y="5507292"/>
                </a:lnTo>
                <a:cubicBezTo>
                  <a:pt x="3745526" y="5563516"/>
                  <a:pt x="3699948" y="5609095"/>
                  <a:pt x="3643724" y="5609095"/>
                </a:cubicBezTo>
                <a:lnTo>
                  <a:pt x="101804" y="5609095"/>
                </a:lnTo>
                <a:cubicBezTo>
                  <a:pt x="45580" y="5609095"/>
                  <a:pt x="0" y="5563516"/>
                  <a:pt x="0" y="5507292"/>
                </a:cubicBezTo>
                <a:lnTo>
                  <a:pt x="0" y="101803"/>
                </a:lnTo>
                <a:cubicBezTo>
                  <a:pt x="0" y="45579"/>
                  <a:pt x="45580" y="0"/>
                  <a:pt x="101804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reflection blurRad="241300" stA="45000" endPos="65000" dist="50800" dir="5400000" sy="-100000" algn="bl" rotWithShape="0"/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7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CF2E2FA-6181-4E67-8649-8A7BCC8E8224}"/>
              </a:ext>
            </a:extLst>
          </p:cNvPr>
          <p:cNvSpPr/>
          <p:nvPr/>
        </p:nvSpPr>
        <p:spPr>
          <a:xfrm>
            <a:off x="781742" y="0"/>
            <a:ext cx="10628516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E461B1-A8FB-486F-AEB2-28BCCDA011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2" y="-1"/>
            <a:ext cx="10628516" cy="3429000"/>
          </a:xfrm>
          <a:custGeom>
            <a:avLst/>
            <a:gdLst>
              <a:gd name="connsiteX0" fmla="*/ 0 w 21259800"/>
              <a:gd name="connsiteY0" fmla="*/ 0 h 6858000"/>
              <a:gd name="connsiteX1" fmla="*/ 21259800 w 21259800"/>
              <a:gd name="connsiteY1" fmla="*/ 0 h 6858000"/>
              <a:gd name="connsiteX2" fmla="*/ 21259800 w 21259800"/>
              <a:gd name="connsiteY2" fmla="*/ 6858000 h 6858000"/>
              <a:gd name="connsiteX3" fmla="*/ 0 w 21259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9800" h="6858000">
                <a:moveTo>
                  <a:pt x="0" y="0"/>
                </a:moveTo>
                <a:lnTo>
                  <a:pt x="21259800" y="0"/>
                </a:lnTo>
                <a:lnTo>
                  <a:pt x="21259800" y="6858000"/>
                </a:lnTo>
                <a:lnTo>
                  <a:pt x="0" y="6858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7246444-38D4-4861-9E94-2214F5B43D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03042" y="3428999"/>
            <a:ext cx="1889681" cy="2743201"/>
          </a:xfrm>
          <a:custGeom>
            <a:avLst/>
            <a:gdLst>
              <a:gd name="connsiteX0" fmla="*/ 0 w 3779854"/>
              <a:gd name="connsiteY0" fmla="*/ 0 h 5486401"/>
              <a:gd name="connsiteX1" fmla="*/ 3779854 w 3779854"/>
              <a:gd name="connsiteY1" fmla="*/ 0 h 5486401"/>
              <a:gd name="connsiteX2" fmla="*/ 3779854 w 3779854"/>
              <a:gd name="connsiteY2" fmla="*/ 5486401 h 5486401"/>
              <a:gd name="connsiteX3" fmla="*/ 475732 w 3779854"/>
              <a:gd name="connsiteY3" fmla="*/ 5486401 h 5486401"/>
              <a:gd name="connsiteX4" fmla="*/ 0 w 3779854"/>
              <a:gd name="connsiteY4" fmla="*/ 5010669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54" h="5486401">
                <a:moveTo>
                  <a:pt x="0" y="0"/>
                </a:moveTo>
                <a:lnTo>
                  <a:pt x="3779854" y="0"/>
                </a:lnTo>
                <a:lnTo>
                  <a:pt x="3779854" y="5486401"/>
                </a:lnTo>
                <a:lnTo>
                  <a:pt x="475732" y="5486401"/>
                </a:lnTo>
                <a:cubicBezTo>
                  <a:pt x="212992" y="5486401"/>
                  <a:pt x="0" y="5273409"/>
                  <a:pt x="0" y="5010669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46DAFC8-F3E7-48B9-923A-FD1F401E6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2723" y="3428998"/>
            <a:ext cx="1903277" cy="2743202"/>
          </a:xfrm>
          <a:custGeom>
            <a:avLst/>
            <a:gdLst>
              <a:gd name="connsiteX0" fmla="*/ 0 w 3807049"/>
              <a:gd name="connsiteY0" fmla="*/ 0 h 5486403"/>
              <a:gd name="connsiteX1" fmla="*/ 3807049 w 3807049"/>
              <a:gd name="connsiteY1" fmla="*/ 0 h 5486403"/>
              <a:gd name="connsiteX2" fmla="*/ 3807049 w 3807049"/>
              <a:gd name="connsiteY2" fmla="*/ 5486403 h 5486403"/>
              <a:gd name="connsiteX3" fmla="*/ 0 w 3807049"/>
              <a:gd name="connsiteY3" fmla="*/ 5486403 h 54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7049" h="5486403">
                <a:moveTo>
                  <a:pt x="0" y="0"/>
                </a:moveTo>
                <a:lnTo>
                  <a:pt x="3807049" y="0"/>
                </a:lnTo>
                <a:lnTo>
                  <a:pt x="3807049" y="5486403"/>
                </a:lnTo>
                <a:lnTo>
                  <a:pt x="0" y="54864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D2714F-1785-4F7D-B146-CB418D7FC4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428997"/>
            <a:ext cx="3792958" cy="2743201"/>
          </a:xfrm>
          <a:custGeom>
            <a:avLst/>
            <a:gdLst>
              <a:gd name="connsiteX0" fmla="*/ 0 w 7586904"/>
              <a:gd name="connsiteY0" fmla="*/ 0 h 5486401"/>
              <a:gd name="connsiteX1" fmla="*/ 7586904 w 7586904"/>
              <a:gd name="connsiteY1" fmla="*/ 0 h 5486401"/>
              <a:gd name="connsiteX2" fmla="*/ 7586904 w 7586904"/>
              <a:gd name="connsiteY2" fmla="*/ 4795883 h 5486401"/>
              <a:gd name="connsiteX3" fmla="*/ 6896384 w 7586904"/>
              <a:gd name="connsiteY3" fmla="*/ 5486401 h 5486401"/>
              <a:gd name="connsiteX4" fmla="*/ 0 w 7586904"/>
              <a:gd name="connsiteY4" fmla="*/ 5486401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6904" h="5486401">
                <a:moveTo>
                  <a:pt x="0" y="0"/>
                </a:moveTo>
                <a:lnTo>
                  <a:pt x="7586904" y="0"/>
                </a:lnTo>
                <a:lnTo>
                  <a:pt x="7586904" y="4795883"/>
                </a:lnTo>
                <a:cubicBezTo>
                  <a:pt x="7586904" y="5177246"/>
                  <a:pt x="7277748" y="5486401"/>
                  <a:pt x="6896384" y="5486401"/>
                </a:cubicBezTo>
                <a:lnTo>
                  <a:pt x="0" y="54864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82B0E3D-837A-411E-ABDD-AB99B72FC554}"/>
              </a:ext>
            </a:extLst>
          </p:cNvPr>
          <p:cNvSpPr/>
          <p:nvPr/>
        </p:nvSpPr>
        <p:spPr>
          <a:xfrm rot="10800000">
            <a:off x="781742" y="0"/>
            <a:ext cx="10628516" cy="6172200"/>
          </a:xfrm>
          <a:prstGeom prst="round2SameRect">
            <a:avLst>
              <a:gd name="adj1" fmla="val 2415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7505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C5212-174D-4440-9F25-1BA51A40D6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5170" y="885741"/>
            <a:ext cx="2661660" cy="1210567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B6247F-1EBF-4AB3-834F-BDBD5C591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5170" y="2177725"/>
            <a:ext cx="2661660" cy="1210567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D43D92-99D1-40E3-BF57-798A5E0F03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5170" y="3469709"/>
            <a:ext cx="2661660" cy="1210567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64CF7A3-BE12-472A-AF27-CF27257CDB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5170" y="4761693"/>
            <a:ext cx="2661660" cy="1210567"/>
          </a:xfrm>
          <a:custGeom>
            <a:avLst/>
            <a:gdLst>
              <a:gd name="connsiteX0" fmla="*/ 0 w 5324013"/>
              <a:gd name="connsiteY0" fmla="*/ 0 h 2421133"/>
              <a:gd name="connsiteX1" fmla="*/ 5324013 w 5324013"/>
              <a:gd name="connsiteY1" fmla="*/ 0 h 2421133"/>
              <a:gd name="connsiteX2" fmla="*/ 5324013 w 5324013"/>
              <a:gd name="connsiteY2" fmla="*/ 2421133 h 2421133"/>
              <a:gd name="connsiteX3" fmla="*/ 0 w 5324013"/>
              <a:gd name="connsiteY3" fmla="*/ 2421133 h 24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013" h="2421133">
                <a:moveTo>
                  <a:pt x="0" y="0"/>
                </a:moveTo>
                <a:lnTo>
                  <a:pt x="5324013" y="0"/>
                </a:lnTo>
                <a:lnTo>
                  <a:pt x="5324013" y="2421133"/>
                </a:lnTo>
                <a:lnTo>
                  <a:pt x="0" y="24211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950C93-CBCD-40C9-9F9E-4B5673CC74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1516" y="1182143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0594C5E-0C9A-45A6-9F61-CACF42FC18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2424" y="1182143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D302998-AECE-4217-8C7F-562D445DC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3334" y="1182143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84ADD14-A3D7-4F67-A4EB-9B2FE588C9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516" y="2723747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E41521E-C06E-4D0E-A3A6-45A879C7DB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2424" y="2723747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675A9D-DF1E-4EF0-900D-AD3085ECFC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3334" y="2723747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A3268EE-6C21-4469-92FC-AB5A5F1BFC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61516" y="4265351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EF1324C-2C93-4135-83A3-1B6933A0E9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2424" y="4265351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172CA72-A160-4F89-B462-9B005CF14B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43334" y="4265351"/>
            <a:ext cx="1410323" cy="1410507"/>
          </a:xfrm>
          <a:custGeom>
            <a:avLst/>
            <a:gdLst>
              <a:gd name="connsiteX0" fmla="*/ 0 w 2821013"/>
              <a:gd name="connsiteY0" fmla="*/ 0 h 2821013"/>
              <a:gd name="connsiteX1" fmla="*/ 2821013 w 2821013"/>
              <a:gd name="connsiteY1" fmla="*/ 0 h 2821013"/>
              <a:gd name="connsiteX2" fmla="*/ 2821013 w 2821013"/>
              <a:gd name="connsiteY2" fmla="*/ 2821013 h 2821013"/>
              <a:gd name="connsiteX3" fmla="*/ 0 w 2821013"/>
              <a:gd name="connsiteY3" fmla="*/ 2821013 h 282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013" h="2821013">
                <a:moveTo>
                  <a:pt x="0" y="0"/>
                </a:moveTo>
                <a:lnTo>
                  <a:pt x="2821013" y="0"/>
                </a:lnTo>
                <a:lnTo>
                  <a:pt x="2821013" y="2821013"/>
                </a:lnTo>
                <a:lnTo>
                  <a:pt x="0" y="28210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964FCC-9482-4CD6-9BC7-9F91C695B6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2" y="829672"/>
            <a:ext cx="2789129" cy="1675655"/>
          </a:xfrm>
          <a:custGeom>
            <a:avLst/>
            <a:gdLst>
              <a:gd name="connsiteX0" fmla="*/ 0 w 5578984"/>
              <a:gd name="connsiteY0" fmla="*/ 0 h 3351309"/>
              <a:gd name="connsiteX1" fmla="*/ 5578984 w 5578984"/>
              <a:gd name="connsiteY1" fmla="*/ 0 h 3351309"/>
              <a:gd name="connsiteX2" fmla="*/ 5578984 w 5578984"/>
              <a:gd name="connsiteY2" fmla="*/ 3351309 h 3351309"/>
              <a:gd name="connsiteX3" fmla="*/ 0 w 557898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984" h="3351309">
                <a:moveTo>
                  <a:pt x="0" y="0"/>
                </a:moveTo>
                <a:lnTo>
                  <a:pt x="5578984" y="0"/>
                </a:lnTo>
                <a:lnTo>
                  <a:pt x="557898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BBC5325-AF23-4B38-A560-00A7930EDB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6707" y="829672"/>
            <a:ext cx="2439293" cy="1675655"/>
          </a:xfrm>
          <a:custGeom>
            <a:avLst/>
            <a:gdLst>
              <a:gd name="connsiteX0" fmla="*/ 0 w 4879221"/>
              <a:gd name="connsiteY0" fmla="*/ 0 h 3351309"/>
              <a:gd name="connsiteX1" fmla="*/ 4879221 w 4879221"/>
              <a:gd name="connsiteY1" fmla="*/ 0 h 3351309"/>
              <a:gd name="connsiteX2" fmla="*/ 4879221 w 4879221"/>
              <a:gd name="connsiteY2" fmla="*/ 3351309 h 3351309"/>
              <a:gd name="connsiteX3" fmla="*/ 0 w 4879221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221" h="3351309">
                <a:moveTo>
                  <a:pt x="0" y="0"/>
                </a:moveTo>
                <a:lnTo>
                  <a:pt x="4879221" y="0"/>
                </a:lnTo>
                <a:lnTo>
                  <a:pt x="4879221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C358AC-17FC-4CBD-B3CD-A852A5E274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742" y="2591173"/>
            <a:ext cx="1716973" cy="1675655"/>
          </a:xfrm>
          <a:custGeom>
            <a:avLst/>
            <a:gdLst>
              <a:gd name="connsiteX0" fmla="*/ 0 w 3434394"/>
              <a:gd name="connsiteY0" fmla="*/ 0 h 3351309"/>
              <a:gd name="connsiteX1" fmla="*/ 3434394 w 3434394"/>
              <a:gd name="connsiteY1" fmla="*/ 0 h 3351309"/>
              <a:gd name="connsiteX2" fmla="*/ 3434394 w 3434394"/>
              <a:gd name="connsiteY2" fmla="*/ 3351309 h 3351309"/>
              <a:gd name="connsiteX3" fmla="*/ 0 w 3434394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4394" h="3351309">
                <a:moveTo>
                  <a:pt x="0" y="0"/>
                </a:moveTo>
                <a:lnTo>
                  <a:pt x="3434394" y="0"/>
                </a:lnTo>
                <a:lnTo>
                  <a:pt x="3434394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BF81E2-3DF4-4B6A-9014-5C226F2AD0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84552" y="2591173"/>
            <a:ext cx="4626192" cy="1675655"/>
          </a:xfrm>
          <a:custGeom>
            <a:avLst/>
            <a:gdLst>
              <a:gd name="connsiteX0" fmla="*/ 0 w 9253589"/>
              <a:gd name="connsiteY0" fmla="*/ 0 h 3351309"/>
              <a:gd name="connsiteX1" fmla="*/ 9253589 w 9253589"/>
              <a:gd name="connsiteY1" fmla="*/ 0 h 3351309"/>
              <a:gd name="connsiteX2" fmla="*/ 9253589 w 9253589"/>
              <a:gd name="connsiteY2" fmla="*/ 3351309 h 3351309"/>
              <a:gd name="connsiteX3" fmla="*/ 0 w 925358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3589" h="3351309">
                <a:moveTo>
                  <a:pt x="0" y="0"/>
                </a:moveTo>
                <a:lnTo>
                  <a:pt x="9253589" y="0"/>
                </a:lnTo>
                <a:lnTo>
                  <a:pt x="925358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241E551-A7EA-48E4-907C-5968FE7D03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1743" y="4352675"/>
            <a:ext cx="3203142" cy="1675655"/>
          </a:xfrm>
          <a:custGeom>
            <a:avLst/>
            <a:gdLst>
              <a:gd name="connsiteX0" fmla="*/ 0 w 6407119"/>
              <a:gd name="connsiteY0" fmla="*/ 0 h 3351309"/>
              <a:gd name="connsiteX1" fmla="*/ 6407119 w 6407119"/>
              <a:gd name="connsiteY1" fmla="*/ 0 h 3351309"/>
              <a:gd name="connsiteX2" fmla="*/ 6407119 w 6407119"/>
              <a:gd name="connsiteY2" fmla="*/ 3351309 h 3351309"/>
              <a:gd name="connsiteX3" fmla="*/ 0 w 6407119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7119" h="3351309">
                <a:moveTo>
                  <a:pt x="0" y="0"/>
                </a:moveTo>
                <a:lnTo>
                  <a:pt x="6407119" y="0"/>
                </a:lnTo>
                <a:lnTo>
                  <a:pt x="6407119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8C7694D-D583-4662-A6EE-9C378074EC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70720" y="4352675"/>
            <a:ext cx="2795012" cy="1675655"/>
          </a:xfrm>
          <a:custGeom>
            <a:avLst/>
            <a:gdLst>
              <a:gd name="connsiteX0" fmla="*/ 0 w 5590752"/>
              <a:gd name="connsiteY0" fmla="*/ 0 h 3351309"/>
              <a:gd name="connsiteX1" fmla="*/ 5590752 w 5590752"/>
              <a:gd name="connsiteY1" fmla="*/ 0 h 3351309"/>
              <a:gd name="connsiteX2" fmla="*/ 5590752 w 5590752"/>
              <a:gd name="connsiteY2" fmla="*/ 3351309 h 3351309"/>
              <a:gd name="connsiteX3" fmla="*/ 0 w 5590752"/>
              <a:gd name="connsiteY3" fmla="*/ 3351309 h 33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0752" h="3351309">
                <a:moveTo>
                  <a:pt x="0" y="0"/>
                </a:moveTo>
                <a:lnTo>
                  <a:pt x="5590752" y="0"/>
                </a:lnTo>
                <a:lnTo>
                  <a:pt x="5590752" y="3351309"/>
                </a:lnTo>
                <a:lnTo>
                  <a:pt x="0" y="33513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AB130C-3DB9-4FBF-8630-48711C9281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374" y="866361"/>
            <a:ext cx="10197564" cy="5087178"/>
          </a:xfrm>
          <a:custGeom>
            <a:avLst/>
            <a:gdLst>
              <a:gd name="connsiteX0" fmla="*/ 0 w 20397784"/>
              <a:gd name="connsiteY0" fmla="*/ 0 h 10174356"/>
              <a:gd name="connsiteX1" fmla="*/ 20397784 w 20397784"/>
              <a:gd name="connsiteY1" fmla="*/ 0 h 10174356"/>
              <a:gd name="connsiteX2" fmla="*/ 20397784 w 20397784"/>
              <a:gd name="connsiteY2" fmla="*/ 10174356 h 10174356"/>
              <a:gd name="connsiteX3" fmla="*/ 0 w 20397784"/>
              <a:gd name="connsiteY3" fmla="*/ 10174356 h 1017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7784" h="10174356">
                <a:moveTo>
                  <a:pt x="0" y="0"/>
                </a:moveTo>
                <a:lnTo>
                  <a:pt x="20397784" y="0"/>
                </a:lnTo>
                <a:lnTo>
                  <a:pt x="20397784" y="10174356"/>
                </a:lnTo>
                <a:lnTo>
                  <a:pt x="0" y="1017435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BBDB4A-483C-4989-9ED8-EA5117AB57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78859" y="1106225"/>
            <a:ext cx="1466272" cy="1466463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AAC7545-D14D-484F-9522-255A26B40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8196" y="1106225"/>
            <a:ext cx="4644945" cy="4645550"/>
          </a:xfrm>
          <a:custGeom>
            <a:avLst/>
            <a:gdLst>
              <a:gd name="connsiteX0" fmla="*/ 0 w 9291099"/>
              <a:gd name="connsiteY0" fmla="*/ 0 h 9291100"/>
              <a:gd name="connsiteX1" fmla="*/ 9291099 w 9291099"/>
              <a:gd name="connsiteY1" fmla="*/ 0 h 9291100"/>
              <a:gd name="connsiteX2" fmla="*/ 9291099 w 9291099"/>
              <a:gd name="connsiteY2" fmla="*/ 9291100 h 9291100"/>
              <a:gd name="connsiteX3" fmla="*/ 0 w 9291099"/>
              <a:gd name="connsiteY3" fmla="*/ 9291100 h 92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099" h="9291100">
                <a:moveTo>
                  <a:pt x="0" y="0"/>
                </a:moveTo>
                <a:lnTo>
                  <a:pt x="9291099" y="0"/>
                </a:lnTo>
                <a:lnTo>
                  <a:pt x="9291099" y="9291100"/>
                </a:lnTo>
                <a:lnTo>
                  <a:pt x="0" y="92911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494124D-FD87-4119-B1B9-8E7EFC900F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78859" y="2695769"/>
            <a:ext cx="1466272" cy="1466463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6726AAF-BDA2-456F-9D59-49772F219C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78859" y="4285313"/>
            <a:ext cx="1466272" cy="1466463"/>
          </a:xfrm>
          <a:custGeom>
            <a:avLst/>
            <a:gdLst>
              <a:gd name="connsiteX0" fmla="*/ 0 w 2932925"/>
              <a:gd name="connsiteY0" fmla="*/ 0 h 2932925"/>
              <a:gd name="connsiteX1" fmla="*/ 2932925 w 2932925"/>
              <a:gd name="connsiteY1" fmla="*/ 0 h 2932925"/>
              <a:gd name="connsiteX2" fmla="*/ 2932925 w 2932925"/>
              <a:gd name="connsiteY2" fmla="*/ 2932925 h 2932925"/>
              <a:gd name="connsiteX3" fmla="*/ 0 w 2932925"/>
              <a:gd name="connsiteY3" fmla="*/ 2932925 h 293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25" h="2932925">
                <a:moveTo>
                  <a:pt x="0" y="0"/>
                </a:moveTo>
                <a:lnTo>
                  <a:pt x="2932925" y="0"/>
                </a:lnTo>
                <a:lnTo>
                  <a:pt x="2932925" y="2932925"/>
                </a:lnTo>
                <a:lnTo>
                  <a:pt x="0" y="29329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836778-F5B4-482E-B688-2B6F61D483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3219" y="801756"/>
            <a:ext cx="2406457" cy="2088093"/>
          </a:xfrm>
          <a:custGeom>
            <a:avLst/>
            <a:gdLst>
              <a:gd name="connsiteX0" fmla="*/ 0 w 4813540"/>
              <a:gd name="connsiteY0" fmla="*/ 0 h 4176185"/>
              <a:gd name="connsiteX1" fmla="*/ 4813540 w 4813540"/>
              <a:gd name="connsiteY1" fmla="*/ 0 h 4176185"/>
              <a:gd name="connsiteX2" fmla="*/ 4813540 w 4813540"/>
              <a:gd name="connsiteY2" fmla="*/ 4176185 h 4176185"/>
              <a:gd name="connsiteX3" fmla="*/ 0 w 4813540"/>
              <a:gd name="connsiteY3" fmla="*/ 4176185 h 417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176185">
                <a:moveTo>
                  <a:pt x="0" y="0"/>
                </a:moveTo>
                <a:lnTo>
                  <a:pt x="4813540" y="0"/>
                </a:lnTo>
                <a:lnTo>
                  <a:pt x="4813540" y="4176185"/>
                </a:lnTo>
                <a:lnTo>
                  <a:pt x="0" y="41761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BD9A33-1BDD-4FEE-B101-544716CE74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696" y="801757"/>
            <a:ext cx="2406457" cy="4145493"/>
          </a:xfrm>
          <a:custGeom>
            <a:avLst/>
            <a:gdLst>
              <a:gd name="connsiteX0" fmla="*/ 0 w 4813540"/>
              <a:gd name="connsiteY0" fmla="*/ 0 h 8290985"/>
              <a:gd name="connsiteX1" fmla="*/ 4813540 w 4813540"/>
              <a:gd name="connsiteY1" fmla="*/ 0 h 8290985"/>
              <a:gd name="connsiteX2" fmla="*/ 4813540 w 4813540"/>
              <a:gd name="connsiteY2" fmla="*/ 8290985 h 8290985"/>
              <a:gd name="connsiteX3" fmla="*/ 0 w 4813540"/>
              <a:gd name="connsiteY3" fmla="*/ 8290985 h 82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8290985">
                <a:moveTo>
                  <a:pt x="0" y="0"/>
                </a:moveTo>
                <a:lnTo>
                  <a:pt x="4813540" y="0"/>
                </a:lnTo>
                <a:lnTo>
                  <a:pt x="4813540" y="8290985"/>
                </a:lnTo>
                <a:lnTo>
                  <a:pt x="0" y="829098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D30366-BBE9-4324-9DCA-ECC26BF46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03219" y="3530557"/>
            <a:ext cx="2406457" cy="2019247"/>
          </a:xfrm>
          <a:custGeom>
            <a:avLst/>
            <a:gdLst>
              <a:gd name="connsiteX0" fmla="*/ 0 w 4813540"/>
              <a:gd name="connsiteY0" fmla="*/ 0 h 4038494"/>
              <a:gd name="connsiteX1" fmla="*/ 4813540 w 4813540"/>
              <a:gd name="connsiteY1" fmla="*/ 0 h 4038494"/>
              <a:gd name="connsiteX2" fmla="*/ 4813540 w 4813540"/>
              <a:gd name="connsiteY2" fmla="*/ 4038494 h 4038494"/>
              <a:gd name="connsiteX3" fmla="*/ 0 w 4813540"/>
              <a:gd name="connsiteY3" fmla="*/ 4038494 h 403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3540" h="4038494">
                <a:moveTo>
                  <a:pt x="0" y="0"/>
                </a:moveTo>
                <a:lnTo>
                  <a:pt x="4813540" y="0"/>
                </a:lnTo>
                <a:lnTo>
                  <a:pt x="4813540" y="4038494"/>
                </a:lnTo>
                <a:lnTo>
                  <a:pt x="0" y="4038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3847" y="1061049"/>
            <a:ext cx="4338522" cy="4632385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E74CA1-C9C6-441D-949D-CF6B7CD47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1652" y="1061049"/>
            <a:ext cx="4338522" cy="4632385"/>
          </a:xfrm>
          <a:custGeom>
            <a:avLst/>
            <a:gdLst>
              <a:gd name="connsiteX0" fmla="*/ 0 w 9389427"/>
              <a:gd name="connsiteY0" fmla="*/ 0 h 8534400"/>
              <a:gd name="connsiteX1" fmla="*/ 9389427 w 9389427"/>
              <a:gd name="connsiteY1" fmla="*/ 0 h 8534400"/>
              <a:gd name="connsiteX2" fmla="*/ 9389427 w 9389427"/>
              <a:gd name="connsiteY2" fmla="*/ 8534400 h 8534400"/>
              <a:gd name="connsiteX3" fmla="*/ 0 w 9389427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9427" h="8534400">
                <a:moveTo>
                  <a:pt x="0" y="0"/>
                </a:moveTo>
                <a:lnTo>
                  <a:pt x="9389427" y="0"/>
                </a:lnTo>
                <a:lnTo>
                  <a:pt x="9389427" y="8534400"/>
                </a:lnTo>
                <a:lnTo>
                  <a:pt x="0" y="8534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0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011090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5088" y="1119151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DC450F-D971-47A6-A2A1-D4F35D340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1874" y="1119151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5088" y="3486245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FF98D4-C8EF-4BC0-96B5-C588DF33D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71874" y="3486245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51F579-D711-42D1-88E3-599E003793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6166" y="1119151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D8E9911-0431-44B1-8B46-0EC0E0A45A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6166" y="3486245"/>
            <a:ext cx="2252312" cy="2252606"/>
          </a:xfrm>
          <a:custGeom>
            <a:avLst/>
            <a:gdLst>
              <a:gd name="connsiteX0" fmla="*/ 0 w 4505211"/>
              <a:gd name="connsiteY0" fmla="*/ 0 h 4505211"/>
              <a:gd name="connsiteX1" fmla="*/ 4505211 w 4505211"/>
              <a:gd name="connsiteY1" fmla="*/ 0 h 4505211"/>
              <a:gd name="connsiteX2" fmla="*/ 4505211 w 4505211"/>
              <a:gd name="connsiteY2" fmla="*/ 4505211 h 4505211"/>
              <a:gd name="connsiteX3" fmla="*/ 0 w 4505211"/>
              <a:gd name="connsiteY3" fmla="*/ 4505211 h 450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211" h="4505211">
                <a:moveTo>
                  <a:pt x="0" y="0"/>
                </a:moveTo>
                <a:lnTo>
                  <a:pt x="4505211" y="0"/>
                </a:lnTo>
                <a:lnTo>
                  <a:pt x="4505211" y="4505211"/>
                </a:lnTo>
                <a:lnTo>
                  <a:pt x="0" y="450521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141BE1-615B-405F-9064-C58E41F368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2952" y="1119151"/>
            <a:ext cx="2252312" cy="4619700"/>
          </a:xfrm>
          <a:custGeom>
            <a:avLst/>
            <a:gdLst>
              <a:gd name="connsiteX0" fmla="*/ 0 w 4505211"/>
              <a:gd name="connsiteY0" fmla="*/ 0 h 9239399"/>
              <a:gd name="connsiteX1" fmla="*/ 4505211 w 4505211"/>
              <a:gd name="connsiteY1" fmla="*/ 0 h 9239399"/>
              <a:gd name="connsiteX2" fmla="*/ 4505211 w 4505211"/>
              <a:gd name="connsiteY2" fmla="*/ 4266016 h 9239399"/>
              <a:gd name="connsiteX3" fmla="*/ 4505211 w 4505211"/>
              <a:gd name="connsiteY3" fmla="*/ 4505211 h 9239399"/>
              <a:gd name="connsiteX4" fmla="*/ 4505211 w 4505211"/>
              <a:gd name="connsiteY4" fmla="*/ 9239399 h 9239399"/>
              <a:gd name="connsiteX5" fmla="*/ 0 w 4505211"/>
              <a:gd name="connsiteY5" fmla="*/ 9239399 h 9239399"/>
              <a:gd name="connsiteX6" fmla="*/ 0 w 4505211"/>
              <a:gd name="connsiteY6" fmla="*/ 4505211 h 9239399"/>
              <a:gd name="connsiteX7" fmla="*/ 0 w 4505211"/>
              <a:gd name="connsiteY7" fmla="*/ 4266016 h 923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5211" h="9239399">
                <a:moveTo>
                  <a:pt x="0" y="0"/>
                </a:moveTo>
                <a:lnTo>
                  <a:pt x="4505211" y="0"/>
                </a:lnTo>
                <a:lnTo>
                  <a:pt x="4505211" y="4266016"/>
                </a:lnTo>
                <a:lnTo>
                  <a:pt x="4505211" y="4505211"/>
                </a:lnTo>
                <a:lnTo>
                  <a:pt x="4505211" y="9239399"/>
                </a:lnTo>
                <a:lnTo>
                  <a:pt x="0" y="9239399"/>
                </a:lnTo>
                <a:lnTo>
                  <a:pt x="0" y="4505211"/>
                </a:lnTo>
                <a:lnTo>
                  <a:pt x="0" y="426601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0193969-EFD4-496D-8B9E-5E88D86D87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7340" y="751610"/>
            <a:ext cx="2277077" cy="2790081"/>
          </a:xfrm>
          <a:custGeom>
            <a:avLst/>
            <a:gdLst>
              <a:gd name="connsiteX0" fmla="*/ 0 w 4554747"/>
              <a:gd name="connsiteY0" fmla="*/ 0 h 5580161"/>
              <a:gd name="connsiteX1" fmla="*/ 4554747 w 4554747"/>
              <a:gd name="connsiteY1" fmla="*/ 0 h 5580161"/>
              <a:gd name="connsiteX2" fmla="*/ 4554747 w 4554747"/>
              <a:gd name="connsiteY2" fmla="*/ 5580161 h 5580161"/>
              <a:gd name="connsiteX3" fmla="*/ 0 w 4554747"/>
              <a:gd name="connsiteY3" fmla="*/ 5580161 h 558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5580161">
                <a:moveTo>
                  <a:pt x="0" y="0"/>
                </a:moveTo>
                <a:lnTo>
                  <a:pt x="4554747" y="0"/>
                </a:lnTo>
                <a:lnTo>
                  <a:pt x="4554747" y="5580161"/>
                </a:lnTo>
                <a:lnTo>
                  <a:pt x="0" y="55801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89588F-47B5-4EA9-84D2-BB4714817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8312" y="751610"/>
            <a:ext cx="2277078" cy="3318115"/>
          </a:xfrm>
          <a:custGeom>
            <a:avLst/>
            <a:gdLst>
              <a:gd name="connsiteX0" fmla="*/ 0 w 4554748"/>
              <a:gd name="connsiteY0" fmla="*/ 0 h 6636229"/>
              <a:gd name="connsiteX1" fmla="*/ 4554748 w 4554748"/>
              <a:gd name="connsiteY1" fmla="*/ 0 h 6636229"/>
              <a:gd name="connsiteX2" fmla="*/ 4554748 w 4554748"/>
              <a:gd name="connsiteY2" fmla="*/ 6636229 h 6636229"/>
              <a:gd name="connsiteX3" fmla="*/ 0 w 4554748"/>
              <a:gd name="connsiteY3" fmla="*/ 6636229 h 663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8" h="6636229">
                <a:moveTo>
                  <a:pt x="0" y="0"/>
                </a:moveTo>
                <a:lnTo>
                  <a:pt x="4554748" y="0"/>
                </a:lnTo>
                <a:lnTo>
                  <a:pt x="4554748" y="6636229"/>
                </a:lnTo>
                <a:lnTo>
                  <a:pt x="0" y="663622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E6CF97D-0650-4B56-AB14-E0121CF1C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29285" y="751610"/>
            <a:ext cx="2277077" cy="2695755"/>
          </a:xfrm>
          <a:custGeom>
            <a:avLst/>
            <a:gdLst>
              <a:gd name="connsiteX0" fmla="*/ 0 w 4554746"/>
              <a:gd name="connsiteY0" fmla="*/ 0 h 5391509"/>
              <a:gd name="connsiteX1" fmla="*/ 4554746 w 4554746"/>
              <a:gd name="connsiteY1" fmla="*/ 0 h 5391509"/>
              <a:gd name="connsiteX2" fmla="*/ 4554746 w 4554746"/>
              <a:gd name="connsiteY2" fmla="*/ 5391509 h 5391509"/>
              <a:gd name="connsiteX3" fmla="*/ 0 w 4554746"/>
              <a:gd name="connsiteY3" fmla="*/ 5391509 h 53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391509">
                <a:moveTo>
                  <a:pt x="0" y="0"/>
                </a:moveTo>
                <a:lnTo>
                  <a:pt x="4554746" y="0"/>
                </a:lnTo>
                <a:lnTo>
                  <a:pt x="4554746" y="5391509"/>
                </a:lnTo>
                <a:lnTo>
                  <a:pt x="0" y="5391509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6BFA811-ED69-455B-96D0-37D354F87F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9285" y="3551274"/>
            <a:ext cx="2277077" cy="2517017"/>
          </a:xfrm>
          <a:custGeom>
            <a:avLst/>
            <a:gdLst>
              <a:gd name="connsiteX0" fmla="*/ 0 w 4554746"/>
              <a:gd name="connsiteY0" fmla="*/ 0 h 5034033"/>
              <a:gd name="connsiteX1" fmla="*/ 4554746 w 4554746"/>
              <a:gd name="connsiteY1" fmla="*/ 0 h 5034033"/>
              <a:gd name="connsiteX2" fmla="*/ 4554746 w 4554746"/>
              <a:gd name="connsiteY2" fmla="*/ 5034033 h 5034033"/>
              <a:gd name="connsiteX3" fmla="*/ 0 w 4554746"/>
              <a:gd name="connsiteY3" fmla="*/ 5034033 h 50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6" h="5034033">
                <a:moveTo>
                  <a:pt x="0" y="0"/>
                </a:moveTo>
                <a:lnTo>
                  <a:pt x="4554746" y="0"/>
                </a:lnTo>
                <a:lnTo>
                  <a:pt x="4554746" y="5034033"/>
                </a:lnTo>
                <a:lnTo>
                  <a:pt x="0" y="503403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7D914E-F4E6-43AB-B3A5-B2689E3F93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8312" y="4173634"/>
            <a:ext cx="2277077" cy="1894657"/>
          </a:xfrm>
          <a:custGeom>
            <a:avLst/>
            <a:gdLst>
              <a:gd name="connsiteX0" fmla="*/ 0 w 4554747"/>
              <a:gd name="connsiteY0" fmla="*/ 0 h 3789313"/>
              <a:gd name="connsiteX1" fmla="*/ 4554747 w 4554747"/>
              <a:gd name="connsiteY1" fmla="*/ 0 h 3789313"/>
              <a:gd name="connsiteX2" fmla="*/ 4554747 w 4554747"/>
              <a:gd name="connsiteY2" fmla="*/ 3789313 h 3789313"/>
              <a:gd name="connsiteX3" fmla="*/ 0 w 4554747"/>
              <a:gd name="connsiteY3" fmla="*/ 3789313 h 378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3789313">
                <a:moveTo>
                  <a:pt x="0" y="0"/>
                </a:moveTo>
                <a:lnTo>
                  <a:pt x="4554747" y="0"/>
                </a:lnTo>
                <a:lnTo>
                  <a:pt x="4554747" y="3789313"/>
                </a:lnTo>
                <a:lnTo>
                  <a:pt x="0" y="378931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A5BFD2-4568-4D70-8E22-082F80275A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340" y="3645600"/>
            <a:ext cx="2277077" cy="2422691"/>
          </a:xfrm>
          <a:custGeom>
            <a:avLst/>
            <a:gdLst>
              <a:gd name="connsiteX0" fmla="*/ 0 w 4554747"/>
              <a:gd name="connsiteY0" fmla="*/ 0 h 4845381"/>
              <a:gd name="connsiteX1" fmla="*/ 4554747 w 4554747"/>
              <a:gd name="connsiteY1" fmla="*/ 0 h 4845381"/>
              <a:gd name="connsiteX2" fmla="*/ 4554747 w 4554747"/>
              <a:gd name="connsiteY2" fmla="*/ 4845381 h 4845381"/>
              <a:gd name="connsiteX3" fmla="*/ 0 w 4554747"/>
              <a:gd name="connsiteY3" fmla="*/ 4845381 h 48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747" h="4845381">
                <a:moveTo>
                  <a:pt x="0" y="0"/>
                </a:moveTo>
                <a:lnTo>
                  <a:pt x="4554747" y="0"/>
                </a:lnTo>
                <a:lnTo>
                  <a:pt x="4554747" y="4845381"/>
                </a:lnTo>
                <a:lnTo>
                  <a:pt x="0" y="484538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0" grpId="0" animBg="1"/>
      <p:bldP spid="19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BEBEC-4602-490C-BDCC-808640865DA5}"/>
              </a:ext>
            </a:extLst>
          </p:cNvPr>
          <p:cNvSpPr/>
          <p:nvPr/>
        </p:nvSpPr>
        <p:spPr>
          <a:xfrm>
            <a:off x="707274" y="586596"/>
            <a:ext cx="10768677" cy="566755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A78E4F-330F-43B1-8E8D-634D7E2524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742" y="647700"/>
            <a:ext cx="10628516" cy="5524500"/>
          </a:xfrm>
          <a:custGeom>
            <a:avLst/>
            <a:gdLst>
              <a:gd name="connsiteX0" fmla="*/ 21259796 w 21259800"/>
              <a:gd name="connsiteY0" fmla="*/ 3549667 h 11049000"/>
              <a:gd name="connsiteX1" fmla="*/ 19246864 w 21259800"/>
              <a:gd name="connsiteY1" fmla="*/ 5562600 h 11049000"/>
              <a:gd name="connsiteX2" fmla="*/ 21259798 w 21259800"/>
              <a:gd name="connsiteY2" fmla="*/ 7575533 h 11049000"/>
              <a:gd name="connsiteX3" fmla="*/ 0 w 21259800"/>
              <a:gd name="connsiteY3" fmla="*/ 0 h 11049000"/>
              <a:gd name="connsiteX4" fmla="*/ 21259800 w 21259800"/>
              <a:gd name="connsiteY4" fmla="*/ 0 h 11049000"/>
              <a:gd name="connsiteX5" fmla="*/ 21259800 w 21259800"/>
              <a:gd name="connsiteY5" fmla="*/ 11049000 h 11049000"/>
              <a:gd name="connsiteX6" fmla="*/ 0 w 21259800"/>
              <a:gd name="connsiteY6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59800" h="11049000">
                <a:moveTo>
                  <a:pt x="21259796" y="3549667"/>
                </a:moveTo>
                <a:lnTo>
                  <a:pt x="19246864" y="5562600"/>
                </a:lnTo>
                <a:lnTo>
                  <a:pt x="21259798" y="7575533"/>
                </a:lnTo>
                <a:close/>
                <a:moveTo>
                  <a:pt x="0" y="0"/>
                </a:moveTo>
                <a:lnTo>
                  <a:pt x="21259800" y="0"/>
                </a:lnTo>
                <a:lnTo>
                  <a:pt x="212598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BEBEC-4602-490C-BDCC-808640865DA5}"/>
              </a:ext>
            </a:extLst>
          </p:cNvPr>
          <p:cNvSpPr/>
          <p:nvPr/>
        </p:nvSpPr>
        <p:spPr>
          <a:xfrm>
            <a:off x="707274" y="586596"/>
            <a:ext cx="10768677" cy="566755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670D1-8893-47E2-92FC-474C4574E2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1" y="647699"/>
            <a:ext cx="10628518" cy="5524500"/>
          </a:xfrm>
          <a:custGeom>
            <a:avLst/>
            <a:gdLst>
              <a:gd name="connsiteX0" fmla="*/ 0 w 21259803"/>
              <a:gd name="connsiteY0" fmla="*/ 3579586 h 11049000"/>
              <a:gd name="connsiteX1" fmla="*/ 1 w 21259803"/>
              <a:gd name="connsiteY1" fmla="*/ 3579587 h 11049000"/>
              <a:gd name="connsiteX2" fmla="*/ 1 w 21259803"/>
              <a:gd name="connsiteY2" fmla="*/ 7589810 h 11049000"/>
              <a:gd name="connsiteX3" fmla="*/ 1 w 21259803"/>
              <a:gd name="connsiteY3" fmla="*/ 7589810 h 11049000"/>
              <a:gd name="connsiteX4" fmla="*/ 21259803 w 21259803"/>
              <a:gd name="connsiteY4" fmla="*/ 0 h 11049000"/>
              <a:gd name="connsiteX5" fmla="*/ 21259801 w 21259803"/>
              <a:gd name="connsiteY5" fmla="*/ 2724510 h 11049000"/>
              <a:gd name="connsiteX6" fmla="*/ 21259801 w 21259803"/>
              <a:gd name="connsiteY6" fmla="*/ 8141898 h 11049000"/>
              <a:gd name="connsiteX7" fmla="*/ 21259803 w 21259803"/>
              <a:gd name="connsiteY7" fmla="*/ 11049000 h 11049000"/>
              <a:gd name="connsiteX8" fmla="*/ 1 w 21259803"/>
              <a:gd name="connsiteY8" fmla="*/ 11048999 h 11049000"/>
              <a:gd name="connsiteX9" fmla="*/ 1 w 21259803"/>
              <a:gd name="connsiteY9" fmla="*/ 7589810 h 11049000"/>
              <a:gd name="connsiteX10" fmla="*/ 2005112 w 21259803"/>
              <a:gd name="connsiteY10" fmla="*/ 5584698 h 11049000"/>
              <a:gd name="connsiteX11" fmla="*/ 1 w 21259803"/>
              <a:gd name="connsiteY11" fmla="*/ 3579587 h 11049000"/>
              <a:gd name="connsiteX12" fmla="*/ 1 w 21259803"/>
              <a:gd name="connsiteY12" fmla="*/ 1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9803" h="11049000">
                <a:moveTo>
                  <a:pt x="0" y="3579586"/>
                </a:moveTo>
                <a:lnTo>
                  <a:pt x="1" y="3579587"/>
                </a:lnTo>
                <a:lnTo>
                  <a:pt x="1" y="7589810"/>
                </a:lnTo>
                <a:lnTo>
                  <a:pt x="1" y="7589810"/>
                </a:lnTo>
                <a:close/>
                <a:moveTo>
                  <a:pt x="21259803" y="0"/>
                </a:moveTo>
                <a:lnTo>
                  <a:pt x="21259801" y="2724510"/>
                </a:lnTo>
                <a:lnTo>
                  <a:pt x="21259801" y="8141898"/>
                </a:lnTo>
                <a:lnTo>
                  <a:pt x="21259803" y="11049000"/>
                </a:lnTo>
                <a:lnTo>
                  <a:pt x="1" y="11048999"/>
                </a:lnTo>
                <a:lnTo>
                  <a:pt x="1" y="7589810"/>
                </a:lnTo>
                <a:lnTo>
                  <a:pt x="2005112" y="5584698"/>
                </a:lnTo>
                <a:lnTo>
                  <a:pt x="1" y="3579587"/>
                </a:lnTo>
                <a:lnTo>
                  <a:pt x="1" y="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45A193-946A-476B-8F64-305BA1FA6A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56715" y="647700"/>
            <a:ext cx="2239326" cy="5524500"/>
          </a:xfrm>
          <a:custGeom>
            <a:avLst/>
            <a:gdLst>
              <a:gd name="connsiteX0" fmla="*/ 0 w 4479235"/>
              <a:gd name="connsiteY0" fmla="*/ 0 h 11049000"/>
              <a:gd name="connsiteX1" fmla="*/ 4479235 w 4479235"/>
              <a:gd name="connsiteY1" fmla="*/ 0 h 11049000"/>
              <a:gd name="connsiteX2" fmla="*/ 4479235 w 4479235"/>
              <a:gd name="connsiteY2" fmla="*/ 11049000 h 11049000"/>
              <a:gd name="connsiteX3" fmla="*/ 0 w 4479235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11049000">
                <a:moveTo>
                  <a:pt x="0" y="0"/>
                </a:moveTo>
                <a:lnTo>
                  <a:pt x="4479235" y="0"/>
                </a:lnTo>
                <a:lnTo>
                  <a:pt x="4479235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C4729B-341C-4AE9-81FD-6CBFA6263B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9210" y="647700"/>
            <a:ext cx="2239326" cy="2711726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3C9A88A-638C-43BA-9C93-31A56E47AD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09210" y="3453848"/>
            <a:ext cx="2239326" cy="2711726"/>
          </a:xfrm>
          <a:custGeom>
            <a:avLst/>
            <a:gdLst>
              <a:gd name="connsiteX0" fmla="*/ 0 w 4479235"/>
              <a:gd name="connsiteY0" fmla="*/ 0 h 5423452"/>
              <a:gd name="connsiteX1" fmla="*/ 4479235 w 4479235"/>
              <a:gd name="connsiteY1" fmla="*/ 0 h 5423452"/>
              <a:gd name="connsiteX2" fmla="*/ 4479235 w 4479235"/>
              <a:gd name="connsiteY2" fmla="*/ 5423452 h 5423452"/>
              <a:gd name="connsiteX3" fmla="*/ 0 w 4479235"/>
              <a:gd name="connsiteY3" fmla="*/ 5423452 h 542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235" h="5423452">
                <a:moveTo>
                  <a:pt x="0" y="0"/>
                </a:moveTo>
                <a:lnTo>
                  <a:pt x="4479235" y="0"/>
                </a:lnTo>
                <a:lnTo>
                  <a:pt x="4479235" y="5423452"/>
                </a:lnTo>
                <a:lnTo>
                  <a:pt x="0" y="542345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56B7E-4AD2-4409-947D-18DECC0E2602}"/>
              </a:ext>
            </a:extLst>
          </p:cNvPr>
          <p:cNvSpPr/>
          <p:nvPr/>
        </p:nvSpPr>
        <p:spPr>
          <a:xfrm>
            <a:off x="781742" y="666750"/>
            <a:ext cx="10628516" cy="55245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55366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6A4359F-16C4-442E-949E-B1CBE5348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5899" y="647700"/>
            <a:ext cx="7024359" cy="5524500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22FED-B9CE-40D8-846C-33FC451E3876}"/>
              </a:ext>
            </a:extLst>
          </p:cNvPr>
          <p:cNvSpPr/>
          <p:nvPr/>
        </p:nvSpPr>
        <p:spPr>
          <a:xfrm>
            <a:off x="781742" y="647700"/>
            <a:ext cx="10628516" cy="5524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1066800" dist="304800" dir="2700000" algn="tl" rotWithShape="0">
              <a:schemeClr val="accent2">
                <a:lumMod val="50000"/>
                <a:alpha val="6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8EDEBD-17D3-4DF2-AA7E-AA113622C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79525" y="1718056"/>
            <a:ext cx="1160119" cy="871729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81EA14-3A57-4B11-A9FF-1616AF937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0002" y="1718056"/>
            <a:ext cx="1160119" cy="871729"/>
          </a:xfrm>
          <a:custGeom>
            <a:avLst/>
            <a:gdLst>
              <a:gd name="connsiteX0" fmla="*/ 0 w 2320541"/>
              <a:gd name="connsiteY0" fmla="*/ 0 h 1743457"/>
              <a:gd name="connsiteX1" fmla="*/ 2320541 w 2320541"/>
              <a:gd name="connsiteY1" fmla="*/ 0 h 1743457"/>
              <a:gd name="connsiteX2" fmla="*/ 2320541 w 2320541"/>
              <a:gd name="connsiteY2" fmla="*/ 1743457 h 1743457"/>
              <a:gd name="connsiteX3" fmla="*/ 0 w 2320541"/>
              <a:gd name="connsiteY3" fmla="*/ 1743457 h 1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41" h="1743457">
                <a:moveTo>
                  <a:pt x="0" y="0"/>
                </a:moveTo>
                <a:lnTo>
                  <a:pt x="2320541" y="0"/>
                </a:lnTo>
                <a:lnTo>
                  <a:pt x="2320541" y="1743457"/>
                </a:lnTo>
                <a:lnTo>
                  <a:pt x="0" y="174345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B039-06FE-47D9-BC0C-3F2BD24E1E7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161C8-9093-4CEC-B33F-E982E5FC3D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F0EA5-FF61-476D-88FD-8D367387415A}"/>
              </a:ext>
            </a:extLst>
          </p:cNvPr>
          <p:cNvSpPr txBox="1">
            <a:spLocks/>
          </p:cNvSpPr>
          <p:nvPr/>
        </p:nvSpPr>
        <p:spPr>
          <a:xfrm>
            <a:off x="621927" y="6430249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chemeClr val="tx1"/>
                </a:solidFill>
              </a:rPr>
              <a:pPr algn="ctr"/>
              <a:t>‹#›</a:t>
            </a:fld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84A796-45B4-484C-A445-A5C7C1D66CE4}"/>
              </a:ext>
            </a:extLst>
          </p:cNvPr>
          <p:cNvSpPr/>
          <p:nvPr/>
        </p:nvSpPr>
        <p:spPr>
          <a:xfrm>
            <a:off x="535944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0BCB83-4239-443E-8BA9-E372468EC5F7}"/>
              </a:ext>
            </a:extLst>
          </p:cNvPr>
          <p:cNvSpPr/>
          <p:nvPr/>
        </p:nvSpPr>
        <p:spPr>
          <a:xfrm>
            <a:off x="148830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675F-AF85-41C2-A845-D58E2B1DB7A4}"/>
              </a:ext>
            </a:extLst>
          </p:cNvPr>
          <p:cNvSpPr/>
          <p:nvPr/>
        </p:nvSpPr>
        <p:spPr>
          <a:xfrm rot="2700000">
            <a:off x="277379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1F6EB6-D3E9-45C4-9AC5-70FC1E1568F3}"/>
              </a:ext>
            </a:extLst>
          </p:cNvPr>
          <p:cNvSpPr/>
          <p:nvPr/>
        </p:nvSpPr>
        <p:spPr>
          <a:xfrm rot="10800000">
            <a:off x="923058" y="6428081"/>
            <a:ext cx="295695" cy="295734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71D1110-6C7F-4E55-B042-38756E04A837}"/>
              </a:ext>
            </a:extLst>
          </p:cNvPr>
          <p:cNvSpPr/>
          <p:nvPr/>
        </p:nvSpPr>
        <p:spPr>
          <a:xfrm rot="13500000">
            <a:off x="1010220" y="6535961"/>
            <a:ext cx="79984" cy="79974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3" name="Action Button: Forward or Next 2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7596E-B7AB-45C8-A0DC-A3BA7E1232B9}"/>
              </a:ext>
            </a:extLst>
          </p:cNvPr>
          <p:cNvSpPr/>
          <p:nvPr/>
        </p:nvSpPr>
        <p:spPr>
          <a:xfrm>
            <a:off x="898910" y="6400080"/>
            <a:ext cx="357050" cy="35709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  <p:sp>
        <p:nvSpPr>
          <p:cNvPr id="14" name="Action Button: Back or Previous 2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59962D-24BB-46F4-9785-C759E6016021}"/>
              </a:ext>
            </a:extLst>
          </p:cNvPr>
          <p:cNvSpPr/>
          <p:nvPr/>
        </p:nvSpPr>
        <p:spPr>
          <a:xfrm>
            <a:off x="120519" y="6393180"/>
            <a:ext cx="357050" cy="35709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95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3E8B302-B017-444A-B3D5-F4C8628543FA}"/>
              </a:ext>
            </a:extLst>
          </p:cNvPr>
          <p:cNvSpPr/>
          <p:nvPr/>
        </p:nvSpPr>
        <p:spPr>
          <a:xfrm>
            <a:off x="1267917" y="-2522508"/>
            <a:ext cx="11721773" cy="11723299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7EE743-E8C9-4463-A5FC-98F1272297C3}"/>
              </a:ext>
            </a:extLst>
          </p:cNvPr>
          <p:cNvSpPr/>
          <p:nvPr/>
        </p:nvSpPr>
        <p:spPr>
          <a:xfrm>
            <a:off x="2975727" y="647700"/>
            <a:ext cx="5382182" cy="5382883"/>
          </a:xfrm>
          <a:prstGeom prst="ellipse">
            <a:avLst/>
          </a:prstGeom>
          <a:gradFill flip="none" rotWithShape="1">
            <a:gsLst>
              <a:gs pos="3000">
                <a:schemeClr val="accent2">
                  <a:alpha val="54000"/>
                  <a:lumMod val="36000"/>
                </a:schemeClr>
              </a:gs>
              <a:gs pos="100000">
                <a:schemeClr val="accent2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15054C8-2FB0-4FEC-9C26-B91F11C9834F}"/>
              </a:ext>
            </a:extLst>
          </p:cNvPr>
          <p:cNvSpPr/>
          <p:nvPr/>
        </p:nvSpPr>
        <p:spPr>
          <a:xfrm>
            <a:off x="577895" y="751217"/>
            <a:ext cx="6460343" cy="6461185"/>
          </a:xfrm>
          <a:prstGeom prst="ellipse">
            <a:avLst/>
          </a:prstGeom>
          <a:gradFill flip="none" rotWithShape="1">
            <a:gsLst>
              <a:gs pos="0">
                <a:schemeClr val="accent3">
                  <a:alpha val="98000"/>
                  <a:lumMod val="100000"/>
                </a:schemeClr>
              </a:gs>
              <a:gs pos="100000">
                <a:schemeClr val="accent3">
                  <a:lumMod val="5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199E7C-02C1-4186-8D9C-F3C0EAA94370}"/>
              </a:ext>
            </a:extLst>
          </p:cNvPr>
          <p:cNvSpPr/>
          <p:nvPr/>
        </p:nvSpPr>
        <p:spPr>
          <a:xfrm>
            <a:off x="4912104" y="997069"/>
            <a:ext cx="6214523" cy="6215332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8580258-24DA-435B-90AF-A336B13988E2}"/>
              </a:ext>
            </a:extLst>
          </p:cNvPr>
          <p:cNvSpPr/>
          <p:nvPr/>
        </p:nvSpPr>
        <p:spPr>
          <a:xfrm>
            <a:off x="-2382737" y="-2211958"/>
            <a:ext cx="10863555" cy="10864970"/>
          </a:xfrm>
          <a:prstGeom prst="ellipse">
            <a:avLst/>
          </a:prstGeom>
          <a:gradFill flip="none" rotWithShape="1">
            <a:gsLst>
              <a:gs pos="3000">
                <a:schemeClr val="accent1">
                  <a:alpha val="54000"/>
                </a:schemeClr>
              </a:gs>
              <a:gs pos="59000">
                <a:schemeClr val="accent3">
                  <a:lumMod val="75000"/>
                  <a:alpha val="3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9C493A-C0C5-433E-B0C9-73E5F353A3AD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5DFE2E-B2E5-466B-B1CC-C85DE1401518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24D81-6663-4CF8-857E-F1F0413B3577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628EFB8-4CBF-4D37-BEDB-3DA8EDEF6DA1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6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9000" decel="43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29000" decel="43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3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29000" decel="43000" autoRev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29000" decel="4300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3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29000" decel="43000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4" dur="405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  <p:bldP spid="35" grpId="0" animBg="1"/>
      <p:bldP spid="36" grpId="0" animBg="1"/>
    </p:bldLst>
  </p:timing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7B70501-9B6A-40B9-8CA8-E78DFA007009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rgbClr val="172144"/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rgbClr val="17214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8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FD9F-EDAB-440B-B3F9-4EBA6FF59D5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2A47-7B18-462D-B4E6-0601D85C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790E2D63-6C29-45DD-A0EA-D810AA145E1E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0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98" r:id="rId4"/>
    <p:sldLayoutId id="2147483804" r:id="rId5"/>
    <p:sldLayoutId id="2147483816" r:id="rId6"/>
    <p:sldLayoutId id="2147483817" r:id="rId7"/>
    <p:sldLayoutId id="2147483819" r:id="rId8"/>
    <p:sldLayoutId id="2147483820" r:id="rId9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/>
        </p:nvGrpSpPr>
        <p:grpSpPr>
          <a:xfrm rot="5400000">
            <a:off x="382719" y="168047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63209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13226" y="198176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/>
        </p:nvGrpSpPr>
        <p:grpSpPr>
          <a:xfrm rot="5400000">
            <a:off x="382719" y="6323682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0628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B68E417-04BF-43A0-AD30-56F7A9F8F6C1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5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377304C-9DD4-4699-B378-674485569779}"/>
              </a:ext>
            </a:extLst>
          </p:cNvPr>
          <p:cNvGrpSpPr/>
          <p:nvPr/>
        </p:nvGrpSpPr>
        <p:grpSpPr>
          <a:xfrm rot="5400000">
            <a:off x="382719" y="168047"/>
            <a:ext cx="51412" cy="349023"/>
            <a:chOff x="729638" y="739163"/>
            <a:chExt cx="102824" cy="69813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9B4F256-E5E5-4514-8124-346326987216}"/>
                </a:ext>
              </a:extLst>
            </p:cNvPr>
            <p:cNvSpPr/>
            <p:nvPr userDrawn="1"/>
          </p:nvSpPr>
          <p:spPr>
            <a:xfrm>
              <a:off x="729638" y="739163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30C5FF0-DC40-4A68-B3DD-90F08B400541}"/>
                </a:ext>
              </a:extLst>
            </p:cNvPr>
            <p:cNvSpPr/>
            <p:nvPr userDrawn="1"/>
          </p:nvSpPr>
          <p:spPr>
            <a:xfrm>
              <a:off x="729638" y="1036819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B42FAED1-C994-470E-BF49-B9FD43CAE860}"/>
                </a:ext>
              </a:extLst>
            </p:cNvPr>
            <p:cNvSpPr/>
            <p:nvPr userDrawn="1"/>
          </p:nvSpPr>
          <p:spPr>
            <a:xfrm>
              <a:off x="729638" y="1334475"/>
              <a:ext cx="102824" cy="102824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344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30A9755-7226-42DF-AD7B-71147D7C29EB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7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C360901-01AD-4430-8498-AB1A082771C1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F17D6-2B7C-4C41-8849-23DB4B7E1C12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9D41FB-1A1C-4F29-8C1E-719377825060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D3D22C-DC08-42FD-8B82-BF8478315A51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1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7776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ght Blue">
            <a:extLst>
              <a:ext uri="{FF2B5EF4-FFF2-40B4-BE49-F238E27FC236}">
                <a16:creationId xmlns:a16="http://schemas.microsoft.com/office/drawing/2014/main" id="{D388DFEE-482F-430F-8764-822541B3C711}"/>
              </a:ext>
            </a:extLst>
          </p:cNvPr>
          <p:cNvSpPr/>
          <p:nvPr/>
        </p:nvSpPr>
        <p:spPr>
          <a:xfrm rot="11700000">
            <a:off x="-4544341" y="83911"/>
            <a:ext cx="15959221" cy="10708345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7000">
                <a:schemeClr val="accent2"/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6" name="Pink Purple">
            <a:extLst>
              <a:ext uri="{FF2B5EF4-FFF2-40B4-BE49-F238E27FC236}">
                <a16:creationId xmlns:a16="http://schemas.microsoft.com/office/drawing/2014/main" id="{FBBAE8E4-5822-4697-9CB0-416C2285D412}"/>
              </a:ext>
            </a:extLst>
          </p:cNvPr>
          <p:cNvSpPr/>
          <p:nvPr/>
        </p:nvSpPr>
        <p:spPr>
          <a:xfrm rot="900000">
            <a:off x="-2008543" y="-4096517"/>
            <a:ext cx="10503734" cy="939410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1000">
                <a:schemeClr val="accent2"/>
              </a:gs>
              <a:gs pos="40000">
                <a:schemeClr val="accent3">
                  <a:lumMod val="75000"/>
                </a:schemeClr>
              </a:gs>
              <a:gs pos="0">
                <a:schemeClr val="accent3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7" name="Purple">
            <a:extLst>
              <a:ext uri="{FF2B5EF4-FFF2-40B4-BE49-F238E27FC236}">
                <a16:creationId xmlns:a16="http://schemas.microsoft.com/office/drawing/2014/main" id="{BE8684E9-46AD-4F7B-B7A2-C0E291C667C5}"/>
              </a:ext>
            </a:extLst>
          </p:cNvPr>
          <p:cNvSpPr/>
          <p:nvPr/>
        </p:nvSpPr>
        <p:spPr>
          <a:xfrm rot="15300000">
            <a:off x="1207066" y="-4670724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3000">
                <a:schemeClr val="accent2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8" name="Pink">
            <a:extLst>
              <a:ext uri="{FF2B5EF4-FFF2-40B4-BE49-F238E27FC236}">
                <a16:creationId xmlns:a16="http://schemas.microsoft.com/office/drawing/2014/main" id="{A0C126FD-D78B-4C2F-97BE-020A3C75E44A}"/>
              </a:ext>
            </a:extLst>
          </p:cNvPr>
          <p:cNvSpPr/>
          <p:nvPr/>
        </p:nvSpPr>
        <p:spPr>
          <a:xfrm rot="9000000">
            <a:off x="285211" y="-2546184"/>
            <a:ext cx="8538604" cy="7636573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7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19" name="Light Blue">
            <a:extLst>
              <a:ext uri="{FF2B5EF4-FFF2-40B4-BE49-F238E27FC236}">
                <a16:creationId xmlns:a16="http://schemas.microsoft.com/office/drawing/2014/main" id="{251649C5-3386-4361-95CE-44792724EF40}"/>
              </a:ext>
            </a:extLst>
          </p:cNvPr>
          <p:cNvSpPr/>
          <p:nvPr/>
        </p:nvSpPr>
        <p:spPr>
          <a:xfrm rot="15300000">
            <a:off x="3663172" y="-3280938"/>
            <a:ext cx="15008936" cy="13419874"/>
          </a:xfrm>
          <a:custGeom>
            <a:avLst/>
            <a:gdLst>
              <a:gd name="connsiteX0" fmla="*/ 7866683 w 8105775"/>
              <a:gd name="connsiteY0" fmla="*/ 3469179 h 7248525"/>
              <a:gd name="connsiteX1" fmla="*/ 6844650 w 8105775"/>
              <a:gd name="connsiteY1" fmla="*/ 1416541 h 7248525"/>
              <a:gd name="connsiteX2" fmla="*/ 5800711 w 8105775"/>
              <a:gd name="connsiteY2" fmla="*/ 430704 h 7248525"/>
              <a:gd name="connsiteX3" fmla="*/ 1604948 w 8105775"/>
              <a:gd name="connsiteY3" fmla="*/ 1225089 h 7248525"/>
              <a:gd name="connsiteX4" fmla="*/ 8558 w 8105775"/>
              <a:gd name="connsiteY4" fmla="*/ 4330239 h 7248525"/>
              <a:gd name="connsiteX5" fmla="*/ 1055355 w 8105775"/>
              <a:gd name="connsiteY5" fmla="*/ 6109509 h 7248525"/>
              <a:gd name="connsiteX6" fmla="*/ 2590785 w 8105775"/>
              <a:gd name="connsiteY6" fmla="*/ 6781022 h 7248525"/>
              <a:gd name="connsiteX7" fmla="*/ 4990133 w 8105775"/>
              <a:gd name="connsiteY7" fmla="*/ 7234412 h 7248525"/>
              <a:gd name="connsiteX8" fmla="*/ 6442696 w 8105775"/>
              <a:gd name="connsiteY8" fmla="*/ 7103919 h 7248525"/>
              <a:gd name="connsiteX9" fmla="*/ 7065631 w 8105775"/>
              <a:gd name="connsiteY9" fmla="*/ 6813406 h 7248525"/>
              <a:gd name="connsiteX10" fmla="*/ 7575218 w 8105775"/>
              <a:gd name="connsiteY10" fmla="*/ 6330489 h 7248525"/>
              <a:gd name="connsiteX11" fmla="*/ 8074328 w 8105775"/>
              <a:gd name="connsiteY11" fmla="*/ 5337031 h 7248525"/>
              <a:gd name="connsiteX12" fmla="*/ 8036228 w 8105775"/>
              <a:gd name="connsiteY12" fmla="*/ 4195937 h 7248525"/>
              <a:gd name="connsiteX13" fmla="*/ 7866683 w 8105775"/>
              <a:gd name="connsiteY13" fmla="*/ 3469179 h 724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5775" h="7248525">
                <a:moveTo>
                  <a:pt x="7866683" y="3469179"/>
                </a:moveTo>
                <a:cubicBezTo>
                  <a:pt x="7655228" y="2729086"/>
                  <a:pt x="7324711" y="2029951"/>
                  <a:pt x="6844650" y="1416541"/>
                </a:cubicBezTo>
                <a:cubicBezTo>
                  <a:pt x="6549375" y="1038399"/>
                  <a:pt x="6199808" y="699309"/>
                  <a:pt x="5800711" y="430704"/>
                </a:cubicBezTo>
                <a:cubicBezTo>
                  <a:pt x="4204321" y="-641811"/>
                  <a:pt x="2276460" y="544051"/>
                  <a:pt x="1604948" y="1225089"/>
                </a:cubicBezTo>
                <a:cubicBezTo>
                  <a:pt x="933435" y="1906126"/>
                  <a:pt x="-104790" y="3310111"/>
                  <a:pt x="8558" y="4330239"/>
                </a:cubicBezTo>
                <a:cubicBezTo>
                  <a:pt x="121905" y="5350367"/>
                  <a:pt x="583868" y="5796137"/>
                  <a:pt x="1055355" y="6109509"/>
                </a:cubicBezTo>
                <a:cubicBezTo>
                  <a:pt x="1526843" y="6423834"/>
                  <a:pt x="2328848" y="6711489"/>
                  <a:pt x="2590785" y="6781022"/>
                </a:cubicBezTo>
                <a:cubicBezTo>
                  <a:pt x="2852723" y="6850554"/>
                  <a:pt x="4212893" y="7164879"/>
                  <a:pt x="4990133" y="7234412"/>
                </a:cubicBezTo>
                <a:cubicBezTo>
                  <a:pt x="5474003" y="7278226"/>
                  <a:pt x="5975971" y="7243937"/>
                  <a:pt x="6442696" y="7103919"/>
                </a:cubicBezTo>
                <a:cubicBezTo>
                  <a:pt x="6659866" y="7039149"/>
                  <a:pt x="6885608" y="6952472"/>
                  <a:pt x="7065631" y="6813406"/>
                </a:cubicBezTo>
                <a:cubicBezTo>
                  <a:pt x="7251368" y="6670531"/>
                  <a:pt x="7423771" y="6509559"/>
                  <a:pt x="7575218" y="6330489"/>
                </a:cubicBezTo>
                <a:cubicBezTo>
                  <a:pt x="7816200" y="6043787"/>
                  <a:pt x="8001938" y="5706601"/>
                  <a:pt x="8074328" y="5337031"/>
                </a:cubicBezTo>
                <a:cubicBezTo>
                  <a:pt x="8147671" y="4960794"/>
                  <a:pt x="8104808" y="4572174"/>
                  <a:pt x="8036228" y="4195937"/>
                </a:cubicBezTo>
                <a:cubicBezTo>
                  <a:pt x="7990508" y="3951144"/>
                  <a:pt x="7935263" y="3708256"/>
                  <a:pt x="7866683" y="3469179"/>
                </a:cubicBezTo>
                <a:close/>
              </a:path>
            </a:pathLst>
          </a:custGeom>
          <a:gradFill>
            <a:gsLst>
              <a:gs pos="80000">
                <a:schemeClr val="accent2">
                  <a:alpha val="3200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9525" cap="flat">
            <a:noFill/>
            <a:prstDash val="solid"/>
            <a:miter/>
          </a:ln>
          <a:effectLst>
            <a:softEdge rad="1270000"/>
          </a:effectLst>
        </p:spPr>
        <p:txBody>
          <a:bodyPr rtlCol="0" anchor="ctr"/>
          <a:lstStyle/>
          <a:p>
            <a:endParaRPr lang="en-US" sz="9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9C493A-C0C5-433E-B0C9-73E5F353A3AD}"/>
              </a:ext>
            </a:extLst>
          </p:cNvPr>
          <p:cNvSpPr/>
          <p:nvPr/>
        </p:nvSpPr>
        <p:spPr>
          <a:xfrm>
            <a:off x="364772" y="369582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5DFE2E-B2E5-466B-B1CC-C85DE1401518}"/>
              </a:ext>
            </a:extLst>
          </p:cNvPr>
          <p:cNvSpPr/>
          <p:nvPr/>
        </p:nvSpPr>
        <p:spPr>
          <a:xfrm>
            <a:off x="364772" y="518410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E24D81-6663-4CF8-857E-F1F0413B3577}"/>
              </a:ext>
            </a:extLst>
          </p:cNvPr>
          <p:cNvSpPr/>
          <p:nvPr/>
        </p:nvSpPr>
        <p:spPr>
          <a:xfrm>
            <a:off x="364772" y="667238"/>
            <a:ext cx="51405" cy="51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F009EE0-3154-4028-B201-A82AF298A3EA}"/>
              </a:ext>
            </a:extLst>
          </p:cNvPr>
          <p:cNvSpPr txBox="1">
            <a:spLocks/>
          </p:cNvSpPr>
          <p:nvPr/>
        </p:nvSpPr>
        <p:spPr>
          <a:xfrm>
            <a:off x="11713226" y="6367063"/>
            <a:ext cx="162261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7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8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  <p15:guide id="3" orient="horz" pos="816">
          <p15:clr>
            <a:srgbClr val="000000"/>
          </p15:clr>
        </p15:guide>
        <p15:guide id="4" orient="horz" pos="7776">
          <p15:clr>
            <a:srgbClr val="000000"/>
          </p15:clr>
        </p15:guide>
        <p15:guide id="5" pos="14377">
          <p15:clr>
            <a:srgbClr val="000000"/>
          </p15:clr>
        </p15:guide>
        <p15:guide id="6" pos="985">
          <p15:clr>
            <a:srgbClr val="000000"/>
          </p15:clr>
        </p15:guide>
        <p15:guide id="7">
          <p15:clr>
            <a:srgbClr val="FFFFFF"/>
          </p15:clr>
        </p15:guide>
        <p15:guide id="8" pos="15362">
          <p15:clr>
            <a:srgbClr val="FFFFFF"/>
          </p15:clr>
        </p15:guide>
        <p15:guide id="9" orient="horz">
          <p15:clr>
            <a:srgbClr val="FFFFFF"/>
          </p15:clr>
        </p15:guide>
        <p15:guide id="10" orient="horz" pos="8640">
          <p15:clr>
            <a:srgbClr val="FFFFFF"/>
          </p15:clr>
        </p15:guide>
        <p15:guide id="11" pos="4321">
          <p15:clr>
            <a:srgbClr val="F26B43"/>
          </p15:clr>
        </p15:guide>
        <p15:guide id="12" pos="110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8.wdp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363AF5-7811-6D1E-ED46-7121CB2B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040"/>
            <a:ext cx="12140335" cy="3162250"/>
          </a:xfrm>
          <a:prstGeom prst="rect">
            <a:avLst/>
          </a:prstGeom>
        </p:spPr>
      </p:pic>
      <p:sp>
        <p:nvSpPr>
          <p:cNvPr id="466" name="TextBox 465">
            <a:extLst>
              <a:ext uri="{FF2B5EF4-FFF2-40B4-BE49-F238E27FC236}">
                <a16:creationId xmlns:a16="http://schemas.microsoft.com/office/drawing/2014/main" id="{2BE9592D-46EA-48D7-86A2-EC45509315D5}"/>
              </a:ext>
            </a:extLst>
          </p:cNvPr>
          <p:cNvSpPr txBox="1"/>
          <p:nvPr/>
        </p:nvSpPr>
        <p:spPr>
          <a:xfrm>
            <a:off x="10067152" y="2467440"/>
            <a:ext cx="3701335" cy="67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3799" b="1" cap="small" dirty="0">
                <a:latin typeface="Arial Nova Cond Light" panose="020B0306020202020204" pitchFamily="34" charset="0"/>
              </a:rPr>
              <a:t>STRATEGY</a:t>
            </a:r>
            <a:endParaRPr lang="en-US" sz="3799" b="1" cap="small" dirty="0">
              <a:latin typeface="Arial Nova Cond Light" panose="020B0306020202020204" pitchFamily="34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1CE9B3C2-CAEE-48AC-8686-5F9A7ECB19FA}"/>
              </a:ext>
            </a:extLst>
          </p:cNvPr>
          <p:cNvSpPr txBox="1"/>
          <p:nvPr/>
        </p:nvSpPr>
        <p:spPr>
          <a:xfrm>
            <a:off x="1295082" y="2885060"/>
            <a:ext cx="9327656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" sz="6899" b="1" dirty="0">
                <a:latin typeface="Arial Nova Cond Light" panose="020B0306020202020204" pitchFamily="34" charset="0"/>
              </a:rPr>
              <a:t>C O M </a:t>
            </a:r>
            <a:r>
              <a:rPr lang="en" sz="6899" b="1" dirty="0" err="1">
                <a:latin typeface="Arial Nova Cond Light" panose="020B0306020202020204" pitchFamily="34" charset="0"/>
              </a:rPr>
              <a:t>M </a:t>
            </a:r>
            <a:r>
              <a:rPr lang="en" sz="6899" b="1" dirty="0">
                <a:latin typeface="Arial Nova Cond Light" panose="020B0306020202020204" pitchFamily="34" charset="0"/>
              </a:rPr>
              <a:t>U N I C A T I O N</a:t>
            </a:r>
            <a:endParaRPr lang="en-US" sz="6899" b="1" dirty="0">
              <a:latin typeface="Arial Nova Cond Light" panose="020B0306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9215F9-4DFC-88C9-68DF-557DC9144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9" y="153872"/>
            <a:ext cx="964477" cy="657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25905-5D76-6A12-12F9-C48838C6C2E3}"/>
              </a:ext>
            </a:extLst>
          </p:cNvPr>
          <p:cNvSpPr txBox="1"/>
          <p:nvPr/>
        </p:nvSpPr>
        <p:spPr>
          <a:xfrm>
            <a:off x="1653076" y="409188"/>
            <a:ext cx="797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2400" b="1" dirty="0">
                <a:latin typeface="Arial Nova Cond Light" panose="020B0306020202020204" pitchFamily="34" charset="0"/>
              </a:rPr>
              <a:t>Joint Institute for Nuclear Research</a:t>
            </a:r>
            <a:endParaRPr lang="en-US" sz="2400" b="1" dirty="0">
              <a:latin typeface="Arial Nova Cond Light" panose="020B0306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392AF-B0F0-5230-876E-5D2E01279BDB}"/>
              </a:ext>
            </a:extLst>
          </p:cNvPr>
          <p:cNvSpPr txBox="1"/>
          <p:nvPr/>
        </p:nvSpPr>
        <p:spPr>
          <a:xfrm>
            <a:off x="1653076" y="133710"/>
            <a:ext cx="797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2000" dirty="0">
                <a:latin typeface="Arial Nova Cond Light" panose="020B0306020202020204" pitchFamily="34" charset="0"/>
              </a:rPr>
              <a:t>International intergovernmental organization</a:t>
            </a:r>
            <a:endParaRPr lang="en-US" sz="2000" dirty="0">
              <a:latin typeface="Arial Nova Cond Light" panose="020B03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7279A-2E0D-FA22-6C86-F48CE45017AB}"/>
              </a:ext>
            </a:extLst>
          </p:cNvPr>
          <p:cNvSpPr txBox="1"/>
          <p:nvPr/>
        </p:nvSpPr>
        <p:spPr>
          <a:xfrm>
            <a:off x="1295082" y="6310913"/>
            <a:ext cx="1014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-US" sz="2400" b="1" dirty="0">
                <a:latin typeface="Arial Nova Cond Light" panose="020B0306020202020204" pitchFamily="34" charset="0"/>
              </a:rPr>
              <a:t>Dr. Irek Suleymanov, JINR Coordination Group for Communication Strategy</a:t>
            </a:r>
            <a:r>
              <a:rPr lang="en" sz="2400" b="1" dirty="0">
                <a:latin typeface="Arial Nova Cond Light" panose="020B0306020202020204" pitchFamily="34" charset="0"/>
              </a:rPr>
              <a:t>, 2023</a:t>
            </a:r>
          </a:p>
          <a:p>
            <a:pPr defTabSz="228554">
              <a:defRPr/>
            </a:pPr>
            <a:endParaRPr lang="en-US" sz="2400" b="1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621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7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B6127-11CA-C845-885B-B78641BEE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E5DEA7-0CC9-2D10-E0EB-F8972138C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EC4DD-A097-FE9B-9D65-19836DA3A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3" t="10769" r="17716" b="6026"/>
          <a:stretch/>
        </p:blipFill>
        <p:spPr>
          <a:xfrm>
            <a:off x="0" y="0"/>
            <a:ext cx="991715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E11AA-ABAC-0142-A2A8-1F9DAD42338C}"/>
              </a:ext>
            </a:extLst>
          </p:cNvPr>
          <p:cNvSpPr txBox="1"/>
          <p:nvPr/>
        </p:nvSpPr>
        <p:spPr>
          <a:xfrm>
            <a:off x="10013576" y="254060"/>
            <a:ext cx="21784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Brand strategy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Basic identity elements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Brand graphics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Merch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FBD950-90FD-4DC4-93B0-1E60EDA31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162" y="4866718"/>
            <a:ext cx="1385525" cy="19912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EE9093-1A49-B601-3D2E-A89DC0A5D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193" y="4738208"/>
            <a:ext cx="2534807" cy="2140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FA231A-8AE2-E9E8-805D-FFEE76776723}"/>
              </a:ext>
            </a:extLst>
          </p:cNvPr>
          <p:cNvSpPr txBox="1"/>
          <p:nvPr/>
        </p:nvSpPr>
        <p:spPr>
          <a:xfrm>
            <a:off x="9917154" y="2298171"/>
            <a:ext cx="22277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b="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Competition (spring 2022) for the preparation of a brand design: </a:t>
            </a:r>
            <a:br>
              <a:rPr lang="en-US" sz="1400" b="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b="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 design companies from 3 JINR member countries. </a:t>
            </a:r>
            <a:br>
              <a:rPr lang="en-US" sz="1400" b="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b="0" i="1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Winner - </a:t>
            </a:r>
            <a:r>
              <a:rPr lang="en-US" sz="1400" b="0" i="1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OpenCore</a:t>
            </a:r>
            <a:endParaRPr lang="ru-RU" sz="1400" i="1" dirty="0">
              <a:solidFill>
                <a:schemeClr val="tx1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B8E8DA-61D1-8C25-9F05-CA2B5AA2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044" y="3960624"/>
            <a:ext cx="6956181" cy="12751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548778-0759-22A5-2F46-0BE072980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19" y="-133849"/>
            <a:ext cx="6956181" cy="1587012"/>
          </a:xfrm>
          <a:prstGeom prst="rect">
            <a:avLst/>
          </a:prstGeom>
        </p:spPr>
      </p:pic>
      <p:sp>
        <p:nvSpPr>
          <p:cNvPr id="7" name="Прямоугольник: один усеченный угол 6">
            <a:extLst>
              <a:ext uri="{FF2B5EF4-FFF2-40B4-BE49-F238E27FC236}">
                <a16:creationId xmlns:a16="http://schemas.microsoft.com/office/drawing/2014/main" id="{4DAC97FB-8D55-3A4E-91FD-DA583206FD36}"/>
              </a:ext>
            </a:extLst>
          </p:cNvPr>
          <p:cNvSpPr/>
          <p:nvPr/>
        </p:nvSpPr>
        <p:spPr>
          <a:xfrm>
            <a:off x="5613900" y="400229"/>
            <a:ext cx="2797061" cy="828674"/>
          </a:xfrm>
          <a:prstGeom prst="snip1Rect">
            <a:avLst>
              <a:gd name="adj" fmla="val 35911"/>
            </a:avLst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CA1BDB-7D86-8CC7-471F-0539FDE8CC6B}"/>
              </a:ext>
            </a:extLst>
          </p:cNvPr>
          <p:cNvSpPr/>
          <p:nvPr/>
        </p:nvSpPr>
        <p:spPr>
          <a:xfrm>
            <a:off x="-69033" y="0"/>
            <a:ext cx="5362078" cy="6858000"/>
          </a:xfrm>
          <a:prstGeom prst="rect">
            <a:avLst/>
          </a:prstGeom>
          <a:solidFill>
            <a:srgbClr val="15B1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7" name="Google Shape;287;p19"/>
          <p:cNvSpPr txBox="1"/>
          <p:nvPr/>
        </p:nvSpPr>
        <p:spPr>
          <a:xfrm>
            <a:off x="5762211" y="1375747"/>
            <a:ext cx="2871253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Addressing the challenges of basic and applied science, organizing international cooperation in order to shape the global scientific agenda and acquire new knowledge for the global common good</a:t>
            </a:r>
            <a:endParaRPr sz="2800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>
            <a:off x="5762211" y="604222"/>
            <a:ext cx="1312738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8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Mission</a:t>
            </a:r>
            <a:endParaRPr sz="2400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5656105" y="1375747"/>
            <a:ext cx="46037" cy="830262"/>
          </a:xfrm>
          <a:prstGeom prst="rect">
            <a:avLst/>
          </a:prstGeom>
          <a:solidFill>
            <a:srgbClr val="87E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 Nova" panose="020B05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261247" y="129560"/>
            <a:ext cx="363856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3600" cap="small" dirty="0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Key </a:t>
            </a:r>
            <a:r>
              <a:rPr lang="en" sz="3600" b="1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communication guidelines</a:t>
            </a:r>
            <a:endParaRPr lang="en-US" sz="3600" b="1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9107326" y="1377334"/>
            <a:ext cx="46037" cy="828675"/>
          </a:xfrm>
          <a:prstGeom prst="rect">
            <a:avLst/>
          </a:prstGeom>
          <a:solidFill>
            <a:srgbClr val="55C8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 Nova" panose="020B05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9363278" y="1393388"/>
            <a:ext cx="267537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A reputable international </a:t>
            </a:r>
            <a:r>
              <a:rPr lang="en-US" dirty="0" err="1">
                <a:latin typeface="Arial Nova Cond Light" panose="020B0306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 for scientific and cultural exchange,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fostering a research environment that integrates scientists worldwide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in order to make discoveries for the benefit of humanity</a:t>
            </a:r>
            <a:endParaRPr sz="2800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5761478" y="5431640"/>
            <a:ext cx="44450" cy="830262"/>
          </a:xfrm>
          <a:prstGeom prst="rect">
            <a:avLst/>
          </a:prstGeom>
          <a:solidFill>
            <a:srgbClr val="31A8D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 Nova" panose="020B05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901178" y="5389570"/>
            <a:ext cx="268681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A multidisciplinary </a:t>
            </a:r>
            <a:r>
              <a:rPr lang="en-US" dirty="0" err="1">
                <a:latin typeface="Arial Nova Cond Light" panose="020B0306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 Nova Cond Light" panose="020B0306020202020204" pitchFamily="34" charset="0"/>
                <a:cs typeface="Arial" panose="020B0604020202020204" pitchFamily="34" charset="0"/>
              </a:rPr>
              <a:t> attracting intellectual talent from around the world</a:t>
            </a:r>
            <a:endParaRPr sz="2800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9158103" y="5407061"/>
            <a:ext cx="44450" cy="828675"/>
          </a:xfrm>
          <a:prstGeom prst="rect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 Nova" panose="020B05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9395483" y="5377692"/>
            <a:ext cx="19431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" b="1" dirty="0">
                <a:latin typeface="Arial Nova Cond Light" panose="020B0306020202020204" pitchFamily="34" charset="0"/>
                <a:cs typeface="Arial" panose="020B0604020202020204" pitchFamily="34" charset="0"/>
              </a:rPr>
              <a:t>Science brings nations together</a:t>
            </a:r>
            <a:endParaRPr sz="2800" b="1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один усеченный угол 7">
            <a:extLst>
              <a:ext uri="{FF2B5EF4-FFF2-40B4-BE49-F238E27FC236}">
                <a16:creationId xmlns:a16="http://schemas.microsoft.com/office/drawing/2014/main" id="{DB2242E3-B25C-B3C0-02A8-ECB0741E8B59}"/>
              </a:ext>
            </a:extLst>
          </p:cNvPr>
          <p:cNvSpPr/>
          <p:nvPr/>
        </p:nvSpPr>
        <p:spPr>
          <a:xfrm>
            <a:off x="9095104" y="406579"/>
            <a:ext cx="2797061" cy="828674"/>
          </a:xfrm>
          <a:prstGeom prst="snip1Rect">
            <a:avLst>
              <a:gd name="adj" fmla="val 35911"/>
            </a:avLst>
          </a:prstGeom>
          <a:solidFill>
            <a:srgbClr val="55C8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295;p19">
            <a:extLst>
              <a:ext uri="{FF2B5EF4-FFF2-40B4-BE49-F238E27FC236}">
                <a16:creationId xmlns:a16="http://schemas.microsoft.com/office/drawing/2014/main" id="{1A8B1631-80BA-C8F9-67AF-CA9E20ADE96A}"/>
              </a:ext>
            </a:extLst>
          </p:cNvPr>
          <p:cNvSpPr txBox="1"/>
          <p:nvPr/>
        </p:nvSpPr>
        <p:spPr>
          <a:xfrm>
            <a:off x="9232421" y="566828"/>
            <a:ext cx="2659743" cy="34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8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Vision of the future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8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  <a:endParaRPr sz="2400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один усеченный угол 9">
            <a:extLst>
              <a:ext uri="{FF2B5EF4-FFF2-40B4-BE49-F238E27FC236}">
                <a16:creationId xmlns:a16="http://schemas.microsoft.com/office/drawing/2014/main" id="{1714BF10-B42F-8145-54A0-2A5786D728AE}"/>
              </a:ext>
            </a:extLst>
          </p:cNvPr>
          <p:cNvSpPr/>
          <p:nvPr/>
        </p:nvSpPr>
        <p:spPr>
          <a:xfrm>
            <a:off x="5613900" y="4330396"/>
            <a:ext cx="2797061" cy="828674"/>
          </a:xfrm>
          <a:prstGeom prst="snip1Rect">
            <a:avLst>
              <a:gd name="adj" fmla="val 35911"/>
            </a:avLst>
          </a:prstGeom>
          <a:solidFill>
            <a:srgbClr val="31A8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295;p19">
            <a:extLst>
              <a:ext uri="{FF2B5EF4-FFF2-40B4-BE49-F238E27FC236}">
                <a16:creationId xmlns:a16="http://schemas.microsoft.com/office/drawing/2014/main" id="{05C074E1-3E09-F38D-F7E9-AB188A9E3A6F}"/>
              </a:ext>
            </a:extLst>
          </p:cNvPr>
          <p:cNvSpPr txBox="1"/>
          <p:nvPr/>
        </p:nvSpPr>
        <p:spPr>
          <a:xfrm>
            <a:off x="5783423" y="4494523"/>
            <a:ext cx="2627538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8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Positioning</a:t>
            </a:r>
            <a:endParaRPr sz="2400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id="{2DC2162F-983F-250B-BA03-6487B3138AC5}"/>
              </a:ext>
            </a:extLst>
          </p:cNvPr>
          <p:cNvSpPr/>
          <p:nvPr/>
        </p:nvSpPr>
        <p:spPr>
          <a:xfrm>
            <a:off x="9162549" y="4384891"/>
            <a:ext cx="2797061" cy="828674"/>
          </a:xfrm>
          <a:prstGeom prst="snip1Rect">
            <a:avLst>
              <a:gd name="adj" fmla="val 35911"/>
            </a:avLst>
          </a:prstGeom>
          <a:solidFill>
            <a:srgbClr val="0652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295;p19">
            <a:extLst>
              <a:ext uri="{FF2B5EF4-FFF2-40B4-BE49-F238E27FC236}">
                <a16:creationId xmlns:a16="http://schemas.microsoft.com/office/drawing/2014/main" id="{DEA70346-2391-AF10-5157-7FFB889C0045}"/>
              </a:ext>
            </a:extLst>
          </p:cNvPr>
          <p:cNvSpPr txBox="1"/>
          <p:nvPr/>
        </p:nvSpPr>
        <p:spPr>
          <a:xfrm>
            <a:off x="9264627" y="4387272"/>
            <a:ext cx="2627538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4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Global positioning slogan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4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  <a:endParaRPr sz="2000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A4E44-FDBC-A743-229B-0A84A5C70DF0}"/>
              </a:ext>
            </a:extLst>
          </p:cNvPr>
          <p:cNvSpPr txBox="1"/>
          <p:nvPr/>
        </p:nvSpPr>
        <p:spPr>
          <a:xfrm>
            <a:off x="159568" y="2604721"/>
            <a:ext cx="507625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New achievements as a result of </a:t>
            </a:r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the consolidation of scientists’ efforts worldwide 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for the benefit of humanity</a:t>
            </a:r>
          </a:p>
          <a:p>
            <a:endParaRPr lang="ru-RU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Diversity 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– multiculturalism, multidisciplinarity, a wide range of scientific schools and research topics</a:t>
            </a:r>
          </a:p>
          <a:p>
            <a:endParaRPr lang="ru-RU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Openness 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– open-mindedness, mutual understanding, tolerance, support and teamwork</a:t>
            </a:r>
          </a:p>
          <a:p>
            <a:endParaRPr lang="ru-RU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Freedom 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(professional and creative) – boundless intellectual freedom and integration into the international scientific environment</a:t>
            </a:r>
          </a:p>
          <a:p>
            <a:endParaRPr lang="ru-RU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Love 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and </a:t>
            </a:r>
            <a:r>
              <a:rPr lang="en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Devotion</a:t>
            </a:r>
            <a:r>
              <a:rPr lang="en" dirty="0">
                <a:solidFill>
                  <a:schemeClr val="bg1"/>
                </a:solidFill>
                <a:latin typeface="Arial Nova Cond Light" panose="020B0306020202020204" pitchFamily="34" charset="0"/>
              </a:rPr>
              <a:t> to basic science, the bearer of knowledge as a common good</a:t>
            </a:r>
          </a:p>
        </p:txBody>
      </p:sp>
      <p:sp>
        <p:nvSpPr>
          <p:cNvPr id="16" name="Google Shape;295;p19">
            <a:extLst>
              <a:ext uri="{FF2B5EF4-FFF2-40B4-BE49-F238E27FC236}">
                <a16:creationId xmlns:a16="http://schemas.microsoft.com/office/drawing/2014/main" id="{9EF1D3BF-A76E-FDAB-1DCD-A58B55AD4D11}"/>
              </a:ext>
            </a:extLst>
          </p:cNvPr>
          <p:cNvSpPr txBox="1"/>
          <p:nvPr/>
        </p:nvSpPr>
        <p:spPr>
          <a:xfrm>
            <a:off x="261248" y="2214918"/>
            <a:ext cx="2627538" cy="41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4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Principles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SemiBold"/>
              <a:buNone/>
            </a:pPr>
            <a:r>
              <a:rPr lang="en" sz="2400" cap="small" dirty="0">
                <a:solidFill>
                  <a:schemeClr val="bg1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 </a:t>
            </a:r>
            <a:endParaRPr sz="2000" cap="small" dirty="0">
              <a:solidFill>
                <a:schemeClr val="bg1"/>
              </a:solidFill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69034" y="0"/>
            <a:ext cx="12252447" cy="6858000"/>
          </a:xfrm>
          <a:prstGeom prst="rect">
            <a:avLst/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D607C8-1AEB-1C2E-D992-0AA32E38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69034" y="-899982"/>
            <a:ext cx="12717113" cy="1959861"/>
          </a:xfrm>
          <a:prstGeom prst="rect">
            <a:avLst/>
          </a:prstGeom>
        </p:spPr>
      </p:pic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C189DD8-5799-4F19-9883-BAB6E817B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750" y="202834"/>
            <a:ext cx="467127" cy="467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1" y="174787"/>
            <a:ext cx="50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Scientific community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95243" cy="662817"/>
          </a:xfrm>
          <a:prstGeom prst="roundRect">
            <a:avLst/>
          </a:prstGeom>
          <a:solidFill>
            <a:srgbClr val="6FD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184466" y="1059879"/>
            <a:ext cx="3018398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284309" y="1059879"/>
            <a:ext cx="2817659" cy="662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98262" y="1097295"/>
            <a:ext cx="3116499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232661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231370" y="1087926"/>
            <a:ext cx="301839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249768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9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238956" y="1513214"/>
            <a:ext cx="2963907" cy="4995212"/>
          </a:xfrm>
          <a:prstGeom prst="roundRect">
            <a:avLst>
              <a:gd name="adj" fmla="val 7994"/>
            </a:avLst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5" y="1881156"/>
            <a:ext cx="26993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All scientists worldwide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employees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Collaborators on joint projects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Potential new employees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218" y="1847522"/>
            <a:ext cx="26993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Dissemination of knowledge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Development of the Institute as a platform for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scientific cooperation and information exchange on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issues of the current research agenda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71" y="1847522"/>
            <a:ext cx="297491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an international intergovernmental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 pleasant and secure place to work, learn and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develop as a professional.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 well-developed infrastructure, research user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and research assistance are available at JINR.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conducts research in a variety of currently relevant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areas.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Simple, straightforward explanations of JINR's scientific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achievements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876" y="1848294"/>
            <a:ext cx="26993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Scientific publications and events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An updated “JINR News” bulletin, as well as JINR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scientific journals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JINR website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Information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Centres</a:t>
            </a:r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Publications in the media.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Content available on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various social media and video platforms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3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69034" y="0"/>
            <a:ext cx="12252447" cy="6858000"/>
          </a:xfrm>
          <a:prstGeom prst="rect">
            <a:avLst/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1" y="174787"/>
            <a:ext cx="50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Decision </a:t>
            </a:r>
            <a:r>
              <a:rPr lang="en" sz="28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makers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95243" cy="662817"/>
          </a:xfrm>
          <a:prstGeom prst="roundRect">
            <a:avLst/>
          </a:prstGeom>
          <a:solidFill>
            <a:srgbClr val="6FD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184466" y="1059879"/>
            <a:ext cx="3018398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284309" y="1059879"/>
            <a:ext cx="2817659" cy="662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33296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232661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231370" y="1087926"/>
            <a:ext cx="301839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249768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8" y="152425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238956" y="1513214"/>
            <a:ext cx="2963907" cy="4995212"/>
          </a:xfrm>
          <a:prstGeom prst="roundRect">
            <a:avLst>
              <a:gd name="adj" fmla="val 7994"/>
            </a:avLst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96" y="1767651"/>
            <a:ext cx="2813083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Plenipotentiaries of the Governments of JINR MS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Governments and relevant agencies of MS, potential MS and Associate Members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and institutions responsible for national S&amp;T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Policies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Governments of other partner countries and governing bodies of multilateral associations and international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organisations</a:t>
            </a:r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Diplomatic corps of partner countries 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Industrial partners, associations of technology related enterprises, etc.</a:t>
            </a:r>
            <a:endParaRPr lang="en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218" y="1767651"/>
            <a:ext cx="26993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Decision-makers’ support for JINR initiatives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Information support for the engagement of new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partner countries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Complementary/pragmatic integration of the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Member States' S&amp;T priorities into the Institute’s agenda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Development of cooperation with industrial partners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093" y="1722696"/>
            <a:ext cx="3213577" cy="5262979"/>
          </a:xfrm>
          <a:prstGeom prst="rect">
            <a:avLst/>
          </a:prstGeom>
          <a:solidFill>
            <a:srgbClr val="00000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an international inter-governmental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with its own legal status, registered with the UN.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consolidates the national S&amp;T priorities of its Member States.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facilitates development of science, education, and technology in all MS.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Membership in JINR means being a member of a prestigious club of scientific pioneers who shape and implement the global scientific agenda.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belongs to each Member State.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All MS have equal voting rights in the planning and implementation of the Institute's development.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Science brings nations together.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Dubna is our common home on the Volga.</a:t>
            </a:r>
            <a:endParaRPr lang="en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370" y="1601301"/>
            <a:ext cx="2856536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Regular formats (CP etc.)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Visits to other countries and events on their territory, visits of decision-makers to JINR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Mailings to Plenipotentiaries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International forums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JINR website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Digital personal accounts for Plenipotentiaries and other decision-makers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Outreach projects in MS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Events for members of the diplomatic corps and relevant agencies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Information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BA73B-0F68-7A88-9545-2EE503049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2" y="232830"/>
            <a:ext cx="578177" cy="5781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7E7FF9-881A-6B84-F3A4-475C3E4B50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69034" y="-899982"/>
            <a:ext cx="12717113" cy="19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69034" y="0"/>
            <a:ext cx="12252447" cy="6858000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0" y="174787"/>
            <a:ext cx="9979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University students, teachers, schoolchildren</a:t>
            </a:r>
            <a:endParaRPr lang="en" sz="28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95243" cy="662817"/>
          </a:xfrm>
          <a:prstGeom prst="roundRect">
            <a:avLst/>
          </a:prstGeom>
          <a:solidFill>
            <a:srgbClr val="6FD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184466" y="1059879"/>
            <a:ext cx="3018398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284309" y="1059879"/>
            <a:ext cx="2817659" cy="662817"/>
          </a:xfrm>
          <a:prstGeom prst="roundRect">
            <a:avLst/>
          </a:prstGeom>
          <a:solidFill>
            <a:srgbClr val="72B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33296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232661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231370" y="1087926"/>
            <a:ext cx="301839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249768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9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238956" y="1513214"/>
            <a:ext cx="2963907" cy="4995212"/>
          </a:xfrm>
          <a:prstGeom prst="roundRect">
            <a:avLst>
              <a:gd name="adj" fmla="val 7994"/>
            </a:avLst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5" y="1881156"/>
            <a:ext cx="2699341" cy="3539430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Students majoring in relevant fields and familiar with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activities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Students majoring in relevant fields but unfamiliar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with JINR activities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High school students planning to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enrol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in relevant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university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programmes</a:t>
            </a:r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Teachers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specialising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in relevant fields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218" y="1847522"/>
            <a:ext cx="2699341" cy="4524315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Recruiting employees (researchers and engineers)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from Member States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Determining target universities (schools)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Disseminating information about JINR and the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current state of science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Creating a JINR “ambassador” network (via teachers)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Popularising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the image of a scientist, enhancing the prestige of the profession of a researcher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72" y="1847522"/>
            <a:ext cx="2699341" cy="4524315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path from school to employment at JINR is clear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through cooperation with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specialised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departments and JINR engagement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 world-leading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in various areas of science.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Working at JINR means working on the cutting edge of science.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Working at JINR is prestigious and promising, and increases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one’s competitiveness in the global market.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876" y="1848294"/>
            <a:ext cx="2699341" cy="2800767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Participation in career forums at universities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Information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Centres</a:t>
            </a:r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Social media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Participation in exhibitions and forums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Popular science lectures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F90A06-224B-BACC-3BA8-5A09A2C15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408" y="196091"/>
            <a:ext cx="523429" cy="5234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C1F240-5CCB-458C-E5FD-5A4AFE59E16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69033" y="-854250"/>
            <a:ext cx="12534458" cy="19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30224" y="0"/>
            <a:ext cx="12252447" cy="6858000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0" y="174787"/>
            <a:ext cx="8211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General public </a:t>
            </a:r>
            <a:r>
              <a:rPr lang="en" sz="28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of partner countries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00263" cy="662817"/>
          </a:xfrm>
          <a:prstGeom prst="roundRect">
            <a:avLst/>
          </a:prstGeom>
          <a:solidFill>
            <a:srgbClr val="6FD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071273" y="1059879"/>
            <a:ext cx="3131591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420351" y="1059879"/>
            <a:ext cx="2681617" cy="662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33296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167046" y="1087925"/>
            <a:ext cx="2770574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019069" y="1063205"/>
            <a:ext cx="315376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FFC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444948" y="1513214"/>
            <a:ext cx="2721457" cy="4995212"/>
          </a:xfrm>
          <a:prstGeom prst="roundRect">
            <a:avLst>
              <a:gd name="adj" fmla="val 7994"/>
            </a:avLst>
          </a:prstGeom>
          <a:solidFill>
            <a:srgbClr val="FFC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9" y="1513214"/>
            <a:ext cx="2747877" cy="4995212"/>
          </a:xfrm>
          <a:prstGeom prst="roundRect">
            <a:avLst>
              <a:gd name="adj" fmla="val 7994"/>
            </a:avLst>
          </a:prstGeom>
          <a:solidFill>
            <a:srgbClr val="FFC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087500" y="1513214"/>
            <a:ext cx="3153767" cy="4995212"/>
          </a:xfrm>
          <a:prstGeom prst="roundRect">
            <a:avLst>
              <a:gd name="adj" fmla="val 7994"/>
            </a:avLst>
          </a:prstGeom>
          <a:solidFill>
            <a:srgbClr val="FFC738"/>
          </a:solidFill>
          <a:ln>
            <a:solidFill>
              <a:srgbClr val="FFC7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4" y="1666455"/>
            <a:ext cx="2774377" cy="3046988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All socially active individuals over the age of 12: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— in JINR Member States,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— in countries with which JINR has signed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cooperation agreements,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— in coordinating countries that act as a unifying force and supervise cooperation with</a:t>
            </a:r>
          </a:p>
          <a:p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neighbouring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countries in their region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418" y="1681597"/>
            <a:ext cx="2699341" cy="4524315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Raising the awareness of target audiences about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public benefits of scientific progress in general terms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Raising the awareness of target audiences about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JINR, its infrastructure, projects and achievements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Demonstrating the benefits that a country gains by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becoming a JINR Member State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Increasing the loyalty of target audiences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Engaging youth in science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019" y="1660659"/>
            <a:ext cx="3466163" cy="5262979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an international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for basic and applied research where scientists from various countries work together,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united by the common goal of promoting science and technology in an environment of complete openness and transparency, as well as of equality of the collaborating states.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 consolidation of economic and intellectual resources aimed at enriching the scientific knowledge of participating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states, providing access to the latest unique technologies, achievements, and discoveries.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carries out its activities in partnership with IAEA, supports the exchange of scientific achievements in the field of peaceful nuclear energy, implements a guarantee system which ensures that civilian nuclear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are not used for military purposes, and promotes health and safety regulations in the field of nuclear energy, as well as the monitoring of compliance with the aforementioned regulations.</a:t>
            </a:r>
            <a:endParaRPr lang="en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0740" y="1663280"/>
            <a:ext cx="2632108" cy="2800767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media, national and international news agencies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internal resources that reinforce key messages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Direct interaction with target audiences at public events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Digital media (JINR website, social networks, newsletter)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CEF5F-AD1C-D19A-AD76-7F4C7D7B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38" y="195926"/>
            <a:ext cx="497035" cy="4970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46AFF-2F51-F241-4E74-8C7C4036DC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-69034" y="-899982"/>
            <a:ext cx="12717113" cy="19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6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69034" y="0"/>
            <a:ext cx="12252447" cy="6858000"/>
          </a:xfrm>
          <a:prstGeom prst="rect">
            <a:avLst/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1" y="174787"/>
            <a:ext cx="6541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Local community (town, region)</a:t>
            </a:r>
            <a:endParaRPr lang="en" sz="28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95243" cy="662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184466" y="1059879"/>
            <a:ext cx="3018398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284309" y="1059879"/>
            <a:ext cx="2817659" cy="662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33296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221927" y="1073931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231370" y="1087926"/>
            <a:ext cx="301839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48676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249768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9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238956" y="1513214"/>
            <a:ext cx="2963907" cy="4995212"/>
          </a:xfrm>
          <a:prstGeom prst="roundRect">
            <a:avLst>
              <a:gd name="adj" fmla="val 7994"/>
            </a:avLst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64" y="1688001"/>
            <a:ext cx="2957048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Town residents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Decision-makers and authorities at the municipal and regional levels, in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neighbouring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areas and regions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Management of companies,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, and associations influencing decisions relevant to the Institute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Public associations (formal and informal), individuals who shape public opinion and are conductors of ideas and information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Local specialists — potential employees of JINR</a:t>
            </a:r>
          </a:p>
          <a:p>
            <a:endParaRPr lang="en-US" sz="11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Tourists, guests of the city, and official delegations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Writers and film-makers creating works about Dubna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853" y="1688001"/>
            <a:ext cx="3001708" cy="3539430"/>
          </a:xfrm>
          <a:prstGeom prst="rect">
            <a:avLst/>
          </a:prstGeom>
          <a:solidFill>
            <a:srgbClr val="7BC7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Ensuring support for the decisions necessary for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at the municipal and regional level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Harmoniously developing Dubna as a common home for JINR's multinational community, as well as a hospitable platform for international cooperation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Increasing the appeal of JINR as an employer and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an S&amp;T partner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671" y="1612368"/>
            <a:ext cx="316482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an international project of great importance for the Russian Federation, the region, and the town; an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registered with UN; all MS enjoy equal rights.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Dubna’s largest taxpayer, a backbone enterprise, which maintains and develops a significant part of the town’s infrastructure for the benefit of all its residents.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Dubna is a town of international science.</a:t>
            </a: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the driving force of the town's development.</a:t>
            </a: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Dubna’s friendly and open atmosphere is the town’s hallmark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and a source of pride for its residents.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121" y="1523587"/>
            <a:ext cx="283138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Local media and Dubna social networks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information channels (website, newspaper, social networks)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Targeted information products for various groups of the community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Events </a:t>
            </a:r>
            <a:r>
              <a:rPr lang="en-US" sz="16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organised</a:t>
            </a:r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on the public platforms of JINR and its partners</a:t>
            </a: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Preparation of content for partner channels, other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forms of cooperation with partner information resources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B9746-9A4A-39B3-96B2-C2435BE90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9" y="194290"/>
            <a:ext cx="519490" cy="51402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D2E16E-8C74-1406-1CD0-CF839479FFC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69034" y="-878961"/>
            <a:ext cx="12717113" cy="19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DABCC-B094-2E7B-935C-601EB061C607}"/>
              </a:ext>
            </a:extLst>
          </p:cNvPr>
          <p:cNvSpPr/>
          <p:nvPr/>
        </p:nvSpPr>
        <p:spPr>
          <a:xfrm>
            <a:off x="-44836" y="-36904"/>
            <a:ext cx="12252447" cy="6894903"/>
          </a:xfrm>
          <a:prstGeom prst="rect">
            <a:avLst/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9" name="Google Shape;339;p21"/>
          <p:cNvSpPr txBox="1"/>
          <p:nvPr/>
        </p:nvSpPr>
        <p:spPr>
          <a:xfrm>
            <a:off x="12648079" y="316724"/>
            <a:ext cx="188961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cap="small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1038600" y="174787"/>
            <a:ext cx="8002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Institute employees, individuals within the JINR orbit</a:t>
            </a:r>
            <a:endParaRPr lang="en" sz="28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DEF2A25-8626-4193-CE4F-95F2922614F8}"/>
              </a:ext>
            </a:extLst>
          </p:cNvPr>
          <p:cNvSpPr/>
          <p:nvPr/>
        </p:nvSpPr>
        <p:spPr>
          <a:xfrm>
            <a:off x="151136" y="1059880"/>
            <a:ext cx="2895243" cy="662817"/>
          </a:xfrm>
          <a:prstGeom prst="roundRect">
            <a:avLst/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D03605-3979-C4F7-0889-92E9E3F5BBE6}"/>
              </a:ext>
            </a:extLst>
          </p:cNvPr>
          <p:cNvSpPr/>
          <p:nvPr/>
        </p:nvSpPr>
        <p:spPr>
          <a:xfrm>
            <a:off x="3161947" y="1059879"/>
            <a:ext cx="2895243" cy="662817"/>
          </a:xfrm>
          <a:prstGeom prst="roundRect">
            <a:avLst/>
          </a:prstGeom>
          <a:solidFill>
            <a:srgbClr val="6FD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098C16-103F-31FC-2097-0E34ED3F15CA}"/>
              </a:ext>
            </a:extLst>
          </p:cNvPr>
          <p:cNvSpPr/>
          <p:nvPr/>
        </p:nvSpPr>
        <p:spPr>
          <a:xfrm>
            <a:off x="6184466" y="1059879"/>
            <a:ext cx="3018398" cy="662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F3C842-202C-CCC1-0EA1-1C73D6F61767}"/>
              </a:ext>
            </a:extLst>
          </p:cNvPr>
          <p:cNvSpPr/>
          <p:nvPr/>
        </p:nvSpPr>
        <p:spPr>
          <a:xfrm>
            <a:off x="9284309" y="1059879"/>
            <a:ext cx="2817659" cy="662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233296" y="1087926"/>
            <a:ext cx="272405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Target audience</a:t>
            </a:r>
          </a:p>
        </p:txBody>
      </p:sp>
      <p:sp>
        <p:nvSpPr>
          <p:cNvPr id="22" name="Google Shape;366;p21">
            <a:extLst>
              <a:ext uri="{FF2B5EF4-FFF2-40B4-BE49-F238E27FC236}">
                <a16:creationId xmlns:a16="http://schemas.microsoft.com/office/drawing/2014/main" id="{11F7E309-3554-1602-68EE-A9C7C135EEAE}"/>
              </a:ext>
            </a:extLst>
          </p:cNvPr>
          <p:cNvSpPr txBox="1"/>
          <p:nvPr/>
        </p:nvSpPr>
        <p:spPr>
          <a:xfrm>
            <a:off x="3232661" y="1087926"/>
            <a:ext cx="282452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de-DE" b="1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objectives</a:t>
            </a:r>
            <a:endParaRPr lang="en" b="1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366;p21">
            <a:extLst>
              <a:ext uri="{FF2B5EF4-FFF2-40B4-BE49-F238E27FC236}">
                <a16:creationId xmlns:a16="http://schemas.microsoft.com/office/drawing/2014/main" id="{41CA7C20-EB99-66EA-25AF-FBC6A4001D32}"/>
              </a:ext>
            </a:extLst>
          </p:cNvPr>
          <p:cNvSpPr txBox="1"/>
          <p:nvPr/>
        </p:nvSpPr>
        <p:spPr>
          <a:xfrm>
            <a:off x="6231370" y="1087926"/>
            <a:ext cx="301839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messages</a:t>
            </a:r>
          </a:p>
        </p:txBody>
      </p:sp>
      <p:sp>
        <p:nvSpPr>
          <p:cNvPr id="29" name="Google Shape;366;p21">
            <a:extLst>
              <a:ext uri="{FF2B5EF4-FFF2-40B4-BE49-F238E27FC236}">
                <a16:creationId xmlns:a16="http://schemas.microsoft.com/office/drawing/2014/main" id="{0C18310F-5818-93B4-7068-7FD0143C1B7E}"/>
              </a:ext>
            </a:extLst>
          </p:cNvPr>
          <p:cNvSpPr txBox="1"/>
          <p:nvPr/>
        </p:nvSpPr>
        <p:spPr>
          <a:xfrm>
            <a:off x="9411325" y="1087926"/>
            <a:ext cx="254662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b="1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Communication channels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4F4087E-0BC7-157B-BFD2-0E91969FE9C3}"/>
              </a:ext>
            </a:extLst>
          </p:cNvPr>
          <p:cNvSpPr/>
          <p:nvPr/>
        </p:nvSpPr>
        <p:spPr>
          <a:xfrm>
            <a:off x="180640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4A86375F-C7B0-93B3-9CBD-84B8D419BDDA}"/>
              </a:ext>
            </a:extLst>
          </p:cNvPr>
          <p:cNvSpPr/>
          <p:nvPr/>
        </p:nvSpPr>
        <p:spPr>
          <a:xfrm>
            <a:off x="9272367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EE78BFF-CB73-73F2-416E-011AA1C4DC46}"/>
              </a:ext>
            </a:extLst>
          </p:cNvPr>
          <p:cNvSpPr/>
          <p:nvPr/>
        </p:nvSpPr>
        <p:spPr>
          <a:xfrm>
            <a:off x="3191449" y="1513214"/>
            <a:ext cx="2865740" cy="4995212"/>
          </a:xfrm>
          <a:prstGeom prst="roundRect">
            <a:avLst>
              <a:gd name="adj" fmla="val 7994"/>
            </a:avLst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4B2675B-03F6-E528-43E6-946C442A3888}"/>
              </a:ext>
            </a:extLst>
          </p:cNvPr>
          <p:cNvSpPr/>
          <p:nvPr/>
        </p:nvSpPr>
        <p:spPr>
          <a:xfrm>
            <a:off x="6238956" y="1513214"/>
            <a:ext cx="2963907" cy="4995212"/>
          </a:xfrm>
          <a:prstGeom prst="roundRect">
            <a:avLst>
              <a:gd name="adj" fmla="val 7994"/>
            </a:avLst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5" y="1881156"/>
            <a:ext cx="269934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Current JINR employees: researchers, engineers,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workers, and experts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People within the JINR orbit, including alumni —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individuals who have worked at and/or cooperated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with JINR (including participation in internships,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conferences, practices), but are not currently JINR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Employees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Retirees — people who have completed their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professional career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3">
            <a:extLst>
              <a:ext uri="{FF2B5EF4-FFF2-40B4-BE49-F238E27FC236}">
                <a16:creationId xmlns:a16="http://schemas.microsoft.com/office/drawing/2014/main" id="{B84177F0-14DA-165F-6544-9F556508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218" y="1847522"/>
            <a:ext cx="2888785" cy="5016758"/>
          </a:xfrm>
          <a:prstGeom prst="rect">
            <a:avLst/>
          </a:prstGeom>
          <a:solidFill>
            <a:srgbClr val="73528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Creating and maintaining a corporate culture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2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Providing timely and accurate information about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</a:t>
            </a:r>
          </a:p>
          <a:p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Establishing feedback mechanisms in order to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ensure comfortable working conditions</a:t>
            </a:r>
          </a:p>
          <a:p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Enhancing the positive image of the Institute as an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international scientific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</a:t>
            </a:r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Optimising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the use of all the Institute’s resources</a:t>
            </a:r>
          </a:p>
          <a:p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Establishing mechanisms for the continuity of JINR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systems of scientific views and cultural traditions</a:t>
            </a:r>
            <a:endParaRPr lang="en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3">
            <a:extLst>
              <a:ext uri="{FF2B5EF4-FFF2-40B4-BE49-F238E27FC236}">
                <a16:creationId xmlns:a16="http://schemas.microsoft.com/office/drawing/2014/main" id="{BEB4D9D8-D0BA-0FF5-FC62-58C2CF70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370" y="1838510"/>
            <a:ext cx="3085204" cy="5047536"/>
          </a:xfrm>
          <a:prstGeom prst="rect">
            <a:avLst/>
          </a:prstGeom>
          <a:solidFill>
            <a:srgbClr val="73528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What matters most at JINR are the people.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 major international scientific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centre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conducting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research at the forefront of science.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provides the opportunity to jumpstart a scientific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career.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Working at JINR is prestigious.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 Institute creates a comfortable working environment for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all members of the JINR international community.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This is where the future is shaped.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JINR is an open </a:t>
            </a:r>
            <a:r>
              <a:rPr lang="en-US" sz="1400" cap="small" dirty="0" err="1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 that values everyone it has the</a:t>
            </a:r>
          </a:p>
          <a:p>
            <a:r>
              <a:rPr lang="en-US" sz="14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opportunity to work with.</a:t>
            </a:r>
            <a:endParaRPr lang="ru-RU" sz="14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3">
            <a:extLst>
              <a:ext uri="{FF2B5EF4-FFF2-40B4-BE49-F238E27FC236}">
                <a16:creationId xmlns:a16="http://schemas.microsoft.com/office/drawing/2014/main" id="{6976FCB2-0483-6060-1F1C-E09D2618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876" y="1848294"/>
            <a:ext cx="2699341" cy="3293209"/>
          </a:xfrm>
          <a:prstGeom prst="rect">
            <a:avLst/>
          </a:prstGeom>
          <a:solidFill>
            <a:srgbClr val="735286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Digital media (JINR website, social networks, etc.)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Mass media (Institute’s, municipal, regional and</a:t>
            </a: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federal media)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Digital JINR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Information handout materials</a:t>
            </a:r>
            <a:endParaRPr lang="ru-RU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cap="small" dirty="0">
                <a:solidFill>
                  <a:schemeClr val="bg1"/>
                </a:solidFill>
                <a:latin typeface="Arial Nova Cond" panose="020B0506020202020204" pitchFamily="34" charset="0"/>
                <a:cs typeface="Times New Roman" panose="02020603050405020304" pitchFamily="18" charset="0"/>
              </a:rPr>
              <a:t>Thematic schools, meetings, excursions, workshops</a:t>
            </a:r>
            <a:endParaRPr lang="en" sz="1600" cap="small" dirty="0">
              <a:solidFill>
                <a:schemeClr val="bg1"/>
              </a:solidFill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5F4B5C-A45C-5DFC-58FE-2766B770B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23" y="244561"/>
            <a:ext cx="496818" cy="49681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7F205A-452E-B42C-6E07-32076EBEB76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-69034" y="-876827"/>
            <a:ext cx="12717113" cy="19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AA3731-8386-74D8-AA64-F7D17E542B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5400000">
            <a:off x="-1198566" y="464836"/>
            <a:ext cx="12110873" cy="2588449"/>
          </a:xfrm>
          <a:prstGeom prst="rect">
            <a:avLst/>
          </a:prstGeom>
        </p:spPr>
      </p:pic>
      <p:sp>
        <p:nvSpPr>
          <p:cNvPr id="54284" name="Text Box 13">
            <a:extLst>
              <a:ext uri="{FF2B5EF4-FFF2-40B4-BE49-F238E27FC236}">
                <a16:creationId xmlns:a16="http://schemas.microsoft.com/office/drawing/2014/main" id="{A9373632-B49A-D440-B080-4060230B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572" y="2657567"/>
            <a:ext cx="4354341" cy="65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-US" sz="1600" b="1" dirty="0">
                <a:latin typeface="Arial Nova Cond" panose="020B0506020202020204" pitchFamily="34" charset="0"/>
              </a:rPr>
              <a:t>Creation and development of an information support system for decision-makers</a:t>
            </a:r>
            <a:endParaRPr lang="en-US" altLang="en-UA" sz="1600" b="1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C65299BC-56CA-E148-BE99-E90AF074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344" y="992796"/>
            <a:ext cx="2289310" cy="87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" sz="1600" b="1" dirty="0">
                <a:latin typeface="Arial Nova Cond" panose="020B0506020202020204" pitchFamily="34" charset="0"/>
              </a:rPr>
              <a:t>Public Relations and Science Communication</a:t>
            </a:r>
            <a:endParaRPr lang="en-US" altLang="en-UA" sz="1600" b="1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6" name="Text Box 15">
            <a:extLst>
              <a:ext uri="{FF2B5EF4-FFF2-40B4-BE49-F238E27FC236}">
                <a16:creationId xmlns:a16="http://schemas.microsoft.com/office/drawing/2014/main" id="{33735067-2162-4F4B-BD62-0C3F7A18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081" y="5263867"/>
            <a:ext cx="1564448" cy="71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" sz="1600" b="1" dirty="0">
                <a:latin typeface="Arial Nova Cond" panose="020B0506020202020204" pitchFamily="34" charset="0"/>
              </a:rPr>
              <a:t>Development of science diplomacy tools</a:t>
            </a:r>
            <a:endParaRPr lang="en-US" altLang="en-UA" sz="1600" b="1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7" name="Rectangle 21">
            <a:extLst>
              <a:ext uri="{FF2B5EF4-FFF2-40B4-BE49-F238E27FC236}">
                <a16:creationId xmlns:a16="http://schemas.microsoft.com/office/drawing/2014/main" id="{26B42A7A-8486-5C47-8746-E7BD11C9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488" y="752157"/>
            <a:ext cx="45755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Digital communication platform with a built-in hierarchy of Internet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Press tours for the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Information campaign “Do Science @ Dubna 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ova Cond" panose="020B0506020202020204" pitchFamily="34" charset="0"/>
              </a:rPr>
              <a:t>JINR Science Exhibition &amp; Communication Hall</a:t>
            </a:r>
            <a:endParaRPr lang="en" sz="1600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Scientific tourism at JINR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Exhibition area "Science and Art".</a:t>
            </a:r>
            <a:endParaRPr lang="en-US" altLang="en-UA" sz="1600" dirty="0">
              <a:latin typeface="Arial Nova Cond" panose="020B0506020202020204" pitchFamily="34" charset="0"/>
            </a:endParaRPr>
          </a:p>
        </p:txBody>
      </p:sp>
      <p:sp>
        <p:nvSpPr>
          <p:cNvPr id="54288" name="Rectangle 22">
            <a:extLst>
              <a:ext uri="{FF2B5EF4-FFF2-40B4-BE49-F238E27FC236}">
                <a16:creationId xmlns:a16="http://schemas.microsoft.com/office/drawing/2014/main" id="{A511727B-0ADF-4E4D-B86E-761291E9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215" y="5217274"/>
            <a:ext cx="5143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Improving formats “Dubna Green Chamber Talks”, JEMS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Initiation of new projects in the field of science diplomacy (</a:t>
            </a:r>
            <a:r>
              <a:rPr lang="de-DE" sz="1600" dirty="0">
                <a:latin typeface="Arial Nova Cond" panose="020B0506020202020204" pitchFamily="34" charset="0"/>
              </a:rPr>
              <a:t>„</a:t>
            </a:r>
            <a:r>
              <a:rPr lang="en" sz="1600" dirty="0">
                <a:latin typeface="Arial Nova Cond" panose="020B0506020202020204" pitchFamily="34" charset="0"/>
              </a:rPr>
              <a:t>Scientific Davos in Dubna”) and popularization of science under the auspices of UNESCO and other relevant specialized UN agencies  etc.</a:t>
            </a:r>
            <a:endParaRPr lang="en-US" altLang="en-UA" sz="1600" dirty="0">
              <a:latin typeface="Arial Nova Cond" panose="020B0506020202020204" pitchFamily="34" charset="0"/>
            </a:endParaRPr>
          </a:p>
        </p:txBody>
      </p:sp>
      <p:sp>
        <p:nvSpPr>
          <p:cNvPr id="54289" name="Rectangle 23">
            <a:extLst>
              <a:ext uri="{FF2B5EF4-FFF2-40B4-BE49-F238E27FC236}">
                <a16:creationId xmlns:a16="http://schemas.microsoft.com/office/drawing/2014/main" id="{5F8F16A5-F356-E241-A4A4-5C36BD7D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292" y="3206927"/>
            <a:ext cx="47771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Support of interaction with public authorities of partner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Updating, implementation and promotion of the Institute’s corporate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Development of tools for targeted compilation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latin typeface="Arial Nova Cond" panose="020B0506020202020204" pitchFamily="34" charset="0"/>
              </a:rPr>
              <a:t>Create </a:t>
            </a:r>
            <a:r>
              <a:rPr lang="en-US" sz="1600" dirty="0">
                <a:latin typeface="Arial Nova Cond" panose="020B0506020202020204" pitchFamily="34" charset="0"/>
              </a:rPr>
              <a:t>a digital platform for the JINR Protocol Office</a:t>
            </a:r>
            <a:endParaRPr lang="en-US" altLang="en-UA" sz="1600" dirty="0">
              <a:latin typeface="Arial Nova Con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1510E-F170-1E26-159B-09B31DDB5B7C}"/>
              </a:ext>
            </a:extLst>
          </p:cNvPr>
          <p:cNvSpPr txBox="1"/>
          <p:nvPr/>
        </p:nvSpPr>
        <p:spPr>
          <a:xfrm>
            <a:off x="457999" y="228937"/>
            <a:ext cx="6997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latin typeface="Arial Nova Cond" panose="020B0506020202020204" pitchFamily="34" charset="0"/>
              </a:rPr>
              <a:t>Implementation </a:t>
            </a:r>
            <a:r>
              <a:rPr lang="en" sz="2800" cap="small" dirty="0">
                <a:latin typeface="Arial Nova Cond" panose="020B0506020202020204" pitchFamily="34" charset="0"/>
              </a:rPr>
              <a:t>of the communication strategy</a:t>
            </a:r>
            <a:endParaRPr lang="ru-RU" sz="2800" cap="small" dirty="0"/>
          </a:p>
        </p:txBody>
      </p:sp>
      <p:sp>
        <p:nvSpPr>
          <p:cNvPr id="11" name="Google Shape;353;p21">
            <a:extLst>
              <a:ext uri="{FF2B5EF4-FFF2-40B4-BE49-F238E27FC236}">
                <a16:creationId xmlns:a16="http://schemas.microsoft.com/office/drawing/2014/main" id="{ACD177D1-A2C0-34AE-399D-94A487747F05}"/>
              </a:ext>
            </a:extLst>
          </p:cNvPr>
          <p:cNvSpPr/>
          <p:nvPr/>
        </p:nvSpPr>
        <p:spPr>
          <a:xfrm>
            <a:off x="5407701" y="1936501"/>
            <a:ext cx="1188926" cy="1015015"/>
          </a:xfrm>
          <a:custGeom>
            <a:avLst/>
            <a:gdLst/>
            <a:ahLst/>
            <a:cxnLst/>
            <a:rect l="l" t="t" r="r" b="b"/>
            <a:pathLst>
              <a:path w="530" h="463" extrusionOk="0">
                <a:moveTo>
                  <a:pt x="65" y="112"/>
                </a:moveTo>
                <a:cubicBezTo>
                  <a:pt x="77" y="126"/>
                  <a:pt x="84" y="146"/>
                  <a:pt x="84" y="168"/>
                </a:cubicBezTo>
                <a:cubicBezTo>
                  <a:pt x="84" y="191"/>
                  <a:pt x="78" y="211"/>
                  <a:pt x="67" y="225"/>
                </a:cubicBezTo>
                <a:cubicBezTo>
                  <a:pt x="59" y="235"/>
                  <a:pt x="47" y="241"/>
                  <a:pt x="35" y="241"/>
                </a:cubicBezTo>
                <a:cubicBezTo>
                  <a:pt x="28" y="241"/>
                  <a:pt x="22" y="240"/>
                  <a:pt x="17" y="237"/>
                </a:cubicBezTo>
                <a:cubicBezTo>
                  <a:pt x="7" y="232"/>
                  <a:pt x="2" y="237"/>
                  <a:pt x="2" y="252"/>
                </a:cubicBezTo>
                <a:cubicBezTo>
                  <a:pt x="3" y="303"/>
                  <a:pt x="3" y="303"/>
                  <a:pt x="3" y="303"/>
                </a:cubicBezTo>
                <a:cubicBezTo>
                  <a:pt x="3" y="318"/>
                  <a:pt x="15" y="330"/>
                  <a:pt x="30" y="331"/>
                </a:cubicBezTo>
                <a:cubicBezTo>
                  <a:pt x="112" y="338"/>
                  <a:pt x="185" y="378"/>
                  <a:pt x="236" y="438"/>
                </a:cubicBezTo>
                <a:cubicBezTo>
                  <a:pt x="245" y="450"/>
                  <a:pt x="262" y="453"/>
                  <a:pt x="275" y="446"/>
                </a:cubicBezTo>
                <a:cubicBezTo>
                  <a:pt x="344" y="405"/>
                  <a:pt x="344" y="405"/>
                  <a:pt x="344" y="405"/>
                </a:cubicBezTo>
                <a:cubicBezTo>
                  <a:pt x="356" y="398"/>
                  <a:pt x="369" y="391"/>
                  <a:pt x="373" y="392"/>
                </a:cubicBezTo>
                <a:cubicBezTo>
                  <a:pt x="374" y="392"/>
                  <a:pt x="376" y="393"/>
                  <a:pt x="377" y="395"/>
                </a:cubicBezTo>
                <a:cubicBezTo>
                  <a:pt x="382" y="402"/>
                  <a:pt x="385" y="409"/>
                  <a:pt x="382" y="417"/>
                </a:cubicBezTo>
                <a:cubicBezTo>
                  <a:pt x="380" y="421"/>
                  <a:pt x="377" y="425"/>
                  <a:pt x="374" y="430"/>
                </a:cubicBezTo>
                <a:cubicBezTo>
                  <a:pt x="367" y="443"/>
                  <a:pt x="374" y="458"/>
                  <a:pt x="389" y="460"/>
                </a:cubicBezTo>
                <a:cubicBezTo>
                  <a:pt x="404" y="463"/>
                  <a:pt x="420" y="457"/>
                  <a:pt x="434" y="449"/>
                </a:cubicBezTo>
                <a:cubicBezTo>
                  <a:pt x="447" y="442"/>
                  <a:pt x="459" y="430"/>
                  <a:pt x="464" y="416"/>
                </a:cubicBezTo>
                <a:cubicBezTo>
                  <a:pt x="469" y="402"/>
                  <a:pt x="460" y="388"/>
                  <a:pt x="445" y="388"/>
                </a:cubicBezTo>
                <a:cubicBezTo>
                  <a:pt x="440" y="388"/>
                  <a:pt x="435" y="389"/>
                  <a:pt x="430" y="388"/>
                </a:cubicBezTo>
                <a:cubicBezTo>
                  <a:pt x="421" y="388"/>
                  <a:pt x="417" y="381"/>
                  <a:pt x="413" y="374"/>
                </a:cubicBezTo>
                <a:cubicBezTo>
                  <a:pt x="412" y="372"/>
                  <a:pt x="412" y="370"/>
                  <a:pt x="412" y="368"/>
                </a:cubicBezTo>
                <a:cubicBezTo>
                  <a:pt x="413" y="365"/>
                  <a:pt x="425" y="357"/>
                  <a:pt x="438" y="349"/>
                </a:cubicBezTo>
                <a:cubicBezTo>
                  <a:pt x="513" y="305"/>
                  <a:pt x="513" y="305"/>
                  <a:pt x="513" y="305"/>
                </a:cubicBezTo>
                <a:cubicBezTo>
                  <a:pt x="526" y="297"/>
                  <a:pt x="530" y="281"/>
                  <a:pt x="521" y="269"/>
                </a:cubicBezTo>
                <a:cubicBezTo>
                  <a:pt x="411" y="112"/>
                  <a:pt x="231" y="7"/>
                  <a:pt x="26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101"/>
                  <a:pt x="6" y="106"/>
                  <a:pt x="15" y="101"/>
                </a:cubicBezTo>
                <a:cubicBezTo>
                  <a:pt x="21" y="98"/>
                  <a:pt x="27" y="97"/>
                  <a:pt x="33" y="97"/>
                </a:cubicBezTo>
                <a:cubicBezTo>
                  <a:pt x="45" y="97"/>
                  <a:pt x="57" y="102"/>
                  <a:pt x="65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55;p21">
            <a:extLst>
              <a:ext uri="{FF2B5EF4-FFF2-40B4-BE49-F238E27FC236}">
                <a16:creationId xmlns:a16="http://schemas.microsoft.com/office/drawing/2014/main" id="{4F54DA66-1DE8-11A0-F423-F20BBE2CC16A}"/>
              </a:ext>
            </a:extLst>
          </p:cNvPr>
          <p:cNvSpPr/>
          <p:nvPr/>
        </p:nvSpPr>
        <p:spPr>
          <a:xfrm>
            <a:off x="5300676" y="4095380"/>
            <a:ext cx="1393584" cy="1096400"/>
          </a:xfrm>
          <a:custGeom>
            <a:avLst/>
            <a:gdLst/>
            <a:ahLst/>
            <a:cxnLst/>
            <a:rect l="l" t="t" r="r" b="b"/>
            <a:pathLst>
              <a:path w="601" h="475" extrusionOk="0">
                <a:moveTo>
                  <a:pt x="477" y="157"/>
                </a:moveTo>
                <a:cubicBezTo>
                  <a:pt x="458" y="160"/>
                  <a:pt x="438" y="156"/>
                  <a:pt x="418" y="145"/>
                </a:cubicBezTo>
                <a:cubicBezTo>
                  <a:pt x="399" y="134"/>
                  <a:pt x="384" y="119"/>
                  <a:pt x="378" y="102"/>
                </a:cubicBezTo>
                <a:cubicBezTo>
                  <a:pt x="373" y="90"/>
                  <a:pt x="374" y="77"/>
                  <a:pt x="380" y="66"/>
                </a:cubicBezTo>
                <a:cubicBezTo>
                  <a:pt x="383" y="60"/>
                  <a:pt x="387" y="56"/>
                  <a:pt x="393" y="52"/>
                </a:cubicBezTo>
                <a:cubicBezTo>
                  <a:pt x="401" y="46"/>
                  <a:pt x="400" y="40"/>
                  <a:pt x="387" y="32"/>
                </a:cubicBezTo>
                <a:cubicBezTo>
                  <a:pt x="342" y="7"/>
                  <a:pt x="342" y="7"/>
                  <a:pt x="342" y="7"/>
                </a:cubicBezTo>
                <a:cubicBezTo>
                  <a:pt x="329" y="0"/>
                  <a:pt x="313" y="5"/>
                  <a:pt x="304" y="17"/>
                </a:cubicBezTo>
                <a:cubicBezTo>
                  <a:pt x="259" y="81"/>
                  <a:pt x="190" y="127"/>
                  <a:pt x="109" y="141"/>
                </a:cubicBezTo>
                <a:cubicBezTo>
                  <a:pt x="94" y="144"/>
                  <a:pt x="82" y="157"/>
                  <a:pt x="83" y="172"/>
                </a:cubicBezTo>
                <a:cubicBezTo>
                  <a:pt x="83" y="251"/>
                  <a:pt x="83" y="251"/>
                  <a:pt x="83" y="251"/>
                </a:cubicBezTo>
                <a:cubicBezTo>
                  <a:pt x="84" y="266"/>
                  <a:pt x="83" y="281"/>
                  <a:pt x="81" y="283"/>
                </a:cubicBezTo>
                <a:cubicBezTo>
                  <a:pt x="79" y="284"/>
                  <a:pt x="77" y="285"/>
                  <a:pt x="75" y="286"/>
                </a:cubicBezTo>
                <a:cubicBezTo>
                  <a:pt x="67" y="286"/>
                  <a:pt x="60" y="286"/>
                  <a:pt x="55" y="279"/>
                </a:cubicBezTo>
                <a:cubicBezTo>
                  <a:pt x="52" y="275"/>
                  <a:pt x="50" y="270"/>
                  <a:pt x="47" y="266"/>
                </a:cubicBezTo>
                <a:cubicBezTo>
                  <a:pt x="39" y="253"/>
                  <a:pt x="22" y="252"/>
                  <a:pt x="13" y="264"/>
                </a:cubicBezTo>
                <a:cubicBezTo>
                  <a:pt x="3" y="275"/>
                  <a:pt x="0" y="292"/>
                  <a:pt x="0" y="307"/>
                </a:cubicBezTo>
                <a:cubicBezTo>
                  <a:pt x="0" y="323"/>
                  <a:pt x="4" y="339"/>
                  <a:pt x="14" y="351"/>
                </a:cubicBezTo>
                <a:cubicBezTo>
                  <a:pt x="24" y="362"/>
                  <a:pt x="40" y="361"/>
                  <a:pt x="48" y="348"/>
                </a:cubicBezTo>
                <a:cubicBezTo>
                  <a:pt x="50" y="343"/>
                  <a:pt x="52" y="339"/>
                  <a:pt x="55" y="334"/>
                </a:cubicBezTo>
                <a:cubicBezTo>
                  <a:pt x="60" y="327"/>
                  <a:pt x="68" y="327"/>
                  <a:pt x="76" y="327"/>
                </a:cubicBezTo>
                <a:cubicBezTo>
                  <a:pt x="78" y="327"/>
                  <a:pt x="80" y="328"/>
                  <a:pt x="81" y="329"/>
                </a:cubicBezTo>
                <a:cubicBezTo>
                  <a:pt x="83" y="332"/>
                  <a:pt x="85" y="346"/>
                  <a:pt x="85" y="36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86" y="463"/>
                  <a:pt x="98" y="475"/>
                  <a:pt x="113" y="473"/>
                </a:cubicBezTo>
                <a:cubicBezTo>
                  <a:pt x="316" y="456"/>
                  <a:pt x="491" y="342"/>
                  <a:pt x="593" y="179"/>
                </a:cubicBezTo>
                <a:cubicBezTo>
                  <a:pt x="601" y="166"/>
                  <a:pt x="596" y="150"/>
                  <a:pt x="583" y="143"/>
                </a:cubicBezTo>
                <a:cubicBezTo>
                  <a:pt x="531" y="114"/>
                  <a:pt x="531" y="114"/>
                  <a:pt x="531" y="114"/>
                </a:cubicBezTo>
                <a:cubicBezTo>
                  <a:pt x="518" y="106"/>
                  <a:pt x="511" y="108"/>
                  <a:pt x="511" y="119"/>
                </a:cubicBezTo>
                <a:cubicBezTo>
                  <a:pt x="511" y="125"/>
                  <a:pt x="509" y="131"/>
                  <a:pt x="506" y="137"/>
                </a:cubicBezTo>
                <a:cubicBezTo>
                  <a:pt x="500" y="147"/>
                  <a:pt x="489" y="155"/>
                  <a:pt x="477" y="15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54;p21">
            <a:extLst>
              <a:ext uri="{FF2B5EF4-FFF2-40B4-BE49-F238E27FC236}">
                <a16:creationId xmlns:a16="http://schemas.microsoft.com/office/drawing/2014/main" id="{D9D75A31-DBBD-24D0-8B13-EDAD200A02DC}"/>
              </a:ext>
            </a:extLst>
          </p:cNvPr>
          <p:cNvSpPr/>
          <p:nvPr/>
        </p:nvSpPr>
        <p:spPr>
          <a:xfrm>
            <a:off x="6075197" y="2767891"/>
            <a:ext cx="993009" cy="1548271"/>
          </a:xfrm>
          <a:custGeom>
            <a:avLst/>
            <a:gdLst/>
            <a:ahLst/>
            <a:cxnLst/>
            <a:rect l="l" t="t" r="r" b="b"/>
            <a:pathLst>
              <a:path w="366" h="607" extrusionOk="0">
                <a:moveTo>
                  <a:pt x="213" y="107"/>
                </a:moveTo>
                <a:cubicBezTo>
                  <a:pt x="207" y="124"/>
                  <a:pt x="193" y="140"/>
                  <a:pt x="174" y="151"/>
                </a:cubicBezTo>
                <a:cubicBezTo>
                  <a:pt x="155" y="163"/>
                  <a:pt x="134" y="168"/>
                  <a:pt x="116" y="165"/>
                </a:cubicBezTo>
                <a:cubicBezTo>
                  <a:pt x="103" y="163"/>
                  <a:pt x="92" y="156"/>
                  <a:pt x="86" y="145"/>
                </a:cubicBezTo>
                <a:cubicBezTo>
                  <a:pt x="83" y="140"/>
                  <a:pt x="81" y="134"/>
                  <a:pt x="81" y="127"/>
                </a:cubicBezTo>
                <a:cubicBezTo>
                  <a:pt x="80" y="117"/>
                  <a:pt x="73" y="115"/>
                  <a:pt x="60" y="12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4" y="156"/>
                  <a:pt x="0" y="173"/>
                  <a:pt x="6" y="186"/>
                </a:cubicBezTo>
                <a:cubicBezTo>
                  <a:pt x="24" y="224"/>
                  <a:pt x="34" y="266"/>
                  <a:pt x="34" y="311"/>
                </a:cubicBezTo>
                <a:cubicBezTo>
                  <a:pt x="35" y="348"/>
                  <a:pt x="28" y="384"/>
                  <a:pt x="16" y="418"/>
                </a:cubicBezTo>
                <a:cubicBezTo>
                  <a:pt x="11" y="432"/>
                  <a:pt x="16" y="448"/>
                  <a:pt x="29" y="456"/>
                </a:cubicBezTo>
                <a:cubicBezTo>
                  <a:pt x="98" y="495"/>
                  <a:pt x="98" y="495"/>
                  <a:pt x="98" y="495"/>
                </a:cubicBezTo>
                <a:cubicBezTo>
                  <a:pt x="111" y="502"/>
                  <a:pt x="124" y="510"/>
                  <a:pt x="125" y="513"/>
                </a:cubicBezTo>
                <a:cubicBezTo>
                  <a:pt x="125" y="515"/>
                  <a:pt x="125" y="517"/>
                  <a:pt x="124" y="519"/>
                </a:cubicBezTo>
                <a:cubicBezTo>
                  <a:pt x="120" y="526"/>
                  <a:pt x="117" y="533"/>
                  <a:pt x="108" y="533"/>
                </a:cubicBezTo>
                <a:cubicBezTo>
                  <a:pt x="103" y="534"/>
                  <a:pt x="98" y="533"/>
                  <a:pt x="93" y="534"/>
                </a:cubicBezTo>
                <a:cubicBezTo>
                  <a:pt x="78" y="534"/>
                  <a:pt x="68" y="548"/>
                  <a:pt x="74" y="562"/>
                </a:cubicBezTo>
                <a:cubicBezTo>
                  <a:pt x="79" y="576"/>
                  <a:pt x="92" y="587"/>
                  <a:pt x="105" y="595"/>
                </a:cubicBezTo>
                <a:cubicBezTo>
                  <a:pt x="118" y="602"/>
                  <a:pt x="135" y="607"/>
                  <a:pt x="150" y="605"/>
                </a:cubicBezTo>
                <a:cubicBezTo>
                  <a:pt x="165" y="602"/>
                  <a:pt x="171" y="587"/>
                  <a:pt x="164" y="574"/>
                </a:cubicBezTo>
                <a:cubicBezTo>
                  <a:pt x="162" y="569"/>
                  <a:pt x="159" y="565"/>
                  <a:pt x="156" y="561"/>
                </a:cubicBezTo>
                <a:cubicBezTo>
                  <a:pt x="152" y="553"/>
                  <a:pt x="156" y="546"/>
                  <a:pt x="160" y="539"/>
                </a:cubicBezTo>
                <a:cubicBezTo>
                  <a:pt x="161" y="537"/>
                  <a:pt x="163" y="536"/>
                  <a:pt x="165" y="536"/>
                </a:cubicBezTo>
                <a:cubicBezTo>
                  <a:pt x="168" y="535"/>
                  <a:pt x="181" y="541"/>
                  <a:pt x="194" y="549"/>
                </a:cubicBezTo>
                <a:cubicBezTo>
                  <a:pt x="270" y="591"/>
                  <a:pt x="270" y="591"/>
                  <a:pt x="270" y="591"/>
                </a:cubicBezTo>
                <a:cubicBezTo>
                  <a:pt x="283" y="599"/>
                  <a:pt x="299" y="594"/>
                  <a:pt x="306" y="580"/>
                </a:cubicBezTo>
                <a:cubicBezTo>
                  <a:pt x="344" y="497"/>
                  <a:pt x="366" y="405"/>
                  <a:pt x="365" y="307"/>
                </a:cubicBezTo>
                <a:cubicBezTo>
                  <a:pt x="363" y="202"/>
                  <a:pt x="337" y="104"/>
                  <a:pt x="291" y="17"/>
                </a:cubicBezTo>
                <a:cubicBezTo>
                  <a:pt x="284" y="4"/>
                  <a:pt x="267" y="0"/>
                  <a:pt x="254" y="8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190" y="46"/>
                  <a:pt x="189" y="52"/>
                  <a:pt x="197" y="58"/>
                </a:cubicBezTo>
                <a:cubicBezTo>
                  <a:pt x="203" y="61"/>
                  <a:pt x="207" y="66"/>
                  <a:pt x="210" y="72"/>
                </a:cubicBezTo>
                <a:cubicBezTo>
                  <a:pt x="217" y="82"/>
                  <a:pt x="218" y="95"/>
                  <a:pt x="213" y="10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Прямоугольник: один усеченный угол 13">
            <a:extLst>
              <a:ext uri="{FF2B5EF4-FFF2-40B4-BE49-F238E27FC236}">
                <a16:creationId xmlns:a16="http://schemas.microsoft.com/office/drawing/2014/main" id="{FA6CE968-2D83-FE94-1147-288963C079AF}"/>
              </a:ext>
            </a:extLst>
          </p:cNvPr>
          <p:cNvSpPr/>
          <p:nvPr/>
        </p:nvSpPr>
        <p:spPr>
          <a:xfrm>
            <a:off x="373300" y="1275010"/>
            <a:ext cx="3398609" cy="750254"/>
          </a:xfrm>
          <a:prstGeom prst="snip1Rect">
            <a:avLst>
              <a:gd name="adj" fmla="val 3591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0C791-1914-FDF9-9DBA-21C107794BAB}"/>
              </a:ext>
            </a:extLst>
          </p:cNvPr>
          <p:cNvSpPr txBox="1"/>
          <p:nvPr/>
        </p:nvSpPr>
        <p:spPr>
          <a:xfrm>
            <a:off x="715753" y="1384140"/>
            <a:ext cx="3031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Coordinating</a:t>
            </a:r>
            <a:endParaRPr lang="ru-RU" sz="2800" b="1" cap="small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2BDA7-C262-6676-4E13-A758AC406B33}"/>
              </a:ext>
            </a:extLst>
          </p:cNvPr>
          <p:cNvSpPr txBox="1"/>
          <p:nvPr/>
        </p:nvSpPr>
        <p:spPr>
          <a:xfrm>
            <a:off x="621062" y="2032038"/>
            <a:ext cx="3326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ova Cond" panose="020B0506020202020204" pitchFamily="34" charset="0"/>
              </a:rPr>
              <a:t>o</a:t>
            </a:r>
            <a:r>
              <a:rPr lang="en" dirty="0">
                <a:latin typeface="Arial Nova Cond" panose="020B0506020202020204" pitchFamily="34" charset="0"/>
              </a:rPr>
              <a:t>f activities of JINR specialized departments </a:t>
            </a:r>
          </a:p>
        </p:txBody>
      </p:sp>
      <p:sp>
        <p:nvSpPr>
          <p:cNvPr id="19" name="Прямоугольник: один усеченный угол 18">
            <a:extLst>
              <a:ext uri="{FF2B5EF4-FFF2-40B4-BE49-F238E27FC236}">
                <a16:creationId xmlns:a16="http://schemas.microsoft.com/office/drawing/2014/main" id="{DD2D8905-D13F-0AEA-DBAE-9560BBF590EE}"/>
              </a:ext>
            </a:extLst>
          </p:cNvPr>
          <p:cNvSpPr/>
          <p:nvPr/>
        </p:nvSpPr>
        <p:spPr>
          <a:xfrm>
            <a:off x="348370" y="2733797"/>
            <a:ext cx="3398609" cy="750254"/>
          </a:xfrm>
          <a:prstGeom prst="snip1Rect">
            <a:avLst>
              <a:gd name="adj" fmla="val 35911"/>
            </a:avLst>
          </a:prstGeom>
          <a:solidFill>
            <a:srgbClr val="35C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DCBF8-79AE-0ACA-4936-2EF92AD3E81B}"/>
              </a:ext>
            </a:extLst>
          </p:cNvPr>
          <p:cNvSpPr txBox="1"/>
          <p:nvPr/>
        </p:nvSpPr>
        <p:spPr>
          <a:xfrm>
            <a:off x="709717" y="2764377"/>
            <a:ext cx="3126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Common approaches</a:t>
            </a:r>
            <a:endParaRPr lang="ru-RU" sz="2800" b="1" cap="small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1DF1E-B17A-04AD-88D3-942DAA770731}"/>
              </a:ext>
            </a:extLst>
          </p:cNvPr>
          <p:cNvSpPr txBox="1"/>
          <p:nvPr/>
        </p:nvSpPr>
        <p:spPr>
          <a:xfrm>
            <a:off x="690444" y="3456776"/>
            <a:ext cx="387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latin typeface="Arial Nova Cond" panose="020B0506020202020204" pitchFamily="34" charset="0"/>
              </a:rPr>
              <a:t>consistent development of unified methodological approaches</a:t>
            </a:r>
          </a:p>
        </p:txBody>
      </p:sp>
      <p:sp>
        <p:nvSpPr>
          <p:cNvPr id="23" name="Прямоугольник: один усеченный угол 22">
            <a:extLst>
              <a:ext uri="{FF2B5EF4-FFF2-40B4-BE49-F238E27FC236}">
                <a16:creationId xmlns:a16="http://schemas.microsoft.com/office/drawing/2014/main" id="{35872261-B9D9-84AA-5870-679711083FE3}"/>
              </a:ext>
            </a:extLst>
          </p:cNvPr>
          <p:cNvSpPr/>
          <p:nvPr/>
        </p:nvSpPr>
        <p:spPr>
          <a:xfrm>
            <a:off x="348370" y="4216277"/>
            <a:ext cx="3398609" cy="750254"/>
          </a:xfrm>
          <a:prstGeom prst="snip1Rect">
            <a:avLst>
              <a:gd name="adj" fmla="val 35911"/>
            </a:avLst>
          </a:prstGeom>
          <a:solidFill>
            <a:srgbClr val="15B1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031179-525A-E7D9-3FF0-F125280393E7}"/>
              </a:ext>
            </a:extLst>
          </p:cNvPr>
          <p:cNvSpPr txBox="1"/>
          <p:nvPr/>
        </p:nvSpPr>
        <p:spPr>
          <a:xfrm>
            <a:off x="686056" y="4304203"/>
            <a:ext cx="3113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Events</a:t>
            </a:r>
            <a:endParaRPr lang="ru-RU" sz="2800" b="1" cap="small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367E3A-50EA-F4FA-AE21-215AD5F2D4DF}"/>
              </a:ext>
            </a:extLst>
          </p:cNvPr>
          <p:cNvSpPr txBox="1"/>
          <p:nvPr/>
        </p:nvSpPr>
        <p:spPr>
          <a:xfrm>
            <a:off x="743234" y="4973534"/>
            <a:ext cx="382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latin typeface="Arial Nova Cond" panose="020B0506020202020204" pitchFamily="34" charset="0"/>
              </a:rPr>
              <a:t>in key areas</a:t>
            </a:r>
            <a:endParaRPr lang="ru-RU" dirty="0"/>
          </a:p>
        </p:txBody>
      </p:sp>
      <p:cxnSp>
        <p:nvCxnSpPr>
          <p:cNvPr id="54301" name="Соединитель: уступ 54300">
            <a:extLst>
              <a:ext uri="{FF2B5EF4-FFF2-40B4-BE49-F238E27FC236}">
                <a16:creationId xmlns:a16="http://schemas.microsoft.com/office/drawing/2014/main" id="{1594FEE2-CB29-1EA5-BA0D-6EB1D635FE08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799254" y="3663924"/>
            <a:ext cx="1225364" cy="9018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06" name="Freeform 10">
            <a:extLst>
              <a:ext uri="{FF2B5EF4-FFF2-40B4-BE49-F238E27FC236}">
                <a16:creationId xmlns:a16="http://schemas.microsoft.com/office/drawing/2014/main" id="{87E8FF2C-2092-2501-A8E6-DF3E7BB4A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415" y="2190971"/>
            <a:ext cx="382530" cy="518367"/>
          </a:xfrm>
          <a:custGeom>
            <a:avLst/>
            <a:gdLst>
              <a:gd name="T0" fmla="*/ 2147483646 w 1954"/>
              <a:gd name="T1" fmla="*/ 2147483646 h 2325"/>
              <a:gd name="T2" fmla="*/ 2147483646 w 1954"/>
              <a:gd name="T3" fmla="*/ 2147483646 h 2325"/>
              <a:gd name="T4" fmla="*/ 2147483646 w 1954"/>
              <a:gd name="T5" fmla="*/ 2147483646 h 2325"/>
              <a:gd name="T6" fmla="*/ 2147483646 w 1954"/>
              <a:gd name="T7" fmla="*/ 2147483646 h 2325"/>
              <a:gd name="T8" fmla="*/ 2147483646 w 1954"/>
              <a:gd name="T9" fmla="*/ 2147483646 h 2325"/>
              <a:gd name="T10" fmla="*/ 2147483646 w 1954"/>
              <a:gd name="T11" fmla="*/ 2147483646 h 2325"/>
              <a:gd name="T12" fmla="*/ 2147483646 w 1954"/>
              <a:gd name="T13" fmla="*/ 2147483646 h 2325"/>
              <a:gd name="T14" fmla="*/ 2147483646 w 1954"/>
              <a:gd name="T15" fmla="*/ 2147483646 h 2325"/>
              <a:gd name="T16" fmla="*/ 2147483646 w 1954"/>
              <a:gd name="T17" fmla="*/ 2147483646 h 2325"/>
              <a:gd name="T18" fmla="*/ 2147483646 w 1954"/>
              <a:gd name="T19" fmla="*/ 2147483646 h 2325"/>
              <a:gd name="T20" fmla="*/ 2147483646 w 1954"/>
              <a:gd name="T21" fmla="*/ 2147483646 h 2325"/>
              <a:gd name="T22" fmla="*/ 2147483646 w 1954"/>
              <a:gd name="T23" fmla="*/ 2147483646 h 2325"/>
              <a:gd name="T24" fmla="*/ 2147483646 w 1954"/>
              <a:gd name="T25" fmla="*/ 2147483646 h 2325"/>
              <a:gd name="T26" fmla="*/ 2147483646 w 1954"/>
              <a:gd name="T27" fmla="*/ 2147483646 h 2325"/>
              <a:gd name="T28" fmla="*/ 2147483646 w 1954"/>
              <a:gd name="T29" fmla="*/ 2147483646 h 2325"/>
              <a:gd name="T30" fmla="*/ 2147483646 w 1954"/>
              <a:gd name="T31" fmla="*/ 2147483646 h 2325"/>
              <a:gd name="T32" fmla="*/ 2147483646 w 1954"/>
              <a:gd name="T33" fmla="*/ 2147483646 h 2325"/>
              <a:gd name="T34" fmla="*/ 2147483646 w 1954"/>
              <a:gd name="T35" fmla="*/ 2147483646 h 2325"/>
              <a:gd name="T36" fmla="*/ 2147483646 w 1954"/>
              <a:gd name="T37" fmla="*/ 2147483646 h 2325"/>
              <a:gd name="T38" fmla="*/ 2147483646 w 1954"/>
              <a:gd name="T39" fmla="*/ 2147483646 h 2325"/>
              <a:gd name="T40" fmla="*/ 2147483646 w 1954"/>
              <a:gd name="T41" fmla="*/ 2147483646 h 2325"/>
              <a:gd name="T42" fmla="*/ 2147483646 w 1954"/>
              <a:gd name="T43" fmla="*/ 2147483646 h 2325"/>
              <a:gd name="T44" fmla="*/ 2147483646 w 1954"/>
              <a:gd name="T45" fmla="*/ 2147483646 h 2325"/>
              <a:gd name="T46" fmla="*/ 2147483646 w 1954"/>
              <a:gd name="T47" fmla="*/ 2147483646 h 2325"/>
              <a:gd name="T48" fmla="*/ 2147483646 w 1954"/>
              <a:gd name="T49" fmla="*/ 2147483646 h 2325"/>
              <a:gd name="T50" fmla="*/ 2147483646 w 1954"/>
              <a:gd name="T51" fmla="*/ 2147483646 h 2325"/>
              <a:gd name="T52" fmla="*/ 2147483646 w 1954"/>
              <a:gd name="T53" fmla="*/ 2147483646 h 2325"/>
              <a:gd name="T54" fmla="*/ 2147483646 w 1954"/>
              <a:gd name="T55" fmla="*/ 2147483646 h 2325"/>
              <a:gd name="T56" fmla="*/ 2147483646 w 1954"/>
              <a:gd name="T57" fmla="*/ 2147483646 h 2325"/>
              <a:gd name="T58" fmla="*/ 2147483646 w 1954"/>
              <a:gd name="T59" fmla="*/ 2147483646 h 2325"/>
              <a:gd name="T60" fmla="*/ 2147483646 w 1954"/>
              <a:gd name="T61" fmla="*/ 2147483646 h 2325"/>
              <a:gd name="T62" fmla="*/ 2147483646 w 1954"/>
              <a:gd name="T63" fmla="*/ 2147483646 h 2325"/>
              <a:gd name="T64" fmla="*/ 2147483646 w 1954"/>
              <a:gd name="T65" fmla="*/ 2147483646 h 2325"/>
              <a:gd name="T66" fmla="*/ 2147483646 w 1954"/>
              <a:gd name="T67" fmla="*/ 2147483646 h 2325"/>
              <a:gd name="T68" fmla="*/ 2147483646 w 1954"/>
              <a:gd name="T69" fmla="*/ 2147483646 h 2325"/>
              <a:gd name="T70" fmla="*/ 2147483646 w 1954"/>
              <a:gd name="T71" fmla="*/ 2147483646 h 2325"/>
              <a:gd name="T72" fmla="*/ 2147483646 w 1954"/>
              <a:gd name="T73" fmla="*/ 2147483646 h 2325"/>
              <a:gd name="T74" fmla="*/ 2147483646 w 1954"/>
              <a:gd name="T75" fmla="*/ 2147483646 h 2325"/>
              <a:gd name="T76" fmla="*/ 2147483646 w 1954"/>
              <a:gd name="T77" fmla="*/ 2147483646 h 2325"/>
              <a:gd name="T78" fmla="*/ 2147483646 w 1954"/>
              <a:gd name="T79" fmla="*/ 2147483646 h 2325"/>
              <a:gd name="T80" fmla="*/ 2147483646 w 1954"/>
              <a:gd name="T81" fmla="*/ 2147483646 h 2325"/>
              <a:gd name="T82" fmla="*/ 2147483646 w 1954"/>
              <a:gd name="T83" fmla="*/ 2147483646 h 2325"/>
              <a:gd name="T84" fmla="*/ 2147483646 w 1954"/>
              <a:gd name="T85" fmla="*/ 2147483646 h 2325"/>
              <a:gd name="T86" fmla="*/ 2147483646 w 1954"/>
              <a:gd name="T87" fmla="*/ 2147483646 h 2325"/>
              <a:gd name="T88" fmla="*/ 2147483646 w 1954"/>
              <a:gd name="T89" fmla="*/ 2147483646 h 2325"/>
              <a:gd name="T90" fmla="*/ 2147483646 w 1954"/>
              <a:gd name="T91" fmla="*/ 2147483646 h 2325"/>
              <a:gd name="T92" fmla="*/ 2147483646 w 1954"/>
              <a:gd name="T93" fmla="*/ 2147483646 h 2325"/>
              <a:gd name="T94" fmla="*/ 2147483646 w 1954"/>
              <a:gd name="T95" fmla="*/ 2147483646 h 2325"/>
              <a:gd name="T96" fmla="*/ 2147483646 w 1954"/>
              <a:gd name="T97" fmla="*/ 2147483646 h 2325"/>
              <a:gd name="T98" fmla="*/ 2147483646 w 1954"/>
              <a:gd name="T99" fmla="*/ 2147483646 h 2325"/>
              <a:gd name="T100" fmla="*/ 2147483646 w 1954"/>
              <a:gd name="T101" fmla="*/ 2147483646 h 2325"/>
              <a:gd name="T102" fmla="*/ 466194323 w 1954"/>
              <a:gd name="T103" fmla="*/ 2147483646 h 2325"/>
              <a:gd name="T104" fmla="*/ 2147483646 w 1954"/>
              <a:gd name="T105" fmla="*/ 2147483646 h 2325"/>
              <a:gd name="T106" fmla="*/ 2147483646 w 1954"/>
              <a:gd name="T107" fmla="*/ 2147483646 h 2325"/>
              <a:gd name="T108" fmla="*/ 2147483646 w 1954"/>
              <a:gd name="T109" fmla="*/ 2147483646 h 2325"/>
              <a:gd name="T110" fmla="*/ 2147483646 w 1954"/>
              <a:gd name="T111" fmla="*/ 2147483646 h 23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954" h="2325">
                <a:moveTo>
                  <a:pt x="1315" y="2248"/>
                </a:moveTo>
                <a:lnTo>
                  <a:pt x="1315" y="2248"/>
                </a:lnTo>
                <a:cubicBezTo>
                  <a:pt x="1315" y="2286"/>
                  <a:pt x="1277" y="2324"/>
                  <a:pt x="1229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696" y="2324"/>
                  <a:pt x="657" y="2286"/>
                  <a:pt x="657" y="2248"/>
                </a:cubicBezTo>
                <a:cubicBezTo>
                  <a:pt x="657" y="2200"/>
                  <a:pt x="696" y="2162"/>
                  <a:pt x="743" y="2162"/>
                </a:cubicBezTo>
                <a:cubicBezTo>
                  <a:pt x="1229" y="2162"/>
                  <a:pt x="1229" y="2162"/>
                  <a:pt x="1229" y="2162"/>
                </a:cubicBezTo>
                <a:cubicBezTo>
                  <a:pt x="1277" y="2162"/>
                  <a:pt x="1315" y="2200"/>
                  <a:pt x="1315" y="2248"/>
                </a:cubicBezTo>
                <a:close/>
                <a:moveTo>
                  <a:pt x="1315" y="2038"/>
                </a:moveTo>
                <a:lnTo>
                  <a:pt x="1315" y="2038"/>
                </a:lnTo>
                <a:cubicBezTo>
                  <a:pt x="1315" y="1990"/>
                  <a:pt x="1277" y="1952"/>
                  <a:pt x="1229" y="1952"/>
                </a:cubicBezTo>
                <a:cubicBezTo>
                  <a:pt x="743" y="1952"/>
                  <a:pt x="743" y="1952"/>
                  <a:pt x="743" y="1952"/>
                </a:cubicBezTo>
                <a:cubicBezTo>
                  <a:pt x="696" y="1952"/>
                  <a:pt x="657" y="1990"/>
                  <a:pt x="657" y="2038"/>
                </a:cubicBezTo>
                <a:cubicBezTo>
                  <a:pt x="657" y="2076"/>
                  <a:pt x="696" y="2114"/>
                  <a:pt x="743" y="2114"/>
                </a:cubicBezTo>
                <a:cubicBezTo>
                  <a:pt x="1229" y="2114"/>
                  <a:pt x="1229" y="2114"/>
                  <a:pt x="1229" y="2114"/>
                </a:cubicBezTo>
                <a:cubicBezTo>
                  <a:pt x="1277" y="2114"/>
                  <a:pt x="1315" y="2076"/>
                  <a:pt x="1315" y="2038"/>
                </a:cubicBezTo>
                <a:close/>
                <a:moveTo>
                  <a:pt x="1057" y="1143"/>
                </a:moveTo>
                <a:lnTo>
                  <a:pt x="1057" y="1143"/>
                </a:lnTo>
                <a:cubicBezTo>
                  <a:pt x="962" y="1143"/>
                  <a:pt x="962" y="1143"/>
                  <a:pt x="962" y="1143"/>
                </a:cubicBezTo>
                <a:cubicBezTo>
                  <a:pt x="905" y="1143"/>
                  <a:pt x="905" y="1143"/>
                  <a:pt x="905" y="1143"/>
                </a:cubicBezTo>
                <a:cubicBezTo>
                  <a:pt x="905" y="1905"/>
                  <a:pt x="905" y="1905"/>
                  <a:pt x="905" y="1905"/>
                </a:cubicBezTo>
                <a:cubicBezTo>
                  <a:pt x="934" y="1905"/>
                  <a:pt x="953" y="1905"/>
                  <a:pt x="981" y="1905"/>
                </a:cubicBezTo>
                <a:lnTo>
                  <a:pt x="991" y="1905"/>
                </a:lnTo>
                <a:cubicBezTo>
                  <a:pt x="1010" y="1905"/>
                  <a:pt x="1038" y="1905"/>
                  <a:pt x="1057" y="1905"/>
                </a:cubicBezTo>
                <a:lnTo>
                  <a:pt x="1057" y="1143"/>
                </a:lnTo>
                <a:close/>
                <a:moveTo>
                  <a:pt x="714" y="838"/>
                </a:moveTo>
                <a:lnTo>
                  <a:pt x="714" y="838"/>
                </a:lnTo>
                <a:cubicBezTo>
                  <a:pt x="648" y="838"/>
                  <a:pt x="600" y="886"/>
                  <a:pt x="600" y="952"/>
                </a:cubicBezTo>
                <a:cubicBezTo>
                  <a:pt x="600" y="1019"/>
                  <a:pt x="648" y="1067"/>
                  <a:pt x="714" y="1067"/>
                </a:cubicBezTo>
                <a:cubicBezTo>
                  <a:pt x="829" y="1067"/>
                  <a:pt x="829" y="1067"/>
                  <a:pt x="829" y="1067"/>
                </a:cubicBezTo>
                <a:cubicBezTo>
                  <a:pt x="829" y="952"/>
                  <a:pt x="829" y="952"/>
                  <a:pt x="829" y="952"/>
                </a:cubicBezTo>
                <a:cubicBezTo>
                  <a:pt x="829" y="886"/>
                  <a:pt x="781" y="838"/>
                  <a:pt x="714" y="838"/>
                </a:cubicBezTo>
                <a:close/>
                <a:moveTo>
                  <a:pt x="1372" y="952"/>
                </a:moveTo>
                <a:lnTo>
                  <a:pt x="1372" y="952"/>
                </a:lnTo>
                <a:cubicBezTo>
                  <a:pt x="1372" y="886"/>
                  <a:pt x="1315" y="838"/>
                  <a:pt x="1257" y="838"/>
                </a:cubicBezTo>
                <a:cubicBezTo>
                  <a:pt x="1191" y="838"/>
                  <a:pt x="1134" y="886"/>
                  <a:pt x="1134" y="952"/>
                </a:cubicBezTo>
                <a:cubicBezTo>
                  <a:pt x="1134" y="1067"/>
                  <a:pt x="1134" y="1067"/>
                  <a:pt x="1134" y="1067"/>
                </a:cubicBezTo>
                <a:cubicBezTo>
                  <a:pt x="1257" y="1067"/>
                  <a:pt x="1257" y="1067"/>
                  <a:pt x="1257" y="1067"/>
                </a:cubicBezTo>
                <a:cubicBezTo>
                  <a:pt x="1315" y="1067"/>
                  <a:pt x="1372" y="1019"/>
                  <a:pt x="1372" y="952"/>
                </a:cubicBezTo>
                <a:close/>
                <a:moveTo>
                  <a:pt x="1629" y="743"/>
                </a:moveTo>
                <a:lnTo>
                  <a:pt x="1629" y="743"/>
                </a:lnTo>
                <a:cubicBezTo>
                  <a:pt x="1572" y="533"/>
                  <a:pt x="1324" y="314"/>
                  <a:pt x="981" y="314"/>
                </a:cubicBezTo>
                <a:cubicBezTo>
                  <a:pt x="638" y="314"/>
                  <a:pt x="391" y="533"/>
                  <a:pt x="343" y="743"/>
                </a:cubicBezTo>
                <a:cubicBezTo>
                  <a:pt x="295" y="895"/>
                  <a:pt x="333" y="1047"/>
                  <a:pt x="410" y="1190"/>
                </a:cubicBezTo>
                <a:cubicBezTo>
                  <a:pt x="476" y="1324"/>
                  <a:pt x="553" y="1438"/>
                  <a:pt x="610" y="1571"/>
                </a:cubicBezTo>
                <a:cubicBezTo>
                  <a:pt x="638" y="1638"/>
                  <a:pt x="657" y="1743"/>
                  <a:pt x="667" y="1819"/>
                </a:cubicBezTo>
                <a:cubicBezTo>
                  <a:pt x="686" y="1886"/>
                  <a:pt x="705" y="1905"/>
                  <a:pt x="781" y="1905"/>
                </a:cubicBezTo>
                <a:cubicBezTo>
                  <a:pt x="800" y="1905"/>
                  <a:pt x="819" y="1905"/>
                  <a:pt x="829" y="1905"/>
                </a:cubicBezTo>
                <a:cubicBezTo>
                  <a:pt x="829" y="1143"/>
                  <a:pt x="829" y="1143"/>
                  <a:pt x="829" y="1143"/>
                </a:cubicBezTo>
                <a:cubicBezTo>
                  <a:pt x="714" y="1143"/>
                  <a:pt x="714" y="1143"/>
                  <a:pt x="714" y="1143"/>
                </a:cubicBezTo>
                <a:cubicBezTo>
                  <a:pt x="667" y="1143"/>
                  <a:pt x="610" y="1124"/>
                  <a:pt x="581" y="1085"/>
                </a:cubicBezTo>
                <a:cubicBezTo>
                  <a:pt x="543" y="1057"/>
                  <a:pt x="524" y="1009"/>
                  <a:pt x="524" y="952"/>
                </a:cubicBezTo>
                <a:cubicBezTo>
                  <a:pt x="524" y="905"/>
                  <a:pt x="543" y="857"/>
                  <a:pt x="581" y="819"/>
                </a:cubicBezTo>
                <a:cubicBezTo>
                  <a:pt x="610" y="781"/>
                  <a:pt x="667" y="762"/>
                  <a:pt x="714" y="762"/>
                </a:cubicBezTo>
                <a:cubicBezTo>
                  <a:pt x="819" y="762"/>
                  <a:pt x="905" y="847"/>
                  <a:pt x="905" y="952"/>
                </a:cubicBezTo>
                <a:cubicBezTo>
                  <a:pt x="905" y="1067"/>
                  <a:pt x="905" y="1067"/>
                  <a:pt x="905" y="1067"/>
                </a:cubicBezTo>
                <a:cubicBezTo>
                  <a:pt x="962" y="1067"/>
                  <a:pt x="962" y="1067"/>
                  <a:pt x="962" y="1067"/>
                </a:cubicBezTo>
                <a:cubicBezTo>
                  <a:pt x="1057" y="1067"/>
                  <a:pt x="1057" y="1067"/>
                  <a:pt x="1057" y="1067"/>
                </a:cubicBezTo>
                <a:cubicBezTo>
                  <a:pt x="1057" y="952"/>
                  <a:pt x="1057" y="952"/>
                  <a:pt x="1057" y="952"/>
                </a:cubicBezTo>
                <a:cubicBezTo>
                  <a:pt x="1057" y="905"/>
                  <a:pt x="1086" y="857"/>
                  <a:pt x="1115" y="819"/>
                </a:cubicBezTo>
                <a:cubicBezTo>
                  <a:pt x="1153" y="781"/>
                  <a:pt x="1200" y="762"/>
                  <a:pt x="1257" y="762"/>
                </a:cubicBezTo>
                <a:cubicBezTo>
                  <a:pt x="1305" y="762"/>
                  <a:pt x="1353" y="781"/>
                  <a:pt x="1391" y="819"/>
                </a:cubicBezTo>
                <a:cubicBezTo>
                  <a:pt x="1429" y="857"/>
                  <a:pt x="1448" y="905"/>
                  <a:pt x="1448" y="952"/>
                </a:cubicBezTo>
                <a:cubicBezTo>
                  <a:pt x="1448" y="1009"/>
                  <a:pt x="1429" y="1057"/>
                  <a:pt x="1391" y="1085"/>
                </a:cubicBezTo>
                <a:cubicBezTo>
                  <a:pt x="1353" y="1124"/>
                  <a:pt x="1305" y="1143"/>
                  <a:pt x="1257" y="1143"/>
                </a:cubicBezTo>
                <a:cubicBezTo>
                  <a:pt x="1134" y="1143"/>
                  <a:pt x="1134" y="1143"/>
                  <a:pt x="1134" y="1143"/>
                </a:cubicBezTo>
                <a:cubicBezTo>
                  <a:pt x="1134" y="1905"/>
                  <a:pt x="1134" y="1905"/>
                  <a:pt x="1134" y="1905"/>
                </a:cubicBezTo>
                <a:cubicBezTo>
                  <a:pt x="1153" y="1905"/>
                  <a:pt x="1172" y="1905"/>
                  <a:pt x="1181" y="1905"/>
                </a:cubicBezTo>
                <a:cubicBezTo>
                  <a:pt x="1257" y="1905"/>
                  <a:pt x="1286" y="1886"/>
                  <a:pt x="1295" y="1819"/>
                </a:cubicBezTo>
                <a:cubicBezTo>
                  <a:pt x="1315" y="1743"/>
                  <a:pt x="1324" y="1638"/>
                  <a:pt x="1362" y="1571"/>
                </a:cubicBezTo>
                <a:cubicBezTo>
                  <a:pt x="1419" y="1438"/>
                  <a:pt x="1486" y="1324"/>
                  <a:pt x="1553" y="1190"/>
                </a:cubicBezTo>
                <a:cubicBezTo>
                  <a:pt x="1629" y="1047"/>
                  <a:pt x="1667" y="895"/>
                  <a:pt x="1629" y="743"/>
                </a:cubicBezTo>
                <a:close/>
                <a:moveTo>
                  <a:pt x="1057" y="67"/>
                </a:moveTo>
                <a:lnTo>
                  <a:pt x="1057" y="67"/>
                </a:lnTo>
                <a:cubicBezTo>
                  <a:pt x="1057" y="28"/>
                  <a:pt x="1019" y="0"/>
                  <a:pt x="981" y="0"/>
                </a:cubicBezTo>
                <a:cubicBezTo>
                  <a:pt x="943" y="0"/>
                  <a:pt x="914" y="28"/>
                  <a:pt x="914" y="67"/>
                </a:cubicBezTo>
                <a:cubicBezTo>
                  <a:pt x="914" y="200"/>
                  <a:pt x="914" y="200"/>
                  <a:pt x="914" y="200"/>
                </a:cubicBezTo>
                <a:cubicBezTo>
                  <a:pt x="914" y="238"/>
                  <a:pt x="943" y="276"/>
                  <a:pt x="981" y="276"/>
                </a:cubicBezTo>
                <a:cubicBezTo>
                  <a:pt x="1019" y="276"/>
                  <a:pt x="1057" y="238"/>
                  <a:pt x="1057" y="200"/>
                </a:cubicBezTo>
                <a:lnTo>
                  <a:pt x="1057" y="67"/>
                </a:lnTo>
                <a:close/>
                <a:moveTo>
                  <a:pt x="1448" y="190"/>
                </a:moveTo>
                <a:lnTo>
                  <a:pt x="1448" y="190"/>
                </a:lnTo>
                <a:cubicBezTo>
                  <a:pt x="1467" y="152"/>
                  <a:pt x="1458" y="105"/>
                  <a:pt x="1419" y="85"/>
                </a:cubicBezTo>
                <a:cubicBezTo>
                  <a:pt x="1381" y="76"/>
                  <a:pt x="1343" y="85"/>
                  <a:pt x="1324" y="114"/>
                </a:cubicBezTo>
                <a:cubicBezTo>
                  <a:pt x="1257" y="238"/>
                  <a:pt x="1257" y="238"/>
                  <a:pt x="1257" y="238"/>
                </a:cubicBezTo>
                <a:cubicBezTo>
                  <a:pt x="1238" y="266"/>
                  <a:pt x="1257" y="314"/>
                  <a:pt x="1286" y="333"/>
                </a:cubicBezTo>
                <a:cubicBezTo>
                  <a:pt x="1324" y="352"/>
                  <a:pt x="1362" y="333"/>
                  <a:pt x="1381" y="305"/>
                </a:cubicBezTo>
                <a:lnTo>
                  <a:pt x="1448" y="190"/>
                </a:lnTo>
                <a:close/>
                <a:moveTo>
                  <a:pt x="1734" y="419"/>
                </a:moveTo>
                <a:lnTo>
                  <a:pt x="1734" y="419"/>
                </a:lnTo>
                <a:cubicBezTo>
                  <a:pt x="1762" y="390"/>
                  <a:pt x="1772" y="343"/>
                  <a:pt x="1743" y="314"/>
                </a:cubicBezTo>
                <a:cubicBezTo>
                  <a:pt x="1714" y="285"/>
                  <a:pt x="1676" y="285"/>
                  <a:pt x="1648" y="305"/>
                </a:cubicBezTo>
                <a:cubicBezTo>
                  <a:pt x="1543" y="400"/>
                  <a:pt x="1543" y="400"/>
                  <a:pt x="1543" y="400"/>
                </a:cubicBezTo>
                <a:cubicBezTo>
                  <a:pt x="1515" y="419"/>
                  <a:pt x="1515" y="466"/>
                  <a:pt x="1543" y="495"/>
                </a:cubicBezTo>
                <a:cubicBezTo>
                  <a:pt x="1562" y="524"/>
                  <a:pt x="1610" y="524"/>
                  <a:pt x="1638" y="505"/>
                </a:cubicBezTo>
                <a:lnTo>
                  <a:pt x="1734" y="419"/>
                </a:lnTo>
                <a:close/>
                <a:moveTo>
                  <a:pt x="1886" y="762"/>
                </a:moveTo>
                <a:lnTo>
                  <a:pt x="1886" y="762"/>
                </a:lnTo>
                <a:cubicBezTo>
                  <a:pt x="1924" y="752"/>
                  <a:pt x="1953" y="714"/>
                  <a:pt x="1943" y="676"/>
                </a:cubicBezTo>
                <a:cubicBezTo>
                  <a:pt x="1943" y="638"/>
                  <a:pt x="1905" y="619"/>
                  <a:pt x="1867" y="619"/>
                </a:cubicBezTo>
                <a:cubicBezTo>
                  <a:pt x="1734" y="647"/>
                  <a:pt x="1734" y="647"/>
                  <a:pt x="1734" y="647"/>
                </a:cubicBezTo>
                <a:cubicBezTo>
                  <a:pt x="1696" y="657"/>
                  <a:pt x="1676" y="686"/>
                  <a:pt x="1676" y="733"/>
                </a:cubicBezTo>
                <a:cubicBezTo>
                  <a:pt x="1686" y="771"/>
                  <a:pt x="1724" y="790"/>
                  <a:pt x="1762" y="790"/>
                </a:cubicBezTo>
                <a:lnTo>
                  <a:pt x="1886" y="762"/>
                </a:lnTo>
                <a:close/>
                <a:moveTo>
                  <a:pt x="1857" y="1143"/>
                </a:moveTo>
                <a:lnTo>
                  <a:pt x="1857" y="1143"/>
                </a:lnTo>
                <a:cubicBezTo>
                  <a:pt x="1896" y="1152"/>
                  <a:pt x="1934" y="1124"/>
                  <a:pt x="1943" y="1085"/>
                </a:cubicBezTo>
                <a:cubicBezTo>
                  <a:pt x="1953" y="1047"/>
                  <a:pt x="1924" y="1009"/>
                  <a:pt x="1886" y="1000"/>
                </a:cubicBezTo>
                <a:cubicBezTo>
                  <a:pt x="1762" y="981"/>
                  <a:pt x="1762" y="981"/>
                  <a:pt x="1762" y="981"/>
                </a:cubicBezTo>
                <a:cubicBezTo>
                  <a:pt x="1724" y="971"/>
                  <a:pt x="1686" y="990"/>
                  <a:pt x="1676" y="1028"/>
                </a:cubicBezTo>
                <a:cubicBezTo>
                  <a:pt x="1667" y="1067"/>
                  <a:pt x="1696" y="1105"/>
                  <a:pt x="1734" y="1114"/>
                </a:cubicBezTo>
                <a:lnTo>
                  <a:pt x="1857" y="1143"/>
                </a:lnTo>
                <a:close/>
                <a:moveTo>
                  <a:pt x="572" y="305"/>
                </a:moveTo>
                <a:lnTo>
                  <a:pt x="572" y="305"/>
                </a:lnTo>
                <a:cubicBezTo>
                  <a:pt x="591" y="333"/>
                  <a:pt x="638" y="352"/>
                  <a:pt x="667" y="333"/>
                </a:cubicBezTo>
                <a:cubicBezTo>
                  <a:pt x="705" y="314"/>
                  <a:pt x="714" y="266"/>
                  <a:pt x="696" y="238"/>
                </a:cubicBezTo>
                <a:cubicBezTo>
                  <a:pt x="638" y="114"/>
                  <a:pt x="638" y="114"/>
                  <a:pt x="638" y="114"/>
                </a:cubicBezTo>
                <a:cubicBezTo>
                  <a:pt x="619" y="85"/>
                  <a:pt x="572" y="76"/>
                  <a:pt x="543" y="85"/>
                </a:cubicBezTo>
                <a:cubicBezTo>
                  <a:pt x="505" y="105"/>
                  <a:pt x="495" y="152"/>
                  <a:pt x="515" y="190"/>
                </a:cubicBezTo>
                <a:lnTo>
                  <a:pt x="572" y="305"/>
                </a:lnTo>
                <a:close/>
                <a:moveTo>
                  <a:pt x="324" y="505"/>
                </a:moveTo>
                <a:lnTo>
                  <a:pt x="324" y="505"/>
                </a:lnTo>
                <a:cubicBezTo>
                  <a:pt x="353" y="524"/>
                  <a:pt x="391" y="524"/>
                  <a:pt x="419" y="495"/>
                </a:cubicBezTo>
                <a:cubicBezTo>
                  <a:pt x="448" y="466"/>
                  <a:pt x="438" y="419"/>
                  <a:pt x="410" y="400"/>
                </a:cubicBezTo>
                <a:cubicBezTo>
                  <a:pt x="315" y="305"/>
                  <a:pt x="315" y="305"/>
                  <a:pt x="315" y="305"/>
                </a:cubicBezTo>
                <a:cubicBezTo>
                  <a:pt x="286" y="285"/>
                  <a:pt x="238" y="285"/>
                  <a:pt x="219" y="314"/>
                </a:cubicBezTo>
                <a:cubicBezTo>
                  <a:pt x="191" y="343"/>
                  <a:pt x="191" y="390"/>
                  <a:pt x="219" y="419"/>
                </a:cubicBezTo>
                <a:lnTo>
                  <a:pt x="324" y="505"/>
                </a:lnTo>
                <a:close/>
                <a:moveTo>
                  <a:pt x="200" y="790"/>
                </a:moveTo>
                <a:lnTo>
                  <a:pt x="200" y="790"/>
                </a:lnTo>
                <a:cubicBezTo>
                  <a:pt x="238" y="790"/>
                  <a:pt x="276" y="771"/>
                  <a:pt x="276" y="733"/>
                </a:cubicBezTo>
                <a:cubicBezTo>
                  <a:pt x="286" y="686"/>
                  <a:pt x="257" y="657"/>
                  <a:pt x="219" y="647"/>
                </a:cubicBezTo>
                <a:cubicBezTo>
                  <a:pt x="95" y="619"/>
                  <a:pt x="95" y="619"/>
                  <a:pt x="95" y="619"/>
                </a:cubicBezTo>
                <a:cubicBezTo>
                  <a:pt x="57" y="619"/>
                  <a:pt x="19" y="638"/>
                  <a:pt x="10" y="676"/>
                </a:cubicBezTo>
                <a:cubicBezTo>
                  <a:pt x="0" y="714"/>
                  <a:pt x="29" y="752"/>
                  <a:pt x="67" y="762"/>
                </a:cubicBezTo>
                <a:lnTo>
                  <a:pt x="200" y="790"/>
                </a:lnTo>
                <a:close/>
                <a:moveTo>
                  <a:pt x="229" y="1114"/>
                </a:moveTo>
                <a:lnTo>
                  <a:pt x="229" y="1114"/>
                </a:lnTo>
                <a:cubicBezTo>
                  <a:pt x="267" y="1105"/>
                  <a:pt x="295" y="1067"/>
                  <a:pt x="286" y="1028"/>
                </a:cubicBezTo>
                <a:cubicBezTo>
                  <a:pt x="276" y="990"/>
                  <a:pt x="238" y="971"/>
                  <a:pt x="200" y="981"/>
                </a:cubicBezTo>
                <a:cubicBezTo>
                  <a:pt x="76" y="1000"/>
                  <a:pt x="76" y="1000"/>
                  <a:pt x="76" y="1000"/>
                </a:cubicBezTo>
                <a:cubicBezTo>
                  <a:pt x="38" y="1009"/>
                  <a:pt x="10" y="1047"/>
                  <a:pt x="19" y="1085"/>
                </a:cubicBezTo>
                <a:cubicBezTo>
                  <a:pt x="29" y="1124"/>
                  <a:pt x="57" y="1152"/>
                  <a:pt x="105" y="1143"/>
                </a:cubicBezTo>
                <a:lnTo>
                  <a:pt x="229" y="1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08" name="Freeform 11">
            <a:extLst>
              <a:ext uri="{FF2B5EF4-FFF2-40B4-BE49-F238E27FC236}">
                <a16:creationId xmlns:a16="http://schemas.microsoft.com/office/drawing/2014/main" id="{AD1C9913-E1E1-8376-D2D4-04CB3569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822" y="4594190"/>
            <a:ext cx="457696" cy="293107"/>
          </a:xfrm>
          <a:custGeom>
            <a:avLst/>
            <a:gdLst>
              <a:gd name="T0" fmla="*/ 2147483646 w 2783"/>
              <a:gd name="T1" fmla="*/ 2147483646 h 1858"/>
              <a:gd name="T2" fmla="*/ 2147483646 w 2783"/>
              <a:gd name="T3" fmla="*/ 2147483646 h 1858"/>
              <a:gd name="T4" fmla="*/ 2147483646 w 2783"/>
              <a:gd name="T5" fmla="*/ 2147483646 h 1858"/>
              <a:gd name="T6" fmla="*/ 2147483646 w 2783"/>
              <a:gd name="T7" fmla="*/ 2147483646 h 1858"/>
              <a:gd name="T8" fmla="*/ 2147483646 w 2783"/>
              <a:gd name="T9" fmla="*/ 0 h 1858"/>
              <a:gd name="T10" fmla="*/ 2147483646 w 2783"/>
              <a:gd name="T11" fmla="*/ 2147483646 h 1858"/>
              <a:gd name="T12" fmla="*/ 2147483646 w 2783"/>
              <a:gd name="T13" fmla="*/ 2147483646 h 1858"/>
              <a:gd name="T14" fmla="*/ 2147483646 w 2783"/>
              <a:gd name="T15" fmla="*/ 2147483646 h 1858"/>
              <a:gd name="T16" fmla="*/ 0 w 2783"/>
              <a:gd name="T17" fmla="*/ 2147483646 h 1858"/>
              <a:gd name="T18" fmla="*/ 2147483646 w 2783"/>
              <a:gd name="T19" fmla="*/ 2147483646 h 1858"/>
              <a:gd name="T20" fmla="*/ 2147483646 w 2783"/>
              <a:gd name="T21" fmla="*/ 2147483646 h 1858"/>
              <a:gd name="T22" fmla="*/ 2147483646 w 2783"/>
              <a:gd name="T23" fmla="*/ 2147483646 h 1858"/>
              <a:gd name="T24" fmla="*/ 0 w 2783"/>
              <a:gd name="T25" fmla="*/ 2147483646 h 1858"/>
              <a:gd name="T26" fmla="*/ 2147483646 w 2783"/>
              <a:gd name="T27" fmla="*/ 2147483646 h 1858"/>
              <a:gd name="T28" fmla="*/ 2147483646 w 2783"/>
              <a:gd name="T29" fmla="*/ 2147483646 h 1858"/>
              <a:gd name="T30" fmla="*/ 2147483646 w 2783"/>
              <a:gd name="T31" fmla="*/ 2147483646 h 1858"/>
              <a:gd name="T32" fmla="*/ 2147483646 w 2783"/>
              <a:gd name="T33" fmla="*/ 2147483646 h 1858"/>
              <a:gd name="T34" fmla="*/ 2147483646 w 2783"/>
              <a:gd name="T35" fmla="*/ 2147483646 h 1858"/>
              <a:gd name="T36" fmla="*/ 2147483646 w 2783"/>
              <a:gd name="T37" fmla="*/ 2147483646 h 1858"/>
              <a:gd name="T38" fmla="*/ 2147483646 w 2783"/>
              <a:gd name="T39" fmla="*/ 2147483646 h 1858"/>
              <a:gd name="T40" fmla="*/ 2147483646 w 2783"/>
              <a:gd name="T41" fmla="*/ 2147483646 h 1858"/>
              <a:gd name="T42" fmla="*/ 2147483646 w 2783"/>
              <a:gd name="T43" fmla="*/ 2147483646 h 1858"/>
              <a:gd name="T44" fmla="*/ 2147483646 w 2783"/>
              <a:gd name="T45" fmla="*/ 2147483646 h 1858"/>
              <a:gd name="T46" fmla="*/ 2147483646 w 2783"/>
              <a:gd name="T47" fmla="*/ 2147483646 h 1858"/>
              <a:gd name="T48" fmla="*/ 2147483646 w 2783"/>
              <a:gd name="T49" fmla="*/ 2147483646 h 1858"/>
              <a:gd name="T50" fmla="*/ 2147483646 w 2783"/>
              <a:gd name="T51" fmla="*/ 2147483646 h 1858"/>
              <a:gd name="T52" fmla="*/ 2147483646 w 2783"/>
              <a:gd name="T53" fmla="*/ 2147483646 h 1858"/>
              <a:gd name="T54" fmla="*/ 2147483646 w 2783"/>
              <a:gd name="T55" fmla="*/ 2147483646 h 1858"/>
              <a:gd name="T56" fmla="*/ 2147483646 w 2783"/>
              <a:gd name="T57" fmla="*/ 2147483646 h 1858"/>
              <a:gd name="T58" fmla="*/ 2147483646 w 2783"/>
              <a:gd name="T59" fmla="*/ 2147483646 h 1858"/>
              <a:gd name="T60" fmla="*/ 2147483646 w 2783"/>
              <a:gd name="T61" fmla="*/ 2147483646 h 1858"/>
              <a:gd name="T62" fmla="*/ 2147483646 w 2783"/>
              <a:gd name="T63" fmla="*/ 2147483646 h 1858"/>
              <a:gd name="T64" fmla="*/ 2147483646 w 2783"/>
              <a:gd name="T65" fmla="*/ 2147483646 h 1858"/>
              <a:gd name="T66" fmla="*/ 2147483646 w 2783"/>
              <a:gd name="T67" fmla="*/ 2147483646 h 1858"/>
              <a:gd name="T68" fmla="*/ 2147483646 w 2783"/>
              <a:gd name="T69" fmla="*/ 2147483646 h 1858"/>
              <a:gd name="T70" fmla="*/ 2147483646 w 2783"/>
              <a:gd name="T71" fmla="*/ 2147483646 h 1858"/>
              <a:gd name="T72" fmla="*/ 2147483646 w 2783"/>
              <a:gd name="T73" fmla="*/ 2147483646 h 1858"/>
              <a:gd name="T74" fmla="*/ 2147483646 w 2783"/>
              <a:gd name="T75" fmla="*/ 2147483646 h 1858"/>
              <a:gd name="T76" fmla="*/ 2147483646 w 2783"/>
              <a:gd name="T77" fmla="*/ 2147483646 h 1858"/>
              <a:gd name="T78" fmla="*/ 2147483646 w 2783"/>
              <a:gd name="T79" fmla="*/ 2147483646 h 1858"/>
              <a:gd name="T80" fmla="*/ 2147483646 w 2783"/>
              <a:gd name="T81" fmla="*/ 2147483646 h 1858"/>
              <a:gd name="T82" fmla="*/ 2147483646 w 2783"/>
              <a:gd name="T83" fmla="*/ 2147483646 h 1858"/>
              <a:gd name="T84" fmla="*/ 2147483646 w 2783"/>
              <a:gd name="T85" fmla="*/ 2147483646 h 1858"/>
              <a:gd name="T86" fmla="*/ 2147483646 w 2783"/>
              <a:gd name="T87" fmla="*/ 2147483646 h 1858"/>
              <a:gd name="T88" fmla="*/ 2147483646 w 2783"/>
              <a:gd name="T89" fmla="*/ 2147483646 h 1858"/>
              <a:gd name="T90" fmla="*/ 2147483646 w 2783"/>
              <a:gd name="T91" fmla="*/ 2147483646 h 1858"/>
              <a:gd name="T92" fmla="*/ 2147483646 w 2783"/>
              <a:gd name="T93" fmla="*/ 2147483646 h 1858"/>
              <a:gd name="T94" fmla="*/ 2147483646 w 2783"/>
              <a:gd name="T95" fmla="*/ 2147483646 h 18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83" h="1858">
                <a:moveTo>
                  <a:pt x="2210" y="181"/>
                </a:moveTo>
                <a:lnTo>
                  <a:pt x="2210" y="181"/>
                </a:lnTo>
                <a:cubicBezTo>
                  <a:pt x="2467" y="818"/>
                  <a:pt x="2467" y="818"/>
                  <a:pt x="2467" y="818"/>
                </a:cubicBezTo>
                <a:cubicBezTo>
                  <a:pt x="2153" y="961"/>
                  <a:pt x="2153" y="961"/>
                  <a:pt x="2153" y="961"/>
                </a:cubicBezTo>
                <a:cubicBezTo>
                  <a:pt x="1982" y="809"/>
                  <a:pt x="1458" y="362"/>
                  <a:pt x="1410" y="362"/>
                </a:cubicBezTo>
                <a:cubicBezTo>
                  <a:pt x="1372" y="362"/>
                  <a:pt x="1210" y="419"/>
                  <a:pt x="1200" y="419"/>
                </a:cubicBezTo>
                <a:cubicBezTo>
                  <a:pt x="1191" y="419"/>
                  <a:pt x="1096" y="448"/>
                  <a:pt x="1010" y="448"/>
                </a:cubicBezTo>
                <a:cubicBezTo>
                  <a:pt x="972" y="448"/>
                  <a:pt x="943" y="448"/>
                  <a:pt x="924" y="429"/>
                </a:cubicBezTo>
                <a:cubicBezTo>
                  <a:pt x="896" y="419"/>
                  <a:pt x="886" y="400"/>
                  <a:pt x="886" y="391"/>
                </a:cubicBezTo>
                <a:cubicBezTo>
                  <a:pt x="886" y="353"/>
                  <a:pt x="924" y="324"/>
                  <a:pt x="953" y="305"/>
                </a:cubicBezTo>
                <a:cubicBezTo>
                  <a:pt x="1086" y="238"/>
                  <a:pt x="1448" y="95"/>
                  <a:pt x="1486" y="95"/>
                </a:cubicBezTo>
                <a:cubicBezTo>
                  <a:pt x="1496" y="95"/>
                  <a:pt x="1496" y="95"/>
                  <a:pt x="1496" y="95"/>
                </a:cubicBezTo>
                <a:cubicBezTo>
                  <a:pt x="1581" y="95"/>
                  <a:pt x="2143" y="172"/>
                  <a:pt x="2210" y="181"/>
                </a:cubicBezTo>
                <a:close/>
                <a:moveTo>
                  <a:pt x="2439" y="0"/>
                </a:moveTo>
                <a:lnTo>
                  <a:pt x="2439" y="0"/>
                </a:lnTo>
                <a:cubicBezTo>
                  <a:pt x="2429" y="0"/>
                  <a:pt x="2420" y="0"/>
                  <a:pt x="2410" y="0"/>
                </a:cubicBezTo>
                <a:cubicBezTo>
                  <a:pt x="2305" y="48"/>
                  <a:pt x="2305" y="48"/>
                  <a:pt x="2305" y="48"/>
                </a:cubicBezTo>
                <a:cubicBezTo>
                  <a:pt x="2286" y="57"/>
                  <a:pt x="2277" y="67"/>
                  <a:pt x="2267" y="86"/>
                </a:cubicBezTo>
                <a:cubicBezTo>
                  <a:pt x="2258" y="105"/>
                  <a:pt x="2258" y="124"/>
                  <a:pt x="2267" y="143"/>
                </a:cubicBezTo>
                <a:cubicBezTo>
                  <a:pt x="2534" y="809"/>
                  <a:pt x="2534" y="809"/>
                  <a:pt x="2534" y="809"/>
                </a:cubicBezTo>
                <a:cubicBezTo>
                  <a:pt x="2553" y="847"/>
                  <a:pt x="2591" y="866"/>
                  <a:pt x="2629" y="856"/>
                </a:cubicBezTo>
                <a:cubicBezTo>
                  <a:pt x="2734" y="809"/>
                  <a:pt x="2734" y="809"/>
                  <a:pt x="2734" y="809"/>
                </a:cubicBezTo>
                <a:cubicBezTo>
                  <a:pt x="2753" y="809"/>
                  <a:pt x="2762" y="791"/>
                  <a:pt x="2772" y="772"/>
                </a:cubicBezTo>
                <a:cubicBezTo>
                  <a:pt x="2782" y="753"/>
                  <a:pt x="2782" y="734"/>
                  <a:pt x="2772" y="724"/>
                </a:cubicBezTo>
                <a:cubicBezTo>
                  <a:pt x="2506" y="48"/>
                  <a:pt x="2506" y="48"/>
                  <a:pt x="2506" y="48"/>
                </a:cubicBezTo>
                <a:cubicBezTo>
                  <a:pt x="2496" y="19"/>
                  <a:pt x="2467" y="0"/>
                  <a:pt x="2439" y="0"/>
                </a:cubicBezTo>
                <a:close/>
                <a:moveTo>
                  <a:pt x="0" y="923"/>
                </a:moveTo>
                <a:lnTo>
                  <a:pt x="0" y="923"/>
                </a:lnTo>
                <a:cubicBezTo>
                  <a:pt x="0" y="942"/>
                  <a:pt x="10" y="961"/>
                  <a:pt x="19" y="980"/>
                </a:cubicBezTo>
                <a:cubicBezTo>
                  <a:pt x="39" y="990"/>
                  <a:pt x="48" y="999"/>
                  <a:pt x="67" y="999"/>
                </a:cubicBezTo>
                <a:cubicBezTo>
                  <a:pt x="182" y="1009"/>
                  <a:pt x="182" y="1009"/>
                  <a:pt x="182" y="1009"/>
                </a:cubicBezTo>
                <a:cubicBezTo>
                  <a:pt x="229" y="1009"/>
                  <a:pt x="258" y="980"/>
                  <a:pt x="258" y="942"/>
                </a:cubicBezTo>
                <a:cubicBezTo>
                  <a:pt x="315" y="181"/>
                  <a:pt x="315" y="181"/>
                  <a:pt x="315" y="181"/>
                </a:cubicBezTo>
                <a:cubicBezTo>
                  <a:pt x="324" y="162"/>
                  <a:pt x="315" y="143"/>
                  <a:pt x="305" y="134"/>
                </a:cubicBezTo>
                <a:cubicBezTo>
                  <a:pt x="286" y="115"/>
                  <a:pt x="277" y="105"/>
                  <a:pt x="258" y="10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96" y="95"/>
                  <a:pt x="67" y="124"/>
                  <a:pt x="57" y="162"/>
                </a:cubicBezTo>
                <a:lnTo>
                  <a:pt x="0" y="923"/>
                </a:lnTo>
                <a:close/>
                <a:moveTo>
                  <a:pt x="1143" y="1600"/>
                </a:moveTo>
                <a:lnTo>
                  <a:pt x="1143" y="1600"/>
                </a:lnTo>
                <a:cubicBezTo>
                  <a:pt x="1143" y="1571"/>
                  <a:pt x="1124" y="1552"/>
                  <a:pt x="1105" y="1533"/>
                </a:cubicBezTo>
                <a:cubicBezTo>
                  <a:pt x="1058" y="1495"/>
                  <a:pt x="1000" y="1504"/>
                  <a:pt x="962" y="1552"/>
                </a:cubicBezTo>
                <a:cubicBezTo>
                  <a:pt x="905" y="1618"/>
                  <a:pt x="905" y="1618"/>
                  <a:pt x="905" y="1618"/>
                </a:cubicBezTo>
                <a:cubicBezTo>
                  <a:pt x="905" y="1628"/>
                  <a:pt x="905" y="1628"/>
                  <a:pt x="905" y="1628"/>
                </a:cubicBezTo>
                <a:cubicBezTo>
                  <a:pt x="858" y="1676"/>
                  <a:pt x="858" y="1676"/>
                  <a:pt x="858" y="1676"/>
                </a:cubicBezTo>
                <a:cubicBezTo>
                  <a:pt x="801" y="1752"/>
                  <a:pt x="858" y="1809"/>
                  <a:pt x="877" y="1828"/>
                </a:cubicBezTo>
                <a:cubicBezTo>
                  <a:pt x="896" y="1847"/>
                  <a:pt x="915" y="1857"/>
                  <a:pt x="934" y="1857"/>
                </a:cubicBezTo>
                <a:cubicBezTo>
                  <a:pt x="962" y="1857"/>
                  <a:pt x="991" y="1838"/>
                  <a:pt x="1020" y="1809"/>
                </a:cubicBezTo>
                <a:cubicBezTo>
                  <a:pt x="1096" y="1714"/>
                  <a:pt x="1096" y="1714"/>
                  <a:pt x="1096" y="1714"/>
                </a:cubicBezTo>
                <a:cubicBezTo>
                  <a:pt x="1115" y="1685"/>
                  <a:pt x="1115" y="1685"/>
                  <a:pt x="1115" y="1685"/>
                </a:cubicBezTo>
                <a:cubicBezTo>
                  <a:pt x="1143" y="1657"/>
                  <a:pt x="1153" y="1628"/>
                  <a:pt x="1143" y="1600"/>
                </a:cubicBezTo>
                <a:close/>
                <a:moveTo>
                  <a:pt x="601" y="1552"/>
                </a:moveTo>
                <a:lnTo>
                  <a:pt x="601" y="1552"/>
                </a:lnTo>
                <a:cubicBezTo>
                  <a:pt x="562" y="1600"/>
                  <a:pt x="572" y="1647"/>
                  <a:pt x="639" y="1695"/>
                </a:cubicBezTo>
                <a:cubicBezTo>
                  <a:pt x="686" y="1733"/>
                  <a:pt x="734" y="1723"/>
                  <a:pt x="781" y="1676"/>
                </a:cubicBezTo>
                <a:cubicBezTo>
                  <a:pt x="905" y="1514"/>
                  <a:pt x="905" y="1514"/>
                  <a:pt x="905" y="1514"/>
                </a:cubicBezTo>
                <a:cubicBezTo>
                  <a:pt x="972" y="1438"/>
                  <a:pt x="915" y="1380"/>
                  <a:pt x="886" y="1361"/>
                </a:cubicBezTo>
                <a:cubicBezTo>
                  <a:pt x="839" y="1323"/>
                  <a:pt x="791" y="1333"/>
                  <a:pt x="753" y="1380"/>
                </a:cubicBezTo>
                <a:cubicBezTo>
                  <a:pt x="677" y="1476"/>
                  <a:pt x="677" y="1476"/>
                  <a:pt x="677" y="1476"/>
                </a:cubicBezTo>
                <a:cubicBezTo>
                  <a:pt x="667" y="1485"/>
                  <a:pt x="667" y="1485"/>
                  <a:pt x="667" y="1485"/>
                </a:cubicBezTo>
                <a:lnTo>
                  <a:pt x="601" y="1552"/>
                </a:lnTo>
                <a:close/>
                <a:moveTo>
                  <a:pt x="410" y="1361"/>
                </a:moveTo>
                <a:lnTo>
                  <a:pt x="410" y="1361"/>
                </a:lnTo>
                <a:cubicBezTo>
                  <a:pt x="391" y="1390"/>
                  <a:pt x="381" y="1418"/>
                  <a:pt x="391" y="1447"/>
                </a:cubicBezTo>
                <a:cubicBezTo>
                  <a:pt x="391" y="1476"/>
                  <a:pt x="410" y="1495"/>
                  <a:pt x="429" y="1514"/>
                </a:cubicBezTo>
                <a:cubicBezTo>
                  <a:pt x="477" y="1552"/>
                  <a:pt x="524" y="1552"/>
                  <a:pt x="572" y="1495"/>
                </a:cubicBezTo>
                <a:cubicBezTo>
                  <a:pt x="715" y="1323"/>
                  <a:pt x="715" y="1323"/>
                  <a:pt x="715" y="1323"/>
                </a:cubicBezTo>
                <a:cubicBezTo>
                  <a:pt x="743" y="1295"/>
                  <a:pt x="743" y="1266"/>
                  <a:pt x="743" y="1237"/>
                </a:cubicBezTo>
                <a:cubicBezTo>
                  <a:pt x="734" y="1219"/>
                  <a:pt x="724" y="1190"/>
                  <a:pt x="696" y="1171"/>
                </a:cubicBezTo>
                <a:cubicBezTo>
                  <a:pt x="648" y="1133"/>
                  <a:pt x="601" y="1142"/>
                  <a:pt x="562" y="1190"/>
                </a:cubicBezTo>
                <a:cubicBezTo>
                  <a:pt x="486" y="1276"/>
                  <a:pt x="486" y="1276"/>
                  <a:pt x="486" y="1276"/>
                </a:cubicBezTo>
                <a:cubicBezTo>
                  <a:pt x="477" y="1285"/>
                  <a:pt x="477" y="1285"/>
                  <a:pt x="477" y="1285"/>
                </a:cubicBezTo>
                <a:lnTo>
                  <a:pt x="410" y="1361"/>
                </a:lnTo>
                <a:close/>
                <a:moveTo>
                  <a:pt x="381" y="1304"/>
                </a:moveTo>
                <a:lnTo>
                  <a:pt x="381" y="1304"/>
                </a:lnTo>
                <a:cubicBezTo>
                  <a:pt x="524" y="1133"/>
                  <a:pt x="524" y="1133"/>
                  <a:pt x="524" y="1133"/>
                </a:cubicBezTo>
                <a:cubicBezTo>
                  <a:pt x="591" y="1057"/>
                  <a:pt x="524" y="999"/>
                  <a:pt x="505" y="980"/>
                </a:cubicBezTo>
                <a:cubicBezTo>
                  <a:pt x="458" y="942"/>
                  <a:pt x="410" y="952"/>
                  <a:pt x="372" y="999"/>
                </a:cubicBezTo>
                <a:cubicBezTo>
                  <a:pt x="324" y="1066"/>
                  <a:pt x="324" y="1066"/>
                  <a:pt x="324" y="1066"/>
                </a:cubicBezTo>
                <a:cubicBezTo>
                  <a:pt x="315" y="1076"/>
                  <a:pt x="315" y="1076"/>
                  <a:pt x="315" y="1076"/>
                </a:cubicBezTo>
                <a:cubicBezTo>
                  <a:pt x="248" y="1152"/>
                  <a:pt x="248" y="1152"/>
                  <a:pt x="248" y="1152"/>
                </a:cubicBezTo>
                <a:cubicBezTo>
                  <a:pt x="220" y="1180"/>
                  <a:pt x="210" y="1199"/>
                  <a:pt x="210" y="1228"/>
                </a:cubicBezTo>
                <a:cubicBezTo>
                  <a:pt x="220" y="1257"/>
                  <a:pt x="239" y="1276"/>
                  <a:pt x="248" y="1285"/>
                </a:cubicBezTo>
                <a:cubicBezTo>
                  <a:pt x="267" y="1304"/>
                  <a:pt x="296" y="1323"/>
                  <a:pt x="324" y="1323"/>
                </a:cubicBezTo>
                <a:cubicBezTo>
                  <a:pt x="343" y="1323"/>
                  <a:pt x="362" y="1323"/>
                  <a:pt x="381" y="1304"/>
                </a:cubicBezTo>
                <a:close/>
                <a:moveTo>
                  <a:pt x="2105" y="1152"/>
                </a:moveTo>
                <a:lnTo>
                  <a:pt x="2105" y="1152"/>
                </a:lnTo>
                <a:cubicBezTo>
                  <a:pt x="2143" y="1114"/>
                  <a:pt x="2163" y="1057"/>
                  <a:pt x="2096" y="1009"/>
                </a:cubicBezTo>
                <a:cubicBezTo>
                  <a:pt x="2039" y="961"/>
                  <a:pt x="2039" y="961"/>
                  <a:pt x="2039" y="961"/>
                </a:cubicBezTo>
                <a:cubicBezTo>
                  <a:pt x="1782" y="734"/>
                  <a:pt x="1477" y="476"/>
                  <a:pt x="1401" y="429"/>
                </a:cubicBezTo>
                <a:cubicBezTo>
                  <a:pt x="1372" y="438"/>
                  <a:pt x="1286" y="467"/>
                  <a:pt x="1220" y="486"/>
                </a:cubicBezTo>
                <a:cubicBezTo>
                  <a:pt x="1210" y="486"/>
                  <a:pt x="1105" y="515"/>
                  <a:pt x="1010" y="515"/>
                </a:cubicBezTo>
                <a:cubicBezTo>
                  <a:pt x="953" y="515"/>
                  <a:pt x="915" y="505"/>
                  <a:pt x="886" y="486"/>
                </a:cubicBezTo>
                <a:cubicBezTo>
                  <a:pt x="829" y="458"/>
                  <a:pt x="819" y="410"/>
                  <a:pt x="819" y="381"/>
                </a:cubicBezTo>
                <a:cubicBezTo>
                  <a:pt x="829" y="324"/>
                  <a:pt x="877" y="277"/>
                  <a:pt x="915" y="258"/>
                </a:cubicBezTo>
                <a:cubicBezTo>
                  <a:pt x="381" y="191"/>
                  <a:pt x="381" y="191"/>
                  <a:pt x="381" y="191"/>
                </a:cubicBezTo>
                <a:cubicBezTo>
                  <a:pt x="334" y="952"/>
                  <a:pt x="334" y="952"/>
                  <a:pt x="334" y="952"/>
                </a:cubicBezTo>
                <a:cubicBezTo>
                  <a:pt x="372" y="904"/>
                  <a:pt x="420" y="895"/>
                  <a:pt x="448" y="895"/>
                </a:cubicBezTo>
                <a:cubicBezTo>
                  <a:pt x="477" y="895"/>
                  <a:pt x="515" y="904"/>
                  <a:pt x="553" y="933"/>
                </a:cubicBezTo>
                <a:cubicBezTo>
                  <a:pt x="601" y="971"/>
                  <a:pt x="619" y="1028"/>
                  <a:pt x="619" y="1085"/>
                </a:cubicBezTo>
                <a:cubicBezTo>
                  <a:pt x="658" y="1076"/>
                  <a:pt x="705" y="1095"/>
                  <a:pt x="743" y="1123"/>
                </a:cubicBezTo>
                <a:cubicBezTo>
                  <a:pt x="791" y="1161"/>
                  <a:pt x="819" y="1219"/>
                  <a:pt x="810" y="1276"/>
                </a:cubicBezTo>
                <a:cubicBezTo>
                  <a:pt x="848" y="1266"/>
                  <a:pt x="896" y="1285"/>
                  <a:pt x="934" y="1314"/>
                </a:cubicBezTo>
                <a:cubicBezTo>
                  <a:pt x="972" y="1352"/>
                  <a:pt x="1000" y="1400"/>
                  <a:pt x="1000" y="1447"/>
                </a:cubicBezTo>
                <a:cubicBezTo>
                  <a:pt x="1048" y="1438"/>
                  <a:pt x="1096" y="1447"/>
                  <a:pt x="1143" y="1485"/>
                </a:cubicBezTo>
                <a:cubicBezTo>
                  <a:pt x="1200" y="1533"/>
                  <a:pt x="1229" y="1600"/>
                  <a:pt x="1200" y="1666"/>
                </a:cubicBezTo>
                <a:cubicBezTo>
                  <a:pt x="1248" y="1704"/>
                  <a:pt x="1248" y="1704"/>
                  <a:pt x="1248" y="1704"/>
                </a:cubicBezTo>
                <a:lnTo>
                  <a:pt x="1258" y="1714"/>
                </a:lnTo>
                <a:cubicBezTo>
                  <a:pt x="1277" y="1723"/>
                  <a:pt x="1296" y="1733"/>
                  <a:pt x="1315" y="1733"/>
                </a:cubicBezTo>
                <a:cubicBezTo>
                  <a:pt x="1343" y="1733"/>
                  <a:pt x="1372" y="1714"/>
                  <a:pt x="1391" y="1695"/>
                </a:cubicBezTo>
                <a:cubicBezTo>
                  <a:pt x="1420" y="1657"/>
                  <a:pt x="1439" y="1628"/>
                  <a:pt x="1401" y="1580"/>
                </a:cubicBezTo>
                <a:cubicBezTo>
                  <a:pt x="1391" y="1580"/>
                  <a:pt x="1391" y="1580"/>
                  <a:pt x="1391" y="1580"/>
                </a:cubicBezTo>
                <a:cubicBezTo>
                  <a:pt x="1162" y="1380"/>
                  <a:pt x="1162" y="1380"/>
                  <a:pt x="1162" y="1380"/>
                </a:cubicBezTo>
                <a:cubicBezTo>
                  <a:pt x="1153" y="1371"/>
                  <a:pt x="1143" y="1361"/>
                  <a:pt x="1143" y="1352"/>
                </a:cubicBezTo>
                <a:cubicBezTo>
                  <a:pt x="1143" y="1342"/>
                  <a:pt x="1153" y="1333"/>
                  <a:pt x="1153" y="1323"/>
                </a:cubicBezTo>
                <a:cubicBezTo>
                  <a:pt x="1172" y="1314"/>
                  <a:pt x="1191" y="1314"/>
                  <a:pt x="1210" y="1323"/>
                </a:cubicBezTo>
                <a:cubicBezTo>
                  <a:pt x="1515" y="1580"/>
                  <a:pt x="1515" y="1580"/>
                  <a:pt x="1515" y="1580"/>
                </a:cubicBezTo>
                <a:cubicBezTo>
                  <a:pt x="1534" y="1590"/>
                  <a:pt x="1553" y="1600"/>
                  <a:pt x="1572" y="1600"/>
                </a:cubicBezTo>
                <a:cubicBezTo>
                  <a:pt x="1601" y="1600"/>
                  <a:pt x="1629" y="1580"/>
                  <a:pt x="1648" y="1552"/>
                </a:cubicBezTo>
                <a:cubicBezTo>
                  <a:pt x="1667" y="1533"/>
                  <a:pt x="1677" y="1504"/>
                  <a:pt x="1677" y="1476"/>
                </a:cubicBezTo>
                <a:cubicBezTo>
                  <a:pt x="1677" y="1457"/>
                  <a:pt x="1658" y="1428"/>
                  <a:pt x="1629" y="1409"/>
                </a:cubicBezTo>
                <a:cubicBezTo>
                  <a:pt x="1591" y="1371"/>
                  <a:pt x="1591" y="1371"/>
                  <a:pt x="1591" y="1371"/>
                </a:cubicBezTo>
                <a:cubicBezTo>
                  <a:pt x="1429" y="1237"/>
                  <a:pt x="1429" y="1237"/>
                  <a:pt x="1429" y="1237"/>
                </a:cubicBezTo>
                <a:cubicBezTo>
                  <a:pt x="1420" y="1228"/>
                  <a:pt x="1410" y="1219"/>
                  <a:pt x="1410" y="1209"/>
                </a:cubicBezTo>
                <a:cubicBezTo>
                  <a:pt x="1410" y="1199"/>
                  <a:pt x="1410" y="1190"/>
                  <a:pt x="1420" y="1180"/>
                </a:cubicBezTo>
                <a:cubicBezTo>
                  <a:pt x="1429" y="1171"/>
                  <a:pt x="1458" y="1161"/>
                  <a:pt x="1477" y="1180"/>
                </a:cubicBezTo>
                <a:cubicBezTo>
                  <a:pt x="1753" y="1409"/>
                  <a:pt x="1753" y="1409"/>
                  <a:pt x="1753" y="1409"/>
                </a:cubicBezTo>
                <a:cubicBezTo>
                  <a:pt x="1772" y="1418"/>
                  <a:pt x="1791" y="1428"/>
                  <a:pt x="1820" y="1428"/>
                </a:cubicBezTo>
                <a:cubicBezTo>
                  <a:pt x="1848" y="1428"/>
                  <a:pt x="1886" y="1409"/>
                  <a:pt x="1915" y="1380"/>
                </a:cubicBezTo>
                <a:cubicBezTo>
                  <a:pt x="1934" y="1352"/>
                  <a:pt x="1944" y="1333"/>
                  <a:pt x="1944" y="1304"/>
                </a:cubicBezTo>
                <a:cubicBezTo>
                  <a:pt x="1934" y="1276"/>
                  <a:pt x="1924" y="1257"/>
                  <a:pt x="1896" y="1228"/>
                </a:cubicBezTo>
                <a:cubicBezTo>
                  <a:pt x="1810" y="1161"/>
                  <a:pt x="1810" y="1161"/>
                  <a:pt x="1810" y="1161"/>
                </a:cubicBezTo>
                <a:cubicBezTo>
                  <a:pt x="1667" y="1047"/>
                  <a:pt x="1667" y="1047"/>
                  <a:pt x="1667" y="1047"/>
                </a:cubicBezTo>
                <a:cubicBezTo>
                  <a:pt x="1648" y="1028"/>
                  <a:pt x="1648" y="1009"/>
                  <a:pt x="1658" y="990"/>
                </a:cubicBezTo>
                <a:cubicBezTo>
                  <a:pt x="1677" y="980"/>
                  <a:pt x="1696" y="971"/>
                  <a:pt x="1715" y="990"/>
                </a:cubicBezTo>
                <a:cubicBezTo>
                  <a:pt x="1953" y="1180"/>
                  <a:pt x="1953" y="1180"/>
                  <a:pt x="1953" y="1180"/>
                </a:cubicBezTo>
                <a:cubicBezTo>
                  <a:pt x="2001" y="1219"/>
                  <a:pt x="2067" y="1209"/>
                  <a:pt x="2105" y="1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09" name="Freeform 12">
            <a:extLst>
              <a:ext uri="{FF2B5EF4-FFF2-40B4-BE49-F238E27FC236}">
                <a16:creationId xmlns:a16="http://schemas.microsoft.com/office/drawing/2014/main" id="{BF7C8080-0A3D-7774-C528-564FE02A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966" y="3389011"/>
            <a:ext cx="437242" cy="384924"/>
          </a:xfrm>
          <a:custGeom>
            <a:avLst/>
            <a:gdLst>
              <a:gd name="T0" fmla="*/ 2147483646 w 2353"/>
              <a:gd name="T1" fmla="*/ 2147483646 h 1963"/>
              <a:gd name="T2" fmla="*/ 2147483646 w 2353"/>
              <a:gd name="T3" fmla="*/ 2147483646 h 1963"/>
              <a:gd name="T4" fmla="*/ 2147483646 w 2353"/>
              <a:gd name="T5" fmla="*/ 2147483646 h 1963"/>
              <a:gd name="T6" fmla="*/ 2147483646 w 2353"/>
              <a:gd name="T7" fmla="*/ 2147483646 h 1963"/>
              <a:gd name="T8" fmla="*/ 2147483646 w 2353"/>
              <a:gd name="T9" fmla="*/ 2147483646 h 1963"/>
              <a:gd name="T10" fmla="*/ 2147483646 w 2353"/>
              <a:gd name="T11" fmla="*/ 2147483646 h 1963"/>
              <a:gd name="T12" fmla="*/ 2147483646 w 2353"/>
              <a:gd name="T13" fmla="*/ 2147483646 h 1963"/>
              <a:gd name="T14" fmla="*/ 2147483646 w 2353"/>
              <a:gd name="T15" fmla="*/ 2147483646 h 1963"/>
              <a:gd name="T16" fmla="*/ 2147483646 w 2353"/>
              <a:gd name="T17" fmla="*/ 2147483646 h 1963"/>
              <a:gd name="T18" fmla="*/ 2147483646 w 2353"/>
              <a:gd name="T19" fmla="*/ 2147483646 h 1963"/>
              <a:gd name="T20" fmla="*/ 2147483646 w 2353"/>
              <a:gd name="T21" fmla="*/ 2147483646 h 1963"/>
              <a:gd name="T22" fmla="*/ 2147483646 w 2353"/>
              <a:gd name="T23" fmla="*/ 2147483646 h 1963"/>
              <a:gd name="T24" fmla="*/ 2147483646 w 2353"/>
              <a:gd name="T25" fmla="*/ 2147483646 h 1963"/>
              <a:gd name="T26" fmla="*/ 2147483646 w 2353"/>
              <a:gd name="T27" fmla="*/ 2147483646 h 1963"/>
              <a:gd name="T28" fmla="*/ 2147483646 w 2353"/>
              <a:gd name="T29" fmla="*/ 2147483646 h 1963"/>
              <a:gd name="T30" fmla="*/ 2147483646 w 2353"/>
              <a:gd name="T31" fmla="*/ 2147483646 h 1963"/>
              <a:gd name="T32" fmla="*/ 2147483646 w 2353"/>
              <a:gd name="T33" fmla="*/ 2147483646 h 1963"/>
              <a:gd name="T34" fmla="*/ 2147483646 w 2353"/>
              <a:gd name="T35" fmla="*/ 2147483646 h 1963"/>
              <a:gd name="T36" fmla="*/ 2147483646 w 2353"/>
              <a:gd name="T37" fmla="*/ 2147483646 h 1963"/>
              <a:gd name="T38" fmla="*/ 2147483646 w 2353"/>
              <a:gd name="T39" fmla="*/ 2147483646 h 1963"/>
              <a:gd name="T40" fmla="*/ 2147483646 w 2353"/>
              <a:gd name="T41" fmla="*/ 2147483646 h 1963"/>
              <a:gd name="T42" fmla="*/ 2147483646 w 2353"/>
              <a:gd name="T43" fmla="*/ 2147483646 h 1963"/>
              <a:gd name="T44" fmla="*/ 2147483646 w 2353"/>
              <a:gd name="T45" fmla="*/ 2147483646 h 1963"/>
              <a:gd name="T46" fmla="*/ 2147483646 w 2353"/>
              <a:gd name="T47" fmla="*/ 2147483646 h 1963"/>
              <a:gd name="T48" fmla="*/ 2147483646 w 2353"/>
              <a:gd name="T49" fmla="*/ 2147483646 h 1963"/>
              <a:gd name="T50" fmla="*/ 2147483646 w 2353"/>
              <a:gd name="T51" fmla="*/ 2147483646 h 1963"/>
              <a:gd name="T52" fmla="*/ 2147483646 w 2353"/>
              <a:gd name="T53" fmla="*/ 2147483646 h 1963"/>
              <a:gd name="T54" fmla="*/ 2147483646 w 2353"/>
              <a:gd name="T55" fmla="*/ 2147483646 h 1963"/>
              <a:gd name="T56" fmla="*/ 0 w 2353"/>
              <a:gd name="T57" fmla="*/ 2147483646 h 1963"/>
              <a:gd name="T58" fmla="*/ 2147483646 w 2353"/>
              <a:gd name="T59" fmla="*/ 2147483646 h 1963"/>
              <a:gd name="T60" fmla="*/ 2147483646 w 2353"/>
              <a:gd name="T61" fmla="*/ 2147483646 h 1963"/>
              <a:gd name="T62" fmla="*/ 2147483646 w 2353"/>
              <a:gd name="T63" fmla="*/ 2147483646 h 19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53" h="1963">
                <a:moveTo>
                  <a:pt x="314" y="1600"/>
                </a:moveTo>
                <a:lnTo>
                  <a:pt x="314" y="1600"/>
                </a:lnTo>
                <a:cubicBezTo>
                  <a:pt x="314" y="1066"/>
                  <a:pt x="314" y="1066"/>
                  <a:pt x="314" y="1066"/>
                </a:cubicBezTo>
                <a:cubicBezTo>
                  <a:pt x="314" y="1028"/>
                  <a:pt x="352" y="990"/>
                  <a:pt x="390" y="990"/>
                </a:cubicBezTo>
                <a:cubicBezTo>
                  <a:pt x="523" y="990"/>
                  <a:pt x="523" y="990"/>
                  <a:pt x="523" y="990"/>
                </a:cubicBezTo>
                <a:cubicBezTo>
                  <a:pt x="561" y="990"/>
                  <a:pt x="600" y="1028"/>
                  <a:pt x="600" y="1066"/>
                </a:cubicBezTo>
                <a:cubicBezTo>
                  <a:pt x="600" y="1600"/>
                  <a:pt x="600" y="1600"/>
                  <a:pt x="600" y="1600"/>
                </a:cubicBezTo>
                <a:cubicBezTo>
                  <a:pt x="600" y="1638"/>
                  <a:pt x="561" y="1676"/>
                  <a:pt x="523" y="1676"/>
                </a:cubicBezTo>
                <a:cubicBezTo>
                  <a:pt x="390" y="1676"/>
                  <a:pt x="390" y="1676"/>
                  <a:pt x="390" y="1676"/>
                </a:cubicBezTo>
                <a:cubicBezTo>
                  <a:pt x="352" y="1676"/>
                  <a:pt x="314" y="1638"/>
                  <a:pt x="314" y="1600"/>
                </a:cubicBezTo>
                <a:close/>
                <a:moveTo>
                  <a:pt x="866" y="800"/>
                </a:moveTo>
                <a:lnTo>
                  <a:pt x="866" y="800"/>
                </a:lnTo>
                <a:cubicBezTo>
                  <a:pt x="819" y="800"/>
                  <a:pt x="790" y="838"/>
                  <a:pt x="790" y="876"/>
                </a:cubicBezTo>
                <a:cubicBezTo>
                  <a:pt x="790" y="1600"/>
                  <a:pt x="790" y="1600"/>
                  <a:pt x="790" y="1600"/>
                </a:cubicBezTo>
                <a:cubicBezTo>
                  <a:pt x="790" y="1638"/>
                  <a:pt x="819" y="1676"/>
                  <a:pt x="866" y="1676"/>
                </a:cubicBezTo>
                <a:cubicBezTo>
                  <a:pt x="990" y="1676"/>
                  <a:pt x="990" y="1676"/>
                  <a:pt x="990" y="1676"/>
                </a:cubicBezTo>
                <a:cubicBezTo>
                  <a:pt x="1038" y="1676"/>
                  <a:pt x="1066" y="1638"/>
                  <a:pt x="1066" y="1600"/>
                </a:cubicBezTo>
                <a:cubicBezTo>
                  <a:pt x="1066" y="876"/>
                  <a:pt x="1066" y="876"/>
                  <a:pt x="1066" y="876"/>
                </a:cubicBezTo>
                <a:cubicBezTo>
                  <a:pt x="1066" y="838"/>
                  <a:pt x="1038" y="800"/>
                  <a:pt x="990" y="800"/>
                </a:cubicBezTo>
                <a:lnTo>
                  <a:pt x="866" y="800"/>
                </a:lnTo>
                <a:close/>
                <a:moveTo>
                  <a:pt x="1333" y="638"/>
                </a:moveTo>
                <a:lnTo>
                  <a:pt x="1333" y="638"/>
                </a:lnTo>
                <a:cubicBezTo>
                  <a:pt x="1285" y="638"/>
                  <a:pt x="1257" y="676"/>
                  <a:pt x="1257" y="723"/>
                </a:cubicBezTo>
                <a:cubicBezTo>
                  <a:pt x="1257" y="1600"/>
                  <a:pt x="1257" y="1600"/>
                  <a:pt x="1257" y="1600"/>
                </a:cubicBezTo>
                <a:cubicBezTo>
                  <a:pt x="1257" y="1638"/>
                  <a:pt x="1285" y="1676"/>
                  <a:pt x="1333" y="1676"/>
                </a:cubicBezTo>
                <a:cubicBezTo>
                  <a:pt x="1457" y="1676"/>
                  <a:pt x="1457" y="1676"/>
                  <a:pt x="1457" y="1676"/>
                </a:cubicBezTo>
                <a:cubicBezTo>
                  <a:pt x="1504" y="1676"/>
                  <a:pt x="1543" y="1638"/>
                  <a:pt x="1543" y="1600"/>
                </a:cubicBezTo>
                <a:cubicBezTo>
                  <a:pt x="1543" y="723"/>
                  <a:pt x="1543" y="723"/>
                  <a:pt x="1543" y="723"/>
                </a:cubicBezTo>
                <a:cubicBezTo>
                  <a:pt x="1543" y="676"/>
                  <a:pt x="1504" y="638"/>
                  <a:pt x="1457" y="638"/>
                </a:cubicBezTo>
                <a:lnTo>
                  <a:pt x="1333" y="638"/>
                </a:lnTo>
                <a:close/>
                <a:moveTo>
                  <a:pt x="1800" y="476"/>
                </a:moveTo>
                <a:lnTo>
                  <a:pt x="1800" y="476"/>
                </a:lnTo>
                <a:cubicBezTo>
                  <a:pt x="1762" y="476"/>
                  <a:pt x="1724" y="514"/>
                  <a:pt x="1724" y="552"/>
                </a:cubicBezTo>
                <a:cubicBezTo>
                  <a:pt x="1724" y="1600"/>
                  <a:pt x="1724" y="1600"/>
                  <a:pt x="1724" y="1600"/>
                </a:cubicBezTo>
                <a:cubicBezTo>
                  <a:pt x="1724" y="1638"/>
                  <a:pt x="1762" y="1676"/>
                  <a:pt x="1800" y="1676"/>
                </a:cubicBezTo>
                <a:cubicBezTo>
                  <a:pt x="1933" y="1676"/>
                  <a:pt x="1933" y="1676"/>
                  <a:pt x="1933" y="1676"/>
                </a:cubicBezTo>
                <a:cubicBezTo>
                  <a:pt x="1971" y="1676"/>
                  <a:pt x="2009" y="1638"/>
                  <a:pt x="2009" y="1600"/>
                </a:cubicBezTo>
                <a:cubicBezTo>
                  <a:pt x="2009" y="552"/>
                  <a:pt x="2009" y="552"/>
                  <a:pt x="2009" y="552"/>
                </a:cubicBezTo>
                <a:cubicBezTo>
                  <a:pt x="2009" y="514"/>
                  <a:pt x="1971" y="476"/>
                  <a:pt x="1933" y="476"/>
                </a:cubicBezTo>
                <a:lnTo>
                  <a:pt x="1800" y="476"/>
                </a:lnTo>
                <a:close/>
                <a:moveTo>
                  <a:pt x="352" y="781"/>
                </a:moveTo>
                <a:lnTo>
                  <a:pt x="352" y="781"/>
                </a:lnTo>
                <a:cubicBezTo>
                  <a:pt x="857" y="695"/>
                  <a:pt x="1323" y="514"/>
                  <a:pt x="1742" y="257"/>
                </a:cubicBezTo>
                <a:cubicBezTo>
                  <a:pt x="1781" y="333"/>
                  <a:pt x="1781" y="333"/>
                  <a:pt x="1781" y="333"/>
                </a:cubicBezTo>
                <a:cubicBezTo>
                  <a:pt x="1933" y="104"/>
                  <a:pt x="1933" y="104"/>
                  <a:pt x="1933" y="104"/>
                </a:cubicBezTo>
                <a:cubicBezTo>
                  <a:pt x="1657" y="85"/>
                  <a:pt x="1657" y="85"/>
                  <a:pt x="1657" y="85"/>
                </a:cubicBezTo>
                <a:cubicBezTo>
                  <a:pt x="1695" y="171"/>
                  <a:pt x="1695" y="171"/>
                  <a:pt x="1695" y="171"/>
                </a:cubicBezTo>
                <a:cubicBezTo>
                  <a:pt x="1285" y="419"/>
                  <a:pt x="828" y="590"/>
                  <a:pt x="333" y="685"/>
                </a:cubicBezTo>
                <a:lnTo>
                  <a:pt x="352" y="781"/>
                </a:lnTo>
                <a:close/>
                <a:moveTo>
                  <a:pt x="2352" y="1828"/>
                </a:moveTo>
                <a:lnTo>
                  <a:pt x="2352" y="1828"/>
                </a:lnTo>
                <a:cubicBezTo>
                  <a:pt x="2114" y="1685"/>
                  <a:pt x="2114" y="1685"/>
                  <a:pt x="2114" y="1685"/>
                </a:cubicBezTo>
                <a:cubicBezTo>
                  <a:pt x="2114" y="1771"/>
                  <a:pt x="2114" y="1771"/>
                  <a:pt x="2114" y="1771"/>
                </a:cubicBezTo>
                <a:cubicBezTo>
                  <a:pt x="190" y="1771"/>
                  <a:pt x="190" y="1771"/>
                  <a:pt x="190" y="1771"/>
                </a:cubicBezTo>
                <a:cubicBezTo>
                  <a:pt x="190" y="238"/>
                  <a:pt x="190" y="238"/>
                  <a:pt x="190" y="238"/>
                </a:cubicBezTo>
                <a:cubicBezTo>
                  <a:pt x="276" y="238"/>
                  <a:pt x="276" y="238"/>
                  <a:pt x="276" y="238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238"/>
                  <a:pt x="0" y="238"/>
                  <a:pt x="0" y="238"/>
                </a:cubicBezTo>
                <a:cubicBezTo>
                  <a:pt x="85" y="238"/>
                  <a:pt x="85" y="238"/>
                  <a:pt x="85" y="238"/>
                </a:cubicBezTo>
                <a:cubicBezTo>
                  <a:pt x="85" y="1771"/>
                  <a:pt x="85" y="1771"/>
                  <a:pt x="85" y="1771"/>
                </a:cubicBezTo>
                <a:cubicBezTo>
                  <a:pt x="85" y="1828"/>
                  <a:pt x="85" y="1828"/>
                  <a:pt x="85" y="1828"/>
                </a:cubicBezTo>
                <a:cubicBezTo>
                  <a:pt x="85" y="1876"/>
                  <a:pt x="85" y="1876"/>
                  <a:pt x="85" y="1876"/>
                </a:cubicBezTo>
                <a:cubicBezTo>
                  <a:pt x="2114" y="1876"/>
                  <a:pt x="2114" y="1876"/>
                  <a:pt x="2114" y="1876"/>
                </a:cubicBezTo>
                <a:cubicBezTo>
                  <a:pt x="2114" y="1962"/>
                  <a:pt x="2114" y="1962"/>
                  <a:pt x="2114" y="1962"/>
                </a:cubicBezTo>
                <a:lnTo>
                  <a:pt x="2352" y="18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15" name="Стрелка: шеврон 54314">
            <a:extLst>
              <a:ext uri="{FF2B5EF4-FFF2-40B4-BE49-F238E27FC236}">
                <a16:creationId xmlns:a16="http://schemas.microsoft.com/office/drawing/2014/main" id="{BF5FC8BF-3691-3AF8-1D38-230D5E0648DB}"/>
              </a:ext>
            </a:extLst>
          </p:cNvPr>
          <p:cNvSpPr/>
          <p:nvPr/>
        </p:nvSpPr>
        <p:spPr>
          <a:xfrm>
            <a:off x="5143522" y="3224895"/>
            <a:ext cx="596348" cy="9121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323" name="Прямоугольник: один усеченный угол 54322">
            <a:extLst>
              <a:ext uri="{FF2B5EF4-FFF2-40B4-BE49-F238E27FC236}">
                <a16:creationId xmlns:a16="http://schemas.microsoft.com/office/drawing/2014/main" id="{B507D976-D386-42B0-881B-7625C3CD55B9}"/>
              </a:ext>
            </a:extLst>
          </p:cNvPr>
          <p:cNvSpPr/>
          <p:nvPr/>
        </p:nvSpPr>
        <p:spPr>
          <a:xfrm>
            <a:off x="348370" y="5473860"/>
            <a:ext cx="3398609" cy="750254"/>
          </a:xfrm>
          <a:prstGeom prst="snip1Rect">
            <a:avLst>
              <a:gd name="adj" fmla="val 3591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327" name="TextBox 54326">
            <a:extLst>
              <a:ext uri="{FF2B5EF4-FFF2-40B4-BE49-F238E27FC236}">
                <a16:creationId xmlns:a16="http://schemas.microsoft.com/office/drawing/2014/main" id="{FE0802EB-76AA-68A1-B0F5-A24D23B50624}"/>
              </a:ext>
            </a:extLst>
          </p:cNvPr>
          <p:cNvSpPr txBox="1"/>
          <p:nvPr/>
        </p:nvSpPr>
        <p:spPr>
          <a:xfrm>
            <a:off x="655974" y="5531972"/>
            <a:ext cx="3031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Inclusion</a:t>
            </a:r>
            <a:endParaRPr lang="ru-RU" sz="2800" b="1" cap="small" dirty="0">
              <a:solidFill>
                <a:schemeClr val="bg1"/>
              </a:solidFill>
            </a:endParaRPr>
          </a:p>
        </p:txBody>
      </p:sp>
      <p:sp>
        <p:nvSpPr>
          <p:cNvPr id="54328" name="TextBox 54327">
            <a:extLst>
              <a:ext uri="{FF2B5EF4-FFF2-40B4-BE49-F238E27FC236}">
                <a16:creationId xmlns:a16="http://schemas.microsoft.com/office/drawing/2014/main" id="{CF0B2406-9263-4499-A112-52795B30E3CB}"/>
              </a:ext>
            </a:extLst>
          </p:cNvPr>
          <p:cNvSpPr txBox="1"/>
          <p:nvPr/>
        </p:nvSpPr>
        <p:spPr>
          <a:xfrm>
            <a:off x="743234" y="6224274"/>
            <a:ext cx="3336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latin typeface="Arial Nova Cond" panose="020B0506020202020204" pitchFamily="34" charset="0"/>
              </a:rPr>
              <a:t>Informing and involving employees of the Institute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FDF020-FEF2-C333-9D20-4E3F5D412E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0">
            <a:off x="-5506399" y="4672989"/>
            <a:ext cx="12107705" cy="2761727"/>
          </a:xfrm>
          <a:prstGeom prst="rect">
            <a:avLst/>
          </a:prstGeom>
        </p:spPr>
      </p:pic>
      <p:sp>
        <p:nvSpPr>
          <p:cNvPr id="5" name="Прямоугольник: один усеченный угол 4">
            <a:extLst>
              <a:ext uri="{FF2B5EF4-FFF2-40B4-BE49-F238E27FC236}">
                <a16:creationId xmlns:a16="http://schemas.microsoft.com/office/drawing/2014/main" id="{D74F98E5-F76C-6C33-9CE1-FC554518FF3E}"/>
              </a:ext>
            </a:extLst>
          </p:cNvPr>
          <p:cNvSpPr/>
          <p:nvPr/>
        </p:nvSpPr>
        <p:spPr>
          <a:xfrm>
            <a:off x="5124584" y="5053698"/>
            <a:ext cx="6889553" cy="1713643"/>
          </a:xfrm>
          <a:prstGeom prst="snip1Rect">
            <a:avLst>
              <a:gd name="adj" fmla="val 28500"/>
            </a:avLst>
          </a:prstGeom>
          <a:solidFill>
            <a:srgbClr val="72B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один усеченный угол 5">
            <a:extLst>
              <a:ext uri="{FF2B5EF4-FFF2-40B4-BE49-F238E27FC236}">
                <a16:creationId xmlns:a16="http://schemas.microsoft.com/office/drawing/2014/main" id="{21BC7968-3765-F471-03DB-EF9B7948B78F}"/>
              </a:ext>
            </a:extLst>
          </p:cNvPr>
          <p:cNvSpPr/>
          <p:nvPr/>
        </p:nvSpPr>
        <p:spPr>
          <a:xfrm>
            <a:off x="5162389" y="3293265"/>
            <a:ext cx="6851748" cy="1511642"/>
          </a:xfrm>
          <a:prstGeom prst="snip1Rect">
            <a:avLst>
              <a:gd name="adj" fmla="val 26116"/>
            </a:avLst>
          </a:prstGeom>
          <a:solidFill>
            <a:srgbClr val="0389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один усеченный угол 1">
            <a:extLst>
              <a:ext uri="{FF2B5EF4-FFF2-40B4-BE49-F238E27FC236}">
                <a16:creationId xmlns:a16="http://schemas.microsoft.com/office/drawing/2014/main" id="{D1C95E80-4E03-3FBD-A190-5341B1C4CA34}"/>
              </a:ext>
            </a:extLst>
          </p:cNvPr>
          <p:cNvSpPr/>
          <p:nvPr/>
        </p:nvSpPr>
        <p:spPr>
          <a:xfrm>
            <a:off x="5149753" y="331691"/>
            <a:ext cx="6851748" cy="2712782"/>
          </a:xfrm>
          <a:prstGeom prst="snip1Rect">
            <a:avLst>
              <a:gd name="adj" fmla="val 18121"/>
            </a:avLst>
          </a:prstGeom>
          <a:solidFill>
            <a:srgbClr val="15B1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84" name="Text Box 13">
            <a:extLst>
              <a:ext uri="{FF2B5EF4-FFF2-40B4-BE49-F238E27FC236}">
                <a16:creationId xmlns:a16="http://schemas.microsoft.com/office/drawing/2014/main" id="{A9373632-B49A-D440-B080-4060230B8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290" y="3272121"/>
            <a:ext cx="2663462" cy="65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" b="1" cap="small" dirty="0">
                <a:latin typeface="Arial Nova Cond" panose="020B0506020202020204" pitchFamily="34" charset="0"/>
              </a:rPr>
              <a:t>Formation and development of an information support system for decision makers</a:t>
            </a:r>
            <a:endParaRPr lang="en-US" altLang="en-UA" b="1" cap="small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5" name="Text Box 14">
            <a:extLst>
              <a:ext uri="{FF2B5EF4-FFF2-40B4-BE49-F238E27FC236}">
                <a16:creationId xmlns:a16="http://schemas.microsoft.com/office/drawing/2014/main" id="{C65299BC-56CA-E148-BE99-E90AF074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045" y="1591406"/>
            <a:ext cx="2318958" cy="87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" b="1" cap="small" dirty="0">
                <a:latin typeface="Arial Nova Cond" panose="020B0506020202020204" pitchFamily="34" charset="0"/>
              </a:rPr>
              <a:t>Public Relations and Science Communications</a:t>
            </a:r>
            <a:endParaRPr lang="en-US" altLang="en-UA" b="1" cap="small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6" name="Text Box 15">
            <a:extLst>
              <a:ext uri="{FF2B5EF4-FFF2-40B4-BE49-F238E27FC236}">
                <a16:creationId xmlns:a16="http://schemas.microsoft.com/office/drawing/2014/main" id="{33735067-2162-4F4B-BD62-0C3F7A18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81" y="5153009"/>
            <a:ext cx="2318958" cy="71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13000"/>
              </a:lnSpc>
            </a:pPr>
            <a:r>
              <a:rPr lang="en" b="1" cap="small" dirty="0">
                <a:latin typeface="Arial Nova Cond" panose="020B0506020202020204" pitchFamily="34" charset="0"/>
              </a:rPr>
              <a:t>Development of science diplomacy tools</a:t>
            </a:r>
            <a:endParaRPr lang="en-US" altLang="en-UA" b="1" cap="small" dirty="0">
              <a:solidFill>
                <a:srgbClr val="000000"/>
              </a:solidFill>
              <a:latin typeface="Arial Nova Cond" panose="020B0506020202020204" pitchFamily="34" charset="0"/>
              <a:cs typeface="Open Sans Bold" panose="020B0606030504020204" pitchFamily="34" charset="0"/>
            </a:endParaRPr>
          </a:p>
        </p:txBody>
      </p:sp>
      <p:sp>
        <p:nvSpPr>
          <p:cNvPr id="54287" name="Rectangle 21">
            <a:extLst>
              <a:ext uri="{FF2B5EF4-FFF2-40B4-BE49-F238E27FC236}">
                <a16:creationId xmlns:a16="http://schemas.microsoft.com/office/drawing/2014/main" id="{26B42A7A-8486-5C47-8746-E7BD11C9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746" y="462483"/>
            <a:ext cx="70137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Continuous increase in the number of publications about JINR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Continuous increase in audience reach in Member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Continuous increase in the number of citations from materials on JINR resources made in other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Achievement of a consistently positive tone of references to JINR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Continuous increase in the share of references to JINR in the general flow of publications about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Comprehensive representation of key JINR messages in the relevant media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Strengthening the positive media </a:t>
            </a:r>
            <a:r>
              <a:rPr lang="en-US" sz="1600" cap="small" dirty="0" err="1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favourability</a:t>
            </a: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Increasing the visibility of JINR branding elements</a:t>
            </a:r>
            <a:endParaRPr lang="en" sz="1600" b="1" cap="small" dirty="0">
              <a:solidFill>
                <a:schemeClr val="bg1">
                  <a:lumMod val="9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54288" name="Rectangle 22">
            <a:extLst>
              <a:ext uri="{FF2B5EF4-FFF2-40B4-BE49-F238E27FC236}">
                <a16:creationId xmlns:a16="http://schemas.microsoft.com/office/drawing/2014/main" id="{A511727B-0ADF-4E4D-B86E-761291E9A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584" y="5053698"/>
            <a:ext cx="70137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Expanding and diversifying the structure of the partner network in the field </a:t>
            </a:r>
            <a:br>
              <a:rPr lang="en-US" sz="1600" cap="small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</a:br>
            <a:r>
              <a:rPr lang="en-US" sz="1600" cap="small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of </a:t>
            </a: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science diplomacy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Strengthening JINR’s visibility and credibility as a platform for science diplomacy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Increasing the number of </a:t>
            </a:r>
            <a:r>
              <a:rPr lang="en-US" sz="1600" cap="small" dirty="0" err="1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specialised</a:t>
            </a: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 events and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Positive trends in the number of key messages on science diplomacy in the total number of publications mentioning JINR</a:t>
            </a:r>
            <a:endParaRPr lang="en" sz="1600" cap="small" dirty="0">
              <a:solidFill>
                <a:schemeClr val="bg1">
                  <a:lumMod val="9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54289" name="Rectangle 23">
            <a:extLst>
              <a:ext uri="{FF2B5EF4-FFF2-40B4-BE49-F238E27FC236}">
                <a16:creationId xmlns:a16="http://schemas.microsoft.com/office/drawing/2014/main" id="{5F8F16A5-F356-E241-A4A4-5C36BD7DE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746" y="3320710"/>
            <a:ext cx="67528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Positive dynamics in the level of engagement with the authorities of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Promptness of initiatives of proactive engagement with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Strengthening the authorities’ positive perception of the Institute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small" dirty="0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Enhancing the Institute's credibility and strengthening its influence in professional communities in partner states, as well as in relevant international </a:t>
            </a:r>
            <a:r>
              <a:rPr lang="en-US" sz="1600" cap="small" dirty="0" err="1">
                <a:solidFill>
                  <a:schemeClr val="bg1">
                    <a:lumMod val="95000"/>
                  </a:schemeClr>
                </a:solidFill>
                <a:latin typeface="Arial Nova Cond" panose="020B0506020202020204" pitchFamily="34" charset="0"/>
              </a:rPr>
              <a:t>organisations</a:t>
            </a:r>
            <a:endParaRPr lang="en" sz="1600" cap="small" dirty="0">
              <a:solidFill>
                <a:schemeClr val="bg1">
                  <a:lumMod val="95000"/>
                </a:schemeClr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1510E-F170-1E26-159B-09B31DDB5B7C}"/>
              </a:ext>
            </a:extLst>
          </p:cNvPr>
          <p:cNvSpPr txBox="1"/>
          <p:nvPr/>
        </p:nvSpPr>
        <p:spPr>
          <a:xfrm>
            <a:off x="582221" y="2437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latin typeface="Arial Nova Cond" panose="020B0506020202020204" pitchFamily="34" charset="0"/>
              </a:rPr>
              <a:t>R</a:t>
            </a:r>
            <a:r>
              <a:rPr lang="en" sz="2800" b="1" cap="small" dirty="0">
                <a:latin typeface="Arial Nova Cond" panose="020B0506020202020204" pitchFamily="34" charset="0"/>
              </a:rPr>
              <a:t>esults </a:t>
            </a:r>
            <a:r>
              <a:rPr lang="en" sz="2800" cap="small" dirty="0">
                <a:latin typeface="Arial Nova Cond" panose="020B0506020202020204" pitchFamily="34" charset="0"/>
              </a:rPr>
              <a:t>expected by 2030</a:t>
            </a:r>
          </a:p>
        </p:txBody>
      </p:sp>
      <p:sp>
        <p:nvSpPr>
          <p:cNvPr id="11" name="Google Shape;353;p21">
            <a:extLst>
              <a:ext uri="{FF2B5EF4-FFF2-40B4-BE49-F238E27FC236}">
                <a16:creationId xmlns:a16="http://schemas.microsoft.com/office/drawing/2014/main" id="{ACD177D1-A2C0-34AE-399D-94A487747F05}"/>
              </a:ext>
            </a:extLst>
          </p:cNvPr>
          <p:cNvSpPr/>
          <p:nvPr/>
        </p:nvSpPr>
        <p:spPr>
          <a:xfrm>
            <a:off x="556538" y="2147218"/>
            <a:ext cx="1188926" cy="1015015"/>
          </a:xfrm>
          <a:custGeom>
            <a:avLst/>
            <a:gdLst/>
            <a:ahLst/>
            <a:cxnLst/>
            <a:rect l="l" t="t" r="r" b="b"/>
            <a:pathLst>
              <a:path w="530" h="463" extrusionOk="0">
                <a:moveTo>
                  <a:pt x="65" y="112"/>
                </a:moveTo>
                <a:cubicBezTo>
                  <a:pt x="77" y="126"/>
                  <a:pt x="84" y="146"/>
                  <a:pt x="84" y="168"/>
                </a:cubicBezTo>
                <a:cubicBezTo>
                  <a:pt x="84" y="191"/>
                  <a:pt x="78" y="211"/>
                  <a:pt x="67" y="225"/>
                </a:cubicBezTo>
                <a:cubicBezTo>
                  <a:pt x="59" y="235"/>
                  <a:pt x="47" y="241"/>
                  <a:pt x="35" y="241"/>
                </a:cubicBezTo>
                <a:cubicBezTo>
                  <a:pt x="28" y="241"/>
                  <a:pt x="22" y="240"/>
                  <a:pt x="17" y="237"/>
                </a:cubicBezTo>
                <a:cubicBezTo>
                  <a:pt x="7" y="232"/>
                  <a:pt x="2" y="237"/>
                  <a:pt x="2" y="252"/>
                </a:cubicBezTo>
                <a:cubicBezTo>
                  <a:pt x="3" y="303"/>
                  <a:pt x="3" y="303"/>
                  <a:pt x="3" y="303"/>
                </a:cubicBezTo>
                <a:cubicBezTo>
                  <a:pt x="3" y="318"/>
                  <a:pt x="15" y="330"/>
                  <a:pt x="30" y="331"/>
                </a:cubicBezTo>
                <a:cubicBezTo>
                  <a:pt x="112" y="338"/>
                  <a:pt x="185" y="378"/>
                  <a:pt x="236" y="438"/>
                </a:cubicBezTo>
                <a:cubicBezTo>
                  <a:pt x="245" y="450"/>
                  <a:pt x="262" y="453"/>
                  <a:pt x="275" y="446"/>
                </a:cubicBezTo>
                <a:cubicBezTo>
                  <a:pt x="344" y="405"/>
                  <a:pt x="344" y="405"/>
                  <a:pt x="344" y="405"/>
                </a:cubicBezTo>
                <a:cubicBezTo>
                  <a:pt x="356" y="398"/>
                  <a:pt x="369" y="391"/>
                  <a:pt x="373" y="392"/>
                </a:cubicBezTo>
                <a:cubicBezTo>
                  <a:pt x="374" y="392"/>
                  <a:pt x="376" y="393"/>
                  <a:pt x="377" y="395"/>
                </a:cubicBezTo>
                <a:cubicBezTo>
                  <a:pt x="382" y="402"/>
                  <a:pt x="385" y="409"/>
                  <a:pt x="382" y="417"/>
                </a:cubicBezTo>
                <a:cubicBezTo>
                  <a:pt x="380" y="421"/>
                  <a:pt x="377" y="425"/>
                  <a:pt x="374" y="430"/>
                </a:cubicBezTo>
                <a:cubicBezTo>
                  <a:pt x="367" y="443"/>
                  <a:pt x="374" y="458"/>
                  <a:pt x="389" y="460"/>
                </a:cubicBezTo>
                <a:cubicBezTo>
                  <a:pt x="404" y="463"/>
                  <a:pt x="420" y="457"/>
                  <a:pt x="434" y="449"/>
                </a:cubicBezTo>
                <a:cubicBezTo>
                  <a:pt x="447" y="442"/>
                  <a:pt x="459" y="430"/>
                  <a:pt x="464" y="416"/>
                </a:cubicBezTo>
                <a:cubicBezTo>
                  <a:pt x="469" y="402"/>
                  <a:pt x="460" y="388"/>
                  <a:pt x="445" y="388"/>
                </a:cubicBezTo>
                <a:cubicBezTo>
                  <a:pt x="440" y="388"/>
                  <a:pt x="435" y="389"/>
                  <a:pt x="430" y="388"/>
                </a:cubicBezTo>
                <a:cubicBezTo>
                  <a:pt x="421" y="388"/>
                  <a:pt x="417" y="381"/>
                  <a:pt x="413" y="374"/>
                </a:cubicBezTo>
                <a:cubicBezTo>
                  <a:pt x="412" y="372"/>
                  <a:pt x="412" y="370"/>
                  <a:pt x="412" y="368"/>
                </a:cubicBezTo>
                <a:cubicBezTo>
                  <a:pt x="413" y="365"/>
                  <a:pt x="425" y="357"/>
                  <a:pt x="438" y="349"/>
                </a:cubicBezTo>
                <a:cubicBezTo>
                  <a:pt x="513" y="305"/>
                  <a:pt x="513" y="305"/>
                  <a:pt x="513" y="305"/>
                </a:cubicBezTo>
                <a:cubicBezTo>
                  <a:pt x="526" y="297"/>
                  <a:pt x="530" y="281"/>
                  <a:pt x="521" y="269"/>
                </a:cubicBezTo>
                <a:cubicBezTo>
                  <a:pt x="411" y="112"/>
                  <a:pt x="231" y="7"/>
                  <a:pt x="26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101"/>
                  <a:pt x="6" y="106"/>
                  <a:pt x="15" y="101"/>
                </a:cubicBezTo>
                <a:cubicBezTo>
                  <a:pt x="21" y="98"/>
                  <a:pt x="27" y="97"/>
                  <a:pt x="33" y="97"/>
                </a:cubicBezTo>
                <a:cubicBezTo>
                  <a:pt x="45" y="97"/>
                  <a:pt x="57" y="102"/>
                  <a:pt x="65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55;p21">
            <a:extLst>
              <a:ext uri="{FF2B5EF4-FFF2-40B4-BE49-F238E27FC236}">
                <a16:creationId xmlns:a16="http://schemas.microsoft.com/office/drawing/2014/main" id="{4F54DA66-1DE8-11A0-F423-F20BBE2CC16A}"/>
              </a:ext>
            </a:extLst>
          </p:cNvPr>
          <p:cNvSpPr/>
          <p:nvPr/>
        </p:nvSpPr>
        <p:spPr>
          <a:xfrm>
            <a:off x="449513" y="4306097"/>
            <a:ext cx="1393584" cy="1096400"/>
          </a:xfrm>
          <a:custGeom>
            <a:avLst/>
            <a:gdLst/>
            <a:ahLst/>
            <a:cxnLst/>
            <a:rect l="l" t="t" r="r" b="b"/>
            <a:pathLst>
              <a:path w="601" h="475" extrusionOk="0">
                <a:moveTo>
                  <a:pt x="477" y="157"/>
                </a:moveTo>
                <a:cubicBezTo>
                  <a:pt x="458" y="160"/>
                  <a:pt x="438" y="156"/>
                  <a:pt x="418" y="145"/>
                </a:cubicBezTo>
                <a:cubicBezTo>
                  <a:pt x="399" y="134"/>
                  <a:pt x="384" y="119"/>
                  <a:pt x="378" y="102"/>
                </a:cubicBezTo>
                <a:cubicBezTo>
                  <a:pt x="373" y="90"/>
                  <a:pt x="374" y="77"/>
                  <a:pt x="380" y="66"/>
                </a:cubicBezTo>
                <a:cubicBezTo>
                  <a:pt x="383" y="60"/>
                  <a:pt x="387" y="56"/>
                  <a:pt x="393" y="52"/>
                </a:cubicBezTo>
                <a:cubicBezTo>
                  <a:pt x="401" y="46"/>
                  <a:pt x="400" y="40"/>
                  <a:pt x="387" y="32"/>
                </a:cubicBezTo>
                <a:cubicBezTo>
                  <a:pt x="342" y="7"/>
                  <a:pt x="342" y="7"/>
                  <a:pt x="342" y="7"/>
                </a:cubicBezTo>
                <a:cubicBezTo>
                  <a:pt x="329" y="0"/>
                  <a:pt x="313" y="5"/>
                  <a:pt x="304" y="17"/>
                </a:cubicBezTo>
                <a:cubicBezTo>
                  <a:pt x="259" y="81"/>
                  <a:pt x="190" y="127"/>
                  <a:pt x="109" y="141"/>
                </a:cubicBezTo>
                <a:cubicBezTo>
                  <a:pt x="94" y="144"/>
                  <a:pt x="82" y="157"/>
                  <a:pt x="83" y="172"/>
                </a:cubicBezTo>
                <a:cubicBezTo>
                  <a:pt x="83" y="251"/>
                  <a:pt x="83" y="251"/>
                  <a:pt x="83" y="251"/>
                </a:cubicBezTo>
                <a:cubicBezTo>
                  <a:pt x="84" y="266"/>
                  <a:pt x="83" y="281"/>
                  <a:pt x="81" y="283"/>
                </a:cubicBezTo>
                <a:cubicBezTo>
                  <a:pt x="79" y="284"/>
                  <a:pt x="77" y="285"/>
                  <a:pt x="75" y="286"/>
                </a:cubicBezTo>
                <a:cubicBezTo>
                  <a:pt x="67" y="286"/>
                  <a:pt x="60" y="286"/>
                  <a:pt x="55" y="279"/>
                </a:cubicBezTo>
                <a:cubicBezTo>
                  <a:pt x="52" y="275"/>
                  <a:pt x="50" y="270"/>
                  <a:pt x="47" y="266"/>
                </a:cubicBezTo>
                <a:cubicBezTo>
                  <a:pt x="39" y="253"/>
                  <a:pt x="22" y="252"/>
                  <a:pt x="13" y="264"/>
                </a:cubicBezTo>
                <a:cubicBezTo>
                  <a:pt x="3" y="275"/>
                  <a:pt x="0" y="292"/>
                  <a:pt x="0" y="307"/>
                </a:cubicBezTo>
                <a:cubicBezTo>
                  <a:pt x="0" y="323"/>
                  <a:pt x="4" y="339"/>
                  <a:pt x="14" y="351"/>
                </a:cubicBezTo>
                <a:cubicBezTo>
                  <a:pt x="24" y="362"/>
                  <a:pt x="40" y="361"/>
                  <a:pt x="48" y="348"/>
                </a:cubicBezTo>
                <a:cubicBezTo>
                  <a:pt x="50" y="343"/>
                  <a:pt x="52" y="339"/>
                  <a:pt x="55" y="334"/>
                </a:cubicBezTo>
                <a:cubicBezTo>
                  <a:pt x="60" y="327"/>
                  <a:pt x="68" y="327"/>
                  <a:pt x="76" y="327"/>
                </a:cubicBezTo>
                <a:cubicBezTo>
                  <a:pt x="78" y="327"/>
                  <a:pt x="80" y="328"/>
                  <a:pt x="81" y="329"/>
                </a:cubicBezTo>
                <a:cubicBezTo>
                  <a:pt x="83" y="332"/>
                  <a:pt x="85" y="346"/>
                  <a:pt x="85" y="36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86" y="463"/>
                  <a:pt x="98" y="475"/>
                  <a:pt x="113" y="473"/>
                </a:cubicBezTo>
                <a:cubicBezTo>
                  <a:pt x="316" y="456"/>
                  <a:pt x="491" y="342"/>
                  <a:pt x="593" y="179"/>
                </a:cubicBezTo>
                <a:cubicBezTo>
                  <a:pt x="601" y="166"/>
                  <a:pt x="596" y="150"/>
                  <a:pt x="583" y="143"/>
                </a:cubicBezTo>
                <a:cubicBezTo>
                  <a:pt x="531" y="114"/>
                  <a:pt x="531" y="114"/>
                  <a:pt x="531" y="114"/>
                </a:cubicBezTo>
                <a:cubicBezTo>
                  <a:pt x="518" y="106"/>
                  <a:pt x="511" y="108"/>
                  <a:pt x="511" y="119"/>
                </a:cubicBezTo>
                <a:cubicBezTo>
                  <a:pt x="511" y="125"/>
                  <a:pt x="509" y="131"/>
                  <a:pt x="506" y="137"/>
                </a:cubicBezTo>
                <a:cubicBezTo>
                  <a:pt x="500" y="147"/>
                  <a:pt x="489" y="155"/>
                  <a:pt x="477" y="157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54;p21">
            <a:extLst>
              <a:ext uri="{FF2B5EF4-FFF2-40B4-BE49-F238E27FC236}">
                <a16:creationId xmlns:a16="http://schemas.microsoft.com/office/drawing/2014/main" id="{D9D75A31-DBBD-24D0-8B13-EDAD200A02DC}"/>
              </a:ext>
            </a:extLst>
          </p:cNvPr>
          <p:cNvSpPr/>
          <p:nvPr/>
        </p:nvSpPr>
        <p:spPr>
          <a:xfrm>
            <a:off x="1224034" y="2978608"/>
            <a:ext cx="993009" cy="1548271"/>
          </a:xfrm>
          <a:custGeom>
            <a:avLst/>
            <a:gdLst/>
            <a:ahLst/>
            <a:cxnLst/>
            <a:rect l="l" t="t" r="r" b="b"/>
            <a:pathLst>
              <a:path w="366" h="607" extrusionOk="0">
                <a:moveTo>
                  <a:pt x="213" y="107"/>
                </a:moveTo>
                <a:cubicBezTo>
                  <a:pt x="207" y="124"/>
                  <a:pt x="193" y="140"/>
                  <a:pt x="174" y="151"/>
                </a:cubicBezTo>
                <a:cubicBezTo>
                  <a:pt x="155" y="163"/>
                  <a:pt x="134" y="168"/>
                  <a:pt x="116" y="165"/>
                </a:cubicBezTo>
                <a:cubicBezTo>
                  <a:pt x="103" y="163"/>
                  <a:pt x="92" y="156"/>
                  <a:pt x="86" y="145"/>
                </a:cubicBezTo>
                <a:cubicBezTo>
                  <a:pt x="83" y="140"/>
                  <a:pt x="81" y="134"/>
                  <a:pt x="81" y="127"/>
                </a:cubicBezTo>
                <a:cubicBezTo>
                  <a:pt x="80" y="117"/>
                  <a:pt x="73" y="115"/>
                  <a:pt x="60" y="12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4" y="156"/>
                  <a:pt x="0" y="173"/>
                  <a:pt x="6" y="186"/>
                </a:cubicBezTo>
                <a:cubicBezTo>
                  <a:pt x="24" y="224"/>
                  <a:pt x="34" y="266"/>
                  <a:pt x="34" y="311"/>
                </a:cubicBezTo>
                <a:cubicBezTo>
                  <a:pt x="35" y="348"/>
                  <a:pt x="28" y="384"/>
                  <a:pt x="16" y="418"/>
                </a:cubicBezTo>
                <a:cubicBezTo>
                  <a:pt x="11" y="432"/>
                  <a:pt x="16" y="448"/>
                  <a:pt x="29" y="456"/>
                </a:cubicBezTo>
                <a:cubicBezTo>
                  <a:pt x="98" y="495"/>
                  <a:pt x="98" y="495"/>
                  <a:pt x="98" y="495"/>
                </a:cubicBezTo>
                <a:cubicBezTo>
                  <a:pt x="111" y="502"/>
                  <a:pt x="124" y="510"/>
                  <a:pt x="125" y="513"/>
                </a:cubicBezTo>
                <a:cubicBezTo>
                  <a:pt x="125" y="515"/>
                  <a:pt x="125" y="517"/>
                  <a:pt x="124" y="519"/>
                </a:cubicBezTo>
                <a:cubicBezTo>
                  <a:pt x="120" y="526"/>
                  <a:pt x="117" y="533"/>
                  <a:pt x="108" y="533"/>
                </a:cubicBezTo>
                <a:cubicBezTo>
                  <a:pt x="103" y="534"/>
                  <a:pt x="98" y="533"/>
                  <a:pt x="93" y="534"/>
                </a:cubicBezTo>
                <a:cubicBezTo>
                  <a:pt x="78" y="534"/>
                  <a:pt x="68" y="548"/>
                  <a:pt x="74" y="562"/>
                </a:cubicBezTo>
                <a:cubicBezTo>
                  <a:pt x="79" y="576"/>
                  <a:pt x="92" y="587"/>
                  <a:pt x="105" y="595"/>
                </a:cubicBezTo>
                <a:cubicBezTo>
                  <a:pt x="118" y="602"/>
                  <a:pt x="135" y="607"/>
                  <a:pt x="150" y="605"/>
                </a:cubicBezTo>
                <a:cubicBezTo>
                  <a:pt x="165" y="602"/>
                  <a:pt x="171" y="587"/>
                  <a:pt x="164" y="574"/>
                </a:cubicBezTo>
                <a:cubicBezTo>
                  <a:pt x="162" y="569"/>
                  <a:pt x="159" y="565"/>
                  <a:pt x="156" y="561"/>
                </a:cubicBezTo>
                <a:cubicBezTo>
                  <a:pt x="152" y="553"/>
                  <a:pt x="156" y="546"/>
                  <a:pt x="160" y="539"/>
                </a:cubicBezTo>
                <a:cubicBezTo>
                  <a:pt x="161" y="537"/>
                  <a:pt x="163" y="536"/>
                  <a:pt x="165" y="536"/>
                </a:cubicBezTo>
                <a:cubicBezTo>
                  <a:pt x="168" y="535"/>
                  <a:pt x="181" y="541"/>
                  <a:pt x="194" y="549"/>
                </a:cubicBezTo>
                <a:cubicBezTo>
                  <a:pt x="270" y="591"/>
                  <a:pt x="270" y="591"/>
                  <a:pt x="270" y="591"/>
                </a:cubicBezTo>
                <a:cubicBezTo>
                  <a:pt x="283" y="599"/>
                  <a:pt x="299" y="594"/>
                  <a:pt x="306" y="580"/>
                </a:cubicBezTo>
                <a:cubicBezTo>
                  <a:pt x="344" y="497"/>
                  <a:pt x="366" y="405"/>
                  <a:pt x="365" y="307"/>
                </a:cubicBezTo>
                <a:cubicBezTo>
                  <a:pt x="363" y="202"/>
                  <a:pt x="337" y="104"/>
                  <a:pt x="291" y="17"/>
                </a:cubicBezTo>
                <a:cubicBezTo>
                  <a:pt x="284" y="4"/>
                  <a:pt x="267" y="0"/>
                  <a:pt x="254" y="8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190" y="46"/>
                  <a:pt x="189" y="52"/>
                  <a:pt x="197" y="58"/>
                </a:cubicBezTo>
                <a:cubicBezTo>
                  <a:pt x="203" y="61"/>
                  <a:pt x="207" y="66"/>
                  <a:pt x="210" y="72"/>
                </a:cubicBezTo>
                <a:cubicBezTo>
                  <a:pt x="217" y="82"/>
                  <a:pt x="218" y="95"/>
                  <a:pt x="213" y="10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06" name="Freeform 10">
            <a:extLst>
              <a:ext uri="{FF2B5EF4-FFF2-40B4-BE49-F238E27FC236}">
                <a16:creationId xmlns:a16="http://schemas.microsoft.com/office/drawing/2014/main" id="{87E8FF2C-2092-2501-A8E6-DF3E7BB4A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52" y="2401688"/>
            <a:ext cx="382530" cy="518367"/>
          </a:xfrm>
          <a:custGeom>
            <a:avLst/>
            <a:gdLst>
              <a:gd name="T0" fmla="*/ 2147483646 w 1954"/>
              <a:gd name="T1" fmla="*/ 2147483646 h 2325"/>
              <a:gd name="T2" fmla="*/ 2147483646 w 1954"/>
              <a:gd name="T3" fmla="*/ 2147483646 h 2325"/>
              <a:gd name="T4" fmla="*/ 2147483646 w 1954"/>
              <a:gd name="T5" fmla="*/ 2147483646 h 2325"/>
              <a:gd name="T6" fmla="*/ 2147483646 w 1954"/>
              <a:gd name="T7" fmla="*/ 2147483646 h 2325"/>
              <a:gd name="T8" fmla="*/ 2147483646 w 1954"/>
              <a:gd name="T9" fmla="*/ 2147483646 h 2325"/>
              <a:gd name="T10" fmla="*/ 2147483646 w 1954"/>
              <a:gd name="T11" fmla="*/ 2147483646 h 2325"/>
              <a:gd name="T12" fmla="*/ 2147483646 w 1954"/>
              <a:gd name="T13" fmla="*/ 2147483646 h 2325"/>
              <a:gd name="T14" fmla="*/ 2147483646 w 1954"/>
              <a:gd name="T15" fmla="*/ 2147483646 h 2325"/>
              <a:gd name="T16" fmla="*/ 2147483646 w 1954"/>
              <a:gd name="T17" fmla="*/ 2147483646 h 2325"/>
              <a:gd name="T18" fmla="*/ 2147483646 w 1954"/>
              <a:gd name="T19" fmla="*/ 2147483646 h 2325"/>
              <a:gd name="T20" fmla="*/ 2147483646 w 1954"/>
              <a:gd name="T21" fmla="*/ 2147483646 h 2325"/>
              <a:gd name="T22" fmla="*/ 2147483646 w 1954"/>
              <a:gd name="T23" fmla="*/ 2147483646 h 2325"/>
              <a:gd name="T24" fmla="*/ 2147483646 w 1954"/>
              <a:gd name="T25" fmla="*/ 2147483646 h 2325"/>
              <a:gd name="T26" fmla="*/ 2147483646 w 1954"/>
              <a:gd name="T27" fmla="*/ 2147483646 h 2325"/>
              <a:gd name="T28" fmla="*/ 2147483646 w 1954"/>
              <a:gd name="T29" fmla="*/ 2147483646 h 2325"/>
              <a:gd name="T30" fmla="*/ 2147483646 w 1954"/>
              <a:gd name="T31" fmla="*/ 2147483646 h 2325"/>
              <a:gd name="T32" fmla="*/ 2147483646 w 1954"/>
              <a:gd name="T33" fmla="*/ 2147483646 h 2325"/>
              <a:gd name="T34" fmla="*/ 2147483646 w 1954"/>
              <a:gd name="T35" fmla="*/ 2147483646 h 2325"/>
              <a:gd name="T36" fmla="*/ 2147483646 w 1954"/>
              <a:gd name="T37" fmla="*/ 2147483646 h 2325"/>
              <a:gd name="T38" fmla="*/ 2147483646 w 1954"/>
              <a:gd name="T39" fmla="*/ 2147483646 h 2325"/>
              <a:gd name="T40" fmla="*/ 2147483646 w 1954"/>
              <a:gd name="T41" fmla="*/ 2147483646 h 2325"/>
              <a:gd name="T42" fmla="*/ 2147483646 w 1954"/>
              <a:gd name="T43" fmla="*/ 2147483646 h 2325"/>
              <a:gd name="T44" fmla="*/ 2147483646 w 1954"/>
              <a:gd name="T45" fmla="*/ 2147483646 h 2325"/>
              <a:gd name="T46" fmla="*/ 2147483646 w 1954"/>
              <a:gd name="T47" fmla="*/ 2147483646 h 2325"/>
              <a:gd name="T48" fmla="*/ 2147483646 w 1954"/>
              <a:gd name="T49" fmla="*/ 2147483646 h 2325"/>
              <a:gd name="T50" fmla="*/ 2147483646 w 1954"/>
              <a:gd name="T51" fmla="*/ 2147483646 h 2325"/>
              <a:gd name="T52" fmla="*/ 2147483646 w 1954"/>
              <a:gd name="T53" fmla="*/ 2147483646 h 2325"/>
              <a:gd name="T54" fmla="*/ 2147483646 w 1954"/>
              <a:gd name="T55" fmla="*/ 2147483646 h 2325"/>
              <a:gd name="T56" fmla="*/ 2147483646 w 1954"/>
              <a:gd name="T57" fmla="*/ 2147483646 h 2325"/>
              <a:gd name="T58" fmla="*/ 2147483646 w 1954"/>
              <a:gd name="T59" fmla="*/ 2147483646 h 2325"/>
              <a:gd name="T60" fmla="*/ 2147483646 w 1954"/>
              <a:gd name="T61" fmla="*/ 2147483646 h 2325"/>
              <a:gd name="T62" fmla="*/ 2147483646 w 1954"/>
              <a:gd name="T63" fmla="*/ 2147483646 h 2325"/>
              <a:gd name="T64" fmla="*/ 2147483646 w 1954"/>
              <a:gd name="T65" fmla="*/ 2147483646 h 2325"/>
              <a:gd name="T66" fmla="*/ 2147483646 w 1954"/>
              <a:gd name="T67" fmla="*/ 2147483646 h 2325"/>
              <a:gd name="T68" fmla="*/ 2147483646 w 1954"/>
              <a:gd name="T69" fmla="*/ 2147483646 h 2325"/>
              <a:gd name="T70" fmla="*/ 2147483646 w 1954"/>
              <a:gd name="T71" fmla="*/ 2147483646 h 2325"/>
              <a:gd name="T72" fmla="*/ 2147483646 w 1954"/>
              <a:gd name="T73" fmla="*/ 2147483646 h 2325"/>
              <a:gd name="T74" fmla="*/ 2147483646 w 1954"/>
              <a:gd name="T75" fmla="*/ 2147483646 h 2325"/>
              <a:gd name="T76" fmla="*/ 2147483646 w 1954"/>
              <a:gd name="T77" fmla="*/ 2147483646 h 2325"/>
              <a:gd name="T78" fmla="*/ 2147483646 w 1954"/>
              <a:gd name="T79" fmla="*/ 2147483646 h 2325"/>
              <a:gd name="T80" fmla="*/ 2147483646 w 1954"/>
              <a:gd name="T81" fmla="*/ 2147483646 h 2325"/>
              <a:gd name="T82" fmla="*/ 2147483646 w 1954"/>
              <a:gd name="T83" fmla="*/ 2147483646 h 2325"/>
              <a:gd name="T84" fmla="*/ 2147483646 w 1954"/>
              <a:gd name="T85" fmla="*/ 2147483646 h 2325"/>
              <a:gd name="T86" fmla="*/ 2147483646 w 1954"/>
              <a:gd name="T87" fmla="*/ 2147483646 h 2325"/>
              <a:gd name="T88" fmla="*/ 2147483646 w 1954"/>
              <a:gd name="T89" fmla="*/ 2147483646 h 2325"/>
              <a:gd name="T90" fmla="*/ 2147483646 w 1954"/>
              <a:gd name="T91" fmla="*/ 2147483646 h 2325"/>
              <a:gd name="T92" fmla="*/ 2147483646 w 1954"/>
              <a:gd name="T93" fmla="*/ 2147483646 h 2325"/>
              <a:gd name="T94" fmla="*/ 2147483646 w 1954"/>
              <a:gd name="T95" fmla="*/ 2147483646 h 2325"/>
              <a:gd name="T96" fmla="*/ 2147483646 w 1954"/>
              <a:gd name="T97" fmla="*/ 2147483646 h 2325"/>
              <a:gd name="T98" fmla="*/ 2147483646 w 1954"/>
              <a:gd name="T99" fmla="*/ 2147483646 h 2325"/>
              <a:gd name="T100" fmla="*/ 2147483646 w 1954"/>
              <a:gd name="T101" fmla="*/ 2147483646 h 2325"/>
              <a:gd name="T102" fmla="*/ 466194323 w 1954"/>
              <a:gd name="T103" fmla="*/ 2147483646 h 2325"/>
              <a:gd name="T104" fmla="*/ 2147483646 w 1954"/>
              <a:gd name="T105" fmla="*/ 2147483646 h 2325"/>
              <a:gd name="T106" fmla="*/ 2147483646 w 1954"/>
              <a:gd name="T107" fmla="*/ 2147483646 h 2325"/>
              <a:gd name="T108" fmla="*/ 2147483646 w 1954"/>
              <a:gd name="T109" fmla="*/ 2147483646 h 2325"/>
              <a:gd name="T110" fmla="*/ 2147483646 w 1954"/>
              <a:gd name="T111" fmla="*/ 2147483646 h 23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954" h="2325">
                <a:moveTo>
                  <a:pt x="1315" y="2248"/>
                </a:moveTo>
                <a:lnTo>
                  <a:pt x="1315" y="2248"/>
                </a:lnTo>
                <a:cubicBezTo>
                  <a:pt x="1315" y="2286"/>
                  <a:pt x="1277" y="2324"/>
                  <a:pt x="1229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696" y="2324"/>
                  <a:pt x="657" y="2286"/>
                  <a:pt x="657" y="2248"/>
                </a:cubicBezTo>
                <a:cubicBezTo>
                  <a:pt x="657" y="2200"/>
                  <a:pt x="696" y="2162"/>
                  <a:pt x="743" y="2162"/>
                </a:cubicBezTo>
                <a:cubicBezTo>
                  <a:pt x="1229" y="2162"/>
                  <a:pt x="1229" y="2162"/>
                  <a:pt x="1229" y="2162"/>
                </a:cubicBezTo>
                <a:cubicBezTo>
                  <a:pt x="1277" y="2162"/>
                  <a:pt x="1315" y="2200"/>
                  <a:pt x="1315" y="2248"/>
                </a:cubicBezTo>
                <a:close/>
                <a:moveTo>
                  <a:pt x="1315" y="2038"/>
                </a:moveTo>
                <a:lnTo>
                  <a:pt x="1315" y="2038"/>
                </a:lnTo>
                <a:cubicBezTo>
                  <a:pt x="1315" y="1990"/>
                  <a:pt x="1277" y="1952"/>
                  <a:pt x="1229" y="1952"/>
                </a:cubicBezTo>
                <a:cubicBezTo>
                  <a:pt x="743" y="1952"/>
                  <a:pt x="743" y="1952"/>
                  <a:pt x="743" y="1952"/>
                </a:cubicBezTo>
                <a:cubicBezTo>
                  <a:pt x="696" y="1952"/>
                  <a:pt x="657" y="1990"/>
                  <a:pt x="657" y="2038"/>
                </a:cubicBezTo>
                <a:cubicBezTo>
                  <a:pt x="657" y="2076"/>
                  <a:pt x="696" y="2114"/>
                  <a:pt x="743" y="2114"/>
                </a:cubicBezTo>
                <a:cubicBezTo>
                  <a:pt x="1229" y="2114"/>
                  <a:pt x="1229" y="2114"/>
                  <a:pt x="1229" y="2114"/>
                </a:cubicBezTo>
                <a:cubicBezTo>
                  <a:pt x="1277" y="2114"/>
                  <a:pt x="1315" y="2076"/>
                  <a:pt x="1315" y="2038"/>
                </a:cubicBezTo>
                <a:close/>
                <a:moveTo>
                  <a:pt x="1057" y="1143"/>
                </a:moveTo>
                <a:lnTo>
                  <a:pt x="1057" y="1143"/>
                </a:lnTo>
                <a:cubicBezTo>
                  <a:pt x="962" y="1143"/>
                  <a:pt x="962" y="1143"/>
                  <a:pt x="962" y="1143"/>
                </a:cubicBezTo>
                <a:cubicBezTo>
                  <a:pt x="905" y="1143"/>
                  <a:pt x="905" y="1143"/>
                  <a:pt x="905" y="1143"/>
                </a:cubicBezTo>
                <a:cubicBezTo>
                  <a:pt x="905" y="1905"/>
                  <a:pt x="905" y="1905"/>
                  <a:pt x="905" y="1905"/>
                </a:cubicBezTo>
                <a:cubicBezTo>
                  <a:pt x="934" y="1905"/>
                  <a:pt x="953" y="1905"/>
                  <a:pt x="981" y="1905"/>
                </a:cubicBezTo>
                <a:lnTo>
                  <a:pt x="991" y="1905"/>
                </a:lnTo>
                <a:cubicBezTo>
                  <a:pt x="1010" y="1905"/>
                  <a:pt x="1038" y="1905"/>
                  <a:pt x="1057" y="1905"/>
                </a:cubicBezTo>
                <a:lnTo>
                  <a:pt x="1057" y="1143"/>
                </a:lnTo>
                <a:close/>
                <a:moveTo>
                  <a:pt x="714" y="838"/>
                </a:moveTo>
                <a:lnTo>
                  <a:pt x="714" y="838"/>
                </a:lnTo>
                <a:cubicBezTo>
                  <a:pt x="648" y="838"/>
                  <a:pt x="600" y="886"/>
                  <a:pt x="600" y="952"/>
                </a:cubicBezTo>
                <a:cubicBezTo>
                  <a:pt x="600" y="1019"/>
                  <a:pt x="648" y="1067"/>
                  <a:pt x="714" y="1067"/>
                </a:cubicBezTo>
                <a:cubicBezTo>
                  <a:pt x="829" y="1067"/>
                  <a:pt x="829" y="1067"/>
                  <a:pt x="829" y="1067"/>
                </a:cubicBezTo>
                <a:cubicBezTo>
                  <a:pt x="829" y="952"/>
                  <a:pt x="829" y="952"/>
                  <a:pt x="829" y="952"/>
                </a:cubicBezTo>
                <a:cubicBezTo>
                  <a:pt x="829" y="886"/>
                  <a:pt x="781" y="838"/>
                  <a:pt x="714" y="838"/>
                </a:cubicBezTo>
                <a:close/>
                <a:moveTo>
                  <a:pt x="1372" y="952"/>
                </a:moveTo>
                <a:lnTo>
                  <a:pt x="1372" y="952"/>
                </a:lnTo>
                <a:cubicBezTo>
                  <a:pt x="1372" y="886"/>
                  <a:pt x="1315" y="838"/>
                  <a:pt x="1257" y="838"/>
                </a:cubicBezTo>
                <a:cubicBezTo>
                  <a:pt x="1191" y="838"/>
                  <a:pt x="1134" y="886"/>
                  <a:pt x="1134" y="952"/>
                </a:cubicBezTo>
                <a:cubicBezTo>
                  <a:pt x="1134" y="1067"/>
                  <a:pt x="1134" y="1067"/>
                  <a:pt x="1134" y="1067"/>
                </a:cubicBezTo>
                <a:cubicBezTo>
                  <a:pt x="1257" y="1067"/>
                  <a:pt x="1257" y="1067"/>
                  <a:pt x="1257" y="1067"/>
                </a:cubicBezTo>
                <a:cubicBezTo>
                  <a:pt x="1315" y="1067"/>
                  <a:pt x="1372" y="1019"/>
                  <a:pt x="1372" y="952"/>
                </a:cubicBezTo>
                <a:close/>
                <a:moveTo>
                  <a:pt x="1629" y="743"/>
                </a:moveTo>
                <a:lnTo>
                  <a:pt x="1629" y="743"/>
                </a:lnTo>
                <a:cubicBezTo>
                  <a:pt x="1572" y="533"/>
                  <a:pt x="1324" y="314"/>
                  <a:pt x="981" y="314"/>
                </a:cubicBezTo>
                <a:cubicBezTo>
                  <a:pt x="638" y="314"/>
                  <a:pt x="391" y="533"/>
                  <a:pt x="343" y="743"/>
                </a:cubicBezTo>
                <a:cubicBezTo>
                  <a:pt x="295" y="895"/>
                  <a:pt x="333" y="1047"/>
                  <a:pt x="410" y="1190"/>
                </a:cubicBezTo>
                <a:cubicBezTo>
                  <a:pt x="476" y="1324"/>
                  <a:pt x="553" y="1438"/>
                  <a:pt x="610" y="1571"/>
                </a:cubicBezTo>
                <a:cubicBezTo>
                  <a:pt x="638" y="1638"/>
                  <a:pt x="657" y="1743"/>
                  <a:pt x="667" y="1819"/>
                </a:cubicBezTo>
                <a:cubicBezTo>
                  <a:pt x="686" y="1886"/>
                  <a:pt x="705" y="1905"/>
                  <a:pt x="781" y="1905"/>
                </a:cubicBezTo>
                <a:cubicBezTo>
                  <a:pt x="800" y="1905"/>
                  <a:pt x="819" y="1905"/>
                  <a:pt x="829" y="1905"/>
                </a:cubicBezTo>
                <a:cubicBezTo>
                  <a:pt x="829" y="1143"/>
                  <a:pt x="829" y="1143"/>
                  <a:pt x="829" y="1143"/>
                </a:cubicBezTo>
                <a:cubicBezTo>
                  <a:pt x="714" y="1143"/>
                  <a:pt x="714" y="1143"/>
                  <a:pt x="714" y="1143"/>
                </a:cubicBezTo>
                <a:cubicBezTo>
                  <a:pt x="667" y="1143"/>
                  <a:pt x="610" y="1124"/>
                  <a:pt x="581" y="1085"/>
                </a:cubicBezTo>
                <a:cubicBezTo>
                  <a:pt x="543" y="1057"/>
                  <a:pt x="524" y="1009"/>
                  <a:pt x="524" y="952"/>
                </a:cubicBezTo>
                <a:cubicBezTo>
                  <a:pt x="524" y="905"/>
                  <a:pt x="543" y="857"/>
                  <a:pt x="581" y="819"/>
                </a:cubicBezTo>
                <a:cubicBezTo>
                  <a:pt x="610" y="781"/>
                  <a:pt x="667" y="762"/>
                  <a:pt x="714" y="762"/>
                </a:cubicBezTo>
                <a:cubicBezTo>
                  <a:pt x="819" y="762"/>
                  <a:pt x="905" y="847"/>
                  <a:pt x="905" y="952"/>
                </a:cubicBezTo>
                <a:cubicBezTo>
                  <a:pt x="905" y="1067"/>
                  <a:pt x="905" y="1067"/>
                  <a:pt x="905" y="1067"/>
                </a:cubicBezTo>
                <a:cubicBezTo>
                  <a:pt x="962" y="1067"/>
                  <a:pt x="962" y="1067"/>
                  <a:pt x="962" y="1067"/>
                </a:cubicBezTo>
                <a:cubicBezTo>
                  <a:pt x="1057" y="1067"/>
                  <a:pt x="1057" y="1067"/>
                  <a:pt x="1057" y="1067"/>
                </a:cubicBezTo>
                <a:cubicBezTo>
                  <a:pt x="1057" y="952"/>
                  <a:pt x="1057" y="952"/>
                  <a:pt x="1057" y="952"/>
                </a:cubicBezTo>
                <a:cubicBezTo>
                  <a:pt x="1057" y="905"/>
                  <a:pt x="1086" y="857"/>
                  <a:pt x="1115" y="819"/>
                </a:cubicBezTo>
                <a:cubicBezTo>
                  <a:pt x="1153" y="781"/>
                  <a:pt x="1200" y="762"/>
                  <a:pt x="1257" y="762"/>
                </a:cubicBezTo>
                <a:cubicBezTo>
                  <a:pt x="1305" y="762"/>
                  <a:pt x="1353" y="781"/>
                  <a:pt x="1391" y="819"/>
                </a:cubicBezTo>
                <a:cubicBezTo>
                  <a:pt x="1429" y="857"/>
                  <a:pt x="1448" y="905"/>
                  <a:pt x="1448" y="952"/>
                </a:cubicBezTo>
                <a:cubicBezTo>
                  <a:pt x="1448" y="1009"/>
                  <a:pt x="1429" y="1057"/>
                  <a:pt x="1391" y="1085"/>
                </a:cubicBezTo>
                <a:cubicBezTo>
                  <a:pt x="1353" y="1124"/>
                  <a:pt x="1305" y="1143"/>
                  <a:pt x="1257" y="1143"/>
                </a:cubicBezTo>
                <a:cubicBezTo>
                  <a:pt x="1134" y="1143"/>
                  <a:pt x="1134" y="1143"/>
                  <a:pt x="1134" y="1143"/>
                </a:cubicBezTo>
                <a:cubicBezTo>
                  <a:pt x="1134" y="1905"/>
                  <a:pt x="1134" y="1905"/>
                  <a:pt x="1134" y="1905"/>
                </a:cubicBezTo>
                <a:cubicBezTo>
                  <a:pt x="1153" y="1905"/>
                  <a:pt x="1172" y="1905"/>
                  <a:pt x="1181" y="1905"/>
                </a:cubicBezTo>
                <a:cubicBezTo>
                  <a:pt x="1257" y="1905"/>
                  <a:pt x="1286" y="1886"/>
                  <a:pt x="1295" y="1819"/>
                </a:cubicBezTo>
                <a:cubicBezTo>
                  <a:pt x="1315" y="1743"/>
                  <a:pt x="1324" y="1638"/>
                  <a:pt x="1362" y="1571"/>
                </a:cubicBezTo>
                <a:cubicBezTo>
                  <a:pt x="1419" y="1438"/>
                  <a:pt x="1486" y="1324"/>
                  <a:pt x="1553" y="1190"/>
                </a:cubicBezTo>
                <a:cubicBezTo>
                  <a:pt x="1629" y="1047"/>
                  <a:pt x="1667" y="895"/>
                  <a:pt x="1629" y="743"/>
                </a:cubicBezTo>
                <a:close/>
                <a:moveTo>
                  <a:pt x="1057" y="67"/>
                </a:moveTo>
                <a:lnTo>
                  <a:pt x="1057" y="67"/>
                </a:lnTo>
                <a:cubicBezTo>
                  <a:pt x="1057" y="28"/>
                  <a:pt x="1019" y="0"/>
                  <a:pt x="981" y="0"/>
                </a:cubicBezTo>
                <a:cubicBezTo>
                  <a:pt x="943" y="0"/>
                  <a:pt x="914" y="28"/>
                  <a:pt x="914" y="67"/>
                </a:cubicBezTo>
                <a:cubicBezTo>
                  <a:pt x="914" y="200"/>
                  <a:pt x="914" y="200"/>
                  <a:pt x="914" y="200"/>
                </a:cubicBezTo>
                <a:cubicBezTo>
                  <a:pt x="914" y="238"/>
                  <a:pt x="943" y="276"/>
                  <a:pt x="981" y="276"/>
                </a:cubicBezTo>
                <a:cubicBezTo>
                  <a:pt x="1019" y="276"/>
                  <a:pt x="1057" y="238"/>
                  <a:pt x="1057" y="200"/>
                </a:cubicBezTo>
                <a:lnTo>
                  <a:pt x="1057" y="67"/>
                </a:lnTo>
                <a:close/>
                <a:moveTo>
                  <a:pt x="1448" y="190"/>
                </a:moveTo>
                <a:lnTo>
                  <a:pt x="1448" y="190"/>
                </a:lnTo>
                <a:cubicBezTo>
                  <a:pt x="1467" y="152"/>
                  <a:pt x="1458" y="105"/>
                  <a:pt x="1419" y="85"/>
                </a:cubicBezTo>
                <a:cubicBezTo>
                  <a:pt x="1381" y="76"/>
                  <a:pt x="1343" y="85"/>
                  <a:pt x="1324" y="114"/>
                </a:cubicBezTo>
                <a:cubicBezTo>
                  <a:pt x="1257" y="238"/>
                  <a:pt x="1257" y="238"/>
                  <a:pt x="1257" y="238"/>
                </a:cubicBezTo>
                <a:cubicBezTo>
                  <a:pt x="1238" y="266"/>
                  <a:pt x="1257" y="314"/>
                  <a:pt x="1286" y="333"/>
                </a:cubicBezTo>
                <a:cubicBezTo>
                  <a:pt x="1324" y="352"/>
                  <a:pt x="1362" y="333"/>
                  <a:pt x="1381" y="305"/>
                </a:cubicBezTo>
                <a:lnTo>
                  <a:pt x="1448" y="190"/>
                </a:lnTo>
                <a:close/>
                <a:moveTo>
                  <a:pt x="1734" y="419"/>
                </a:moveTo>
                <a:lnTo>
                  <a:pt x="1734" y="419"/>
                </a:lnTo>
                <a:cubicBezTo>
                  <a:pt x="1762" y="390"/>
                  <a:pt x="1772" y="343"/>
                  <a:pt x="1743" y="314"/>
                </a:cubicBezTo>
                <a:cubicBezTo>
                  <a:pt x="1714" y="285"/>
                  <a:pt x="1676" y="285"/>
                  <a:pt x="1648" y="305"/>
                </a:cubicBezTo>
                <a:cubicBezTo>
                  <a:pt x="1543" y="400"/>
                  <a:pt x="1543" y="400"/>
                  <a:pt x="1543" y="400"/>
                </a:cubicBezTo>
                <a:cubicBezTo>
                  <a:pt x="1515" y="419"/>
                  <a:pt x="1515" y="466"/>
                  <a:pt x="1543" y="495"/>
                </a:cubicBezTo>
                <a:cubicBezTo>
                  <a:pt x="1562" y="524"/>
                  <a:pt x="1610" y="524"/>
                  <a:pt x="1638" y="505"/>
                </a:cubicBezTo>
                <a:lnTo>
                  <a:pt x="1734" y="419"/>
                </a:lnTo>
                <a:close/>
                <a:moveTo>
                  <a:pt x="1886" y="762"/>
                </a:moveTo>
                <a:lnTo>
                  <a:pt x="1886" y="762"/>
                </a:lnTo>
                <a:cubicBezTo>
                  <a:pt x="1924" y="752"/>
                  <a:pt x="1953" y="714"/>
                  <a:pt x="1943" y="676"/>
                </a:cubicBezTo>
                <a:cubicBezTo>
                  <a:pt x="1943" y="638"/>
                  <a:pt x="1905" y="619"/>
                  <a:pt x="1867" y="619"/>
                </a:cubicBezTo>
                <a:cubicBezTo>
                  <a:pt x="1734" y="647"/>
                  <a:pt x="1734" y="647"/>
                  <a:pt x="1734" y="647"/>
                </a:cubicBezTo>
                <a:cubicBezTo>
                  <a:pt x="1696" y="657"/>
                  <a:pt x="1676" y="686"/>
                  <a:pt x="1676" y="733"/>
                </a:cubicBezTo>
                <a:cubicBezTo>
                  <a:pt x="1686" y="771"/>
                  <a:pt x="1724" y="790"/>
                  <a:pt x="1762" y="790"/>
                </a:cubicBezTo>
                <a:lnTo>
                  <a:pt x="1886" y="762"/>
                </a:lnTo>
                <a:close/>
                <a:moveTo>
                  <a:pt x="1857" y="1143"/>
                </a:moveTo>
                <a:lnTo>
                  <a:pt x="1857" y="1143"/>
                </a:lnTo>
                <a:cubicBezTo>
                  <a:pt x="1896" y="1152"/>
                  <a:pt x="1934" y="1124"/>
                  <a:pt x="1943" y="1085"/>
                </a:cubicBezTo>
                <a:cubicBezTo>
                  <a:pt x="1953" y="1047"/>
                  <a:pt x="1924" y="1009"/>
                  <a:pt x="1886" y="1000"/>
                </a:cubicBezTo>
                <a:cubicBezTo>
                  <a:pt x="1762" y="981"/>
                  <a:pt x="1762" y="981"/>
                  <a:pt x="1762" y="981"/>
                </a:cubicBezTo>
                <a:cubicBezTo>
                  <a:pt x="1724" y="971"/>
                  <a:pt x="1686" y="990"/>
                  <a:pt x="1676" y="1028"/>
                </a:cubicBezTo>
                <a:cubicBezTo>
                  <a:pt x="1667" y="1067"/>
                  <a:pt x="1696" y="1105"/>
                  <a:pt x="1734" y="1114"/>
                </a:cubicBezTo>
                <a:lnTo>
                  <a:pt x="1857" y="1143"/>
                </a:lnTo>
                <a:close/>
                <a:moveTo>
                  <a:pt x="572" y="305"/>
                </a:moveTo>
                <a:lnTo>
                  <a:pt x="572" y="305"/>
                </a:lnTo>
                <a:cubicBezTo>
                  <a:pt x="591" y="333"/>
                  <a:pt x="638" y="352"/>
                  <a:pt x="667" y="333"/>
                </a:cubicBezTo>
                <a:cubicBezTo>
                  <a:pt x="705" y="314"/>
                  <a:pt x="714" y="266"/>
                  <a:pt x="696" y="238"/>
                </a:cubicBezTo>
                <a:cubicBezTo>
                  <a:pt x="638" y="114"/>
                  <a:pt x="638" y="114"/>
                  <a:pt x="638" y="114"/>
                </a:cubicBezTo>
                <a:cubicBezTo>
                  <a:pt x="619" y="85"/>
                  <a:pt x="572" y="76"/>
                  <a:pt x="543" y="85"/>
                </a:cubicBezTo>
                <a:cubicBezTo>
                  <a:pt x="505" y="105"/>
                  <a:pt x="495" y="152"/>
                  <a:pt x="515" y="190"/>
                </a:cubicBezTo>
                <a:lnTo>
                  <a:pt x="572" y="305"/>
                </a:lnTo>
                <a:close/>
                <a:moveTo>
                  <a:pt x="324" y="505"/>
                </a:moveTo>
                <a:lnTo>
                  <a:pt x="324" y="505"/>
                </a:lnTo>
                <a:cubicBezTo>
                  <a:pt x="353" y="524"/>
                  <a:pt x="391" y="524"/>
                  <a:pt x="419" y="495"/>
                </a:cubicBezTo>
                <a:cubicBezTo>
                  <a:pt x="448" y="466"/>
                  <a:pt x="438" y="419"/>
                  <a:pt x="410" y="400"/>
                </a:cubicBezTo>
                <a:cubicBezTo>
                  <a:pt x="315" y="305"/>
                  <a:pt x="315" y="305"/>
                  <a:pt x="315" y="305"/>
                </a:cubicBezTo>
                <a:cubicBezTo>
                  <a:pt x="286" y="285"/>
                  <a:pt x="238" y="285"/>
                  <a:pt x="219" y="314"/>
                </a:cubicBezTo>
                <a:cubicBezTo>
                  <a:pt x="191" y="343"/>
                  <a:pt x="191" y="390"/>
                  <a:pt x="219" y="419"/>
                </a:cubicBezTo>
                <a:lnTo>
                  <a:pt x="324" y="505"/>
                </a:lnTo>
                <a:close/>
                <a:moveTo>
                  <a:pt x="200" y="790"/>
                </a:moveTo>
                <a:lnTo>
                  <a:pt x="200" y="790"/>
                </a:lnTo>
                <a:cubicBezTo>
                  <a:pt x="238" y="790"/>
                  <a:pt x="276" y="771"/>
                  <a:pt x="276" y="733"/>
                </a:cubicBezTo>
                <a:cubicBezTo>
                  <a:pt x="286" y="686"/>
                  <a:pt x="257" y="657"/>
                  <a:pt x="219" y="647"/>
                </a:cubicBezTo>
                <a:cubicBezTo>
                  <a:pt x="95" y="619"/>
                  <a:pt x="95" y="619"/>
                  <a:pt x="95" y="619"/>
                </a:cubicBezTo>
                <a:cubicBezTo>
                  <a:pt x="57" y="619"/>
                  <a:pt x="19" y="638"/>
                  <a:pt x="10" y="676"/>
                </a:cubicBezTo>
                <a:cubicBezTo>
                  <a:pt x="0" y="714"/>
                  <a:pt x="29" y="752"/>
                  <a:pt x="67" y="762"/>
                </a:cubicBezTo>
                <a:lnTo>
                  <a:pt x="200" y="790"/>
                </a:lnTo>
                <a:close/>
                <a:moveTo>
                  <a:pt x="229" y="1114"/>
                </a:moveTo>
                <a:lnTo>
                  <a:pt x="229" y="1114"/>
                </a:lnTo>
                <a:cubicBezTo>
                  <a:pt x="267" y="1105"/>
                  <a:pt x="295" y="1067"/>
                  <a:pt x="286" y="1028"/>
                </a:cubicBezTo>
                <a:cubicBezTo>
                  <a:pt x="276" y="990"/>
                  <a:pt x="238" y="971"/>
                  <a:pt x="200" y="981"/>
                </a:cubicBezTo>
                <a:cubicBezTo>
                  <a:pt x="76" y="1000"/>
                  <a:pt x="76" y="1000"/>
                  <a:pt x="76" y="1000"/>
                </a:cubicBezTo>
                <a:cubicBezTo>
                  <a:pt x="38" y="1009"/>
                  <a:pt x="10" y="1047"/>
                  <a:pt x="19" y="1085"/>
                </a:cubicBezTo>
                <a:cubicBezTo>
                  <a:pt x="29" y="1124"/>
                  <a:pt x="57" y="1152"/>
                  <a:pt x="105" y="1143"/>
                </a:cubicBezTo>
                <a:lnTo>
                  <a:pt x="229" y="1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08" name="Freeform 11">
            <a:extLst>
              <a:ext uri="{FF2B5EF4-FFF2-40B4-BE49-F238E27FC236}">
                <a16:creationId xmlns:a16="http://schemas.microsoft.com/office/drawing/2014/main" id="{AD1C9913-E1E1-8376-D2D4-04CB3569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59" y="4804907"/>
            <a:ext cx="457696" cy="293107"/>
          </a:xfrm>
          <a:custGeom>
            <a:avLst/>
            <a:gdLst>
              <a:gd name="T0" fmla="*/ 2147483646 w 2783"/>
              <a:gd name="T1" fmla="*/ 2147483646 h 1858"/>
              <a:gd name="T2" fmla="*/ 2147483646 w 2783"/>
              <a:gd name="T3" fmla="*/ 2147483646 h 1858"/>
              <a:gd name="T4" fmla="*/ 2147483646 w 2783"/>
              <a:gd name="T5" fmla="*/ 2147483646 h 1858"/>
              <a:gd name="T6" fmla="*/ 2147483646 w 2783"/>
              <a:gd name="T7" fmla="*/ 2147483646 h 1858"/>
              <a:gd name="T8" fmla="*/ 2147483646 w 2783"/>
              <a:gd name="T9" fmla="*/ 0 h 1858"/>
              <a:gd name="T10" fmla="*/ 2147483646 w 2783"/>
              <a:gd name="T11" fmla="*/ 2147483646 h 1858"/>
              <a:gd name="T12" fmla="*/ 2147483646 w 2783"/>
              <a:gd name="T13" fmla="*/ 2147483646 h 1858"/>
              <a:gd name="T14" fmla="*/ 2147483646 w 2783"/>
              <a:gd name="T15" fmla="*/ 2147483646 h 1858"/>
              <a:gd name="T16" fmla="*/ 0 w 2783"/>
              <a:gd name="T17" fmla="*/ 2147483646 h 1858"/>
              <a:gd name="T18" fmla="*/ 2147483646 w 2783"/>
              <a:gd name="T19" fmla="*/ 2147483646 h 1858"/>
              <a:gd name="T20" fmla="*/ 2147483646 w 2783"/>
              <a:gd name="T21" fmla="*/ 2147483646 h 1858"/>
              <a:gd name="T22" fmla="*/ 2147483646 w 2783"/>
              <a:gd name="T23" fmla="*/ 2147483646 h 1858"/>
              <a:gd name="T24" fmla="*/ 0 w 2783"/>
              <a:gd name="T25" fmla="*/ 2147483646 h 1858"/>
              <a:gd name="T26" fmla="*/ 2147483646 w 2783"/>
              <a:gd name="T27" fmla="*/ 2147483646 h 1858"/>
              <a:gd name="T28" fmla="*/ 2147483646 w 2783"/>
              <a:gd name="T29" fmla="*/ 2147483646 h 1858"/>
              <a:gd name="T30" fmla="*/ 2147483646 w 2783"/>
              <a:gd name="T31" fmla="*/ 2147483646 h 1858"/>
              <a:gd name="T32" fmla="*/ 2147483646 w 2783"/>
              <a:gd name="T33" fmla="*/ 2147483646 h 1858"/>
              <a:gd name="T34" fmla="*/ 2147483646 w 2783"/>
              <a:gd name="T35" fmla="*/ 2147483646 h 1858"/>
              <a:gd name="T36" fmla="*/ 2147483646 w 2783"/>
              <a:gd name="T37" fmla="*/ 2147483646 h 1858"/>
              <a:gd name="T38" fmla="*/ 2147483646 w 2783"/>
              <a:gd name="T39" fmla="*/ 2147483646 h 1858"/>
              <a:gd name="T40" fmla="*/ 2147483646 w 2783"/>
              <a:gd name="T41" fmla="*/ 2147483646 h 1858"/>
              <a:gd name="T42" fmla="*/ 2147483646 w 2783"/>
              <a:gd name="T43" fmla="*/ 2147483646 h 1858"/>
              <a:gd name="T44" fmla="*/ 2147483646 w 2783"/>
              <a:gd name="T45" fmla="*/ 2147483646 h 1858"/>
              <a:gd name="T46" fmla="*/ 2147483646 w 2783"/>
              <a:gd name="T47" fmla="*/ 2147483646 h 1858"/>
              <a:gd name="T48" fmla="*/ 2147483646 w 2783"/>
              <a:gd name="T49" fmla="*/ 2147483646 h 1858"/>
              <a:gd name="T50" fmla="*/ 2147483646 w 2783"/>
              <a:gd name="T51" fmla="*/ 2147483646 h 1858"/>
              <a:gd name="T52" fmla="*/ 2147483646 w 2783"/>
              <a:gd name="T53" fmla="*/ 2147483646 h 1858"/>
              <a:gd name="T54" fmla="*/ 2147483646 w 2783"/>
              <a:gd name="T55" fmla="*/ 2147483646 h 1858"/>
              <a:gd name="T56" fmla="*/ 2147483646 w 2783"/>
              <a:gd name="T57" fmla="*/ 2147483646 h 1858"/>
              <a:gd name="T58" fmla="*/ 2147483646 w 2783"/>
              <a:gd name="T59" fmla="*/ 2147483646 h 1858"/>
              <a:gd name="T60" fmla="*/ 2147483646 w 2783"/>
              <a:gd name="T61" fmla="*/ 2147483646 h 1858"/>
              <a:gd name="T62" fmla="*/ 2147483646 w 2783"/>
              <a:gd name="T63" fmla="*/ 2147483646 h 1858"/>
              <a:gd name="T64" fmla="*/ 2147483646 w 2783"/>
              <a:gd name="T65" fmla="*/ 2147483646 h 1858"/>
              <a:gd name="T66" fmla="*/ 2147483646 w 2783"/>
              <a:gd name="T67" fmla="*/ 2147483646 h 1858"/>
              <a:gd name="T68" fmla="*/ 2147483646 w 2783"/>
              <a:gd name="T69" fmla="*/ 2147483646 h 1858"/>
              <a:gd name="T70" fmla="*/ 2147483646 w 2783"/>
              <a:gd name="T71" fmla="*/ 2147483646 h 1858"/>
              <a:gd name="T72" fmla="*/ 2147483646 w 2783"/>
              <a:gd name="T73" fmla="*/ 2147483646 h 1858"/>
              <a:gd name="T74" fmla="*/ 2147483646 w 2783"/>
              <a:gd name="T75" fmla="*/ 2147483646 h 1858"/>
              <a:gd name="T76" fmla="*/ 2147483646 w 2783"/>
              <a:gd name="T77" fmla="*/ 2147483646 h 1858"/>
              <a:gd name="T78" fmla="*/ 2147483646 w 2783"/>
              <a:gd name="T79" fmla="*/ 2147483646 h 1858"/>
              <a:gd name="T80" fmla="*/ 2147483646 w 2783"/>
              <a:gd name="T81" fmla="*/ 2147483646 h 1858"/>
              <a:gd name="T82" fmla="*/ 2147483646 w 2783"/>
              <a:gd name="T83" fmla="*/ 2147483646 h 1858"/>
              <a:gd name="T84" fmla="*/ 2147483646 w 2783"/>
              <a:gd name="T85" fmla="*/ 2147483646 h 1858"/>
              <a:gd name="T86" fmla="*/ 2147483646 w 2783"/>
              <a:gd name="T87" fmla="*/ 2147483646 h 1858"/>
              <a:gd name="T88" fmla="*/ 2147483646 w 2783"/>
              <a:gd name="T89" fmla="*/ 2147483646 h 1858"/>
              <a:gd name="T90" fmla="*/ 2147483646 w 2783"/>
              <a:gd name="T91" fmla="*/ 2147483646 h 1858"/>
              <a:gd name="T92" fmla="*/ 2147483646 w 2783"/>
              <a:gd name="T93" fmla="*/ 2147483646 h 1858"/>
              <a:gd name="T94" fmla="*/ 2147483646 w 2783"/>
              <a:gd name="T95" fmla="*/ 2147483646 h 18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83" h="1858">
                <a:moveTo>
                  <a:pt x="2210" y="181"/>
                </a:moveTo>
                <a:lnTo>
                  <a:pt x="2210" y="181"/>
                </a:lnTo>
                <a:cubicBezTo>
                  <a:pt x="2467" y="818"/>
                  <a:pt x="2467" y="818"/>
                  <a:pt x="2467" y="818"/>
                </a:cubicBezTo>
                <a:cubicBezTo>
                  <a:pt x="2153" y="961"/>
                  <a:pt x="2153" y="961"/>
                  <a:pt x="2153" y="961"/>
                </a:cubicBezTo>
                <a:cubicBezTo>
                  <a:pt x="1982" y="809"/>
                  <a:pt x="1458" y="362"/>
                  <a:pt x="1410" y="362"/>
                </a:cubicBezTo>
                <a:cubicBezTo>
                  <a:pt x="1372" y="362"/>
                  <a:pt x="1210" y="419"/>
                  <a:pt x="1200" y="419"/>
                </a:cubicBezTo>
                <a:cubicBezTo>
                  <a:pt x="1191" y="419"/>
                  <a:pt x="1096" y="448"/>
                  <a:pt x="1010" y="448"/>
                </a:cubicBezTo>
                <a:cubicBezTo>
                  <a:pt x="972" y="448"/>
                  <a:pt x="943" y="448"/>
                  <a:pt x="924" y="429"/>
                </a:cubicBezTo>
                <a:cubicBezTo>
                  <a:pt x="896" y="419"/>
                  <a:pt x="886" y="400"/>
                  <a:pt x="886" y="391"/>
                </a:cubicBezTo>
                <a:cubicBezTo>
                  <a:pt x="886" y="353"/>
                  <a:pt x="924" y="324"/>
                  <a:pt x="953" y="305"/>
                </a:cubicBezTo>
                <a:cubicBezTo>
                  <a:pt x="1086" y="238"/>
                  <a:pt x="1448" y="95"/>
                  <a:pt x="1486" y="95"/>
                </a:cubicBezTo>
                <a:cubicBezTo>
                  <a:pt x="1496" y="95"/>
                  <a:pt x="1496" y="95"/>
                  <a:pt x="1496" y="95"/>
                </a:cubicBezTo>
                <a:cubicBezTo>
                  <a:pt x="1581" y="95"/>
                  <a:pt x="2143" y="172"/>
                  <a:pt x="2210" y="181"/>
                </a:cubicBezTo>
                <a:close/>
                <a:moveTo>
                  <a:pt x="2439" y="0"/>
                </a:moveTo>
                <a:lnTo>
                  <a:pt x="2439" y="0"/>
                </a:lnTo>
                <a:cubicBezTo>
                  <a:pt x="2429" y="0"/>
                  <a:pt x="2420" y="0"/>
                  <a:pt x="2410" y="0"/>
                </a:cubicBezTo>
                <a:cubicBezTo>
                  <a:pt x="2305" y="48"/>
                  <a:pt x="2305" y="48"/>
                  <a:pt x="2305" y="48"/>
                </a:cubicBezTo>
                <a:cubicBezTo>
                  <a:pt x="2286" y="57"/>
                  <a:pt x="2277" y="67"/>
                  <a:pt x="2267" y="86"/>
                </a:cubicBezTo>
                <a:cubicBezTo>
                  <a:pt x="2258" y="105"/>
                  <a:pt x="2258" y="124"/>
                  <a:pt x="2267" y="143"/>
                </a:cubicBezTo>
                <a:cubicBezTo>
                  <a:pt x="2534" y="809"/>
                  <a:pt x="2534" y="809"/>
                  <a:pt x="2534" y="809"/>
                </a:cubicBezTo>
                <a:cubicBezTo>
                  <a:pt x="2553" y="847"/>
                  <a:pt x="2591" y="866"/>
                  <a:pt x="2629" y="856"/>
                </a:cubicBezTo>
                <a:cubicBezTo>
                  <a:pt x="2734" y="809"/>
                  <a:pt x="2734" y="809"/>
                  <a:pt x="2734" y="809"/>
                </a:cubicBezTo>
                <a:cubicBezTo>
                  <a:pt x="2753" y="809"/>
                  <a:pt x="2762" y="791"/>
                  <a:pt x="2772" y="772"/>
                </a:cubicBezTo>
                <a:cubicBezTo>
                  <a:pt x="2782" y="753"/>
                  <a:pt x="2782" y="734"/>
                  <a:pt x="2772" y="724"/>
                </a:cubicBezTo>
                <a:cubicBezTo>
                  <a:pt x="2506" y="48"/>
                  <a:pt x="2506" y="48"/>
                  <a:pt x="2506" y="48"/>
                </a:cubicBezTo>
                <a:cubicBezTo>
                  <a:pt x="2496" y="19"/>
                  <a:pt x="2467" y="0"/>
                  <a:pt x="2439" y="0"/>
                </a:cubicBezTo>
                <a:close/>
                <a:moveTo>
                  <a:pt x="0" y="923"/>
                </a:moveTo>
                <a:lnTo>
                  <a:pt x="0" y="923"/>
                </a:lnTo>
                <a:cubicBezTo>
                  <a:pt x="0" y="942"/>
                  <a:pt x="10" y="961"/>
                  <a:pt x="19" y="980"/>
                </a:cubicBezTo>
                <a:cubicBezTo>
                  <a:pt x="39" y="990"/>
                  <a:pt x="48" y="999"/>
                  <a:pt x="67" y="999"/>
                </a:cubicBezTo>
                <a:cubicBezTo>
                  <a:pt x="182" y="1009"/>
                  <a:pt x="182" y="1009"/>
                  <a:pt x="182" y="1009"/>
                </a:cubicBezTo>
                <a:cubicBezTo>
                  <a:pt x="229" y="1009"/>
                  <a:pt x="258" y="980"/>
                  <a:pt x="258" y="942"/>
                </a:cubicBezTo>
                <a:cubicBezTo>
                  <a:pt x="315" y="181"/>
                  <a:pt x="315" y="181"/>
                  <a:pt x="315" y="181"/>
                </a:cubicBezTo>
                <a:cubicBezTo>
                  <a:pt x="324" y="162"/>
                  <a:pt x="315" y="143"/>
                  <a:pt x="305" y="134"/>
                </a:cubicBezTo>
                <a:cubicBezTo>
                  <a:pt x="286" y="115"/>
                  <a:pt x="277" y="105"/>
                  <a:pt x="258" y="10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96" y="95"/>
                  <a:pt x="67" y="124"/>
                  <a:pt x="57" y="162"/>
                </a:cubicBezTo>
                <a:lnTo>
                  <a:pt x="0" y="923"/>
                </a:lnTo>
                <a:close/>
                <a:moveTo>
                  <a:pt x="1143" y="1600"/>
                </a:moveTo>
                <a:lnTo>
                  <a:pt x="1143" y="1600"/>
                </a:lnTo>
                <a:cubicBezTo>
                  <a:pt x="1143" y="1571"/>
                  <a:pt x="1124" y="1552"/>
                  <a:pt x="1105" y="1533"/>
                </a:cubicBezTo>
                <a:cubicBezTo>
                  <a:pt x="1058" y="1495"/>
                  <a:pt x="1000" y="1504"/>
                  <a:pt x="962" y="1552"/>
                </a:cubicBezTo>
                <a:cubicBezTo>
                  <a:pt x="905" y="1618"/>
                  <a:pt x="905" y="1618"/>
                  <a:pt x="905" y="1618"/>
                </a:cubicBezTo>
                <a:cubicBezTo>
                  <a:pt x="905" y="1628"/>
                  <a:pt x="905" y="1628"/>
                  <a:pt x="905" y="1628"/>
                </a:cubicBezTo>
                <a:cubicBezTo>
                  <a:pt x="858" y="1676"/>
                  <a:pt x="858" y="1676"/>
                  <a:pt x="858" y="1676"/>
                </a:cubicBezTo>
                <a:cubicBezTo>
                  <a:pt x="801" y="1752"/>
                  <a:pt x="858" y="1809"/>
                  <a:pt x="877" y="1828"/>
                </a:cubicBezTo>
                <a:cubicBezTo>
                  <a:pt x="896" y="1847"/>
                  <a:pt x="915" y="1857"/>
                  <a:pt x="934" y="1857"/>
                </a:cubicBezTo>
                <a:cubicBezTo>
                  <a:pt x="962" y="1857"/>
                  <a:pt x="991" y="1838"/>
                  <a:pt x="1020" y="1809"/>
                </a:cubicBezTo>
                <a:cubicBezTo>
                  <a:pt x="1096" y="1714"/>
                  <a:pt x="1096" y="1714"/>
                  <a:pt x="1096" y="1714"/>
                </a:cubicBezTo>
                <a:cubicBezTo>
                  <a:pt x="1115" y="1685"/>
                  <a:pt x="1115" y="1685"/>
                  <a:pt x="1115" y="1685"/>
                </a:cubicBezTo>
                <a:cubicBezTo>
                  <a:pt x="1143" y="1657"/>
                  <a:pt x="1153" y="1628"/>
                  <a:pt x="1143" y="1600"/>
                </a:cubicBezTo>
                <a:close/>
                <a:moveTo>
                  <a:pt x="601" y="1552"/>
                </a:moveTo>
                <a:lnTo>
                  <a:pt x="601" y="1552"/>
                </a:lnTo>
                <a:cubicBezTo>
                  <a:pt x="562" y="1600"/>
                  <a:pt x="572" y="1647"/>
                  <a:pt x="639" y="1695"/>
                </a:cubicBezTo>
                <a:cubicBezTo>
                  <a:pt x="686" y="1733"/>
                  <a:pt x="734" y="1723"/>
                  <a:pt x="781" y="1676"/>
                </a:cubicBezTo>
                <a:cubicBezTo>
                  <a:pt x="905" y="1514"/>
                  <a:pt x="905" y="1514"/>
                  <a:pt x="905" y="1514"/>
                </a:cubicBezTo>
                <a:cubicBezTo>
                  <a:pt x="972" y="1438"/>
                  <a:pt x="915" y="1380"/>
                  <a:pt x="886" y="1361"/>
                </a:cubicBezTo>
                <a:cubicBezTo>
                  <a:pt x="839" y="1323"/>
                  <a:pt x="791" y="1333"/>
                  <a:pt x="753" y="1380"/>
                </a:cubicBezTo>
                <a:cubicBezTo>
                  <a:pt x="677" y="1476"/>
                  <a:pt x="677" y="1476"/>
                  <a:pt x="677" y="1476"/>
                </a:cubicBezTo>
                <a:cubicBezTo>
                  <a:pt x="667" y="1485"/>
                  <a:pt x="667" y="1485"/>
                  <a:pt x="667" y="1485"/>
                </a:cubicBezTo>
                <a:lnTo>
                  <a:pt x="601" y="1552"/>
                </a:lnTo>
                <a:close/>
                <a:moveTo>
                  <a:pt x="410" y="1361"/>
                </a:moveTo>
                <a:lnTo>
                  <a:pt x="410" y="1361"/>
                </a:lnTo>
                <a:cubicBezTo>
                  <a:pt x="391" y="1390"/>
                  <a:pt x="381" y="1418"/>
                  <a:pt x="391" y="1447"/>
                </a:cubicBezTo>
                <a:cubicBezTo>
                  <a:pt x="391" y="1476"/>
                  <a:pt x="410" y="1495"/>
                  <a:pt x="429" y="1514"/>
                </a:cubicBezTo>
                <a:cubicBezTo>
                  <a:pt x="477" y="1552"/>
                  <a:pt x="524" y="1552"/>
                  <a:pt x="572" y="1495"/>
                </a:cubicBezTo>
                <a:cubicBezTo>
                  <a:pt x="715" y="1323"/>
                  <a:pt x="715" y="1323"/>
                  <a:pt x="715" y="1323"/>
                </a:cubicBezTo>
                <a:cubicBezTo>
                  <a:pt x="743" y="1295"/>
                  <a:pt x="743" y="1266"/>
                  <a:pt x="743" y="1237"/>
                </a:cubicBezTo>
                <a:cubicBezTo>
                  <a:pt x="734" y="1219"/>
                  <a:pt x="724" y="1190"/>
                  <a:pt x="696" y="1171"/>
                </a:cubicBezTo>
                <a:cubicBezTo>
                  <a:pt x="648" y="1133"/>
                  <a:pt x="601" y="1142"/>
                  <a:pt x="562" y="1190"/>
                </a:cubicBezTo>
                <a:cubicBezTo>
                  <a:pt x="486" y="1276"/>
                  <a:pt x="486" y="1276"/>
                  <a:pt x="486" y="1276"/>
                </a:cubicBezTo>
                <a:cubicBezTo>
                  <a:pt x="477" y="1285"/>
                  <a:pt x="477" y="1285"/>
                  <a:pt x="477" y="1285"/>
                </a:cubicBezTo>
                <a:lnTo>
                  <a:pt x="410" y="1361"/>
                </a:lnTo>
                <a:close/>
                <a:moveTo>
                  <a:pt x="381" y="1304"/>
                </a:moveTo>
                <a:lnTo>
                  <a:pt x="381" y="1304"/>
                </a:lnTo>
                <a:cubicBezTo>
                  <a:pt x="524" y="1133"/>
                  <a:pt x="524" y="1133"/>
                  <a:pt x="524" y="1133"/>
                </a:cubicBezTo>
                <a:cubicBezTo>
                  <a:pt x="591" y="1057"/>
                  <a:pt x="524" y="999"/>
                  <a:pt x="505" y="980"/>
                </a:cubicBezTo>
                <a:cubicBezTo>
                  <a:pt x="458" y="942"/>
                  <a:pt x="410" y="952"/>
                  <a:pt x="372" y="999"/>
                </a:cubicBezTo>
                <a:cubicBezTo>
                  <a:pt x="324" y="1066"/>
                  <a:pt x="324" y="1066"/>
                  <a:pt x="324" y="1066"/>
                </a:cubicBezTo>
                <a:cubicBezTo>
                  <a:pt x="315" y="1076"/>
                  <a:pt x="315" y="1076"/>
                  <a:pt x="315" y="1076"/>
                </a:cubicBezTo>
                <a:cubicBezTo>
                  <a:pt x="248" y="1152"/>
                  <a:pt x="248" y="1152"/>
                  <a:pt x="248" y="1152"/>
                </a:cubicBezTo>
                <a:cubicBezTo>
                  <a:pt x="220" y="1180"/>
                  <a:pt x="210" y="1199"/>
                  <a:pt x="210" y="1228"/>
                </a:cubicBezTo>
                <a:cubicBezTo>
                  <a:pt x="220" y="1257"/>
                  <a:pt x="239" y="1276"/>
                  <a:pt x="248" y="1285"/>
                </a:cubicBezTo>
                <a:cubicBezTo>
                  <a:pt x="267" y="1304"/>
                  <a:pt x="296" y="1323"/>
                  <a:pt x="324" y="1323"/>
                </a:cubicBezTo>
                <a:cubicBezTo>
                  <a:pt x="343" y="1323"/>
                  <a:pt x="362" y="1323"/>
                  <a:pt x="381" y="1304"/>
                </a:cubicBezTo>
                <a:close/>
                <a:moveTo>
                  <a:pt x="2105" y="1152"/>
                </a:moveTo>
                <a:lnTo>
                  <a:pt x="2105" y="1152"/>
                </a:lnTo>
                <a:cubicBezTo>
                  <a:pt x="2143" y="1114"/>
                  <a:pt x="2163" y="1057"/>
                  <a:pt x="2096" y="1009"/>
                </a:cubicBezTo>
                <a:cubicBezTo>
                  <a:pt x="2039" y="961"/>
                  <a:pt x="2039" y="961"/>
                  <a:pt x="2039" y="961"/>
                </a:cubicBezTo>
                <a:cubicBezTo>
                  <a:pt x="1782" y="734"/>
                  <a:pt x="1477" y="476"/>
                  <a:pt x="1401" y="429"/>
                </a:cubicBezTo>
                <a:cubicBezTo>
                  <a:pt x="1372" y="438"/>
                  <a:pt x="1286" y="467"/>
                  <a:pt x="1220" y="486"/>
                </a:cubicBezTo>
                <a:cubicBezTo>
                  <a:pt x="1210" y="486"/>
                  <a:pt x="1105" y="515"/>
                  <a:pt x="1010" y="515"/>
                </a:cubicBezTo>
                <a:cubicBezTo>
                  <a:pt x="953" y="515"/>
                  <a:pt x="915" y="505"/>
                  <a:pt x="886" y="486"/>
                </a:cubicBezTo>
                <a:cubicBezTo>
                  <a:pt x="829" y="458"/>
                  <a:pt x="819" y="410"/>
                  <a:pt x="819" y="381"/>
                </a:cubicBezTo>
                <a:cubicBezTo>
                  <a:pt x="829" y="324"/>
                  <a:pt x="877" y="277"/>
                  <a:pt x="915" y="258"/>
                </a:cubicBezTo>
                <a:cubicBezTo>
                  <a:pt x="381" y="191"/>
                  <a:pt x="381" y="191"/>
                  <a:pt x="381" y="191"/>
                </a:cubicBezTo>
                <a:cubicBezTo>
                  <a:pt x="334" y="952"/>
                  <a:pt x="334" y="952"/>
                  <a:pt x="334" y="952"/>
                </a:cubicBezTo>
                <a:cubicBezTo>
                  <a:pt x="372" y="904"/>
                  <a:pt x="420" y="895"/>
                  <a:pt x="448" y="895"/>
                </a:cubicBezTo>
                <a:cubicBezTo>
                  <a:pt x="477" y="895"/>
                  <a:pt x="515" y="904"/>
                  <a:pt x="553" y="933"/>
                </a:cubicBezTo>
                <a:cubicBezTo>
                  <a:pt x="601" y="971"/>
                  <a:pt x="619" y="1028"/>
                  <a:pt x="619" y="1085"/>
                </a:cubicBezTo>
                <a:cubicBezTo>
                  <a:pt x="658" y="1076"/>
                  <a:pt x="705" y="1095"/>
                  <a:pt x="743" y="1123"/>
                </a:cubicBezTo>
                <a:cubicBezTo>
                  <a:pt x="791" y="1161"/>
                  <a:pt x="819" y="1219"/>
                  <a:pt x="810" y="1276"/>
                </a:cubicBezTo>
                <a:cubicBezTo>
                  <a:pt x="848" y="1266"/>
                  <a:pt x="896" y="1285"/>
                  <a:pt x="934" y="1314"/>
                </a:cubicBezTo>
                <a:cubicBezTo>
                  <a:pt x="972" y="1352"/>
                  <a:pt x="1000" y="1400"/>
                  <a:pt x="1000" y="1447"/>
                </a:cubicBezTo>
                <a:cubicBezTo>
                  <a:pt x="1048" y="1438"/>
                  <a:pt x="1096" y="1447"/>
                  <a:pt x="1143" y="1485"/>
                </a:cubicBezTo>
                <a:cubicBezTo>
                  <a:pt x="1200" y="1533"/>
                  <a:pt x="1229" y="1600"/>
                  <a:pt x="1200" y="1666"/>
                </a:cubicBezTo>
                <a:cubicBezTo>
                  <a:pt x="1248" y="1704"/>
                  <a:pt x="1248" y="1704"/>
                  <a:pt x="1248" y="1704"/>
                </a:cubicBezTo>
                <a:lnTo>
                  <a:pt x="1258" y="1714"/>
                </a:lnTo>
                <a:cubicBezTo>
                  <a:pt x="1277" y="1723"/>
                  <a:pt x="1296" y="1733"/>
                  <a:pt x="1315" y="1733"/>
                </a:cubicBezTo>
                <a:cubicBezTo>
                  <a:pt x="1343" y="1733"/>
                  <a:pt x="1372" y="1714"/>
                  <a:pt x="1391" y="1695"/>
                </a:cubicBezTo>
                <a:cubicBezTo>
                  <a:pt x="1420" y="1657"/>
                  <a:pt x="1439" y="1628"/>
                  <a:pt x="1401" y="1580"/>
                </a:cubicBezTo>
                <a:cubicBezTo>
                  <a:pt x="1391" y="1580"/>
                  <a:pt x="1391" y="1580"/>
                  <a:pt x="1391" y="1580"/>
                </a:cubicBezTo>
                <a:cubicBezTo>
                  <a:pt x="1162" y="1380"/>
                  <a:pt x="1162" y="1380"/>
                  <a:pt x="1162" y="1380"/>
                </a:cubicBezTo>
                <a:cubicBezTo>
                  <a:pt x="1153" y="1371"/>
                  <a:pt x="1143" y="1361"/>
                  <a:pt x="1143" y="1352"/>
                </a:cubicBezTo>
                <a:cubicBezTo>
                  <a:pt x="1143" y="1342"/>
                  <a:pt x="1153" y="1333"/>
                  <a:pt x="1153" y="1323"/>
                </a:cubicBezTo>
                <a:cubicBezTo>
                  <a:pt x="1172" y="1314"/>
                  <a:pt x="1191" y="1314"/>
                  <a:pt x="1210" y="1323"/>
                </a:cubicBezTo>
                <a:cubicBezTo>
                  <a:pt x="1515" y="1580"/>
                  <a:pt x="1515" y="1580"/>
                  <a:pt x="1515" y="1580"/>
                </a:cubicBezTo>
                <a:cubicBezTo>
                  <a:pt x="1534" y="1590"/>
                  <a:pt x="1553" y="1600"/>
                  <a:pt x="1572" y="1600"/>
                </a:cubicBezTo>
                <a:cubicBezTo>
                  <a:pt x="1601" y="1600"/>
                  <a:pt x="1629" y="1580"/>
                  <a:pt x="1648" y="1552"/>
                </a:cubicBezTo>
                <a:cubicBezTo>
                  <a:pt x="1667" y="1533"/>
                  <a:pt x="1677" y="1504"/>
                  <a:pt x="1677" y="1476"/>
                </a:cubicBezTo>
                <a:cubicBezTo>
                  <a:pt x="1677" y="1457"/>
                  <a:pt x="1658" y="1428"/>
                  <a:pt x="1629" y="1409"/>
                </a:cubicBezTo>
                <a:cubicBezTo>
                  <a:pt x="1591" y="1371"/>
                  <a:pt x="1591" y="1371"/>
                  <a:pt x="1591" y="1371"/>
                </a:cubicBezTo>
                <a:cubicBezTo>
                  <a:pt x="1429" y="1237"/>
                  <a:pt x="1429" y="1237"/>
                  <a:pt x="1429" y="1237"/>
                </a:cubicBezTo>
                <a:cubicBezTo>
                  <a:pt x="1420" y="1228"/>
                  <a:pt x="1410" y="1219"/>
                  <a:pt x="1410" y="1209"/>
                </a:cubicBezTo>
                <a:cubicBezTo>
                  <a:pt x="1410" y="1199"/>
                  <a:pt x="1410" y="1190"/>
                  <a:pt x="1420" y="1180"/>
                </a:cubicBezTo>
                <a:cubicBezTo>
                  <a:pt x="1429" y="1171"/>
                  <a:pt x="1458" y="1161"/>
                  <a:pt x="1477" y="1180"/>
                </a:cubicBezTo>
                <a:cubicBezTo>
                  <a:pt x="1753" y="1409"/>
                  <a:pt x="1753" y="1409"/>
                  <a:pt x="1753" y="1409"/>
                </a:cubicBezTo>
                <a:cubicBezTo>
                  <a:pt x="1772" y="1418"/>
                  <a:pt x="1791" y="1428"/>
                  <a:pt x="1820" y="1428"/>
                </a:cubicBezTo>
                <a:cubicBezTo>
                  <a:pt x="1848" y="1428"/>
                  <a:pt x="1886" y="1409"/>
                  <a:pt x="1915" y="1380"/>
                </a:cubicBezTo>
                <a:cubicBezTo>
                  <a:pt x="1934" y="1352"/>
                  <a:pt x="1944" y="1333"/>
                  <a:pt x="1944" y="1304"/>
                </a:cubicBezTo>
                <a:cubicBezTo>
                  <a:pt x="1934" y="1276"/>
                  <a:pt x="1924" y="1257"/>
                  <a:pt x="1896" y="1228"/>
                </a:cubicBezTo>
                <a:cubicBezTo>
                  <a:pt x="1810" y="1161"/>
                  <a:pt x="1810" y="1161"/>
                  <a:pt x="1810" y="1161"/>
                </a:cubicBezTo>
                <a:cubicBezTo>
                  <a:pt x="1667" y="1047"/>
                  <a:pt x="1667" y="1047"/>
                  <a:pt x="1667" y="1047"/>
                </a:cubicBezTo>
                <a:cubicBezTo>
                  <a:pt x="1648" y="1028"/>
                  <a:pt x="1648" y="1009"/>
                  <a:pt x="1658" y="990"/>
                </a:cubicBezTo>
                <a:cubicBezTo>
                  <a:pt x="1677" y="980"/>
                  <a:pt x="1696" y="971"/>
                  <a:pt x="1715" y="990"/>
                </a:cubicBezTo>
                <a:cubicBezTo>
                  <a:pt x="1953" y="1180"/>
                  <a:pt x="1953" y="1180"/>
                  <a:pt x="1953" y="1180"/>
                </a:cubicBezTo>
                <a:cubicBezTo>
                  <a:pt x="2001" y="1219"/>
                  <a:pt x="2067" y="1209"/>
                  <a:pt x="2105" y="1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09" name="Freeform 12">
            <a:extLst>
              <a:ext uri="{FF2B5EF4-FFF2-40B4-BE49-F238E27FC236}">
                <a16:creationId xmlns:a16="http://schemas.microsoft.com/office/drawing/2014/main" id="{BF7C8080-0A3D-7774-C528-564FE02A0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3" y="3599728"/>
            <a:ext cx="437242" cy="384924"/>
          </a:xfrm>
          <a:custGeom>
            <a:avLst/>
            <a:gdLst>
              <a:gd name="T0" fmla="*/ 2147483646 w 2353"/>
              <a:gd name="T1" fmla="*/ 2147483646 h 1963"/>
              <a:gd name="T2" fmla="*/ 2147483646 w 2353"/>
              <a:gd name="T3" fmla="*/ 2147483646 h 1963"/>
              <a:gd name="T4" fmla="*/ 2147483646 w 2353"/>
              <a:gd name="T5" fmla="*/ 2147483646 h 1963"/>
              <a:gd name="T6" fmla="*/ 2147483646 w 2353"/>
              <a:gd name="T7" fmla="*/ 2147483646 h 1963"/>
              <a:gd name="T8" fmla="*/ 2147483646 w 2353"/>
              <a:gd name="T9" fmla="*/ 2147483646 h 1963"/>
              <a:gd name="T10" fmla="*/ 2147483646 w 2353"/>
              <a:gd name="T11" fmla="*/ 2147483646 h 1963"/>
              <a:gd name="T12" fmla="*/ 2147483646 w 2353"/>
              <a:gd name="T13" fmla="*/ 2147483646 h 1963"/>
              <a:gd name="T14" fmla="*/ 2147483646 w 2353"/>
              <a:gd name="T15" fmla="*/ 2147483646 h 1963"/>
              <a:gd name="T16" fmla="*/ 2147483646 w 2353"/>
              <a:gd name="T17" fmla="*/ 2147483646 h 1963"/>
              <a:gd name="T18" fmla="*/ 2147483646 w 2353"/>
              <a:gd name="T19" fmla="*/ 2147483646 h 1963"/>
              <a:gd name="T20" fmla="*/ 2147483646 w 2353"/>
              <a:gd name="T21" fmla="*/ 2147483646 h 1963"/>
              <a:gd name="T22" fmla="*/ 2147483646 w 2353"/>
              <a:gd name="T23" fmla="*/ 2147483646 h 1963"/>
              <a:gd name="T24" fmla="*/ 2147483646 w 2353"/>
              <a:gd name="T25" fmla="*/ 2147483646 h 1963"/>
              <a:gd name="T26" fmla="*/ 2147483646 w 2353"/>
              <a:gd name="T27" fmla="*/ 2147483646 h 1963"/>
              <a:gd name="T28" fmla="*/ 2147483646 w 2353"/>
              <a:gd name="T29" fmla="*/ 2147483646 h 1963"/>
              <a:gd name="T30" fmla="*/ 2147483646 w 2353"/>
              <a:gd name="T31" fmla="*/ 2147483646 h 1963"/>
              <a:gd name="T32" fmla="*/ 2147483646 w 2353"/>
              <a:gd name="T33" fmla="*/ 2147483646 h 1963"/>
              <a:gd name="T34" fmla="*/ 2147483646 w 2353"/>
              <a:gd name="T35" fmla="*/ 2147483646 h 1963"/>
              <a:gd name="T36" fmla="*/ 2147483646 w 2353"/>
              <a:gd name="T37" fmla="*/ 2147483646 h 1963"/>
              <a:gd name="T38" fmla="*/ 2147483646 w 2353"/>
              <a:gd name="T39" fmla="*/ 2147483646 h 1963"/>
              <a:gd name="T40" fmla="*/ 2147483646 w 2353"/>
              <a:gd name="T41" fmla="*/ 2147483646 h 1963"/>
              <a:gd name="T42" fmla="*/ 2147483646 w 2353"/>
              <a:gd name="T43" fmla="*/ 2147483646 h 1963"/>
              <a:gd name="T44" fmla="*/ 2147483646 w 2353"/>
              <a:gd name="T45" fmla="*/ 2147483646 h 1963"/>
              <a:gd name="T46" fmla="*/ 2147483646 w 2353"/>
              <a:gd name="T47" fmla="*/ 2147483646 h 1963"/>
              <a:gd name="T48" fmla="*/ 2147483646 w 2353"/>
              <a:gd name="T49" fmla="*/ 2147483646 h 1963"/>
              <a:gd name="T50" fmla="*/ 2147483646 w 2353"/>
              <a:gd name="T51" fmla="*/ 2147483646 h 1963"/>
              <a:gd name="T52" fmla="*/ 2147483646 w 2353"/>
              <a:gd name="T53" fmla="*/ 2147483646 h 1963"/>
              <a:gd name="T54" fmla="*/ 2147483646 w 2353"/>
              <a:gd name="T55" fmla="*/ 2147483646 h 1963"/>
              <a:gd name="T56" fmla="*/ 0 w 2353"/>
              <a:gd name="T57" fmla="*/ 2147483646 h 1963"/>
              <a:gd name="T58" fmla="*/ 2147483646 w 2353"/>
              <a:gd name="T59" fmla="*/ 2147483646 h 1963"/>
              <a:gd name="T60" fmla="*/ 2147483646 w 2353"/>
              <a:gd name="T61" fmla="*/ 2147483646 h 1963"/>
              <a:gd name="T62" fmla="*/ 2147483646 w 2353"/>
              <a:gd name="T63" fmla="*/ 2147483646 h 19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53" h="1963">
                <a:moveTo>
                  <a:pt x="314" y="1600"/>
                </a:moveTo>
                <a:lnTo>
                  <a:pt x="314" y="1600"/>
                </a:lnTo>
                <a:cubicBezTo>
                  <a:pt x="314" y="1066"/>
                  <a:pt x="314" y="1066"/>
                  <a:pt x="314" y="1066"/>
                </a:cubicBezTo>
                <a:cubicBezTo>
                  <a:pt x="314" y="1028"/>
                  <a:pt x="352" y="990"/>
                  <a:pt x="390" y="990"/>
                </a:cubicBezTo>
                <a:cubicBezTo>
                  <a:pt x="523" y="990"/>
                  <a:pt x="523" y="990"/>
                  <a:pt x="523" y="990"/>
                </a:cubicBezTo>
                <a:cubicBezTo>
                  <a:pt x="561" y="990"/>
                  <a:pt x="600" y="1028"/>
                  <a:pt x="600" y="1066"/>
                </a:cubicBezTo>
                <a:cubicBezTo>
                  <a:pt x="600" y="1600"/>
                  <a:pt x="600" y="1600"/>
                  <a:pt x="600" y="1600"/>
                </a:cubicBezTo>
                <a:cubicBezTo>
                  <a:pt x="600" y="1638"/>
                  <a:pt x="561" y="1676"/>
                  <a:pt x="523" y="1676"/>
                </a:cubicBezTo>
                <a:cubicBezTo>
                  <a:pt x="390" y="1676"/>
                  <a:pt x="390" y="1676"/>
                  <a:pt x="390" y="1676"/>
                </a:cubicBezTo>
                <a:cubicBezTo>
                  <a:pt x="352" y="1676"/>
                  <a:pt x="314" y="1638"/>
                  <a:pt x="314" y="1600"/>
                </a:cubicBezTo>
                <a:close/>
                <a:moveTo>
                  <a:pt x="866" y="800"/>
                </a:moveTo>
                <a:lnTo>
                  <a:pt x="866" y="800"/>
                </a:lnTo>
                <a:cubicBezTo>
                  <a:pt x="819" y="800"/>
                  <a:pt x="790" y="838"/>
                  <a:pt x="790" y="876"/>
                </a:cubicBezTo>
                <a:cubicBezTo>
                  <a:pt x="790" y="1600"/>
                  <a:pt x="790" y="1600"/>
                  <a:pt x="790" y="1600"/>
                </a:cubicBezTo>
                <a:cubicBezTo>
                  <a:pt x="790" y="1638"/>
                  <a:pt x="819" y="1676"/>
                  <a:pt x="866" y="1676"/>
                </a:cubicBezTo>
                <a:cubicBezTo>
                  <a:pt x="990" y="1676"/>
                  <a:pt x="990" y="1676"/>
                  <a:pt x="990" y="1676"/>
                </a:cubicBezTo>
                <a:cubicBezTo>
                  <a:pt x="1038" y="1676"/>
                  <a:pt x="1066" y="1638"/>
                  <a:pt x="1066" y="1600"/>
                </a:cubicBezTo>
                <a:cubicBezTo>
                  <a:pt x="1066" y="876"/>
                  <a:pt x="1066" y="876"/>
                  <a:pt x="1066" y="876"/>
                </a:cubicBezTo>
                <a:cubicBezTo>
                  <a:pt x="1066" y="838"/>
                  <a:pt x="1038" y="800"/>
                  <a:pt x="990" y="800"/>
                </a:cubicBezTo>
                <a:lnTo>
                  <a:pt x="866" y="800"/>
                </a:lnTo>
                <a:close/>
                <a:moveTo>
                  <a:pt x="1333" y="638"/>
                </a:moveTo>
                <a:lnTo>
                  <a:pt x="1333" y="638"/>
                </a:lnTo>
                <a:cubicBezTo>
                  <a:pt x="1285" y="638"/>
                  <a:pt x="1257" y="676"/>
                  <a:pt x="1257" y="723"/>
                </a:cubicBezTo>
                <a:cubicBezTo>
                  <a:pt x="1257" y="1600"/>
                  <a:pt x="1257" y="1600"/>
                  <a:pt x="1257" y="1600"/>
                </a:cubicBezTo>
                <a:cubicBezTo>
                  <a:pt x="1257" y="1638"/>
                  <a:pt x="1285" y="1676"/>
                  <a:pt x="1333" y="1676"/>
                </a:cubicBezTo>
                <a:cubicBezTo>
                  <a:pt x="1457" y="1676"/>
                  <a:pt x="1457" y="1676"/>
                  <a:pt x="1457" y="1676"/>
                </a:cubicBezTo>
                <a:cubicBezTo>
                  <a:pt x="1504" y="1676"/>
                  <a:pt x="1543" y="1638"/>
                  <a:pt x="1543" y="1600"/>
                </a:cubicBezTo>
                <a:cubicBezTo>
                  <a:pt x="1543" y="723"/>
                  <a:pt x="1543" y="723"/>
                  <a:pt x="1543" y="723"/>
                </a:cubicBezTo>
                <a:cubicBezTo>
                  <a:pt x="1543" y="676"/>
                  <a:pt x="1504" y="638"/>
                  <a:pt x="1457" y="638"/>
                </a:cubicBezTo>
                <a:lnTo>
                  <a:pt x="1333" y="638"/>
                </a:lnTo>
                <a:close/>
                <a:moveTo>
                  <a:pt x="1800" y="476"/>
                </a:moveTo>
                <a:lnTo>
                  <a:pt x="1800" y="476"/>
                </a:lnTo>
                <a:cubicBezTo>
                  <a:pt x="1762" y="476"/>
                  <a:pt x="1724" y="514"/>
                  <a:pt x="1724" y="552"/>
                </a:cubicBezTo>
                <a:cubicBezTo>
                  <a:pt x="1724" y="1600"/>
                  <a:pt x="1724" y="1600"/>
                  <a:pt x="1724" y="1600"/>
                </a:cubicBezTo>
                <a:cubicBezTo>
                  <a:pt x="1724" y="1638"/>
                  <a:pt x="1762" y="1676"/>
                  <a:pt x="1800" y="1676"/>
                </a:cubicBezTo>
                <a:cubicBezTo>
                  <a:pt x="1933" y="1676"/>
                  <a:pt x="1933" y="1676"/>
                  <a:pt x="1933" y="1676"/>
                </a:cubicBezTo>
                <a:cubicBezTo>
                  <a:pt x="1971" y="1676"/>
                  <a:pt x="2009" y="1638"/>
                  <a:pt x="2009" y="1600"/>
                </a:cubicBezTo>
                <a:cubicBezTo>
                  <a:pt x="2009" y="552"/>
                  <a:pt x="2009" y="552"/>
                  <a:pt x="2009" y="552"/>
                </a:cubicBezTo>
                <a:cubicBezTo>
                  <a:pt x="2009" y="514"/>
                  <a:pt x="1971" y="476"/>
                  <a:pt x="1933" y="476"/>
                </a:cubicBezTo>
                <a:lnTo>
                  <a:pt x="1800" y="476"/>
                </a:lnTo>
                <a:close/>
                <a:moveTo>
                  <a:pt x="352" y="781"/>
                </a:moveTo>
                <a:lnTo>
                  <a:pt x="352" y="781"/>
                </a:lnTo>
                <a:cubicBezTo>
                  <a:pt x="857" y="695"/>
                  <a:pt x="1323" y="514"/>
                  <a:pt x="1742" y="257"/>
                </a:cubicBezTo>
                <a:cubicBezTo>
                  <a:pt x="1781" y="333"/>
                  <a:pt x="1781" y="333"/>
                  <a:pt x="1781" y="333"/>
                </a:cubicBezTo>
                <a:cubicBezTo>
                  <a:pt x="1933" y="104"/>
                  <a:pt x="1933" y="104"/>
                  <a:pt x="1933" y="104"/>
                </a:cubicBezTo>
                <a:cubicBezTo>
                  <a:pt x="1657" y="85"/>
                  <a:pt x="1657" y="85"/>
                  <a:pt x="1657" y="85"/>
                </a:cubicBezTo>
                <a:cubicBezTo>
                  <a:pt x="1695" y="171"/>
                  <a:pt x="1695" y="171"/>
                  <a:pt x="1695" y="171"/>
                </a:cubicBezTo>
                <a:cubicBezTo>
                  <a:pt x="1285" y="419"/>
                  <a:pt x="828" y="590"/>
                  <a:pt x="333" y="685"/>
                </a:cubicBezTo>
                <a:lnTo>
                  <a:pt x="352" y="781"/>
                </a:lnTo>
                <a:close/>
                <a:moveTo>
                  <a:pt x="2352" y="1828"/>
                </a:moveTo>
                <a:lnTo>
                  <a:pt x="2352" y="1828"/>
                </a:lnTo>
                <a:cubicBezTo>
                  <a:pt x="2114" y="1685"/>
                  <a:pt x="2114" y="1685"/>
                  <a:pt x="2114" y="1685"/>
                </a:cubicBezTo>
                <a:cubicBezTo>
                  <a:pt x="2114" y="1771"/>
                  <a:pt x="2114" y="1771"/>
                  <a:pt x="2114" y="1771"/>
                </a:cubicBezTo>
                <a:cubicBezTo>
                  <a:pt x="190" y="1771"/>
                  <a:pt x="190" y="1771"/>
                  <a:pt x="190" y="1771"/>
                </a:cubicBezTo>
                <a:cubicBezTo>
                  <a:pt x="190" y="238"/>
                  <a:pt x="190" y="238"/>
                  <a:pt x="190" y="238"/>
                </a:cubicBezTo>
                <a:cubicBezTo>
                  <a:pt x="276" y="238"/>
                  <a:pt x="276" y="238"/>
                  <a:pt x="276" y="238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238"/>
                  <a:pt x="0" y="238"/>
                  <a:pt x="0" y="238"/>
                </a:cubicBezTo>
                <a:cubicBezTo>
                  <a:pt x="85" y="238"/>
                  <a:pt x="85" y="238"/>
                  <a:pt x="85" y="238"/>
                </a:cubicBezTo>
                <a:cubicBezTo>
                  <a:pt x="85" y="1771"/>
                  <a:pt x="85" y="1771"/>
                  <a:pt x="85" y="1771"/>
                </a:cubicBezTo>
                <a:cubicBezTo>
                  <a:pt x="85" y="1828"/>
                  <a:pt x="85" y="1828"/>
                  <a:pt x="85" y="1828"/>
                </a:cubicBezTo>
                <a:cubicBezTo>
                  <a:pt x="85" y="1876"/>
                  <a:pt x="85" y="1876"/>
                  <a:pt x="85" y="1876"/>
                </a:cubicBezTo>
                <a:cubicBezTo>
                  <a:pt x="2114" y="1876"/>
                  <a:pt x="2114" y="1876"/>
                  <a:pt x="2114" y="1876"/>
                </a:cubicBezTo>
                <a:cubicBezTo>
                  <a:pt x="2114" y="1962"/>
                  <a:pt x="2114" y="1962"/>
                  <a:pt x="2114" y="1962"/>
                </a:cubicBezTo>
                <a:lnTo>
                  <a:pt x="2352" y="18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54315" name="Стрелка: шеврон 54314">
            <a:extLst>
              <a:ext uri="{FF2B5EF4-FFF2-40B4-BE49-F238E27FC236}">
                <a16:creationId xmlns:a16="http://schemas.microsoft.com/office/drawing/2014/main" id="{BF5FC8BF-3691-3AF8-1D38-230D5E0648DB}"/>
              </a:ext>
            </a:extLst>
          </p:cNvPr>
          <p:cNvSpPr/>
          <p:nvPr/>
        </p:nvSpPr>
        <p:spPr>
          <a:xfrm>
            <a:off x="292359" y="3435612"/>
            <a:ext cx="596348" cy="91215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8F78ADF1-6140-BCD7-5262-A543C291F76B}"/>
              </a:ext>
            </a:extLst>
          </p:cNvPr>
          <p:cNvCxnSpPr>
            <a:cxnSpLocks/>
          </p:cNvCxnSpPr>
          <p:nvPr/>
        </p:nvCxnSpPr>
        <p:spPr>
          <a:xfrm flipV="1">
            <a:off x="1224034" y="1176014"/>
            <a:ext cx="3922712" cy="1176464"/>
          </a:xfrm>
          <a:prstGeom prst="bentConnector3">
            <a:avLst>
              <a:gd name="adj1" fmla="val 15034"/>
            </a:avLst>
          </a:prstGeom>
          <a:ln>
            <a:solidFill>
              <a:srgbClr val="15B1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50DC1A49-5D01-155A-D5E5-4F3A2C0A28C5}"/>
              </a:ext>
            </a:extLst>
          </p:cNvPr>
          <p:cNvCxnSpPr/>
          <p:nvPr/>
        </p:nvCxnSpPr>
        <p:spPr>
          <a:xfrm>
            <a:off x="2108200" y="4306097"/>
            <a:ext cx="3054189" cy="3380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6F0B4FAA-54C7-250C-D5CC-A60A9AF24442}"/>
              </a:ext>
            </a:extLst>
          </p:cNvPr>
          <p:cNvCxnSpPr/>
          <p:nvPr/>
        </p:nvCxnSpPr>
        <p:spPr>
          <a:xfrm>
            <a:off x="1146305" y="5153009"/>
            <a:ext cx="3978279" cy="1374791"/>
          </a:xfrm>
          <a:prstGeom prst="bentConnector3">
            <a:avLst>
              <a:gd name="adj1" fmla="val 7223"/>
            </a:avLst>
          </a:prstGeom>
          <a:ln>
            <a:solidFill>
              <a:srgbClr val="72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626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567AD5-378C-009C-C1CA-87D3FD17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7" t="17316" r="30259" b="11169"/>
          <a:stretch/>
        </p:blipFill>
        <p:spPr>
          <a:xfrm>
            <a:off x="771895" y="433449"/>
            <a:ext cx="4156363" cy="3789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9D7E0E-6D3C-603D-D9D9-71D218C24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8" r="27727" b="8468"/>
          <a:stretch/>
        </p:blipFill>
        <p:spPr>
          <a:xfrm>
            <a:off x="6602681" y="433449"/>
            <a:ext cx="5354820" cy="3461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CC64A0-6D04-8536-39E7-6F662CC0C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43" t="16451" r="22078" b="8468"/>
          <a:stretch/>
        </p:blipFill>
        <p:spPr>
          <a:xfrm>
            <a:off x="4015842" y="2814849"/>
            <a:ext cx="5593279" cy="3886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089446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9F2974-7054-89ED-5CCC-F5F5E0A680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2921" y="19663"/>
            <a:ext cx="12110873" cy="2406435"/>
          </a:xfrm>
          <a:prstGeom prst="rect">
            <a:avLst/>
          </a:prstGeom>
        </p:spPr>
      </p:pic>
      <p:sp>
        <p:nvSpPr>
          <p:cNvPr id="24" name="Блок-схема: ссылка на другую страницу 23">
            <a:extLst>
              <a:ext uri="{FF2B5EF4-FFF2-40B4-BE49-F238E27FC236}">
                <a16:creationId xmlns:a16="http://schemas.microsoft.com/office/drawing/2014/main" id="{47BCC140-9AB6-CE8B-FFF5-195230DA8F06}"/>
              </a:ext>
            </a:extLst>
          </p:cNvPr>
          <p:cNvSpPr/>
          <p:nvPr/>
        </p:nvSpPr>
        <p:spPr>
          <a:xfrm>
            <a:off x="2426564" y="941246"/>
            <a:ext cx="1018527" cy="974769"/>
          </a:xfrm>
          <a:prstGeom prst="flowChartOffpageConnector">
            <a:avLst/>
          </a:prstGeom>
          <a:solidFill>
            <a:srgbClr val="00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ссылка на другую страницу 24">
            <a:extLst>
              <a:ext uri="{FF2B5EF4-FFF2-40B4-BE49-F238E27FC236}">
                <a16:creationId xmlns:a16="http://schemas.microsoft.com/office/drawing/2014/main" id="{4ABC7B06-CC27-0EAD-85D3-AE15556206AA}"/>
              </a:ext>
            </a:extLst>
          </p:cNvPr>
          <p:cNvSpPr/>
          <p:nvPr/>
        </p:nvSpPr>
        <p:spPr>
          <a:xfrm>
            <a:off x="4394616" y="947499"/>
            <a:ext cx="1018527" cy="974769"/>
          </a:xfrm>
          <a:prstGeom prst="flowChartOffpageConnector">
            <a:avLst/>
          </a:prstGeom>
          <a:solidFill>
            <a:srgbClr val="3A88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ссылка на другую страницу 25">
            <a:extLst>
              <a:ext uri="{FF2B5EF4-FFF2-40B4-BE49-F238E27FC236}">
                <a16:creationId xmlns:a16="http://schemas.microsoft.com/office/drawing/2014/main" id="{B6C45C24-9C6A-3A21-A1EC-91E30D7419B5}"/>
              </a:ext>
            </a:extLst>
          </p:cNvPr>
          <p:cNvSpPr/>
          <p:nvPr/>
        </p:nvSpPr>
        <p:spPr>
          <a:xfrm>
            <a:off x="6457022" y="941246"/>
            <a:ext cx="1018527" cy="974769"/>
          </a:xfrm>
          <a:prstGeom prst="flowChartOffpageConnector">
            <a:avLst/>
          </a:prstGeom>
          <a:solidFill>
            <a:srgbClr val="FFC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сылка на другую страницу 26">
            <a:extLst>
              <a:ext uri="{FF2B5EF4-FFF2-40B4-BE49-F238E27FC236}">
                <a16:creationId xmlns:a16="http://schemas.microsoft.com/office/drawing/2014/main" id="{A7C08DFC-F262-59DC-E0BA-AC3D6273BB73}"/>
              </a:ext>
            </a:extLst>
          </p:cNvPr>
          <p:cNvSpPr/>
          <p:nvPr/>
        </p:nvSpPr>
        <p:spPr>
          <a:xfrm>
            <a:off x="8519429" y="963359"/>
            <a:ext cx="1018527" cy="974769"/>
          </a:xfrm>
          <a:prstGeom prst="flowChartOffpageConnector">
            <a:avLst/>
          </a:prstGeom>
          <a:solidFill>
            <a:srgbClr val="7BC7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ссылка на другую страницу 27">
            <a:extLst>
              <a:ext uri="{FF2B5EF4-FFF2-40B4-BE49-F238E27FC236}">
                <a16:creationId xmlns:a16="http://schemas.microsoft.com/office/drawing/2014/main" id="{AE0E292D-F7BF-7B40-9FB2-5DF7C52FFA3D}"/>
              </a:ext>
            </a:extLst>
          </p:cNvPr>
          <p:cNvSpPr/>
          <p:nvPr/>
        </p:nvSpPr>
        <p:spPr>
          <a:xfrm>
            <a:off x="10430299" y="912134"/>
            <a:ext cx="1018527" cy="974769"/>
          </a:xfrm>
          <a:prstGeom prst="flowChartOffpageConnector">
            <a:avLst/>
          </a:prstGeom>
          <a:solidFill>
            <a:srgbClr val="735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:a16="http://schemas.microsoft.com/office/drawing/2014/main" id="{44399360-138F-388F-01B7-B955512EA8F1}"/>
              </a:ext>
            </a:extLst>
          </p:cNvPr>
          <p:cNvSpPr/>
          <p:nvPr/>
        </p:nvSpPr>
        <p:spPr>
          <a:xfrm>
            <a:off x="515694" y="947498"/>
            <a:ext cx="1018527" cy="974769"/>
          </a:xfrm>
          <a:prstGeom prst="flowChartOffpageConnector">
            <a:avLst/>
          </a:prstGeom>
          <a:solidFill>
            <a:srgbClr val="5CB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05233E0-91A2-A747-ABA7-4EE81798E518}"/>
              </a:ext>
            </a:extLst>
          </p:cNvPr>
          <p:cNvGrpSpPr/>
          <p:nvPr/>
        </p:nvGrpSpPr>
        <p:grpSpPr>
          <a:xfrm>
            <a:off x="165108" y="2049861"/>
            <a:ext cx="1773237" cy="795132"/>
            <a:chOff x="6932612" y="1912937"/>
            <a:chExt cx="1773237" cy="795132"/>
          </a:xfrm>
        </p:grpSpPr>
        <p:sp>
          <p:nvSpPr>
            <p:cNvPr id="337" name="Google Shape;337;p21"/>
            <p:cNvSpPr txBox="1"/>
            <p:nvPr/>
          </p:nvSpPr>
          <p:spPr>
            <a:xfrm>
              <a:off x="7058024" y="1944481"/>
              <a:ext cx="1647825" cy="763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Scientific community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7134225" y="1912937"/>
              <a:ext cx="903287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lang="en-US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6932612" y="1995487"/>
              <a:ext cx="41275" cy="693737"/>
            </a:xfrm>
            <a:prstGeom prst="rect">
              <a:avLst/>
            </a:prstGeom>
            <a:solidFill>
              <a:srgbClr val="5CB1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EBA6EC-3013-DE4B-86A0-EF1FB046BFF1}"/>
              </a:ext>
            </a:extLst>
          </p:cNvPr>
          <p:cNvGrpSpPr/>
          <p:nvPr/>
        </p:nvGrpSpPr>
        <p:grpSpPr>
          <a:xfrm>
            <a:off x="2237902" y="2047890"/>
            <a:ext cx="2167288" cy="771524"/>
            <a:chOff x="6932612" y="3448050"/>
            <a:chExt cx="2167288" cy="771524"/>
          </a:xfrm>
        </p:grpSpPr>
        <p:sp>
          <p:nvSpPr>
            <p:cNvPr id="342" name="Google Shape;342;p21"/>
            <p:cNvSpPr txBox="1"/>
            <p:nvPr/>
          </p:nvSpPr>
          <p:spPr>
            <a:xfrm>
              <a:off x="7134225" y="3448050"/>
              <a:ext cx="981075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6932612" y="3525837"/>
              <a:ext cx="41275" cy="693737"/>
            </a:xfrm>
            <a:prstGeom prst="rect">
              <a:avLst/>
            </a:pr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 dirty="0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125869" y="3463139"/>
              <a:ext cx="1974031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Decision makers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DEF13E5-12B0-6346-A648-8BCA8676416A}"/>
              </a:ext>
            </a:extLst>
          </p:cNvPr>
          <p:cNvGrpSpPr/>
          <p:nvPr/>
        </p:nvGrpSpPr>
        <p:grpSpPr>
          <a:xfrm>
            <a:off x="4392036" y="2052831"/>
            <a:ext cx="1929659" cy="792162"/>
            <a:chOff x="6932612" y="4960937"/>
            <a:chExt cx="1929659" cy="792162"/>
          </a:xfrm>
        </p:grpSpPr>
        <p:sp>
          <p:nvSpPr>
            <p:cNvPr id="341" name="Google Shape;341;p21"/>
            <p:cNvSpPr txBox="1"/>
            <p:nvPr/>
          </p:nvSpPr>
          <p:spPr>
            <a:xfrm>
              <a:off x="7131050" y="4981575"/>
              <a:ext cx="1439862" cy="2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6932612" y="5059362"/>
              <a:ext cx="41275" cy="693737"/>
            </a:xfrm>
            <a:prstGeom prst="rect">
              <a:avLst/>
            </a:prstGeom>
            <a:solidFill>
              <a:srgbClr val="3A88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7037387" y="4960937"/>
              <a:ext cx="1824884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University students, teachers, </a:t>
              </a:r>
              <a:br>
                <a:rPr lang="ru-RU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</a:b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schoolchildren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31F2BC6-E3C4-5C40-8FB6-9E10023155E0}"/>
              </a:ext>
            </a:extLst>
          </p:cNvPr>
          <p:cNvGrpSpPr/>
          <p:nvPr/>
        </p:nvGrpSpPr>
        <p:grpSpPr>
          <a:xfrm>
            <a:off x="6339618" y="2093994"/>
            <a:ext cx="1954856" cy="776287"/>
            <a:chOff x="9640887" y="1912937"/>
            <a:chExt cx="1600741" cy="776287"/>
          </a:xfrm>
        </p:grpSpPr>
        <p:sp>
          <p:nvSpPr>
            <p:cNvPr id="340" name="Google Shape;340;p21"/>
            <p:cNvSpPr txBox="1"/>
            <p:nvPr/>
          </p:nvSpPr>
          <p:spPr>
            <a:xfrm>
              <a:off x="9815512" y="1912937"/>
              <a:ext cx="1323975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9640887" y="1995487"/>
              <a:ext cx="36512" cy="693737"/>
            </a:xfrm>
            <a:prstGeom prst="rect">
              <a:avLst/>
            </a:prstGeom>
            <a:solidFill>
              <a:srgbClr val="FFC7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 dirty="0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9723978" y="1919334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General </a:t>
              </a:r>
              <a:br>
                <a:rPr lang="de-DE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</a:b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public of partner countries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515C927-9FE3-D643-9281-2DFCC1466A09}"/>
              </a:ext>
            </a:extLst>
          </p:cNvPr>
          <p:cNvGrpSpPr/>
          <p:nvPr/>
        </p:nvGrpSpPr>
        <p:grpSpPr>
          <a:xfrm>
            <a:off x="8272591" y="2037513"/>
            <a:ext cx="2115795" cy="785528"/>
            <a:chOff x="9640887" y="3434046"/>
            <a:chExt cx="1633537" cy="785528"/>
          </a:xfrm>
        </p:grpSpPr>
        <p:sp>
          <p:nvSpPr>
            <p:cNvPr id="339" name="Google Shape;339;p21"/>
            <p:cNvSpPr txBox="1"/>
            <p:nvPr/>
          </p:nvSpPr>
          <p:spPr>
            <a:xfrm>
              <a:off x="9815512" y="3448050"/>
              <a:ext cx="1458912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21"/>
            <p:cNvSpPr txBox="1"/>
            <p:nvPr/>
          </p:nvSpPr>
          <p:spPr>
            <a:xfrm>
              <a:off x="9640887" y="3525837"/>
              <a:ext cx="36512" cy="693737"/>
            </a:xfrm>
            <a:prstGeom prst="rect">
              <a:avLst/>
            </a:prstGeom>
            <a:solidFill>
              <a:srgbClr val="7BC7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9720671" y="3434046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Local </a:t>
              </a:r>
              <a:br>
                <a:rPr lang="de-DE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</a:b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community </a:t>
              </a:r>
              <a:br>
                <a:rPr lang="ru-RU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</a:b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(town, region)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1EFB58D-3E62-0349-B465-2FA05D4033D4}"/>
              </a:ext>
            </a:extLst>
          </p:cNvPr>
          <p:cNvGrpSpPr/>
          <p:nvPr/>
        </p:nvGrpSpPr>
        <p:grpSpPr>
          <a:xfrm>
            <a:off x="10241136" y="2022004"/>
            <a:ext cx="2078682" cy="792162"/>
            <a:chOff x="9640887" y="4960937"/>
            <a:chExt cx="1590675" cy="792162"/>
          </a:xfrm>
        </p:grpSpPr>
        <p:sp>
          <p:nvSpPr>
            <p:cNvPr id="338" name="Google Shape;338;p21"/>
            <p:cNvSpPr txBox="1"/>
            <p:nvPr/>
          </p:nvSpPr>
          <p:spPr>
            <a:xfrm>
              <a:off x="9812337" y="4981575"/>
              <a:ext cx="1350962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9640887" y="5059362"/>
              <a:ext cx="36512" cy="693737"/>
            </a:xfrm>
            <a:prstGeom prst="rect">
              <a:avLst/>
            </a:prstGeom>
            <a:solidFill>
              <a:srgbClr val="7352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cap="small" dirty="0">
                <a:latin typeface="Arial Nova Cond" panose="020B0506020202020204" pitchFamily="34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9713912" y="4960937"/>
              <a:ext cx="1517650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Institute emplo</a:t>
              </a:r>
              <a:r>
                <a:rPr lang="en-US" sz="1600" cap="small" dirty="0" err="1">
                  <a:latin typeface="Arial Nova Cond" panose="020B0506020202020204" pitchFamily="34" charset="0"/>
                  <a:cs typeface="Times New Roman" panose="02020603050405020304" pitchFamily="18" charset="0"/>
                </a:rPr>
                <a:t>yees</a:t>
              </a: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, </a:t>
              </a:r>
              <a:br>
                <a:rPr lang="ru-RU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</a:br>
              <a:r>
                <a:rPr lang="en" sz="1600" cap="small" dirty="0">
                  <a:latin typeface="Arial Nova Cond" panose="020B0506020202020204" pitchFamily="34" charset="0"/>
                  <a:cs typeface="Times New Roman" panose="02020603050405020304" pitchFamily="18" charset="0"/>
                </a:rPr>
                <a:t>individuals from JINR orbit</a:t>
              </a:r>
              <a:endParaRPr lang="en-US" sz="1600" cap="small" dirty="0">
                <a:latin typeface="Arial Nova Cond" panose="020B0506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AE07E62-7B5A-448A-AD03-8473EF5C8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1302" y="1098774"/>
            <a:ext cx="497035" cy="49703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1BDCCAD-95BC-494B-A069-98B905A45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8579" y="1123208"/>
            <a:ext cx="578177" cy="57817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3725C97-88FD-4242-9F57-BA5858E18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730" y="1127141"/>
            <a:ext cx="523429" cy="52342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348D8A0-C52E-4232-9927-B3FBB9AA8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014" y="1098774"/>
            <a:ext cx="496818" cy="496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2353327-E949-4CAD-A5DC-2D12F077A9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8947" y="1125934"/>
            <a:ext cx="519490" cy="51402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C189DD8-5799-4F19-9883-BAB6E817B5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393" y="1113472"/>
            <a:ext cx="572091" cy="572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E9829A-31B3-DEFA-3BE9-8539115FDAA6}"/>
              </a:ext>
            </a:extLst>
          </p:cNvPr>
          <p:cNvSpPr txBox="1"/>
          <p:nvPr/>
        </p:nvSpPr>
        <p:spPr>
          <a:xfrm>
            <a:off x="466213" y="238394"/>
            <a:ext cx="8933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cap="small" dirty="0">
                <a:latin typeface="Arial Nova Cond" panose="020B0506020202020204" pitchFamily="34" charset="0"/>
                <a:cs typeface="Times New Roman" panose="02020603050405020304" pitchFamily="18" charset="0"/>
              </a:rPr>
              <a:t>Monitoring </a:t>
            </a:r>
            <a:r>
              <a:rPr lang="en" sz="2800" cap="small" dirty="0">
                <a:latin typeface="Arial Nova Cond" panose="020B0506020202020204" pitchFamily="34" charset="0"/>
                <a:cs typeface="Times New Roman" panose="02020603050405020304" pitchFamily="18" charset="0"/>
              </a:rPr>
              <a:t>the implemantation of the strategy</a:t>
            </a: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135F40C0-C23B-E773-27EE-3EB1C4EEC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9" y="3066881"/>
            <a:ext cx="21128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interactions between JINR laboratories and other</a:t>
            </a: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countries and </a:t>
            </a:r>
            <a:r>
              <a:rPr lang="en-US" sz="1600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organisations</a:t>
            </a:r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applications and participants of JINR events and</a:t>
            </a: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postdoctoral programs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Assessment of public awareness of JINR achievements</a:t>
            </a:r>
            <a:endParaRPr lang="en-UA" altLang="en-UA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id="{4C282565-F374-50D3-BA4C-92F80655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808" y="3050498"/>
            <a:ext cx="21128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Percentage of decision-makers positively evaluating the development of decision support services</a:t>
            </a:r>
          </a:p>
          <a:p>
            <a:endParaRPr lang="en-US" sz="15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subscriptions to expert materials</a:t>
            </a:r>
          </a:p>
          <a:p>
            <a:endParaRPr lang="en-US" sz="15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key messages on science diplomacy that reference the</a:t>
            </a:r>
          </a:p>
          <a:p>
            <a:r>
              <a:rPr lang="en-US" sz="15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Institute in the information space of JINR Member States</a:t>
            </a:r>
            <a:endParaRPr lang="en-UA" altLang="en-UA" sz="15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1">
            <a:extLst>
              <a:ext uri="{FF2B5EF4-FFF2-40B4-BE49-F238E27FC236}">
                <a16:creationId xmlns:a16="http://schemas.microsoft.com/office/drawing/2014/main" id="{BAC1272C-D8E4-CB6B-2946-F77528DB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190" y="3050498"/>
            <a:ext cx="19704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Analysis of the share of graduates employed at JINR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Growth dynamics in the number of people who have heard about JINR for the first time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Growth dynamics in the number of people who return to JINR for more information</a:t>
            </a:r>
            <a:endParaRPr lang="en-UA" altLang="en-UA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5">
            <a:extLst>
              <a:ext uri="{FF2B5EF4-FFF2-40B4-BE49-F238E27FC236}">
                <a16:creationId xmlns:a16="http://schemas.microsoft.com/office/drawing/2014/main" id="{F5CEF1D0-ABFF-D4B1-0202-28BB52BA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794" y="3066881"/>
            <a:ext cx="179434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Dynamics of publications mentioning JINR in the media (by Member State)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Audience reach evaluation by Member State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Web resources audience analytics by Member State</a:t>
            </a:r>
            <a:endParaRPr lang="en-UA" altLang="en-UA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29">
            <a:extLst>
              <a:ext uri="{FF2B5EF4-FFF2-40B4-BE49-F238E27FC236}">
                <a16:creationId xmlns:a16="http://schemas.microsoft.com/office/drawing/2014/main" id="{6DF5DD78-D07A-BB0D-E92D-CC8E451E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182" y="2978733"/>
            <a:ext cx="1991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The size of the audience of JINR information resources, estimated with the use of approved tools, expert evaluation, etc.</a:t>
            </a:r>
          </a:p>
          <a:p>
            <a:endParaRPr lang="en-US" sz="14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The number of community members who take a positive view of the role of JINR and the importance of the Institute’s achievements for</a:t>
            </a:r>
          </a:p>
          <a:p>
            <a:r>
              <a:rPr lang="en-US" sz="14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the town</a:t>
            </a:r>
          </a:p>
          <a:p>
            <a:endParaRPr lang="en-US" sz="14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Local media </a:t>
            </a:r>
            <a:r>
              <a:rPr lang="en-US" sz="1400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favourability</a:t>
            </a:r>
            <a:r>
              <a:rPr lang="en-US" sz="14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 index</a:t>
            </a:r>
            <a:endParaRPr lang="en-UA" altLang="en-UA" sz="14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33">
            <a:extLst>
              <a:ext uri="{FF2B5EF4-FFF2-40B4-BE49-F238E27FC236}">
                <a16:creationId xmlns:a16="http://schemas.microsoft.com/office/drawing/2014/main" id="{E289C8D0-F239-D4C0-99A7-23387DDC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426" y="2960021"/>
            <a:ext cx="195657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Percentage of employees who positively assess the level of informing and effectiveness of JINR's digital and communication</a:t>
            </a: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platforms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events with the participation of alumni</a:t>
            </a:r>
          </a:p>
          <a:p>
            <a:endParaRPr lang="en-US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ova Cond" panose="020B0506020202020204" pitchFamily="34" charset="0"/>
                <a:cs typeface="Times New Roman" panose="02020603050405020304" pitchFamily="18" charset="0"/>
              </a:rPr>
              <a:t>Number of events with the participation of retirees</a:t>
            </a:r>
            <a:endParaRPr lang="en-UA" altLang="en-UA" sz="1600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EADE0-F0AD-5A3B-C798-D63C7E8C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23" y="4121339"/>
            <a:ext cx="12110873" cy="2759707"/>
          </a:xfrm>
          <a:prstGeom prst="rect">
            <a:avLst/>
          </a:prstGeom>
        </p:spPr>
      </p:pic>
      <p:sp>
        <p:nvSpPr>
          <p:cNvPr id="134150" name="Прямоугольник 3">
            <a:extLst>
              <a:ext uri="{FF2B5EF4-FFF2-40B4-BE49-F238E27FC236}">
                <a16:creationId xmlns:a16="http://schemas.microsoft.com/office/drawing/2014/main" id="{624BAD15-F12E-EF42-ACCA-ABD3EEF6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20" y="1902045"/>
            <a:ext cx="3225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" altLang="en-UA" sz="2400" b="1" cap="small" dirty="0">
                <a:latin typeface="Arial Nova Cond Light" panose="020B0306020202020204" pitchFamily="34" charset="0"/>
              </a:rPr>
              <a:t>Advantages</a:t>
            </a:r>
            <a:endParaRPr lang="en-UA" altLang="en-UA" sz="2667" cap="small" dirty="0">
              <a:latin typeface="Arial Nova Cond Light" panose="020B0306020202020204" pitchFamily="34" charset="0"/>
            </a:endParaRPr>
          </a:p>
        </p:txBody>
      </p:sp>
      <p:sp>
        <p:nvSpPr>
          <p:cNvPr id="134151" name="Прямоугольник 6">
            <a:extLst>
              <a:ext uri="{FF2B5EF4-FFF2-40B4-BE49-F238E27FC236}">
                <a16:creationId xmlns:a16="http://schemas.microsoft.com/office/drawing/2014/main" id="{005D1904-972C-C94B-A02A-857CA94AC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992" y="1902045"/>
            <a:ext cx="2744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" altLang="en-UA" sz="2400" b="1" cap="small" dirty="0">
                <a:latin typeface="Arial Nova Cond Light" panose="020B0306020202020204" pitchFamily="34" charset="0"/>
              </a:rPr>
              <a:t>Risks</a:t>
            </a:r>
            <a:endParaRPr lang="en-UA" altLang="en-UA" sz="2400" cap="small" dirty="0">
              <a:latin typeface="Arial Nova Cond Light" panose="020B0306020202020204" pitchFamily="34" charset="0"/>
            </a:endParaRPr>
          </a:p>
        </p:txBody>
      </p:sp>
      <p:sp>
        <p:nvSpPr>
          <p:cNvPr id="134152" name="Прямоугольник 4">
            <a:extLst>
              <a:ext uri="{FF2B5EF4-FFF2-40B4-BE49-F238E27FC236}">
                <a16:creationId xmlns:a16="http://schemas.microsoft.com/office/drawing/2014/main" id="{9BFF5432-8AAD-A74D-B1E9-E3E4FA4B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20" y="2449656"/>
            <a:ext cx="471317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ova Cond Light" panose="020B0306020202020204" pitchFamily="34" charset="0"/>
              </a:rPr>
              <a:t>Intergovernmental</a:t>
            </a:r>
            <a:r>
              <a:rPr lang="en-US" dirty="0">
                <a:latin typeface="Arial Nova Cond Light" panose="020B0306020202020204" pitchFamily="34" charset="0"/>
              </a:rPr>
              <a:t> scientific </a:t>
            </a:r>
            <a:r>
              <a:rPr lang="en-US" dirty="0" err="1">
                <a:latin typeface="Arial Nova Cond Light" panose="020B0306020202020204" pitchFamily="34" charset="0"/>
              </a:rPr>
              <a:t>organisation</a:t>
            </a:r>
            <a:endParaRPr lang="en-US" dirty="0">
              <a:latin typeface="Arial Nova Cond Light" panose="020B03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The </a:t>
            </a:r>
            <a:r>
              <a:rPr lang="en-US" b="1" dirty="0">
                <a:latin typeface="Arial Nova Cond Light" panose="020B0306020202020204" pitchFamily="34" charset="0"/>
              </a:rPr>
              <a:t>interdisciplinary nature </a:t>
            </a:r>
            <a:r>
              <a:rPr lang="en-US" dirty="0">
                <a:latin typeface="Arial Nova Cond Light" panose="020B0306020202020204" pitchFamily="34" charset="0"/>
              </a:rPr>
              <a:t>of scientific schools cultivated by great scientists who laid the foundation for the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A large complex of </a:t>
            </a:r>
            <a:r>
              <a:rPr lang="en-US" b="1" dirty="0">
                <a:latin typeface="Arial Nova Cond Light" panose="020B0306020202020204" pitchFamily="34" charset="0"/>
              </a:rPr>
              <a:t>modern facilities </a:t>
            </a:r>
            <a:r>
              <a:rPr lang="en-US" dirty="0">
                <a:latin typeface="Arial Nova Cond Light" panose="020B0306020202020204" pitchFamily="34" charset="0"/>
              </a:rPr>
              <a:t>that make it possible to conduct research on the </a:t>
            </a:r>
            <a:r>
              <a:rPr lang="en-US" b="1" dirty="0">
                <a:latin typeface="Arial Nova Cond Light" panose="020B0306020202020204" pitchFamily="34" charset="0"/>
              </a:rPr>
              <a:t>cutting edge </a:t>
            </a:r>
            <a:r>
              <a:rPr lang="en-US" dirty="0">
                <a:latin typeface="Arial Nova Cond Light" panose="020B0306020202020204" pitchFamily="34" charset="0"/>
              </a:rPr>
              <a:t>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ova Cond Light" panose="020B0306020202020204" pitchFamily="34" charset="0"/>
              </a:rPr>
              <a:t>World-class scientists </a:t>
            </a:r>
            <a:r>
              <a:rPr lang="en-US" dirty="0">
                <a:latin typeface="Arial Nova Cond Light" panose="020B0306020202020204" pitchFamily="34" charset="0"/>
              </a:rPr>
              <a:t>are full-fledged employees of the Institute, not just its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Training of </a:t>
            </a:r>
            <a:r>
              <a:rPr lang="en-US" b="1" dirty="0">
                <a:latin typeface="Arial Nova Cond Light" panose="020B0306020202020204" pitchFamily="34" charset="0"/>
              </a:rPr>
              <a:t>young scientists </a:t>
            </a:r>
            <a:r>
              <a:rPr lang="en-US" dirty="0">
                <a:latin typeface="Arial Nova Cond Light" panose="020B0306020202020204" pitchFamily="34" charset="0"/>
              </a:rPr>
              <a:t>(creating a talent pool for Member States)</a:t>
            </a:r>
            <a:endParaRPr lang="en-UA" altLang="en-UA" dirty="0">
              <a:latin typeface="Arial Nova Cond Light" panose="020B0306020202020204" pitchFamily="34" charset="0"/>
            </a:endParaRPr>
          </a:p>
        </p:txBody>
      </p:sp>
      <p:sp>
        <p:nvSpPr>
          <p:cNvPr id="134153" name="Прямоугольник 8">
            <a:extLst>
              <a:ext uri="{FF2B5EF4-FFF2-40B4-BE49-F238E27FC236}">
                <a16:creationId xmlns:a16="http://schemas.microsoft.com/office/drawing/2014/main" id="{B9F1E108-7EB7-0140-9C21-9648D9C9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992" y="2449656"/>
            <a:ext cx="4365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 Nova Cond Light" panose="020B0306020202020204" pitchFamily="34" charset="0"/>
              </a:rPr>
              <a:t>Politicisation</a:t>
            </a:r>
            <a:r>
              <a:rPr lang="en-US" dirty="0">
                <a:latin typeface="Arial Nova Cond Light" panose="020B0306020202020204" pitchFamily="34" charset="0"/>
              </a:rPr>
              <a:t> of the area of S&amp;T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Mistakes in content </a:t>
            </a:r>
            <a:r>
              <a:rPr lang="en-US" b="1" dirty="0">
                <a:latin typeface="Arial Nova Cond Light" panose="020B0306020202020204" pitchFamily="34" charset="0"/>
              </a:rPr>
              <a:t>targeting</a:t>
            </a:r>
            <a:r>
              <a:rPr lang="en-US" dirty="0">
                <a:latin typeface="Arial Nova Cond Light" panose="020B0306020202020204" pitchFamily="34" charset="0"/>
              </a:rPr>
              <a:t> and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Mistakes in the choice of </a:t>
            </a:r>
            <a:r>
              <a:rPr lang="en-US" b="1" dirty="0">
                <a:latin typeface="Arial Nova Cond Light" panose="020B0306020202020204" pitchFamily="34" charset="0"/>
              </a:rPr>
              <a:t>promotion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ova Cond Light" panose="020B0306020202020204" pitchFamily="34" charset="0"/>
              </a:rPr>
              <a:t>Ignorance of the traditions and political climate of certain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ova Cond Light" panose="020B0306020202020204" pitchFamily="34" charset="0"/>
              </a:rPr>
              <a:t>Detrimental</a:t>
            </a:r>
            <a:r>
              <a:rPr lang="en-US" dirty="0">
                <a:latin typeface="Arial Nova Cond Light" panose="020B0306020202020204" pitchFamily="34" charset="0"/>
              </a:rPr>
              <a:t> media coverage in different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ova Cond Light" panose="020B0306020202020204" pitchFamily="34" charset="0"/>
              </a:rPr>
              <a:t>Inability</a:t>
            </a:r>
            <a:r>
              <a:rPr lang="en-US" dirty="0">
                <a:latin typeface="Arial Nova Cond Light" panose="020B0306020202020204" pitchFamily="34" charset="0"/>
              </a:rPr>
              <a:t> of the audience to understand the information presented by the Institute</a:t>
            </a:r>
            <a:endParaRPr lang="en-UA" altLang="en-UA" dirty="0">
              <a:latin typeface="Arial Nova Cond Light" panose="020B0306020202020204" pitchFamily="34" charset="0"/>
            </a:endParaRPr>
          </a:p>
        </p:txBody>
      </p:sp>
      <p:sp>
        <p:nvSpPr>
          <p:cNvPr id="134154" name="Прямоугольник 9">
            <a:extLst>
              <a:ext uri="{FF2B5EF4-FFF2-40B4-BE49-F238E27FC236}">
                <a16:creationId xmlns:a16="http://schemas.microsoft.com/office/drawing/2014/main" id="{11844C9E-9A20-6A49-8E57-B24A4251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20" y="167783"/>
            <a:ext cx="5627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" altLang="en-UA" sz="4000" b="1" cap="small" dirty="0">
                <a:latin typeface="Arial Nova Cond Light" panose="020B0306020202020204" pitchFamily="34" charset="0"/>
              </a:rPr>
              <a:t>Benefits and Risks</a:t>
            </a:r>
            <a:endParaRPr lang="en-UA" altLang="en-UA" sz="4000" b="1" cap="small" dirty="0">
              <a:latin typeface="Arial Nova Cond Light" panose="020B0306020202020204" pitchFamily="34" charset="0"/>
            </a:endParaRPr>
          </a:p>
        </p:txBody>
      </p:sp>
      <p:sp>
        <p:nvSpPr>
          <p:cNvPr id="2" name="Google Shape;350;p21">
            <a:extLst>
              <a:ext uri="{FF2B5EF4-FFF2-40B4-BE49-F238E27FC236}">
                <a16:creationId xmlns:a16="http://schemas.microsoft.com/office/drawing/2014/main" id="{D72455E7-B381-4E75-FB02-B90FD806C644}"/>
              </a:ext>
            </a:extLst>
          </p:cNvPr>
          <p:cNvSpPr/>
          <p:nvPr/>
        </p:nvSpPr>
        <p:spPr>
          <a:xfrm>
            <a:off x="5311073" y="3198899"/>
            <a:ext cx="894290" cy="1236864"/>
          </a:xfrm>
          <a:custGeom>
            <a:avLst/>
            <a:gdLst/>
            <a:ahLst/>
            <a:cxnLst/>
            <a:rect l="l" t="t" r="r" b="b"/>
            <a:pathLst>
              <a:path w="367" h="608" extrusionOk="0">
                <a:moveTo>
                  <a:pt x="153" y="501"/>
                </a:moveTo>
                <a:cubicBezTo>
                  <a:pt x="159" y="483"/>
                  <a:pt x="173" y="468"/>
                  <a:pt x="192" y="456"/>
                </a:cubicBezTo>
                <a:cubicBezTo>
                  <a:pt x="211" y="445"/>
                  <a:pt x="232" y="440"/>
                  <a:pt x="250" y="443"/>
                </a:cubicBezTo>
                <a:cubicBezTo>
                  <a:pt x="263" y="445"/>
                  <a:pt x="274" y="452"/>
                  <a:pt x="280" y="463"/>
                </a:cubicBezTo>
                <a:cubicBezTo>
                  <a:pt x="283" y="468"/>
                  <a:pt x="285" y="474"/>
                  <a:pt x="285" y="480"/>
                </a:cubicBezTo>
                <a:cubicBezTo>
                  <a:pt x="286" y="491"/>
                  <a:pt x="293" y="493"/>
                  <a:pt x="306" y="485"/>
                </a:cubicBezTo>
                <a:cubicBezTo>
                  <a:pt x="350" y="459"/>
                  <a:pt x="350" y="459"/>
                  <a:pt x="350" y="459"/>
                </a:cubicBezTo>
                <a:cubicBezTo>
                  <a:pt x="362" y="452"/>
                  <a:pt x="367" y="435"/>
                  <a:pt x="360" y="422"/>
                </a:cubicBezTo>
                <a:cubicBezTo>
                  <a:pt x="342" y="384"/>
                  <a:pt x="332" y="342"/>
                  <a:pt x="332" y="297"/>
                </a:cubicBezTo>
                <a:cubicBezTo>
                  <a:pt x="331" y="260"/>
                  <a:pt x="338" y="224"/>
                  <a:pt x="350" y="190"/>
                </a:cubicBezTo>
                <a:cubicBezTo>
                  <a:pt x="355" y="176"/>
                  <a:pt x="350" y="160"/>
                  <a:pt x="337" y="152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55" y="106"/>
                  <a:pt x="242" y="98"/>
                  <a:pt x="242" y="95"/>
                </a:cubicBezTo>
                <a:cubicBezTo>
                  <a:pt x="241" y="93"/>
                  <a:pt x="241" y="91"/>
                  <a:pt x="242" y="89"/>
                </a:cubicBezTo>
                <a:cubicBezTo>
                  <a:pt x="246" y="82"/>
                  <a:pt x="250" y="75"/>
                  <a:pt x="258" y="74"/>
                </a:cubicBezTo>
                <a:cubicBezTo>
                  <a:pt x="263" y="74"/>
                  <a:pt x="268" y="75"/>
                  <a:pt x="273" y="74"/>
                </a:cubicBezTo>
                <a:cubicBezTo>
                  <a:pt x="289" y="74"/>
                  <a:pt x="298" y="60"/>
                  <a:pt x="292" y="46"/>
                </a:cubicBezTo>
                <a:cubicBezTo>
                  <a:pt x="287" y="32"/>
                  <a:pt x="274" y="20"/>
                  <a:pt x="261" y="13"/>
                </a:cubicBezTo>
                <a:cubicBezTo>
                  <a:pt x="248" y="5"/>
                  <a:pt x="231" y="0"/>
                  <a:pt x="217" y="3"/>
                </a:cubicBezTo>
                <a:cubicBezTo>
                  <a:pt x="202" y="6"/>
                  <a:pt x="195" y="21"/>
                  <a:pt x="202" y="34"/>
                </a:cubicBezTo>
                <a:cubicBezTo>
                  <a:pt x="204" y="39"/>
                  <a:pt x="208" y="43"/>
                  <a:pt x="210" y="47"/>
                </a:cubicBezTo>
                <a:cubicBezTo>
                  <a:pt x="214" y="55"/>
                  <a:pt x="210" y="62"/>
                  <a:pt x="206" y="69"/>
                </a:cubicBezTo>
                <a:cubicBezTo>
                  <a:pt x="205" y="70"/>
                  <a:pt x="203" y="71"/>
                  <a:pt x="201" y="72"/>
                </a:cubicBezTo>
                <a:cubicBezTo>
                  <a:pt x="198" y="73"/>
                  <a:pt x="185" y="67"/>
                  <a:pt x="172" y="59"/>
                </a:cubicBezTo>
                <a:cubicBezTo>
                  <a:pt x="96" y="16"/>
                  <a:pt x="96" y="16"/>
                  <a:pt x="96" y="16"/>
                </a:cubicBezTo>
                <a:cubicBezTo>
                  <a:pt x="83" y="9"/>
                  <a:pt x="67" y="14"/>
                  <a:pt x="60" y="27"/>
                </a:cubicBezTo>
                <a:cubicBezTo>
                  <a:pt x="22" y="110"/>
                  <a:pt x="0" y="203"/>
                  <a:pt x="2" y="301"/>
                </a:cubicBezTo>
                <a:cubicBezTo>
                  <a:pt x="3" y="406"/>
                  <a:pt x="29" y="504"/>
                  <a:pt x="75" y="590"/>
                </a:cubicBezTo>
                <a:cubicBezTo>
                  <a:pt x="82" y="604"/>
                  <a:pt x="99" y="608"/>
                  <a:pt x="112" y="600"/>
                </a:cubicBezTo>
                <a:cubicBezTo>
                  <a:pt x="163" y="570"/>
                  <a:pt x="163" y="570"/>
                  <a:pt x="163" y="570"/>
                </a:cubicBezTo>
                <a:cubicBezTo>
                  <a:pt x="176" y="562"/>
                  <a:pt x="177" y="555"/>
                  <a:pt x="169" y="550"/>
                </a:cubicBezTo>
                <a:cubicBezTo>
                  <a:pt x="163" y="546"/>
                  <a:pt x="159" y="542"/>
                  <a:pt x="156" y="536"/>
                </a:cubicBezTo>
                <a:cubicBezTo>
                  <a:pt x="149" y="526"/>
                  <a:pt x="148" y="513"/>
                  <a:pt x="153" y="501"/>
                </a:cubicBezTo>
                <a:close/>
              </a:path>
            </a:pathLst>
          </a:custGeom>
          <a:solidFill>
            <a:srgbClr val="8FB8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2;p21">
            <a:extLst>
              <a:ext uri="{FF2B5EF4-FFF2-40B4-BE49-F238E27FC236}">
                <a16:creationId xmlns:a16="http://schemas.microsoft.com/office/drawing/2014/main" id="{FE44544B-5F9D-B6F4-104C-816317520114}"/>
              </a:ext>
            </a:extLst>
          </p:cNvPr>
          <p:cNvSpPr/>
          <p:nvPr/>
        </p:nvSpPr>
        <p:spPr>
          <a:xfrm>
            <a:off x="4830397" y="1527340"/>
            <a:ext cx="1630383" cy="1211077"/>
          </a:xfrm>
          <a:custGeom>
            <a:avLst/>
            <a:gdLst/>
            <a:ahLst/>
            <a:cxnLst/>
            <a:rect l="l" t="t" r="r" b="b"/>
            <a:pathLst>
              <a:path w="601" h="475" extrusionOk="0">
                <a:moveTo>
                  <a:pt x="124" y="318"/>
                </a:moveTo>
                <a:cubicBezTo>
                  <a:pt x="143" y="314"/>
                  <a:pt x="163" y="319"/>
                  <a:pt x="183" y="330"/>
                </a:cubicBezTo>
                <a:cubicBezTo>
                  <a:pt x="202" y="341"/>
                  <a:pt x="217" y="356"/>
                  <a:pt x="223" y="373"/>
                </a:cubicBezTo>
                <a:cubicBezTo>
                  <a:pt x="228" y="385"/>
                  <a:pt x="227" y="398"/>
                  <a:pt x="221" y="409"/>
                </a:cubicBezTo>
                <a:cubicBezTo>
                  <a:pt x="218" y="414"/>
                  <a:pt x="214" y="419"/>
                  <a:pt x="208" y="423"/>
                </a:cubicBezTo>
                <a:cubicBezTo>
                  <a:pt x="200" y="428"/>
                  <a:pt x="201" y="435"/>
                  <a:pt x="214" y="443"/>
                </a:cubicBezTo>
                <a:cubicBezTo>
                  <a:pt x="259" y="468"/>
                  <a:pt x="259" y="468"/>
                  <a:pt x="259" y="468"/>
                </a:cubicBezTo>
                <a:cubicBezTo>
                  <a:pt x="272" y="475"/>
                  <a:pt x="288" y="470"/>
                  <a:pt x="297" y="458"/>
                </a:cubicBezTo>
                <a:cubicBezTo>
                  <a:pt x="342" y="394"/>
                  <a:pt x="411" y="347"/>
                  <a:pt x="492" y="334"/>
                </a:cubicBezTo>
                <a:cubicBezTo>
                  <a:pt x="507" y="331"/>
                  <a:pt x="519" y="318"/>
                  <a:pt x="519" y="303"/>
                </a:cubicBezTo>
                <a:cubicBezTo>
                  <a:pt x="518" y="223"/>
                  <a:pt x="518" y="223"/>
                  <a:pt x="518" y="223"/>
                </a:cubicBezTo>
                <a:cubicBezTo>
                  <a:pt x="517" y="209"/>
                  <a:pt x="518" y="194"/>
                  <a:pt x="521" y="192"/>
                </a:cubicBezTo>
                <a:cubicBezTo>
                  <a:pt x="522" y="190"/>
                  <a:pt x="524" y="189"/>
                  <a:pt x="526" y="189"/>
                </a:cubicBezTo>
                <a:cubicBezTo>
                  <a:pt x="534" y="189"/>
                  <a:pt x="541" y="189"/>
                  <a:pt x="547" y="196"/>
                </a:cubicBezTo>
                <a:cubicBezTo>
                  <a:pt x="549" y="200"/>
                  <a:pt x="551" y="205"/>
                  <a:pt x="554" y="209"/>
                </a:cubicBezTo>
                <a:cubicBezTo>
                  <a:pt x="562" y="222"/>
                  <a:pt x="579" y="223"/>
                  <a:pt x="588" y="211"/>
                </a:cubicBezTo>
                <a:cubicBezTo>
                  <a:pt x="598" y="200"/>
                  <a:pt x="601" y="183"/>
                  <a:pt x="601" y="168"/>
                </a:cubicBezTo>
                <a:cubicBezTo>
                  <a:pt x="601" y="152"/>
                  <a:pt x="597" y="136"/>
                  <a:pt x="587" y="124"/>
                </a:cubicBezTo>
                <a:cubicBezTo>
                  <a:pt x="577" y="113"/>
                  <a:pt x="561" y="114"/>
                  <a:pt x="553" y="127"/>
                </a:cubicBezTo>
                <a:cubicBezTo>
                  <a:pt x="551" y="132"/>
                  <a:pt x="549" y="136"/>
                  <a:pt x="546" y="140"/>
                </a:cubicBezTo>
                <a:cubicBezTo>
                  <a:pt x="541" y="148"/>
                  <a:pt x="533" y="148"/>
                  <a:pt x="525" y="148"/>
                </a:cubicBezTo>
                <a:cubicBezTo>
                  <a:pt x="523" y="148"/>
                  <a:pt x="521" y="147"/>
                  <a:pt x="520" y="145"/>
                </a:cubicBezTo>
                <a:cubicBezTo>
                  <a:pt x="518" y="143"/>
                  <a:pt x="517" y="128"/>
                  <a:pt x="516" y="114"/>
                </a:cubicBezTo>
                <a:cubicBezTo>
                  <a:pt x="515" y="26"/>
                  <a:pt x="515" y="26"/>
                  <a:pt x="515" y="26"/>
                </a:cubicBezTo>
                <a:cubicBezTo>
                  <a:pt x="515" y="12"/>
                  <a:pt x="503" y="0"/>
                  <a:pt x="488" y="1"/>
                </a:cubicBezTo>
                <a:cubicBezTo>
                  <a:pt x="285" y="19"/>
                  <a:pt x="110" y="132"/>
                  <a:pt x="8" y="296"/>
                </a:cubicBezTo>
                <a:cubicBezTo>
                  <a:pt x="0" y="308"/>
                  <a:pt x="5" y="325"/>
                  <a:pt x="18" y="332"/>
                </a:cubicBezTo>
                <a:cubicBezTo>
                  <a:pt x="70" y="361"/>
                  <a:pt x="70" y="361"/>
                  <a:pt x="70" y="361"/>
                </a:cubicBezTo>
                <a:cubicBezTo>
                  <a:pt x="83" y="369"/>
                  <a:pt x="90" y="366"/>
                  <a:pt x="90" y="356"/>
                </a:cubicBezTo>
                <a:cubicBezTo>
                  <a:pt x="90" y="350"/>
                  <a:pt x="92" y="344"/>
                  <a:pt x="95" y="338"/>
                </a:cubicBezTo>
                <a:cubicBezTo>
                  <a:pt x="101" y="327"/>
                  <a:pt x="112" y="320"/>
                  <a:pt x="124" y="318"/>
                </a:cubicBezTo>
                <a:close/>
              </a:path>
            </a:pathLst>
          </a:custGeom>
          <a:solidFill>
            <a:srgbClr val="00000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1;p21">
            <a:extLst>
              <a:ext uri="{FF2B5EF4-FFF2-40B4-BE49-F238E27FC236}">
                <a16:creationId xmlns:a16="http://schemas.microsoft.com/office/drawing/2014/main" id="{83F0D3A0-D042-6D5B-60DF-46C9392EAD5A}"/>
              </a:ext>
            </a:extLst>
          </p:cNvPr>
          <p:cNvSpPr/>
          <p:nvPr/>
        </p:nvSpPr>
        <p:spPr>
          <a:xfrm>
            <a:off x="5489950" y="6000309"/>
            <a:ext cx="1237250" cy="973289"/>
          </a:xfrm>
          <a:custGeom>
            <a:avLst/>
            <a:gdLst/>
            <a:ahLst/>
            <a:cxnLst/>
            <a:rect l="l" t="t" r="r" b="b"/>
            <a:pathLst>
              <a:path w="531" h="463" extrusionOk="0">
                <a:moveTo>
                  <a:pt x="465" y="351"/>
                </a:moveTo>
                <a:cubicBezTo>
                  <a:pt x="453" y="337"/>
                  <a:pt x="446" y="317"/>
                  <a:pt x="446" y="294"/>
                </a:cubicBezTo>
                <a:cubicBezTo>
                  <a:pt x="446" y="272"/>
                  <a:pt x="452" y="252"/>
                  <a:pt x="463" y="238"/>
                </a:cubicBezTo>
                <a:cubicBezTo>
                  <a:pt x="471" y="228"/>
                  <a:pt x="483" y="222"/>
                  <a:pt x="495" y="222"/>
                </a:cubicBezTo>
                <a:cubicBezTo>
                  <a:pt x="502" y="222"/>
                  <a:pt x="508" y="223"/>
                  <a:pt x="514" y="226"/>
                </a:cubicBezTo>
                <a:cubicBezTo>
                  <a:pt x="523" y="230"/>
                  <a:pt x="528" y="225"/>
                  <a:pt x="528" y="211"/>
                </a:cubicBezTo>
                <a:cubicBezTo>
                  <a:pt x="527" y="160"/>
                  <a:pt x="527" y="160"/>
                  <a:pt x="527" y="160"/>
                </a:cubicBezTo>
                <a:cubicBezTo>
                  <a:pt x="527" y="145"/>
                  <a:pt x="515" y="133"/>
                  <a:pt x="500" y="132"/>
                </a:cubicBezTo>
                <a:cubicBezTo>
                  <a:pt x="418" y="125"/>
                  <a:pt x="345" y="85"/>
                  <a:pt x="295" y="25"/>
                </a:cubicBezTo>
                <a:cubicBezTo>
                  <a:pt x="285" y="13"/>
                  <a:pt x="268" y="9"/>
                  <a:pt x="255" y="17"/>
                </a:cubicBezTo>
                <a:cubicBezTo>
                  <a:pt x="187" y="58"/>
                  <a:pt x="187" y="58"/>
                  <a:pt x="187" y="58"/>
                </a:cubicBezTo>
                <a:cubicBezTo>
                  <a:pt x="174" y="65"/>
                  <a:pt x="161" y="72"/>
                  <a:pt x="158" y="71"/>
                </a:cubicBezTo>
                <a:cubicBezTo>
                  <a:pt x="156" y="70"/>
                  <a:pt x="154" y="69"/>
                  <a:pt x="153" y="68"/>
                </a:cubicBezTo>
                <a:cubicBezTo>
                  <a:pt x="148" y="61"/>
                  <a:pt x="145" y="54"/>
                  <a:pt x="148" y="46"/>
                </a:cubicBezTo>
                <a:cubicBezTo>
                  <a:pt x="150" y="42"/>
                  <a:pt x="153" y="38"/>
                  <a:pt x="156" y="33"/>
                </a:cubicBezTo>
                <a:cubicBezTo>
                  <a:pt x="163" y="20"/>
                  <a:pt x="156" y="5"/>
                  <a:pt x="141" y="2"/>
                </a:cubicBezTo>
                <a:cubicBezTo>
                  <a:pt x="126" y="0"/>
                  <a:pt x="110" y="5"/>
                  <a:pt x="97" y="13"/>
                </a:cubicBezTo>
                <a:cubicBezTo>
                  <a:pt x="83" y="21"/>
                  <a:pt x="71" y="33"/>
                  <a:pt x="66" y="47"/>
                </a:cubicBezTo>
                <a:cubicBezTo>
                  <a:pt x="61" y="61"/>
                  <a:pt x="70" y="75"/>
                  <a:pt x="85" y="75"/>
                </a:cubicBezTo>
                <a:cubicBezTo>
                  <a:pt x="90" y="75"/>
                  <a:pt x="95" y="74"/>
                  <a:pt x="100" y="75"/>
                </a:cubicBezTo>
                <a:cubicBezTo>
                  <a:pt x="109" y="75"/>
                  <a:pt x="113" y="82"/>
                  <a:pt x="117" y="89"/>
                </a:cubicBezTo>
                <a:cubicBezTo>
                  <a:pt x="118" y="91"/>
                  <a:pt x="118" y="93"/>
                  <a:pt x="118" y="95"/>
                </a:cubicBezTo>
                <a:cubicBezTo>
                  <a:pt x="117" y="98"/>
                  <a:pt x="105" y="106"/>
                  <a:pt x="92" y="11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4" y="166"/>
                  <a:pt x="0" y="182"/>
                  <a:pt x="9" y="194"/>
                </a:cubicBezTo>
                <a:cubicBezTo>
                  <a:pt x="119" y="351"/>
                  <a:pt x="299" y="456"/>
                  <a:pt x="504" y="463"/>
                </a:cubicBezTo>
                <a:cubicBezTo>
                  <a:pt x="519" y="463"/>
                  <a:pt x="531" y="451"/>
                  <a:pt x="530" y="436"/>
                </a:cubicBezTo>
                <a:cubicBezTo>
                  <a:pt x="530" y="376"/>
                  <a:pt x="530" y="376"/>
                  <a:pt x="530" y="376"/>
                </a:cubicBezTo>
                <a:cubicBezTo>
                  <a:pt x="530" y="362"/>
                  <a:pt x="524" y="357"/>
                  <a:pt x="515" y="362"/>
                </a:cubicBezTo>
                <a:cubicBezTo>
                  <a:pt x="510" y="364"/>
                  <a:pt x="503" y="366"/>
                  <a:pt x="497" y="366"/>
                </a:cubicBezTo>
                <a:cubicBezTo>
                  <a:pt x="485" y="366"/>
                  <a:pt x="473" y="361"/>
                  <a:pt x="465" y="351"/>
                </a:cubicBezTo>
                <a:close/>
              </a:path>
            </a:pathLst>
          </a:custGeom>
          <a:solidFill>
            <a:srgbClr val="7BC7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3;p21">
            <a:extLst>
              <a:ext uri="{FF2B5EF4-FFF2-40B4-BE49-F238E27FC236}">
                <a16:creationId xmlns:a16="http://schemas.microsoft.com/office/drawing/2014/main" id="{E295C390-7BE7-E313-5685-2D1A505BC1EA}"/>
              </a:ext>
            </a:extLst>
          </p:cNvPr>
          <p:cNvSpPr/>
          <p:nvPr/>
        </p:nvSpPr>
        <p:spPr>
          <a:xfrm>
            <a:off x="5851435" y="4691598"/>
            <a:ext cx="1188926" cy="1015015"/>
          </a:xfrm>
          <a:custGeom>
            <a:avLst/>
            <a:gdLst/>
            <a:ahLst/>
            <a:cxnLst/>
            <a:rect l="l" t="t" r="r" b="b"/>
            <a:pathLst>
              <a:path w="530" h="463" extrusionOk="0">
                <a:moveTo>
                  <a:pt x="65" y="112"/>
                </a:moveTo>
                <a:cubicBezTo>
                  <a:pt x="77" y="126"/>
                  <a:pt x="84" y="146"/>
                  <a:pt x="84" y="168"/>
                </a:cubicBezTo>
                <a:cubicBezTo>
                  <a:pt x="84" y="191"/>
                  <a:pt x="78" y="211"/>
                  <a:pt x="67" y="225"/>
                </a:cubicBezTo>
                <a:cubicBezTo>
                  <a:pt x="59" y="235"/>
                  <a:pt x="47" y="241"/>
                  <a:pt x="35" y="241"/>
                </a:cubicBezTo>
                <a:cubicBezTo>
                  <a:pt x="28" y="241"/>
                  <a:pt x="22" y="240"/>
                  <a:pt x="17" y="237"/>
                </a:cubicBezTo>
                <a:cubicBezTo>
                  <a:pt x="7" y="232"/>
                  <a:pt x="2" y="237"/>
                  <a:pt x="2" y="252"/>
                </a:cubicBezTo>
                <a:cubicBezTo>
                  <a:pt x="3" y="303"/>
                  <a:pt x="3" y="303"/>
                  <a:pt x="3" y="303"/>
                </a:cubicBezTo>
                <a:cubicBezTo>
                  <a:pt x="3" y="318"/>
                  <a:pt x="15" y="330"/>
                  <a:pt x="30" y="331"/>
                </a:cubicBezTo>
                <a:cubicBezTo>
                  <a:pt x="112" y="338"/>
                  <a:pt x="185" y="378"/>
                  <a:pt x="236" y="438"/>
                </a:cubicBezTo>
                <a:cubicBezTo>
                  <a:pt x="245" y="450"/>
                  <a:pt x="262" y="453"/>
                  <a:pt x="275" y="446"/>
                </a:cubicBezTo>
                <a:cubicBezTo>
                  <a:pt x="344" y="405"/>
                  <a:pt x="344" y="405"/>
                  <a:pt x="344" y="405"/>
                </a:cubicBezTo>
                <a:cubicBezTo>
                  <a:pt x="356" y="398"/>
                  <a:pt x="369" y="391"/>
                  <a:pt x="373" y="392"/>
                </a:cubicBezTo>
                <a:cubicBezTo>
                  <a:pt x="374" y="392"/>
                  <a:pt x="376" y="393"/>
                  <a:pt x="377" y="395"/>
                </a:cubicBezTo>
                <a:cubicBezTo>
                  <a:pt x="382" y="402"/>
                  <a:pt x="385" y="409"/>
                  <a:pt x="382" y="417"/>
                </a:cubicBezTo>
                <a:cubicBezTo>
                  <a:pt x="380" y="421"/>
                  <a:pt x="377" y="425"/>
                  <a:pt x="374" y="430"/>
                </a:cubicBezTo>
                <a:cubicBezTo>
                  <a:pt x="367" y="443"/>
                  <a:pt x="374" y="458"/>
                  <a:pt x="389" y="460"/>
                </a:cubicBezTo>
                <a:cubicBezTo>
                  <a:pt x="404" y="463"/>
                  <a:pt x="420" y="457"/>
                  <a:pt x="434" y="449"/>
                </a:cubicBezTo>
                <a:cubicBezTo>
                  <a:pt x="447" y="442"/>
                  <a:pt x="459" y="430"/>
                  <a:pt x="464" y="416"/>
                </a:cubicBezTo>
                <a:cubicBezTo>
                  <a:pt x="469" y="402"/>
                  <a:pt x="460" y="388"/>
                  <a:pt x="445" y="388"/>
                </a:cubicBezTo>
                <a:cubicBezTo>
                  <a:pt x="440" y="388"/>
                  <a:pt x="435" y="389"/>
                  <a:pt x="430" y="388"/>
                </a:cubicBezTo>
                <a:cubicBezTo>
                  <a:pt x="421" y="388"/>
                  <a:pt x="417" y="381"/>
                  <a:pt x="413" y="374"/>
                </a:cubicBezTo>
                <a:cubicBezTo>
                  <a:pt x="412" y="372"/>
                  <a:pt x="412" y="370"/>
                  <a:pt x="412" y="368"/>
                </a:cubicBezTo>
                <a:cubicBezTo>
                  <a:pt x="413" y="365"/>
                  <a:pt x="425" y="357"/>
                  <a:pt x="438" y="349"/>
                </a:cubicBezTo>
                <a:cubicBezTo>
                  <a:pt x="513" y="305"/>
                  <a:pt x="513" y="305"/>
                  <a:pt x="513" y="305"/>
                </a:cubicBezTo>
                <a:cubicBezTo>
                  <a:pt x="526" y="297"/>
                  <a:pt x="530" y="281"/>
                  <a:pt x="521" y="269"/>
                </a:cubicBezTo>
                <a:cubicBezTo>
                  <a:pt x="411" y="112"/>
                  <a:pt x="231" y="7"/>
                  <a:pt x="26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101"/>
                  <a:pt x="6" y="106"/>
                  <a:pt x="15" y="101"/>
                </a:cubicBezTo>
                <a:cubicBezTo>
                  <a:pt x="21" y="98"/>
                  <a:pt x="27" y="97"/>
                  <a:pt x="33" y="97"/>
                </a:cubicBezTo>
                <a:cubicBezTo>
                  <a:pt x="45" y="97"/>
                  <a:pt x="57" y="102"/>
                  <a:pt x="65" y="112"/>
                </a:cubicBezTo>
                <a:close/>
              </a:path>
            </a:pathLst>
          </a:custGeom>
          <a:solidFill>
            <a:srgbClr val="3A88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5;p21">
            <a:extLst>
              <a:ext uri="{FF2B5EF4-FFF2-40B4-BE49-F238E27FC236}">
                <a16:creationId xmlns:a16="http://schemas.microsoft.com/office/drawing/2014/main" id="{C32C83A4-73EB-3E1D-6463-F0B582A68C37}"/>
              </a:ext>
            </a:extLst>
          </p:cNvPr>
          <p:cNvSpPr/>
          <p:nvPr/>
        </p:nvSpPr>
        <p:spPr>
          <a:xfrm>
            <a:off x="6030408" y="-207802"/>
            <a:ext cx="1393584" cy="1096400"/>
          </a:xfrm>
          <a:custGeom>
            <a:avLst/>
            <a:gdLst/>
            <a:ahLst/>
            <a:cxnLst/>
            <a:rect l="l" t="t" r="r" b="b"/>
            <a:pathLst>
              <a:path w="601" h="475" extrusionOk="0">
                <a:moveTo>
                  <a:pt x="477" y="157"/>
                </a:moveTo>
                <a:cubicBezTo>
                  <a:pt x="458" y="160"/>
                  <a:pt x="438" y="156"/>
                  <a:pt x="418" y="145"/>
                </a:cubicBezTo>
                <a:cubicBezTo>
                  <a:pt x="399" y="134"/>
                  <a:pt x="384" y="119"/>
                  <a:pt x="378" y="102"/>
                </a:cubicBezTo>
                <a:cubicBezTo>
                  <a:pt x="373" y="90"/>
                  <a:pt x="374" y="77"/>
                  <a:pt x="380" y="66"/>
                </a:cubicBezTo>
                <a:cubicBezTo>
                  <a:pt x="383" y="60"/>
                  <a:pt x="387" y="56"/>
                  <a:pt x="393" y="52"/>
                </a:cubicBezTo>
                <a:cubicBezTo>
                  <a:pt x="401" y="46"/>
                  <a:pt x="400" y="40"/>
                  <a:pt x="387" y="32"/>
                </a:cubicBezTo>
                <a:cubicBezTo>
                  <a:pt x="342" y="7"/>
                  <a:pt x="342" y="7"/>
                  <a:pt x="342" y="7"/>
                </a:cubicBezTo>
                <a:cubicBezTo>
                  <a:pt x="329" y="0"/>
                  <a:pt x="313" y="5"/>
                  <a:pt x="304" y="17"/>
                </a:cubicBezTo>
                <a:cubicBezTo>
                  <a:pt x="259" y="81"/>
                  <a:pt x="190" y="127"/>
                  <a:pt x="109" y="141"/>
                </a:cubicBezTo>
                <a:cubicBezTo>
                  <a:pt x="94" y="144"/>
                  <a:pt x="82" y="157"/>
                  <a:pt x="83" y="172"/>
                </a:cubicBezTo>
                <a:cubicBezTo>
                  <a:pt x="83" y="251"/>
                  <a:pt x="83" y="251"/>
                  <a:pt x="83" y="251"/>
                </a:cubicBezTo>
                <a:cubicBezTo>
                  <a:pt x="84" y="266"/>
                  <a:pt x="83" y="281"/>
                  <a:pt x="81" y="283"/>
                </a:cubicBezTo>
                <a:cubicBezTo>
                  <a:pt x="79" y="284"/>
                  <a:pt x="77" y="285"/>
                  <a:pt x="75" y="286"/>
                </a:cubicBezTo>
                <a:cubicBezTo>
                  <a:pt x="67" y="286"/>
                  <a:pt x="60" y="286"/>
                  <a:pt x="55" y="279"/>
                </a:cubicBezTo>
                <a:cubicBezTo>
                  <a:pt x="52" y="275"/>
                  <a:pt x="50" y="270"/>
                  <a:pt x="47" y="266"/>
                </a:cubicBezTo>
                <a:cubicBezTo>
                  <a:pt x="39" y="253"/>
                  <a:pt x="22" y="252"/>
                  <a:pt x="13" y="264"/>
                </a:cubicBezTo>
                <a:cubicBezTo>
                  <a:pt x="3" y="275"/>
                  <a:pt x="0" y="292"/>
                  <a:pt x="0" y="307"/>
                </a:cubicBezTo>
                <a:cubicBezTo>
                  <a:pt x="0" y="323"/>
                  <a:pt x="4" y="339"/>
                  <a:pt x="14" y="351"/>
                </a:cubicBezTo>
                <a:cubicBezTo>
                  <a:pt x="24" y="362"/>
                  <a:pt x="40" y="361"/>
                  <a:pt x="48" y="348"/>
                </a:cubicBezTo>
                <a:cubicBezTo>
                  <a:pt x="50" y="343"/>
                  <a:pt x="52" y="339"/>
                  <a:pt x="55" y="334"/>
                </a:cubicBezTo>
                <a:cubicBezTo>
                  <a:pt x="60" y="327"/>
                  <a:pt x="68" y="327"/>
                  <a:pt x="76" y="327"/>
                </a:cubicBezTo>
                <a:cubicBezTo>
                  <a:pt x="78" y="327"/>
                  <a:pt x="80" y="328"/>
                  <a:pt x="81" y="329"/>
                </a:cubicBezTo>
                <a:cubicBezTo>
                  <a:pt x="83" y="332"/>
                  <a:pt x="85" y="346"/>
                  <a:pt x="85" y="36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86" y="463"/>
                  <a:pt x="98" y="475"/>
                  <a:pt x="113" y="473"/>
                </a:cubicBezTo>
                <a:cubicBezTo>
                  <a:pt x="316" y="456"/>
                  <a:pt x="491" y="342"/>
                  <a:pt x="593" y="179"/>
                </a:cubicBezTo>
                <a:cubicBezTo>
                  <a:pt x="601" y="166"/>
                  <a:pt x="596" y="150"/>
                  <a:pt x="583" y="143"/>
                </a:cubicBezTo>
                <a:cubicBezTo>
                  <a:pt x="531" y="114"/>
                  <a:pt x="531" y="114"/>
                  <a:pt x="531" y="114"/>
                </a:cubicBezTo>
                <a:cubicBezTo>
                  <a:pt x="518" y="106"/>
                  <a:pt x="511" y="108"/>
                  <a:pt x="511" y="119"/>
                </a:cubicBezTo>
                <a:cubicBezTo>
                  <a:pt x="511" y="125"/>
                  <a:pt x="509" y="131"/>
                  <a:pt x="506" y="137"/>
                </a:cubicBezTo>
                <a:cubicBezTo>
                  <a:pt x="500" y="147"/>
                  <a:pt x="489" y="155"/>
                  <a:pt x="477" y="157"/>
                </a:cubicBezTo>
                <a:close/>
              </a:path>
            </a:pathLst>
          </a:custGeom>
          <a:solidFill>
            <a:srgbClr val="5CB1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4;p21">
            <a:extLst>
              <a:ext uri="{FF2B5EF4-FFF2-40B4-BE49-F238E27FC236}">
                <a16:creationId xmlns:a16="http://schemas.microsoft.com/office/drawing/2014/main" id="{8246FD9E-90EB-F04C-B897-17C4842126E5}"/>
              </a:ext>
            </a:extLst>
          </p:cNvPr>
          <p:cNvSpPr/>
          <p:nvPr/>
        </p:nvSpPr>
        <p:spPr>
          <a:xfrm>
            <a:off x="6315794" y="641886"/>
            <a:ext cx="993009" cy="1548271"/>
          </a:xfrm>
          <a:custGeom>
            <a:avLst/>
            <a:gdLst/>
            <a:ahLst/>
            <a:cxnLst/>
            <a:rect l="l" t="t" r="r" b="b"/>
            <a:pathLst>
              <a:path w="366" h="607" extrusionOk="0">
                <a:moveTo>
                  <a:pt x="213" y="107"/>
                </a:moveTo>
                <a:cubicBezTo>
                  <a:pt x="207" y="124"/>
                  <a:pt x="193" y="140"/>
                  <a:pt x="174" y="151"/>
                </a:cubicBezTo>
                <a:cubicBezTo>
                  <a:pt x="155" y="163"/>
                  <a:pt x="134" y="168"/>
                  <a:pt x="116" y="165"/>
                </a:cubicBezTo>
                <a:cubicBezTo>
                  <a:pt x="103" y="163"/>
                  <a:pt x="92" y="156"/>
                  <a:pt x="86" y="145"/>
                </a:cubicBezTo>
                <a:cubicBezTo>
                  <a:pt x="83" y="140"/>
                  <a:pt x="81" y="134"/>
                  <a:pt x="81" y="127"/>
                </a:cubicBezTo>
                <a:cubicBezTo>
                  <a:pt x="80" y="117"/>
                  <a:pt x="73" y="115"/>
                  <a:pt x="60" y="12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4" y="156"/>
                  <a:pt x="0" y="173"/>
                  <a:pt x="6" y="186"/>
                </a:cubicBezTo>
                <a:cubicBezTo>
                  <a:pt x="24" y="224"/>
                  <a:pt x="34" y="266"/>
                  <a:pt x="34" y="311"/>
                </a:cubicBezTo>
                <a:cubicBezTo>
                  <a:pt x="35" y="348"/>
                  <a:pt x="28" y="384"/>
                  <a:pt x="16" y="418"/>
                </a:cubicBezTo>
                <a:cubicBezTo>
                  <a:pt x="11" y="432"/>
                  <a:pt x="16" y="448"/>
                  <a:pt x="29" y="456"/>
                </a:cubicBezTo>
                <a:cubicBezTo>
                  <a:pt x="98" y="495"/>
                  <a:pt x="98" y="495"/>
                  <a:pt x="98" y="495"/>
                </a:cubicBezTo>
                <a:cubicBezTo>
                  <a:pt x="111" y="502"/>
                  <a:pt x="124" y="510"/>
                  <a:pt x="125" y="513"/>
                </a:cubicBezTo>
                <a:cubicBezTo>
                  <a:pt x="125" y="515"/>
                  <a:pt x="125" y="517"/>
                  <a:pt x="124" y="519"/>
                </a:cubicBezTo>
                <a:cubicBezTo>
                  <a:pt x="120" y="526"/>
                  <a:pt x="117" y="533"/>
                  <a:pt x="108" y="533"/>
                </a:cubicBezTo>
                <a:cubicBezTo>
                  <a:pt x="103" y="534"/>
                  <a:pt x="98" y="533"/>
                  <a:pt x="93" y="534"/>
                </a:cubicBezTo>
                <a:cubicBezTo>
                  <a:pt x="78" y="534"/>
                  <a:pt x="68" y="548"/>
                  <a:pt x="74" y="562"/>
                </a:cubicBezTo>
                <a:cubicBezTo>
                  <a:pt x="79" y="576"/>
                  <a:pt x="92" y="587"/>
                  <a:pt x="105" y="595"/>
                </a:cubicBezTo>
                <a:cubicBezTo>
                  <a:pt x="118" y="602"/>
                  <a:pt x="135" y="607"/>
                  <a:pt x="150" y="605"/>
                </a:cubicBezTo>
                <a:cubicBezTo>
                  <a:pt x="165" y="602"/>
                  <a:pt x="171" y="587"/>
                  <a:pt x="164" y="574"/>
                </a:cubicBezTo>
                <a:cubicBezTo>
                  <a:pt x="162" y="569"/>
                  <a:pt x="159" y="565"/>
                  <a:pt x="156" y="561"/>
                </a:cubicBezTo>
                <a:cubicBezTo>
                  <a:pt x="152" y="553"/>
                  <a:pt x="156" y="546"/>
                  <a:pt x="160" y="539"/>
                </a:cubicBezTo>
                <a:cubicBezTo>
                  <a:pt x="161" y="537"/>
                  <a:pt x="163" y="536"/>
                  <a:pt x="165" y="536"/>
                </a:cubicBezTo>
                <a:cubicBezTo>
                  <a:pt x="168" y="535"/>
                  <a:pt x="181" y="541"/>
                  <a:pt x="194" y="549"/>
                </a:cubicBezTo>
                <a:cubicBezTo>
                  <a:pt x="270" y="591"/>
                  <a:pt x="270" y="591"/>
                  <a:pt x="270" y="591"/>
                </a:cubicBezTo>
                <a:cubicBezTo>
                  <a:pt x="283" y="599"/>
                  <a:pt x="299" y="594"/>
                  <a:pt x="306" y="580"/>
                </a:cubicBezTo>
                <a:cubicBezTo>
                  <a:pt x="344" y="497"/>
                  <a:pt x="366" y="405"/>
                  <a:pt x="365" y="307"/>
                </a:cubicBezTo>
                <a:cubicBezTo>
                  <a:pt x="363" y="202"/>
                  <a:pt x="337" y="104"/>
                  <a:pt x="291" y="17"/>
                </a:cubicBezTo>
                <a:cubicBezTo>
                  <a:pt x="284" y="4"/>
                  <a:pt x="267" y="0"/>
                  <a:pt x="254" y="8"/>
                </a:cubicBezTo>
                <a:cubicBezTo>
                  <a:pt x="203" y="38"/>
                  <a:pt x="203" y="38"/>
                  <a:pt x="203" y="38"/>
                </a:cubicBezTo>
                <a:cubicBezTo>
                  <a:pt x="190" y="46"/>
                  <a:pt x="189" y="52"/>
                  <a:pt x="197" y="58"/>
                </a:cubicBezTo>
                <a:cubicBezTo>
                  <a:pt x="203" y="61"/>
                  <a:pt x="207" y="66"/>
                  <a:pt x="210" y="72"/>
                </a:cubicBezTo>
                <a:cubicBezTo>
                  <a:pt x="217" y="82"/>
                  <a:pt x="218" y="95"/>
                  <a:pt x="213" y="107"/>
                </a:cubicBezTo>
                <a:close/>
              </a:path>
            </a:pathLst>
          </a:custGeom>
          <a:solidFill>
            <a:srgbClr val="FFC7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81405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10431-CB11-F920-F24D-E2EC03EF5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" y="3901531"/>
            <a:ext cx="12110873" cy="2759707"/>
          </a:xfrm>
          <a:prstGeom prst="rect">
            <a:avLst/>
          </a:prstGeom>
        </p:spPr>
      </p:pic>
      <p:sp>
        <p:nvSpPr>
          <p:cNvPr id="466" name="TextBox 465">
            <a:extLst>
              <a:ext uri="{FF2B5EF4-FFF2-40B4-BE49-F238E27FC236}">
                <a16:creationId xmlns:a16="http://schemas.microsoft.com/office/drawing/2014/main" id="{2BE9592D-46EA-48D7-86A2-EC45509315D5}"/>
              </a:ext>
            </a:extLst>
          </p:cNvPr>
          <p:cNvSpPr txBox="1"/>
          <p:nvPr/>
        </p:nvSpPr>
        <p:spPr>
          <a:xfrm>
            <a:off x="7310711" y="2708103"/>
            <a:ext cx="3701335" cy="67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3799" b="1" dirty="0">
                <a:latin typeface="Arial Nova Cond Light" panose="020B0306020202020204" pitchFamily="34" charset="0"/>
              </a:rPr>
              <a:t>Strategy</a:t>
            </a:r>
            <a:endParaRPr lang="en-US" sz="3799" b="1" dirty="0">
              <a:latin typeface="Arial Nova Cond Light" panose="020B0306020202020204" pitchFamily="34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1CE9B3C2-CAEE-48AC-8686-5F9A7ECB19FA}"/>
              </a:ext>
            </a:extLst>
          </p:cNvPr>
          <p:cNvSpPr txBox="1"/>
          <p:nvPr/>
        </p:nvSpPr>
        <p:spPr>
          <a:xfrm>
            <a:off x="265956" y="3046593"/>
            <a:ext cx="8410883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r>
              <a:rPr lang="en" sz="6899" b="1" dirty="0">
                <a:latin typeface="Arial Nova Cond Light" panose="020B0306020202020204" pitchFamily="34" charset="0"/>
              </a:rPr>
              <a:t>COMMUNICATION</a:t>
            </a:r>
            <a:endParaRPr lang="en-US" sz="6899" b="1" dirty="0">
              <a:latin typeface="Arial Nova Cond Light" panose="020B0306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9215F9-4DFC-88C9-68DF-557DC9144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8" y="158650"/>
            <a:ext cx="1060136" cy="722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25905-5D76-6A12-12F9-C48838C6C2E3}"/>
              </a:ext>
            </a:extLst>
          </p:cNvPr>
          <p:cNvSpPr txBox="1"/>
          <p:nvPr/>
        </p:nvSpPr>
        <p:spPr>
          <a:xfrm>
            <a:off x="1188388" y="399390"/>
            <a:ext cx="797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2400" b="1" dirty="0">
                <a:latin typeface="Arial Nova Cond Light" panose="020B0306020202020204" pitchFamily="34" charset="0"/>
              </a:rPr>
              <a:t>Joint Institute for Nuclear Research</a:t>
            </a:r>
            <a:endParaRPr lang="en-US" sz="2400" b="1" dirty="0">
              <a:latin typeface="Arial Nova Cond Light" panose="020B0306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392AF-B0F0-5230-876E-5D2E01279BDB}"/>
              </a:ext>
            </a:extLst>
          </p:cNvPr>
          <p:cNvSpPr txBox="1"/>
          <p:nvPr/>
        </p:nvSpPr>
        <p:spPr>
          <a:xfrm>
            <a:off x="1173897" y="133710"/>
            <a:ext cx="797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" sz="2000" dirty="0">
                <a:latin typeface="Arial Nova Cond Light" panose="020B0306020202020204" pitchFamily="34" charset="0"/>
              </a:rPr>
              <a:t>International intergovernmental organization</a:t>
            </a:r>
            <a:endParaRPr lang="en-US" sz="2000" dirty="0">
              <a:latin typeface="Arial Nova Cond Light" panose="020B0306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02071-1D57-2498-B1F5-2B4AA6D4AE1A}"/>
              </a:ext>
            </a:extLst>
          </p:cNvPr>
          <p:cNvSpPr txBox="1"/>
          <p:nvPr/>
        </p:nvSpPr>
        <p:spPr>
          <a:xfrm>
            <a:off x="1863491" y="6262625"/>
            <a:ext cx="87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>
              <a:defRPr/>
            </a:pPr>
            <a:r>
              <a:rPr lang="en-US" sz="2400" b="1" dirty="0">
                <a:latin typeface="Arial Nova Cond Light" panose="020B0306020202020204" pitchFamily="34" charset="0"/>
              </a:rPr>
              <a:t>JINR Coordination Group for Communications Strategy</a:t>
            </a:r>
            <a:r>
              <a:rPr lang="en" sz="2400" b="1" dirty="0">
                <a:latin typeface="Arial Nova Cond Light" panose="020B0306020202020204" pitchFamily="34" charset="0"/>
              </a:rPr>
              <a:t>, 2023</a:t>
            </a:r>
            <a:endParaRPr lang="en-US" sz="2400" b="1" dirty="0"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984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67" grpId="0"/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gram showing the five components of Lasswell's model: communicator, message, medium, recipient, and effect">
            <a:extLst>
              <a:ext uri="{FF2B5EF4-FFF2-40B4-BE49-F238E27FC236}">
                <a16:creationId xmlns:a16="http://schemas.microsoft.com/office/drawing/2014/main" id="{3A8A42CC-53AC-E53C-6A11-EBACFC454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" y="546266"/>
            <a:ext cx="11268071" cy="252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iagram of the Shannon–Weaver model showing the different steps of a message on its way to the destination">
            <a:extLst>
              <a:ext uri="{FF2B5EF4-FFF2-40B4-BE49-F238E27FC236}">
                <a16:creationId xmlns:a16="http://schemas.microsoft.com/office/drawing/2014/main" id="{4BDD2E45-4B53-BA40-191F-F4BC2C0AE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0" y="3075710"/>
            <a:ext cx="7835137" cy="35854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C7AF03-8351-A893-6741-B0F025BFDFA5}"/>
              </a:ext>
            </a:extLst>
          </p:cNvPr>
          <p:cNvSpPr txBox="1">
            <a:spLocks/>
          </p:cNvSpPr>
          <p:nvPr/>
        </p:nvSpPr>
        <p:spPr>
          <a:xfrm>
            <a:off x="4655128" y="3912920"/>
            <a:ext cx="7315200" cy="1257300"/>
          </a:xfrm>
        </p:spPr>
        <p:txBody>
          <a:bodyPr rtlCol="0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GB" sz="2400" dirty="0">
                <a:latin typeface="Arial Nova Cond" panose="020B0506020202020204" pitchFamily="34" charset="0"/>
              </a:rPr>
            </a:br>
            <a:r>
              <a:rPr lang="en-US" sz="2400" cap="all" dirty="0">
                <a:latin typeface="Arial Nova Cond" panose="020B0506020202020204" pitchFamily="34" charset="0"/>
              </a:rPr>
              <a:t>Communication</a:t>
            </a:r>
            <a:r>
              <a:rPr lang="en-US" sz="2400" dirty="0">
                <a:latin typeface="Arial Nova Cond" panose="020B0506020202020204" pitchFamily="34" charset="0"/>
              </a:rPr>
              <a:t> is …</a:t>
            </a:r>
            <a:br>
              <a:rPr lang="en-US" sz="2400" dirty="0">
                <a:latin typeface="Arial Nova Cond" panose="020B0506020202020204" pitchFamily="34" charset="0"/>
              </a:rPr>
            </a:br>
            <a:br>
              <a:rPr lang="en-US" sz="2400" dirty="0">
                <a:latin typeface="Arial Nova Cond" panose="020B0506020202020204" pitchFamily="34" charset="0"/>
              </a:rPr>
            </a:br>
            <a:r>
              <a:rPr lang="en-US" sz="2400" dirty="0">
                <a:latin typeface="Arial Nova Cond" panose="020B0506020202020204" pitchFamily="34" charset="0"/>
              </a:rPr>
              <a:t>…the transmission of ideas and information.</a:t>
            </a:r>
            <a:br>
              <a:rPr lang="en-US" sz="2400" dirty="0">
                <a:latin typeface="Arial Nova Cond" panose="020B0506020202020204" pitchFamily="34" charset="0"/>
              </a:rPr>
            </a:br>
            <a:br>
              <a:rPr lang="en-US" sz="2400" dirty="0">
                <a:latin typeface="Arial Nova Cond" panose="020B0506020202020204" pitchFamily="34" charset="0"/>
              </a:rPr>
            </a:br>
            <a:r>
              <a:rPr lang="en-US" sz="2400" dirty="0">
                <a:latin typeface="Arial Nova Cond" panose="020B0506020202020204" pitchFamily="34" charset="0"/>
              </a:rPr>
              <a:t>…conveying the true nature of the organization, the issues it deals with, and its accomplishments to the community.</a:t>
            </a:r>
            <a:br>
              <a:rPr lang="en-US" sz="2400" dirty="0">
                <a:latin typeface="Arial Nova Cond" panose="020B0506020202020204" pitchFamily="34" charset="0"/>
              </a:rPr>
            </a:br>
            <a:br>
              <a:rPr lang="en-US" sz="2400" dirty="0">
                <a:latin typeface="Arial Nova Cond" panose="020B0506020202020204" pitchFamily="34" charset="0"/>
              </a:rPr>
            </a:br>
            <a:br>
              <a:rPr lang="en-US" sz="2400" dirty="0">
                <a:latin typeface="Arial Nova Cond" panose="020B0506020202020204" pitchFamily="34" charset="0"/>
              </a:rPr>
            </a:br>
            <a:endParaRPr lang="ru-RU" sz="24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264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57" y="82804"/>
            <a:ext cx="6023795" cy="1257300"/>
          </a:xfrm>
        </p:spPr>
        <p:txBody>
          <a:bodyPr rtlCol="0">
            <a:normAutofit fontScale="90000"/>
          </a:bodyPr>
          <a:lstStyle/>
          <a:p>
            <a:pPr algn="l"/>
            <a:r>
              <a:rPr lang="en-US" cap="all" dirty="0">
                <a:latin typeface="Arial Nova Cond" panose="020B0506020202020204" pitchFamily="34" charset="0"/>
              </a:rPr>
              <a:t>What is Strategy?</a:t>
            </a:r>
            <a:br>
              <a:rPr lang="en-US" cap="all" dirty="0">
                <a:latin typeface="Arial Nova Cond" panose="020B0506020202020204" pitchFamily="34" charset="0"/>
              </a:rPr>
            </a:br>
            <a:br>
              <a:rPr lang="en-US" dirty="0">
                <a:latin typeface="Arial Nova Cond" panose="020B0506020202020204" pitchFamily="34" charset="0"/>
              </a:rPr>
            </a:br>
            <a:r>
              <a:rPr lang="en-US" sz="3100" dirty="0">
                <a:latin typeface="Arial Nova Cond" panose="020B0506020202020204" pitchFamily="34" charset="0"/>
              </a:rPr>
              <a:t>It is the integrated set of choices that positions the business in its industry so as to generate superior financial returns over the long run.</a:t>
            </a:r>
            <a:br>
              <a:rPr lang="en-US" sz="3100" dirty="0">
                <a:latin typeface="Arial Nova Cond" panose="020B0506020202020204" pitchFamily="34" charset="0"/>
              </a:rPr>
            </a:br>
            <a:r>
              <a:rPr lang="en-US" sz="3100" dirty="0">
                <a:latin typeface="Arial Nova Cond" panose="020B0506020202020204" pitchFamily="34" charset="0"/>
              </a:rPr>
              <a:t>(Rivkin)</a:t>
            </a:r>
            <a:br>
              <a:rPr lang="en-US" sz="3100" dirty="0">
                <a:latin typeface="Arial Nova Cond" panose="020B0506020202020204" pitchFamily="34" charset="0"/>
              </a:rPr>
            </a:br>
            <a:br>
              <a:rPr lang="en-US" sz="3100" dirty="0">
                <a:latin typeface="Arial Nova Cond" panose="020B0506020202020204" pitchFamily="34" charset="0"/>
              </a:rPr>
            </a:br>
            <a:endParaRPr lang="ru-RU" dirty="0">
              <a:latin typeface="Arial Nova Cond" panose="020B0506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70B1C7-B611-F6BD-5685-7E982A71E499}"/>
              </a:ext>
            </a:extLst>
          </p:cNvPr>
          <p:cNvSpPr/>
          <p:nvPr/>
        </p:nvSpPr>
        <p:spPr>
          <a:xfrm>
            <a:off x="579737" y="5585484"/>
            <a:ext cx="2397410" cy="11897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CA7E3F-A1C6-7F22-3D96-5D46C771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0" y="3429000"/>
            <a:ext cx="5829300" cy="3076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0E61DC-5B7C-DCEA-F95C-87135FF104F9}"/>
              </a:ext>
            </a:extLst>
          </p:cNvPr>
          <p:cNvSpPr txBox="1"/>
          <p:nvPr/>
        </p:nvSpPr>
        <p:spPr>
          <a:xfrm>
            <a:off x="6631821" y="1005576"/>
            <a:ext cx="549768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Operational effectiveness is not strategy:</a:t>
            </a:r>
            <a:b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– performing similar activities better than rivals.</a:t>
            </a:r>
            <a:b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– performing different activities from rivals’ or similar activities in different ways:</a:t>
            </a:r>
            <a:b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         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• Variety-based positioning</a:t>
            </a:r>
            <a:b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          • Needs-based positioning </a:t>
            </a:r>
            <a:b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          • Access-based positioning </a:t>
            </a:r>
            <a:b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–trade-offs, choosing what not to do.</a:t>
            </a:r>
            <a:b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  <a:t>Porter)</a:t>
            </a:r>
            <a:br>
              <a:rPr kumimoji="0" 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 Nova Cond" panose="020B0506020202020204" pitchFamily="34" charset="0"/>
                <a:ea typeface="+mj-ea"/>
              </a:rPr>
            </a:br>
            <a:endParaRPr lang="ru-RU" sz="16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77" y="487457"/>
            <a:ext cx="6782162" cy="1257300"/>
          </a:xfrm>
        </p:spPr>
        <p:txBody>
          <a:bodyPr rtlCol="0">
            <a:normAutofit fontScale="90000"/>
          </a:bodyPr>
          <a:lstStyle/>
          <a:p>
            <a:pPr algn="l"/>
            <a:br>
              <a:rPr lang="en-GB" dirty="0">
                <a:latin typeface="Arial Nova Cond" panose="020B0506020202020204" pitchFamily="34" charset="0"/>
              </a:rPr>
            </a:br>
            <a:r>
              <a:rPr lang="en-US" cap="all" dirty="0">
                <a:latin typeface="Arial Nova Cond" panose="020B0506020202020204" pitchFamily="34" charset="0"/>
              </a:rPr>
              <a:t>what for?</a:t>
            </a:r>
            <a:br>
              <a:rPr lang="en-US" dirty="0">
                <a:latin typeface="Arial Nova Cond" panose="020B0506020202020204" pitchFamily="34" charset="0"/>
              </a:rPr>
            </a:br>
            <a:r>
              <a:rPr lang="en-US" dirty="0">
                <a:latin typeface="Arial Nova Cond" panose="020B0506020202020204" pitchFamily="34" charset="0"/>
              </a:rPr>
              <a:t>Successful communication is an ongoing process that should begin planning for as soon as your organization begins planning its objectives and activities.</a:t>
            </a:r>
            <a:br>
              <a:rPr lang="en-US" dirty="0">
                <a:latin typeface="Arial Nova Cond" panose="020B0506020202020204" pitchFamily="34" charset="0"/>
              </a:rPr>
            </a:br>
            <a:br>
              <a:rPr lang="en-US" dirty="0">
                <a:latin typeface="Arial Nova Cond" panose="020B0506020202020204" pitchFamily="34" charset="0"/>
              </a:rPr>
            </a:br>
            <a:br>
              <a:rPr lang="en-US" dirty="0">
                <a:latin typeface="Arial Nova Cond" panose="020B0506020202020204" pitchFamily="34" charset="0"/>
              </a:rPr>
            </a:br>
            <a:endParaRPr lang="ru-RU" dirty="0">
              <a:latin typeface="Arial Nova Cond" panose="020B0506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70B1C7-B611-F6BD-5685-7E982A71E499}"/>
              </a:ext>
            </a:extLst>
          </p:cNvPr>
          <p:cNvSpPr/>
          <p:nvPr/>
        </p:nvSpPr>
        <p:spPr>
          <a:xfrm>
            <a:off x="579737" y="5585484"/>
            <a:ext cx="2397410" cy="11897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CFE55-B019-4DE3-91F2-EB541D0E4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6" t="18074" r="35583" b="5926"/>
          <a:stretch/>
        </p:blipFill>
        <p:spPr>
          <a:xfrm>
            <a:off x="7843520" y="968260"/>
            <a:ext cx="36880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84CEBE-8FD5-A9FF-1F26-18BC95CC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6200000">
            <a:off x="4865831" y="3352557"/>
            <a:ext cx="12110873" cy="2759707"/>
          </a:xfrm>
          <a:prstGeom prst="rect">
            <a:avLst/>
          </a:prstGeom>
        </p:spPr>
      </p:pic>
      <p:sp>
        <p:nvSpPr>
          <p:cNvPr id="39" name="Freeform 7">
            <a:extLst>
              <a:ext uri="{FF2B5EF4-FFF2-40B4-BE49-F238E27FC236}">
                <a16:creationId xmlns:a16="http://schemas.microsoft.com/office/drawing/2014/main" id="{2BD8DAB9-F435-DC15-3700-CDE54C5F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196" y="5716006"/>
            <a:ext cx="806867" cy="773452"/>
          </a:xfrm>
          <a:custGeom>
            <a:avLst/>
            <a:gdLst>
              <a:gd name="T0" fmla="*/ 2147483646 w 4259"/>
              <a:gd name="T1" fmla="*/ 2147483646 h 4258"/>
              <a:gd name="T2" fmla="*/ 2147483646 w 4259"/>
              <a:gd name="T3" fmla="*/ 2147483646 h 4258"/>
              <a:gd name="T4" fmla="*/ 2147483646 w 4259"/>
              <a:gd name="T5" fmla="*/ 2147483646 h 4258"/>
              <a:gd name="T6" fmla="*/ 2147483646 w 4259"/>
              <a:gd name="T7" fmla="*/ 2147483646 h 4258"/>
              <a:gd name="T8" fmla="*/ 2147483646 w 4259"/>
              <a:gd name="T9" fmla="*/ 2147483646 h 4258"/>
              <a:gd name="T10" fmla="*/ 2147483646 w 4259"/>
              <a:gd name="T11" fmla="*/ 2147483646 h 4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59" h="4258">
                <a:moveTo>
                  <a:pt x="762" y="3495"/>
                </a:moveTo>
                <a:lnTo>
                  <a:pt x="762" y="3495"/>
                </a:lnTo>
                <a:cubicBezTo>
                  <a:pt x="0" y="2743"/>
                  <a:pt x="0" y="1514"/>
                  <a:pt x="762" y="752"/>
                </a:cubicBezTo>
                <a:cubicBezTo>
                  <a:pt x="1515" y="0"/>
                  <a:pt x="2743" y="0"/>
                  <a:pt x="3505" y="752"/>
                </a:cubicBezTo>
                <a:cubicBezTo>
                  <a:pt x="4258" y="1514"/>
                  <a:pt x="4258" y="2743"/>
                  <a:pt x="3505" y="3495"/>
                </a:cubicBezTo>
                <a:cubicBezTo>
                  <a:pt x="2743" y="4257"/>
                  <a:pt x="1515" y="4257"/>
                  <a:pt x="762" y="3495"/>
                </a:cubicBezTo>
              </a:path>
            </a:pathLst>
          </a:custGeom>
          <a:solidFill>
            <a:srgbClr val="105A8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FCB529-D7A5-E467-093E-1CA3810C17C0}"/>
              </a:ext>
            </a:extLst>
          </p:cNvPr>
          <p:cNvSpPr/>
          <p:nvPr/>
        </p:nvSpPr>
        <p:spPr>
          <a:xfrm>
            <a:off x="-3850" y="-12957"/>
            <a:ext cx="4901286" cy="68709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A9F263-D2C1-EDF2-47F6-FD7BF7149E7E}"/>
              </a:ext>
            </a:extLst>
          </p:cNvPr>
          <p:cNvSpPr/>
          <p:nvPr/>
        </p:nvSpPr>
        <p:spPr>
          <a:xfrm>
            <a:off x="111567" y="227670"/>
            <a:ext cx="4102624" cy="9634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7"/>
          <p:cNvSpPr txBox="1"/>
          <p:nvPr/>
        </p:nvSpPr>
        <p:spPr>
          <a:xfrm>
            <a:off x="6057450" y="4320675"/>
            <a:ext cx="542738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1279"/>
              </a:lnSpc>
              <a:defRPr sz="1040">
                <a:solidFill>
                  <a:srgbClr val="000000"/>
                </a:solidFill>
                <a:latin typeface="Open San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  <a:latin typeface="Arial Nova Cond" panose="020B0506020202020204" pitchFamily="34" charset="0"/>
              </a:rPr>
              <a:t>of the Institute's </a:t>
            </a:r>
            <a:r>
              <a:rPr lang="en-US" sz="1800" b="1" i="1" dirty="0">
                <a:solidFill>
                  <a:schemeClr val="tx1"/>
                </a:solidFill>
                <a:latin typeface="Arial Nova Cond" panose="020B0506020202020204" pitchFamily="34" charset="0"/>
              </a:rPr>
              <a:t>PR activities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  <a:latin typeface="Arial Nova Cond" panose="020B0506020202020204" pitchFamily="34" charset="0"/>
              </a:rPr>
              <a:t>of communication support of the JINR Directorate’s interactions with </a:t>
            </a:r>
            <a:r>
              <a:rPr lang="en-US" sz="1800" b="1" i="1" dirty="0">
                <a:solidFill>
                  <a:schemeClr val="tx1"/>
                </a:solidFill>
                <a:latin typeface="Arial Nova Cond" panose="020B0506020202020204" pitchFamily="34" charset="0"/>
              </a:rPr>
              <a:t>decision-makers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i="1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  <a:latin typeface="Arial Nova Cond" panose="020B0506020202020204" pitchFamily="34" charset="0"/>
              </a:rPr>
              <a:t>of </a:t>
            </a:r>
            <a:r>
              <a:rPr lang="en-US" sz="1800" b="1" i="1" dirty="0">
                <a:solidFill>
                  <a:schemeClr val="tx1"/>
                </a:solidFill>
                <a:latin typeface="Arial Nova Cond" panose="020B0506020202020204" pitchFamily="34" charset="0"/>
              </a:rPr>
              <a:t>science diplomacy </a:t>
            </a:r>
            <a:r>
              <a:rPr lang="en-US" sz="1800" i="1" dirty="0">
                <a:solidFill>
                  <a:schemeClr val="tx1"/>
                </a:solidFill>
                <a:latin typeface="Arial Nova Cond" panose="020B0506020202020204" pitchFamily="34" charset="0"/>
              </a:rPr>
              <a:t>to develop sustainable and fruitful collaboration with the Institute's key target groups.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2332" y="235185"/>
            <a:ext cx="591285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" sz="2800" b="1" cap="small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" sz="2800" cap="small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communication strategy</a:t>
            </a:r>
            <a:endParaRPr lang="en-US" sz="2000" cap="small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548" y="4133741"/>
            <a:ext cx="480088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chemeClr val="bg1"/>
                </a:solidFill>
                <a:latin typeface="Arial Nova Cond" panose="020B0506020202020204" pitchFamily="34" charset="0"/>
              </a:rPr>
              <a:t>Increasing the contribution of the JINR research program to the finding solutions to the global challenges faced by JINR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chemeClr val="bg1"/>
                </a:solidFill>
                <a:latin typeface="Arial Nova Cond" panose="020B0506020202020204" pitchFamily="34" charset="0"/>
              </a:rPr>
              <a:t>Appeal and competitiveness of JINR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Arial Nova Cond" panose="020B0506020202020204" pitchFamily="34" charset="0"/>
              </a:rPr>
              <a:t>E</a:t>
            </a:r>
            <a:r>
              <a:rPr lang="en" i="1" dirty="0">
                <a:solidFill>
                  <a:schemeClr val="bg1"/>
                </a:solidFill>
                <a:latin typeface="Arial Nova Cond" panose="020B0506020202020204" pitchFamily="34" charset="0"/>
              </a:rPr>
              <a:t>nhancing of human capital, favorable work environment;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chemeClr val="bg1"/>
                </a:solidFill>
                <a:latin typeface="Arial Nova Cond" panose="020B0506020202020204" pitchFamily="34" charset="0"/>
              </a:rPr>
              <a:t>Strengthening the JINR community, sustainable development of JINR as an international organisation and a platform for science diplomacy.</a:t>
            </a:r>
            <a:endParaRPr lang="en-US" sz="1600" i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1492" y="1431599"/>
            <a:ext cx="429400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a leading position at the forefront of science in a number of selected fields of basic research</a:t>
            </a:r>
            <a:endParaRPr lang="en-US" sz="2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51493" y="3579743"/>
            <a:ext cx="346281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spcBef>
                <a:spcPct val="0"/>
              </a:spcBef>
              <a:defRPr sz="1400" b="1"/>
            </a:lvl1pPr>
          </a:lstStyle>
          <a:p>
            <a:pPr algn="l"/>
            <a:r>
              <a:rPr lang="en" sz="1800" b="0" i="1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Other development priorities:</a:t>
            </a:r>
            <a:endParaRPr lang="en-US" sz="1800" b="0" i="1" cap="small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1959" y="340065"/>
            <a:ext cx="413363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spcBef>
                <a:spcPct val="0"/>
              </a:spcBef>
              <a:defRPr sz="1400" b="1"/>
            </a:lvl1pPr>
          </a:lstStyle>
          <a:p>
            <a:pPr algn="l"/>
            <a:r>
              <a:rPr lang="en" sz="2400" b="0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The </a:t>
            </a:r>
            <a:r>
              <a:rPr lang="en" sz="2400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overall goal </a:t>
            </a:r>
            <a:r>
              <a:rPr lang="en" sz="2400" b="0" cap="small" dirty="0">
                <a:solidFill>
                  <a:schemeClr val="bg1"/>
                </a:solidFill>
                <a:latin typeface="Arial Nova Cond" panose="020B0506020202020204" pitchFamily="34" charset="0"/>
              </a:rPr>
              <a:t>of the Institute’s development strategy</a:t>
            </a:r>
            <a:endParaRPr lang="en-US" sz="2400" b="0" cap="small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ACFC3-93EB-4B62-6428-EDD560D551A8}"/>
              </a:ext>
            </a:extLst>
          </p:cNvPr>
          <p:cNvSpPr txBox="1"/>
          <p:nvPr/>
        </p:nvSpPr>
        <p:spPr>
          <a:xfrm>
            <a:off x="5902332" y="869971"/>
            <a:ext cx="5427380" cy="1643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" sz="24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</a:t>
            </a:r>
            <a:r>
              <a:rPr lang="en" sz="2400" b="1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favorable environment </a:t>
            </a:r>
            <a:r>
              <a:rPr lang="en" sz="24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target segments </a:t>
            </a:r>
            <a:r>
              <a:rPr lang="en" sz="2400" b="1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information field </a:t>
            </a:r>
            <a:r>
              <a:rPr lang="en" sz="24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order to implement the </a:t>
            </a:r>
            <a:r>
              <a:rPr lang="en" sz="24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JINR Long-Term Development </a:t>
            </a:r>
            <a:r>
              <a:rPr lang="en" sz="2400" dirty="0"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Plan up to 2030 </a:t>
            </a:r>
            <a:r>
              <a:rPr lang="en" sz="24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>
              <a:effectLst/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232337D-3D47-971F-61B5-62BA09B9F1FC}"/>
              </a:ext>
            </a:extLst>
          </p:cNvPr>
          <p:cNvSpPr/>
          <p:nvPr/>
        </p:nvSpPr>
        <p:spPr>
          <a:xfrm>
            <a:off x="111567" y="3341750"/>
            <a:ext cx="4102624" cy="79199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278BB-54CC-3DBC-7BC6-20705991D1C7}"/>
              </a:ext>
            </a:extLst>
          </p:cNvPr>
          <p:cNvSpPr txBox="1"/>
          <p:nvPr/>
        </p:nvSpPr>
        <p:spPr>
          <a:xfrm>
            <a:off x="5902332" y="3463780"/>
            <a:ext cx="6213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" sz="1800" b="1" i="1" cap="small" dirty="0">
                <a:solidFill>
                  <a:schemeClr val="tx1"/>
                </a:solidFill>
                <a:latin typeface="Arial Nova Cond" panose="020B0506020202020204" pitchFamily="34" charset="0"/>
              </a:rPr>
              <a:t>The communications strategy </a:t>
            </a:r>
            <a:br>
              <a:rPr lang="ru-RU" sz="1800" b="1" i="1" cap="small" dirty="0">
                <a:solidFill>
                  <a:schemeClr val="tx1"/>
                </a:solidFill>
                <a:latin typeface="Arial Nova Cond" panose="020B0506020202020204" pitchFamily="34" charset="0"/>
              </a:rPr>
            </a:br>
            <a:r>
              <a:rPr lang="en" sz="1800" i="1" cap="small" dirty="0">
                <a:solidFill>
                  <a:schemeClr val="tx1"/>
                </a:solidFill>
                <a:latin typeface="Arial Nova Cond" panose="020B0506020202020204" pitchFamily="34" charset="0"/>
              </a:rPr>
              <a:t>describes the main approaches and key tools: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B4032CD9-B340-360D-3680-FC2AF1D0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863" y="4204999"/>
            <a:ext cx="806867" cy="773452"/>
          </a:xfrm>
          <a:custGeom>
            <a:avLst/>
            <a:gdLst>
              <a:gd name="T0" fmla="*/ 2147483646 w 4258"/>
              <a:gd name="T1" fmla="*/ 2147483646 h 4258"/>
              <a:gd name="T2" fmla="*/ 2147483646 w 4258"/>
              <a:gd name="T3" fmla="*/ 2147483646 h 4258"/>
              <a:gd name="T4" fmla="*/ 2147483646 w 4258"/>
              <a:gd name="T5" fmla="*/ 2147483646 h 4258"/>
              <a:gd name="T6" fmla="*/ 2147483646 w 4258"/>
              <a:gd name="T7" fmla="*/ 2147483646 h 4258"/>
              <a:gd name="T8" fmla="*/ 2147483646 w 4258"/>
              <a:gd name="T9" fmla="*/ 2147483646 h 4258"/>
              <a:gd name="T10" fmla="*/ 2147483646 w 4258"/>
              <a:gd name="T11" fmla="*/ 2147483646 h 4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58" h="4258">
                <a:moveTo>
                  <a:pt x="3505" y="3495"/>
                </a:moveTo>
                <a:lnTo>
                  <a:pt x="3505" y="3495"/>
                </a:lnTo>
                <a:cubicBezTo>
                  <a:pt x="2743" y="4257"/>
                  <a:pt x="1514" y="4257"/>
                  <a:pt x="762" y="3495"/>
                </a:cubicBezTo>
                <a:cubicBezTo>
                  <a:pt x="0" y="2743"/>
                  <a:pt x="0" y="1514"/>
                  <a:pt x="762" y="752"/>
                </a:cubicBezTo>
                <a:cubicBezTo>
                  <a:pt x="1514" y="0"/>
                  <a:pt x="2743" y="0"/>
                  <a:pt x="3505" y="752"/>
                </a:cubicBezTo>
                <a:cubicBezTo>
                  <a:pt x="4257" y="1514"/>
                  <a:pt x="4257" y="2743"/>
                  <a:pt x="3505" y="349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2980B1A1-4785-9F33-C24C-79C48DD8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604" y="4320675"/>
            <a:ext cx="382530" cy="518367"/>
          </a:xfrm>
          <a:custGeom>
            <a:avLst/>
            <a:gdLst>
              <a:gd name="T0" fmla="*/ 2147483646 w 1954"/>
              <a:gd name="T1" fmla="*/ 2147483646 h 2325"/>
              <a:gd name="T2" fmla="*/ 2147483646 w 1954"/>
              <a:gd name="T3" fmla="*/ 2147483646 h 2325"/>
              <a:gd name="T4" fmla="*/ 2147483646 w 1954"/>
              <a:gd name="T5" fmla="*/ 2147483646 h 2325"/>
              <a:gd name="T6" fmla="*/ 2147483646 w 1954"/>
              <a:gd name="T7" fmla="*/ 2147483646 h 2325"/>
              <a:gd name="T8" fmla="*/ 2147483646 w 1954"/>
              <a:gd name="T9" fmla="*/ 2147483646 h 2325"/>
              <a:gd name="T10" fmla="*/ 2147483646 w 1954"/>
              <a:gd name="T11" fmla="*/ 2147483646 h 2325"/>
              <a:gd name="T12" fmla="*/ 2147483646 w 1954"/>
              <a:gd name="T13" fmla="*/ 2147483646 h 2325"/>
              <a:gd name="T14" fmla="*/ 2147483646 w 1954"/>
              <a:gd name="T15" fmla="*/ 2147483646 h 2325"/>
              <a:gd name="T16" fmla="*/ 2147483646 w 1954"/>
              <a:gd name="T17" fmla="*/ 2147483646 h 2325"/>
              <a:gd name="T18" fmla="*/ 2147483646 w 1954"/>
              <a:gd name="T19" fmla="*/ 2147483646 h 2325"/>
              <a:gd name="T20" fmla="*/ 2147483646 w 1954"/>
              <a:gd name="T21" fmla="*/ 2147483646 h 2325"/>
              <a:gd name="T22" fmla="*/ 2147483646 w 1954"/>
              <a:gd name="T23" fmla="*/ 2147483646 h 2325"/>
              <a:gd name="T24" fmla="*/ 2147483646 w 1954"/>
              <a:gd name="T25" fmla="*/ 2147483646 h 2325"/>
              <a:gd name="T26" fmla="*/ 2147483646 w 1954"/>
              <a:gd name="T27" fmla="*/ 2147483646 h 2325"/>
              <a:gd name="T28" fmla="*/ 2147483646 w 1954"/>
              <a:gd name="T29" fmla="*/ 2147483646 h 2325"/>
              <a:gd name="T30" fmla="*/ 2147483646 w 1954"/>
              <a:gd name="T31" fmla="*/ 2147483646 h 2325"/>
              <a:gd name="T32" fmla="*/ 2147483646 w 1954"/>
              <a:gd name="T33" fmla="*/ 2147483646 h 2325"/>
              <a:gd name="T34" fmla="*/ 2147483646 w 1954"/>
              <a:gd name="T35" fmla="*/ 2147483646 h 2325"/>
              <a:gd name="T36" fmla="*/ 2147483646 w 1954"/>
              <a:gd name="T37" fmla="*/ 2147483646 h 2325"/>
              <a:gd name="T38" fmla="*/ 2147483646 w 1954"/>
              <a:gd name="T39" fmla="*/ 2147483646 h 2325"/>
              <a:gd name="T40" fmla="*/ 2147483646 w 1954"/>
              <a:gd name="T41" fmla="*/ 2147483646 h 2325"/>
              <a:gd name="T42" fmla="*/ 2147483646 w 1954"/>
              <a:gd name="T43" fmla="*/ 2147483646 h 2325"/>
              <a:gd name="T44" fmla="*/ 2147483646 w 1954"/>
              <a:gd name="T45" fmla="*/ 2147483646 h 2325"/>
              <a:gd name="T46" fmla="*/ 2147483646 w 1954"/>
              <a:gd name="T47" fmla="*/ 2147483646 h 2325"/>
              <a:gd name="T48" fmla="*/ 2147483646 w 1954"/>
              <a:gd name="T49" fmla="*/ 2147483646 h 2325"/>
              <a:gd name="T50" fmla="*/ 2147483646 w 1954"/>
              <a:gd name="T51" fmla="*/ 2147483646 h 2325"/>
              <a:gd name="T52" fmla="*/ 2147483646 w 1954"/>
              <a:gd name="T53" fmla="*/ 2147483646 h 2325"/>
              <a:gd name="T54" fmla="*/ 2147483646 w 1954"/>
              <a:gd name="T55" fmla="*/ 2147483646 h 2325"/>
              <a:gd name="T56" fmla="*/ 2147483646 w 1954"/>
              <a:gd name="T57" fmla="*/ 2147483646 h 2325"/>
              <a:gd name="T58" fmla="*/ 2147483646 w 1954"/>
              <a:gd name="T59" fmla="*/ 2147483646 h 2325"/>
              <a:gd name="T60" fmla="*/ 2147483646 w 1954"/>
              <a:gd name="T61" fmla="*/ 2147483646 h 2325"/>
              <a:gd name="T62" fmla="*/ 2147483646 w 1954"/>
              <a:gd name="T63" fmla="*/ 2147483646 h 2325"/>
              <a:gd name="T64" fmla="*/ 2147483646 w 1954"/>
              <a:gd name="T65" fmla="*/ 2147483646 h 2325"/>
              <a:gd name="T66" fmla="*/ 2147483646 w 1954"/>
              <a:gd name="T67" fmla="*/ 2147483646 h 2325"/>
              <a:gd name="T68" fmla="*/ 2147483646 w 1954"/>
              <a:gd name="T69" fmla="*/ 2147483646 h 2325"/>
              <a:gd name="T70" fmla="*/ 2147483646 w 1954"/>
              <a:gd name="T71" fmla="*/ 2147483646 h 2325"/>
              <a:gd name="T72" fmla="*/ 2147483646 w 1954"/>
              <a:gd name="T73" fmla="*/ 2147483646 h 2325"/>
              <a:gd name="T74" fmla="*/ 2147483646 w 1954"/>
              <a:gd name="T75" fmla="*/ 2147483646 h 2325"/>
              <a:gd name="T76" fmla="*/ 2147483646 w 1954"/>
              <a:gd name="T77" fmla="*/ 2147483646 h 2325"/>
              <a:gd name="T78" fmla="*/ 2147483646 w 1954"/>
              <a:gd name="T79" fmla="*/ 2147483646 h 2325"/>
              <a:gd name="T80" fmla="*/ 2147483646 w 1954"/>
              <a:gd name="T81" fmla="*/ 2147483646 h 2325"/>
              <a:gd name="T82" fmla="*/ 2147483646 w 1954"/>
              <a:gd name="T83" fmla="*/ 2147483646 h 2325"/>
              <a:gd name="T84" fmla="*/ 2147483646 w 1954"/>
              <a:gd name="T85" fmla="*/ 2147483646 h 2325"/>
              <a:gd name="T86" fmla="*/ 2147483646 w 1954"/>
              <a:gd name="T87" fmla="*/ 2147483646 h 2325"/>
              <a:gd name="T88" fmla="*/ 2147483646 w 1954"/>
              <a:gd name="T89" fmla="*/ 2147483646 h 2325"/>
              <a:gd name="T90" fmla="*/ 2147483646 w 1954"/>
              <a:gd name="T91" fmla="*/ 2147483646 h 2325"/>
              <a:gd name="T92" fmla="*/ 2147483646 w 1954"/>
              <a:gd name="T93" fmla="*/ 2147483646 h 2325"/>
              <a:gd name="T94" fmla="*/ 2147483646 w 1954"/>
              <a:gd name="T95" fmla="*/ 2147483646 h 2325"/>
              <a:gd name="T96" fmla="*/ 2147483646 w 1954"/>
              <a:gd name="T97" fmla="*/ 2147483646 h 2325"/>
              <a:gd name="T98" fmla="*/ 2147483646 w 1954"/>
              <a:gd name="T99" fmla="*/ 2147483646 h 2325"/>
              <a:gd name="T100" fmla="*/ 2147483646 w 1954"/>
              <a:gd name="T101" fmla="*/ 2147483646 h 2325"/>
              <a:gd name="T102" fmla="*/ 466194323 w 1954"/>
              <a:gd name="T103" fmla="*/ 2147483646 h 2325"/>
              <a:gd name="T104" fmla="*/ 2147483646 w 1954"/>
              <a:gd name="T105" fmla="*/ 2147483646 h 2325"/>
              <a:gd name="T106" fmla="*/ 2147483646 w 1954"/>
              <a:gd name="T107" fmla="*/ 2147483646 h 2325"/>
              <a:gd name="T108" fmla="*/ 2147483646 w 1954"/>
              <a:gd name="T109" fmla="*/ 2147483646 h 2325"/>
              <a:gd name="T110" fmla="*/ 2147483646 w 1954"/>
              <a:gd name="T111" fmla="*/ 2147483646 h 23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954" h="2325">
                <a:moveTo>
                  <a:pt x="1315" y="2248"/>
                </a:moveTo>
                <a:lnTo>
                  <a:pt x="1315" y="2248"/>
                </a:lnTo>
                <a:cubicBezTo>
                  <a:pt x="1315" y="2286"/>
                  <a:pt x="1277" y="2324"/>
                  <a:pt x="1229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696" y="2324"/>
                  <a:pt x="657" y="2286"/>
                  <a:pt x="657" y="2248"/>
                </a:cubicBezTo>
                <a:cubicBezTo>
                  <a:pt x="657" y="2200"/>
                  <a:pt x="696" y="2162"/>
                  <a:pt x="743" y="2162"/>
                </a:cubicBezTo>
                <a:cubicBezTo>
                  <a:pt x="1229" y="2162"/>
                  <a:pt x="1229" y="2162"/>
                  <a:pt x="1229" y="2162"/>
                </a:cubicBezTo>
                <a:cubicBezTo>
                  <a:pt x="1277" y="2162"/>
                  <a:pt x="1315" y="2200"/>
                  <a:pt x="1315" y="2248"/>
                </a:cubicBezTo>
                <a:close/>
                <a:moveTo>
                  <a:pt x="1315" y="2038"/>
                </a:moveTo>
                <a:lnTo>
                  <a:pt x="1315" y="2038"/>
                </a:lnTo>
                <a:cubicBezTo>
                  <a:pt x="1315" y="1990"/>
                  <a:pt x="1277" y="1952"/>
                  <a:pt x="1229" y="1952"/>
                </a:cubicBezTo>
                <a:cubicBezTo>
                  <a:pt x="743" y="1952"/>
                  <a:pt x="743" y="1952"/>
                  <a:pt x="743" y="1952"/>
                </a:cubicBezTo>
                <a:cubicBezTo>
                  <a:pt x="696" y="1952"/>
                  <a:pt x="657" y="1990"/>
                  <a:pt x="657" y="2038"/>
                </a:cubicBezTo>
                <a:cubicBezTo>
                  <a:pt x="657" y="2076"/>
                  <a:pt x="696" y="2114"/>
                  <a:pt x="743" y="2114"/>
                </a:cubicBezTo>
                <a:cubicBezTo>
                  <a:pt x="1229" y="2114"/>
                  <a:pt x="1229" y="2114"/>
                  <a:pt x="1229" y="2114"/>
                </a:cubicBezTo>
                <a:cubicBezTo>
                  <a:pt x="1277" y="2114"/>
                  <a:pt x="1315" y="2076"/>
                  <a:pt x="1315" y="2038"/>
                </a:cubicBezTo>
                <a:close/>
                <a:moveTo>
                  <a:pt x="1057" y="1143"/>
                </a:moveTo>
                <a:lnTo>
                  <a:pt x="1057" y="1143"/>
                </a:lnTo>
                <a:cubicBezTo>
                  <a:pt x="962" y="1143"/>
                  <a:pt x="962" y="1143"/>
                  <a:pt x="962" y="1143"/>
                </a:cubicBezTo>
                <a:cubicBezTo>
                  <a:pt x="905" y="1143"/>
                  <a:pt x="905" y="1143"/>
                  <a:pt x="905" y="1143"/>
                </a:cubicBezTo>
                <a:cubicBezTo>
                  <a:pt x="905" y="1905"/>
                  <a:pt x="905" y="1905"/>
                  <a:pt x="905" y="1905"/>
                </a:cubicBezTo>
                <a:cubicBezTo>
                  <a:pt x="934" y="1905"/>
                  <a:pt x="953" y="1905"/>
                  <a:pt x="981" y="1905"/>
                </a:cubicBezTo>
                <a:lnTo>
                  <a:pt x="991" y="1905"/>
                </a:lnTo>
                <a:cubicBezTo>
                  <a:pt x="1010" y="1905"/>
                  <a:pt x="1038" y="1905"/>
                  <a:pt x="1057" y="1905"/>
                </a:cubicBezTo>
                <a:lnTo>
                  <a:pt x="1057" y="1143"/>
                </a:lnTo>
                <a:close/>
                <a:moveTo>
                  <a:pt x="714" y="838"/>
                </a:moveTo>
                <a:lnTo>
                  <a:pt x="714" y="838"/>
                </a:lnTo>
                <a:cubicBezTo>
                  <a:pt x="648" y="838"/>
                  <a:pt x="600" y="886"/>
                  <a:pt x="600" y="952"/>
                </a:cubicBezTo>
                <a:cubicBezTo>
                  <a:pt x="600" y="1019"/>
                  <a:pt x="648" y="1067"/>
                  <a:pt x="714" y="1067"/>
                </a:cubicBezTo>
                <a:cubicBezTo>
                  <a:pt x="829" y="1067"/>
                  <a:pt x="829" y="1067"/>
                  <a:pt x="829" y="1067"/>
                </a:cubicBezTo>
                <a:cubicBezTo>
                  <a:pt x="829" y="952"/>
                  <a:pt x="829" y="952"/>
                  <a:pt x="829" y="952"/>
                </a:cubicBezTo>
                <a:cubicBezTo>
                  <a:pt x="829" y="886"/>
                  <a:pt x="781" y="838"/>
                  <a:pt x="714" y="838"/>
                </a:cubicBezTo>
                <a:close/>
                <a:moveTo>
                  <a:pt x="1372" y="952"/>
                </a:moveTo>
                <a:lnTo>
                  <a:pt x="1372" y="952"/>
                </a:lnTo>
                <a:cubicBezTo>
                  <a:pt x="1372" y="886"/>
                  <a:pt x="1315" y="838"/>
                  <a:pt x="1257" y="838"/>
                </a:cubicBezTo>
                <a:cubicBezTo>
                  <a:pt x="1191" y="838"/>
                  <a:pt x="1134" y="886"/>
                  <a:pt x="1134" y="952"/>
                </a:cubicBezTo>
                <a:cubicBezTo>
                  <a:pt x="1134" y="1067"/>
                  <a:pt x="1134" y="1067"/>
                  <a:pt x="1134" y="1067"/>
                </a:cubicBezTo>
                <a:cubicBezTo>
                  <a:pt x="1257" y="1067"/>
                  <a:pt x="1257" y="1067"/>
                  <a:pt x="1257" y="1067"/>
                </a:cubicBezTo>
                <a:cubicBezTo>
                  <a:pt x="1315" y="1067"/>
                  <a:pt x="1372" y="1019"/>
                  <a:pt x="1372" y="952"/>
                </a:cubicBezTo>
                <a:close/>
                <a:moveTo>
                  <a:pt x="1629" y="743"/>
                </a:moveTo>
                <a:lnTo>
                  <a:pt x="1629" y="743"/>
                </a:lnTo>
                <a:cubicBezTo>
                  <a:pt x="1572" y="533"/>
                  <a:pt x="1324" y="314"/>
                  <a:pt x="981" y="314"/>
                </a:cubicBezTo>
                <a:cubicBezTo>
                  <a:pt x="638" y="314"/>
                  <a:pt x="391" y="533"/>
                  <a:pt x="343" y="743"/>
                </a:cubicBezTo>
                <a:cubicBezTo>
                  <a:pt x="295" y="895"/>
                  <a:pt x="333" y="1047"/>
                  <a:pt x="410" y="1190"/>
                </a:cubicBezTo>
                <a:cubicBezTo>
                  <a:pt x="476" y="1324"/>
                  <a:pt x="553" y="1438"/>
                  <a:pt x="610" y="1571"/>
                </a:cubicBezTo>
                <a:cubicBezTo>
                  <a:pt x="638" y="1638"/>
                  <a:pt x="657" y="1743"/>
                  <a:pt x="667" y="1819"/>
                </a:cubicBezTo>
                <a:cubicBezTo>
                  <a:pt x="686" y="1886"/>
                  <a:pt x="705" y="1905"/>
                  <a:pt x="781" y="1905"/>
                </a:cubicBezTo>
                <a:cubicBezTo>
                  <a:pt x="800" y="1905"/>
                  <a:pt x="819" y="1905"/>
                  <a:pt x="829" y="1905"/>
                </a:cubicBezTo>
                <a:cubicBezTo>
                  <a:pt x="829" y="1143"/>
                  <a:pt x="829" y="1143"/>
                  <a:pt x="829" y="1143"/>
                </a:cubicBezTo>
                <a:cubicBezTo>
                  <a:pt x="714" y="1143"/>
                  <a:pt x="714" y="1143"/>
                  <a:pt x="714" y="1143"/>
                </a:cubicBezTo>
                <a:cubicBezTo>
                  <a:pt x="667" y="1143"/>
                  <a:pt x="610" y="1124"/>
                  <a:pt x="581" y="1085"/>
                </a:cubicBezTo>
                <a:cubicBezTo>
                  <a:pt x="543" y="1057"/>
                  <a:pt x="524" y="1009"/>
                  <a:pt x="524" y="952"/>
                </a:cubicBezTo>
                <a:cubicBezTo>
                  <a:pt x="524" y="905"/>
                  <a:pt x="543" y="857"/>
                  <a:pt x="581" y="819"/>
                </a:cubicBezTo>
                <a:cubicBezTo>
                  <a:pt x="610" y="781"/>
                  <a:pt x="667" y="762"/>
                  <a:pt x="714" y="762"/>
                </a:cubicBezTo>
                <a:cubicBezTo>
                  <a:pt x="819" y="762"/>
                  <a:pt x="905" y="847"/>
                  <a:pt x="905" y="952"/>
                </a:cubicBezTo>
                <a:cubicBezTo>
                  <a:pt x="905" y="1067"/>
                  <a:pt x="905" y="1067"/>
                  <a:pt x="905" y="1067"/>
                </a:cubicBezTo>
                <a:cubicBezTo>
                  <a:pt x="962" y="1067"/>
                  <a:pt x="962" y="1067"/>
                  <a:pt x="962" y="1067"/>
                </a:cubicBezTo>
                <a:cubicBezTo>
                  <a:pt x="1057" y="1067"/>
                  <a:pt x="1057" y="1067"/>
                  <a:pt x="1057" y="1067"/>
                </a:cubicBezTo>
                <a:cubicBezTo>
                  <a:pt x="1057" y="952"/>
                  <a:pt x="1057" y="952"/>
                  <a:pt x="1057" y="952"/>
                </a:cubicBezTo>
                <a:cubicBezTo>
                  <a:pt x="1057" y="905"/>
                  <a:pt x="1086" y="857"/>
                  <a:pt x="1115" y="819"/>
                </a:cubicBezTo>
                <a:cubicBezTo>
                  <a:pt x="1153" y="781"/>
                  <a:pt x="1200" y="762"/>
                  <a:pt x="1257" y="762"/>
                </a:cubicBezTo>
                <a:cubicBezTo>
                  <a:pt x="1305" y="762"/>
                  <a:pt x="1353" y="781"/>
                  <a:pt x="1391" y="819"/>
                </a:cubicBezTo>
                <a:cubicBezTo>
                  <a:pt x="1429" y="857"/>
                  <a:pt x="1448" y="905"/>
                  <a:pt x="1448" y="952"/>
                </a:cubicBezTo>
                <a:cubicBezTo>
                  <a:pt x="1448" y="1009"/>
                  <a:pt x="1429" y="1057"/>
                  <a:pt x="1391" y="1085"/>
                </a:cubicBezTo>
                <a:cubicBezTo>
                  <a:pt x="1353" y="1124"/>
                  <a:pt x="1305" y="1143"/>
                  <a:pt x="1257" y="1143"/>
                </a:cubicBezTo>
                <a:cubicBezTo>
                  <a:pt x="1134" y="1143"/>
                  <a:pt x="1134" y="1143"/>
                  <a:pt x="1134" y="1143"/>
                </a:cubicBezTo>
                <a:cubicBezTo>
                  <a:pt x="1134" y="1905"/>
                  <a:pt x="1134" y="1905"/>
                  <a:pt x="1134" y="1905"/>
                </a:cubicBezTo>
                <a:cubicBezTo>
                  <a:pt x="1153" y="1905"/>
                  <a:pt x="1172" y="1905"/>
                  <a:pt x="1181" y="1905"/>
                </a:cubicBezTo>
                <a:cubicBezTo>
                  <a:pt x="1257" y="1905"/>
                  <a:pt x="1286" y="1886"/>
                  <a:pt x="1295" y="1819"/>
                </a:cubicBezTo>
                <a:cubicBezTo>
                  <a:pt x="1315" y="1743"/>
                  <a:pt x="1324" y="1638"/>
                  <a:pt x="1362" y="1571"/>
                </a:cubicBezTo>
                <a:cubicBezTo>
                  <a:pt x="1419" y="1438"/>
                  <a:pt x="1486" y="1324"/>
                  <a:pt x="1553" y="1190"/>
                </a:cubicBezTo>
                <a:cubicBezTo>
                  <a:pt x="1629" y="1047"/>
                  <a:pt x="1667" y="895"/>
                  <a:pt x="1629" y="743"/>
                </a:cubicBezTo>
                <a:close/>
                <a:moveTo>
                  <a:pt x="1057" y="67"/>
                </a:moveTo>
                <a:lnTo>
                  <a:pt x="1057" y="67"/>
                </a:lnTo>
                <a:cubicBezTo>
                  <a:pt x="1057" y="28"/>
                  <a:pt x="1019" y="0"/>
                  <a:pt x="981" y="0"/>
                </a:cubicBezTo>
                <a:cubicBezTo>
                  <a:pt x="943" y="0"/>
                  <a:pt x="914" y="28"/>
                  <a:pt x="914" y="67"/>
                </a:cubicBezTo>
                <a:cubicBezTo>
                  <a:pt x="914" y="200"/>
                  <a:pt x="914" y="200"/>
                  <a:pt x="914" y="200"/>
                </a:cubicBezTo>
                <a:cubicBezTo>
                  <a:pt x="914" y="238"/>
                  <a:pt x="943" y="276"/>
                  <a:pt x="981" y="276"/>
                </a:cubicBezTo>
                <a:cubicBezTo>
                  <a:pt x="1019" y="276"/>
                  <a:pt x="1057" y="238"/>
                  <a:pt x="1057" y="200"/>
                </a:cubicBezTo>
                <a:lnTo>
                  <a:pt x="1057" y="67"/>
                </a:lnTo>
                <a:close/>
                <a:moveTo>
                  <a:pt x="1448" y="190"/>
                </a:moveTo>
                <a:lnTo>
                  <a:pt x="1448" y="190"/>
                </a:lnTo>
                <a:cubicBezTo>
                  <a:pt x="1467" y="152"/>
                  <a:pt x="1458" y="105"/>
                  <a:pt x="1419" y="85"/>
                </a:cubicBezTo>
                <a:cubicBezTo>
                  <a:pt x="1381" y="76"/>
                  <a:pt x="1343" y="85"/>
                  <a:pt x="1324" y="114"/>
                </a:cubicBezTo>
                <a:cubicBezTo>
                  <a:pt x="1257" y="238"/>
                  <a:pt x="1257" y="238"/>
                  <a:pt x="1257" y="238"/>
                </a:cubicBezTo>
                <a:cubicBezTo>
                  <a:pt x="1238" y="266"/>
                  <a:pt x="1257" y="314"/>
                  <a:pt x="1286" y="333"/>
                </a:cubicBezTo>
                <a:cubicBezTo>
                  <a:pt x="1324" y="352"/>
                  <a:pt x="1362" y="333"/>
                  <a:pt x="1381" y="305"/>
                </a:cubicBezTo>
                <a:lnTo>
                  <a:pt x="1448" y="190"/>
                </a:lnTo>
                <a:close/>
                <a:moveTo>
                  <a:pt x="1734" y="419"/>
                </a:moveTo>
                <a:lnTo>
                  <a:pt x="1734" y="419"/>
                </a:lnTo>
                <a:cubicBezTo>
                  <a:pt x="1762" y="390"/>
                  <a:pt x="1772" y="343"/>
                  <a:pt x="1743" y="314"/>
                </a:cubicBezTo>
                <a:cubicBezTo>
                  <a:pt x="1714" y="285"/>
                  <a:pt x="1676" y="285"/>
                  <a:pt x="1648" y="305"/>
                </a:cubicBezTo>
                <a:cubicBezTo>
                  <a:pt x="1543" y="400"/>
                  <a:pt x="1543" y="400"/>
                  <a:pt x="1543" y="400"/>
                </a:cubicBezTo>
                <a:cubicBezTo>
                  <a:pt x="1515" y="419"/>
                  <a:pt x="1515" y="466"/>
                  <a:pt x="1543" y="495"/>
                </a:cubicBezTo>
                <a:cubicBezTo>
                  <a:pt x="1562" y="524"/>
                  <a:pt x="1610" y="524"/>
                  <a:pt x="1638" y="505"/>
                </a:cubicBezTo>
                <a:lnTo>
                  <a:pt x="1734" y="419"/>
                </a:lnTo>
                <a:close/>
                <a:moveTo>
                  <a:pt x="1886" y="762"/>
                </a:moveTo>
                <a:lnTo>
                  <a:pt x="1886" y="762"/>
                </a:lnTo>
                <a:cubicBezTo>
                  <a:pt x="1924" y="752"/>
                  <a:pt x="1953" y="714"/>
                  <a:pt x="1943" y="676"/>
                </a:cubicBezTo>
                <a:cubicBezTo>
                  <a:pt x="1943" y="638"/>
                  <a:pt x="1905" y="619"/>
                  <a:pt x="1867" y="619"/>
                </a:cubicBezTo>
                <a:cubicBezTo>
                  <a:pt x="1734" y="647"/>
                  <a:pt x="1734" y="647"/>
                  <a:pt x="1734" y="647"/>
                </a:cubicBezTo>
                <a:cubicBezTo>
                  <a:pt x="1696" y="657"/>
                  <a:pt x="1676" y="686"/>
                  <a:pt x="1676" y="733"/>
                </a:cubicBezTo>
                <a:cubicBezTo>
                  <a:pt x="1686" y="771"/>
                  <a:pt x="1724" y="790"/>
                  <a:pt x="1762" y="790"/>
                </a:cubicBezTo>
                <a:lnTo>
                  <a:pt x="1886" y="762"/>
                </a:lnTo>
                <a:close/>
                <a:moveTo>
                  <a:pt x="1857" y="1143"/>
                </a:moveTo>
                <a:lnTo>
                  <a:pt x="1857" y="1143"/>
                </a:lnTo>
                <a:cubicBezTo>
                  <a:pt x="1896" y="1152"/>
                  <a:pt x="1934" y="1124"/>
                  <a:pt x="1943" y="1085"/>
                </a:cubicBezTo>
                <a:cubicBezTo>
                  <a:pt x="1953" y="1047"/>
                  <a:pt x="1924" y="1009"/>
                  <a:pt x="1886" y="1000"/>
                </a:cubicBezTo>
                <a:cubicBezTo>
                  <a:pt x="1762" y="981"/>
                  <a:pt x="1762" y="981"/>
                  <a:pt x="1762" y="981"/>
                </a:cubicBezTo>
                <a:cubicBezTo>
                  <a:pt x="1724" y="971"/>
                  <a:pt x="1686" y="990"/>
                  <a:pt x="1676" y="1028"/>
                </a:cubicBezTo>
                <a:cubicBezTo>
                  <a:pt x="1667" y="1067"/>
                  <a:pt x="1696" y="1105"/>
                  <a:pt x="1734" y="1114"/>
                </a:cubicBezTo>
                <a:lnTo>
                  <a:pt x="1857" y="1143"/>
                </a:lnTo>
                <a:close/>
                <a:moveTo>
                  <a:pt x="572" y="305"/>
                </a:moveTo>
                <a:lnTo>
                  <a:pt x="572" y="305"/>
                </a:lnTo>
                <a:cubicBezTo>
                  <a:pt x="591" y="333"/>
                  <a:pt x="638" y="352"/>
                  <a:pt x="667" y="333"/>
                </a:cubicBezTo>
                <a:cubicBezTo>
                  <a:pt x="705" y="314"/>
                  <a:pt x="714" y="266"/>
                  <a:pt x="696" y="238"/>
                </a:cubicBezTo>
                <a:cubicBezTo>
                  <a:pt x="638" y="114"/>
                  <a:pt x="638" y="114"/>
                  <a:pt x="638" y="114"/>
                </a:cubicBezTo>
                <a:cubicBezTo>
                  <a:pt x="619" y="85"/>
                  <a:pt x="572" y="76"/>
                  <a:pt x="543" y="85"/>
                </a:cubicBezTo>
                <a:cubicBezTo>
                  <a:pt x="505" y="105"/>
                  <a:pt x="495" y="152"/>
                  <a:pt x="515" y="190"/>
                </a:cubicBezTo>
                <a:lnTo>
                  <a:pt x="572" y="305"/>
                </a:lnTo>
                <a:close/>
                <a:moveTo>
                  <a:pt x="324" y="505"/>
                </a:moveTo>
                <a:lnTo>
                  <a:pt x="324" y="505"/>
                </a:lnTo>
                <a:cubicBezTo>
                  <a:pt x="353" y="524"/>
                  <a:pt x="391" y="524"/>
                  <a:pt x="419" y="495"/>
                </a:cubicBezTo>
                <a:cubicBezTo>
                  <a:pt x="448" y="466"/>
                  <a:pt x="438" y="419"/>
                  <a:pt x="410" y="400"/>
                </a:cubicBezTo>
                <a:cubicBezTo>
                  <a:pt x="315" y="305"/>
                  <a:pt x="315" y="305"/>
                  <a:pt x="315" y="305"/>
                </a:cubicBezTo>
                <a:cubicBezTo>
                  <a:pt x="286" y="285"/>
                  <a:pt x="238" y="285"/>
                  <a:pt x="219" y="314"/>
                </a:cubicBezTo>
                <a:cubicBezTo>
                  <a:pt x="191" y="343"/>
                  <a:pt x="191" y="390"/>
                  <a:pt x="219" y="419"/>
                </a:cubicBezTo>
                <a:lnTo>
                  <a:pt x="324" y="505"/>
                </a:lnTo>
                <a:close/>
                <a:moveTo>
                  <a:pt x="200" y="790"/>
                </a:moveTo>
                <a:lnTo>
                  <a:pt x="200" y="790"/>
                </a:lnTo>
                <a:cubicBezTo>
                  <a:pt x="238" y="790"/>
                  <a:pt x="276" y="771"/>
                  <a:pt x="276" y="733"/>
                </a:cubicBezTo>
                <a:cubicBezTo>
                  <a:pt x="286" y="686"/>
                  <a:pt x="257" y="657"/>
                  <a:pt x="219" y="647"/>
                </a:cubicBezTo>
                <a:cubicBezTo>
                  <a:pt x="95" y="619"/>
                  <a:pt x="95" y="619"/>
                  <a:pt x="95" y="619"/>
                </a:cubicBezTo>
                <a:cubicBezTo>
                  <a:pt x="57" y="619"/>
                  <a:pt x="19" y="638"/>
                  <a:pt x="10" y="676"/>
                </a:cubicBezTo>
                <a:cubicBezTo>
                  <a:pt x="0" y="714"/>
                  <a:pt x="29" y="752"/>
                  <a:pt x="67" y="762"/>
                </a:cubicBezTo>
                <a:lnTo>
                  <a:pt x="200" y="790"/>
                </a:lnTo>
                <a:close/>
                <a:moveTo>
                  <a:pt x="229" y="1114"/>
                </a:moveTo>
                <a:lnTo>
                  <a:pt x="229" y="1114"/>
                </a:lnTo>
                <a:cubicBezTo>
                  <a:pt x="267" y="1105"/>
                  <a:pt x="295" y="1067"/>
                  <a:pt x="286" y="1028"/>
                </a:cubicBezTo>
                <a:cubicBezTo>
                  <a:pt x="276" y="990"/>
                  <a:pt x="238" y="971"/>
                  <a:pt x="200" y="981"/>
                </a:cubicBezTo>
                <a:cubicBezTo>
                  <a:pt x="76" y="1000"/>
                  <a:pt x="76" y="1000"/>
                  <a:pt x="76" y="1000"/>
                </a:cubicBezTo>
                <a:cubicBezTo>
                  <a:pt x="38" y="1009"/>
                  <a:pt x="10" y="1047"/>
                  <a:pt x="19" y="1085"/>
                </a:cubicBezTo>
                <a:cubicBezTo>
                  <a:pt x="29" y="1124"/>
                  <a:pt x="57" y="1152"/>
                  <a:pt x="105" y="1143"/>
                </a:cubicBezTo>
                <a:lnTo>
                  <a:pt x="229" y="1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E0E6B5E5-FD99-ED73-FCE7-B8C8A4078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45" y="4999043"/>
            <a:ext cx="720812" cy="700397"/>
          </a:xfrm>
          <a:custGeom>
            <a:avLst/>
            <a:gdLst>
              <a:gd name="T0" fmla="*/ 2147483646 w 3877"/>
              <a:gd name="T1" fmla="*/ 2147483646 h 3886"/>
              <a:gd name="T2" fmla="*/ 2147483646 w 3877"/>
              <a:gd name="T3" fmla="*/ 2147483646 h 3886"/>
              <a:gd name="T4" fmla="*/ 0 w 3877"/>
              <a:gd name="T5" fmla="*/ 2147483646 h 3886"/>
              <a:gd name="T6" fmla="*/ 2147483646 w 3877"/>
              <a:gd name="T7" fmla="*/ 0 h 3886"/>
              <a:gd name="T8" fmla="*/ 2147483646 w 3877"/>
              <a:gd name="T9" fmla="*/ 2147483646 h 3886"/>
              <a:gd name="T10" fmla="*/ 2147483646 w 3877"/>
              <a:gd name="T11" fmla="*/ 2147483646 h 3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7" h="3886">
                <a:moveTo>
                  <a:pt x="1933" y="3885"/>
                </a:moveTo>
                <a:lnTo>
                  <a:pt x="1933" y="3885"/>
                </a:lnTo>
                <a:cubicBezTo>
                  <a:pt x="867" y="3885"/>
                  <a:pt x="0" y="3009"/>
                  <a:pt x="0" y="1943"/>
                </a:cubicBezTo>
                <a:cubicBezTo>
                  <a:pt x="0" y="867"/>
                  <a:pt x="867" y="0"/>
                  <a:pt x="1933" y="0"/>
                </a:cubicBezTo>
                <a:cubicBezTo>
                  <a:pt x="3009" y="0"/>
                  <a:pt x="3876" y="867"/>
                  <a:pt x="3876" y="1943"/>
                </a:cubicBezTo>
                <a:cubicBezTo>
                  <a:pt x="3876" y="3009"/>
                  <a:pt x="3009" y="3885"/>
                  <a:pt x="1933" y="3885"/>
                </a:cubicBezTo>
              </a:path>
            </a:pathLst>
          </a:custGeom>
          <a:solidFill>
            <a:srgbClr val="04AD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9BE08003-417C-CC37-96AB-C909CBDC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4903" y="6003678"/>
            <a:ext cx="457696" cy="293107"/>
          </a:xfrm>
          <a:custGeom>
            <a:avLst/>
            <a:gdLst>
              <a:gd name="T0" fmla="*/ 2147483646 w 2783"/>
              <a:gd name="T1" fmla="*/ 2147483646 h 1858"/>
              <a:gd name="T2" fmla="*/ 2147483646 w 2783"/>
              <a:gd name="T3" fmla="*/ 2147483646 h 1858"/>
              <a:gd name="T4" fmla="*/ 2147483646 w 2783"/>
              <a:gd name="T5" fmla="*/ 2147483646 h 1858"/>
              <a:gd name="T6" fmla="*/ 2147483646 w 2783"/>
              <a:gd name="T7" fmla="*/ 2147483646 h 1858"/>
              <a:gd name="T8" fmla="*/ 2147483646 w 2783"/>
              <a:gd name="T9" fmla="*/ 0 h 1858"/>
              <a:gd name="T10" fmla="*/ 2147483646 w 2783"/>
              <a:gd name="T11" fmla="*/ 2147483646 h 1858"/>
              <a:gd name="T12" fmla="*/ 2147483646 w 2783"/>
              <a:gd name="T13" fmla="*/ 2147483646 h 1858"/>
              <a:gd name="T14" fmla="*/ 2147483646 w 2783"/>
              <a:gd name="T15" fmla="*/ 2147483646 h 1858"/>
              <a:gd name="T16" fmla="*/ 0 w 2783"/>
              <a:gd name="T17" fmla="*/ 2147483646 h 1858"/>
              <a:gd name="T18" fmla="*/ 2147483646 w 2783"/>
              <a:gd name="T19" fmla="*/ 2147483646 h 1858"/>
              <a:gd name="T20" fmla="*/ 2147483646 w 2783"/>
              <a:gd name="T21" fmla="*/ 2147483646 h 1858"/>
              <a:gd name="T22" fmla="*/ 2147483646 w 2783"/>
              <a:gd name="T23" fmla="*/ 2147483646 h 1858"/>
              <a:gd name="T24" fmla="*/ 0 w 2783"/>
              <a:gd name="T25" fmla="*/ 2147483646 h 1858"/>
              <a:gd name="T26" fmla="*/ 2147483646 w 2783"/>
              <a:gd name="T27" fmla="*/ 2147483646 h 1858"/>
              <a:gd name="T28" fmla="*/ 2147483646 w 2783"/>
              <a:gd name="T29" fmla="*/ 2147483646 h 1858"/>
              <a:gd name="T30" fmla="*/ 2147483646 w 2783"/>
              <a:gd name="T31" fmla="*/ 2147483646 h 1858"/>
              <a:gd name="T32" fmla="*/ 2147483646 w 2783"/>
              <a:gd name="T33" fmla="*/ 2147483646 h 1858"/>
              <a:gd name="T34" fmla="*/ 2147483646 w 2783"/>
              <a:gd name="T35" fmla="*/ 2147483646 h 1858"/>
              <a:gd name="T36" fmla="*/ 2147483646 w 2783"/>
              <a:gd name="T37" fmla="*/ 2147483646 h 1858"/>
              <a:gd name="T38" fmla="*/ 2147483646 w 2783"/>
              <a:gd name="T39" fmla="*/ 2147483646 h 1858"/>
              <a:gd name="T40" fmla="*/ 2147483646 w 2783"/>
              <a:gd name="T41" fmla="*/ 2147483646 h 1858"/>
              <a:gd name="T42" fmla="*/ 2147483646 w 2783"/>
              <a:gd name="T43" fmla="*/ 2147483646 h 1858"/>
              <a:gd name="T44" fmla="*/ 2147483646 w 2783"/>
              <a:gd name="T45" fmla="*/ 2147483646 h 1858"/>
              <a:gd name="T46" fmla="*/ 2147483646 w 2783"/>
              <a:gd name="T47" fmla="*/ 2147483646 h 1858"/>
              <a:gd name="T48" fmla="*/ 2147483646 w 2783"/>
              <a:gd name="T49" fmla="*/ 2147483646 h 1858"/>
              <a:gd name="T50" fmla="*/ 2147483646 w 2783"/>
              <a:gd name="T51" fmla="*/ 2147483646 h 1858"/>
              <a:gd name="T52" fmla="*/ 2147483646 w 2783"/>
              <a:gd name="T53" fmla="*/ 2147483646 h 1858"/>
              <a:gd name="T54" fmla="*/ 2147483646 w 2783"/>
              <a:gd name="T55" fmla="*/ 2147483646 h 1858"/>
              <a:gd name="T56" fmla="*/ 2147483646 w 2783"/>
              <a:gd name="T57" fmla="*/ 2147483646 h 1858"/>
              <a:gd name="T58" fmla="*/ 2147483646 w 2783"/>
              <a:gd name="T59" fmla="*/ 2147483646 h 1858"/>
              <a:gd name="T60" fmla="*/ 2147483646 w 2783"/>
              <a:gd name="T61" fmla="*/ 2147483646 h 1858"/>
              <a:gd name="T62" fmla="*/ 2147483646 w 2783"/>
              <a:gd name="T63" fmla="*/ 2147483646 h 1858"/>
              <a:gd name="T64" fmla="*/ 2147483646 w 2783"/>
              <a:gd name="T65" fmla="*/ 2147483646 h 1858"/>
              <a:gd name="T66" fmla="*/ 2147483646 w 2783"/>
              <a:gd name="T67" fmla="*/ 2147483646 h 1858"/>
              <a:gd name="T68" fmla="*/ 2147483646 w 2783"/>
              <a:gd name="T69" fmla="*/ 2147483646 h 1858"/>
              <a:gd name="T70" fmla="*/ 2147483646 w 2783"/>
              <a:gd name="T71" fmla="*/ 2147483646 h 1858"/>
              <a:gd name="T72" fmla="*/ 2147483646 w 2783"/>
              <a:gd name="T73" fmla="*/ 2147483646 h 1858"/>
              <a:gd name="T74" fmla="*/ 2147483646 w 2783"/>
              <a:gd name="T75" fmla="*/ 2147483646 h 1858"/>
              <a:gd name="T76" fmla="*/ 2147483646 w 2783"/>
              <a:gd name="T77" fmla="*/ 2147483646 h 1858"/>
              <a:gd name="T78" fmla="*/ 2147483646 w 2783"/>
              <a:gd name="T79" fmla="*/ 2147483646 h 1858"/>
              <a:gd name="T80" fmla="*/ 2147483646 w 2783"/>
              <a:gd name="T81" fmla="*/ 2147483646 h 1858"/>
              <a:gd name="T82" fmla="*/ 2147483646 w 2783"/>
              <a:gd name="T83" fmla="*/ 2147483646 h 1858"/>
              <a:gd name="T84" fmla="*/ 2147483646 w 2783"/>
              <a:gd name="T85" fmla="*/ 2147483646 h 1858"/>
              <a:gd name="T86" fmla="*/ 2147483646 w 2783"/>
              <a:gd name="T87" fmla="*/ 2147483646 h 1858"/>
              <a:gd name="T88" fmla="*/ 2147483646 w 2783"/>
              <a:gd name="T89" fmla="*/ 2147483646 h 1858"/>
              <a:gd name="T90" fmla="*/ 2147483646 w 2783"/>
              <a:gd name="T91" fmla="*/ 2147483646 h 1858"/>
              <a:gd name="T92" fmla="*/ 2147483646 w 2783"/>
              <a:gd name="T93" fmla="*/ 2147483646 h 1858"/>
              <a:gd name="T94" fmla="*/ 2147483646 w 2783"/>
              <a:gd name="T95" fmla="*/ 2147483646 h 18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83" h="1858">
                <a:moveTo>
                  <a:pt x="2210" y="181"/>
                </a:moveTo>
                <a:lnTo>
                  <a:pt x="2210" y="181"/>
                </a:lnTo>
                <a:cubicBezTo>
                  <a:pt x="2467" y="818"/>
                  <a:pt x="2467" y="818"/>
                  <a:pt x="2467" y="818"/>
                </a:cubicBezTo>
                <a:cubicBezTo>
                  <a:pt x="2153" y="961"/>
                  <a:pt x="2153" y="961"/>
                  <a:pt x="2153" y="961"/>
                </a:cubicBezTo>
                <a:cubicBezTo>
                  <a:pt x="1982" y="809"/>
                  <a:pt x="1458" y="362"/>
                  <a:pt x="1410" y="362"/>
                </a:cubicBezTo>
                <a:cubicBezTo>
                  <a:pt x="1372" y="362"/>
                  <a:pt x="1210" y="419"/>
                  <a:pt x="1200" y="419"/>
                </a:cubicBezTo>
                <a:cubicBezTo>
                  <a:pt x="1191" y="419"/>
                  <a:pt x="1096" y="448"/>
                  <a:pt x="1010" y="448"/>
                </a:cubicBezTo>
                <a:cubicBezTo>
                  <a:pt x="972" y="448"/>
                  <a:pt x="943" y="448"/>
                  <a:pt x="924" y="429"/>
                </a:cubicBezTo>
                <a:cubicBezTo>
                  <a:pt x="896" y="419"/>
                  <a:pt x="886" y="400"/>
                  <a:pt x="886" y="391"/>
                </a:cubicBezTo>
                <a:cubicBezTo>
                  <a:pt x="886" y="353"/>
                  <a:pt x="924" y="324"/>
                  <a:pt x="953" y="305"/>
                </a:cubicBezTo>
                <a:cubicBezTo>
                  <a:pt x="1086" y="238"/>
                  <a:pt x="1448" y="95"/>
                  <a:pt x="1486" y="95"/>
                </a:cubicBezTo>
                <a:cubicBezTo>
                  <a:pt x="1496" y="95"/>
                  <a:pt x="1496" y="95"/>
                  <a:pt x="1496" y="95"/>
                </a:cubicBezTo>
                <a:cubicBezTo>
                  <a:pt x="1581" y="95"/>
                  <a:pt x="2143" y="172"/>
                  <a:pt x="2210" y="181"/>
                </a:cubicBezTo>
                <a:close/>
                <a:moveTo>
                  <a:pt x="2439" y="0"/>
                </a:moveTo>
                <a:lnTo>
                  <a:pt x="2439" y="0"/>
                </a:lnTo>
                <a:cubicBezTo>
                  <a:pt x="2429" y="0"/>
                  <a:pt x="2420" y="0"/>
                  <a:pt x="2410" y="0"/>
                </a:cubicBezTo>
                <a:cubicBezTo>
                  <a:pt x="2305" y="48"/>
                  <a:pt x="2305" y="48"/>
                  <a:pt x="2305" y="48"/>
                </a:cubicBezTo>
                <a:cubicBezTo>
                  <a:pt x="2286" y="57"/>
                  <a:pt x="2277" y="67"/>
                  <a:pt x="2267" y="86"/>
                </a:cubicBezTo>
                <a:cubicBezTo>
                  <a:pt x="2258" y="105"/>
                  <a:pt x="2258" y="124"/>
                  <a:pt x="2267" y="143"/>
                </a:cubicBezTo>
                <a:cubicBezTo>
                  <a:pt x="2534" y="809"/>
                  <a:pt x="2534" y="809"/>
                  <a:pt x="2534" y="809"/>
                </a:cubicBezTo>
                <a:cubicBezTo>
                  <a:pt x="2553" y="847"/>
                  <a:pt x="2591" y="866"/>
                  <a:pt x="2629" y="856"/>
                </a:cubicBezTo>
                <a:cubicBezTo>
                  <a:pt x="2734" y="809"/>
                  <a:pt x="2734" y="809"/>
                  <a:pt x="2734" y="809"/>
                </a:cubicBezTo>
                <a:cubicBezTo>
                  <a:pt x="2753" y="809"/>
                  <a:pt x="2762" y="791"/>
                  <a:pt x="2772" y="772"/>
                </a:cubicBezTo>
                <a:cubicBezTo>
                  <a:pt x="2782" y="753"/>
                  <a:pt x="2782" y="734"/>
                  <a:pt x="2772" y="724"/>
                </a:cubicBezTo>
                <a:cubicBezTo>
                  <a:pt x="2506" y="48"/>
                  <a:pt x="2506" y="48"/>
                  <a:pt x="2506" y="48"/>
                </a:cubicBezTo>
                <a:cubicBezTo>
                  <a:pt x="2496" y="19"/>
                  <a:pt x="2467" y="0"/>
                  <a:pt x="2439" y="0"/>
                </a:cubicBezTo>
                <a:close/>
                <a:moveTo>
                  <a:pt x="0" y="923"/>
                </a:moveTo>
                <a:lnTo>
                  <a:pt x="0" y="923"/>
                </a:lnTo>
                <a:cubicBezTo>
                  <a:pt x="0" y="942"/>
                  <a:pt x="10" y="961"/>
                  <a:pt x="19" y="980"/>
                </a:cubicBezTo>
                <a:cubicBezTo>
                  <a:pt x="39" y="990"/>
                  <a:pt x="48" y="999"/>
                  <a:pt x="67" y="999"/>
                </a:cubicBezTo>
                <a:cubicBezTo>
                  <a:pt x="182" y="1009"/>
                  <a:pt x="182" y="1009"/>
                  <a:pt x="182" y="1009"/>
                </a:cubicBezTo>
                <a:cubicBezTo>
                  <a:pt x="229" y="1009"/>
                  <a:pt x="258" y="980"/>
                  <a:pt x="258" y="942"/>
                </a:cubicBezTo>
                <a:cubicBezTo>
                  <a:pt x="315" y="181"/>
                  <a:pt x="315" y="181"/>
                  <a:pt x="315" y="181"/>
                </a:cubicBezTo>
                <a:cubicBezTo>
                  <a:pt x="324" y="162"/>
                  <a:pt x="315" y="143"/>
                  <a:pt x="305" y="134"/>
                </a:cubicBezTo>
                <a:cubicBezTo>
                  <a:pt x="286" y="115"/>
                  <a:pt x="277" y="105"/>
                  <a:pt x="258" y="10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96" y="95"/>
                  <a:pt x="67" y="124"/>
                  <a:pt x="57" y="162"/>
                </a:cubicBezTo>
                <a:lnTo>
                  <a:pt x="0" y="923"/>
                </a:lnTo>
                <a:close/>
                <a:moveTo>
                  <a:pt x="1143" y="1600"/>
                </a:moveTo>
                <a:lnTo>
                  <a:pt x="1143" y="1600"/>
                </a:lnTo>
                <a:cubicBezTo>
                  <a:pt x="1143" y="1571"/>
                  <a:pt x="1124" y="1552"/>
                  <a:pt x="1105" y="1533"/>
                </a:cubicBezTo>
                <a:cubicBezTo>
                  <a:pt x="1058" y="1495"/>
                  <a:pt x="1000" y="1504"/>
                  <a:pt x="962" y="1552"/>
                </a:cubicBezTo>
                <a:cubicBezTo>
                  <a:pt x="905" y="1618"/>
                  <a:pt x="905" y="1618"/>
                  <a:pt x="905" y="1618"/>
                </a:cubicBezTo>
                <a:cubicBezTo>
                  <a:pt x="905" y="1628"/>
                  <a:pt x="905" y="1628"/>
                  <a:pt x="905" y="1628"/>
                </a:cubicBezTo>
                <a:cubicBezTo>
                  <a:pt x="858" y="1676"/>
                  <a:pt x="858" y="1676"/>
                  <a:pt x="858" y="1676"/>
                </a:cubicBezTo>
                <a:cubicBezTo>
                  <a:pt x="801" y="1752"/>
                  <a:pt x="858" y="1809"/>
                  <a:pt x="877" y="1828"/>
                </a:cubicBezTo>
                <a:cubicBezTo>
                  <a:pt x="896" y="1847"/>
                  <a:pt x="915" y="1857"/>
                  <a:pt x="934" y="1857"/>
                </a:cubicBezTo>
                <a:cubicBezTo>
                  <a:pt x="962" y="1857"/>
                  <a:pt x="991" y="1838"/>
                  <a:pt x="1020" y="1809"/>
                </a:cubicBezTo>
                <a:cubicBezTo>
                  <a:pt x="1096" y="1714"/>
                  <a:pt x="1096" y="1714"/>
                  <a:pt x="1096" y="1714"/>
                </a:cubicBezTo>
                <a:cubicBezTo>
                  <a:pt x="1115" y="1685"/>
                  <a:pt x="1115" y="1685"/>
                  <a:pt x="1115" y="1685"/>
                </a:cubicBezTo>
                <a:cubicBezTo>
                  <a:pt x="1143" y="1657"/>
                  <a:pt x="1153" y="1628"/>
                  <a:pt x="1143" y="1600"/>
                </a:cubicBezTo>
                <a:close/>
                <a:moveTo>
                  <a:pt x="601" y="1552"/>
                </a:moveTo>
                <a:lnTo>
                  <a:pt x="601" y="1552"/>
                </a:lnTo>
                <a:cubicBezTo>
                  <a:pt x="562" y="1600"/>
                  <a:pt x="572" y="1647"/>
                  <a:pt x="639" y="1695"/>
                </a:cubicBezTo>
                <a:cubicBezTo>
                  <a:pt x="686" y="1733"/>
                  <a:pt x="734" y="1723"/>
                  <a:pt x="781" y="1676"/>
                </a:cubicBezTo>
                <a:cubicBezTo>
                  <a:pt x="905" y="1514"/>
                  <a:pt x="905" y="1514"/>
                  <a:pt x="905" y="1514"/>
                </a:cubicBezTo>
                <a:cubicBezTo>
                  <a:pt x="972" y="1438"/>
                  <a:pt x="915" y="1380"/>
                  <a:pt x="886" y="1361"/>
                </a:cubicBezTo>
                <a:cubicBezTo>
                  <a:pt x="839" y="1323"/>
                  <a:pt x="791" y="1333"/>
                  <a:pt x="753" y="1380"/>
                </a:cubicBezTo>
                <a:cubicBezTo>
                  <a:pt x="677" y="1476"/>
                  <a:pt x="677" y="1476"/>
                  <a:pt x="677" y="1476"/>
                </a:cubicBezTo>
                <a:cubicBezTo>
                  <a:pt x="667" y="1485"/>
                  <a:pt x="667" y="1485"/>
                  <a:pt x="667" y="1485"/>
                </a:cubicBezTo>
                <a:lnTo>
                  <a:pt x="601" y="1552"/>
                </a:lnTo>
                <a:close/>
                <a:moveTo>
                  <a:pt x="410" y="1361"/>
                </a:moveTo>
                <a:lnTo>
                  <a:pt x="410" y="1361"/>
                </a:lnTo>
                <a:cubicBezTo>
                  <a:pt x="391" y="1390"/>
                  <a:pt x="381" y="1418"/>
                  <a:pt x="391" y="1447"/>
                </a:cubicBezTo>
                <a:cubicBezTo>
                  <a:pt x="391" y="1476"/>
                  <a:pt x="410" y="1495"/>
                  <a:pt x="429" y="1514"/>
                </a:cubicBezTo>
                <a:cubicBezTo>
                  <a:pt x="477" y="1552"/>
                  <a:pt x="524" y="1552"/>
                  <a:pt x="572" y="1495"/>
                </a:cubicBezTo>
                <a:cubicBezTo>
                  <a:pt x="715" y="1323"/>
                  <a:pt x="715" y="1323"/>
                  <a:pt x="715" y="1323"/>
                </a:cubicBezTo>
                <a:cubicBezTo>
                  <a:pt x="743" y="1295"/>
                  <a:pt x="743" y="1266"/>
                  <a:pt x="743" y="1237"/>
                </a:cubicBezTo>
                <a:cubicBezTo>
                  <a:pt x="734" y="1219"/>
                  <a:pt x="724" y="1190"/>
                  <a:pt x="696" y="1171"/>
                </a:cubicBezTo>
                <a:cubicBezTo>
                  <a:pt x="648" y="1133"/>
                  <a:pt x="601" y="1142"/>
                  <a:pt x="562" y="1190"/>
                </a:cubicBezTo>
                <a:cubicBezTo>
                  <a:pt x="486" y="1276"/>
                  <a:pt x="486" y="1276"/>
                  <a:pt x="486" y="1276"/>
                </a:cubicBezTo>
                <a:cubicBezTo>
                  <a:pt x="477" y="1285"/>
                  <a:pt x="477" y="1285"/>
                  <a:pt x="477" y="1285"/>
                </a:cubicBezTo>
                <a:lnTo>
                  <a:pt x="410" y="1361"/>
                </a:lnTo>
                <a:close/>
                <a:moveTo>
                  <a:pt x="381" y="1304"/>
                </a:moveTo>
                <a:lnTo>
                  <a:pt x="381" y="1304"/>
                </a:lnTo>
                <a:cubicBezTo>
                  <a:pt x="524" y="1133"/>
                  <a:pt x="524" y="1133"/>
                  <a:pt x="524" y="1133"/>
                </a:cubicBezTo>
                <a:cubicBezTo>
                  <a:pt x="591" y="1057"/>
                  <a:pt x="524" y="999"/>
                  <a:pt x="505" y="980"/>
                </a:cubicBezTo>
                <a:cubicBezTo>
                  <a:pt x="458" y="942"/>
                  <a:pt x="410" y="952"/>
                  <a:pt x="372" y="999"/>
                </a:cubicBezTo>
                <a:cubicBezTo>
                  <a:pt x="324" y="1066"/>
                  <a:pt x="324" y="1066"/>
                  <a:pt x="324" y="1066"/>
                </a:cubicBezTo>
                <a:cubicBezTo>
                  <a:pt x="315" y="1076"/>
                  <a:pt x="315" y="1076"/>
                  <a:pt x="315" y="1076"/>
                </a:cubicBezTo>
                <a:cubicBezTo>
                  <a:pt x="248" y="1152"/>
                  <a:pt x="248" y="1152"/>
                  <a:pt x="248" y="1152"/>
                </a:cubicBezTo>
                <a:cubicBezTo>
                  <a:pt x="220" y="1180"/>
                  <a:pt x="210" y="1199"/>
                  <a:pt x="210" y="1228"/>
                </a:cubicBezTo>
                <a:cubicBezTo>
                  <a:pt x="220" y="1257"/>
                  <a:pt x="239" y="1276"/>
                  <a:pt x="248" y="1285"/>
                </a:cubicBezTo>
                <a:cubicBezTo>
                  <a:pt x="267" y="1304"/>
                  <a:pt x="296" y="1323"/>
                  <a:pt x="324" y="1323"/>
                </a:cubicBezTo>
                <a:cubicBezTo>
                  <a:pt x="343" y="1323"/>
                  <a:pt x="362" y="1323"/>
                  <a:pt x="381" y="1304"/>
                </a:cubicBezTo>
                <a:close/>
                <a:moveTo>
                  <a:pt x="2105" y="1152"/>
                </a:moveTo>
                <a:lnTo>
                  <a:pt x="2105" y="1152"/>
                </a:lnTo>
                <a:cubicBezTo>
                  <a:pt x="2143" y="1114"/>
                  <a:pt x="2163" y="1057"/>
                  <a:pt x="2096" y="1009"/>
                </a:cubicBezTo>
                <a:cubicBezTo>
                  <a:pt x="2039" y="961"/>
                  <a:pt x="2039" y="961"/>
                  <a:pt x="2039" y="961"/>
                </a:cubicBezTo>
                <a:cubicBezTo>
                  <a:pt x="1782" y="734"/>
                  <a:pt x="1477" y="476"/>
                  <a:pt x="1401" y="429"/>
                </a:cubicBezTo>
                <a:cubicBezTo>
                  <a:pt x="1372" y="438"/>
                  <a:pt x="1286" y="467"/>
                  <a:pt x="1220" y="486"/>
                </a:cubicBezTo>
                <a:cubicBezTo>
                  <a:pt x="1210" y="486"/>
                  <a:pt x="1105" y="515"/>
                  <a:pt x="1010" y="515"/>
                </a:cubicBezTo>
                <a:cubicBezTo>
                  <a:pt x="953" y="515"/>
                  <a:pt x="915" y="505"/>
                  <a:pt x="886" y="486"/>
                </a:cubicBezTo>
                <a:cubicBezTo>
                  <a:pt x="829" y="458"/>
                  <a:pt x="819" y="410"/>
                  <a:pt x="819" y="381"/>
                </a:cubicBezTo>
                <a:cubicBezTo>
                  <a:pt x="829" y="324"/>
                  <a:pt x="877" y="277"/>
                  <a:pt x="915" y="258"/>
                </a:cubicBezTo>
                <a:cubicBezTo>
                  <a:pt x="381" y="191"/>
                  <a:pt x="381" y="191"/>
                  <a:pt x="381" y="191"/>
                </a:cubicBezTo>
                <a:cubicBezTo>
                  <a:pt x="334" y="952"/>
                  <a:pt x="334" y="952"/>
                  <a:pt x="334" y="952"/>
                </a:cubicBezTo>
                <a:cubicBezTo>
                  <a:pt x="372" y="904"/>
                  <a:pt x="420" y="895"/>
                  <a:pt x="448" y="895"/>
                </a:cubicBezTo>
                <a:cubicBezTo>
                  <a:pt x="477" y="895"/>
                  <a:pt x="515" y="904"/>
                  <a:pt x="553" y="933"/>
                </a:cubicBezTo>
                <a:cubicBezTo>
                  <a:pt x="601" y="971"/>
                  <a:pt x="619" y="1028"/>
                  <a:pt x="619" y="1085"/>
                </a:cubicBezTo>
                <a:cubicBezTo>
                  <a:pt x="658" y="1076"/>
                  <a:pt x="705" y="1095"/>
                  <a:pt x="743" y="1123"/>
                </a:cubicBezTo>
                <a:cubicBezTo>
                  <a:pt x="791" y="1161"/>
                  <a:pt x="819" y="1219"/>
                  <a:pt x="810" y="1276"/>
                </a:cubicBezTo>
                <a:cubicBezTo>
                  <a:pt x="848" y="1266"/>
                  <a:pt x="896" y="1285"/>
                  <a:pt x="934" y="1314"/>
                </a:cubicBezTo>
                <a:cubicBezTo>
                  <a:pt x="972" y="1352"/>
                  <a:pt x="1000" y="1400"/>
                  <a:pt x="1000" y="1447"/>
                </a:cubicBezTo>
                <a:cubicBezTo>
                  <a:pt x="1048" y="1438"/>
                  <a:pt x="1096" y="1447"/>
                  <a:pt x="1143" y="1485"/>
                </a:cubicBezTo>
                <a:cubicBezTo>
                  <a:pt x="1200" y="1533"/>
                  <a:pt x="1229" y="1600"/>
                  <a:pt x="1200" y="1666"/>
                </a:cubicBezTo>
                <a:cubicBezTo>
                  <a:pt x="1248" y="1704"/>
                  <a:pt x="1248" y="1704"/>
                  <a:pt x="1248" y="1704"/>
                </a:cubicBezTo>
                <a:lnTo>
                  <a:pt x="1258" y="1714"/>
                </a:lnTo>
                <a:cubicBezTo>
                  <a:pt x="1277" y="1723"/>
                  <a:pt x="1296" y="1733"/>
                  <a:pt x="1315" y="1733"/>
                </a:cubicBezTo>
                <a:cubicBezTo>
                  <a:pt x="1343" y="1733"/>
                  <a:pt x="1372" y="1714"/>
                  <a:pt x="1391" y="1695"/>
                </a:cubicBezTo>
                <a:cubicBezTo>
                  <a:pt x="1420" y="1657"/>
                  <a:pt x="1439" y="1628"/>
                  <a:pt x="1401" y="1580"/>
                </a:cubicBezTo>
                <a:cubicBezTo>
                  <a:pt x="1391" y="1580"/>
                  <a:pt x="1391" y="1580"/>
                  <a:pt x="1391" y="1580"/>
                </a:cubicBezTo>
                <a:cubicBezTo>
                  <a:pt x="1162" y="1380"/>
                  <a:pt x="1162" y="1380"/>
                  <a:pt x="1162" y="1380"/>
                </a:cubicBezTo>
                <a:cubicBezTo>
                  <a:pt x="1153" y="1371"/>
                  <a:pt x="1143" y="1361"/>
                  <a:pt x="1143" y="1352"/>
                </a:cubicBezTo>
                <a:cubicBezTo>
                  <a:pt x="1143" y="1342"/>
                  <a:pt x="1153" y="1333"/>
                  <a:pt x="1153" y="1323"/>
                </a:cubicBezTo>
                <a:cubicBezTo>
                  <a:pt x="1172" y="1314"/>
                  <a:pt x="1191" y="1314"/>
                  <a:pt x="1210" y="1323"/>
                </a:cubicBezTo>
                <a:cubicBezTo>
                  <a:pt x="1515" y="1580"/>
                  <a:pt x="1515" y="1580"/>
                  <a:pt x="1515" y="1580"/>
                </a:cubicBezTo>
                <a:cubicBezTo>
                  <a:pt x="1534" y="1590"/>
                  <a:pt x="1553" y="1600"/>
                  <a:pt x="1572" y="1600"/>
                </a:cubicBezTo>
                <a:cubicBezTo>
                  <a:pt x="1601" y="1600"/>
                  <a:pt x="1629" y="1580"/>
                  <a:pt x="1648" y="1552"/>
                </a:cubicBezTo>
                <a:cubicBezTo>
                  <a:pt x="1667" y="1533"/>
                  <a:pt x="1677" y="1504"/>
                  <a:pt x="1677" y="1476"/>
                </a:cubicBezTo>
                <a:cubicBezTo>
                  <a:pt x="1677" y="1457"/>
                  <a:pt x="1658" y="1428"/>
                  <a:pt x="1629" y="1409"/>
                </a:cubicBezTo>
                <a:cubicBezTo>
                  <a:pt x="1591" y="1371"/>
                  <a:pt x="1591" y="1371"/>
                  <a:pt x="1591" y="1371"/>
                </a:cubicBezTo>
                <a:cubicBezTo>
                  <a:pt x="1429" y="1237"/>
                  <a:pt x="1429" y="1237"/>
                  <a:pt x="1429" y="1237"/>
                </a:cubicBezTo>
                <a:cubicBezTo>
                  <a:pt x="1420" y="1228"/>
                  <a:pt x="1410" y="1219"/>
                  <a:pt x="1410" y="1209"/>
                </a:cubicBezTo>
                <a:cubicBezTo>
                  <a:pt x="1410" y="1199"/>
                  <a:pt x="1410" y="1190"/>
                  <a:pt x="1420" y="1180"/>
                </a:cubicBezTo>
                <a:cubicBezTo>
                  <a:pt x="1429" y="1171"/>
                  <a:pt x="1458" y="1161"/>
                  <a:pt x="1477" y="1180"/>
                </a:cubicBezTo>
                <a:cubicBezTo>
                  <a:pt x="1753" y="1409"/>
                  <a:pt x="1753" y="1409"/>
                  <a:pt x="1753" y="1409"/>
                </a:cubicBezTo>
                <a:cubicBezTo>
                  <a:pt x="1772" y="1418"/>
                  <a:pt x="1791" y="1428"/>
                  <a:pt x="1820" y="1428"/>
                </a:cubicBezTo>
                <a:cubicBezTo>
                  <a:pt x="1848" y="1428"/>
                  <a:pt x="1886" y="1409"/>
                  <a:pt x="1915" y="1380"/>
                </a:cubicBezTo>
                <a:cubicBezTo>
                  <a:pt x="1934" y="1352"/>
                  <a:pt x="1944" y="1333"/>
                  <a:pt x="1944" y="1304"/>
                </a:cubicBezTo>
                <a:cubicBezTo>
                  <a:pt x="1934" y="1276"/>
                  <a:pt x="1924" y="1257"/>
                  <a:pt x="1896" y="1228"/>
                </a:cubicBezTo>
                <a:cubicBezTo>
                  <a:pt x="1810" y="1161"/>
                  <a:pt x="1810" y="1161"/>
                  <a:pt x="1810" y="1161"/>
                </a:cubicBezTo>
                <a:cubicBezTo>
                  <a:pt x="1667" y="1047"/>
                  <a:pt x="1667" y="1047"/>
                  <a:pt x="1667" y="1047"/>
                </a:cubicBezTo>
                <a:cubicBezTo>
                  <a:pt x="1648" y="1028"/>
                  <a:pt x="1648" y="1009"/>
                  <a:pt x="1658" y="990"/>
                </a:cubicBezTo>
                <a:cubicBezTo>
                  <a:pt x="1677" y="980"/>
                  <a:pt x="1696" y="971"/>
                  <a:pt x="1715" y="990"/>
                </a:cubicBezTo>
                <a:cubicBezTo>
                  <a:pt x="1953" y="1180"/>
                  <a:pt x="1953" y="1180"/>
                  <a:pt x="1953" y="1180"/>
                </a:cubicBezTo>
                <a:cubicBezTo>
                  <a:pt x="2001" y="1219"/>
                  <a:pt x="2067" y="1209"/>
                  <a:pt x="2105" y="1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A9E89B21-7028-591F-DF02-E07817EB6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987" y="5171124"/>
            <a:ext cx="437242" cy="384924"/>
          </a:xfrm>
          <a:custGeom>
            <a:avLst/>
            <a:gdLst>
              <a:gd name="T0" fmla="*/ 2147483646 w 2353"/>
              <a:gd name="T1" fmla="*/ 2147483646 h 1963"/>
              <a:gd name="T2" fmla="*/ 2147483646 w 2353"/>
              <a:gd name="T3" fmla="*/ 2147483646 h 1963"/>
              <a:gd name="T4" fmla="*/ 2147483646 w 2353"/>
              <a:gd name="T5" fmla="*/ 2147483646 h 1963"/>
              <a:gd name="T6" fmla="*/ 2147483646 w 2353"/>
              <a:gd name="T7" fmla="*/ 2147483646 h 1963"/>
              <a:gd name="T8" fmla="*/ 2147483646 w 2353"/>
              <a:gd name="T9" fmla="*/ 2147483646 h 1963"/>
              <a:gd name="T10" fmla="*/ 2147483646 w 2353"/>
              <a:gd name="T11" fmla="*/ 2147483646 h 1963"/>
              <a:gd name="T12" fmla="*/ 2147483646 w 2353"/>
              <a:gd name="T13" fmla="*/ 2147483646 h 1963"/>
              <a:gd name="T14" fmla="*/ 2147483646 w 2353"/>
              <a:gd name="T15" fmla="*/ 2147483646 h 1963"/>
              <a:gd name="T16" fmla="*/ 2147483646 w 2353"/>
              <a:gd name="T17" fmla="*/ 2147483646 h 1963"/>
              <a:gd name="T18" fmla="*/ 2147483646 w 2353"/>
              <a:gd name="T19" fmla="*/ 2147483646 h 1963"/>
              <a:gd name="T20" fmla="*/ 2147483646 w 2353"/>
              <a:gd name="T21" fmla="*/ 2147483646 h 1963"/>
              <a:gd name="T22" fmla="*/ 2147483646 w 2353"/>
              <a:gd name="T23" fmla="*/ 2147483646 h 1963"/>
              <a:gd name="T24" fmla="*/ 2147483646 w 2353"/>
              <a:gd name="T25" fmla="*/ 2147483646 h 1963"/>
              <a:gd name="T26" fmla="*/ 2147483646 w 2353"/>
              <a:gd name="T27" fmla="*/ 2147483646 h 1963"/>
              <a:gd name="T28" fmla="*/ 2147483646 w 2353"/>
              <a:gd name="T29" fmla="*/ 2147483646 h 1963"/>
              <a:gd name="T30" fmla="*/ 2147483646 w 2353"/>
              <a:gd name="T31" fmla="*/ 2147483646 h 1963"/>
              <a:gd name="T32" fmla="*/ 2147483646 w 2353"/>
              <a:gd name="T33" fmla="*/ 2147483646 h 1963"/>
              <a:gd name="T34" fmla="*/ 2147483646 w 2353"/>
              <a:gd name="T35" fmla="*/ 2147483646 h 1963"/>
              <a:gd name="T36" fmla="*/ 2147483646 w 2353"/>
              <a:gd name="T37" fmla="*/ 2147483646 h 1963"/>
              <a:gd name="T38" fmla="*/ 2147483646 w 2353"/>
              <a:gd name="T39" fmla="*/ 2147483646 h 1963"/>
              <a:gd name="T40" fmla="*/ 2147483646 w 2353"/>
              <a:gd name="T41" fmla="*/ 2147483646 h 1963"/>
              <a:gd name="T42" fmla="*/ 2147483646 w 2353"/>
              <a:gd name="T43" fmla="*/ 2147483646 h 1963"/>
              <a:gd name="T44" fmla="*/ 2147483646 w 2353"/>
              <a:gd name="T45" fmla="*/ 2147483646 h 1963"/>
              <a:gd name="T46" fmla="*/ 2147483646 w 2353"/>
              <a:gd name="T47" fmla="*/ 2147483646 h 1963"/>
              <a:gd name="T48" fmla="*/ 2147483646 w 2353"/>
              <a:gd name="T49" fmla="*/ 2147483646 h 1963"/>
              <a:gd name="T50" fmla="*/ 2147483646 w 2353"/>
              <a:gd name="T51" fmla="*/ 2147483646 h 1963"/>
              <a:gd name="T52" fmla="*/ 2147483646 w 2353"/>
              <a:gd name="T53" fmla="*/ 2147483646 h 1963"/>
              <a:gd name="T54" fmla="*/ 2147483646 w 2353"/>
              <a:gd name="T55" fmla="*/ 2147483646 h 1963"/>
              <a:gd name="T56" fmla="*/ 0 w 2353"/>
              <a:gd name="T57" fmla="*/ 2147483646 h 1963"/>
              <a:gd name="T58" fmla="*/ 2147483646 w 2353"/>
              <a:gd name="T59" fmla="*/ 2147483646 h 1963"/>
              <a:gd name="T60" fmla="*/ 2147483646 w 2353"/>
              <a:gd name="T61" fmla="*/ 2147483646 h 1963"/>
              <a:gd name="T62" fmla="*/ 2147483646 w 2353"/>
              <a:gd name="T63" fmla="*/ 2147483646 h 19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53" h="1963">
                <a:moveTo>
                  <a:pt x="314" y="1600"/>
                </a:moveTo>
                <a:lnTo>
                  <a:pt x="314" y="1600"/>
                </a:lnTo>
                <a:cubicBezTo>
                  <a:pt x="314" y="1066"/>
                  <a:pt x="314" y="1066"/>
                  <a:pt x="314" y="1066"/>
                </a:cubicBezTo>
                <a:cubicBezTo>
                  <a:pt x="314" y="1028"/>
                  <a:pt x="352" y="990"/>
                  <a:pt x="390" y="990"/>
                </a:cubicBezTo>
                <a:cubicBezTo>
                  <a:pt x="523" y="990"/>
                  <a:pt x="523" y="990"/>
                  <a:pt x="523" y="990"/>
                </a:cubicBezTo>
                <a:cubicBezTo>
                  <a:pt x="561" y="990"/>
                  <a:pt x="600" y="1028"/>
                  <a:pt x="600" y="1066"/>
                </a:cubicBezTo>
                <a:cubicBezTo>
                  <a:pt x="600" y="1600"/>
                  <a:pt x="600" y="1600"/>
                  <a:pt x="600" y="1600"/>
                </a:cubicBezTo>
                <a:cubicBezTo>
                  <a:pt x="600" y="1638"/>
                  <a:pt x="561" y="1676"/>
                  <a:pt x="523" y="1676"/>
                </a:cubicBezTo>
                <a:cubicBezTo>
                  <a:pt x="390" y="1676"/>
                  <a:pt x="390" y="1676"/>
                  <a:pt x="390" y="1676"/>
                </a:cubicBezTo>
                <a:cubicBezTo>
                  <a:pt x="352" y="1676"/>
                  <a:pt x="314" y="1638"/>
                  <a:pt x="314" y="1600"/>
                </a:cubicBezTo>
                <a:close/>
                <a:moveTo>
                  <a:pt x="866" y="800"/>
                </a:moveTo>
                <a:lnTo>
                  <a:pt x="866" y="800"/>
                </a:lnTo>
                <a:cubicBezTo>
                  <a:pt x="819" y="800"/>
                  <a:pt x="790" y="838"/>
                  <a:pt x="790" y="876"/>
                </a:cubicBezTo>
                <a:cubicBezTo>
                  <a:pt x="790" y="1600"/>
                  <a:pt x="790" y="1600"/>
                  <a:pt x="790" y="1600"/>
                </a:cubicBezTo>
                <a:cubicBezTo>
                  <a:pt x="790" y="1638"/>
                  <a:pt x="819" y="1676"/>
                  <a:pt x="866" y="1676"/>
                </a:cubicBezTo>
                <a:cubicBezTo>
                  <a:pt x="990" y="1676"/>
                  <a:pt x="990" y="1676"/>
                  <a:pt x="990" y="1676"/>
                </a:cubicBezTo>
                <a:cubicBezTo>
                  <a:pt x="1038" y="1676"/>
                  <a:pt x="1066" y="1638"/>
                  <a:pt x="1066" y="1600"/>
                </a:cubicBezTo>
                <a:cubicBezTo>
                  <a:pt x="1066" y="876"/>
                  <a:pt x="1066" y="876"/>
                  <a:pt x="1066" y="876"/>
                </a:cubicBezTo>
                <a:cubicBezTo>
                  <a:pt x="1066" y="838"/>
                  <a:pt x="1038" y="800"/>
                  <a:pt x="990" y="800"/>
                </a:cubicBezTo>
                <a:lnTo>
                  <a:pt x="866" y="800"/>
                </a:lnTo>
                <a:close/>
                <a:moveTo>
                  <a:pt x="1333" y="638"/>
                </a:moveTo>
                <a:lnTo>
                  <a:pt x="1333" y="638"/>
                </a:lnTo>
                <a:cubicBezTo>
                  <a:pt x="1285" y="638"/>
                  <a:pt x="1257" y="676"/>
                  <a:pt x="1257" y="723"/>
                </a:cubicBezTo>
                <a:cubicBezTo>
                  <a:pt x="1257" y="1600"/>
                  <a:pt x="1257" y="1600"/>
                  <a:pt x="1257" y="1600"/>
                </a:cubicBezTo>
                <a:cubicBezTo>
                  <a:pt x="1257" y="1638"/>
                  <a:pt x="1285" y="1676"/>
                  <a:pt x="1333" y="1676"/>
                </a:cubicBezTo>
                <a:cubicBezTo>
                  <a:pt x="1457" y="1676"/>
                  <a:pt x="1457" y="1676"/>
                  <a:pt x="1457" y="1676"/>
                </a:cubicBezTo>
                <a:cubicBezTo>
                  <a:pt x="1504" y="1676"/>
                  <a:pt x="1543" y="1638"/>
                  <a:pt x="1543" y="1600"/>
                </a:cubicBezTo>
                <a:cubicBezTo>
                  <a:pt x="1543" y="723"/>
                  <a:pt x="1543" y="723"/>
                  <a:pt x="1543" y="723"/>
                </a:cubicBezTo>
                <a:cubicBezTo>
                  <a:pt x="1543" y="676"/>
                  <a:pt x="1504" y="638"/>
                  <a:pt x="1457" y="638"/>
                </a:cubicBezTo>
                <a:lnTo>
                  <a:pt x="1333" y="638"/>
                </a:lnTo>
                <a:close/>
                <a:moveTo>
                  <a:pt x="1800" y="476"/>
                </a:moveTo>
                <a:lnTo>
                  <a:pt x="1800" y="476"/>
                </a:lnTo>
                <a:cubicBezTo>
                  <a:pt x="1762" y="476"/>
                  <a:pt x="1724" y="514"/>
                  <a:pt x="1724" y="552"/>
                </a:cubicBezTo>
                <a:cubicBezTo>
                  <a:pt x="1724" y="1600"/>
                  <a:pt x="1724" y="1600"/>
                  <a:pt x="1724" y="1600"/>
                </a:cubicBezTo>
                <a:cubicBezTo>
                  <a:pt x="1724" y="1638"/>
                  <a:pt x="1762" y="1676"/>
                  <a:pt x="1800" y="1676"/>
                </a:cubicBezTo>
                <a:cubicBezTo>
                  <a:pt x="1933" y="1676"/>
                  <a:pt x="1933" y="1676"/>
                  <a:pt x="1933" y="1676"/>
                </a:cubicBezTo>
                <a:cubicBezTo>
                  <a:pt x="1971" y="1676"/>
                  <a:pt x="2009" y="1638"/>
                  <a:pt x="2009" y="1600"/>
                </a:cubicBezTo>
                <a:cubicBezTo>
                  <a:pt x="2009" y="552"/>
                  <a:pt x="2009" y="552"/>
                  <a:pt x="2009" y="552"/>
                </a:cubicBezTo>
                <a:cubicBezTo>
                  <a:pt x="2009" y="514"/>
                  <a:pt x="1971" y="476"/>
                  <a:pt x="1933" y="476"/>
                </a:cubicBezTo>
                <a:lnTo>
                  <a:pt x="1800" y="476"/>
                </a:lnTo>
                <a:close/>
                <a:moveTo>
                  <a:pt x="352" y="781"/>
                </a:moveTo>
                <a:lnTo>
                  <a:pt x="352" y="781"/>
                </a:lnTo>
                <a:cubicBezTo>
                  <a:pt x="857" y="695"/>
                  <a:pt x="1323" y="514"/>
                  <a:pt x="1742" y="257"/>
                </a:cubicBezTo>
                <a:cubicBezTo>
                  <a:pt x="1781" y="333"/>
                  <a:pt x="1781" y="333"/>
                  <a:pt x="1781" y="333"/>
                </a:cubicBezTo>
                <a:cubicBezTo>
                  <a:pt x="1933" y="104"/>
                  <a:pt x="1933" y="104"/>
                  <a:pt x="1933" y="104"/>
                </a:cubicBezTo>
                <a:cubicBezTo>
                  <a:pt x="1657" y="85"/>
                  <a:pt x="1657" y="85"/>
                  <a:pt x="1657" y="85"/>
                </a:cubicBezTo>
                <a:cubicBezTo>
                  <a:pt x="1695" y="171"/>
                  <a:pt x="1695" y="171"/>
                  <a:pt x="1695" y="171"/>
                </a:cubicBezTo>
                <a:cubicBezTo>
                  <a:pt x="1285" y="419"/>
                  <a:pt x="828" y="590"/>
                  <a:pt x="333" y="685"/>
                </a:cubicBezTo>
                <a:lnTo>
                  <a:pt x="352" y="781"/>
                </a:lnTo>
                <a:close/>
                <a:moveTo>
                  <a:pt x="2352" y="1828"/>
                </a:moveTo>
                <a:lnTo>
                  <a:pt x="2352" y="1828"/>
                </a:lnTo>
                <a:cubicBezTo>
                  <a:pt x="2114" y="1685"/>
                  <a:pt x="2114" y="1685"/>
                  <a:pt x="2114" y="1685"/>
                </a:cubicBezTo>
                <a:cubicBezTo>
                  <a:pt x="2114" y="1771"/>
                  <a:pt x="2114" y="1771"/>
                  <a:pt x="2114" y="1771"/>
                </a:cubicBezTo>
                <a:cubicBezTo>
                  <a:pt x="190" y="1771"/>
                  <a:pt x="190" y="1771"/>
                  <a:pt x="190" y="1771"/>
                </a:cubicBezTo>
                <a:cubicBezTo>
                  <a:pt x="190" y="238"/>
                  <a:pt x="190" y="238"/>
                  <a:pt x="190" y="238"/>
                </a:cubicBezTo>
                <a:cubicBezTo>
                  <a:pt x="276" y="238"/>
                  <a:pt x="276" y="238"/>
                  <a:pt x="276" y="238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238"/>
                  <a:pt x="0" y="238"/>
                  <a:pt x="0" y="238"/>
                </a:cubicBezTo>
                <a:cubicBezTo>
                  <a:pt x="85" y="238"/>
                  <a:pt x="85" y="238"/>
                  <a:pt x="85" y="238"/>
                </a:cubicBezTo>
                <a:cubicBezTo>
                  <a:pt x="85" y="1771"/>
                  <a:pt x="85" y="1771"/>
                  <a:pt x="85" y="1771"/>
                </a:cubicBezTo>
                <a:cubicBezTo>
                  <a:pt x="85" y="1828"/>
                  <a:pt x="85" y="1828"/>
                  <a:pt x="85" y="1828"/>
                </a:cubicBezTo>
                <a:cubicBezTo>
                  <a:pt x="85" y="1876"/>
                  <a:pt x="85" y="1876"/>
                  <a:pt x="85" y="1876"/>
                </a:cubicBezTo>
                <a:cubicBezTo>
                  <a:pt x="2114" y="1876"/>
                  <a:pt x="2114" y="1876"/>
                  <a:pt x="2114" y="1876"/>
                </a:cubicBezTo>
                <a:cubicBezTo>
                  <a:pt x="2114" y="1962"/>
                  <a:pt x="2114" y="1962"/>
                  <a:pt x="2114" y="1962"/>
                </a:cubicBezTo>
                <a:lnTo>
                  <a:pt x="2352" y="18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232323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A" sz="1500"/>
          </a:p>
        </p:txBody>
      </p:sp>
    </p:spTree>
    <p:extLst>
      <p:ext uri="{BB962C8B-B14F-4D97-AF65-F5344CB8AC3E}">
        <p14:creationId xmlns:p14="http://schemas.microsoft.com/office/powerpoint/2010/main" val="28152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8F35F7-3DA8-A575-B857-917F1E39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71825C-9365-128C-44A6-42631C093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2" t="25558" r="14375" b="8327"/>
          <a:stretch/>
        </p:blipFill>
        <p:spPr>
          <a:xfrm>
            <a:off x="1023524" y="510640"/>
            <a:ext cx="10800341" cy="6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6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>
            <a:extLst>
              <a:ext uri="{FF2B5EF4-FFF2-40B4-BE49-F238E27FC236}">
                <a16:creationId xmlns:a16="http://schemas.microsoft.com/office/drawing/2014/main" id="{01D11CE8-664E-45E7-AFB7-3629AA59958F}"/>
              </a:ext>
            </a:extLst>
          </p:cNvPr>
          <p:cNvSpPr/>
          <p:nvPr/>
        </p:nvSpPr>
        <p:spPr>
          <a:xfrm>
            <a:off x="3884806" y="1217806"/>
            <a:ext cx="4422389" cy="44223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>
              <a:defRPr/>
            </a:pPr>
            <a:endParaRPr lang="en-US" sz="900">
              <a:solidFill>
                <a:srgbClr val="FFFFFF"/>
              </a:solidFill>
              <a:latin typeface="Arial Nova Cond Light" panose="020B0306020202020204" pitchFamily="34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BD313FE-B3F5-495C-AAAC-99457EEF8280}"/>
              </a:ext>
            </a:extLst>
          </p:cNvPr>
          <p:cNvGrpSpPr/>
          <p:nvPr/>
        </p:nvGrpSpPr>
        <p:grpSpPr>
          <a:xfrm>
            <a:off x="4064940" y="1665867"/>
            <a:ext cx="1019852" cy="2172227"/>
            <a:chOff x="8130937" y="3331274"/>
            <a:chExt cx="2039969" cy="4345019"/>
          </a:xfrm>
          <a:solidFill>
            <a:srgbClr val="7BC7DD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7F8AE2D-B716-46F0-9264-9A1A464F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937" y="3331274"/>
              <a:ext cx="2039969" cy="4345019"/>
            </a:xfrm>
            <a:custGeom>
              <a:avLst/>
              <a:gdLst>
                <a:gd name="T0" fmla="*/ 247 w 247"/>
                <a:gd name="T1" fmla="*/ 201 h 526"/>
                <a:gd name="T2" fmla="*/ 158 w 247"/>
                <a:gd name="T3" fmla="*/ 427 h 526"/>
                <a:gd name="T4" fmla="*/ 173 w 247"/>
                <a:gd name="T5" fmla="*/ 526 h 526"/>
                <a:gd name="T6" fmla="*/ 0 w 247"/>
                <a:gd name="T7" fmla="*/ 426 h 526"/>
                <a:gd name="T8" fmla="*/ 144 w 247"/>
                <a:gd name="T9" fmla="*/ 79 h 526"/>
                <a:gd name="T10" fmla="*/ 247 w 247"/>
                <a:gd name="T11" fmla="*/ 0 h 526"/>
                <a:gd name="T12" fmla="*/ 247 w 247"/>
                <a:gd name="T13" fmla="*/ 201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526">
                  <a:moveTo>
                    <a:pt x="247" y="201"/>
                  </a:moveTo>
                  <a:cubicBezTo>
                    <a:pt x="190" y="263"/>
                    <a:pt x="158" y="342"/>
                    <a:pt x="158" y="427"/>
                  </a:cubicBezTo>
                  <a:cubicBezTo>
                    <a:pt x="158" y="461"/>
                    <a:pt x="164" y="495"/>
                    <a:pt x="173" y="5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295"/>
                    <a:pt x="51" y="172"/>
                    <a:pt x="144" y="79"/>
                  </a:cubicBezTo>
                  <a:cubicBezTo>
                    <a:pt x="175" y="48"/>
                    <a:pt x="210" y="22"/>
                    <a:pt x="247" y="0"/>
                  </a:cubicBezTo>
                  <a:lnTo>
                    <a:pt x="247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F06F57-EFAA-46C1-8097-DCB59729C789}"/>
                </a:ext>
              </a:extLst>
            </p:cNvPr>
            <p:cNvSpPr/>
            <p:nvPr/>
          </p:nvSpPr>
          <p:spPr>
            <a:xfrm>
              <a:off x="8855759" y="4968355"/>
              <a:ext cx="369508" cy="1107884"/>
            </a:xfrm>
            <a:prstGeom prst="rect">
              <a:avLst/>
            </a:prstGeom>
            <a:grpFill/>
          </p:spPr>
          <p:txBody>
            <a:bodyPr wrap="none" tIns="0" bIns="0" anchor="ctr">
              <a:spAutoFit/>
            </a:bodyPr>
            <a:lstStyle/>
            <a:p>
              <a:pPr algn="ctr" defTabSz="228554">
                <a:defRPr/>
              </a:pPr>
              <a:endParaRPr lang="en-US" sz="3599" dirty="0">
                <a:solidFill>
                  <a:srgbClr val="FFFFFF"/>
                </a:solidFill>
                <a:latin typeface="Arial Nova Cond Light" panose="020B0306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BA38FC-10A9-474E-BE2F-0F71D0975CB5}"/>
              </a:ext>
            </a:extLst>
          </p:cNvPr>
          <p:cNvGrpSpPr/>
          <p:nvPr/>
        </p:nvGrpSpPr>
        <p:grpSpPr>
          <a:xfrm>
            <a:off x="5076149" y="4362424"/>
            <a:ext cx="2031062" cy="1098597"/>
            <a:chOff x="10153619" y="8725091"/>
            <a:chExt cx="4062652" cy="2197481"/>
          </a:xfrm>
          <a:solidFill>
            <a:srgbClr val="FFC000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A382C80-4197-4A17-9FD2-B5F0DF478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3619" y="8725091"/>
              <a:ext cx="4062652" cy="2197481"/>
            </a:xfrm>
            <a:custGeom>
              <a:avLst/>
              <a:gdLst>
                <a:gd name="T0" fmla="*/ 492 w 492"/>
                <a:gd name="T1" fmla="*/ 0 h 266"/>
                <a:gd name="T2" fmla="*/ 492 w 492"/>
                <a:gd name="T3" fmla="*/ 201 h 266"/>
                <a:gd name="T4" fmla="*/ 247 w 492"/>
                <a:gd name="T5" fmla="*/ 266 h 266"/>
                <a:gd name="T6" fmla="*/ 0 w 492"/>
                <a:gd name="T7" fmla="*/ 200 h 266"/>
                <a:gd name="T8" fmla="*/ 174 w 492"/>
                <a:gd name="T9" fmla="*/ 100 h 266"/>
                <a:gd name="T10" fmla="*/ 247 w 492"/>
                <a:gd name="T11" fmla="*/ 108 h 266"/>
                <a:gd name="T12" fmla="*/ 483 w 492"/>
                <a:gd name="T13" fmla="*/ 10 h 266"/>
                <a:gd name="T14" fmla="*/ 492 w 492"/>
                <a:gd name="T1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2" h="266">
                  <a:moveTo>
                    <a:pt x="492" y="0"/>
                  </a:moveTo>
                  <a:cubicBezTo>
                    <a:pt x="492" y="201"/>
                    <a:pt x="492" y="201"/>
                    <a:pt x="492" y="201"/>
                  </a:cubicBezTo>
                  <a:cubicBezTo>
                    <a:pt x="419" y="243"/>
                    <a:pt x="335" y="266"/>
                    <a:pt x="247" y="266"/>
                  </a:cubicBezTo>
                  <a:cubicBezTo>
                    <a:pt x="159" y="266"/>
                    <a:pt x="74" y="243"/>
                    <a:pt x="0" y="2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98" y="105"/>
                    <a:pt x="222" y="108"/>
                    <a:pt x="247" y="108"/>
                  </a:cubicBezTo>
                  <a:cubicBezTo>
                    <a:pt x="336" y="108"/>
                    <a:pt x="420" y="73"/>
                    <a:pt x="483" y="10"/>
                  </a:cubicBezTo>
                  <a:cubicBezTo>
                    <a:pt x="486" y="7"/>
                    <a:pt x="489" y="3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2819DE-EE78-410A-A3E0-D4469207EAE6}"/>
                </a:ext>
              </a:extLst>
            </p:cNvPr>
            <p:cNvSpPr/>
            <p:nvPr/>
          </p:nvSpPr>
          <p:spPr>
            <a:xfrm>
              <a:off x="12376682" y="9473985"/>
              <a:ext cx="369508" cy="1292575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endParaRPr lang="en-US" sz="3599" dirty="0">
                <a:solidFill>
                  <a:srgbClr val="FFFFFF"/>
                </a:solidFill>
                <a:latin typeface="Arial Nova Cond Light" panose="020B0306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601A94-0D56-42BE-8BB0-166717A1AA74}"/>
              </a:ext>
            </a:extLst>
          </p:cNvPr>
          <p:cNvGrpSpPr/>
          <p:nvPr/>
        </p:nvGrpSpPr>
        <p:grpSpPr>
          <a:xfrm>
            <a:off x="4064940" y="3425159"/>
            <a:ext cx="1729523" cy="1763134"/>
            <a:chOff x="8130937" y="6850317"/>
            <a:chExt cx="3459497" cy="3526727"/>
          </a:xfrm>
          <a:solidFill>
            <a:srgbClr val="735286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3EDE4D4-81E0-44DE-A667-5E152F6C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0937" y="6850317"/>
              <a:ext cx="3459497" cy="3526727"/>
            </a:xfrm>
            <a:custGeom>
              <a:avLst/>
              <a:gdLst>
                <a:gd name="T0" fmla="*/ 419 w 419"/>
                <a:gd name="T1" fmla="*/ 327 h 427"/>
                <a:gd name="T2" fmla="*/ 245 w 419"/>
                <a:gd name="T3" fmla="*/ 427 h 427"/>
                <a:gd name="T4" fmla="*/ 144 w 419"/>
                <a:gd name="T5" fmla="*/ 349 h 427"/>
                <a:gd name="T6" fmla="*/ 0 w 419"/>
                <a:gd name="T7" fmla="*/ 1 h 427"/>
                <a:gd name="T8" fmla="*/ 0 w 419"/>
                <a:gd name="T9" fmla="*/ 0 h 427"/>
                <a:gd name="T10" fmla="*/ 173 w 419"/>
                <a:gd name="T11" fmla="*/ 100 h 427"/>
                <a:gd name="T12" fmla="*/ 256 w 419"/>
                <a:gd name="T13" fmla="*/ 237 h 427"/>
                <a:gd name="T14" fmla="*/ 419 w 419"/>
                <a:gd name="T15" fmla="*/ 3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" h="427">
                  <a:moveTo>
                    <a:pt x="419" y="327"/>
                  </a:moveTo>
                  <a:cubicBezTo>
                    <a:pt x="245" y="427"/>
                    <a:pt x="245" y="427"/>
                    <a:pt x="245" y="427"/>
                  </a:cubicBezTo>
                  <a:cubicBezTo>
                    <a:pt x="209" y="406"/>
                    <a:pt x="175" y="380"/>
                    <a:pt x="144" y="349"/>
                  </a:cubicBezTo>
                  <a:cubicBezTo>
                    <a:pt x="51" y="256"/>
                    <a:pt x="0" y="13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89" y="151"/>
                    <a:pt x="217" y="198"/>
                    <a:pt x="256" y="237"/>
                  </a:cubicBezTo>
                  <a:cubicBezTo>
                    <a:pt x="301" y="282"/>
                    <a:pt x="358" y="313"/>
                    <a:pt x="419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8D006D-3959-4524-9C05-7464C292C26F}"/>
                </a:ext>
              </a:extLst>
            </p:cNvPr>
            <p:cNvSpPr/>
            <p:nvPr/>
          </p:nvSpPr>
          <p:spPr>
            <a:xfrm>
              <a:off x="9218587" y="8054312"/>
              <a:ext cx="369508" cy="1292574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endParaRPr lang="en-US" sz="3599" dirty="0">
                <a:solidFill>
                  <a:srgbClr val="FFFFFF"/>
                </a:solidFill>
                <a:latin typeface="Arial Nova Cond Light" panose="020B0306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A63BB7D-359C-4869-8EDA-B511BE08C47C}"/>
              </a:ext>
            </a:extLst>
          </p:cNvPr>
          <p:cNvGrpSpPr/>
          <p:nvPr/>
        </p:nvGrpSpPr>
        <p:grpSpPr>
          <a:xfrm>
            <a:off x="7107209" y="3019907"/>
            <a:ext cx="1019852" cy="2172227"/>
            <a:chOff x="14216269" y="6039708"/>
            <a:chExt cx="2039969" cy="4345019"/>
          </a:xfrm>
          <a:solidFill>
            <a:srgbClr val="3A888E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7568A0-3E48-421D-BF5F-FB622F01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6269" y="6039708"/>
              <a:ext cx="2039969" cy="4345019"/>
            </a:xfrm>
            <a:custGeom>
              <a:avLst/>
              <a:gdLst>
                <a:gd name="T0" fmla="*/ 247 w 247"/>
                <a:gd name="T1" fmla="*/ 100 h 526"/>
                <a:gd name="T2" fmla="*/ 103 w 247"/>
                <a:gd name="T3" fmla="*/ 447 h 526"/>
                <a:gd name="T4" fmla="*/ 0 w 247"/>
                <a:gd name="T5" fmla="*/ 526 h 526"/>
                <a:gd name="T6" fmla="*/ 0 w 247"/>
                <a:gd name="T7" fmla="*/ 325 h 526"/>
                <a:gd name="T8" fmla="*/ 89 w 247"/>
                <a:gd name="T9" fmla="*/ 99 h 526"/>
                <a:gd name="T10" fmla="*/ 74 w 247"/>
                <a:gd name="T11" fmla="*/ 0 h 526"/>
                <a:gd name="T12" fmla="*/ 247 w 247"/>
                <a:gd name="T13" fmla="*/ 10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526">
                  <a:moveTo>
                    <a:pt x="247" y="100"/>
                  </a:moveTo>
                  <a:cubicBezTo>
                    <a:pt x="247" y="231"/>
                    <a:pt x="196" y="354"/>
                    <a:pt x="103" y="447"/>
                  </a:cubicBezTo>
                  <a:cubicBezTo>
                    <a:pt x="72" y="478"/>
                    <a:pt x="37" y="504"/>
                    <a:pt x="0" y="5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57" y="263"/>
                    <a:pt x="89" y="184"/>
                    <a:pt x="89" y="99"/>
                  </a:cubicBezTo>
                  <a:cubicBezTo>
                    <a:pt x="89" y="65"/>
                    <a:pt x="83" y="31"/>
                    <a:pt x="74" y="0"/>
                  </a:cubicBezTo>
                  <a:lnTo>
                    <a:pt x="247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1D1D33-8A45-4ED3-86D9-6E92B64FE96E}"/>
                </a:ext>
              </a:extLst>
            </p:cNvPr>
            <p:cNvSpPr/>
            <p:nvPr/>
          </p:nvSpPr>
          <p:spPr>
            <a:xfrm>
              <a:off x="15051499" y="7560750"/>
              <a:ext cx="369508" cy="1292574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endParaRPr lang="en-US" sz="3599" dirty="0">
                <a:solidFill>
                  <a:srgbClr val="FFFFFF"/>
                </a:solidFill>
                <a:latin typeface="Arial Nova Cond Light" panose="020B0306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A71921-3138-49A5-84E6-5646EBD142B9}"/>
              </a:ext>
            </a:extLst>
          </p:cNvPr>
          <p:cNvSpPr txBox="1"/>
          <p:nvPr/>
        </p:nvSpPr>
        <p:spPr>
          <a:xfrm>
            <a:off x="5198939" y="6080287"/>
            <a:ext cx="177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endParaRPr lang="en-US" sz="900" dirty="0">
              <a:latin typeface="Arial Nova Cond Light" panose="020B0306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23530-A183-47C3-A604-53709EBDAC78}"/>
              </a:ext>
            </a:extLst>
          </p:cNvPr>
          <p:cNvSpPr txBox="1"/>
          <p:nvPr/>
        </p:nvSpPr>
        <p:spPr>
          <a:xfrm>
            <a:off x="1507728" y="4877669"/>
            <a:ext cx="177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endParaRPr lang="en-US" sz="900" dirty="0">
              <a:latin typeface="Arial Nova Cond Light" panose="020B0306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0A5B7A-37EF-4841-A191-87B972583C8F}"/>
              </a:ext>
            </a:extLst>
          </p:cNvPr>
          <p:cNvSpPr txBox="1"/>
          <p:nvPr/>
        </p:nvSpPr>
        <p:spPr>
          <a:xfrm>
            <a:off x="9135317" y="2540956"/>
            <a:ext cx="1447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>
              <a:defRPr/>
            </a:pPr>
            <a:endParaRPr lang="en-US" sz="900" dirty="0">
              <a:latin typeface="Arial Nova Cond Light" panose="020B0306020202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43448B8-3DE6-4F28-96A1-6DF112552B6C}"/>
              </a:ext>
            </a:extLst>
          </p:cNvPr>
          <p:cNvGrpSpPr/>
          <p:nvPr/>
        </p:nvGrpSpPr>
        <p:grpSpPr>
          <a:xfrm>
            <a:off x="6397539" y="1669708"/>
            <a:ext cx="1729523" cy="1763134"/>
            <a:chOff x="12796743" y="3338958"/>
            <a:chExt cx="3459497" cy="3526727"/>
          </a:xfrm>
          <a:solidFill>
            <a:schemeClr val="tx1"/>
          </a:solidFill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EB404EA-8AA7-400B-A6B1-161B0080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6743" y="3338958"/>
              <a:ext cx="3459497" cy="3526727"/>
            </a:xfrm>
            <a:custGeom>
              <a:avLst/>
              <a:gdLst>
                <a:gd name="T0" fmla="*/ 419 w 419"/>
                <a:gd name="T1" fmla="*/ 426 h 427"/>
                <a:gd name="T2" fmla="*/ 419 w 419"/>
                <a:gd name="T3" fmla="*/ 427 h 427"/>
                <a:gd name="T4" fmla="*/ 246 w 419"/>
                <a:gd name="T5" fmla="*/ 327 h 427"/>
                <a:gd name="T6" fmla="*/ 163 w 419"/>
                <a:gd name="T7" fmla="*/ 190 h 427"/>
                <a:gd name="T8" fmla="*/ 0 w 419"/>
                <a:gd name="T9" fmla="*/ 100 h 427"/>
                <a:gd name="T10" fmla="*/ 174 w 419"/>
                <a:gd name="T11" fmla="*/ 0 h 427"/>
                <a:gd name="T12" fmla="*/ 275 w 419"/>
                <a:gd name="T13" fmla="*/ 78 h 427"/>
                <a:gd name="T14" fmla="*/ 419 w 419"/>
                <a:gd name="T15" fmla="*/ 42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" h="427">
                  <a:moveTo>
                    <a:pt x="419" y="426"/>
                  </a:moveTo>
                  <a:cubicBezTo>
                    <a:pt x="419" y="427"/>
                    <a:pt x="419" y="427"/>
                    <a:pt x="419" y="427"/>
                  </a:cubicBezTo>
                  <a:cubicBezTo>
                    <a:pt x="246" y="327"/>
                    <a:pt x="246" y="327"/>
                    <a:pt x="246" y="327"/>
                  </a:cubicBezTo>
                  <a:cubicBezTo>
                    <a:pt x="230" y="276"/>
                    <a:pt x="202" y="229"/>
                    <a:pt x="163" y="190"/>
                  </a:cubicBezTo>
                  <a:cubicBezTo>
                    <a:pt x="118" y="145"/>
                    <a:pt x="61" y="114"/>
                    <a:pt x="0" y="10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10" y="21"/>
                    <a:pt x="244" y="47"/>
                    <a:pt x="275" y="78"/>
                  </a:cubicBezTo>
                  <a:cubicBezTo>
                    <a:pt x="368" y="171"/>
                    <a:pt x="419" y="295"/>
                    <a:pt x="419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D1F413E-DE30-4086-B4E6-0CAE6E665A6C}"/>
                </a:ext>
              </a:extLst>
            </p:cNvPr>
            <p:cNvSpPr/>
            <p:nvPr/>
          </p:nvSpPr>
          <p:spPr>
            <a:xfrm>
              <a:off x="14625195" y="4024905"/>
              <a:ext cx="369508" cy="1292574"/>
            </a:xfrm>
            <a:prstGeom prst="rect">
              <a:avLst/>
            </a:prstGeom>
            <a:grpFill/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endParaRPr lang="en-US" sz="3599" dirty="0">
                <a:solidFill>
                  <a:srgbClr val="FFFFFF"/>
                </a:solidFill>
                <a:latin typeface="Arial Nova Cond Light" panose="020B03060202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DCB704C2-53DC-4AE0-8CE3-73378FA7A572}"/>
              </a:ext>
            </a:extLst>
          </p:cNvPr>
          <p:cNvSpPr>
            <a:spLocks/>
          </p:cNvSpPr>
          <p:nvPr/>
        </p:nvSpPr>
        <p:spPr bwMode="auto">
          <a:xfrm>
            <a:off x="5084791" y="1396980"/>
            <a:ext cx="2031062" cy="1098597"/>
          </a:xfrm>
          <a:custGeom>
            <a:avLst/>
            <a:gdLst>
              <a:gd name="T0" fmla="*/ 492 w 492"/>
              <a:gd name="T1" fmla="*/ 66 h 266"/>
              <a:gd name="T2" fmla="*/ 318 w 492"/>
              <a:gd name="T3" fmla="*/ 166 h 266"/>
              <a:gd name="T4" fmla="*/ 245 w 492"/>
              <a:gd name="T5" fmla="*/ 158 h 266"/>
              <a:gd name="T6" fmla="*/ 9 w 492"/>
              <a:gd name="T7" fmla="*/ 256 h 266"/>
              <a:gd name="T8" fmla="*/ 0 w 492"/>
              <a:gd name="T9" fmla="*/ 266 h 266"/>
              <a:gd name="T10" fmla="*/ 0 w 492"/>
              <a:gd name="T11" fmla="*/ 65 h 266"/>
              <a:gd name="T12" fmla="*/ 245 w 492"/>
              <a:gd name="T13" fmla="*/ 0 h 266"/>
              <a:gd name="T14" fmla="*/ 492 w 492"/>
              <a:gd name="T15" fmla="*/ 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2" h="266">
                <a:moveTo>
                  <a:pt x="492" y="66"/>
                </a:moveTo>
                <a:cubicBezTo>
                  <a:pt x="318" y="166"/>
                  <a:pt x="318" y="166"/>
                  <a:pt x="318" y="166"/>
                </a:cubicBezTo>
                <a:cubicBezTo>
                  <a:pt x="294" y="161"/>
                  <a:pt x="270" y="158"/>
                  <a:pt x="245" y="158"/>
                </a:cubicBezTo>
                <a:cubicBezTo>
                  <a:pt x="156" y="158"/>
                  <a:pt x="72" y="193"/>
                  <a:pt x="9" y="256"/>
                </a:cubicBezTo>
                <a:cubicBezTo>
                  <a:pt x="6" y="259"/>
                  <a:pt x="3" y="263"/>
                  <a:pt x="0" y="266"/>
                </a:cubicBezTo>
                <a:cubicBezTo>
                  <a:pt x="0" y="65"/>
                  <a:pt x="0" y="65"/>
                  <a:pt x="0" y="65"/>
                </a:cubicBezTo>
                <a:cubicBezTo>
                  <a:pt x="73" y="23"/>
                  <a:pt x="157" y="0"/>
                  <a:pt x="245" y="0"/>
                </a:cubicBezTo>
                <a:cubicBezTo>
                  <a:pt x="333" y="0"/>
                  <a:pt x="418" y="23"/>
                  <a:pt x="492" y="66"/>
                </a:cubicBezTo>
                <a:close/>
              </a:path>
            </a:pathLst>
          </a:custGeom>
          <a:solidFill>
            <a:srgbClr val="5CB18A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228554">
              <a:defRPr/>
            </a:pPr>
            <a:endParaRPr lang="en-US" sz="900">
              <a:solidFill>
                <a:srgbClr val="172144"/>
              </a:solidFill>
              <a:latin typeface="Arial Nova Cond Light" panose="020B030602020202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833A0A7-13DE-4EE5-92E5-60D60176DF48}"/>
              </a:ext>
            </a:extLst>
          </p:cNvPr>
          <p:cNvGrpSpPr/>
          <p:nvPr/>
        </p:nvGrpSpPr>
        <p:grpSpPr>
          <a:xfrm>
            <a:off x="5084791" y="2049991"/>
            <a:ext cx="1312748" cy="792258"/>
            <a:chOff x="10170906" y="4099624"/>
            <a:chExt cx="2625837" cy="1584722"/>
          </a:xfrm>
          <a:solidFill>
            <a:srgbClr val="8FB871"/>
          </a:solidFill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646C044-5CC8-4D1C-8D12-D6A2F1147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0906" y="4099624"/>
              <a:ext cx="2625837" cy="1584722"/>
            </a:xfrm>
            <a:custGeom>
              <a:avLst/>
              <a:gdLst>
                <a:gd name="T0" fmla="*/ 318 w 318"/>
                <a:gd name="T1" fmla="*/ 8 h 192"/>
                <a:gd name="T2" fmla="*/ 283 w 318"/>
                <a:gd name="T3" fmla="*/ 29 h 192"/>
                <a:gd name="T4" fmla="*/ 245 w 318"/>
                <a:gd name="T5" fmla="*/ 51 h 192"/>
                <a:gd name="T6" fmla="*/ 0 w 318"/>
                <a:gd name="T7" fmla="*/ 192 h 192"/>
                <a:gd name="T8" fmla="*/ 0 w 318"/>
                <a:gd name="T9" fmla="*/ 108 h 192"/>
                <a:gd name="T10" fmla="*/ 9 w 318"/>
                <a:gd name="T11" fmla="*/ 98 h 192"/>
                <a:gd name="T12" fmla="*/ 245 w 318"/>
                <a:gd name="T13" fmla="*/ 0 h 192"/>
                <a:gd name="T14" fmla="*/ 318 w 318"/>
                <a:gd name="T15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92">
                  <a:moveTo>
                    <a:pt x="318" y="8"/>
                  </a:moveTo>
                  <a:cubicBezTo>
                    <a:pt x="283" y="29"/>
                    <a:pt x="283" y="29"/>
                    <a:pt x="283" y="29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105"/>
                    <a:pt x="6" y="101"/>
                    <a:pt x="9" y="98"/>
                  </a:cubicBezTo>
                  <a:cubicBezTo>
                    <a:pt x="72" y="35"/>
                    <a:pt x="156" y="0"/>
                    <a:pt x="245" y="0"/>
                  </a:cubicBezTo>
                  <a:cubicBezTo>
                    <a:pt x="270" y="0"/>
                    <a:pt x="294" y="3"/>
                    <a:pt x="318" y="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1B85F2-FC5E-4A67-A05F-3625C7118B54}"/>
                </a:ext>
              </a:extLst>
            </p:cNvPr>
            <p:cNvSpPr txBox="1"/>
            <p:nvPr/>
          </p:nvSpPr>
          <p:spPr>
            <a:xfrm>
              <a:off x="10855695" y="4503362"/>
              <a:ext cx="574591" cy="461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E582F4F-0BA5-4C3B-8A1B-544B89B154EA}"/>
              </a:ext>
            </a:extLst>
          </p:cNvPr>
          <p:cNvGrpSpPr/>
          <p:nvPr/>
        </p:nvGrpSpPr>
        <p:grpSpPr>
          <a:xfrm>
            <a:off x="6096001" y="2082642"/>
            <a:ext cx="1316589" cy="937265"/>
            <a:chOff x="12193589" y="4164934"/>
            <a:chExt cx="2633520" cy="1874774"/>
          </a:xfrm>
          <a:solidFill>
            <a:schemeClr val="tx1"/>
          </a:solidFill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916147A-6BCC-4AB4-BC7A-1E60F2710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3589" y="4164934"/>
              <a:ext cx="2633520" cy="1874774"/>
            </a:xfrm>
            <a:custGeom>
              <a:avLst/>
              <a:gdLst>
                <a:gd name="T0" fmla="*/ 319 w 319"/>
                <a:gd name="T1" fmla="*/ 227 h 227"/>
                <a:gd name="T2" fmla="*/ 283 w 319"/>
                <a:gd name="T3" fmla="*/ 206 h 227"/>
                <a:gd name="T4" fmla="*/ 245 w 319"/>
                <a:gd name="T5" fmla="*/ 184 h 227"/>
                <a:gd name="T6" fmla="*/ 0 w 319"/>
                <a:gd name="T7" fmla="*/ 43 h 227"/>
                <a:gd name="T8" fmla="*/ 38 w 319"/>
                <a:gd name="T9" fmla="*/ 21 h 227"/>
                <a:gd name="T10" fmla="*/ 73 w 319"/>
                <a:gd name="T11" fmla="*/ 0 h 227"/>
                <a:gd name="T12" fmla="*/ 236 w 319"/>
                <a:gd name="T13" fmla="*/ 90 h 227"/>
                <a:gd name="T14" fmla="*/ 319 w 319"/>
                <a:gd name="T1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27">
                  <a:moveTo>
                    <a:pt x="319" y="227"/>
                  </a:moveTo>
                  <a:cubicBezTo>
                    <a:pt x="283" y="206"/>
                    <a:pt x="283" y="206"/>
                    <a:pt x="283" y="206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134" y="14"/>
                    <a:pt x="191" y="45"/>
                    <a:pt x="236" y="90"/>
                  </a:cubicBezTo>
                  <a:cubicBezTo>
                    <a:pt x="275" y="129"/>
                    <a:pt x="303" y="176"/>
                    <a:pt x="319" y="2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25EC0C9-F7BA-434C-8E57-9F31621992A5}"/>
                </a:ext>
              </a:extLst>
            </p:cNvPr>
            <p:cNvSpPr txBox="1"/>
            <p:nvPr/>
          </p:nvSpPr>
          <p:spPr>
            <a:xfrm>
              <a:off x="13196883" y="4657180"/>
              <a:ext cx="574591" cy="46172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8A3F512-252E-4F38-A268-BF79E3CFE604}"/>
              </a:ext>
            </a:extLst>
          </p:cNvPr>
          <p:cNvGrpSpPr/>
          <p:nvPr/>
        </p:nvGrpSpPr>
        <p:grpSpPr>
          <a:xfrm>
            <a:off x="7107209" y="2842249"/>
            <a:ext cx="367800" cy="1520175"/>
            <a:chOff x="14216269" y="5684346"/>
            <a:chExt cx="735696" cy="3040746"/>
          </a:xfrm>
          <a:solidFill>
            <a:srgbClr val="3A888E"/>
          </a:solidFill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DE913F5-4581-49A9-AFF2-B091C436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6269" y="5684346"/>
              <a:ext cx="735696" cy="3040746"/>
            </a:xfrm>
            <a:custGeom>
              <a:avLst/>
              <a:gdLst>
                <a:gd name="T0" fmla="*/ 89 w 89"/>
                <a:gd name="T1" fmla="*/ 142 h 368"/>
                <a:gd name="T2" fmla="*/ 0 w 89"/>
                <a:gd name="T3" fmla="*/ 368 h 368"/>
                <a:gd name="T4" fmla="*/ 0 w 89"/>
                <a:gd name="T5" fmla="*/ 0 h 368"/>
                <a:gd name="T6" fmla="*/ 38 w 89"/>
                <a:gd name="T7" fmla="*/ 22 h 368"/>
                <a:gd name="T8" fmla="*/ 74 w 89"/>
                <a:gd name="T9" fmla="*/ 43 h 368"/>
                <a:gd name="T10" fmla="*/ 89 w 89"/>
                <a:gd name="T11" fmla="*/ 14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68">
                  <a:moveTo>
                    <a:pt x="89" y="142"/>
                  </a:moveTo>
                  <a:cubicBezTo>
                    <a:pt x="89" y="227"/>
                    <a:pt x="57" y="306"/>
                    <a:pt x="0" y="3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3" y="74"/>
                    <a:pt x="89" y="108"/>
                    <a:pt x="89" y="14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5D02A62-6601-4F87-B225-E8D3AC6FC3D9}"/>
                </a:ext>
              </a:extLst>
            </p:cNvPr>
            <p:cNvSpPr txBox="1"/>
            <p:nvPr/>
          </p:nvSpPr>
          <p:spPr>
            <a:xfrm>
              <a:off x="14295247" y="6984509"/>
              <a:ext cx="574591" cy="461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5E90BDD-BC89-4D20-9DC2-0E6F35CF85C8}"/>
              </a:ext>
            </a:extLst>
          </p:cNvPr>
          <p:cNvGrpSpPr/>
          <p:nvPr/>
        </p:nvGrpSpPr>
        <p:grpSpPr>
          <a:xfrm>
            <a:off x="5794463" y="4015752"/>
            <a:ext cx="1312748" cy="793218"/>
            <a:chOff x="11590434" y="8031656"/>
            <a:chExt cx="2625837" cy="1586643"/>
          </a:xfrm>
          <a:solidFill>
            <a:srgbClr val="FFC738"/>
          </a:solidFill>
        </p:grpSpPr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FCE143E-1F23-4A1B-8AAD-7FDECBEB0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0434" y="8031656"/>
              <a:ext cx="2625837" cy="1586643"/>
            </a:xfrm>
            <a:custGeom>
              <a:avLst/>
              <a:gdLst>
                <a:gd name="T0" fmla="*/ 318 w 318"/>
                <a:gd name="T1" fmla="*/ 0 h 192"/>
                <a:gd name="T2" fmla="*/ 318 w 318"/>
                <a:gd name="T3" fmla="*/ 84 h 192"/>
                <a:gd name="T4" fmla="*/ 309 w 318"/>
                <a:gd name="T5" fmla="*/ 94 h 192"/>
                <a:gd name="T6" fmla="*/ 73 w 318"/>
                <a:gd name="T7" fmla="*/ 192 h 192"/>
                <a:gd name="T8" fmla="*/ 0 w 318"/>
                <a:gd name="T9" fmla="*/ 184 h 192"/>
                <a:gd name="T10" fmla="*/ 35 w 318"/>
                <a:gd name="T11" fmla="*/ 163 h 192"/>
                <a:gd name="T12" fmla="*/ 73 w 318"/>
                <a:gd name="T13" fmla="*/ 141 h 192"/>
                <a:gd name="T14" fmla="*/ 318 w 318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92">
                  <a:moveTo>
                    <a:pt x="318" y="0"/>
                  </a:moveTo>
                  <a:cubicBezTo>
                    <a:pt x="318" y="84"/>
                    <a:pt x="318" y="84"/>
                    <a:pt x="318" y="84"/>
                  </a:cubicBezTo>
                  <a:cubicBezTo>
                    <a:pt x="315" y="87"/>
                    <a:pt x="312" y="91"/>
                    <a:pt x="309" y="94"/>
                  </a:cubicBezTo>
                  <a:cubicBezTo>
                    <a:pt x="246" y="157"/>
                    <a:pt x="162" y="192"/>
                    <a:pt x="73" y="192"/>
                  </a:cubicBezTo>
                  <a:cubicBezTo>
                    <a:pt x="48" y="192"/>
                    <a:pt x="24" y="189"/>
                    <a:pt x="0" y="184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73" y="141"/>
                    <a:pt x="73" y="141"/>
                    <a:pt x="73" y="141"/>
                  </a:cubicBezTo>
                  <a:lnTo>
                    <a:pt x="31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C63313C-C822-4D3D-AE9E-E48179D726C9}"/>
                </a:ext>
              </a:extLst>
            </p:cNvPr>
            <p:cNvSpPr txBox="1"/>
            <p:nvPr/>
          </p:nvSpPr>
          <p:spPr>
            <a:xfrm>
              <a:off x="12987531" y="8800290"/>
              <a:ext cx="574591" cy="461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C8B3E2-D805-459D-AF14-05D30C5FE10B}"/>
              </a:ext>
            </a:extLst>
          </p:cNvPr>
          <p:cNvGrpSpPr/>
          <p:nvPr/>
        </p:nvGrpSpPr>
        <p:grpSpPr>
          <a:xfrm>
            <a:off x="4779412" y="3838093"/>
            <a:ext cx="1316589" cy="937265"/>
            <a:chOff x="9560068" y="7676293"/>
            <a:chExt cx="2633520" cy="1874774"/>
          </a:xfrm>
          <a:solidFill>
            <a:srgbClr val="735286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6495ADA-3FDA-43D9-841E-4E06FEDA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0068" y="7676293"/>
              <a:ext cx="2633520" cy="1874774"/>
            </a:xfrm>
            <a:custGeom>
              <a:avLst/>
              <a:gdLst>
                <a:gd name="T0" fmla="*/ 319 w 319"/>
                <a:gd name="T1" fmla="*/ 184 h 227"/>
                <a:gd name="T2" fmla="*/ 281 w 319"/>
                <a:gd name="T3" fmla="*/ 206 h 227"/>
                <a:gd name="T4" fmla="*/ 246 w 319"/>
                <a:gd name="T5" fmla="*/ 227 h 227"/>
                <a:gd name="T6" fmla="*/ 83 w 319"/>
                <a:gd name="T7" fmla="*/ 137 h 227"/>
                <a:gd name="T8" fmla="*/ 0 w 319"/>
                <a:gd name="T9" fmla="*/ 0 h 227"/>
                <a:gd name="T10" fmla="*/ 36 w 319"/>
                <a:gd name="T11" fmla="*/ 21 h 227"/>
                <a:gd name="T12" fmla="*/ 74 w 319"/>
                <a:gd name="T13" fmla="*/ 43 h 227"/>
                <a:gd name="T14" fmla="*/ 319 w 319"/>
                <a:gd name="T15" fmla="*/ 18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27">
                  <a:moveTo>
                    <a:pt x="319" y="184"/>
                  </a:moveTo>
                  <a:cubicBezTo>
                    <a:pt x="281" y="206"/>
                    <a:pt x="281" y="206"/>
                    <a:pt x="281" y="206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185" y="213"/>
                    <a:pt x="128" y="182"/>
                    <a:pt x="83" y="137"/>
                  </a:cubicBezTo>
                  <a:cubicBezTo>
                    <a:pt x="44" y="98"/>
                    <a:pt x="16" y="51"/>
                    <a:pt x="0" y="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74" y="43"/>
                    <a:pt x="74" y="43"/>
                    <a:pt x="74" y="43"/>
                  </a:cubicBezTo>
                  <a:lnTo>
                    <a:pt x="319" y="184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8245AD-11D0-44E3-8829-C270969CD3F1}"/>
                </a:ext>
              </a:extLst>
            </p:cNvPr>
            <p:cNvSpPr txBox="1"/>
            <p:nvPr/>
          </p:nvSpPr>
          <p:spPr>
            <a:xfrm>
              <a:off x="10593050" y="8640310"/>
              <a:ext cx="574591" cy="461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E5FD6D-6B4A-4484-A405-07DA6F61D258}"/>
              </a:ext>
            </a:extLst>
          </p:cNvPr>
          <p:cNvGrpSpPr/>
          <p:nvPr/>
        </p:nvGrpSpPr>
        <p:grpSpPr>
          <a:xfrm>
            <a:off x="4716992" y="2495577"/>
            <a:ext cx="367800" cy="1520175"/>
            <a:chOff x="9435212" y="4990910"/>
            <a:chExt cx="735696" cy="3040746"/>
          </a:xfrm>
          <a:solidFill>
            <a:srgbClr val="7BC7DD"/>
          </a:solidFill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F50E87B-557E-4AF3-B7A9-C3F480F43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212" y="4990910"/>
              <a:ext cx="735696" cy="3040746"/>
            </a:xfrm>
            <a:custGeom>
              <a:avLst/>
              <a:gdLst>
                <a:gd name="T0" fmla="*/ 89 w 89"/>
                <a:gd name="T1" fmla="*/ 0 h 368"/>
                <a:gd name="T2" fmla="*/ 89 w 89"/>
                <a:gd name="T3" fmla="*/ 368 h 368"/>
                <a:gd name="T4" fmla="*/ 51 w 89"/>
                <a:gd name="T5" fmla="*/ 346 h 368"/>
                <a:gd name="T6" fmla="*/ 15 w 89"/>
                <a:gd name="T7" fmla="*/ 325 h 368"/>
                <a:gd name="T8" fmla="*/ 0 w 89"/>
                <a:gd name="T9" fmla="*/ 226 h 368"/>
                <a:gd name="T10" fmla="*/ 89 w 89"/>
                <a:gd name="T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68">
                  <a:moveTo>
                    <a:pt x="89" y="0"/>
                  </a:moveTo>
                  <a:cubicBezTo>
                    <a:pt x="89" y="368"/>
                    <a:pt x="89" y="368"/>
                    <a:pt x="89" y="368"/>
                  </a:cubicBezTo>
                  <a:cubicBezTo>
                    <a:pt x="51" y="346"/>
                    <a:pt x="51" y="346"/>
                    <a:pt x="51" y="346"/>
                  </a:cubicBezTo>
                  <a:cubicBezTo>
                    <a:pt x="15" y="325"/>
                    <a:pt x="15" y="325"/>
                    <a:pt x="15" y="325"/>
                  </a:cubicBezTo>
                  <a:cubicBezTo>
                    <a:pt x="6" y="294"/>
                    <a:pt x="0" y="260"/>
                    <a:pt x="0" y="226"/>
                  </a:cubicBezTo>
                  <a:cubicBezTo>
                    <a:pt x="0" y="141"/>
                    <a:pt x="32" y="62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1270000" dist="2540000">
                <a:schemeClr val="accent1">
                  <a:lumMod val="50000"/>
                  <a:alpha val="29000"/>
                </a:schemeClr>
              </a:innerShdw>
            </a:effec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228554">
                <a:defRPr/>
              </a:pPr>
              <a:endParaRPr lang="en-US" sz="900">
                <a:solidFill>
                  <a:srgbClr val="17214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5D69AB8-16F0-46A1-8778-61760C49DC7D}"/>
                </a:ext>
              </a:extLst>
            </p:cNvPr>
            <p:cNvSpPr txBox="1"/>
            <p:nvPr/>
          </p:nvSpPr>
          <p:spPr>
            <a:xfrm>
              <a:off x="9516571" y="6496352"/>
              <a:ext cx="574591" cy="4617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228554">
                <a:defRPr/>
              </a:pPr>
              <a:r>
                <a:rPr lang="en" sz="900" b="1">
                  <a:solidFill>
                    <a:srgbClr val="FFFFFF">
                      <a:alpha val="65000"/>
                    </a:srgbClr>
                  </a:solidFill>
                  <a:latin typeface="Arial Nova Cond Light" panose="020B0306020202020204" pitchFamily="34" charset="0"/>
                </a:rPr>
                <a:t>06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12527B-90EE-4BDF-A19B-A20DF5658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20" y="3852194"/>
            <a:ext cx="577732" cy="57773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ED450D0-383D-47C2-BDCE-4EB6B1898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1315" y="4146588"/>
            <a:ext cx="577732" cy="57773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E34810-94EF-4127-90CF-27787A05D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645" y="4855628"/>
            <a:ext cx="577732" cy="5777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702C209-F61C-4CFB-A57B-B47D09A8D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06" y="1438647"/>
            <a:ext cx="577732" cy="57773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BF8ED7AD-31CE-4714-987D-3ECB9AA000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5511" y="2148912"/>
            <a:ext cx="577732" cy="5777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0682265-3A92-4938-B87B-7005447FC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669" y="2478194"/>
            <a:ext cx="577732" cy="577732"/>
          </a:xfrm>
          <a:prstGeom prst="rect">
            <a:avLst/>
          </a:prstGeom>
        </p:spPr>
      </p:pic>
      <p:sp>
        <p:nvSpPr>
          <p:cNvPr id="4" name="Google Shape;337;p21">
            <a:extLst>
              <a:ext uri="{FF2B5EF4-FFF2-40B4-BE49-F238E27FC236}">
                <a16:creationId xmlns:a16="http://schemas.microsoft.com/office/drawing/2014/main" id="{2BFF2CB1-2A1F-168D-CC78-9C63835A3F31}"/>
              </a:ext>
            </a:extLst>
          </p:cNvPr>
          <p:cNvSpPr txBox="1"/>
          <p:nvPr/>
        </p:nvSpPr>
        <p:spPr>
          <a:xfrm>
            <a:off x="7582711" y="869034"/>
            <a:ext cx="5072170" cy="763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sz="2000" b="1" dirty="0">
                <a:solidFill>
                  <a:srgbClr val="5CB18A"/>
                </a:solidFill>
                <a:latin typeface="Arial Nova Cond Light" panose="020B0306020202020204" pitchFamily="34" charset="0"/>
              </a:rPr>
              <a:t>Scientific community</a:t>
            </a:r>
            <a:endParaRPr lang="en-US" sz="2000" b="1" dirty="0">
              <a:solidFill>
                <a:srgbClr val="5CB18A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5" name="Google Shape;343;p21">
            <a:extLst>
              <a:ext uri="{FF2B5EF4-FFF2-40B4-BE49-F238E27FC236}">
                <a16:creationId xmlns:a16="http://schemas.microsoft.com/office/drawing/2014/main" id="{AD7C2A9E-FD4E-DB90-E405-525DE35B428E}"/>
              </a:ext>
            </a:extLst>
          </p:cNvPr>
          <p:cNvSpPr txBox="1"/>
          <p:nvPr/>
        </p:nvSpPr>
        <p:spPr>
          <a:xfrm>
            <a:off x="13351049" y="429103"/>
            <a:ext cx="903287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lang="en-US" dirty="0"/>
          </a:p>
        </p:txBody>
      </p:sp>
      <p:sp>
        <p:nvSpPr>
          <p:cNvPr id="13" name="Google Shape;344;p21">
            <a:extLst>
              <a:ext uri="{FF2B5EF4-FFF2-40B4-BE49-F238E27FC236}">
                <a16:creationId xmlns:a16="http://schemas.microsoft.com/office/drawing/2014/main" id="{FE27C1F6-1628-17A5-E0CA-C8A499EDF89B}"/>
              </a:ext>
            </a:extLst>
          </p:cNvPr>
          <p:cNvSpPr txBox="1"/>
          <p:nvPr/>
        </p:nvSpPr>
        <p:spPr>
          <a:xfrm>
            <a:off x="7555146" y="953607"/>
            <a:ext cx="41275" cy="693737"/>
          </a:xfrm>
          <a:prstGeom prst="rect">
            <a:avLst/>
          </a:prstGeom>
          <a:solidFill>
            <a:srgbClr val="5CB1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3E09CEF-A3A6-CB4C-9C7D-297BF583BF7D}"/>
              </a:ext>
            </a:extLst>
          </p:cNvPr>
          <p:cNvGrpSpPr/>
          <p:nvPr/>
        </p:nvGrpSpPr>
        <p:grpSpPr>
          <a:xfrm>
            <a:off x="8905033" y="2618626"/>
            <a:ext cx="4597516" cy="890632"/>
            <a:chOff x="2896123" y="3448050"/>
            <a:chExt cx="5219177" cy="807225"/>
          </a:xfrm>
        </p:grpSpPr>
        <p:sp>
          <p:nvSpPr>
            <p:cNvPr id="15" name="Google Shape;342;p21">
              <a:extLst>
                <a:ext uri="{FF2B5EF4-FFF2-40B4-BE49-F238E27FC236}">
                  <a16:creationId xmlns:a16="http://schemas.microsoft.com/office/drawing/2014/main" id="{16E1C122-A7C1-33BC-2F47-CE5F74C115FB}"/>
                </a:ext>
              </a:extLst>
            </p:cNvPr>
            <p:cNvSpPr txBox="1"/>
            <p:nvPr/>
          </p:nvSpPr>
          <p:spPr>
            <a:xfrm>
              <a:off x="7134225" y="3448050"/>
              <a:ext cx="981075" cy="376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Open Sans SemiBold"/>
                <a:buNone/>
              </a:pPr>
              <a:endParaRPr dirty="0"/>
            </a:p>
          </p:txBody>
        </p:sp>
        <p:sp>
          <p:nvSpPr>
            <p:cNvPr id="16" name="Google Shape;345;p21">
              <a:extLst>
                <a:ext uri="{FF2B5EF4-FFF2-40B4-BE49-F238E27FC236}">
                  <a16:creationId xmlns:a16="http://schemas.microsoft.com/office/drawing/2014/main" id="{651EA98A-598F-32B4-CACC-147EF4EAD4A1}"/>
                </a:ext>
              </a:extLst>
            </p:cNvPr>
            <p:cNvSpPr txBox="1"/>
            <p:nvPr/>
          </p:nvSpPr>
          <p:spPr>
            <a:xfrm>
              <a:off x="2896123" y="3561538"/>
              <a:ext cx="41275" cy="693737"/>
            </a:xfrm>
            <a:prstGeom prst="rect">
              <a:avLst/>
            </a:prstGeom>
            <a:solidFill>
              <a:srgbClr val="0000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3;p21">
              <a:extLst>
                <a:ext uri="{FF2B5EF4-FFF2-40B4-BE49-F238E27FC236}">
                  <a16:creationId xmlns:a16="http://schemas.microsoft.com/office/drawing/2014/main" id="{D8B1000B-46BD-0EF5-213D-A694A6D7846B}"/>
                </a:ext>
              </a:extLst>
            </p:cNvPr>
            <p:cNvSpPr txBox="1"/>
            <p:nvPr/>
          </p:nvSpPr>
          <p:spPr>
            <a:xfrm>
              <a:off x="3003478" y="3473088"/>
              <a:ext cx="3576795" cy="60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228554">
                <a:defRPr/>
              </a:pPr>
              <a:r>
                <a:rPr lang="en" sz="2000" b="1" dirty="0">
                  <a:latin typeface="Arial Nova Cond Light" panose="020B0306020202020204" pitchFamily="34" charset="0"/>
                </a:rPr>
                <a:t>Decision makers</a:t>
              </a:r>
              <a:endParaRPr lang="en-US" sz="2000" b="1" dirty="0">
                <a:latin typeface="Arial Nova Cond Light" panose="020B0306020202020204" pitchFamily="34" charset="0"/>
              </a:endParaRPr>
            </a:p>
          </p:txBody>
        </p:sp>
      </p:grpSp>
      <p:sp>
        <p:nvSpPr>
          <p:cNvPr id="22" name="Google Shape;341;p21">
            <a:extLst>
              <a:ext uri="{FF2B5EF4-FFF2-40B4-BE49-F238E27FC236}">
                <a16:creationId xmlns:a16="http://schemas.microsoft.com/office/drawing/2014/main" id="{6E119C8D-463B-579E-C597-3CAABD2B84D6}"/>
              </a:ext>
            </a:extLst>
          </p:cNvPr>
          <p:cNvSpPr txBox="1"/>
          <p:nvPr/>
        </p:nvSpPr>
        <p:spPr>
          <a:xfrm>
            <a:off x="8488799" y="4548928"/>
            <a:ext cx="127689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3" name="Google Shape;346;p21">
            <a:extLst>
              <a:ext uri="{FF2B5EF4-FFF2-40B4-BE49-F238E27FC236}">
                <a16:creationId xmlns:a16="http://schemas.microsoft.com/office/drawing/2014/main" id="{2EEB49F3-1055-B02F-ADB3-A145B9A0C4F3}"/>
              </a:ext>
            </a:extLst>
          </p:cNvPr>
          <p:cNvSpPr txBox="1"/>
          <p:nvPr/>
        </p:nvSpPr>
        <p:spPr>
          <a:xfrm>
            <a:off x="7948671" y="4775774"/>
            <a:ext cx="45719" cy="693737"/>
          </a:xfrm>
          <a:prstGeom prst="rect">
            <a:avLst/>
          </a:prstGeom>
          <a:solidFill>
            <a:srgbClr val="3A88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64;p21">
            <a:extLst>
              <a:ext uri="{FF2B5EF4-FFF2-40B4-BE49-F238E27FC236}">
                <a16:creationId xmlns:a16="http://schemas.microsoft.com/office/drawing/2014/main" id="{9303AFCC-6573-1C03-2CF4-1BB6362B8756}"/>
              </a:ext>
            </a:extLst>
          </p:cNvPr>
          <p:cNvSpPr txBox="1"/>
          <p:nvPr/>
        </p:nvSpPr>
        <p:spPr>
          <a:xfrm>
            <a:off x="7994390" y="4800121"/>
            <a:ext cx="3669189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-US" sz="2000" b="1" dirty="0">
                <a:solidFill>
                  <a:srgbClr val="3A888E"/>
                </a:solidFill>
                <a:latin typeface="Arial Nova Cond Light" panose="020B0306020202020204" pitchFamily="34" charset="0"/>
              </a:rPr>
              <a:t>University students, teachers, </a:t>
            </a:r>
            <a:br>
              <a:rPr lang="en-US" sz="2000" b="1" dirty="0">
                <a:solidFill>
                  <a:srgbClr val="3A888E"/>
                </a:solidFill>
                <a:latin typeface="Arial Nova Cond Light" panose="020B0306020202020204" pitchFamily="34" charset="0"/>
              </a:rPr>
            </a:br>
            <a:r>
              <a:rPr lang="en-US" sz="2000" b="1" dirty="0">
                <a:solidFill>
                  <a:srgbClr val="3A888E"/>
                </a:solidFill>
                <a:latin typeface="Arial Nova Cond Light" panose="020B0306020202020204" pitchFamily="34" charset="0"/>
              </a:rPr>
              <a:t>schoolchildren</a:t>
            </a:r>
          </a:p>
        </p:txBody>
      </p:sp>
      <p:sp>
        <p:nvSpPr>
          <p:cNvPr id="26" name="Google Shape;340;p21">
            <a:extLst>
              <a:ext uri="{FF2B5EF4-FFF2-40B4-BE49-F238E27FC236}">
                <a16:creationId xmlns:a16="http://schemas.microsoft.com/office/drawing/2014/main" id="{BF2CDFA1-66D2-DDCF-3CF7-9101CAC046C8}"/>
              </a:ext>
            </a:extLst>
          </p:cNvPr>
          <p:cNvSpPr txBox="1"/>
          <p:nvPr/>
        </p:nvSpPr>
        <p:spPr>
          <a:xfrm>
            <a:off x="1913851" y="5543171"/>
            <a:ext cx="201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27" name="Google Shape;347;p21">
            <a:extLst>
              <a:ext uri="{FF2B5EF4-FFF2-40B4-BE49-F238E27FC236}">
                <a16:creationId xmlns:a16="http://schemas.microsoft.com/office/drawing/2014/main" id="{B334C300-C3E9-FCB4-8460-A563BC5135F7}"/>
              </a:ext>
            </a:extLst>
          </p:cNvPr>
          <p:cNvSpPr txBox="1"/>
          <p:nvPr/>
        </p:nvSpPr>
        <p:spPr>
          <a:xfrm>
            <a:off x="1899998" y="5105426"/>
            <a:ext cx="55471" cy="693737"/>
          </a:xfrm>
          <a:prstGeom prst="rect">
            <a:avLst/>
          </a:prstGeom>
          <a:solidFill>
            <a:srgbClr val="FFC7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65;p21">
            <a:extLst>
              <a:ext uri="{FF2B5EF4-FFF2-40B4-BE49-F238E27FC236}">
                <a16:creationId xmlns:a16="http://schemas.microsoft.com/office/drawing/2014/main" id="{9FC5467C-EF31-0462-A863-C1BE14609797}"/>
              </a:ext>
            </a:extLst>
          </p:cNvPr>
          <p:cNvSpPr txBox="1"/>
          <p:nvPr/>
        </p:nvSpPr>
        <p:spPr>
          <a:xfrm>
            <a:off x="1975908" y="4999651"/>
            <a:ext cx="3128004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sz="2000" b="1" dirty="0">
                <a:solidFill>
                  <a:srgbClr val="FFC000"/>
                </a:solidFill>
                <a:latin typeface="Arial Nova Cond Light" panose="020B0306020202020204" pitchFamily="34" charset="0"/>
              </a:rPr>
              <a:t>General public of partner countries</a:t>
            </a:r>
            <a:endParaRPr lang="en-US" sz="2000" b="1" dirty="0">
              <a:solidFill>
                <a:srgbClr val="FFC000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0" name="Google Shape;339;p21">
            <a:extLst>
              <a:ext uri="{FF2B5EF4-FFF2-40B4-BE49-F238E27FC236}">
                <a16:creationId xmlns:a16="http://schemas.microsoft.com/office/drawing/2014/main" id="{8615474B-7AB3-0FCA-253A-D46AB175BA05}"/>
              </a:ext>
            </a:extLst>
          </p:cNvPr>
          <p:cNvSpPr txBox="1"/>
          <p:nvPr/>
        </p:nvSpPr>
        <p:spPr>
          <a:xfrm>
            <a:off x="15301912" y="2534527"/>
            <a:ext cx="14589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dirty="0"/>
          </a:p>
        </p:txBody>
      </p:sp>
      <p:sp>
        <p:nvSpPr>
          <p:cNvPr id="31" name="Google Shape;348;p21">
            <a:extLst>
              <a:ext uri="{FF2B5EF4-FFF2-40B4-BE49-F238E27FC236}">
                <a16:creationId xmlns:a16="http://schemas.microsoft.com/office/drawing/2014/main" id="{3E01CCF5-12E4-8A50-71B1-BEE31CD2D6AC}"/>
              </a:ext>
            </a:extLst>
          </p:cNvPr>
          <p:cNvSpPr txBox="1"/>
          <p:nvPr/>
        </p:nvSpPr>
        <p:spPr>
          <a:xfrm flipH="1">
            <a:off x="2526892" y="870937"/>
            <a:ext cx="45719" cy="693737"/>
          </a:xfrm>
          <a:prstGeom prst="rect">
            <a:avLst/>
          </a:prstGeom>
          <a:solidFill>
            <a:srgbClr val="5CB1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66;p21">
            <a:extLst>
              <a:ext uri="{FF2B5EF4-FFF2-40B4-BE49-F238E27FC236}">
                <a16:creationId xmlns:a16="http://schemas.microsoft.com/office/drawing/2014/main" id="{A25A85AA-78B1-D373-B301-C7248219A793}"/>
              </a:ext>
            </a:extLst>
          </p:cNvPr>
          <p:cNvSpPr txBox="1"/>
          <p:nvPr/>
        </p:nvSpPr>
        <p:spPr>
          <a:xfrm>
            <a:off x="2586550" y="783956"/>
            <a:ext cx="262121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sz="2000" b="1" dirty="0">
                <a:solidFill>
                  <a:srgbClr val="5CB18A"/>
                </a:solidFill>
                <a:latin typeface="Arial Nova Cond Light" panose="020B0306020202020204" pitchFamily="34" charset="0"/>
              </a:rPr>
              <a:t>Local community </a:t>
            </a:r>
            <a:br>
              <a:rPr lang="ru-RU" sz="2000" b="1" dirty="0">
                <a:solidFill>
                  <a:srgbClr val="5CB18A"/>
                </a:solidFill>
                <a:latin typeface="Arial Nova Cond Light" panose="020B0306020202020204" pitchFamily="34" charset="0"/>
              </a:rPr>
            </a:br>
            <a:r>
              <a:rPr lang="en" sz="2000" b="1" dirty="0">
                <a:solidFill>
                  <a:srgbClr val="5CB18A"/>
                </a:solidFill>
                <a:latin typeface="Arial Nova Cond Light" panose="020B0306020202020204" pitchFamily="34" charset="0"/>
              </a:rPr>
              <a:t>(city, region)</a:t>
            </a:r>
            <a:endParaRPr lang="en-US" sz="2000" b="1" dirty="0">
              <a:solidFill>
                <a:srgbClr val="5CB18A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4" name="Google Shape;338;p21">
            <a:extLst>
              <a:ext uri="{FF2B5EF4-FFF2-40B4-BE49-F238E27FC236}">
                <a16:creationId xmlns:a16="http://schemas.microsoft.com/office/drawing/2014/main" id="{F3E7E97F-563F-E6E9-4DE2-5FEBB389E43A}"/>
              </a:ext>
            </a:extLst>
          </p:cNvPr>
          <p:cNvSpPr txBox="1"/>
          <p:nvPr/>
        </p:nvSpPr>
        <p:spPr>
          <a:xfrm>
            <a:off x="1717558" y="3060081"/>
            <a:ext cx="234008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SemiBold"/>
              <a:buNone/>
            </a:pPr>
            <a:endParaRPr sz="2400" dirty="0">
              <a:latin typeface="Arial Nova Cond Light" panose="020B0306020202020204" pitchFamily="34" charset="0"/>
            </a:endParaRPr>
          </a:p>
        </p:txBody>
      </p:sp>
      <p:sp>
        <p:nvSpPr>
          <p:cNvPr id="37" name="Google Shape;349;p21">
            <a:extLst>
              <a:ext uri="{FF2B5EF4-FFF2-40B4-BE49-F238E27FC236}">
                <a16:creationId xmlns:a16="http://schemas.microsoft.com/office/drawing/2014/main" id="{18B094DD-0231-C2DB-D213-B6729A3B0665}"/>
              </a:ext>
            </a:extLst>
          </p:cNvPr>
          <p:cNvSpPr txBox="1"/>
          <p:nvPr/>
        </p:nvSpPr>
        <p:spPr>
          <a:xfrm>
            <a:off x="1519832" y="3132164"/>
            <a:ext cx="45719" cy="772140"/>
          </a:xfrm>
          <a:prstGeom prst="rect">
            <a:avLst/>
          </a:prstGeom>
          <a:solidFill>
            <a:srgbClr val="7352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ova Cond Light" panose="020B0306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67;p21">
            <a:extLst>
              <a:ext uri="{FF2B5EF4-FFF2-40B4-BE49-F238E27FC236}">
                <a16:creationId xmlns:a16="http://schemas.microsoft.com/office/drawing/2014/main" id="{3BA815FE-E3A2-E7CE-F6D9-3CE48ACABF28}"/>
              </a:ext>
            </a:extLst>
          </p:cNvPr>
          <p:cNvSpPr txBox="1"/>
          <p:nvPr/>
        </p:nvSpPr>
        <p:spPr>
          <a:xfrm>
            <a:off x="1520591" y="3033738"/>
            <a:ext cx="2628811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228554">
              <a:defRPr/>
            </a:pPr>
            <a:r>
              <a:rPr lang="en" sz="2000" b="1" dirty="0">
                <a:solidFill>
                  <a:srgbClr val="735286"/>
                </a:solidFill>
                <a:latin typeface="Arial Nova Cond Light" panose="020B0306020202020204" pitchFamily="34" charset="0"/>
              </a:rPr>
              <a:t>Institute staff, </a:t>
            </a:r>
            <a:br>
              <a:rPr lang="ru-RU" sz="2000" b="1" dirty="0">
                <a:solidFill>
                  <a:srgbClr val="735286"/>
                </a:solidFill>
                <a:latin typeface="Arial Nova Cond Light" panose="020B0306020202020204" pitchFamily="34" charset="0"/>
              </a:rPr>
            </a:br>
            <a:r>
              <a:rPr lang="en" sz="2000" b="1" dirty="0">
                <a:solidFill>
                  <a:srgbClr val="735286"/>
                </a:solidFill>
                <a:latin typeface="Arial Nova Cond Light" panose="020B0306020202020204" pitchFamily="34" charset="0"/>
              </a:rPr>
              <a:t>people from JINR orbit</a:t>
            </a:r>
            <a:endParaRPr lang="en-US" sz="2000" b="1" dirty="0">
              <a:solidFill>
                <a:srgbClr val="735286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42" name="Google Shape;300;p19">
            <a:extLst>
              <a:ext uri="{FF2B5EF4-FFF2-40B4-BE49-F238E27FC236}">
                <a16:creationId xmlns:a16="http://schemas.microsoft.com/office/drawing/2014/main" id="{550BF76C-32B3-977A-C95F-2D8D5F86A12B}"/>
              </a:ext>
            </a:extLst>
          </p:cNvPr>
          <p:cNvSpPr txBox="1"/>
          <p:nvPr/>
        </p:nvSpPr>
        <p:spPr>
          <a:xfrm>
            <a:off x="512303" y="216948"/>
            <a:ext cx="1042463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cap="small" dirty="0">
                <a:latin typeface="Arial Nova Cond" panose="020B0506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3600" cap="small" dirty="0">
                <a:latin typeface="Arial Nova Cond" panose="020B0506020202020204" pitchFamily="34" charset="0"/>
                <a:cs typeface="Arial" panose="020B0604020202020204" pitchFamily="34" charset="0"/>
              </a:rPr>
              <a:t>within the target audience segments</a:t>
            </a:r>
            <a:endParaRPr lang="en-US" sz="3600" cap="small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9F96B2-28DC-8596-AE6A-009164B0C941}"/>
              </a:ext>
            </a:extLst>
          </p:cNvPr>
          <p:cNvSpPr txBox="1"/>
          <p:nvPr/>
        </p:nvSpPr>
        <p:spPr>
          <a:xfrm>
            <a:off x="8091775" y="1498469"/>
            <a:ext cx="4058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CB18A"/>
                </a:solidFill>
                <a:latin typeface="Arial Nova Cond Light" panose="020B0306020202020204" pitchFamily="34" charset="0"/>
              </a:rPr>
              <a:t>Dissemination of knowledge. Development of the Institute's communicative function to foster scientific collaboration with scientists from around the world.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644116-F0C7-27FF-F295-6AB283C69CF8}"/>
              </a:ext>
            </a:extLst>
          </p:cNvPr>
          <p:cNvSpPr txBox="1"/>
          <p:nvPr/>
        </p:nvSpPr>
        <p:spPr>
          <a:xfrm>
            <a:off x="8349229" y="3454917"/>
            <a:ext cx="3707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ova Cond Light" panose="020B0306020202020204" pitchFamily="34" charset="0"/>
              </a:rPr>
              <a:t>Targeted information support on the JINR agenda. Coverage of the results of the integration of the Member States’ S&amp;T priorities into the JINR agenda.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F4D252D-4226-AB2A-28C6-FBEDDBA237C8}"/>
              </a:ext>
            </a:extLst>
          </p:cNvPr>
          <p:cNvSpPr txBox="1"/>
          <p:nvPr/>
        </p:nvSpPr>
        <p:spPr>
          <a:xfrm>
            <a:off x="6968540" y="5598960"/>
            <a:ext cx="5594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888E"/>
                </a:solidFill>
                <a:latin typeface="Arial Nova Cond Light" panose="020B0306020202020204" pitchFamily="34" charset="0"/>
              </a:rPr>
              <a:t>Support for the development of a partner network of target universities and schools, recruiting employees from partner countries, and strengthening the community of JINR “ambassadors”.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994B7A-E756-1D86-F681-18E8E8D7A5E3}"/>
              </a:ext>
            </a:extLst>
          </p:cNvPr>
          <p:cNvSpPr txBox="1"/>
          <p:nvPr/>
        </p:nvSpPr>
        <p:spPr>
          <a:xfrm>
            <a:off x="95029" y="5790143"/>
            <a:ext cx="5744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 Nova Cond Light" panose="020B0306020202020204" pitchFamily="34" charset="0"/>
              </a:rPr>
              <a:t>Raising awareness of the significance of the scientific agenda results, JINR initiatives, and the advantages of a country's participation in JINR activities for its society and economy. </a:t>
            </a:r>
          </a:p>
          <a:p>
            <a:r>
              <a:rPr lang="en" dirty="0">
                <a:solidFill>
                  <a:srgbClr val="FFC000"/>
                </a:solidFill>
                <a:latin typeface="Arial Nova Cond Light" panose="020B0306020202020204" pitchFamily="34" charset="0"/>
              </a:rPr>
              <a:t>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283F848-3E0C-C9FC-7839-9403C21C2EC2}"/>
              </a:ext>
            </a:extLst>
          </p:cNvPr>
          <p:cNvSpPr txBox="1"/>
          <p:nvPr/>
        </p:nvSpPr>
        <p:spPr>
          <a:xfrm>
            <a:off x="76818" y="1476370"/>
            <a:ext cx="43035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5CB18A"/>
                </a:solidFill>
                <a:latin typeface="Arial Nova Cond Light" panose="020B0306020202020204" pitchFamily="34" charset="0"/>
              </a:rPr>
              <a:t>Demonstration of the contribution of the JINR international team to the development of the city and its international significance.</a:t>
            </a:r>
          </a:p>
          <a:p>
            <a:r>
              <a:rPr lang="en-US" dirty="0">
                <a:solidFill>
                  <a:srgbClr val="5CB18A"/>
                </a:solidFill>
                <a:latin typeface="Arial Nova Cond Light" panose="020B0306020202020204" pitchFamily="34" charset="0"/>
              </a:rPr>
              <a:t>Promotion of the slogan “Dubna is a space for international science”.</a:t>
            </a:r>
            <a:endParaRPr lang="en" dirty="0">
              <a:solidFill>
                <a:srgbClr val="5CB18A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FB2728F-3476-4256-1E53-F9C60A939BF0}"/>
              </a:ext>
            </a:extLst>
          </p:cNvPr>
          <p:cNvSpPr txBox="1"/>
          <p:nvPr/>
        </p:nvSpPr>
        <p:spPr>
          <a:xfrm>
            <a:off x="95029" y="3884142"/>
            <a:ext cx="37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35286"/>
                </a:solidFill>
                <a:latin typeface="Arial Nova Cond Light" panose="020B0306020202020204" pitchFamily="34" charset="0"/>
              </a:rPr>
              <a:t>Strengthening and spreading the values and strong corporate culture of JINR. Facilitating higher employee satisfaction and motivation.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AC6008C-7727-1951-B1DE-A5E02476A3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16" y="2942398"/>
            <a:ext cx="1395307" cy="9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59780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9C92D2-D0E8-5265-80CB-0D475188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1173"/>
            <a:ext cx="12140335" cy="2294792"/>
          </a:xfrm>
          <a:prstGeom prst="rect">
            <a:avLst/>
          </a:prstGeom>
        </p:spPr>
      </p:pic>
      <p:sp>
        <p:nvSpPr>
          <p:cNvPr id="230" name="Google Shape;230;p17"/>
          <p:cNvSpPr txBox="1"/>
          <p:nvPr/>
        </p:nvSpPr>
        <p:spPr>
          <a:xfrm>
            <a:off x="2235679" y="2780232"/>
            <a:ext cx="1899553" cy="48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en" sz="2000" b="1" dirty="0">
                <a:latin typeface="Arial Nova Cond Light" panose="020B0306020202020204" pitchFamily="34" charset="0"/>
              </a:rPr>
              <a:t>Decision makers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733A387-0CD7-0D4A-B2B9-46730372418A}"/>
              </a:ext>
            </a:extLst>
          </p:cNvPr>
          <p:cNvGrpSpPr/>
          <p:nvPr/>
        </p:nvGrpSpPr>
        <p:grpSpPr>
          <a:xfrm>
            <a:off x="5850075" y="3545547"/>
            <a:ext cx="1831975" cy="1693862"/>
            <a:chOff x="6075362" y="2654300"/>
            <a:chExt cx="1831975" cy="1693862"/>
          </a:xfrm>
        </p:grpSpPr>
        <p:sp>
          <p:nvSpPr>
            <p:cNvPr id="234" name="Google Shape;234;p17"/>
            <p:cNvSpPr/>
            <p:nvPr/>
          </p:nvSpPr>
          <p:spPr>
            <a:xfrm>
              <a:off x="6211887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6075362" y="3432175"/>
              <a:ext cx="1831975" cy="9159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6" y="215"/>
                    <a:pt x="0" y="119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9"/>
                    <a:pt x="333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C4545C0-976B-6445-B027-EA5581BA786D}"/>
              </a:ext>
            </a:extLst>
          </p:cNvPr>
          <p:cNvGrpSpPr/>
          <p:nvPr/>
        </p:nvGrpSpPr>
        <p:grpSpPr>
          <a:xfrm>
            <a:off x="7640775" y="3405847"/>
            <a:ext cx="1827212" cy="1697037"/>
            <a:chOff x="7866062" y="2514600"/>
            <a:chExt cx="1827212" cy="1697037"/>
          </a:xfrm>
        </p:grpSpPr>
        <p:sp>
          <p:nvSpPr>
            <p:cNvPr id="235" name="Google Shape;235;p17"/>
            <p:cNvSpPr/>
            <p:nvPr/>
          </p:nvSpPr>
          <p:spPr>
            <a:xfrm>
              <a:off x="8001000" y="2654300"/>
              <a:ext cx="1557337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dirty="0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7866062" y="2514600"/>
              <a:ext cx="1827212" cy="9175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20" y="215"/>
                    <a:pt x="420" y="215"/>
                    <a:pt x="420" y="215"/>
                  </a:cubicBezTo>
                  <a:cubicBezTo>
                    <a:pt x="420" y="102"/>
                    <a:pt x="328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5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3B34AD-57CB-6E4D-BE71-08963786DF4A}"/>
              </a:ext>
            </a:extLst>
          </p:cNvPr>
          <p:cNvGrpSpPr/>
          <p:nvPr/>
        </p:nvGrpSpPr>
        <p:grpSpPr>
          <a:xfrm>
            <a:off x="4059375" y="3405847"/>
            <a:ext cx="1833562" cy="1697037"/>
            <a:chOff x="4284662" y="2514600"/>
            <a:chExt cx="1833562" cy="1697037"/>
          </a:xfrm>
        </p:grpSpPr>
        <p:sp>
          <p:nvSpPr>
            <p:cNvPr id="233" name="Google Shape;233;p17"/>
            <p:cNvSpPr/>
            <p:nvPr/>
          </p:nvSpPr>
          <p:spPr>
            <a:xfrm>
              <a:off x="442595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284662" y="2514600"/>
              <a:ext cx="1833562" cy="917575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430" y="215"/>
                  </a:moveTo>
                  <a:cubicBezTo>
                    <a:pt x="420" y="215"/>
                    <a:pt x="420" y="215"/>
                    <a:pt x="420" y="215"/>
                  </a:cubicBezTo>
                  <a:cubicBezTo>
                    <a:pt x="420" y="102"/>
                    <a:pt x="328" y="10"/>
                    <a:pt x="215" y="10"/>
                  </a:cubicBezTo>
                  <a:cubicBezTo>
                    <a:pt x="102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7" y="0"/>
                    <a:pt x="215" y="0"/>
                  </a:cubicBezTo>
                  <a:cubicBezTo>
                    <a:pt x="333" y="0"/>
                    <a:pt x="430" y="97"/>
                    <a:pt x="430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F21CD37-7B34-1243-8EA8-15DE06972003}"/>
              </a:ext>
            </a:extLst>
          </p:cNvPr>
          <p:cNvGrpSpPr/>
          <p:nvPr/>
        </p:nvGrpSpPr>
        <p:grpSpPr>
          <a:xfrm>
            <a:off x="482738" y="3405847"/>
            <a:ext cx="1828800" cy="1697037"/>
            <a:chOff x="708025" y="2514600"/>
            <a:chExt cx="1828800" cy="1697037"/>
          </a:xfrm>
        </p:grpSpPr>
        <p:sp>
          <p:nvSpPr>
            <p:cNvPr id="237" name="Google Shape;237;p17"/>
            <p:cNvSpPr/>
            <p:nvPr/>
          </p:nvSpPr>
          <p:spPr>
            <a:xfrm>
              <a:off x="708025" y="2514600"/>
              <a:ext cx="1828800" cy="9175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429" y="215"/>
                  </a:moveTo>
                  <a:cubicBezTo>
                    <a:pt x="419" y="215"/>
                    <a:pt x="419" y="215"/>
                    <a:pt x="419" y="215"/>
                  </a:cubicBezTo>
                  <a:cubicBezTo>
                    <a:pt x="419" y="102"/>
                    <a:pt x="327" y="10"/>
                    <a:pt x="214" y="10"/>
                  </a:cubicBezTo>
                  <a:cubicBezTo>
                    <a:pt x="101" y="10"/>
                    <a:pt x="10" y="102"/>
                    <a:pt x="1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97"/>
                    <a:pt x="96" y="0"/>
                    <a:pt x="214" y="0"/>
                  </a:cubicBezTo>
                  <a:cubicBezTo>
                    <a:pt x="333" y="0"/>
                    <a:pt x="429" y="97"/>
                    <a:pt x="429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84455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5D84ADA-6F8C-D047-9117-3F6FAB559A81}"/>
              </a:ext>
            </a:extLst>
          </p:cNvPr>
          <p:cNvGrpSpPr/>
          <p:nvPr/>
        </p:nvGrpSpPr>
        <p:grpSpPr>
          <a:xfrm>
            <a:off x="9429888" y="3545547"/>
            <a:ext cx="1828800" cy="1693862"/>
            <a:chOff x="9655175" y="2654300"/>
            <a:chExt cx="1828800" cy="1693862"/>
          </a:xfrm>
        </p:grpSpPr>
        <p:sp>
          <p:nvSpPr>
            <p:cNvPr id="236" name="Google Shape;236;p17"/>
            <p:cNvSpPr/>
            <p:nvPr/>
          </p:nvSpPr>
          <p:spPr>
            <a:xfrm>
              <a:off x="979170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dirty="0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9655175" y="3432175"/>
              <a:ext cx="1828800" cy="915987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214" y="215"/>
                  </a:moveTo>
                  <a:cubicBezTo>
                    <a:pt x="96" y="215"/>
                    <a:pt x="0" y="119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13"/>
                    <a:pt x="101" y="205"/>
                    <a:pt x="214" y="205"/>
                  </a:cubicBezTo>
                  <a:cubicBezTo>
                    <a:pt x="327" y="205"/>
                    <a:pt x="419" y="113"/>
                    <a:pt x="419" y="0"/>
                  </a:cubicBezTo>
                  <a:cubicBezTo>
                    <a:pt x="429" y="0"/>
                    <a:pt x="429" y="0"/>
                    <a:pt x="429" y="0"/>
                  </a:cubicBezTo>
                  <a:cubicBezTo>
                    <a:pt x="429" y="119"/>
                    <a:pt x="333" y="215"/>
                    <a:pt x="214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045BBC-4EC4-3D4A-9BC0-E3B01E3B67AC}"/>
              </a:ext>
            </a:extLst>
          </p:cNvPr>
          <p:cNvGrpSpPr/>
          <p:nvPr/>
        </p:nvGrpSpPr>
        <p:grpSpPr>
          <a:xfrm>
            <a:off x="2268675" y="3545547"/>
            <a:ext cx="1833562" cy="1693862"/>
            <a:chOff x="2493962" y="2654300"/>
            <a:chExt cx="1833562" cy="1693862"/>
          </a:xfrm>
        </p:grpSpPr>
        <p:sp>
          <p:nvSpPr>
            <p:cNvPr id="232" name="Google Shape;232;p17"/>
            <p:cNvSpPr/>
            <p:nvPr/>
          </p:nvSpPr>
          <p:spPr>
            <a:xfrm>
              <a:off x="2635250" y="2654300"/>
              <a:ext cx="1555750" cy="1557337"/>
            </a:xfrm>
            <a:prstGeom prst="ellipse">
              <a:avLst/>
            </a:prstGeom>
            <a:solidFill>
              <a:srgbClr val="EBF3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dirty="0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2493962" y="3432175"/>
              <a:ext cx="1833562" cy="915987"/>
            </a:xfrm>
            <a:custGeom>
              <a:avLst/>
              <a:gdLst/>
              <a:ahLst/>
              <a:cxnLst/>
              <a:rect l="l" t="t" r="r" b="b"/>
              <a:pathLst>
                <a:path w="430" h="215" extrusionOk="0">
                  <a:moveTo>
                    <a:pt x="215" y="215"/>
                  </a:moveTo>
                  <a:cubicBezTo>
                    <a:pt x="97" y="215"/>
                    <a:pt x="0" y="119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13"/>
                    <a:pt x="102" y="205"/>
                    <a:pt x="215" y="205"/>
                  </a:cubicBezTo>
                  <a:cubicBezTo>
                    <a:pt x="328" y="205"/>
                    <a:pt x="420" y="113"/>
                    <a:pt x="4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30" y="119"/>
                    <a:pt x="334" y="215"/>
                    <a:pt x="215" y="215"/>
                  </a:cubicBezTo>
                  <a:close/>
                </a:path>
              </a:pathLst>
            </a:custGeom>
            <a:solidFill>
              <a:srgbClr val="35C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ova Cond Light" panose="020B0306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7"/>
          <p:cNvSpPr txBox="1"/>
          <p:nvPr/>
        </p:nvSpPr>
        <p:spPr>
          <a:xfrm>
            <a:off x="5725086" y="2699386"/>
            <a:ext cx="2276883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en" sz="2000" b="1" dirty="0">
                <a:latin typeface="Arial Nova Cond Light" panose="020B0306020202020204" pitchFamily="34" charset="0"/>
              </a:rPr>
              <a:t>General public of partner countries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9193178" y="2675918"/>
            <a:ext cx="227688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en" sz="2000" b="1" dirty="0">
                <a:latin typeface="Arial Nova Cond Light" panose="020B0306020202020204" pitchFamily="34" charset="0"/>
              </a:rPr>
              <a:t>Institute emplo</a:t>
            </a:r>
            <a:r>
              <a:rPr lang="en-US" sz="2000" b="1" dirty="0" err="1">
                <a:latin typeface="Arial Nova Cond Light" panose="020B0306020202020204" pitchFamily="34" charset="0"/>
              </a:rPr>
              <a:t>yees</a:t>
            </a:r>
            <a:r>
              <a:rPr lang="en" sz="2000" b="1" dirty="0">
                <a:latin typeface="Arial Nova Cond Light" panose="020B0306020202020204" pitchFamily="34" charset="0"/>
              </a:rPr>
              <a:t>, </a:t>
            </a:r>
            <a:br>
              <a:rPr lang="ru-RU" sz="2000" b="1" dirty="0">
                <a:latin typeface="Arial Nova Cond Light" panose="020B0306020202020204" pitchFamily="34" charset="0"/>
              </a:rPr>
            </a:br>
            <a:r>
              <a:rPr lang="en" sz="2000" b="1" dirty="0">
                <a:latin typeface="Arial Nova Cond Light" panose="020B0306020202020204" pitchFamily="34" charset="0"/>
              </a:rPr>
              <a:t>individuals within the JINR orbit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482738" y="5300285"/>
            <a:ext cx="1662113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en" sz="2000" b="1" dirty="0">
                <a:latin typeface="Arial Nova Cond Light" panose="020B0306020202020204" pitchFamily="34" charset="0"/>
              </a:rPr>
              <a:t>Scientific community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4059375" y="5341803"/>
            <a:ext cx="1980818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de-DE" sz="2000" b="1" dirty="0">
                <a:latin typeface="Arial Nova Cond Light" panose="020B0306020202020204" pitchFamily="34" charset="0"/>
              </a:rPr>
              <a:t>University s</a:t>
            </a:r>
            <a:r>
              <a:rPr lang="en" sz="2000" b="1" dirty="0">
                <a:latin typeface="Arial Nova Cond Light" panose="020B0306020202020204" pitchFamily="34" charset="0"/>
              </a:rPr>
              <a:t>tudents, teachers, </a:t>
            </a:r>
            <a:br>
              <a:rPr lang="ru-RU" sz="2000" b="1" dirty="0">
                <a:latin typeface="Arial Nova Cond Light" panose="020B0306020202020204" pitchFamily="34" charset="0"/>
              </a:rPr>
            </a:br>
            <a:r>
              <a:rPr lang="en" sz="2000" b="1" dirty="0">
                <a:latin typeface="Arial Nova Cond Light" panose="020B0306020202020204" pitchFamily="34" charset="0"/>
              </a:rPr>
              <a:t>schoolchildren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7640775" y="5341803"/>
            <a:ext cx="1980817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228554">
              <a:defRPr/>
            </a:pPr>
            <a:r>
              <a:rPr lang="en" sz="2000" b="1" dirty="0">
                <a:latin typeface="Arial Nova Cond Light" panose="020B0306020202020204" pitchFamily="34" charset="0"/>
              </a:rPr>
              <a:t>Local community </a:t>
            </a:r>
            <a:br>
              <a:rPr lang="ru-RU" sz="2000" b="1" dirty="0">
                <a:latin typeface="Arial Nova Cond Light" panose="020B0306020202020204" pitchFamily="34" charset="0"/>
              </a:rPr>
            </a:br>
            <a:r>
              <a:rPr lang="en" sz="2000" b="1" dirty="0">
                <a:latin typeface="Arial Nova Cond Light" panose="020B0306020202020204" pitchFamily="34" charset="0"/>
              </a:rPr>
              <a:t>(town, region)</a:t>
            </a:r>
            <a:endParaRPr lang="en-US" sz="2000" b="1" dirty="0">
              <a:latin typeface="Arial Nova Cond Light" panose="020B0306020202020204" pitchFamily="34" charset="0"/>
            </a:endParaRPr>
          </a:p>
        </p:txBody>
      </p:sp>
      <p:sp>
        <p:nvSpPr>
          <p:cNvPr id="39" name="Google Shape;362;p21">
            <a:extLst>
              <a:ext uri="{FF2B5EF4-FFF2-40B4-BE49-F238E27FC236}">
                <a16:creationId xmlns:a16="http://schemas.microsoft.com/office/drawing/2014/main" id="{D7229F9E-946E-4255-946C-E900BF7773B9}"/>
              </a:ext>
            </a:extLst>
          </p:cNvPr>
          <p:cNvSpPr txBox="1"/>
          <p:nvPr/>
        </p:nvSpPr>
        <p:spPr>
          <a:xfrm>
            <a:off x="298587" y="1278457"/>
            <a:ext cx="1176654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3000"/>
              </a:lnSpc>
            </a:pPr>
            <a:r>
              <a:rPr lang="en" sz="2000" b="1" dirty="0">
                <a:latin typeface="Arial Nova Cond Light" panose="020B0306020202020204" pitchFamily="34" charset="0"/>
              </a:rPr>
              <a:t>The draft Communications Strategy </a:t>
            </a:r>
            <a:r>
              <a:rPr lang="en" sz="2000" dirty="0">
                <a:latin typeface="Arial Nova Cond Light" panose="020B0306020202020204" pitchFamily="34" charset="0"/>
              </a:rPr>
              <a:t>was developed at the site of </a:t>
            </a:r>
            <a:r>
              <a:rPr lang="en" sz="2000" b="1" dirty="0">
                <a:latin typeface="Arial Nova Cond Light" panose="020B0306020202020204" pitchFamily="34" charset="0"/>
              </a:rPr>
              <a:t>the Coordination Group for Communications Strategy. </a:t>
            </a:r>
            <a:br>
              <a:rPr lang="ru-RU" sz="2000" b="1" dirty="0">
                <a:latin typeface="Arial Nova Cond Light" panose="020B0306020202020204" pitchFamily="34" charset="0"/>
              </a:rPr>
            </a:br>
            <a:r>
              <a:rPr lang="en" sz="2000" b="1" dirty="0">
                <a:latin typeface="Arial Nova Cond Light" panose="020B0306020202020204" pitchFamily="34" charset="0"/>
              </a:rPr>
              <a:t>Six expert panels </a:t>
            </a:r>
            <a:r>
              <a:rPr lang="en" sz="2000" dirty="0">
                <a:latin typeface="Arial Nova Cond Light" panose="020B0306020202020204" pitchFamily="34" charset="0"/>
              </a:rPr>
              <a:t>corresponding to the main target audiences -</a:t>
            </a:r>
            <a:endParaRPr lang="en-US" altLang="en-UA" sz="2000" b="1" dirty="0">
              <a:solidFill>
                <a:srgbClr val="000000"/>
              </a:solidFill>
              <a:latin typeface="Arial Nova Cond Light" panose="020B0306020202020204" pitchFamily="34" charset="0"/>
              <a:cs typeface="Open Sans Bold" panose="020B0606030504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B2FBA50-C593-4A3E-A548-CE885D5A0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4775" y="3881511"/>
            <a:ext cx="729249" cy="7292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A042858-0AB7-4235-9F06-5FBFA4EBF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950" y="3958797"/>
            <a:ext cx="729249" cy="7292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111F771-E6B3-45BB-87BD-F3736C91A4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13" y="3932961"/>
            <a:ext cx="786929" cy="7809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C71F0FC-A405-4D0A-AED0-6AE08C7813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566" y="3994336"/>
            <a:ext cx="585134" cy="5851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BA5A39F-76B4-411D-BEAF-958ADC90AE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477" y="3881511"/>
            <a:ext cx="672385" cy="6672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5544A6-C113-400A-B944-F85A48FDC9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051" y="3957519"/>
            <a:ext cx="621951" cy="621951"/>
          </a:xfrm>
          <a:prstGeom prst="rect">
            <a:avLst/>
          </a:prstGeom>
        </p:spPr>
      </p:pic>
      <p:sp>
        <p:nvSpPr>
          <p:cNvPr id="2" name="Google Shape;300;p19">
            <a:extLst>
              <a:ext uri="{FF2B5EF4-FFF2-40B4-BE49-F238E27FC236}">
                <a16:creationId xmlns:a16="http://schemas.microsoft.com/office/drawing/2014/main" id="{30D3CAA6-0DD6-C46C-AA6C-87FED29AACB0}"/>
              </a:ext>
            </a:extLst>
          </p:cNvPr>
          <p:cNvSpPr txBox="1"/>
          <p:nvPr/>
        </p:nvSpPr>
        <p:spPr>
          <a:xfrm>
            <a:off x="512303" y="216948"/>
            <a:ext cx="8191676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3600" b="1" cap="small" dirty="0">
                <a:latin typeface="Arial Nova Cond Light" panose="020B0306020202020204" pitchFamily="34" charset="0"/>
                <a:cs typeface="Arial" panose="020B0604020202020204" pitchFamily="34" charset="0"/>
              </a:rPr>
              <a:t>Methodology</a:t>
            </a:r>
            <a:endParaRPr lang="en-US" sz="3600" b="1" cap="small" dirty="0">
              <a:latin typeface="Arial Nova Cond Light" panose="020B0306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Model X">
      <a:dk1>
        <a:srgbClr val="FFFFFF"/>
      </a:dk1>
      <a:lt1>
        <a:srgbClr val="272E3A"/>
      </a:lt1>
      <a:dk2>
        <a:srgbClr val="00A3DA"/>
      </a:dk2>
      <a:lt2>
        <a:srgbClr val="0CA8DA"/>
      </a:lt2>
      <a:accent1>
        <a:srgbClr val="18AEDA"/>
      </a:accent1>
      <a:accent2>
        <a:srgbClr val="24B3DA"/>
      </a:accent2>
      <a:accent3>
        <a:srgbClr val="31B9DB"/>
      </a:accent3>
      <a:accent4>
        <a:srgbClr val="3DBEDB"/>
      </a:accent4>
      <a:accent5>
        <a:srgbClr val="49C4DB"/>
      </a:accent5>
      <a:accent6>
        <a:srgbClr val="56CADC"/>
      </a:accent6>
      <a:hlink>
        <a:srgbClr val="2F8299"/>
      </a:hlink>
      <a:folHlink>
        <a:srgbClr val="8C8C8C"/>
      </a:folHlink>
    </a:clrScheme>
    <a:fontScheme name="Lato">
      <a:majorFont>
        <a:latin typeface="Lato Hairline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7">
      <a:dk1>
        <a:srgbClr val="172144"/>
      </a:dk1>
      <a:lt1>
        <a:srgbClr val="FFFFFF"/>
      </a:lt1>
      <a:dk2>
        <a:srgbClr val="287EB7"/>
      </a:dk2>
      <a:lt2>
        <a:srgbClr val="0FBCFA"/>
      </a:lt2>
      <a:accent1>
        <a:srgbClr val="287EB7"/>
      </a:accent1>
      <a:accent2>
        <a:srgbClr val="003F96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Другая 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Nova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Nova">
      <a:dk1>
        <a:srgbClr val="172144"/>
      </a:dk1>
      <a:lt1>
        <a:srgbClr val="FFFFFF"/>
      </a:lt1>
      <a:dk2>
        <a:srgbClr val="D4F579"/>
      </a:dk2>
      <a:lt2>
        <a:srgbClr val="40D492"/>
      </a:lt2>
      <a:accent1>
        <a:srgbClr val="3BC8F1"/>
      </a:accent1>
      <a:accent2>
        <a:srgbClr val="6070FF"/>
      </a:accent2>
      <a:accent3>
        <a:srgbClr val="FA3585"/>
      </a:accent3>
      <a:accent4>
        <a:srgbClr val="E9474E"/>
      </a:accent4>
      <a:accent5>
        <a:srgbClr val="F7C83B"/>
      </a:accent5>
      <a:accent6>
        <a:srgbClr val="FF8E38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Massive X-16x9 Version 3.0 - 3.9 испр.</Template>
  <TotalTime>15835</TotalTime>
  <Words>3254</Words>
  <Application>Microsoft Office PowerPoint</Application>
  <PresentationFormat>Широкоэкранный</PresentationFormat>
  <Paragraphs>502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49" baseType="lpstr">
      <vt:lpstr>Arial</vt:lpstr>
      <vt:lpstr>Arial Nova</vt:lpstr>
      <vt:lpstr>Arial Nova Cond</vt:lpstr>
      <vt:lpstr>Arial Nova Cond Light</vt:lpstr>
      <vt:lpstr>Calibri</vt:lpstr>
      <vt:lpstr>Century Gothic</vt:lpstr>
      <vt:lpstr>Designball-Social-01</vt:lpstr>
      <vt:lpstr>Lato</vt:lpstr>
      <vt:lpstr>Lato Hairline</vt:lpstr>
      <vt:lpstr>Open Sans</vt:lpstr>
      <vt:lpstr>Open Sans SemiBold</vt:lpstr>
      <vt:lpstr>Roboto Thin</vt:lpstr>
      <vt:lpstr>Times New Roman</vt:lpstr>
      <vt:lpstr>Verdana</vt:lpstr>
      <vt:lpstr>Wingdings</vt:lpstr>
      <vt:lpstr>10_Office Theme</vt:lpstr>
      <vt:lpstr>Тема Office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Презентация PowerPoint</vt:lpstr>
      <vt:lpstr>Презентация PowerPoint</vt:lpstr>
      <vt:lpstr>Презентация PowerPoint</vt:lpstr>
      <vt:lpstr>What is Strategy?  It is the integrated set of choices that positions the business in its industry so as to generate superior financial returns over the long run. (Rivkin)  </vt:lpstr>
      <vt:lpstr> what for? Successful communication is an ongoing process that should begin planning for as soon as your organization begins planning its objectives and activities.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 .</dc:creator>
  <cp:lastModifiedBy>user</cp:lastModifiedBy>
  <cp:revision>162</cp:revision>
  <cp:lastPrinted>2023-09-14T15:12:37Z</cp:lastPrinted>
  <dcterms:created xsi:type="dcterms:W3CDTF">2023-09-01T06:22:02Z</dcterms:created>
  <dcterms:modified xsi:type="dcterms:W3CDTF">2023-10-31T06:17:18Z</dcterms:modified>
</cp:coreProperties>
</file>