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1" r:id="rId4"/>
    <p:sldId id="281" r:id="rId5"/>
    <p:sldId id="267" r:id="rId6"/>
    <p:sldId id="268" r:id="rId7"/>
    <p:sldId id="275" r:id="rId8"/>
    <p:sldId id="278" r:id="rId9"/>
    <p:sldId id="276" r:id="rId10"/>
    <p:sldId id="277" r:id="rId11"/>
    <p:sldId id="279" r:id="rId12"/>
    <p:sldId id="272" r:id="rId13"/>
    <p:sldId id="273" r:id="rId14"/>
    <p:sldId id="269" r:id="rId15"/>
    <p:sldId id="259" r:id="rId16"/>
    <p:sldId id="260" r:id="rId17"/>
    <p:sldId id="26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1" r:id="rId27"/>
    <p:sldId id="292" r:id="rId28"/>
    <p:sldId id="274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6BEB5-8544-46B9-A2ED-EE6B05B1F044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3F768-E961-4107-8FA5-7198FEC6B1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0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3F768-E961-4107-8FA5-7198FEC6B1D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27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3F768-E961-4107-8FA5-7198FEC6B1D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3F768-E961-4107-8FA5-7198FEC6B1D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67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0769-162B-4B1A-B3E3-13486B2035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96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F768-E961-4107-8FA5-7198FEC6B1D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28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3F768-E961-4107-8FA5-7198FEC6B1D9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9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3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27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82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64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73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63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56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93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24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7D60F-2649-477B-8116-B23822738F11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CE52-C1CF-4D85-85C5-E8E2E4883E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20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FF0000"/>
            </a:gs>
            <a:gs pos="50000">
              <a:schemeClr val="accent5"/>
            </a:gs>
            <a:gs pos="75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08" y="259307"/>
            <a:ext cx="4433432" cy="44334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90839" y="3684260"/>
            <a:ext cx="7328854" cy="264687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16600" b="1" dirty="0">
                <a:ln w="0"/>
                <a:gradFill>
                  <a:gsLst>
                    <a:gs pos="26000">
                      <a:srgbClr val="FF0000"/>
                    </a:gs>
                    <a:gs pos="51000">
                      <a:schemeClr val="accent5"/>
                    </a:gs>
                    <a:gs pos="77000">
                      <a:schemeClr val="bg1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SERBIA</a:t>
            </a:r>
            <a:endParaRPr lang="en-US" sz="16600" b="1" dirty="0">
              <a:ln w="0"/>
              <a:gradFill>
                <a:gsLst>
                  <a:gs pos="26000">
                    <a:srgbClr val="FF0000"/>
                  </a:gs>
                  <a:gs pos="51000">
                    <a:schemeClr val="accent5"/>
                  </a:gs>
                  <a:gs pos="77000">
                    <a:schemeClr val="bg1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89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92" y="209062"/>
            <a:ext cx="6811265" cy="509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B97C62"/>
              </a:clrFrom>
              <a:clrTo>
                <a:srgbClr val="B97C6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"/>
          <a:stretch/>
        </p:blipFill>
        <p:spPr bwMode="auto">
          <a:xfrm>
            <a:off x="59726" y="70337"/>
            <a:ext cx="4932746" cy="31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CAC57"/>
              </a:clrFrom>
              <a:clrTo>
                <a:srgbClr val="ECAC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3" y="3246067"/>
            <a:ext cx="2541397" cy="164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80" y="4953001"/>
            <a:ext cx="2493609" cy="165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Ana\Desktop\srbija\images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05" b="90395" l="9507" r="94014">
                        <a14:foregroundMark x1="23592" y1="28249" x2="46831" y2="17514"/>
                        <a14:foregroundMark x1="50000" y1="18079" x2="60211" y2="33333"/>
                        <a14:foregroundMark x1="60915" y1="36158" x2="70775" y2="28814"/>
                        <a14:foregroundMark x1="73239" y1="31638" x2="94366" y2="64407"/>
                        <a14:foregroundMark x1="93310" y1="62712" x2="76761" y2="70056"/>
                        <a14:foregroundMark x1="77817" y1="71751" x2="61620" y2="90395"/>
                        <a14:foregroundMark x1="65141" y1="85876" x2="29930" y2="84746"/>
                        <a14:foregroundMark x1="31338" y1="83616" x2="15845" y2="62712"/>
                        <a14:foregroundMark x1="15845" y1="63277" x2="19366" y2="41808"/>
                        <a14:foregroundMark x1="17958" y1="44068" x2="13732" y2="32203"/>
                        <a14:foregroundMark x1="15493" y1="36723" x2="23944" y2="2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45275"/>
            <a:ext cx="2554072" cy="1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57131" y="-17985"/>
            <a:ext cx="5823212" cy="73866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Rakija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-fruit brandy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867" y="5587651"/>
            <a:ext cx="4964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Distillation of fermented fruit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~</a:t>
            </a:r>
            <a:r>
              <a:rPr lang="sr-Latn-RS" sz="2400" dirty="0">
                <a:latin typeface="Comic Sans MS" panose="030F0702030302020204" pitchFamily="66" charset="0"/>
              </a:rPr>
              <a:t>40</a:t>
            </a:r>
            <a:r>
              <a:rPr lang="en-US" sz="2400" dirty="0">
                <a:latin typeface="Comic Sans MS" panose="030F0702030302020204" pitchFamily="66" charset="0"/>
              </a:rPr>
              <a:t>% of alcohol</a:t>
            </a:r>
          </a:p>
        </p:txBody>
      </p:sp>
      <p:sp>
        <p:nvSpPr>
          <p:cNvPr id="6" name="Rectangle 5"/>
          <p:cNvSpPr/>
          <p:nvPr/>
        </p:nvSpPr>
        <p:spPr>
          <a:xfrm rot="1886946">
            <a:off x="-6966" y="1943213"/>
            <a:ext cx="197746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sr-Latn-R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Živeli!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4" name="Picture 2" descr="Rezultat slika za aprico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8" y="5075446"/>
            <a:ext cx="2027462" cy="134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3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9371" y="-65106"/>
            <a:ext cx="9051516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You probably didn’t know…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80" y="5076235"/>
            <a:ext cx="8794124" cy="141577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We have the most perfect phonetic</a:t>
            </a:r>
          </a:p>
          <a:p>
            <a:pPr algn="ctr"/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alphabet in world</a:t>
            </a:r>
            <a:r>
              <a:rPr lang="sr-Latn-R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The only rule is :</a:t>
            </a:r>
          </a:p>
          <a:p>
            <a:pPr algn="ctr"/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sr-Latn-R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one voice – one letter</a:t>
            </a:r>
            <a:r>
              <a:rPr lang="en-US" sz="2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</a:p>
        </p:txBody>
      </p:sp>
      <p:pic>
        <p:nvPicPr>
          <p:cNvPr id="5122" name="Picture 2" descr="G:\s\rtan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66" y="736601"/>
            <a:ext cx="5264596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17800"/>
            <a:ext cx="1422400" cy="150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5951" y="959605"/>
            <a:ext cx="6908799" cy="209288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609585" indent="-609585">
              <a:buFont typeface="Arial" pitchFamily="34" charset="0"/>
              <a:buChar char="•"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We have natural pyramid?</a:t>
            </a:r>
          </a:p>
          <a:p>
            <a:pPr marL="609585" indent="-609585">
              <a:buFont typeface="Arial" pitchFamily="34" charset="0"/>
              <a:buChar char="•"/>
            </a:pPr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The only Serbian word that has been accepted worldwide is VAMPIR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51" y="3402537"/>
            <a:ext cx="4627269" cy="334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99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7" y="232416"/>
            <a:ext cx="2806672" cy="3762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7" y="4071898"/>
            <a:ext cx="3536071" cy="265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32" y="247582"/>
            <a:ext cx="5964281" cy="3987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0" y="2241528"/>
            <a:ext cx="3936608" cy="4270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77" y="1622318"/>
            <a:ext cx="3352800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5677" y="404147"/>
            <a:ext cx="2334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Nikola Tesla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1" y="928008"/>
            <a:ext cx="2425377" cy="3183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" y="900679"/>
            <a:ext cx="4494068" cy="3308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36" y="811625"/>
            <a:ext cx="2064327" cy="2974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11" y="811625"/>
            <a:ext cx="3161868" cy="3958190"/>
          </a:xfrm>
          <a:prstGeom prst="rect">
            <a:avLst/>
          </a:prstGeom>
        </p:spPr>
      </p:pic>
      <p:pic>
        <p:nvPicPr>
          <p:cNvPr id="5122" name="Picture 2" descr="Rezultat slika za ivo andri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44" y="4077317"/>
            <a:ext cx="4741380" cy="26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01882" y="69682"/>
            <a:ext cx="48232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4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Famous Serbs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803" y="4077317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Mihajlo Pupin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308" y="3700719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Milutin Milankovic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34272" y="4773250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Pavle Savić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1667" y="6190278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Ivo Andrić</a:t>
            </a:r>
            <a:endParaRPr lang="en-GB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51" y="273669"/>
            <a:ext cx="5488023" cy="342558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Picture 4" descr="Резултат слика за srpski tenis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558">
            <a:off x="592303" y="2736744"/>
            <a:ext cx="5334000" cy="344805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родна сл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09" y="3305887"/>
            <a:ext cx="5000625" cy="333375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6095" y="273669"/>
            <a:ext cx="1963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Latn-RS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Tennis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641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lver medal of our national team brings profit to Basketball Association  of Serbia - NewsEnglish - on B92.net">
            <a:extLst>
              <a:ext uri="{FF2B5EF4-FFF2-40B4-BE49-F238E27FC236}">
                <a16:creationId xmlns:a16="http://schemas.microsoft.com/office/drawing/2014/main" id="{BA776424-DE3B-40C8-B7EA-4E0AD547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591">
            <a:off x="5405793" y="3362056"/>
            <a:ext cx="4255924" cy="28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64274" y="273669"/>
            <a:ext cx="3504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sr-Latn-R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Basketball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63" y="133710"/>
            <a:ext cx="5055400" cy="336847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26" name="Picture 2" descr="Nuggets' Nikola Jokić Reportedly Won't Play for Serbia in 2023 FIBA World  Cup | News, Scores, Highlights, Stats, and Rumors | Bleacher Report">
            <a:extLst>
              <a:ext uri="{FF2B5EF4-FFF2-40B4-BE49-F238E27FC236}">
                <a16:creationId xmlns:a16="http://schemas.microsoft.com/office/drawing/2014/main" id="{74876DDA-7122-4DEC-94B7-89395894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525">
            <a:off x="659725" y="2034209"/>
            <a:ext cx="4657043" cy="32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97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6496" y="273669"/>
            <a:ext cx="3628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sr-Latn-R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Waterpolo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3" y="1960216"/>
            <a:ext cx="4818183" cy="320780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050" name="Picture 2" descr="Резултат слика за vaterpolo srbi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588" y="442481"/>
            <a:ext cx="4497460" cy="337309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родна сл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67" y="3342477"/>
            <a:ext cx="5008494" cy="334160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0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433">
            <a:off x="4066512" y="215180"/>
            <a:ext cx="5074603" cy="363468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r="10027"/>
          <a:stretch/>
        </p:blipFill>
        <p:spPr>
          <a:xfrm rot="266848">
            <a:off x="8987122" y="549443"/>
            <a:ext cx="2519047" cy="590537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903">
            <a:off x="2949655" y="3107246"/>
            <a:ext cx="4845539" cy="323193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747">
            <a:off x="396928" y="411911"/>
            <a:ext cx="4074233" cy="319827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8180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9B6C04-9AD5-4A9E-B91B-7BCC3DAE28A2}"/>
              </a:ext>
            </a:extLst>
          </p:cNvPr>
          <p:cNvSpPr/>
          <p:nvPr/>
        </p:nvSpPr>
        <p:spPr>
          <a:xfrm>
            <a:off x="-328829" y="227016"/>
            <a:ext cx="5544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sr-Latn-R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Education system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6D00F9-4CB8-4522-875F-A8C8EA215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9" y="1243674"/>
            <a:ext cx="3512158" cy="5258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0B0CBD-0757-45B1-A234-EB68DD6F9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60" y="1243674"/>
            <a:ext cx="8036330" cy="52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222788-337A-419A-B99B-826BBEB4861D}"/>
              </a:ext>
            </a:extLst>
          </p:cNvPr>
          <p:cNvSpPr/>
          <p:nvPr/>
        </p:nvSpPr>
        <p:spPr>
          <a:xfrm>
            <a:off x="-328829" y="227016"/>
            <a:ext cx="55447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sr-Latn-R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Education system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BDCBE3-426E-45BE-A081-DC2C66CD0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56" y="1314697"/>
            <a:ext cx="8573243" cy="3276884"/>
          </a:xfrm>
          <a:prstGeom prst="rect">
            <a:avLst/>
          </a:prstGeom>
        </p:spPr>
      </p:pic>
      <p:pic>
        <p:nvPicPr>
          <p:cNvPr id="4098" name="Picture 2" descr="https://upload.wikimedia.org/wikipedia/commons/thumb/1/1d/Belgrad_Universit%C3%A4t_Kolarac.JPG/220px-Belgrad_Universit%C3%A4t_Kolarac.JPG">
            <a:extLst>
              <a:ext uri="{FF2B5EF4-FFF2-40B4-BE49-F238E27FC236}">
                <a16:creationId xmlns:a16="http://schemas.microsoft.com/office/drawing/2014/main" id="{7266D099-1890-4A36-896A-51685E16C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9" y="4910509"/>
            <a:ext cx="2574861" cy="17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c/c7/Univerzitet_u_Novom_Sadu.jpg/220px-Univerzitet_u_Novom_Sadu.jpg">
            <a:extLst>
              <a:ext uri="{FF2B5EF4-FFF2-40B4-BE49-F238E27FC236}">
                <a16:creationId xmlns:a16="http://schemas.microsoft.com/office/drawing/2014/main" id="{ACC5A943-6896-47DF-8340-2A605166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15" y="4910509"/>
            <a:ext cx="3004069" cy="16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thumb/4/49/%D0%9D%D0%B8%D1%88_09.JPG/220px-%D0%9D%D0%B8%D1%88_09.JPG">
            <a:extLst>
              <a:ext uri="{FF2B5EF4-FFF2-40B4-BE49-F238E27FC236}">
                <a16:creationId xmlns:a16="http://schemas.microsoft.com/office/drawing/2014/main" id="{272EF7D1-0BE5-4195-9508-668EA57B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85" y="4910509"/>
            <a:ext cx="2534045" cy="16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9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82" y="3214396"/>
            <a:ext cx="1442421" cy="2805685"/>
          </a:xfrm>
          <a:prstGeom prst="rect">
            <a:avLst/>
          </a:prstGeom>
        </p:spPr>
      </p:pic>
      <p:pic>
        <p:nvPicPr>
          <p:cNvPr id="2052" name="Picture 4" descr="Spisak pozivnih brojeva u Srbiji – Wikipedija / Википедија">
            <a:extLst>
              <a:ext uri="{FF2B5EF4-FFF2-40B4-BE49-F238E27FC236}">
                <a16:creationId xmlns:a16="http://schemas.microsoft.com/office/drawing/2014/main" id="{299C7E8F-4EF6-48D5-A3B4-033DF94BB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3" r="27230"/>
          <a:stretch/>
        </p:blipFill>
        <p:spPr bwMode="auto">
          <a:xfrm>
            <a:off x="125262" y="948424"/>
            <a:ext cx="6270171" cy="49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14797-DBAF-4D78-9AB2-551F3D0D9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30" y="527180"/>
            <a:ext cx="3173248" cy="2113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9641-9BA2-46AE-9027-99B270F76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675" y="396418"/>
            <a:ext cx="1911799" cy="237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B3E05-6776-4C24-A93D-A16192F6F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" y="0"/>
            <a:ext cx="7750212" cy="15088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1CEEB66-682F-404B-8546-D196F55CD2D1}"/>
              </a:ext>
            </a:extLst>
          </p:cNvPr>
          <p:cNvGrpSpPr/>
          <p:nvPr/>
        </p:nvGrpSpPr>
        <p:grpSpPr>
          <a:xfrm>
            <a:off x="385393" y="1719269"/>
            <a:ext cx="11421213" cy="4868144"/>
            <a:chOff x="262109" y="1700608"/>
            <a:chExt cx="11421213" cy="48681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2FEC28-C775-4763-956B-49B8A001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109" y="1700608"/>
              <a:ext cx="2718282" cy="48681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FCAE89-B85B-44D1-88A1-ACEE75D0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0391" y="1700608"/>
              <a:ext cx="2744685" cy="48681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4C4315-3A99-4332-8F36-FB79ADECC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076" y="1700608"/>
              <a:ext cx="3161923" cy="48681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1D39A6-B905-47A6-AEE2-DD07A5B4B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999" y="1700608"/>
              <a:ext cx="2796323" cy="4868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9206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6B32F-6584-404D-AAE0-105530037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" y="0"/>
            <a:ext cx="7750212" cy="1508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99B56-195C-45FF-AD6C-6C6EA7E673E7}"/>
              </a:ext>
            </a:extLst>
          </p:cNvPr>
          <p:cNvSpPr txBox="1"/>
          <p:nvPr/>
        </p:nvSpPr>
        <p:spPr>
          <a:xfrm>
            <a:off x="3499619" y="1892729"/>
            <a:ext cx="41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sr-Latn-RS" sz="3600" dirty="0">
                <a:latin typeface="Comic Sans MS" panose="030F0702030302020204" pitchFamily="66" charset="0"/>
              </a:rPr>
              <a:t>Master studies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C2535E-BB32-4CF8-A4BB-2375E8AC0A3E}"/>
              </a:ext>
            </a:extLst>
          </p:cNvPr>
          <p:cNvSpPr txBox="1"/>
          <p:nvPr/>
        </p:nvSpPr>
        <p:spPr>
          <a:xfrm>
            <a:off x="2603239" y="3207785"/>
            <a:ext cx="8612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Spectrochemistry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Electrochemistry and Chemical kinetics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Biophysical chemistry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Environmental physical chemistry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Physical chemistry of materials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Radiochemistry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299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68C49B-EADD-4989-A042-798711515EE4}"/>
              </a:ext>
            </a:extLst>
          </p:cNvPr>
          <p:cNvSpPr txBox="1"/>
          <p:nvPr/>
        </p:nvSpPr>
        <p:spPr>
          <a:xfrm>
            <a:off x="4006580" y="1426326"/>
            <a:ext cx="3438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sr-Latn-RS" sz="3600" dirty="0">
                <a:latin typeface="Comic Sans MS" panose="030F0702030302020204" pitchFamily="66" charset="0"/>
              </a:rPr>
              <a:t>PhD studies 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ABEAF-D3C0-4C0E-AFDF-8199F7C6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72808" cy="12407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C2811C-56D3-4B8F-95B5-0B1624B5CF7B}"/>
              </a:ext>
            </a:extLst>
          </p:cNvPr>
          <p:cNvGrpSpPr/>
          <p:nvPr/>
        </p:nvGrpSpPr>
        <p:grpSpPr>
          <a:xfrm>
            <a:off x="594143" y="2444620"/>
            <a:ext cx="10988165" cy="3727581"/>
            <a:chOff x="594143" y="2444620"/>
            <a:chExt cx="10988165" cy="3727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AD2373-0906-4276-9721-3F36909EB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25"/>
            <a:stretch/>
          </p:blipFill>
          <p:spPr>
            <a:xfrm>
              <a:off x="594143" y="2444620"/>
              <a:ext cx="5486310" cy="372758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82ACE3-00E2-4B17-87DD-45FB31FFB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25"/>
            <a:stretch/>
          </p:blipFill>
          <p:spPr>
            <a:xfrm>
              <a:off x="6095999" y="2444621"/>
              <a:ext cx="5486309" cy="3727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979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DEEF2-F7BE-49AD-8683-FB84E1A5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01" y="18878"/>
            <a:ext cx="2987299" cy="8687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7C25C7-39F8-4704-953D-A8DD8663E7E1}"/>
              </a:ext>
            </a:extLst>
          </p:cNvPr>
          <p:cNvSpPr/>
          <p:nvPr/>
        </p:nvSpPr>
        <p:spPr>
          <a:xfrm>
            <a:off x="-416769" y="18878"/>
            <a:ext cx="94488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sr-Latn-RS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Vinča Institute of Nuclear Sciences 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20A64-A200-4AEA-9ACC-3D5C957AC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6" r="14461"/>
          <a:stretch/>
        </p:blipFill>
        <p:spPr>
          <a:xfrm>
            <a:off x="48195" y="798503"/>
            <a:ext cx="7920148" cy="3263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F0CD9-1D7D-45BB-8B50-B762517FD2A7}"/>
              </a:ext>
            </a:extLst>
          </p:cNvPr>
          <p:cNvSpPr txBox="1"/>
          <p:nvPr/>
        </p:nvSpPr>
        <p:spPr>
          <a:xfrm>
            <a:off x="8332235" y="1228397"/>
            <a:ext cx="35829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Founded in 1948.</a:t>
            </a:r>
          </a:p>
          <a:p>
            <a:pPr marL="380990" indent="-380990">
              <a:buFont typeface="Arial" pitchFamily="34" charset="0"/>
              <a:buChar char="•"/>
            </a:pPr>
            <a:endParaRPr lang="sr-Latn-RS" sz="2800" dirty="0">
              <a:latin typeface="Comic Sans MS" panose="030F0702030302020204" pitchFamily="66" charset="0"/>
            </a:endParaRPr>
          </a:p>
          <a:p>
            <a:pPr marL="380990" indent="-380990">
              <a:buFont typeface="Arial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Shortly</a:t>
            </a:r>
            <a:r>
              <a:rPr lang="sr-Latn-RS" sz="2800" dirty="0">
                <a:latin typeface="Comic Sans MS" panose="030F0702030302020204" pitchFamily="66" charset="0"/>
              </a:rPr>
              <a:t> after</a:t>
            </a:r>
            <a:r>
              <a:rPr lang="en-US" sz="2800" dirty="0">
                <a:latin typeface="Comic Sans MS" panose="030F0702030302020204" pitchFamily="66" charset="0"/>
              </a:rPr>
              <a:t>, the institute was dedicated to the realization of the state nuclear research program, which was completed in 1968.</a:t>
            </a:r>
          </a:p>
        </p:txBody>
      </p:sp>
      <p:sp>
        <p:nvSpPr>
          <p:cNvPr id="12" name="AutoShape 2" descr="Pyotr Leonidovich Kapitsa and Pavle Savić in September 1966 [2] | Download  Scientific Diagram">
            <a:extLst>
              <a:ext uri="{FF2B5EF4-FFF2-40B4-BE49-F238E27FC236}">
                <a16:creationId xmlns:a16="http://schemas.microsoft.com/office/drawing/2014/main" id="{A2CF24CE-D93B-486F-81B8-C5EB6BEDE5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912776" cy="19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Pyotr Leonidovich Kapitsa and Pavle Savić in September 1966 [2] | Download  Scientific Diagram">
            <a:extLst>
              <a:ext uri="{FF2B5EF4-FFF2-40B4-BE49-F238E27FC236}">
                <a16:creationId xmlns:a16="http://schemas.microsoft.com/office/drawing/2014/main" id="{A6E03D09-1993-4654-B6DF-A004315664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F7A05C-CC28-4DF0-8669-61F75F365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4" y="4297270"/>
            <a:ext cx="3122107" cy="2269722"/>
          </a:xfrm>
          <a:prstGeom prst="rect">
            <a:avLst/>
          </a:prstGeom>
        </p:spPr>
      </p:pic>
      <p:pic>
        <p:nvPicPr>
          <p:cNvPr id="6150" name="Picture 6" descr="Click to enlarge image Sipke.jpg">
            <a:extLst>
              <a:ext uri="{FF2B5EF4-FFF2-40B4-BE49-F238E27FC236}">
                <a16:creationId xmlns:a16="http://schemas.microsoft.com/office/drawing/2014/main" id="{6D62E207-61FB-4C8E-99E2-5573FF32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vin.bg.ac.rs/files/about-us/istorija-slike/Tehnecijum%20Slavko%20Milenkovic.jpg">
            <a:extLst>
              <a:ext uri="{FF2B5EF4-FFF2-40B4-BE49-F238E27FC236}">
                <a16:creationId xmlns:a16="http://schemas.microsoft.com/office/drawing/2014/main" id="{C372F341-27D0-4C9E-94DF-4EF5E7FC0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31" y="4297270"/>
            <a:ext cx="3203512" cy="226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8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1F7D5-7243-4EFF-B571-FFB68AB2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01" y="18878"/>
            <a:ext cx="2987299" cy="8687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025CF7-B3CB-4369-BE5C-10E8D3587685}"/>
              </a:ext>
            </a:extLst>
          </p:cNvPr>
          <p:cNvSpPr/>
          <p:nvPr/>
        </p:nvSpPr>
        <p:spPr>
          <a:xfrm>
            <a:off x="-416769" y="18878"/>
            <a:ext cx="94488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sr-Latn-RS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Vinča Institute of Nuclear Sciences 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EE236F-982B-4186-9240-4EC71807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9813"/>
            <a:ext cx="12192000" cy="2829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9D7EE-3DE3-4095-8544-6928DC2BA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9305"/>
            <a:ext cx="12192000" cy="27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5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AB044B-96D7-4135-8C4F-1F3081A5E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01" y="18878"/>
            <a:ext cx="2987299" cy="8687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CB076F-C3F4-49A7-A1DA-559DFF798588}"/>
              </a:ext>
            </a:extLst>
          </p:cNvPr>
          <p:cNvSpPr/>
          <p:nvPr/>
        </p:nvSpPr>
        <p:spPr>
          <a:xfrm>
            <a:off x="-416769" y="18878"/>
            <a:ext cx="94488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sr-Latn-RS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Vinča Institute of Nuclear Sciences 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94DA8-0D76-4499-8514-E1518C20B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"/>
          <a:stretch/>
        </p:blipFill>
        <p:spPr>
          <a:xfrm>
            <a:off x="37324" y="1025752"/>
            <a:ext cx="12111135" cy="2753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2FE6D-BF14-48D4-9B9C-31A9D1141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" y="3813720"/>
            <a:ext cx="9236240" cy="302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AB12E1-8E5B-45A3-811C-C84D07B3C5FA}"/>
              </a:ext>
            </a:extLst>
          </p:cNvPr>
          <p:cNvSpPr/>
          <p:nvPr/>
        </p:nvSpPr>
        <p:spPr>
          <a:xfrm>
            <a:off x="9600136" y="4957089"/>
            <a:ext cx="222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https://www.vin</a:t>
            </a:r>
            <a:r>
              <a:rPr lang="sr-Latn-RS" b="1" dirty="0"/>
              <a:t>ca</a:t>
            </a:r>
            <a:r>
              <a:rPr lang="en-US" b="1" dirty="0"/>
              <a:t>.</a:t>
            </a:r>
            <a:r>
              <a:rPr lang="sr-Latn-RS" b="1" dirty="0"/>
              <a:t>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7524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F3F897-041F-4CF3-BF18-FA453467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8" y="1232712"/>
            <a:ext cx="6142814" cy="2307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EE15F-7D72-4C03-9BBB-77095DFF7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01" y="18878"/>
            <a:ext cx="2987299" cy="8687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DF6180-43F4-499B-852B-72EFCF9C79C6}"/>
              </a:ext>
            </a:extLst>
          </p:cNvPr>
          <p:cNvSpPr/>
          <p:nvPr/>
        </p:nvSpPr>
        <p:spPr>
          <a:xfrm>
            <a:off x="-416769" y="18878"/>
            <a:ext cx="94488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sr-Latn-RS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Vinča Institute of Nuclear Sciences 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3BCE9-6B01-4ECF-9C52-147B34521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70" y="4145200"/>
            <a:ext cx="5803641" cy="2307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E6A097-2DEF-4AC6-8326-62A0A01A7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21" y="1172582"/>
            <a:ext cx="5331560" cy="2513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88D7A9-3CB1-49A0-BCD1-C18DFE54A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7" y="3685715"/>
            <a:ext cx="5108323" cy="29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36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1CF4A8-7A19-4F10-A55E-E45208756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01" y="18878"/>
            <a:ext cx="2987299" cy="8687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46ABFE-9C14-440A-9762-5179736820BD}"/>
              </a:ext>
            </a:extLst>
          </p:cNvPr>
          <p:cNvSpPr/>
          <p:nvPr/>
        </p:nvSpPr>
        <p:spPr>
          <a:xfrm>
            <a:off x="-416769" y="18878"/>
            <a:ext cx="94488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sr-Latn-RS" sz="4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Vinča Institute of Nuclear Sciences 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2307F-6660-4A3F-89DB-7F60C0EC0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" y="1834887"/>
            <a:ext cx="8523170" cy="4321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02A758-8398-4A8C-BB4D-0B592FF0514C}"/>
              </a:ext>
            </a:extLst>
          </p:cNvPr>
          <p:cNvSpPr txBox="1"/>
          <p:nvPr/>
        </p:nvSpPr>
        <p:spPr>
          <a:xfrm>
            <a:off x="8609043" y="1364350"/>
            <a:ext cx="35829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sr-Latn-RS" sz="2800" dirty="0">
                <a:latin typeface="Comic Sans MS" panose="030F0702030302020204" pitchFamily="66" charset="0"/>
              </a:rPr>
              <a:t>500 researchers</a:t>
            </a:r>
          </a:p>
          <a:p>
            <a:pPr marL="380990" indent="-380990">
              <a:buFont typeface="Arial" pitchFamily="34" charset="0"/>
              <a:buChar char="•"/>
            </a:pPr>
            <a:endParaRPr lang="sr-Latn-RS" sz="2800" dirty="0">
              <a:latin typeface="Comic Sans MS" panose="030F0702030302020204" pitchFamily="66" charset="0"/>
            </a:endParaRPr>
          </a:p>
          <a:p>
            <a:pPr marL="380990" indent="-380990">
              <a:buFont typeface="Arial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University of Stanford announced list of the most cited researchers in last year – 7 from Vinča Institute of Nuclear Sciences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18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vel to Serbi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74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533" y="332509"/>
            <a:ext cx="11114922" cy="624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95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FF0000"/>
            </a:gs>
            <a:gs pos="63000">
              <a:schemeClr val="accent1">
                <a:lumMod val="50000"/>
              </a:schemeClr>
            </a:gs>
            <a:gs pos="8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0922" y="3244918"/>
            <a:ext cx="7229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n>
                  <a:solidFill>
                    <a:schemeClr val="bg1"/>
                  </a:solidFill>
                </a:ln>
                <a:latin typeface="Comic Sans MS" panose="030F0702030302020204" pitchFamily="66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20853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6" y="1"/>
            <a:ext cx="48048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6002" y="724660"/>
            <a:ext cx="679599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Population: 6.8 million citizens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Area: </a:t>
            </a:r>
            <a:r>
              <a:rPr lang="en-GB" sz="2800" dirty="0">
                <a:latin typeface="Comic Sans MS" panose="030F0702030302020204" pitchFamily="66" charset="0"/>
              </a:rPr>
              <a:t>88.499</a:t>
            </a:r>
            <a:r>
              <a:rPr lang="sr-Latn-RS" sz="2800" baseline="30000" dirty="0"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km</a:t>
            </a:r>
            <a:r>
              <a:rPr lang="en-GB" sz="2800" baseline="30000" dirty="0">
                <a:latin typeface="Comic Sans MS" panose="030F0702030302020204" pitchFamily="66" charset="0"/>
              </a:rPr>
              <a:t>2</a:t>
            </a:r>
            <a:r>
              <a:rPr lang="sr-Latn-RS" sz="2800" dirty="0">
                <a:latin typeface="Comic Sans MS" panose="030F0702030302020204" pitchFamily="66" charset="0"/>
              </a:rPr>
              <a:t> (113. in the world)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Capital: Belgrade (1.4 milion)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Flat land and mountains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The biggest rivers Danube and Sava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5 National parks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Large numbers of lakes and rivers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Currency: Serbian dinar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Religion: Ortodox christianity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34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FF9BC3-A439-4F2D-89B1-F7C2D3063FEE}"/>
              </a:ext>
            </a:extLst>
          </p:cNvPr>
          <p:cNvSpPr/>
          <p:nvPr/>
        </p:nvSpPr>
        <p:spPr>
          <a:xfrm>
            <a:off x="4352444" y="215711"/>
            <a:ext cx="41107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4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Slavic tribes</a:t>
            </a:r>
            <a:endParaRPr lang="en-US" sz="4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8" name="Picture 4" descr="What triggered the Slavic migration? - Quora">
            <a:extLst>
              <a:ext uri="{FF2B5EF4-FFF2-40B4-BE49-F238E27FC236}">
                <a16:creationId xmlns:a16="http://schemas.microsoft.com/office/drawing/2014/main" id="{4656DA72-FB9F-43F4-AE3C-1E8FAB8FD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9" y="1362702"/>
            <a:ext cx="5065968" cy="481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28D1C-DB91-4002-BE34-A0E139ADF577}"/>
              </a:ext>
            </a:extLst>
          </p:cNvPr>
          <p:cNvSpPr txBox="1"/>
          <p:nvPr/>
        </p:nvSpPr>
        <p:spPr>
          <a:xfrm>
            <a:off x="5685251" y="2960942"/>
            <a:ext cx="66404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Migration of slavic tribes to the Balkans in 6th centrury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Latn-RS" sz="2800" dirty="0">
                <a:latin typeface="Comic Sans MS" panose="030F0702030302020204" pitchFamily="66" charset="0"/>
              </a:rPr>
              <a:t>South slavic</a:t>
            </a:r>
          </a:p>
        </p:txBody>
      </p:sp>
    </p:spTree>
    <p:extLst>
      <p:ext uri="{BB962C8B-B14F-4D97-AF65-F5344CB8AC3E}">
        <p14:creationId xmlns:p14="http://schemas.microsoft.com/office/powerpoint/2010/main" val="44240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7"/>
          <a:stretch/>
        </p:blipFill>
        <p:spPr>
          <a:xfrm>
            <a:off x="3785367" y="1016900"/>
            <a:ext cx="4617018" cy="546557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16" y="2490158"/>
            <a:ext cx="3100172" cy="425343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" y="185903"/>
            <a:ext cx="3125593" cy="431612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903273" y="5794"/>
            <a:ext cx="69492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4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Middle age Serbian state</a:t>
            </a:r>
            <a:endParaRPr lang="en-US" sz="4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25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7" y="354600"/>
            <a:ext cx="5093838" cy="513794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27">
            <a:off x="5870513" y="2494879"/>
            <a:ext cx="5734929" cy="370630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26" name="Picture 2" descr="Сродна сл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15">
            <a:off x="4542379" y="465848"/>
            <a:ext cx="3613952" cy="240930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31" y="504703"/>
            <a:ext cx="3995065" cy="199753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28" name="Picture 4" descr="Резултат слика за uzicka republi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431">
            <a:off x="624285" y="4472136"/>
            <a:ext cx="2013902" cy="208976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8927" y="354600"/>
            <a:ext cx="41107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4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SFR Yugoslavia</a:t>
            </a:r>
            <a:endParaRPr lang="en-US" sz="4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5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E5D4B"/>
              </a:clrFrom>
              <a:clrTo>
                <a:srgbClr val="5E5D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3" y="581344"/>
            <a:ext cx="4591507" cy="613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Ana\Desktop\srbija\1200px-Sveti_Jov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49" y="1160624"/>
            <a:ext cx="6366933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7F2AD6-13FA-424C-BED1-84F8D36AE2C8}"/>
              </a:ext>
            </a:extLst>
          </p:cNvPr>
          <p:cNvSpPr/>
          <p:nvPr/>
        </p:nvSpPr>
        <p:spPr>
          <a:xfrm>
            <a:off x="4903273" y="5794"/>
            <a:ext cx="69492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Latn-RS" sz="4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Tradition</a:t>
            </a:r>
            <a:endParaRPr lang="en-US" sz="4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4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like\4-sla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482600"/>
            <a:ext cx="6935407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slike\23622_sarme_l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63" y="482600"/>
            <a:ext cx="4621980" cy="270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slike\slava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3248480"/>
            <a:ext cx="4626044" cy="2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8139" y="5969001"/>
            <a:ext cx="11363047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There is not </a:t>
            </a:r>
            <a:r>
              <a:rPr lang="sr-Latn-R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slava</a:t>
            </a:r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” without “</a:t>
            </a:r>
            <a:r>
              <a:rPr lang="en-US" sz="48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sarma</a:t>
            </a:r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”!</a:t>
            </a:r>
          </a:p>
        </p:txBody>
      </p:sp>
    </p:spTree>
    <p:extLst>
      <p:ext uri="{BB962C8B-B14F-4D97-AF65-F5344CB8AC3E}">
        <p14:creationId xmlns:p14="http://schemas.microsoft.com/office/powerpoint/2010/main" val="207598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Ana\Desktop\srbija\Bp_EOhUCAAE5iz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84200"/>
            <a:ext cx="6299200" cy="419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35728"/>
            <a:ext cx="4775200" cy="638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9635" y="4981162"/>
            <a:ext cx="7211269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slatko+kafa+rakija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1183" y="6020164"/>
            <a:ext cx="5369632" cy="67710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Sweet+coffe+brandy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56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282</Words>
  <Application>Microsoft Office PowerPoint</Application>
  <PresentationFormat>Widescreen</PresentationFormat>
  <Paragraphs>67</Paragraphs>
  <Slides>29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Marko Gloginjic</dc:creator>
  <cp:lastModifiedBy>Marko</cp:lastModifiedBy>
  <cp:revision>86</cp:revision>
  <dcterms:created xsi:type="dcterms:W3CDTF">2017-09-19T21:11:15Z</dcterms:created>
  <dcterms:modified xsi:type="dcterms:W3CDTF">2023-11-01T02:17:42Z</dcterms:modified>
</cp:coreProperties>
</file>