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6B056-9C54-4331-A4FF-C846C0CE352E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77BEB-D36F-43E0-9862-065FC28310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94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691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351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29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0594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25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634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143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1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4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296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68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749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334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962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170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81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02-11-2023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AYSS-2023 Dubna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D03050-F9DD-407B-BFB4-CDEC38D3FD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10B5F5-5513-4B59-B6AA-358DC44AC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773C92-1C1B-4389-A0F6-38396ADC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540751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97F982-4B00-B8FF-785A-05C55577B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16" y="509883"/>
            <a:ext cx="6675215" cy="24009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Q&amp;A: Science and Education in India</a:t>
            </a:r>
            <a:endParaRPr lang="en-IN" sz="4000" dirty="0">
              <a:solidFill>
                <a:srgbClr val="FEFFFF"/>
              </a:solidFill>
            </a:endParaRPr>
          </a:p>
        </p:txBody>
      </p:sp>
      <p:pic>
        <p:nvPicPr>
          <p:cNvPr id="8" name="Picture 7" descr="A blue and orange atom symbol">
            <a:extLst>
              <a:ext uri="{FF2B5EF4-FFF2-40B4-BE49-F238E27FC236}">
                <a16:creationId xmlns:a16="http://schemas.microsoft.com/office/drawing/2014/main" id="{1564539E-E8F4-2692-10CC-00A3F9B49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" r="-1" b="21190"/>
          <a:stretch/>
        </p:blipFill>
        <p:spPr>
          <a:xfrm>
            <a:off x="7540749" y="-5534"/>
            <a:ext cx="4651250" cy="343176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1E3DF39-1BC9-A83D-050D-DC87955782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" r="-1" b="1589"/>
          <a:stretch/>
        </p:blipFill>
        <p:spPr>
          <a:xfrm>
            <a:off x="7540750" y="3426232"/>
            <a:ext cx="4651250" cy="3431768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A8D426-A9C5-455E-BF48-DE2916361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540749" y="3426234"/>
            <a:ext cx="4651251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23">
            <a:extLst>
              <a:ext uri="{FF2B5EF4-FFF2-40B4-BE49-F238E27FC236}">
                <a16:creationId xmlns:a16="http://schemas.microsoft.com/office/drawing/2014/main" id="{F2668A15-36E1-4989-84BC-BA74B2CD2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85F1BC-4B44-58DD-5810-1367A6974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8" y="5189400"/>
            <a:ext cx="6692953" cy="54426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EFFFF"/>
                </a:solidFill>
              </a:rPr>
              <a:t>Presented by Rishav Pandey,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EFFFF"/>
                </a:solidFill>
              </a:rPr>
              <a:t>Larsen and Toubro Limited,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EFFFF"/>
                </a:solidFill>
              </a:rPr>
              <a:t>Faridabad, India</a:t>
            </a:r>
            <a:endParaRPr lang="en-IN" sz="1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1AFFEA-9AB4-7DCA-E19C-DA0C56963C2A}"/>
              </a:ext>
            </a:extLst>
          </p:cNvPr>
          <p:cNvSpPr txBox="1"/>
          <p:nvPr/>
        </p:nvSpPr>
        <p:spPr>
          <a:xfrm>
            <a:off x="2733472" y="2782669"/>
            <a:ext cx="905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Beautiful places to visit in India</a:t>
            </a:r>
            <a:endParaRPr lang="en-IN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0C301-DDED-AF9D-3A1D-1D72E76A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1DCC4-5BB7-5FD4-2D11-9FBBD527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3C729-8764-F804-1F2B-77DE980F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182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08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7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8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9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9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09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9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9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9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9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09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0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0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0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0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0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0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310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3111" name="Rectangle 3110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BF8F21-FD71-4C87-41A6-3F9921E8C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" name="Freeform: Shape 3112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5E513C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957A1-30C5-0246-FDD3-4E46CE2D25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Agra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EC111-1FD1-B0DB-CE4B-4D1978D7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86153-8645-2DB0-CB47-0D131E6D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962C8-7904-6EA5-0C61-CB89BC8E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954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10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0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0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0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0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0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1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1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1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1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1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1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4117" name="Group 411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411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1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2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2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2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2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2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2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2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2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2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2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131" name="Rectangle 413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413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4135" name="Rectangle 4134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Lotus Temple, Delhi, India (Night Portrait) | This is night … | Flickr">
            <a:extLst>
              <a:ext uri="{FF2B5EF4-FFF2-40B4-BE49-F238E27FC236}">
                <a16:creationId xmlns:a16="http://schemas.microsoft.com/office/drawing/2014/main" id="{444AA4CC-33E5-2EFF-585A-568E42962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" name="Freeform: Shape 4136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643327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13C3F-B8F1-3D3B-BC01-09FF34D0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Delhi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8B04B-F718-60F0-D01D-C7453707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CC04A-0A75-2E6A-391E-83846318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04DE-05DA-1B62-4FCC-60A5AFA8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1029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128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29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30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31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3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33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3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3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3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3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3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39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141" name="Group 5140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142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43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44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4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46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47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48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49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50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51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52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53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155" name="Rectangle 515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515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5159" name="Rectangle 515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A large building with a white building and a white building with a dome with Harmandir Sahib in the background&#10;&#10;Description automatically generated">
            <a:extLst>
              <a:ext uri="{FF2B5EF4-FFF2-40B4-BE49-F238E27FC236}">
                <a16:creationId xmlns:a16="http://schemas.microsoft.com/office/drawing/2014/main" id="{7DB2B26B-216A-0184-3C52-F5D31C716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" name="Freeform: Shape 516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6E8D47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0ACA2-FA91-B048-1C2C-B378FE8C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FEFFFF"/>
                </a:solidFill>
              </a:rPr>
              <a:t>Golden Temple Amritsar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89956-747C-80DD-5C22-AF39A6DB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3094E-537C-19DE-D959-8B2EF79B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5B0C7-AB95-9521-EF44-93FBCB1D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5594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15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5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5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5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5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5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5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5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6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6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6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6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6165" name="Group 616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16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6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6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6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7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7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7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7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7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7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7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7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179" name="Rectangle 617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618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6183" name="Rectangle 6182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A city in a valley with mountains in the background&#10;&#10;Description automatically generated">
            <a:extLst>
              <a:ext uri="{FF2B5EF4-FFF2-40B4-BE49-F238E27FC236}">
                <a16:creationId xmlns:a16="http://schemas.microsoft.com/office/drawing/2014/main" id="{51A67A3D-FEA0-4443-AEC8-681F1C23D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5" name="Freeform: Shape 6184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1F7580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145E3-F914-BFD8-C4F9-25EC20AC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Manali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61254-B3A5-A2BC-8A5C-FCA84BF6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A83EF-2CDA-3468-A082-4591FCA7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C451F-ECDB-154C-A162-16A95B0B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2538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17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7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7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7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8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8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8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8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8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8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8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8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7189" name="Group 718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19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9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9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9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9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9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9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9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9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9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20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20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7203" name="Rectangle 720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720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7207" name="Rectangle 7206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F029E46-D360-1367-AB87-157C7404F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9" name="Freeform: Shape 7208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5D7388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8C24F-742F-6171-D13F-4E4ED6B4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Kashmir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77DD5-E41A-DD7C-1639-70FB1F78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EEEB8-A0DF-B13A-4B35-FCB89E11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53C8D-0310-CDB9-B690-3860725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689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20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0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0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0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0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0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0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0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0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0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213" name="Group 821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21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8227" name="Rectangle 822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22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8231" name="Rectangle 8230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Beauty of Night Varanasi Ghats">
            <a:extLst>
              <a:ext uri="{FF2B5EF4-FFF2-40B4-BE49-F238E27FC236}">
                <a16:creationId xmlns:a16="http://schemas.microsoft.com/office/drawing/2014/main" id="{E7C0C694-9C65-8F7D-9FA0-11584BE8F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0" b="126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3" name="Freeform: Shape 8232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5A3A45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23CE1-4D8C-6731-8D73-9B2D362F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Varanasi</a:t>
            </a:r>
          </a:p>
        </p:txBody>
      </p:sp>
      <p:pic>
        <p:nvPicPr>
          <p:cNvPr id="8196" name="Picture 4" descr="Beauty of Night Varanasi Ghats">
            <a:extLst>
              <a:ext uri="{FF2B5EF4-FFF2-40B4-BE49-F238E27FC236}">
                <a16:creationId xmlns:a16="http://schemas.microsoft.com/office/drawing/2014/main" id="{475C6A91-2912-E728-0BB5-4BC696C04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0"/>
            <a:ext cx="974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009EF-9612-CF00-C969-848A42F7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91D69-6290-18CC-6F21-F743D14F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87136-2F68-134F-7D61-CC14902D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6711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3" name="Group 922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22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2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2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2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2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2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3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3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3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3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3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3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9237" name="Group 923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23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3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4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4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4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4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4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4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4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4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4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4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251" name="Rectangle 925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925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9255" name="Rectangle 9254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A building on a hill with flags&#10;&#10;Description automatically generated">
            <a:extLst>
              <a:ext uri="{FF2B5EF4-FFF2-40B4-BE49-F238E27FC236}">
                <a16:creationId xmlns:a16="http://schemas.microsoft.com/office/drawing/2014/main" id="{57D8DDE1-B1E7-3CA3-9950-01A5CB66A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7" name="Freeform: Shape 9256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42666C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E1FDB-1428-3772-50B3-B6237E26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Leh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838A4-AAE6-0176-4C49-C86C9B2A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DABD9-FB67-4D71-D836-A6E503A9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1BBF1-45B7-6CD2-CE0F-1AC2DFDC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902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7" name="Group 10246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248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49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50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51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5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53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5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5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5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5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5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59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0261" name="Group 10260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262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63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64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6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66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67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68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69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70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71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72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73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0275" name="Rectangle 1027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027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10279" name="Rectangle 1027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A green hills with trees and clouds&#10;&#10;Description automatically generated with medium confidence">
            <a:extLst>
              <a:ext uri="{FF2B5EF4-FFF2-40B4-BE49-F238E27FC236}">
                <a16:creationId xmlns:a16="http://schemas.microsoft.com/office/drawing/2014/main" id="{4B955283-BD22-897B-3F16-FF31FF3CD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1" name="Freeform: Shape 1028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554A36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33713-98F9-9904-DE6B-3EF203B8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Meghalaya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031CC-E2AC-FF0C-78D3-A30BC55C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8F1B4-EF5C-D2A2-6FF3-05826485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7875E-3AF2-EF5F-AA3E-B389EB6E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6008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1" name="Group 112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2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1285" name="Group 112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2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2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299" name="Rectangle 112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130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11303" name="Rectangle 11302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A beach with a boat and palm trees&#10;&#10;Description automatically generated">
            <a:extLst>
              <a:ext uri="{FF2B5EF4-FFF2-40B4-BE49-F238E27FC236}">
                <a16:creationId xmlns:a16="http://schemas.microsoft.com/office/drawing/2014/main" id="{58097692-02EE-2DE2-D4D2-3A6FDE850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05" name="Freeform: Shape 11304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703C50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67A53-6310-9560-BB5B-99A181AA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Goa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12A1B-631A-471E-64BD-0DEB2891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55F7F-9182-4F52-D886-6044253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B45DB-D131-AC02-11EB-9784081A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275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EE1F4-50F2-EFFE-DE58-35FDAB44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0213"/>
          </a:xfrm>
        </p:spPr>
        <p:txBody>
          <a:bodyPr>
            <a:normAutofit/>
          </a:bodyPr>
          <a:lstStyle/>
          <a:p>
            <a:r>
              <a:rPr lang="en-US" sz="3200" dirty="0"/>
              <a:t>My Institute: Jabalpur Engineering College</a:t>
            </a:r>
            <a:endParaRPr lang="en-IN" sz="3200" dirty="0"/>
          </a:p>
        </p:txBody>
      </p:sp>
      <p:pic>
        <p:nvPicPr>
          <p:cNvPr id="5" name="Content Placeholder 4" descr="A white building with trees in front">
            <a:extLst>
              <a:ext uri="{FF2B5EF4-FFF2-40B4-BE49-F238E27FC236}">
                <a16:creationId xmlns:a16="http://schemas.microsoft.com/office/drawing/2014/main" id="{164C2C92-6E2B-9C46-C64B-65CB75E81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49" y="1859946"/>
            <a:ext cx="8915400" cy="4270491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30394-05B5-2534-8468-13B43D9B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83F69-0124-2E63-3DCE-9E95F129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AYSS-2023 Dubna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902E8-E374-F729-BAEB-3437C33F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4757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Group 1229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29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29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29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29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0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309" name="Group 1230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31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2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2323" name="Rectangle 1232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23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12327" name="Rectangle 12326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Boats on the grass under a tree&#10;&#10;Description automatically generated">
            <a:extLst>
              <a:ext uri="{FF2B5EF4-FFF2-40B4-BE49-F238E27FC236}">
                <a16:creationId xmlns:a16="http://schemas.microsoft.com/office/drawing/2014/main" id="{D2D92FEE-89CE-77BC-874B-1C29350E1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9" name="Freeform: Shape 12328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5E7640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3A9FC-8908-632F-3EC3-BCCB8D28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Alleppey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90919-356C-AE60-356C-7F5D632A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5DAC0-CF8F-D540-1635-A65949A0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BDDFC-C606-2EF1-81D0-3977D807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3215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32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2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2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2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2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2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2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2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2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2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333" name="Group 1333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333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3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4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4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4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4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4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34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3347" name="Rectangle 1334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334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13351" name="Rectangle 13350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Mysore Palace with a lot of flowers&#10;&#10;Description automatically generated">
            <a:extLst>
              <a:ext uri="{FF2B5EF4-FFF2-40B4-BE49-F238E27FC236}">
                <a16:creationId xmlns:a16="http://schemas.microsoft.com/office/drawing/2014/main" id="{84B57498-2506-0A2C-E7C9-239A5FEC6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3" name="Freeform: Shape 13352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445331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7A7D1-4020-80F0-5269-36EDCD3F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Mysore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E1122-B215-2BB3-CC63-97C29440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9514D-AE7C-E7CA-DF9B-4FC72F59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E06C-1945-CCA1-990A-D1B2D9B9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6272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1434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34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4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4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4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4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4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5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5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5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5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5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5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357" name="Group 1435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435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5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6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6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6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6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6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6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6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6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6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36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4371" name="Rectangle 1437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437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14375" name="Rectangle 14374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A multi-colored building with birds flying in the sky&#10;&#10;Description automatically generated">
            <a:extLst>
              <a:ext uri="{FF2B5EF4-FFF2-40B4-BE49-F238E27FC236}">
                <a16:creationId xmlns:a16="http://schemas.microsoft.com/office/drawing/2014/main" id="{993E5830-F175-3A93-17EF-9789A0DD8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7" name="Freeform: Shape 14376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3B5737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20184-20B8-D26E-51E5-8865A669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FEFFFF"/>
                </a:solidFill>
              </a:rPr>
              <a:t>Meenakshi Temple, Madurai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713E6-8DDB-B37B-8295-25A58380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85CFD-1D97-A1A6-95F3-CC81F909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0081E-FEB1-9804-4FF0-B29DAD80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071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7" name="Group 15366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368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69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70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71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7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73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7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7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7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7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7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79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381" name="Group 15380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382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83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84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8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86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87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88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89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90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91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92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93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5395" name="Rectangle 1539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539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15399" name="Rectangle 1539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 descr="24 Places To Visit In Rameshwaram On A Calming 2023 Trip (With Photos)">
            <a:extLst>
              <a:ext uri="{FF2B5EF4-FFF2-40B4-BE49-F238E27FC236}">
                <a16:creationId xmlns:a16="http://schemas.microsoft.com/office/drawing/2014/main" id="{BC619A37-A599-5EEB-F5A5-FEDAAA40C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01" name="Freeform: Shape 1540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4C632F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33EA4-CA60-E456-E224-A5F25296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889218"/>
            <a:ext cx="5478432" cy="1032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Rameshwaram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F5E49-6AE5-6247-69B8-E5430017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81A73-8226-9435-6FAA-ED844181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BFFC3-502A-C347-A194-FBFBF3EB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4536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1" name="Group 1639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639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39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39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39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39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39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39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39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0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0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0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0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6405" name="Group 1640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640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0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0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0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1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1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1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1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1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1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1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41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6419" name="Rectangle 1641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642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pic>
        <p:nvPicPr>
          <p:cNvPr id="16386" name="Picture 2" descr="Famous Dishes from Different States Of India - Top 29 Indian Dishes">
            <a:extLst>
              <a:ext uri="{FF2B5EF4-FFF2-40B4-BE49-F238E27FC236}">
                <a16:creationId xmlns:a16="http://schemas.microsoft.com/office/drawing/2014/main" id="{B7DE34A6-7A2D-FB76-4825-6758A4BDA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84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11432-0DE3-7A13-5C72-6397622A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3FD57C-D955-A5AE-5B9F-5EF197D2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3AA02-1CB7-3288-5CD4-70CFBF68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985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Most Famous and Delicious Food Recipes (Varieties) in South India">
            <a:extLst>
              <a:ext uri="{FF2B5EF4-FFF2-40B4-BE49-F238E27FC236}">
                <a16:creationId xmlns:a16="http://schemas.microsoft.com/office/drawing/2014/main" id="{875B1351-1605-33F0-6BA7-C6292E756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9322" b="3"/>
          <a:stretch/>
        </p:blipFill>
        <p:spPr bwMode="auto">
          <a:xfrm>
            <a:off x="4166505" y="10"/>
            <a:ext cx="4444096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ndian Foods | Popular Indian Dishes for 2023 | Cozymeal">
            <a:extLst>
              <a:ext uri="{FF2B5EF4-FFF2-40B4-BE49-F238E27FC236}">
                <a16:creationId xmlns:a16="http://schemas.microsoft.com/office/drawing/2014/main" id="{8F1D2354-F7E8-9FA9-C407-647476935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1" r="2" b="24090"/>
          <a:stretch/>
        </p:blipFill>
        <p:spPr bwMode="auto">
          <a:xfrm>
            <a:off x="-1" y="3790950"/>
            <a:ext cx="8305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5" name="Freeform: Shape 17424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20" name="Picture 12" descr="variety of food - Picture of Out of India Indian Restaurant, Da'an -  Tripadvisor">
            <a:extLst>
              <a:ext uri="{FF2B5EF4-FFF2-40B4-BE49-F238E27FC236}">
                <a16:creationId xmlns:a16="http://schemas.microsoft.com/office/drawing/2014/main" id="{05AE4B54-5152-179F-A1DF-6E22AC8F8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r="16267" b="-1"/>
          <a:stretch/>
        </p:blipFill>
        <p:spPr bwMode="auto"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0" name="Freeform: Shape 17429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8" name="Picture 10" descr="Varieties of Indian Cuisine | SAGMart">
            <a:extLst>
              <a:ext uri="{FF2B5EF4-FFF2-40B4-BE49-F238E27FC236}">
                <a16:creationId xmlns:a16="http://schemas.microsoft.com/office/drawing/2014/main" id="{50E9872A-3155-FA0B-C5B7-4653C26AF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r="1001"/>
          <a:stretch/>
        </p:blipFill>
        <p:spPr bwMode="auto"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9" name="Oval 17428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0" name="Picture 2" descr="Top 10 Indian Dishes for Tourists to Try While Traveling to India">
            <a:extLst>
              <a:ext uri="{FF2B5EF4-FFF2-40B4-BE49-F238E27FC236}">
                <a16:creationId xmlns:a16="http://schemas.microsoft.com/office/drawing/2014/main" id="{2DD81434-55BE-AF65-A9F2-826666C1A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2" r="12669" b="1"/>
          <a:stretch/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31" name="Freeform: Shape 17430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414" name="Picture 6" descr="A to Z Indian Food List | Ultimate List of Popular Indian Dishes">
            <a:extLst>
              <a:ext uri="{FF2B5EF4-FFF2-40B4-BE49-F238E27FC236}">
                <a16:creationId xmlns:a16="http://schemas.microsoft.com/office/drawing/2014/main" id="{76A6B79D-7608-686A-69A9-85C1F2D83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506" b="1"/>
          <a:stretch/>
        </p:blipFill>
        <p:spPr bwMode="auto"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A7799-C4B9-68D4-E81A-B3AFF238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0B181-D431-CD77-678E-8F58DED9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CBE4D-542F-CA76-9B56-DBD205A2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7069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369BE0-4A07-3240-7AC2-A48DDAAD649E}"/>
              </a:ext>
            </a:extLst>
          </p:cNvPr>
          <p:cNvSpPr txBox="1"/>
          <p:nvPr/>
        </p:nvSpPr>
        <p:spPr>
          <a:xfrm>
            <a:off x="1475362" y="2889116"/>
            <a:ext cx="9241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0" i="0">
                <a:solidFill>
                  <a:srgbClr val="4D5156"/>
                </a:solidFill>
                <a:effectLst/>
                <a:latin typeface="Algerian" panose="04020705040A02060702" pitchFamily="82" charset="0"/>
              </a:rPr>
              <a:t>Vasudhaiva Kutumbakam</a:t>
            </a:r>
            <a:endParaRPr lang="en-IN" sz="4000" dirty="0">
              <a:latin typeface="Algerian" panose="04020705040A0206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07B21-6966-F069-EAFE-6EF57A53684A}"/>
              </a:ext>
            </a:extLst>
          </p:cNvPr>
          <p:cNvSpPr txBox="1"/>
          <p:nvPr/>
        </p:nvSpPr>
        <p:spPr>
          <a:xfrm>
            <a:off x="6702357" y="3784060"/>
            <a:ext cx="420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The world is </a:t>
            </a:r>
            <a:r>
              <a:rPr lang="en-US" b="1" dirty="0"/>
              <a:t>one</a:t>
            </a:r>
            <a:r>
              <a:rPr lang="en-US" dirty="0"/>
              <a:t> family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9D048-E873-33C1-9961-EC8500E5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A1946-A669-ECD8-6240-60C27669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55B7C-8933-5C81-9BED-215470EA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34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AB0260-B712-A867-7A8B-CF98A404481E}"/>
              </a:ext>
            </a:extLst>
          </p:cNvPr>
          <p:cNvSpPr txBox="1"/>
          <p:nvPr/>
        </p:nvSpPr>
        <p:spPr>
          <a:xfrm>
            <a:off x="1926077" y="408562"/>
            <a:ext cx="9902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+mj-lt"/>
              </a:rPr>
              <a:t>Jabalpur Engineering College</a:t>
            </a: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 (</a:t>
            </a:r>
            <a:r>
              <a:rPr lang="en-US" b="1" i="0" dirty="0">
                <a:solidFill>
                  <a:srgbClr val="202122"/>
                </a:solidFill>
                <a:effectLst/>
                <a:latin typeface="+mj-lt"/>
              </a:rPr>
              <a:t>JEC</a:t>
            </a: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) is an institute located in </a:t>
            </a:r>
            <a:r>
              <a:rPr lang="en-US" b="0" i="0" u="none" strike="noStrike" dirty="0">
                <a:effectLst/>
                <a:latin typeface="+mj-lt"/>
              </a:rPr>
              <a:t>Jabalpur</a:t>
            </a: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, Madhya Pradesh, India. It is the oldest technical institution in central India and the 15th-oldest in India. It is the first institute of India to have started the Electronics &amp; Telecommunication engineering education in the country, and also the last educational institution to be set up by the British in India.</a:t>
            </a:r>
            <a:endParaRPr lang="en-IN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3FB54-2A80-C9C9-360D-BC5352A78F05}"/>
              </a:ext>
            </a:extLst>
          </p:cNvPr>
          <p:cNvSpPr txBox="1"/>
          <p:nvPr/>
        </p:nvSpPr>
        <p:spPr>
          <a:xfrm>
            <a:off x="1926076" y="2007211"/>
            <a:ext cx="9902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Departments:</a:t>
            </a:r>
          </a:p>
          <a:p>
            <a:endParaRPr lang="en-US" dirty="0"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Artificial Intelligence</a:t>
            </a:r>
            <a:r>
              <a:rPr lang="en-US" b="0" i="0" dirty="0">
                <a:effectLst/>
                <a:latin typeface="+mj-lt"/>
              </a:rPr>
              <a:t> &amp; </a:t>
            </a:r>
            <a:r>
              <a:rPr lang="en-US" b="0" i="0" u="none" strike="noStrike" dirty="0">
                <a:effectLst/>
                <a:latin typeface="+mj-lt"/>
              </a:rPr>
              <a:t>Data Science</a:t>
            </a:r>
            <a:endParaRPr lang="en-US" b="0" i="0" dirty="0">
              <a:effectLst/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Mechatronics Engineering</a:t>
            </a:r>
            <a:endParaRPr lang="en-US" b="0" i="0" dirty="0">
              <a:effectLst/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Civil Engineering</a:t>
            </a:r>
            <a:endParaRPr lang="en-US" b="0" i="0" dirty="0">
              <a:effectLst/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Electrical Engineering</a:t>
            </a:r>
            <a:endParaRPr lang="en-US" b="0" i="0" dirty="0">
              <a:effectLst/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Mechanical Engineering</a:t>
            </a:r>
            <a:endParaRPr lang="en-US" b="0" i="0" dirty="0">
              <a:effectLst/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Electronics &amp; Telecommunications</a:t>
            </a:r>
            <a:endParaRPr lang="en-US" b="0" i="0" dirty="0">
              <a:effectLst/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Department of Applied Chemistry</a:t>
            </a:r>
            <a:endParaRPr lang="en-US" b="0" i="0" dirty="0">
              <a:effectLst/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Department of Applied Mathematics</a:t>
            </a:r>
            <a:endParaRPr lang="en-US" b="0" i="0" dirty="0">
              <a:effectLst/>
              <a:latin typeface="+mj-lt"/>
            </a:endParaRPr>
          </a:p>
          <a:p>
            <a:endParaRPr lang="en-US" dirty="0"/>
          </a:p>
          <a:p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9FD86-9A17-0512-18CF-2ED38975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DB673-B71D-CC28-FD21-85C919B8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AYSS-2023 Dubna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71EE8-E843-B94C-7ED5-E4072A25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3</a:t>
            </a:fld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9D144-5D9B-7B98-46DA-1F3D718EE1D7}"/>
              </a:ext>
            </a:extLst>
          </p:cNvPr>
          <p:cNvSpPr txBox="1"/>
          <p:nvPr/>
        </p:nvSpPr>
        <p:spPr>
          <a:xfrm>
            <a:off x="6855582" y="2007211"/>
            <a:ext cx="38910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Computer Science &amp; Engineering</a:t>
            </a:r>
            <a:endParaRPr lang="en-US" b="0" i="0" dirty="0">
              <a:effectLst/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Information Technology</a:t>
            </a:r>
            <a:endParaRPr lang="en-US" b="0" i="0" dirty="0">
              <a:effectLst/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Industrial &amp; Production Engineering</a:t>
            </a:r>
            <a:endParaRPr lang="en-US" b="0" i="0" dirty="0">
              <a:effectLst/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Department of Humanities</a:t>
            </a:r>
            <a:endParaRPr lang="en-US" b="0" i="0" dirty="0">
              <a:effectLst/>
              <a:latin typeface="+mj-lt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+mj-lt"/>
              </a:rPr>
              <a:t>Department of Applied Physics</a:t>
            </a:r>
            <a:endParaRPr lang="en-US" b="0" i="0" dirty="0">
              <a:effectLst/>
              <a:latin typeface="+mj-lt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845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D37335-760B-A83B-4B69-58CDD476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7855"/>
          </a:xfrm>
        </p:spPr>
        <p:txBody>
          <a:bodyPr/>
          <a:lstStyle/>
          <a:p>
            <a:r>
              <a:rPr lang="en-US" dirty="0"/>
              <a:t>Ongoing Projects: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FFD33E-8DEC-CEAF-587E-0597A4927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724757"/>
            <a:ext cx="8915400" cy="4400474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CORE (Centre of Relevance &amp; Excellence) by TIFAC (Department of Science &amp; Technology, Govt. of India)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CIIILP (Canada-India Institute Industry Linkage Project)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Indo-Italian Research project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DSP Lab, Texas Instruments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Sun Microsystems Training Centre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Cisco Regional Academy of Networking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+mj-lt"/>
              </a:rPr>
              <a:t>Programme</a:t>
            </a:r>
            <a:endParaRPr lang="en-US" b="0" i="0" dirty="0">
              <a:solidFill>
                <a:srgbClr val="202122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Centre for National &amp; Academic Networking for Continuing Education with AICTE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Renewable Energy Park – Govt. of India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Centre of Fuzzy Logic System by Govt. of India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02122"/>
                </a:solidFill>
                <a:effectLst/>
                <a:latin typeface="+mj-lt"/>
              </a:rPr>
              <a:t>Microzonation</a:t>
            </a: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 of selected cities of India by Geological Survey of India</a:t>
            </a:r>
          </a:p>
          <a:p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38EBFC-E613-D7F9-ECF8-ADC5D73C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3186-918D-10C1-8236-98E32E55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5FC4E-99D6-31BB-1462-DC28BE0A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68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60256A-42D4-A2F3-58D9-6AF1FDD2D51D}"/>
              </a:ext>
            </a:extLst>
          </p:cNvPr>
          <p:cNvSpPr txBox="1"/>
          <p:nvPr/>
        </p:nvSpPr>
        <p:spPr>
          <a:xfrm>
            <a:off x="1984442" y="1021404"/>
            <a:ext cx="98249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STA (State Technical Agency) and Remote Sensing Centre of Prime Minister's Rural Road Project – Govt. of India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Research Project of Robotics &amp; Manufacturing, Ministry of Science &amp; Technology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Software Technology Park of India, 2 MBPS HSDC Node, Ministry of Information Technology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Fuller Energy Awards (State level) Selection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M.P. Chamber consultancy clinic of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+mj-lt"/>
              </a:rPr>
              <a:t>Katni</a:t>
            </a: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 with MPCON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Mini Tool Room, Ministry of Commerce &amp; Industries, Government of India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ERNET- AICTE Facility for Distance Learning &amp; Digital Library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Remote Sensing Resource Centre, Indian Space Research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+mj-lt"/>
              </a:rPr>
              <a:t>Organisation</a:t>
            </a: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 (ISRO)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MOUs signed with national &amp; international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+mj-lt"/>
              </a:rPr>
              <a:t>organisations</a:t>
            </a:r>
            <a:r>
              <a:rPr lang="en-US" b="0" i="0" dirty="0">
                <a:solidFill>
                  <a:srgbClr val="202122"/>
                </a:solidFill>
                <a:effectLst/>
                <a:latin typeface="+mj-lt"/>
              </a:rPr>
              <a:t> e.g. Infosys, Wipro, TCS, IBM, Cisco etc., for promoting training of students.</a:t>
            </a:r>
          </a:p>
          <a:p>
            <a:endParaRPr lang="en-IN" dirty="0"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BDD77-5FD1-DE42-7F44-8A437CF1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0F72F-0A4E-84D3-789F-A2699D8B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8317-0CB6-96A6-1B87-C5B7EBAE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28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F4B8E-73CF-B756-8596-B5E7FD84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 sz="3300"/>
              <a:t>Research and Development in India</a:t>
            </a:r>
            <a:endParaRPr lang="en-IN" sz="330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D00D3-4D21-4F45-0E59-0A6D09409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21416"/>
                </a:solidFill>
                <a:effectLst/>
                <a:latin typeface="+mj-lt"/>
              </a:rPr>
              <a:t>Indian Space Research </a:t>
            </a:r>
            <a:r>
              <a:rPr lang="en-US" b="0" i="0" dirty="0" err="1">
                <a:solidFill>
                  <a:srgbClr val="121416"/>
                </a:solidFill>
                <a:effectLst/>
                <a:latin typeface="+mj-lt"/>
              </a:rPr>
              <a:t>Organisation</a:t>
            </a:r>
            <a:r>
              <a:rPr lang="en-US" b="0" i="0" dirty="0">
                <a:solidFill>
                  <a:srgbClr val="121416"/>
                </a:solidFill>
                <a:effectLst/>
                <a:latin typeface="+mj-lt"/>
              </a:rPr>
              <a:t> (ISRO)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21416"/>
                </a:solidFill>
                <a:effectLst/>
                <a:latin typeface="+mj-lt"/>
              </a:rPr>
              <a:t>Council of Scientific and Industrial Research (CSIR)</a:t>
            </a:r>
          </a:p>
          <a:p>
            <a:pPr algn="l">
              <a:buFont typeface="+mj-lt"/>
              <a:buAutoNum type="arabicPeriod"/>
            </a:pPr>
            <a:r>
              <a:rPr lang="en-US" b="0" i="0" dirty="0" err="1">
                <a:solidFill>
                  <a:srgbClr val="121416"/>
                </a:solidFill>
                <a:effectLst/>
                <a:latin typeface="+mj-lt"/>
              </a:rPr>
              <a:t>Defence</a:t>
            </a:r>
            <a:r>
              <a:rPr lang="en-US" b="0" i="0" dirty="0">
                <a:solidFill>
                  <a:srgbClr val="121416"/>
                </a:solidFill>
                <a:effectLst/>
                <a:latin typeface="+mj-lt"/>
              </a:rPr>
              <a:t> Research and Development Organization (DRDO)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21416"/>
                </a:solidFill>
                <a:effectLst/>
                <a:latin typeface="+mj-lt"/>
              </a:rPr>
              <a:t>Indian Council of Medical Research (ICMR)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21416"/>
                </a:solidFill>
                <a:effectLst/>
                <a:latin typeface="+mj-lt"/>
              </a:rPr>
              <a:t>Bhabha Atomic Research Centre (BARC)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21416"/>
                </a:solidFill>
                <a:effectLst/>
                <a:latin typeface="+mj-lt"/>
              </a:rPr>
              <a:t>Indian Council of Agricultural Research (ICAR)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21416"/>
                </a:solidFill>
                <a:effectLst/>
                <a:latin typeface="+mj-lt"/>
              </a:rPr>
              <a:t>Tata Institute of Fundamental Research (TIFR)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21416"/>
                </a:solidFill>
                <a:effectLst/>
                <a:latin typeface="+mj-lt"/>
              </a:rPr>
              <a:t>National Innovation Foundation (NIF)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21416"/>
                </a:solidFill>
                <a:effectLst/>
                <a:latin typeface="+mj-lt"/>
              </a:rPr>
              <a:t>National Research Development Corporation (NRDC)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21416"/>
                </a:solidFill>
                <a:effectLst/>
                <a:latin typeface="+mj-lt"/>
              </a:rPr>
              <a:t> National Institute of Biomedical Genomics (NIBMG)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A5E6A-1739-F51A-0B11-2A705044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EB861-1F05-3E41-7BFC-48AE7C72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C70DB-EDD3-F50D-55CE-40E0AAF9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2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B24228-F297-5A7B-83D3-833F4843128B}"/>
              </a:ext>
            </a:extLst>
          </p:cNvPr>
          <p:cNvSpPr txBox="1"/>
          <p:nvPr/>
        </p:nvSpPr>
        <p:spPr>
          <a:xfrm>
            <a:off x="2276272" y="1498060"/>
            <a:ext cx="97860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IN" b="0" i="0" dirty="0">
                <a:solidFill>
                  <a:srgbClr val="000000"/>
                </a:solidFill>
                <a:effectLst/>
                <a:latin typeface="+mj-lt"/>
              </a:rPr>
              <a:t>1) Indian Institute of Science - Bengaluru - Karnataka</a:t>
            </a:r>
          </a:p>
          <a:p>
            <a:pPr algn="l" rtl="0">
              <a:lnSpc>
                <a:spcPct val="150000"/>
              </a:lnSpc>
            </a:pPr>
            <a:r>
              <a:rPr lang="en-IN" b="0" i="0" dirty="0">
                <a:solidFill>
                  <a:srgbClr val="000000"/>
                </a:solidFill>
                <a:effectLst/>
                <a:latin typeface="+mj-lt"/>
              </a:rPr>
              <a:t>2) Indian Institute of Technology Madras - Chennai - Tamil Nadu</a:t>
            </a:r>
          </a:p>
          <a:p>
            <a:pPr algn="l" rtl="0">
              <a:lnSpc>
                <a:spcPct val="150000"/>
              </a:lnSpc>
            </a:pPr>
            <a:r>
              <a:rPr lang="en-IN" b="0" i="0" dirty="0">
                <a:solidFill>
                  <a:srgbClr val="000000"/>
                </a:solidFill>
                <a:effectLst/>
                <a:latin typeface="+mj-lt"/>
              </a:rPr>
              <a:t>3) Indian Institute of Technology Delhi - New Delhi - Delhi</a:t>
            </a:r>
          </a:p>
          <a:p>
            <a:pPr algn="l" rtl="0">
              <a:lnSpc>
                <a:spcPct val="150000"/>
              </a:lnSpc>
            </a:pPr>
            <a:r>
              <a:rPr lang="en-IN" b="0" i="0" dirty="0">
                <a:solidFill>
                  <a:srgbClr val="000000"/>
                </a:solidFill>
                <a:effectLst/>
                <a:latin typeface="+mj-lt"/>
              </a:rPr>
              <a:t>4) Indian Institute of Technology Bombay - Mumbai - Maharashtra</a:t>
            </a:r>
          </a:p>
          <a:p>
            <a:pPr algn="l" rtl="0">
              <a:lnSpc>
                <a:spcPct val="150000"/>
              </a:lnSpc>
            </a:pPr>
            <a:r>
              <a:rPr lang="en-IN" b="0" i="0" dirty="0">
                <a:solidFill>
                  <a:srgbClr val="000000"/>
                </a:solidFill>
                <a:effectLst/>
                <a:latin typeface="+mj-lt"/>
              </a:rPr>
              <a:t>5) Indian Institute of Technology Kharagpur - Kharagpur - West Bengal</a:t>
            </a:r>
          </a:p>
          <a:p>
            <a:pPr algn="l" rtl="0">
              <a:lnSpc>
                <a:spcPct val="150000"/>
              </a:lnSpc>
            </a:pPr>
            <a:r>
              <a:rPr lang="en-IN" b="0" i="0" dirty="0">
                <a:solidFill>
                  <a:srgbClr val="000000"/>
                </a:solidFill>
                <a:effectLst/>
                <a:latin typeface="+mj-lt"/>
              </a:rPr>
              <a:t>6) Indian Institute of Technology Kanpur - Kanpur - Uttar Pradesh</a:t>
            </a:r>
          </a:p>
          <a:p>
            <a:pPr algn="l" rtl="0">
              <a:lnSpc>
                <a:spcPct val="150000"/>
              </a:lnSpc>
            </a:pPr>
            <a:r>
              <a:rPr lang="en-IN" b="0" i="0" dirty="0">
                <a:solidFill>
                  <a:srgbClr val="000000"/>
                </a:solidFill>
                <a:effectLst/>
                <a:latin typeface="+mj-lt"/>
              </a:rPr>
              <a:t>7) Indian Institute of Technology Roorkee - Roorkee - Uttarakhand</a:t>
            </a:r>
          </a:p>
          <a:p>
            <a:pPr algn="l" rtl="0">
              <a:lnSpc>
                <a:spcPct val="150000"/>
              </a:lnSpc>
            </a:pPr>
            <a:r>
              <a:rPr lang="en-IN" b="0" i="0" dirty="0">
                <a:solidFill>
                  <a:srgbClr val="000000"/>
                </a:solidFill>
                <a:effectLst/>
                <a:latin typeface="+mj-lt"/>
              </a:rPr>
              <a:t>8) All India Institute of Medical Sciences, Delhi - New Delhi - Delhi</a:t>
            </a:r>
          </a:p>
          <a:p>
            <a:pPr algn="l" rtl="0">
              <a:lnSpc>
                <a:spcPct val="150000"/>
              </a:lnSpc>
            </a:pPr>
            <a:r>
              <a:rPr lang="en-IN" b="0" i="0" dirty="0">
                <a:solidFill>
                  <a:srgbClr val="000000"/>
                </a:solidFill>
                <a:effectLst/>
                <a:latin typeface="+mj-lt"/>
              </a:rPr>
              <a:t>9) Indian Institute of Technology Guwahati - Guwahati - Assam</a:t>
            </a:r>
          </a:p>
          <a:p>
            <a:pPr algn="l" rtl="0">
              <a:lnSpc>
                <a:spcPct val="150000"/>
              </a:lnSpc>
            </a:pPr>
            <a:r>
              <a:rPr lang="en-IN" b="0" i="0" dirty="0">
                <a:solidFill>
                  <a:srgbClr val="000000"/>
                </a:solidFill>
                <a:effectLst/>
                <a:latin typeface="+mj-lt"/>
              </a:rPr>
              <a:t>10) Tata Institute of Fundamental Research - Mumbai - Maharashtra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50812-486B-EDBC-A1F5-3759E9B02CE8}"/>
              </a:ext>
            </a:extLst>
          </p:cNvPr>
          <p:cNvSpPr txBox="1"/>
          <p:nvPr/>
        </p:nvSpPr>
        <p:spPr>
          <a:xfrm>
            <a:off x="2276272" y="612843"/>
            <a:ext cx="756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Research Institutes</a:t>
            </a:r>
            <a:endParaRPr lang="en-IN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A061B-001C-9BD6-EF62-3C191C75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A0000-8256-3107-B890-A851DE47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0B5F6-8513-30EB-8A11-199F5538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41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IN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flag on the moon&#10;&#10;Description automatically generated">
            <a:extLst>
              <a:ext uri="{FF2B5EF4-FFF2-40B4-BE49-F238E27FC236}">
                <a16:creationId xmlns:a16="http://schemas.microsoft.com/office/drawing/2014/main" id="{456CEE7B-9F42-D1C1-BC35-FADC57C38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95412C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BBDE3-2D68-BC05-6B39-C65065F79ABF}"/>
              </a:ext>
            </a:extLst>
          </p:cNvPr>
          <p:cNvSpPr txBox="1"/>
          <p:nvPr/>
        </p:nvSpPr>
        <p:spPr>
          <a:xfrm>
            <a:off x="1083733" y="3889218"/>
            <a:ext cx="5478432" cy="10320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India On The Moon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49EFD-070C-52C0-794C-8B7548C1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3208" y="4478737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55D03050-F9DD-407B-BFB4-CDEC38D3FD09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9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3C129-2ECE-2D0E-0040-314ACBC2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878" y="6135808"/>
            <a:ext cx="76199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AYSS-2023 Dubna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BFC50-B08B-7A79-38A0-6B1AC897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02-11-2023</a:t>
            </a:r>
          </a:p>
        </p:txBody>
      </p:sp>
    </p:spTree>
    <p:extLst>
      <p:ext uri="{BB962C8B-B14F-4D97-AF65-F5344CB8AC3E}">
        <p14:creationId xmlns:p14="http://schemas.microsoft.com/office/powerpoint/2010/main" val="3561628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7C5C8312-64AC-7546-1EA2-2ADF693D7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7" y="316596"/>
            <a:ext cx="11603246" cy="622480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EF7C3-4F59-CF92-1F47-440E6F26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02-11-2023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B288F-5BD8-0C80-B576-CF937D1F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AYSS-2023 Dubna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6BC7E-8A77-B880-BEB8-BCED221D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3050-F9DD-407B-BFB4-CDEC38D3FD09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8965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135</TotalTime>
  <Words>697</Words>
  <Application>Microsoft Office PowerPoint</Application>
  <PresentationFormat>Widescreen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Algerian</vt:lpstr>
      <vt:lpstr>Arial</vt:lpstr>
      <vt:lpstr>Calibri</vt:lpstr>
      <vt:lpstr>Century Gothic</vt:lpstr>
      <vt:lpstr>Wingdings 3</vt:lpstr>
      <vt:lpstr>Wisp</vt:lpstr>
      <vt:lpstr>Q&amp;A: Science and Education in India</vt:lpstr>
      <vt:lpstr>My Institute: Jabalpur Engineering College</vt:lpstr>
      <vt:lpstr>PowerPoint Presentation</vt:lpstr>
      <vt:lpstr>Ongoing Projects:</vt:lpstr>
      <vt:lpstr>PowerPoint Presentation</vt:lpstr>
      <vt:lpstr>Research and Development in India</vt:lpstr>
      <vt:lpstr>PowerPoint Presentation</vt:lpstr>
      <vt:lpstr>PowerPoint Presentation</vt:lpstr>
      <vt:lpstr>PowerPoint Presentation</vt:lpstr>
      <vt:lpstr>PowerPoint Presentation</vt:lpstr>
      <vt:lpstr>Agra</vt:lpstr>
      <vt:lpstr>Delhi</vt:lpstr>
      <vt:lpstr>Golden Temple Amritsar</vt:lpstr>
      <vt:lpstr>Manali</vt:lpstr>
      <vt:lpstr>Kashmir</vt:lpstr>
      <vt:lpstr>Varanasi</vt:lpstr>
      <vt:lpstr>Leh</vt:lpstr>
      <vt:lpstr>Meghalaya</vt:lpstr>
      <vt:lpstr>Goa</vt:lpstr>
      <vt:lpstr>Alleppey</vt:lpstr>
      <vt:lpstr>Mysore</vt:lpstr>
      <vt:lpstr>Meenakshi Temple, Madurai</vt:lpstr>
      <vt:lpstr>Rameshwaram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Q&amp;A Science and Education in India</dc:title>
  <dc:creator>Rishav Pandey</dc:creator>
  <cp:lastModifiedBy>Rishav Pandey</cp:lastModifiedBy>
  <cp:revision>10</cp:revision>
  <dcterms:created xsi:type="dcterms:W3CDTF">2023-11-02T01:52:28Z</dcterms:created>
  <dcterms:modified xsi:type="dcterms:W3CDTF">2023-11-02T04:09:56Z</dcterms:modified>
</cp:coreProperties>
</file>