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74.jpg" ContentType="image/jpg"/>
  <Override PartName="/ppt/media/image95.jpg" ContentType="image/png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260" r:id="rId3"/>
    <p:sldId id="278" r:id="rId4"/>
    <p:sldId id="264" r:id="rId5"/>
    <p:sldId id="265" r:id="rId6"/>
    <p:sldId id="279" r:id="rId7"/>
    <p:sldId id="262" r:id="rId8"/>
    <p:sldId id="284" r:id="rId9"/>
    <p:sldId id="282" r:id="rId10"/>
    <p:sldId id="283" r:id="rId11"/>
    <p:sldId id="296" r:id="rId12"/>
    <p:sldId id="287" r:id="rId13"/>
    <p:sldId id="288" r:id="rId14"/>
    <p:sldId id="286" r:id="rId15"/>
    <p:sldId id="291" r:id="rId16"/>
    <p:sldId id="276" r:id="rId17"/>
    <p:sldId id="293" r:id="rId18"/>
    <p:sldId id="294" r:id="rId19"/>
    <p:sldId id="266" r:id="rId20"/>
    <p:sldId id="297" r:id="rId21"/>
    <p:sldId id="298" r:id="rId22"/>
    <p:sldId id="299" r:id="rId23"/>
    <p:sldId id="300" r:id="rId24"/>
    <p:sldId id="339" r:id="rId25"/>
    <p:sldId id="302" r:id="rId26"/>
    <p:sldId id="303" r:id="rId27"/>
    <p:sldId id="313" r:id="rId28"/>
    <p:sldId id="307" r:id="rId29"/>
    <p:sldId id="305" r:id="rId30"/>
    <p:sldId id="306" r:id="rId31"/>
    <p:sldId id="308" r:id="rId32"/>
    <p:sldId id="310" r:id="rId33"/>
    <p:sldId id="311" r:id="rId34"/>
    <p:sldId id="312" r:id="rId35"/>
    <p:sldId id="314" r:id="rId36"/>
    <p:sldId id="316" r:id="rId37"/>
    <p:sldId id="340" r:id="rId38"/>
    <p:sldId id="318" r:id="rId39"/>
    <p:sldId id="317" r:id="rId40"/>
    <p:sldId id="319" r:id="rId41"/>
    <p:sldId id="320" r:id="rId42"/>
    <p:sldId id="321" r:id="rId43"/>
    <p:sldId id="322" r:id="rId44"/>
    <p:sldId id="323" r:id="rId45"/>
    <p:sldId id="324" r:id="rId46"/>
    <p:sldId id="325" r:id="rId47"/>
    <p:sldId id="326" r:id="rId48"/>
    <p:sldId id="327" r:id="rId49"/>
    <p:sldId id="328" r:id="rId50"/>
    <p:sldId id="329" r:id="rId51"/>
    <p:sldId id="330" r:id="rId52"/>
    <p:sldId id="332" r:id="rId53"/>
    <p:sldId id="333" r:id="rId54"/>
    <p:sldId id="331" r:id="rId55"/>
    <p:sldId id="335" r:id="rId56"/>
    <p:sldId id="334" r:id="rId57"/>
    <p:sldId id="336" r:id="rId58"/>
    <p:sldId id="337" r:id="rId59"/>
    <p:sldId id="338" r:id="rId60"/>
    <p:sldId id="268" r:id="rId6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65" userDrawn="1">
          <p15:clr>
            <a:srgbClr val="A4A3A4"/>
          </p15:clr>
        </p15:guide>
        <p15:guide id="3" pos="1345" userDrawn="1">
          <p15:clr>
            <a:srgbClr val="A4A3A4"/>
          </p15:clr>
        </p15:guide>
        <p15:guide id="4" pos="3046" userDrawn="1">
          <p15:clr>
            <a:srgbClr val="A4A3A4"/>
          </p15:clr>
        </p15:guide>
        <p15:guide id="5" pos="506" userDrawn="1">
          <p15:clr>
            <a:srgbClr val="A4A3A4"/>
          </p15:clr>
        </p15:guide>
        <p15:guide id="6" pos="325" userDrawn="1">
          <p15:clr>
            <a:srgbClr val="A4A3A4"/>
          </p15:clr>
        </p15:guide>
        <p15:guide id="7" orient="horz" pos="414" userDrawn="1">
          <p15:clr>
            <a:srgbClr val="A4A3A4"/>
          </p15:clr>
        </p15:guide>
        <p15:guide id="8" orient="horz" pos="2886" userDrawn="1">
          <p15:clr>
            <a:srgbClr val="A4A3A4"/>
          </p15:clr>
        </p15:guide>
        <p15:guide id="9" pos="7333" userDrawn="1">
          <p15:clr>
            <a:srgbClr val="A4A3A4"/>
          </p15:clr>
        </p15:guide>
        <p15:guide id="10" pos="574" userDrawn="1">
          <p15:clr>
            <a:srgbClr val="A4A3A4"/>
          </p15:clr>
        </p15:guide>
        <p15:guide id="11" pos="4430" userDrawn="1">
          <p15:clr>
            <a:srgbClr val="A4A3A4"/>
          </p15:clr>
        </p15:guide>
        <p15:guide id="12" orient="horz" pos="91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7B"/>
    <a:srgbClr val="367F9E"/>
    <a:srgbClr val="FBFDFB"/>
    <a:srgbClr val="012061"/>
    <a:srgbClr val="001642"/>
    <a:srgbClr val="FFFFFF"/>
    <a:srgbClr val="000717"/>
    <a:srgbClr val="011746"/>
    <a:srgbClr val="000C24"/>
    <a:srgbClr val="000E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18" autoAdjust="0"/>
    <p:restoredTop sz="95278" autoAdjust="0"/>
  </p:normalViewPr>
  <p:slideViewPr>
    <p:cSldViewPr snapToGrid="0" showGuides="1">
      <p:cViewPr varScale="1">
        <p:scale>
          <a:sx n="113" d="100"/>
          <a:sy n="113" d="100"/>
        </p:scale>
        <p:origin x="230" y="82"/>
      </p:cViewPr>
      <p:guideLst>
        <p:guide orient="horz" pos="4065"/>
        <p:guide pos="1345"/>
        <p:guide pos="3046"/>
        <p:guide pos="506"/>
        <p:guide pos="325"/>
        <p:guide orient="horz" pos="414"/>
        <p:guide orient="horz" pos="2886"/>
        <p:guide pos="7333"/>
        <p:guide pos="574"/>
        <p:guide pos="4430"/>
        <p:guide orient="horz" pos="91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9E2F2-5458-4FFA-87D8-00E9A6CB52DB}" type="datetimeFigureOut">
              <a:rPr lang="zh-CN" altLang="en-US" smtClean="0"/>
              <a:t>2023/5/24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B2DAA-E375-4E48-9B18-8F7C5454E1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4861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B2DAA-E375-4E48-9B18-8F7C5454E1F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6919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B2DAA-E375-4E48-9B18-8F7C5454E1F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7450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B2DAA-E375-4E48-9B18-8F7C5454E1F6}" type="slidenum">
              <a:rPr lang="zh-CN" altLang="en-US" smtClean="0"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712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平行四边形 17"/>
          <p:cNvSpPr/>
          <p:nvPr userDrawn="1"/>
        </p:nvSpPr>
        <p:spPr>
          <a:xfrm>
            <a:off x="10007194" y="373747"/>
            <a:ext cx="2752542" cy="1791320"/>
          </a:xfrm>
          <a:prstGeom prst="parallelogram">
            <a:avLst>
              <a:gd name="adj" fmla="val 97345"/>
            </a:avLst>
          </a:prstGeom>
          <a:gradFill>
            <a:gsLst>
              <a:gs pos="45000">
                <a:srgbClr val="0863B5">
                  <a:alpha val="82000"/>
                </a:srgbClr>
              </a:gs>
              <a:gs pos="100000">
                <a:srgbClr val="004A7B">
                  <a:alpha val="77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19" name="平行四边形 18"/>
          <p:cNvSpPr/>
          <p:nvPr userDrawn="1"/>
        </p:nvSpPr>
        <p:spPr>
          <a:xfrm>
            <a:off x="10481323" y="-125567"/>
            <a:ext cx="1996019" cy="1298984"/>
          </a:xfrm>
          <a:prstGeom prst="parallelogram">
            <a:avLst>
              <a:gd name="adj" fmla="val 97345"/>
            </a:avLst>
          </a:prstGeom>
          <a:gradFill>
            <a:gsLst>
              <a:gs pos="45000">
                <a:srgbClr val="0863B5">
                  <a:alpha val="82000"/>
                </a:srgbClr>
              </a:gs>
              <a:gs pos="100000">
                <a:srgbClr val="004A7B">
                  <a:alpha val="77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20" name="平行四边形 19"/>
          <p:cNvSpPr/>
          <p:nvPr userDrawn="1"/>
        </p:nvSpPr>
        <p:spPr>
          <a:xfrm>
            <a:off x="9504238" y="741120"/>
            <a:ext cx="901718" cy="411417"/>
          </a:xfrm>
          <a:prstGeom prst="parallelogram">
            <a:avLst>
              <a:gd name="adj" fmla="val 97345"/>
            </a:avLst>
          </a:prstGeom>
          <a:gradFill>
            <a:gsLst>
              <a:gs pos="45000">
                <a:srgbClr val="0863B5">
                  <a:alpha val="82000"/>
                </a:srgbClr>
              </a:gs>
              <a:gs pos="100000">
                <a:srgbClr val="004A7B">
                  <a:alpha val="77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25" name="直接连接符 24"/>
          <p:cNvCxnSpPr/>
          <p:nvPr userDrawn="1"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 userDrawn="1"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7" name="直接连接符 26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组合 28"/>
          <p:cNvGrpSpPr/>
          <p:nvPr userDrawn="1"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30" name="直接连接符 29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5224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altLang="zh-CN" dirty="0"/>
              <a:t>Freepptbackgrounds.net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dirty="0"/>
              <a:t>Download free</a:t>
            </a:r>
            <a:endParaRPr lang="tr-TR" altLang="zh-CN" dirty="0"/>
          </a:p>
          <a:p>
            <a:pPr lvl="1"/>
            <a:r>
              <a:rPr lang="en-US" altLang="zh-CN" dirty="0" err="1"/>
              <a:t>Powerpoint</a:t>
            </a:r>
            <a:r>
              <a:rPr lang="en-US" altLang="zh-CN" dirty="0"/>
              <a:t> Template</a:t>
            </a:r>
            <a:endParaRPr lang="tr-TR" altLang="zh-CN" dirty="0"/>
          </a:p>
          <a:p>
            <a:pPr lvl="2"/>
            <a:r>
              <a:rPr lang="en-US" altLang="zh-CN" dirty="0"/>
              <a:t>and </a:t>
            </a:r>
            <a:endParaRPr lang="tr-TR" altLang="zh-CN" dirty="0"/>
          </a:p>
          <a:p>
            <a:pPr lvl="3"/>
            <a:r>
              <a:rPr lang="en-US" altLang="zh-CN" dirty="0"/>
              <a:t>Google slides</a:t>
            </a:r>
            <a:endParaRPr lang="tr-TR" altLang="zh-CN" dirty="0"/>
          </a:p>
          <a:p>
            <a:pPr lvl="4"/>
            <a:r>
              <a:rPr lang="en-US" altLang="zh-CN" dirty="0"/>
              <a:t>Presentation for you.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altLang="zh-CN" dirty="0"/>
              <a:t>www.freepptbackgrounds.net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F07B-5E79-41A6-ABFB-80DB34F757D9}" type="datetimeFigureOut">
              <a:rPr lang="zh-CN" altLang="en-US" smtClean="0"/>
              <a:t>2023/5/24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77789-6EF9-4BA0-A9CE-E9FDA561EC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237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altLang="zh-CN" dirty="0"/>
              <a:t>Freepptbackgrounds.net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altLang="zh-CN" dirty="0"/>
              <a:t>www.freepptbackgrounds.net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F07B-5E79-41A6-ABFB-80DB34F757D9}" type="datetimeFigureOut">
              <a:rPr lang="zh-CN" altLang="en-US" smtClean="0"/>
              <a:t>2023/5/24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77789-6EF9-4BA0-A9CE-E9FDA561EC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39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 altLang="zh-CN" dirty="0"/>
              <a:t>Freepptbackgrounds.net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dirty="0"/>
              <a:t>Download free</a:t>
            </a:r>
            <a:endParaRPr lang="tr-TR" altLang="zh-CN" dirty="0"/>
          </a:p>
          <a:p>
            <a:pPr lvl="1"/>
            <a:r>
              <a:rPr lang="en-US" altLang="zh-CN" dirty="0" err="1"/>
              <a:t>Powerpoint</a:t>
            </a:r>
            <a:r>
              <a:rPr lang="en-US" altLang="zh-CN" dirty="0"/>
              <a:t> Template</a:t>
            </a:r>
            <a:endParaRPr lang="tr-TR" altLang="zh-CN" dirty="0"/>
          </a:p>
          <a:p>
            <a:pPr lvl="2"/>
            <a:r>
              <a:rPr lang="en-US" altLang="zh-CN" dirty="0"/>
              <a:t>and </a:t>
            </a:r>
            <a:endParaRPr lang="tr-TR" altLang="zh-CN" dirty="0"/>
          </a:p>
          <a:p>
            <a:pPr lvl="3"/>
            <a:r>
              <a:rPr lang="en-US" altLang="zh-CN" dirty="0"/>
              <a:t>Google slides</a:t>
            </a:r>
            <a:endParaRPr lang="tr-TR" altLang="zh-CN" dirty="0"/>
          </a:p>
          <a:p>
            <a:pPr lvl="4"/>
            <a:r>
              <a:rPr lang="en-US" altLang="zh-CN" dirty="0"/>
              <a:t>Presentation for you.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F07B-5E79-41A6-ABFB-80DB34F757D9}" type="datetimeFigureOut">
              <a:rPr lang="zh-CN" altLang="en-US" smtClean="0"/>
              <a:t>2023/5/24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77789-6EF9-4BA0-A9CE-E9FDA561EC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031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altLang="zh-CN" dirty="0"/>
              <a:t>Freepptbackgrounds.net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 dirty="0"/>
              <a:t>Download free</a:t>
            </a:r>
            <a:endParaRPr lang="tr-TR" altLang="zh-CN" dirty="0"/>
          </a:p>
          <a:p>
            <a:pPr lvl="1"/>
            <a:r>
              <a:rPr lang="en-US" altLang="zh-CN" dirty="0" err="1"/>
              <a:t>Powerpoint</a:t>
            </a:r>
            <a:r>
              <a:rPr lang="en-US" altLang="zh-CN" dirty="0"/>
              <a:t> Template</a:t>
            </a:r>
            <a:endParaRPr lang="tr-TR" altLang="zh-CN" dirty="0"/>
          </a:p>
          <a:p>
            <a:pPr lvl="2"/>
            <a:r>
              <a:rPr lang="en-US" altLang="zh-CN" dirty="0"/>
              <a:t>and </a:t>
            </a:r>
            <a:endParaRPr lang="tr-TR" altLang="zh-CN" dirty="0"/>
          </a:p>
          <a:p>
            <a:pPr lvl="3"/>
            <a:r>
              <a:rPr lang="en-US" altLang="zh-CN" dirty="0"/>
              <a:t>Google slides</a:t>
            </a:r>
            <a:endParaRPr lang="tr-TR" altLang="zh-CN" dirty="0"/>
          </a:p>
          <a:p>
            <a:pPr lvl="4"/>
            <a:r>
              <a:rPr lang="en-US" altLang="zh-CN" dirty="0"/>
              <a:t>Presentation for you.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F07B-5E79-41A6-ABFB-80DB34F757D9}" type="datetimeFigureOut">
              <a:rPr lang="zh-CN" altLang="en-US" smtClean="0"/>
              <a:t>2023/5/24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77789-6EF9-4BA0-A9CE-E9FDA561EC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348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平行四边形 17"/>
          <p:cNvSpPr/>
          <p:nvPr userDrawn="1"/>
        </p:nvSpPr>
        <p:spPr>
          <a:xfrm>
            <a:off x="10007194" y="373747"/>
            <a:ext cx="2752542" cy="1791320"/>
          </a:xfrm>
          <a:prstGeom prst="parallelogram">
            <a:avLst>
              <a:gd name="adj" fmla="val 97345"/>
            </a:avLst>
          </a:prstGeom>
          <a:gradFill>
            <a:gsLst>
              <a:gs pos="45000">
                <a:srgbClr val="0863B5">
                  <a:alpha val="82000"/>
                </a:srgbClr>
              </a:gs>
              <a:gs pos="100000">
                <a:srgbClr val="004A7B">
                  <a:alpha val="77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19" name="平行四边形 18"/>
          <p:cNvSpPr/>
          <p:nvPr userDrawn="1"/>
        </p:nvSpPr>
        <p:spPr>
          <a:xfrm>
            <a:off x="10481323" y="-125567"/>
            <a:ext cx="1996019" cy="1298984"/>
          </a:xfrm>
          <a:prstGeom prst="parallelogram">
            <a:avLst>
              <a:gd name="adj" fmla="val 97345"/>
            </a:avLst>
          </a:prstGeom>
          <a:gradFill>
            <a:gsLst>
              <a:gs pos="45000">
                <a:srgbClr val="0863B5">
                  <a:alpha val="82000"/>
                </a:srgbClr>
              </a:gs>
              <a:gs pos="100000">
                <a:srgbClr val="004A7B">
                  <a:alpha val="77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20" name="平行四边形 19"/>
          <p:cNvSpPr/>
          <p:nvPr userDrawn="1"/>
        </p:nvSpPr>
        <p:spPr>
          <a:xfrm>
            <a:off x="9504238" y="741120"/>
            <a:ext cx="901718" cy="411417"/>
          </a:xfrm>
          <a:prstGeom prst="parallelogram">
            <a:avLst>
              <a:gd name="adj" fmla="val 97345"/>
            </a:avLst>
          </a:prstGeom>
          <a:gradFill>
            <a:gsLst>
              <a:gs pos="45000">
                <a:srgbClr val="0863B5">
                  <a:alpha val="82000"/>
                </a:srgbClr>
              </a:gs>
              <a:gs pos="100000">
                <a:srgbClr val="004A7B">
                  <a:alpha val="77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25" name="直接连接符 24"/>
          <p:cNvCxnSpPr/>
          <p:nvPr userDrawn="1"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 userDrawn="1"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7" name="直接连接符 26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组合 28"/>
          <p:cNvGrpSpPr/>
          <p:nvPr userDrawn="1"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30" name="直接连接符 29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48165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 altLang="zh-CN" dirty="0"/>
              <a:t>Freepptbackgrounds.net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altLang="zh-CN" dirty="0"/>
              <a:t>Download free</a:t>
            </a:r>
            <a:endParaRPr lang="tr-TR" altLang="zh-CN" dirty="0"/>
          </a:p>
          <a:p>
            <a:pPr lvl="1"/>
            <a:r>
              <a:rPr lang="en-US" altLang="zh-CN" dirty="0" err="1"/>
              <a:t>Powerpoint</a:t>
            </a:r>
            <a:r>
              <a:rPr lang="en-US" altLang="zh-CN" dirty="0"/>
              <a:t> Template</a:t>
            </a:r>
            <a:endParaRPr lang="tr-TR" altLang="zh-CN" dirty="0"/>
          </a:p>
          <a:p>
            <a:pPr lvl="2"/>
            <a:r>
              <a:rPr lang="en-US" altLang="zh-CN" dirty="0"/>
              <a:t>and </a:t>
            </a:r>
            <a:endParaRPr lang="tr-TR" altLang="zh-CN" dirty="0"/>
          </a:p>
          <a:p>
            <a:pPr lvl="3"/>
            <a:r>
              <a:rPr lang="en-US" altLang="zh-CN" dirty="0"/>
              <a:t>Google slides</a:t>
            </a:r>
            <a:endParaRPr lang="tr-TR" altLang="zh-CN" dirty="0"/>
          </a:p>
          <a:p>
            <a:pPr lvl="4"/>
            <a:r>
              <a:rPr lang="en-US" altLang="zh-CN" dirty="0"/>
              <a:t>Presentation for you.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F07B-5E79-41A6-ABFB-80DB34F757D9}" type="datetimeFigureOut">
              <a:rPr lang="zh-CN" altLang="en-US" smtClean="0"/>
              <a:t>2023/5/24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77789-6EF9-4BA0-A9CE-E9FDA561EC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217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altLang="zh-CN" dirty="0"/>
              <a:t>Freepptbackgrounds.net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CN" dirty="0"/>
              <a:t>www.freepptbackgrounds.net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F07B-5E79-41A6-ABFB-80DB34F757D9}" type="datetimeFigureOut">
              <a:rPr lang="zh-CN" altLang="en-US" smtClean="0"/>
              <a:t>2023/5/24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77789-6EF9-4BA0-A9CE-E9FDA561EC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6293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 altLang="zh-CN" dirty="0"/>
              <a:t>Freepptbackgrounds.net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dirty="0"/>
              <a:t>Download free</a:t>
            </a:r>
            <a:endParaRPr lang="tr-TR" altLang="zh-CN" dirty="0"/>
          </a:p>
          <a:p>
            <a:pPr lvl="1"/>
            <a:r>
              <a:rPr lang="en-US" altLang="zh-CN" dirty="0" err="1"/>
              <a:t>Powerpoint</a:t>
            </a:r>
            <a:r>
              <a:rPr lang="en-US" altLang="zh-CN" dirty="0"/>
              <a:t> Template</a:t>
            </a:r>
            <a:endParaRPr lang="tr-TR" altLang="zh-CN" dirty="0"/>
          </a:p>
          <a:p>
            <a:pPr lvl="2"/>
            <a:r>
              <a:rPr lang="en-US" altLang="zh-CN" dirty="0"/>
              <a:t>and </a:t>
            </a:r>
            <a:endParaRPr lang="tr-TR" altLang="zh-CN" dirty="0"/>
          </a:p>
          <a:p>
            <a:pPr lvl="3"/>
            <a:r>
              <a:rPr lang="en-US" altLang="zh-CN" dirty="0"/>
              <a:t>Google slides</a:t>
            </a:r>
            <a:endParaRPr lang="tr-TR" altLang="zh-CN" dirty="0"/>
          </a:p>
          <a:p>
            <a:pPr lvl="4"/>
            <a:r>
              <a:rPr lang="en-US" altLang="zh-CN" dirty="0"/>
              <a:t>Presentation for you.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dirty="0"/>
              <a:t>Download free</a:t>
            </a:r>
            <a:endParaRPr lang="tr-TR" altLang="zh-CN" dirty="0"/>
          </a:p>
          <a:p>
            <a:pPr lvl="1"/>
            <a:r>
              <a:rPr lang="en-US" altLang="zh-CN" dirty="0" err="1"/>
              <a:t>Powerpoint</a:t>
            </a:r>
            <a:r>
              <a:rPr lang="en-US" altLang="zh-CN" dirty="0"/>
              <a:t> Template</a:t>
            </a:r>
            <a:endParaRPr lang="tr-TR" altLang="zh-CN" dirty="0"/>
          </a:p>
          <a:p>
            <a:pPr lvl="2"/>
            <a:r>
              <a:rPr lang="en-US" altLang="zh-CN" dirty="0"/>
              <a:t>and </a:t>
            </a:r>
            <a:endParaRPr lang="tr-TR" altLang="zh-CN" dirty="0"/>
          </a:p>
          <a:p>
            <a:pPr lvl="3"/>
            <a:r>
              <a:rPr lang="en-US" altLang="zh-CN" dirty="0"/>
              <a:t>Google slides</a:t>
            </a:r>
            <a:endParaRPr lang="tr-TR" altLang="zh-CN" dirty="0"/>
          </a:p>
          <a:p>
            <a:pPr lvl="4"/>
            <a:r>
              <a:rPr lang="en-US" altLang="zh-CN" dirty="0"/>
              <a:t>Presentation for you.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F07B-5E79-41A6-ABFB-80DB34F757D9}" type="datetimeFigureOut">
              <a:rPr lang="zh-CN" altLang="en-US" smtClean="0"/>
              <a:t>2023/5/24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77789-6EF9-4BA0-A9CE-E9FDA561EC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219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altLang="zh-CN" dirty="0"/>
              <a:t>Freepptbackgrounds.net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altLang="zh-CN" dirty="0"/>
              <a:t>www.freepptbackgrounds.net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 dirty="0"/>
              <a:t>Download free</a:t>
            </a:r>
            <a:endParaRPr lang="tr-TR" altLang="zh-CN" dirty="0"/>
          </a:p>
          <a:p>
            <a:pPr lvl="1"/>
            <a:r>
              <a:rPr lang="en-US" altLang="zh-CN" dirty="0" err="1"/>
              <a:t>Powerpoint</a:t>
            </a:r>
            <a:r>
              <a:rPr lang="en-US" altLang="zh-CN" dirty="0"/>
              <a:t> Template</a:t>
            </a:r>
            <a:endParaRPr lang="tr-TR" altLang="zh-CN" dirty="0"/>
          </a:p>
          <a:p>
            <a:pPr lvl="2"/>
            <a:r>
              <a:rPr lang="en-US" altLang="zh-CN" dirty="0"/>
              <a:t>and </a:t>
            </a:r>
            <a:endParaRPr lang="tr-TR" altLang="zh-CN" dirty="0"/>
          </a:p>
          <a:p>
            <a:pPr lvl="3"/>
            <a:r>
              <a:rPr lang="en-US" altLang="zh-CN" dirty="0"/>
              <a:t>Google slides</a:t>
            </a:r>
            <a:endParaRPr lang="tr-TR" altLang="zh-CN" dirty="0"/>
          </a:p>
          <a:p>
            <a:pPr lvl="4"/>
            <a:r>
              <a:rPr lang="en-US" altLang="zh-CN" dirty="0"/>
              <a:t>Presentation for you.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altLang="zh-CN" dirty="0"/>
              <a:t>www.freepptbackgrounds.net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 dirty="0"/>
              <a:t>Download free</a:t>
            </a:r>
            <a:endParaRPr lang="tr-TR" altLang="zh-CN" dirty="0"/>
          </a:p>
          <a:p>
            <a:pPr lvl="1"/>
            <a:r>
              <a:rPr lang="en-US" altLang="zh-CN" dirty="0" err="1"/>
              <a:t>Powerpoint</a:t>
            </a:r>
            <a:r>
              <a:rPr lang="en-US" altLang="zh-CN" dirty="0"/>
              <a:t> Template</a:t>
            </a:r>
            <a:endParaRPr lang="tr-TR" altLang="zh-CN" dirty="0"/>
          </a:p>
          <a:p>
            <a:pPr lvl="2"/>
            <a:r>
              <a:rPr lang="en-US" altLang="zh-CN" dirty="0"/>
              <a:t>and </a:t>
            </a:r>
            <a:endParaRPr lang="tr-TR" altLang="zh-CN" dirty="0"/>
          </a:p>
          <a:p>
            <a:pPr lvl="3"/>
            <a:r>
              <a:rPr lang="en-US" altLang="zh-CN" dirty="0"/>
              <a:t>Google slides</a:t>
            </a:r>
            <a:endParaRPr lang="tr-TR" altLang="zh-CN" dirty="0"/>
          </a:p>
          <a:p>
            <a:pPr lvl="4"/>
            <a:r>
              <a:rPr lang="en-US" altLang="zh-CN" dirty="0"/>
              <a:t>Presentation for you.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F07B-5E79-41A6-ABFB-80DB34F757D9}" type="datetimeFigureOut">
              <a:rPr lang="zh-CN" altLang="en-US" smtClean="0"/>
              <a:t>2023/5/24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77789-6EF9-4BA0-A9CE-E9FDA561ECB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744328" y="645017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47021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平行四边形 5"/>
          <p:cNvSpPr/>
          <p:nvPr userDrawn="1"/>
        </p:nvSpPr>
        <p:spPr>
          <a:xfrm>
            <a:off x="7254819" y="889031"/>
            <a:ext cx="4332059" cy="3850022"/>
          </a:xfrm>
          <a:prstGeom prst="parallelogram">
            <a:avLst>
              <a:gd name="adj" fmla="val 55685"/>
            </a:avLst>
          </a:prstGeom>
          <a:gradFill>
            <a:gsLst>
              <a:gs pos="45000">
                <a:srgbClr val="0863B5">
                  <a:alpha val="21000"/>
                </a:srgbClr>
              </a:gs>
              <a:gs pos="100000">
                <a:srgbClr val="004A7B">
                  <a:alpha val="3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7" name="平行四边形 6"/>
          <p:cNvSpPr/>
          <p:nvPr userDrawn="1"/>
        </p:nvSpPr>
        <p:spPr>
          <a:xfrm>
            <a:off x="4913326" y="1"/>
            <a:ext cx="6151409" cy="6857999"/>
          </a:xfrm>
          <a:prstGeom prst="parallelogram">
            <a:avLst>
              <a:gd name="adj" fmla="val 64733"/>
            </a:avLst>
          </a:prstGeom>
          <a:gradFill>
            <a:gsLst>
              <a:gs pos="45000">
                <a:srgbClr val="0863B5">
                  <a:alpha val="21000"/>
                </a:srgbClr>
              </a:gs>
              <a:gs pos="100000">
                <a:srgbClr val="004A7B">
                  <a:alpha val="1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22" name="直接连接符 21"/>
          <p:cNvCxnSpPr/>
          <p:nvPr userDrawn="1"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 userDrawn="1"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4" name="直接连接符 23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组合 25"/>
          <p:cNvGrpSpPr/>
          <p:nvPr userDrawn="1"/>
        </p:nvGrpSpPr>
        <p:grpSpPr>
          <a:xfrm>
            <a:off x="509382" y="304413"/>
            <a:ext cx="1008000" cy="1166586"/>
            <a:chOff x="978835" y="1610730"/>
            <a:chExt cx="1008000" cy="1166586"/>
          </a:xfrm>
        </p:grpSpPr>
        <p:cxnSp>
          <p:nvCxnSpPr>
            <p:cNvPr id="27" name="直接连接符 26"/>
            <p:cNvCxnSpPr/>
            <p:nvPr/>
          </p:nvCxnSpPr>
          <p:spPr>
            <a:xfrm flipH="1">
              <a:off x="978835" y="1610730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H="1">
              <a:off x="978835" y="2777316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3944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平行四边形 5"/>
          <p:cNvSpPr/>
          <p:nvPr userDrawn="1"/>
        </p:nvSpPr>
        <p:spPr>
          <a:xfrm>
            <a:off x="7254819" y="889031"/>
            <a:ext cx="4332059" cy="3850022"/>
          </a:xfrm>
          <a:prstGeom prst="parallelogram">
            <a:avLst>
              <a:gd name="adj" fmla="val 55685"/>
            </a:avLst>
          </a:prstGeom>
          <a:gradFill>
            <a:gsLst>
              <a:gs pos="45000">
                <a:srgbClr val="0863B5">
                  <a:alpha val="21000"/>
                </a:srgbClr>
              </a:gs>
              <a:gs pos="100000">
                <a:srgbClr val="004A7B">
                  <a:alpha val="3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7" name="平行四边形 6"/>
          <p:cNvSpPr/>
          <p:nvPr userDrawn="1"/>
        </p:nvSpPr>
        <p:spPr>
          <a:xfrm>
            <a:off x="4913326" y="1"/>
            <a:ext cx="6151409" cy="6857999"/>
          </a:xfrm>
          <a:prstGeom prst="parallelogram">
            <a:avLst>
              <a:gd name="adj" fmla="val 64733"/>
            </a:avLst>
          </a:prstGeom>
          <a:gradFill>
            <a:gsLst>
              <a:gs pos="45000">
                <a:srgbClr val="0863B5">
                  <a:alpha val="21000"/>
                </a:srgbClr>
              </a:gs>
              <a:gs pos="100000">
                <a:srgbClr val="004A7B">
                  <a:alpha val="1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22" name="直接连接符 21"/>
          <p:cNvCxnSpPr/>
          <p:nvPr userDrawn="1"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 userDrawn="1"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4" name="直接连接符 23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组合 25"/>
          <p:cNvGrpSpPr/>
          <p:nvPr userDrawn="1"/>
        </p:nvGrpSpPr>
        <p:grpSpPr>
          <a:xfrm>
            <a:off x="509382" y="304413"/>
            <a:ext cx="1008000" cy="1166586"/>
            <a:chOff x="978835" y="1610730"/>
            <a:chExt cx="1008000" cy="1166586"/>
          </a:xfrm>
        </p:grpSpPr>
        <p:cxnSp>
          <p:nvCxnSpPr>
            <p:cNvPr id="27" name="直接连接符 26"/>
            <p:cNvCxnSpPr/>
            <p:nvPr/>
          </p:nvCxnSpPr>
          <p:spPr>
            <a:xfrm flipH="1">
              <a:off x="978835" y="1610730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H="1">
              <a:off x="978835" y="2777316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26596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F07B-5E79-41A6-ABFB-80DB34F757D9}" type="datetimeFigureOut">
              <a:rPr lang="zh-CN" altLang="en-US" smtClean="0"/>
              <a:t>2023/5/24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77789-6EF9-4BA0-A9CE-E9FDA561EC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069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altLang="zh-CN" dirty="0"/>
              <a:t>Freepptbackgrounds.net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dirty="0"/>
              <a:t>Download free</a:t>
            </a:r>
            <a:endParaRPr lang="tr-TR" altLang="zh-CN" dirty="0"/>
          </a:p>
          <a:p>
            <a:pPr lvl="1"/>
            <a:r>
              <a:rPr lang="en-US" altLang="zh-CN" dirty="0" err="1"/>
              <a:t>Powerpoint</a:t>
            </a:r>
            <a:r>
              <a:rPr lang="en-US" altLang="zh-CN" dirty="0"/>
              <a:t> Template</a:t>
            </a:r>
            <a:endParaRPr lang="tr-TR" altLang="zh-CN" dirty="0"/>
          </a:p>
          <a:p>
            <a:pPr lvl="2"/>
            <a:r>
              <a:rPr lang="en-US" altLang="zh-CN" dirty="0"/>
              <a:t>and </a:t>
            </a:r>
            <a:endParaRPr lang="tr-TR" altLang="zh-CN" dirty="0"/>
          </a:p>
          <a:p>
            <a:pPr lvl="3"/>
            <a:r>
              <a:rPr lang="en-US" altLang="zh-CN" dirty="0"/>
              <a:t>Google slides</a:t>
            </a:r>
            <a:endParaRPr lang="tr-TR" altLang="zh-CN" dirty="0"/>
          </a:p>
          <a:p>
            <a:pPr lvl="4"/>
            <a:r>
              <a:rPr lang="en-US" altLang="zh-CN" dirty="0"/>
              <a:t>Presentation for you.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AF07B-5E79-41A6-ABFB-80DB34F757D9}" type="datetimeFigureOut">
              <a:rPr lang="zh-CN" altLang="en-US" smtClean="0"/>
              <a:t>2023/5/24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77789-6EF9-4BA0-A9CE-E9FDA561EC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529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61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emf"/><Relationship Id="rId7" Type="http://schemas.openxmlformats.org/officeDocument/2006/relationships/image" Target="../media/image5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hyperlink" Target="https://inspirehep.net/files/2c4201ee38319f703aa8b01fbd0c3ff2" TargetMode="External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4.jpg"/><Relationship Id="rId11" Type="http://schemas.openxmlformats.org/officeDocument/2006/relationships/hyperlink" Target="https://cds.cern.ch/record/862574/files/753.pdf" TargetMode="External"/><Relationship Id="rId5" Type="http://schemas.openxmlformats.org/officeDocument/2006/relationships/image" Target="../media/image53.png"/><Relationship Id="rId10" Type="http://schemas.openxmlformats.org/officeDocument/2006/relationships/image" Target="../media/image58.jp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60.emf"/><Relationship Id="rId7" Type="http://schemas.openxmlformats.org/officeDocument/2006/relationships/image" Target="../media/image6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jpg"/><Relationship Id="rId5" Type="http://schemas.openxmlformats.org/officeDocument/2006/relationships/image" Target="../media/image62.png"/><Relationship Id="rId10" Type="http://schemas.openxmlformats.org/officeDocument/2006/relationships/image" Target="../media/image67.emf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hyperlink" Target="https://indico.bnl.gov/event/10972/contributions/46300/attachments/32961/52769/State%20of%20Software%20Survey.pdf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5.png"/><Relationship Id="rId5" Type="http://schemas.openxmlformats.org/officeDocument/2006/relationships/image" Target="../media/image74.jp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hyperlink" Target="https://indico.jinr.ru/event/3113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ndico.jinr.ru/event/3248/" TargetMode="External"/><Relationship Id="rId5" Type="http://schemas.openxmlformats.org/officeDocument/2006/relationships/image" Target="../media/image6.png"/><Relationship Id="rId4" Type="http://schemas.openxmlformats.org/officeDocument/2006/relationships/hyperlink" Target="https://indico.jinr.ru/event/3152/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6.png"/><Relationship Id="rId3" Type="http://schemas.openxmlformats.org/officeDocument/2006/relationships/hyperlink" Target="https://indico.jinr.ru/event/3633/" TargetMode="External"/><Relationship Id="rId7" Type="http://schemas.microsoft.com/office/2007/relationships/hdphoto" Target="../media/hdphoto1.wdp"/><Relationship Id="rId12" Type="http://schemas.openxmlformats.org/officeDocument/2006/relationships/image" Target="../media/image95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2.png"/><Relationship Id="rId11" Type="http://schemas.microsoft.com/office/2007/relationships/hdphoto" Target="../media/hdphoto3.wdp"/><Relationship Id="rId5" Type="http://schemas.openxmlformats.org/officeDocument/2006/relationships/image" Target="../media/image91.png"/><Relationship Id="rId10" Type="http://schemas.openxmlformats.org/officeDocument/2006/relationships/image" Target="../media/image94.png"/><Relationship Id="rId4" Type="http://schemas.openxmlformats.org/officeDocument/2006/relationships/image" Target="../media/image90.jpeg"/><Relationship Id="rId9" Type="http://schemas.microsoft.com/office/2007/relationships/hdphoto" Target="../media/hdphoto2.wdp"/><Relationship Id="rId14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3.jpg"/><Relationship Id="rId4" Type="http://schemas.openxmlformats.org/officeDocument/2006/relationships/image" Target="../media/image10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jp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113.jpeg"/><Relationship Id="rId9" Type="http://schemas.openxmlformats.org/officeDocument/2006/relationships/image" Target="../media/image1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7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jpg"/><Relationship Id="rId7" Type="http://schemas.openxmlformats.org/officeDocument/2006/relationships/image" Target="../media/image1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1.png"/><Relationship Id="rId5" Type="http://schemas.openxmlformats.org/officeDocument/2006/relationships/image" Target="../media/image130.svg"/><Relationship Id="rId4" Type="http://schemas.openxmlformats.org/officeDocument/2006/relationships/image" Target="../media/image12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7.jpg"/><Relationship Id="rId5" Type="http://schemas.openxmlformats.org/officeDocument/2006/relationships/image" Target="../media/image136.png"/><Relationship Id="rId4" Type="http://schemas.openxmlformats.org/officeDocument/2006/relationships/image" Target="../media/image13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gif"/><Relationship Id="rId7" Type="http://schemas.openxmlformats.org/officeDocument/2006/relationships/image" Target="../media/image14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emf"/><Relationship Id="rId3" Type="http://schemas.microsoft.com/office/2007/relationships/media" Target="../media/media2.mp4"/><Relationship Id="rId7" Type="http://schemas.openxmlformats.org/officeDocument/2006/relationships/image" Target="../media/image14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95.jpg"/><Relationship Id="rId4" Type="http://schemas.openxmlformats.org/officeDocument/2006/relationships/video" Target="../media/media2.mp4"/><Relationship Id="rId9" Type="http://schemas.openxmlformats.org/officeDocument/2006/relationships/image" Target="../media/image1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0.emf"/><Relationship Id="rId4" Type="http://schemas.openxmlformats.org/officeDocument/2006/relationships/image" Target="../media/image149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61.png"/><Relationship Id="rId18" Type="http://schemas.openxmlformats.org/officeDocument/2006/relationships/image" Target="../media/image166.png"/><Relationship Id="rId3" Type="http://schemas.openxmlformats.org/officeDocument/2006/relationships/image" Target="../media/image151.gif"/><Relationship Id="rId21" Type="http://schemas.openxmlformats.org/officeDocument/2006/relationships/image" Target="../media/image169.png"/><Relationship Id="rId7" Type="http://schemas.openxmlformats.org/officeDocument/2006/relationships/image" Target="../media/image155.png"/><Relationship Id="rId12" Type="http://schemas.openxmlformats.org/officeDocument/2006/relationships/image" Target="../media/image160.png"/><Relationship Id="rId17" Type="http://schemas.openxmlformats.org/officeDocument/2006/relationships/image" Target="../media/image165.png"/><Relationship Id="rId2" Type="http://schemas.openxmlformats.org/officeDocument/2006/relationships/image" Target="../media/image22.png"/><Relationship Id="rId16" Type="http://schemas.openxmlformats.org/officeDocument/2006/relationships/image" Target="../media/image164.png"/><Relationship Id="rId20" Type="http://schemas.openxmlformats.org/officeDocument/2006/relationships/image" Target="../media/image16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4.png"/><Relationship Id="rId11" Type="http://schemas.openxmlformats.org/officeDocument/2006/relationships/image" Target="../media/image159.png"/><Relationship Id="rId5" Type="http://schemas.openxmlformats.org/officeDocument/2006/relationships/image" Target="../media/image153.png"/><Relationship Id="rId15" Type="http://schemas.openxmlformats.org/officeDocument/2006/relationships/image" Target="../media/image163.png"/><Relationship Id="rId10" Type="http://schemas.openxmlformats.org/officeDocument/2006/relationships/image" Target="../media/image158.png"/><Relationship Id="rId19" Type="http://schemas.openxmlformats.org/officeDocument/2006/relationships/image" Target="../media/image167.png"/><Relationship Id="rId4" Type="http://schemas.openxmlformats.org/officeDocument/2006/relationships/image" Target="../media/image152.png"/><Relationship Id="rId9" Type="http://schemas.openxmlformats.org/officeDocument/2006/relationships/image" Target="../media/image157.png"/><Relationship Id="rId14" Type="http://schemas.openxmlformats.org/officeDocument/2006/relationships/image" Target="../media/image16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180.png"/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12" Type="http://schemas.openxmlformats.org/officeDocument/2006/relationships/image" Target="../media/image179.png"/><Relationship Id="rId17" Type="http://schemas.openxmlformats.org/officeDocument/2006/relationships/image" Target="../media/image183.png"/><Relationship Id="rId2" Type="http://schemas.openxmlformats.org/officeDocument/2006/relationships/image" Target="../media/image22.png"/><Relationship Id="rId16" Type="http://schemas.openxmlformats.org/officeDocument/2006/relationships/image" Target="../media/image18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3.png"/><Relationship Id="rId11" Type="http://schemas.openxmlformats.org/officeDocument/2006/relationships/image" Target="../media/image178.png"/><Relationship Id="rId5" Type="http://schemas.openxmlformats.org/officeDocument/2006/relationships/image" Target="../media/image172.png"/><Relationship Id="rId15" Type="http://schemas.openxmlformats.org/officeDocument/2006/relationships/image" Target="../media/image181.png"/><Relationship Id="rId10" Type="http://schemas.openxmlformats.org/officeDocument/2006/relationships/image" Target="../media/image177.png"/><Relationship Id="rId4" Type="http://schemas.openxmlformats.org/officeDocument/2006/relationships/image" Target="../media/image171.png"/><Relationship Id="rId9" Type="http://schemas.openxmlformats.org/officeDocument/2006/relationships/image" Target="../media/image176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image" Target="../media/image184.png"/><Relationship Id="rId7" Type="http://schemas.openxmlformats.org/officeDocument/2006/relationships/image" Target="../media/image188.png"/><Relationship Id="rId12" Type="http://schemas.openxmlformats.org/officeDocument/2006/relationships/image" Target="../media/image192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7.png"/><Relationship Id="rId11" Type="http://schemas.openxmlformats.org/officeDocument/2006/relationships/image" Target="../media/image95.jpg"/><Relationship Id="rId5" Type="http://schemas.openxmlformats.org/officeDocument/2006/relationships/image" Target="../media/image186.png"/><Relationship Id="rId10" Type="http://schemas.openxmlformats.org/officeDocument/2006/relationships/image" Target="../media/image191.png"/><Relationship Id="rId4" Type="http://schemas.openxmlformats.org/officeDocument/2006/relationships/image" Target="../media/image185.png"/><Relationship Id="rId9" Type="http://schemas.openxmlformats.org/officeDocument/2006/relationships/image" Target="../media/image19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5.jpeg"/><Relationship Id="rId4" Type="http://schemas.openxmlformats.org/officeDocument/2006/relationships/image" Target="../media/image19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7.jp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198.png"/><Relationship Id="rId7" Type="http://schemas.openxmlformats.org/officeDocument/2006/relationships/image" Target="../media/image20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5.jpg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20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13" Type="http://schemas.openxmlformats.org/officeDocument/2006/relationships/image" Target="../media/image218.png"/><Relationship Id="rId18" Type="http://schemas.openxmlformats.org/officeDocument/2006/relationships/image" Target="../media/image223.png"/><Relationship Id="rId26" Type="http://schemas.openxmlformats.org/officeDocument/2006/relationships/image" Target="../media/image231.svg"/><Relationship Id="rId3" Type="http://schemas.openxmlformats.org/officeDocument/2006/relationships/image" Target="../media/image210.png"/><Relationship Id="rId21" Type="http://schemas.openxmlformats.org/officeDocument/2006/relationships/image" Target="../media/image226.png"/><Relationship Id="rId7" Type="http://schemas.openxmlformats.org/officeDocument/2006/relationships/image" Target="../media/image212.png"/><Relationship Id="rId12" Type="http://schemas.openxmlformats.org/officeDocument/2006/relationships/image" Target="../media/image217.png"/><Relationship Id="rId17" Type="http://schemas.openxmlformats.org/officeDocument/2006/relationships/image" Target="../media/image222.svg"/><Relationship Id="rId25" Type="http://schemas.openxmlformats.org/officeDocument/2006/relationships/image" Target="../media/image230.png"/><Relationship Id="rId2" Type="http://schemas.openxmlformats.org/officeDocument/2006/relationships/image" Target="../media/image22.png"/><Relationship Id="rId16" Type="http://schemas.openxmlformats.org/officeDocument/2006/relationships/image" Target="../media/image221.png"/><Relationship Id="rId20" Type="http://schemas.openxmlformats.org/officeDocument/2006/relationships/image" Target="../media/image225.png"/><Relationship Id="rId29" Type="http://schemas.openxmlformats.org/officeDocument/2006/relationships/image" Target="../media/image23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1.png"/><Relationship Id="rId11" Type="http://schemas.openxmlformats.org/officeDocument/2006/relationships/image" Target="../media/image216.png"/><Relationship Id="rId24" Type="http://schemas.openxmlformats.org/officeDocument/2006/relationships/image" Target="../media/image229.svg"/><Relationship Id="rId5" Type="http://schemas.openxmlformats.org/officeDocument/2006/relationships/image" Target="../media/image132.png"/><Relationship Id="rId15" Type="http://schemas.openxmlformats.org/officeDocument/2006/relationships/image" Target="../media/image220.svg"/><Relationship Id="rId23" Type="http://schemas.openxmlformats.org/officeDocument/2006/relationships/image" Target="../media/image228.png"/><Relationship Id="rId28" Type="http://schemas.openxmlformats.org/officeDocument/2006/relationships/image" Target="../media/image233.png"/><Relationship Id="rId10" Type="http://schemas.openxmlformats.org/officeDocument/2006/relationships/image" Target="../media/image215.png"/><Relationship Id="rId19" Type="http://schemas.openxmlformats.org/officeDocument/2006/relationships/image" Target="../media/image224.svg"/><Relationship Id="rId4" Type="http://schemas.openxmlformats.org/officeDocument/2006/relationships/hyperlink" Target="https://bmn-ipa.jinr.ru/" TargetMode="External"/><Relationship Id="rId9" Type="http://schemas.openxmlformats.org/officeDocument/2006/relationships/image" Target="../media/image214.png"/><Relationship Id="rId14" Type="http://schemas.openxmlformats.org/officeDocument/2006/relationships/image" Target="../media/image219.png"/><Relationship Id="rId22" Type="http://schemas.openxmlformats.org/officeDocument/2006/relationships/image" Target="../media/image227.png"/><Relationship Id="rId27" Type="http://schemas.openxmlformats.org/officeDocument/2006/relationships/image" Target="../media/image232.e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235.png"/><Relationship Id="rId7" Type="http://schemas.openxmlformats.org/officeDocument/2006/relationships/image" Target="../media/image23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8.jpeg"/><Relationship Id="rId5" Type="http://schemas.openxmlformats.org/officeDocument/2006/relationships/image" Target="../media/image237.jpeg"/><Relationship Id="rId10" Type="http://schemas.openxmlformats.org/officeDocument/2006/relationships/image" Target="../media/image242.jpeg"/><Relationship Id="rId4" Type="http://schemas.openxmlformats.org/officeDocument/2006/relationships/image" Target="../media/image236.png"/><Relationship Id="rId9" Type="http://schemas.openxmlformats.org/officeDocument/2006/relationships/image" Target="../media/image24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3" Type="http://schemas.openxmlformats.org/officeDocument/2006/relationships/image" Target="../media/image244.png"/><Relationship Id="rId7" Type="http://schemas.openxmlformats.org/officeDocument/2006/relationships/image" Target="../media/image24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7.png"/><Relationship Id="rId5" Type="http://schemas.openxmlformats.org/officeDocument/2006/relationships/image" Target="../media/image246.jpeg"/><Relationship Id="rId10" Type="http://schemas.openxmlformats.org/officeDocument/2006/relationships/image" Target="../media/image251.png"/><Relationship Id="rId4" Type="http://schemas.openxmlformats.org/officeDocument/2006/relationships/image" Target="../media/image245.png"/><Relationship Id="rId9" Type="http://schemas.openxmlformats.org/officeDocument/2006/relationships/image" Target="../media/image2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bmn.jinr.ru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角三角形 8"/>
          <p:cNvSpPr/>
          <p:nvPr/>
        </p:nvSpPr>
        <p:spPr>
          <a:xfrm rot="2700000" flipH="1">
            <a:off x="7324782" y="-2016068"/>
            <a:ext cx="4032135" cy="4032135"/>
          </a:xfrm>
          <a:prstGeom prst="rtTriangle">
            <a:avLst/>
          </a:pr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76200" dist="38100" dir="8100000" algn="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8" name="直角三角形 7"/>
          <p:cNvSpPr/>
          <p:nvPr/>
        </p:nvSpPr>
        <p:spPr>
          <a:xfrm rot="16200000">
            <a:off x="7632700" y="2298700"/>
            <a:ext cx="4559300" cy="4559300"/>
          </a:xfrm>
          <a:prstGeom prst="rtTriangle">
            <a:avLst/>
          </a:prstGeo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43" name="矩形 42"/>
          <p:cNvSpPr/>
          <p:nvPr/>
        </p:nvSpPr>
        <p:spPr>
          <a:xfrm rot="2689714">
            <a:off x="10559412" y="-606367"/>
            <a:ext cx="263951" cy="4013052"/>
          </a:xfrm>
          <a:prstGeom prst="rect">
            <a:avLst/>
          </a:pr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7" name="平行四边形 6"/>
          <p:cNvSpPr/>
          <p:nvPr/>
        </p:nvSpPr>
        <p:spPr>
          <a:xfrm flipH="1" flipV="1">
            <a:off x="5245094" y="-25400"/>
            <a:ext cx="9461505" cy="6883400"/>
          </a:xfrm>
          <a:prstGeom prst="parallelogram">
            <a:avLst>
              <a:gd name="adj" fmla="val 98408"/>
            </a:avLst>
          </a:prstGeom>
          <a:gradFill>
            <a:gsLst>
              <a:gs pos="18000">
                <a:srgbClr val="045798"/>
              </a:gs>
              <a:gs pos="76000">
                <a:srgbClr val="0863B5"/>
              </a:gs>
              <a:gs pos="0">
                <a:srgbClr val="004A7B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6" name="平行四边形 5"/>
          <p:cNvSpPr/>
          <p:nvPr/>
        </p:nvSpPr>
        <p:spPr>
          <a:xfrm flipH="1">
            <a:off x="2206170" y="4203700"/>
            <a:ext cx="5645937" cy="2654300"/>
          </a:xfrm>
          <a:prstGeom prst="parallelogram">
            <a:avLst>
              <a:gd name="adj" fmla="val 115089"/>
            </a:avLst>
          </a:prstGeom>
          <a:gradFill>
            <a:gsLst>
              <a:gs pos="100000">
                <a:srgbClr val="0863B5"/>
              </a:gs>
              <a:gs pos="0">
                <a:srgbClr val="004A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57545" y="210040"/>
            <a:ext cx="43736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Семинар ОМУС в Доме Ученых</a:t>
            </a:r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32904" y="1057368"/>
            <a:ext cx="824498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3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微软雅黑" panose="020B0503020204020204" pitchFamily="34" charset="-122"/>
              </a:rPr>
              <a:t>Зачем платить программисту в крупном физическом эксперименте</a:t>
            </a:r>
          </a:p>
          <a:p>
            <a:pPr indent="2689225">
              <a:tabLst>
                <a:tab pos="2689225" algn="l"/>
              </a:tabLst>
            </a:pPr>
            <a:r>
              <a:rPr lang="ru-RU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微软雅黑" panose="020B0503020204020204" pitchFamily="34" charset="-122"/>
              </a:rPr>
              <a:t>или</a:t>
            </a:r>
          </a:p>
          <a:p>
            <a:r>
              <a:rPr lang="ru-RU" altLang="zh-CN" sz="3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微软雅黑" panose="020B0503020204020204" pitchFamily="34" charset="-122"/>
              </a:rPr>
              <a:t>Сколько нужно физиков, чтобы нормализовать базу данных </a:t>
            </a:r>
            <a:r>
              <a:rPr lang="en-US" altLang="zh-CN" sz="3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微软雅黑" panose="020B0503020204020204" pitchFamily="34" charset="-122"/>
              </a:rPr>
              <a:t>BM@N</a:t>
            </a:r>
          </a:p>
        </p:txBody>
      </p:sp>
      <p:cxnSp>
        <p:nvCxnSpPr>
          <p:cNvPr id="13" name="直接连接符 12"/>
          <p:cNvCxnSpPr>
            <a:cxnSpLocks/>
          </p:cNvCxnSpPr>
          <p:nvPr/>
        </p:nvCxnSpPr>
        <p:spPr>
          <a:xfrm flipV="1">
            <a:off x="1087086" y="610150"/>
            <a:ext cx="4065654" cy="8187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1065553" y="591804"/>
            <a:ext cx="2060888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5" name="平行四边形 4"/>
          <p:cNvSpPr/>
          <p:nvPr/>
        </p:nvSpPr>
        <p:spPr>
          <a:xfrm>
            <a:off x="-2" y="4203700"/>
            <a:ext cx="4813295" cy="2654300"/>
          </a:xfrm>
          <a:prstGeom prst="parallelogram">
            <a:avLst>
              <a:gd name="adj" fmla="val 82279"/>
            </a:avLst>
          </a:prstGeom>
          <a:gradFill>
            <a:gsLst>
              <a:gs pos="0">
                <a:srgbClr val="0863B5"/>
              </a:gs>
              <a:gs pos="100000">
                <a:srgbClr val="004A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0503781" y="34149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600">
                <a:solidFill>
                  <a:srgbClr val="0863B5">
                    <a:alpha val="22000"/>
                  </a:srgbClr>
                </a:solidFill>
                <a:latin typeface="方正正大黑简体" panose="02000000000000000000" pitchFamily="2" charset="-122"/>
                <a:ea typeface="方正正大黑简体" panose="02000000000000000000" pitchFamily="2" charset="-122"/>
              </a:defRPr>
            </a:lvl1pPr>
          </a:lstStyle>
          <a:p>
            <a:r>
              <a:rPr lang="en-US" altLang="zh-CN" dirty="0">
                <a:latin typeface="+mj-lt"/>
                <a:ea typeface="方正正中黑简体" panose="02000000000000000000" pitchFamily="2" charset="-122"/>
              </a:rPr>
              <a:t>CONCISE</a:t>
            </a:r>
            <a:endParaRPr lang="zh-CN" altLang="en-US" dirty="0">
              <a:latin typeface="+mj-lt"/>
              <a:ea typeface="方正正中黑简体" panose="02000000000000000000" pitchFamily="2" charset="-122"/>
            </a:endParaRPr>
          </a:p>
        </p:txBody>
      </p:sp>
      <p:sp>
        <p:nvSpPr>
          <p:cNvPr id="24" name="直角三角形 23"/>
          <p:cNvSpPr/>
          <p:nvPr/>
        </p:nvSpPr>
        <p:spPr>
          <a:xfrm rot="16200000">
            <a:off x="11264900" y="5930900"/>
            <a:ext cx="927100" cy="927100"/>
          </a:xfrm>
          <a:prstGeom prst="rtTriangle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32" name="直角三角形 31"/>
          <p:cNvSpPr/>
          <p:nvPr/>
        </p:nvSpPr>
        <p:spPr>
          <a:xfrm>
            <a:off x="9572274" y="5468355"/>
            <a:ext cx="1389645" cy="1389645"/>
          </a:xfrm>
          <a:prstGeom prst="rtTriangl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33" name="直角三角形 32"/>
          <p:cNvSpPr/>
          <p:nvPr/>
        </p:nvSpPr>
        <p:spPr>
          <a:xfrm rot="16200000">
            <a:off x="7910280" y="5255535"/>
            <a:ext cx="1603822" cy="1603822"/>
          </a:xfrm>
          <a:prstGeom prst="rtTriangle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34" name="直角三角形 33"/>
          <p:cNvSpPr/>
          <p:nvPr/>
        </p:nvSpPr>
        <p:spPr>
          <a:xfrm rot="13500000" flipH="1" flipV="1">
            <a:off x="11485906" y="2829242"/>
            <a:ext cx="1412186" cy="1412186"/>
          </a:xfrm>
          <a:prstGeom prst="rtTriangle">
            <a:avLst/>
          </a:prstGeom>
          <a:solidFill>
            <a:srgbClr val="0863B5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37" name="直角三角形 36"/>
          <p:cNvSpPr/>
          <p:nvPr/>
        </p:nvSpPr>
        <p:spPr>
          <a:xfrm rot="13500000" flipV="1">
            <a:off x="6781639" y="-704813"/>
            <a:ext cx="1409621" cy="1409621"/>
          </a:xfrm>
          <a:prstGeom prst="rtTriangle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38" name="直角三角形 37"/>
          <p:cNvSpPr/>
          <p:nvPr/>
        </p:nvSpPr>
        <p:spPr>
          <a:xfrm rot="13500000" flipV="1">
            <a:off x="7366953" y="157593"/>
            <a:ext cx="1029092" cy="1029092"/>
          </a:xfrm>
          <a:prstGeom prst="rtTriangle">
            <a:avLst/>
          </a:prstGeom>
          <a:solidFill>
            <a:srgbClr val="0863B5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39" name="直角三角形 38"/>
          <p:cNvSpPr/>
          <p:nvPr/>
        </p:nvSpPr>
        <p:spPr>
          <a:xfrm flipV="1">
            <a:off x="8609177" y="11319"/>
            <a:ext cx="419855" cy="419855"/>
          </a:xfrm>
          <a:prstGeom prst="rtTriangle">
            <a:avLst/>
          </a:prstGeom>
          <a:solidFill>
            <a:srgbClr val="0863B5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40" name="直角三角形 39"/>
          <p:cNvSpPr/>
          <p:nvPr/>
        </p:nvSpPr>
        <p:spPr>
          <a:xfrm rot="16200000">
            <a:off x="8218098" y="389822"/>
            <a:ext cx="1087002" cy="1087002"/>
          </a:xfrm>
          <a:prstGeom prst="rtTriangle">
            <a:avLst/>
          </a:prstGeom>
          <a:solidFill>
            <a:srgbClr val="0863B5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41" name="直角三角形 40"/>
          <p:cNvSpPr/>
          <p:nvPr/>
        </p:nvSpPr>
        <p:spPr>
          <a:xfrm rot="5400000" flipV="1">
            <a:off x="8954606" y="1680997"/>
            <a:ext cx="613714" cy="613714"/>
          </a:xfrm>
          <a:prstGeom prst="rtTriangle">
            <a:avLst/>
          </a:prstGeom>
          <a:solidFill>
            <a:srgbClr val="0863B5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42" name="直角三角形 41"/>
          <p:cNvSpPr/>
          <p:nvPr/>
        </p:nvSpPr>
        <p:spPr>
          <a:xfrm rot="16200000" flipV="1">
            <a:off x="9445236" y="892638"/>
            <a:ext cx="407738" cy="407738"/>
          </a:xfrm>
          <a:prstGeom prst="rtTriangle">
            <a:avLst/>
          </a:prstGeom>
          <a:solidFill>
            <a:srgbClr val="0863B5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9166276" y="935741"/>
            <a:ext cx="1475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863B5">
                    <a:alpha val="22000"/>
                  </a:srgbClr>
                </a:solidFill>
                <a:latin typeface="+mj-lt"/>
                <a:ea typeface="方正正中黑简体" panose="02000000000000000000" pitchFamily="2" charset="-122"/>
              </a:rPr>
              <a:t>INNOVATION</a:t>
            </a:r>
            <a:endParaRPr lang="zh-CN" altLang="en-US" sz="1600" dirty="0">
              <a:solidFill>
                <a:srgbClr val="0863B5">
                  <a:alpha val="22000"/>
                </a:srgb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846949" y="491737"/>
            <a:ext cx="1250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863B5">
                    <a:alpha val="22000"/>
                  </a:srgbClr>
                </a:solidFill>
                <a:latin typeface="+mj-lt"/>
                <a:ea typeface="方正正中黑简体" panose="02000000000000000000" pitchFamily="2" charset="-122"/>
              </a:rPr>
              <a:t>HIGH TECH</a:t>
            </a:r>
            <a:endParaRPr lang="zh-CN" altLang="en-US" sz="1600" dirty="0">
              <a:solidFill>
                <a:srgbClr val="0863B5">
                  <a:alpha val="22000"/>
                </a:srgb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sp>
        <p:nvSpPr>
          <p:cNvPr id="27" name="文本框 10"/>
          <p:cNvSpPr txBox="1"/>
          <p:nvPr/>
        </p:nvSpPr>
        <p:spPr>
          <a:xfrm>
            <a:off x="737859" y="3804616"/>
            <a:ext cx="4910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微软雅黑" panose="020B0503020204020204" pitchFamily="34" charset="-122"/>
              </a:rPr>
              <a:t>Герценбергер Константин, ЛФВЭ ОИЯИ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3" name="文本框 10">
            <a:extLst>
              <a:ext uri="{FF2B5EF4-FFF2-40B4-BE49-F238E27FC236}">
                <a16:creationId xmlns:a16="http://schemas.microsoft.com/office/drawing/2014/main" id="{1FB2184A-FA66-BA52-25A0-D504AF19E82E}"/>
              </a:ext>
            </a:extLst>
          </p:cNvPr>
          <p:cNvSpPr txBox="1"/>
          <p:nvPr/>
        </p:nvSpPr>
        <p:spPr>
          <a:xfrm>
            <a:off x="2939255" y="6478683"/>
            <a:ext cx="1874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微软雅黑" panose="020B0503020204020204" pitchFamily="34" charset="-122"/>
              </a:rPr>
              <a:t>24.05.2023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CD46F13-70A5-59DE-0B42-D87850A375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31" y="12357"/>
            <a:ext cx="807414" cy="80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026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2" presetClass="entr" presetSubtype="4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3" presetClass="entr" presetSubtype="16" fill="hold" grpId="1" nodeType="withEffect">
                                  <p:stCondLst>
                                    <p:cond delay="3750"/>
                                  </p:stCondLst>
                                  <p:iterate type="lt">
                                    <p:tmPct val="3608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3" presetClass="entr" presetSubtype="16" fill="hold" grpId="0" nodeType="withEffect">
                                  <p:stCondLst>
                                    <p:cond delay="3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16" fill="hold" grpId="0" nodeType="withEffect">
                                  <p:stCondLst>
                                    <p:cond delay="3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43" grpId="0" animBg="1"/>
      <p:bldP spid="7" grpId="0" animBg="1"/>
      <p:bldP spid="6" grpId="0" animBg="1"/>
      <p:bldP spid="10" grpId="0"/>
      <p:bldP spid="11" grpId="1"/>
      <p:bldP spid="14" grpId="0" animBg="1"/>
      <p:bldP spid="5" grpId="0" animBg="1"/>
      <p:bldP spid="22" grpId="0"/>
      <p:bldP spid="24" grpId="0" animBg="1"/>
      <p:bldP spid="32" grpId="0" animBg="1"/>
      <p:bldP spid="33" grpId="0" animBg="1"/>
      <p:bldP spid="34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20" grpId="0"/>
      <p:bldP spid="21" grpId="0"/>
      <p:bldP spid="27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409700" y="1654201"/>
            <a:ext cx="14325599" cy="6741159"/>
            <a:chOff x="-1409700" y="1654201"/>
            <a:chExt cx="14325599" cy="6741159"/>
          </a:xfrm>
        </p:grpSpPr>
        <p:sp>
          <p:nvSpPr>
            <p:cNvPr id="81" name="矩形 80"/>
            <p:cNvSpPr/>
            <p:nvPr/>
          </p:nvSpPr>
          <p:spPr>
            <a:xfrm>
              <a:off x="-1192824" y="1654201"/>
              <a:ext cx="13723426" cy="5100743"/>
            </a:xfrm>
            <a:prstGeom prst="rect">
              <a:avLst/>
            </a:prstGeom>
            <a:blipFill dpi="0" rotWithShape="1">
              <a:blip r:embed="rId2" cstate="email">
                <a:alphaModFix amt="17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-1409700" y="4219314"/>
              <a:ext cx="14325599" cy="4176046"/>
            </a:xfrm>
            <a:custGeom>
              <a:avLst/>
              <a:gdLst>
                <a:gd name="connsiteX0" fmla="*/ 4704034 w 14762434"/>
                <a:gd name="connsiteY0" fmla="*/ 0 h 4476750"/>
                <a:gd name="connsiteX1" fmla="*/ 5542234 w 14762434"/>
                <a:gd name="connsiteY1" fmla="*/ 742950 h 4476750"/>
                <a:gd name="connsiteX2" fmla="*/ 5656534 w 14762434"/>
                <a:gd name="connsiteY2" fmla="*/ 590550 h 4476750"/>
                <a:gd name="connsiteX3" fmla="*/ 5999434 w 14762434"/>
                <a:gd name="connsiteY3" fmla="*/ 400050 h 4476750"/>
                <a:gd name="connsiteX4" fmla="*/ 6589984 w 14762434"/>
                <a:gd name="connsiteY4" fmla="*/ 400050 h 4476750"/>
                <a:gd name="connsiteX5" fmla="*/ 7085284 w 14762434"/>
                <a:gd name="connsiteY5" fmla="*/ 704850 h 4476750"/>
                <a:gd name="connsiteX6" fmla="*/ 7771084 w 14762434"/>
                <a:gd name="connsiteY6" fmla="*/ 381000 h 4476750"/>
                <a:gd name="connsiteX7" fmla="*/ 8952184 w 14762434"/>
                <a:gd name="connsiteY7" fmla="*/ 1162050 h 4476750"/>
                <a:gd name="connsiteX8" fmla="*/ 9980884 w 14762434"/>
                <a:gd name="connsiteY8" fmla="*/ 1257300 h 4476750"/>
                <a:gd name="connsiteX9" fmla="*/ 11257234 w 14762434"/>
                <a:gd name="connsiteY9" fmla="*/ 876300 h 4476750"/>
                <a:gd name="connsiteX10" fmla="*/ 12209734 w 14762434"/>
                <a:gd name="connsiteY10" fmla="*/ 1447800 h 4476750"/>
                <a:gd name="connsiteX11" fmla="*/ 12533584 w 14762434"/>
                <a:gd name="connsiteY11" fmla="*/ 1333500 h 4476750"/>
                <a:gd name="connsiteX12" fmla="*/ 14190934 w 14762434"/>
                <a:gd name="connsiteY12" fmla="*/ 1943100 h 4476750"/>
                <a:gd name="connsiteX13" fmla="*/ 14762434 w 14762434"/>
                <a:gd name="connsiteY13" fmla="*/ 1885950 h 4476750"/>
                <a:gd name="connsiteX14" fmla="*/ 14762434 w 14762434"/>
                <a:gd name="connsiteY14" fmla="*/ 4476750 h 4476750"/>
                <a:gd name="connsiteX15" fmla="*/ 0 w 14762434"/>
                <a:gd name="connsiteY15" fmla="*/ 4476750 h 4476750"/>
                <a:gd name="connsiteX16" fmla="*/ 0 w 14762434"/>
                <a:gd name="connsiteY16" fmla="*/ 4475763 h 4476750"/>
                <a:gd name="connsiteX17" fmla="*/ 379684 w 14762434"/>
                <a:gd name="connsiteY17" fmla="*/ 4191000 h 4476750"/>
                <a:gd name="connsiteX18" fmla="*/ 265384 w 14762434"/>
                <a:gd name="connsiteY18" fmla="*/ 209550 h 4476750"/>
                <a:gd name="connsiteX19" fmla="*/ 1046434 w 14762434"/>
                <a:gd name="connsiteY19" fmla="*/ 438150 h 4476750"/>
                <a:gd name="connsiteX20" fmla="*/ 1484584 w 14762434"/>
                <a:gd name="connsiteY20" fmla="*/ 723900 h 4476750"/>
                <a:gd name="connsiteX21" fmla="*/ 1732234 w 14762434"/>
                <a:gd name="connsiteY21" fmla="*/ 323850 h 4476750"/>
                <a:gd name="connsiteX22" fmla="*/ 2513284 w 14762434"/>
                <a:gd name="connsiteY22" fmla="*/ 857250 h 4476750"/>
                <a:gd name="connsiteX23" fmla="*/ 3961084 w 14762434"/>
                <a:gd name="connsiteY23" fmla="*/ 95250 h 4476750"/>
                <a:gd name="connsiteX24" fmla="*/ 4704034 w 14762434"/>
                <a:gd name="connsiteY24" fmla="*/ 0 h 447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762434" h="4476750">
                  <a:moveTo>
                    <a:pt x="4704034" y="0"/>
                  </a:moveTo>
                  <a:lnTo>
                    <a:pt x="5542234" y="742950"/>
                  </a:lnTo>
                  <a:lnTo>
                    <a:pt x="5656534" y="590550"/>
                  </a:lnTo>
                  <a:lnTo>
                    <a:pt x="5999434" y="400050"/>
                  </a:lnTo>
                  <a:lnTo>
                    <a:pt x="6589984" y="400050"/>
                  </a:lnTo>
                  <a:lnTo>
                    <a:pt x="7085284" y="704850"/>
                  </a:lnTo>
                  <a:lnTo>
                    <a:pt x="7771084" y="381000"/>
                  </a:lnTo>
                  <a:lnTo>
                    <a:pt x="8952184" y="1162050"/>
                  </a:lnTo>
                  <a:lnTo>
                    <a:pt x="9980884" y="1257300"/>
                  </a:lnTo>
                  <a:lnTo>
                    <a:pt x="11257234" y="876300"/>
                  </a:lnTo>
                  <a:lnTo>
                    <a:pt x="12209734" y="1447800"/>
                  </a:lnTo>
                  <a:lnTo>
                    <a:pt x="12533584" y="1333500"/>
                  </a:lnTo>
                  <a:lnTo>
                    <a:pt x="14190934" y="1943100"/>
                  </a:lnTo>
                  <a:lnTo>
                    <a:pt x="14762434" y="1885950"/>
                  </a:lnTo>
                  <a:lnTo>
                    <a:pt x="14762434" y="4476750"/>
                  </a:lnTo>
                  <a:lnTo>
                    <a:pt x="0" y="4476750"/>
                  </a:lnTo>
                  <a:lnTo>
                    <a:pt x="0" y="4475763"/>
                  </a:lnTo>
                  <a:lnTo>
                    <a:pt x="379684" y="4191000"/>
                  </a:lnTo>
                  <a:lnTo>
                    <a:pt x="265384" y="209550"/>
                  </a:lnTo>
                  <a:lnTo>
                    <a:pt x="1046434" y="438150"/>
                  </a:lnTo>
                  <a:lnTo>
                    <a:pt x="1484584" y="723900"/>
                  </a:lnTo>
                  <a:lnTo>
                    <a:pt x="1732234" y="323850"/>
                  </a:lnTo>
                  <a:lnTo>
                    <a:pt x="2513284" y="857250"/>
                  </a:lnTo>
                  <a:lnTo>
                    <a:pt x="3961084" y="95250"/>
                  </a:lnTo>
                  <a:lnTo>
                    <a:pt x="4704034" y="0"/>
                  </a:lnTo>
                  <a:close/>
                </a:path>
              </a:pathLst>
            </a:custGeom>
            <a:effectLst>
              <a:softEdge rad="558800"/>
            </a:effectLst>
          </p:spPr>
        </p:pic>
      </p:grpSp>
      <p:sp>
        <p:nvSpPr>
          <p:cNvPr id="5" name="直角三角形 4"/>
          <p:cNvSpPr/>
          <p:nvPr/>
        </p:nvSpPr>
        <p:spPr>
          <a:xfrm flipH="1">
            <a:off x="10431588" y="2603500"/>
            <a:ext cx="1760412" cy="4254500"/>
          </a:xfrm>
          <a:prstGeom prst="rtTriangle">
            <a:avLst/>
          </a:prstGeom>
          <a:gradFill>
            <a:gsLst>
              <a:gs pos="15000">
                <a:srgbClr val="0863B5"/>
              </a:gs>
              <a:gs pos="100000">
                <a:srgbClr val="004A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4" name="直角三角形 3"/>
          <p:cNvSpPr/>
          <p:nvPr/>
        </p:nvSpPr>
        <p:spPr>
          <a:xfrm rot="10800000">
            <a:off x="9953076" y="0"/>
            <a:ext cx="2238924" cy="5080000"/>
          </a:xfrm>
          <a:prstGeom prst="rtTriangle">
            <a:avLst/>
          </a:prstGeom>
          <a:gradFill>
            <a:gsLst>
              <a:gs pos="0">
                <a:srgbClr val="0863B5"/>
              </a:gs>
              <a:gs pos="100000">
                <a:srgbClr val="004A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13" name="直接连接符 12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1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11" name="直接连接符 10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Freeform 9"/>
          <p:cNvSpPr>
            <a:spLocks noEditPoints="1"/>
          </p:cNvSpPr>
          <p:nvPr/>
        </p:nvSpPr>
        <p:spPr bwMode="auto">
          <a:xfrm rot="21165470">
            <a:off x="9205793" y="22131"/>
            <a:ext cx="1229035" cy="1649413"/>
          </a:xfrm>
          <a:custGeom>
            <a:avLst/>
            <a:gdLst>
              <a:gd name="T0" fmla="*/ 5 w 537"/>
              <a:gd name="T1" fmla="*/ 423 h 722"/>
              <a:gd name="T2" fmla="*/ 143 w 537"/>
              <a:gd name="T3" fmla="*/ 542 h 722"/>
              <a:gd name="T4" fmla="*/ 332 w 537"/>
              <a:gd name="T5" fmla="*/ 589 h 722"/>
              <a:gd name="T6" fmla="*/ 437 w 537"/>
              <a:gd name="T7" fmla="*/ 693 h 722"/>
              <a:gd name="T8" fmla="*/ 508 w 537"/>
              <a:gd name="T9" fmla="*/ 675 h 722"/>
              <a:gd name="T10" fmla="*/ 509 w 537"/>
              <a:gd name="T11" fmla="*/ 635 h 722"/>
              <a:gd name="T12" fmla="*/ 370 w 537"/>
              <a:gd name="T13" fmla="*/ 554 h 722"/>
              <a:gd name="T14" fmla="*/ 233 w 537"/>
              <a:gd name="T15" fmla="*/ 475 h 722"/>
              <a:gd name="T16" fmla="*/ 223 w 537"/>
              <a:gd name="T17" fmla="*/ 465 h 722"/>
              <a:gd name="T18" fmla="*/ 191 w 537"/>
              <a:gd name="T19" fmla="*/ 416 h 722"/>
              <a:gd name="T20" fmla="*/ 222 w 537"/>
              <a:gd name="T21" fmla="*/ 356 h 722"/>
              <a:gd name="T22" fmla="*/ 334 w 537"/>
              <a:gd name="T23" fmla="*/ 435 h 722"/>
              <a:gd name="T24" fmla="*/ 380 w 537"/>
              <a:gd name="T25" fmla="*/ 456 h 722"/>
              <a:gd name="T26" fmla="*/ 410 w 537"/>
              <a:gd name="T27" fmla="*/ 409 h 722"/>
              <a:gd name="T28" fmla="*/ 347 w 537"/>
              <a:gd name="T29" fmla="*/ 385 h 722"/>
              <a:gd name="T30" fmla="*/ 315 w 537"/>
              <a:gd name="T31" fmla="*/ 302 h 722"/>
              <a:gd name="T32" fmla="*/ 360 w 537"/>
              <a:gd name="T33" fmla="*/ 235 h 722"/>
              <a:gd name="T34" fmla="*/ 304 w 537"/>
              <a:gd name="T35" fmla="*/ 274 h 722"/>
              <a:gd name="T36" fmla="*/ 173 w 537"/>
              <a:gd name="T37" fmla="*/ 263 h 722"/>
              <a:gd name="T38" fmla="*/ 156 w 537"/>
              <a:gd name="T39" fmla="*/ 234 h 722"/>
              <a:gd name="T40" fmla="*/ 179 w 537"/>
              <a:gd name="T41" fmla="*/ 222 h 722"/>
              <a:gd name="T42" fmla="*/ 196 w 537"/>
              <a:gd name="T43" fmla="*/ 206 h 722"/>
              <a:gd name="T44" fmla="*/ 273 w 537"/>
              <a:gd name="T45" fmla="*/ 143 h 722"/>
              <a:gd name="T46" fmla="*/ 379 w 537"/>
              <a:gd name="T47" fmla="*/ 47 h 722"/>
              <a:gd name="T48" fmla="*/ 301 w 537"/>
              <a:gd name="T49" fmla="*/ 68 h 722"/>
              <a:gd name="T50" fmla="*/ 196 w 537"/>
              <a:gd name="T51" fmla="*/ 125 h 722"/>
              <a:gd name="T52" fmla="*/ 82 w 537"/>
              <a:gd name="T53" fmla="*/ 165 h 722"/>
              <a:gd name="T54" fmla="*/ 7 w 537"/>
              <a:gd name="T55" fmla="*/ 296 h 722"/>
              <a:gd name="T56" fmla="*/ 3 w 537"/>
              <a:gd name="T57" fmla="*/ 368 h 722"/>
              <a:gd name="T58" fmla="*/ 246 w 537"/>
              <a:gd name="T59" fmla="*/ 303 h 722"/>
              <a:gd name="T60" fmla="*/ 246 w 537"/>
              <a:gd name="T61" fmla="*/ 297 h 722"/>
              <a:gd name="T62" fmla="*/ 205 w 537"/>
              <a:gd name="T63" fmla="*/ 439 h 722"/>
              <a:gd name="T64" fmla="*/ 167 w 537"/>
              <a:gd name="T65" fmla="*/ 454 h 722"/>
              <a:gd name="T66" fmla="*/ 199 w 537"/>
              <a:gd name="T67" fmla="*/ 460 h 722"/>
              <a:gd name="T68" fmla="*/ 167 w 537"/>
              <a:gd name="T69" fmla="*/ 454 h 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37" h="722">
                <a:moveTo>
                  <a:pt x="3" y="368"/>
                </a:moveTo>
                <a:cubicBezTo>
                  <a:pt x="6" y="383"/>
                  <a:pt x="5" y="423"/>
                  <a:pt x="5" y="423"/>
                </a:cubicBezTo>
                <a:cubicBezTo>
                  <a:pt x="5" y="423"/>
                  <a:pt x="46" y="526"/>
                  <a:pt x="84" y="536"/>
                </a:cubicBezTo>
                <a:cubicBezTo>
                  <a:pt x="123" y="545"/>
                  <a:pt x="125" y="539"/>
                  <a:pt x="143" y="542"/>
                </a:cubicBezTo>
                <a:cubicBezTo>
                  <a:pt x="160" y="545"/>
                  <a:pt x="251" y="541"/>
                  <a:pt x="275" y="552"/>
                </a:cubicBezTo>
                <a:cubicBezTo>
                  <a:pt x="299" y="563"/>
                  <a:pt x="329" y="573"/>
                  <a:pt x="332" y="589"/>
                </a:cubicBezTo>
                <a:cubicBezTo>
                  <a:pt x="335" y="606"/>
                  <a:pt x="352" y="629"/>
                  <a:pt x="379" y="647"/>
                </a:cubicBezTo>
                <a:cubicBezTo>
                  <a:pt x="405" y="664"/>
                  <a:pt x="433" y="684"/>
                  <a:pt x="437" y="693"/>
                </a:cubicBezTo>
                <a:cubicBezTo>
                  <a:pt x="441" y="702"/>
                  <a:pt x="470" y="722"/>
                  <a:pt x="482" y="713"/>
                </a:cubicBezTo>
                <a:cubicBezTo>
                  <a:pt x="494" y="703"/>
                  <a:pt x="501" y="678"/>
                  <a:pt x="508" y="675"/>
                </a:cubicBezTo>
                <a:cubicBezTo>
                  <a:pt x="514" y="673"/>
                  <a:pt x="537" y="650"/>
                  <a:pt x="530" y="635"/>
                </a:cubicBezTo>
                <a:cubicBezTo>
                  <a:pt x="530" y="635"/>
                  <a:pt x="524" y="620"/>
                  <a:pt x="509" y="635"/>
                </a:cubicBezTo>
                <a:cubicBezTo>
                  <a:pt x="493" y="650"/>
                  <a:pt x="454" y="669"/>
                  <a:pt x="430" y="645"/>
                </a:cubicBezTo>
                <a:cubicBezTo>
                  <a:pt x="405" y="621"/>
                  <a:pt x="379" y="571"/>
                  <a:pt x="370" y="554"/>
                </a:cubicBezTo>
                <a:cubicBezTo>
                  <a:pt x="362" y="538"/>
                  <a:pt x="358" y="499"/>
                  <a:pt x="317" y="493"/>
                </a:cubicBezTo>
                <a:cubicBezTo>
                  <a:pt x="276" y="487"/>
                  <a:pt x="247" y="477"/>
                  <a:pt x="233" y="475"/>
                </a:cubicBezTo>
                <a:cubicBezTo>
                  <a:pt x="226" y="472"/>
                  <a:pt x="226" y="472"/>
                  <a:pt x="226" y="472"/>
                </a:cubicBezTo>
                <a:cubicBezTo>
                  <a:pt x="223" y="465"/>
                  <a:pt x="223" y="465"/>
                  <a:pt x="223" y="465"/>
                </a:cubicBezTo>
                <a:cubicBezTo>
                  <a:pt x="223" y="465"/>
                  <a:pt x="233" y="446"/>
                  <a:pt x="216" y="438"/>
                </a:cubicBezTo>
                <a:cubicBezTo>
                  <a:pt x="216" y="438"/>
                  <a:pt x="200" y="416"/>
                  <a:pt x="191" y="416"/>
                </a:cubicBezTo>
                <a:cubicBezTo>
                  <a:pt x="182" y="416"/>
                  <a:pt x="190" y="412"/>
                  <a:pt x="190" y="412"/>
                </a:cubicBezTo>
                <a:cubicBezTo>
                  <a:pt x="190" y="412"/>
                  <a:pt x="222" y="375"/>
                  <a:pt x="222" y="356"/>
                </a:cubicBezTo>
                <a:cubicBezTo>
                  <a:pt x="222" y="356"/>
                  <a:pt x="257" y="366"/>
                  <a:pt x="267" y="344"/>
                </a:cubicBezTo>
                <a:cubicBezTo>
                  <a:pt x="267" y="344"/>
                  <a:pt x="335" y="424"/>
                  <a:pt x="334" y="435"/>
                </a:cubicBezTo>
                <a:cubicBezTo>
                  <a:pt x="333" y="445"/>
                  <a:pt x="339" y="482"/>
                  <a:pt x="356" y="478"/>
                </a:cubicBezTo>
                <a:cubicBezTo>
                  <a:pt x="374" y="474"/>
                  <a:pt x="377" y="465"/>
                  <a:pt x="380" y="456"/>
                </a:cubicBezTo>
                <a:cubicBezTo>
                  <a:pt x="384" y="447"/>
                  <a:pt x="392" y="444"/>
                  <a:pt x="398" y="442"/>
                </a:cubicBezTo>
                <a:cubicBezTo>
                  <a:pt x="403" y="440"/>
                  <a:pt x="426" y="427"/>
                  <a:pt x="410" y="409"/>
                </a:cubicBezTo>
                <a:cubicBezTo>
                  <a:pt x="410" y="409"/>
                  <a:pt x="393" y="403"/>
                  <a:pt x="382" y="403"/>
                </a:cubicBezTo>
                <a:cubicBezTo>
                  <a:pt x="371" y="403"/>
                  <a:pt x="354" y="397"/>
                  <a:pt x="347" y="385"/>
                </a:cubicBezTo>
                <a:cubicBezTo>
                  <a:pt x="341" y="374"/>
                  <a:pt x="333" y="353"/>
                  <a:pt x="329" y="343"/>
                </a:cubicBezTo>
                <a:cubicBezTo>
                  <a:pt x="325" y="334"/>
                  <a:pt x="311" y="311"/>
                  <a:pt x="315" y="302"/>
                </a:cubicBezTo>
                <a:cubicBezTo>
                  <a:pt x="319" y="293"/>
                  <a:pt x="343" y="285"/>
                  <a:pt x="352" y="267"/>
                </a:cubicBezTo>
                <a:cubicBezTo>
                  <a:pt x="361" y="250"/>
                  <a:pt x="368" y="237"/>
                  <a:pt x="360" y="235"/>
                </a:cubicBezTo>
                <a:cubicBezTo>
                  <a:pt x="352" y="234"/>
                  <a:pt x="338" y="234"/>
                  <a:pt x="333" y="243"/>
                </a:cubicBezTo>
                <a:cubicBezTo>
                  <a:pt x="328" y="251"/>
                  <a:pt x="307" y="278"/>
                  <a:pt x="304" y="274"/>
                </a:cubicBezTo>
                <a:cubicBezTo>
                  <a:pt x="304" y="274"/>
                  <a:pt x="280" y="196"/>
                  <a:pt x="241" y="206"/>
                </a:cubicBezTo>
                <a:cubicBezTo>
                  <a:pt x="241" y="206"/>
                  <a:pt x="196" y="215"/>
                  <a:pt x="173" y="263"/>
                </a:cubicBezTo>
                <a:cubicBezTo>
                  <a:pt x="173" y="263"/>
                  <a:pt x="161" y="273"/>
                  <a:pt x="158" y="265"/>
                </a:cubicBezTo>
                <a:cubicBezTo>
                  <a:pt x="156" y="256"/>
                  <a:pt x="148" y="236"/>
                  <a:pt x="156" y="234"/>
                </a:cubicBezTo>
                <a:cubicBezTo>
                  <a:pt x="163" y="233"/>
                  <a:pt x="174" y="240"/>
                  <a:pt x="176" y="233"/>
                </a:cubicBezTo>
                <a:cubicBezTo>
                  <a:pt x="178" y="225"/>
                  <a:pt x="176" y="224"/>
                  <a:pt x="179" y="222"/>
                </a:cubicBezTo>
                <a:cubicBezTo>
                  <a:pt x="182" y="220"/>
                  <a:pt x="180" y="222"/>
                  <a:pt x="187" y="217"/>
                </a:cubicBezTo>
                <a:cubicBezTo>
                  <a:pt x="194" y="212"/>
                  <a:pt x="195" y="211"/>
                  <a:pt x="196" y="206"/>
                </a:cubicBezTo>
                <a:cubicBezTo>
                  <a:pt x="198" y="201"/>
                  <a:pt x="222" y="192"/>
                  <a:pt x="211" y="177"/>
                </a:cubicBezTo>
                <a:cubicBezTo>
                  <a:pt x="211" y="177"/>
                  <a:pt x="257" y="155"/>
                  <a:pt x="273" y="143"/>
                </a:cubicBezTo>
                <a:cubicBezTo>
                  <a:pt x="290" y="132"/>
                  <a:pt x="313" y="105"/>
                  <a:pt x="321" y="99"/>
                </a:cubicBezTo>
                <a:cubicBezTo>
                  <a:pt x="328" y="93"/>
                  <a:pt x="363" y="59"/>
                  <a:pt x="379" y="47"/>
                </a:cubicBezTo>
                <a:cubicBezTo>
                  <a:pt x="394" y="35"/>
                  <a:pt x="386" y="0"/>
                  <a:pt x="374" y="3"/>
                </a:cubicBezTo>
                <a:cubicBezTo>
                  <a:pt x="361" y="6"/>
                  <a:pt x="310" y="61"/>
                  <a:pt x="301" y="68"/>
                </a:cubicBezTo>
                <a:cubicBezTo>
                  <a:pt x="291" y="76"/>
                  <a:pt x="261" y="87"/>
                  <a:pt x="255" y="94"/>
                </a:cubicBezTo>
                <a:cubicBezTo>
                  <a:pt x="248" y="101"/>
                  <a:pt x="200" y="125"/>
                  <a:pt x="196" y="125"/>
                </a:cubicBezTo>
                <a:cubicBezTo>
                  <a:pt x="192" y="125"/>
                  <a:pt x="177" y="75"/>
                  <a:pt x="124" y="96"/>
                </a:cubicBezTo>
                <a:cubicBezTo>
                  <a:pt x="124" y="96"/>
                  <a:pt x="75" y="115"/>
                  <a:pt x="82" y="165"/>
                </a:cubicBezTo>
                <a:cubicBezTo>
                  <a:pt x="82" y="165"/>
                  <a:pt x="26" y="230"/>
                  <a:pt x="18" y="258"/>
                </a:cubicBezTo>
                <a:cubicBezTo>
                  <a:pt x="9" y="287"/>
                  <a:pt x="5" y="286"/>
                  <a:pt x="7" y="296"/>
                </a:cubicBezTo>
                <a:cubicBezTo>
                  <a:pt x="9" y="305"/>
                  <a:pt x="13" y="333"/>
                  <a:pt x="11" y="339"/>
                </a:cubicBezTo>
                <a:cubicBezTo>
                  <a:pt x="8" y="344"/>
                  <a:pt x="0" y="354"/>
                  <a:pt x="3" y="368"/>
                </a:cubicBezTo>
                <a:close/>
                <a:moveTo>
                  <a:pt x="246" y="297"/>
                </a:moveTo>
                <a:cubicBezTo>
                  <a:pt x="246" y="297"/>
                  <a:pt x="250" y="299"/>
                  <a:pt x="246" y="303"/>
                </a:cubicBezTo>
                <a:cubicBezTo>
                  <a:pt x="243" y="308"/>
                  <a:pt x="234" y="317"/>
                  <a:pt x="233" y="308"/>
                </a:cubicBezTo>
                <a:cubicBezTo>
                  <a:pt x="232" y="300"/>
                  <a:pt x="240" y="292"/>
                  <a:pt x="246" y="297"/>
                </a:cubicBezTo>
                <a:close/>
                <a:moveTo>
                  <a:pt x="202" y="433"/>
                </a:moveTo>
                <a:cubicBezTo>
                  <a:pt x="202" y="433"/>
                  <a:pt x="211" y="437"/>
                  <a:pt x="205" y="439"/>
                </a:cubicBezTo>
                <a:cubicBezTo>
                  <a:pt x="200" y="442"/>
                  <a:pt x="200" y="432"/>
                  <a:pt x="202" y="433"/>
                </a:cubicBezTo>
                <a:close/>
                <a:moveTo>
                  <a:pt x="167" y="454"/>
                </a:moveTo>
                <a:cubicBezTo>
                  <a:pt x="167" y="448"/>
                  <a:pt x="177" y="446"/>
                  <a:pt x="184" y="446"/>
                </a:cubicBezTo>
                <a:cubicBezTo>
                  <a:pt x="192" y="446"/>
                  <a:pt x="190" y="454"/>
                  <a:pt x="199" y="460"/>
                </a:cubicBezTo>
                <a:cubicBezTo>
                  <a:pt x="207" y="466"/>
                  <a:pt x="199" y="466"/>
                  <a:pt x="193" y="466"/>
                </a:cubicBezTo>
                <a:cubicBezTo>
                  <a:pt x="187" y="465"/>
                  <a:pt x="167" y="454"/>
                  <a:pt x="167" y="45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j-lt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63029" y="2483229"/>
            <a:ext cx="1316" cy="987"/>
          </a:xfrm>
          <a:custGeom>
            <a:avLst/>
            <a:gdLst>
              <a:gd name="connsiteX0" fmla="*/ 1316 w 1316"/>
              <a:gd name="connsiteY0" fmla="*/ 0 h 987"/>
              <a:gd name="connsiteX1" fmla="*/ 1316 w 1316"/>
              <a:gd name="connsiteY1" fmla="*/ 987 h 987"/>
              <a:gd name="connsiteX2" fmla="*/ 0 w 1316"/>
              <a:gd name="connsiteY2" fmla="*/ 987 h 987"/>
              <a:gd name="connsiteX3" fmla="*/ 1316 w 1316"/>
              <a:gd name="connsiteY3" fmla="*/ 0 h 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6" h="987">
                <a:moveTo>
                  <a:pt x="1316" y="0"/>
                </a:moveTo>
                <a:lnTo>
                  <a:pt x="1316" y="987"/>
                </a:lnTo>
                <a:lnTo>
                  <a:pt x="0" y="987"/>
                </a:lnTo>
                <a:lnTo>
                  <a:pt x="1316" y="0"/>
                </a:lnTo>
                <a:close/>
              </a:path>
            </a:pathLst>
          </a:cu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16D0B390-BB8B-7EBA-DAB1-BEBFF031E320}"/>
              </a:ext>
            </a:extLst>
          </p:cNvPr>
          <p:cNvGrpSpPr/>
          <p:nvPr/>
        </p:nvGrpSpPr>
        <p:grpSpPr>
          <a:xfrm>
            <a:off x="2919460" y="2052224"/>
            <a:ext cx="1780941" cy="1732772"/>
            <a:chOff x="717429" y="4578629"/>
            <a:chExt cx="1780941" cy="1732772"/>
          </a:xfrm>
        </p:grpSpPr>
        <p:sp>
          <p:nvSpPr>
            <p:cNvPr id="37" name="文本框 36"/>
            <p:cNvSpPr txBox="1"/>
            <p:nvPr/>
          </p:nvSpPr>
          <p:spPr>
            <a:xfrm>
              <a:off x="744812" y="4926406"/>
              <a:ext cx="175355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Sun Microsystems </a:t>
              </a:r>
              <a:r>
                <a:rPr lang="ru-RU" sz="1400" dirty="0"/>
                <a:t>создает кроссплатформенный ЯП </a:t>
              </a:r>
              <a:r>
                <a:rPr lang="en-GB" sz="1400" dirty="0">
                  <a:solidFill>
                    <a:srgbClr val="004A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Java</a:t>
              </a:r>
              <a:r>
                <a:rPr lang="ru-RU" sz="1400" dirty="0"/>
                <a:t>, использующий </a:t>
              </a:r>
              <a:r>
                <a:rPr lang="en-GB" sz="1400" dirty="0"/>
                <a:t>Java-</a:t>
              </a:r>
              <a:r>
                <a:rPr lang="ru-RU" sz="1400" dirty="0"/>
                <a:t>машину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明黑" panose="020B0300000000000000" pitchFamily="34" charset="-122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717429" y="4578629"/>
              <a:ext cx="742496" cy="1641561"/>
              <a:chOff x="717429" y="4578629"/>
              <a:chExt cx="742496" cy="1641561"/>
            </a:xfrm>
          </p:grpSpPr>
          <p:grpSp>
            <p:nvGrpSpPr>
              <p:cNvPr id="34" name="组合 33"/>
              <p:cNvGrpSpPr/>
              <p:nvPr/>
            </p:nvGrpSpPr>
            <p:grpSpPr>
              <a:xfrm>
                <a:off x="717429" y="4578629"/>
                <a:ext cx="742496" cy="307777"/>
                <a:chOff x="3600137" y="3471248"/>
                <a:chExt cx="742496" cy="307777"/>
              </a:xfrm>
            </p:grpSpPr>
            <p:sp>
              <p:nvSpPr>
                <p:cNvPr id="35" name="矩形 34"/>
                <p:cNvSpPr/>
                <p:nvPr/>
              </p:nvSpPr>
              <p:spPr>
                <a:xfrm>
                  <a:off x="3600137" y="3487251"/>
                  <a:ext cx="742496" cy="275771"/>
                </a:xfrm>
                <a:prstGeom prst="rect">
                  <a:avLst/>
                </a:prstGeom>
                <a:solidFill>
                  <a:srgbClr val="089CE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36" name="文本框 35"/>
                <p:cNvSpPr txBox="1"/>
                <p:nvPr/>
              </p:nvSpPr>
              <p:spPr>
                <a:xfrm>
                  <a:off x="3677075" y="3471248"/>
                  <a:ext cx="58862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ru-RU" altLang="zh-CN" sz="1400" b="1" dirty="0">
                      <a:solidFill>
                        <a:schemeClr val="bg1"/>
                      </a:solidFill>
                      <a:latin typeface="+mj-lt"/>
                      <a:ea typeface="明黑" panose="020B0300000000000000" pitchFamily="34" charset="-122"/>
                    </a:rPr>
                    <a:t>1995</a:t>
                  </a:r>
                  <a:endParaRPr lang="zh-CN" altLang="en-US" sz="1400" b="1" dirty="0">
                    <a:solidFill>
                      <a:schemeClr val="bg1"/>
                    </a:solidFill>
                    <a:latin typeface="+mj-lt"/>
                    <a:ea typeface="明黑" panose="020B0300000000000000" pitchFamily="34" charset="-122"/>
                  </a:endParaRPr>
                </a:p>
              </p:txBody>
            </p:sp>
          </p:grpSp>
          <p:cxnSp>
            <p:nvCxnSpPr>
              <p:cNvPr id="39" name="直接连接符 38"/>
              <p:cNvCxnSpPr>
                <a:cxnSpLocks/>
              </p:cNvCxnSpPr>
              <p:nvPr/>
            </p:nvCxnSpPr>
            <p:spPr>
              <a:xfrm>
                <a:off x="729109" y="4612195"/>
                <a:ext cx="15702" cy="1607995"/>
              </a:xfrm>
              <a:prstGeom prst="line">
                <a:avLst/>
              </a:prstGeom>
              <a:ln w="25400" cap="rnd">
                <a:solidFill>
                  <a:srgbClr val="089CE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B42C3CF-ACA9-8345-C227-4144849486AD}"/>
              </a:ext>
            </a:extLst>
          </p:cNvPr>
          <p:cNvGrpSpPr/>
          <p:nvPr/>
        </p:nvGrpSpPr>
        <p:grpSpPr>
          <a:xfrm>
            <a:off x="3148171" y="3897839"/>
            <a:ext cx="1742515" cy="1773116"/>
            <a:chOff x="3406586" y="4005369"/>
            <a:chExt cx="1742515" cy="1773116"/>
          </a:xfrm>
        </p:grpSpPr>
        <p:sp>
          <p:nvSpPr>
            <p:cNvPr id="50" name="文本框 49"/>
            <p:cNvSpPr txBox="1"/>
            <p:nvPr/>
          </p:nvSpPr>
          <p:spPr>
            <a:xfrm>
              <a:off x="3433969" y="4393490"/>
              <a:ext cx="171513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Появление отдельного языка </a:t>
              </a:r>
              <a:r>
                <a:rPr lang="en-GB" altLang="zh-CN" sz="1400" dirty="0">
                  <a:solidFill>
                    <a:srgbClr val="004A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明黑" panose="020B0300000000000000" pitchFamily="34" charset="-122"/>
                </a:rPr>
                <a:t>JavaScript</a:t>
              </a: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 для веб-разработки и интерактивных приложений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明黑" panose="020B0300000000000000" pitchFamily="34" charset="-122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3406586" y="4005369"/>
              <a:ext cx="742496" cy="1702863"/>
              <a:chOff x="3406586" y="4005369"/>
              <a:chExt cx="742496" cy="1702863"/>
            </a:xfrm>
          </p:grpSpPr>
          <p:grpSp>
            <p:nvGrpSpPr>
              <p:cNvPr id="49" name="组合 48"/>
              <p:cNvGrpSpPr/>
              <p:nvPr/>
            </p:nvGrpSpPr>
            <p:grpSpPr>
              <a:xfrm>
                <a:off x="3406586" y="4005369"/>
                <a:ext cx="742496" cy="307777"/>
                <a:chOff x="3600137" y="3471248"/>
                <a:chExt cx="742496" cy="307777"/>
              </a:xfrm>
            </p:grpSpPr>
            <p:sp>
              <p:nvSpPr>
                <p:cNvPr id="52" name="矩形 51"/>
                <p:cNvSpPr/>
                <p:nvPr/>
              </p:nvSpPr>
              <p:spPr>
                <a:xfrm>
                  <a:off x="3600137" y="3487251"/>
                  <a:ext cx="742496" cy="275771"/>
                </a:xfrm>
                <a:prstGeom prst="rect">
                  <a:avLst/>
                </a:prstGeom>
                <a:solidFill>
                  <a:srgbClr val="089CE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53" name="文本框 52"/>
                <p:cNvSpPr txBox="1"/>
                <p:nvPr/>
              </p:nvSpPr>
              <p:spPr>
                <a:xfrm>
                  <a:off x="3677075" y="3471248"/>
                  <a:ext cx="58862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ru-RU" altLang="zh-CN" sz="1400" b="1" dirty="0">
                      <a:solidFill>
                        <a:schemeClr val="bg1"/>
                      </a:solidFill>
                      <a:latin typeface="+mj-lt"/>
                      <a:ea typeface="明黑" panose="020B0300000000000000" pitchFamily="34" charset="-122"/>
                    </a:rPr>
                    <a:t>19</a:t>
                  </a:r>
                  <a:r>
                    <a:rPr lang="en-US" altLang="zh-CN" sz="1400" b="1" dirty="0">
                      <a:solidFill>
                        <a:schemeClr val="bg1"/>
                      </a:solidFill>
                      <a:latin typeface="+mj-lt"/>
                      <a:ea typeface="明黑" panose="020B0300000000000000" pitchFamily="34" charset="-122"/>
                    </a:rPr>
                    <a:t>95</a:t>
                  </a:r>
                  <a:endParaRPr lang="zh-CN" altLang="en-US" sz="1400" b="1" dirty="0">
                    <a:solidFill>
                      <a:schemeClr val="bg1"/>
                    </a:solidFill>
                    <a:latin typeface="+mj-lt"/>
                    <a:ea typeface="明黑" panose="020B0300000000000000" pitchFamily="34" charset="-122"/>
                  </a:endParaRPr>
                </a:p>
              </p:txBody>
            </p:sp>
          </p:grpSp>
          <p:cxnSp>
            <p:nvCxnSpPr>
              <p:cNvPr id="51" name="直接连接符 50"/>
              <p:cNvCxnSpPr>
                <a:cxnSpLocks/>
              </p:cNvCxnSpPr>
              <p:nvPr/>
            </p:nvCxnSpPr>
            <p:spPr>
              <a:xfrm>
                <a:off x="3418266" y="4038935"/>
                <a:ext cx="15703" cy="1669297"/>
              </a:xfrm>
              <a:prstGeom prst="line">
                <a:avLst/>
              </a:prstGeom>
              <a:ln w="25400" cap="rnd">
                <a:solidFill>
                  <a:srgbClr val="089CE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847DF641-5E97-0929-CCF0-3D3B9F4E3308}"/>
              </a:ext>
            </a:extLst>
          </p:cNvPr>
          <p:cNvGrpSpPr/>
          <p:nvPr/>
        </p:nvGrpSpPr>
        <p:grpSpPr>
          <a:xfrm>
            <a:off x="5012894" y="2048226"/>
            <a:ext cx="1887211" cy="1719324"/>
            <a:chOff x="6095743" y="3291642"/>
            <a:chExt cx="1754412" cy="1719324"/>
          </a:xfrm>
        </p:grpSpPr>
        <p:sp>
          <p:nvSpPr>
            <p:cNvPr id="57" name="文本框 56"/>
            <p:cNvSpPr txBox="1"/>
            <p:nvPr/>
          </p:nvSpPr>
          <p:spPr>
            <a:xfrm>
              <a:off x="6123126" y="3625971"/>
              <a:ext cx="172702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Скриптовый язык </a:t>
              </a:r>
              <a:r>
                <a:rPr lang="ru-RU" altLang="zh-CN" sz="1400" dirty="0">
                  <a:solidFill>
                    <a:srgbClr val="004A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明黑" panose="020B0300000000000000" pitchFamily="34" charset="-122"/>
                </a:rPr>
                <a:t>PHP</a:t>
              </a: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 для разработки веб-приложений и </a:t>
              </a:r>
              <a:r>
                <a:rPr lang="ru-RU" altLang="zh-CN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динамических веб-сайтов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明黑" panose="020B0300000000000000" pitchFamily="34" charset="-122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6095743" y="3291642"/>
              <a:ext cx="742496" cy="1659919"/>
              <a:chOff x="6095743" y="3291642"/>
              <a:chExt cx="742496" cy="1659919"/>
            </a:xfrm>
          </p:grpSpPr>
          <p:grpSp>
            <p:nvGrpSpPr>
              <p:cNvPr id="56" name="组合 55"/>
              <p:cNvGrpSpPr/>
              <p:nvPr/>
            </p:nvGrpSpPr>
            <p:grpSpPr>
              <a:xfrm>
                <a:off x="6095743" y="3291642"/>
                <a:ext cx="742496" cy="307777"/>
                <a:chOff x="3600137" y="3471248"/>
                <a:chExt cx="742496" cy="307777"/>
              </a:xfrm>
            </p:grpSpPr>
            <p:sp>
              <p:nvSpPr>
                <p:cNvPr id="59" name="矩形 58"/>
                <p:cNvSpPr/>
                <p:nvPr/>
              </p:nvSpPr>
              <p:spPr>
                <a:xfrm>
                  <a:off x="3600137" y="3487251"/>
                  <a:ext cx="742496" cy="275771"/>
                </a:xfrm>
                <a:prstGeom prst="rect">
                  <a:avLst/>
                </a:prstGeom>
                <a:solidFill>
                  <a:srgbClr val="089CE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60" name="文本框 59"/>
                <p:cNvSpPr txBox="1"/>
                <p:nvPr/>
              </p:nvSpPr>
              <p:spPr>
                <a:xfrm>
                  <a:off x="3697786" y="3471248"/>
                  <a:ext cx="54720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ru-RU" altLang="zh-CN" sz="1400" b="1" dirty="0">
                      <a:solidFill>
                        <a:schemeClr val="bg1"/>
                      </a:solidFill>
                      <a:latin typeface="+mj-lt"/>
                      <a:ea typeface="明黑" panose="020B0300000000000000" pitchFamily="34" charset="-122"/>
                    </a:rPr>
                    <a:t>19</a:t>
                  </a:r>
                  <a:r>
                    <a:rPr lang="en-US" altLang="zh-CN" sz="1400" b="1" dirty="0">
                      <a:solidFill>
                        <a:schemeClr val="bg1"/>
                      </a:solidFill>
                      <a:latin typeface="+mj-lt"/>
                      <a:ea typeface="明黑" panose="020B0300000000000000" pitchFamily="34" charset="-122"/>
                    </a:rPr>
                    <a:t>95</a:t>
                  </a:r>
                  <a:endParaRPr lang="zh-CN" altLang="en-US" sz="1400" b="1" dirty="0">
                    <a:solidFill>
                      <a:schemeClr val="bg1"/>
                    </a:solidFill>
                    <a:latin typeface="+mj-lt"/>
                    <a:ea typeface="明黑" panose="020B0300000000000000" pitchFamily="34" charset="-122"/>
                  </a:endParaRPr>
                </a:p>
              </p:txBody>
            </p:sp>
          </p:grpSp>
          <p:cxnSp>
            <p:nvCxnSpPr>
              <p:cNvPr id="58" name="直接连接符 57"/>
              <p:cNvCxnSpPr>
                <a:cxnSpLocks/>
              </p:cNvCxnSpPr>
              <p:nvPr/>
            </p:nvCxnSpPr>
            <p:spPr>
              <a:xfrm>
                <a:off x="6107423" y="3325208"/>
                <a:ext cx="0" cy="1626353"/>
              </a:xfrm>
              <a:prstGeom prst="line">
                <a:avLst/>
              </a:prstGeom>
              <a:ln w="25400" cap="rnd">
                <a:solidFill>
                  <a:srgbClr val="089CE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7" name="文本框 76"/>
          <p:cNvSpPr txBox="1"/>
          <p:nvPr/>
        </p:nvSpPr>
        <p:spPr>
          <a:xfrm>
            <a:off x="11739448" y="187311"/>
            <a:ext cx="430887" cy="101566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>
            <a:defPPr>
              <a:defRPr lang="zh-CN"/>
            </a:defPPr>
            <a:lvl1pPr>
              <a:defRPr sz="1600">
                <a:solidFill>
                  <a:srgbClr val="0863B5">
                    <a:alpha val="22000"/>
                  </a:srgbClr>
                </a:solidFill>
                <a:latin typeface="方正正大黑简体" panose="02000000000000000000" pitchFamily="2" charset="-122"/>
                <a:ea typeface="方正正大黑简体" panose="02000000000000000000" pitchFamily="2" charset="-122"/>
              </a:defRPr>
            </a:lvl1pPr>
          </a:lstStyle>
          <a:p>
            <a:r>
              <a:rPr lang="en-US" altLang="zh-CN" dirty="0">
                <a:solidFill>
                  <a:schemeClr val="bg1">
                    <a:alpha val="16000"/>
                  </a:schemeClr>
                </a:solidFill>
                <a:latin typeface="+mj-lt"/>
                <a:ea typeface="方正正中黑简体" panose="02000000000000000000" pitchFamily="2" charset="-122"/>
              </a:rPr>
              <a:t>CONCISE</a:t>
            </a:r>
            <a:endParaRPr lang="zh-CN" altLang="en-US" dirty="0">
              <a:solidFill>
                <a:schemeClr val="bg1">
                  <a:alpha val="16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1067330" y="813294"/>
            <a:ext cx="430887" cy="138275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1600" dirty="0">
                <a:solidFill>
                  <a:schemeClr val="bg1">
                    <a:alpha val="16000"/>
                  </a:schemeClr>
                </a:solidFill>
                <a:latin typeface="+mj-lt"/>
                <a:ea typeface="方正正中黑简体" panose="02000000000000000000" pitchFamily="2" charset="-122"/>
              </a:rPr>
              <a:t>INNOVATION</a:t>
            </a:r>
            <a:endParaRPr lang="zh-CN" altLang="en-US" sz="1600" dirty="0">
              <a:solidFill>
                <a:schemeClr val="bg1">
                  <a:alpha val="16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11403389" y="509111"/>
            <a:ext cx="430887" cy="115833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1600" dirty="0">
                <a:solidFill>
                  <a:schemeClr val="bg1">
                    <a:alpha val="16000"/>
                  </a:schemeClr>
                </a:solidFill>
                <a:latin typeface="+mj-lt"/>
                <a:ea typeface="方正正中黑简体" panose="02000000000000000000" pitchFamily="2" charset="-122"/>
              </a:rPr>
              <a:t>HIGH TECH</a:t>
            </a:r>
            <a:endParaRPr lang="zh-CN" altLang="en-US" sz="1600" dirty="0">
              <a:solidFill>
                <a:schemeClr val="bg1">
                  <a:alpha val="16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sp>
        <p:nvSpPr>
          <p:cNvPr id="48" name="文本框 16"/>
          <p:cNvSpPr txBox="1"/>
          <p:nvPr/>
        </p:nvSpPr>
        <p:spPr>
          <a:xfrm>
            <a:off x="827152" y="642254"/>
            <a:ext cx="30388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Современные ЯП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C0138EA2-065F-1A3C-6923-CFA8E023155B}"/>
              </a:ext>
            </a:extLst>
          </p:cNvPr>
          <p:cNvGrpSpPr/>
          <p:nvPr/>
        </p:nvGrpSpPr>
        <p:grpSpPr>
          <a:xfrm>
            <a:off x="5229288" y="3916546"/>
            <a:ext cx="1829596" cy="1726048"/>
            <a:chOff x="6095743" y="3291642"/>
            <a:chExt cx="1829596" cy="1726048"/>
          </a:xfrm>
        </p:grpSpPr>
        <p:sp>
          <p:nvSpPr>
            <p:cNvPr id="28" name="文本框 56">
              <a:extLst>
                <a:ext uri="{FF2B5EF4-FFF2-40B4-BE49-F238E27FC236}">
                  <a16:creationId xmlns:a16="http://schemas.microsoft.com/office/drawing/2014/main" id="{126EF101-E6A8-CCF2-4DF0-D4BC1F84CEAD}"/>
                </a:ext>
              </a:extLst>
            </p:cNvPr>
            <p:cNvSpPr txBox="1"/>
            <p:nvPr/>
          </p:nvSpPr>
          <p:spPr>
            <a:xfrm>
              <a:off x="6123126" y="3632695"/>
              <a:ext cx="180221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Microsoft выпускает ЯП </a:t>
              </a:r>
              <a:r>
                <a:rPr lang="ru-RU" altLang="zh-CN" sz="1400" dirty="0">
                  <a:solidFill>
                    <a:srgbClr val="004A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明黑" panose="020B0300000000000000" pitchFamily="34" charset="-122"/>
                </a:rPr>
                <a:t>C#</a:t>
              </a: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 для разработки приложений на платформе Microsoft .NET </a:t>
              </a:r>
              <a:endParaRPr lang="zh-CN" altLang="en-US" sz="1400" dirty="0">
                <a:solidFill>
                  <a:srgbClr val="004A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明黑" panose="020B0300000000000000" pitchFamily="34" charset="-122"/>
              </a:endParaRPr>
            </a:p>
          </p:txBody>
        </p:sp>
        <p:grpSp>
          <p:nvGrpSpPr>
            <p:cNvPr id="29" name="组合 17">
              <a:extLst>
                <a:ext uri="{FF2B5EF4-FFF2-40B4-BE49-F238E27FC236}">
                  <a16:creationId xmlns:a16="http://schemas.microsoft.com/office/drawing/2014/main" id="{5F512933-BE6F-5075-845F-F3A1AFE6BF28}"/>
                </a:ext>
              </a:extLst>
            </p:cNvPr>
            <p:cNvGrpSpPr/>
            <p:nvPr/>
          </p:nvGrpSpPr>
          <p:grpSpPr>
            <a:xfrm>
              <a:off x="6095743" y="3291642"/>
              <a:ext cx="742496" cy="1635244"/>
              <a:chOff x="6095743" y="3291642"/>
              <a:chExt cx="742496" cy="1635244"/>
            </a:xfrm>
          </p:grpSpPr>
          <p:grpSp>
            <p:nvGrpSpPr>
              <p:cNvPr id="30" name="组合 55">
                <a:extLst>
                  <a:ext uri="{FF2B5EF4-FFF2-40B4-BE49-F238E27FC236}">
                    <a16:creationId xmlns:a16="http://schemas.microsoft.com/office/drawing/2014/main" id="{4084EFD3-5129-6BA0-406E-91482F672F69}"/>
                  </a:ext>
                </a:extLst>
              </p:cNvPr>
              <p:cNvGrpSpPr/>
              <p:nvPr/>
            </p:nvGrpSpPr>
            <p:grpSpPr>
              <a:xfrm>
                <a:off x="6095743" y="3291642"/>
                <a:ext cx="742496" cy="307777"/>
                <a:chOff x="3600137" y="3471248"/>
                <a:chExt cx="742496" cy="307777"/>
              </a:xfrm>
            </p:grpSpPr>
            <p:sp>
              <p:nvSpPr>
                <p:cNvPr id="38" name="矩形 58">
                  <a:extLst>
                    <a:ext uri="{FF2B5EF4-FFF2-40B4-BE49-F238E27FC236}">
                      <a16:creationId xmlns:a16="http://schemas.microsoft.com/office/drawing/2014/main" id="{02CD1372-D744-ACD0-3FBE-4C348F1A53CC}"/>
                    </a:ext>
                  </a:extLst>
                </p:cNvPr>
                <p:cNvSpPr/>
                <p:nvPr/>
              </p:nvSpPr>
              <p:spPr>
                <a:xfrm>
                  <a:off x="3600137" y="3487251"/>
                  <a:ext cx="742496" cy="275771"/>
                </a:xfrm>
                <a:prstGeom prst="rect">
                  <a:avLst/>
                </a:prstGeom>
                <a:solidFill>
                  <a:srgbClr val="089CE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40" name="文本框 59">
                  <a:extLst>
                    <a:ext uri="{FF2B5EF4-FFF2-40B4-BE49-F238E27FC236}">
                      <a16:creationId xmlns:a16="http://schemas.microsoft.com/office/drawing/2014/main" id="{5CA980CA-803C-0449-6411-C74F2F19B084}"/>
                    </a:ext>
                  </a:extLst>
                </p:cNvPr>
                <p:cNvSpPr txBox="1"/>
                <p:nvPr/>
              </p:nvSpPr>
              <p:spPr>
                <a:xfrm>
                  <a:off x="3677076" y="3471248"/>
                  <a:ext cx="58862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CN" sz="1400" b="1" dirty="0">
                      <a:solidFill>
                        <a:schemeClr val="bg1"/>
                      </a:solidFill>
                      <a:latin typeface="+mj-lt"/>
                      <a:ea typeface="明黑" panose="020B0300000000000000" pitchFamily="34" charset="-122"/>
                    </a:rPr>
                    <a:t>2001</a:t>
                  </a:r>
                  <a:endParaRPr lang="zh-CN" altLang="en-US" sz="1400" b="1" dirty="0">
                    <a:solidFill>
                      <a:schemeClr val="bg1"/>
                    </a:solidFill>
                    <a:latin typeface="+mj-lt"/>
                    <a:ea typeface="明黑" panose="020B0300000000000000" pitchFamily="34" charset="-122"/>
                  </a:endParaRPr>
                </a:p>
              </p:txBody>
            </p:sp>
          </p:grpSp>
          <p:cxnSp>
            <p:nvCxnSpPr>
              <p:cNvPr id="32" name="直接连接符 57">
                <a:extLst>
                  <a:ext uri="{FF2B5EF4-FFF2-40B4-BE49-F238E27FC236}">
                    <a16:creationId xmlns:a16="http://schemas.microsoft.com/office/drawing/2014/main" id="{8B2A2075-F08B-FEAB-953A-E9B218D226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95743" y="3325208"/>
                <a:ext cx="11680" cy="1601678"/>
              </a:xfrm>
              <a:prstGeom prst="line">
                <a:avLst/>
              </a:prstGeom>
              <a:ln w="25400" cap="rnd">
                <a:solidFill>
                  <a:srgbClr val="089CE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259573F0-DC10-BD95-D962-5944107D84C8}"/>
              </a:ext>
            </a:extLst>
          </p:cNvPr>
          <p:cNvGrpSpPr/>
          <p:nvPr/>
        </p:nvGrpSpPr>
        <p:grpSpPr>
          <a:xfrm>
            <a:off x="939542" y="3923270"/>
            <a:ext cx="2087501" cy="1719324"/>
            <a:chOff x="6095743" y="3291642"/>
            <a:chExt cx="2087501" cy="1719324"/>
          </a:xfrm>
        </p:grpSpPr>
        <p:sp>
          <p:nvSpPr>
            <p:cNvPr id="106" name="文本框 56">
              <a:extLst>
                <a:ext uri="{FF2B5EF4-FFF2-40B4-BE49-F238E27FC236}">
                  <a16:creationId xmlns:a16="http://schemas.microsoft.com/office/drawing/2014/main" id="{4AE8487E-C06E-1AC0-95E2-B8ECA68C3397}"/>
                </a:ext>
              </a:extLst>
            </p:cNvPr>
            <p:cNvSpPr txBox="1"/>
            <p:nvPr/>
          </p:nvSpPr>
          <p:spPr>
            <a:xfrm>
              <a:off x="6129850" y="3625971"/>
              <a:ext cx="205339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Юкихиро Мацумото создает динамический, интерпретируемый ЯП, близкий к человеку, </a:t>
              </a:r>
              <a:r>
                <a:rPr lang="ru-RU" altLang="zh-CN" sz="1400" dirty="0">
                  <a:solidFill>
                    <a:srgbClr val="004A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明黑" panose="020B0300000000000000" pitchFamily="34" charset="-122"/>
                </a:rPr>
                <a:t>Ruby</a:t>
              </a:r>
              <a:endParaRPr lang="zh-CN" altLang="en-US" sz="1400" dirty="0">
                <a:solidFill>
                  <a:srgbClr val="004A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明黑" panose="020B0300000000000000" pitchFamily="34" charset="-122"/>
              </a:endParaRPr>
            </a:p>
          </p:txBody>
        </p:sp>
        <p:grpSp>
          <p:nvGrpSpPr>
            <p:cNvPr id="107" name="组合 17">
              <a:extLst>
                <a:ext uri="{FF2B5EF4-FFF2-40B4-BE49-F238E27FC236}">
                  <a16:creationId xmlns:a16="http://schemas.microsoft.com/office/drawing/2014/main" id="{DAD17462-8942-3236-DA70-59EF23C9F000}"/>
                </a:ext>
              </a:extLst>
            </p:cNvPr>
            <p:cNvGrpSpPr/>
            <p:nvPr/>
          </p:nvGrpSpPr>
          <p:grpSpPr>
            <a:xfrm>
              <a:off x="6095743" y="3291642"/>
              <a:ext cx="742496" cy="1635244"/>
              <a:chOff x="6095743" y="3291642"/>
              <a:chExt cx="742496" cy="1635244"/>
            </a:xfrm>
          </p:grpSpPr>
          <p:grpSp>
            <p:nvGrpSpPr>
              <p:cNvPr id="108" name="组合 55">
                <a:extLst>
                  <a:ext uri="{FF2B5EF4-FFF2-40B4-BE49-F238E27FC236}">
                    <a16:creationId xmlns:a16="http://schemas.microsoft.com/office/drawing/2014/main" id="{0914B4D0-BFEB-10FD-F666-FD5B8B247C7B}"/>
                  </a:ext>
                </a:extLst>
              </p:cNvPr>
              <p:cNvGrpSpPr/>
              <p:nvPr/>
            </p:nvGrpSpPr>
            <p:grpSpPr>
              <a:xfrm>
                <a:off x="6095743" y="3291642"/>
                <a:ext cx="742496" cy="307777"/>
                <a:chOff x="3600137" y="3471248"/>
                <a:chExt cx="742496" cy="307777"/>
              </a:xfrm>
            </p:grpSpPr>
            <p:sp>
              <p:nvSpPr>
                <p:cNvPr id="110" name="矩形 58">
                  <a:extLst>
                    <a:ext uri="{FF2B5EF4-FFF2-40B4-BE49-F238E27FC236}">
                      <a16:creationId xmlns:a16="http://schemas.microsoft.com/office/drawing/2014/main" id="{4CBF12F1-F161-301E-7A12-13DEC8C492A0}"/>
                    </a:ext>
                  </a:extLst>
                </p:cNvPr>
                <p:cNvSpPr/>
                <p:nvPr/>
              </p:nvSpPr>
              <p:spPr>
                <a:xfrm>
                  <a:off x="3600137" y="3487251"/>
                  <a:ext cx="742496" cy="275771"/>
                </a:xfrm>
                <a:prstGeom prst="rect">
                  <a:avLst/>
                </a:prstGeom>
                <a:solidFill>
                  <a:srgbClr val="089CE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111" name="文本框 59">
                  <a:extLst>
                    <a:ext uri="{FF2B5EF4-FFF2-40B4-BE49-F238E27FC236}">
                      <a16:creationId xmlns:a16="http://schemas.microsoft.com/office/drawing/2014/main" id="{A9D98A8E-3F21-3E70-E6A9-B34B55AF9D63}"/>
                    </a:ext>
                  </a:extLst>
                </p:cNvPr>
                <p:cNvSpPr txBox="1"/>
                <p:nvPr/>
              </p:nvSpPr>
              <p:spPr>
                <a:xfrm>
                  <a:off x="3677075" y="3471248"/>
                  <a:ext cx="58862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ru-RU" altLang="zh-CN" sz="1400" b="1" dirty="0">
                      <a:solidFill>
                        <a:schemeClr val="bg1"/>
                      </a:solidFill>
                      <a:latin typeface="+mj-lt"/>
                      <a:ea typeface="明黑" panose="020B0300000000000000" pitchFamily="34" charset="-122"/>
                    </a:rPr>
                    <a:t>1995</a:t>
                  </a:r>
                  <a:endParaRPr lang="zh-CN" altLang="en-US" sz="1400" b="1" dirty="0">
                    <a:solidFill>
                      <a:schemeClr val="bg1"/>
                    </a:solidFill>
                    <a:latin typeface="+mj-lt"/>
                    <a:ea typeface="明黑" panose="020B0300000000000000" pitchFamily="34" charset="-122"/>
                  </a:endParaRPr>
                </a:p>
              </p:txBody>
            </p:sp>
          </p:grpSp>
          <p:cxnSp>
            <p:nvCxnSpPr>
              <p:cNvPr id="109" name="直接连接符 57">
                <a:extLst>
                  <a:ext uri="{FF2B5EF4-FFF2-40B4-BE49-F238E27FC236}">
                    <a16:creationId xmlns:a16="http://schemas.microsoft.com/office/drawing/2014/main" id="{D5E589B2-7D83-D0D0-8B37-1BB0BF1FF7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95743" y="3325208"/>
                <a:ext cx="11680" cy="1601678"/>
              </a:xfrm>
              <a:prstGeom prst="line">
                <a:avLst/>
              </a:prstGeom>
              <a:ln w="25400" cap="rnd">
                <a:solidFill>
                  <a:srgbClr val="089CE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7D196302-FF03-9062-5158-B933425320FC}"/>
              </a:ext>
            </a:extLst>
          </p:cNvPr>
          <p:cNvGrpSpPr/>
          <p:nvPr/>
        </p:nvGrpSpPr>
        <p:grpSpPr>
          <a:xfrm>
            <a:off x="767128" y="2072396"/>
            <a:ext cx="2051690" cy="1712600"/>
            <a:chOff x="6095743" y="3291642"/>
            <a:chExt cx="2051690" cy="1712600"/>
          </a:xfrm>
        </p:grpSpPr>
        <p:sp>
          <p:nvSpPr>
            <p:cNvPr id="113" name="文本框 56">
              <a:extLst>
                <a:ext uri="{FF2B5EF4-FFF2-40B4-BE49-F238E27FC236}">
                  <a16:creationId xmlns:a16="http://schemas.microsoft.com/office/drawing/2014/main" id="{F8218FF3-7327-89DC-1183-6ADDFA02B460}"/>
                </a:ext>
              </a:extLst>
            </p:cNvPr>
            <p:cNvSpPr txBox="1"/>
            <p:nvPr/>
          </p:nvSpPr>
          <p:spPr>
            <a:xfrm>
              <a:off x="6123126" y="3619247"/>
              <a:ext cx="202430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 (Основной текст)"/>
                  <a:ea typeface="明黑" panose="020B0300000000000000" pitchFamily="34" charset="-122"/>
                </a:rPr>
                <a:t>Появление </a:t>
              </a:r>
              <a:r>
                <a:rPr lang="en-US" altLang="zh-CN" sz="1400" dirty="0">
                  <a:solidFill>
                    <a:srgbClr val="004A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 (Основной текст)"/>
                  <a:ea typeface="明黑" panose="020B0300000000000000" pitchFamily="34" charset="-122"/>
                </a:rPr>
                <a:t>Python</a:t>
              </a: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 (Основной текст)"/>
                  <a:ea typeface="明黑" panose="020B0300000000000000" pitchFamily="34" charset="-122"/>
                </a:rPr>
                <a:t>, нацеленного на </a:t>
              </a:r>
              <a:r>
                <a:rPr lang="ru-RU" sz="1400" b="0" i="0" dirty="0">
                  <a:solidFill>
                    <a:srgbClr val="3F3F42"/>
                  </a:solidFill>
                  <a:effectLst/>
                  <a:latin typeface="Century Gothic (Основной текст)"/>
                </a:rPr>
                <a:t> повышение производительности разработчика и читаемости кода</a:t>
              </a: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 (Основной текст)"/>
                  <a:ea typeface="明黑" panose="020B0300000000000000" pitchFamily="34" charset="-122"/>
                </a:rPr>
                <a:t> </a:t>
              </a:r>
              <a:endParaRPr lang="zh-CN" altLang="en-US" sz="1400" dirty="0">
                <a:solidFill>
                  <a:srgbClr val="004A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 (Основной текст)"/>
                <a:ea typeface="明黑" panose="020B0300000000000000" pitchFamily="34" charset="-122"/>
              </a:endParaRPr>
            </a:p>
          </p:txBody>
        </p:sp>
        <p:grpSp>
          <p:nvGrpSpPr>
            <p:cNvPr id="114" name="组合 17">
              <a:extLst>
                <a:ext uri="{FF2B5EF4-FFF2-40B4-BE49-F238E27FC236}">
                  <a16:creationId xmlns:a16="http://schemas.microsoft.com/office/drawing/2014/main" id="{BD520E46-EF52-BC64-F41B-768608463616}"/>
                </a:ext>
              </a:extLst>
            </p:cNvPr>
            <p:cNvGrpSpPr/>
            <p:nvPr/>
          </p:nvGrpSpPr>
          <p:grpSpPr>
            <a:xfrm>
              <a:off x="6095743" y="3291642"/>
              <a:ext cx="742496" cy="1659919"/>
              <a:chOff x="6095743" y="3291642"/>
              <a:chExt cx="742496" cy="1659919"/>
            </a:xfrm>
          </p:grpSpPr>
          <p:grpSp>
            <p:nvGrpSpPr>
              <p:cNvPr id="115" name="组合 55">
                <a:extLst>
                  <a:ext uri="{FF2B5EF4-FFF2-40B4-BE49-F238E27FC236}">
                    <a16:creationId xmlns:a16="http://schemas.microsoft.com/office/drawing/2014/main" id="{8B60C8AD-02A6-8482-86C7-67F84FEBCA78}"/>
                  </a:ext>
                </a:extLst>
              </p:cNvPr>
              <p:cNvGrpSpPr/>
              <p:nvPr/>
            </p:nvGrpSpPr>
            <p:grpSpPr>
              <a:xfrm>
                <a:off x="6095743" y="3291642"/>
                <a:ext cx="742496" cy="307777"/>
                <a:chOff x="3600137" y="3471248"/>
                <a:chExt cx="742496" cy="307777"/>
              </a:xfrm>
            </p:grpSpPr>
            <p:sp>
              <p:nvSpPr>
                <p:cNvPr id="117" name="矩形 58">
                  <a:extLst>
                    <a:ext uri="{FF2B5EF4-FFF2-40B4-BE49-F238E27FC236}">
                      <a16:creationId xmlns:a16="http://schemas.microsoft.com/office/drawing/2014/main" id="{418A57C8-E3C4-C91C-B068-675A149E2D31}"/>
                    </a:ext>
                  </a:extLst>
                </p:cNvPr>
                <p:cNvSpPr/>
                <p:nvPr/>
              </p:nvSpPr>
              <p:spPr>
                <a:xfrm>
                  <a:off x="3600137" y="3487251"/>
                  <a:ext cx="742496" cy="275771"/>
                </a:xfrm>
                <a:prstGeom prst="rect">
                  <a:avLst/>
                </a:prstGeom>
                <a:solidFill>
                  <a:srgbClr val="089CE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118" name="文本框 59">
                  <a:extLst>
                    <a:ext uri="{FF2B5EF4-FFF2-40B4-BE49-F238E27FC236}">
                      <a16:creationId xmlns:a16="http://schemas.microsoft.com/office/drawing/2014/main" id="{B4884729-18FE-EDA7-EA28-613B106B4B2F}"/>
                    </a:ext>
                  </a:extLst>
                </p:cNvPr>
                <p:cNvSpPr txBox="1"/>
                <p:nvPr/>
              </p:nvSpPr>
              <p:spPr>
                <a:xfrm>
                  <a:off x="3677075" y="3471248"/>
                  <a:ext cx="58862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ru-RU" altLang="zh-CN" sz="1400" b="1" dirty="0">
                      <a:solidFill>
                        <a:schemeClr val="bg1"/>
                      </a:solidFill>
                      <a:latin typeface="+mj-lt"/>
                      <a:ea typeface="明黑" panose="020B0300000000000000" pitchFamily="34" charset="-122"/>
                    </a:rPr>
                    <a:t>1991</a:t>
                  </a:r>
                  <a:endParaRPr lang="zh-CN" altLang="en-US" sz="1400" b="1" dirty="0">
                    <a:solidFill>
                      <a:schemeClr val="bg1"/>
                    </a:solidFill>
                    <a:latin typeface="+mj-lt"/>
                    <a:ea typeface="明黑" panose="020B0300000000000000" pitchFamily="34" charset="-122"/>
                  </a:endParaRPr>
                </a:p>
              </p:txBody>
            </p:sp>
          </p:grpSp>
          <p:cxnSp>
            <p:nvCxnSpPr>
              <p:cNvPr id="116" name="直接连接符 57">
                <a:extLst>
                  <a:ext uri="{FF2B5EF4-FFF2-40B4-BE49-F238E27FC236}">
                    <a16:creationId xmlns:a16="http://schemas.microsoft.com/office/drawing/2014/main" id="{074853E1-514F-A8F0-D3E1-9675E26A39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07423" y="3325208"/>
                <a:ext cx="0" cy="1626353"/>
              </a:xfrm>
              <a:prstGeom prst="line">
                <a:avLst/>
              </a:prstGeom>
              <a:ln w="25400" cap="rnd">
                <a:solidFill>
                  <a:srgbClr val="089CE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782A7CF0-FB43-12F3-2ADB-9B217D2F50A8}"/>
              </a:ext>
            </a:extLst>
          </p:cNvPr>
          <p:cNvGrpSpPr/>
          <p:nvPr/>
        </p:nvGrpSpPr>
        <p:grpSpPr>
          <a:xfrm>
            <a:off x="7060821" y="2064229"/>
            <a:ext cx="1739773" cy="1719324"/>
            <a:chOff x="6095743" y="3291642"/>
            <a:chExt cx="1617349" cy="1719324"/>
          </a:xfrm>
        </p:grpSpPr>
        <p:sp>
          <p:nvSpPr>
            <p:cNvPr id="16" name="文本框 56">
              <a:extLst>
                <a:ext uri="{FF2B5EF4-FFF2-40B4-BE49-F238E27FC236}">
                  <a16:creationId xmlns:a16="http://schemas.microsoft.com/office/drawing/2014/main" id="{2FE61B4F-B099-3342-22FA-B5A3FF759E83}"/>
                </a:ext>
              </a:extLst>
            </p:cNvPr>
            <p:cNvSpPr txBox="1"/>
            <p:nvPr/>
          </p:nvSpPr>
          <p:spPr>
            <a:xfrm>
              <a:off x="6123127" y="3625971"/>
              <a:ext cx="158996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Корпорация 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Google</a:t>
              </a: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 создала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 </a:t>
              </a: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компилируемый многопоточный ЯП общего назначения </a:t>
              </a:r>
              <a:r>
                <a:rPr lang="en-US" altLang="zh-CN" sz="1400" dirty="0">
                  <a:solidFill>
                    <a:srgbClr val="004A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明黑" panose="020B0300000000000000" pitchFamily="34" charset="-122"/>
                </a:rPr>
                <a:t>Go</a:t>
              </a:r>
              <a:endParaRPr lang="zh-CN" altLang="en-US" sz="1400" dirty="0">
                <a:solidFill>
                  <a:srgbClr val="004A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明黑" panose="020B0300000000000000" pitchFamily="34" charset="-122"/>
              </a:endParaRPr>
            </a:p>
          </p:txBody>
        </p:sp>
        <p:grpSp>
          <p:nvGrpSpPr>
            <p:cNvPr id="17" name="组合 17">
              <a:extLst>
                <a:ext uri="{FF2B5EF4-FFF2-40B4-BE49-F238E27FC236}">
                  <a16:creationId xmlns:a16="http://schemas.microsoft.com/office/drawing/2014/main" id="{E26DAB65-8C9F-37E3-E6E8-056B884FE862}"/>
                </a:ext>
              </a:extLst>
            </p:cNvPr>
            <p:cNvGrpSpPr/>
            <p:nvPr/>
          </p:nvGrpSpPr>
          <p:grpSpPr>
            <a:xfrm>
              <a:off x="6095743" y="3291642"/>
              <a:ext cx="742496" cy="1659919"/>
              <a:chOff x="6095743" y="3291642"/>
              <a:chExt cx="742496" cy="1659919"/>
            </a:xfrm>
          </p:grpSpPr>
          <p:grpSp>
            <p:nvGrpSpPr>
              <p:cNvPr id="21" name="组合 55">
                <a:extLst>
                  <a:ext uri="{FF2B5EF4-FFF2-40B4-BE49-F238E27FC236}">
                    <a16:creationId xmlns:a16="http://schemas.microsoft.com/office/drawing/2014/main" id="{F7CE8484-ECF7-F088-6FAF-A71ED68E0E45}"/>
                  </a:ext>
                </a:extLst>
              </p:cNvPr>
              <p:cNvGrpSpPr/>
              <p:nvPr/>
            </p:nvGrpSpPr>
            <p:grpSpPr>
              <a:xfrm>
                <a:off x="6095743" y="3291642"/>
                <a:ext cx="742496" cy="307777"/>
                <a:chOff x="3600137" y="3471248"/>
                <a:chExt cx="742496" cy="307777"/>
              </a:xfrm>
            </p:grpSpPr>
            <p:sp>
              <p:nvSpPr>
                <p:cNvPr id="23" name="矩形 58">
                  <a:extLst>
                    <a:ext uri="{FF2B5EF4-FFF2-40B4-BE49-F238E27FC236}">
                      <a16:creationId xmlns:a16="http://schemas.microsoft.com/office/drawing/2014/main" id="{A29EDA21-C127-C2DE-8780-5EE1D7104986}"/>
                    </a:ext>
                  </a:extLst>
                </p:cNvPr>
                <p:cNvSpPr/>
                <p:nvPr/>
              </p:nvSpPr>
              <p:spPr>
                <a:xfrm>
                  <a:off x="3600137" y="3487251"/>
                  <a:ext cx="742496" cy="275771"/>
                </a:xfrm>
                <a:prstGeom prst="rect">
                  <a:avLst/>
                </a:prstGeom>
                <a:solidFill>
                  <a:srgbClr val="089CE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25" name="文本框 59">
                  <a:extLst>
                    <a:ext uri="{FF2B5EF4-FFF2-40B4-BE49-F238E27FC236}">
                      <a16:creationId xmlns:a16="http://schemas.microsoft.com/office/drawing/2014/main" id="{9FA4EA64-9A10-76A4-210A-133900214431}"/>
                    </a:ext>
                  </a:extLst>
                </p:cNvPr>
                <p:cNvSpPr txBox="1"/>
                <p:nvPr/>
              </p:nvSpPr>
              <p:spPr>
                <a:xfrm>
                  <a:off x="3697786" y="3471248"/>
                  <a:ext cx="54720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CN" sz="1400" b="1" dirty="0">
                      <a:solidFill>
                        <a:schemeClr val="bg1"/>
                      </a:solidFill>
                      <a:latin typeface="+mj-lt"/>
                      <a:ea typeface="明黑" panose="020B0300000000000000" pitchFamily="34" charset="-122"/>
                    </a:rPr>
                    <a:t>2009</a:t>
                  </a:r>
                  <a:endParaRPr lang="zh-CN" altLang="en-US" sz="1400" b="1" dirty="0">
                    <a:solidFill>
                      <a:schemeClr val="bg1"/>
                    </a:solidFill>
                    <a:latin typeface="+mj-lt"/>
                    <a:ea typeface="明黑" panose="020B0300000000000000" pitchFamily="34" charset="-122"/>
                  </a:endParaRPr>
                </a:p>
              </p:txBody>
            </p:sp>
          </p:grpSp>
          <p:cxnSp>
            <p:nvCxnSpPr>
              <p:cNvPr id="22" name="直接连接符 57">
                <a:extLst>
                  <a:ext uri="{FF2B5EF4-FFF2-40B4-BE49-F238E27FC236}">
                    <a16:creationId xmlns:a16="http://schemas.microsoft.com/office/drawing/2014/main" id="{10B8DDA3-BAE1-3E05-CAA3-DABE709B70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07423" y="3325208"/>
                <a:ext cx="0" cy="1626353"/>
              </a:xfrm>
              <a:prstGeom prst="line">
                <a:avLst/>
              </a:prstGeom>
              <a:ln w="25400" cap="rnd">
                <a:solidFill>
                  <a:srgbClr val="089CE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625E6B9-0047-AC4E-1E35-9694B76E6B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743" y="1446898"/>
            <a:ext cx="2126152" cy="2726170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6ABC8F95-1CC7-C436-46B3-70A4E17AF849}"/>
              </a:ext>
            </a:extLst>
          </p:cNvPr>
          <p:cNvGrpSpPr/>
          <p:nvPr/>
        </p:nvGrpSpPr>
        <p:grpSpPr>
          <a:xfrm>
            <a:off x="7233236" y="3903796"/>
            <a:ext cx="1851823" cy="1719324"/>
            <a:chOff x="6095743" y="3291642"/>
            <a:chExt cx="1721514" cy="1719324"/>
          </a:xfrm>
        </p:grpSpPr>
        <p:sp>
          <p:nvSpPr>
            <p:cNvPr id="42" name="文本框 56">
              <a:extLst>
                <a:ext uri="{FF2B5EF4-FFF2-40B4-BE49-F238E27FC236}">
                  <a16:creationId xmlns:a16="http://schemas.microsoft.com/office/drawing/2014/main" id="{7F8C9027-81FE-1346-E095-1A57AAEF4142}"/>
                </a:ext>
              </a:extLst>
            </p:cNvPr>
            <p:cNvSpPr txBox="1"/>
            <p:nvPr/>
          </p:nvSpPr>
          <p:spPr>
            <a:xfrm>
              <a:off x="6123126" y="3625971"/>
              <a:ext cx="169413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Компанией </a:t>
              </a:r>
              <a:r>
                <a:rPr lang="ru-RU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JetBrains</a:t>
              </a: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 разработан </a:t>
              </a:r>
              <a:r>
                <a:rPr lang="ru-RU" altLang="zh-CN" sz="1400" dirty="0">
                  <a:solidFill>
                    <a:srgbClr val="004A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明黑" panose="020B0300000000000000" pitchFamily="34" charset="-122"/>
                </a:rPr>
                <a:t>Kotlin</a:t>
              </a: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 - объектно-ориентированный язык на базе 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JVM</a:t>
              </a:r>
              <a:endParaRPr lang="zh-CN" altLang="en-US" sz="1400" dirty="0">
                <a:solidFill>
                  <a:srgbClr val="004A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明黑" panose="020B0300000000000000" pitchFamily="34" charset="-122"/>
              </a:endParaRPr>
            </a:p>
          </p:txBody>
        </p:sp>
        <p:grpSp>
          <p:nvGrpSpPr>
            <p:cNvPr id="43" name="组合 17">
              <a:extLst>
                <a:ext uri="{FF2B5EF4-FFF2-40B4-BE49-F238E27FC236}">
                  <a16:creationId xmlns:a16="http://schemas.microsoft.com/office/drawing/2014/main" id="{3DECEDD3-C3D7-5173-D601-C3B48610424B}"/>
                </a:ext>
              </a:extLst>
            </p:cNvPr>
            <p:cNvGrpSpPr/>
            <p:nvPr/>
          </p:nvGrpSpPr>
          <p:grpSpPr>
            <a:xfrm>
              <a:off x="6095743" y="3291642"/>
              <a:ext cx="742496" cy="1659919"/>
              <a:chOff x="6095743" y="3291642"/>
              <a:chExt cx="742496" cy="1659919"/>
            </a:xfrm>
          </p:grpSpPr>
          <p:grpSp>
            <p:nvGrpSpPr>
              <p:cNvPr id="44" name="组合 55">
                <a:extLst>
                  <a:ext uri="{FF2B5EF4-FFF2-40B4-BE49-F238E27FC236}">
                    <a16:creationId xmlns:a16="http://schemas.microsoft.com/office/drawing/2014/main" id="{1F8B2E41-5A23-9758-062C-381994B795A1}"/>
                  </a:ext>
                </a:extLst>
              </p:cNvPr>
              <p:cNvGrpSpPr/>
              <p:nvPr/>
            </p:nvGrpSpPr>
            <p:grpSpPr>
              <a:xfrm>
                <a:off x="6095743" y="3291642"/>
                <a:ext cx="742496" cy="307777"/>
                <a:chOff x="3600137" y="3471248"/>
                <a:chExt cx="742496" cy="307777"/>
              </a:xfrm>
            </p:grpSpPr>
            <p:sp>
              <p:nvSpPr>
                <p:cNvPr id="46" name="矩形 58">
                  <a:extLst>
                    <a:ext uri="{FF2B5EF4-FFF2-40B4-BE49-F238E27FC236}">
                      <a16:creationId xmlns:a16="http://schemas.microsoft.com/office/drawing/2014/main" id="{D69682DA-66FA-8AA0-8FBF-691E7D79E035}"/>
                    </a:ext>
                  </a:extLst>
                </p:cNvPr>
                <p:cNvSpPr/>
                <p:nvPr/>
              </p:nvSpPr>
              <p:spPr>
                <a:xfrm>
                  <a:off x="3600137" y="3487251"/>
                  <a:ext cx="742496" cy="275771"/>
                </a:xfrm>
                <a:prstGeom prst="rect">
                  <a:avLst/>
                </a:prstGeom>
                <a:solidFill>
                  <a:srgbClr val="089CE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47" name="文本框 59">
                  <a:extLst>
                    <a:ext uri="{FF2B5EF4-FFF2-40B4-BE49-F238E27FC236}">
                      <a16:creationId xmlns:a16="http://schemas.microsoft.com/office/drawing/2014/main" id="{1E0A73C1-FF93-9786-CCDE-E6509FBB7C13}"/>
                    </a:ext>
                  </a:extLst>
                </p:cNvPr>
                <p:cNvSpPr txBox="1"/>
                <p:nvPr/>
              </p:nvSpPr>
              <p:spPr>
                <a:xfrm>
                  <a:off x="3697786" y="3471248"/>
                  <a:ext cx="54720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CN" sz="1400" b="1" dirty="0">
                      <a:solidFill>
                        <a:schemeClr val="bg1"/>
                      </a:solidFill>
                      <a:latin typeface="+mj-lt"/>
                      <a:ea typeface="明黑" panose="020B0300000000000000" pitchFamily="34" charset="-122"/>
                    </a:rPr>
                    <a:t>20</a:t>
                  </a:r>
                  <a:r>
                    <a:rPr lang="ru-RU" altLang="zh-CN" sz="1400" b="1" dirty="0">
                      <a:solidFill>
                        <a:schemeClr val="bg1"/>
                      </a:solidFill>
                      <a:latin typeface="+mj-lt"/>
                      <a:ea typeface="明黑" panose="020B0300000000000000" pitchFamily="34" charset="-122"/>
                    </a:rPr>
                    <a:t>11</a:t>
                  </a:r>
                  <a:endParaRPr lang="zh-CN" altLang="en-US" sz="1400" b="1" dirty="0">
                    <a:solidFill>
                      <a:schemeClr val="bg1"/>
                    </a:solidFill>
                    <a:latin typeface="+mj-lt"/>
                    <a:ea typeface="明黑" panose="020B0300000000000000" pitchFamily="34" charset="-122"/>
                  </a:endParaRPr>
                </a:p>
              </p:txBody>
            </p:sp>
          </p:grpSp>
          <p:cxnSp>
            <p:nvCxnSpPr>
              <p:cNvPr id="45" name="直接连接符 57">
                <a:extLst>
                  <a:ext uri="{FF2B5EF4-FFF2-40B4-BE49-F238E27FC236}">
                    <a16:creationId xmlns:a16="http://schemas.microsoft.com/office/drawing/2014/main" id="{A446C53C-6798-172C-E4A6-9442F06376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07423" y="3325208"/>
                <a:ext cx="0" cy="1626353"/>
              </a:xfrm>
              <a:prstGeom prst="line">
                <a:avLst/>
              </a:prstGeom>
              <a:ln w="25400" cap="rnd">
                <a:solidFill>
                  <a:srgbClr val="089CE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96870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24" grpId="0" animBg="1"/>
      <p:bldP spid="77" grpId="0"/>
      <p:bldP spid="78" grpId="0"/>
      <p:bldP spid="7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矩形 128"/>
          <p:cNvSpPr/>
          <p:nvPr/>
        </p:nvSpPr>
        <p:spPr>
          <a:xfrm flipH="1">
            <a:off x="-20625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19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j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8" name="直接连接符 27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31" name="直接连接符 30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6">
            <a:extLst>
              <a:ext uri="{FF2B5EF4-FFF2-40B4-BE49-F238E27FC236}">
                <a16:creationId xmlns:a16="http://schemas.microsoft.com/office/drawing/2014/main" id="{4976C5ED-3ED1-08F9-AAF0-CE200D17A037}"/>
              </a:ext>
            </a:extLst>
          </p:cNvPr>
          <p:cNvSpPr txBox="1"/>
          <p:nvPr/>
        </p:nvSpPr>
        <p:spPr>
          <a:xfrm>
            <a:off x="827151" y="642254"/>
            <a:ext cx="304357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Популярность ЯП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B615BE9-5965-55F6-736E-614F337B13D0}"/>
              </a:ext>
            </a:extLst>
          </p:cNvPr>
          <p:cNvGrpSpPr/>
          <p:nvPr/>
        </p:nvGrpSpPr>
        <p:grpSpPr>
          <a:xfrm>
            <a:off x="113149" y="2305052"/>
            <a:ext cx="6020943" cy="3708974"/>
            <a:chOff x="160775" y="2590306"/>
            <a:chExt cx="5851270" cy="3557069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0723243A-E02B-C541-0E10-B11742DD7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" r="15"/>
            <a:stretch/>
          </p:blipFill>
          <p:spPr>
            <a:xfrm>
              <a:off x="160775" y="2590306"/>
              <a:ext cx="5851270" cy="3169693"/>
            </a:xfrm>
            <a:prstGeom prst="rect">
              <a:avLst/>
            </a:prstGeom>
          </p:spPr>
        </p:pic>
        <p:sp>
          <p:nvSpPr>
            <p:cNvPr id="5" name="矩形 169">
              <a:extLst>
                <a:ext uri="{FF2B5EF4-FFF2-40B4-BE49-F238E27FC236}">
                  <a16:creationId xmlns:a16="http://schemas.microsoft.com/office/drawing/2014/main" id="{98B197E4-219D-0BC6-14B6-98F33B5871FF}"/>
                </a:ext>
              </a:extLst>
            </p:cNvPr>
            <p:cNvSpPr/>
            <p:nvPr/>
          </p:nvSpPr>
          <p:spPr>
            <a:xfrm>
              <a:off x="787507" y="5821324"/>
              <a:ext cx="4423888" cy="3260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400" dirty="0">
                  <a:solidFill>
                    <a:sysClr val="windowText" lastClr="000000"/>
                  </a:solidFill>
                  <a:latin typeface="+mj-lt"/>
                  <a:ea typeface="明黑" panose="020B0300000000000000" pitchFamily="34" charset="-122"/>
                </a:rPr>
                <a:t>PYPL: </a:t>
              </a:r>
              <a:r>
                <a:rPr lang="ru-RU" altLang="zh-CN" sz="1400" dirty="0">
                  <a:solidFill>
                    <a:sysClr val="windowText" lastClr="000000"/>
                  </a:solidFill>
                  <a:latin typeface="+mj-lt"/>
                  <a:ea typeface="明黑" panose="020B0300000000000000" pitchFamily="34" charset="-122"/>
                </a:rPr>
                <a:t>Популярность языков программирования</a:t>
              </a:r>
              <a:endParaRPr lang="zh-CN" altLang="en-US" sz="1400" dirty="0">
                <a:solidFill>
                  <a:sysClr val="windowText" lastClr="000000"/>
                </a:solidFill>
                <a:latin typeface="+mj-lt"/>
                <a:ea typeface="明黑" panose="020B0300000000000000" pitchFamily="34" charset="-122"/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73148929-29EE-0AA4-416B-F891C582B7FF}"/>
              </a:ext>
            </a:extLst>
          </p:cNvPr>
          <p:cNvGrpSpPr/>
          <p:nvPr/>
        </p:nvGrpSpPr>
        <p:grpSpPr>
          <a:xfrm>
            <a:off x="5768286" y="126625"/>
            <a:ext cx="6325170" cy="6746375"/>
            <a:chOff x="5768286" y="126625"/>
            <a:chExt cx="6325170" cy="6746375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3CA4F82-8A71-E40A-4681-6BB0FC362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29" b="3623"/>
            <a:stretch/>
          </p:blipFill>
          <p:spPr>
            <a:xfrm>
              <a:off x="5768286" y="126625"/>
              <a:ext cx="6325170" cy="6746375"/>
            </a:xfrm>
            <a:prstGeom prst="rect">
              <a:avLst/>
            </a:prstGeom>
          </p:spPr>
        </p:pic>
        <p:sp>
          <p:nvSpPr>
            <p:cNvPr id="6" name="矩形 169">
              <a:extLst>
                <a:ext uri="{FF2B5EF4-FFF2-40B4-BE49-F238E27FC236}">
                  <a16:creationId xmlns:a16="http://schemas.microsoft.com/office/drawing/2014/main" id="{204C8C5F-E390-B5B0-0E9F-8F73DFEC0D4F}"/>
                </a:ext>
              </a:extLst>
            </p:cNvPr>
            <p:cNvSpPr/>
            <p:nvPr/>
          </p:nvSpPr>
          <p:spPr>
            <a:xfrm>
              <a:off x="8048558" y="3429000"/>
              <a:ext cx="3891355" cy="8431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ru-RU" altLang="zh-CN" sz="1400" dirty="0">
                  <a:solidFill>
                    <a:sysClr val="windowText" lastClr="000000"/>
                  </a:solidFill>
                  <a:latin typeface="+mj-lt"/>
                  <a:ea typeface="明黑" panose="020B0300000000000000" pitchFamily="34" charset="-122"/>
                </a:rPr>
                <a:t>Наиболее востребованные</a:t>
              </a:r>
            </a:p>
            <a:p>
              <a:pPr algn="ctr">
                <a:lnSpc>
                  <a:spcPct val="120000"/>
                </a:lnSpc>
              </a:pPr>
              <a:r>
                <a:rPr lang="ru-RU" altLang="zh-CN" sz="1400" dirty="0">
                  <a:solidFill>
                    <a:sysClr val="windowText" lastClr="000000"/>
                  </a:solidFill>
                  <a:latin typeface="+mj-lt"/>
                  <a:ea typeface="明黑" panose="020B0300000000000000" pitchFamily="34" charset="-122"/>
                </a:rPr>
                <a:t>языки программирования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1400" dirty="0">
                  <a:solidFill>
                    <a:sysClr val="windowText" lastClr="000000"/>
                  </a:solidFill>
                  <a:latin typeface="+mj-lt"/>
                  <a:ea typeface="明黑" panose="020B0300000000000000" pitchFamily="34" charset="-122"/>
                </a:rPr>
                <a:t>01.08.2021 – 31.11.2022</a:t>
              </a:r>
              <a:endParaRPr lang="zh-CN" altLang="en-US" sz="1400" dirty="0">
                <a:solidFill>
                  <a:sysClr val="windowText" lastClr="000000"/>
                </a:solidFill>
                <a:latin typeface="+mj-lt"/>
                <a:ea typeface="明黑" panose="020B03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289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平行四边形 15"/>
          <p:cNvSpPr/>
          <p:nvPr/>
        </p:nvSpPr>
        <p:spPr>
          <a:xfrm>
            <a:off x="6456363" y="0"/>
            <a:ext cx="7202488" cy="6858000"/>
          </a:xfrm>
          <a:prstGeom prst="parallelogram">
            <a:avLst>
              <a:gd name="adj" fmla="val 57615"/>
            </a:avLst>
          </a:prstGeom>
          <a:gradFill>
            <a:gsLst>
              <a:gs pos="15000">
                <a:srgbClr val="0863B5"/>
              </a:gs>
              <a:gs pos="100000">
                <a:srgbClr val="004A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12" name="直接连接符 11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/>
          <p:cNvGrpSpPr/>
          <p:nvPr/>
        </p:nvGrpSpPr>
        <p:grpSpPr>
          <a:xfrm>
            <a:off x="509382" y="304413"/>
            <a:ext cx="1008000" cy="1166586"/>
            <a:chOff x="978835" y="1610730"/>
            <a:chExt cx="1008000" cy="1166586"/>
          </a:xfrm>
        </p:grpSpPr>
        <p:cxnSp>
          <p:nvCxnSpPr>
            <p:cNvPr id="10" name="直接连接符 9"/>
            <p:cNvCxnSpPr/>
            <p:nvPr/>
          </p:nvCxnSpPr>
          <p:spPr>
            <a:xfrm flipH="1">
              <a:off x="978835" y="1610730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H="1">
              <a:off x="978835" y="2777316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6" name="文本框 16"/>
          <p:cNvSpPr txBox="1"/>
          <p:nvPr/>
        </p:nvSpPr>
        <p:spPr>
          <a:xfrm>
            <a:off x="827152" y="642254"/>
            <a:ext cx="33212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Мир параллелизма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FBE9EA2-0E85-D418-CA26-8F3C893B5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6771" y="838773"/>
            <a:ext cx="3561672" cy="5462337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AC744B-C580-0B23-1D33-30EA7B9FC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703" y="838773"/>
            <a:ext cx="3825808" cy="5489764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452B8BF-D30E-B2B4-9979-20E83F550734}"/>
              </a:ext>
            </a:extLst>
          </p:cNvPr>
          <p:cNvGrpSpPr/>
          <p:nvPr/>
        </p:nvGrpSpPr>
        <p:grpSpPr>
          <a:xfrm>
            <a:off x="41250" y="304413"/>
            <a:ext cx="7583333" cy="6143369"/>
            <a:chOff x="41250" y="304413"/>
            <a:chExt cx="7583333" cy="6143369"/>
          </a:xfrm>
        </p:grpSpPr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9D8B94D4-4163-654A-D1A6-BE347FEACD88}"/>
                </a:ext>
              </a:extLst>
            </p:cNvPr>
            <p:cNvGrpSpPr/>
            <p:nvPr/>
          </p:nvGrpSpPr>
          <p:grpSpPr>
            <a:xfrm>
              <a:off x="41250" y="304413"/>
              <a:ext cx="7583333" cy="6143369"/>
              <a:chOff x="41250" y="304413"/>
              <a:chExt cx="7583333" cy="6143369"/>
            </a:xfrm>
          </p:grpSpPr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CF53CE99-FFDC-E8C9-A0FD-8FF340D1AA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8" b="38"/>
              <a:stretch/>
            </p:blipFill>
            <p:spPr>
              <a:xfrm>
                <a:off x="41250" y="1906913"/>
                <a:ext cx="7583333" cy="4540869"/>
              </a:xfrm>
              <a:prstGeom prst="rect">
                <a:avLst/>
              </a:prstGeom>
            </p:spPr>
          </p:pic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75E9AFFD-B301-7B89-B572-2C531032E1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53195" y="304413"/>
                <a:ext cx="1608915" cy="1551454"/>
              </a:xfrm>
              <a:prstGeom prst="rect">
                <a:avLst/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9A10ABA-3E5B-F9A4-EC58-34C537222A1B}"/>
                </a:ext>
              </a:extLst>
            </p:cNvPr>
            <p:cNvSpPr txBox="1"/>
            <p:nvPr/>
          </p:nvSpPr>
          <p:spPr>
            <a:xfrm>
              <a:off x="3681840" y="1450146"/>
              <a:ext cx="1460801" cy="4693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ru-RU" sz="1050" b="0" i="0" u="none" strike="noStrike" baseline="0" dirty="0">
                <a:latin typeface="Calibri" panose="020F0502020204030204" pitchFamily="34" charset="0"/>
              </a:endParaRPr>
            </a:p>
            <a:p>
              <a:r>
                <a:rPr lang="en-GB" sz="1400" b="1" i="0" u="none" strike="noStrike" baseline="0" dirty="0">
                  <a:latin typeface="Calibri" panose="020F0502020204030204" pitchFamily="34" charset="0"/>
                </a:rPr>
                <a:t>IBM 70</a:t>
              </a:r>
              <a:r>
                <a:rPr lang="ru-RU" sz="1400" b="1" i="0" u="none" strike="noStrike" baseline="0" dirty="0">
                  <a:latin typeface="Calibri" panose="020F0502020204030204" pitchFamily="34" charset="0"/>
                </a:rPr>
                <a:t>1</a:t>
              </a:r>
              <a:r>
                <a:rPr lang="en-GB" sz="1400" b="1" i="0" u="none" strike="noStrike" baseline="0" dirty="0">
                  <a:latin typeface="Calibri" panose="020F0502020204030204" pitchFamily="34" charset="0"/>
                </a:rPr>
                <a:t> </a:t>
              </a:r>
              <a:r>
                <a:rPr lang="en-GB" sz="1400" b="0" i="0" u="none" strike="noStrike" baseline="0" dirty="0">
                  <a:latin typeface="Calibri" panose="020F0502020204030204" pitchFamily="34" charset="0"/>
                </a:rPr>
                <a:t>(195</a:t>
              </a:r>
              <a:r>
                <a:rPr lang="ru-RU" sz="1400" b="0" i="0" u="none" strike="noStrike" baseline="0" dirty="0">
                  <a:latin typeface="Calibri" panose="020F0502020204030204" pitchFamily="34" charset="0"/>
                </a:rPr>
                <a:t>3</a:t>
              </a:r>
              <a:r>
                <a:rPr lang="en-GB" sz="1400" b="0" i="0" u="none" strike="noStrike" baseline="0" dirty="0">
                  <a:latin typeface="Calibri" panose="020F0502020204030204" pitchFamily="34" charset="0"/>
                </a:rPr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906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平行四边形 15"/>
          <p:cNvSpPr/>
          <p:nvPr/>
        </p:nvSpPr>
        <p:spPr>
          <a:xfrm>
            <a:off x="6456362" y="0"/>
            <a:ext cx="7202488" cy="6858000"/>
          </a:xfrm>
          <a:prstGeom prst="parallelogram">
            <a:avLst>
              <a:gd name="adj" fmla="val 57615"/>
            </a:avLst>
          </a:prstGeom>
          <a:gradFill>
            <a:gsLst>
              <a:gs pos="0">
                <a:srgbClr val="012061"/>
              </a:gs>
              <a:gs pos="81400">
                <a:srgbClr val="000717"/>
              </a:gs>
              <a:gs pos="12536">
                <a:srgbClr val="012061"/>
              </a:gs>
              <a:gs pos="100000">
                <a:srgbClr val="00164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j-lt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12" name="直接连接符 11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/>
          <p:cNvGrpSpPr/>
          <p:nvPr/>
        </p:nvGrpSpPr>
        <p:grpSpPr>
          <a:xfrm>
            <a:off x="509382" y="304413"/>
            <a:ext cx="1008000" cy="1166586"/>
            <a:chOff x="978835" y="1610730"/>
            <a:chExt cx="1008000" cy="1166586"/>
          </a:xfrm>
        </p:grpSpPr>
        <p:cxnSp>
          <p:nvCxnSpPr>
            <p:cNvPr id="10" name="直接连接符 9"/>
            <p:cNvCxnSpPr/>
            <p:nvPr/>
          </p:nvCxnSpPr>
          <p:spPr>
            <a:xfrm flipH="1">
              <a:off x="978835" y="1610730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H="1">
              <a:off x="978835" y="2777316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6" name="文本框 16"/>
          <p:cNvSpPr txBox="1"/>
          <p:nvPr/>
        </p:nvSpPr>
        <p:spPr>
          <a:xfrm>
            <a:off x="827152" y="642254"/>
            <a:ext cx="584177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Параллельное программирование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7C73B6A-AF2C-A5E8-E072-147A9F969CE5}"/>
              </a:ext>
            </a:extLst>
          </p:cNvPr>
          <p:cNvGrpSpPr/>
          <p:nvPr/>
        </p:nvGrpSpPr>
        <p:grpSpPr>
          <a:xfrm>
            <a:off x="653112" y="1601286"/>
            <a:ext cx="8072693" cy="2197206"/>
            <a:chOff x="1278404" y="1905889"/>
            <a:chExt cx="8072693" cy="2197206"/>
          </a:xfrm>
        </p:grpSpPr>
        <p:grpSp>
          <p:nvGrpSpPr>
            <p:cNvPr id="18" name="组合 7">
              <a:extLst>
                <a:ext uri="{FF2B5EF4-FFF2-40B4-BE49-F238E27FC236}">
                  <a16:creationId xmlns:a16="http://schemas.microsoft.com/office/drawing/2014/main" id="{C1F1130B-572B-9C84-9A8D-93BFD69190EE}"/>
                </a:ext>
              </a:extLst>
            </p:cNvPr>
            <p:cNvGrpSpPr/>
            <p:nvPr/>
          </p:nvGrpSpPr>
          <p:grpSpPr>
            <a:xfrm>
              <a:off x="2093982" y="1969305"/>
              <a:ext cx="7257115" cy="579871"/>
              <a:chOff x="6317678" y="604367"/>
              <a:chExt cx="7257115" cy="579871"/>
            </a:xfrm>
          </p:grpSpPr>
          <p:sp>
            <p:nvSpPr>
              <p:cNvPr id="19" name="文本框 27">
                <a:extLst>
                  <a:ext uri="{FF2B5EF4-FFF2-40B4-BE49-F238E27FC236}">
                    <a16:creationId xmlns:a16="http://schemas.microsoft.com/office/drawing/2014/main" id="{93A10B62-6FA3-1406-8FDD-E025703AE4B1}"/>
                  </a:ext>
                </a:extLst>
              </p:cNvPr>
              <p:cNvSpPr txBox="1"/>
              <p:nvPr/>
            </p:nvSpPr>
            <p:spPr>
              <a:xfrm>
                <a:off x="6317678" y="604367"/>
                <a:ext cx="725711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altLang="zh-CN" sz="2000" b="1" spc="300" dirty="0">
                    <a:solidFill>
                      <a:srgbClr val="089CEF"/>
                    </a:solidFill>
                    <a:latin typeface="+mj-lt"/>
                    <a:ea typeface="方正正中黑简体" panose="02000000000000000000" pitchFamily="2" charset="-122"/>
                  </a:rPr>
                  <a:t>Системы с разделяемой</a:t>
                </a:r>
                <a:r>
                  <a:rPr lang="en-US" altLang="zh-CN" sz="2000" b="1" spc="300" dirty="0">
                    <a:solidFill>
                      <a:srgbClr val="089CEF"/>
                    </a:solidFill>
                    <a:latin typeface="+mj-lt"/>
                    <a:ea typeface="方正正中黑简体" panose="02000000000000000000" pitchFamily="2" charset="-122"/>
                  </a:rPr>
                  <a:t>/</a:t>
                </a:r>
                <a:r>
                  <a:rPr lang="ru-RU" altLang="zh-CN" sz="2000" b="1" spc="300" dirty="0">
                    <a:solidFill>
                      <a:srgbClr val="089CEF"/>
                    </a:solidFill>
                    <a:latin typeface="+mj-lt"/>
                    <a:ea typeface="方正正中黑简体" panose="02000000000000000000" pitchFamily="2" charset="-122"/>
                  </a:rPr>
                  <a:t>общей памятью</a:t>
                </a:r>
                <a:endParaRPr lang="zh-CN" altLang="en-US" sz="2000" b="1" spc="300" baseline="30000" dirty="0">
                  <a:solidFill>
                    <a:srgbClr val="089CEF"/>
                  </a:solidFill>
                  <a:latin typeface="+mj-lt"/>
                  <a:ea typeface="方正正中黑简体" panose="02000000000000000000" pitchFamily="2" charset="-122"/>
                </a:endParaRPr>
              </a:p>
            </p:txBody>
          </p:sp>
          <p:sp>
            <p:nvSpPr>
              <p:cNvPr id="20" name="文本框 28">
                <a:extLst>
                  <a:ext uri="{FF2B5EF4-FFF2-40B4-BE49-F238E27FC236}">
                    <a16:creationId xmlns:a16="http://schemas.microsoft.com/office/drawing/2014/main" id="{8AFF37B7-0B86-28EB-6EC4-970A32874F72}"/>
                  </a:ext>
                </a:extLst>
              </p:cNvPr>
              <p:cNvSpPr txBox="1"/>
              <p:nvPr/>
            </p:nvSpPr>
            <p:spPr>
              <a:xfrm>
                <a:off x="6317678" y="907239"/>
                <a:ext cx="18473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zh-CN" altLang="en-US" sz="1200" dirty="0">
                  <a:solidFill>
                    <a:srgbClr val="089CEF"/>
                  </a:solidFill>
                  <a:latin typeface="+mj-lt"/>
                  <a:ea typeface="方正正中黑简体" panose="02000000000000000000" pitchFamily="2" charset="-122"/>
                </a:endParaRPr>
              </a:p>
            </p:txBody>
          </p:sp>
        </p:grpSp>
        <p:sp>
          <p:nvSpPr>
            <p:cNvPr id="21" name="文本框 29">
              <a:extLst>
                <a:ext uri="{FF2B5EF4-FFF2-40B4-BE49-F238E27FC236}">
                  <a16:creationId xmlns:a16="http://schemas.microsoft.com/office/drawing/2014/main" id="{ABF10504-947A-110A-CEB2-23E6D9E51B7A}"/>
                </a:ext>
              </a:extLst>
            </p:cNvPr>
            <p:cNvSpPr txBox="1"/>
            <p:nvPr/>
          </p:nvSpPr>
          <p:spPr>
            <a:xfrm>
              <a:off x="2093982" y="2369415"/>
              <a:ext cx="5369198" cy="1733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Библиотеки многопоточного/</a:t>
              </a:r>
              <a:r>
                <a:rPr lang="ru-RU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многопроцессного</a:t>
              </a: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 программирования (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C++, Python, …</a:t>
              </a: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)</a:t>
              </a:r>
            </a:p>
            <a:p>
              <a:pPr marL="171450" indent="-171450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Стандарт </a:t>
              </a:r>
              <a:r>
                <a:rPr lang="en-US" altLang="zh-CN" sz="1400" dirty="0">
                  <a:solidFill>
                    <a:srgbClr val="004A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明黑" panose="020B0300000000000000" pitchFamily="34" charset="-122"/>
                </a:rPr>
                <a:t>OpenMP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 (Open Multi-Processing,</a:t>
              </a: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 1997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)</a:t>
              </a:r>
            </a:p>
            <a:p>
              <a:pPr marL="171450" indent="-171450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Библиотека </a:t>
              </a:r>
              <a:r>
                <a:rPr lang="en-GB" altLang="zh-CN" sz="1400" dirty="0">
                  <a:solidFill>
                    <a:srgbClr val="004A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明黑" panose="020B0300000000000000" pitchFamily="34" charset="-122"/>
                </a:rPr>
                <a:t>Intel TBB</a:t>
              </a:r>
              <a:r>
                <a:rPr lang="en-GB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 (Threading Building Blocks, 2006)</a:t>
              </a:r>
              <a:endParaRPr lang="ru-RU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明黑" panose="020B0300000000000000" pitchFamily="34" charset="-122"/>
              </a:endParaRPr>
            </a:p>
            <a:p>
              <a:pPr marL="171450" indent="-171450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Технологии графических ускорителей: </a:t>
              </a:r>
              <a:r>
                <a:rPr lang="en-GB" altLang="zh-CN" sz="1400" dirty="0">
                  <a:solidFill>
                    <a:srgbClr val="004A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明黑" panose="020B0300000000000000" pitchFamily="34" charset="-122"/>
                </a:rPr>
                <a:t>CUDA</a:t>
              </a:r>
              <a:r>
                <a:rPr lang="en-GB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 (Compute Unified Device Architecture, 2007)</a:t>
              </a: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, </a:t>
              </a:r>
              <a:r>
                <a:rPr lang="en-US" altLang="zh-CN" sz="1400" dirty="0">
                  <a:ea typeface="明黑" panose="020B0300000000000000" pitchFamily="34" charset="-122"/>
                </a:rPr>
                <a:t>HIP</a:t>
              </a:r>
              <a:r>
                <a:rPr lang="en-US" altLang="zh-CN" sz="1400" dirty="0">
                  <a:latin typeface="Times New Roman" panose="02020603050405020304" pitchFamily="18" charset="0"/>
                  <a:ea typeface="明黑" panose="020B0300000000000000" pitchFamily="34" charset="-122"/>
                  <a:cs typeface="Times New Roman" panose="02020603050405020304" pitchFamily="18" charset="0"/>
                </a:rPr>
                <a:t> 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明黑" panose="020B0300000000000000" pitchFamily="34" charset="-122"/>
                </a:rPr>
                <a:t>(Heterogeneous-Compute Interface for Portability)</a:t>
              </a:r>
            </a:p>
          </p:txBody>
        </p:sp>
        <p:sp>
          <p:nvSpPr>
            <p:cNvPr id="22" name="文本框 30">
              <a:extLst>
                <a:ext uri="{FF2B5EF4-FFF2-40B4-BE49-F238E27FC236}">
                  <a16:creationId xmlns:a16="http://schemas.microsoft.com/office/drawing/2014/main" id="{17A13972-F0C7-D5A6-B22E-D0930C8273F3}"/>
                </a:ext>
              </a:extLst>
            </p:cNvPr>
            <p:cNvSpPr txBox="1"/>
            <p:nvPr/>
          </p:nvSpPr>
          <p:spPr>
            <a:xfrm>
              <a:off x="1278404" y="1905889"/>
              <a:ext cx="61106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0" i="1" dirty="0">
                  <a:solidFill>
                    <a:srgbClr val="089CEF"/>
                  </a:solidFill>
                  <a:latin typeface="+mj-lt"/>
                  <a:ea typeface="方正正中黑简体" panose="02000000000000000000" pitchFamily="2" charset="-122"/>
                </a:rPr>
                <a:t>1</a:t>
              </a:r>
              <a:endParaRPr lang="zh-CN" altLang="en-US" sz="6000" i="1" dirty="0">
                <a:solidFill>
                  <a:srgbClr val="089CEF"/>
                </a:solidFill>
                <a:latin typeface="+mj-lt"/>
                <a:ea typeface="方正正中黑简体" panose="02000000000000000000" pitchFamily="2" charset="-122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ACFCC44-9B4C-C21F-0700-D48779CD767F}"/>
              </a:ext>
            </a:extLst>
          </p:cNvPr>
          <p:cNvGrpSpPr/>
          <p:nvPr/>
        </p:nvGrpSpPr>
        <p:grpSpPr>
          <a:xfrm>
            <a:off x="649191" y="3867960"/>
            <a:ext cx="5664982" cy="1015663"/>
            <a:chOff x="1320851" y="3535561"/>
            <a:chExt cx="5664982" cy="1015663"/>
          </a:xfrm>
        </p:grpSpPr>
        <p:grpSp>
          <p:nvGrpSpPr>
            <p:cNvPr id="23" name="组合 9">
              <a:extLst>
                <a:ext uri="{FF2B5EF4-FFF2-40B4-BE49-F238E27FC236}">
                  <a16:creationId xmlns:a16="http://schemas.microsoft.com/office/drawing/2014/main" id="{FF6662B9-CEA4-5407-3923-6FAEA3B2BC91}"/>
                </a:ext>
              </a:extLst>
            </p:cNvPr>
            <p:cNvGrpSpPr/>
            <p:nvPr/>
          </p:nvGrpSpPr>
          <p:grpSpPr>
            <a:xfrm>
              <a:off x="2136429" y="3598977"/>
              <a:ext cx="4849404" cy="579871"/>
              <a:chOff x="7084667" y="2159697"/>
              <a:chExt cx="4849404" cy="579871"/>
            </a:xfrm>
          </p:grpSpPr>
          <p:sp>
            <p:nvSpPr>
              <p:cNvPr id="24" name="文本框 33">
                <a:extLst>
                  <a:ext uri="{FF2B5EF4-FFF2-40B4-BE49-F238E27FC236}">
                    <a16:creationId xmlns:a16="http://schemas.microsoft.com/office/drawing/2014/main" id="{08B01911-8E7E-4817-76F4-EA4146704570}"/>
                  </a:ext>
                </a:extLst>
              </p:cNvPr>
              <p:cNvSpPr txBox="1"/>
              <p:nvPr/>
            </p:nvSpPr>
            <p:spPr>
              <a:xfrm>
                <a:off x="7084667" y="2159697"/>
                <a:ext cx="484940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altLang="zh-CN" sz="2000" b="1" spc="300" dirty="0">
                    <a:solidFill>
                      <a:srgbClr val="089CEF"/>
                    </a:solidFill>
                    <a:latin typeface="+mj-lt"/>
                    <a:ea typeface="方正正中黑简体" panose="02000000000000000000" pitchFamily="2" charset="-122"/>
                  </a:rPr>
                  <a:t>С распределенной памятью</a:t>
                </a:r>
                <a:endParaRPr lang="zh-CN" altLang="en-US" sz="2000" b="1" spc="300" baseline="30000" dirty="0">
                  <a:solidFill>
                    <a:srgbClr val="089CEF"/>
                  </a:solidFill>
                  <a:latin typeface="+mj-lt"/>
                  <a:ea typeface="方正正中黑简体" panose="02000000000000000000" pitchFamily="2" charset="-122"/>
                </a:endParaRPr>
              </a:p>
            </p:txBody>
          </p:sp>
          <p:sp>
            <p:nvSpPr>
              <p:cNvPr id="25" name="文本框 34">
                <a:extLst>
                  <a:ext uri="{FF2B5EF4-FFF2-40B4-BE49-F238E27FC236}">
                    <a16:creationId xmlns:a16="http://schemas.microsoft.com/office/drawing/2014/main" id="{1897CBB3-AB02-439C-8CDC-8A5C62411E5E}"/>
                  </a:ext>
                </a:extLst>
              </p:cNvPr>
              <p:cNvSpPr txBox="1"/>
              <p:nvPr/>
            </p:nvSpPr>
            <p:spPr>
              <a:xfrm>
                <a:off x="7084667" y="2462569"/>
                <a:ext cx="18473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zh-CN" altLang="en-US" sz="1200" dirty="0">
                  <a:solidFill>
                    <a:srgbClr val="089CEF"/>
                  </a:solidFill>
                  <a:latin typeface="+mj-lt"/>
                  <a:ea typeface="方正正中黑简体" panose="02000000000000000000" pitchFamily="2" charset="-122"/>
                </a:endParaRPr>
              </a:p>
            </p:txBody>
          </p:sp>
        </p:grpSp>
        <p:sp>
          <p:nvSpPr>
            <p:cNvPr id="26" name="文本框 35">
              <a:extLst>
                <a:ext uri="{FF2B5EF4-FFF2-40B4-BE49-F238E27FC236}">
                  <a16:creationId xmlns:a16="http://schemas.microsoft.com/office/drawing/2014/main" id="{349BFAA4-D041-8012-3A34-EDFC8F0E683D}"/>
                </a:ext>
              </a:extLst>
            </p:cNvPr>
            <p:cNvSpPr txBox="1"/>
            <p:nvPr/>
          </p:nvSpPr>
          <p:spPr>
            <a:xfrm>
              <a:off x="2136429" y="3999087"/>
              <a:ext cx="4631083" cy="546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明黑" panose="020B0300000000000000" pitchFamily="34" charset="-122"/>
                </a:rPr>
                <a:t>Фреймворк </a:t>
              </a:r>
              <a:r>
                <a:rPr lang="en-GB" altLang="zh-CN" sz="1400" dirty="0">
                  <a:solidFill>
                    <a:srgbClr val="004A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明黑" panose="020B0300000000000000" pitchFamily="34" charset="-122"/>
                </a:rPr>
                <a:t>PVM</a:t>
              </a:r>
              <a:r>
                <a:rPr lang="en-GB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明黑" panose="020B0300000000000000" pitchFamily="34" charset="-122"/>
                </a:rPr>
                <a:t> (Parallel Virtual Machine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明黑" panose="020B0300000000000000" pitchFamily="34" charset="-122"/>
                </a:rPr>
                <a:t>, 1989</a:t>
              </a:r>
              <a:r>
                <a:rPr lang="en-GB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明黑" panose="020B0300000000000000" pitchFamily="34" charset="-122"/>
                </a:rPr>
                <a:t>) </a:t>
              </a:r>
              <a:endParaRPr lang="ru-RU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ea typeface="明黑" panose="020B0300000000000000" pitchFamily="34" charset="-122"/>
              </a:endParaRPr>
            </a:p>
            <a:p>
              <a:pPr marL="171450" indent="-171450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明黑" panose="020B0300000000000000" pitchFamily="34" charset="-122"/>
                </a:rPr>
                <a:t>Интерфейс передачи сообщений </a:t>
              </a:r>
              <a:r>
                <a:rPr lang="en-US" altLang="zh-CN" sz="1400" dirty="0">
                  <a:solidFill>
                    <a:srgbClr val="004A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明黑" panose="020B0300000000000000" pitchFamily="34" charset="-122"/>
                </a:rPr>
                <a:t>MPI</a:t>
              </a: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明黑" panose="020B0300000000000000" pitchFamily="34" charset="-122"/>
                </a:rPr>
                <a:t> (1994)</a:t>
              </a:r>
            </a:p>
          </p:txBody>
        </p:sp>
        <p:sp>
          <p:nvSpPr>
            <p:cNvPr id="27" name="文本框 36">
              <a:extLst>
                <a:ext uri="{FF2B5EF4-FFF2-40B4-BE49-F238E27FC236}">
                  <a16:creationId xmlns:a16="http://schemas.microsoft.com/office/drawing/2014/main" id="{D8B8E034-33D7-485F-4DEF-C4945149B846}"/>
                </a:ext>
              </a:extLst>
            </p:cNvPr>
            <p:cNvSpPr txBox="1"/>
            <p:nvPr/>
          </p:nvSpPr>
          <p:spPr>
            <a:xfrm>
              <a:off x="1320851" y="3535561"/>
              <a:ext cx="61106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0" i="1" dirty="0">
                  <a:solidFill>
                    <a:srgbClr val="089CEF"/>
                  </a:solidFill>
                  <a:latin typeface="+mj-lt"/>
                  <a:ea typeface="方正正中黑简体" panose="02000000000000000000" pitchFamily="2" charset="-122"/>
                </a:rPr>
                <a:t>2</a:t>
              </a:r>
              <a:endParaRPr lang="zh-CN" altLang="en-US" sz="6000" i="1" dirty="0">
                <a:solidFill>
                  <a:srgbClr val="089CEF"/>
                </a:solidFill>
                <a:latin typeface="+mj-lt"/>
                <a:ea typeface="方正正中黑简体" panose="02000000000000000000" pitchFamily="2" charset="-122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2793245-4084-4B82-EA81-0B7D3CF243CF}"/>
              </a:ext>
            </a:extLst>
          </p:cNvPr>
          <p:cNvGrpSpPr/>
          <p:nvPr/>
        </p:nvGrpSpPr>
        <p:grpSpPr>
          <a:xfrm>
            <a:off x="631554" y="4986087"/>
            <a:ext cx="5513985" cy="1477050"/>
            <a:chOff x="426589" y="4930219"/>
            <a:chExt cx="5513985" cy="1477050"/>
          </a:xfrm>
        </p:grpSpPr>
        <p:grpSp>
          <p:nvGrpSpPr>
            <p:cNvPr id="28" name="组合 7">
              <a:extLst>
                <a:ext uri="{FF2B5EF4-FFF2-40B4-BE49-F238E27FC236}">
                  <a16:creationId xmlns:a16="http://schemas.microsoft.com/office/drawing/2014/main" id="{00F042D6-90B3-B183-6026-587E0824FAE1}"/>
                </a:ext>
              </a:extLst>
            </p:cNvPr>
            <p:cNvGrpSpPr/>
            <p:nvPr/>
          </p:nvGrpSpPr>
          <p:grpSpPr>
            <a:xfrm>
              <a:off x="1242167" y="4993635"/>
              <a:ext cx="4689104" cy="579871"/>
              <a:chOff x="6317678" y="604367"/>
              <a:chExt cx="4689104" cy="579871"/>
            </a:xfrm>
          </p:grpSpPr>
          <p:sp>
            <p:nvSpPr>
              <p:cNvPr id="29" name="文本框 27">
                <a:extLst>
                  <a:ext uri="{FF2B5EF4-FFF2-40B4-BE49-F238E27FC236}">
                    <a16:creationId xmlns:a16="http://schemas.microsoft.com/office/drawing/2014/main" id="{C6D6C50A-8511-040C-7873-1F0C8F07C390}"/>
                  </a:ext>
                </a:extLst>
              </p:cNvPr>
              <p:cNvSpPr txBox="1"/>
              <p:nvPr/>
            </p:nvSpPr>
            <p:spPr>
              <a:xfrm>
                <a:off x="6317678" y="604367"/>
                <a:ext cx="468910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altLang="zh-CN" sz="2000" b="1" spc="300" dirty="0">
                    <a:solidFill>
                      <a:srgbClr val="089CEF"/>
                    </a:solidFill>
                    <a:latin typeface="+mj-lt"/>
                    <a:ea typeface="方正正中黑简体" panose="02000000000000000000" pitchFamily="2" charset="-122"/>
                  </a:rPr>
                  <a:t>С гибридной архитектурой</a:t>
                </a:r>
                <a:endParaRPr lang="zh-CN" altLang="en-US" sz="2000" b="1" spc="300" baseline="30000" dirty="0">
                  <a:solidFill>
                    <a:srgbClr val="089CEF"/>
                  </a:solidFill>
                  <a:latin typeface="+mj-lt"/>
                  <a:ea typeface="方正正中黑简体" panose="02000000000000000000" pitchFamily="2" charset="-122"/>
                </a:endParaRPr>
              </a:p>
            </p:txBody>
          </p:sp>
          <p:sp>
            <p:nvSpPr>
              <p:cNvPr id="30" name="文本框 28">
                <a:extLst>
                  <a:ext uri="{FF2B5EF4-FFF2-40B4-BE49-F238E27FC236}">
                    <a16:creationId xmlns:a16="http://schemas.microsoft.com/office/drawing/2014/main" id="{E1F34218-139E-CC49-906F-0D3B9BFACAFA}"/>
                  </a:ext>
                </a:extLst>
              </p:cNvPr>
              <p:cNvSpPr txBox="1"/>
              <p:nvPr/>
            </p:nvSpPr>
            <p:spPr>
              <a:xfrm>
                <a:off x="6317678" y="907239"/>
                <a:ext cx="18473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zh-CN" altLang="en-US" sz="1200" dirty="0">
                  <a:solidFill>
                    <a:srgbClr val="089CEF"/>
                  </a:solidFill>
                  <a:latin typeface="+mj-lt"/>
                  <a:ea typeface="方正正中黑简体" panose="02000000000000000000" pitchFamily="2" charset="-122"/>
                </a:endParaRPr>
              </a:p>
            </p:txBody>
          </p:sp>
        </p:grpSp>
        <p:sp>
          <p:nvSpPr>
            <p:cNvPr id="31" name="文本框 29">
              <a:extLst>
                <a:ext uri="{FF2B5EF4-FFF2-40B4-BE49-F238E27FC236}">
                  <a16:creationId xmlns:a16="http://schemas.microsoft.com/office/drawing/2014/main" id="{631B3D17-7475-2F05-FC1B-1665E617333E}"/>
                </a:ext>
              </a:extLst>
            </p:cNvPr>
            <p:cNvSpPr txBox="1"/>
            <p:nvPr/>
          </p:nvSpPr>
          <p:spPr>
            <a:xfrm>
              <a:off x="1242167" y="5386412"/>
              <a:ext cx="4698407" cy="1020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Объединение технологий программирования:            </a:t>
              </a:r>
              <a:r>
                <a:rPr lang="en-US" altLang="zh-CN" sz="1400" dirty="0">
                  <a:solidFill>
                    <a:srgbClr val="004A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明黑" panose="020B0300000000000000" pitchFamily="34" charset="-122"/>
                </a:rPr>
                <a:t>MPI + OpenMP + CUDA/OpenCL</a:t>
              </a:r>
              <a:r>
                <a:rPr lang="ru-RU" altLang="zh-CN" sz="1400" dirty="0">
                  <a:solidFill>
                    <a:srgbClr val="004A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明黑" panose="020B0300000000000000" pitchFamily="34" charset="-122"/>
                </a:rPr>
                <a:t> </a:t>
              </a: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(2010е годы)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明黑" panose="020B0300000000000000" pitchFamily="34" charset="-122"/>
              </a:endParaRPr>
            </a:p>
            <a:p>
              <a:pPr marL="171450" indent="-171450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rgbClr val="004A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明黑" panose="020B0300000000000000" pitchFamily="34" charset="-122"/>
                </a:rPr>
                <a:t>OpenCL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明黑" panose="020B0300000000000000" pitchFamily="34" charset="-122"/>
                </a:rPr>
                <a:t> (Open Computing Language, 2008)</a:t>
              </a:r>
              <a:endParaRPr lang="ru-RU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明黑" panose="020B0300000000000000" pitchFamily="34" charset="-122"/>
              </a:endParaRPr>
            </a:p>
            <a:p>
              <a:pPr marL="171450" indent="-171450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dirty="0" err="1">
                  <a:solidFill>
                    <a:srgbClr val="004A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明黑" panose="020B0300000000000000" pitchFamily="34" charset="-122"/>
                </a:rPr>
                <a:t>OpenACC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 (Cray, CAPS, Nvidia и PGI, 2011)</a:t>
              </a:r>
            </a:p>
          </p:txBody>
        </p:sp>
        <p:sp>
          <p:nvSpPr>
            <p:cNvPr id="256" name="文本框 30">
              <a:extLst>
                <a:ext uri="{FF2B5EF4-FFF2-40B4-BE49-F238E27FC236}">
                  <a16:creationId xmlns:a16="http://schemas.microsoft.com/office/drawing/2014/main" id="{9B939339-9452-0C37-A55A-8E69D21520AC}"/>
                </a:ext>
              </a:extLst>
            </p:cNvPr>
            <p:cNvSpPr txBox="1"/>
            <p:nvPr/>
          </p:nvSpPr>
          <p:spPr>
            <a:xfrm>
              <a:off x="426589" y="4930219"/>
              <a:ext cx="61106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altLang="zh-CN" sz="6000" i="1" dirty="0">
                  <a:solidFill>
                    <a:srgbClr val="089CEF"/>
                  </a:solidFill>
                  <a:latin typeface="+mj-lt"/>
                  <a:ea typeface="方正正中黑简体" panose="02000000000000000000" pitchFamily="2" charset="-122"/>
                </a:rPr>
                <a:t>3</a:t>
              </a:r>
              <a:endParaRPr lang="zh-CN" altLang="en-US" sz="6000" i="1" dirty="0">
                <a:solidFill>
                  <a:srgbClr val="089CEF"/>
                </a:solidFill>
                <a:latin typeface="+mj-lt"/>
                <a:ea typeface="方正正中黑简体" panose="02000000000000000000" pitchFamily="2" charset="-122"/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87EC945-E46A-7F72-C67D-89F74E88132F}"/>
              </a:ext>
            </a:extLst>
          </p:cNvPr>
          <p:cNvGrpSpPr/>
          <p:nvPr/>
        </p:nvGrpSpPr>
        <p:grpSpPr>
          <a:xfrm>
            <a:off x="8025852" y="639958"/>
            <a:ext cx="3305316" cy="5921206"/>
            <a:chOff x="8025852" y="639958"/>
            <a:chExt cx="3305316" cy="592120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5DD0751E-8FAD-874C-08BF-994856CC57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087" b="17706"/>
            <a:stretch/>
          </p:blipFill>
          <p:spPr>
            <a:xfrm rot="18004602">
              <a:off x="6982851" y="2212846"/>
              <a:ext cx="5921206" cy="2775429"/>
            </a:xfrm>
            <a:prstGeom prst="rect">
              <a:avLst/>
            </a:prstGeom>
          </p:spPr>
        </p:pic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BCC12E17-9259-0227-5797-6905A1AB9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8031486">
              <a:off x="8807943" y="5785278"/>
              <a:ext cx="626147" cy="530780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6A8B55AC-9104-71C7-6BF1-771AF6D4B7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20021974">
              <a:off x="8025852" y="5390698"/>
              <a:ext cx="1340007" cy="957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8845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矩形 128"/>
          <p:cNvSpPr/>
          <p:nvPr/>
        </p:nvSpPr>
        <p:spPr>
          <a:xfrm flipH="1">
            <a:off x="-20625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19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j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8" name="直接连接符 27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31" name="直接连接符 30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16"/>
          <p:cNvSpPr txBox="1"/>
          <p:nvPr/>
        </p:nvSpPr>
        <p:spPr>
          <a:xfrm>
            <a:off x="827152" y="642254"/>
            <a:ext cx="72209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Параллелизм в прикладных исследованиях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497D7F-33A1-18BA-0561-CAF4669FE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98316"/>
            <a:ext cx="12191999" cy="535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05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矩形 128"/>
          <p:cNvSpPr/>
          <p:nvPr/>
        </p:nvSpPr>
        <p:spPr>
          <a:xfrm flipH="1">
            <a:off x="-20625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19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j-lt"/>
            </a:endParaRPr>
          </a:p>
        </p:txBody>
      </p:sp>
      <p:sp>
        <p:nvSpPr>
          <p:cNvPr id="116" name="TextBox 76"/>
          <p:cNvSpPr txBox="1"/>
          <p:nvPr/>
        </p:nvSpPr>
        <p:spPr>
          <a:xfrm>
            <a:off x="8955643" y="3450508"/>
            <a:ext cx="209965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ts val="1700"/>
              </a:lnSpc>
              <a:spcAft>
                <a:spcPts val="600"/>
              </a:spcAft>
              <a:defRPr b="1" cap="all" spc="30">
                <a:solidFill>
                  <a:srgbClr val="0863B5"/>
                </a:solidFill>
                <a:latin typeface="明黑" panose="020B0300000000000000" pitchFamily="34" charset="-122"/>
                <a:ea typeface="明黑" panose="020B0300000000000000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>
                <a:latin typeface="+mj-lt"/>
              </a:rPr>
              <a:t>Общее программное обеспечение</a:t>
            </a:r>
            <a:endParaRPr lang="en-US" dirty="0">
              <a:latin typeface="+mj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8" name="直接连接符 27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31" name="直接连接符 30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16"/>
          <p:cNvSpPr txBox="1"/>
          <p:nvPr/>
        </p:nvSpPr>
        <p:spPr>
          <a:xfrm>
            <a:off x="827152" y="642254"/>
            <a:ext cx="63476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Развитие программного обеспечения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7B00869-58BA-54F1-521C-44D8339C8255}"/>
              </a:ext>
            </a:extLst>
          </p:cNvPr>
          <p:cNvSpPr/>
          <p:nvPr/>
        </p:nvSpPr>
        <p:spPr>
          <a:xfrm>
            <a:off x="2576775" y="5468495"/>
            <a:ext cx="6194545" cy="62621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6575" indent="-88900" algn="ctr"/>
            <a:r>
              <a:rPr lang="ru-RU" sz="1400" dirty="0">
                <a:solidFill>
                  <a:schemeClr val="tx1"/>
                </a:solidFill>
              </a:rPr>
              <a:t>Библиотеки прикладных программ</a:t>
            </a:r>
          </a:p>
          <a:p>
            <a:pPr marL="536575" indent="-88900" algn="ctr"/>
            <a:r>
              <a:rPr lang="ru-RU" sz="1400" dirty="0">
                <a:solidFill>
                  <a:schemeClr val="tx1"/>
                </a:solidFill>
              </a:rPr>
              <a:t>Ассемблеры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2C3DB25-955B-846F-16E7-27D70473B96E}"/>
              </a:ext>
            </a:extLst>
          </p:cNvPr>
          <p:cNvSpPr/>
          <p:nvPr/>
        </p:nvSpPr>
        <p:spPr>
          <a:xfrm>
            <a:off x="2591995" y="4845622"/>
            <a:ext cx="6194545" cy="626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36688" algn="ctr">
              <a:tabLst>
                <a:tab pos="804863" algn="l"/>
              </a:tabLst>
            </a:pPr>
            <a:r>
              <a:rPr lang="ru-RU" sz="1400" dirty="0">
                <a:solidFill>
                  <a:schemeClr val="tx1"/>
                </a:solidFill>
              </a:rPr>
              <a:t>Языки и системы программирования</a:t>
            </a:r>
          </a:p>
          <a:p>
            <a:pPr marL="1436688" algn="ctr">
              <a:tabLst>
                <a:tab pos="804863" algn="l"/>
              </a:tabLst>
            </a:pPr>
            <a:r>
              <a:rPr lang="ru-RU" sz="1400" dirty="0">
                <a:solidFill>
                  <a:schemeClr val="tx1"/>
                </a:solidFill>
              </a:rPr>
              <a:t>(последовательные и параллельные)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7B86BFE-2535-7E31-D84B-AAD79D38504D}"/>
              </a:ext>
            </a:extLst>
          </p:cNvPr>
          <p:cNvSpPr/>
          <p:nvPr/>
        </p:nvSpPr>
        <p:spPr>
          <a:xfrm>
            <a:off x="2601001" y="4213876"/>
            <a:ext cx="6194545" cy="626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973263" algn="ctr">
              <a:tabLst>
                <a:tab pos="804863" algn="l"/>
              </a:tabLst>
            </a:pPr>
            <a:r>
              <a:rPr lang="ru-RU" sz="1400" dirty="0">
                <a:solidFill>
                  <a:schemeClr val="tx1"/>
                </a:solidFill>
              </a:rPr>
              <a:t>СУБД</a:t>
            </a:r>
          </a:p>
          <a:p>
            <a:pPr marL="1973263" algn="ctr">
              <a:tabLst>
                <a:tab pos="804863" algn="l"/>
              </a:tabLst>
            </a:pPr>
            <a:r>
              <a:rPr lang="ru-RU" sz="1400" dirty="0">
                <a:solidFill>
                  <a:schemeClr val="tx1"/>
                </a:solidFill>
              </a:rPr>
              <a:t>(от </a:t>
            </a:r>
            <a:r>
              <a:rPr lang="en-US" sz="1400" dirty="0">
                <a:solidFill>
                  <a:schemeClr val="tx1"/>
                </a:solidFill>
              </a:rPr>
              <a:t>SQL</a:t>
            </a:r>
            <a:r>
              <a:rPr lang="ru-RU" sz="1400" dirty="0">
                <a:solidFill>
                  <a:schemeClr val="tx1"/>
                </a:solidFill>
              </a:rPr>
              <a:t> к </a:t>
            </a:r>
            <a:r>
              <a:rPr lang="en-US" sz="1400" dirty="0">
                <a:solidFill>
                  <a:schemeClr val="tx1"/>
                </a:solidFill>
              </a:rPr>
              <a:t>NoSQL</a:t>
            </a:r>
            <a:r>
              <a:rPr lang="ru-RU" sz="1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2E60886-90CC-8E7C-D9FA-68089808C8AF}"/>
              </a:ext>
            </a:extLst>
          </p:cNvPr>
          <p:cNvSpPr/>
          <p:nvPr/>
        </p:nvSpPr>
        <p:spPr>
          <a:xfrm>
            <a:off x="2591994" y="3591003"/>
            <a:ext cx="6194545" cy="626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52763" algn="ctr">
              <a:tabLst>
                <a:tab pos="804863" algn="l"/>
              </a:tabLst>
            </a:pPr>
            <a:r>
              <a:rPr lang="en-US" sz="1400" dirty="0">
                <a:solidFill>
                  <a:schemeClr val="tx1"/>
                </a:solidFill>
              </a:rPr>
              <a:t>CASE</a:t>
            </a:r>
            <a:r>
              <a:rPr lang="ru-RU" sz="1400" dirty="0">
                <a:solidFill>
                  <a:schemeClr val="tx1"/>
                </a:solidFill>
              </a:rPr>
              <a:t>-ориентированные</a:t>
            </a:r>
          </a:p>
          <a:p>
            <a:pPr marL="3052763" algn="ctr">
              <a:tabLst>
                <a:tab pos="804863" algn="l"/>
                <a:tab pos="2509838" algn="l"/>
              </a:tabLst>
            </a:pPr>
            <a:r>
              <a:rPr lang="ru-RU" sz="1400" dirty="0">
                <a:solidFill>
                  <a:schemeClr val="tx1"/>
                </a:solidFill>
              </a:rPr>
              <a:t>средства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497A774-BC26-39AB-DB82-6635C0EBE573}"/>
              </a:ext>
            </a:extLst>
          </p:cNvPr>
          <p:cNvSpPr/>
          <p:nvPr/>
        </p:nvSpPr>
        <p:spPr>
          <a:xfrm>
            <a:off x="2593715" y="2968807"/>
            <a:ext cx="6194545" cy="626218"/>
          </a:xfrm>
          <a:prstGeom prst="rect">
            <a:avLst/>
          </a:prstGeom>
          <a:solidFill>
            <a:srgbClr val="65E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89338" algn="ctr">
              <a:tabLst>
                <a:tab pos="804863" algn="l"/>
              </a:tabLst>
            </a:pPr>
            <a:r>
              <a:rPr lang="ru-RU" sz="1400" dirty="0">
                <a:solidFill>
                  <a:schemeClr val="tx1"/>
                </a:solidFill>
              </a:rPr>
              <a:t>Нейронные сети</a:t>
            </a:r>
          </a:p>
          <a:p>
            <a:pPr marL="3589338" algn="ctr">
              <a:tabLst>
                <a:tab pos="804863" algn="l"/>
                <a:tab pos="2509838" algn="l"/>
              </a:tabLst>
            </a:pPr>
            <a:r>
              <a:rPr lang="ru-RU" sz="1400" dirty="0">
                <a:solidFill>
                  <a:schemeClr val="tx1"/>
                </a:solidFill>
              </a:rPr>
              <a:t>Машинное обучение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09019FB-553B-D916-F3B8-F5779AB6B31B}"/>
              </a:ext>
            </a:extLst>
          </p:cNvPr>
          <p:cNvSpPr/>
          <p:nvPr/>
        </p:nvSpPr>
        <p:spPr>
          <a:xfrm>
            <a:off x="2591994" y="2336385"/>
            <a:ext cx="6194545" cy="626218"/>
          </a:xfrm>
          <a:prstGeom prst="rect">
            <a:avLst/>
          </a:prstGeom>
          <a:solidFill>
            <a:srgbClr val="FFC9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83100" algn="ctr">
              <a:tabLst>
                <a:tab pos="804863" algn="l"/>
              </a:tabLst>
            </a:pPr>
            <a:r>
              <a:rPr lang="ru-RU" sz="1400" dirty="0">
                <a:solidFill>
                  <a:schemeClr val="tx1"/>
                </a:solidFill>
              </a:rPr>
              <a:t>Квантовые</a:t>
            </a:r>
          </a:p>
          <a:p>
            <a:pPr marL="4392613" algn="ctr">
              <a:tabLst>
                <a:tab pos="804863" algn="l"/>
              </a:tabLst>
            </a:pPr>
            <a:r>
              <a:rPr lang="ru-RU" sz="1400" dirty="0">
                <a:solidFill>
                  <a:schemeClr val="tx1"/>
                </a:solidFill>
              </a:rPr>
              <a:t>вычисления на КК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E15D92DA-27C1-4DFB-5462-9DB2B61B7999}"/>
              </a:ext>
            </a:extLst>
          </p:cNvPr>
          <p:cNvSpPr/>
          <p:nvPr/>
        </p:nvSpPr>
        <p:spPr>
          <a:xfrm>
            <a:off x="2600997" y="1704955"/>
            <a:ext cx="6194545" cy="626218"/>
          </a:xfrm>
          <a:prstGeom prst="rect">
            <a:avLst/>
          </a:prstGeom>
          <a:solidFill>
            <a:srgbClr val="7ABA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72113" algn="ctr">
              <a:tabLst>
                <a:tab pos="804863" algn="l"/>
                <a:tab pos="5203825" algn="l"/>
                <a:tab pos="5472113" algn="l"/>
              </a:tabLst>
            </a:pPr>
            <a:r>
              <a:rPr lang="en-US" sz="1400" dirty="0">
                <a:solidFill>
                  <a:schemeClr val="tx1"/>
                </a:solidFill>
              </a:rPr>
              <a:t>CUDA</a:t>
            </a:r>
          </a:p>
          <a:p>
            <a:pPr marL="5203825" algn="ctr">
              <a:tabLst>
                <a:tab pos="804863" algn="l"/>
              </a:tabLst>
            </a:pPr>
            <a:r>
              <a:rPr lang="en-US" sz="1400" dirty="0">
                <a:solidFill>
                  <a:schemeClr val="tx1"/>
                </a:solidFill>
              </a:rPr>
              <a:t>OpenCL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1" name="Прямоугольный треугольник 10">
            <a:extLst>
              <a:ext uri="{FF2B5EF4-FFF2-40B4-BE49-F238E27FC236}">
                <a16:creationId xmlns:a16="http://schemas.microsoft.com/office/drawing/2014/main" id="{10FF3FC8-7F64-83E6-1D4C-D110E0DA2B21}"/>
              </a:ext>
            </a:extLst>
          </p:cNvPr>
          <p:cNvSpPr/>
          <p:nvPr/>
        </p:nvSpPr>
        <p:spPr>
          <a:xfrm rot="5400000">
            <a:off x="3309969" y="622990"/>
            <a:ext cx="4758599" cy="6212554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F7188A3-3717-36F1-33E1-E8C9B723E348}"/>
              </a:ext>
            </a:extLst>
          </p:cNvPr>
          <p:cNvGrpSpPr/>
          <p:nvPr/>
        </p:nvGrpSpPr>
        <p:grpSpPr>
          <a:xfrm>
            <a:off x="2421572" y="2292764"/>
            <a:ext cx="6427683" cy="4436884"/>
            <a:chOff x="2421572" y="2292764"/>
            <a:chExt cx="6427683" cy="4436884"/>
          </a:xfrm>
        </p:grpSpPr>
        <p:sp>
          <p:nvSpPr>
            <p:cNvPr id="24" name="文本框 52">
              <a:extLst>
                <a:ext uri="{FF2B5EF4-FFF2-40B4-BE49-F238E27FC236}">
                  <a16:creationId xmlns:a16="http://schemas.microsoft.com/office/drawing/2014/main" id="{6B01945A-7A5F-785F-E56A-7270F78FB3D5}"/>
                </a:ext>
              </a:extLst>
            </p:cNvPr>
            <p:cNvSpPr txBox="1"/>
            <p:nvPr/>
          </p:nvSpPr>
          <p:spPr>
            <a:xfrm>
              <a:off x="2421572" y="6108567"/>
              <a:ext cx="55656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altLang="zh-CN" sz="1300" dirty="0">
                  <a:latin typeface="+mj-lt"/>
                  <a:ea typeface="明黑" panose="020B0300000000000000" pitchFamily="34" charset="-122"/>
                </a:rPr>
                <a:t>1950</a:t>
              </a:r>
              <a:endParaRPr lang="zh-CN" altLang="en-US" sz="1300" dirty="0">
                <a:latin typeface="+mj-lt"/>
                <a:ea typeface="明黑" panose="020B0300000000000000" pitchFamily="34" charset="-122"/>
              </a:endParaRPr>
            </a:p>
          </p:txBody>
        </p:sp>
        <p:sp>
          <p:nvSpPr>
            <p:cNvPr id="25" name="文本框 52">
              <a:extLst>
                <a:ext uri="{FF2B5EF4-FFF2-40B4-BE49-F238E27FC236}">
                  <a16:creationId xmlns:a16="http://schemas.microsoft.com/office/drawing/2014/main" id="{B37ED5E9-E6A1-DFA7-62D6-FB3B38510ACB}"/>
                </a:ext>
              </a:extLst>
            </p:cNvPr>
            <p:cNvSpPr txBox="1"/>
            <p:nvPr/>
          </p:nvSpPr>
          <p:spPr>
            <a:xfrm>
              <a:off x="3197589" y="6090691"/>
              <a:ext cx="55656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altLang="zh-CN" sz="1300" dirty="0">
                  <a:latin typeface="+mj-lt"/>
                  <a:ea typeface="明黑" panose="020B0300000000000000" pitchFamily="34" charset="-122"/>
                </a:rPr>
                <a:t>1960</a:t>
              </a:r>
              <a:endParaRPr lang="zh-CN" altLang="en-US" sz="1300" dirty="0">
                <a:latin typeface="+mj-lt"/>
                <a:ea typeface="明黑" panose="020B0300000000000000" pitchFamily="34" charset="-122"/>
              </a:endParaRPr>
            </a:p>
          </p:txBody>
        </p:sp>
        <p:sp>
          <p:nvSpPr>
            <p:cNvPr id="35" name="文本框 52">
              <a:extLst>
                <a:ext uri="{FF2B5EF4-FFF2-40B4-BE49-F238E27FC236}">
                  <a16:creationId xmlns:a16="http://schemas.microsoft.com/office/drawing/2014/main" id="{F4CDD955-3CA0-309E-C9C9-07568BF660C6}"/>
                </a:ext>
              </a:extLst>
            </p:cNvPr>
            <p:cNvSpPr txBox="1"/>
            <p:nvPr/>
          </p:nvSpPr>
          <p:spPr>
            <a:xfrm>
              <a:off x="3942807" y="6107163"/>
              <a:ext cx="556563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altLang="zh-CN" sz="1300" dirty="0">
                  <a:latin typeface="+mj-lt"/>
                  <a:ea typeface="明黑" panose="020B0300000000000000" pitchFamily="34" charset="-122"/>
                </a:rPr>
                <a:t>1970</a:t>
              </a:r>
              <a:endParaRPr lang="zh-CN" altLang="en-US" sz="1300" dirty="0">
                <a:latin typeface="+mj-lt"/>
                <a:ea typeface="明黑" panose="020B0300000000000000" pitchFamily="34" charset="-122"/>
              </a:endParaRPr>
            </a:p>
          </p:txBody>
        </p:sp>
        <p:sp>
          <p:nvSpPr>
            <p:cNvPr id="40" name="文本框 52">
              <a:extLst>
                <a:ext uri="{FF2B5EF4-FFF2-40B4-BE49-F238E27FC236}">
                  <a16:creationId xmlns:a16="http://schemas.microsoft.com/office/drawing/2014/main" id="{FFE896AB-F482-345C-2D0C-142A8302C01D}"/>
                </a:ext>
              </a:extLst>
            </p:cNvPr>
            <p:cNvSpPr txBox="1"/>
            <p:nvPr/>
          </p:nvSpPr>
          <p:spPr>
            <a:xfrm>
              <a:off x="4718990" y="6107163"/>
              <a:ext cx="556563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altLang="zh-CN" sz="1300" dirty="0">
                  <a:latin typeface="+mj-lt"/>
                  <a:ea typeface="明黑" panose="020B0300000000000000" pitchFamily="34" charset="-122"/>
                </a:rPr>
                <a:t>1980</a:t>
              </a:r>
              <a:endParaRPr lang="zh-CN" altLang="en-US" sz="1300" dirty="0">
                <a:latin typeface="+mj-lt"/>
                <a:ea typeface="明黑" panose="020B0300000000000000" pitchFamily="34" charset="-122"/>
              </a:endParaRPr>
            </a:p>
          </p:txBody>
        </p:sp>
        <p:sp>
          <p:nvSpPr>
            <p:cNvPr id="43" name="文本框 52">
              <a:extLst>
                <a:ext uri="{FF2B5EF4-FFF2-40B4-BE49-F238E27FC236}">
                  <a16:creationId xmlns:a16="http://schemas.microsoft.com/office/drawing/2014/main" id="{11B8F6F3-B454-9408-503C-327FAA2501CA}"/>
                </a:ext>
              </a:extLst>
            </p:cNvPr>
            <p:cNvSpPr txBox="1"/>
            <p:nvPr/>
          </p:nvSpPr>
          <p:spPr>
            <a:xfrm>
              <a:off x="5491618" y="6114095"/>
              <a:ext cx="556563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altLang="zh-CN" sz="1300" dirty="0">
                  <a:latin typeface="+mj-lt"/>
                  <a:ea typeface="明黑" panose="020B0300000000000000" pitchFamily="34" charset="-122"/>
                </a:rPr>
                <a:t>1990</a:t>
              </a:r>
              <a:endParaRPr lang="zh-CN" altLang="en-US" sz="1300" dirty="0">
                <a:latin typeface="+mj-lt"/>
                <a:ea typeface="明黑" panose="020B0300000000000000" pitchFamily="34" charset="-122"/>
              </a:endParaRPr>
            </a:p>
          </p:txBody>
        </p:sp>
        <p:sp>
          <p:nvSpPr>
            <p:cNvPr id="48" name="文本框 52">
              <a:extLst>
                <a:ext uri="{FF2B5EF4-FFF2-40B4-BE49-F238E27FC236}">
                  <a16:creationId xmlns:a16="http://schemas.microsoft.com/office/drawing/2014/main" id="{23EFD523-F931-CA1C-8FA5-886957BAB784}"/>
                </a:ext>
              </a:extLst>
            </p:cNvPr>
            <p:cNvSpPr txBox="1"/>
            <p:nvPr/>
          </p:nvSpPr>
          <p:spPr>
            <a:xfrm>
              <a:off x="5923586" y="6114095"/>
              <a:ext cx="146636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altLang="zh-CN" sz="1300" dirty="0">
                  <a:latin typeface="+mj-lt"/>
                  <a:ea typeface="明黑" panose="020B0300000000000000" pitchFamily="34" charset="-122"/>
                </a:rPr>
                <a:t>2000</a:t>
              </a:r>
            </a:p>
            <a:p>
              <a:pPr algn="ctr"/>
              <a:r>
                <a:rPr lang="ru-RU" altLang="zh-CN" sz="1050" dirty="0">
                  <a:latin typeface="+mj-lt"/>
                  <a:ea typeface="明黑" panose="020B0300000000000000" pitchFamily="34" charset="-122"/>
                </a:rPr>
                <a:t>(сами алгоритмы</a:t>
              </a:r>
            </a:p>
            <a:p>
              <a:pPr algn="ctr"/>
              <a:r>
                <a:rPr lang="ru-RU" altLang="zh-CN" sz="1050" dirty="0">
                  <a:latin typeface="+mj-lt"/>
                  <a:ea typeface="明黑" panose="020B0300000000000000" pitchFamily="34" charset="-122"/>
                </a:rPr>
                <a:t>появились в 1980 гг.)</a:t>
              </a:r>
              <a:endParaRPr lang="zh-CN" altLang="en-US" sz="1050" dirty="0">
                <a:latin typeface="+mj-lt"/>
                <a:ea typeface="明黑" panose="020B0300000000000000" pitchFamily="34" charset="-122"/>
              </a:endParaRPr>
            </a:p>
          </p:txBody>
        </p:sp>
        <p:sp>
          <p:nvSpPr>
            <p:cNvPr id="49" name="文本框 52">
              <a:extLst>
                <a:ext uri="{FF2B5EF4-FFF2-40B4-BE49-F238E27FC236}">
                  <a16:creationId xmlns:a16="http://schemas.microsoft.com/office/drawing/2014/main" id="{4D37DF61-BCDE-9AEA-83C3-4618427427E6}"/>
                </a:ext>
              </a:extLst>
            </p:cNvPr>
            <p:cNvSpPr txBox="1"/>
            <p:nvPr/>
          </p:nvSpPr>
          <p:spPr>
            <a:xfrm>
              <a:off x="8292692" y="6107163"/>
              <a:ext cx="556563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altLang="zh-CN" sz="1300" dirty="0">
                  <a:latin typeface="+mj-lt"/>
                  <a:ea typeface="明黑" panose="020B0300000000000000" pitchFamily="34" charset="-122"/>
                </a:rPr>
                <a:t>2023</a:t>
              </a:r>
              <a:endParaRPr lang="zh-CN" altLang="en-US" sz="1300" dirty="0">
                <a:latin typeface="+mj-lt"/>
                <a:ea typeface="明黑" panose="020B0300000000000000" pitchFamily="34" charset="-122"/>
              </a:endParaRPr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F9D60BE2-1436-D941-5ABC-BE1DAB48A59B}"/>
                </a:ext>
              </a:extLst>
            </p:cNvPr>
            <p:cNvGrpSpPr/>
            <p:nvPr/>
          </p:nvGrpSpPr>
          <p:grpSpPr>
            <a:xfrm>
              <a:off x="2576775" y="2292764"/>
              <a:ext cx="6218771" cy="3822043"/>
              <a:chOff x="2576775" y="2292764"/>
              <a:chExt cx="6218771" cy="3822043"/>
            </a:xfrm>
          </p:grpSpPr>
          <p:cxnSp>
            <p:nvCxnSpPr>
              <p:cNvPr id="23" name="Прямая со стрелкой 22">
                <a:extLst>
                  <a:ext uri="{FF2B5EF4-FFF2-40B4-BE49-F238E27FC236}">
                    <a16:creationId xmlns:a16="http://schemas.microsoft.com/office/drawing/2014/main" id="{FD1AAC33-2CF0-1790-14F1-5597304422B7}"/>
                  </a:ext>
                </a:extLst>
              </p:cNvPr>
              <p:cNvCxnSpPr/>
              <p:nvPr/>
            </p:nvCxnSpPr>
            <p:spPr>
              <a:xfrm>
                <a:off x="2576775" y="6094713"/>
                <a:ext cx="6218771" cy="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Прямая соединительная линия 33">
                <a:extLst>
                  <a:ext uri="{FF2B5EF4-FFF2-40B4-BE49-F238E27FC236}">
                    <a16:creationId xmlns:a16="http://schemas.microsoft.com/office/drawing/2014/main" id="{59544288-2156-114E-6D1F-0A18D315E9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98050" y="5399743"/>
                <a:ext cx="0" cy="690948"/>
              </a:xfrm>
              <a:prstGeom prst="line">
                <a:avLst/>
              </a:prstGeom>
              <a:ln w="15875">
                <a:solidFill>
                  <a:schemeClr val="bg1">
                    <a:lumMod val="50000"/>
                    <a:alpha val="6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Прямая соединительная линия 35">
                <a:extLst>
                  <a:ext uri="{FF2B5EF4-FFF2-40B4-BE49-F238E27FC236}">
                    <a16:creationId xmlns:a16="http://schemas.microsoft.com/office/drawing/2014/main" id="{161F5FDF-CA8C-41DF-E1D6-9CC19D9C5B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21089" y="4846298"/>
                <a:ext cx="0" cy="1261430"/>
              </a:xfrm>
              <a:prstGeom prst="line">
                <a:avLst/>
              </a:prstGeom>
              <a:ln w="15875">
                <a:solidFill>
                  <a:schemeClr val="bg1">
                    <a:lumMod val="50000"/>
                    <a:alpha val="6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Прямая соединительная линия 37">
                <a:extLst>
                  <a:ext uri="{FF2B5EF4-FFF2-40B4-BE49-F238E27FC236}">
                    <a16:creationId xmlns:a16="http://schemas.microsoft.com/office/drawing/2014/main" id="{77CF1812-2DF4-B26C-D1EB-3FA2887B19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26632" y="4215583"/>
                <a:ext cx="0" cy="1875108"/>
              </a:xfrm>
              <a:prstGeom prst="line">
                <a:avLst/>
              </a:prstGeom>
              <a:ln w="15875">
                <a:solidFill>
                  <a:schemeClr val="bg1">
                    <a:lumMod val="50000"/>
                    <a:alpha val="6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>
                <a:extLst>
                  <a:ext uri="{FF2B5EF4-FFF2-40B4-BE49-F238E27FC236}">
                    <a16:creationId xmlns:a16="http://schemas.microsoft.com/office/drawing/2014/main" id="{8C973456-8A6A-B43C-2377-D0EDAA048DF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71447" y="3674071"/>
                <a:ext cx="13750" cy="2440024"/>
              </a:xfrm>
              <a:prstGeom prst="line">
                <a:avLst/>
              </a:prstGeom>
              <a:ln w="15875">
                <a:solidFill>
                  <a:schemeClr val="bg1">
                    <a:lumMod val="50000"/>
                    <a:alpha val="6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>
                <a:extLst>
                  <a:ext uri="{FF2B5EF4-FFF2-40B4-BE49-F238E27FC236}">
                    <a16:creationId xmlns:a16="http://schemas.microsoft.com/office/drawing/2014/main" id="{593496A9-8954-2E49-547C-00B2565559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0840" y="3021697"/>
                <a:ext cx="0" cy="3092398"/>
              </a:xfrm>
              <a:prstGeom prst="line">
                <a:avLst/>
              </a:prstGeom>
              <a:ln w="15875">
                <a:solidFill>
                  <a:schemeClr val="bg1">
                    <a:lumMod val="50000"/>
                    <a:alpha val="6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Прямая соединительная линия 52">
                <a:extLst>
                  <a:ext uri="{FF2B5EF4-FFF2-40B4-BE49-F238E27FC236}">
                    <a16:creationId xmlns:a16="http://schemas.microsoft.com/office/drawing/2014/main" id="{0D1442E0-0862-276C-C9A8-7B9CA1EFCB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94512" y="2292764"/>
                <a:ext cx="0" cy="3822043"/>
              </a:xfrm>
              <a:prstGeom prst="line">
                <a:avLst/>
              </a:prstGeom>
              <a:ln w="15875">
                <a:solidFill>
                  <a:schemeClr val="bg1">
                    <a:lumMod val="50000"/>
                    <a:alpha val="6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文本框 52">
              <a:extLst>
                <a:ext uri="{FF2B5EF4-FFF2-40B4-BE49-F238E27FC236}">
                  <a16:creationId xmlns:a16="http://schemas.microsoft.com/office/drawing/2014/main" id="{C22DECAF-AAEC-A0CE-F723-AA64E2EB84BE}"/>
                </a:ext>
              </a:extLst>
            </p:cNvPr>
            <p:cNvSpPr txBox="1"/>
            <p:nvPr/>
          </p:nvSpPr>
          <p:spPr>
            <a:xfrm>
              <a:off x="7280812" y="6100917"/>
              <a:ext cx="556563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altLang="zh-CN" sz="1300" dirty="0">
                  <a:latin typeface="+mj-lt"/>
                  <a:ea typeface="明黑" panose="020B0300000000000000" pitchFamily="34" charset="-122"/>
                </a:rPr>
                <a:t>2010</a:t>
              </a:r>
              <a:endParaRPr lang="zh-CN" altLang="en-US" sz="1300" dirty="0">
                <a:latin typeface="+mj-lt"/>
                <a:ea typeface="明黑" panose="020B0300000000000000" pitchFamily="34" charset="-122"/>
              </a:endParaRPr>
            </a:p>
          </p:txBody>
        </p:sp>
      </p:grpSp>
      <p:sp>
        <p:nvSpPr>
          <p:cNvPr id="20" name="Прямоугольный треугольник 19">
            <a:extLst>
              <a:ext uri="{FF2B5EF4-FFF2-40B4-BE49-F238E27FC236}">
                <a16:creationId xmlns:a16="http://schemas.microsoft.com/office/drawing/2014/main" id="{F2349D50-0925-8BD3-95F9-33682F766CE6}"/>
              </a:ext>
            </a:extLst>
          </p:cNvPr>
          <p:cNvSpPr/>
          <p:nvPr/>
        </p:nvSpPr>
        <p:spPr>
          <a:xfrm rot="16200000">
            <a:off x="8312878" y="1211514"/>
            <a:ext cx="381237" cy="59188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908500-4236-E536-4877-97FAD55E245F}"/>
              </a:ext>
            </a:extLst>
          </p:cNvPr>
          <p:cNvSpPr txBox="1"/>
          <p:nvPr/>
        </p:nvSpPr>
        <p:spPr>
          <a:xfrm>
            <a:off x="2529282" y="2314599"/>
            <a:ext cx="41421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804863" algn="l"/>
              </a:tabLst>
            </a:pPr>
            <a:r>
              <a:rPr lang="ru-RU" dirty="0"/>
              <a:t>Специализированное</a:t>
            </a:r>
          </a:p>
          <a:p>
            <a:pPr algn="ctr">
              <a:tabLst>
                <a:tab pos="804863" algn="l"/>
              </a:tabLst>
            </a:pPr>
            <a:r>
              <a:rPr lang="ru-RU" dirty="0"/>
              <a:t>программное обеспечения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89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116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矩形 128"/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19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8" name="直接连接符 27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31" name="直接连接符 30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16"/>
          <p:cNvSpPr txBox="1"/>
          <p:nvPr/>
        </p:nvSpPr>
        <p:spPr>
          <a:xfrm>
            <a:off x="827152" y="642254"/>
            <a:ext cx="2837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Эволюция СУБД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EF1F85-AE1F-9DF3-99B5-3543ED5D79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53" y="894696"/>
            <a:ext cx="10011340" cy="58660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F16F9D-2759-A3A4-E5F7-213A46F9C3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3" b="-12661"/>
          <a:stretch/>
        </p:blipFill>
        <p:spPr>
          <a:xfrm>
            <a:off x="163985" y="5746128"/>
            <a:ext cx="3878626" cy="939235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1F9330E-C4A5-438C-81C5-D4D3C64450A9}"/>
              </a:ext>
            </a:extLst>
          </p:cNvPr>
          <p:cNvGrpSpPr/>
          <p:nvPr/>
        </p:nvGrpSpPr>
        <p:grpSpPr>
          <a:xfrm>
            <a:off x="5896370" y="1072240"/>
            <a:ext cx="2031791" cy="1732772"/>
            <a:chOff x="717429" y="4578629"/>
            <a:chExt cx="2031791" cy="1732772"/>
          </a:xfrm>
        </p:grpSpPr>
        <p:sp>
          <p:nvSpPr>
            <p:cNvPr id="4" name="文本框 36">
              <a:extLst>
                <a:ext uri="{FF2B5EF4-FFF2-40B4-BE49-F238E27FC236}">
                  <a16:creationId xmlns:a16="http://schemas.microsoft.com/office/drawing/2014/main" id="{DF43EA23-5E11-ED9B-7AF8-E24F693AF3D1}"/>
                </a:ext>
              </a:extLst>
            </p:cNvPr>
            <p:cNvSpPr txBox="1"/>
            <p:nvPr/>
          </p:nvSpPr>
          <p:spPr>
            <a:xfrm>
              <a:off x="744812" y="4926406"/>
              <a:ext cx="200440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/>
                <a:t>Дональд </a:t>
              </a:r>
              <a:r>
                <a:rPr lang="ru-RU" sz="1400" dirty="0" err="1"/>
                <a:t>Чемберлин</a:t>
              </a:r>
              <a:r>
                <a:rPr lang="ru-RU" sz="1400" dirty="0"/>
                <a:t> и Рэймонд Бойс в IBM</a:t>
              </a:r>
              <a:r>
                <a:rPr lang="en-US" sz="1400" dirty="0"/>
                <a:t> </a:t>
              </a:r>
              <a:r>
                <a:rPr lang="ru-RU" sz="1400" dirty="0"/>
                <a:t>разработали язык структурированных запросов </a:t>
              </a:r>
              <a:r>
                <a:rPr lang="en-US" sz="1400" dirty="0"/>
                <a:t>SQL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明黑" panose="020B0300000000000000" pitchFamily="34" charset="-122"/>
              </a:endParaRPr>
            </a:p>
          </p:txBody>
        </p:sp>
        <p:grpSp>
          <p:nvGrpSpPr>
            <p:cNvPr id="6" name="组合 19">
              <a:extLst>
                <a:ext uri="{FF2B5EF4-FFF2-40B4-BE49-F238E27FC236}">
                  <a16:creationId xmlns:a16="http://schemas.microsoft.com/office/drawing/2014/main" id="{C9CB2CE3-597D-1C8B-D1B4-068D80B26CB8}"/>
                </a:ext>
              </a:extLst>
            </p:cNvPr>
            <p:cNvGrpSpPr/>
            <p:nvPr/>
          </p:nvGrpSpPr>
          <p:grpSpPr>
            <a:xfrm>
              <a:off x="717429" y="4578629"/>
              <a:ext cx="742496" cy="1641561"/>
              <a:chOff x="717429" y="4578629"/>
              <a:chExt cx="742496" cy="1641561"/>
            </a:xfrm>
          </p:grpSpPr>
          <p:grpSp>
            <p:nvGrpSpPr>
              <p:cNvPr id="7" name="组合 33">
                <a:extLst>
                  <a:ext uri="{FF2B5EF4-FFF2-40B4-BE49-F238E27FC236}">
                    <a16:creationId xmlns:a16="http://schemas.microsoft.com/office/drawing/2014/main" id="{B5694414-2ABB-F999-5833-AE1F201CE964}"/>
                  </a:ext>
                </a:extLst>
              </p:cNvPr>
              <p:cNvGrpSpPr/>
              <p:nvPr/>
            </p:nvGrpSpPr>
            <p:grpSpPr>
              <a:xfrm>
                <a:off x="717429" y="4578629"/>
                <a:ext cx="742496" cy="307777"/>
                <a:chOff x="3600137" y="3471248"/>
                <a:chExt cx="742496" cy="307777"/>
              </a:xfrm>
            </p:grpSpPr>
            <p:sp>
              <p:nvSpPr>
                <p:cNvPr id="9" name="矩形 34">
                  <a:extLst>
                    <a:ext uri="{FF2B5EF4-FFF2-40B4-BE49-F238E27FC236}">
                      <a16:creationId xmlns:a16="http://schemas.microsoft.com/office/drawing/2014/main" id="{1962DB78-8C00-F9E2-AA2C-904B1DBFE709}"/>
                    </a:ext>
                  </a:extLst>
                </p:cNvPr>
                <p:cNvSpPr/>
                <p:nvPr/>
              </p:nvSpPr>
              <p:spPr>
                <a:xfrm>
                  <a:off x="3600137" y="3487251"/>
                  <a:ext cx="742496" cy="275771"/>
                </a:xfrm>
                <a:prstGeom prst="rect">
                  <a:avLst/>
                </a:prstGeom>
                <a:solidFill>
                  <a:srgbClr val="089CE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10" name="文本框 35">
                  <a:extLst>
                    <a:ext uri="{FF2B5EF4-FFF2-40B4-BE49-F238E27FC236}">
                      <a16:creationId xmlns:a16="http://schemas.microsoft.com/office/drawing/2014/main" id="{06291050-2BB6-0AA2-D475-8F298AE368AE}"/>
                    </a:ext>
                  </a:extLst>
                </p:cNvPr>
                <p:cNvSpPr txBox="1"/>
                <p:nvPr/>
              </p:nvSpPr>
              <p:spPr>
                <a:xfrm>
                  <a:off x="3677075" y="3471248"/>
                  <a:ext cx="58862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ru-RU" altLang="zh-CN" sz="1400" b="1" dirty="0">
                      <a:solidFill>
                        <a:schemeClr val="bg1"/>
                      </a:solidFill>
                      <a:latin typeface="+mj-lt"/>
                      <a:ea typeface="明黑" panose="020B0300000000000000" pitchFamily="34" charset="-122"/>
                    </a:rPr>
                    <a:t>1972</a:t>
                  </a:r>
                  <a:endParaRPr lang="zh-CN" altLang="en-US" sz="1400" b="1" dirty="0">
                    <a:solidFill>
                      <a:schemeClr val="bg1"/>
                    </a:solidFill>
                    <a:latin typeface="+mj-lt"/>
                    <a:ea typeface="明黑" panose="020B0300000000000000" pitchFamily="34" charset="-122"/>
                  </a:endParaRPr>
                </a:p>
              </p:txBody>
            </p:sp>
          </p:grpSp>
          <p:cxnSp>
            <p:nvCxnSpPr>
              <p:cNvPr id="8" name="直接连接符 38">
                <a:extLst>
                  <a:ext uri="{FF2B5EF4-FFF2-40B4-BE49-F238E27FC236}">
                    <a16:creationId xmlns:a16="http://schemas.microsoft.com/office/drawing/2014/main" id="{7713979B-44CD-6ED3-6BF1-F1C5E3D1EE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9109" y="4612195"/>
                <a:ext cx="15702" cy="1607995"/>
              </a:xfrm>
              <a:prstGeom prst="line">
                <a:avLst/>
              </a:prstGeom>
              <a:ln w="25400" cap="rnd">
                <a:solidFill>
                  <a:srgbClr val="089CE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59935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矩形 128"/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19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8" name="直接连接符 27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31" name="直接连接符 30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16"/>
          <p:cNvSpPr txBox="1"/>
          <p:nvPr/>
        </p:nvSpPr>
        <p:spPr>
          <a:xfrm>
            <a:off x="827151" y="642254"/>
            <a:ext cx="293837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Нейронные сети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pic>
        <p:nvPicPr>
          <p:cNvPr id="445" name="Рисунок 444">
            <a:extLst>
              <a:ext uri="{FF2B5EF4-FFF2-40B4-BE49-F238E27FC236}">
                <a16:creationId xmlns:a16="http://schemas.microsoft.com/office/drawing/2014/main" id="{E110306D-0DF8-60F4-F3DD-98A6D1890F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232" y="285022"/>
            <a:ext cx="8071805" cy="6325290"/>
          </a:xfrm>
          <a:prstGeom prst="rect">
            <a:avLst/>
          </a:prstGeom>
        </p:spPr>
      </p:pic>
      <p:pic>
        <p:nvPicPr>
          <p:cNvPr id="447" name="Рисунок 446">
            <a:extLst>
              <a:ext uri="{FF2B5EF4-FFF2-40B4-BE49-F238E27FC236}">
                <a16:creationId xmlns:a16="http://schemas.microsoft.com/office/drawing/2014/main" id="{E8E7AF3D-DA4C-29EE-4E0D-FCC7BFABBE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65" y="2042740"/>
            <a:ext cx="3765673" cy="1836649"/>
          </a:xfrm>
          <a:prstGeom prst="rect">
            <a:avLst/>
          </a:prstGeom>
        </p:spPr>
      </p:pic>
      <p:pic>
        <p:nvPicPr>
          <p:cNvPr id="449" name="Рисунок 448">
            <a:extLst>
              <a:ext uri="{FF2B5EF4-FFF2-40B4-BE49-F238E27FC236}">
                <a16:creationId xmlns:a16="http://schemas.microsoft.com/office/drawing/2014/main" id="{B7818C3E-9B0F-6B66-70FF-D8A8DBDA87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64" y="4061282"/>
            <a:ext cx="4028065" cy="183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9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矩形 128"/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19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8" name="直接连接符 27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31" name="直接连接符 30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16"/>
          <p:cNvSpPr txBox="1"/>
          <p:nvPr/>
        </p:nvSpPr>
        <p:spPr>
          <a:xfrm>
            <a:off x="827151" y="642254"/>
            <a:ext cx="39511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Квантовые вычисления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2A5D4F-61AD-CCAB-94F5-29A652F972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3" b="1459"/>
          <a:stretch/>
        </p:blipFill>
        <p:spPr>
          <a:xfrm>
            <a:off x="355179" y="2042740"/>
            <a:ext cx="4794352" cy="21316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E00AE2-E3AB-9341-0D83-BEDCCB7907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" t="5898" r="1465" b="-1523"/>
          <a:stretch/>
        </p:blipFill>
        <p:spPr>
          <a:xfrm>
            <a:off x="5520805" y="134410"/>
            <a:ext cx="6457655" cy="328090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28CF3F-CA1F-7E17-338B-CC41C10F25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1" y="3493669"/>
            <a:ext cx="11293482" cy="333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8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4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15" name="矩形 4"/>
          <p:cNvSpPr/>
          <p:nvPr/>
        </p:nvSpPr>
        <p:spPr>
          <a:xfrm rot="19514313" flipH="1">
            <a:off x="-2086671" y="4115387"/>
            <a:ext cx="7603412" cy="2966166"/>
          </a:xfrm>
          <a:custGeom>
            <a:avLst/>
            <a:gdLst>
              <a:gd name="connsiteX0" fmla="*/ 0 w 8853714"/>
              <a:gd name="connsiteY0" fmla="*/ 0 h 4122057"/>
              <a:gd name="connsiteX1" fmla="*/ 8853714 w 8853714"/>
              <a:gd name="connsiteY1" fmla="*/ 0 h 4122057"/>
              <a:gd name="connsiteX2" fmla="*/ 8853714 w 8853714"/>
              <a:gd name="connsiteY2" fmla="*/ 4122057 h 4122057"/>
              <a:gd name="connsiteX3" fmla="*/ 0 w 8853714"/>
              <a:gd name="connsiteY3" fmla="*/ 4122057 h 4122057"/>
              <a:gd name="connsiteX4" fmla="*/ 0 w 8853714"/>
              <a:gd name="connsiteY4" fmla="*/ 0 h 4122057"/>
              <a:gd name="connsiteX0" fmla="*/ 14515 w 8868229"/>
              <a:gd name="connsiteY0" fmla="*/ 0 h 4122057"/>
              <a:gd name="connsiteX1" fmla="*/ 8868229 w 8868229"/>
              <a:gd name="connsiteY1" fmla="*/ 0 h 4122057"/>
              <a:gd name="connsiteX2" fmla="*/ 8868229 w 8868229"/>
              <a:gd name="connsiteY2" fmla="*/ 4122057 h 4122057"/>
              <a:gd name="connsiteX3" fmla="*/ 14515 w 8868229"/>
              <a:gd name="connsiteY3" fmla="*/ 4122057 h 4122057"/>
              <a:gd name="connsiteX4" fmla="*/ 0 w 8868229"/>
              <a:gd name="connsiteY4" fmla="*/ 2119085 h 4122057"/>
              <a:gd name="connsiteX5" fmla="*/ 14515 w 8868229"/>
              <a:gd name="connsiteY5" fmla="*/ 0 h 4122057"/>
              <a:gd name="connsiteX0" fmla="*/ 1625601 w 10479315"/>
              <a:gd name="connsiteY0" fmla="*/ 0 h 4122057"/>
              <a:gd name="connsiteX1" fmla="*/ 10479315 w 10479315"/>
              <a:gd name="connsiteY1" fmla="*/ 0 h 4122057"/>
              <a:gd name="connsiteX2" fmla="*/ 10479315 w 10479315"/>
              <a:gd name="connsiteY2" fmla="*/ 4122057 h 4122057"/>
              <a:gd name="connsiteX3" fmla="*/ 1625601 w 10479315"/>
              <a:gd name="connsiteY3" fmla="*/ 4122057 h 4122057"/>
              <a:gd name="connsiteX4" fmla="*/ 0 w 10479315"/>
              <a:gd name="connsiteY4" fmla="*/ 2148114 h 4122057"/>
              <a:gd name="connsiteX5" fmla="*/ 1625601 w 10479315"/>
              <a:gd name="connsiteY5" fmla="*/ 0 h 4122057"/>
              <a:gd name="connsiteX0" fmla="*/ 1627391 w 10481105"/>
              <a:gd name="connsiteY0" fmla="*/ 0 h 4122057"/>
              <a:gd name="connsiteX1" fmla="*/ 10481105 w 10481105"/>
              <a:gd name="connsiteY1" fmla="*/ 0 h 4122057"/>
              <a:gd name="connsiteX2" fmla="*/ 10481105 w 10481105"/>
              <a:gd name="connsiteY2" fmla="*/ 4122057 h 4122057"/>
              <a:gd name="connsiteX3" fmla="*/ 1627391 w 10481105"/>
              <a:gd name="connsiteY3" fmla="*/ 4122057 h 4122057"/>
              <a:gd name="connsiteX4" fmla="*/ 1790 w 10481105"/>
              <a:gd name="connsiteY4" fmla="*/ 2148114 h 4122057"/>
              <a:gd name="connsiteX5" fmla="*/ 1627391 w 10481105"/>
              <a:gd name="connsiteY5" fmla="*/ 0 h 4122057"/>
              <a:gd name="connsiteX0" fmla="*/ 1627391 w 10481105"/>
              <a:gd name="connsiteY0" fmla="*/ 0 h 4122057"/>
              <a:gd name="connsiteX1" fmla="*/ 10481105 w 10481105"/>
              <a:gd name="connsiteY1" fmla="*/ 0 h 4122057"/>
              <a:gd name="connsiteX2" fmla="*/ 10481105 w 10481105"/>
              <a:gd name="connsiteY2" fmla="*/ 4122057 h 4122057"/>
              <a:gd name="connsiteX3" fmla="*/ 1627391 w 10481105"/>
              <a:gd name="connsiteY3" fmla="*/ 4122057 h 4122057"/>
              <a:gd name="connsiteX4" fmla="*/ 1790 w 10481105"/>
              <a:gd name="connsiteY4" fmla="*/ 2148114 h 4122057"/>
              <a:gd name="connsiteX5" fmla="*/ 1627391 w 10481105"/>
              <a:gd name="connsiteY5" fmla="*/ 0 h 4122057"/>
              <a:gd name="connsiteX0" fmla="*/ 1627391 w 10481105"/>
              <a:gd name="connsiteY0" fmla="*/ 0 h 4122057"/>
              <a:gd name="connsiteX1" fmla="*/ 10481105 w 10481105"/>
              <a:gd name="connsiteY1" fmla="*/ 0 h 4122057"/>
              <a:gd name="connsiteX2" fmla="*/ 10481105 w 10481105"/>
              <a:gd name="connsiteY2" fmla="*/ 4122057 h 4122057"/>
              <a:gd name="connsiteX3" fmla="*/ 1627391 w 10481105"/>
              <a:gd name="connsiteY3" fmla="*/ 4122057 h 4122057"/>
              <a:gd name="connsiteX4" fmla="*/ 1790 w 10481105"/>
              <a:gd name="connsiteY4" fmla="*/ 2148114 h 4122057"/>
              <a:gd name="connsiteX5" fmla="*/ 1627391 w 10481105"/>
              <a:gd name="connsiteY5" fmla="*/ 0 h 4122057"/>
              <a:gd name="connsiteX0" fmla="*/ 1625601 w 10479315"/>
              <a:gd name="connsiteY0" fmla="*/ 0 h 4122057"/>
              <a:gd name="connsiteX1" fmla="*/ 10479315 w 10479315"/>
              <a:gd name="connsiteY1" fmla="*/ 0 h 4122057"/>
              <a:gd name="connsiteX2" fmla="*/ 10479315 w 10479315"/>
              <a:gd name="connsiteY2" fmla="*/ 4122057 h 4122057"/>
              <a:gd name="connsiteX3" fmla="*/ 1625601 w 10479315"/>
              <a:gd name="connsiteY3" fmla="*/ 4122057 h 4122057"/>
              <a:gd name="connsiteX4" fmla="*/ 0 w 10479315"/>
              <a:gd name="connsiteY4" fmla="*/ 2148114 h 4122057"/>
              <a:gd name="connsiteX5" fmla="*/ 1625601 w 10479315"/>
              <a:gd name="connsiteY5" fmla="*/ 0 h 4122057"/>
              <a:gd name="connsiteX0" fmla="*/ 1625601 w 10479315"/>
              <a:gd name="connsiteY0" fmla="*/ 0 h 4122057"/>
              <a:gd name="connsiteX1" fmla="*/ 10479315 w 10479315"/>
              <a:gd name="connsiteY1" fmla="*/ 0 h 4122057"/>
              <a:gd name="connsiteX2" fmla="*/ 10479315 w 10479315"/>
              <a:gd name="connsiteY2" fmla="*/ 4122057 h 4122057"/>
              <a:gd name="connsiteX3" fmla="*/ 1625601 w 10479315"/>
              <a:gd name="connsiteY3" fmla="*/ 4122057 h 4122057"/>
              <a:gd name="connsiteX4" fmla="*/ 0 w 10479315"/>
              <a:gd name="connsiteY4" fmla="*/ 2148114 h 4122057"/>
              <a:gd name="connsiteX5" fmla="*/ 1625601 w 10479315"/>
              <a:gd name="connsiteY5" fmla="*/ 0 h 4122057"/>
              <a:gd name="connsiteX0" fmla="*/ 1712687 w 10566401"/>
              <a:gd name="connsiteY0" fmla="*/ 0 h 4122057"/>
              <a:gd name="connsiteX1" fmla="*/ 10566401 w 10566401"/>
              <a:gd name="connsiteY1" fmla="*/ 0 h 4122057"/>
              <a:gd name="connsiteX2" fmla="*/ 10566401 w 10566401"/>
              <a:gd name="connsiteY2" fmla="*/ 4122057 h 4122057"/>
              <a:gd name="connsiteX3" fmla="*/ 1712687 w 10566401"/>
              <a:gd name="connsiteY3" fmla="*/ 4122057 h 4122057"/>
              <a:gd name="connsiteX4" fmla="*/ 0 w 10566401"/>
              <a:gd name="connsiteY4" fmla="*/ 1756228 h 4122057"/>
              <a:gd name="connsiteX5" fmla="*/ 1712687 w 10566401"/>
              <a:gd name="connsiteY5" fmla="*/ 0 h 412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66401" h="4122057">
                <a:moveTo>
                  <a:pt x="1712687" y="0"/>
                </a:moveTo>
                <a:lnTo>
                  <a:pt x="10566401" y="0"/>
                </a:lnTo>
                <a:lnTo>
                  <a:pt x="10566401" y="4122057"/>
                </a:lnTo>
                <a:lnTo>
                  <a:pt x="1712687" y="4122057"/>
                </a:lnTo>
                <a:lnTo>
                  <a:pt x="0" y="1756228"/>
                </a:lnTo>
                <a:lnTo>
                  <a:pt x="1712687" y="0"/>
                </a:lnTo>
                <a:close/>
              </a:path>
            </a:pathLst>
          </a:custGeom>
          <a:solidFill>
            <a:srgbClr val="089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16" name="矩形 4"/>
          <p:cNvSpPr/>
          <p:nvPr/>
        </p:nvSpPr>
        <p:spPr>
          <a:xfrm rot="19514313" flipH="1">
            <a:off x="-4327386" y="3064019"/>
            <a:ext cx="10566401" cy="3506839"/>
          </a:xfrm>
          <a:custGeom>
            <a:avLst/>
            <a:gdLst>
              <a:gd name="connsiteX0" fmla="*/ 0 w 8853714"/>
              <a:gd name="connsiteY0" fmla="*/ 0 h 4122057"/>
              <a:gd name="connsiteX1" fmla="*/ 8853714 w 8853714"/>
              <a:gd name="connsiteY1" fmla="*/ 0 h 4122057"/>
              <a:gd name="connsiteX2" fmla="*/ 8853714 w 8853714"/>
              <a:gd name="connsiteY2" fmla="*/ 4122057 h 4122057"/>
              <a:gd name="connsiteX3" fmla="*/ 0 w 8853714"/>
              <a:gd name="connsiteY3" fmla="*/ 4122057 h 4122057"/>
              <a:gd name="connsiteX4" fmla="*/ 0 w 8853714"/>
              <a:gd name="connsiteY4" fmla="*/ 0 h 4122057"/>
              <a:gd name="connsiteX0" fmla="*/ 14515 w 8868229"/>
              <a:gd name="connsiteY0" fmla="*/ 0 h 4122057"/>
              <a:gd name="connsiteX1" fmla="*/ 8868229 w 8868229"/>
              <a:gd name="connsiteY1" fmla="*/ 0 h 4122057"/>
              <a:gd name="connsiteX2" fmla="*/ 8868229 w 8868229"/>
              <a:gd name="connsiteY2" fmla="*/ 4122057 h 4122057"/>
              <a:gd name="connsiteX3" fmla="*/ 14515 w 8868229"/>
              <a:gd name="connsiteY3" fmla="*/ 4122057 h 4122057"/>
              <a:gd name="connsiteX4" fmla="*/ 0 w 8868229"/>
              <a:gd name="connsiteY4" fmla="*/ 2119085 h 4122057"/>
              <a:gd name="connsiteX5" fmla="*/ 14515 w 8868229"/>
              <a:gd name="connsiteY5" fmla="*/ 0 h 4122057"/>
              <a:gd name="connsiteX0" fmla="*/ 1625601 w 10479315"/>
              <a:gd name="connsiteY0" fmla="*/ 0 h 4122057"/>
              <a:gd name="connsiteX1" fmla="*/ 10479315 w 10479315"/>
              <a:gd name="connsiteY1" fmla="*/ 0 h 4122057"/>
              <a:gd name="connsiteX2" fmla="*/ 10479315 w 10479315"/>
              <a:gd name="connsiteY2" fmla="*/ 4122057 h 4122057"/>
              <a:gd name="connsiteX3" fmla="*/ 1625601 w 10479315"/>
              <a:gd name="connsiteY3" fmla="*/ 4122057 h 4122057"/>
              <a:gd name="connsiteX4" fmla="*/ 0 w 10479315"/>
              <a:gd name="connsiteY4" fmla="*/ 2148114 h 4122057"/>
              <a:gd name="connsiteX5" fmla="*/ 1625601 w 10479315"/>
              <a:gd name="connsiteY5" fmla="*/ 0 h 4122057"/>
              <a:gd name="connsiteX0" fmla="*/ 1627391 w 10481105"/>
              <a:gd name="connsiteY0" fmla="*/ 0 h 4122057"/>
              <a:gd name="connsiteX1" fmla="*/ 10481105 w 10481105"/>
              <a:gd name="connsiteY1" fmla="*/ 0 h 4122057"/>
              <a:gd name="connsiteX2" fmla="*/ 10481105 w 10481105"/>
              <a:gd name="connsiteY2" fmla="*/ 4122057 h 4122057"/>
              <a:gd name="connsiteX3" fmla="*/ 1627391 w 10481105"/>
              <a:gd name="connsiteY3" fmla="*/ 4122057 h 4122057"/>
              <a:gd name="connsiteX4" fmla="*/ 1790 w 10481105"/>
              <a:gd name="connsiteY4" fmla="*/ 2148114 h 4122057"/>
              <a:gd name="connsiteX5" fmla="*/ 1627391 w 10481105"/>
              <a:gd name="connsiteY5" fmla="*/ 0 h 4122057"/>
              <a:gd name="connsiteX0" fmla="*/ 1627391 w 10481105"/>
              <a:gd name="connsiteY0" fmla="*/ 0 h 4122057"/>
              <a:gd name="connsiteX1" fmla="*/ 10481105 w 10481105"/>
              <a:gd name="connsiteY1" fmla="*/ 0 h 4122057"/>
              <a:gd name="connsiteX2" fmla="*/ 10481105 w 10481105"/>
              <a:gd name="connsiteY2" fmla="*/ 4122057 h 4122057"/>
              <a:gd name="connsiteX3" fmla="*/ 1627391 w 10481105"/>
              <a:gd name="connsiteY3" fmla="*/ 4122057 h 4122057"/>
              <a:gd name="connsiteX4" fmla="*/ 1790 w 10481105"/>
              <a:gd name="connsiteY4" fmla="*/ 2148114 h 4122057"/>
              <a:gd name="connsiteX5" fmla="*/ 1627391 w 10481105"/>
              <a:gd name="connsiteY5" fmla="*/ 0 h 4122057"/>
              <a:gd name="connsiteX0" fmla="*/ 1627391 w 10481105"/>
              <a:gd name="connsiteY0" fmla="*/ 0 h 4122057"/>
              <a:gd name="connsiteX1" fmla="*/ 10481105 w 10481105"/>
              <a:gd name="connsiteY1" fmla="*/ 0 h 4122057"/>
              <a:gd name="connsiteX2" fmla="*/ 10481105 w 10481105"/>
              <a:gd name="connsiteY2" fmla="*/ 4122057 h 4122057"/>
              <a:gd name="connsiteX3" fmla="*/ 1627391 w 10481105"/>
              <a:gd name="connsiteY3" fmla="*/ 4122057 h 4122057"/>
              <a:gd name="connsiteX4" fmla="*/ 1790 w 10481105"/>
              <a:gd name="connsiteY4" fmla="*/ 2148114 h 4122057"/>
              <a:gd name="connsiteX5" fmla="*/ 1627391 w 10481105"/>
              <a:gd name="connsiteY5" fmla="*/ 0 h 4122057"/>
              <a:gd name="connsiteX0" fmla="*/ 1625601 w 10479315"/>
              <a:gd name="connsiteY0" fmla="*/ 0 h 4122057"/>
              <a:gd name="connsiteX1" fmla="*/ 10479315 w 10479315"/>
              <a:gd name="connsiteY1" fmla="*/ 0 h 4122057"/>
              <a:gd name="connsiteX2" fmla="*/ 10479315 w 10479315"/>
              <a:gd name="connsiteY2" fmla="*/ 4122057 h 4122057"/>
              <a:gd name="connsiteX3" fmla="*/ 1625601 w 10479315"/>
              <a:gd name="connsiteY3" fmla="*/ 4122057 h 4122057"/>
              <a:gd name="connsiteX4" fmla="*/ 0 w 10479315"/>
              <a:gd name="connsiteY4" fmla="*/ 2148114 h 4122057"/>
              <a:gd name="connsiteX5" fmla="*/ 1625601 w 10479315"/>
              <a:gd name="connsiteY5" fmla="*/ 0 h 4122057"/>
              <a:gd name="connsiteX0" fmla="*/ 1625601 w 10479315"/>
              <a:gd name="connsiteY0" fmla="*/ 0 h 4122057"/>
              <a:gd name="connsiteX1" fmla="*/ 10479315 w 10479315"/>
              <a:gd name="connsiteY1" fmla="*/ 0 h 4122057"/>
              <a:gd name="connsiteX2" fmla="*/ 10479315 w 10479315"/>
              <a:gd name="connsiteY2" fmla="*/ 4122057 h 4122057"/>
              <a:gd name="connsiteX3" fmla="*/ 1625601 w 10479315"/>
              <a:gd name="connsiteY3" fmla="*/ 4122057 h 4122057"/>
              <a:gd name="connsiteX4" fmla="*/ 0 w 10479315"/>
              <a:gd name="connsiteY4" fmla="*/ 2148114 h 4122057"/>
              <a:gd name="connsiteX5" fmla="*/ 1625601 w 10479315"/>
              <a:gd name="connsiteY5" fmla="*/ 0 h 4122057"/>
              <a:gd name="connsiteX0" fmla="*/ 1712687 w 10566401"/>
              <a:gd name="connsiteY0" fmla="*/ 0 h 4122057"/>
              <a:gd name="connsiteX1" fmla="*/ 10566401 w 10566401"/>
              <a:gd name="connsiteY1" fmla="*/ 0 h 4122057"/>
              <a:gd name="connsiteX2" fmla="*/ 10566401 w 10566401"/>
              <a:gd name="connsiteY2" fmla="*/ 4122057 h 4122057"/>
              <a:gd name="connsiteX3" fmla="*/ 1712687 w 10566401"/>
              <a:gd name="connsiteY3" fmla="*/ 4122057 h 4122057"/>
              <a:gd name="connsiteX4" fmla="*/ 0 w 10566401"/>
              <a:gd name="connsiteY4" fmla="*/ 1756228 h 4122057"/>
              <a:gd name="connsiteX5" fmla="*/ 1712687 w 10566401"/>
              <a:gd name="connsiteY5" fmla="*/ 0 h 4122057"/>
              <a:gd name="connsiteX0" fmla="*/ 1712687 w 10566401"/>
              <a:gd name="connsiteY0" fmla="*/ 0 h 4122057"/>
              <a:gd name="connsiteX1" fmla="*/ 10566401 w 10566401"/>
              <a:gd name="connsiteY1" fmla="*/ 0 h 4122057"/>
              <a:gd name="connsiteX2" fmla="*/ 10566401 w 10566401"/>
              <a:gd name="connsiteY2" fmla="*/ 4122057 h 4122057"/>
              <a:gd name="connsiteX3" fmla="*/ 1347865 w 10566401"/>
              <a:gd name="connsiteY3" fmla="*/ 4082806 h 4122057"/>
              <a:gd name="connsiteX4" fmla="*/ 0 w 10566401"/>
              <a:gd name="connsiteY4" fmla="*/ 1756228 h 4122057"/>
              <a:gd name="connsiteX5" fmla="*/ 1712687 w 10566401"/>
              <a:gd name="connsiteY5" fmla="*/ 0 h 412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66401" h="4122057">
                <a:moveTo>
                  <a:pt x="1712687" y="0"/>
                </a:moveTo>
                <a:lnTo>
                  <a:pt x="10566401" y="0"/>
                </a:lnTo>
                <a:lnTo>
                  <a:pt x="10566401" y="4122057"/>
                </a:lnTo>
                <a:lnTo>
                  <a:pt x="1347865" y="4082806"/>
                </a:lnTo>
                <a:lnTo>
                  <a:pt x="0" y="1756228"/>
                </a:lnTo>
                <a:lnTo>
                  <a:pt x="1712687" y="0"/>
                </a:lnTo>
                <a:close/>
              </a:path>
            </a:pathLst>
          </a:custGeom>
          <a:gradFill>
            <a:gsLst>
              <a:gs pos="0">
                <a:srgbClr val="0863B5"/>
              </a:gs>
              <a:gs pos="97000">
                <a:srgbClr val="004A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2" name="文本框 8">
            <a:extLst>
              <a:ext uri="{FF2B5EF4-FFF2-40B4-BE49-F238E27FC236}">
                <a16:creationId xmlns:a16="http://schemas.microsoft.com/office/drawing/2014/main" id="{DD60B271-72FA-30C9-A872-685187849585}"/>
              </a:ext>
            </a:extLst>
          </p:cNvPr>
          <p:cNvSpPr txBox="1"/>
          <p:nvPr/>
        </p:nvSpPr>
        <p:spPr>
          <a:xfrm>
            <a:off x="1064531" y="2614368"/>
            <a:ext cx="3794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800" b="1" spc="100" dirty="0">
                <a:solidFill>
                  <a:schemeClr val="bg1"/>
                </a:solidFill>
                <a:latin typeface="+mj-lt"/>
                <a:ea typeface="方正正中黑简体" panose="02000000000000000000" pitchFamily="2" charset="-122"/>
              </a:rPr>
              <a:t>Программные системы в физике высоких энергий</a:t>
            </a:r>
          </a:p>
        </p:txBody>
      </p:sp>
      <p:cxnSp>
        <p:nvCxnSpPr>
          <p:cNvPr id="3" name="直接连接符 12">
            <a:extLst>
              <a:ext uri="{FF2B5EF4-FFF2-40B4-BE49-F238E27FC236}">
                <a16:creationId xmlns:a16="http://schemas.microsoft.com/office/drawing/2014/main" id="{21518AD1-F831-BDC1-17D6-DDE83B1197AC}"/>
              </a:ext>
            </a:extLst>
          </p:cNvPr>
          <p:cNvCxnSpPr>
            <a:cxnSpLocks/>
          </p:cNvCxnSpPr>
          <p:nvPr/>
        </p:nvCxnSpPr>
        <p:spPr>
          <a:xfrm>
            <a:off x="1085000" y="4012035"/>
            <a:ext cx="3739662" cy="11138"/>
          </a:xfrm>
          <a:prstGeom prst="line">
            <a:avLst/>
          </a:prstGeom>
          <a:ln w="603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2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5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矩形 198"/>
          <p:cNvSpPr/>
          <p:nvPr/>
        </p:nvSpPr>
        <p:spPr>
          <a:xfrm>
            <a:off x="0" y="-8804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  <a:alpha val="0"/>
                </a:schemeClr>
              </a:gs>
              <a:gs pos="100000">
                <a:schemeClr val="bg1">
                  <a:lumMod val="75000"/>
                  <a:alpha val="5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190" name="五边形 189"/>
          <p:cNvSpPr/>
          <p:nvPr/>
        </p:nvSpPr>
        <p:spPr>
          <a:xfrm>
            <a:off x="-1" y="-1"/>
            <a:ext cx="4610781" cy="6858001"/>
          </a:xfrm>
          <a:prstGeom prst="homePlat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8" name="等腰三角形 7"/>
          <p:cNvSpPr/>
          <p:nvPr/>
        </p:nvSpPr>
        <p:spPr>
          <a:xfrm>
            <a:off x="4285795" y="5769429"/>
            <a:ext cx="2075543" cy="1088571"/>
          </a:xfrm>
          <a:prstGeom prst="triangle">
            <a:avLst/>
          </a:prstGeom>
          <a:solidFill>
            <a:srgbClr val="0863B5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5" name="平行四边形 4"/>
          <p:cNvSpPr/>
          <p:nvPr/>
        </p:nvSpPr>
        <p:spPr>
          <a:xfrm>
            <a:off x="1271588" y="3428999"/>
            <a:ext cx="6270170" cy="3429001"/>
          </a:xfrm>
          <a:prstGeom prst="parallelogram">
            <a:avLst>
              <a:gd name="adj" fmla="val 91945"/>
            </a:avLst>
          </a:prstGeom>
          <a:gradFill>
            <a:gsLst>
              <a:gs pos="83000">
                <a:srgbClr val="045798"/>
              </a:gs>
              <a:gs pos="48000">
                <a:srgbClr val="0863B5"/>
              </a:gs>
              <a:gs pos="100000">
                <a:srgbClr val="004A7B"/>
              </a:gs>
            </a:gsLst>
            <a:lin ang="5400000" scaled="1"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6" name="平行四边形 5"/>
          <p:cNvSpPr/>
          <p:nvPr/>
        </p:nvSpPr>
        <p:spPr>
          <a:xfrm flipH="1">
            <a:off x="1271588" y="-2"/>
            <a:ext cx="6270170" cy="5098538"/>
          </a:xfrm>
          <a:custGeom>
            <a:avLst/>
            <a:gdLst>
              <a:gd name="connsiteX0" fmla="*/ 0 w 6270170"/>
              <a:gd name="connsiteY0" fmla="*/ 3490685 h 3490685"/>
              <a:gd name="connsiteX1" fmla="*/ 3209510 w 6270170"/>
              <a:gd name="connsiteY1" fmla="*/ 0 h 3490685"/>
              <a:gd name="connsiteX2" fmla="*/ 6270170 w 6270170"/>
              <a:gd name="connsiteY2" fmla="*/ 0 h 3490685"/>
              <a:gd name="connsiteX3" fmla="*/ 3060660 w 6270170"/>
              <a:gd name="connsiteY3" fmla="*/ 3490685 h 3490685"/>
              <a:gd name="connsiteX4" fmla="*/ 0 w 6270170"/>
              <a:gd name="connsiteY4" fmla="*/ 3490685 h 3490685"/>
              <a:gd name="connsiteX0" fmla="*/ 0 w 6270170"/>
              <a:gd name="connsiteY0" fmla="*/ 3490685 h 5159229"/>
              <a:gd name="connsiteX1" fmla="*/ 3209510 w 6270170"/>
              <a:gd name="connsiteY1" fmla="*/ 0 h 5159229"/>
              <a:gd name="connsiteX2" fmla="*/ 6270170 w 6270170"/>
              <a:gd name="connsiteY2" fmla="*/ 0 h 5159229"/>
              <a:gd name="connsiteX3" fmla="*/ 1561798 w 6270170"/>
              <a:gd name="connsiteY3" fmla="*/ 5159229 h 5159229"/>
              <a:gd name="connsiteX4" fmla="*/ 0 w 6270170"/>
              <a:gd name="connsiteY4" fmla="*/ 3490685 h 5159229"/>
              <a:gd name="connsiteX0" fmla="*/ 0 w 6270170"/>
              <a:gd name="connsiteY0" fmla="*/ 3490685 h 5190257"/>
              <a:gd name="connsiteX1" fmla="*/ 3209510 w 6270170"/>
              <a:gd name="connsiteY1" fmla="*/ 0 h 5190257"/>
              <a:gd name="connsiteX2" fmla="*/ 6270170 w 6270170"/>
              <a:gd name="connsiteY2" fmla="*/ 0 h 5190257"/>
              <a:gd name="connsiteX3" fmla="*/ 1538938 w 6270170"/>
              <a:gd name="connsiteY3" fmla="*/ 5190257 h 5190257"/>
              <a:gd name="connsiteX4" fmla="*/ 0 w 6270170"/>
              <a:gd name="connsiteY4" fmla="*/ 3490685 h 5190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0170" h="5190257">
                <a:moveTo>
                  <a:pt x="0" y="3490685"/>
                </a:moveTo>
                <a:lnTo>
                  <a:pt x="3209510" y="0"/>
                </a:lnTo>
                <a:lnTo>
                  <a:pt x="6270170" y="0"/>
                </a:lnTo>
                <a:lnTo>
                  <a:pt x="1538938" y="5190257"/>
                </a:lnTo>
                <a:lnTo>
                  <a:pt x="0" y="3490685"/>
                </a:lnTo>
                <a:close/>
              </a:path>
            </a:pathLst>
          </a:custGeom>
          <a:gradFill>
            <a:gsLst>
              <a:gs pos="0">
                <a:srgbClr val="0863B5"/>
              </a:gs>
              <a:gs pos="100000">
                <a:srgbClr val="004A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grpSp>
        <p:nvGrpSpPr>
          <p:cNvPr id="147" name="组合 146"/>
          <p:cNvGrpSpPr/>
          <p:nvPr/>
        </p:nvGrpSpPr>
        <p:grpSpPr>
          <a:xfrm>
            <a:off x="7541584" y="1967901"/>
            <a:ext cx="3994921" cy="1160452"/>
            <a:chOff x="7937539" y="646571"/>
            <a:chExt cx="1875834" cy="1160452"/>
          </a:xfrm>
        </p:grpSpPr>
        <p:grpSp>
          <p:nvGrpSpPr>
            <p:cNvPr id="141" name="组合 140"/>
            <p:cNvGrpSpPr/>
            <p:nvPr/>
          </p:nvGrpSpPr>
          <p:grpSpPr>
            <a:xfrm>
              <a:off x="7937539" y="699027"/>
              <a:ext cx="1875834" cy="1107996"/>
              <a:chOff x="9322724" y="2198640"/>
              <a:chExt cx="1875834" cy="1107996"/>
            </a:xfrm>
          </p:grpSpPr>
          <p:sp>
            <p:nvSpPr>
              <p:cNvPr id="124" name="文本框 123"/>
              <p:cNvSpPr txBox="1"/>
              <p:nvPr/>
            </p:nvSpPr>
            <p:spPr>
              <a:xfrm>
                <a:off x="9686650" y="2198640"/>
                <a:ext cx="1511908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ru-RU" altLang="zh-CN" sz="2200" b="1" spc="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微软雅黑" panose="020B0503020204020204" pitchFamily="34" charset="-122"/>
                  </a:rPr>
                  <a:t>История развития программирования</a:t>
                </a:r>
                <a:endParaRPr lang="zh-CN" altLang="en-US" sz="2200" b="1" spc="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9" name="文本框 138"/>
              <p:cNvSpPr txBox="1"/>
              <p:nvPr/>
            </p:nvSpPr>
            <p:spPr>
              <a:xfrm>
                <a:off x="9322724" y="2231135"/>
                <a:ext cx="49725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i="1" dirty="0">
                    <a:solidFill>
                      <a:srgbClr val="0863B5"/>
                    </a:solidFill>
                    <a:latin typeface="+mj-lt"/>
                    <a:ea typeface="微软雅黑" panose="020B0503020204020204" pitchFamily="34" charset="-122"/>
                  </a:rPr>
                  <a:t>1</a:t>
                </a:r>
                <a:endParaRPr lang="zh-CN" altLang="en-US" sz="3600" i="1" baseline="30000" dirty="0">
                  <a:solidFill>
                    <a:srgbClr val="0863B5"/>
                  </a:solidFill>
                  <a:latin typeface="+mj-lt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46" name="文本框 145"/>
            <p:cNvSpPr txBox="1"/>
            <p:nvPr/>
          </p:nvSpPr>
          <p:spPr>
            <a:xfrm>
              <a:off x="8154119" y="646571"/>
              <a:ext cx="4058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i="1" dirty="0">
                  <a:solidFill>
                    <a:srgbClr val="0863B5"/>
                  </a:solidFill>
                  <a:latin typeface="+mj-lt"/>
                  <a:ea typeface="微软雅黑" panose="020B0503020204020204" pitchFamily="34" charset="-122"/>
                </a:rPr>
                <a:t>#</a:t>
              </a:r>
              <a:endParaRPr lang="zh-CN" altLang="en-US" sz="2400" i="1" dirty="0">
                <a:solidFill>
                  <a:srgbClr val="0863B5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8" name="组合 147"/>
          <p:cNvGrpSpPr/>
          <p:nvPr/>
        </p:nvGrpSpPr>
        <p:grpSpPr>
          <a:xfrm>
            <a:off x="8077820" y="2904439"/>
            <a:ext cx="3399925" cy="792714"/>
            <a:chOff x="7780055" y="578438"/>
            <a:chExt cx="2148501" cy="792714"/>
          </a:xfrm>
        </p:grpSpPr>
        <p:grpSp>
          <p:nvGrpSpPr>
            <p:cNvPr id="149" name="组合 148"/>
            <p:cNvGrpSpPr/>
            <p:nvPr/>
          </p:nvGrpSpPr>
          <p:grpSpPr>
            <a:xfrm>
              <a:off x="7780055" y="601711"/>
              <a:ext cx="2148501" cy="769441"/>
              <a:chOff x="9165240" y="2101324"/>
              <a:chExt cx="2148501" cy="769441"/>
            </a:xfrm>
          </p:grpSpPr>
          <p:sp>
            <p:nvSpPr>
              <p:cNvPr id="151" name="文本框 150"/>
              <p:cNvSpPr txBox="1"/>
              <p:nvPr/>
            </p:nvSpPr>
            <p:spPr>
              <a:xfrm>
                <a:off x="9707146" y="2101324"/>
                <a:ext cx="160659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ru-RU" altLang="zh-CN" sz="2200" b="1" spc="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微软雅黑" panose="020B0503020204020204" pitchFamily="34" charset="-122"/>
                  </a:rPr>
                  <a:t>Программные системы в ФВЭ</a:t>
                </a:r>
                <a:endParaRPr lang="zh-CN" altLang="en-US" sz="2200" b="1" spc="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2" name="文本框 151"/>
              <p:cNvSpPr txBox="1"/>
              <p:nvPr/>
            </p:nvSpPr>
            <p:spPr>
              <a:xfrm>
                <a:off x="9165240" y="2101324"/>
                <a:ext cx="49725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i="1" dirty="0">
                    <a:solidFill>
                      <a:srgbClr val="0863B5"/>
                    </a:solidFill>
                    <a:latin typeface="+mj-lt"/>
                    <a:ea typeface="微软雅黑" panose="020B0503020204020204" pitchFamily="34" charset="-122"/>
                  </a:rPr>
                  <a:t>2</a:t>
                </a:r>
                <a:endParaRPr lang="zh-CN" altLang="en-US" sz="3600" i="1" baseline="30000" dirty="0">
                  <a:solidFill>
                    <a:srgbClr val="0863B5"/>
                  </a:solidFill>
                  <a:latin typeface="+mj-lt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50" name="文本框 149"/>
            <p:cNvSpPr txBox="1"/>
            <p:nvPr/>
          </p:nvSpPr>
          <p:spPr>
            <a:xfrm>
              <a:off x="8106298" y="578438"/>
              <a:ext cx="4058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i="1" dirty="0">
                  <a:solidFill>
                    <a:srgbClr val="0863B5"/>
                  </a:solidFill>
                  <a:latin typeface="+mj-lt"/>
                  <a:ea typeface="微软雅黑" panose="020B0503020204020204" pitchFamily="34" charset="-122"/>
                </a:rPr>
                <a:t>#</a:t>
              </a:r>
              <a:endParaRPr lang="zh-CN" altLang="en-US" sz="2400" i="1" dirty="0">
                <a:solidFill>
                  <a:srgbClr val="0863B5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8" name="组合 157"/>
          <p:cNvGrpSpPr/>
          <p:nvPr/>
        </p:nvGrpSpPr>
        <p:grpSpPr>
          <a:xfrm>
            <a:off x="7575662" y="3802572"/>
            <a:ext cx="3960843" cy="1131269"/>
            <a:chOff x="7820645" y="578438"/>
            <a:chExt cx="2520018" cy="1131269"/>
          </a:xfrm>
        </p:grpSpPr>
        <p:grpSp>
          <p:nvGrpSpPr>
            <p:cNvPr id="159" name="组合 158"/>
            <p:cNvGrpSpPr/>
            <p:nvPr/>
          </p:nvGrpSpPr>
          <p:grpSpPr>
            <a:xfrm>
              <a:off x="7820645" y="601711"/>
              <a:ext cx="2520018" cy="1107996"/>
              <a:chOff x="9205830" y="2101324"/>
              <a:chExt cx="2520018" cy="1107996"/>
            </a:xfrm>
          </p:grpSpPr>
          <p:sp>
            <p:nvSpPr>
              <p:cNvPr id="161" name="文本框 160"/>
              <p:cNvSpPr txBox="1"/>
              <p:nvPr/>
            </p:nvSpPr>
            <p:spPr>
              <a:xfrm>
                <a:off x="9749641" y="2101324"/>
                <a:ext cx="1976207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ru-RU" altLang="zh-CN" sz="2200" b="1" spc="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微软雅黑" panose="020B0503020204020204" pitchFamily="34" charset="-122"/>
                  </a:rPr>
                  <a:t>Автоматизация обработки в </a:t>
                </a:r>
                <a:r>
                  <a:rPr lang="en-US" altLang="zh-CN" sz="2200" b="1" spc="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微软雅黑" panose="020B0503020204020204" pitchFamily="34" charset="-122"/>
                  </a:rPr>
                  <a:t>BM@N</a:t>
                </a:r>
                <a:endParaRPr lang="zh-CN" altLang="en-US" sz="2200" b="1" spc="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2" name="文本框 161"/>
              <p:cNvSpPr txBox="1"/>
              <p:nvPr/>
            </p:nvSpPr>
            <p:spPr>
              <a:xfrm>
                <a:off x="9205830" y="2101324"/>
                <a:ext cx="49725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i="1" dirty="0">
                    <a:solidFill>
                      <a:srgbClr val="0863B5"/>
                    </a:solidFill>
                    <a:latin typeface="+mj-lt"/>
                    <a:ea typeface="微软雅黑" panose="020B0503020204020204" pitchFamily="34" charset="-122"/>
                  </a:rPr>
                  <a:t>3</a:t>
                </a:r>
                <a:endParaRPr lang="zh-CN" altLang="en-US" sz="3600" i="1" baseline="30000" dirty="0">
                  <a:solidFill>
                    <a:srgbClr val="0863B5"/>
                  </a:solidFill>
                  <a:latin typeface="+mj-lt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60" name="文本框 159"/>
            <p:cNvSpPr txBox="1"/>
            <p:nvPr/>
          </p:nvSpPr>
          <p:spPr>
            <a:xfrm>
              <a:off x="8144355" y="578438"/>
              <a:ext cx="4058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i="1" dirty="0">
                  <a:solidFill>
                    <a:srgbClr val="0863B5"/>
                  </a:solidFill>
                  <a:latin typeface="+mj-lt"/>
                  <a:ea typeface="微软雅黑" panose="020B0503020204020204" pitchFamily="34" charset="-122"/>
                </a:rPr>
                <a:t>#</a:t>
              </a:r>
              <a:endParaRPr lang="zh-CN" altLang="en-US" sz="2400" i="1" dirty="0">
                <a:solidFill>
                  <a:srgbClr val="0863B5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418124" y="886464"/>
            <a:ext cx="2906565" cy="830997"/>
            <a:chOff x="7418124" y="886464"/>
            <a:chExt cx="2906565" cy="830997"/>
          </a:xfrm>
        </p:grpSpPr>
        <p:sp>
          <p:nvSpPr>
            <p:cNvPr id="185" name="文本框 184"/>
            <p:cNvSpPr txBox="1"/>
            <p:nvPr/>
          </p:nvSpPr>
          <p:spPr>
            <a:xfrm>
              <a:off x="7418124" y="886464"/>
              <a:ext cx="290656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altLang="zh-CN" sz="4800" b="1" dirty="0">
                  <a:solidFill>
                    <a:srgbClr val="0863B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С</a:t>
              </a:r>
              <a:r>
                <a:rPr lang="ru-RU" altLang="zh-CN" sz="2800" b="1" dirty="0">
                  <a:solidFill>
                    <a:srgbClr val="0863B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ОДЕРЖАНИЕ</a:t>
              </a:r>
              <a:endParaRPr lang="zh-CN" altLang="en-US" sz="2800" b="1" dirty="0">
                <a:solidFill>
                  <a:srgbClr val="0863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186" name="文本框 185"/>
            <p:cNvSpPr txBox="1"/>
            <p:nvPr/>
          </p:nvSpPr>
          <p:spPr>
            <a:xfrm>
              <a:off x="10089515" y="1070634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600" dirty="0">
                <a:solidFill>
                  <a:srgbClr val="0863B5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</p:grpSp>
      <p:sp>
        <p:nvSpPr>
          <p:cNvPr id="188" name="直角三角形 187"/>
          <p:cNvSpPr/>
          <p:nvPr/>
        </p:nvSpPr>
        <p:spPr>
          <a:xfrm rot="16200000">
            <a:off x="11562534" y="6628937"/>
            <a:ext cx="348992" cy="348992"/>
          </a:xfrm>
          <a:prstGeom prst="rtTriangle">
            <a:avLst/>
          </a:prstGeom>
          <a:solidFill>
            <a:srgbClr val="089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189" name="直角三角形 188"/>
          <p:cNvSpPr/>
          <p:nvPr/>
        </p:nvSpPr>
        <p:spPr>
          <a:xfrm rot="10800000">
            <a:off x="11831520" y="6274056"/>
            <a:ext cx="466706" cy="466706"/>
          </a:xfrm>
          <a:prstGeom prst="rtTriangle">
            <a:avLst/>
          </a:prstGeom>
          <a:solidFill>
            <a:srgbClr val="089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194" name="文本框 193"/>
          <p:cNvSpPr txBox="1"/>
          <p:nvPr/>
        </p:nvSpPr>
        <p:spPr>
          <a:xfrm>
            <a:off x="2749297" y="5142692"/>
            <a:ext cx="21130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zh-CN" sz="2000" b="1" dirty="0">
                <a:solidFill>
                  <a:schemeClr val="bg1">
                    <a:alpha val="29000"/>
                  </a:schemeClr>
                </a:solidFill>
                <a:latin typeface="+mj-lt"/>
                <a:ea typeface="方正正中黑简体" panose="02000000000000000000" pitchFamily="2" charset="-122"/>
              </a:rPr>
              <a:t>Цель</a:t>
            </a:r>
            <a:r>
              <a:rPr lang="en-US" altLang="zh-CN" sz="2000" b="1" dirty="0">
                <a:solidFill>
                  <a:schemeClr val="bg1">
                    <a:alpha val="29000"/>
                  </a:schemeClr>
                </a:solidFill>
                <a:latin typeface="+mj-lt"/>
                <a:ea typeface="方正正中黑简体" panose="02000000000000000000" pitchFamily="2" charset="-122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ru-RU" altLang="zh-CN" sz="2000" b="1" dirty="0">
                <a:solidFill>
                  <a:schemeClr val="bg1">
                    <a:alpha val="29000"/>
                  </a:schemeClr>
                </a:solidFill>
                <a:latin typeface="+mj-lt"/>
                <a:ea typeface="方正正中黑简体" panose="02000000000000000000" pitchFamily="2" charset="-122"/>
              </a:rPr>
              <a:t>эксперимента</a:t>
            </a:r>
            <a:endParaRPr lang="zh-CN" altLang="en-US" sz="2000" b="1" dirty="0">
              <a:solidFill>
                <a:schemeClr val="bg1">
                  <a:alpha val="29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sp>
        <p:nvSpPr>
          <p:cNvPr id="195" name="文本框 194"/>
          <p:cNvSpPr txBox="1"/>
          <p:nvPr/>
        </p:nvSpPr>
        <p:spPr>
          <a:xfrm>
            <a:off x="2781914" y="5670569"/>
            <a:ext cx="2175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400" b="1" dirty="0">
                <a:solidFill>
                  <a:schemeClr val="bg1">
                    <a:alpha val="19000"/>
                  </a:schemeClr>
                </a:solidFill>
                <a:latin typeface="+mj-lt"/>
                <a:ea typeface="方正正中黑简体" panose="02000000000000000000" pitchFamily="2" charset="-122"/>
              </a:rPr>
              <a:t>Получение качественного своевременного результата</a:t>
            </a:r>
            <a:endParaRPr lang="zh-CN" altLang="en-US" sz="1400" b="1" dirty="0">
              <a:solidFill>
                <a:schemeClr val="bg1">
                  <a:alpha val="19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sp>
        <p:nvSpPr>
          <p:cNvPr id="196" name="直角三角形 195"/>
          <p:cNvSpPr/>
          <p:nvPr/>
        </p:nvSpPr>
        <p:spPr>
          <a:xfrm>
            <a:off x="5202882" y="365383"/>
            <a:ext cx="348992" cy="348992"/>
          </a:xfrm>
          <a:prstGeom prst="rtTriangle">
            <a:avLst/>
          </a:prstGeom>
          <a:solidFill>
            <a:srgbClr val="089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197" name="直角三角形 196"/>
          <p:cNvSpPr/>
          <p:nvPr/>
        </p:nvSpPr>
        <p:spPr>
          <a:xfrm rot="10800000">
            <a:off x="4670806" y="113999"/>
            <a:ext cx="466706" cy="466706"/>
          </a:xfrm>
          <a:prstGeom prst="rtTriangle">
            <a:avLst/>
          </a:prstGeom>
          <a:solidFill>
            <a:srgbClr val="089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7144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7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animBg="1"/>
      <p:bldP spid="8" grpId="0" animBg="1"/>
      <p:bldP spid="5" grpId="0" animBg="1"/>
      <p:bldP spid="6" grpId="0" animBg="1"/>
      <p:bldP spid="188" grpId="0" animBg="1"/>
      <p:bldP spid="189" grpId="0" animBg="1"/>
      <p:bldP spid="194" grpId="0"/>
      <p:bldP spid="195" grpId="0"/>
      <p:bldP spid="196" grpId="0" animBg="1"/>
      <p:bldP spid="19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矩形 128"/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19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8" name="直接连接符 27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31" name="直接连接符 30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16"/>
          <p:cNvSpPr txBox="1"/>
          <p:nvPr/>
        </p:nvSpPr>
        <p:spPr>
          <a:xfrm>
            <a:off x="827151" y="642254"/>
            <a:ext cx="41367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Обработка в ранних ФЭ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EE9757-FE01-D164-BDEF-CAD7C5467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3649" y="-130629"/>
            <a:ext cx="4967760" cy="37538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DF8E89-6F37-A76B-4C11-3429720930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09" y="2488657"/>
            <a:ext cx="4822504" cy="3468818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19516C6-9E1B-DAB9-371C-5E4157DFC87B}"/>
              </a:ext>
            </a:extLst>
          </p:cNvPr>
          <p:cNvGrpSpPr/>
          <p:nvPr/>
        </p:nvGrpSpPr>
        <p:grpSpPr>
          <a:xfrm>
            <a:off x="3625863" y="3186502"/>
            <a:ext cx="5463583" cy="3585000"/>
            <a:chOff x="3625863" y="3186502"/>
            <a:chExt cx="5463583" cy="3585000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AA50D451-19D1-D4B6-088B-FCEB586A3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23776" y="3186502"/>
              <a:ext cx="2765670" cy="3585000"/>
            </a:xfrm>
            <a:prstGeom prst="rect">
              <a:avLst/>
            </a:prstGeom>
          </p:spPr>
        </p:pic>
        <p:sp>
          <p:nvSpPr>
            <p:cNvPr id="13" name="文本框 49">
              <a:extLst>
                <a:ext uri="{FF2B5EF4-FFF2-40B4-BE49-F238E27FC236}">
                  <a16:creationId xmlns:a16="http://schemas.microsoft.com/office/drawing/2014/main" id="{3F39704D-7E6E-33B4-761C-D4B2974F135C}"/>
                </a:ext>
              </a:extLst>
            </p:cNvPr>
            <p:cNvSpPr txBox="1"/>
            <p:nvPr/>
          </p:nvSpPr>
          <p:spPr>
            <a:xfrm>
              <a:off x="3625863" y="6254686"/>
              <a:ext cx="267604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altLang="zh-CN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Расчёты Резерфорда по рассеянию альфа-частиц</a:t>
              </a:r>
              <a:endParaRPr lang="zh-CN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明黑" panose="020B0300000000000000" pitchFamily="34" charset="-122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471244A-1E5D-3B81-4036-7733518B88C0}"/>
              </a:ext>
            </a:extLst>
          </p:cNvPr>
          <p:cNvGrpSpPr/>
          <p:nvPr/>
        </p:nvGrpSpPr>
        <p:grpSpPr>
          <a:xfrm>
            <a:off x="8464497" y="2694058"/>
            <a:ext cx="4003007" cy="4077444"/>
            <a:chOff x="8464497" y="2694058"/>
            <a:chExt cx="4003007" cy="4077444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4730D649-9FC1-86F6-BC21-902F682BC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30154" y="3186501"/>
              <a:ext cx="2606980" cy="3585001"/>
            </a:xfrm>
            <a:prstGeom prst="rect">
              <a:avLst/>
            </a:prstGeom>
          </p:spPr>
        </p:pic>
        <p:sp>
          <p:nvSpPr>
            <p:cNvPr id="16" name="文本框 49">
              <a:extLst>
                <a:ext uri="{FF2B5EF4-FFF2-40B4-BE49-F238E27FC236}">
                  <a16:creationId xmlns:a16="http://schemas.microsoft.com/office/drawing/2014/main" id="{9247E071-1DEE-D27E-9CBF-89E1DDC417A0}"/>
                </a:ext>
              </a:extLst>
            </p:cNvPr>
            <p:cNvSpPr txBox="1"/>
            <p:nvPr/>
          </p:nvSpPr>
          <p:spPr>
            <a:xfrm>
              <a:off x="8464497" y="2694058"/>
              <a:ext cx="40030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altLang="zh-CN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Расчеты Бора излучения, испускаемого циркулирующим электроном </a:t>
              </a:r>
              <a:r>
                <a:rPr lang="ru-RU" altLang="zh-CN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明黑" panose="020B0300000000000000" pitchFamily="34" charset="-122"/>
                </a:rPr>
                <a:t>(1913 г.)</a:t>
              </a:r>
              <a:endParaRPr lang="zh-CN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明黑" panose="020B03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737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矩形 128"/>
          <p:cNvSpPr/>
          <p:nvPr/>
        </p:nvSpPr>
        <p:spPr>
          <a:xfrm flipH="1">
            <a:off x="0" y="-6875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19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8" name="直接连接符 27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31" name="直接连接符 30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16"/>
          <p:cNvSpPr txBox="1"/>
          <p:nvPr/>
        </p:nvSpPr>
        <p:spPr>
          <a:xfrm>
            <a:off x="827152" y="642254"/>
            <a:ext cx="335983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Компьютерная эра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21461D0-1C9D-D150-A446-99C64D2DA3A7}"/>
              </a:ext>
            </a:extLst>
          </p:cNvPr>
          <p:cNvGrpSpPr/>
          <p:nvPr/>
        </p:nvGrpSpPr>
        <p:grpSpPr>
          <a:xfrm>
            <a:off x="140939" y="2025757"/>
            <a:ext cx="5811547" cy="3800717"/>
            <a:chOff x="140939" y="2025757"/>
            <a:chExt cx="5811547" cy="3800717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540E2933-7AB6-3B04-68F8-6856F0FFE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9684" y="2502523"/>
              <a:ext cx="3282328" cy="3323951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5F38CFEF-B1EF-69CC-E7E3-83D9413B3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03469" y="2494862"/>
              <a:ext cx="2205197" cy="2029420"/>
            </a:xfrm>
            <a:prstGeom prst="rect">
              <a:avLst/>
            </a:prstGeom>
          </p:spPr>
        </p:pic>
        <p:sp>
          <p:nvSpPr>
            <p:cNvPr id="11" name="矩形 169">
              <a:extLst>
                <a:ext uri="{FF2B5EF4-FFF2-40B4-BE49-F238E27FC236}">
                  <a16:creationId xmlns:a16="http://schemas.microsoft.com/office/drawing/2014/main" id="{5FF32276-BA31-AF21-E3AC-5EEA46632220}"/>
                </a:ext>
              </a:extLst>
            </p:cNvPr>
            <p:cNvSpPr/>
            <p:nvPr/>
          </p:nvSpPr>
          <p:spPr>
            <a:xfrm>
              <a:off x="140939" y="2025757"/>
              <a:ext cx="5811547" cy="3594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ru-RU" altLang="zh-CN" sz="1600" dirty="0">
                  <a:solidFill>
                    <a:sysClr val="windowText" lastClr="000000"/>
                  </a:solidFill>
                  <a:latin typeface="+mj-lt"/>
                  <a:ea typeface="明黑" panose="020B0300000000000000" pitchFamily="34" charset="-122"/>
                </a:rPr>
                <a:t>Камеры Вильсона, пузырьковые и искровые камеры…</a:t>
              </a:r>
              <a:endParaRPr lang="zh-CN" altLang="en-US" sz="1600" dirty="0">
                <a:solidFill>
                  <a:sysClr val="windowText" lastClr="000000"/>
                </a:solidFill>
                <a:latin typeface="+mj-lt"/>
                <a:ea typeface="明黑" panose="020B0300000000000000" pitchFamily="34" charset="-122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80474EC-1A1F-343E-9A64-4A1B28C43708}"/>
              </a:ext>
            </a:extLst>
          </p:cNvPr>
          <p:cNvGrpSpPr/>
          <p:nvPr/>
        </p:nvGrpSpPr>
        <p:grpSpPr>
          <a:xfrm>
            <a:off x="5744817" y="177867"/>
            <a:ext cx="6447183" cy="5010455"/>
            <a:chOff x="5744817" y="177867"/>
            <a:chExt cx="6447183" cy="5010455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AF40651A-C723-E869-AEDE-BFC96FA33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4792" y="177867"/>
              <a:ext cx="5493261" cy="4352494"/>
            </a:xfrm>
            <a:prstGeom prst="rect">
              <a:avLst/>
            </a:prstGeom>
          </p:spPr>
        </p:pic>
        <p:sp>
          <p:nvSpPr>
            <p:cNvPr id="18" name="矩形 169">
              <a:extLst>
                <a:ext uri="{FF2B5EF4-FFF2-40B4-BE49-F238E27FC236}">
                  <a16:creationId xmlns:a16="http://schemas.microsoft.com/office/drawing/2014/main" id="{38C45380-1678-558E-0A90-DCC44AEDEFDE}"/>
                </a:ext>
              </a:extLst>
            </p:cNvPr>
            <p:cNvSpPr/>
            <p:nvPr/>
          </p:nvSpPr>
          <p:spPr>
            <a:xfrm>
              <a:off x="6561223" y="4556977"/>
              <a:ext cx="5165554" cy="3594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GB" altLang="zh-CN" sz="1600" b="1" dirty="0">
                  <a:solidFill>
                    <a:sysClr val="windowText" lastClr="000000"/>
                  </a:solidFill>
                  <a:latin typeface="+mj-lt"/>
                  <a:ea typeface="明黑" panose="020B0300000000000000" pitchFamily="34" charset="-122"/>
                </a:rPr>
                <a:t>IBM 700-series (32KB RAM)</a:t>
              </a:r>
              <a:endParaRPr lang="zh-CN" altLang="en-US" sz="1600" b="1" dirty="0">
                <a:solidFill>
                  <a:sysClr val="windowText" lastClr="000000"/>
                </a:solidFill>
                <a:latin typeface="+mj-lt"/>
                <a:ea typeface="明黑" panose="020B0300000000000000" pitchFamily="34" charset="-122"/>
              </a:endParaRPr>
            </a:p>
          </p:txBody>
        </p:sp>
        <p:sp>
          <p:nvSpPr>
            <p:cNvPr id="20" name="矩形 23">
              <a:extLst>
                <a:ext uri="{FF2B5EF4-FFF2-40B4-BE49-F238E27FC236}">
                  <a16:creationId xmlns:a16="http://schemas.microsoft.com/office/drawing/2014/main" id="{F9FF9E5E-15AE-5CBC-C4D5-C20CE989BC12}"/>
                </a:ext>
              </a:extLst>
            </p:cNvPr>
            <p:cNvSpPr/>
            <p:nvPr/>
          </p:nvSpPr>
          <p:spPr>
            <a:xfrm>
              <a:off x="5744817" y="4862271"/>
              <a:ext cx="6447183" cy="3260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400" dirty="0">
                  <a:solidFill>
                    <a:sysClr val="windowText" lastClr="000000"/>
                  </a:solidFill>
                  <a:latin typeface="+mj-lt"/>
                  <a:ea typeface="明黑" panose="020B0300000000000000" pitchFamily="34" charset="-122"/>
                </a:rPr>
                <a:t>1960, BNL: </a:t>
              </a:r>
              <a:r>
                <a:rPr lang="ru-RU" altLang="zh-CN" sz="1400" dirty="0">
                  <a:solidFill>
                    <a:sysClr val="windowText" lastClr="000000"/>
                  </a:solidFill>
                  <a:latin typeface="+mj-lt"/>
                  <a:ea typeface="明黑" panose="020B0300000000000000" pitchFamily="34" charset="-122"/>
                </a:rPr>
                <a:t>Робинсон разработал программную систему «</a:t>
              </a:r>
              <a:r>
                <a:rPr lang="en-GB" altLang="zh-CN" sz="1400" dirty="0" err="1">
                  <a:solidFill>
                    <a:sysClr val="windowText" lastClr="000000"/>
                  </a:solidFill>
                  <a:latin typeface="+mj-lt"/>
                  <a:ea typeface="明黑" panose="020B0300000000000000" pitchFamily="34" charset="-122"/>
                </a:rPr>
                <a:t>Corregram</a:t>
              </a:r>
              <a:r>
                <a:rPr lang="ru-RU" altLang="zh-CN" sz="1400" dirty="0">
                  <a:solidFill>
                    <a:sysClr val="windowText" lastClr="000000"/>
                  </a:solidFill>
                  <a:latin typeface="+mj-lt"/>
                  <a:ea typeface="明黑" panose="020B0300000000000000" pitchFamily="34" charset="-122"/>
                </a:rPr>
                <a:t>»</a:t>
              </a:r>
              <a:endParaRPr lang="zh-CN" altLang="en-US" sz="1400" dirty="0">
                <a:solidFill>
                  <a:sysClr val="windowText" lastClr="000000"/>
                </a:solidFill>
                <a:latin typeface="+mj-lt"/>
                <a:ea typeface="明黑" panose="020B0300000000000000" pitchFamily="34" charset="-122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F0DFF072-8DED-EE80-1A27-5F6C7A033315}"/>
              </a:ext>
            </a:extLst>
          </p:cNvPr>
          <p:cNvGrpSpPr/>
          <p:nvPr/>
        </p:nvGrpSpPr>
        <p:grpSpPr>
          <a:xfrm>
            <a:off x="5697917" y="5268969"/>
            <a:ext cx="6329571" cy="1576285"/>
            <a:chOff x="5697917" y="5268969"/>
            <a:chExt cx="6329571" cy="1576285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5A099D67-67CB-D9F2-445C-5C08FF3B6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8940" y="5268969"/>
              <a:ext cx="3478548" cy="1538241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A5438D95-CDB3-25A4-4941-92AF325AB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7917" y="5335145"/>
              <a:ext cx="1558980" cy="426411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BD25F842-92FB-5CB1-D5EF-0E5C7DD8F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0583" y="5480870"/>
              <a:ext cx="1364384" cy="1364384"/>
            </a:xfrm>
            <a:prstGeom prst="rect">
              <a:avLst/>
            </a:prstGeom>
          </p:spPr>
        </p:pic>
      </p:grpSp>
      <p:sp>
        <p:nvSpPr>
          <p:cNvPr id="2" name="矩形 169">
            <a:extLst>
              <a:ext uri="{FF2B5EF4-FFF2-40B4-BE49-F238E27FC236}">
                <a16:creationId xmlns:a16="http://schemas.microsoft.com/office/drawing/2014/main" id="{D1052CE8-8985-B5C2-10AC-A6ECED0B5377}"/>
              </a:ext>
            </a:extLst>
          </p:cNvPr>
          <p:cNvSpPr/>
          <p:nvPr/>
        </p:nvSpPr>
        <p:spPr>
          <a:xfrm>
            <a:off x="3898111" y="6260988"/>
            <a:ext cx="3252769" cy="584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zh-CN" sz="1400" dirty="0">
                <a:solidFill>
                  <a:sysClr val="windowText" lastClr="000000"/>
                </a:solidFill>
                <a:latin typeface="+mj-lt"/>
                <a:ea typeface="明黑" panose="020B0300000000000000" pitchFamily="34" charset="-122"/>
              </a:rPr>
              <a:t>1964: </a:t>
            </a:r>
            <a:r>
              <a:rPr lang="ru-RU" altLang="zh-CN" sz="1400" dirty="0">
                <a:solidFill>
                  <a:sysClr val="windowText" lastClr="000000"/>
                </a:solidFill>
                <a:latin typeface="+mj-lt"/>
                <a:ea typeface="明黑" panose="020B0300000000000000" pitchFamily="34" charset="-122"/>
              </a:rPr>
              <a:t>библиотека из </a:t>
            </a:r>
            <a:r>
              <a:rPr lang="en-US" altLang="zh-CN" sz="1400" dirty="0">
                <a:solidFill>
                  <a:sysClr val="windowText" lastClr="000000"/>
                </a:solidFill>
                <a:latin typeface="+mj-lt"/>
                <a:ea typeface="明黑" panose="020B0300000000000000" pitchFamily="34" charset="-122"/>
              </a:rPr>
              <a:t>80 </a:t>
            </a:r>
            <a:r>
              <a:rPr lang="ru-RU" altLang="zh-CN" sz="1400" dirty="0">
                <a:solidFill>
                  <a:sysClr val="windowText" lastClr="000000"/>
                </a:solidFill>
                <a:latin typeface="+mj-lt"/>
                <a:ea typeface="明黑" panose="020B0300000000000000" pitchFamily="34" charset="-122"/>
              </a:rPr>
              <a:t>программ</a:t>
            </a:r>
          </a:p>
          <a:p>
            <a:pPr algn="r">
              <a:lnSpc>
                <a:spcPct val="120000"/>
              </a:lnSpc>
            </a:pPr>
            <a:r>
              <a:rPr lang="ru-RU" altLang="zh-CN" sz="1400" dirty="0">
                <a:solidFill>
                  <a:sysClr val="windowText" lastClr="000000"/>
                </a:solidFill>
                <a:latin typeface="+mj-lt"/>
                <a:ea typeface="明黑" panose="020B0300000000000000" pitchFamily="34" charset="-122"/>
              </a:rPr>
              <a:t>для обработки данных в ФЧ</a:t>
            </a:r>
            <a:endParaRPr lang="zh-CN" altLang="en-US" sz="1400" dirty="0">
              <a:solidFill>
                <a:sysClr val="windowText" lastClr="000000"/>
              </a:solidFill>
              <a:latin typeface="+mj-lt"/>
              <a:ea typeface="明黑" panose="020B03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1224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矩形 128"/>
          <p:cNvSpPr/>
          <p:nvPr/>
        </p:nvSpPr>
        <p:spPr>
          <a:xfrm flipH="1">
            <a:off x="0" y="-6875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19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8" name="直接连接符 27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31" name="直接连接符 30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16"/>
          <p:cNvSpPr txBox="1"/>
          <p:nvPr/>
        </p:nvSpPr>
        <p:spPr>
          <a:xfrm>
            <a:off x="827152" y="642254"/>
            <a:ext cx="292569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Развитие в ОИЯИ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4CF6D1F-3686-744E-A301-15B636B5D04F}"/>
              </a:ext>
            </a:extLst>
          </p:cNvPr>
          <p:cNvGrpSpPr/>
          <p:nvPr/>
        </p:nvGrpSpPr>
        <p:grpSpPr>
          <a:xfrm>
            <a:off x="468900" y="-9522"/>
            <a:ext cx="11736943" cy="6694951"/>
            <a:chOff x="468900" y="-9522"/>
            <a:chExt cx="11736943" cy="6694951"/>
          </a:xfrm>
        </p:grpSpPr>
        <p:pic>
          <p:nvPicPr>
            <p:cNvPr id="3" name="Рисунок 2">
              <a:hlinkClick r:id="rId3"/>
              <a:extLst>
                <a:ext uri="{FF2B5EF4-FFF2-40B4-BE49-F238E27FC236}">
                  <a16:creationId xmlns:a16="http://schemas.microsoft.com/office/drawing/2014/main" id="{49C70F9D-AD13-50B4-3737-8A1B1786E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8900" y="1608604"/>
              <a:ext cx="3374768" cy="5076825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F39A2673-879B-E774-FD18-68F6A295D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43667" y="2647951"/>
              <a:ext cx="5038898" cy="4034602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92A5648-C2C0-13E7-6AC3-472C1931E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6267" y="-9522"/>
              <a:ext cx="4689576" cy="3267071"/>
            </a:xfrm>
            <a:prstGeom prst="rect">
              <a:avLst/>
            </a:prstGeom>
          </p:spPr>
        </p:pic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D51B3AB-1D78-07B3-AE17-3A619F827219}"/>
              </a:ext>
            </a:extLst>
          </p:cNvPr>
          <p:cNvGrpSpPr/>
          <p:nvPr/>
        </p:nvGrpSpPr>
        <p:grpSpPr>
          <a:xfrm>
            <a:off x="4340634" y="1719879"/>
            <a:ext cx="1258400" cy="759648"/>
            <a:chOff x="4340634" y="1719879"/>
            <a:chExt cx="1258400" cy="759648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16D6632E-1467-6F1A-4DCB-D48CEE1F2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0634" y="1719879"/>
              <a:ext cx="1258400" cy="344196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0CFBA109-CA36-54ED-5F66-75FC7168C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0159" y="2200625"/>
              <a:ext cx="1160835" cy="278902"/>
            </a:xfrm>
            <a:prstGeom prst="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04E77CF6-ACCA-D4F6-F4AD-09DCCF906961}"/>
              </a:ext>
            </a:extLst>
          </p:cNvPr>
          <p:cNvGrpSpPr/>
          <p:nvPr/>
        </p:nvGrpSpPr>
        <p:grpSpPr>
          <a:xfrm>
            <a:off x="6151283" y="1719878"/>
            <a:ext cx="6040716" cy="4992735"/>
            <a:chOff x="6151283" y="1719878"/>
            <a:chExt cx="6040716" cy="4992735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60D17051-27C5-93E9-BA58-4792CDB9B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1283" y="1719878"/>
              <a:ext cx="742305" cy="759501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1F6AB771-92DD-2149-74F0-57D11AE5F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695" y="3661747"/>
              <a:ext cx="2249889" cy="1733937"/>
            </a:xfrm>
            <a:prstGeom prst="rect">
              <a:avLst/>
            </a:prstGeom>
          </p:spPr>
        </p:pic>
        <p:pic>
          <p:nvPicPr>
            <p:cNvPr id="24" name="Рисунок 23">
              <a:hlinkClick r:id="rId11"/>
              <a:extLst>
                <a:ext uri="{FF2B5EF4-FFF2-40B4-BE49-F238E27FC236}">
                  <a16:creationId xmlns:a16="http://schemas.microsoft.com/office/drawing/2014/main" id="{C1A91935-E2DC-78DB-6DF2-6B5EC00F7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817231" y="5453265"/>
              <a:ext cx="3374768" cy="12593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980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矩形 128"/>
          <p:cNvSpPr/>
          <p:nvPr/>
        </p:nvSpPr>
        <p:spPr>
          <a:xfrm flipH="1">
            <a:off x="0" y="-6875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19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8" name="直接连接符 27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31" name="直接连接符 30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16"/>
          <p:cNvSpPr txBox="1"/>
          <p:nvPr/>
        </p:nvSpPr>
        <p:spPr>
          <a:xfrm>
            <a:off x="827153" y="642254"/>
            <a:ext cx="34629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От</a:t>
            </a:r>
            <a:r>
              <a:rPr lang="en-US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 Fortran</a:t>
            </a:r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 к эре </a:t>
            </a:r>
            <a:r>
              <a:rPr lang="en-US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C++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B765BF7-49A6-B7BE-97D8-FF8D1BCA2134}"/>
              </a:ext>
            </a:extLst>
          </p:cNvPr>
          <p:cNvGrpSpPr/>
          <p:nvPr/>
        </p:nvGrpSpPr>
        <p:grpSpPr>
          <a:xfrm>
            <a:off x="7136320" y="403892"/>
            <a:ext cx="5190775" cy="6318478"/>
            <a:chOff x="7136320" y="403892"/>
            <a:chExt cx="5190775" cy="6318478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B11A8E5B-9DE9-2F21-8FE3-7D39358F6AE5}"/>
                </a:ext>
              </a:extLst>
            </p:cNvPr>
            <p:cNvGrpSpPr/>
            <p:nvPr/>
          </p:nvGrpSpPr>
          <p:grpSpPr>
            <a:xfrm>
              <a:off x="7136320" y="403892"/>
              <a:ext cx="5190775" cy="3202738"/>
              <a:chOff x="7136320" y="3509042"/>
              <a:chExt cx="5190775" cy="3202738"/>
            </a:xfrm>
          </p:grpSpPr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CB50F678-48B2-D51D-A7A6-D21B23D6C3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36320" y="3509042"/>
                <a:ext cx="5000680" cy="3063393"/>
              </a:xfrm>
              <a:prstGeom prst="rect">
                <a:avLst/>
              </a:prstGeom>
            </p:spPr>
          </p:pic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id="{D1F6DDFA-8BEE-3B32-05C6-B2E570DB48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89013" y="5452272"/>
                <a:ext cx="1538082" cy="1259508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9D2610C-C365-E885-2F75-1EE08ACA33A7}"/>
                  </a:ext>
                </a:extLst>
              </p:cNvPr>
              <p:cNvSpPr txBox="1"/>
              <p:nvPr/>
            </p:nvSpPr>
            <p:spPr>
              <a:xfrm>
                <a:off x="10393744" y="3566433"/>
                <a:ext cx="1489893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600" dirty="0">
                    <a:solidFill>
                      <a:schemeClr val="bg1"/>
                    </a:solidFill>
                    <a:latin typeface="CMR10"/>
                  </a:rPr>
                  <a:t>Программные слои в</a:t>
                </a:r>
                <a:r>
                  <a:rPr lang="en-US" sz="1600" b="0" i="0" u="none" strike="noStrike" baseline="0" dirty="0">
                    <a:solidFill>
                      <a:schemeClr val="bg1"/>
                    </a:solidFill>
                    <a:latin typeface="CMR10"/>
                  </a:rPr>
                  <a:t> 1980</a:t>
                </a:r>
                <a:r>
                  <a:rPr lang="ru-RU" sz="1600" b="0" i="0" u="none" strike="noStrike" baseline="0" dirty="0">
                    <a:solidFill>
                      <a:schemeClr val="bg1"/>
                    </a:solidFill>
                    <a:latin typeface="CMR10"/>
                  </a:rPr>
                  <a:t> г.</a:t>
                </a:r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0C821F78-268C-0783-FBD5-E7F4EF726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61649" y="3658977"/>
              <a:ext cx="4975352" cy="306339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9AA0AA4-E695-9E4F-FBB9-72825CC6DCD1}"/>
                </a:ext>
              </a:extLst>
            </p:cNvPr>
            <p:cNvSpPr txBox="1"/>
            <p:nvPr/>
          </p:nvSpPr>
          <p:spPr>
            <a:xfrm>
              <a:off x="9465210" y="3660354"/>
              <a:ext cx="105372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CMR10"/>
                </a:rPr>
                <a:t>в</a:t>
              </a:r>
              <a:r>
                <a:rPr lang="en-US" sz="1600" b="0" i="0" u="none" strike="noStrike" baseline="0" dirty="0">
                  <a:solidFill>
                    <a:schemeClr val="bg1"/>
                  </a:solidFill>
                  <a:latin typeface="CMR10"/>
                </a:rPr>
                <a:t> 2012</a:t>
              </a:r>
              <a:r>
                <a:rPr lang="ru-RU" sz="1600" b="0" i="0" u="none" strike="noStrike" baseline="0" dirty="0">
                  <a:solidFill>
                    <a:schemeClr val="bg1"/>
                  </a:solidFill>
                  <a:latin typeface="CMR10"/>
                </a:rPr>
                <a:t> г.</a:t>
              </a:r>
              <a:endParaRPr lang="ru-RU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04127180-2CA0-561F-1B49-22D978E5AA1E}"/>
              </a:ext>
            </a:extLst>
          </p:cNvPr>
          <p:cNvGrpSpPr/>
          <p:nvPr/>
        </p:nvGrpSpPr>
        <p:grpSpPr>
          <a:xfrm>
            <a:off x="135095" y="3212006"/>
            <a:ext cx="6953224" cy="3523174"/>
            <a:chOff x="135095" y="3212006"/>
            <a:chExt cx="6953224" cy="3523174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F1C8CE83-22D8-B357-4872-4C0E5CD49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095" y="3212006"/>
              <a:ext cx="6953224" cy="3523174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238BF6A-D1F0-73E9-B4B8-3231DA3C3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7757" y="4899697"/>
              <a:ext cx="779368" cy="779368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7849E17-591B-C293-1B80-216B070937FD}"/>
                </a:ext>
              </a:extLst>
            </p:cNvPr>
            <p:cNvSpPr txBox="1"/>
            <p:nvPr/>
          </p:nvSpPr>
          <p:spPr>
            <a:xfrm>
              <a:off x="2916619" y="6112305"/>
              <a:ext cx="317938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MR10"/>
                </a:rPr>
                <a:t>PAW </a:t>
              </a:r>
              <a:r>
                <a:rPr lang="en-US" sz="1600" dirty="0">
                  <a:solidFill>
                    <a:schemeClr val="bg1"/>
                  </a:solidFill>
                  <a:latin typeface="CMR10"/>
                  <a:cs typeface="Times New Roman" panose="02020603050405020304" pitchFamily="18" charset="0"/>
                </a:rPr>
                <a:t>‒ </a:t>
              </a:r>
              <a:r>
                <a:rPr lang="ru-RU" sz="1600" dirty="0">
                  <a:solidFill>
                    <a:schemeClr val="bg1"/>
                  </a:solidFill>
                  <a:latin typeface="CMR10"/>
                  <a:cs typeface="Times New Roman" panose="02020603050405020304" pitchFamily="18" charset="0"/>
                </a:rPr>
                <a:t>п</a:t>
              </a:r>
              <a:r>
                <a:rPr lang="ru-RU" sz="1600" dirty="0">
                  <a:solidFill>
                    <a:schemeClr val="bg1"/>
                  </a:solidFill>
                  <a:latin typeface="CMR10"/>
                </a:rPr>
                <a:t>редшественник </a:t>
              </a:r>
              <a:r>
                <a:rPr lang="en-US" sz="1600" dirty="0">
                  <a:solidFill>
                    <a:schemeClr val="bg1"/>
                  </a:solidFill>
                  <a:latin typeface="CMR10"/>
                </a:rPr>
                <a:t>ROOT</a:t>
              </a:r>
            </a:p>
            <a:p>
              <a:r>
                <a:rPr lang="ru-RU" sz="1600" dirty="0">
                  <a:solidFill>
                    <a:schemeClr val="bg1"/>
                  </a:solidFill>
                  <a:latin typeface="CMR10"/>
                </a:rPr>
                <a:t>с интерпретатором на </a:t>
              </a:r>
              <a:r>
                <a:rPr lang="en-US" sz="1600" dirty="0">
                  <a:solidFill>
                    <a:schemeClr val="bg1"/>
                  </a:solidFill>
                  <a:latin typeface="CMR10"/>
                </a:rPr>
                <a:t>Fortran</a:t>
              </a:r>
              <a:endParaRPr lang="ru-RU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08D5415-6F1E-465F-2542-1B9A159CCA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31" t="1598" r="17308" b="638"/>
          <a:stretch/>
        </p:blipFill>
        <p:spPr>
          <a:xfrm>
            <a:off x="758634" y="1597687"/>
            <a:ext cx="1994085" cy="159526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6099F13-BA4B-12AF-0BDE-1E28821074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1082" y="1586750"/>
            <a:ext cx="2132380" cy="159526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E8E6348-2307-197A-D363-6547009FA4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2665" y="1597687"/>
            <a:ext cx="1759897" cy="158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2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128">
            <a:extLst>
              <a:ext uri="{FF2B5EF4-FFF2-40B4-BE49-F238E27FC236}">
                <a16:creationId xmlns:a16="http://schemas.microsoft.com/office/drawing/2014/main" id="{76982099-C6D3-809C-8AE2-828CAA84C23C}"/>
              </a:ext>
            </a:extLst>
          </p:cNvPr>
          <p:cNvSpPr/>
          <p:nvPr/>
        </p:nvSpPr>
        <p:spPr>
          <a:xfrm flipH="1">
            <a:off x="0" y="-6875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19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23" name="直接连接符 25">
            <a:extLst>
              <a:ext uri="{FF2B5EF4-FFF2-40B4-BE49-F238E27FC236}">
                <a16:creationId xmlns:a16="http://schemas.microsoft.com/office/drawing/2014/main" id="{BA6D3AD2-1DD3-79C4-9D7F-49D60117C0A4}"/>
              </a:ext>
            </a:extLst>
          </p:cNvPr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组合 26">
            <a:extLst>
              <a:ext uri="{FF2B5EF4-FFF2-40B4-BE49-F238E27FC236}">
                <a16:creationId xmlns:a16="http://schemas.microsoft.com/office/drawing/2014/main" id="{B68FCB63-10F4-2A51-BFDC-998F6DC4099F}"/>
              </a:ext>
            </a:extLst>
          </p:cNvPr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5" name="直接连接符 27">
              <a:extLst>
                <a:ext uri="{FF2B5EF4-FFF2-40B4-BE49-F238E27FC236}">
                  <a16:creationId xmlns:a16="http://schemas.microsoft.com/office/drawing/2014/main" id="{A437B5DE-1FE1-5723-987B-34440CA901E5}"/>
                </a:ext>
              </a:extLst>
            </p:cNvPr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8">
              <a:extLst>
                <a:ext uri="{FF2B5EF4-FFF2-40B4-BE49-F238E27FC236}">
                  <a16:creationId xmlns:a16="http://schemas.microsoft.com/office/drawing/2014/main" id="{3958053E-3C60-5D8E-DFFE-F46353D041C2}"/>
                </a:ext>
              </a:extLst>
            </p:cNvPr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组合 29">
            <a:extLst>
              <a:ext uri="{FF2B5EF4-FFF2-40B4-BE49-F238E27FC236}">
                <a16:creationId xmlns:a16="http://schemas.microsoft.com/office/drawing/2014/main" id="{7DC7E87C-6CAB-0176-BADB-82798089D948}"/>
              </a:ext>
            </a:extLst>
          </p:cNvPr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28" name="直接连接符 30">
              <a:extLst>
                <a:ext uri="{FF2B5EF4-FFF2-40B4-BE49-F238E27FC236}">
                  <a16:creationId xmlns:a16="http://schemas.microsoft.com/office/drawing/2014/main" id="{458EC365-E4FE-A6AD-D0A2-790DFF9984AD}"/>
                </a:ext>
              </a:extLst>
            </p:cNvPr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31">
              <a:extLst>
                <a:ext uri="{FF2B5EF4-FFF2-40B4-BE49-F238E27FC236}">
                  <a16:creationId xmlns:a16="http://schemas.microsoft.com/office/drawing/2014/main" id="{82EB83C1-C412-A280-E3B2-A269DB577B51}"/>
                </a:ext>
              </a:extLst>
            </p:cNvPr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文本框 16">
            <a:extLst>
              <a:ext uri="{FF2B5EF4-FFF2-40B4-BE49-F238E27FC236}">
                <a16:creationId xmlns:a16="http://schemas.microsoft.com/office/drawing/2014/main" id="{9FAE64BD-7A11-DE3F-6F38-24890209A69D}"/>
              </a:ext>
            </a:extLst>
          </p:cNvPr>
          <p:cNvSpPr txBox="1"/>
          <p:nvPr/>
        </p:nvSpPr>
        <p:spPr>
          <a:xfrm>
            <a:off x="827152" y="642254"/>
            <a:ext cx="37448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Гегемония </a:t>
            </a:r>
            <a:r>
              <a:rPr lang="en-US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CERN ROOT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0A59DEE-7663-6E7A-F790-E73F8E090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746" y="1139060"/>
            <a:ext cx="9316167" cy="554950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DC1603F-BC0B-6A79-103D-1E90C40CEDAB}"/>
              </a:ext>
            </a:extLst>
          </p:cNvPr>
          <p:cNvSpPr txBox="1"/>
          <p:nvPr/>
        </p:nvSpPr>
        <p:spPr>
          <a:xfrm>
            <a:off x="5418557" y="742708"/>
            <a:ext cx="4987922" cy="416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1200"/>
              </a:spcAft>
              <a:buClr>
                <a:srgbClr val="004080"/>
              </a:buClr>
              <a:tabLst>
                <a:tab pos="342900" algn="l"/>
                <a:tab pos="1308100" algn="l"/>
              </a:tabLst>
            </a:pPr>
            <a:r>
              <a:rPr lang="ru-RU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Первая версия в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1995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1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R.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Brun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18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F.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Rademakers</a:t>
            </a:r>
            <a:r>
              <a:rPr lang="ru-RU" altLang="zh-CN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zh-CN" sz="18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Shape 2">
            <a:extLst>
              <a:ext uri="{FF2B5EF4-FFF2-40B4-BE49-F238E27FC236}">
                <a16:creationId xmlns:a16="http://schemas.microsoft.com/office/drawing/2014/main" id="{EEEE7A81-96B4-22FF-E40F-6287B31DA19F}"/>
              </a:ext>
            </a:extLst>
          </p:cNvPr>
          <p:cNvSpPr txBox="1"/>
          <p:nvPr/>
        </p:nvSpPr>
        <p:spPr>
          <a:xfrm>
            <a:off x="5027160" y="6528571"/>
            <a:ext cx="2137680" cy="346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https://root.cern.ch</a:t>
            </a:r>
          </a:p>
        </p:txBody>
      </p:sp>
    </p:spTree>
    <p:extLst>
      <p:ext uri="{BB962C8B-B14F-4D97-AF65-F5344CB8AC3E}">
        <p14:creationId xmlns:p14="http://schemas.microsoft.com/office/powerpoint/2010/main" val="4014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3" grpId="0"/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矩形 128"/>
          <p:cNvSpPr/>
          <p:nvPr/>
        </p:nvSpPr>
        <p:spPr>
          <a:xfrm flipH="1">
            <a:off x="0" y="-6875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19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8" name="直接连接符 27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31" name="直接连接符 30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16"/>
          <p:cNvSpPr txBox="1"/>
          <p:nvPr/>
        </p:nvSpPr>
        <p:spPr>
          <a:xfrm>
            <a:off x="827153" y="642254"/>
            <a:ext cx="334479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Почему </a:t>
            </a:r>
            <a:r>
              <a:rPr lang="en-US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CERN ROOT</a:t>
            </a:r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?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D6B4CC-09AB-59F6-A43F-4A5B3C21A62B}"/>
              </a:ext>
            </a:extLst>
          </p:cNvPr>
          <p:cNvSpPr txBox="1"/>
          <p:nvPr/>
        </p:nvSpPr>
        <p:spPr>
          <a:xfrm>
            <a:off x="1663832" y="1304121"/>
            <a:ext cx="10118591" cy="5432834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  <a:tabLst>
                <a:tab pos="457200" algn="l"/>
                <a:tab pos="736600" algn="l"/>
                <a:tab pos="1308100" algn="l"/>
              </a:tabLst>
            </a:pPr>
            <a:r>
              <a:rPr lang="en-US" altLang="zh-CN" sz="2400" dirty="0">
                <a:solidFill>
                  <a:srgbClr val="3861AA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zh-CN" sz="2400" dirty="0">
                <a:latin typeface="Times New Roman" pitchFamily="18" charset="0"/>
                <a:cs typeface="Times New Roman" pitchFamily="18" charset="0"/>
              </a:rPr>
              <a:t>Открытый проект с исходным кодом (С++), более 100 библиотек</a:t>
            </a:r>
          </a:p>
          <a:p>
            <a:pPr>
              <a:lnSpc>
                <a:spcPct val="130000"/>
              </a:lnSpc>
              <a:spcAft>
                <a:spcPts val="600"/>
              </a:spcAft>
              <a:tabLst>
                <a:tab pos="457200" algn="l"/>
                <a:tab pos="736600" algn="l"/>
                <a:tab pos="1308100" algn="l"/>
              </a:tabLst>
            </a:pPr>
            <a:r>
              <a:rPr lang="en-US" altLang="zh-CN" sz="2400" dirty="0">
                <a:solidFill>
                  <a:srgbClr val="3861AA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Фреймворк для крупной, масштабируемой обработки физических данных</a:t>
            </a:r>
            <a:endParaRPr lang="en-US" altLang="zh-CN" sz="2400" dirty="0"/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457200" algn="l"/>
                <a:tab pos="736600" algn="l"/>
                <a:tab pos="1308100" algn="l"/>
              </a:tabLst>
            </a:pPr>
            <a:r>
              <a:rPr lang="en-US" altLang="zh-CN" sz="2400" dirty="0">
                <a:solidFill>
                  <a:srgbClr val="3861AA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Помимо прочего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2400" dirty="0">
                <a:latin typeface="Times New Roman" pitchFamily="18" charset="0"/>
                <a:cs typeface="Times New Roman" pitchFamily="18" charset="0"/>
              </a:rPr>
              <a:t>предоставляет:</a:t>
            </a:r>
            <a:endParaRPr lang="en-US" altLang="zh-CN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6213">
              <a:lnSpc>
                <a:spcPct val="130000"/>
              </a:lnSpc>
              <a:spcAft>
                <a:spcPts val="0"/>
              </a:spcAft>
              <a:tabLst>
                <a:tab pos="268288" algn="l"/>
                <a:tab pos="457200" algn="l"/>
                <a:tab pos="736600" algn="l"/>
                <a:tab pos="1308100" algn="l"/>
              </a:tabLst>
            </a:pPr>
            <a:r>
              <a:rPr lang="en-US" altLang="zh-CN" sz="2400" dirty="0">
                <a:solidFill>
                  <a:srgbClr val="004F9E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altLang="zh-CN" sz="2400" dirty="0">
                <a:solidFill>
                  <a:srgbClr val="004F9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интерпретатор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Cling</a:t>
            </a:r>
            <a:endParaRPr lang="en-US" altLang="zh-CN" sz="2400" dirty="0"/>
          </a:p>
          <a:p>
            <a:pPr marL="176213">
              <a:lnSpc>
                <a:spcPct val="130000"/>
              </a:lnSpc>
              <a:spcAft>
                <a:spcPts val="0"/>
              </a:spcAft>
              <a:tabLst>
                <a:tab pos="268288" algn="l"/>
                <a:tab pos="457200" algn="l"/>
                <a:tab pos="736600" algn="l"/>
                <a:tab pos="1308100" algn="l"/>
              </a:tabLst>
            </a:pPr>
            <a:r>
              <a:rPr lang="en-US" altLang="zh-CN" sz="2400" dirty="0">
                <a:solidFill>
                  <a:srgbClr val="004F9E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эффективное хранение и доступ к данным, продвинутая система запросов</a:t>
            </a:r>
            <a:endParaRPr lang="en-US" altLang="zh-CN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6213">
              <a:lnSpc>
                <a:spcPct val="130000"/>
              </a:lnSpc>
              <a:spcAft>
                <a:spcPts val="0"/>
              </a:spcAft>
              <a:tabLst>
                <a:tab pos="268288" algn="l"/>
                <a:tab pos="457200" algn="l"/>
                <a:tab pos="736600" algn="l"/>
                <a:tab pos="1308100" algn="l"/>
              </a:tabLst>
            </a:pPr>
            <a:r>
              <a:rPr lang="en-US" altLang="zh-CN" sz="2400" dirty="0">
                <a:solidFill>
                  <a:srgbClr val="004F9E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проработанные инструменты статистического анализа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2400" dirty="0">
                <a:latin typeface="Times New Roman" pitchFamily="18" charset="0"/>
                <a:cs typeface="Times New Roman" pitchFamily="18" charset="0"/>
              </a:rPr>
              <a:t>гистограммы, фитирование данных, минимизация и многовариационный анализ</a:t>
            </a:r>
            <a:endParaRPr lang="en-US" altLang="zh-CN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6213">
              <a:lnSpc>
                <a:spcPct val="130000"/>
              </a:lnSpc>
              <a:spcAft>
                <a:spcPts val="0"/>
              </a:spcAft>
              <a:tabLst>
                <a:tab pos="268288" algn="l"/>
                <a:tab pos="457200" algn="l"/>
                <a:tab pos="736600" algn="l"/>
                <a:tab pos="1308100" algn="l"/>
              </a:tabLst>
            </a:pPr>
            <a:r>
              <a:rPr lang="en-US" altLang="zh-CN" sz="2400" dirty="0">
                <a:solidFill>
                  <a:srgbClr val="004F9E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научная визуализация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2D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24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2400" dirty="0">
                <a:latin typeface="Times New Roman" pitchFamily="18" charset="0"/>
                <a:cs typeface="Times New Roman" pitchFamily="18" charset="0"/>
              </a:rPr>
              <a:t>графика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2400" dirty="0">
                <a:latin typeface="Times New Roman" pitchFamily="18" charset="0"/>
                <a:cs typeface="Times New Roman" pitchFamily="18" charset="0"/>
              </a:rPr>
              <a:t>форматы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Postscript,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PDF,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LateX</a:t>
            </a:r>
            <a:endParaRPr lang="en-US" altLang="zh-CN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6213">
              <a:lnSpc>
                <a:spcPct val="130000"/>
              </a:lnSpc>
              <a:spcAft>
                <a:spcPts val="0"/>
              </a:spcAft>
              <a:tabLst>
                <a:tab pos="268288" algn="l"/>
                <a:tab pos="457200" algn="l"/>
                <a:tab pos="736600" algn="l"/>
                <a:tab pos="1308100" algn="l"/>
              </a:tabLst>
            </a:pPr>
            <a:r>
              <a:rPr lang="en-US" altLang="zh-CN" sz="2400" dirty="0">
                <a:solidFill>
                  <a:srgbClr val="004F9E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 работы с геометрией физической установки эксперимента</a:t>
            </a:r>
            <a:endParaRPr lang="en-US" altLang="zh-CN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6213">
              <a:lnSpc>
                <a:spcPct val="130000"/>
              </a:lnSpc>
              <a:spcAft>
                <a:spcPts val="0"/>
              </a:spcAft>
              <a:tabLst>
                <a:tab pos="268288" algn="l"/>
                <a:tab pos="457200" algn="l"/>
                <a:tab pos="736600" algn="l"/>
                <a:tab pos="1308100" algn="l"/>
              </a:tabLst>
            </a:pPr>
            <a:r>
              <a:rPr lang="en-US" altLang="zh-CN" sz="2400" dirty="0">
                <a:solidFill>
                  <a:srgbClr val="004F9E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инструменты параллелизма 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PROOF,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RDataFrame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неявная параллелизация</a:t>
            </a:r>
            <a:endParaRPr lang="en-US" altLang="zh-CN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6213">
              <a:lnSpc>
                <a:spcPct val="130000"/>
              </a:lnSpc>
              <a:spcAft>
                <a:spcPts val="0"/>
              </a:spcAft>
              <a:tabLst>
                <a:tab pos="268288" algn="l"/>
                <a:tab pos="457200" algn="l"/>
                <a:tab pos="736600" algn="l"/>
                <a:tab pos="1308100" algn="l"/>
              </a:tabLst>
            </a:pPr>
            <a:r>
              <a:rPr lang="en-US" altLang="zh-CN" sz="2400" dirty="0">
                <a:solidFill>
                  <a:srgbClr val="004F9E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pyROOT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как интерфейс программирования на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Python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336622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矩形 128"/>
          <p:cNvSpPr/>
          <p:nvPr/>
        </p:nvSpPr>
        <p:spPr>
          <a:xfrm flipH="1">
            <a:off x="0" y="-6875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19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8" name="直接连接符 27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31" name="直接连接符 30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16"/>
          <p:cNvSpPr txBox="1"/>
          <p:nvPr/>
        </p:nvSpPr>
        <p:spPr>
          <a:xfrm>
            <a:off x="827153" y="642254"/>
            <a:ext cx="31352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Значит всё готово?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4BCD98-474F-BA01-9BEA-48B189D58B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0451" y="895534"/>
            <a:ext cx="5178493" cy="56364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0C3842-AE78-6D9F-3AA0-9379BBB447FA}"/>
              </a:ext>
            </a:extLst>
          </p:cNvPr>
          <p:cNvSpPr txBox="1"/>
          <p:nvPr/>
        </p:nvSpPr>
        <p:spPr>
          <a:xfrm>
            <a:off x="1363597" y="2786199"/>
            <a:ext cx="3808476" cy="1855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-Light"/>
              </a:rPr>
              <a:t>Спустя день после попытки установки и работы с созданным с чистого листа фреймворком крупного эксперимента на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-Light"/>
              </a:rPr>
              <a:t>CERN ROOT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-Light"/>
              </a:rPr>
              <a:t> и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-Light"/>
              </a:rPr>
              <a:t>C++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473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66CEA87-6918-8627-25E6-D5A9258F7213}"/>
              </a:ext>
            </a:extLst>
          </p:cNvPr>
          <p:cNvGrpSpPr/>
          <p:nvPr/>
        </p:nvGrpSpPr>
        <p:grpSpPr>
          <a:xfrm>
            <a:off x="3556747" y="1299305"/>
            <a:ext cx="7615426" cy="1931868"/>
            <a:chOff x="3556747" y="1299305"/>
            <a:chExt cx="7615426" cy="1931868"/>
          </a:xfrm>
        </p:grpSpPr>
        <p:sp>
          <p:nvSpPr>
            <p:cNvPr id="23" name="Скругленная прямоугольная выноска 10">
              <a:extLst>
                <a:ext uri="{FF2B5EF4-FFF2-40B4-BE49-F238E27FC236}">
                  <a16:creationId xmlns:a16="http://schemas.microsoft.com/office/drawing/2014/main" id="{F2A7B66B-5939-F10B-2EDE-4F7027D05B55}"/>
                </a:ext>
              </a:extLst>
            </p:cNvPr>
            <p:cNvSpPr/>
            <p:nvPr/>
          </p:nvSpPr>
          <p:spPr>
            <a:xfrm rot="5400000">
              <a:off x="6632651" y="-1308349"/>
              <a:ext cx="1463618" cy="7615426"/>
            </a:xfrm>
            <a:prstGeom prst="wedgeRoundRectCallout">
              <a:avLst>
                <a:gd name="adj1" fmla="val -55484"/>
                <a:gd name="adj2" fmla="val 18572"/>
                <a:gd name="adj3" fmla="val 16667"/>
              </a:avLst>
            </a:prstGeom>
            <a:gradFill>
              <a:gsLst>
                <a:gs pos="0">
                  <a:srgbClr val="26728A">
                    <a:lumMod val="60000"/>
                    <a:lumOff val="40000"/>
                  </a:srgbClr>
                </a:gs>
                <a:gs pos="74000">
                  <a:srgbClr val="9FCAD3">
                    <a:lumMod val="45000"/>
                    <a:lumOff val="55000"/>
                  </a:srgbClr>
                </a:gs>
                <a:gs pos="83000">
                  <a:srgbClr val="9FCAD3">
                    <a:lumMod val="45000"/>
                    <a:lumOff val="55000"/>
                  </a:srgbClr>
                </a:gs>
                <a:gs pos="100000">
                  <a:srgbClr val="26728A">
                    <a:lumMod val="60000"/>
                    <a:lumOff val="40000"/>
                  </a:srgbClr>
                </a:gs>
              </a:gsLst>
              <a:lin ang="5400000" scaled="1"/>
            </a:gradFill>
            <a:ln w="25400" cap="flat" cmpd="sng" algn="ctr">
              <a:gradFill>
                <a:gsLst>
                  <a:gs pos="0">
                    <a:srgbClr val="9FCAD3">
                      <a:lumMod val="5000"/>
                      <a:lumOff val="95000"/>
                    </a:srgbClr>
                  </a:gs>
                  <a:gs pos="74000">
                    <a:srgbClr val="9FCAD3">
                      <a:lumMod val="45000"/>
                      <a:lumOff val="55000"/>
                    </a:srgbClr>
                  </a:gs>
                  <a:gs pos="83000">
                    <a:srgbClr val="9FCAD3">
                      <a:lumMod val="45000"/>
                      <a:lumOff val="55000"/>
                    </a:srgbClr>
                  </a:gs>
                  <a:gs pos="100000">
                    <a:srgbClr val="9FCAD3">
                      <a:lumMod val="30000"/>
                      <a:lumOff val="70000"/>
                    </a:srgbClr>
                  </a:gs>
                </a:gsLst>
                <a:lin ang="5400000" scaled="1"/>
              </a:gra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C68109B8-361B-68D8-580C-21F34ED77B0A}"/>
                </a:ext>
              </a:extLst>
            </p:cNvPr>
            <p:cNvSpPr/>
            <p:nvPr/>
          </p:nvSpPr>
          <p:spPr>
            <a:xfrm>
              <a:off x="5956126" y="1299305"/>
              <a:ext cx="399133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000000"/>
                  </a:solidFill>
                  <a:cs typeface="Arial" charset="0"/>
                </a:rPr>
                <a:t>должно быть решено программным обеспечением эксперимента</a:t>
              </a:r>
              <a:endParaRPr lang="ru-RU" sz="1600" b="1" dirty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29" name="矩形 128"/>
          <p:cNvSpPr/>
          <p:nvPr/>
        </p:nvSpPr>
        <p:spPr>
          <a:xfrm flipH="1">
            <a:off x="0" y="-6875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19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8" name="直接连接符 27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31" name="直接连接符 30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16"/>
          <p:cNvSpPr txBox="1"/>
          <p:nvPr/>
        </p:nvSpPr>
        <p:spPr>
          <a:xfrm>
            <a:off x="827153" y="642254"/>
            <a:ext cx="38496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Задачи эксперимента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0095D22-983C-4DD5-6A12-0958B6913903}"/>
              </a:ext>
            </a:extLst>
          </p:cNvPr>
          <p:cNvGrpSpPr/>
          <p:nvPr/>
        </p:nvGrpSpPr>
        <p:grpSpPr>
          <a:xfrm>
            <a:off x="1306653" y="1301350"/>
            <a:ext cx="9770178" cy="1713799"/>
            <a:chOff x="1306653" y="1301350"/>
            <a:chExt cx="9770178" cy="1713799"/>
          </a:xfrm>
        </p:grpSpPr>
        <p:sp>
          <p:nvSpPr>
            <p:cNvPr id="24" name="Скругленный прямоугольник 11">
              <a:extLst>
                <a:ext uri="{FF2B5EF4-FFF2-40B4-BE49-F238E27FC236}">
                  <a16:creationId xmlns:a16="http://schemas.microsoft.com/office/drawing/2014/main" id="{1EFBB711-A1A9-54E3-95BE-828453D566BC}"/>
                </a:ext>
              </a:extLst>
            </p:cNvPr>
            <p:cNvSpPr/>
            <p:nvPr/>
          </p:nvSpPr>
          <p:spPr>
            <a:xfrm>
              <a:off x="9558600" y="1924555"/>
              <a:ext cx="1518231" cy="1089314"/>
            </a:xfrm>
            <a:prstGeom prst="roundRect">
              <a:avLst/>
            </a:prstGeom>
            <a:solidFill>
              <a:srgbClr val="FFB625"/>
            </a:solidFill>
            <a:ln w="25400" cap="flat" cmpd="sng" algn="ctr">
              <a:solidFill>
                <a:srgbClr val="FFB625"/>
              </a:solidFill>
              <a:prstDash val="solid"/>
            </a:ln>
            <a:effectLst>
              <a:outerShdw blurRad="50800" dist="50800" dir="5400000" algn="ctr" rotWithShape="0">
                <a:srgbClr val="FFFFFF">
                  <a:lumMod val="5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Анализ</a:t>
              </a:r>
              <a:endPara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как для экспериментальных данных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406691A-B8E9-CDA0-3428-4224C890ABDD}"/>
                </a:ext>
              </a:extLst>
            </p:cNvPr>
            <p:cNvSpPr txBox="1"/>
            <p:nvPr/>
          </p:nvSpPr>
          <p:spPr>
            <a:xfrm>
              <a:off x="2096678" y="1301350"/>
              <a:ext cx="972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cs typeface="Arial" charset="0"/>
                </a:rPr>
                <a:t>UrQMD</a:t>
              </a:r>
            </a:p>
            <a:p>
              <a:r>
                <a:rPr lang="en-US" sz="1200" dirty="0">
                  <a:solidFill>
                    <a:srgbClr val="000000"/>
                  </a:solidFill>
                  <a:cs typeface="Arial" charset="0"/>
                </a:rPr>
                <a:t>LAQGSM</a:t>
              </a:r>
            </a:p>
            <a:p>
              <a:r>
                <a:rPr lang="en-US" sz="1200" dirty="0">
                  <a:solidFill>
                    <a:srgbClr val="000000"/>
                  </a:solidFill>
                  <a:cs typeface="Arial" charset="0"/>
                </a:rPr>
                <a:t>Pythia…</a:t>
              </a:r>
              <a:endParaRPr lang="ru-RU" sz="12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3" name="Скругленный прямоугольник 13">
              <a:extLst>
                <a:ext uri="{FF2B5EF4-FFF2-40B4-BE49-F238E27FC236}">
                  <a16:creationId xmlns:a16="http://schemas.microsoft.com/office/drawing/2014/main" id="{BC115442-4A79-56C2-215F-54FACAF119D5}"/>
                </a:ext>
              </a:extLst>
            </p:cNvPr>
            <p:cNvSpPr/>
            <p:nvPr/>
          </p:nvSpPr>
          <p:spPr>
            <a:xfrm>
              <a:off x="1306653" y="1966511"/>
              <a:ext cx="2172003" cy="1048638"/>
            </a:xfrm>
            <a:prstGeom prst="roundRect">
              <a:avLst/>
            </a:prstGeom>
            <a:solidFill>
              <a:srgbClr val="FF8669"/>
            </a:solidFill>
            <a:ln w="25400" cap="flat" cmpd="sng" algn="ctr">
              <a:solidFill>
                <a:srgbClr val="FF8669"/>
              </a:solidFill>
              <a:prstDash val="solid"/>
            </a:ln>
            <a:effectLst>
              <a:outerShdw blurRad="50800" dist="50800" dir="5400000" algn="ctr" rotWithShape="0">
                <a:srgbClr val="FFFFFF">
                  <a:lumMod val="5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500" b="1" kern="0" dirty="0">
                  <a:solidFill>
                    <a:srgbClr val="FFFFFF"/>
                  </a:solidFill>
                  <a:latin typeface="Arial"/>
                </a:rPr>
                <a:t>Г</a:t>
              </a:r>
              <a:r>
                <a:rPr kumimoji="0" lang="ru-RU" sz="1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енератор</a:t>
              </a:r>
              <a:r>
                <a:rPr kumimoji="0" lang="ru-RU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событий</a:t>
              </a:r>
              <a:endPara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200" kern="0" dirty="0">
                  <a:solidFill>
                    <a:srgbClr val="FFFFFF"/>
                  </a:solidFill>
                  <a:latin typeface="Arial"/>
                </a:rPr>
                <a:t>моделирование </a:t>
              </a:r>
              <a:r>
                <a:rPr lang="ru-RU" sz="1200" kern="0" dirty="0" err="1">
                  <a:solidFill>
                    <a:srgbClr val="FFFFFF"/>
                  </a:solidFill>
                  <a:latin typeface="Arial"/>
                </a:rPr>
                <a:t>физическик</a:t>
              </a:r>
              <a:r>
                <a:rPr lang="ru-RU" sz="1200" kern="0" dirty="0">
                  <a:solidFill>
                    <a:srgbClr val="FFFFFF"/>
                  </a:solidFill>
                  <a:latin typeface="Arial"/>
                </a:rPr>
                <a:t> процессов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</a:t>
              </a: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квантовая механика и вероятности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)</a:t>
              </a:r>
              <a:endPara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72C37FF-9080-74DF-3227-2341946D193C}"/>
                </a:ext>
              </a:extLst>
            </p:cNvPr>
            <p:cNvSpPr txBox="1"/>
            <p:nvPr/>
          </p:nvSpPr>
          <p:spPr>
            <a:xfrm>
              <a:off x="4274603" y="1301605"/>
              <a:ext cx="920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cs typeface="Arial" charset="0"/>
                </a:rPr>
                <a:t>Geant3</a:t>
              </a:r>
            </a:p>
            <a:p>
              <a:r>
                <a:rPr lang="en-US" sz="1200" dirty="0">
                  <a:solidFill>
                    <a:srgbClr val="000000"/>
                  </a:solidFill>
                  <a:cs typeface="Arial" charset="0"/>
                </a:rPr>
                <a:t>Geant4</a:t>
              </a:r>
            </a:p>
            <a:p>
              <a:r>
                <a:rPr lang="en-US" sz="1200" dirty="0">
                  <a:solidFill>
                    <a:srgbClr val="000000"/>
                  </a:solidFill>
                  <a:cs typeface="Arial" charset="0"/>
                </a:rPr>
                <a:t>Fluka…</a:t>
              </a:r>
              <a:endParaRPr lang="ru-RU" sz="12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5" name="Скругленный прямоугольник 15">
              <a:extLst>
                <a:ext uri="{FF2B5EF4-FFF2-40B4-BE49-F238E27FC236}">
                  <a16:creationId xmlns:a16="http://schemas.microsoft.com/office/drawing/2014/main" id="{2DEDB143-FB66-8C4A-3F46-7976E8EE0221}"/>
                </a:ext>
              </a:extLst>
            </p:cNvPr>
            <p:cNvSpPr/>
            <p:nvPr/>
          </p:nvSpPr>
          <p:spPr>
            <a:xfrm>
              <a:off x="3647118" y="1959979"/>
              <a:ext cx="1926461" cy="1045577"/>
            </a:xfrm>
            <a:prstGeom prst="roundRect">
              <a:avLst/>
            </a:prstGeom>
            <a:solidFill>
              <a:srgbClr val="74BA20"/>
            </a:solidFill>
            <a:ln w="25400" cap="flat" cmpd="sng" algn="ctr">
              <a:solidFill>
                <a:srgbClr val="74BA20"/>
              </a:solidFill>
              <a:prstDash val="solid"/>
            </a:ln>
            <a:effectLst>
              <a:outerShdw blurRad="50800" dist="50800" dir="5400000" algn="ctr" rotWithShape="0">
                <a:srgbClr val="FFFFFF">
                  <a:lumMod val="5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Моделирование</a:t>
              </a:r>
              <a:endPara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моделирование взаимодействия со средой и материалами детекторов</a:t>
              </a:r>
            </a:p>
          </p:txBody>
        </p:sp>
        <p:sp>
          <p:nvSpPr>
            <p:cNvPr id="36" name="Скругленный прямоугольник 16">
              <a:extLst>
                <a:ext uri="{FF2B5EF4-FFF2-40B4-BE49-F238E27FC236}">
                  <a16:creationId xmlns:a16="http://schemas.microsoft.com/office/drawing/2014/main" id="{8B5A95E7-269F-95E3-7F43-557340C41E9B}"/>
                </a:ext>
              </a:extLst>
            </p:cNvPr>
            <p:cNvSpPr/>
            <p:nvPr/>
          </p:nvSpPr>
          <p:spPr>
            <a:xfrm>
              <a:off x="5736665" y="1947936"/>
              <a:ext cx="1779462" cy="1057620"/>
            </a:xfrm>
            <a:prstGeom prst="roundRect">
              <a:avLst/>
            </a:prstGeom>
            <a:solidFill>
              <a:srgbClr val="6197D9"/>
            </a:solidFill>
            <a:ln w="25400" cap="flat" cmpd="sng" algn="ctr">
              <a:solidFill>
                <a:srgbClr val="6197D9"/>
              </a:solidFill>
              <a:prstDash val="solid"/>
            </a:ln>
            <a:effectLst>
              <a:outerShdw blurRad="50800" dist="50800" dir="5400000" algn="ctr" rotWithShape="0">
                <a:srgbClr val="FFFFFF">
                  <a:lumMod val="5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Дигитизация</a:t>
              </a:r>
              <a:endPara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перевод взаимодействия с детекторами в кластеры сигналов</a:t>
              </a:r>
            </a:p>
          </p:txBody>
        </p:sp>
        <p:sp>
          <p:nvSpPr>
            <p:cNvPr id="37" name="Скругленный прямоугольник 17">
              <a:extLst>
                <a:ext uri="{FF2B5EF4-FFF2-40B4-BE49-F238E27FC236}">
                  <a16:creationId xmlns:a16="http://schemas.microsoft.com/office/drawing/2014/main" id="{B014CC4C-C0CD-3F75-415C-EC9395FDE6EB}"/>
                </a:ext>
              </a:extLst>
            </p:cNvPr>
            <p:cNvSpPr/>
            <p:nvPr/>
          </p:nvSpPr>
          <p:spPr>
            <a:xfrm>
              <a:off x="7647633" y="1952111"/>
              <a:ext cx="1779461" cy="1053445"/>
            </a:xfrm>
            <a:prstGeom prst="roundRect">
              <a:avLst/>
            </a:prstGeom>
            <a:solidFill>
              <a:srgbClr val="6197D9"/>
            </a:solidFill>
            <a:ln w="25400" cap="flat" cmpd="sng" algn="ctr">
              <a:solidFill>
                <a:srgbClr val="6197D9"/>
              </a:solidFill>
              <a:prstDash val="solid"/>
            </a:ln>
            <a:effectLst>
              <a:outerShdw blurRad="50800" dist="50800" dir="5400000" algn="ctr" rotWithShape="0">
                <a:srgbClr val="FFFFFF">
                  <a:lumMod val="5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Реконструкция</a:t>
              </a:r>
              <a:endPara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как для экспериментальных данных</a:t>
              </a:r>
            </a:p>
          </p:txBody>
        </p:sp>
        <p:sp>
          <p:nvSpPr>
            <p:cNvPr id="38" name="Стрелка вниз 18">
              <a:extLst>
                <a:ext uri="{FF2B5EF4-FFF2-40B4-BE49-F238E27FC236}">
                  <a16:creationId xmlns:a16="http://schemas.microsoft.com/office/drawing/2014/main" id="{89A44FCE-9740-DCF9-A8FC-77F01ED2547D}"/>
                </a:ext>
              </a:extLst>
            </p:cNvPr>
            <p:cNvSpPr/>
            <p:nvPr/>
          </p:nvSpPr>
          <p:spPr>
            <a:xfrm rot="16200000">
              <a:off x="3463044" y="1983395"/>
              <a:ext cx="218948" cy="556005"/>
            </a:xfrm>
            <a:prstGeom prst="downArrow">
              <a:avLst>
                <a:gd name="adj1" fmla="val 50000"/>
                <a:gd name="adj2" fmla="val 108790"/>
              </a:avLst>
            </a:prstGeom>
            <a:solidFill>
              <a:srgbClr val="FFFFFF">
                <a:lumMod val="5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Стрелка вниз 20">
              <a:extLst>
                <a:ext uri="{FF2B5EF4-FFF2-40B4-BE49-F238E27FC236}">
                  <a16:creationId xmlns:a16="http://schemas.microsoft.com/office/drawing/2014/main" id="{5DD155DA-FD47-3494-DD42-209CFCB722BF}"/>
                </a:ext>
              </a:extLst>
            </p:cNvPr>
            <p:cNvSpPr/>
            <p:nvPr/>
          </p:nvSpPr>
          <p:spPr>
            <a:xfrm rot="16200000">
              <a:off x="5556896" y="1983395"/>
              <a:ext cx="218948" cy="556005"/>
            </a:xfrm>
            <a:prstGeom prst="downArrow">
              <a:avLst>
                <a:gd name="adj1" fmla="val 50000"/>
                <a:gd name="adj2" fmla="val 108790"/>
              </a:avLst>
            </a:prstGeom>
            <a:solidFill>
              <a:srgbClr val="FFFFFF">
                <a:lumMod val="5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Стрелка вниз 21">
              <a:extLst>
                <a:ext uri="{FF2B5EF4-FFF2-40B4-BE49-F238E27FC236}">
                  <a16:creationId xmlns:a16="http://schemas.microsoft.com/office/drawing/2014/main" id="{9467890D-323D-F9C3-0FDA-AF267276C9A9}"/>
                </a:ext>
              </a:extLst>
            </p:cNvPr>
            <p:cNvSpPr/>
            <p:nvPr/>
          </p:nvSpPr>
          <p:spPr>
            <a:xfrm rot="16200000">
              <a:off x="7406653" y="1983394"/>
              <a:ext cx="218948" cy="556005"/>
            </a:xfrm>
            <a:prstGeom prst="downArrow">
              <a:avLst>
                <a:gd name="adj1" fmla="val 50000"/>
                <a:gd name="adj2" fmla="val 108790"/>
              </a:avLst>
            </a:prstGeom>
            <a:solidFill>
              <a:srgbClr val="FFFFFF">
                <a:lumMod val="5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Стрелка вниз 22">
              <a:extLst>
                <a:ext uri="{FF2B5EF4-FFF2-40B4-BE49-F238E27FC236}">
                  <a16:creationId xmlns:a16="http://schemas.microsoft.com/office/drawing/2014/main" id="{F6A83FF7-5615-6726-ACEB-91762ACAAF8D}"/>
                </a:ext>
              </a:extLst>
            </p:cNvPr>
            <p:cNvSpPr/>
            <p:nvPr/>
          </p:nvSpPr>
          <p:spPr>
            <a:xfrm rot="16200000">
              <a:off x="9488553" y="1983394"/>
              <a:ext cx="218948" cy="556005"/>
            </a:xfrm>
            <a:prstGeom prst="downArrow">
              <a:avLst>
                <a:gd name="adj1" fmla="val 50000"/>
                <a:gd name="adj2" fmla="val 108790"/>
              </a:avLst>
            </a:prstGeom>
            <a:solidFill>
              <a:srgbClr val="FFFFFF">
                <a:lumMod val="50000"/>
              </a:srgbClr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Молния 41">
              <a:extLst>
                <a:ext uri="{FF2B5EF4-FFF2-40B4-BE49-F238E27FC236}">
                  <a16:creationId xmlns:a16="http://schemas.microsoft.com/office/drawing/2014/main" id="{9AC2556F-7727-B693-7E01-942000E5AEA0}"/>
                </a:ext>
              </a:extLst>
            </p:cNvPr>
            <p:cNvSpPr/>
            <p:nvPr/>
          </p:nvSpPr>
          <p:spPr>
            <a:xfrm>
              <a:off x="2893556" y="1767555"/>
              <a:ext cx="217437" cy="161296"/>
            </a:xfrm>
            <a:prstGeom prst="lightningBolt">
              <a:avLst/>
            </a:prstGeom>
            <a:solidFill>
              <a:srgbClr val="FF8669"/>
            </a:solidFill>
            <a:ln w="25400" cap="flat" cmpd="sng" algn="ctr">
              <a:solidFill>
                <a:srgbClr val="FF8669"/>
              </a:solidFill>
              <a:prstDash val="solid"/>
            </a:ln>
            <a:effectLst>
              <a:outerShdw blurRad="50800" dist="50800" dir="5400000" algn="ctr" rotWithShape="0">
                <a:srgbClr val="FFFFFF">
                  <a:lumMod val="5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Молния 42">
              <a:extLst>
                <a:ext uri="{FF2B5EF4-FFF2-40B4-BE49-F238E27FC236}">
                  <a16:creationId xmlns:a16="http://schemas.microsoft.com/office/drawing/2014/main" id="{A5A40090-347F-CAC5-04F4-9540ECFF5997}"/>
                </a:ext>
              </a:extLst>
            </p:cNvPr>
            <p:cNvSpPr/>
            <p:nvPr/>
          </p:nvSpPr>
          <p:spPr>
            <a:xfrm>
              <a:off x="5013136" y="1765903"/>
              <a:ext cx="260556" cy="128502"/>
            </a:xfrm>
            <a:prstGeom prst="lightningBolt">
              <a:avLst/>
            </a:prstGeom>
            <a:solidFill>
              <a:srgbClr val="74BA20"/>
            </a:solidFill>
            <a:ln w="25400" cap="flat" cmpd="sng" algn="ctr">
              <a:solidFill>
                <a:srgbClr val="ABE565"/>
              </a:solidFill>
              <a:prstDash val="solid"/>
            </a:ln>
            <a:effectLst>
              <a:outerShdw blurRad="50800" dist="50800" dir="5400000" algn="ctr" rotWithShape="0">
                <a:srgbClr val="FFFFFF">
                  <a:lumMod val="5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4" name="Text Box 2">
            <a:extLst>
              <a:ext uri="{FF2B5EF4-FFF2-40B4-BE49-F238E27FC236}">
                <a16:creationId xmlns:a16="http://schemas.microsoft.com/office/drawing/2014/main" id="{B00AD0C6-054D-21B0-6BF9-3B0496F6D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7447" y="3199632"/>
            <a:ext cx="2992318" cy="356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417513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marL="417513" marR="0" lvl="0" indent="-215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E565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Интересующее взаимодействие</a:t>
            </a: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ABE565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Геометрия системы</a:t>
            </a:r>
            <a:endParaRPr kumimoji="0" lang="en-US" alt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ABE565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Используемые материалы</a:t>
            </a:r>
            <a:endParaRPr kumimoji="0" lang="en-US" alt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ABE565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lang="ru-RU" altLang="ru-RU" sz="1200" kern="0" dirty="0"/>
              <a:t> Целевые частицы</a:t>
            </a:r>
            <a:endParaRPr kumimoji="0" lang="en-US" alt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ABE565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Генерация тестовых событий столкновения частиц</a:t>
            </a:r>
            <a:endParaRPr kumimoji="0" lang="en-US" alt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ABE565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Взаимодействие частиц со средой и магнитным полем</a:t>
            </a:r>
            <a:endParaRPr kumimoji="0" lang="en-US" alt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ABE565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Отклики в детекторах</a:t>
            </a:r>
            <a:endParaRPr kumimoji="0" lang="en-US" alt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ABE565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Запись энергии и треков</a:t>
            </a:r>
            <a:endParaRPr kumimoji="0" lang="en-US" alt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ABE565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Анализ полного моделирования с требуемой детализацией</a:t>
            </a:r>
            <a:endParaRPr kumimoji="0" lang="en-US" alt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ABE565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Визуализация детекторных систем и треков частиц</a:t>
            </a:r>
            <a:endParaRPr kumimoji="0" lang="en-US" alt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5" name="Text Box 2">
            <a:extLst>
              <a:ext uri="{FF2B5EF4-FFF2-40B4-BE49-F238E27FC236}">
                <a16:creationId xmlns:a16="http://schemas.microsoft.com/office/drawing/2014/main" id="{DAA97598-8C81-3DE7-194D-54EA045B1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4313" y="3204711"/>
            <a:ext cx="2808311" cy="355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417513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6197D9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lang="ru-RU" altLang="ru-RU" sz="1200" kern="0" dirty="0"/>
              <a:t>Формирование кластеров</a:t>
            </a:r>
            <a:endParaRPr kumimoji="0" lang="en-US" alt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6197D9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Реконструкция хитов в детекторах установки</a:t>
            </a:r>
            <a:endParaRPr kumimoji="0" lang="en-US" alt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6197D9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Реконструкция треков</a:t>
            </a:r>
            <a:endParaRPr kumimoji="0" lang="en-US" alt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6197D9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Поиск трек-кандидатов в главном </a:t>
            </a:r>
            <a:r>
              <a:rPr kumimoji="0" lang="ru-RU" altLang="ru-RU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трекере</a:t>
            </a:r>
            <a:endParaRPr kumimoji="0" lang="en-US" alt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6197D9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Прокладка треков с помощью Кальман фильтра</a:t>
            </a:r>
            <a:endParaRPr kumimoji="0" lang="en-US" alt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6197D9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lang="ru-RU" altLang="ru-RU" sz="1200" kern="0" dirty="0"/>
              <a:t>Сопоставление треков с другими детекторами</a:t>
            </a:r>
            <a:endParaRPr kumimoji="0" lang="en-US" alt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6197D9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Поиск вершины взаимодействия</a:t>
            </a:r>
            <a:endParaRPr kumimoji="0" lang="en-US" alt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6197D9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Идентификация частиц</a:t>
            </a:r>
            <a:endParaRPr kumimoji="0" lang="en-US" alt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6" name="Text Box 2">
            <a:extLst>
              <a:ext uri="{FF2B5EF4-FFF2-40B4-BE49-F238E27FC236}">
                <a16:creationId xmlns:a16="http://schemas.microsoft.com/office/drawing/2014/main" id="{C9637059-4692-6BA4-B54B-1E93A30BC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9884" y="3144913"/>
            <a:ext cx="2808311" cy="3600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417513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FFCC66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Фазы вещества КХД при высокой барионной плотности</a:t>
            </a:r>
            <a:endParaRPr kumimoji="0" lang="en-US" alt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FFCC66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Гидродинамические и адронные наблюдаемые</a:t>
            </a:r>
            <a:endParaRPr kumimoji="0" lang="en-US" alt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FFCC66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Фемтоскопия, корреляции и флуктуация</a:t>
            </a:r>
            <a:endParaRPr kumimoji="0" lang="en-US" alt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FFCC66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Локальное нарушение</a:t>
            </a: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P </a:t>
            </a: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и</a:t>
            </a: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CP </a:t>
            </a: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четности в горячей материи</a:t>
            </a:r>
            <a:endParaRPr kumimoji="0" lang="en-US" alt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FFCC66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Кумулятивные процессы</a:t>
            </a:r>
            <a:endParaRPr kumimoji="0" lang="en-US" alt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FFCC66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Поляризационные эффекты и физика спина</a:t>
            </a:r>
            <a:endParaRPr kumimoji="0" lang="en-US" alt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FFCC66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lang="ru-RU" altLang="ru-RU" sz="1200" kern="0" dirty="0"/>
              <a:t>Рождение</a:t>
            </a: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гиперядер в столкновении тяжелых ионов</a:t>
            </a:r>
            <a:endParaRPr kumimoji="0" lang="en-US" alt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  <a:p>
            <a:pPr marL="417513" marR="0" lvl="0" indent="-215900" defTabSz="914400" eaLnBrk="1" fontAlgn="auto" latinLnBrk="0" hangingPunct="1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Clr>
                <a:srgbClr val="FFCC66"/>
              </a:buClr>
              <a:buSzPct val="125000"/>
              <a:buFont typeface="Wingdings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и многое много другое</a:t>
            </a: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…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11B4D41D-ED07-1C3C-2C9B-6390C3FA7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53" y="4355943"/>
            <a:ext cx="1804340" cy="120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5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9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85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45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44" grpId="0"/>
      <p:bldP spid="45" grpId="0"/>
      <p:bldP spid="4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矩形 128"/>
          <p:cNvSpPr/>
          <p:nvPr/>
        </p:nvSpPr>
        <p:spPr>
          <a:xfrm flipH="1">
            <a:off x="0" y="-6875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19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8" name="直接连接符 27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31" name="直接连接符 30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16"/>
          <p:cNvSpPr txBox="1"/>
          <p:nvPr/>
        </p:nvSpPr>
        <p:spPr>
          <a:xfrm>
            <a:off x="827152" y="642254"/>
            <a:ext cx="39734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Большие Данные в ФВЭ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4EE20D3-199D-7AEB-1378-1B516A1F7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9240" y="1294596"/>
            <a:ext cx="10793202" cy="555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2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矩形 128"/>
          <p:cNvSpPr/>
          <p:nvPr/>
        </p:nvSpPr>
        <p:spPr>
          <a:xfrm flipH="1">
            <a:off x="0" y="-6875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19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j-lt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A89984-6E88-1BA2-780B-3B6A153862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11" r="4489"/>
          <a:stretch/>
        </p:blipFill>
        <p:spPr>
          <a:xfrm>
            <a:off x="5686786" y="304413"/>
            <a:ext cx="6120000" cy="4206751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8" name="直接连接符 27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31" name="直接连接符 30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16"/>
          <p:cNvSpPr txBox="1"/>
          <p:nvPr/>
        </p:nvSpPr>
        <p:spPr>
          <a:xfrm>
            <a:off x="827152" y="642254"/>
            <a:ext cx="44744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Экосистема </a:t>
            </a:r>
            <a:r>
              <a:rPr lang="en-US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Python </a:t>
            </a:r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в ФВЭ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688609-053F-25CD-6A75-1E57D1EF11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643"/>
          <a:stretch/>
        </p:blipFill>
        <p:spPr>
          <a:xfrm>
            <a:off x="2179922" y="4562922"/>
            <a:ext cx="7832155" cy="2312644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792477C0-8273-F56A-2266-51D77EB103F5}"/>
              </a:ext>
            </a:extLst>
          </p:cNvPr>
          <p:cNvGrpSpPr/>
          <p:nvPr/>
        </p:nvGrpSpPr>
        <p:grpSpPr>
          <a:xfrm>
            <a:off x="539507" y="1608604"/>
            <a:ext cx="4474422" cy="2826195"/>
            <a:chOff x="384459" y="1672147"/>
            <a:chExt cx="4917113" cy="2799562"/>
          </a:xfrm>
        </p:grpSpPr>
        <p:sp>
          <p:nvSpPr>
            <p:cNvPr id="13" name="object 221">
              <a:extLst>
                <a:ext uri="{FF2B5EF4-FFF2-40B4-BE49-F238E27FC236}">
                  <a16:creationId xmlns:a16="http://schemas.microsoft.com/office/drawing/2014/main" id="{17AD33BF-3E2E-786D-AEC6-7143AA05C924}"/>
                </a:ext>
              </a:extLst>
            </p:cNvPr>
            <p:cNvSpPr/>
            <p:nvPr/>
          </p:nvSpPr>
          <p:spPr>
            <a:xfrm>
              <a:off x="614531" y="1793025"/>
              <a:ext cx="4560041" cy="241606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object 222">
              <a:extLst>
                <a:ext uri="{FF2B5EF4-FFF2-40B4-BE49-F238E27FC236}">
                  <a16:creationId xmlns:a16="http://schemas.microsoft.com/office/drawing/2014/main" id="{4E307848-8C45-7238-9725-4A14A6619145}"/>
                </a:ext>
              </a:extLst>
            </p:cNvPr>
            <p:cNvSpPr/>
            <p:nvPr/>
          </p:nvSpPr>
          <p:spPr>
            <a:xfrm>
              <a:off x="384459" y="1672147"/>
              <a:ext cx="4917113" cy="279956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object 224">
              <a:extLst>
                <a:ext uri="{FF2B5EF4-FFF2-40B4-BE49-F238E27FC236}">
                  <a16:creationId xmlns:a16="http://schemas.microsoft.com/office/drawing/2014/main" id="{A20140C1-5CD3-1C16-5D92-64AEF42F6043}"/>
                </a:ext>
              </a:extLst>
            </p:cNvPr>
            <p:cNvSpPr txBox="1"/>
            <p:nvPr/>
          </p:nvSpPr>
          <p:spPr>
            <a:xfrm>
              <a:off x="2764515" y="2098233"/>
              <a:ext cx="2136775" cy="22611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ru-RU" sz="1400" dirty="0">
                  <a:uFill>
                    <a:solidFill>
                      <a:srgbClr val="53585F"/>
                    </a:solidFill>
                  </a:uFill>
                  <a:latin typeface="Gill Sans MT"/>
                  <a:cs typeface="Gill Sans MT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2021 Исследование </a:t>
              </a:r>
              <a:r>
                <a:rPr sz="1400" dirty="0">
                  <a:uFill>
                    <a:solidFill>
                      <a:srgbClr val="53585F"/>
                    </a:solidFill>
                  </a:uFill>
                  <a:latin typeface="Gill Sans MT"/>
                  <a:cs typeface="Gill Sans MT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EIC</a:t>
              </a:r>
              <a:endParaRPr sz="1400" dirty="0">
                <a:latin typeface="Gill Sans MT"/>
                <a:cs typeface="Gill Sans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623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组合 53"/>
          <p:cNvGrpSpPr/>
          <p:nvPr/>
        </p:nvGrpSpPr>
        <p:grpSpPr>
          <a:xfrm>
            <a:off x="659186" y="4836067"/>
            <a:ext cx="2687462" cy="1829636"/>
            <a:chOff x="505532" y="4308601"/>
            <a:chExt cx="2687462" cy="1829636"/>
          </a:xfrm>
        </p:grpSpPr>
        <p:sp>
          <p:nvSpPr>
            <p:cNvPr id="126" name="文本框 40">
              <a:hlinkClick r:id="rId2"/>
            </p:cNvPr>
            <p:cNvSpPr>
              <a:spLocks noChangeArrowheads="1"/>
            </p:cNvSpPr>
            <p:nvPr/>
          </p:nvSpPr>
          <p:spPr bwMode="auto">
            <a:xfrm>
              <a:off x="575605" y="4726504"/>
              <a:ext cx="2482273" cy="1411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明黑" panose="020B0300000000000000" pitchFamily="34" charset="-122"/>
                  <a:sym typeface="微软雅黑" panose="020B0503020204020204" pitchFamily="34" charset="-122"/>
                </a:rPr>
                <a:t>Информационно-вычислительная</a:t>
              </a:r>
            </a:p>
            <a:p>
              <a:pPr algn="ctr">
                <a:lnSpc>
                  <a:spcPct val="110000"/>
                </a:lnSpc>
              </a:pP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明黑" panose="020B0300000000000000" pitchFamily="34" charset="-122"/>
                  <a:sym typeface="微软雅黑" panose="020B0503020204020204" pitchFamily="34" charset="-122"/>
                </a:rPr>
                <a:t>инфраструктура ЛИТ им. М. Г.  Мещерякова</a:t>
              </a:r>
            </a:p>
            <a:p>
              <a:pPr algn="ctr">
                <a:lnSpc>
                  <a:spcPct val="110000"/>
                </a:lnSpc>
                <a:spcBef>
                  <a:spcPts val="1200"/>
                </a:spcBef>
              </a:pP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明黑" panose="020B0300000000000000" pitchFamily="34" charset="-122"/>
                  <a:sym typeface="微软雅黑" panose="020B0503020204020204" pitchFamily="34" charset="-122"/>
                </a:rPr>
                <a:t>9 июня 2022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明黑" panose="020B0300000000000000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27" name="矩形 126"/>
            <p:cNvSpPr/>
            <p:nvPr/>
          </p:nvSpPr>
          <p:spPr>
            <a:xfrm flipH="1">
              <a:off x="505532" y="4308601"/>
              <a:ext cx="2687462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ru-RU" altLang="zh-CN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  <a:sym typeface="微软雅黑" panose="020B0503020204020204" pitchFamily="34" charset="-122"/>
                </a:rPr>
                <a:t>Никита Балашов</a:t>
              </a:r>
              <a:endParaRPr lang="zh-CN" altLang="en-US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明黑" panose="020B0300000000000000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58" name="图片 57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048" y="1930855"/>
            <a:ext cx="2922693" cy="2943312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文本框 16"/>
          <p:cNvSpPr txBox="1"/>
          <p:nvPr/>
        </p:nvSpPr>
        <p:spPr>
          <a:xfrm>
            <a:off x="827152" y="642254"/>
            <a:ext cx="22992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Корреляция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grpSp>
        <p:nvGrpSpPr>
          <p:cNvPr id="4" name="组合 53">
            <a:extLst>
              <a:ext uri="{FF2B5EF4-FFF2-40B4-BE49-F238E27FC236}">
                <a16:creationId xmlns:a16="http://schemas.microsoft.com/office/drawing/2014/main" id="{8DAA4E5D-D702-2BFA-CDDB-2B158498D893}"/>
              </a:ext>
            </a:extLst>
          </p:cNvPr>
          <p:cNvGrpSpPr/>
          <p:nvPr/>
        </p:nvGrpSpPr>
        <p:grpSpPr>
          <a:xfrm>
            <a:off x="4479340" y="4819007"/>
            <a:ext cx="3067225" cy="1832630"/>
            <a:chOff x="315650" y="4308601"/>
            <a:chExt cx="3067225" cy="1832630"/>
          </a:xfrm>
        </p:grpSpPr>
        <p:sp>
          <p:nvSpPr>
            <p:cNvPr id="5" name="文本框 40">
              <a:hlinkClick r:id="rId4"/>
              <a:extLst>
                <a:ext uri="{FF2B5EF4-FFF2-40B4-BE49-F238E27FC236}">
                  <a16:creationId xmlns:a16="http://schemas.microsoft.com/office/drawing/2014/main" id="{B53D73D3-5C70-890E-33B1-7CC5937288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650" y="4729498"/>
              <a:ext cx="3067225" cy="1411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明黑" panose="020B0300000000000000" pitchFamily="34" charset="-122"/>
                  <a:sym typeface="微软雅黑" panose="020B0503020204020204" pitchFamily="34" charset="-122"/>
                </a:rPr>
                <a:t>Мониторинг физического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明黑" panose="020B0300000000000000" pitchFamily="34" charset="-122"/>
                  <a:sym typeface="微软雅黑" panose="020B0503020204020204" pitchFamily="34" charset="-122"/>
                </a:rPr>
                <a:t> </a:t>
              </a: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明黑" panose="020B0300000000000000" pitchFamily="34" charset="-122"/>
                  <a:sym typeface="微软雅黑" panose="020B0503020204020204" pitchFamily="34" charset="-122"/>
                </a:rPr>
                <a:t>эксперимента: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明黑" panose="020B0300000000000000" pitchFamily="34" charset="-122"/>
                  <a:sym typeface="微软雅黑" panose="020B0503020204020204" pitchFamily="34" charset="-122"/>
                </a:rPr>
                <a:t> </a:t>
              </a: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明黑" panose="020B0300000000000000" pitchFamily="34" charset="-122"/>
                  <a:sym typeface="微软雅黑" panose="020B0503020204020204" pitchFamily="34" charset="-122"/>
                </a:rPr>
                <a:t>как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明黑" panose="020B0300000000000000" pitchFamily="34" charset="-122"/>
                  <a:sym typeface="微软雅黑" panose="020B0503020204020204" pitchFamily="34" charset="-122"/>
                </a:rPr>
                <a:t> </a:t>
              </a: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明黑" panose="020B0300000000000000" pitchFamily="34" charset="-122"/>
                  <a:sym typeface="微软雅黑" panose="020B0503020204020204" pitchFamily="34" charset="-122"/>
                </a:rPr>
                <a:t>автоматизировать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明黑" panose="020B0300000000000000" pitchFamily="34" charset="-122"/>
                  <a:sym typeface="微软雅黑" panose="020B0503020204020204" pitchFamily="34" charset="-122"/>
                </a:rPr>
                <a:t> </a:t>
              </a: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明黑" panose="020B0300000000000000" pitchFamily="34" charset="-122"/>
                  <a:sym typeface="微软雅黑" panose="020B0503020204020204" pitchFamily="34" charset="-122"/>
                </a:rPr>
                <a:t>свою работу и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明黑" panose="020B0300000000000000" pitchFamily="34" charset="-122"/>
                  <a:sym typeface="微软雅黑" panose="020B0503020204020204" pitchFamily="34" charset="-122"/>
                </a:rPr>
                <a:t> </a:t>
              </a: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明黑" panose="020B0300000000000000" pitchFamily="34" charset="-122"/>
                  <a:sym typeface="微软雅黑" panose="020B0503020204020204" pitchFamily="34" charset="-122"/>
                </a:rPr>
                <a:t>начать спать по ночам</a:t>
              </a:r>
            </a:p>
            <a:p>
              <a:pPr algn="ctr">
                <a:lnSpc>
                  <a:spcPct val="110000"/>
                </a:lnSpc>
                <a:spcBef>
                  <a:spcPts val="1200"/>
                </a:spcBef>
              </a:pP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明黑" panose="020B0300000000000000" pitchFamily="34" charset="-122"/>
                  <a:sym typeface="微软雅黑" panose="020B0503020204020204" pitchFamily="34" charset="-122"/>
                </a:rPr>
                <a:t>23 июня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明黑" panose="020B0300000000000000" pitchFamily="34" charset="-122"/>
                  <a:sym typeface="微软雅黑" panose="020B0503020204020204" pitchFamily="34" charset="-122"/>
                </a:rPr>
                <a:t> </a:t>
              </a: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明黑" panose="020B0300000000000000" pitchFamily="34" charset="-122"/>
                  <a:sym typeface="微软雅黑" panose="020B0503020204020204" pitchFamily="34" charset="-122"/>
                </a:rPr>
                <a:t>2022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明黑" panose="020B0300000000000000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6" name="矩形 126">
              <a:extLst>
                <a:ext uri="{FF2B5EF4-FFF2-40B4-BE49-F238E27FC236}">
                  <a16:creationId xmlns:a16="http://schemas.microsoft.com/office/drawing/2014/main" id="{73D8C52B-D8D7-28FF-0F74-16E1BB1F1D3C}"/>
                </a:ext>
              </a:extLst>
            </p:cNvPr>
            <p:cNvSpPr/>
            <p:nvPr/>
          </p:nvSpPr>
          <p:spPr>
            <a:xfrm flipH="1">
              <a:off x="505532" y="4308601"/>
              <a:ext cx="2687462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ru-RU" altLang="zh-CN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  <a:sym typeface="微软雅黑" panose="020B0503020204020204" pitchFamily="34" charset="-122"/>
                </a:rPr>
                <a:t>Дмитрий Егоров</a:t>
              </a:r>
              <a:endParaRPr lang="zh-CN" altLang="en-US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明黑" panose="020B0300000000000000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7" name="图片 57">
            <a:hlinkClick r:id="rId4"/>
            <a:extLst>
              <a:ext uri="{FF2B5EF4-FFF2-40B4-BE49-F238E27FC236}">
                <a16:creationId xmlns:a16="http://schemas.microsoft.com/office/drawing/2014/main" id="{20FD6C21-D98F-0E1A-2E28-2E6565E9B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4988" y="2038993"/>
            <a:ext cx="2515927" cy="26256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组合 53">
            <a:extLst>
              <a:ext uri="{FF2B5EF4-FFF2-40B4-BE49-F238E27FC236}">
                <a16:creationId xmlns:a16="http://schemas.microsoft.com/office/drawing/2014/main" id="{A70AFF92-3AE8-EAA4-D73A-96EA2A3CF674}"/>
              </a:ext>
            </a:extLst>
          </p:cNvPr>
          <p:cNvGrpSpPr/>
          <p:nvPr/>
        </p:nvGrpSpPr>
        <p:grpSpPr>
          <a:xfrm>
            <a:off x="8214401" y="4816013"/>
            <a:ext cx="3067225" cy="1832630"/>
            <a:chOff x="315650" y="4308601"/>
            <a:chExt cx="3067225" cy="1832630"/>
          </a:xfrm>
        </p:grpSpPr>
        <p:sp>
          <p:nvSpPr>
            <p:cNvPr id="9" name="文本框 40">
              <a:hlinkClick r:id="rId6"/>
              <a:extLst>
                <a:ext uri="{FF2B5EF4-FFF2-40B4-BE49-F238E27FC236}">
                  <a16:creationId xmlns:a16="http://schemas.microsoft.com/office/drawing/2014/main" id="{090AC70C-0C96-36DD-21C1-85D329B936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650" y="4729498"/>
              <a:ext cx="3067225" cy="1411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明黑" panose="020B0300000000000000" pitchFamily="34" charset="-122"/>
                  <a:sym typeface="微软雅黑" panose="020B0503020204020204" pitchFamily="34" charset="-122"/>
                </a:rPr>
                <a:t>Роль компьютинга в научных исследованиях</a:t>
              </a:r>
              <a:endPara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明黑" panose="020B0300000000000000" pitchFamily="34" charset="-122"/>
                <a:sym typeface="微软雅黑" panose="020B0503020204020204" pitchFamily="34" charset="-122"/>
              </a:endParaRPr>
            </a:p>
            <a:p>
              <a:pPr algn="ctr">
                <a:lnSpc>
                  <a:spcPct val="110000"/>
                </a:lnSpc>
              </a:pPr>
              <a:endPara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明黑" panose="020B0300000000000000" pitchFamily="34" charset="-122"/>
                <a:sym typeface="微软雅黑" panose="020B0503020204020204" pitchFamily="34" charset="-122"/>
              </a:endParaRPr>
            </a:p>
            <a:p>
              <a:pPr algn="ctr">
                <a:lnSpc>
                  <a:spcPct val="110000"/>
                </a:lnSpc>
              </a:pPr>
              <a:endPara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明黑" panose="020B0300000000000000" pitchFamily="34" charset="-122"/>
                <a:sym typeface="微软雅黑" panose="020B0503020204020204" pitchFamily="34" charset="-122"/>
              </a:endParaRPr>
            </a:p>
            <a:p>
              <a:pPr algn="ctr">
                <a:lnSpc>
                  <a:spcPct val="110000"/>
                </a:lnSpc>
                <a:spcBef>
                  <a:spcPts val="1200"/>
                </a:spcBef>
              </a:pP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明黑" panose="020B0300000000000000" pitchFamily="34" charset="-122"/>
                  <a:sym typeface="微软雅黑" panose="020B0503020204020204" pitchFamily="34" charset="-122"/>
                </a:rPr>
                <a:t>2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明黑" panose="020B0300000000000000" pitchFamily="34" charset="-122"/>
                  <a:sym typeface="微软雅黑" panose="020B0503020204020204" pitchFamily="34" charset="-122"/>
                </a:rPr>
                <a:t>2</a:t>
              </a: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明黑" panose="020B0300000000000000" pitchFamily="34" charset="-122"/>
                  <a:sym typeface="微软雅黑" panose="020B0503020204020204" pitchFamily="34" charset="-122"/>
                </a:rPr>
                <a:t> сентября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明黑" panose="020B0300000000000000" pitchFamily="34" charset="-122"/>
                  <a:sym typeface="微软雅黑" panose="020B0503020204020204" pitchFamily="34" charset="-122"/>
                </a:rPr>
                <a:t> </a:t>
              </a: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明黑" panose="020B0300000000000000" pitchFamily="34" charset="-122"/>
                  <a:sym typeface="微软雅黑" panose="020B0503020204020204" pitchFamily="34" charset="-122"/>
                </a:rPr>
                <a:t>2022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明黑" panose="020B0300000000000000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0" name="矩形 126">
              <a:extLst>
                <a:ext uri="{FF2B5EF4-FFF2-40B4-BE49-F238E27FC236}">
                  <a16:creationId xmlns:a16="http://schemas.microsoft.com/office/drawing/2014/main" id="{0B719D45-C956-B28F-CAA0-AC17A3A399DE}"/>
                </a:ext>
              </a:extLst>
            </p:cNvPr>
            <p:cNvSpPr/>
            <p:nvPr/>
          </p:nvSpPr>
          <p:spPr>
            <a:xfrm flipH="1">
              <a:off x="505532" y="4308601"/>
              <a:ext cx="2786881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ru-RU" altLang="zh-CN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  <a:sym typeface="微软雅黑" panose="020B0503020204020204" pitchFamily="34" charset="-122"/>
                </a:rPr>
                <a:t>Игорь Пелеванюк</a:t>
              </a:r>
            </a:p>
          </p:txBody>
        </p:sp>
      </p:grpSp>
      <p:pic>
        <p:nvPicPr>
          <p:cNvPr id="11" name="图片 57">
            <a:hlinkClick r:id="rId6"/>
            <a:extLst>
              <a:ext uri="{FF2B5EF4-FFF2-40B4-BE49-F238E27FC236}">
                <a16:creationId xmlns:a16="http://schemas.microsoft.com/office/drawing/2014/main" id="{B8AE9C42-329C-2344-3F86-F142295434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4" b="-307"/>
          <a:stretch/>
        </p:blipFill>
        <p:spPr>
          <a:xfrm>
            <a:off x="8490049" y="2038993"/>
            <a:ext cx="2515927" cy="26410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862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6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500282" y="323286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1508409" y="347953"/>
            <a:ext cx="2381" cy="1139268"/>
            <a:chOff x="1984580" y="1638048"/>
            <a:chExt cx="2381" cy="1139268"/>
          </a:xfrm>
        </p:grpSpPr>
        <p:cxnSp>
          <p:nvCxnSpPr>
            <p:cNvPr id="7" name="直接连接符 6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/>
          <p:cNvGrpSpPr/>
          <p:nvPr/>
        </p:nvGrpSpPr>
        <p:grpSpPr>
          <a:xfrm>
            <a:off x="502664" y="320635"/>
            <a:ext cx="1008000" cy="1166586"/>
            <a:chOff x="978835" y="1610730"/>
            <a:chExt cx="1008000" cy="1166586"/>
          </a:xfrm>
        </p:grpSpPr>
        <p:cxnSp>
          <p:nvCxnSpPr>
            <p:cNvPr id="9" name="直接连接符 8"/>
            <p:cNvCxnSpPr/>
            <p:nvPr/>
          </p:nvCxnSpPr>
          <p:spPr>
            <a:xfrm flipH="1">
              <a:off x="978835" y="1610730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H="1">
              <a:off x="978835" y="2777316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平行四边形 21"/>
          <p:cNvSpPr/>
          <p:nvPr/>
        </p:nvSpPr>
        <p:spPr>
          <a:xfrm flipH="1">
            <a:off x="8687082" y="3996797"/>
            <a:ext cx="3596707" cy="2873994"/>
          </a:xfrm>
          <a:prstGeom prst="parallelogram">
            <a:avLst>
              <a:gd name="adj" fmla="val 67955"/>
            </a:avLst>
          </a:prstGeom>
          <a:gradFill>
            <a:gsLst>
              <a:gs pos="100000">
                <a:srgbClr val="0863B5"/>
              </a:gs>
              <a:gs pos="0">
                <a:srgbClr val="004A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24" name="平行四边形 23"/>
          <p:cNvSpPr/>
          <p:nvPr/>
        </p:nvSpPr>
        <p:spPr>
          <a:xfrm flipH="1">
            <a:off x="3217544" y="0"/>
            <a:ext cx="5280737" cy="6875064"/>
          </a:xfrm>
          <a:prstGeom prst="parallelogram">
            <a:avLst>
              <a:gd name="adj" fmla="val 70371"/>
            </a:avLst>
          </a:prstGeom>
          <a:gradFill>
            <a:gsLst>
              <a:gs pos="100000">
                <a:srgbClr val="0863B5"/>
              </a:gs>
              <a:gs pos="0">
                <a:srgbClr val="004A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27" name="平行四边形 26"/>
          <p:cNvSpPr/>
          <p:nvPr/>
        </p:nvSpPr>
        <p:spPr>
          <a:xfrm>
            <a:off x="6940627" y="3996797"/>
            <a:ext cx="3403656" cy="2861203"/>
          </a:xfrm>
          <a:prstGeom prst="parallelogram">
            <a:avLst>
              <a:gd name="adj" fmla="val 58051"/>
            </a:avLst>
          </a:prstGeom>
          <a:gradFill>
            <a:gsLst>
              <a:gs pos="0">
                <a:srgbClr val="0863B5"/>
              </a:gs>
              <a:gs pos="100000">
                <a:srgbClr val="004A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460248" y="779335"/>
            <a:ext cx="4416594" cy="707886"/>
            <a:chOff x="6113165" y="621640"/>
            <a:chExt cx="4416594" cy="707886"/>
          </a:xfrm>
        </p:grpSpPr>
        <p:sp>
          <p:nvSpPr>
            <p:cNvPr id="28" name="文本框 27"/>
            <p:cNvSpPr txBox="1"/>
            <p:nvPr/>
          </p:nvSpPr>
          <p:spPr>
            <a:xfrm>
              <a:off x="6113165" y="621640"/>
              <a:ext cx="44165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altLang="zh-CN" sz="2000" b="1" spc="300" dirty="0">
                  <a:solidFill>
                    <a:srgbClr val="089CEF"/>
                  </a:solidFill>
                  <a:latin typeface="+mj-lt"/>
                  <a:ea typeface="方正正中黑简体" panose="02000000000000000000" pitchFamily="2" charset="-122"/>
                </a:rPr>
                <a:t>Базовые фреймворки для</a:t>
              </a:r>
            </a:p>
            <a:p>
              <a:r>
                <a:rPr lang="ru-RU" altLang="zh-CN" sz="2000" b="1" spc="300" dirty="0">
                  <a:solidFill>
                    <a:srgbClr val="089CEF"/>
                  </a:solidFill>
                  <a:latin typeface="+mj-lt"/>
                  <a:ea typeface="方正正中黑简体" panose="02000000000000000000" pitchFamily="2" charset="-122"/>
                </a:rPr>
                <a:t>обработки данных ФВЭ</a:t>
              </a:r>
              <a:endParaRPr lang="zh-CN" altLang="en-US" sz="2000" b="1" spc="300" baseline="30000" dirty="0">
                <a:solidFill>
                  <a:srgbClr val="089CEF"/>
                </a:solidFill>
                <a:latin typeface="+mj-lt"/>
                <a:ea typeface="方正正中黑简体" panose="02000000000000000000" pitchFamily="2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6317678" y="907239"/>
              <a:ext cx="1847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200" dirty="0">
                <a:solidFill>
                  <a:srgbClr val="089CEF"/>
                </a:solidFill>
                <a:latin typeface="+mj-lt"/>
                <a:ea typeface="方正正中黑简体" panose="02000000000000000000" pitchFamily="2" charset="-122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6460248" y="1529252"/>
            <a:ext cx="5526117" cy="1257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明黑" panose="020B0300000000000000" pitchFamily="34" charset="-122"/>
              </a:rPr>
              <a:t>Крупные эксперименты физики высоких энергий открыли научному сообществу и своё программное обеспечение, и затем и данные, НО крайне сложно использовать программное обеспечение, если вы не являетесь членом коллаборации с постоянным доступом к её экспертам.</a:t>
            </a:r>
            <a:endParaRPr lang="en-US" altLang="zh-CN" sz="1400" b="1" dirty="0">
              <a:solidFill>
                <a:srgbClr val="089CEF"/>
              </a:solidFill>
              <a:latin typeface="+mj-lt"/>
              <a:ea typeface="明黑" panose="020B0300000000000000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1363822" y="3053731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1200" dirty="0">
              <a:solidFill>
                <a:srgbClr val="089CEF"/>
              </a:solidFill>
              <a:latin typeface="+mj-lt"/>
              <a:ea typeface="方正正中黑简体" panose="02000000000000000000" pitchFamily="2" charset="-122"/>
            </a:endParaRPr>
          </a:p>
        </p:txBody>
      </p:sp>
      <p:sp>
        <p:nvSpPr>
          <p:cNvPr id="32" name="文本框 16"/>
          <p:cNvSpPr txBox="1"/>
          <p:nvPr/>
        </p:nvSpPr>
        <p:spPr>
          <a:xfrm>
            <a:off x="827153" y="642254"/>
            <a:ext cx="24780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Фреймворки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D13D39-3266-5917-0107-BFC6E3525E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533" y="2344104"/>
            <a:ext cx="1199835" cy="11998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69A494-F41E-7033-4BCE-7E5A50A19D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064" y="2550399"/>
            <a:ext cx="1626823" cy="8134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8B30E7-A090-763D-FB77-590F126E9E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29" y="3678290"/>
            <a:ext cx="1402499" cy="63701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405B6D1-65A2-46D9-D615-E777C74CD5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235" y="1770975"/>
            <a:ext cx="1831472" cy="81341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71F5C48-8FFE-5F9F-99B0-89620EA885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0377" y="2502418"/>
            <a:ext cx="1322502" cy="99729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2B37681-E30D-1A68-0B5F-B2B920272E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884" y="3698164"/>
            <a:ext cx="1626823" cy="54227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0CE35D2-EC25-4AFB-8DCC-937B1729A2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352" y="3478779"/>
            <a:ext cx="1016951" cy="794493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19A7B94D-1191-9158-4F15-0CEA8F3968FF}"/>
              </a:ext>
            </a:extLst>
          </p:cNvPr>
          <p:cNvGrpSpPr/>
          <p:nvPr/>
        </p:nvGrpSpPr>
        <p:grpSpPr>
          <a:xfrm>
            <a:off x="471132" y="4511535"/>
            <a:ext cx="5304280" cy="2183855"/>
            <a:chOff x="471132" y="4511535"/>
            <a:chExt cx="5304280" cy="2183855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13B53790-5480-DB14-7644-D9E4D44F8487}"/>
                </a:ext>
              </a:extLst>
            </p:cNvPr>
            <p:cNvGrpSpPr/>
            <p:nvPr/>
          </p:nvGrpSpPr>
          <p:grpSpPr>
            <a:xfrm>
              <a:off x="3937483" y="4659415"/>
              <a:ext cx="954274" cy="1111820"/>
              <a:chOff x="3950116" y="5085184"/>
              <a:chExt cx="756683" cy="932279"/>
            </a:xfrm>
          </p:grpSpPr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08549979-6ABA-1DEE-0E75-A7D0548681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76880" y="5085184"/>
                <a:ext cx="692696" cy="692696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881CF12-5B22-866D-7762-88E07B942101}"/>
                  </a:ext>
                </a:extLst>
              </p:cNvPr>
              <p:cNvSpPr txBox="1"/>
              <p:nvPr/>
            </p:nvSpPr>
            <p:spPr>
              <a:xfrm>
                <a:off x="3950116" y="5707772"/>
                <a:ext cx="756683" cy="3096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  <a:latin typeface="Times New Roman" pitchFamily="18" charset="0"/>
                    <a:ea typeface="黑体" panose="02010609060101010101" pitchFamily="49" charset="-122"/>
                    <a:cs typeface="Times New Roman" pitchFamily="18" charset="0"/>
                  </a:rPr>
                  <a:t>Gaudi</a:t>
                </a:r>
                <a:endParaRPr lang="ru-RU" dirty="0"/>
              </a:p>
            </p:txBody>
          </p:sp>
        </p:grp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1CC8FD00-6BF4-7572-0D8F-7604955A4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132" y="4511535"/>
              <a:ext cx="3403023" cy="2049789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1B28ECF4-0BD5-DC04-588E-4DC406B84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769587" y="6370169"/>
              <a:ext cx="602848" cy="32522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B8A5546-C2E9-068F-24D9-D0A650906362}"/>
                </a:ext>
              </a:extLst>
            </p:cNvPr>
            <p:cNvSpPr txBox="1"/>
            <p:nvPr/>
          </p:nvSpPr>
          <p:spPr>
            <a:xfrm>
              <a:off x="4761123" y="4977607"/>
              <a:ext cx="101428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GB" b="1" i="0" dirty="0">
                  <a:solidFill>
                    <a:srgbClr val="24292F"/>
                  </a:solidFill>
                  <a:effectLst/>
                  <a:latin typeface="-apple-system"/>
                </a:rPr>
                <a:t>PODIO</a:t>
              </a:r>
            </a:p>
          </p:txBody>
        </p:sp>
        <p:pic>
          <p:nvPicPr>
            <p:cNvPr id="40" name="Google Shape;151;p29">
              <a:extLst>
                <a:ext uri="{FF2B5EF4-FFF2-40B4-BE49-F238E27FC236}">
                  <a16:creationId xmlns:a16="http://schemas.microsoft.com/office/drawing/2014/main" id="{F1B0678B-8260-E7D7-584A-98C5F621CF5A}"/>
                </a:ext>
              </a:extLst>
            </p:cNvPr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4723786" y="5793681"/>
              <a:ext cx="586489" cy="5850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152;p29">
              <a:extLst>
                <a:ext uri="{FF2B5EF4-FFF2-40B4-BE49-F238E27FC236}">
                  <a16:creationId xmlns:a16="http://schemas.microsoft.com/office/drawing/2014/main" id="{FEC3CB5B-6151-0CF3-2663-23BAB36729DE}"/>
                </a:ext>
              </a:extLst>
            </p:cNvPr>
            <p:cNvPicPr preferRelativeResize="0"/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65495" y="5771235"/>
              <a:ext cx="629850" cy="62427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97387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5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75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25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750"/>
                            </p:stCondLst>
                            <p:childTnLst>
                              <p:par>
                                <p:cTn id="6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25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2" grpId="0" animBg="1"/>
      <p:bldP spid="24" grpId="0" animBg="1"/>
      <p:bldP spid="27" grpId="0" animBg="1"/>
      <p:bldP spid="3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43FE726-C27E-B5E3-46A0-0DDC572BE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10" name="矩形 5">
            <a:extLst>
              <a:ext uri="{FF2B5EF4-FFF2-40B4-BE49-F238E27FC236}">
                <a16:creationId xmlns:a16="http://schemas.microsoft.com/office/drawing/2014/main" id="{C5F9D599-8F24-1674-DAAF-B2995F8FA38C}"/>
              </a:ext>
            </a:extLst>
          </p:cNvPr>
          <p:cNvSpPr/>
          <p:nvPr/>
        </p:nvSpPr>
        <p:spPr>
          <a:xfrm>
            <a:off x="0" y="0"/>
            <a:ext cx="12344400" cy="7010400"/>
          </a:xfrm>
          <a:prstGeom prst="rect">
            <a:avLst/>
          </a:prstGeom>
          <a:solidFill>
            <a:schemeClr val="bg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7" name="矩形 4"/>
          <p:cNvSpPr/>
          <p:nvPr/>
        </p:nvSpPr>
        <p:spPr>
          <a:xfrm rot="19514313" flipH="1">
            <a:off x="-2086671" y="4115387"/>
            <a:ext cx="7603412" cy="2966166"/>
          </a:xfrm>
          <a:custGeom>
            <a:avLst/>
            <a:gdLst>
              <a:gd name="connsiteX0" fmla="*/ 0 w 8853714"/>
              <a:gd name="connsiteY0" fmla="*/ 0 h 4122057"/>
              <a:gd name="connsiteX1" fmla="*/ 8853714 w 8853714"/>
              <a:gd name="connsiteY1" fmla="*/ 0 h 4122057"/>
              <a:gd name="connsiteX2" fmla="*/ 8853714 w 8853714"/>
              <a:gd name="connsiteY2" fmla="*/ 4122057 h 4122057"/>
              <a:gd name="connsiteX3" fmla="*/ 0 w 8853714"/>
              <a:gd name="connsiteY3" fmla="*/ 4122057 h 4122057"/>
              <a:gd name="connsiteX4" fmla="*/ 0 w 8853714"/>
              <a:gd name="connsiteY4" fmla="*/ 0 h 4122057"/>
              <a:gd name="connsiteX0" fmla="*/ 14515 w 8868229"/>
              <a:gd name="connsiteY0" fmla="*/ 0 h 4122057"/>
              <a:gd name="connsiteX1" fmla="*/ 8868229 w 8868229"/>
              <a:gd name="connsiteY1" fmla="*/ 0 h 4122057"/>
              <a:gd name="connsiteX2" fmla="*/ 8868229 w 8868229"/>
              <a:gd name="connsiteY2" fmla="*/ 4122057 h 4122057"/>
              <a:gd name="connsiteX3" fmla="*/ 14515 w 8868229"/>
              <a:gd name="connsiteY3" fmla="*/ 4122057 h 4122057"/>
              <a:gd name="connsiteX4" fmla="*/ 0 w 8868229"/>
              <a:gd name="connsiteY4" fmla="*/ 2119085 h 4122057"/>
              <a:gd name="connsiteX5" fmla="*/ 14515 w 8868229"/>
              <a:gd name="connsiteY5" fmla="*/ 0 h 4122057"/>
              <a:gd name="connsiteX0" fmla="*/ 1625601 w 10479315"/>
              <a:gd name="connsiteY0" fmla="*/ 0 h 4122057"/>
              <a:gd name="connsiteX1" fmla="*/ 10479315 w 10479315"/>
              <a:gd name="connsiteY1" fmla="*/ 0 h 4122057"/>
              <a:gd name="connsiteX2" fmla="*/ 10479315 w 10479315"/>
              <a:gd name="connsiteY2" fmla="*/ 4122057 h 4122057"/>
              <a:gd name="connsiteX3" fmla="*/ 1625601 w 10479315"/>
              <a:gd name="connsiteY3" fmla="*/ 4122057 h 4122057"/>
              <a:gd name="connsiteX4" fmla="*/ 0 w 10479315"/>
              <a:gd name="connsiteY4" fmla="*/ 2148114 h 4122057"/>
              <a:gd name="connsiteX5" fmla="*/ 1625601 w 10479315"/>
              <a:gd name="connsiteY5" fmla="*/ 0 h 4122057"/>
              <a:gd name="connsiteX0" fmla="*/ 1627391 w 10481105"/>
              <a:gd name="connsiteY0" fmla="*/ 0 h 4122057"/>
              <a:gd name="connsiteX1" fmla="*/ 10481105 w 10481105"/>
              <a:gd name="connsiteY1" fmla="*/ 0 h 4122057"/>
              <a:gd name="connsiteX2" fmla="*/ 10481105 w 10481105"/>
              <a:gd name="connsiteY2" fmla="*/ 4122057 h 4122057"/>
              <a:gd name="connsiteX3" fmla="*/ 1627391 w 10481105"/>
              <a:gd name="connsiteY3" fmla="*/ 4122057 h 4122057"/>
              <a:gd name="connsiteX4" fmla="*/ 1790 w 10481105"/>
              <a:gd name="connsiteY4" fmla="*/ 2148114 h 4122057"/>
              <a:gd name="connsiteX5" fmla="*/ 1627391 w 10481105"/>
              <a:gd name="connsiteY5" fmla="*/ 0 h 4122057"/>
              <a:gd name="connsiteX0" fmla="*/ 1627391 w 10481105"/>
              <a:gd name="connsiteY0" fmla="*/ 0 h 4122057"/>
              <a:gd name="connsiteX1" fmla="*/ 10481105 w 10481105"/>
              <a:gd name="connsiteY1" fmla="*/ 0 h 4122057"/>
              <a:gd name="connsiteX2" fmla="*/ 10481105 w 10481105"/>
              <a:gd name="connsiteY2" fmla="*/ 4122057 h 4122057"/>
              <a:gd name="connsiteX3" fmla="*/ 1627391 w 10481105"/>
              <a:gd name="connsiteY3" fmla="*/ 4122057 h 4122057"/>
              <a:gd name="connsiteX4" fmla="*/ 1790 w 10481105"/>
              <a:gd name="connsiteY4" fmla="*/ 2148114 h 4122057"/>
              <a:gd name="connsiteX5" fmla="*/ 1627391 w 10481105"/>
              <a:gd name="connsiteY5" fmla="*/ 0 h 4122057"/>
              <a:gd name="connsiteX0" fmla="*/ 1627391 w 10481105"/>
              <a:gd name="connsiteY0" fmla="*/ 0 h 4122057"/>
              <a:gd name="connsiteX1" fmla="*/ 10481105 w 10481105"/>
              <a:gd name="connsiteY1" fmla="*/ 0 h 4122057"/>
              <a:gd name="connsiteX2" fmla="*/ 10481105 w 10481105"/>
              <a:gd name="connsiteY2" fmla="*/ 4122057 h 4122057"/>
              <a:gd name="connsiteX3" fmla="*/ 1627391 w 10481105"/>
              <a:gd name="connsiteY3" fmla="*/ 4122057 h 4122057"/>
              <a:gd name="connsiteX4" fmla="*/ 1790 w 10481105"/>
              <a:gd name="connsiteY4" fmla="*/ 2148114 h 4122057"/>
              <a:gd name="connsiteX5" fmla="*/ 1627391 w 10481105"/>
              <a:gd name="connsiteY5" fmla="*/ 0 h 4122057"/>
              <a:gd name="connsiteX0" fmla="*/ 1625601 w 10479315"/>
              <a:gd name="connsiteY0" fmla="*/ 0 h 4122057"/>
              <a:gd name="connsiteX1" fmla="*/ 10479315 w 10479315"/>
              <a:gd name="connsiteY1" fmla="*/ 0 h 4122057"/>
              <a:gd name="connsiteX2" fmla="*/ 10479315 w 10479315"/>
              <a:gd name="connsiteY2" fmla="*/ 4122057 h 4122057"/>
              <a:gd name="connsiteX3" fmla="*/ 1625601 w 10479315"/>
              <a:gd name="connsiteY3" fmla="*/ 4122057 h 4122057"/>
              <a:gd name="connsiteX4" fmla="*/ 0 w 10479315"/>
              <a:gd name="connsiteY4" fmla="*/ 2148114 h 4122057"/>
              <a:gd name="connsiteX5" fmla="*/ 1625601 w 10479315"/>
              <a:gd name="connsiteY5" fmla="*/ 0 h 4122057"/>
              <a:gd name="connsiteX0" fmla="*/ 1625601 w 10479315"/>
              <a:gd name="connsiteY0" fmla="*/ 0 h 4122057"/>
              <a:gd name="connsiteX1" fmla="*/ 10479315 w 10479315"/>
              <a:gd name="connsiteY1" fmla="*/ 0 h 4122057"/>
              <a:gd name="connsiteX2" fmla="*/ 10479315 w 10479315"/>
              <a:gd name="connsiteY2" fmla="*/ 4122057 h 4122057"/>
              <a:gd name="connsiteX3" fmla="*/ 1625601 w 10479315"/>
              <a:gd name="connsiteY3" fmla="*/ 4122057 h 4122057"/>
              <a:gd name="connsiteX4" fmla="*/ 0 w 10479315"/>
              <a:gd name="connsiteY4" fmla="*/ 2148114 h 4122057"/>
              <a:gd name="connsiteX5" fmla="*/ 1625601 w 10479315"/>
              <a:gd name="connsiteY5" fmla="*/ 0 h 4122057"/>
              <a:gd name="connsiteX0" fmla="*/ 1712687 w 10566401"/>
              <a:gd name="connsiteY0" fmla="*/ 0 h 4122057"/>
              <a:gd name="connsiteX1" fmla="*/ 10566401 w 10566401"/>
              <a:gd name="connsiteY1" fmla="*/ 0 h 4122057"/>
              <a:gd name="connsiteX2" fmla="*/ 10566401 w 10566401"/>
              <a:gd name="connsiteY2" fmla="*/ 4122057 h 4122057"/>
              <a:gd name="connsiteX3" fmla="*/ 1712687 w 10566401"/>
              <a:gd name="connsiteY3" fmla="*/ 4122057 h 4122057"/>
              <a:gd name="connsiteX4" fmla="*/ 0 w 10566401"/>
              <a:gd name="connsiteY4" fmla="*/ 1756228 h 4122057"/>
              <a:gd name="connsiteX5" fmla="*/ 1712687 w 10566401"/>
              <a:gd name="connsiteY5" fmla="*/ 0 h 412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66401" h="4122057">
                <a:moveTo>
                  <a:pt x="1712687" y="0"/>
                </a:moveTo>
                <a:lnTo>
                  <a:pt x="10566401" y="0"/>
                </a:lnTo>
                <a:lnTo>
                  <a:pt x="10566401" y="4122057"/>
                </a:lnTo>
                <a:lnTo>
                  <a:pt x="1712687" y="4122057"/>
                </a:lnTo>
                <a:lnTo>
                  <a:pt x="0" y="1756228"/>
                </a:lnTo>
                <a:lnTo>
                  <a:pt x="1712687" y="0"/>
                </a:lnTo>
                <a:close/>
              </a:path>
            </a:pathLst>
          </a:custGeom>
          <a:solidFill>
            <a:srgbClr val="089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5" name="矩形 4"/>
          <p:cNvSpPr/>
          <p:nvPr/>
        </p:nvSpPr>
        <p:spPr>
          <a:xfrm rot="19514313" flipH="1">
            <a:off x="-4327386" y="3064019"/>
            <a:ext cx="10566401" cy="3506839"/>
          </a:xfrm>
          <a:custGeom>
            <a:avLst/>
            <a:gdLst>
              <a:gd name="connsiteX0" fmla="*/ 0 w 8853714"/>
              <a:gd name="connsiteY0" fmla="*/ 0 h 4122057"/>
              <a:gd name="connsiteX1" fmla="*/ 8853714 w 8853714"/>
              <a:gd name="connsiteY1" fmla="*/ 0 h 4122057"/>
              <a:gd name="connsiteX2" fmla="*/ 8853714 w 8853714"/>
              <a:gd name="connsiteY2" fmla="*/ 4122057 h 4122057"/>
              <a:gd name="connsiteX3" fmla="*/ 0 w 8853714"/>
              <a:gd name="connsiteY3" fmla="*/ 4122057 h 4122057"/>
              <a:gd name="connsiteX4" fmla="*/ 0 w 8853714"/>
              <a:gd name="connsiteY4" fmla="*/ 0 h 4122057"/>
              <a:gd name="connsiteX0" fmla="*/ 14515 w 8868229"/>
              <a:gd name="connsiteY0" fmla="*/ 0 h 4122057"/>
              <a:gd name="connsiteX1" fmla="*/ 8868229 w 8868229"/>
              <a:gd name="connsiteY1" fmla="*/ 0 h 4122057"/>
              <a:gd name="connsiteX2" fmla="*/ 8868229 w 8868229"/>
              <a:gd name="connsiteY2" fmla="*/ 4122057 h 4122057"/>
              <a:gd name="connsiteX3" fmla="*/ 14515 w 8868229"/>
              <a:gd name="connsiteY3" fmla="*/ 4122057 h 4122057"/>
              <a:gd name="connsiteX4" fmla="*/ 0 w 8868229"/>
              <a:gd name="connsiteY4" fmla="*/ 2119085 h 4122057"/>
              <a:gd name="connsiteX5" fmla="*/ 14515 w 8868229"/>
              <a:gd name="connsiteY5" fmla="*/ 0 h 4122057"/>
              <a:gd name="connsiteX0" fmla="*/ 1625601 w 10479315"/>
              <a:gd name="connsiteY0" fmla="*/ 0 h 4122057"/>
              <a:gd name="connsiteX1" fmla="*/ 10479315 w 10479315"/>
              <a:gd name="connsiteY1" fmla="*/ 0 h 4122057"/>
              <a:gd name="connsiteX2" fmla="*/ 10479315 w 10479315"/>
              <a:gd name="connsiteY2" fmla="*/ 4122057 h 4122057"/>
              <a:gd name="connsiteX3" fmla="*/ 1625601 w 10479315"/>
              <a:gd name="connsiteY3" fmla="*/ 4122057 h 4122057"/>
              <a:gd name="connsiteX4" fmla="*/ 0 w 10479315"/>
              <a:gd name="connsiteY4" fmla="*/ 2148114 h 4122057"/>
              <a:gd name="connsiteX5" fmla="*/ 1625601 w 10479315"/>
              <a:gd name="connsiteY5" fmla="*/ 0 h 4122057"/>
              <a:gd name="connsiteX0" fmla="*/ 1627391 w 10481105"/>
              <a:gd name="connsiteY0" fmla="*/ 0 h 4122057"/>
              <a:gd name="connsiteX1" fmla="*/ 10481105 w 10481105"/>
              <a:gd name="connsiteY1" fmla="*/ 0 h 4122057"/>
              <a:gd name="connsiteX2" fmla="*/ 10481105 w 10481105"/>
              <a:gd name="connsiteY2" fmla="*/ 4122057 h 4122057"/>
              <a:gd name="connsiteX3" fmla="*/ 1627391 w 10481105"/>
              <a:gd name="connsiteY3" fmla="*/ 4122057 h 4122057"/>
              <a:gd name="connsiteX4" fmla="*/ 1790 w 10481105"/>
              <a:gd name="connsiteY4" fmla="*/ 2148114 h 4122057"/>
              <a:gd name="connsiteX5" fmla="*/ 1627391 w 10481105"/>
              <a:gd name="connsiteY5" fmla="*/ 0 h 4122057"/>
              <a:gd name="connsiteX0" fmla="*/ 1627391 w 10481105"/>
              <a:gd name="connsiteY0" fmla="*/ 0 h 4122057"/>
              <a:gd name="connsiteX1" fmla="*/ 10481105 w 10481105"/>
              <a:gd name="connsiteY1" fmla="*/ 0 h 4122057"/>
              <a:gd name="connsiteX2" fmla="*/ 10481105 w 10481105"/>
              <a:gd name="connsiteY2" fmla="*/ 4122057 h 4122057"/>
              <a:gd name="connsiteX3" fmla="*/ 1627391 w 10481105"/>
              <a:gd name="connsiteY3" fmla="*/ 4122057 h 4122057"/>
              <a:gd name="connsiteX4" fmla="*/ 1790 w 10481105"/>
              <a:gd name="connsiteY4" fmla="*/ 2148114 h 4122057"/>
              <a:gd name="connsiteX5" fmla="*/ 1627391 w 10481105"/>
              <a:gd name="connsiteY5" fmla="*/ 0 h 4122057"/>
              <a:gd name="connsiteX0" fmla="*/ 1627391 w 10481105"/>
              <a:gd name="connsiteY0" fmla="*/ 0 h 4122057"/>
              <a:gd name="connsiteX1" fmla="*/ 10481105 w 10481105"/>
              <a:gd name="connsiteY1" fmla="*/ 0 h 4122057"/>
              <a:gd name="connsiteX2" fmla="*/ 10481105 w 10481105"/>
              <a:gd name="connsiteY2" fmla="*/ 4122057 h 4122057"/>
              <a:gd name="connsiteX3" fmla="*/ 1627391 w 10481105"/>
              <a:gd name="connsiteY3" fmla="*/ 4122057 h 4122057"/>
              <a:gd name="connsiteX4" fmla="*/ 1790 w 10481105"/>
              <a:gd name="connsiteY4" fmla="*/ 2148114 h 4122057"/>
              <a:gd name="connsiteX5" fmla="*/ 1627391 w 10481105"/>
              <a:gd name="connsiteY5" fmla="*/ 0 h 4122057"/>
              <a:gd name="connsiteX0" fmla="*/ 1625601 w 10479315"/>
              <a:gd name="connsiteY0" fmla="*/ 0 h 4122057"/>
              <a:gd name="connsiteX1" fmla="*/ 10479315 w 10479315"/>
              <a:gd name="connsiteY1" fmla="*/ 0 h 4122057"/>
              <a:gd name="connsiteX2" fmla="*/ 10479315 w 10479315"/>
              <a:gd name="connsiteY2" fmla="*/ 4122057 h 4122057"/>
              <a:gd name="connsiteX3" fmla="*/ 1625601 w 10479315"/>
              <a:gd name="connsiteY3" fmla="*/ 4122057 h 4122057"/>
              <a:gd name="connsiteX4" fmla="*/ 0 w 10479315"/>
              <a:gd name="connsiteY4" fmla="*/ 2148114 h 4122057"/>
              <a:gd name="connsiteX5" fmla="*/ 1625601 w 10479315"/>
              <a:gd name="connsiteY5" fmla="*/ 0 h 4122057"/>
              <a:gd name="connsiteX0" fmla="*/ 1625601 w 10479315"/>
              <a:gd name="connsiteY0" fmla="*/ 0 h 4122057"/>
              <a:gd name="connsiteX1" fmla="*/ 10479315 w 10479315"/>
              <a:gd name="connsiteY1" fmla="*/ 0 h 4122057"/>
              <a:gd name="connsiteX2" fmla="*/ 10479315 w 10479315"/>
              <a:gd name="connsiteY2" fmla="*/ 4122057 h 4122057"/>
              <a:gd name="connsiteX3" fmla="*/ 1625601 w 10479315"/>
              <a:gd name="connsiteY3" fmla="*/ 4122057 h 4122057"/>
              <a:gd name="connsiteX4" fmla="*/ 0 w 10479315"/>
              <a:gd name="connsiteY4" fmla="*/ 2148114 h 4122057"/>
              <a:gd name="connsiteX5" fmla="*/ 1625601 w 10479315"/>
              <a:gd name="connsiteY5" fmla="*/ 0 h 4122057"/>
              <a:gd name="connsiteX0" fmla="*/ 1712687 w 10566401"/>
              <a:gd name="connsiteY0" fmla="*/ 0 h 4122057"/>
              <a:gd name="connsiteX1" fmla="*/ 10566401 w 10566401"/>
              <a:gd name="connsiteY1" fmla="*/ 0 h 4122057"/>
              <a:gd name="connsiteX2" fmla="*/ 10566401 w 10566401"/>
              <a:gd name="connsiteY2" fmla="*/ 4122057 h 4122057"/>
              <a:gd name="connsiteX3" fmla="*/ 1712687 w 10566401"/>
              <a:gd name="connsiteY3" fmla="*/ 4122057 h 4122057"/>
              <a:gd name="connsiteX4" fmla="*/ 0 w 10566401"/>
              <a:gd name="connsiteY4" fmla="*/ 1756228 h 4122057"/>
              <a:gd name="connsiteX5" fmla="*/ 1712687 w 10566401"/>
              <a:gd name="connsiteY5" fmla="*/ 0 h 4122057"/>
              <a:gd name="connsiteX0" fmla="*/ 1712687 w 10566401"/>
              <a:gd name="connsiteY0" fmla="*/ 0 h 4122057"/>
              <a:gd name="connsiteX1" fmla="*/ 10566401 w 10566401"/>
              <a:gd name="connsiteY1" fmla="*/ 0 h 4122057"/>
              <a:gd name="connsiteX2" fmla="*/ 10566401 w 10566401"/>
              <a:gd name="connsiteY2" fmla="*/ 4122057 h 4122057"/>
              <a:gd name="connsiteX3" fmla="*/ 1347865 w 10566401"/>
              <a:gd name="connsiteY3" fmla="*/ 4082806 h 4122057"/>
              <a:gd name="connsiteX4" fmla="*/ 0 w 10566401"/>
              <a:gd name="connsiteY4" fmla="*/ 1756228 h 4122057"/>
              <a:gd name="connsiteX5" fmla="*/ 1712687 w 10566401"/>
              <a:gd name="connsiteY5" fmla="*/ 0 h 412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66401" h="4122057">
                <a:moveTo>
                  <a:pt x="1712687" y="0"/>
                </a:moveTo>
                <a:lnTo>
                  <a:pt x="10566401" y="0"/>
                </a:lnTo>
                <a:lnTo>
                  <a:pt x="10566401" y="4122057"/>
                </a:lnTo>
                <a:lnTo>
                  <a:pt x="1347865" y="4082806"/>
                </a:lnTo>
                <a:lnTo>
                  <a:pt x="0" y="1756228"/>
                </a:lnTo>
                <a:lnTo>
                  <a:pt x="1712687" y="0"/>
                </a:lnTo>
                <a:close/>
              </a:path>
            </a:pathLst>
          </a:custGeom>
          <a:gradFill>
            <a:gsLst>
              <a:gs pos="0">
                <a:srgbClr val="0863B5"/>
              </a:gs>
              <a:gs pos="97000">
                <a:srgbClr val="004A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36578" y="2659054"/>
            <a:ext cx="4231531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90000"/>
              </a:lnSpc>
            </a:pPr>
            <a:r>
              <a:rPr lang="ru-RU" altLang="zh-CN" sz="2800" b="1" spc="100" dirty="0">
                <a:solidFill>
                  <a:schemeClr val="bg1"/>
                </a:solidFill>
                <a:latin typeface="+mj-lt"/>
                <a:ea typeface="方正正中黑简体" panose="02000000000000000000" pitchFamily="2" charset="-122"/>
              </a:rPr>
              <a:t>Автоматизация обработки данных в эксперименте </a:t>
            </a:r>
            <a:r>
              <a:rPr lang="en-US" altLang="zh-CN" sz="2800" b="1" spc="100" dirty="0">
                <a:solidFill>
                  <a:schemeClr val="bg1"/>
                </a:solidFill>
                <a:latin typeface="+mj-lt"/>
                <a:ea typeface="方正正中黑简体" panose="02000000000000000000" pitchFamily="2" charset="-122"/>
              </a:rPr>
              <a:t>BM@N</a:t>
            </a:r>
            <a:endParaRPr lang="zh-CN" altLang="en-US" sz="2800" b="1" spc="100" dirty="0">
              <a:solidFill>
                <a:schemeClr val="bg1"/>
              </a:solidFill>
              <a:latin typeface="+mj-lt"/>
              <a:ea typeface="方正正中黑简体" panose="02000000000000000000" pitchFamily="2" charset="-122"/>
            </a:endParaRPr>
          </a:p>
        </p:txBody>
      </p:sp>
      <p:cxnSp>
        <p:nvCxnSpPr>
          <p:cNvPr id="13" name="直接连接符 12"/>
          <p:cNvCxnSpPr>
            <a:cxnSpLocks/>
          </p:cNvCxnSpPr>
          <p:nvPr/>
        </p:nvCxnSpPr>
        <p:spPr>
          <a:xfrm>
            <a:off x="955814" y="3992501"/>
            <a:ext cx="3995565" cy="0"/>
          </a:xfrm>
          <a:prstGeom prst="line">
            <a:avLst/>
          </a:prstGeom>
          <a:ln w="603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35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5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矩形 128"/>
          <p:cNvSpPr/>
          <p:nvPr/>
        </p:nvSpPr>
        <p:spPr>
          <a:xfrm flipH="1">
            <a:off x="0" y="-6875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19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8" name="直接连接符 27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31" name="直接连接符 30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16"/>
          <p:cNvSpPr txBox="1"/>
          <p:nvPr/>
        </p:nvSpPr>
        <p:spPr>
          <a:xfrm>
            <a:off x="827152" y="642254"/>
            <a:ext cx="43830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BM@N </a:t>
            </a:r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на комплексе </a:t>
            </a:r>
            <a:r>
              <a:rPr lang="en-US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NICA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grpSp>
        <p:nvGrpSpPr>
          <p:cNvPr id="5" name="组合 53">
            <a:extLst>
              <a:ext uri="{FF2B5EF4-FFF2-40B4-BE49-F238E27FC236}">
                <a16:creationId xmlns:a16="http://schemas.microsoft.com/office/drawing/2014/main" id="{31514626-36D7-BE41-A1A2-6F1903414CC1}"/>
              </a:ext>
            </a:extLst>
          </p:cNvPr>
          <p:cNvGrpSpPr/>
          <p:nvPr/>
        </p:nvGrpSpPr>
        <p:grpSpPr>
          <a:xfrm>
            <a:off x="9466975" y="2833389"/>
            <a:ext cx="2691519" cy="1346818"/>
            <a:chOff x="505532" y="4308601"/>
            <a:chExt cx="2691519" cy="1346818"/>
          </a:xfrm>
        </p:grpSpPr>
        <p:sp>
          <p:nvSpPr>
            <p:cNvPr id="6" name="文本框 40">
              <a:hlinkClick r:id="rId3"/>
              <a:extLst>
                <a:ext uri="{FF2B5EF4-FFF2-40B4-BE49-F238E27FC236}">
                  <a16:creationId xmlns:a16="http://schemas.microsoft.com/office/drawing/2014/main" id="{0FDC36F1-A35D-ED14-9DDD-0E99F254DF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298" y="4717662"/>
              <a:ext cx="2605753" cy="937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en-GB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明黑" panose="020B0300000000000000" pitchFamily="34" charset="-122"/>
                  <a:sym typeface="微软雅黑" panose="020B0503020204020204" pitchFamily="34" charset="-122"/>
                </a:rPr>
                <a:t>BM@N </a:t>
              </a:r>
              <a:r>
                <a:rPr lang="en-GB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明黑" panose="020B0300000000000000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‒</a:t>
              </a:r>
              <a:r>
                <a:rPr lang="en-GB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明黑" panose="020B0300000000000000" pitchFamily="34" charset="-122"/>
                  <a:sym typeface="微软雅黑" panose="020B0503020204020204" pitchFamily="34" charset="-122"/>
                </a:rPr>
                <a:t> </a:t>
              </a: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明黑" panose="020B0300000000000000" pitchFamily="34" charset="-122"/>
                  <a:sym typeface="微软雅黑" panose="020B0503020204020204" pitchFamily="34" charset="-122"/>
                </a:rPr>
                <a:t>первый шаг в реализации проекта 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明黑" panose="020B0300000000000000" pitchFamily="34" charset="-122"/>
                  <a:sym typeface="微软雅黑" panose="020B0503020204020204" pitchFamily="34" charset="-122"/>
                </a:rPr>
                <a:t>NICA</a:t>
              </a:r>
              <a:endParaRPr lang="ru-RU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明黑" panose="020B0300000000000000" pitchFamily="34" charset="-122"/>
                <a:sym typeface="微软雅黑" panose="020B0503020204020204" pitchFamily="34" charset="-122"/>
              </a:endParaRPr>
            </a:p>
            <a:p>
              <a:pPr algn="ctr">
                <a:lnSpc>
                  <a:spcPct val="110000"/>
                </a:lnSpc>
                <a:spcBef>
                  <a:spcPts val="1200"/>
                </a:spcBef>
              </a:pP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明黑" panose="020B0300000000000000" pitchFamily="34" charset="-122"/>
                  <a:sym typeface="微软雅黑" panose="020B0503020204020204" pitchFamily="34" charset="-122"/>
                </a:rPr>
                <a:t>2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明黑" panose="020B0300000000000000" pitchFamily="34" charset="-122"/>
                  <a:sym typeface="微软雅黑" panose="020B0503020204020204" pitchFamily="34" charset="-122"/>
                </a:rPr>
                <a:t>9</a:t>
              </a: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明黑" panose="020B0300000000000000" pitchFamily="34" charset="-122"/>
                  <a:sym typeface="微软雅黑" panose="020B0503020204020204" pitchFamily="34" charset="-122"/>
                </a:rPr>
                <a:t> марта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明黑" panose="020B0300000000000000" pitchFamily="34" charset="-122"/>
                  <a:sym typeface="微软雅黑" panose="020B0503020204020204" pitchFamily="34" charset="-122"/>
                </a:rPr>
                <a:t> </a:t>
              </a: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明黑" panose="020B0300000000000000" pitchFamily="34" charset="-122"/>
                  <a:sym typeface="微软雅黑" panose="020B0503020204020204" pitchFamily="34" charset="-122"/>
                </a:rPr>
                <a:t>2023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明黑" panose="020B0300000000000000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7" name="矩形 126">
              <a:extLst>
                <a:ext uri="{FF2B5EF4-FFF2-40B4-BE49-F238E27FC236}">
                  <a16:creationId xmlns:a16="http://schemas.microsoft.com/office/drawing/2014/main" id="{748BABF8-7366-E90B-36B2-4A3A02AF3797}"/>
                </a:ext>
              </a:extLst>
            </p:cNvPr>
            <p:cNvSpPr/>
            <p:nvPr/>
          </p:nvSpPr>
          <p:spPr>
            <a:xfrm flipH="1">
              <a:off x="505532" y="4308601"/>
              <a:ext cx="2687462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ru-RU" altLang="zh-CN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  <a:sym typeface="微软雅黑" panose="020B0503020204020204" pitchFamily="34" charset="-122"/>
                </a:rPr>
                <a:t>Сергей Мерц</a:t>
              </a:r>
              <a:endParaRPr lang="zh-CN" altLang="en-US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明黑" panose="020B0300000000000000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8" name="图片 57">
            <a:hlinkClick r:id="rId3"/>
            <a:extLst>
              <a:ext uri="{FF2B5EF4-FFF2-40B4-BE49-F238E27FC236}">
                <a16:creationId xmlns:a16="http://schemas.microsoft.com/office/drawing/2014/main" id="{A39EA18F-55A1-913D-4DF3-A88F911D1B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11112" y="331731"/>
            <a:ext cx="1960591" cy="24367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9484BFA-BD4C-D160-7F19-B3F72DC671C3}"/>
              </a:ext>
            </a:extLst>
          </p:cNvPr>
          <p:cNvGrpSpPr/>
          <p:nvPr/>
        </p:nvGrpSpPr>
        <p:grpSpPr>
          <a:xfrm>
            <a:off x="59111" y="1933582"/>
            <a:ext cx="12154194" cy="4863447"/>
            <a:chOff x="59111" y="1933582"/>
            <a:chExt cx="12154194" cy="4863447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C50BAD69-AF60-4446-276B-9B7C4DEBE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111" y="1933582"/>
              <a:ext cx="9480300" cy="4863447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6702297E-887E-69B5-01A1-417A7C142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2609" y="4180207"/>
              <a:ext cx="1252356" cy="122999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8047A82-CC51-1862-1315-05A3DAAB28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4" t="5241" r="31741" b="495"/>
            <a:stretch/>
          </p:blipFill>
          <p:spPr bwMode="auto">
            <a:xfrm>
              <a:off x="952501" y="2191682"/>
              <a:ext cx="1699182" cy="1230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10799977" rev="0"/>
              </a:camera>
              <a:lightRig rig="threePt" dir="t"/>
            </a:scene3d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A9C41843-DB3A-BA27-060A-17940B2725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0" t="1540" r="6122" b="4222"/>
            <a:stretch/>
          </p:blipFill>
          <p:spPr bwMode="auto">
            <a:xfrm>
              <a:off x="4752775" y="2293848"/>
              <a:ext cx="1291817" cy="979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Объект 2">
              <a:extLst>
                <a:ext uri="{FF2B5EF4-FFF2-40B4-BE49-F238E27FC236}">
                  <a16:creationId xmlns:a16="http://schemas.microsoft.com/office/drawing/2014/main" id="{AA7E02BB-1461-8B07-9F44-2AB08A68D46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525844" y="5380547"/>
              <a:ext cx="2687461" cy="1409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v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266700" indent="-266700" algn="just">
                <a:spcBef>
                  <a:spcPts val="1200"/>
                </a:spcBef>
                <a:spcAft>
                  <a:spcPts val="600"/>
                </a:spcAft>
                <a:buClr>
                  <a:srgbClr val="000090"/>
                </a:buClr>
                <a:buBlip>
                  <a:blip r:embed="rId12"/>
                </a:buBlip>
                <a:defRPr/>
              </a:pPr>
              <a:r>
                <a:rPr lang="ru-RU" sz="1300" kern="0" dirty="0">
                  <a:solidFill>
                    <a:srgbClr val="000000"/>
                  </a:solidFill>
                </a:rPr>
                <a:t>Эксперимент </a:t>
              </a:r>
              <a:r>
                <a:rPr lang="en-US" sz="1300" kern="0" dirty="0">
                  <a:solidFill>
                    <a:srgbClr val="006800"/>
                  </a:solidFill>
                </a:rPr>
                <a:t>BM@N</a:t>
              </a:r>
              <a:r>
                <a:rPr lang="ru-RU" sz="1300" kern="0" dirty="0">
                  <a:solidFill>
                    <a:srgbClr val="000000"/>
                  </a:solidFill>
                </a:rPr>
                <a:t> на фиксированной мишени</a:t>
              </a:r>
              <a:r>
                <a:rPr lang="en-US" sz="1300" kern="0" dirty="0">
                  <a:solidFill>
                    <a:srgbClr val="000000"/>
                  </a:solidFill>
                </a:rPr>
                <a:t>: (2018), </a:t>
              </a:r>
              <a:r>
                <a:rPr lang="en-US" sz="1300" i="1" kern="0" dirty="0">
                  <a:solidFill>
                    <a:schemeClr val="tx1"/>
                  </a:solidFill>
                </a:rPr>
                <a:t>bmn.jinr.ru</a:t>
              </a:r>
              <a:endParaRPr lang="en-US" sz="1300" kern="0" dirty="0">
                <a:solidFill>
                  <a:srgbClr val="000000"/>
                </a:solidFill>
              </a:endParaRPr>
            </a:p>
            <a:p>
              <a:pPr marL="266700" indent="-266700" algn="just">
                <a:spcBef>
                  <a:spcPts val="0"/>
                </a:spcBef>
                <a:spcAft>
                  <a:spcPts val="600"/>
                </a:spcAft>
                <a:buClr>
                  <a:srgbClr val="000090"/>
                </a:buClr>
                <a:buBlip>
                  <a:blip r:embed="rId12"/>
                </a:buBlip>
                <a:defRPr/>
              </a:pPr>
              <a:r>
                <a:rPr lang="en-US" sz="1300" kern="0" dirty="0">
                  <a:solidFill>
                    <a:srgbClr val="000000"/>
                  </a:solidFill>
                </a:rPr>
                <a:t>2 </a:t>
              </a:r>
              <a:r>
                <a:rPr lang="ru-RU" sz="1300" kern="0" dirty="0">
                  <a:solidFill>
                    <a:srgbClr val="000000"/>
                  </a:solidFill>
                </a:rPr>
                <a:t>точки взаимодействия</a:t>
              </a:r>
              <a:r>
                <a:rPr lang="en-US" sz="1300" kern="0" dirty="0">
                  <a:solidFill>
                    <a:srgbClr val="000000"/>
                  </a:solidFill>
                </a:rPr>
                <a:t>: MPD</a:t>
              </a:r>
              <a:r>
                <a:rPr lang="en-US" sz="13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 </a:t>
              </a:r>
              <a:r>
                <a:rPr lang="en-US" sz="1300" kern="0" dirty="0">
                  <a:solidFill>
                    <a:srgbClr val="000000"/>
                  </a:solidFill>
                </a:rPr>
                <a:t>(2024) </a:t>
              </a:r>
              <a:r>
                <a:rPr lang="ru-RU" sz="1300" kern="0" dirty="0">
                  <a:solidFill>
                    <a:srgbClr val="000000"/>
                  </a:solidFill>
                </a:rPr>
                <a:t>и</a:t>
              </a:r>
              <a:r>
                <a:rPr lang="en-US" sz="1300" kern="0" dirty="0">
                  <a:solidFill>
                    <a:srgbClr val="000000"/>
                  </a:solidFill>
                </a:rPr>
                <a:t> SPD (202</a:t>
              </a:r>
              <a:r>
                <a:rPr lang="ru-RU" sz="1300" kern="0" dirty="0">
                  <a:solidFill>
                    <a:srgbClr val="000000"/>
                  </a:solidFill>
                </a:rPr>
                <a:t>8</a:t>
              </a:r>
              <a:r>
                <a:rPr lang="en-US" sz="1300" kern="0" dirty="0">
                  <a:solidFill>
                    <a:srgbClr val="000000"/>
                  </a:solidFill>
                </a:rPr>
                <a:t>)</a:t>
              </a:r>
              <a:endParaRPr lang="ru-RU" sz="1300" kern="0" dirty="0">
                <a:solidFill>
                  <a:srgbClr val="000000"/>
                </a:solidFill>
              </a:endParaRPr>
            </a:p>
            <a:p>
              <a:pPr marL="266700" indent="-266700" algn="just">
                <a:spcBef>
                  <a:spcPts val="0"/>
                </a:spcBef>
                <a:spcAft>
                  <a:spcPts val="600"/>
                </a:spcAft>
                <a:buClr>
                  <a:srgbClr val="000090"/>
                </a:buClr>
                <a:buBlip>
                  <a:blip r:embed="rId12"/>
                </a:buBlip>
                <a:defRPr/>
              </a:pPr>
              <a:r>
                <a:rPr lang="ru-RU" sz="1300" kern="0" dirty="0">
                  <a:solidFill>
                    <a:schemeClr val="tx1"/>
                  </a:solidFill>
                </a:rPr>
                <a:t>Комплекс </a:t>
              </a:r>
              <a:r>
                <a:rPr lang="en-US" sz="1300" kern="0" dirty="0">
                  <a:solidFill>
                    <a:schemeClr val="tx1"/>
                  </a:solidFill>
                </a:rPr>
                <a:t>NICA: </a:t>
              </a:r>
              <a:r>
                <a:rPr lang="en-US" sz="1300" i="1" kern="0" dirty="0">
                  <a:solidFill>
                    <a:schemeClr val="tx1"/>
                  </a:solidFill>
                </a:rPr>
                <a:t>nica.jinr.ru</a:t>
              </a: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F7AAEA53-09FE-8BB9-18D2-96572CCE6EB4}"/>
              </a:ext>
            </a:extLst>
          </p:cNvPr>
          <p:cNvGrpSpPr/>
          <p:nvPr/>
        </p:nvGrpSpPr>
        <p:grpSpPr>
          <a:xfrm>
            <a:off x="1447067" y="1594575"/>
            <a:ext cx="7943748" cy="369226"/>
            <a:chOff x="1447067" y="1594575"/>
            <a:chExt cx="7943748" cy="3692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Объект 2">
                  <a:extLst>
                    <a:ext uri="{FF2B5EF4-FFF2-40B4-BE49-F238E27FC236}">
                      <a16:creationId xmlns:a16="http://schemas.microsoft.com/office/drawing/2014/main" id="{778A71DA-0DF0-997C-61BA-41DB38B982D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447067" y="1594575"/>
                  <a:ext cx="2579408" cy="369226"/>
                </a:xfrm>
                <a:prstGeom prst="rect">
                  <a:avLst/>
                </a:prstGeom>
              </p:spPr>
              <p:txBody>
                <a:bodyPr/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266700" indent="-266700" algn="just">
                    <a:spcBef>
                      <a:spcPts val="1200"/>
                    </a:spcBef>
                    <a:spcAft>
                      <a:spcPts val="600"/>
                    </a:spcAft>
                    <a:buClr>
                      <a:srgbClr val="000090"/>
                    </a:buClr>
                    <a:buFont typeface="Arial" panose="020B0604020202020204" pitchFamily="34" charset="0"/>
                    <a:buBlip>
                      <a:blip r:embed="rId12"/>
                    </a:buBlip>
                    <a:defRPr/>
                  </a:pPr>
                  <a:r>
                    <a:rPr lang="ru-RU" sz="1300" dirty="0">
                      <a:solidFill>
                        <a:srgbClr val="000000"/>
                      </a:solidFill>
                    </a:rPr>
                    <a:t>Пучки</a:t>
                  </a:r>
                  <a:r>
                    <a:rPr lang="en-US" sz="1300" dirty="0">
                      <a:solidFill>
                        <a:srgbClr val="000000"/>
                      </a:solidFill>
                    </a:rPr>
                    <a:t>: </a:t>
                  </a:r>
                  <a:r>
                    <a:rPr lang="ru-RU" sz="1300" dirty="0">
                      <a:solidFill>
                        <a:srgbClr val="000000"/>
                      </a:solidFill>
                    </a:rPr>
                    <a:t>от</a:t>
                  </a:r>
                  <a:r>
                    <a:rPr lang="en-US" sz="1300" dirty="0">
                      <a:solidFill>
                        <a:srgbClr val="00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400" i="1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400" i="1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40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14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1400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p>
                      </m:sSup>
                      <m:r>
                        <a:rPr lang="en-US" sz="1400" i="1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ru-RU" sz="1300" dirty="0"/>
                    <a:t>до</a:t>
                  </a:r>
                  <a14:m>
                    <m:oMath xmlns:m="http://schemas.openxmlformats.org/officeDocument/2006/math">
                      <m:r>
                        <a:rPr lang="en-US" sz="1300" i="1" smtClean="0">
                          <a:solidFill>
                            <a:srgbClr val="008000"/>
                          </a:solidFill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US" sz="13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300" i="1" smtClean="0">
                              <a:solidFill>
                                <a:srgbClr val="008000"/>
                              </a:solidFill>
                              <a:latin typeface="Cambria Math"/>
                            </a:rPr>
                            <m:t>𝐴𝑢</m:t>
                          </m:r>
                        </m:e>
                        <m:sup>
                          <m:r>
                            <a:rPr lang="en-US" sz="1300" i="1" smtClean="0">
                              <a:solidFill>
                                <a:srgbClr val="008000"/>
                              </a:solidFill>
                              <a:latin typeface="Cambria Math"/>
                            </a:rPr>
                            <m:t>79+</m:t>
                          </m:r>
                        </m:sup>
                      </m:sSup>
                      <m:r>
                        <a:rPr lang="en-US" sz="1300" i="1">
                          <a:solidFill>
                            <a:srgbClr val="008000"/>
                          </a:solidFill>
                          <a:latin typeface="Cambria Math"/>
                        </a:rPr>
                        <m:t> </m:t>
                      </m:r>
                    </m:oMath>
                  </a14:m>
                  <a:endParaRPr lang="en-US" sz="1300" i="1" dirty="0">
                    <a:solidFill>
                      <a:srgbClr val="00800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6" name="Объект 2">
                  <a:extLst>
                    <a:ext uri="{FF2B5EF4-FFF2-40B4-BE49-F238E27FC236}">
                      <a16:creationId xmlns:a16="http://schemas.microsoft.com/office/drawing/2014/main" id="{778A71DA-0DF0-997C-61BA-41DB38B982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7067" y="1594575"/>
                  <a:ext cx="2579408" cy="36922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Объект 2">
                  <a:extLst>
                    <a:ext uri="{FF2B5EF4-FFF2-40B4-BE49-F238E27FC236}">
                      <a16:creationId xmlns:a16="http://schemas.microsoft.com/office/drawing/2014/main" id="{F1F31798-83BD-8F11-8A2B-63640B29BA54}"/>
                    </a:ext>
                  </a:extLst>
                </p:cNvPr>
                <p:cNvSpPr txBox="1">
                  <a:spLocks/>
                </p:cNvSpPr>
                <p:nvPr/>
              </p:nvSpPr>
              <p:spPr bwMode="auto">
                <a:xfrm>
                  <a:off x="3783225" y="1597140"/>
                  <a:ext cx="5607590" cy="35147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lvl1pPr marL="342900" indent="-342900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Font typeface="Wingdings" pitchFamily="2" charset="2"/>
                    <a:buChar char="v"/>
                    <a:defRPr sz="3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l" rtl="0" eaLnBrk="1" fontAlgn="base" hangingPunct="1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266700" indent="-266700" algn="just">
                    <a:spcBef>
                      <a:spcPts val="1200"/>
                    </a:spcBef>
                    <a:spcAft>
                      <a:spcPts val="0"/>
                    </a:spcAft>
                    <a:buClr>
                      <a:srgbClr val="000090"/>
                    </a:buClr>
                    <a:buBlip>
                      <a:blip r:embed="rId12"/>
                    </a:buBlip>
                    <a:defRPr/>
                  </a:pPr>
                  <a:r>
                    <a:rPr lang="ru-RU" sz="1300" kern="0" dirty="0">
                      <a:solidFill>
                        <a:srgbClr val="000000"/>
                      </a:solidFill>
                      <a:effectLst/>
                    </a:rPr>
                    <a:t>Энергия столкновения</a:t>
                  </a:r>
                  <a:r>
                    <a:rPr lang="en-US" sz="1300" kern="0" dirty="0">
                      <a:solidFill>
                        <a:srgbClr val="000000"/>
                      </a:solidFill>
                      <a:effectLst/>
                    </a:rPr>
                    <a:t>: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300" i="1" ker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1300" i="1" ker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00" b="0" i="1" ker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300" b="0" i="1" ker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sz="1300" b="0" i="1" kern="0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00" b="0" i="1" ker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300" b="0" i="1" kern="0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/>
                                    </a:rPr>
                                    <m:t>𝐴𝑈</m:t>
                                  </m:r>
                                </m:sub>
                              </m:sSub>
                            </m:sub>
                          </m:sSub>
                        </m:e>
                      </m:rad>
                    </m:oMath>
                  </a14:m>
                  <a:r>
                    <a:rPr lang="en-US" sz="1300" i="1" kern="0" dirty="0">
                      <a:solidFill>
                        <a:srgbClr val="008000"/>
                      </a:solidFill>
                      <a:effectLst/>
                    </a:rPr>
                    <a:t> </a:t>
                  </a:r>
                  <a:r>
                    <a:rPr lang="en-US" sz="1300" i="1" kern="0" dirty="0">
                      <a:effectLst/>
                    </a:rPr>
                    <a:t>= </a:t>
                  </a:r>
                  <a:r>
                    <a:rPr lang="en-US" sz="1300" i="1" kern="0" dirty="0">
                      <a:solidFill>
                        <a:srgbClr val="008000"/>
                      </a:solidFill>
                      <a:effectLst/>
                    </a:rPr>
                    <a:t>4 – 11 </a:t>
                  </a:r>
                  <a:r>
                    <a:rPr lang="ru-RU" sz="1300" i="1" kern="0" dirty="0"/>
                    <a:t>ГэВ</a:t>
                  </a:r>
                  <a:r>
                    <a:rPr lang="en-US" sz="1300" i="1" kern="0" dirty="0">
                      <a:effectLst/>
                    </a:rPr>
                    <a:t>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300" i="1" kern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00" b="0" i="1" kern="0" smtClean="0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1300" b="0" i="1" kern="0" smtClean="0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</a:rPr>
                            <m:t>𝑙𝑎𝑏</m:t>
                          </m:r>
                        </m:sub>
                      </m:sSub>
                    </m:oMath>
                  </a14:m>
                  <a:r>
                    <a:rPr lang="en-US" sz="1300" i="1" kern="0" dirty="0">
                      <a:solidFill>
                        <a:srgbClr val="008000"/>
                      </a:solidFill>
                      <a:effectLst/>
                    </a:rPr>
                    <a:t> </a:t>
                  </a:r>
                  <a:r>
                    <a:rPr lang="en-US" sz="1300" i="1" kern="0" dirty="0">
                      <a:effectLst/>
                    </a:rPr>
                    <a:t>= </a:t>
                  </a:r>
                  <a:r>
                    <a:rPr lang="en-US" sz="1300" i="1" kern="0" dirty="0">
                      <a:solidFill>
                        <a:srgbClr val="008000"/>
                      </a:solidFill>
                      <a:effectLst/>
                    </a:rPr>
                    <a:t>1 – 6 </a:t>
                  </a:r>
                  <a:r>
                    <a:rPr lang="ru-RU" sz="1300" i="1" kern="0" dirty="0" err="1">
                      <a:effectLst/>
                    </a:rPr>
                    <a:t>АГэВ</a:t>
                  </a:r>
                  <a:endParaRPr lang="en-US" sz="1300" i="1" kern="0" dirty="0">
                    <a:effectLst/>
                  </a:endParaRPr>
                </a:p>
              </p:txBody>
            </p:sp>
          </mc:Choice>
          <mc:Fallback xmlns="">
            <p:sp>
              <p:nvSpPr>
                <p:cNvPr id="18" name="Объект 2">
                  <a:extLst>
                    <a:ext uri="{FF2B5EF4-FFF2-40B4-BE49-F238E27FC236}">
                      <a16:creationId xmlns:a16="http://schemas.microsoft.com/office/drawing/2014/main" id="{F1F31798-83BD-8F11-8A2B-63640B29BA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783225" y="1597140"/>
                  <a:ext cx="5607590" cy="351470"/>
                </a:xfrm>
                <a:prstGeom prst="rect">
                  <a:avLst/>
                </a:prstGeom>
                <a:blipFill>
                  <a:blip r:embed="rId14"/>
                  <a:stretch>
                    <a:fillRect b="-1724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15893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矩形 128"/>
          <p:cNvSpPr/>
          <p:nvPr/>
        </p:nvSpPr>
        <p:spPr>
          <a:xfrm flipH="1">
            <a:off x="0" y="-6875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19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8" name="直接连接符 27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31" name="直接连接符 30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16"/>
          <p:cNvSpPr txBox="1"/>
          <p:nvPr/>
        </p:nvSpPr>
        <p:spPr>
          <a:xfrm>
            <a:off x="827153" y="642254"/>
            <a:ext cx="345909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Выбор фреймворка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ABEF2D8-D0A8-4109-1F58-B308C17BCBB5}"/>
              </a:ext>
            </a:extLst>
          </p:cNvPr>
          <p:cNvGrpSpPr/>
          <p:nvPr/>
        </p:nvGrpSpPr>
        <p:grpSpPr>
          <a:xfrm>
            <a:off x="162355" y="821021"/>
            <a:ext cx="11867290" cy="5710097"/>
            <a:chOff x="162355" y="821021"/>
            <a:chExt cx="11867290" cy="5710097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3045EB9A-F46D-7F19-9DB3-C09D468B8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355" y="3169689"/>
              <a:ext cx="2523693" cy="1879264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AC05A3F0-06B7-4C81-FBD8-C082EE088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75115" y="1470999"/>
              <a:ext cx="9254530" cy="506011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5E4D4C3-41AA-6FFD-DFE4-4D3C444FBB3D}"/>
                </a:ext>
              </a:extLst>
            </p:cNvPr>
            <p:cNvSpPr txBox="1"/>
            <p:nvPr/>
          </p:nvSpPr>
          <p:spPr>
            <a:xfrm>
              <a:off x="6096000" y="821021"/>
              <a:ext cx="3016898" cy="5965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spcAft>
                  <a:spcPts val="1200"/>
                </a:spcAft>
                <a:buClr>
                  <a:srgbClr val="004080"/>
                </a:buClr>
                <a:tabLst>
                  <a:tab pos="342900" algn="l"/>
                  <a:tab pos="1308100" algn="l"/>
                </a:tabLst>
              </a:pPr>
              <a:r>
                <a:rPr lang="en-US" altLang="zh-CN" sz="2800" dirty="0">
                  <a:solidFill>
                    <a:srgbClr val="004A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FairRoot Universe</a:t>
              </a:r>
              <a:endParaRPr lang="en-US" altLang="zh-CN" sz="2800" i="1" dirty="0">
                <a:solidFill>
                  <a:srgbClr val="004A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832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矩形 128"/>
          <p:cNvSpPr/>
          <p:nvPr/>
        </p:nvSpPr>
        <p:spPr>
          <a:xfrm flipH="1">
            <a:off x="0" y="-6875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19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8" name="直接连接符 27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31" name="直接连接符 30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16"/>
          <p:cNvSpPr txBox="1"/>
          <p:nvPr/>
        </p:nvSpPr>
        <p:spPr>
          <a:xfrm>
            <a:off x="827151" y="642254"/>
            <a:ext cx="488784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BmnRoot</a:t>
            </a:r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 </a:t>
            </a:r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方正正中黑简体" panose="02000000000000000000" pitchFamily="2" charset="-122"/>
                <a:cs typeface="Times New Roman" panose="02020603050405020304" pitchFamily="18" charset="0"/>
              </a:rPr>
              <a:t>‒ </a:t>
            </a:r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платформа </a:t>
            </a:r>
            <a:r>
              <a:rPr lang="en-US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BM@N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7CB8E1-D352-D6FB-38DB-9DBB75671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522" y="1505040"/>
            <a:ext cx="6107773" cy="4756052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39B91D29-86CD-E13C-46DC-8F3766E18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4579" y="1562461"/>
            <a:ext cx="5621129" cy="433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бъект 2">
            <a:extLst>
              <a:ext uri="{FF2B5EF4-FFF2-40B4-BE49-F238E27FC236}">
                <a16:creationId xmlns:a16="http://schemas.microsoft.com/office/drawing/2014/main" id="{E697F1F9-4BB0-7CF5-DA03-51494BB37D30}"/>
              </a:ext>
            </a:extLst>
          </p:cNvPr>
          <p:cNvSpPr txBox="1">
            <a:spLocks/>
          </p:cNvSpPr>
          <p:nvPr/>
        </p:nvSpPr>
        <p:spPr>
          <a:xfrm>
            <a:off x="1012254" y="5854345"/>
            <a:ext cx="3972881" cy="8317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spcBef>
                <a:spcPts val="0"/>
              </a:spcBef>
              <a:buClr>
                <a:srgbClr val="26728A"/>
              </a:buClr>
              <a:buFont typeface="Arial" panose="020B0604020202020204" pitchFamily="34" charset="0"/>
              <a:buNone/>
              <a:defRPr/>
            </a:pPr>
            <a:r>
              <a:rPr lang="en-US" sz="1900" dirty="0">
                <a:solidFill>
                  <a:srgbClr val="7171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C++ </a:t>
            </a:r>
            <a:r>
              <a:rPr lang="ru-RU" sz="1900" dirty="0">
                <a:solidFill>
                  <a:srgbClr val="7171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классы</a:t>
            </a:r>
            <a:r>
              <a:rPr lang="en-US" sz="1900" dirty="0">
                <a:solidFill>
                  <a:srgbClr val="7171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Linux/MacOS, </a:t>
            </a:r>
            <a:r>
              <a:rPr lang="ru-RU" sz="1900" dirty="0">
                <a:solidFill>
                  <a:srgbClr val="7171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базируется</a:t>
            </a:r>
            <a:r>
              <a:rPr lang="en-US" sz="1900" dirty="0">
                <a:solidFill>
                  <a:srgbClr val="7171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900" dirty="0">
                <a:solidFill>
                  <a:srgbClr val="7171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900" dirty="0">
                <a:solidFill>
                  <a:srgbClr val="7171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CERN ROOT </a:t>
            </a:r>
            <a:r>
              <a:rPr lang="ru-RU" sz="1900" dirty="0">
                <a:solidFill>
                  <a:srgbClr val="7171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en-US" sz="1900" dirty="0">
                <a:solidFill>
                  <a:srgbClr val="7171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FairRoot</a:t>
            </a:r>
          </a:p>
        </p:txBody>
      </p:sp>
    </p:spTree>
    <p:extLst>
      <p:ext uri="{BB962C8B-B14F-4D97-AF65-F5344CB8AC3E}">
        <p14:creationId xmlns:p14="http://schemas.microsoft.com/office/powerpoint/2010/main" val="202169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矩形 128"/>
          <p:cNvSpPr/>
          <p:nvPr/>
        </p:nvSpPr>
        <p:spPr>
          <a:xfrm flipH="1">
            <a:off x="0" y="-6875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19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8" name="直接连接符 27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31" name="直接连接符 30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16"/>
          <p:cNvSpPr txBox="1"/>
          <p:nvPr/>
        </p:nvSpPr>
        <p:spPr>
          <a:xfrm>
            <a:off x="827153" y="642254"/>
            <a:ext cx="421549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Модель данных </a:t>
            </a:r>
            <a:r>
              <a:rPr lang="en-US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BmnRoot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B1BA15F4-234A-6AA5-110A-FA1DDD33F925}"/>
              </a:ext>
            </a:extLst>
          </p:cNvPr>
          <p:cNvGrpSpPr/>
          <p:nvPr/>
        </p:nvGrpSpPr>
        <p:grpSpPr>
          <a:xfrm>
            <a:off x="1696971" y="1316648"/>
            <a:ext cx="9790562" cy="5092709"/>
            <a:chOff x="1696971" y="1316648"/>
            <a:chExt cx="9790562" cy="5092709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CB5066CD-F3FD-501D-B035-7C21C9DD1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2914" y="1804716"/>
              <a:ext cx="6709289" cy="4604641"/>
            </a:xfrm>
            <a:prstGeom prst="rect">
              <a:avLst/>
            </a:prstGeom>
          </p:spPr>
        </p:pic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4154E9D6-EE1A-AC0F-E598-C08B0B994878}"/>
                </a:ext>
              </a:extLst>
            </p:cNvPr>
            <p:cNvGrpSpPr/>
            <p:nvPr/>
          </p:nvGrpSpPr>
          <p:grpSpPr>
            <a:xfrm>
              <a:off x="4381560" y="1546089"/>
              <a:ext cx="1259772" cy="1298015"/>
              <a:chOff x="7286871" y="1634628"/>
              <a:chExt cx="742675" cy="891160"/>
            </a:xfrm>
          </p:grpSpPr>
          <p:sp>
            <p:nvSpPr>
              <p:cNvPr id="5" name="Oval 48">
                <a:extLst>
                  <a:ext uri="{FF2B5EF4-FFF2-40B4-BE49-F238E27FC236}">
                    <a16:creationId xmlns:a16="http://schemas.microsoft.com/office/drawing/2014/main" id="{B3A6B279-40B1-7C9C-4EEC-313F9B767BA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286871" y="2108755"/>
                <a:ext cx="611299" cy="417033"/>
              </a:xfrm>
              <a:prstGeom prst="ellipse">
                <a:avLst/>
              </a:prstGeom>
              <a:solidFill>
                <a:srgbClr val="0F2145">
                  <a:alpha val="30196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  <a:defRPr/>
                </a:pPr>
                <a:endParaRPr lang="ru-RU" altLang="ru-RU" sz="18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6" name="Oval 49">
                <a:extLst>
                  <a:ext uri="{FF2B5EF4-FFF2-40B4-BE49-F238E27FC236}">
                    <a16:creationId xmlns:a16="http://schemas.microsoft.com/office/drawing/2014/main" id="{36C913DE-C877-82DA-2580-47A0962A2A1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337812" y="1634628"/>
                <a:ext cx="684528" cy="800555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  <a:defRPr/>
                </a:pPr>
                <a:endParaRPr lang="ru-RU" altLang="ru-RU" sz="18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7" name="Oval 50">
                <a:extLst>
                  <a:ext uri="{FF2B5EF4-FFF2-40B4-BE49-F238E27FC236}">
                    <a16:creationId xmlns:a16="http://schemas.microsoft.com/office/drawing/2014/main" id="{5F6A61FD-39CA-BF75-6988-7CE20CE1E98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346302" y="1638352"/>
                <a:ext cx="668609" cy="78193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  <a:defRPr/>
                </a:pPr>
                <a:endParaRPr lang="ru-RU" altLang="ru-RU" sz="18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8" name="Oval 51">
                <a:extLst>
                  <a:ext uri="{FF2B5EF4-FFF2-40B4-BE49-F238E27FC236}">
                    <a16:creationId xmlns:a16="http://schemas.microsoft.com/office/drawing/2014/main" id="{AB57E99E-ACD4-2A82-E20A-6916FE1B829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353732" y="1647040"/>
                <a:ext cx="635708" cy="729808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  <a:defRPr/>
                </a:pPr>
                <a:endParaRPr lang="ru-RU" altLang="ru-RU" sz="18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9" name="Oval 52">
                <a:extLst>
                  <a:ext uri="{FF2B5EF4-FFF2-40B4-BE49-F238E27FC236}">
                    <a16:creationId xmlns:a16="http://schemas.microsoft.com/office/drawing/2014/main" id="{269AD8B2-88D3-EF2F-3A5E-9BC7C2414ED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389815" y="1666898"/>
                <a:ext cx="566725" cy="59203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  <a:defRPr/>
                </a:pPr>
                <a:endParaRPr lang="ru-RU" altLang="ru-RU" sz="18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0" name="Text Box 53">
                <a:extLst>
                  <a:ext uri="{FF2B5EF4-FFF2-40B4-BE49-F238E27FC236}">
                    <a16:creationId xmlns:a16="http://schemas.microsoft.com/office/drawing/2014/main" id="{38437FF8-5FD1-5E6B-E317-570C48518DD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31667" y="1938890"/>
                <a:ext cx="697879" cy="221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  <a:defRPr/>
                </a:pPr>
                <a:r>
                  <a:rPr lang="ru-RU" altLang="ru-RU" sz="1500" dirty="0">
                    <a:solidFill>
                      <a:srgbClr val="000000"/>
                    </a:solidFill>
                    <a:cs typeface="Arial" charset="0"/>
                  </a:rPr>
                  <a:t>дигитайзер</a:t>
                </a:r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EAB728AA-EE63-8713-87A9-49F76EE3BFC1}"/>
                </a:ext>
              </a:extLst>
            </p:cNvPr>
            <p:cNvGrpSpPr/>
            <p:nvPr/>
          </p:nvGrpSpPr>
          <p:grpSpPr>
            <a:xfrm>
              <a:off x="7479962" y="1634316"/>
              <a:ext cx="1127607" cy="1151332"/>
              <a:chOff x="7337812" y="1634628"/>
              <a:chExt cx="715070" cy="891160"/>
            </a:xfrm>
          </p:grpSpPr>
          <p:sp>
            <p:nvSpPr>
              <p:cNvPr id="12" name="Oval 48">
                <a:extLst>
                  <a:ext uri="{FF2B5EF4-FFF2-40B4-BE49-F238E27FC236}">
                    <a16:creationId xmlns:a16="http://schemas.microsoft.com/office/drawing/2014/main" id="{C400BA1A-3649-4028-60BC-5BACE80D6CD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441583" y="2108755"/>
                <a:ext cx="611299" cy="417033"/>
              </a:xfrm>
              <a:prstGeom prst="ellipse">
                <a:avLst/>
              </a:prstGeom>
              <a:solidFill>
                <a:srgbClr val="0F2145">
                  <a:alpha val="30196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  <a:defRPr/>
                </a:pPr>
                <a:endParaRPr lang="ru-RU" altLang="ru-RU" sz="18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" name="Oval 49">
                <a:extLst>
                  <a:ext uri="{FF2B5EF4-FFF2-40B4-BE49-F238E27FC236}">
                    <a16:creationId xmlns:a16="http://schemas.microsoft.com/office/drawing/2014/main" id="{7A9C48F1-67D9-8DFC-11B7-BE854C2742B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337812" y="1634628"/>
                <a:ext cx="684528" cy="800555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  <a:defRPr/>
                </a:pPr>
                <a:endParaRPr lang="ru-RU" altLang="ru-RU" sz="18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4" name="Oval 50">
                <a:extLst>
                  <a:ext uri="{FF2B5EF4-FFF2-40B4-BE49-F238E27FC236}">
                    <a16:creationId xmlns:a16="http://schemas.microsoft.com/office/drawing/2014/main" id="{6AF2DDB1-4F9E-D7D8-D8E2-11B586DB082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346302" y="1638352"/>
                <a:ext cx="668609" cy="78193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  <a:defRPr/>
                </a:pPr>
                <a:endParaRPr lang="ru-RU" altLang="ru-RU" sz="18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5" name="Oval 51">
                <a:extLst>
                  <a:ext uri="{FF2B5EF4-FFF2-40B4-BE49-F238E27FC236}">
                    <a16:creationId xmlns:a16="http://schemas.microsoft.com/office/drawing/2014/main" id="{012691F6-8743-749F-B8FF-B14F0ABD024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353732" y="1647040"/>
                <a:ext cx="635708" cy="729808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  <a:defRPr/>
                </a:pPr>
                <a:endParaRPr lang="ru-RU" altLang="ru-RU" sz="18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6" name="Oval 52">
                <a:extLst>
                  <a:ext uri="{FF2B5EF4-FFF2-40B4-BE49-F238E27FC236}">
                    <a16:creationId xmlns:a16="http://schemas.microsoft.com/office/drawing/2014/main" id="{3B053A63-45EB-5BC5-E4DA-BB9CE87D06E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389815" y="1666898"/>
                <a:ext cx="566725" cy="59203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  <a:defRPr/>
                </a:pPr>
                <a:endParaRPr lang="ru-RU" altLang="ru-RU" sz="18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7" name="Text Box 53">
                <a:extLst>
                  <a:ext uri="{FF2B5EF4-FFF2-40B4-BE49-F238E27FC236}">
                    <a16:creationId xmlns:a16="http://schemas.microsoft.com/office/drawing/2014/main" id="{D12A1441-28F0-08C2-3D99-7F445CAE632C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7353727" y="1812573"/>
                <a:ext cx="635708" cy="4288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моделирование</a:t>
                </a:r>
              </a:p>
            </p:txBody>
          </p:sp>
        </p:grp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9E3990DA-4238-8673-3AC9-E55BC4ECAD13}"/>
                </a:ext>
              </a:extLst>
            </p:cNvPr>
            <p:cNvGrpSpPr/>
            <p:nvPr/>
          </p:nvGrpSpPr>
          <p:grpSpPr>
            <a:xfrm>
              <a:off x="5863143" y="2810156"/>
              <a:ext cx="1400605" cy="1377174"/>
              <a:chOff x="5217799" y="2748353"/>
              <a:chExt cx="998771" cy="1224075"/>
            </a:xfrm>
          </p:grpSpPr>
          <p:sp>
            <p:nvSpPr>
              <p:cNvPr id="19" name="Oval 41">
                <a:extLst>
                  <a:ext uri="{FF2B5EF4-FFF2-40B4-BE49-F238E27FC236}">
                    <a16:creationId xmlns:a16="http://schemas.microsoft.com/office/drawing/2014/main" id="{32A17984-C477-24DA-557D-DA7D91474EB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21445644">
                <a:off x="5348370" y="3495819"/>
                <a:ext cx="757756" cy="476609"/>
              </a:xfrm>
              <a:prstGeom prst="ellipse">
                <a:avLst/>
              </a:prstGeom>
              <a:solidFill>
                <a:srgbClr val="0F2145">
                  <a:alpha val="30196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  <a:defRPr/>
                </a:pPr>
                <a:endParaRPr lang="ru-RU" altLang="ru-RU" sz="18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grpSp>
            <p:nvGrpSpPr>
              <p:cNvPr id="20" name="Group 42">
                <a:extLst>
                  <a:ext uri="{FF2B5EF4-FFF2-40B4-BE49-F238E27FC236}">
                    <a16:creationId xmlns:a16="http://schemas.microsoft.com/office/drawing/2014/main" id="{055F2262-8939-0A76-F194-0BE3E0B85EC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17799" y="2748353"/>
                <a:ext cx="998771" cy="1126983"/>
                <a:chOff x="695" y="2112"/>
                <a:chExt cx="917" cy="860"/>
              </a:xfrm>
            </p:grpSpPr>
            <p:sp>
              <p:nvSpPr>
                <p:cNvPr id="21" name="Oval 43">
                  <a:extLst>
                    <a:ext uri="{FF2B5EF4-FFF2-40B4-BE49-F238E27FC236}">
                      <a16:creationId xmlns:a16="http://schemas.microsoft.com/office/drawing/2014/main" id="{281F34F0-52EA-0C95-E997-FDD2D3D070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732" y="2112"/>
                  <a:ext cx="842" cy="8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tx2"/>
                    </a:buClr>
                    <a:buFont typeface="Wingdings" pitchFamily="2" charset="2"/>
                    <a:buChar char="v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1"/>
                    </a:buClr>
                    <a:buFont typeface="Wingdings" pitchFamily="2" charset="2"/>
                    <a:buChar char="§"/>
                    <a:defRPr sz="2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  <a:defRPr/>
                  </a:pPr>
                  <a:endParaRPr lang="ru-RU" altLang="ru-RU" sz="1800" dirty="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23" name="Oval 44">
                  <a:extLst>
                    <a:ext uri="{FF2B5EF4-FFF2-40B4-BE49-F238E27FC236}">
                      <a16:creationId xmlns:a16="http://schemas.microsoft.com/office/drawing/2014/main" id="{6EE7A62E-FED8-D94C-DBDE-425F111C8D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743" y="2117"/>
                  <a:ext cx="821" cy="83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tx2"/>
                    </a:buClr>
                    <a:buFont typeface="Wingdings" pitchFamily="2" charset="2"/>
                    <a:buChar char="v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1"/>
                    </a:buClr>
                    <a:buFont typeface="Wingdings" pitchFamily="2" charset="2"/>
                    <a:buChar char="§"/>
                    <a:defRPr sz="2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  <a:defRPr/>
                  </a:pPr>
                  <a:endParaRPr lang="ru-RU" altLang="ru-RU" sz="1800" dirty="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24" name="Oval 45">
                  <a:extLst>
                    <a:ext uri="{FF2B5EF4-FFF2-40B4-BE49-F238E27FC236}">
                      <a16:creationId xmlns:a16="http://schemas.microsoft.com/office/drawing/2014/main" id="{0732E07A-B799-2F6A-D09C-3DBBF9C9C7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751" y="2125"/>
                  <a:ext cx="781" cy="78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tx2"/>
                    </a:buClr>
                    <a:buFont typeface="Wingdings" pitchFamily="2" charset="2"/>
                    <a:buChar char="v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1"/>
                    </a:buClr>
                    <a:buFont typeface="Wingdings" pitchFamily="2" charset="2"/>
                    <a:buChar char="§"/>
                    <a:defRPr sz="2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  <a:defRPr/>
                  </a:pPr>
                  <a:endParaRPr lang="ru-RU" altLang="ru-RU" sz="1800" dirty="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25" name="Oval 46">
                  <a:extLst>
                    <a:ext uri="{FF2B5EF4-FFF2-40B4-BE49-F238E27FC236}">
                      <a16:creationId xmlns:a16="http://schemas.microsoft.com/office/drawing/2014/main" id="{E31AF925-F2ED-E241-3914-FA57D76D8B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795" y="2147"/>
                  <a:ext cx="695" cy="6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tx2"/>
                    </a:buClr>
                    <a:buFont typeface="Wingdings" pitchFamily="2" charset="2"/>
                    <a:buChar char="v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1"/>
                    </a:buClr>
                    <a:buFont typeface="Wingdings" pitchFamily="2" charset="2"/>
                    <a:buChar char="§"/>
                    <a:defRPr sz="2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  <a:defRPr/>
                  </a:pPr>
                  <a:endParaRPr lang="ru-RU" altLang="ru-RU" sz="1800" dirty="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33" name="Text Box 47">
                  <a:extLst>
                    <a:ext uri="{FF2B5EF4-FFF2-40B4-BE49-F238E27FC236}">
                      <a16:creationId xmlns:a16="http://schemas.microsoft.com/office/drawing/2014/main" id="{086B1F6D-2369-0931-3ABF-871A93DBCB6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gray">
                <a:xfrm>
                  <a:off x="695" y="2443"/>
                  <a:ext cx="917" cy="2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tx2"/>
                    </a:buClr>
                    <a:buFont typeface="Wingdings" pitchFamily="2" charset="2"/>
                    <a:buChar char="v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1"/>
                    </a:buClr>
                    <a:buFont typeface="Wingdings" pitchFamily="2" charset="2"/>
                    <a:buChar char="§"/>
                    <a:defRPr sz="2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sz="22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  <a:defRPr/>
                  </a:pPr>
                  <a:r>
                    <a:rPr lang="ru-RU" altLang="ru-RU" sz="1400" dirty="0">
                      <a:solidFill>
                        <a:srgbClr val="000000"/>
                      </a:solidFill>
                      <a:cs typeface="Arial" charset="0"/>
                    </a:rPr>
                    <a:t>реконструкция</a:t>
                  </a:r>
                  <a:endParaRPr lang="en-US" altLang="ru-RU" sz="1400" dirty="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</p:grpSp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426CE01B-08C3-39EB-629E-3695329B71CD}"/>
                </a:ext>
              </a:extLst>
            </p:cNvPr>
            <p:cNvGrpSpPr/>
            <p:nvPr/>
          </p:nvGrpSpPr>
          <p:grpSpPr>
            <a:xfrm>
              <a:off x="5941033" y="4369588"/>
              <a:ext cx="1280450" cy="1337242"/>
              <a:chOff x="6734579" y="3212551"/>
              <a:chExt cx="1139819" cy="1427973"/>
            </a:xfrm>
          </p:grpSpPr>
          <p:sp>
            <p:nvSpPr>
              <p:cNvPr id="35" name="Oval 35">
                <a:extLst>
                  <a:ext uri="{FF2B5EF4-FFF2-40B4-BE49-F238E27FC236}">
                    <a16:creationId xmlns:a16="http://schemas.microsoft.com/office/drawing/2014/main" id="{E3EBD015-1893-105B-0074-0AA444FAC0F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6825094" y="4119233"/>
                <a:ext cx="961523" cy="521291"/>
              </a:xfrm>
              <a:prstGeom prst="ellipse">
                <a:avLst/>
              </a:prstGeom>
              <a:solidFill>
                <a:srgbClr val="0F2145">
                  <a:alpha val="30196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  <a:defRPr/>
                </a:pPr>
                <a:endParaRPr lang="ru-RU" altLang="ru-RU" sz="18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6" name="Oval 36">
                <a:extLst>
                  <a:ext uri="{FF2B5EF4-FFF2-40B4-BE49-F238E27FC236}">
                    <a16:creationId xmlns:a16="http://schemas.microsoft.com/office/drawing/2014/main" id="{509DA3FF-C840-49DF-57BA-8D23A744167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6734579" y="3212551"/>
                <a:ext cx="1139819" cy="1334258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  <a:defRPr/>
                </a:pPr>
                <a:endParaRPr lang="ru-RU" altLang="ru-RU" sz="18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7" name="Oval 37">
                <a:extLst>
                  <a:ext uri="{FF2B5EF4-FFF2-40B4-BE49-F238E27FC236}">
                    <a16:creationId xmlns:a16="http://schemas.microsoft.com/office/drawing/2014/main" id="{547136D6-1557-C29E-118C-9875661B022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6748376" y="3219998"/>
                <a:ext cx="1113286" cy="130074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  <a:defRPr/>
                </a:pPr>
                <a:endParaRPr lang="ru-RU" altLang="ru-RU" sz="18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8" name="Oval 38">
                <a:extLst>
                  <a:ext uri="{FF2B5EF4-FFF2-40B4-BE49-F238E27FC236}">
                    <a16:creationId xmlns:a16="http://schemas.microsoft.com/office/drawing/2014/main" id="{48FC737F-6599-434E-A122-01CF3A2D551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6760050" y="3232409"/>
                <a:ext cx="1059161" cy="1216347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  <a:defRPr/>
                </a:pPr>
                <a:endParaRPr lang="ru-RU" altLang="ru-RU" sz="18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9" name="Oval 39">
                <a:extLst>
                  <a:ext uri="{FF2B5EF4-FFF2-40B4-BE49-F238E27FC236}">
                    <a16:creationId xmlns:a16="http://schemas.microsoft.com/office/drawing/2014/main" id="{7B3F1630-5E65-4134-8C1B-8988A3AF27B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6821604" y="3267162"/>
                <a:ext cx="942420" cy="98673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  <a:defRPr/>
                </a:pPr>
                <a:endParaRPr lang="ru-RU" altLang="ru-RU" sz="18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0" name="Text Box 40">
                <a:extLst>
                  <a:ext uri="{FF2B5EF4-FFF2-40B4-BE49-F238E27FC236}">
                    <a16:creationId xmlns:a16="http://schemas.microsoft.com/office/drawing/2014/main" id="{D0F299C3-7CEF-88B6-CC33-D1849F716F35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6747054" y="3597371"/>
                <a:ext cx="1113303" cy="5915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2"/>
                  </a:buClr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2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  <a:defRPr/>
                </a:pPr>
                <a:r>
                  <a:rPr lang="ru-RU" altLang="ru-RU" sz="1500" dirty="0">
                    <a:solidFill>
                      <a:srgbClr val="000000"/>
                    </a:solidFill>
                    <a:cs typeface="Arial" charset="0"/>
                  </a:rPr>
                  <a:t>физический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  <a:defRPr/>
                </a:pPr>
                <a:r>
                  <a:rPr lang="ru-RU" altLang="ru-RU" sz="1500" dirty="0">
                    <a:solidFill>
                      <a:srgbClr val="000000"/>
                    </a:solidFill>
                    <a:cs typeface="Arial" charset="0"/>
                  </a:rPr>
                  <a:t>анализ</a:t>
                </a:r>
                <a:endParaRPr lang="en-US" altLang="ru-RU" sz="15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41" name="Text Box 59">
              <a:extLst>
                <a:ext uri="{FF2B5EF4-FFF2-40B4-BE49-F238E27FC236}">
                  <a16:creationId xmlns:a16="http://schemas.microsoft.com/office/drawing/2014/main" id="{0D37586F-825B-7474-5CF2-3859F9FDD54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931260" y="4127903"/>
              <a:ext cx="1210588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altLang="ru-RU" sz="1200" b="1" i="1" dirty="0" err="1">
                  <a:solidFill>
                    <a:srgbClr val="000000"/>
                  </a:solidFill>
                  <a:cs typeface="Arial" charset="0"/>
                </a:rPr>
                <a:t>dst_reco.root</a:t>
              </a:r>
              <a:endParaRPr lang="en-US" altLang="ru-RU" sz="1200" b="1" i="1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2" name="Text Box 59">
              <a:extLst>
                <a:ext uri="{FF2B5EF4-FFF2-40B4-BE49-F238E27FC236}">
                  <a16:creationId xmlns:a16="http://schemas.microsoft.com/office/drawing/2014/main" id="{3BE4AF6D-4AA3-E9D5-964D-9067DDF36B4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175168" y="2638097"/>
              <a:ext cx="115288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altLang="ru-RU" sz="1200" b="1" i="1" dirty="0" err="1">
                  <a:solidFill>
                    <a:srgbClr val="000000"/>
                  </a:solidFill>
                  <a:cs typeface="Arial" charset="0"/>
                </a:rPr>
                <a:t>digi_exp.root</a:t>
              </a:r>
              <a:endParaRPr lang="en-US" altLang="ru-RU" sz="1200" b="1" i="1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3" name="Text Box 59">
              <a:extLst>
                <a:ext uri="{FF2B5EF4-FFF2-40B4-BE49-F238E27FC236}">
                  <a16:creationId xmlns:a16="http://schemas.microsoft.com/office/drawing/2014/main" id="{F60BEF55-A0F8-7E43-4B95-BE62C15FD42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713778" y="2619352"/>
              <a:ext cx="115288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altLang="ru-RU" sz="1200" b="1" i="1" dirty="0" err="1">
                  <a:solidFill>
                    <a:srgbClr val="000000"/>
                  </a:solidFill>
                  <a:cs typeface="Arial" charset="0"/>
                </a:rPr>
                <a:t>digi_sim.root</a:t>
              </a:r>
              <a:endParaRPr lang="en-US" altLang="ru-RU" sz="1200" b="1" i="1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F1EB55B-5C04-D451-5D59-BA8086250A56}"/>
                </a:ext>
              </a:extLst>
            </p:cNvPr>
            <p:cNvSpPr txBox="1"/>
            <p:nvPr/>
          </p:nvSpPr>
          <p:spPr>
            <a:xfrm>
              <a:off x="7015501" y="1378102"/>
              <a:ext cx="13376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rgbClr val="000000"/>
                  </a:solidFill>
                  <a:cs typeface="Arial" charset="0"/>
                </a:rPr>
                <a:t>Geant </a:t>
              </a:r>
              <a:r>
                <a:rPr lang="ru-RU" sz="1200" dirty="0">
                  <a:solidFill>
                    <a:srgbClr val="000000"/>
                  </a:solidFill>
                  <a:cs typeface="Arial" charset="0"/>
                </a:rPr>
                <a:t>4</a:t>
              </a:r>
              <a:r>
                <a:rPr lang="en-US" sz="1200" dirty="0">
                  <a:solidFill>
                    <a:srgbClr val="000000"/>
                  </a:solidFill>
                  <a:cs typeface="Arial" charset="0"/>
                </a:rPr>
                <a:t>, Fluka</a:t>
              </a:r>
              <a:endParaRPr lang="ru-RU" sz="12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5" name="Text Box 59">
              <a:extLst>
                <a:ext uri="{FF2B5EF4-FFF2-40B4-BE49-F238E27FC236}">
                  <a16:creationId xmlns:a16="http://schemas.microsoft.com/office/drawing/2014/main" id="{ACB6A1CA-C665-E923-B556-D005BFA6172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988803" y="1316648"/>
              <a:ext cx="2473754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Хранилище 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DAQ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200" kern="0" dirty="0">
                  <a:solidFill>
                    <a:srgbClr val="006800"/>
                  </a:solidFill>
                  <a:latin typeface="ArialMT"/>
                </a:rPr>
                <a:t>сырые данные в двоичном коде</a:t>
              </a:r>
              <a:endPara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6800"/>
                </a:solidFill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46" name="Text Box 59">
              <a:extLst>
                <a:ext uri="{FF2B5EF4-FFF2-40B4-BE49-F238E27FC236}">
                  <a16:creationId xmlns:a16="http://schemas.microsoft.com/office/drawing/2014/main" id="{119E4B04-3067-ECC9-C19B-68F28A89B49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340518" y="1326375"/>
              <a:ext cx="3147015" cy="569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Генераторы событий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  <a:p>
              <a:pPr marL="87313" marR="0" lvl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68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DCM-QGSM, DCM-SMM, UrQMD…</a:t>
              </a:r>
            </a:p>
          </p:txBody>
        </p:sp>
        <p:sp>
          <p:nvSpPr>
            <p:cNvPr id="47" name="Пузырек для мыслей: облако 46">
              <a:extLst>
                <a:ext uri="{FF2B5EF4-FFF2-40B4-BE49-F238E27FC236}">
                  <a16:creationId xmlns:a16="http://schemas.microsoft.com/office/drawing/2014/main" id="{531B329E-FC92-3A20-A28E-92DDA6F29DA0}"/>
                </a:ext>
              </a:extLst>
            </p:cNvPr>
            <p:cNvSpPr/>
            <p:nvPr/>
          </p:nvSpPr>
          <p:spPr>
            <a:xfrm>
              <a:off x="4460552" y="3252590"/>
              <a:ext cx="1120567" cy="800440"/>
            </a:xfrm>
            <a:prstGeom prst="cloudCallout">
              <a:avLst>
                <a:gd name="adj1" fmla="val 49524"/>
                <a:gd name="adj2" fmla="val -91249"/>
              </a:avLst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000" b="1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 charset="0"/>
                </a:rPr>
                <a:t>DIGIT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b="1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 charset="0"/>
                </a:rPr>
                <a:t>ROOT</a:t>
              </a:r>
              <a:r>
                <a:rPr kumimoji="0" lang="it-IT" sz="1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 charset="0"/>
                </a:rPr>
                <a:t> </a:t>
              </a:r>
              <a:r>
                <a:rPr kumimoji="0" lang="ru-RU" sz="1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 charset="0"/>
                </a:rPr>
                <a:t>формат</a:t>
              </a:r>
              <a:endPara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48" name="Пузырек для мыслей: облако 47">
              <a:extLst>
                <a:ext uri="{FF2B5EF4-FFF2-40B4-BE49-F238E27FC236}">
                  <a16:creationId xmlns:a16="http://schemas.microsoft.com/office/drawing/2014/main" id="{51D546E5-E64F-7CC5-9F0D-54D80C2689F4}"/>
                </a:ext>
              </a:extLst>
            </p:cNvPr>
            <p:cNvSpPr/>
            <p:nvPr/>
          </p:nvSpPr>
          <p:spPr>
            <a:xfrm>
              <a:off x="8775536" y="2561985"/>
              <a:ext cx="1054136" cy="736179"/>
            </a:xfrm>
            <a:prstGeom prst="cloudCallout">
              <a:avLst>
                <a:gd name="adj1" fmla="val -88362"/>
                <a:gd name="adj2" fmla="val -43032"/>
              </a:avLst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SIM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dirty="0">
                  <a:solidFill>
                    <a:srgbClr val="000000"/>
                  </a:solidFill>
                  <a:latin typeface="Arial"/>
                  <a:cs typeface="Arial" charset="0"/>
                </a:rPr>
                <a:t>ROOT</a:t>
              </a:r>
              <a:r>
                <a:rPr kumimoji="0" lang="it-IT" sz="100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</a:t>
              </a:r>
              <a:r>
                <a:rPr kumimoji="0" lang="ru-RU" sz="100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формат</a:t>
              </a:r>
            </a:p>
          </p:txBody>
        </p:sp>
        <p:sp>
          <p:nvSpPr>
            <p:cNvPr id="49" name="Пузырек для мыслей: облако 48">
              <a:extLst>
                <a:ext uri="{FF2B5EF4-FFF2-40B4-BE49-F238E27FC236}">
                  <a16:creationId xmlns:a16="http://schemas.microsoft.com/office/drawing/2014/main" id="{EC3E801C-4527-C776-BC21-93C5CF447915}"/>
                </a:ext>
              </a:extLst>
            </p:cNvPr>
            <p:cNvSpPr/>
            <p:nvPr/>
          </p:nvSpPr>
          <p:spPr>
            <a:xfrm>
              <a:off x="7909970" y="4042301"/>
              <a:ext cx="1054136" cy="788404"/>
            </a:xfrm>
            <a:prstGeom prst="cloudCallout">
              <a:avLst>
                <a:gd name="adj1" fmla="val -126848"/>
                <a:gd name="adj2" fmla="val -9959"/>
              </a:avLst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 charset="0"/>
                </a:rPr>
                <a:t>DST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 charset="0"/>
                </a:rPr>
                <a:t>ROOT</a:t>
              </a:r>
              <a:r>
                <a:rPr kumimoji="0" lang="it-IT" sz="1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 charset="0"/>
                </a:rPr>
                <a:t> </a:t>
              </a:r>
              <a:r>
                <a:rPr lang="ru-RU" sz="1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 charset="0"/>
                </a:rPr>
                <a:t>формат</a:t>
              </a:r>
              <a:endPara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50" name="Пузырек для мыслей: облако 49">
              <a:extLst>
                <a:ext uri="{FF2B5EF4-FFF2-40B4-BE49-F238E27FC236}">
                  <a16:creationId xmlns:a16="http://schemas.microsoft.com/office/drawing/2014/main" id="{CF7DD39D-C842-4BBE-38AE-4774AA8DD6FE}"/>
                </a:ext>
              </a:extLst>
            </p:cNvPr>
            <p:cNvSpPr/>
            <p:nvPr/>
          </p:nvSpPr>
          <p:spPr>
            <a:xfrm>
              <a:off x="7606956" y="3093501"/>
              <a:ext cx="1070617" cy="721724"/>
            </a:xfrm>
            <a:prstGeom prst="cloudCallout">
              <a:avLst>
                <a:gd name="adj1" fmla="val -63197"/>
                <a:gd name="adj2" fmla="val -75485"/>
              </a:avLst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000" dirty="0">
                  <a:solidFill>
                    <a:srgbClr val="000000"/>
                  </a:solidFill>
                  <a:latin typeface="Arial"/>
                  <a:cs typeface="Arial" charset="0"/>
                </a:rPr>
                <a:t>DIGIT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dirty="0">
                  <a:solidFill>
                    <a:srgbClr val="000000"/>
                  </a:solidFill>
                  <a:latin typeface="Arial"/>
                  <a:cs typeface="Arial" charset="0"/>
                </a:rPr>
                <a:t>ROOT</a:t>
              </a:r>
              <a:r>
                <a:rPr kumimoji="0" lang="it-IT" sz="100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</a:t>
              </a:r>
              <a:r>
                <a:rPr kumimoji="0" lang="ru-RU" sz="100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формат</a:t>
              </a:r>
            </a:p>
          </p:txBody>
        </p:sp>
        <p:sp>
          <p:nvSpPr>
            <p:cNvPr id="51" name="Пузырек для мыслей: облако 50">
              <a:extLst>
                <a:ext uri="{FF2B5EF4-FFF2-40B4-BE49-F238E27FC236}">
                  <a16:creationId xmlns:a16="http://schemas.microsoft.com/office/drawing/2014/main" id="{AC35D86F-2CE6-631A-DE61-5A708690D48D}"/>
                </a:ext>
              </a:extLst>
            </p:cNvPr>
            <p:cNvSpPr/>
            <p:nvPr/>
          </p:nvSpPr>
          <p:spPr>
            <a:xfrm>
              <a:off x="3512017" y="2862467"/>
              <a:ext cx="1005463" cy="667794"/>
            </a:xfrm>
            <a:prstGeom prst="cloudCallout">
              <a:avLst>
                <a:gd name="adj1" fmla="val 56190"/>
                <a:gd name="adj2" fmla="val -76940"/>
              </a:avLst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RAW </a:t>
              </a:r>
              <a:r>
                <a:rPr lang="en-US" sz="1000" dirty="0">
                  <a:solidFill>
                    <a:srgbClr val="000000"/>
                  </a:solidFill>
                  <a:latin typeface="Arial"/>
                  <a:cs typeface="Arial" charset="0"/>
                </a:rPr>
                <a:t>ROOT</a:t>
              </a:r>
              <a:r>
                <a:rPr kumimoji="0" lang="it-IT" sz="100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</a:t>
              </a:r>
              <a:r>
                <a:rPr kumimoji="0" lang="ru-RU" sz="100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формат</a:t>
              </a:r>
            </a:p>
          </p:txBody>
        </p:sp>
        <p:sp>
          <p:nvSpPr>
            <p:cNvPr id="55" name="Пузырек для мыслей: облако 54">
              <a:extLst>
                <a:ext uri="{FF2B5EF4-FFF2-40B4-BE49-F238E27FC236}">
                  <a16:creationId xmlns:a16="http://schemas.microsoft.com/office/drawing/2014/main" id="{BBAC3FC1-637D-65C2-41DC-FDD7B6D8A2FC}"/>
                </a:ext>
              </a:extLst>
            </p:cNvPr>
            <p:cNvSpPr/>
            <p:nvPr/>
          </p:nvSpPr>
          <p:spPr>
            <a:xfrm>
              <a:off x="1696971" y="4719721"/>
              <a:ext cx="1706435" cy="673684"/>
            </a:xfrm>
            <a:prstGeom prst="cloudCallout">
              <a:avLst>
                <a:gd name="adj1" fmla="val 14819"/>
                <a:gd name="adj2" fmla="val -103893"/>
              </a:avLst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1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Arial" charset="0"/>
                </a:rPr>
                <a:t>постоянный</a:t>
              </a:r>
              <a:endPara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89D65D2-F490-155F-4361-C59F44E90C37}"/>
                </a:ext>
              </a:extLst>
            </p:cNvPr>
            <p:cNvSpPr txBox="1"/>
            <p:nvPr/>
          </p:nvSpPr>
          <p:spPr>
            <a:xfrm>
              <a:off x="2550188" y="4053030"/>
              <a:ext cx="17382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ru-RU" altLang="ru-RU" sz="1400" dirty="0">
                  <a:solidFill>
                    <a:srgbClr val="000000"/>
                  </a:solidFill>
                  <a:cs typeface="Arial" charset="0"/>
                </a:rPr>
                <a:t>Уровни хранения</a:t>
              </a:r>
            </a:p>
          </p:txBody>
        </p:sp>
        <p:sp>
          <p:nvSpPr>
            <p:cNvPr id="57" name="Пузырек для мыслей: облако 56">
              <a:extLst>
                <a:ext uri="{FF2B5EF4-FFF2-40B4-BE49-F238E27FC236}">
                  <a16:creationId xmlns:a16="http://schemas.microsoft.com/office/drawing/2014/main" id="{1B497DCF-7B0C-E5AC-F027-6718EC0834BD}"/>
                </a:ext>
              </a:extLst>
            </p:cNvPr>
            <p:cNvSpPr/>
            <p:nvPr/>
          </p:nvSpPr>
          <p:spPr>
            <a:xfrm>
              <a:off x="3519897" y="4704374"/>
              <a:ext cx="1600164" cy="673684"/>
            </a:xfrm>
            <a:prstGeom prst="cloudCallout">
              <a:avLst>
                <a:gd name="adj1" fmla="val -19536"/>
                <a:gd name="adj2" fmla="val -98435"/>
              </a:avLst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временный</a:t>
              </a:r>
              <a:endParaRPr kumimoji="0" lang="ru-RU" sz="11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58" name="Text Box 59">
              <a:extLst>
                <a:ext uri="{FF2B5EF4-FFF2-40B4-BE49-F238E27FC236}">
                  <a16:creationId xmlns:a16="http://schemas.microsoft.com/office/drawing/2014/main" id="{904B4171-8874-C90F-7F4F-A9C4D30CDAF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9284413" y="1830431"/>
              <a:ext cx="1176924" cy="415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ru-RU" sz="1200" b="1" i="1" dirty="0">
                  <a:solidFill>
                    <a:srgbClr val="000000"/>
                  </a:solidFill>
                  <a:cs typeface="Arial" charset="0"/>
                </a:rPr>
                <a:t>generator.dat</a:t>
              </a:r>
              <a:endParaRPr kumimoji="0" lang="en-US" altLang="ru-RU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ru-RU" sz="900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≈</a:t>
              </a:r>
              <a:r>
                <a:rPr kumimoji="0" lang="en-US" altLang="ru-RU" sz="9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500 </a:t>
              </a:r>
              <a:r>
                <a:rPr lang="ru-RU" altLang="ru-RU" sz="900" i="1" dirty="0">
                  <a:solidFill>
                    <a:srgbClr val="000000"/>
                  </a:solidFill>
                  <a:cs typeface="Arial" charset="0"/>
                </a:rPr>
                <a:t>КБ</a:t>
              </a:r>
              <a:r>
                <a:rPr kumimoji="0" lang="en-US" altLang="ru-RU" sz="9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/</a:t>
              </a:r>
              <a:r>
                <a:rPr kumimoji="0" lang="ru-RU" altLang="ru-RU" sz="9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событие</a:t>
              </a:r>
              <a:endParaRPr kumimoji="0" lang="en-US" altLang="ru-RU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59" name="Text Box 59">
              <a:extLst>
                <a:ext uri="{FF2B5EF4-FFF2-40B4-BE49-F238E27FC236}">
                  <a16:creationId xmlns:a16="http://schemas.microsoft.com/office/drawing/2014/main" id="{9747AA74-14A9-56A6-8B91-9941529F198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548878" y="1843493"/>
              <a:ext cx="1176924" cy="415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ru-RU" sz="1200" b="1" i="1" dirty="0" err="1">
                  <a:solidFill>
                    <a:srgbClr val="000000"/>
                  </a:solidFill>
                  <a:cs typeface="Arial" charset="0"/>
                </a:rPr>
                <a:t>raw_run.data</a:t>
              </a:r>
              <a:endParaRPr kumimoji="0" lang="en-US" altLang="ru-RU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ru-RU" sz="900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≈</a:t>
              </a:r>
              <a:r>
                <a:rPr lang="en-US" altLang="ru-RU" sz="900" i="1" dirty="0">
                  <a:solidFill>
                    <a:srgbClr val="000000"/>
                  </a:solidFill>
                  <a:cs typeface="Arial" charset="0"/>
                </a:rPr>
                <a:t>500</a:t>
              </a:r>
              <a:r>
                <a:rPr kumimoji="0" lang="en-US" altLang="ru-RU" sz="9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ru-RU" altLang="ru-RU" sz="9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КБ</a:t>
              </a:r>
              <a:r>
                <a:rPr kumimoji="0" lang="en-US" altLang="ru-RU" sz="9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/</a:t>
              </a:r>
              <a:r>
                <a:rPr kumimoji="0" lang="ru-RU" altLang="ru-RU" sz="9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событие</a:t>
              </a:r>
              <a:endParaRPr kumimoji="0" lang="en-US" altLang="ru-RU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0" name="Пузырек для мыслей: облако 59">
              <a:extLst>
                <a:ext uri="{FF2B5EF4-FFF2-40B4-BE49-F238E27FC236}">
                  <a16:creationId xmlns:a16="http://schemas.microsoft.com/office/drawing/2014/main" id="{6378DB7F-AFC0-14DD-35BB-EFE2FA60E83D}"/>
                </a:ext>
              </a:extLst>
            </p:cNvPr>
            <p:cNvSpPr/>
            <p:nvPr/>
          </p:nvSpPr>
          <p:spPr>
            <a:xfrm>
              <a:off x="1900735" y="2642566"/>
              <a:ext cx="1418503" cy="940286"/>
            </a:xfrm>
            <a:prstGeom prst="cloudCallout">
              <a:avLst>
                <a:gd name="adj1" fmla="val 13368"/>
                <a:gd name="adj2" fmla="val -86573"/>
              </a:avLst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RAW </a:t>
              </a:r>
              <a:r>
                <a:rPr kumimoji="0" lang="ru-RU" sz="11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двоичный формат</a:t>
              </a:r>
              <a:endPara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</p:grp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2B0D70F-E337-1431-A3B8-865EC9245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81947">
            <a:off x="6832192" y="5517318"/>
            <a:ext cx="919501" cy="119178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CC918C4-9A85-D9BC-F961-31A69EB096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297656">
            <a:off x="5426157" y="5522958"/>
            <a:ext cx="843619" cy="119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3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矩形 128"/>
          <p:cNvSpPr/>
          <p:nvPr/>
        </p:nvSpPr>
        <p:spPr>
          <a:xfrm flipH="1">
            <a:off x="0" y="-6875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19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8" name="直接连接符 27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31" name="直接连接符 30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16"/>
          <p:cNvSpPr txBox="1"/>
          <p:nvPr/>
        </p:nvSpPr>
        <p:spPr>
          <a:xfrm>
            <a:off x="827152" y="642254"/>
            <a:ext cx="60832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Программные генераторы событий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F3A8EAE4-CD70-AE47-45BF-15840E8B5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787" y="1938083"/>
            <a:ext cx="7387417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 marL="219075" indent="-219075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>
              <a:lnSpc>
                <a:spcPct val="110000"/>
              </a:lnSpc>
              <a:buSzPct val="68000"/>
              <a:buFont typeface="Times New Roman" pitchFamily="16" charset="0"/>
              <a:buBlip>
                <a:blip r:embed="rId3"/>
              </a:buBlip>
            </a:pPr>
            <a:r>
              <a:rPr lang="ru-RU" altLang="ru-RU" sz="2000" dirty="0">
                <a:latin typeface="Century Schoolbook L" pitchFamily="16" charset="0"/>
              </a:rPr>
              <a:t>Простые генераторы</a:t>
            </a:r>
            <a:r>
              <a:rPr lang="en-US" altLang="ru-RU" sz="2000" dirty="0">
                <a:latin typeface="Century Schoolbook L" pitchFamily="16" charset="0"/>
              </a:rPr>
              <a:t>: Box, Ion, Particle</a:t>
            </a:r>
            <a:endParaRPr lang="ru-RU" altLang="ru-RU" sz="2000" dirty="0">
              <a:latin typeface="Century Schoolbook L" pitchFamily="16" charset="0"/>
            </a:endParaRPr>
          </a:p>
          <a:p>
            <a:pPr>
              <a:lnSpc>
                <a:spcPct val="110000"/>
              </a:lnSpc>
              <a:buSzPct val="68000"/>
              <a:buFont typeface="Times New Roman" pitchFamily="16" charset="0"/>
              <a:buBlip>
                <a:blip r:embed="rId3"/>
              </a:buBlip>
            </a:pPr>
            <a:r>
              <a:rPr lang="en-US" altLang="ru-RU" sz="2000" dirty="0">
                <a:latin typeface="Century Schoolbook L" pitchFamily="16" charset="0"/>
              </a:rPr>
              <a:t>Ultrarelativistic Quantum Molecular Dynamics (UrQMD)</a:t>
            </a:r>
          </a:p>
          <a:p>
            <a:pPr>
              <a:lnSpc>
                <a:spcPct val="110000"/>
              </a:lnSpc>
              <a:buSzPct val="68000"/>
              <a:buFont typeface="Times New Roman" pitchFamily="16" charset="0"/>
              <a:buBlip>
                <a:blip r:embed="rId3"/>
              </a:buBlip>
            </a:pPr>
            <a:r>
              <a:rPr lang="en-US" altLang="ru-RU" sz="2000" dirty="0">
                <a:latin typeface="Century Schoolbook L" pitchFamily="16" charset="0"/>
              </a:rPr>
              <a:t>Quark Gluon String Model (QGSM, LAQGSM)</a:t>
            </a:r>
          </a:p>
          <a:p>
            <a:pPr>
              <a:lnSpc>
                <a:spcPct val="110000"/>
              </a:lnSpc>
              <a:buSzPct val="68000"/>
              <a:buBlip>
                <a:blip r:embed="rId3"/>
              </a:buBlip>
            </a:pPr>
            <a:r>
              <a:rPr lang="ru-RU" altLang="ru-RU" sz="2000" dirty="0">
                <a:latin typeface="Century Schoolbook L" pitchFamily="16" charset="0"/>
              </a:rPr>
              <a:t>Генератор </a:t>
            </a:r>
            <a:r>
              <a:rPr lang="en-US" altLang="ru-RU" sz="2000" dirty="0">
                <a:latin typeface="Century Schoolbook L" pitchFamily="16" charset="0"/>
              </a:rPr>
              <a:t>SHIELD (</a:t>
            </a:r>
            <a:r>
              <a:rPr lang="ru-RU" altLang="ru-RU" sz="2000" dirty="0">
                <a:latin typeface="Century Schoolbook L" pitchFamily="16" charset="0"/>
              </a:rPr>
              <a:t>на лету</a:t>
            </a:r>
            <a:r>
              <a:rPr lang="en-US" altLang="ru-RU" sz="2000" dirty="0">
                <a:latin typeface="Century Schoolbook L" pitchFamily="16" charset="0"/>
              </a:rPr>
              <a:t>)</a:t>
            </a:r>
          </a:p>
          <a:p>
            <a:pPr>
              <a:lnSpc>
                <a:spcPct val="110000"/>
              </a:lnSpc>
              <a:buSzPct val="68000"/>
              <a:buFont typeface="Times New Roman" pitchFamily="16" charset="0"/>
              <a:buBlip>
                <a:blip r:embed="rId3"/>
              </a:buBlip>
            </a:pPr>
            <a:r>
              <a:rPr lang="en-US" altLang="ru-RU" sz="2000" dirty="0">
                <a:latin typeface="Century Schoolbook L" pitchFamily="16" charset="0"/>
              </a:rPr>
              <a:t>Parton Hadron String Dynamics (HSD/</a:t>
            </a:r>
            <a:r>
              <a:rPr lang="en-US" altLang="ru-RU" sz="2000" dirty="0" err="1">
                <a:latin typeface="Century Schoolbook L" pitchFamily="16" charset="0"/>
              </a:rPr>
              <a:t>pHSD</a:t>
            </a:r>
            <a:r>
              <a:rPr lang="en-US" altLang="ru-RU" sz="2000" dirty="0">
                <a:latin typeface="Century Schoolbook L" pitchFamily="16" charset="0"/>
              </a:rPr>
              <a:t>)</a:t>
            </a:r>
          </a:p>
          <a:p>
            <a:pPr>
              <a:lnSpc>
                <a:spcPct val="110000"/>
              </a:lnSpc>
              <a:buSzPct val="68000"/>
              <a:buFont typeface="Times New Roman" pitchFamily="16" charset="0"/>
              <a:buBlip>
                <a:blip r:embed="rId3"/>
              </a:buBlip>
            </a:pPr>
            <a:r>
              <a:rPr lang="en-US" altLang="ru-RU" sz="2000" dirty="0">
                <a:latin typeface="Century Schoolbook L" pitchFamily="16" charset="0"/>
              </a:rPr>
              <a:t>Pluto</a:t>
            </a:r>
          </a:p>
          <a:p>
            <a:pPr>
              <a:lnSpc>
                <a:spcPct val="110000"/>
              </a:lnSpc>
              <a:buSzPct val="68000"/>
              <a:buFont typeface="Times New Roman" pitchFamily="16" charset="0"/>
              <a:buBlip>
                <a:blip r:embed="rId3"/>
              </a:buBlip>
            </a:pPr>
            <a:r>
              <a:rPr lang="en-US" altLang="ru-RU" sz="2000" dirty="0">
                <a:solidFill>
                  <a:schemeClr val="tx1"/>
                </a:solidFill>
                <a:latin typeface="Century Schoolbook L" pitchFamily="16" charset="0"/>
              </a:rPr>
              <a:t>Hybrid UrQMD</a:t>
            </a:r>
          </a:p>
          <a:p>
            <a:pPr>
              <a:lnSpc>
                <a:spcPct val="110000"/>
              </a:lnSpc>
              <a:buSzPct val="68000"/>
              <a:buFont typeface="Times New Roman" pitchFamily="16" charset="0"/>
              <a:buBlip>
                <a:blip r:embed="rId3"/>
              </a:buBlip>
            </a:pPr>
            <a:r>
              <a:rPr lang="en-US" altLang="ru-RU" sz="2000" dirty="0" err="1">
                <a:solidFill>
                  <a:schemeClr val="tx1"/>
                </a:solidFill>
                <a:latin typeface="Century Schoolbook L" pitchFamily="16" charset="0"/>
              </a:rPr>
              <a:t>vHLLE+UrQMD</a:t>
            </a:r>
            <a:endParaRPr lang="en-US" altLang="ru-RU" sz="2000" dirty="0">
              <a:solidFill>
                <a:schemeClr val="tx1"/>
              </a:solidFill>
              <a:latin typeface="Century Schoolbook L" pitchFamily="16" charset="0"/>
            </a:endParaRPr>
          </a:p>
          <a:p>
            <a:pPr>
              <a:lnSpc>
                <a:spcPct val="110000"/>
              </a:lnSpc>
              <a:buSzPct val="68000"/>
              <a:buFont typeface="Times New Roman" pitchFamily="16" charset="0"/>
              <a:buBlip>
                <a:blip r:embed="rId3"/>
              </a:buBlip>
            </a:pPr>
            <a:r>
              <a:rPr lang="en-US" altLang="ru-RU" sz="2000" dirty="0">
                <a:solidFill>
                  <a:schemeClr val="tx1"/>
                </a:solidFill>
                <a:latin typeface="Century Schoolbook L" pitchFamily="16" charset="0"/>
              </a:rPr>
              <a:t>3 Fluid Dynamics model (Theseus)</a:t>
            </a:r>
            <a:endParaRPr lang="en-US" altLang="ru-RU" sz="15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7BDBA11-81B8-03F5-71B6-B84A6A25FBA0}"/>
              </a:ext>
            </a:extLst>
          </p:cNvPr>
          <p:cNvGrpSpPr/>
          <p:nvPr/>
        </p:nvGrpSpPr>
        <p:grpSpPr>
          <a:xfrm>
            <a:off x="8183235" y="3322777"/>
            <a:ext cx="1579371" cy="974805"/>
            <a:chOff x="8183235" y="3322777"/>
            <a:chExt cx="1579371" cy="974805"/>
          </a:xfrm>
        </p:grpSpPr>
        <p:sp>
          <p:nvSpPr>
            <p:cNvPr id="54" name="AutoShape 6">
              <a:extLst>
                <a:ext uri="{FF2B5EF4-FFF2-40B4-BE49-F238E27FC236}">
                  <a16:creationId xmlns:a16="http://schemas.microsoft.com/office/drawing/2014/main" id="{98674674-7AEA-FD23-4C6A-170B77454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3235" y="3322777"/>
              <a:ext cx="135923" cy="974805"/>
            </a:xfrm>
            <a:prstGeom prst="rightBrace">
              <a:avLst>
                <a:gd name="adj1" fmla="val 48689"/>
                <a:gd name="adj2" fmla="val 50000"/>
              </a:avLst>
            </a:prstGeom>
            <a:noFill/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/>
            <a:lstStyle/>
            <a:p>
              <a:endParaRPr lang="ru-RU"/>
            </a:p>
          </p:txBody>
        </p:sp>
        <p:sp>
          <p:nvSpPr>
            <p:cNvPr id="61" name="Text Box 7">
              <a:extLst>
                <a:ext uri="{FF2B5EF4-FFF2-40B4-BE49-F238E27FC236}">
                  <a16:creationId xmlns:a16="http://schemas.microsoft.com/office/drawing/2014/main" id="{F5C7B04C-9309-F058-5831-FAF5802AD7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74446" y="3646714"/>
              <a:ext cx="1388160" cy="3279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39" tIns="51879" rIns="81639" bIns="40820"/>
            <a:lstStyle>
              <a:lvl1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r>
                <a:rPr lang="ru-RU" altLang="ru-RU" sz="1500" dirty="0"/>
                <a:t>потоки</a:t>
              </a:r>
              <a:endParaRPr lang="en-US" altLang="ru-RU" sz="1500" dirty="0"/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B198B77-185B-D3C2-F66B-1800BD1A363F}"/>
              </a:ext>
            </a:extLst>
          </p:cNvPr>
          <p:cNvGrpSpPr/>
          <p:nvPr/>
        </p:nvGrpSpPr>
        <p:grpSpPr>
          <a:xfrm>
            <a:off x="8169085" y="2698887"/>
            <a:ext cx="2203640" cy="499318"/>
            <a:chOff x="8169085" y="2698887"/>
            <a:chExt cx="2203640" cy="499318"/>
          </a:xfrm>
        </p:grpSpPr>
        <p:sp>
          <p:nvSpPr>
            <p:cNvPr id="52" name="Text Box 8">
              <a:extLst>
                <a:ext uri="{FF2B5EF4-FFF2-40B4-BE49-F238E27FC236}">
                  <a16:creationId xmlns:a16="http://schemas.microsoft.com/office/drawing/2014/main" id="{E9E8D169-88BA-ADF0-A340-EEFF549270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34949" y="2754761"/>
              <a:ext cx="2037776" cy="3279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39" tIns="51879" rIns="81639" bIns="40820"/>
            <a:lstStyle>
              <a:lvl1pPr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r>
                <a:rPr lang="ru-RU" altLang="ru-RU" sz="1500" dirty="0"/>
                <a:t>ядерные фрагменты</a:t>
              </a:r>
              <a:endParaRPr lang="en-US" altLang="ru-RU" sz="1500" dirty="0"/>
            </a:p>
          </p:txBody>
        </p:sp>
        <p:sp>
          <p:nvSpPr>
            <p:cNvPr id="62" name="AutoShape 9">
              <a:extLst>
                <a:ext uri="{FF2B5EF4-FFF2-40B4-BE49-F238E27FC236}">
                  <a16:creationId xmlns:a16="http://schemas.microsoft.com/office/drawing/2014/main" id="{7F843CB0-0350-7ACD-D982-8C9268D81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9085" y="2698887"/>
              <a:ext cx="128160" cy="499318"/>
            </a:xfrm>
            <a:prstGeom prst="rightBrace">
              <a:avLst>
                <a:gd name="adj1" fmla="val 28652"/>
                <a:gd name="adj2" fmla="val 50000"/>
              </a:avLst>
            </a:prstGeom>
            <a:noFill/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/>
            <a:lstStyle/>
            <a:p>
              <a:endParaRPr lang="ru-RU"/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750879F-0792-0BBE-2A5D-70E6887B6128}"/>
              </a:ext>
            </a:extLst>
          </p:cNvPr>
          <p:cNvGrpSpPr/>
          <p:nvPr/>
        </p:nvGrpSpPr>
        <p:grpSpPr>
          <a:xfrm>
            <a:off x="5952728" y="3992283"/>
            <a:ext cx="1576401" cy="553689"/>
            <a:chOff x="5952728" y="3992283"/>
            <a:chExt cx="1576401" cy="553689"/>
          </a:xfrm>
        </p:grpSpPr>
        <p:sp>
          <p:nvSpPr>
            <p:cNvPr id="53" name="AutoShape 4">
              <a:extLst>
                <a:ext uri="{FF2B5EF4-FFF2-40B4-BE49-F238E27FC236}">
                  <a16:creationId xmlns:a16="http://schemas.microsoft.com/office/drawing/2014/main" id="{E3421C4C-F0A7-71FB-24D3-3EF5359B6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2728" y="3992283"/>
              <a:ext cx="142524" cy="553689"/>
            </a:xfrm>
            <a:prstGeom prst="rightBrace">
              <a:avLst>
                <a:gd name="adj1" fmla="val 28652"/>
                <a:gd name="adj2" fmla="val 50000"/>
              </a:avLst>
            </a:prstGeom>
            <a:noFill/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/>
            <a:lstStyle/>
            <a:p>
              <a:endParaRPr lang="ru-RU"/>
            </a:p>
          </p:txBody>
        </p:sp>
        <p:sp>
          <p:nvSpPr>
            <p:cNvPr id="63" name="Text Box 5">
              <a:extLst>
                <a:ext uri="{FF2B5EF4-FFF2-40B4-BE49-F238E27FC236}">
                  <a16:creationId xmlns:a16="http://schemas.microsoft.com/office/drawing/2014/main" id="{5C6ACBB0-86BE-A032-A195-FE2490A70C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40969" y="4098322"/>
              <a:ext cx="1388160" cy="3279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39" tIns="51879" rIns="81639" bIns="40820"/>
            <a:lstStyle>
              <a:lvl1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r>
                <a:rPr lang="ru-RU" altLang="ru-RU" sz="1500" dirty="0"/>
                <a:t>фемтоскопия</a:t>
              </a:r>
              <a:endParaRPr lang="en-US" altLang="ru-RU" sz="1500" dirty="0"/>
            </a:p>
          </p:txBody>
        </p:sp>
      </p:grpSp>
      <p:sp>
        <p:nvSpPr>
          <p:cNvPr id="128" name="Text Box 7">
            <a:extLst>
              <a:ext uri="{FF2B5EF4-FFF2-40B4-BE49-F238E27FC236}">
                <a16:creationId xmlns:a16="http://schemas.microsoft.com/office/drawing/2014/main" id="{8B852ECF-A5C8-DB56-A5BE-F857D3527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1483" y="1398257"/>
            <a:ext cx="7938476" cy="467051"/>
          </a:xfrm>
          <a:prstGeom prst="rect">
            <a:avLst/>
          </a:prstGeom>
          <a:solidFill>
            <a:srgbClr val="FFFFCC"/>
          </a:solidFill>
          <a:ln w="9525">
            <a:noFill/>
            <a:round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Clr>
                <a:srgbClr val="C00000"/>
              </a:buCl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ru-RU" sz="2400" i="1" dirty="0">
                <a:solidFill>
                  <a:srgbClr val="12199A"/>
                </a:solidFill>
                <a:latin typeface="Arial" charset="0"/>
                <a:ea typeface="ＭＳ Ｐゴシック" charset="0"/>
                <a:cs typeface="Arial" pitchFamily="34" charset="0"/>
              </a:rPr>
              <a:t>набор генераторов для столкновений ионов на </a:t>
            </a:r>
            <a:r>
              <a:rPr lang="en-US" sz="2400" i="1" dirty="0">
                <a:solidFill>
                  <a:srgbClr val="12199A"/>
                </a:solidFill>
                <a:latin typeface="Arial" charset="0"/>
                <a:ea typeface="ＭＳ Ｐゴシック" charset="0"/>
                <a:cs typeface="Arial" pitchFamily="34" charset="0"/>
              </a:rPr>
              <a:t>NICA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4222E3F-44E1-2296-ECDE-1FC1C86E6510}"/>
              </a:ext>
            </a:extLst>
          </p:cNvPr>
          <p:cNvGrpSpPr/>
          <p:nvPr/>
        </p:nvGrpSpPr>
        <p:grpSpPr>
          <a:xfrm>
            <a:off x="6910448" y="4646028"/>
            <a:ext cx="4873190" cy="327985"/>
            <a:chOff x="6910448" y="4646028"/>
            <a:chExt cx="4873190" cy="327985"/>
          </a:xfrm>
        </p:grpSpPr>
        <p:sp>
          <p:nvSpPr>
            <p:cNvPr id="130" name="Text Box 5">
              <a:extLst>
                <a:ext uri="{FF2B5EF4-FFF2-40B4-BE49-F238E27FC236}">
                  <a16:creationId xmlns:a16="http://schemas.microsoft.com/office/drawing/2014/main" id="{79973C50-DDBA-E396-C588-0500DDEA68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38565" y="4646028"/>
              <a:ext cx="4745073" cy="3279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39" tIns="51879" rIns="81639" bIns="40820"/>
            <a:lstStyle>
              <a:lvl1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r>
                <a:rPr lang="ru-RU" altLang="ru-RU" sz="1500" dirty="0"/>
                <a:t>тормозящая способность вещества для барионов</a:t>
              </a:r>
              <a:endParaRPr lang="en-US" altLang="ru-RU" sz="1500" dirty="0"/>
            </a:p>
          </p:txBody>
        </p:sp>
        <p:sp>
          <p:nvSpPr>
            <p:cNvPr id="131" name="AutoShape 4">
              <a:extLst>
                <a:ext uri="{FF2B5EF4-FFF2-40B4-BE49-F238E27FC236}">
                  <a16:creationId xmlns:a16="http://schemas.microsoft.com/office/drawing/2014/main" id="{817877BC-ED0E-88C8-7A2E-B87969343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448" y="4681712"/>
              <a:ext cx="94037" cy="265613"/>
            </a:xfrm>
            <a:prstGeom prst="rightBrace">
              <a:avLst>
                <a:gd name="adj1" fmla="val 28652"/>
                <a:gd name="adj2" fmla="val 50000"/>
              </a:avLst>
            </a:prstGeom>
            <a:noFill/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/>
            <a:lstStyle/>
            <a:p>
              <a:endParaRPr lang="ru-RU"/>
            </a:p>
          </p:txBody>
        </p:sp>
      </p:grpSp>
      <p:pic>
        <p:nvPicPr>
          <p:cNvPr id="132" name="Picture 3">
            <a:extLst>
              <a:ext uri="{FF2B5EF4-FFF2-40B4-BE49-F238E27FC236}">
                <a16:creationId xmlns:a16="http://schemas.microsoft.com/office/drawing/2014/main" id="{0C9117C7-5635-AC91-138F-1BF62C6F5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" r="121"/>
          <a:stretch/>
        </p:blipFill>
        <p:spPr bwMode="auto">
          <a:xfrm>
            <a:off x="3928228" y="5014572"/>
            <a:ext cx="4122688" cy="174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672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2" grpId="0"/>
      <p:bldP spid="12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平行四边形 127"/>
          <p:cNvSpPr/>
          <p:nvPr/>
        </p:nvSpPr>
        <p:spPr>
          <a:xfrm flipH="1">
            <a:off x="7094036" y="-12701"/>
            <a:ext cx="6304464" cy="5054119"/>
          </a:xfrm>
          <a:prstGeom prst="parallelogram">
            <a:avLst>
              <a:gd name="adj" fmla="val 103753"/>
            </a:avLst>
          </a:prstGeom>
          <a:gradFill>
            <a:gsLst>
              <a:gs pos="74000">
                <a:srgbClr val="0863B5"/>
              </a:gs>
              <a:gs pos="0">
                <a:srgbClr val="004A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127" name="平行四边形 126"/>
          <p:cNvSpPr/>
          <p:nvPr/>
        </p:nvSpPr>
        <p:spPr>
          <a:xfrm>
            <a:off x="6456362" y="0"/>
            <a:ext cx="6142037" cy="6858000"/>
          </a:xfrm>
          <a:prstGeom prst="parallelogram">
            <a:avLst>
              <a:gd name="adj" fmla="val 61552"/>
            </a:avLst>
          </a:prstGeom>
          <a:gradFill>
            <a:gsLst>
              <a:gs pos="15000">
                <a:srgbClr val="0863B5"/>
              </a:gs>
              <a:gs pos="100000">
                <a:srgbClr val="004A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11" name="直接连接符 10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1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9" name="直接连接符 8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9" name="平行四边形 128"/>
          <p:cNvSpPr/>
          <p:nvPr/>
        </p:nvSpPr>
        <p:spPr>
          <a:xfrm flipH="1">
            <a:off x="8062379" y="-190791"/>
            <a:ext cx="5031979" cy="4044524"/>
          </a:xfrm>
          <a:prstGeom prst="parallelogram">
            <a:avLst>
              <a:gd name="adj" fmla="val 103753"/>
            </a:avLst>
          </a:prstGeom>
          <a:gradFill>
            <a:gsLst>
              <a:gs pos="0">
                <a:srgbClr val="0863B5"/>
              </a:gs>
              <a:gs pos="80000">
                <a:srgbClr val="004A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75" name="文本框 16"/>
          <p:cNvSpPr txBox="1"/>
          <p:nvPr/>
        </p:nvSpPr>
        <p:spPr>
          <a:xfrm>
            <a:off x="827152" y="642254"/>
            <a:ext cx="46187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Пакеты транспорт частиц</a:t>
            </a:r>
          </a:p>
          <a:p>
            <a:pPr algn="dist"/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922A267-99AF-D2D0-6921-3F116ED5D8FC}"/>
              </a:ext>
            </a:extLst>
          </p:cNvPr>
          <p:cNvGrpSpPr/>
          <p:nvPr/>
        </p:nvGrpSpPr>
        <p:grpSpPr>
          <a:xfrm>
            <a:off x="8062378" y="1455885"/>
            <a:ext cx="3578557" cy="4864867"/>
            <a:chOff x="8062378" y="1455885"/>
            <a:chExt cx="3578557" cy="4864867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2F2439E0-DC37-4291-55FA-BB35380C840B}"/>
                </a:ext>
              </a:extLst>
            </p:cNvPr>
            <p:cNvGrpSpPr/>
            <p:nvPr/>
          </p:nvGrpSpPr>
          <p:grpSpPr>
            <a:xfrm>
              <a:off x="8062378" y="1455885"/>
              <a:ext cx="3545772" cy="2441661"/>
              <a:chOff x="4933783" y="2707945"/>
              <a:chExt cx="2880080" cy="1848394"/>
            </a:xfrm>
          </p:grpSpPr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13007E2A-5928-B5C6-0743-A331980A4A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07" r="5113"/>
              <a:stretch/>
            </p:blipFill>
            <p:spPr>
              <a:xfrm>
                <a:off x="4933783" y="2707945"/>
                <a:ext cx="2874578" cy="1848394"/>
              </a:xfrm>
              <a:prstGeom prst="rect">
                <a:avLst/>
              </a:prstGeom>
            </p:spPr>
          </p:pic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F30577F9-F9D6-503E-5320-7AA2877D31F4}"/>
                  </a:ext>
                </a:extLst>
              </p:cNvPr>
              <p:cNvSpPr/>
              <p:nvPr/>
            </p:nvSpPr>
            <p:spPr>
              <a:xfrm>
                <a:off x="6439050" y="4073443"/>
                <a:ext cx="1374813" cy="3960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Художественное изображение</a:t>
                </a:r>
              </a:p>
            </p:txBody>
          </p:sp>
        </p:grp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AAEFDFCF-A63A-A7CC-DD09-50CA76711DF7}"/>
                </a:ext>
              </a:extLst>
            </p:cNvPr>
            <p:cNvGrpSpPr/>
            <p:nvPr/>
          </p:nvGrpSpPr>
          <p:grpSpPr>
            <a:xfrm>
              <a:off x="8062380" y="3897548"/>
              <a:ext cx="3578555" cy="2423204"/>
              <a:chOff x="4927625" y="4628347"/>
              <a:chExt cx="2912933" cy="1915691"/>
            </a:xfrm>
          </p:grpSpPr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938C6F80-4AFB-250F-952E-7AE6835EE2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7" r="9767" b="4951"/>
              <a:stretch/>
            </p:blipFill>
            <p:spPr>
              <a:xfrm>
                <a:off x="4927625" y="4628347"/>
                <a:ext cx="2880736" cy="1915690"/>
              </a:xfrm>
              <a:prstGeom prst="rect">
                <a:avLst/>
              </a:prstGeom>
            </p:spPr>
          </p:pic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84748E27-1038-E1D3-2C7E-571EEA43D377}"/>
                  </a:ext>
                </a:extLst>
              </p:cNvPr>
              <p:cNvSpPr/>
              <p:nvPr/>
            </p:nvSpPr>
            <p:spPr>
              <a:xfrm>
                <a:off x="6526623" y="6130401"/>
                <a:ext cx="1313935" cy="4136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Geant</a:t>
                </a:r>
                <a:r>
                  <a:rPr lang="ru-RU" sz="1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геометрия</a:t>
                </a:r>
              </a:p>
            </p:txBody>
          </p:sp>
        </p:grp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967BA63F-87F2-F1B4-A2BD-0C306C600759}"/>
              </a:ext>
            </a:extLst>
          </p:cNvPr>
          <p:cNvGrpSpPr/>
          <p:nvPr/>
        </p:nvGrpSpPr>
        <p:grpSpPr>
          <a:xfrm>
            <a:off x="486651" y="1664501"/>
            <a:ext cx="6952373" cy="881462"/>
            <a:chOff x="2217612" y="1488668"/>
            <a:chExt cx="7607867" cy="881462"/>
          </a:xfrm>
        </p:grpSpPr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5B552A39-9F52-3C71-679F-2F92DBB6455B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2449778" y="1506034"/>
              <a:ext cx="7375701" cy="864096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v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indent="0" algn="ctr">
                <a:lnSpc>
                  <a:spcPct val="130000"/>
                </a:lnSpc>
                <a:buNone/>
              </a:pPr>
              <a:r>
                <a:rPr lang="ru-RU" altLang="ru-RU" sz="2000" kern="0" dirty="0"/>
                <a:t>     </a:t>
              </a:r>
              <a:r>
                <a:rPr lang="es-ES" altLang="ru-RU" sz="2000" kern="0" dirty="0"/>
                <a:t>      </a:t>
              </a:r>
              <a:r>
                <a:rPr lang="ru-RU" altLang="ru-RU" sz="2000" kern="0" dirty="0"/>
                <a:t>   </a:t>
              </a:r>
              <a:r>
                <a:rPr lang="ru-RU" altLang="ru-RU" sz="200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‒</a:t>
              </a:r>
              <a:r>
                <a:rPr lang="es-ES" altLang="ru-RU" sz="2000" kern="0" dirty="0"/>
                <a:t> </a:t>
              </a:r>
              <a:r>
                <a:rPr lang="ru-RU" altLang="ru-RU" sz="2000" kern="0" dirty="0"/>
                <a:t>пакет для моделирования прохождения частиц через среду и материалы детекторов</a:t>
              </a:r>
              <a:endParaRPr lang="es-ES" altLang="ru-RU" sz="2000" kern="0" dirty="0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2637EAD1-3A8F-390E-BC71-CF384440F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7612" y="1488668"/>
              <a:ext cx="1611349" cy="537116"/>
            </a:xfrm>
            <a:prstGeom prst="rect">
              <a:avLst/>
            </a:prstGeom>
          </p:spPr>
        </p:pic>
      </p:grpSp>
      <p:sp>
        <p:nvSpPr>
          <p:cNvPr id="21" name="Rectangle 3">
            <a:extLst>
              <a:ext uri="{FF2B5EF4-FFF2-40B4-BE49-F238E27FC236}">
                <a16:creationId xmlns:a16="http://schemas.microsoft.com/office/drawing/2014/main" id="{A3346F26-2427-6CCB-2C93-A2131CD9BF1A}"/>
              </a:ext>
            </a:extLst>
          </p:cNvPr>
          <p:cNvSpPr txBox="1">
            <a:spLocks noChangeArrowheads="1"/>
          </p:cNvSpPr>
          <p:nvPr/>
        </p:nvSpPr>
        <p:spPr>
          <a:xfrm>
            <a:off x="416327" y="2693473"/>
            <a:ext cx="2957634" cy="3744416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ru-RU" altLang="ru-RU" sz="1600" b="1" kern="0" dirty="0"/>
              <a:t>Компоненты </a:t>
            </a:r>
            <a:r>
              <a:rPr lang="es-ES" altLang="ru-RU" sz="1600" b="1" kern="0" dirty="0"/>
              <a:t>GEANT:</a:t>
            </a:r>
          </a:p>
          <a:p>
            <a:pPr marL="352425" lvl="1">
              <a:lnSpc>
                <a:spcPct val="130000"/>
              </a:lnSpc>
            </a:pPr>
            <a:r>
              <a:rPr lang="ru-RU" altLang="ru-RU" sz="1600" kern="0" dirty="0"/>
              <a:t>Состояние трека</a:t>
            </a:r>
            <a:r>
              <a:rPr lang="es-ES" altLang="ru-RU" sz="1600" kern="0" dirty="0"/>
              <a:t>:</a:t>
            </a:r>
          </a:p>
          <a:p>
            <a:pPr marL="361950" lvl="1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ru-RU" altLang="ru-RU" sz="1600" kern="0" dirty="0"/>
              <a:t>тип частицы</a:t>
            </a:r>
            <a:r>
              <a:rPr lang="es-ES" altLang="ru-RU" sz="1600" kern="0" dirty="0"/>
              <a:t>, </a:t>
            </a:r>
            <a:r>
              <a:rPr lang="ru-RU" altLang="ru-RU" sz="1600" kern="0" dirty="0"/>
              <a:t>положение</a:t>
            </a:r>
            <a:r>
              <a:rPr lang="es-ES" altLang="ru-RU" sz="1600" kern="0" dirty="0"/>
              <a:t>,</a:t>
            </a:r>
          </a:p>
          <a:p>
            <a:pPr marL="361950" lvl="1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ru-RU" altLang="ru-RU" sz="1600" kern="0" dirty="0"/>
              <a:t>импульс</a:t>
            </a:r>
            <a:r>
              <a:rPr lang="es-ES" altLang="ru-RU" sz="1600" kern="0" dirty="0"/>
              <a:t>, </a:t>
            </a:r>
            <a:r>
              <a:rPr lang="ru-RU" altLang="ru-RU" sz="1600" kern="0" dirty="0"/>
              <a:t>ошибки параметров трека</a:t>
            </a:r>
            <a:endParaRPr lang="es-ES" altLang="ru-RU" sz="1600" kern="0" dirty="0"/>
          </a:p>
          <a:p>
            <a:pPr marL="352425" lvl="1">
              <a:lnSpc>
                <a:spcPct val="130000"/>
              </a:lnSpc>
            </a:pPr>
            <a:r>
              <a:rPr lang="ru-RU" altLang="ru-RU" sz="1600" kern="0" dirty="0"/>
              <a:t>Цель транспорта</a:t>
            </a:r>
            <a:endParaRPr lang="es-ES" altLang="ru-RU" sz="1600" kern="0" dirty="0"/>
          </a:p>
          <a:p>
            <a:pPr marL="352425" lvl="1">
              <a:lnSpc>
                <a:spcPct val="130000"/>
              </a:lnSpc>
            </a:pPr>
            <a:r>
              <a:rPr lang="ru-RU" altLang="ru-RU" sz="1600" kern="0" dirty="0"/>
              <a:t>Менеджер</a:t>
            </a:r>
            <a:r>
              <a:rPr lang="en-US" altLang="ru-RU" sz="1600" kern="0" dirty="0"/>
              <a:t> </a:t>
            </a:r>
            <a:r>
              <a:rPr lang="ru-RU" altLang="ru-RU" sz="1600" kern="0" dirty="0"/>
              <a:t>транспорта</a:t>
            </a:r>
            <a:endParaRPr lang="es-ES" altLang="ru-RU" sz="1600" kern="0" dirty="0"/>
          </a:p>
          <a:p>
            <a:pPr marL="352425" lvl="1">
              <a:lnSpc>
                <a:spcPct val="130000"/>
              </a:lnSpc>
            </a:pPr>
            <a:r>
              <a:rPr lang="ru-RU" altLang="ru-RU" sz="1600" kern="0" dirty="0"/>
              <a:t>Физика</a:t>
            </a:r>
            <a:endParaRPr lang="es-ES" altLang="ru-RU" sz="1600" kern="0" dirty="0"/>
          </a:p>
          <a:p>
            <a:pPr marL="352425" lvl="1">
              <a:lnSpc>
                <a:spcPct val="130000"/>
              </a:lnSpc>
            </a:pPr>
            <a:r>
              <a:rPr lang="ru-RU" altLang="ru-RU" sz="1600" kern="0" dirty="0"/>
              <a:t>Магнитное поле</a:t>
            </a:r>
            <a:endParaRPr lang="es-ES" altLang="ru-RU" sz="1600" kern="0" dirty="0"/>
          </a:p>
          <a:p>
            <a:pPr marL="352425" lvl="1">
              <a:lnSpc>
                <a:spcPct val="130000"/>
              </a:lnSpc>
            </a:pPr>
            <a:r>
              <a:rPr lang="ru-RU" altLang="ru-RU" sz="1600" kern="0" dirty="0"/>
              <a:t>Накапливание ошибок транспорта частицы</a:t>
            </a:r>
            <a:endParaRPr lang="es-ES" altLang="ru-RU" sz="1600" kern="0" dirty="0"/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1B0F54B3-5FCF-DFEE-E430-2BA1D5BBD4CA}"/>
              </a:ext>
            </a:extLst>
          </p:cNvPr>
          <p:cNvSpPr txBox="1">
            <a:spLocks noChangeArrowheads="1"/>
          </p:cNvSpPr>
          <p:nvPr/>
        </p:nvSpPr>
        <p:spPr>
          <a:xfrm>
            <a:off x="3095625" y="2693473"/>
            <a:ext cx="3550077" cy="3744416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r">
              <a:lnSpc>
                <a:spcPct val="130000"/>
              </a:lnSpc>
              <a:buNone/>
            </a:pPr>
            <a:r>
              <a:rPr lang="ru-RU" altLang="ru-RU" sz="1600" b="1" kern="0" dirty="0"/>
              <a:t>Физика </a:t>
            </a:r>
            <a:r>
              <a:rPr lang="es-ES" altLang="ru-RU" sz="1600" b="1" kern="0" dirty="0"/>
              <a:t>GEANT:</a:t>
            </a:r>
          </a:p>
          <a:p>
            <a:pPr marL="352425" lvl="1" algn="r">
              <a:lnSpc>
                <a:spcPct val="130000"/>
              </a:lnSpc>
            </a:pPr>
            <a:r>
              <a:rPr lang="ru-RU" altLang="ja-JP" sz="1600" dirty="0">
                <a:ea typeface="ＭＳ Ｐゴシック" pitchFamily="34" charset="-128"/>
              </a:rPr>
              <a:t>Стандартные</a:t>
            </a:r>
            <a:r>
              <a:rPr lang="en-US" altLang="ja-JP" sz="1600" dirty="0">
                <a:ea typeface="ＭＳ Ｐゴシック" pitchFamily="34" charset="-128"/>
              </a:rPr>
              <a:t> </a:t>
            </a:r>
            <a:r>
              <a:rPr lang="ru-RU" altLang="ja-JP" sz="1600" dirty="0">
                <a:ea typeface="ＭＳ Ｐゴシック" pitchFamily="34" charset="-128"/>
              </a:rPr>
              <a:t>ЭМ процессы</a:t>
            </a:r>
            <a:endParaRPr lang="en-US" altLang="ja-JP" sz="1600" dirty="0">
              <a:ea typeface="ＭＳ Ｐゴシック" pitchFamily="34" charset="-128"/>
            </a:endParaRPr>
          </a:p>
          <a:p>
            <a:pPr marL="352425" lvl="1" algn="r">
              <a:lnSpc>
                <a:spcPct val="130000"/>
              </a:lnSpc>
            </a:pPr>
            <a:r>
              <a:rPr lang="ru-RU" altLang="ja-JP" sz="1600" dirty="0">
                <a:ea typeface="ＭＳ Ｐゴシック" pitchFamily="34" charset="-128"/>
              </a:rPr>
              <a:t>ЭМ физика низких энергий</a:t>
            </a:r>
            <a:endParaRPr lang="en-US" altLang="ja-JP" sz="1600" dirty="0">
              <a:ea typeface="ＭＳ Ｐゴシック" pitchFamily="34" charset="-128"/>
            </a:endParaRPr>
          </a:p>
          <a:p>
            <a:pPr marL="352425" lvl="1" algn="r">
              <a:lnSpc>
                <a:spcPct val="130000"/>
              </a:lnSpc>
            </a:pPr>
            <a:r>
              <a:rPr lang="ru-RU" altLang="ja-JP" sz="1600" dirty="0">
                <a:ea typeface="ＭＳ Ｐゴシック" pitchFamily="34" charset="-128"/>
              </a:rPr>
              <a:t>Адронные процессы</a:t>
            </a:r>
            <a:endParaRPr lang="en-US" altLang="ja-JP" sz="1600" dirty="0">
              <a:ea typeface="ＭＳ Ｐゴシック" pitchFamily="34" charset="-128"/>
            </a:endParaRPr>
          </a:p>
          <a:p>
            <a:pPr marL="352425" lvl="1" algn="r">
              <a:lnSpc>
                <a:spcPct val="130000"/>
              </a:lnSpc>
            </a:pPr>
            <a:r>
              <a:rPr lang="ru-RU" altLang="ja-JP" sz="1600" dirty="0">
                <a:ea typeface="ＭＳ Ｐゴシック" pitchFamily="34" charset="-128"/>
              </a:rPr>
              <a:t>Фотон</a:t>
            </a:r>
            <a:r>
              <a:rPr lang="en-US" altLang="ja-JP" sz="1600" dirty="0">
                <a:ea typeface="ＭＳ Ｐゴシック" pitchFamily="34" charset="-128"/>
              </a:rPr>
              <a:t>/</a:t>
            </a:r>
            <a:r>
              <a:rPr lang="ru-RU" altLang="ja-JP" sz="1600" dirty="0">
                <a:ea typeface="ＭＳ Ｐゴシック" pitchFamily="34" charset="-128"/>
              </a:rPr>
              <a:t>лептон</a:t>
            </a:r>
            <a:r>
              <a:rPr lang="en-US" altLang="ja-JP" sz="1600" dirty="0">
                <a:ea typeface="ＭＳ Ｐゴシック" pitchFamily="34" charset="-128"/>
              </a:rPr>
              <a:t>-</a:t>
            </a:r>
            <a:r>
              <a:rPr lang="ru-RU" altLang="ja-JP" sz="1600" dirty="0">
                <a:ea typeface="ＭＳ Ｐゴシック" pitchFamily="34" charset="-128"/>
              </a:rPr>
              <a:t>адронные процессы</a:t>
            </a:r>
            <a:endParaRPr lang="en-US" altLang="ja-JP" sz="1600" dirty="0">
              <a:ea typeface="ＭＳ Ｐゴシック" pitchFamily="34" charset="-128"/>
            </a:endParaRPr>
          </a:p>
          <a:p>
            <a:pPr marL="352425" lvl="1" algn="r">
              <a:lnSpc>
                <a:spcPct val="130000"/>
              </a:lnSpc>
            </a:pPr>
            <a:r>
              <a:rPr lang="ru-RU" altLang="ja-JP" sz="1600" dirty="0">
                <a:ea typeface="ＭＳ Ｐゴシック" pitchFamily="34" charset="-128"/>
              </a:rPr>
              <a:t>Оптические фотонные процессы</a:t>
            </a:r>
            <a:endParaRPr lang="en-US" altLang="ja-JP" sz="1600" dirty="0">
              <a:ea typeface="ＭＳ Ｐゴシック" pitchFamily="34" charset="-128"/>
            </a:endParaRPr>
          </a:p>
          <a:p>
            <a:pPr marL="352425" lvl="1" algn="r">
              <a:lnSpc>
                <a:spcPct val="130000"/>
              </a:lnSpc>
            </a:pPr>
            <a:r>
              <a:rPr lang="ru-RU" altLang="ja-JP" sz="1600" dirty="0">
                <a:ea typeface="ＭＳ Ｐゴシック" pitchFamily="34" charset="-128"/>
              </a:rPr>
              <a:t>Процессы распада</a:t>
            </a:r>
            <a:endParaRPr lang="en-US" altLang="ja-JP" sz="1600" dirty="0">
              <a:ea typeface="ＭＳ Ｐゴシック" pitchFamily="34" charset="-128"/>
            </a:endParaRPr>
          </a:p>
          <a:p>
            <a:pPr marL="352425" lvl="1" algn="r">
              <a:lnSpc>
                <a:spcPct val="130000"/>
              </a:lnSpc>
            </a:pPr>
            <a:r>
              <a:rPr lang="ru-RU" altLang="ja-JP" sz="1600" dirty="0">
                <a:ea typeface="ＭＳ Ｐゴシック" pitchFamily="34" charset="-128"/>
              </a:rPr>
              <a:t>Параметризация ливней</a:t>
            </a:r>
            <a:endParaRPr lang="en-US" altLang="ja-JP" sz="1600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376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5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/>
      <p:bldP spid="127" grpId="0" animBg="1"/>
      <p:bldP spid="129" grpId="0" animBg="1"/>
      <p:bldP spid="21" grpId="0"/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矩形 128"/>
          <p:cNvSpPr/>
          <p:nvPr/>
        </p:nvSpPr>
        <p:spPr>
          <a:xfrm flipH="1">
            <a:off x="0" y="-6875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19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8" name="直接连接符 27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31" name="直接连接符 30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16"/>
          <p:cNvSpPr txBox="1"/>
          <p:nvPr/>
        </p:nvSpPr>
        <p:spPr>
          <a:xfrm>
            <a:off x="827152" y="642254"/>
            <a:ext cx="41818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Реконструкция событий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8D4B1A-E8D3-43D2-43C1-33665A401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44" y="4363571"/>
            <a:ext cx="3851159" cy="2297946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046E778-A6EA-A808-467E-0A869625F8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2" t="12982" r="11514" b="727"/>
          <a:stretch/>
        </p:blipFill>
        <p:spPr bwMode="auto">
          <a:xfrm>
            <a:off x="459935" y="1660704"/>
            <a:ext cx="3672408" cy="2573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D78EB75-C687-BB45-83F7-2720D7F7C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885" y="6875"/>
            <a:ext cx="6405581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14A5D6E-08B7-9C78-F3F5-ECCB8957CB0D}"/>
              </a:ext>
            </a:extLst>
          </p:cNvPr>
          <p:cNvSpPr/>
          <p:nvPr/>
        </p:nvSpPr>
        <p:spPr>
          <a:xfrm>
            <a:off x="4531537" y="4758161"/>
            <a:ext cx="4824847" cy="1298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 algn="just">
              <a:lnSpc>
                <a:spcPct val="114000"/>
              </a:lnSpc>
              <a:spcBef>
                <a:spcPts val="0"/>
              </a:spcBef>
              <a:buClr>
                <a:srgbClr val="000090"/>
              </a:buClr>
              <a:buFont typeface="+mj-lt"/>
              <a:buAutoNum type="arabicPeriod"/>
              <a:defRPr/>
            </a:pPr>
            <a:r>
              <a:rPr lang="ru-RU" sz="1400" dirty="0"/>
              <a:t>Схема станций трековых детекторов</a:t>
            </a:r>
            <a:endParaRPr lang="en-US" sz="1400" dirty="0"/>
          </a:p>
          <a:p>
            <a:pPr marL="182563" indent="-182563" algn="just">
              <a:lnSpc>
                <a:spcPct val="114000"/>
              </a:lnSpc>
              <a:spcBef>
                <a:spcPts val="0"/>
              </a:spcBef>
              <a:buClr>
                <a:srgbClr val="000090"/>
              </a:buClr>
              <a:buFont typeface="+mj-lt"/>
              <a:buAutoNum type="arabicPeriod"/>
              <a:defRPr/>
            </a:pPr>
            <a:r>
              <a:rPr lang="ru-RU" sz="1400" dirty="0"/>
              <a:t>Истинные и ложные хиты треков</a:t>
            </a:r>
            <a:endParaRPr lang="en-US" sz="1400" dirty="0"/>
          </a:p>
          <a:p>
            <a:pPr marL="182563" indent="-182563" algn="just">
              <a:lnSpc>
                <a:spcPct val="114000"/>
              </a:lnSpc>
              <a:spcBef>
                <a:spcPts val="0"/>
              </a:spcBef>
              <a:buClr>
                <a:srgbClr val="000090"/>
              </a:buClr>
              <a:buFont typeface="+mj-lt"/>
              <a:buAutoNum type="arabicPeriod"/>
              <a:defRPr/>
            </a:pPr>
            <a:r>
              <a:rPr lang="ru-RU" sz="1400" dirty="0"/>
              <a:t>Соединение каждый-с-каждым соседних клеток</a:t>
            </a:r>
            <a:endParaRPr lang="en-US" sz="1400" dirty="0"/>
          </a:p>
          <a:p>
            <a:pPr marL="182563" indent="-182563" algn="just">
              <a:lnSpc>
                <a:spcPct val="114000"/>
              </a:lnSpc>
              <a:spcBef>
                <a:spcPts val="0"/>
              </a:spcBef>
              <a:buClr>
                <a:srgbClr val="000090"/>
              </a:buClr>
              <a:buFont typeface="+mj-lt"/>
              <a:buAutoNum type="arabicPeriod"/>
              <a:defRPr/>
            </a:pPr>
            <a:r>
              <a:rPr lang="ru-RU" sz="1400" dirty="0"/>
              <a:t>Фильтрация треков по допустимому излому</a:t>
            </a:r>
            <a:endParaRPr lang="en-US" sz="1400" dirty="0"/>
          </a:p>
          <a:p>
            <a:pPr marL="182563" indent="-182563" algn="just">
              <a:lnSpc>
                <a:spcPct val="114000"/>
              </a:lnSpc>
              <a:spcBef>
                <a:spcPts val="0"/>
              </a:spcBef>
              <a:buClr>
                <a:srgbClr val="000090"/>
              </a:buClr>
              <a:buFont typeface="+mj-lt"/>
              <a:buAutoNum type="arabicPeriod"/>
              <a:defRPr/>
            </a:pPr>
            <a:r>
              <a:rPr lang="ru-RU" sz="1400" dirty="0"/>
              <a:t>Расчет состояние клеток</a:t>
            </a:r>
            <a:endParaRPr lang="en-US" sz="1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4861BFB-4F26-6732-E658-9F17F5F1404C}"/>
              </a:ext>
            </a:extLst>
          </p:cNvPr>
          <p:cNvSpPr/>
          <p:nvPr/>
        </p:nvSpPr>
        <p:spPr>
          <a:xfrm>
            <a:off x="7395808" y="5792716"/>
            <a:ext cx="4719539" cy="1053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  <a:buClr>
                <a:srgbClr val="000090"/>
              </a:buClr>
              <a:buFont typeface="+mj-lt"/>
              <a:buAutoNum type="arabicPeriod" startAt="6"/>
              <a:defRPr/>
            </a:pPr>
            <a:r>
              <a:rPr lang="ru-RU" sz="1400" dirty="0"/>
              <a:t> Соединение треков-кандидатов по отклонению</a:t>
            </a:r>
            <a:endParaRPr lang="en-US" sz="1400" dirty="0"/>
          </a:p>
          <a:p>
            <a:pPr marL="182563" indent="-182563" algn="just">
              <a:lnSpc>
                <a:spcPct val="114000"/>
              </a:lnSpc>
              <a:spcBef>
                <a:spcPts val="0"/>
              </a:spcBef>
              <a:buClr>
                <a:srgbClr val="000090"/>
              </a:buClr>
              <a:buFont typeface="+mj-lt"/>
              <a:buAutoNum type="arabicPeriod" startAt="6"/>
              <a:defRPr/>
            </a:pPr>
            <a:r>
              <a:rPr lang="ru-RU" sz="1400" dirty="0"/>
              <a:t>Отбор кандидатов по числу хитов</a:t>
            </a:r>
            <a:endParaRPr lang="en-US" sz="1400" dirty="0"/>
          </a:p>
          <a:p>
            <a:pPr marL="182563" indent="-182563" algn="just">
              <a:lnSpc>
                <a:spcPct val="114000"/>
              </a:lnSpc>
              <a:spcBef>
                <a:spcPts val="0"/>
              </a:spcBef>
              <a:buClr>
                <a:srgbClr val="000090"/>
              </a:buClr>
              <a:buFont typeface="+mj-lt"/>
              <a:buAutoNum type="arabicPeriod" startAt="6"/>
              <a:defRPr/>
            </a:pPr>
            <a:r>
              <a:rPr lang="ru-RU" sz="1400" dirty="0"/>
              <a:t>Отбор кандидатов с учетом общих хитов</a:t>
            </a:r>
            <a:endParaRPr lang="en-US" sz="1400" dirty="0"/>
          </a:p>
          <a:p>
            <a:pPr marL="182563" indent="-182563" algn="just">
              <a:lnSpc>
                <a:spcPct val="114000"/>
              </a:lnSpc>
              <a:spcBef>
                <a:spcPts val="0"/>
              </a:spcBef>
              <a:buClr>
                <a:srgbClr val="000090"/>
              </a:buClr>
              <a:buFont typeface="+mj-lt"/>
              <a:buAutoNum type="arabicPeriod" startAt="6"/>
              <a:defRPr/>
            </a:pPr>
            <a:r>
              <a:rPr lang="ru-RU" sz="1400" dirty="0"/>
              <a:t>Фитирование треков (Кальман-фильтр)</a:t>
            </a:r>
          </a:p>
        </p:txBody>
      </p:sp>
    </p:spTree>
    <p:extLst>
      <p:ext uri="{BB962C8B-B14F-4D97-AF65-F5344CB8AC3E}">
        <p14:creationId xmlns:p14="http://schemas.microsoft.com/office/powerpoint/2010/main" val="419087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6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5D16D18-3FFB-F359-B8D8-FC780ECF90E6}"/>
              </a:ext>
            </a:extLst>
          </p:cNvPr>
          <p:cNvSpPr/>
          <p:nvPr/>
        </p:nvSpPr>
        <p:spPr>
          <a:xfrm>
            <a:off x="1351107" y="2383975"/>
            <a:ext cx="369252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BmnRoot </a:t>
            </a:r>
            <a:r>
              <a:rPr lang="ru-RU" alt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в репозитории </a:t>
            </a:r>
            <a:r>
              <a:rPr lang="en-US" alt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GitLab </a:t>
            </a:r>
            <a:r>
              <a:rPr lang="ru-RU" alt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ОИЯИ</a:t>
            </a:r>
            <a:endParaRPr lang="en-US" altLang="ru-RU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9" name="矩形 128"/>
          <p:cNvSpPr/>
          <p:nvPr/>
        </p:nvSpPr>
        <p:spPr>
          <a:xfrm flipH="1">
            <a:off x="-1499" y="-786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19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8" name="直接连接符 27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31" name="直接连接符 30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16"/>
          <p:cNvSpPr txBox="1"/>
          <p:nvPr/>
        </p:nvSpPr>
        <p:spPr>
          <a:xfrm>
            <a:off x="827152" y="642254"/>
            <a:ext cx="375849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DevOps </a:t>
            </a:r>
            <a:r>
              <a:rPr lang="en-US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  <a:cs typeface="Times New Roman" panose="02020603050405020304" pitchFamily="18" charset="0"/>
              </a:rPr>
              <a:t>‒ </a:t>
            </a:r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  <a:cs typeface="Times New Roman" panose="02020603050405020304" pitchFamily="18" charset="0"/>
              </a:rPr>
              <a:t>ч</a:t>
            </a:r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то за зверь?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81E78DC-4D66-9850-6F76-1F5DB8F83E26}"/>
              </a:ext>
            </a:extLst>
          </p:cNvPr>
          <p:cNvGrpSpPr/>
          <p:nvPr/>
        </p:nvGrpSpPr>
        <p:grpSpPr>
          <a:xfrm>
            <a:off x="6464793" y="94898"/>
            <a:ext cx="5698069" cy="3274754"/>
            <a:chOff x="6464793" y="94898"/>
            <a:chExt cx="5698069" cy="3274754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F40DF3D3-80F1-80B9-A6AA-E90584D9C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4793" y="94898"/>
              <a:ext cx="5698069" cy="3274754"/>
            </a:xfrm>
            <a:prstGeom prst="rect">
              <a:avLst/>
            </a:prstGeom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D6D98A28-8DC2-908F-9BFB-EADDD8C391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0497" y="1865582"/>
              <a:ext cx="2127181" cy="1417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F43965B-8EA5-F925-644C-22A389AF6331}"/>
              </a:ext>
            </a:extLst>
          </p:cNvPr>
          <p:cNvGrpSpPr/>
          <p:nvPr/>
        </p:nvGrpSpPr>
        <p:grpSpPr>
          <a:xfrm>
            <a:off x="10154376" y="4026089"/>
            <a:ext cx="1883265" cy="1145495"/>
            <a:chOff x="10154376" y="4026089"/>
            <a:chExt cx="1883265" cy="1145495"/>
          </a:xfrm>
        </p:grpSpPr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1B483487-EB99-538F-3EBC-3473C40B7D4B}"/>
                </a:ext>
              </a:extLst>
            </p:cNvPr>
            <p:cNvSpPr/>
            <p:nvPr/>
          </p:nvSpPr>
          <p:spPr>
            <a:xfrm>
              <a:off x="10500664" y="4026089"/>
              <a:ext cx="1536977" cy="50889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sng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1pPr>
              <a:lvl2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2pPr>
              <a:lvl3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3pPr>
              <a:lvl4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4pPr>
              <a:lvl5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5pPr>
              <a:lvl6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6pPr>
              <a:lvl7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7pPr>
              <a:lvl8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8pPr>
              <a:lvl9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9pPr>
            </a:lstStyle>
            <a:p>
              <a:pPr algn="ctr"/>
              <a:r>
                <a:rPr lang="ru-RU" sz="1300" dirty="0"/>
                <a:t>развертывание (</a:t>
              </a:r>
              <a:r>
                <a:rPr lang="en-US" sz="1300" dirty="0"/>
                <a:t>deploy</a:t>
              </a:r>
              <a:r>
                <a:rPr lang="ru-RU" sz="1300" dirty="0"/>
                <a:t>)</a:t>
              </a:r>
              <a:endParaRPr lang="en-US" sz="1300" dirty="0"/>
            </a:p>
          </p:txBody>
        </p:sp>
        <p:sp>
          <p:nvSpPr>
            <p:cNvPr id="17" name="Right Arrow 15">
              <a:extLst>
                <a:ext uri="{FF2B5EF4-FFF2-40B4-BE49-F238E27FC236}">
                  <a16:creationId xmlns:a16="http://schemas.microsoft.com/office/drawing/2014/main" id="{31D23C37-25EA-5C1A-FA67-274AFE458129}"/>
                </a:ext>
              </a:extLst>
            </p:cNvPr>
            <p:cNvSpPr/>
            <p:nvPr/>
          </p:nvSpPr>
          <p:spPr>
            <a:xfrm>
              <a:off x="10154376" y="4213079"/>
              <a:ext cx="479778" cy="178741"/>
            </a:xfrm>
            <a:prstGeom prst="rightArrow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cmpd="sng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1pPr>
              <a:lvl2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2pPr>
              <a:lvl3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3pPr>
              <a:lvl4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4pPr>
              <a:lvl5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5pPr>
              <a:lvl6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6pPr>
              <a:lvl7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7pPr>
              <a:lvl8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8pPr>
              <a:lvl9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45D849A9-BD98-816D-37EF-E625EC6D1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2251" y="4696173"/>
              <a:ext cx="1552754" cy="475411"/>
            </a:xfrm>
            <a:prstGeom prst="rect">
              <a:avLst/>
            </a:prstGeom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CDC0229C-F606-A033-A7C6-5702FAA1202F}"/>
              </a:ext>
            </a:extLst>
          </p:cNvPr>
          <p:cNvGrpSpPr/>
          <p:nvPr/>
        </p:nvGrpSpPr>
        <p:grpSpPr>
          <a:xfrm>
            <a:off x="8710030" y="3643322"/>
            <a:ext cx="1512961" cy="1623633"/>
            <a:chOff x="8710030" y="3643322"/>
            <a:chExt cx="1512961" cy="1623633"/>
          </a:xfrm>
        </p:grpSpPr>
        <p:sp>
          <p:nvSpPr>
            <p:cNvPr id="13" name="Rounded Rectangle 8">
              <a:extLst>
                <a:ext uri="{FF2B5EF4-FFF2-40B4-BE49-F238E27FC236}">
                  <a16:creationId xmlns:a16="http://schemas.microsoft.com/office/drawing/2014/main" id="{C7641D2B-27CF-7B85-ED89-0F984CB7B127}"/>
                </a:ext>
              </a:extLst>
            </p:cNvPr>
            <p:cNvSpPr/>
            <p:nvPr/>
          </p:nvSpPr>
          <p:spPr>
            <a:xfrm>
              <a:off x="9111851" y="4030842"/>
              <a:ext cx="1111140" cy="50889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sng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1pPr>
              <a:lvl2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2pPr>
              <a:lvl3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3pPr>
              <a:lvl4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4pPr>
              <a:lvl5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5pPr>
              <a:lvl6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6pPr>
              <a:lvl7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7pPr>
              <a:lvl8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8pPr>
              <a:lvl9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9pPr>
            </a:lstStyle>
            <a:p>
              <a:pPr algn="ctr"/>
              <a:r>
                <a:rPr lang="ru-RU" sz="1300" dirty="0"/>
                <a:t>сборка пакета</a:t>
              </a:r>
              <a:endParaRPr lang="en-US" sz="1300" dirty="0"/>
            </a:p>
          </p:txBody>
        </p:sp>
        <p:sp>
          <p:nvSpPr>
            <p:cNvPr id="15" name="Right Arrow 13">
              <a:extLst>
                <a:ext uri="{FF2B5EF4-FFF2-40B4-BE49-F238E27FC236}">
                  <a16:creationId xmlns:a16="http://schemas.microsoft.com/office/drawing/2014/main" id="{075E8756-FF6E-AFF0-8A6C-F6741296B995}"/>
                </a:ext>
              </a:extLst>
            </p:cNvPr>
            <p:cNvSpPr/>
            <p:nvPr/>
          </p:nvSpPr>
          <p:spPr>
            <a:xfrm>
              <a:off x="8710030" y="4213079"/>
              <a:ext cx="479778" cy="178741"/>
            </a:xfrm>
            <a:prstGeom prst="rightArrow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cmpd="sng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1pPr>
              <a:lvl2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2pPr>
              <a:lvl3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3pPr>
              <a:lvl4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4pPr>
              <a:lvl5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5pPr>
              <a:lvl6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6pPr>
              <a:lvl7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7pPr>
              <a:lvl8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8pPr>
              <a:lvl9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977B4C79-1186-DDFE-BCB8-54EA45D81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8357" y="4576983"/>
              <a:ext cx="689972" cy="689972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E03E6666-6CC5-E5FB-E873-EAF0677F3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0710" y="3643322"/>
              <a:ext cx="458804" cy="379660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39B19C41-D35D-8796-8AF8-2954D39C3144}"/>
              </a:ext>
            </a:extLst>
          </p:cNvPr>
          <p:cNvGrpSpPr/>
          <p:nvPr/>
        </p:nvGrpSpPr>
        <p:grpSpPr>
          <a:xfrm>
            <a:off x="10377424" y="5245589"/>
            <a:ext cx="1631627" cy="1327825"/>
            <a:chOff x="10377424" y="5245589"/>
            <a:chExt cx="1631627" cy="1327825"/>
          </a:xfrm>
        </p:grpSpPr>
        <p:sp>
          <p:nvSpPr>
            <p:cNvPr id="46" name="Rounded Rectangle 17">
              <a:extLst>
                <a:ext uri="{FF2B5EF4-FFF2-40B4-BE49-F238E27FC236}">
                  <a16:creationId xmlns:a16="http://schemas.microsoft.com/office/drawing/2014/main" id="{F194BF2D-1957-4ACE-EDDF-2517721CEE26}"/>
                </a:ext>
              </a:extLst>
            </p:cNvPr>
            <p:cNvSpPr/>
            <p:nvPr/>
          </p:nvSpPr>
          <p:spPr>
            <a:xfrm>
              <a:off x="11094056" y="5626401"/>
              <a:ext cx="914995" cy="283841"/>
            </a:xfrm>
            <a:prstGeom prst="roundRect">
              <a:avLst/>
            </a:prstGeom>
            <a:solidFill>
              <a:srgbClr val="FFFFFF"/>
            </a:solidFill>
            <a:ln w="9525" cmpd="sng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stage</a:t>
              </a:r>
            </a:p>
          </p:txBody>
        </p:sp>
        <p:cxnSp>
          <p:nvCxnSpPr>
            <p:cNvPr id="47" name="Straight Arrow Connector 19">
              <a:extLst>
                <a:ext uri="{FF2B5EF4-FFF2-40B4-BE49-F238E27FC236}">
                  <a16:creationId xmlns:a16="http://schemas.microsoft.com/office/drawing/2014/main" id="{53E91CFB-6557-9E5F-3DE7-20B3001DEBA7}"/>
                </a:ext>
              </a:extLst>
            </p:cNvPr>
            <p:cNvCxnSpPr>
              <a:cxnSpLocks/>
              <a:stCxn id="48" idx="3"/>
              <a:endCxn id="46" idx="3"/>
            </p:cNvCxnSpPr>
            <p:nvPr/>
          </p:nvCxnSpPr>
          <p:spPr>
            <a:xfrm>
              <a:off x="11533571" y="5398341"/>
              <a:ext cx="475480" cy="369981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Rounded Rectangle 20">
              <a:extLst>
                <a:ext uri="{FF2B5EF4-FFF2-40B4-BE49-F238E27FC236}">
                  <a16:creationId xmlns:a16="http://schemas.microsoft.com/office/drawing/2014/main" id="{7A87C115-BA07-EF36-5E9C-2D3BDE9CBB02}"/>
                </a:ext>
              </a:extLst>
            </p:cNvPr>
            <p:cNvSpPr/>
            <p:nvPr/>
          </p:nvSpPr>
          <p:spPr>
            <a:xfrm>
              <a:off x="10377424" y="5245589"/>
              <a:ext cx="1156147" cy="30550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mpd="sng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  <a:latin typeface="Consolas"/>
                  <a:cs typeface="Consolas"/>
                </a:rPr>
                <a:t>dev</a:t>
              </a:r>
            </a:p>
          </p:txBody>
        </p:sp>
        <p:sp>
          <p:nvSpPr>
            <p:cNvPr id="59" name="Rounded Rectangle 16">
              <a:extLst>
                <a:ext uri="{FF2B5EF4-FFF2-40B4-BE49-F238E27FC236}">
                  <a16:creationId xmlns:a16="http://schemas.microsoft.com/office/drawing/2014/main" id="{540FFCBE-9874-5122-8B46-44B9571FC467}"/>
                </a:ext>
              </a:extLst>
            </p:cNvPr>
            <p:cNvSpPr/>
            <p:nvPr/>
          </p:nvSpPr>
          <p:spPr>
            <a:xfrm>
              <a:off x="11088781" y="6373303"/>
              <a:ext cx="914995" cy="200111"/>
            </a:xfrm>
            <a:prstGeom prst="roundRect">
              <a:avLst/>
            </a:prstGeom>
            <a:solidFill>
              <a:srgbClr val="FFFFFF"/>
            </a:solidFill>
            <a:ln w="9525" cmpd="sng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prod</a:t>
              </a:r>
            </a:p>
          </p:txBody>
        </p:sp>
        <p:cxnSp>
          <p:nvCxnSpPr>
            <p:cNvPr id="61" name="Straight Arrow Connector 19">
              <a:extLst>
                <a:ext uri="{FF2B5EF4-FFF2-40B4-BE49-F238E27FC236}">
                  <a16:creationId xmlns:a16="http://schemas.microsoft.com/office/drawing/2014/main" id="{57F1261E-AC51-3366-769D-EB87D9A8EC70}"/>
                </a:ext>
              </a:extLst>
            </p:cNvPr>
            <p:cNvCxnSpPr>
              <a:cxnSpLocks/>
            </p:cNvCxnSpPr>
            <p:nvPr/>
          </p:nvCxnSpPr>
          <p:spPr>
            <a:xfrm>
              <a:off x="11553177" y="6157808"/>
              <a:ext cx="450599" cy="340297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0" name="Rounded Rectangle 20">
              <a:extLst>
                <a:ext uri="{FF2B5EF4-FFF2-40B4-BE49-F238E27FC236}">
                  <a16:creationId xmlns:a16="http://schemas.microsoft.com/office/drawing/2014/main" id="{F4D58994-E4E3-B000-6671-D0100556C273}"/>
                </a:ext>
              </a:extLst>
            </p:cNvPr>
            <p:cNvSpPr/>
            <p:nvPr/>
          </p:nvSpPr>
          <p:spPr>
            <a:xfrm>
              <a:off x="10397030" y="6014153"/>
              <a:ext cx="1156147" cy="30550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9525" cmpd="sng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  <a:latin typeface="Consolas"/>
                  <a:cs typeface="Consolas"/>
                </a:rPr>
                <a:t>release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DB3405A7-BBED-B9C4-710B-94E5744DDE1B}"/>
              </a:ext>
            </a:extLst>
          </p:cNvPr>
          <p:cNvGrpSpPr/>
          <p:nvPr/>
        </p:nvGrpSpPr>
        <p:grpSpPr>
          <a:xfrm>
            <a:off x="137032" y="2731900"/>
            <a:ext cx="10729192" cy="4126100"/>
            <a:chOff x="183414" y="2731900"/>
            <a:chExt cx="10729192" cy="4126100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A4601754-352D-0F5C-6D37-7A491F9DCAA8}"/>
                </a:ext>
              </a:extLst>
            </p:cNvPr>
            <p:cNvGrpSpPr/>
            <p:nvPr/>
          </p:nvGrpSpPr>
          <p:grpSpPr>
            <a:xfrm>
              <a:off x="183414" y="2731900"/>
              <a:ext cx="10729192" cy="4126100"/>
              <a:chOff x="183414" y="2731900"/>
              <a:chExt cx="10729192" cy="4126100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1916F7CF-AF63-2B5E-D470-6591EA69A0C9}"/>
                  </a:ext>
                </a:extLst>
              </p:cNvPr>
              <p:cNvPicPr/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414" y="2731900"/>
                <a:ext cx="6120680" cy="403418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3259636F-58B5-EC3F-FD30-7C81C27CD994}"/>
                  </a:ext>
                </a:extLst>
              </p:cNvPr>
              <p:cNvSpPr/>
              <p:nvPr/>
            </p:nvSpPr>
            <p:spPr>
              <a:xfrm>
                <a:off x="6304094" y="5457617"/>
                <a:ext cx="4608512" cy="14003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/>
                <a:r>
                  <a:rPr lang="ru-RU" altLang="ru-RU" sz="1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Система контроля версий</a:t>
                </a:r>
                <a:r>
                  <a:rPr lang="en-US" altLang="ru-RU" sz="1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Git</a:t>
                </a:r>
              </a:p>
              <a:p>
                <a:pPr eaLnBrk="1" hangingPunct="1"/>
                <a:r>
                  <a:rPr lang="ru-RU" altLang="ru-RU" sz="1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Защита веток репозитория проекта</a:t>
                </a:r>
                <a:endParaRPr lang="en-US" altLang="ru-RU" sz="1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ru-RU" altLang="ru-RU" sz="1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Ролевой доступ к проекту</a:t>
                </a:r>
                <a:endParaRPr lang="en-US" altLang="ru-RU" sz="1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ru-RU" altLang="ru-RU" sz="17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Трекер</a:t>
                </a:r>
                <a:r>
                  <a:rPr lang="ru-RU" altLang="ru-RU" sz="1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проблем</a:t>
                </a:r>
                <a:r>
                  <a:rPr lang="en-US" altLang="ru-RU" sz="1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ru-RU" altLang="ru-RU" sz="1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управление задачами</a:t>
                </a:r>
                <a:r>
                  <a:rPr lang="en-US" altLang="ru-RU" sz="1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eaLnBrk="1" hangingPunct="1"/>
                <a:r>
                  <a:rPr lang="ru-RU" altLang="ru-RU" sz="1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Автоматические тесты и развёртывание</a:t>
                </a:r>
                <a:endParaRPr lang="en-US" altLang="ru-RU" sz="1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E441B1C8-924F-3915-7F3A-C4BC49F81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24132" y="5287450"/>
              <a:ext cx="1573136" cy="1400382"/>
            </a:xfrm>
            <a:prstGeom prst="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525C4C4-0234-F0CE-7AFC-2900FA3A54E8}"/>
              </a:ext>
            </a:extLst>
          </p:cNvPr>
          <p:cNvGrpSpPr/>
          <p:nvPr/>
        </p:nvGrpSpPr>
        <p:grpSpPr>
          <a:xfrm>
            <a:off x="6401953" y="4030842"/>
            <a:ext cx="1111140" cy="861146"/>
            <a:chOff x="6401953" y="4030842"/>
            <a:chExt cx="1111140" cy="861146"/>
          </a:xfrm>
        </p:grpSpPr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DA1A4BAE-22AE-698D-6561-C11C3522BD99}"/>
                </a:ext>
              </a:extLst>
            </p:cNvPr>
            <p:cNvSpPr/>
            <p:nvPr/>
          </p:nvSpPr>
          <p:spPr>
            <a:xfrm>
              <a:off x="6401953" y="4030842"/>
              <a:ext cx="1111140" cy="51364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sng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1pPr>
              <a:lvl2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2pPr>
              <a:lvl3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3pPr>
              <a:lvl4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4pPr>
              <a:lvl5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5pPr>
              <a:lvl6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6pPr>
              <a:lvl7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7pPr>
              <a:lvl8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8pPr>
              <a:lvl9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9pPr>
            </a:lstStyle>
            <a:p>
              <a:pPr algn="ctr"/>
              <a:r>
                <a:rPr lang="ru-RU" sz="1300" dirty="0"/>
                <a:t>фиксация</a:t>
              </a:r>
            </a:p>
            <a:p>
              <a:pPr algn="ctr"/>
              <a:r>
                <a:rPr lang="ru-RU" sz="1300" dirty="0"/>
                <a:t>(</a:t>
              </a:r>
              <a:r>
                <a:rPr lang="en-US" sz="1300" dirty="0"/>
                <a:t>commit</a:t>
              </a:r>
              <a:r>
                <a:rPr lang="ru-RU" sz="1300" dirty="0"/>
                <a:t>)</a:t>
              </a:r>
              <a:endParaRPr lang="en-US" sz="1300" dirty="0"/>
            </a:p>
          </p:txBody>
        </p:sp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7F4618DC-E2E9-3D87-3D21-E5545B529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1145" y="4672736"/>
              <a:ext cx="1002500" cy="219252"/>
            </a:xfrm>
            <a:prstGeom prst="rect">
              <a:avLst/>
            </a:prstGeom>
          </p:spPr>
        </p:pic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6B1784C-9803-33F6-A7D2-C3C586322CBA}"/>
              </a:ext>
            </a:extLst>
          </p:cNvPr>
          <p:cNvGrpSpPr/>
          <p:nvPr/>
        </p:nvGrpSpPr>
        <p:grpSpPr>
          <a:xfrm>
            <a:off x="7423074" y="3643322"/>
            <a:ext cx="1444968" cy="1619489"/>
            <a:chOff x="7423074" y="3643322"/>
            <a:chExt cx="1444968" cy="1619489"/>
          </a:xfrm>
        </p:grpSpPr>
        <p:sp>
          <p:nvSpPr>
            <p:cNvPr id="12" name="Rounded Rectangle 7">
              <a:extLst>
                <a:ext uri="{FF2B5EF4-FFF2-40B4-BE49-F238E27FC236}">
                  <a16:creationId xmlns:a16="http://schemas.microsoft.com/office/drawing/2014/main" id="{C5A59845-3740-75BC-5CBB-D766F3A83C94}"/>
                </a:ext>
              </a:extLst>
            </p:cNvPr>
            <p:cNvSpPr/>
            <p:nvPr/>
          </p:nvSpPr>
          <p:spPr>
            <a:xfrm>
              <a:off x="7756902" y="4035595"/>
              <a:ext cx="1111140" cy="50889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sng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1pPr>
              <a:lvl2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2pPr>
              <a:lvl3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3pPr>
              <a:lvl4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4pPr>
              <a:lvl5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5pPr>
              <a:lvl6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6pPr>
              <a:lvl7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7pPr>
              <a:lvl8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8pPr>
              <a:lvl9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9pPr>
            </a:lstStyle>
            <a:p>
              <a:pPr algn="ctr"/>
              <a:r>
                <a:rPr lang="ru-RU" sz="1300" dirty="0"/>
                <a:t>тест </a:t>
              </a:r>
              <a:endParaRPr lang="en-US" sz="1300" dirty="0"/>
            </a:p>
            <a:p>
              <a:pPr algn="ctr"/>
              <a:r>
                <a:rPr lang="ru-RU" sz="1300" dirty="0"/>
                <a:t>(</a:t>
              </a:r>
              <a:r>
                <a:rPr lang="en-US" sz="1300" dirty="0"/>
                <a:t>test</a:t>
              </a:r>
              <a:r>
                <a:rPr lang="ru-RU" sz="1300" dirty="0"/>
                <a:t>)</a:t>
              </a:r>
              <a:endParaRPr lang="en-US" sz="1300" dirty="0"/>
            </a:p>
          </p:txBody>
        </p:sp>
        <p:sp>
          <p:nvSpPr>
            <p:cNvPr id="16" name="Right Arrow 14">
              <a:extLst>
                <a:ext uri="{FF2B5EF4-FFF2-40B4-BE49-F238E27FC236}">
                  <a16:creationId xmlns:a16="http://schemas.microsoft.com/office/drawing/2014/main" id="{B9A567E4-11FC-8BBF-F5EC-0FA4BC9ACA49}"/>
                </a:ext>
              </a:extLst>
            </p:cNvPr>
            <p:cNvSpPr/>
            <p:nvPr/>
          </p:nvSpPr>
          <p:spPr>
            <a:xfrm>
              <a:off x="7423074" y="4213079"/>
              <a:ext cx="479778" cy="178741"/>
            </a:xfrm>
            <a:prstGeom prst="rightArrow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cmpd="sng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1pPr>
              <a:lvl2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2pPr>
              <a:lvl3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3pPr>
              <a:lvl4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4pPr>
              <a:lvl5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5pPr>
              <a:lvl6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6pPr>
              <a:lvl7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7pPr>
              <a:lvl8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8pPr>
              <a:lvl9pPr marR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 baseline="0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  <a:rtl val="0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70014AFF-55B2-E677-07E5-2458C221C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486" y="4544484"/>
              <a:ext cx="689972" cy="71832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1E719F87-63C3-451F-0CC1-427BCEDBB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8932" y="3643322"/>
              <a:ext cx="458804" cy="379660"/>
            </a:xfrm>
            <a:prstGeom prst="rect">
              <a:avLst/>
            </a:prstGeom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5A9943-57DC-F54A-3604-3E88C51D487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5" b="455"/>
          <a:stretch/>
        </p:blipFill>
        <p:spPr>
          <a:xfrm>
            <a:off x="3425063" y="1684937"/>
            <a:ext cx="5235527" cy="368947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9B14C61-EBB6-E289-B1BC-9192EC05AF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741" y="1686313"/>
            <a:ext cx="5235527" cy="366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2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43FE726-C27E-B5E3-46A0-0DDC572BE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021" y="0"/>
            <a:ext cx="11656979" cy="685800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10" name="矩形 5">
            <a:extLst>
              <a:ext uri="{FF2B5EF4-FFF2-40B4-BE49-F238E27FC236}">
                <a16:creationId xmlns:a16="http://schemas.microsoft.com/office/drawing/2014/main" id="{C5F9D599-8F24-1674-DAAF-B2995F8FA38C}"/>
              </a:ext>
            </a:extLst>
          </p:cNvPr>
          <p:cNvSpPr/>
          <p:nvPr/>
        </p:nvSpPr>
        <p:spPr>
          <a:xfrm>
            <a:off x="0" y="152400"/>
            <a:ext cx="12344400" cy="6858000"/>
          </a:xfrm>
          <a:prstGeom prst="rect">
            <a:avLst/>
          </a:prstGeom>
          <a:solidFill>
            <a:schemeClr val="bg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7" name="矩形 4"/>
          <p:cNvSpPr/>
          <p:nvPr/>
        </p:nvSpPr>
        <p:spPr>
          <a:xfrm rot="19514313" flipH="1">
            <a:off x="-2086671" y="4115387"/>
            <a:ext cx="7603412" cy="2966166"/>
          </a:xfrm>
          <a:custGeom>
            <a:avLst/>
            <a:gdLst>
              <a:gd name="connsiteX0" fmla="*/ 0 w 8853714"/>
              <a:gd name="connsiteY0" fmla="*/ 0 h 4122057"/>
              <a:gd name="connsiteX1" fmla="*/ 8853714 w 8853714"/>
              <a:gd name="connsiteY1" fmla="*/ 0 h 4122057"/>
              <a:gd name="connsiteX2" fmla="*/ 8853714 w 8853714"/>
              <a:gd name="connsiteY2" fmla="*/ 4122057 h 4122057"/>
              <a:gd name="connsiteX3" fmla="*/ 0 w 8853714"/>
              <a:gd name="connsiteY3" fmla="*/ 4122057 h 4122057"/>
              <a:gd name="connsiteX4" fmla="*/ 0 w 8853714"/>
              <a:gd name="connsiteY4" fmla="*/ 0 h 4122057"/>
              <a:gd name="connsiteX0" fmla="*/ 14515 w 8868229"/>
              <a:gd name="connsiteY0" fmla="*/ 0 h 4122057"/>
              <a:gd name="connsiteX1" fmla="*/ 8868229 w 8868229"/>
              <a:gd name="connsiteY1" fmla="*/ 0 h 4122057"/>
              <a:gd name="connsiteX2" fmla="*/ 8868229 w 8868229"/>
              <a:gd name="connsiteY2" fmla="*/ 4122057 h 4122057"/>
              <a:gd name="connsiteX3" fmla="*/ 14515 w 8868229"/>
              <a:gd name="connsiteY3" fmla="*/ 4122057 h 4122057"/>
              <a:gd name="connsiteX4" fmla="*/ 0 w 8868229"/>
              <a:gd name="connsiteY4" fmla="*/ 2119085 h 4122057"/>
              <a:gd name="connsiteX5" fmla="*/ 14515 w 8868229"/>
              <a:gd name="connsiteY5" fmla="*/ 0 h 4122057"/>
              <a:gd name="connsiteX0" fmla="*/ 1625601 w 10479315"/>
              <a:gd name="connsiteY0" fmla="*/ 0 h 4122057"/>
              <a:gd name="connsiteX1" fmla="*/ 10479315 w 10479315"/>
              <a:gd name="connsiteY1" fmla="*/ 0 h 4122057"/>
              <a:gd name="connsiteX2" fmla="*/ 10479315 w 10479315"/>
              <a:gd name="connsiteY2" fmla="*/ 4122057 h 4122057"/>
              <a:gd name="connsiteX3" fmla="*/ 1625601 w 10479315"/>
              <a:gd name="connsiteY3" fmla="*/ 4122057 h 4122057"/>
              <a:gd name="connsiteX4" fmla="*/ 0 w 10479315"/>
              <a:gd name="connsiteY4" fmla="*/ 2148114 h 4122057"/>
              <a:gd name="connsiteX5" fmla="*/ 1625601 w 10479315"/>
              <a:gd name="connsiteY5" fmla="*/ 0 h 4122057"/>
              <a:gd name="connsiteX0" fmla="*/ 1627391 w 10481105"/>
              <a:gd name="connsiteY0" fmla="*/ 0 h 4122057"/>
              <a:gd name="connsiteX1" fmla="*/ 10481105 w 10481105"/>
              <a:gd name="connsiteY1" fmla="*/ 0 h 4122057"/>
              <a:gd name="connsiteX2" fmla="*/ 10481105 w 10481105"/>
              <a:gd name="connsiteY2" fmla="*/ 4122057 h 4122057"/>
              <a:gd name="connsiteX3" fmla="*/ 1627391 w 10481105"/>
              <a:gd name="connsiteY3" fmla="*/ 4122057 h 4122057"/>
              <a:gd name="connsiteX4" fmla="*/ 1790 w 10481105"/>
              <a:gd name="connsiteY4" fmla="*/ 2148114 h 4122057"/>
              <a:gd name="connsiteX5" fmla="*/ 1627391 w 10481105"/>
              <a:gd name="connsiteY5" fmla="*/ 0 h 4122057"/>
              <a:gd name="connsiteX0" fmla="*/ 1627391 w 10481105"/>
              <a:gd name="connsiteY0" fmla="*/ 0 h 4122057"/>
              <a:gd name="connsiteX1" fmla="*/ 10481105 w 10481105"/>
              <a:gd name="connsiteY1" fmla="*/ 0 h 4122057"/>
              <a:gd name="connsiteX2" fmla="*/ 10481105 w 10481105"/>
              <a:gd name="connsiteY2" fmla="*/ 4122057 h 4122057"/>
              <a:gd name="connsiteX3" fmla="*/ 1627391 w 10481105"/>
              <a:gd name="connsiteY3" fmla="*/ 4122057 h 4122057"/>
              <a:gd name="connsiteX4" fmla="*/ 1790 w 10481105"/>
              <a:gd name="connsiteY4" fmla="*/ 2148114 h 4122057"/>
              <a:gd name="connsiteX5" fmla="*/ 1627391 w 10481105"/>
              <a:gd name="connsiteY5" fmla="*/ 0 h 4122057"/>
              <a:gd name="connsiteX0" fmla="*/ 1627391 w 10481105"/>
              <a:gd name="connsiteY0" fmla="*/ 0 h 4122057"/>
              <a:gd name="connsiteX1" fmla="*/ 10481105 w 10481105"/>
              <a:gd name="connsiteY1" fmla="*/ 0 h 4122057"/>
              <a:gd name="connsiteX2" fmla="*/ 10481105 w 10481105"/>
              <a:gd name="connsiteY2" fmla="*/ 4122057 h 4122057"/>
              <a:gd name="connsiteX3" fmla="*/ 1627391 w 10481105"/>
              <a:gd name="connsiteY3" fmla="*/ 4122057 h 4122057"/>
              <a:gd name="connsiteX4" fmla="*/ 1790 w 10481105"/>
              <a:gd name="connsiteY4" fmla="*/ 2148114 h 4122057"/>
              <a:gd name="connsiteX5" fmla="*/ 1627391 w 10481105"/>
              <a:gd name="connsiteY5" fmla="*/ 0 h 4122057"/>
              <a:gd name="connsiteX0" fmla="*/ 1625601 w 10479315"/>
              <a:gd name="connsiteY0" fmla="*/ 0 h 4122057"/>
              <a:gd name="connsiteX1" fmla="*/ 10479315 w 10479315"/>
              <a:gd name="connsiteY1" fmla="*/ 0 h 4122057"/>
              <a:gd name="connsiteX2" fmla="*/ 10479315 w 10479315"/>
              <a:gd name="connsiteY2" fmla="*/ 4122057 h 4122057"/>
              <a:gd name="connsiteX3" fmla="*/ 1625601 w 10479315"/>
              <a:gd name="connsiteY3" fmla="*/ 4122057 h 4122057"/>
              <a:gd name="connsiteX4" fmla="*/ 0 w 10479315"/>
              <a:gd name="connsiteY4" fmla="*/ 2148114 h 4122057"/>
              <a:gd name="connsiteX5" fmla="*/ 1625601 w 10479315"/>
              <a:gd name="connsiteY5" fmla="*/ 0 h 4122057"/>
              <a:gd name="connsiteX0" fmla="*/ 1625601 w 10479315"/>
              <a:gd name="connsiteY0" fmla="*/ 0 h 4122057"/>
              <a:gd name="connsiteX1" fmla="*/ 10479315 w 10479315"/>
              <a:gd name="connsiteY1" fmla="*/ 0 h 4122057"/>
              <a:gd name="connsiteX2" fmla="*/ 10479315 w 10479315"/>
              <a:gd name="connsiteY2" fmla="*/ 4122057 h 4122057"/>
              <a:gd name="connsiteX3" fmla="*/ 1625601 w 10479315"/>
              <a:gd name="connsiteY3" fmla="*/ 4122057 h 4122057"/>
              <a:gd name="connsiteX4" fmla="*/ 0 w 10479315"/>
              <a:gd name="connsiteY4" fmla="*/ 2148114 h 4122057"/>
              <a:gd name="connsiteX5" fmla="*/ 1625601 w 10479315"/>
              <a:gd name="connsiteY5" fmla="*/ 0 h 4122057"/>
              <a:gd name="connsiteX0" fmla="*/ 1712687 w 10566401"/>
              <a:gd name="connsiteY0" fmla="*/ 0 h 4122057"/>
              <a:gd name="connsiteX1" fmla="*/ 10566401 w 10566401"/>
              <a:gd name="connsiteY1" fmla="*/ 0 h 4122057"/>
              <a:gd name="connsiteX2" fmla="*/ 10566401 w 10566401"/>
              <a:gd name="connsiteY2" fmla="*/ 4122057 h 4122057"/>
              <a:gd name="connsiteX3" fmla="*/ 1712687 w 10566401"/>
              <a:gd name="connsiteY3" fmla="*/ 4122057 h 4122057"/>
              <a:gd name="connsiteX4" fmla="*/ 0 w 10566401"/>
              <a:gd name="connsiteY4" fmla="*/ 1756228 h 4122057"/>
              <a:gd name="connsiteX5" fmla="*/ 1712687 w 10566401"/>
              <a:gd name="connsiteY5" fmla="*/ 0 h 412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66401" h="4122057">
                <a:moveTo>
                  <a:pt x="1712687" y="0"/>
                </a:moveTo>
                <a:lnTo>
                  <a:pt x="10566401" y="0"/>
                </a:lnTo>
                <a:lnTo>
                  <a:pt x="10566401" y="4122057"/>
                </a:lnTo>
                <a:lnTo>
                  <a:pt x="1712687" y="4122057"/>
                </a:lnTo>
                <a:lnTo>
                  <a:pt x="0" y="1756228"/>
                </a:lnTo>
                <a:lnTo>
                  <a:pt x="1712687" y="0"/>
                </a:lnTo>
                <a:close/>
              </a:path>
            </a:pathLst>
          </a:custGeom>
          <a:solidFill>
            <a:srgbClr val="089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5" name="矩形 4"/>
          <p:cNvSpPr/>
          <p:nvPr/>
        </p:nvSpPr>
        <p:spPr>
          <a:xfrm rot="19514313" flipH="1">
            <a:off x="-4327386" y="3064019"/>
            <a:ext cx="10566401" cy="3506839"/>
          </a:xfrm>
          <a:custGeom>
            <a:avLst/>
            <a:gdLst>
              <a:gd name="connsiteX0" fmla="*/ 0 w 8853714"/>
              <a:gd name="connsiteY0" fmla="*/ 0 h 4122057"/>
              <a:gd name="connsiteX1" fmla="*/ 8853714 w 8853714"/>
              <a:gd name="connsiteY1" fmla="*/ 0 h 4122057"/>
              <a:gd name="connsiteX2" fmla="*/ 8853714 w 8853714"/>
              <a:gd name="connsiteY2" fmla="*/ 4122057 h 4122057"/>
              <a:gd name="connsiteX3" fmla="*/ 0 w 8853714"/>
              <a:gd name="connsiteY3" fmla="*/ 4122057 h 4122057"/>
              <a:gd name="connsiteX4" fmla="*/ 0 w 8853714"/>
              <a:gd name="connsiteY4" fmla="*/ 0 h 4122057"/>
              <a:gd name="connsiteX0" fmla="*/ 14515 w 8868229"/>
              <a:gd name="connsiteY0" fmla="*/ 0 h 4122057"/>
              <a:gd name="connsiteX1" fmla="*/ 8868229 w 8868229"/>
              <a:gd name="connsiteY1" fmla="*/ 0 h 4122057"/>
              <a:gd name="connsiteX2" fmla="*/ 8868229 w 8868229"/>
              <a:gd name="connsiteY2" fmla="*/ 4122057 h 4122057"/>
              <a:gd name="connsiteX3" fmla="*/ 14515 w 8868229"/>
              <a:gd name="connsiteY3" fmla="*/ 4122057 h 4122057"/>
              <a:gd name="connsiteX4" fmla="*/ 0 w 8868229"/>
              <a:gd name="connsiteY4" fmla="*/ 2119085 h 4122057"/>
              <a:gd name="connsiteX5" fmla="*/ 14515 w 8868229"/>
              <a:gd name="connsiteY5" fmla="*/ 0 h 4122057"/>
              <a:gd name="connsiteX0" fmla="*/ 1625601 w 10479315"/>
              <a:gd name="connsiteY0" fmla="*/ 0 h 4122057"/>
              <a:gd name="connsiteX1" fmla="*/ 10479315 w 10479315"/>
              <a:gd name="connsiteY1" fmla="*/ 0 h 4122057"/>
              <a:gd name="connsiteX2" fmla="*/ 10479315 w 10479315"/>
              <a:gd name="connsiteY2" fmla="*/ 4122057 h 4122057"/>
              <a:gd name="connsiteX3" fmla="*/ 1625601 w 10479315"/>
              <a:gd name="connsiteY3" fmla="*/ 4122057 h 4122057"/>
              <a:gd name="connsiteX4" fmla="*/ 0 w 10479315"/>
              <a:gd name="connsiteY4" fmla="*/ 2148114 h 4122057"/>
              <a:gd name="connsiteX5" fmla="*/ 1625601 w 10479315"/>
              <a:gd name="connsiteY5" fmla="*/ 0 h 4122057"/>
              <a:gd name="connsiteX0" fmla="*/ 1627391 w 10481105"/>
              <a:gd name="connsiteY0" fmla="*/ 0 h 4122057"/>
              <a:gd name="connsiteX1" fmla="*/ 10481105 w 10481105"/>
              <a:gd name="connsiteY1" fmla="*/ 0 h 4122057"/>
              <a:gd name="connsiteX2" fmla="*/ 10481105 w 10481105"/>
              <a:gd name="connsiteY2" fmla="*/ 4122057 h 4122057"/>
              <a:gd name="connsiteX3" fmla="*/ 1627391 w 10481105"/>
              <a:gd name="connsiteY3" fmla="*/ 4122057 h 4122057"/>
              <a:gd name="connsiteX4" fmla="*/ 1790 w 10481105"/>
              <a:gd name="connsiteY4" fmla="*/ 2148114 h 4122057"/>
              <a:gd name="connsiteX5" fmla="*/ 1627391 w 10481105"/>
              <a:gd name="connsiteY5" fmla="*/ 0 h 4122057"/>
              <a:gd name="connsiteX0" fmla="*/ 1627391 w 10481105"/>
              <a:gd name="connsiteY0" fmla="*/ 0 h 4122057"/>
              <a:gd name="connsiteX1" fmla="*/ 10481105 w 10481105"/>
              <a:gd name="connsiteY1" fmla="*/ 0 h 4122057"/>
              <a:gd name="connsiteX2" fmla="*/ 10481105 w 10481105"/>
              <a:gd name="connsiteY2" fmla="*/ 4122057 h 4122057"/>
              <a:gd name="connsiteX3" fmla="*/ 1627391 w 10481105"/>
              <a:gd name="connsiteY3" fmla="*/ 4122057 h 4122057"/>
              <a:gd name="connsiteX4" fmla="*/ 1790 w 10481105"/>
              <a:gd name="connsiteY4" fmla="*/ 2148114 h 4122057"/>
              <a:gd name="connsiteX5" fmla="*/ 1627391 w 10481105"/>
              <a:gd name="connsiteY5" fmla="*/ 0 h 4122057"/>
              <a:gd name="connsiteX0" fmla="*/ 1627391 w 10481105"/>
              <a:gd name="connsiteY0" fmla="*/ 0 h 4122057"/>
              <a:gd name="connsiteX1" fmla="*/ 10481105 w 10481105"/>
              <a:gd name="connsiteY1" fmla="*/ 0 h 4122057"/>
              <a:gd name="connsiteX2" fmla="*/ 10481105 w 10481105"/>
              <a:gd name="connsiteY2" fmla="*/ 4122057 h 4122057"/>
              <a:gd name="connsiteX3" fmla="*/ 1627391 w 10481105"/>
              <a:gd name="connsiteY3" fmla="*/ 4122057 h 4122057"/>
              <a:gd name="connsiteX4" fmla="*/ 1790 w 10481105"/>
              <a:gd name="connsiteY4" fmla="*/ 2148114 h 4122057"/>
              <a:gd name="connsiteX5" fmla="*/ 1627391 w 10481105"/>
              <a:gd name="connsiteY5" fmla="*/ 0 h 4122057"/>
              <a:gd name="connsiteX0" fmla="*/ 1625601 w 10479315"/>
              <a:gd name="connsiteY0" fmla="*/ 0 h 4122057"/>
              <a:gd name="connsiteX1" fmla="*/ 10479315 w 10479315"/>
              <a:gd name="connsiteY1" fmla="*/ 0 h 4122057"/>
              <a:gd name="connsiteX2" fmla="*/ 10479315 w 10479315"/>
              <a:gd name="connsiteY2" fmla="*/ 4122057 h 4122057"/>
              <a:gd name="connsiteX3" fmla="*/ 1625601 w 10479315"/>
              <a:gd name="connsiteY3" fmla="*/ 4122057 h 4122057"/>
              <a:gd name="connsiteX4" fmla="*/ 0 w 10479315"/>
              <a:gd name="connsiteY4" fmla="*/ 2148114 h 4122057"/>
              <a:gd name="connsiteX5" fmla="*/ 1625601 w 10479315"/>
              <a:gd name="connsiteY5" fmla="*/ 0 h 4122057"/>
              <a:gd name="connsiteX0" fmla="*/ 1625601 w 10479315"/>
              <a:gd name="connsiteY0" fmla="*/ 0 h 4122057"/>
              <a:gd name="connsiteX1" fmla="*/ 10479315 w 10479315"/>
              <a:gd name="connsiteY1" fmla="*/ 0 h 4122057"/>
              <a:gd name="connsiteX2" fmla="*/ 10479315 w 10479315"/>
              <a:gd name="connsiteY2" fmla="*/ 4122057 h 4122057"/>
              <a:gd name="connsiteX3" fmla="*/ 1625601 w 10479315"/>
              <a:gd name="connsiteY3" fmla="*/ 4122057 h 4122057"/>
              <a:gd name="connsiteX4" fmla="*/ 0 w 10479315"/>
              <a:gd name="connsiteY4" fmla="*/ 2148114 h 4122057"/>
              <a:gd name="connsiteX5" fmla="*/ 1625601 w 10479315"/>
              <a:gd name="connsiteY5" fmla="*/ 0 h 4122057"/>
              <a:gd name="connsiteX0" fmla="*/ 1712687 w 10566401"/>
              <a:gd name="connsiteY0" fmla="*/ 0 h 4122057"/>
              <a:gd name="connsiteX1" fmla="*/ 10566401 w 10566401"/>
              <a:gd name="connsiteY1" fmla="*/ 0 h 4122057"/>
              <a:gd name="connsiteX2" fmla="*/ 10566401 w 10566401"/>
              <a:gd name="connsiteY2" fmla="*/ 4122057 h 4122057"/>
              <a:gd name="connsiteX3" fmla="*/ 1712687 w 10566401"/>
              <a:gd name="connsiteY3" fmla="*/ 4122057 h 4122057"/>
              <a:gd name="connsiteX4" fmla="*/ 0 w 10566401"/>
              <a:gd name="connsiteY4" fmla="*/ 1756228 h 4122057"/>
              <a:gd name="connsiteX5" fmla="*/ 1712687 w 10566401"/>
              <a:gd name="connsiteY5" fmla="*/ 0 h 4122057"/>
              <a:gd name="connsiteX0" fmla="*/ 1712687 w 10566401"/>
              <a:gd name="connsiteY0" fmla="*/ 0 h 4122057"/>
              <a:gd name="connsiteX1" fmla="*/ 10566401 w 10566401"/>
              <a:gd name="connsiteY1" fmla="*/ 0 h 4122057"/>
              <a:gd name="connsiteX2" fmla="*/ 10566401 w 10566401"/>
              <a:gd name="connsiteY2" fmla="*/ 4122057 h 4122057"/>
              <a:gd name="connsiteX3" fmla="*/ 1347865 w 10566401"/>
              <a:gd name="connsiteY3" fmla="*/ 4082806 h 4122057"/>
              <a:gd name="connsiteX4" fmla="*/ 0 w 10566401"/>
              <a:gd name="connsiteY4" fmla="*/ 1756228 h 4122057"/>
              <a:gd name="connsiteX5" fmla="*/ 1712687 w 10566401"/>
              <a:gd name="connsiteY5" fmla="*/ 0 h 412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66401" h="4122057">
                <a:moveTo>
                  <a:pt x="1712687" y="0"/>
                </a:moveTo>
                <a:lnTo>
                  <a:pt x="10566401" y="0"/>
                </a:lnTo>
                <a:lnTo>
                  <a:pt x="10566401" y="4122057"/>
                </a:lnTo>
                <a:lnTo>
                  <a:pt x="1347865" y="4082806"/>
                </a:lnTo>
                <a:lnTo>
                  <a:pt x="0" y="1756228"/>
                </a:lnTo>
                <a:lnTo>
                  <a:pt x="1712687" y="0"/>
                </a:lnTo>
                <a:close/>
              </a:path>
            </a:pathLst>
          </a:custGeom>
          <a:gradFill>
            <a:gsLst>
              <a:gs pos="0">
                <a:srgbClr val="0863B5"/>
              </a:gs>
              <a:gs pos="97000">
                <a:srgbClr val="004A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91572" y="2866856"/>
            <a:ext cx="39510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800" b="1" spc="100" dirty="0">
                <a:solidFill>
                  <a:schemeClr val="bg1"/>
                </a:solidFill>
                <a:latin typeface="+mj-lt"/>
                <a:ea typeface="方正正中黑简体" panose="02000000000000000000" pitchFamily="2" charset="-122"/>
              </a:rPr>
              <a:t>История развития программирования</a:t>
            </a:r>
            <a:endParaRPr lang="zh-CN" altLang="en-US" sz="2800" b="1" spc="100" dirty="0">
              <a:solidFill>
                <a:schemeClr val="bg1"/>
              </a:solidFill>
              <a:latin typeface="+mj-lt"/>
              <a:ea typeface="方正正中黑简体" panose="02000000000000000000" pitchFamily="2" charset="-122"/>
            </a:endParaRPr>
          </a:p>
        </p:txBody>
      </p:sp>
      <p:cxnSp>
        <p:nvCxnSpPr>
          <p:cNvPr id="13" name="直接连接符 12"/>
          <p:cNvCxnSpPr>
            <a:cxnSpLocks/>
          </p:cNvCxnSpPr>
          <p:nvPr/>
        </p:nvCxnSpPr>
        <p:spPr>
          <a:xfrm>
            <a:off x="914400" y="3868731"/>
            <a:ext cx="3739662" cy="11138"/>
          </a:xfrm>
          <a:prstGeom prst="line">
            <a:avLst/>
          </a:prstGeom>
          <a:ln w="603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6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矩形 128"/>
          <p:cNvSpPr/>
          <p:nvPr/>
        </p:nvSpPr>
        <p:spPr>
          <a:xfrm flipH="1">
            <a:off x="0" y="-6875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19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8" name="直接连接符 27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31" name="直接连接符 30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16"/>
          <p:cNvSpPr txBox="1"/>
          <p:nvPr/>
        </p:nvSpPr>
        <p:spPr>
          <a:xfrm>
            <a:off x="827152" y="642254"/>
            <a:ext cx="562070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Поток обработки событий </a:t>
            </a:r>
            <a:r>
              <a:rPr lang="en-US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BM@N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4B6995EB-B81F-7773-658D-38BCFBCC2591}"/>
              </a:ext>
            </a:extLst>
          </p:cNvPr>
          <p:cNvGrpSpPr/>
          <p:nvPr/>
        </p:nvGrpSpPr>
        <p:grpSpPr>
          <a:xfrm>
            <a:off x="1653987" y="1358064"/>
            <a:ext cx="9574437" cy="5026996"/>
            <a:chOff x="1653987" y="1358064"/>
            <a:chExt cx="9574437" cy="5026996"/>
          </a:xfrm>
        </p:grpSpPr>
        <p:sp>
          <p:nvSpPr>
            <p:cNvPr id="2" name="Скругленный прямоугольник 25">
              <a:extLst>
                <a:ext uri="{FF2B5EF4-FFF2-40B4-BE49-F238E27FC236}">
                  <a16:creationId xmlns:a16="http://schemas.microsoft.com/office/drawing/2014/main" id="{0055313E-DC04-9936-9E69-B3A7F22AF6C1}"/>
                </a:ext>
              </a:extLst>
            </p:cNvPr>
            <p:cNvSpPr/>
            <p:nvPr/>
          </p:nvSpPr>
          <p:spPr>
            <a:xfrm>
              <a:off x="3170568" y="1592278"/>
              <a:ext cx="1191387" cy="3520550"/>
            </a:xfrm>
            <a:prstGeom prst="roundRect">
              <a:avLst/>
            </a:prstGeom>
            <a:solidFill>
              <a:srgbClr val="FEF966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>
              <a:outerShdw blurRad="50800" dist="508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54000" tIns="27000" rIns="54000" bIns="27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FLP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kern="0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Процессор обработки реального времени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kern="0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Проверка данных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Контроль потока</a:t>
              </a: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l </a:t>
              </a: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Форматирование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" name="Скругленный прямоугольник 26">
              <a:extLst>
                <a:ext uri="{FF2B5EF4-FFF2-40B4-BE49-F238E27FC236}">
                  <a16:creationId xmlns:a16="http://schemas.microsoft.com/office/drawing/2014/main" id="{B5C80A28-5452-BC88-041B-E966D0D178F4}"/>
                </a:ext>
              </a:extLst>
            </p:cNvPr>
            <p:cNvSpPr/>
            <p:nvPr/>
          </p:nvSpPr>
          <p:spPr>
            <a:xfrm>
              <a:off x="1986229" y="4198959"/>
              <a:ext cx="509451" cy="520161"/>
            </a:xfrm>
            <a:prstGeom prst="roundRect">
              <a:avLst/>
            </a:prstGeom>
            <a:solidFill>
              <a:srgbClr val="FEF966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>
              <a:outerShdw blurRad="50800" dist="50800" dir="5400000" algn="ctr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Скругленный прямоугольник 27">
              <a:extLst>
                <a:ext uri="{FF2B5EF4-FFF2-40B4-BE49-F238E27FC236}">
                  <a16:creationId xmlns:a16="http://schemas.microsoft.com/office/drawing/2014/main" id="{27BF67B5-F400-223B-0F05-2059258D6194}"/>
                </a:ext>
              </a:extLst>
            </p:cNvPr>
            <p:cNvSpPr/>
            <p:nvPr/>
          </p:nvSpPr>
          <p:spPr>
            <a:xfrm>
              <a:off x="1880581" y="4126098"/>
              <a:ext cx="557119" cy="520161"/>
            </a:xfrm>
            <a:prstGeom prst="roundRect">
              <a:avLst/>
            </a:prstGeom>
            <a:solidFill>
              <a:srgbClr val="FEF966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>
              <a:outerShdw blurRad="50800" dist="50800" dir="5400000" algn="ctr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Скругленный прямоугольник 28">
              <a:extLst>
                <a:ext uri="{FF2B5EF4-FFF2-40B4-BE49-F238E27FC236}">
                  <a16:creationId xmlns:a16="http://schemas.microsoft.com/office/drawing/2014/main" id="{9E1AD9B3-1041-1BB5-1752-A79F9202F350}"/>
                </a:ext>
              </a:extLst>
            </p:cNvPr>
            <p:cNvSpPr/>
            <p:nvPr/>
          </p:nvSpPr>
          <p:spPr>
            <a:xfrm>
              <a:off x="1828718" y="4053237"/>
              <a:ext cx="551003" cy="520161"/>
            </a:xfrm>
            <a:prstGeom prst="roundRect">
              <a:avLst/>
            </a:prstGeom>
            <a:solidFill>
              <a:srgbClr val="FEF966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>
              <a:outerShdw blurRad="50800" dist="50800" dir="5400000" algn="ctr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DRE</a:t>
              </a:r>
              <a:endParaRPr kumimoji="0" lang="ru-RU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Скругленный прямоугольник 29">
              <a:extLst>
                <a:ext uri="{FF2B5EF4-FFF2-40B4-BE49-F238E27FC236}">
                  <a16:creationId xmlns:a16="http://schemas.microsoft.com/office/drawing/2014/main" id="{29157493-4E11-9D0C-4459-22D1E694F250}"/>
                </a:ext>
              </a:extLst>
            </p:cNvPr>
            <p:cNvSpPr/>
            <p:nvPr/>
          </p:nvSpPr>
          <p:spPr>
            <a:xfrm>
              <a:off x="3527595" y="4198959"/>
              <a:ext cx="509451" cy="520161"/>
            </a:xfrm>
            <a:prstGeom prst="roundRect">
              <a:avLst/>
            </a:prstGeom>
            <a:solidFill>
              <a:srgbClr val="FEF966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>
              <a:outerShdw blurRad="50800" dist="50800" dir="5400000" algn="ctr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Скругленный прямоугольник 30">
              <a:extLst>
                <a:ext uri="{FF2B5EF4-FFF2-40B4-BE49-F238E27FC236}">
                  <a16:creationId xmlns:a16="http://schemas.microsoft.com/office/drawing/2014/main" id="{57F771C1-230B-79AA-86A0-0E91E0AF5368}"/>
                </a:ext>
              </a:extLst>
            </p:cNvPr>
            <p:cNvSpPr/>
            <p:nvPr/>
          </p:nvSpPr>
          <p:spPr>
            <a:xfrm>
              <a:off x="3469615" y="4126098"/>
              <a:ext cx="509451" cy="520161"/>
            </a:xfrm>
            <a:prstGeom prst="roundRect">
              <a:avLst/>
            </a:prstGeom>
            <a:solidFill>
              <a:srgbClr val="FEF966"/>
            </a:solidFill>
            <a:ln w="12700" cap="flat" cmpd="sng" algn="ctr">
              <a:gradFill flip="none" rotWithShape="1">
                <a:gsLst>
                  <a:gs pos="39000">
                    <a:srgbClr val="41719C"/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14400000" scaled="0"/>
                <a:tileRect/>
              </a:gradFill>
              <a:prstDash val="solid"/>
              <a:miter lim="800000"/>
            </a:ln>
            <a:effectLst>
              <a:outerShdw blurRad="50800" dist="50800" dir="5400000" algn="ctr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Скругленный прямоугольник 34">
              <a:extLst>
                <a:ext uri="{FF2B5EF4-FFF2-40B4-BE49-F238E27FC236}">
                  <a16:creationId xmlns:a16="http://schemas.microsoft.com/office/drawing/2014/main" id="{003990FB-C5BE-C28F-4AC3-141534E3391C}"/>
                </a:ext>
              </a:extLst>
            </p:cNvPr>
            <p:cNvSpPr/>
            <p:nvPr/>
          </p:nvSpPr>
          <p:spPr>
            <a:xfrm>
              <a:off x="6022137" y="1696397"/>
              <a:ext cx="1017518" cy="933137"/>
            </a:xfrm>
            <a:prstGeom prst="roundRect">
              <a:avLst/>
            </a:prstGeom>
            <a:solidFill>
              <a:srgbClr val="FEF966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>
              <a:outerShdw blurRad="50800" dist="508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54000" tIns="54000" rIns="54000" bIns="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RQ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Проверка качества сырых данных</a:t>
              </a:r>
            </a:p>
          </p:txBody>
        </p:sp>
        <p:sp>
          <p:nvSpPr>
            <p:cNvPr id="9" name="Скругленный прямоугольник 37">
              <a:extLst>
                <a:ext uri="{FF2B5EF4-FFF2-40B4-BE49-F238E27FC236}">
                  <a16:creationId xmlns:a16="http://schemas.microsoft.com/office/drawing/2014/main" id="{61827DA1-30FB-FFEC-0C2E-0C8123A0B0A2}"/>
                </a:ext>
              </a:extLst>
            </p:cNvPr>
            <p:cNvSpPr/>
            <p:nvPr/>
          </p:nvSpPr>
          <p:spPr>
            <a:xfrm>
              <a:off x="6127100" y="3039754"/>
              <a:ext cx="2754443" cy="775741"/>
            </a:xfrm>
            <a:prstGeom prst="roundRect">
              <a:avLst/>
            </a:prstGeom>
            <a:solidFill>
              <a:srgbClr val="B9DCFE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>
              <a:outerShdw blurRad="50800" dist="508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54000" tIns="27000" rIns="54000" bIns="27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TDS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Временное хранилище данных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i="1" kern="0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Хранилище на ФС </a:t>
              </a:r>
              <a:r>
                <a:rPr lang="en-US" sz="1000" i="1" kern="0" dirty="0" err="1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CephFS</a:t>
              </a:r>
              <a:endParaRPr kumimoji="0" lang="ru-RU" sz="1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Скругленный прямоугольник 38">
              <a:extLst>
                <a:ext uri="{FF2B5EF4-FFF2-40B4-BE49-F238E27FC236}">
                  <a16:creationId xmlns:a16="http://schemas.microsoft.com/office/drawing/2014/main" id="{7565AE2C-1679-2A93-58F3-705026958413}"/>
                </a:ext>
              </a:extLst>
            </p:cNvPr>
            <p:cNvSpPr/>
            <p:nvPr/>
          </p:nvSpPr>
          <p:spPr>
            <a:xfrm>
              <a:off x="9185568" y="3056901"/>
              <a:ext cx="1908256" cy="775741"/>
            </a:xfrm>
            <a:prstGeom prst="roundRect">
              <a:avLst/>
            </a:prstGeom>
            <a:solidFill>
              <a:srgbClr val="83CAFD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>
              <a:outerShdw blurRad="50800" dist="508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54000" tIns="27000" rIns="54000" bIns="27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PDS</a:t>
              </a: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Постоянное хранилище данных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i="1" kern="0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Хранилище на ФС </a:t>
              </a:r>
              <a:r>
                <a:rPr lang="en-US" sz="1000" i="1" kern="0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EOS</a:t>
              </a:r>
              <a:endParaRPr kumimoji="0" lang="ru-RU" sz="1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Скругленный прямоугольник 39">
              <a:extLst>
                <a:ext uri="{FF2B5EF4-FFF2-40B4-BE49-F238E27FC236}">
                  <a16:creationId xmlns:a16="http://schemas.microsoft.com/office/drawing/2014/main" id="{56CB42DA-7247-5DCC-5585-753D4C51CC22}"/>
                </a:ext>
              </a:extLst>
            </p:cNvPr>
            <p:cNvSpPr/>
            <p:nvPr/>
          </p:nvSpPr>
          <p:spPr>
            <a:xfrm>
              <a:off x="4751359" y="1609166"/>
              <a:ext cx="1017518" cy="3530184"/>
            </a:xfrm>
            <a:prstGeom prst="roundRect">
              <a:avLst/>
            </a:prstGeom>
            <a:solidFill>
              <a:srgbClr val="FEF966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>
              <a:outerShdw blurRad="50800" dist="508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54000" tIns="27000" rIns="54000" bIns="27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EvB</a:t>
              </a:r>
              <a:endPara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Сборщик событий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Буферизацию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Сортировка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kern="0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Пересылка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Нашивка 40">
              <a:extLst>
                <a:ext uri="{FF2B5EF4-FFF2-40B4-BE49-F238E27FC236}">
                  <a16:creationId xmlns:a16="http://schemas.microsoft.com/office/drawing/2014/main" id="{94F576BD-A7BD-19D4-D597-102BC9E1803B}"/>
                </a:ext>
              </a:extLst>
            </p:cNvPr>
            <p:cNvSpPr/>
            <p:nvPr/>
          </p:nvSpPr>
          <p:spPr>
            <a:xfrm>
              <a:off x="5988296" y="5774535"/>
              <a:ext cx="3103273" cy="607101"/>
            </a:xfrm>
            <a:prstGeom prst="chevron">
              <a:avLst>
                <a:gd name="adj" fmla="val 107895"/>
              </a:avLst>
            </a:prstGeom>
            <a:solidFill>
              <a:srgbClr val="83F389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>
              <a:outerShdw blurRad="50800" dist="50800" dir="5400000" algn="ctr" rotWithShape="0">
                <a:srgbClr val="000000">
                  <a:alpha val="30000"/>
                </a:srgbClr>
              </a:outerShdw>
            </a:effectLst>
          </p:spPr>
          <p:txBody>
            <a:bodyPr lIns="54000" tIns="27000" rIns="54000" bIns="27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i="0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Онлайн Обработка</a:t>
              </a:r>
            </a:p>
          </p:txBody>
        </p:sp>
        <p:sp>
          <p:nvSpPr>
            <p:cNvPr id="13" name="Нашивка 42">
              <a:extLst>
                <a:ext uri="{FF2B5EF4-FFF2-40B4-BE49-F238E27FC236}">
                  <a16:creationId xmlns:a16="http://schemas.microsoft.com/office/drawing/2014/main" id="{CE3B94C4-5B6E-8053-CF6D-E314209DD9C0}"/>
                </a:ext>
              </a:extLst>
            </p:cNvPr>
            <p:cNvSpPr/>
            <p:nvPr/>
          </p:nvSpPr>
          <p:spPr>
            <a:xfrm>
              <a:off x="2037229" y="5774535"/>
              <a:ext cx="4584810" cy="607101"/>
            </a:xfrm>
            <a:prstGeom prst="chevron">
              <a:avLst>
                <a:gd name="adj" fmla="val 107895"/>
              </a:avLst>
            </a:prstGeom>
            <a:solidFill>
              <a:srgbClr val="FEF966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>
              <a:outerShdw blurRad="50800" dist="50800" dir="5400000" algn="ctr" rotWithShape="0">
                <a:srgbClr val="000000">
                  <a:alpha val="30000"/>
                </a:srgbClr>
              </a:outerShdw>
            </a:effectLst>
          </p:spPr>
          <p:txBody>
            <a:bodyPr lIns="54000" tIns="27000" rIns="54000" bIns="27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DAQ</a:t>
              </a:r>
              <a:endParaRPr lang="ru-RU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(система сбора данных)</a:t>
              </a:r>
            </a:p>
          </p:txBody>
        </p:sp>
        <p:cxnSp>
          <p:nvCxnSpPr>
            <p:cNvPr id="14" name="Прямая со стрелкой 13">
              <a:extLst>
                <a:ext uri="{FF2B5EF4-FFF2-40B4-BE49-F238E27FC236}">
                  <a16:creationId xmlns:a16="http://schemas.microsoft.com/office/drawing/2014/main" id="{68E6EF91-3EB0-D6C7-F974-3973132D8043}"/>
                </a:ext>
              </a:extLst>
            </p:cNvPr>
            <p:cNvCxnSpPr>
              <a:cxnSpLocks/>
            </p:cNvCxnSpPr>
            <p:nvPr/>
          </p:nvCxnSpPr>
          <p:spPr>
            <a:xfrm>
              <a:off x="6551982" y="2615647"/>
              <a:ext cx="0" cy="415250"/>
            </a:xfrm>
            <a:prstGeom prst="straightConnector1">
              <a:avLst/>
            </a:prstGeom>
            <a:noFill/>
            <a:ln w="28575" cap="flat" cmpd="sng" algn="ctr">
              <a:solidFill>
                <a:srgbClr val="EE412A"/>
              </a:solidFill>
              <a:prstDash val="solid"/>
              <a:miter lim="800000"/>
              <a:headEnd type="triangle" w="med" len="lg"/>
              <a:tailEnd type="triangle" w="med" len="lg"/>
            </a:ln>
            <a:effectLst>
              <a:outerShdw blurRad="50800" dist="50800" dir="5400000" algn="ctr" rotWithShape="0">
                <a:srgbClr val="000000">
                  <a:alpha val="30000"/>
                </a:srgbClr>
              </a:outerShdw>
            </a:effectLst>
          </p:spPr>
        </p:cxnSp>
        <p:cxnSp>
          <p:nvCxnSpPr>
            <p:cNvPr id="15" name="Прямая со стрелкой 14">
              <a:extLst>
                <a:ext uri="{FF2B5EF4-FFF2-40B4-BE49-F238E27FC236}">
                  <a16:creationId xmlns:a16="http://schemas.microsoft.com/office/drawing/2014/main" id="{3AEF7EDC-CFA5-181A-303D-5C7C1C60BF41}"/>
                </a:ext>
              </a:extLst>
            </p:cNvPr>
            <p:cNvCxnSpPr/>
            <p:nvPr/>
          </p:nvCxnSpPr>
          <p:spPr>
            <a:xfrm rot="16200000">
              <a:off x="9044263" y="3259903"/>
              <a:ext cx="0" cy="318600"/>
            </a:xfrm>
            <a:prstGeom prst="straightConnector1">
              <a:avLst/>
            </a:prstGeom>
            <a:noFill/>
            <a:ln w="28575" cap="flat" cmpd="sng" algn="ctr">
              <a:solidFill>
                <a:srgbClr val="006600"/>
              </a:solidFill>
              <a:prstDash val="solid"/>
              <a:miter lim="800000"/>
              <a:headEnd type="none" w="med" len="lg"/>
              <a:tailEnd type="triangle" w="med" len="lg"/>
            </a:ln>
            <a:effectLst>
              <a:outerShdw blurRad="50800" dist="50800" dir="5400000" algn="ctr" rotWithShape="0">
                <a:srgbClr val="000000">
                  <a:alpha val="30000"/>
                </a:srgbClr>
              </a:outerShdw>
            </a:effectLst>
          </p:spPr>
        </p:cxn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993054E6-BD8B-1E72-F6EE-D5526FE2C63E}"/>
                </a:ext>
              </a:extLst>
            </p:cNvPr>
            <p:cNvCxnSpPr/>
            <p:nvPr/>
          </p:nvCxnSpPr>
          <p:spPr>
            <a:xfrm flipV="1">
              <a:off x="4341786" y="3419203"/>
              <a:ext cx="393492" cy="6951"/>
            </a:xfrm>
            <a:prstGeom prst="straightConnector1">
              <a:avLst/>
            </a:prstGeom>
            <a:noFill/>
            <a:ln w="28575" cap="flat" cmpd="sng" algn="ctr">
              <a:solidFill>
                <a:srgbClr val="EE412A"/>
              </a:solidFill>
              <a:prstDash val="solid"/>
              <a:miter lim="800000"/>
              <a:headEnd type="none" w="med" len="lg"/>
              <a:tailEnd type="triangle" w="med" len="lg"/>
            </a:ln>
            <a:effectLst>
              <a:outerShdw blurRad="50800" dist="50800" dir="5400000" algn="ctr" rotWithShape="0">
                <a:srgbClr val="000000">
                  <a:alpha val="30000"/>
                </a:srgbClr>
              </a:outerShdw>
            </a:effectLst>
          </p:spPr>
        </p:cxnSp>
        <p:cxnSp>
          <p:nvCxnSpPr>
            <p:cNvPr id="17" name="Прямая со стрелкой 16">
              <a:extLst>
                <a:ext uri="{FF2B5EF4-FFF2-40B4-BE49-F238E27FC236}">
                  <a16:creationId xmlns:a16="http://schemas.microsoft.com/office/drawing/2014/main" id="{4A2F57CC-CD7A-E0F3-583B-925EB621A8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78221" y="4535033"/>
              <a:ext cx="1015452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EE412A"/>
              </a:solidFill>
              <a:prstDash val="solid"/>
              <a:miter lim="800000"/>
              <a:headEnd type="triangle" w="med" len="lg"/>
              <a:tailEnd type="triangle" w="med" len="lg"/>
            </a:ln>
            <a:effectLst/>
          </p:spPr>
        </p:cxnSp>
        <p:cxnSp>
          <p:nvCxnSpPr>
            <p:cNvPr id="18" name="Прямая со стрелкой 17">
              <a:extLst>
                <a:ext uri="{FF2B5EF4-FFF2-40B4-BE49-F238E27FC236}">
                  <a16:creationId xmlns:a16="http://schemas.microsoft.com/office/drawing/2014/main" id="{AF4D92E5-BD7F-EC4B-AB64-3F25E1E9A1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9434" y="4397592"/>
              <a:ext cx="997238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EE412A"/>
              </a:solidFill>
              <a:prstDash val="solid"/>
              <a:miter lim="800000"/>
              <a:headEnd type="triangle" w="med" len="lg"/>
              <a:tailEnd type="triangle" w="med" len="lg"/>
            </a:ln>
            <a:effectLst>
              <a:outerShdw blurRad="50800" dist="50800" dir="5400000" algn="ctr" rotWithShape="0">
                <a:srgbClr val="000000">
                  <a:alpha val="30000"/>
                </a:srgbClr>
              </a:outerShdw>
            </a:effectLst>
          </p:spPr>
        </p:cxnSp>
        <p:cxnSp>
          <p:nvCxnSpPr>
            <p:cNvPr id="19" name="Прямая со стрелкой 18">
              <a:extLst>
                <a:ext uri="{FF2B5EF4-FFF2-40B4-BE49-F238E27FC236}">
                  <a16:creationId xmlns:a16="http://schemas.microsoft.com/office/drawing/2014/main" id="{346B9123-DA38-C25F-DC6C-4324EACA29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7856" y="4467664"/>
              <a:ext cx="1035817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EE412A"/>
              </a:solidFill>
              <a:prstDash val="solid"/>
              <a:miter lim="800000"/>
              <a:headEnd type="triangle" w="med" len="lg"/>
              <a:tailEnd type="triangle" w="med" len="lg"/>
            </a:ln>
            <a:effectLst>
              <a:outerShdw blurRad="50800" dist="50800" dir="5400000" algn="ctr" rotWithShape="0">
                <a:srgbClr val="000000">
                  <a:alpha val="30000"/>
                </a:srgbClr>
              </a:outerShdw>
            </a:effectLst>
          </p:spPr>
        </p:cxnSp>
        <p:sp>
          <p:nvSpPr>
            <p:cNvPr id="20" name="Скругленный прямоугольник 61">
              <a:extLst>
                <a:ext uri="{FF2B5EF4-FFF2-40B4-BE49-F238E27FC236}">
                  <a16:creationId xmlns:a16="http://schemas.microsoft.com/office/drawing/2014/main" id="{1DCFAEC1-FDC9-AA1A-27FE-91C594B068FC}"/>
                </a:ext>
              </a:extLst>
            </p:cNvPr>
            <p:cNvSpPr/>
            <p:nvPr/>
          </p:nvSpPr>
          <p:spPr>
            <a:xfrm>
              <a:off x="3411636" y="4053237"/>
              <a:ext cx="509451" cy="520161"/>
            </a:xfrm>
            <a:prstGeom prst="roundRect">
              <a:avLst/>
            </a:prstGeom>
            <a:solidFill>
              <a:srgbClr val="FEF966">
                <a:alpha val="6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>
              <a:outerShdw blurRad="50800" dist="50800" dir="5400000" algn="ctr" rotWithShape="0">
                <a:srgbClr val="000000">
                  <a:alpha val="1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LDC</a:t>
              </a:r>
              <a:endParaRPr kumimoji="0" lang="ru-RU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Нашивка 69">
              <a:extLst>
                <a:ext uri="{FF2B5EF4-FFF2-40B4-BE49-F238E27FC236}">
                  <a16:creationId xmlns:a16="http://schemas.microsoft.com/office/drawing/2014/main" id="{6707758B-9D41-04F9-E29B-F5219846FE71}"/>
                </a:ext>
              </a:extLst>
            </p:cNvPr>
            <p:cNvSpPr/>
            <p:nvPr/>
          </p:nvSpPr>
          <p:spPr>
            <a:xfrm>
              <a:off x="8453769" y="5777959"/>
              <a:ext cx="2592288" cy="607101"/>
            </a:xfrm>
            <a:prstGeom prst="chevron">
              <a:avLst>
                <a:gd name="adj" fmla="val 107895"/>
              </a:avLst>
            </a:prstGeom>
            <a:solidFill>
              <a:srgbClr val="CCCCFE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>
              <a:outerShdw blurRad="50800" dist="50800" dir="5400000" algn="ctr" rotWithShape="0">
                <a:srgbClr val="000000">
                  <a:alpha val="30000"/>
                </a:srgbClr>
              </a:outerShdw>
            </a:effectLst>
          </p:spPr>
          <p:txBody>
            <a:bodyPr lIns="54000" tIns="27000" rIns="54000" bIns="27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Офлайн обработка</a:t>
              </a:r>
            </a:p>
          </p:txBody>
        </p:sp>
        <p:cxnSp>
          <p:nvCxnSpPr>
            <p:cNvPr id="23" name="Прямая со стрелкой 22">
              <a:extLst>
                <a:ext uri="{FF2B5EF4-FFF2-40B4-BE49-F238E27FC236}">
                  <a16:creationId xmlns:a16="http://schemas.microsoft.com/office/drawing/2014/main" id="{7716BB65-576D-ACD4-503B-3B8642F77B39}"/>
                </a:ext>
              </a:extLst>
            </p:cNvPr>
            <p:cNvCxnSpPr/>
            <p:nvPr/>
          </p:nvCxnSpPr>
          <p:spPr>
            <a:xfrm>
              <a:off x="10029174" y="2649489"/>
              <a:ext cx="0" cy="394901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2">
                  <a:lumMod val="25000"/>
                </a:schemeClr>
              </a:solidFill>
              <a:prstDash val="solid"/>
              <a:miter lim="800000"/>
              <a:headEnd type="triangle" w="med" len="lg"/>
              <a:tailEnd type="triangle" w="med" len="lg"/>
            </a:ln>
            <a:effectLst>
              <a:outerShdw blurRad="50800" dist="50800" dir="5400000" algn="ctr" rotWithShape="0">
                <a:srgbClr val="000000">
                  <a:alpha val="30000"/>
                </a:srgbClr>
              </a:outerShdw>
            </a:effectLst>
          </p:spPr>
        </p:cxnSp>
        <p:sp>
          <p:nvSpPr>
            <p:cNvPr id="24" name="Скругленный прямоугольник 7176">
              <a:extLst>
                <a:ext uri="{FF2B5EF4-FFF2-40B4-BE49-F238E27FC236}">
                  <a16:creationId xmlns:a16="http://schemas.microsoft.com/office/drawing/2014/main" id="{A3555DDB-8EC9-F9C2-D296-6E3511E96ED5}"/>
                </a:ext>
              </a:extLst>
            </p:cNvPr>
            <p:cNvSpPr/>
            <p:nvPr/>
          </p:nvSpPr>
          <p:spPr>
            <a:xfrm>
              <a:off x="8347423" y="1428800"/>
              <a:ext cx="2881001" cy="1244405"/>
            </a:xfrm>
            <a:prstGeom prst="roundRect">
              <a:avLst/>
            </a:prstGeom>
            <a:noFill/>
            <a:ln w="19050">
              <a:solidFill>
                <a:srgbClr val="000066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5" name="Прямая со стрелкой 24">
              <a:extLst>
                <a:ext uri="{FF2B5EF4-FFF2-40B4-BE49-F238E27FC236}">
                  <a16:creationId xmlns:a16="http://schemas.microsoft.com/office/drawing/2014/main" id="{DBC86353-4C9D-07CB-2F8C-66E0834EFC59}"/>
                </a:ext>
              </a:extLst>
            </p:cNvPr>
            <p:cNvCxnSpPr>
              <a:cxnSpLocks/>
              <a:stCxn id="34" idx="2"/>
            </p:cNvCxnSpPr>
            <p:nvPr/>
          </p:nvCxnSpPr>
          <p:spPr>
            <a:xfrm>
              <a:off x="7668509" y="2626563"/>
              <a:ext cx="0" cy="415250"/>
            </a:xfrm>
            <a:prstGeom prst="straightConnector1">
              <a:avLst/>
            </a:prstGeom>
            <a:noFill/>
            <a:ln w="28575" cap="flat" cmpd="sng" algn="ctr">
              <a:solidFill>
                <a:srgbClr val="006600"/>
              </a:solidFill>
              <a:prstDash val="solid"/>
              <a:miter lim="800000"/>
              <a:headEnd type="triangle" w="med" len="lg"/>
              <a:tailEnd type="triangle" w="med" len="lg"/>
            </a:ln>
            <a:effectLst>
              <a:outerShdw blurRad="50800" dist="50800" dir="5400000" algn="ctr" rotWithShape="0">
                <a:srgbClr val="000000">
                  <a:alpha val="30000"/>
                </a:srgbClr>
              </a:outerShdw>
            </a:effectLst>
          </p:spPr>
        </p:cxnSp>
        <p:sp>
          <p:nvSpPr>
            <p:cNvPr id="33" name="Скругленный прямоугольник 89">
              <a:extLst>
                <a:ext uri="{FF2B5EF4-FFF2-40B4-BE49-F238E27FC236}">
                  <a16:creationId xmlns:a16="http://schemas.microsoft.com/office/drawing/2014/main" id="{BD783241-7DF1-0163-7DE6-43DF321BA4D7}"/>
                </a:ext>
              </a:extLst>
            </p:cNvPr>
            <p:cNvSpPr/>
            <p:nvPr/>
          </p:nvSpPr>
          <p:spPr>
            <a:xfrm>
              <a:off x="8381927" y="1489396"/>
              <a:ext cx="895293" cy="930893"/>
            </a:xfrm>
            <a:prstGeom prst="roundRect">
              <a:avLst/>
            </a:prstGeom>
            <a:solidFill>
              <a:srgbClr val="CCCCFE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>
              <a:outerShdw blurRad="50800" dist="50800" dir="5400000" algn="ctr" rotWithShape="0">
                <a:srgbClr val="000000">
                  <a:alpha val="50000"/>
                </a:srgbClr>
              </a:outerShdw>
            </a:effectLst>
          </p:spPr>
          <p:txBody>
            <a:bodyPr wrap="none" lIns="54000" tIns="108000" rIns="54000" bIns="108000" rtlCol="0" anchor="ctr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kern="0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Digitizer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050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000" kern="0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Формат </a:t>
              </a:r>
              <a:r>
                <a:rPr lang="en-US" sz="1000" kern="0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ROOT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Маппинг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kern="0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Юстировка</a:t>
              </a:r>
              <a:endPara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Скругленный прямоугольник 33">
              <a:extLst>
                <a:ext uri="{FF2B5EF4-FFF2-40B4-BE49-F238E27FC236}">
                  <a16:creationId xmlns:a16="http://schemas.microsoft.com/office/drawing/2014/main" id="{ED9D268C-AC3D-D853-58D8-89964C28AC1E}"/>
                </a:ext>
              </a:extLst>
            </p:cNvPr>
            <p:cNvSpPr/>
            <p:nvPr/>
          </p:nvSpPr>
          <p:spPr>
            <a:xfrm>
              <a:off x="7220862" y="1708143"/>
              <a:ext cx="895293" cy="918420"/>
            </a:xfrm>
            <a:prstGeom prst="roundRect">
              <a:avLst/>
            </a:prstGeom>
            <a:solidFill>
              <a:srgbClr val="83F389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>
              <a:outerShdw blurRad="50800" dist="50800" dir="5400000" algn="ctr" rotWithShape="0">
                <a:srgbClr val="000000">
                  <a:alpha val="50000"/>
                </a:srgbClr>
              </a:outerShdw>
            </a:effectLst>
          </p:spPr>
          <p:txBody>
            <a:bodyPr wrap="none" lIns="27000" tIns="27000" rIns="27000" bIns="27000" rtlCol="0" anchor="t" anchorCtr="0"/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 dirty="0">
                  <a:latin typeface="Calibri" panose="020F0502020204030204"/>
                  <a:cs typeface="Arial" panose="020B0604020202020204" pitchFamily="34" charset="0"/>
                </a:rPr>
                <a:t>FT REC</a:t>
              </a:r>
            </a:p>
            <a:p>
              <a:pPr lvl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kern="0" dirty="0">
                <a:latin typeface="Calibri" panose="020F0502020204030204"/>
                <a:cs typeface="Arial" panose="020B0604020202020204" pitchFamily="34" charset="0"/>
              </a:endParaRPr>
            </a:p>
            <a:p>
              <a:pPr lvl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0" kern="0" dirty="0">
                  <a:latin typeface="Calibri" panose="020F0502020204030204"/>
                  <a:cs typeface="Arial" panose="020B0604020202020204" pitchFamily="34" charset="0"/>
                </a:rPr>
                <a:t>Быстрая</a:t>
              </a:r>
            </a:p>
            <a:p>
              <a:pPr lvl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0" kern="0" dirty="0">
                  <a:latin typeface="Calibri" panose="020F0502020204030204"/>
                  <a:cs typeface="Arial" panose="020B0604020202020204" pitchFamily="34" charset="0"/>
                </a:rPr>
                <a:t>реконструкция</a:t>
              </a:r>
            </a:p>
            <a:p>
              <a:pPr lvl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0" kern="0" dirty="0">
                  <a:latin typeface="Calibri" panose="020F0502020204030204"/>
                  <a:cs typeface="Arial" panose="020B0604020202020204" pitchFamily="34" charset="0"/>
                </a:rPr>
                <a:t>событий</a:t>
              </a:r>
              <a:endParaRPr lang="en-US" sz="1000" kern="0" dirty="0"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35" name="Скругленный прямоугольник 58">
              <a:extLst>
                <a:ext uri="{FF2B5EF4-FFF2-40B4-BE49-F238E27FC236}">
                  <a16:creationId xmlns:a16="http://schemas.microsoft.com/office/drawing/2014/main" id="{4756CD86-B484-C6E8-2EB9-E27A9F0C8F57}"/>
                </a:ext>
              </a:extLst>
            </p:cNvPr>
            <p:cNvSpPr/>
            <p:nvPr/>
          </p:nvSpPr>
          <p:spPr>
            <a:xfrm>
              <a:off x="9316662" y="1479832"/>
              <a:ext cx="916953" cy="950519"/>
            </a:xfrm>
            <a:prstGeom prst="roundRect">
              <a:avLst/>
            </a:prstGeom>
            <a:solidFill>
              <a:srgbClr val="CCCCFE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>
              <a:outerShdw blurRad="50800" dist="50800" dir="5400000" algn="ctr" rotWithShape="0">
                <a:srgbClr val="000000">
                  <a:alpha val="50000"/>
                </a:srgbClr>
              </a:outerShdw>
            </a:effectLst>
          </p:spPr>
          <p:txBody>
            <a:bodyPr wrap="none" lIns="27000" tIns="27000" rIns="27000" bIns="27000" rtlCol="0" anchor="t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REC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Реконструкция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kern="0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событий</a:t>
              </a:r>
              <a:endPara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Скругленный прямоугольник 65">
              <a:extLst>
                <a:ext uri="{FF2B5EF4-FFF2-40B4-BE49-F238E27FC236}">
                  <a16:creationId xmlns:a16="http://schemas.microsoft.com/office/drawing/2014/main" id="{82106563-2FA9-470C-7B9A-3BFC6C275CBA}"/>
                </a:ext>
              </a:extLst>
            </p:cNvPr>
            <p:cNvSpPr/>
            <p:nvPr/>
          </p:nvSpPr>
          <p:spPr>
            <a:xfrm>
              <a:off x="10269823" y="1479833"/>
              <a:ext cx="916953" cy="950519"/>
            </a:xfrm>
            <a:prstGeom prst="roundRect">
              <a:avLst/>
            </a:prstGeom>
            <a:solidFill>
              <a:srgbClr val="CCCCFE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>
              <a:outerShdw blurRad="50800" dist="50800" dir="5400000" algn="ctr" rotWithShape="0">
                <a:srgbClr val="000000">
                  <a:alpha val="50000"/>
                </a:srgbClr>
              </a:outerShdw>
            </a:effectLst>
          </p:spPr>
          <p:txBody>
            <a:bodyPr wrap="none" lIns="27000" tIns="27000" rIns="27000" bIns="27000" rtlCol="0" anchor="t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kern="0" dirty="0" err="1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PhA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kern="0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Физический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анализ</a:t>
              </a:r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8DBBD118-50CA-AAC3-BE74-A6CF6ED11447}"/>
                </a:ext>
              </a:extLst>
            </p:cNvPr>
            <p:cNvSpPr/>
            <p:nvPr/>
          </p:nvSpPr>
          <p:spPr>
            <a:xfrm>
              <a:off x="8444998" y="2427563"/>
              <a:ext cx="272051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kern="0" dirty="0">
                  <a:latin typeface="Calibri" panose="020F0502020204030204"/>
                  <a:cs typeface="Arial" panose="020B0604020202020204" pitchFamily="34" charset="0"/>
                </a:rPr>
                <a:t>BmnRoot @ </a:t>
              </a:r>
              <a:r>
                <a:rPr lang="ru-RU" sz="1100" kern="0" dirty="0">
                  <a:latin typeface="Calibri" panose="020F0502020204030204"/>
                  <a:cs typeface="Arial" panose="020B0604020202020204" pitchFamily="34" charset="0"/>
                </a:rPr>
                <a:t>Распределённые платформы</a:t>
              </a:r>
              <a:endParaRPr lang="en-US" sz="1100" kern="0" dirty="0">
                <a:latin typeface="Calibri" panose="020F0502020204030204"/>
                <a:cs typeface="Arial" panose="020B0604020202020204" pitchFamily="34" charset="0"/>
              </a:endParaRPr>
            </a:p>
          </p:txBody>
        </p:sp>
        <p:cxnSp>
          <p:nvCxnSpPr>
            <p:cNvPr id="38" name="Прямая со стрелкой 37">
              <a:extLst>
                <a:ext uri="{FF2B5EF4-FFF2-40B4-BE49-F238E27FC236}">
                  <a16:creationId xmlns:a16="http://schemas.microsoft.com/office/drawing/2014/main" id="{AA0807C0-3C41-ABC0-9338-9A708C3D01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79512" y="3573324"/>
              <a:ext cx="0" cy="479914"/>
            </a:xfrm>
            <a:prstGeom prst="straightConnector1">
              <a:avLst/>
            </a:prstGeom>
            <a:noFill/>
            <a:ln w="28575" cap="flat" cmpd="sng" algn="ctr">
              <a:solidFill>
                <a:srgbClr val="EE412A"/>
              </a:solidFill>
              <a:prstDash val="solid"/>
              <a:miter lim="800000"/>
              <a:headEnd type="triangle" w="med" len="lg"/>
              <a:tailEnd type="triangle" w="med" len="lg"/>
            </a:ln>
            <a:effectLst>
              <a:outerShdw blurRad="50800" dist="50800" dir="5400000" algn="ctr" rotWithShape="0">
                <a:srgbClr val="000000">
                  <a:alpha val="30000"/>
                </a:srgbClr>
              </a:outerShdw>
            </a:effectLst>
          </p:spPr>
        </p:cxnSp>
        <p:cxnSp>
          <p:nvCxnSpPr>
            <p:cNvPr id="39" name="Прямая со стрелкой 38">
              <a:extLst>
                <a:ext uri="{FF2B5EF4-FFF2-40B4-BE49-F238E27FC236}">
                  <a16:creationId xmlns:a16="http://schemas.microsoft.com/office/drawing/2014/main" id="{63CD70B8-0F05-2A01-21F4-0159AE6B58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34237" y="3573324"/>
              <a:ext cx="0" cy="479913"/>
            </a:xfrm>
            <a:prstGeom prst="straightConnector1">
              <a:avLst/>
            </a:prstGeom>
            <a:noFill/>
            <a:ln w="28575" cap="flat" cmpd="sng" algn="ctr">
              <a:solidFill>
                <a:srgbClr val="EE412A"/>
              </a:solidFill>
              <a:prstDash val="solid"/>
              <a:miter lim="800000"/>
              <a:headEnd type="triangle" w="med" len="lg"/>
              <a:tailEnd type="triangle" w="med" len="lg"/>
            </a:ln>
            <a:effectLst>
              <a:outerShdw blurRad="50800" dist="50800" dir="5400000" algn="ctr" rotWithShape="0">
                <a:srgbClr val="000000">
                  <a:alpha val="30000"/>
                </a:srgbClr>
              </a:outerShdw>
            </a:effectLst>
          </p:spPr>
        </p:cxnSp>
        <p:cxnSp>
          <p:nvCxnSpPr>
            <p:cNvPr id="40" name="Прямая со стрелкой 39">
              <a:extLst>
                <a:ext uri="{FF2B5EF4-FFF2-40B4-BE49-F238E27FC236}">
                  <a16:creationId xmlns:a16="http://schemas.microsoft.com/office/drawing/2014/main" id="{675E2599-7681-49C0-6F96-F70367B40F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10028" y="3573324"/>
              <a:ext cx="0" cy="479913"/>
            </a:xfrm>
            <a:prstGeom prst="straightConnector1">
              <a:avLst/>
            </a:prstGeom>
            <a:noFill/>
            <a:ln w="28575" cap="flat" cmpd="sng" algn="ctr">
              <a:solidFill>
                <a:srgbClr val="EE412A"/>
              </a:solidFill>
              <a:prstDash val="solid"/>
              <a:miter lim="800000"/>
              <a:headEnd type="triangle" w="med" len="lg"/>
              <a:tailEnd type="triangle" w="med" len="lg"/>
            </a:ln>
            <a:effectLst>
              <a:outerShdw blurRad="50800" dist="50800" dir="5400000" algn="ctr" rotWithShape="0">
                <a:srgbClr val="000000">
                  <a:alpha val="30000"/>
                </a:srgbClr>
              </a:outerShdw>
            </a:effectLst>
          </p:spPr>
        </p:cxnSp>
        <p:sp>
          <p:nvSpPr>
            <p:cNvPr id="41" name="Rectangle 6">
              <a:extLst>
                <a:ext uri="{FF2B5EF4-FFF2-40B4-BE49-F238E27FC236}">
                  <a16:creationId xmlns:a16="http://schemas.microsoft.com/office/drawing/2014/main" id="{B0CA90DB-04BD-FD72-A170-EB4BF9794E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2707" y="4631945"/>
              <a:ext cx="23596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•"/>
                <a:defRPr kumimoji="1" sz="3200">
                  <a:solidFill>
                    <a:srgbClr val="000000"/>
                  </a:solidFill>
                  <a:latin typeface="Arial" pitchFamily="34" charset="0"/>
                  <a:ea typeface="Arial" pitchFamily="34" charset="0"/>
                  <a:cs typeface="SimSun" pitchFamily="2" charset="-122"/>
                </a:defRPr>
              </a:lvl1pPr>
              <a:lvl2pPr marL="742950" indent="-285750"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–"/>
                <a:defRPr kumimoji="1" sz="2800">
                  <a:solidFill>
                    <a:srgbClr val="000000"/>
                  </a:solidFill>
                  <a:latin typeface="Arial" pitchFamily="34" charset="0"/>
                  <a:ea typeface="SimSun" pitchFamily="2" charset="-122"/>
                  <a:cs typeface="SimSun" pitchFamily="2" charset="-122"/>
                </a:defRPr>
              </a:lvl2pPr>
              <a:lvl3pPr marL="1143000" indent="-228600"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•"/>
                <a:defRPr kumimoji="1" sz="2400">
                  <a:solidFill>
                    <a:srgbClr val="000000"/>
                  </a:solidFill>
                  <a:latin typeface="Arial" pitchFamily="34" charset="0"/>
                  <a:ea typeface="SimSun" pitchFamily="2" charset="-122"/>
                  <a:cs typeface="SimSun" pitchFamily="2" charset="-122"/>
                </a:defRPr>
              </a:lvl3pPr>
              <a:lvl4pPr marL="1600200" indent="-228600"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–"/>
                <a:defRPr kumimoji="1" sz="2000">
                  <a:solidFill>
                    <a:srgbClr val="000000"/>
                  </a:solidFill>
                  <a:latin typeface="Arial" pitchFamily="34" charset="0"/>
                  <a:ea typeface="SimSun" pitchFamily="2" charset="-122"/>
                  <a:cs typeface="SimSun" pitchFamily="2" charset="-122"/>
                </a:defRPr>
              </a:lvl4pPr>
              <a:lvl5pPr marL="2057400" indent="-228600"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kumimoji="1" sz="2000">
                  <a:solidFill>
                    <a:srgbClr val="000000"/>
                  </a:solidFill>
                  <a:latin typeface="Arial" pitchFamily="34" charset="0"/>
                  <a:ea typeface="SimSun" pitchFamily="2" charset="-122"/>
                  <a:cs typeface="SimSun" pitchFamily="2" charset="-122"/>
                </a:defRPr>
              </a:lvl5pPr>
              <a:lvl6pPr marL="25146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kumimoji="1" sz="2000">
                  <a:solidFill>
                    <a:srgbClr val="000000"/>
                  </a:solidFill>
                  <a:latin typeface="Arial" pitchFamily="34" charset="0"/>
                  <a:ea typeface="SimSun" pitchFamily="2" charset="-122"/>
                  <a:cs typeface="SimSun" pitchFamily="2" charset="-122"/>
                </a:defRPr>
              </a:lvl6pPr>
              <a:lvl7pPr marL="29718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kumimoji="1" sz="2000">
                  <a:solidFill>
                    <a:srgbClr val="000000"/>
                  </a:solidFill>
                  <a:latin typeface="Arial" pitchFamily="34" charset="0"/>
                  <a:ea typeface="SimSun" pitchFamily="2" charset="-122"/>
                  <a:cs typeface="SimSun" pitchFamily="2" charset="-122"/>
                </a:defRPr>
              </a:lvl7pPr>
              <a:lvl8pPr marL="34290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kumimoji="1" sz="2000">
                  <a:solidFill>
                    <a:srgbClr val="000000"/>
                  </a:solidFill>
                  <a:latin typeface="Arial" pitchFamily="34" charset="0"/>
                  <a:ea typeface="SimSun" pitchFamily="2" charset="-122"/>
                  <a:cs typeface="SimSun" pitchFamily="2" charset="-122"/>
                </a:defRPr>
              </a:lvl8pPr>
              <a:lvl9pPr marL="38862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kumimoji="1" sz="2000">
                  <a:solidFill>
                    <a:srgbClr val="000000"/>
                  </a:solidFill>
                  <a:latin typeface="Arial" pitchFamily="34" charset="0"/>
                  <a:ea typeface="SimSun" pitchFamily="2" charset="-122"/>
                  <a:cs typeface="SimSun" pitchFamily="2" charset="-122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ru-RU" sz="1600">
                  <a:solidFill>
                    <a:schemeClr val="tx1"/>
                  </a:solidFill>
                  <a:ea typeface="SimSun" pitchFamily="2" charset="-122"/>
                </a:rPr>
                <a:t>￼</a:t>
              </a:r>
            </a:p>
          </p:txBody>
        </p:sp>
        <p:cxnSp>
          <p:nvCxnSpPr>
            <p:cNvPr id="42" name="Прямая со стрелкой 41">
              <a:extLst>
                <a:ext uri="{FF2B5EF4-FFF2-40B4-BE49-F238E27FC236}">
                  <a16:creationId xmlns:a16="http://schemas.microsoft.com/office/drawing/2014/main" id="{058331F4-E6E0-49CF-57C8-F61E451C9474}"/>
                </a:ext>
              </a:extLst>
            </p:cNvPr>
            <p:cNvCxnSpPr/>
            <p:nvPr/>
          </p:nvCxnSpPr>
          <p:spPr>
            <a:xfrm rot="21540000" flipH="1">
              <a:off x="7523044" y="3818846"/>
              <a:ext cx="7925" cy="409878"/>
            </a:xfrm>
            <a:prstGeom prst="straightConnector1">
              <a:avLst/>
            </a:prstGeom>
            <a:noFill/>
            <a:ln w="28575" cap="flat" cmpd="sng" algn="ctr">
              <a:solidFill>
                <a:srgbClr val="006600"/>
              </a:solidFill>
              <a:prstDash val="solid"/>
              <a:miter lim="800000"/>
              <a:headEnd type="none" w="med" len="lg"/>
              <a:tailEnd type="triangle" w="med" len="lg"/>
            </a:ln>
            <a:effectLst>
              <a:outerShdw blurRad="50800" dist="50800" dir="5400000" algn="ctr" rotWithShape="0">
                <a:srgbClr val="000000">
                  <a:alpha val="30000"/>
                </a:srgbClr>
              </a:outerShdw>
            </a:effectLst>
          </p:spPr>
        </p:cxnSp>
        <p:cxnSp>
          <p:nvCxnSpPr>
            <p:cNvPr id="43" name="Прямая со стрелкой 42">
              <a:extLst>
                <a:ext uri="{FF2B5EF4-FFF2-40B4-BE49-F238E27FC236}">
                  <a16:creationId xmlns:a16="http://schemas.microsoft.com/office/drawing/2014/main" id="{E37D60E9-47C8-3751-C395-E149254CCE4A}"/>
                </a:ext>
              </a:extLst>
            </p:cNvPr>
            <p:cNvCxnSpPr/>
            <p:nvPr/>
          </p:nvCxnSpPr>
          <p:spPr>
            <a:xfrm>
              <a:off x="8535409" y="3796943"/>
              <a:ext cx="0" cy="415250"/>
            </a:xfrm>
            <a:prstGeom prst="straightConnector1">
              <a:avLst/>
            </a:prstGeom>
            <a:noFill/>
            <a:ln w="28575" cap="flat" cmpd="sng" algn="ctr">
              <a:solidFill>
                <a:srgbClr val="006600"/>
              </a:solidFill>
              <a:prstDash val="solid"/>
              <a:miter lim="800000"/>
              <a:headEnd type="none" w="med" len="lg"/>
              <a:tailEnd type="triangle" w="med" len="lg"/>
            </a:ln>
            <a:effectLst>
              <a:outerShdw blurRad="50800" dist="50800" dir="5400000" algn="ctr" rotWithShape="0">
                <a:srgbClr val="000000">
                  <a:alpha val="30000"/>
                </a:srgbClr>
              </a:outerShdw>
            </a:effectLst>
          </p:spPr>
        </p:cxnSp>
        <p:sp>
          <p:nvSpPr>
            <p:cNvPr id="44" name="Скругленный прямоугольник 32">
              <a:extLst>
                <a:ext uri="{FF2B5EF4-FFF2-40B4-BE49-F238E27FC236}">
                  <a16:creationId xmlns:a16="http://schemas.microsoft.com/office/drawing/2014/main" id="{67A8BE8F-5935-3771-2D5E-668CB1F17AA7}"/>
                </a:ext>
              </a:extLst>
            </p:cNvPr>
            <p:cNvSpPr/>
            <p:nvPr/>
          </p:nvSpPr>
          <p:spPr>
            <a:xfrm>
              <a:off x="8094185" y="4205420"/>
              <a:ext cx="916953" cy="918418"/>
            </a:xfrm>
            <a:prstGeom prst="roundRect">
              <a:avLst/>
            </a:prstGeom>
            <a:solidFill>
              <a:srgbClr val="83F389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>
              <a:outerShdw blurRad="50800" dist="50800" dir="5400000" algn="ctr" rotWithShape="0">
                <a:srgbClr val="000000">
                  <a:alpha val="50000"/>
                </a:srgbClr>
              </a:outerShdw>
            </a:effectLst>
          </p:spPr>
          <p:txBody>
            <a:bodyPr wrap="none" lIns="27000" tIns="27000" rIns="27000" bIns="27000" rtlCol="0" anchor="t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kern="0" dirty="0">
                  <a:latin typeface="Calibri" panose="020F0502020204030204"/>
                  <a:cs typeface="Arial" panose="020B0604020202020204" pitchFamily="34" charset="0"/>
                </a:rPr>
                <a:t>EvM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1050" kern="0" dirty="0">
                <a:latin typeface="Calibri" panose="020F0502020204030204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kern="0" dirty="0">
                  <a:latin typeface="Calibri" panose="020F0502020204030204"/>
                  <a:cs typeface="Arial" panose="020B0604020202020204" pitchFamily="34" charset="0"/>
                </a:rPr>
                <a:t>Монитор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kern="0" dirty="0">
                  <a:latin typeface="Calibri" panose="020F0502020204030204"/>
                  <a:cs typeface="Arial" panose="020B0604020202020204" pitchFamily="34" charset="0"/>
                </a:rPr>
                <a:t>событий</a:t>
              </a:r>
              <a:endParaRPr lang="en-US" sz="1000" kern="0" dirty="0"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45" name="Скругленный прямоугольник 32">
              <a:extLst>
                <a:ext uri="{FF2B5EF4-FFF2-40B4-BE49-F238E27FC236}">
                  <a16:creationId xmlns:a16="http://schemas.microsoft.com/office/drawing/2014/main" id="{BC862FA1-4617-CD76-035C-49D9B1085EB2}"/>
                </a:ext>
              </a:extLst>
            </p:cNvPr>
            <p:cNvSpPr/>
            <p:nvPr/>
          </p:nvSpPr>
          <p:spPr>
            <a:xfrm>
              <a:off x="7084311" y="4200295"/>
              <a:ext cx="916953" cy="918418"/>
            </a:xfrm>
            <a:prstGeom prst="roundRect">
              <a:avLst/>
            </a:prstGeom>
            <a:solidFill>
              <a:srgbClr val="83F389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>
              <a:outerShdw blurRad="50800" dist="50800" dir="5400000" algn="ctr" rotWithShape="0">
                <a:srgbClr val="000000">
                  <a:alpha val="50000"/>
                </a:srgbClr>
              </a:outerShdw>
            </a:effectLst>
          </p:spPr>
          <p:txBody>
            <a:bodyPr wrap="none" lIns="27000" tIns="27000" rIns="27000" bIns="2700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HIST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Онлайн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Гистограм</a:t>
              </a: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-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мирование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Скругленный прямоугольник 33">
              <a:extLst>
                <a:ext uri="{FF2B5EF4-FFF2-40B4-BE49-F238E27FC236}">
                  <a16:creationId xmlns:a16="http://schemas.microsoft.com/office/drawing/2014/main" id="{BEFBC7AF-835C-899F-C068-86A2A7D8612E}"/>
                </a:ext>
              </a:extLst>
            </p:cNvPr>
            <p:cNvSpPr/>
            <p:nvPr/>
          </p:nvSpPr>
          <p:spPr>
            <a:xfrm>
              <a:off x="6096097" y="4200294"/>
              <a:ext cx="895293" cy="918420"/>
            </a:xfrm>
            <a:prstGeom prst="roundRect">
              <a:avLst/>
            </a:prstGeom>
            <a:solidFill>
              <a:srgbClr val="D1FBD3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>
              <a:outerShdw blurRad="50800" dist="50800" dir="5400000" algn="ctr" rotWithShape="0">
                <a:srgbClr val="000000">
                  <a:alpha val="50000"/>
                </a:srgbClr>
              </a:outerShdw>
            </a:effectLst>
          </p:spPr>
          <p:txBody>
            <a:bodyPr wrap="none" lIns="27000" tIns="27000" rIns="27000" bIns="27000" rtlCol="0" anchor="t" anchorCtr="0"/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latin typeface="Calibri" panose="020F0502020204030204"/>
                  <a:cs typeface="Arial" panose="020B0604020202020204" pitchFamily="34" charset="0"/>
                </a:rPr>
                <a:t>e-Log</a:t>
              </a:r>
            </a:p>
            <a:p>
              <a:pPr lvl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kern="0" dirty="0">
                <a:latin typeface="Calibri" panose="020F0502020204030204"/>
                <a:cs typeface="Arial" panose="020B0604020202020204" pitchFamily="34" charset="0"/>
              </a:endParaRPr>
            </a:p>
            <a:p>
              <a:pPr lvl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0" kern="0" dirty="0">
                  <a:latin typeface="Calibri" panose="020F0502020204030204"/>
                  <a:cs typeface="Arial" panose="020B0604020202020204" pitchFamily="34" charset="0"/>
                </a:rPr>
                <a:t>Электронный</a:t>
              </a:r>
            </a:p>
            <a:p>
              <a:pPr lvl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0" kern="0" dirty="0">
                  <a:latin typeface="Calibri" panose="020F0502020204030204"/>
                  <a:cs typeface="Arial" panose="020B0604020202020204" pitchFamily="34" charset="0"/>
                </a:rPr>
                <a:t>журнал</a:t>
              </a:r>
              <a:endParaRPr lang="en-US" sz="1000" kern="0" dirty="0">
                <a:latin typeface="Calibri" panose="020F0502020204030204"/>
                <a:cs typeface="Arial" panose="020B0604020202020204" pitchFamily="34" charset="0"/>
              </a:endParaRPr>
            </a:p>
          </p:txBody>
        </p:sp>
        <p:cxnSp>
          <p:nvCxnSpPr>
            <p:cNvPr id="47" name="Прямая со стрелкой 46">
              <a:extLst>
                <a:ext uri="{FF2B5EF4-FFF2-40B4-BE49-F238E27FC236}">
                  <a16:creationId xmlns:a16="http://schemas.microsoft.com/office/drawing/2014/main" id="{BA641BBD-93DF-72F4-D567-F8FF4B661905}"/>
                </a:ext>
              </a:extLst>
            </p:cNvPr>
            <p:cNvCxnSpPr/>
            <p:nvPr/>
          </p:nvCxnSpPr>
          <p:spPr>
            <a:xfrm>
              <a:off x="5797227" y="3426154"/>
              <a:ext cx="357844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EE412A"/>
              </a:solidFill>
              <a:prstDash val="solid"/>
              <a:miter lim="800000"/>
              <a:headEnd type="none" w="med" len="lg"/>
              <a:tailEnd type="triangle" w="med" len="lg"/>
            </a:ln>
            <a:effectLst>
              <a:outerShdw blurRad="50800" dist="50800" dir="5400000" algn="ctr" rotWithShape="0">
                <a:srgbClr val="000000">
                  <a:alpha val="30000"/>
                </a:srgbClr>
              </a:outerShdw>
            </a:effectLst>
          </p:spPr>
        </p:cxn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EF359E25-F1D5-BB01-89DE-2F1C8717F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0722" y="4798061"/>
              <a:ext cx="388937" cy="424295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CE54762-5D2A-A15A-FC64-F7FA3B3A2C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0" r="31482"/>
            <a:stretch/>
          </p:blipFill>
          <p:spPr>
            <a:xfrm>
              <a:off x="1738221" y="2789227"/>
              <a:ext cx="1247993" cy="873862"/>
            </a:xfrm>
            <a:prstGeom prst="rect">
              <a:avLst/>
            </a:prstGeom>
          </p:spPr>
        </p:pic>
        <p:sp>
          <p:nvSpPr>
            <p:cNvPr id="50" name="Скругленный прямоугольник 34">
              <a:extLst>
                <a:ext uri="{FF2B5EF4-FFF2-40B4-BE49-F238E27FC236}">
                  <a16:creationId xmlns:a16="http://schemas.microsoft.com/office/drawing/2014/main" id="{70876E31-7B4B-40FA-95B3-CBB7747FDED5}"/>
                </a:ext>
              </a:extLst>
            </p:cNvPr>
            <p:cNvSpPr/>
            <p:nvPr/>
          </p:nvSpPr>
          <p:spPr>
            <a:xfrm>
              <a:off x="1653987" y="1602989"/>
              <a:ext cx="909648" cy="800616"/>
            </a:xfrm>
            <a:prstGeom prst="roundRect">
              <a:avLst/>
            </a:prstGeom>
            <a:solidFill>
              <a:srgbClr val="83F389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>
              <a:outerShdw blurRad="50800" dist="508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54000" tIns="54000" rIns="54000" bIns="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SCS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kern="0" dirty="0">
                  <a:latin typeface="Calibri" panose="020F0502020204030204"/>
                  <a:cs typeface="Arial" panose="020B0604020202020204" pitchFamily="34" charset="0"/>
                </a:rPr>
                <a:t>Система</a:t>
              </a: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1000" kern="0" dirty="0">
                  <a:latin typeface="Calibri" panose="020F0502020204030204"/>
                  <a:cs typeface="Arial" panose="020B0604020202020204" pitchFamily="34" charset="0"/>
                </a:rPr>
                <a:t>медленного контроля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51" name="Прямая со стрелкой 50">
              <a:extLst>
                <a:ext uri="{FF2B5EF4-FFF2-40B4-BE49-F238E27FC236}">
                  <a16:creationId xmlns:a16="http://schemas.microsoft.com/office/drawing/2014/main" id="{CC8E48A8-1EC3-0B31-FCA3-A1BDF09527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79512" y="2386606"/>
              <a:ext cx="0" cy="479914"/>
            </a:xfrm>
            <a:prstGeom prst="straightConnector1">
              <a:avLst/>
            </a:prstGeom>
            <a:noFill/>
            <a:ln w="28575" cap="flat" cmpd="sng" algn="ctr">
              <a:solidFill>
                <a:srgbClr val="EE412A"/>
              </a:solidFill>
              <a:prstDash val="solid"/>
              <a:miter lim="800000"/>
              <a:headEnd type="none" w="med" len="lg"/>
              <a:tailEnd type="triangle" w="med" len="lg"/>
            </a:ln>
            <a:effectLst>
              <a:outerShdw blurRad="50800" dist="50800" dir="5400000" algn="ctr" rotWithShape="0">
                <a:srgbClr val="000000">
                  <a:alpha val="30000"/>
                </a:srgbClr>
              </a:outerShdw>
            </a:effectLst>
          </p:spPr>
        </p:cxnSp>
        <p:cxnSp>
          <p:nvCxnSpPr>
            <p:cNvPr id="52" name="Прямая со стрелкой 51">
              <a:extLst>
                <a:ext uri="{FF2B5EF4-FFF2-40B4-BE49-F238E27FC236}">
                  <a16:creationId xmlns:a16="http://schemas.microsoft.com/office/drawing/2014/main" id="{7EB7299B-7262-03DE-3CFF-0E681125AA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34237" y="2386606"/>
              <a:ext cx="0" cy="479913"/>
            </a:xfrm>
            <a:prstGeom prst="straightConnector1">
              <a:avLst/>
            </a:prstGeom>
            <a:noFill/>
            <a:ln w="28575" cap="flat" cmpd="sng" algn="ctr">
              <a:solidFill>
                <a:srgbClr val="EE412A"/>
              </a:solidFill>
              <a:prstDash val="solid"/>
              <a:miter lim="800000"/>
              <a:headEnd type="none" w="med" len="lg"/>
              <a:tailEnd type="triangle" w="med" len="lg"/>
            </a:ln>
            <a:effectLst>
              <a:outerShdw blurRad="50800" dist="50800" dir="5400000" algn="ctr" rotWithShape="0">
                <a:srgbClr val="000000">
                  <a:alpha val="30000"/>
                </a:srgbClr>
              </a:outerShdw>
            </a:effectLst>
          </p:spPr>
        </p:cxnSp>
        <p:cxnSp>
          <p:nvCxnSpPr>
            <p:cNvPr id="53" name="Прямая со стрелкой 52">
              <a:extLst>
                <a:ext uri="{FF2B5EF4-FFF2-40B4-BE49-F238E27FC236}">
                  <a16:creationId xmlns:a16="http://schemas.microsoft.com/office/drawing/2014/main" id="{41F9577A-39E2-246D-9F94-4475C81F16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10028" y="2386606"/>
              <a:ext cx="0" cy="479913"/>
            </a:xfrm>
            <a:prstGeom prst="straightConnector1">
              <a:avLst/>
            </a:prstGeom>
            <a:noFill/>
            <a:ln w="28575" cap="flat" cmpd="sng" algn="ctr">
              <a:solidFill>
                <a:srgbClr val="EE412A"/>
              </a:solidFill>
              <a:prstDash val="solid"/>
              <a:miter lim="800000"/>
              <a:headEnd type="none" w="med" len="lg"/>
              <a:tailEnd type="triangle" w="med" len="lg"/>
            </a:ln>
            <a:effectLst>
              <a:outerShdw blurRad="50800" dist="50800" dir="5400000" algn="ctr" rotWithShape="0">
                <a:srgbClr val="000000">
                  <a:alpha val="30000"/>
                </a:srgbClr>
              </a:outerShdw>
            </a:effectLst>
          </p:spPr>
        </p:cxn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D743DA3D-E690-A475-3550-D1357E2FCA7C}"/>
                </a:ext>
              </a:extLst>
            </p:cNvPr>
            <p:cNvGrpSpPr/>
            <p:nvPr/>
          </p:nvGrpSpPr>
          <p:grpSpPr>
            <a:xfrm>
              <a:off x="9766470" y="4454312"/>
              <a:ext cx="965533" cy="920723"/>
              <a:chOff x="7621664" y="4165972"/>
              <a:chExt cx="965533" cy="920723"/>
            </a:xfrm>
            <a:effectLst>
              <a:outerShdw blurRad="50800" dist="50800" dir="5400000" algn="ctr" rotWithShape="0">
                <a:srgbClr val="000000">
                  <a:alpha val="50000"/>
                </a:srgbClr>
              </a:outerShdw>
            </a:effectLst>
          </p:grpSpPr>
          <p:grpSp>
            <p:nvGrpSpPr>
              <p:cNvPr id="55" name="Группа 54">
                <a:extLst>
                  <a:ext uri="{FF2B5EF4-FFF2-40B4-BE49-F238E27FC236}">
                    <a16:creationId xmlns:a16="http://schemas.microsoft.com/office/drawing/2014/main" id="{B9310989-7B41-AA29-70CB-1D8C1CB70FF6}"/>
                  </a:ext>
                </a:extLst>
              </p:cNvPr>
              <p:cNvGrpSpPr/>
              <p:nvPr/>
            </p:nvGrpSpPr>
            <p:grpSpPr>
              <a:xfrm>
                <a:off x="7621664" y="4165972"/>
                <a:ext cx="965533" cy="911561"/>
                <a:chOff x="7648258" y="4110314"/>
                <a:chExt cx="889084" cy="521617"/>
              </a:xfrm>
            </p:grpSpPr>
            <p:sp>
              <p:nvSpPr>
                <p:cNvPr id="58" name="Прямоугольник 57">
                  <a:extLst>
                    <a:ext uri="{FF2B5EF4-FFF2-40B4-BE49-F238E27FC236}">
                      <a16:creationId xmlns:a16="http://schemas.microsoft.com/office/drawing/2014/main" id="{D2A5A48A-8BFB-6F3D-A69E-33E0164160DE}"/>
                    </a:ext>
                  </a:extLst>
                </p:cNvPr>
                <p:cNvSpPr/>
                <p:nvPr/>
              </p:nvSpPr>
              <p:spPr>
                <a:xfrm>
                  <a:off x="7722175" y="4250575"/>
                  <a:ext cx="815165" cy="242793"/>
                </a:xfrm>
                <a:prstGeom prst="rect">
                  <a:avLst/>
                </a:prstGeom>
                <a:solidFill>
                  <a:srgbClr val="FACC99"/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35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9" name="Группа 58">
                  <a:extLst>
                    <a:ext uri="{FF2B5EF4-FFF2-40B4-BE49-F238E27FC236}">
                      <a16:creationId xmlns:a16="http://schemas.microsoft.com/office/drawing/2014/main" id="{8F931CF2-6F5F-8AE0-820A-EF3453B76178}"/>
                    </a:ext>
                  </a:extLst>
                </p:cNvPr>
                <p:cNvGrpSpPr/>
                <p:nvPr/>
              </p:nvGrpSpPr>
              <p:grpSpPr>
                <a:xfrm>
                  <a:off x="7648258" y="4110314"/>
                  <a:ext cx="889084" cy="521617"/>
                  <a:chOff x="7648258" y="4110314"/>
                  <a:chExt cx="889084" cy="521617"/>
                </a:xfrm>
              </p:grpSpPr>
              <p:sp>
                <p:nvSpPr>
                  <p:cNvPr id="60" name="Овал 59">
                    <a:extLst>
                      <a:ext uri="{FF2B5EF4-FFF2-40B4-BE49-F238E27FC236}">
                        <a16:creationId xmlns:a16="http://schemas.microsoft.com/office/drawing/2014/main" id="{F4DC7F87-3190-50BB-E137-D73D08B36C67}"/>
                      </a:ext>
                    </a:extLst>
                  </p:cNvPr>
                  <p:cNvSpPr/>
                  <p:nvPr/>
                </p:nvSpPr>
                <p:spPr>
                  <a:xfrm>
                    <a:off x="7648260" y="4361931"/>
                    <a:ext cx="889081" cy="270000"/>
                  </a:xfrm>
                  <a:prstGeom prst="ellipse">
                    <a:avLst/>
                  </a:prstGeom>
                  <a:solidFill>
                    <a:srgbClr val="FACC99"/>
                  </a:solidFill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35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" name="Овал 60">
                    <a:extLst>
                      <a:ext uri="{FF2B5EF4-FFF2-40B4-BE49-F238E27FC236}">
                        <a16:creationId xmlns:a16="http://schemas.microsoft.com/office/drawing/2014/main" id="{C35C3236-B34A-FC5E-2752-7BDF65A526BE}"/>
                      </a:ext>
                    </a:extLst>
                  </p:cNvPr>
                  <p:cNvSpPr/>
                  <p:nvPr/>
                </p:nvSpPr>
                <p:spPr>
                  <a:xfrm>
                    <a:off x="7648258" y="4250575"/>
                    <a:ext cx="889081" cy="271697"/>
                  </a:xfrm>
                  <a:prstGeom prst="ellipse">
                    <a:avLst/>
                  </a:prstGeom>
                  <a:solidFill>
                    <a:srgbClr val="FACC99"/>
                  </a:solidFill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35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Овал 61">
                    <a:extLst>
                      <a:ext uri="{FF2B5EF4-FFF2-40B4-BE49-F238E27FC236}">
                        <a16:creationId xmlns:a16="http://schemas.microsoft.com/office/drawing/2014/main" id="{B251C816-A231-CAD6-E8E4-CB59F752FEE4}"/>
                      </a:ext>
                    </a:extLst>
                  </p:cNvPr>
                  <p:cNvSpPr/>
                  <p:nvPr/>
                </p:nvSpPr>
                <p:spPr>
                  <a:xfrm>
                    <a:off x="7648261" y="4110314"/>
                    <a:ext cx="889081" cy="271697"/>
                  </a:xfrm>
                  <a:prstGeom prst="ellipse">
                    <a:avLst/>
                  </a:prstGeom>
                  <a:solidFill>
                    <a:srgbClr val="FACC99"/>
                  </a:solidFill>
                  <a:ln w="12700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lIns="0" tIns="54000" rIns="0" bIns="5400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000" b="1" i="0" u="none" strike="noStrike" kern="0" cap="none" spc="0" normalizeH="0" baseline="0" noProof="0" dirty="0" err="1">
                        <a:ln>
                          <a:noFill/>
                        </a:ln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Информац</a:t>
                    </a:r>
                    <a:r>
                      <a:rPr kumimoji="0" lang="ru-RU" sz="1000" b="1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. системы</a:t>
                    </a:r>
                    <a:endParaRPr kumimoji="0" lang="ru-RU" sz="100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5826A76-E2C5-C09E-835E-D05790B14E84}"/>
                  </a:ext>
                </a:extLst>
              </p:cNvPr>
              <p:cNvSpPr txBox="1"/>
              <p:nvPr/>
            </p:nvSpPr>
            <p:spPr>
              <a:xfrm>
                <a:off x="7733595" y="4840474"/>
                <a:ext cx="737828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000" b="1" kern="0" dirty="0">
                    <a:solidFill>
                      <a:prstClr val="black"/>
                    </a:solidFill>
                    <a:latin typeface="Calibri" panose="020F0502020204030204"/>
                  </a:rPr>
                  <a:t>БД</a:t>
                </a:r>
                <a:endParaRPr kumimoji="0" lang="ru-RU" sz="10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048434C-CA1F-EA97-4024-F45612B617A6}"/>
                  </a:ext>
                </a:extLst>
              </p:cNvPr>
              <p:cNvSpPr txBox="1"/>
              <p:nvPr/>
            </p:nvSpPr>
            <p:spPr>
              <a:xfrm>
                <a:off x="7662083" y="4598936"/>
                <a:ext cx="916953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Интерфейсы</a:t>
                </a:r>
                <a:endParaRPr kumimoji="0" lang="ru-RU" sz="10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3" name="Стрелка: шеврон 62">
              <a:extLst>
                <a:ext uri="{FF2B5EF4-FFF2-40B4-BE49-F238E27FC236}">
                  <a16:creationId xmlns:a16="http://schemas.microsoft.com/office/drawing/2014/main" id="{F343F146-DF27-FC80-347D-C5A898B2F64B}"/>
                </a:ext>
              </a:extLst>
            </p:cNvPr>
            <p:cNvSpPr/>
            <p:nvPr/>
          </p:nvSpPr>
          <p:spPr>
            <a:xfrm rot="13063302">
              <a:off x="9186270" y="3968592"/>
              <a:ext cx="921045" cy="980978"/>
            </a:xfrm>
            <a:prstGeom prst="chevron">
              <a:avLst/>
            </a:prstGeom>
            <a:gradFill>
              <a:gsLst>
                <a:gs pos="0">
                  <a:srgbClr val="83F389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12700">
              <a:solidFill>
                <a:schemeClr val="tx1"/>
              </a:solidFill>
            </a:ln>
            <a:effectLst>
              <a:outerShdw blurRad="50800" dist="50800" dir="5400000" algn="ctr" rotWithShape="0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28" name="Рисунок 127">
              <a:extLst>
                <a:ext uri="{FF2B5EF4-FFF2-40B4-BE49-F238E27FC236}">
                  <a16:creationId xmlns:a16="http://schemas.microsoft.com/office/drawing/2014/main" id="{2DA0F6FC-5007-E0CB-0480-672DC6AB5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883" y="1358064"/>
              <a:ext cx="717996" cy="218176"/>
            </a:xfrm>
            <a:prstGeom prst="rect">
              <a:avLst/>
            </a:prstGeom>
          </p:spPr>
        </p:pic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B08A6AD5-FCDB-0ABD-FA3E-FA02124EBA5D}"/>
              </a:ext>
            </a:extLst>
          </p:cNvPr>
          <p:cNvSpPr txBox="1"/>
          <p:nvPr/>
        </p:nvSpPr>
        <p:spPr>
          <a:xfrm>
            <a:off x="718748" y="6499835"/>
            <a:ext cx="1084531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50800" algn="l"/>
                <a:tab pos="1562100" algn="l"/>
              </a:tabLst>
            </a:pPr>
            <a:r>
              <a:rPr lang="ru-RU" altLang="zh-CN" sz="1500" b="1" u="sng" dirty="0">
                <a:solidFill>
                  <a:srgbClr val="3861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Информационная система</a:t>
            </a:r>
            <a:r>
              <a:rPr lang="ru-RU" altLang="zh-CN" sz="1500" b="1" dirty="0">
                <a:solidFill>
                  <a:srgbClr val="3861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=  </a:t>
            </a:r>
            <a:r>
              <a:rPr lang="ru-RU" altLang="zh-CN" sz="1500" b="1" dirty="0">
                <a:solidFill>
                  <a:srgbClr val="3861AA"/>
                </a:solidFill>
                <a:latin typeface="Times New Roman" pitchFamily="18" charset="0"/>
                <a:cs typeface="Times New Roman" pitchFamily="18" charset="0"/>
              </a:rPr>
              <a:t>База данных</a:t>
            </a:r>
            <a:r>
              <a:rPr lang="en-US" altLang="zh-CN" sz="1500" b="1" dirty="0">
                <a:solidFill>
                  <a:srgbClr val="3861AA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ru-RU" altLang="zh-CN" sz="1500" b="1" dirty="0">
                <a:solidFill>
                  <a:srgbClr val="3861AA"/>
                </a:solidFill>
                <a:latin typeface="Times New Roman" pitchFamily="18" charset="0"/>
                <a:cs typeface="Times New Roman" pitchFamily="18" charset="0"/>
              </a:rPr>
              <a:t>Интерфейсы (пользовательский + программный)</a:t>
            </a:r>
            <a:r>
              <a:rPr lang="en-US" altLang="zh-CN" sz="1500" b="1" dirty="0">
                <a:solidFill>
                  <a:srgbClr val="3861AA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ru-RU" altLang="zh-CN" sz="1500" b="1" dirty="0">
                <a:solidFill>
                  <a:srgbClr val="3861AA"/>
                </a:solidFill>
                <a:latin typeface="Times New Roman" pitchFamily="18" charset="0"/>
                <a:cs typeface="Times New Roman" pitchFamily="18" charset="0"/>
              </a:rPr>
              <a:t>Вспомогательные сервисы</a:t>
            </a:r>
            <a:endParaRPr lang="en-US" altLang="zh-CN" sz="1500" dirty="0">
              <a:solidFill>
                <a:srgbClr val="3861A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4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13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矩形 128"/>
          <p:cNvSpPr/>
          <p:nvPr/>
        </p:nvSpPr>
        <p:spPr>
          <a:xfrm flipH="1">
            <a:off x="0" y="-6875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19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8" name="直接连接符 27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31" name="直接连接符 30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16"/>
          <p:cNvSpPr txBox="1"/>
          <p:nvPr/>
        </p:nvSpPr>
        <p:spPr>
          <a:xfrm>
            <a:off x="827151" y="642254"/>
            <a:ext cx="592327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Журнал эксперимента </a:t>
            </a:r>
            <a:r>
              <a:rPr lang="en-US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BM@N (2015)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53232F-3DB7-EF89-226E-B90C9DD1BA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" b="2491"/>
          <a:stretch/>
        </p:blipFill>
        <p:spPr>
          <a:xfrm>
            <a:off x="0" y="1671844"/>
            <a:ext cx="7485529" cy="51849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BF5180-9343-0832-E5D9-AF6C32D64D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297" y="2669553"/>
            <a:ext cx="4542039" cy="330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2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矩形 128"/>
          <p:cNvSpPr/>
          <p:nvPr/>
        </p:nvSpPr>
        <p:spPr>
          <a:xfrm flipH="1">
            <a:off x="28575" y="-6875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19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8" name="直接连接符 27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31" name="直接连接符 30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16"/>
          <p:cNvSpPr txBox="1"/>
          <p:nvPr/>
        </p:nvSpPr>
        <p:spPr>
          <a:xfrm>
            <a:off x="827152" y="642254"/>
            <a:ext cx="46355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Электронный журнал (2018)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04E437-FEDA-F066-3792-7689BBB7C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642" y="2489531"/>
            <a:ext cx="8964488" cy="4248472"/>
          </a:xfrm>
          <a:prstGeom prst="rect">
            <a:avLst/>
          </a:prstGeom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20B5546E-E799-E0FE-66BA-CB86A252E1E6}"/>
              </a:ext>
            </a:extLst>
          </p:cNvPr>
          <p:cNvCxnSpPr/>
          <p:nvPr/>
        </p:nvCxnSpPr>
        <p:spPr>
          <a:xfrm flipH="1">
            <a:off x="5462717" y="2140026"/>
            <a:ext cx="2598086" cy="7437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Скругленный прямоугольник 12">
            <a:extLst>
              <a:ext uri="{FF2B5EF4-FFF2-40B4-BE49-F238E27FC236}">
                <a16:creationId xmlns:a16="http://schemas.microsoft.com/office/drawing/2014/main" id="{96617A1D-1BB7-00F1-13B5-41E767DFC341}"/>
              </a:ext>
            </a:extLst>
          </p:cNvPr>
          <p:cNvSpPr/>
          <p:nvPr/>
        </p:nvSpPr>
        <p:spPr>
          <a:xfrm>
            <a:off x="2893537" y="1574887"/>
            <a:ext cx="1035498" cy="5054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tx1"/>
                </a:solidFill>
                <a:latin typeface="Book Antiqua" panose="02040602050305030304" pitchFamily="18" charset="0"/>
              </a:rPr>
              <a:t>Внести запись</a:t>
            </a: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C11DA40D-9B37-D0D4-294B-A9E4BEF33696}"/>
              </a:ext>
            </a:extLst>
          </p:cNvPr>
          <p:cNvCxnSpPr>
            <a:stCxn id="5" idx="2"/>
          </p:cNvCxnSpPr>
          <p:nvPr/>
        </p:nvCxnSpPr>
        <p:spPr>
          <a:xfrm flipH="1">
            <a:off x="3373181" y="2080367"/>
            <a:ext cx="38105" cy="8154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Скругленный прямоугольник 14">
            <a:extLst>
              <a:ext uri="{FF2B5EF4-FFF2-40B4-BE49-F238E27FC236}">
                <a16:creationId xmlns:a16="http://schemas.microsoft.com/office/drawing/2014/main" id="{2B552D78-6620-4445-0295-29547354AB93}"/>
              </a:ext>
            </a:extLst>
          </p:cNvPr>
          <p:cNvSpPr/>
          <p:nvPr/>
        </p:nvSpPr>
        <p:spPr>
          <a:xfrm>
            <a:off x="4010374" y="1917100"/>
            <a:ext cx="1146946" cy="480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tx1"/>
                </a:solidFill>
                <a:latin typeface="Book Antiqua" panose="02040602050305030304" pitchFamily="18" charset="0"/>
              </a:rPr>
              <a:t>Гибкий</a:t>
            </a:r>
            <a:r>
              <a:rPr lang="en-US" sz="15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br>
              <a:rPr lang="en-US" sz="1500" dirty="0">
                <a:solidFill>
                  <a:schemeClr val="tx1"/>
                </a:solidFill>
                <a:latin typeface="Book Antiqua" panose="02040602050305030304" pitchFamily="18" charset="0"/>
              </a:rPr>
            </a:br>
            <a:r>
              <a:rPr lang="ru-RU" sz="1500" dirty="0">
                <a:solidFill>
                  <a:schemeClr val="tx1"/>
                </a:solidFill>
                <a:latin typeface="Book Antiqua" panose="02040602050305030304" pitchFamily="18" charset="0"/>
              </a:rPr>
              <a:t>поиск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9A2FFE4D-E5A8-E7B0-0416-B7A6571BD09E}"/>
              </a:ext>
            </a:extLst>
          </p:cNvPr>
          <p:cNvCxnSpPr/>
          <p:nvPr/>
        </p:nvCxnSpPr>
        <p:spPr>
          <a:xfrm flipH="1">
            <a:off x="3723479" y="2397197"/>
            <a:ext cx="286895" cy="4450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кругленный прямоугольник 16">
            <a:extLst>
              <a:ext uri="{FF2B5EF4-FFF2-40B4-BE49-F238E27FC236}">
                <a16:creationId xmlns:a16="http://schemas.microsoft.com/office/drawing/2014/main" id="{03531EA6-E337-4CA2-F44F-FA8B102E6168}"/>
              </a:ext>
            </a:extLst>
          </p:cNvPr>
          <p:cNvSpPr/>
          <p:nvPr/>
        </p:nvSpPr>
        <p:spPr>
          <a:xfrm>
            <a:off x="5159939" y="1568430"/>
            <a:ext cx="1479351" cy="514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tx1"/>
                </a:solidFill>
                <a:latin typeface="Book Antiqua" panose="02040602050305030304" pitchFamily="18" charset="0"/>
              </a:rPr>
              <a:t>Записи текущего дня</a:t>
            </a:r>
            <a:r>
              <a:rPr lang="en-US" sz="15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endParaRPr lang="ru-RU" sz="1500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4CD16811-019D-B7A8-8129-33717656EC6F}"/>
              </a:ext>
            </a:extLst>
          </p:cNvPr>
          <p:cNvCxnSpPr/>
          <p:nvPr/>
        </p:nvCxnSpPr>
        <p:spPr>
          <a:xfrm flipH="1">
            <a:off x="4024193" y="2095376"/>
            <a:ext cx="1741988" cy="7745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кругленный прямоугольник 18">
            <a:extLst>
              <a:ext uri="{FF2B5EF4-FFF2-40B4-BE49-F238E27FC236}">
                <a16:creationId xmlns:a16="http://schemas.microsoft.com/office/drawing/2014/main" id="{60A03780-FF6D-AC05-0444-966BD174C77E}"/>
              </a:ext>
            </a:extLst>
          </p:cNvPr>
          <p:cNvSpPr/>
          <p:nvPr/>
        </p:nvSpPr>
        <p:spPr>
          <a:xfrm>
            <a:off x="6640757" y="1961359"/>
            <a:ext cx="1045835" cy="514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tx1"/>
                </a:solidFill>
                <a:latin typeface="Book Antiqua" panose="02040602050305030304" pitchFamily="18" charset="0"/>
              </a:rPr>
              <a:t>Личный кабинет</a:t>
            </a:r>
            <a:endParaRPr lang="en-US" sz="1500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2C76FEC2-4D39-1CC1-9627-A09E55770393}"/>
              </a:ext>
            </a:extLst>
          </p:cNvPr>
          <p:cNvCxnSpPr>
            <a:cxnSpLocks/>
          </p:cNvCxnSpPr>
          <p:nvPr/>
        </p:nvCxnSpPr>
        <p:spPr>
          <a:xfrm flipH="1">
            <a:off x="4593098" y="2185191"/>
            <a:ext cx="2042516" cy="6709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кругленный прямоугольник 24">
            <a:extLst>
              <a:ext uri="{FF2B5EF4-FFF2-40B4-BE49-F238E27FC236}">
                <a16:creationId xmlns:a16="http://schemas.microsoft.com/office/drawing/2014/main" id="{47FB6183-F01D-7B41-8474-23D3A3EDFCEA}"/>
              </a:ext>
            </a:extLst>
          </p:cNvPr>
          <p:cNvSpPr/>
          <p:nvPr/>
        </p:nvSpPr>
        <p:spPr>
          <a:xfrm>
            <a:off x="7729732" y="1610276"/>
            <a:ext cx="1252584" cy="514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tx1"/>
                </a:solidFill>
                <a:latin typeface="Book Antiqua" panose="02040602050305030304" pitchFamily="18" charset="0"/>
              </a:rPr>
              <a:t>Словари объектов</a:t>
            </a:r>
            <a:r>
              <a:rPr lang="en-US" sz="15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endParaRPr lang="ru-RU" sz="1500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14" name="Скругленный прямоугольник 25">
            <a:extLst>
              <a:ext uri="{FF2B5EF4-FFF2-40B4-BE49-F238E27FC236}">
                <a16:creationId xmlns:a16="http://schemas.microsoft.com/office/drawing/2014/main" id="{A855CE30-DC6D-9F4A-CE6D-6C2E7AE22CD0}"/>
              </a:ext>
            </a:extLst>
          </p:cNvPr>
          <p:cNvSpPr/>
          <p:nvPr/>
        </p:nvSpPr>
        <p:spPr>
          <a:xfrm>
            <a:off x="10518240" y="1630929"/>
            <a:ext cx="1492785" cy="514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tx1"/>
                </a:solidFill>
                <a:latin typeface="Book Antiqua" panose="02040602050305030304" pitchFamily="18" charset="0"/>
              </a:rPr>
              <a:t>Пользователь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168AE6F6-3B20-AB07-13C9-08A4D8C54C94}"/>
              </a:ext>
            </a:extLst>
          </p:cNvPr>
          <p:cNvCxnSpPr/>
          <p:nvPr/>
        </p:nvCxnSpPr>
        <p:spPr>
          <a:xfrm>
            <a:off x="11356327" y="2185191"/>
            <a:ext cx="72008" cy="3328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кругленный прямоугольник 27">
            <a:extLst>
              <a:ext uri="{FF2B5EF4-FFF2-40B4-BE49-F238E27FC236}">
                <a16:creationId xmlns:a16="http://schemas.microsoft.com/office/drawing/2014/main" id="{6A25629A-F2B5-5810-73B8-050DA968A0C2}"/>
              </a:ext>
            </a:extLst>
          </p:cNvPr>
          <p:cNvSpPr/>
          <p:nvPr/>
        </p:nvSpPr>
        <p:spPr>
          <a:xfrm>
            <a:off x="9222517" y="1524388"/>
            <a:ext cx="1252584" cy="77151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tx1"/>
                </a:solidFill>
                <a:latin typeface="Book Antiqua" panose="02040602050305030304" pitchFamily="18" charset="0"/>
              </a:rPr>
              <a:t>Число записей на страницу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97692A64-F515-670C-F477-E09C0A1FC412}"/>
              </a:ext>
            </a:extLst>
          </p:cNvPr>
          <p:cNvCxnSpPr/>
          <p:nvPr/>
        </p:nvCxnSpPr>
        <p:spPr>
          <a:xfrm>
            <a:off x="10475101" y="2335633"/>
            <a:ext cx="690909" cy="5473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Скругленный прямоугольник 29">
            <a:extLst>
              <a:ext uri="{FF2B5EF4-FFF2-40B4-BE49-F238E27FC236}">
                <a16:creationId xmlns:a16="http://schemas.microsoft.com/office/drawing/2014/main" id="{857E6AD9-098E-16F0-DAEE-18C657F8BC23}"/>
              </a:ext>
            </a:extLst>
          </p:cNvPr>
          <p:cNvSpPr/>
          <p:nvPr/>
        </p:nvSpPr>
        <p:spPr>
          <a:xfrm>
            <a:off x="8194643" y="2355609"/>
            <a:ext cx="1182066" cy="514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tx1"/>
                </a:solidFill>
                <a:latin typeface="Book Antiqua" panose="02040602050305030304" pitchFamily="18" charset="0"/>
              </a:rPr>
              <a:t>Номер страницы</a:t>
            </a: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90E68CB7-23B5-C442-01B1-9F61B9A5202D}"/>
              </a:ext>
            </a:extLst>
          </p:cNvPr>
          <p:cNvCxnSpPr/>
          <p:nvPr/>
        </p:nvCxnSpPr>
        <p:spPr>
          <a:xfrm flipH="1">
            <a:off x="7797328" y="2658782"/>
            <a:ext cx="464911" cy="2701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F335DB3-FC19-CE02-F2EB-8AADB23EFD87}"/>
              </a:ext>
            </a:extLst>
          </p:cNvPr>
          <p:cNvSpPr/>
          <p:nvPr/>
        </p:nvSpPr>
        <p:spPr>
          <a:xfrm>
            <a:off x="2913642" y="3399711"/>
            <a:ext cx="8964488" cy="1699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32">
            <a:extLst>
              <a:ext uri="{FF2B5EF4-FFF2-40B4-BE49-F238E27FC236}">
                <a16:creationId xmlns:a16="http://schemas.microsoft.com/office/drawing/2014/main" id="{B243683B-004A-A5C2-CFA2-9DA9410A66F2}"/>
              </a:ext>
            </a:extLst>
          </p:cNvPr>
          <p:cNvSpPr/>
          <p:nvPr/>
        </p:nvSpPr>
        <p:spPr>
          <a:xfrm>
            <a:off x="6190140" y="2536700"/>
            <a:ext cx="1046753" cy="514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tx1"/>
                </a:solidFill>
                <a:latin typeface="Book Antiqua" panose="02040602050305030304" pitchFamily="18" charset="0"/>
              </a:rPr>
              <a:t>Быстрый поиск</a:t>
            </a: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1613F4AB-94DF-B8A0-739C-0D6BE35CC729}"/>
              </a:ext>
            </a:extLst>
          </p:cNvPr>
          <p:cNvCxnSpPr/>
          <p:nvPr/>
        </p:nvCxnSpPr>
        <p:spPr>
          <a:xfrm>
            <a:off x="6870051" y="3066860"/>
            <a:ext cx="93788" cy="4307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E829C07-2711-12D0-1DEC-53754AB02B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76709" y="2872850"/>
            <a:ext cx="497113" cy="26848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13551C3-580F-4796-A770-0D2364A2AB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617" y="4790365"/>
            <a:ext cx="2878743" cy="1789890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9C527BBA-F434-CB64-0E31-FC9764A55ACE}"/>
              </a:ext>
            </a:extLst>
          </p:cNvPr>
          <p:cNvSpPr/>
          <p:nvPr/>
        </p:nvSpPr>
        <p:spPr>
          <a:xfrm>
            <a:off x="-111069" y="3493845"/>
            <a:ext cx="293388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/>
            <a:r>
              <a:rPr lang="ru-RU" alt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Прикрепление текстовых файлов и изображений</a:t>
            </a:r>
          </a:p>
          <a:p>
            <a:pPr algn="r" eaLnBrk="1" hangingPunct="1"/>
            <a:endParaRPr lang="ru-RU" alt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eaLnBrk="1" hangingPunct="1"/>
            <a:r>
              <a:rPr lang="ru-RU" alt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Многоколоночная сортировка</a:t>
            </a:r>
            <a:r>
              <a:rPr lang="en-US" alt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и фильтрация данных</a:t>
            </a:r>
          </a:p>
          <a:p>
            <a:pPr algn="r" eaLnBrk="1" hangingPunct="1"/>
            <a:endParaRPr lang="ru-RU" alt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eaLnBrk="1" hangingPunct="1"/>
            <a:r>
              <a:rPr lang="ru-RU" alt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Подписка на события/записи определенного типа</a:t>
            </a:r>
          </a:p>
          <a:p>
            <a:pPr algn="r" eaLnBrk="1" hangingPunct="1"/>
            <a:endParaRPr lang="ru-RU" alt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eaLnBrk="1" hangingPunct="1"/>
            <a:r>
              <a:rPr lang="ru-RU" alt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Разграничение прав доступа</a:t>
            </a:r>
          </a:p>
          <a:p>
            <a:pPr algn="r" eaLnBrk="1" hangingPunct="1"/>
            <a:endParaRPr lang="ru-RU" alt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eaLnBrk="1" hangingPunct="1"/>
            <a:r>
              <a:rPr lang="ru-RU" alt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Мониторинг работы системы</a:t>
            </a:r>
            <a:endParaRPr lang="en-US" alt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8309008F-1292-1813-11BC-A2259B799919}"/>
              </a:ext>
            </a:extLst>
          </p:cNvPr>
          <p:cNvGrpSpPr/>
          <p:nvPr/>
        </p:nvGrpSpPr>
        <p:grpSpPr>
          <a:xfrm>
            <a:off x="881274" y="2185191"/>
            <a:ext cx="1338766" cy="1182569"/>
            <a:chOff x="881274" y="2185191"/>
            <a:chExt cx="1338766" cy="1182569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6826D11D-B51C-6B26-35B8-6F26E1D9D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274" y="2185191"/>
              <a:ext cx="1338766" cy="1157581"/>
            </a:xfrm>
            <a:prstGeom prst="rect">
              <a:avLst/>
            </a:prstGeom>
          </p:spPr>
        </p:pic>
        <p:pic>
          <p:nvPicPr>
            <p:cNvPr id="35" name="Picture 2" descr="ÐÐ°ÑÑÐ¸Ð½ÐºÐ¸ Ð¿Ð¾ Ð·Ð°Ð¿ÑÐ¾ÑÑ postgresql">
              <a:extLst>
                <a:ext uri="{FF2B5EF4-FFF2-40B4-BE49-F238E27FC236}">
                  <a16:creationId xmlns:a16="http://schemas.microsoft.com/office/drawing/2014/main" id="{155A9999-9DF4-0D7F-5595-7E4BB0C0C8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1741" y="2884988"/>
              <a:ext cx="434260" cy="482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6241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1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3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矩形 128"/>
          <p:cNvSpPr/>
          <p:nvPr/>
        </p:nvSpPr>
        <p:spPr>
          <a:xfrm flipH="1">
            <a:off x="0" y="-6875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19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8" name="直接连接符 27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31" name="直接连接符 30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16"/>
          <p:cNvSpPr txBox="1"/>
          <p:nvPr/>
        </p:nvSpPr>
        <p:spPr>
          <a:xfrm>
            <a:off x="827152" y="642254"/>
            <a:ext cx="655528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Система Онлайн Гистограммирования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393E6FD-63AF-5776-F0DA-4AA95EEA1CDE}"/>
              </a:ext>
            </a:extLst>
          </p:cNvPr>
          <p:cNvGrpSpPr/>
          <p:nvPr/>
        </p:nvGrpSpPr>
        <p:grpSpPr>
          <a:xfrm>
            <a:off x="288656" y="1608604"/>
            <a:ext cx="9144000" cy="5062491"/>
            <a:chOff x="2138082" y="1363956"/>
            <a:chExt cx="9144000" cy="5062491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E35E174C-435A-5F89-0A57-8758F9B9A4A7}"/>
                </a:ext>
              </a:extLst>
            </p:cNvPr>
            <p:cNvGrpSpPr/>
            <p:nvPr/>
          </p:nvGrpSpPr>
          <p:grpSpPr>
            <a:xfrm>
              <a:off x="2138082" y="1363956"/>
              <a:ext cx="9144000" cy="5062491"/>
              <a:chOff x="0" y="1408097"/>
              <a:chExt cx="9144000" cy="5062491"/>
            </a:xfrm>
          </p:grpSpPr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C50705F5-182D-379C-E6D1-E0361D758D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408097"/>
                <a:ext cx="9144000" cy="5062491"/>
              </a:xfrm>
              <a:prstGeom prst="rect">
                <a:avLst/>
              </a:prstGeom>
            </p:spPr>
          </p:pic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id="{5D296180-F715-EC15-1E1B-4E60EBFC7D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24128" y="2054562"/>
                <a:ext cx="3260070" cy="1806486"/>
              </a:xfrm>
              <a:prstGeom prst="rect">
                <a:avLst/>
              </a:prstGeom>
            </p:spPr>
          </p:pic>
        </p:grpSp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1F4D03F2-784D-6CBF-F4AE-A76BFC6D3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0038" y="1893877"/>
              <a:ext cx="547158" cy="542598"/>
            </a:xfrm>
            <a:prstGeom prst="rect">
              <a:avLst/>
            </a:prstGeom>
          </p:spPr>
        </p:pic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3BE65ED-4320-3686-6C8C-7C18A1066417}"/>
              </a:ext>
            </a:extLst>
          </p:cNvPr>
          <p:cNvGrpSpPr/>
          <p:nvPr/>
        </p:nvGrpSpPr>
        <p:grpSpPr>
          <a:xfrm>
            <a:off x="9453281" y="2997801"/>
            <a:ext cx="2693980" cy="2513456"/>
            <a:chOff x="9453281" y="2997801"/>
            <a:chExt cx="2693980" cy="2513456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AA37CF9-AA69-17DB-CD40-71784C28B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3281" y="2997801"/>
              <a:ext cx="2693980" cy="2513456"/>
            </a:xfrm>
            <a:prstGeom prst="rect">
              <a:avLst/>
            </a:prstGeom>
            <a:scene3d>
              <a:camera prst="orthographicFront">
                <a:rot lat="60000" lon="0" rev="0"/>
              </a:camera>
              <a:lightRig rig="threePt" dir="t"/>
            </a:scene3d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BCF5BE5-6DFC-2C40-BCE9-70D5C0198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4128" y="3272591"/>
              <a:ext cx="845108" cy="4753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63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矩形 128"/>
          <p:cNvSpPr/>
          <p:nvPr/>
        </p:nvSpPr>
        <p:spPr>
          <a:xfrm flipH="1">
            <a:off x="0" y="-6875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19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8" name="直接连接符 27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31" name="直接连接符 30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16"/>
          <p:cNvSpPr txBox="1"/>
          <p:nvPr/>
        </p:nvSpPr>
        <p:spPr>
          <a:xfrm>
            <a:off x="827152" y="642254"/>
            <a:ext cx="56879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Быстрая реконструкция событий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pic>
        <p:nvPicPr>
          <p:cNvPr id="4" name="Picture 19">
            <a:extLst>
              <a:ext uri="{FF2B5EF4-FFF2-40B4-BE49-F238E27FC236}">
                <a16:creationId xmlns:a16="http://schemas.microsoft.com/office/drawing/2014/main" id="{C81C72ED-6820-752F-9FE9-D0DC3606A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741" y="2459833"/>
            <a:ext cx="7213842" cy="3637145"/>
          </a:xfrm>
          <a:prstGeom prst="rect">
            <a:avLst/>
          </a:prstGeom>
        </p:spPr>
      </p:pic>
      <p:sp>
        <p:nvSpPr>
          <p:cNvPr id="5" name="Нижний колонтитул 3">
            <a:extLst>
              <a:ext uri="{FF2B5EF4-FFF2-40B4-BE49-F238E27FC236}">
                <a16:creationId xmlns:a16="http://schemas.microsoft.com/office/drawing/2014/main" id="{53BDD2EE-230F-7706-3992-3BEB3034E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5973" y="1907095"/>
            <a:ext cx="4448735" cy="490745"/>
          </a:xfrm>
        </p:spPr>
        <p:txBody>
          <a:bodyPr/>
          <a:lstStyle/>
          <a:p>
            <a:r>
              <a:rPr lang="en-US" sz="1400" dirty="0">
                <a:solidFill>
                  <a:schemeClr val="tx1"/>
                </a:solidFill>
              </a:rPr>
              <a:t>G. Ososkov, P. </a:t>
            </a:r>
            <a:r>
              <a:rPr lang="en-US" sz="1400" dirty="0" err="1">
                <a:solidFill>
                  <a:schemeClr val="tx1"/>
                </a:solidFill>
              </a:rPr>
              <a:t>Goncharov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A.Tsytrinov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Deep learning for BM@N tracking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7" name="Picture 2" descr="Книги - Рисуем по точкам. - Игрушкин Дом">
            <a:extLst>
              <a:ext uri="{FF2B5EF4-FFF2-40B4-BE49-F238E27FC236}">
                <a16:creationId xmlns:a16="http://schemas.microsoft.com/office/drawing/2014/main" id="{8C527375-EAE3-72EA-D4B3-1F0166211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91" y="1843259"/>
            <a:ext cx="1893313" cy="180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269DDD03-2925-CA9E-09E5-07721D01ACD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54042" y="1866681"/>
            <a:ext cx="1753282" cy="1586951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0002FF4B-81E0-43EB-BED2-94815AF5A47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9396" y="1815781"/>
            <a:ext cx="1132491" cy="2361789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A4D24E5E-06AB-94A4-4DD0-FCDD5E46830E}"/>
              </a:ext>
            </a:extLst>
          </p:cNvPr>
          <p:cNvGrpSpPr/>
          <p:nvPr/>
        </p:nvGrpSpPr>
        <p:grpSpPr>
          <a:xfrm>
            <a:off x="1425459" y="4286105"/>
            <a:ext cx="2218771" cy="2458207"/>
            <a:chOff x="2676667" y="1065319"/>
            <a:chExt cx="3934336" cy="4519557"/>
          </a:xfrm>
        </p:grpSpPr>
        <p:pic>
          <p:nvPicPr>
            <p:cNvPr id="11" name="Picture 2" descr="Книги - Рисуем по точкам. - Игрушкин Дом">
              <a:extLst>
                <a:ext uri="{FF2B5EF4-FFF2-40B4-BE49-F238E27FC236}">
                  <a16:creationId xmlns:a16="http://schemas.microsoft.com/office/drawing/2014/main" id="{1A115EC5-AEC2-487F-C5F4-B1C26A5DED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6667" y="1367880"/>
              <a:ext cx="3934336" cy="3446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AFB2C9A0-FA0F-7142-592A-AC1528E4A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22159" y="1295728"/>
              <a:ext cx="3643351" cy="3036814"/>
            </a:xfrm>
            <a:prstGeom prst="rect">
              <a:avLst/>
            </a:prstGeom>
          </p:spPr>
        </p:pic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42B5233F-BE88-97E9-8B5D-998113956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87020" y="1065319"/>
              <a:ext cx="2353336" cy="45195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862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矩形 128"/>
          <p:cNvSpPr/>
          <p:nvPr/>
        </p:nvSpPr>
        <p:spPr>
          <a:xfrm flipH="1">
            <a:off x="0" y="-6875"/>
            <a:ext cx="12192000" cy="6858000"/>
          </a:xfrm>
          <a:prstGeom prst="rect">
            <a:avLst/>
          </a:prstGeom>
          <a:blipFill dpi="0" rotWithShape="1">
            <a:blip r:embed="rId6" cstate="email">
              <a:alphaModFix amt="19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8" name="直接连接符 27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31" name="直接连接符 30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16"/>
          <p:cNvSpPr txBox="1"/>
          <p:nvPr/>
        </p:nvSpPr>
        <p:spPr>
          <a:xfrm>
            <a:off x="827153" y="642254"/>
            <a:ext cx="31991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Монитор событий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pic>
        <p:nvPicPr>
          <p:cNvPr id="3" name="CERN-VIDEO-2011-190-001-1080p">
            <a:hlinkClick r:id="" action="ppaction://media"/>
            <a:extLst>
              <a:ext uri="{FF2B5EF4-FFF2-40B4-BE49-F238E27FC236}">
                <a16:creationId xmlns:a16="http://schemas.microsoft.com/office/drawing/2014/main" id="{0096ABF9-EFB3-C155-4E7E-EE65E639FE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65739" y="83221"/>
            <a:ext cx="3935123" cy="2548218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ADFE41CE-150A-08E7-6C23-B51668674A5C}"/>
              </a:ext>
            </a:extLst>
          </p:cNvPr>
          <p:cNvGrpSpPr/>
          <p:nvPr/>
        </p:nvGrpSpPr>
        <p:grpSpPr>
          <a:xfrm>
            <a:off x="107570" y="1541512"/>
            <a:ext cx="7933766" cy="5309613"/>
            <a:chOff x="4081181" y="1376659"/>
            <a:chExt cx="8089519" cy="5418415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3191C6B0-0BF1-8CC1-41E5-5A2A8C673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81181" y="1376659"/>
              <a:ext cx="8089519" cy="5418415"/>
            </a:xfrm>
            <a:prstGeom prst="rect">
              <a:avLst/>
            </a:prstGeom>
          </p:spPr>
        </p:pic>
        <p:pic>
          <p:nvPicPr>
            <p:cNvPr id="4" name="bmn_1">
              <a:hlinkClick r:id="" action="ppaction://media"/>
              <a:extLst>
                <a:ext uri="{FF2B5EF4-FFF2-40B4-BE49-F238E27FC236}">
                  <a16:creationId xmlns:a16="http://schemas.microsoft.com/office/drawing/2014/main" id="{ADED586D-07CE-6040-3A7D-E42A4246016A}"/>
                </a:ext>
              </a:extLst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9020247" y="1766963"/>
              <a:ext cx="3150453" cy="2028459"/>
            </a:xfrm>
            <a:prstGeom prst="rect">
              <a:avLst/>
            </a:prstGeom>
          </p:spPr>
        </p:pic>
      </p:grpSp>
      <p:sp>
        <p:nvSpPr>
          <p:cNvPr id="7" name="Объект 2">
            <a:extLst>
              <a:ext uri="{FF2B5EF4-FFF2-40B4-BE49-F238E27FC236}">
                <a16:creationId xmlns:a16="http://schemas.microsoft.com/office/drawing/2014/main" id="{AD98B5E8-C68C-89C0-8752-FBE2DF9C3DDD}"/>
              </a:ext>
            </a:extLst>
          </p:cNvPr>
          <p:cNvSpPr txBox="1">
            <a:spLocks/>
          </p:cNvSpPr>
          <p:nvPr/>
        </p:nvSpPr>
        <p:spPr>
          <a:xfrm>
            <a:off x="8095688" y="3233851"/>
            <a:ext cx="4002361" cy="30795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buClr>
                <a:srgbClr val="000090"/>
              </a:buClr>
              <a:buNone/>
              <a:defRPr/>
            </a:pPr>
            <a:r>
              <a:rPr lang="ru-RU" sz="1400" dirty="0">
                <a:latin typeface="HelveticaNeue"/>
              </a:rPr>
              <a:t>этапы проектирования и оффлайн обработки: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buClr>
                <a:srgbClr val="000090"/>
              </a:buClr>
              <a:buBlip>
                <a:blip r:embed="rId10"/>
              </a:buBlip>
              <a:defRPr/>
            </a:pPr>
            <a:r>
              <a:rPr lang="ru-RU" sz="1400" dirty="0">
                <a:latin typeface="HelveticaNeue"/>
              </a:rPr>
              <a:t>проверка и отладка моделей и алгоритмов</a:t>
            </a:r>
            <a:r>
              <a:rPr lang="en-US" sz="1400" dirty="0">
                <a:latin typeface="HelveticaNeue"/>
              </a:rPr>
              <a:t>;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buClr>
                <a:srgbClr val="000090"/>
              </a:buClr>
              <a:buBlip>
                <a:blip r:embed="rId10"/>
              </a:buBlip>
              <a:defRPr/>
            </a:pPr>
            <a:r>
              <a:rPr lang="ru-RU" sz="1400" dirty="0">
                <a:latin typeface="HelveticaNeue"/>
              </a:rPr>
              <a:t>визуализация данных реконструкции и физ. анализа для лучшего понимания детекторов и структуры событий</a:t>
            </a:r>
            <a:r>
              <a:rPr lang="en-US" sz="1400" dirty="0">
                <a:latin typeface="HelveticaNeue"/>
              </a:rPr>
              <a:t>;</a:t>
            </a:r>
            <a:endParaRPr lang="ru-RU" sz="1400" dirty="0">
              <a:latin typeface="HelveticaNeue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900"/>
              </a:spcAft>
              <a:buClr>
                <a:srgbClr val="000090"/>
              </a:buClr>
              <a:buBlip>
                <a:blip r:embed="rId10"/>
              </a:buBlip>
              <a:defRPr/>
            </a:pPr>
            <a:r>
              <a:rPr lang="ru-RU" sz="1400" dirty="0">
                <a:latin typeface="HelveticaNeue"/>
              </a:rPr>
              <a:t>демонстрация и презентация работ.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Clr>
                <a:srgbClr val="000090"/>
              </a:buClr>
              <a:buNone/>
              <a:defRPr/>
            </a:pPr>
            <a:r>
              <a:rPr lang="ru-RU" sz="1400" dirty="0">
                <a:latin typeface="HelveticaNeue"/>
              </a:rPr>
              <a:t>этап онлайн обработки (идущего сеанса):</a:t>
            </a:r>
            <a:endParaRPr lang="en-US" sz="1400" dirty="0">
              <a:latin typeface="HelveticaNeue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buClr>
                <a:srgbClr val="000090"/>
              </a:buClr>
              <a:buBlip>
                <a:blip r:embed="rId10"/>
              </a:buBlip>
              <a:defRPr/>
            </a:pPr>
            <a:r>
              <a:rPr lang="ru-RU" sz="1400" dirty="0">
                <a:latin typeface="HelveticaNeue"/>
              </a:rPr>
              <a:t>в системе мониторинга эксперимента для визуализации выборочных событий</a:t>
            </a:r>
            <a:r>
              <a:rPr lang="en-US" sz="1400" dirty="0">
                <a:latin typeface="HelveticaNeue"/>
              </a:rPr>
              <a:t>;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900"/>
              </a:spcAft>
              <a:buClr>
                <a:srgbClr val="000090"/>
              </a:buClr>
              <a:buBlip>
                <a:blip r:embed="rId10"/>
              </a:buBlip>
              <a:defRPr/>
            </a:pPr>
            <a:r>
              <a:rPr lang="ru-RU" sz="1400" dirty="0">
                <a:latin typeface="HelveticaNeue"/>
              </a:rPr>
              <a:t>визуальный контроль и отладка происходящих событий</a:t>
            </a:r>
          </a:p>
        </p:txBody>
      </p:sp>
    </p:spTree>
    <p:extLst>
      <p:ext uri="{BB962C8B-B14F-4D97-AF65-F5344CB8AC3E}">
        <p14:creationId xmlns:p14="http://schemas.microsoft.com/office/powerpoint/2010/main" val="30642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29" grpId="0" animBg="1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矩形 128"/>
          <p:cNvSpPr/>
          <p:nvPr/>
        </p:nvSpPr>
        <p:spPr>
          <a:xfrm flipH="1">
            <a:off x="-107576" y="73807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19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8" name="直接连接符 27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31" name="直接连接符 30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16"/>
          <p:cNvSpPr txBox="1"/>
          <p:nvPr/>
        </p:nvSpPr>
        <p:spPr>
          <a:xfrm>
            <a:off x="827152" y="642254"/>
            <a:ext cx="554675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Управление онлайн процессами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926489-E872-EF24-1A89-6387287552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297" y="1813158"/>
            <a:ext cx="7735253" cy="4780280"/>
          </a:xfrm>
          <a:prstGeom prst="rect">
            <a:avLst/>
          </a:prstGeom>
        </p:spPr>
      </p:pic>
      <p:sp>
        <p:nvSpPr>
          <p:cNvPr id="2" name="Скругленный прямоугольник 34">
            <a:extLst>
              <a:ext uri="{FF2B5EF4-FFF2-40B4-BE49-F238E27FC236}">
                <a16:creationId xmlns:a16="http://schemas.microsoft.com/office/drawing/2014/main" id="{800ECC72-5978-C2C2-0442-B1227083E1B5}"/>
              </a:ext>
            </a:extLst>
          </p:cNvPr>
          <p:cNvSpPr/>
          <p:nvPr/>
        </p:nvSpPr>
        <p:spPr>
          <a:xfrm>
            <a:off x="492111" y="1852720"/>
            <a:ext cx="1017518" cy="933137"/>
          </a:xfrm>
          <a:prstGeom prst="roundRect">
            <a:avLst/>
          </a:prstGeom>
          <a:solidFill>
            <a:srgbClr val="FEF966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  <p:txBody>
          <a:bodyPr lIns="54000" tIns="54000" rIns="54000" bIns="5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RQ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Проверка качества сырых данных</a:t>
            </a:r>
          </a:p>
        </p:txBody>
      </p:sp>
      <p:sp>
        <p:nvSpPr>
          <p:cNvPr id="3" name="Скругленный прямоугольник 37">
            <a:extLst>
              <a:ext uri="{FF2B5EF4-FFF2-40B4-BE49-F238E27FC236}">
                <a16:creationId xmlns:a16="http://schemas.microsoft.com/office/drawing/2014/main" id="{7B9A44CD-44B8-0229-B728-0849B5B0B025}"/>
              </a:ext>
            </a:extLst>
          </p:cNvPr>
          <p:cNvSpPr/>
          <p:nvPr/>
        </p:nvSpPr>
        <p:spPr>
          <a:xfrm>
            <a:off x="597074" y="3196077"/>
            <a:ext cx="2754443" cy="775741"/>
          </a:xfrm>
          <a:prstGeom prst="roundRect">
            <a:avLst/>
          </a:prstGeom>
          <a:solidFill>
            <a:srgbClr val="B9DCFE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  <p:txBody>
          <a:bodyPr lIns="54000" tIns="27000" rIns="54000" bIns="27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TDS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Временное хранилище данных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i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Хранилище на ФС </a:t>
            </a:r>
            <a:r>
              <a:rPr lang="en-US" sz="1000" i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CEPH</a:t>
            </a:r>
            <a:endParaRPr kumimoji="0" lang="ru-RU" sz="10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Нашивка 40">
            <a:extLst>
              <a:ext uri="{FF2B5EF4-FFF2-40B4-BE49-F238E27FC236}">
                <a16:creationId xmlns:a16="http://schemas.microsoft.com/office/drawing/2014/main" id="{DCF12207-20A1-21A3-2FB2-F1313950F235}"/>
              </a:ext>
            </a:extLst>
          </p:cNvPr>
          <p:cNvSpPr/>
          <p:nvPr/>
        </p:nvSpPr>
        <p:spPr>
          <a:xfrm>
            <a:off x="458270" y="5930858"/>
            <a:ext cx="3103273" cy="607101"/>
          </a:xfrm>
          <a:prstGeom prst="chevron">
            <a:avLst>
              <a:gd name="adj" fmla="val 107895"/>
            </a:avLst>
          </a:prstGeom>
          <a:solidFill>
            <a:srgbClr val="83F389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50800" dir="5400000" algn="ctr" rotWithShape="0">
              <a:srgbClr val="000000">
                <a:alpha val="30000"/>
              </a:srgbClr>
            </a:outerShdw>
          </a:effectLst>
        </p:spPr>
        <p:txBody>
          <a:bodyPr lIns="54000" tIns="27000" rIns="54000" bIns="27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Онлайн Обработка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59A6A246-6C42-C49E-D134-9C7925A175D5}"/>
              </a:ext>
            </a:extLst>
          </p:cNvPr>
          <p:cNvCxnSpPr>
            <a:cxnSpLocks/>
          </p:cNvCxnSpPr>
          <p:nvPr/>
        </p:nvCxnSpPr>
        <p:spPr>
          <a:xfrm>
            <a:off x="1021956" y="2771970"/>
            <a:ext cx="0" cy="415250"/>
          </a:xfrm>
          <a:prstGeom prst="straightConnector1">
            <a:avLst/>
          </a:prstGeom>
          <a:noFill/>
          <a:ln w="28575" cap="flat" cmpd="sng" algn="ctr">
            <a:solidFill>
              <a:srgbClr val="EE412A"/>
            </a:solidFill>
            <a:prstDash val="solid"/>
            <a:miter lim="800000"/>
            <a:headEnd type="triangle" w="med" len="lg"/>
            <a:tailEnd type="triangle" w="med" len="lg"/>
          </a:ln>
          <a:effectLst>
            <a:outerShdw blurRad="50800" dist="50800" dir="5400000" algn="ctr" rotWithShape="0">
              <a:srgbClr val="000000">
                <a:alpha val="30000"/>
              </a:srgbClr>
            </a:outerShdw>
          </a:effectLst>
        </p:spPr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F4B6BD22-120D-5B3B-AA7C-C0B280E0603C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2138483" y="2782886"/>
            <a:ext cx="0" cy="415250"/>
          </a:xfrm>
          <a:prstGeom prst="straightConnector1">
            <a:avLst/>
          </a:prstGeom>
          <a:noFill/>
          <a:ln w="28575" cap="flat" cmpd="sng" algn="ctr">
            <a:solidFill>
              <a:srgbClr val="006600"/>
            </a:solidFill>
            <a:prstDash val="solid"/>
            <a:miter lim="800000"/>
            <a:headEnd type="triangle" w="med" len="lg"/>
            <a:tailEnd type="triangle" w="med" len="lg"/>
          </a:ln>
          <a:effectLst>
            <a:outerShdw blurRad="50800" dist="50800" dir="5400000" algn="ctr" rotWithShape="0">
              <a:srgbClr val="000000">
                <a:alpha val="30000"/>
              </a:srgbClr>
            </a:outerShdw>
          </a:effectLst>
        </p:spPr>
      </p:cxnSp>
      <p:sp>
        <p:nvSpPr>
          <p:cNvPr id="24" name="Скругленный прямоугольник 33">
            <a:extLst>
              <a:ext uri="{FF2B5EF4-FFF2-40B4-BE49-F238E27FC236}">
                <a16:creationId xmlns:a16="http://schemas.microsoft.com/office/drawing/2014/main" id="{1820DFAB-7FAC-07AE-5846-652AEB5D4885}"/>
              </a:ext>
            </a:extLst>
          </p:cNvPr>
          <p:cNvSpPr/>
          <p:nvPr/>
        </p:nvSpPr>
        <p:spPr>
          <a:xfrm>
            <a:off x="1690836" y="1864466"/>
            <a:ext cx="895293" cy="918420"/>
          </a:xfrm>
          <a:prstGeom prst="roundRect">
            <a:avLst/>
          </a:prstGeom>
          <a:solidFill>
            <a:srgbClr val="83F389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  <p:txBody>
          <a:bodyPr wrap="none" lIns="27000" tIns="27000" rIns="27000" bIns="27000" rtlCol="0" anchor="t" anchorCtr="0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latin typeface="Calibri" panose="020F0502020204030204"/>
                <a:cs typeface="Arial" panose="020B0604020202020204" pitchFamily="34" charset="0"/>
              </a:rPr>
              <a:t>FT REC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kern="0" dirty="0">
              <a:latin typeface="Calibri" panose="020F0502020204030204"/>
              <a:cs typeface="Arial" panose="020B0604020202020204" pitchFamily="34" charset="0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kern="0" dirty="0">
                <a:latin typeface="Calibri" panose="020F0502020204030204"/>
                <a:cs typeface="Arial" panose="020B0604020202020204" pitchFamily="34" charset="0"/>
              </a:rPr>
              <a:t>Быстрая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kern="0" dirty="0">
                <a:latin typeface="Calibri" panose="020F0502020204030204"/>
                <a:cs typeface="Arial" panose="020B0604020202020204" pitchFamily="34" charset="0"/>
              </a:rPr>
              <a:t>реконструкция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kern="0" dirty="0">
                <a:latin typeface="Calibri" panose="020F0502020204030204"/>
                <a:cs typeface="Arial" panose="020B0604020202020204" pitchFamily="34" charset="0"/>
              </a:rPr>
              <a:t>событий</a:t>
            </a:r>
            <a:endParaRPr lang="en-US" sz="1000" kern="0" dirty="0"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83B20513-10A5-A056-3E79-2F1FE1902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681" y="4788268"/>
            <a:ext cx="2359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kumimoji="1" sz="3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SimSun" pitchFamily="2" charset="-122"/>
              </a:defRPr>
            </a:lvl1pPr>
            <a:lvl2pPr marL="742950" indent="-28575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kumimoji="1" sz="28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SimSun" pitchFamily="2" charset="-122"/>
              </a:defRPr>
            </a:lvl2pPr>
            <a:lvl3pPr marL="1143000" indent="-2286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kumimoji="1" sz="24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SimSun" pitchFamily="2" charset="-122"/>
              </a:defRPr>
            </a:lvl3pPr>
            <a:lvl4pPr marL="1600200" indent="-2286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kumimoji="1" sz="20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SimSun" pitchFamily="2" charset="-122"/>
              </a:defRPr>
            </a:lvl4pPr>
            <a:lvl5pPr marL="2057400" indent="-2286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kumimoji="1" sz="20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SimSun" pitchFamily="2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kumimoji="1" sz="20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SimSun" pitchFamily="2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kumimoji="1" sz="20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SimSun" pitchFamily="2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kumimoji="1" sz="20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SimSun" pitchFamily="2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kumimoji="1" sz="20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SimSun" pitchFamily="2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ru-RU" sz="1600">
                <a:solidFill>
                  <a:schemeClr val="tx1"/>
                </a:solidFill>
                <a:ea typeface="SimSun" pitchFamily="2" charset="-122"/>
              </a:rPr>
              <a:t>￼</a:t>
            </a:r>
          </a:p>
        </p:txBody>
      </p: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A411B446-D94F-70DE-29B0-FFF29E52458F}"/>
              </a:ext>
            </a:extLst>
          </p:cNvPr>
          <p:cNvCxnSpPr/>
          <p:nvPr/>
        </p:nvCxnSpPr>
        <p:spPr>
          <a:xfrm rot="21540000" flipH="1">
            <a:off x="1993018" y="3975169"/>
            <a:ext cx="7925" cy="409878"/>
          </a:xfrm>
          <a:prstGeom prst="straightConnector1">
            <a:avLst/>
          </a:prstGeom>
          <a:noFill/>
          <a:ln w="28575" cap="flat" cmpd="sng" algn="ctr">
            <a:solidFill>
              <a:srgbClr val="006600"/>
            </a:solidFill>
            <a:prstDash val="solid"/>
            <a:miter lim="800000"/>
            <a:headEnd type="none" w="med" len="lg"/>
            <a:tailEnd type="triangle" w="med" len="lg"/>
          </a:ln>
          <a:effectLst>
            <a:outerShdw blurRad="50800" dist="50800" dir="5400000" algn="ctr" rotWithShape="0">
              <a:srgbClr val="000000">
                <a:alpha val="30000"/>
              </a:srgbClr>
            </a:outerShdw>
          </a:effectLst>
        </p:spPr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39313F61-A4E6-5980-851F-34254707BBA8}"/>
              </a:ext>
            </a:extLst>
          </p:cNvPr>
          <p:cNvCxnSpPr/>
          <p:nvPr/>
        </p:nvCxnSpPr>
        <p:spPr>
          <a:xfrm>
            <a:off x="3005383" y="3953266"/>
            <a:ext cx="0" cy="415250"/>
          </a:xfrm>
          <a:prstGeom prst="straightConnector1">
            <a:avLst/>
          </a:prstGeom>
          <a:noFill/>
          <a:ln w="28575" cap="flat" cmpd="sng" algn="ctr">
            <a:solidFill>
              <a:srgbClr val="006600"/>
            </a:solidFill>
            <a:prstDash val="solid"/>
            <a:miter lim="800000"/>
            <a:headEnd type="none" w="med" len="lg"/>
            <a:tailEnd type="triangle" w="med" len="lg"/>
          </a:ln>
          <a:effectLst>
            <a:outerShdw blurRad="50800" dist="50800" dir="5400000" algn="ctr" rotWithShape="0">
              <a:srgbClr val="000000">
                <a:alpha val="30000"/>
              </a:srgbClr>
            </a:outerShdw>
          </a:effectLst>
        </p:spPr>
      </p:cxnSp>
      <p:sp>
        <p:nvSpPr>
          <p:cNvPr id="35" name="Скругленный прямоугольник 32">
            <a:extLst>
              <a:ext uri="{FF2B5EF4-FFF2-40B4-BE49-F238E27FC236}">
                <a16:creationId xmlns:a16="http://schemas.microsoft.com/office/drawing/2014/main" id="{90CC7B31-AF8F-4168-44F2-9EF0DF175CBB}"/>
              </a:ext>
            </a:extLst>
          </p:cNvPr>
          <p:cNvSpPr/>
          <p:nvPr/>
        </p:nvSpPr>
        <p:spPr>
          <a:xfrm>
            <a:off x="2564159" y="4361743"/>
            <a:ext cx="916953" cy="918418"/>
          </a:xfrm>
          <a:prstGeom prst="roundRect">
            <a:avLst/>
          </a:prstGeom>
          <a:solidFill>
            <a:srgbClr val="83F389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  <p:txBody>
          <a:bodyPr wrap="none" lIns="27000" tIns="27000" rIns="27000" bIns="27000"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 dirty="0">
                <a:latin typeface="Calibri" panose="020F0502020204030204"/>
                <a:cs typeface="Arial" panose="020B0604020202020204" pitchFamily="34" charset="0"/>
              </a:rPr>
              <a:t>EvM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50" kern="0" dirty="0"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kern="0" dirty="0">
                <a:latin typeface="Calibri" panose="020F0502020204030204"/>
                <a:cs typeface="Arial" panose="020B0604020202020204" pitchFamily="34" charset="0"/>
              </a:rPr>
              <a:t>Монитор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kern="0" dirty="0">
                <a:latin typeface="Calibri" panose="020F0502020204030204"/>
                <a:cs typeface="Arial" panose="020B0604020202020204" pitchFamily="34" charset="0"/>
              </a:rPr>
              <a:t>событий</a:t>
            </a:r>
            <a:endParaRPr lang="en-US" sz="1000" kern="0" dirty="0"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2">
            <a:extLst>
              <a:ext uri="{FF2B5EF4-FFF2-40B4-BE49-F238E27FC236}">
                <a16:creationId xmlns:a16="http://schemas.microsoft.com/office/drawing/2014/main" id="{257D71F7-BB59-A487-1BA6-745FB44675D5}"/>
              </a:ext>
            </a:extLst>
          </p:cNvPr>
          <p:cNvSpPr/>
          <p:nvPr/>
        </p:nvSpPr>
        <p:spPr>
          <a:xfrm>
            <a:off x="1554285" y="4356618"/>
            <a:ext cx="916953" cy="918418"/>
          </a:xfrm>
          <a:prstGeom prst="roundRect">
            <a:avLst/>
          </a:prstGeom>
          <a:solidFill>
            <a:srgbClr val="83F389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  <p:txBody>
          <a:bodyPr wrap="none" lIns="27000" tIns="27000" rIns="27000" bIns="27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HIST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Онлайн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Гистограм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мирование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32">
            <a:extLst>
              <a:ext uri="{FF2B5EF4-FFF2-40B4-BE49-F238E27FC236}">
                <a16:creationId xmlns:a16="http://schemas.microsoft.com/office/drawing/2014/main" id="{84239F5F-4190-A595-BBB7-BC00BE7DA5C4}"/>
              </a:ext>
            </a:extLst>
          </p:cNvPr>
          <p:cNvSpPr/>
          <p:nvPr/>
        </p:nvSpPr>
        <p:spPr>
          <a:xfrm>
            <a:off x="522433" y="4356618"/>
            <a:ext cx="916953" cy="918418"/>
          </a:xfrm>
          <a:prstGeom prst="roundRect">
            <a:avLst/>
          </a:prstGeom>
          <a:solidFill>
            <a:srgbClr val="83F389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  <p:txBody>
          <a:bodyPr wrap="none" lIns="27000" tIns="27000" rIns="27000" bIns="27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DIGI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Онлайн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Дигитизация</a:t>
            </a:r>
            <a:endParaRPr kumimoji="0" lang="ru-RU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D27464EC-3E15-F592-5028-4E272680E1A2}"/>
              </a:ext>
            </a:extLst>
          </p:cNvPr>
          <p:cNvCxnSpPr>
            <a:cxnSpLocks/>
          </p:cNvCxnSpPr>
          <p:nvPr/>
        </p:nvCxnSpPr>
        <p:spPr>
          <a:xfrm>
            <a:off x="1012254" y="3936705"/>
            <a:ext cx="0" cy="415250"/>
          </a:xfrm>
          <a:prstGeom prst="straightConnector1">
            <a:avLst/>
          </a:prstGeom>
          <a:noFill/>
          <a:ln w="28575" cap="flat" cmpd="sng" algn="ctr">
            <a:solidFill>
              <a:srgbClr val="006600"/>
            </a:solidFill>
            <a:prstDash val="solid"/>
            <a:miter lim="800000"/>
            <a:headEnd type="triangle" w="med" len="lg"/>
            <a:tailEnd type="triangle" w="med" len="lg"/>
          </a:ln>
          <a:effectLst>
            <a:outerShdw blurRad="50800" dist="50800" dir="5400000" algn="ctr" rotWithShape="0">
              <a:srgbClr val="000000">
                <a:alpha val="30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48124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矩形 128"/>
          <p:cNvSpPr/>
          <p:nvPr/>
        </p:nvSpPr>
        <p:spPr>
          <a:xfrm flipH="1">
            <a:off x="0" y="-6875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19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8" name="直接连接符 27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31" name="直接连接符 30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16"/>
          <p:cNvSpPr txBox="1"/>
          <p:nvPr/>
        </p:nvSpPr>
        <p:spPr>
          <a:xfrm>
            <a:off x="827152" y="642254"/>
            <a:ext cx="618548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Конфигурационная онлайн система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800EC4-7003-B6B5-753F-6BBED97F45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12893"/>
          <a:stretch/>
        </p:blipFill>
        <p:spPr>
          <a:xfrm>
            <a:off x="264239" y="1726172"/>
            <a:ext cx="7667999" cy="47010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75EB6B3-1D28-0AA2-81CE-44D43606A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6087" y="4324493"/>
            <a:ext cx="4390341" cy="246990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9BB64A1-EF1E-97F3-597D-C5540BB60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4600" y="15475"/>
            <a:ext cx="3783021" cy="432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1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矩形 128"/>
          <p:cNvSpPr/>
          <p:nvPr/>
        </p:nvSpPr>
        <p:spPr>
          <a:xfrm flipH="1">
            <a:off x="0" y="-6875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19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8" name="直接连接符 27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31" name="直接连接符 30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16"/>
          <p:cNvSpPr txBox="1"/>
          <p:nvPr/>
        </p:nvSpPr>
        <p:spPr>
          <a:xfrm>
            <a:off x="827152" y="642254"/>
            <a:ext cx="456986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Параметрические данные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FEF4BC5-8A8E-2E6E-FC3E-830EB6A14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43" y="4435071"/>
            <a:ext cx="2949279" cy="153915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BE1C765-EF7B-9568-D6B3-CDF785209E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833" y="4398931"/>
            <a:ext cx="515992" cy="53567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F902D92-7005-0F66-8DF0-7356E95962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07" y="5536385"/>
            <a:ext cx="534903" cy="55530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F37F15F-E88E-F2A5-A4C8-21ABCAFB85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937" y="4950569"/>
            <a:ext cx="545799" cy="566614"/>
          </a:xfrm>
          <a:prstGeom prst="rect">
            <a:avLst/>
          </a:prstGeom>
        </p:spPr>
      </p:pic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86CEBA1E-07F1-7C74-1D2E-EC4F9CE11890}"/>
              </a:ext>
            </a:extLst>
          </p:cNvPr>
          <p:cNvSpPr/>
          <p:nvPr/>
        </p:nvSpPr>
        <p:spPr>
          <a:xfrm>
            <a:off x="3242389" y="4140862"/>
            <a:ext cx="1913243" cy="2029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конфигурационные, калибровочные, параметрические, алгоритмические данные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79AC4F6-17F6-0FF5-28A0-78C7A7C036C8}"/>
              </a:ext>
            </a:extLst>
          </p:cNvPr>
          <p:cNvGrpSpPr/>
          <p:nvPr/>
        </p:nvGrpSpPr>
        <p:grpSpPr>
          <a:xfrm>
            <a:off x="5282691" y="197827"/>
            <a:ext cx="6736677" cy="6498578"/>
            <a:chOff x="5282691" y="34051"/>
            <a:chExt cx="6736677" cy="6498578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4C8A47CE-F683-9B72-43DC-C4BABE8FA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2691" y="1667251"/>
              <a:ext cx="6736677" cy="4865378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2305E85F-5E7B-CF08-7DD4-6A114C548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5150" y="5727297"/>
              <a:ext cx="310107" cy="321933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1C0B9826-3E39-1A2B-E58E-EA1893814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5838" y="6002163"/>
              <a:ext cx="310107" cy="321933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4BFC8E59-0C13-4946-672D-941A34FDA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9212" y="5224369"/>
              <a:ext cx="439883" cy="456658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6E8EA813-89F2-3E68-5011-431B3FE2C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0523" y="5633426"/>
              <a:ext cx="400530" cy="415804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0D1F0B3A-5288-658D-CA4E-C94926312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01053" y="4702668"/>
              <a:ext cx="258226" cy="268073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99A76B14-FB49-5F5D-B27B-B006E87A1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8632" y="4806359"/>
              <a:ext cx="316687" cy="328764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21AB0BBC-40DE-482C-1F9F-0E7A9D765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0238" y="4340758"/>
              <a:ext cx="400530" cy="415805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A255A7C6-D077-D396-DC2C-60EAC6084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2336" y="3613636"/>
              <a:ext cx="281982" cy="292736"/>
            </a:xfrm>
            <a:prstGeom prst="rect">
              <a:avLst/>
            </a:prstGeom>
          </p:spPr>
        </p:pic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4541D4E5-891B-C4BF-8C69-A660B0D99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5763" y="3906372"/>
              <a:ext cx="219941" cy="254202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402B4F5A-6391-F8F3-A9EF-0DFDE44E1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7832" y="2933902"/>
              <a:ext cx="316687" cy="328764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E975C2A8-7A13-465A-ECDA-51EF4AB0A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7641" y="2868315"/>
              <a:ext cx="373563" cy="387809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CFB2988-236B-6C52-34C8-0A623A868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2803" y="3024040"/>
              <a:ext cx="316687" cy="328764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DDCCC9EC-2A76-A7D2-D3D2-E34701D6A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906" y="2276291"/>
              <a:ext cx="400530" cy="415805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EDFFA405-37F4-E1A7-1D70-8DC4B07ED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1985" y="1964392"/>
              <a:ext cx="373563" cy="38780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5BEC59C9-AE7A-B9C3-8D07-9F07749FF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4436" y="2652821"/>
              <a:ext cx="325198" cy="337600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E83B78DC-051E-2F72-7A63-563531D687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" b="44132"/>
            <a:stretch/>
          </p:blipFill>
          <p:spPr>
            <a:xfrm>
              <a:off x="5753534" y="34051"/>
              <a:ext cx="5878457" cy="1620000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7DB90546-3E96-DADA-E841-BAF3F0AEC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1623" y="3157603"/>
              <a:ext cx="328615" cy="341147"/>
            </a:xfrm>
            <a:prstGeom prst="rect">
              <a:avLst/>
            </a:prstGeom>
          </p:spPr>
        </p:pic>
      </p:grpSp>
      <p:sp>
        <p:nvSpPr>
          <p:cNvPr id="3" name="Нашивка 69">
            <a:extLst>
              <a:ext uri="{FF2B5EF4-FFF2-40B4-BE49-F238E27FC236}">
                <a16:creationId xmlns:a16="http://schemas.microsoft.com/office/drawing/2014/main" id="{F2CA9EF4-5954-3014-F855-5FFFE68EE217}"/>
              </a:ext>
            </a:extLst>
          </p:cNvPr>
          <p:cNvSpPr/>
          <p:nvPr/>
        </p:nvSpPr>
        <p:spPr>
          <a:xfrm>
            <a:off x="342307" y="6129767"/>
            <a:ext cx="2592288" cy="607101"/>
          </a:xfrm>
          <a:prstGeom prst="chevron">
            <a:avLst>
              <a:gd name="adj" fmla="val 107895"/>
            </a:avLst>
          </a:prstGeom>
          <a:solidFill>
            <a:srgbClr val="CCCCFE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50800" dir="5400000" algn="ctr" rotWithShape="0">
              <a:srgbClr val="000000">
                <a:alpha val="30000"/>
              </a:srgbClr>
            </a:outerShdw>
          </a:effectLst>
        </p:spPr>
        <p:txBody>
          <a:bodyPr lIns="54000" tIns="27000" rIns="54000" bIns="27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Офлайн обработка</a:t>
            </a:r>
          </a:p>
        </p:txBody>
      </p:sp>
      <p:sp>
        <p:nvSpPr>
          <p:cNvPr id="10" name="Скругленный прямоугольник 38">
            <a:extLst>
              <a:ext uri="{FF2B5EF4-FFF2-40B4-BE49-F238E27FC236}">
                <a16:creationId xmlns:a16="http://schemas.microsoft.com/office/drawing/2014/main" id="{482D1673-AE9B-64A0-E196-02C53F8BD99B}"/>
              </a:ext>
            </a:extLst>
          </p:cNvPr>
          <p:cNvSpPr/>
          <p:nvPr/>
        </p:nvSpPr>
        <p:spPr>
          <a:xfrm>
            <a:off x="686025" y="3400508"/>
            <a:ext cx="1908256" cy="775741"/>
          </a:xfrm>
          <a:prstGeom prst="roundRect">
            <a:avLst/>
          </a:prstGeom>
          <a:solidFill>
            <a:srgbClr val="83CAFD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  <p:txBody>
          <a:bodyPr lIns="54000" tIns="27000" rIns="54000" bIns="27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PDS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Постоянное хранилище данных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i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Хранилище на ФС </a:t>
            </a:r>
            <a:r>
              <a:rPr lang="en-US" sz="1000" i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EOS</a:t>
            </a:r>
            <a:endParaRPr kumimoji="0" lang="ru-RU" sz="10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C6955616-49C5-8132-4FC9-7AC72DAD40C8}"/>
              </a:ext>
            </a:extLst>
          </p:cNvPr>
          <p:cNvCxnSpPr/>
          <p:nvPr/>
        </p:nvCxnSpPr>
        <p:spPr>
          <a:xfrm>
            <a:off x="1650655" y="2990421"/>
            <a:ext cx="0" cy="394901"/>
          </a:xfrm>
          <a:prstGeom prst="straightConnector1">
            <a:avLst/>
          </a:prstGeom>
          <a:noFill/>
          <a:ln w="28575" cap="flat" cmpd="sng" algn="ctr">
            <a:solidFill>
              <a:schemeClr val="accent2">
                <a:lumMod val="25000"/>
              </a:schemeClr>
            </a:solidFill>
            <a:prstDash val="solid"/>
            <a:miter lim="800000"/>
            <a:headEnd type="triangle" w="med" len="lg"/>
            <a:tailEnd type="triangle" w="med" len="lg"/>
          </a:ln>
          <a:effectLst>
            <a:outerShdw blurRad="50800" dist="50800" dir="5400000" algn="ctr" rotWithShape="0">
              <a:srgbClr val="000000">
                <a:alpha val="30000"/>
              </a:srgbClr>
            </a:outerShdw>
          </a:effectLst>
        </p:spPr>
      </p:cxnSp>
      <p:sp>
        <p:nvSpPr>
          <p:cNvPr id="13" name="Скругленный прямоугольник 7176">
            <a:extLst>
              <a:ext uri="{FF2B5EF4-FFF2-40B4-BE49-F238E27FC236}">
                <a16:creationId xmlns:a16="http://schemas.microsoft.com/office/drawing/2014/main" id="{387D4D8B-A14D-88E3-3C57-36EEFEBD96BF}"/>
              </a:ext>
            </a:extLst>
          </p:cNvPr>
          <p:cNvSpPr/>
          <p:nvPr/>
        </p:nvSpPr>
        <p:spPr>
          <a:xfrm>
            <a:off x="260870" y="1765208"/>
            <a:ext cx="2881001" cy="1244405"/>
          </a:xfrm>
          <a:prstGeom prst="roundRect">
            <a:avLst/>
          </a:prstGeom>
          <a:noFill/>
          <a:ln w="19050">
            <a:solidFill>
              <a:srgbClr val="000066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89">
            <a:extLst>
              <a:ext uri="{FF2B5EF4-FFF2-40B4-BE49-F238E27FC236}">
                <a16:creationId xmlns:a16="http://schemas.microsoft.com/office/drawing/2014/main" id="{6E7A5EA0-67BD-DE99-DF73-E59D20DAB81F}"/>
              </a:ext>
            </a:extLst>
          </p:cNvPr>
          <p:cNvSpPr/>
          <p:nvPr/>
        </p:nvSpPr>
        <p:spPr>
          <a:xfrm>
            <a:off x="295374" y="1825804"/>
            <a:ext cx="895293" cy="930893"/>
          </a:xfrm>
          <a:prstGeom prst="roundRect">
            <a:avLst/>
          </a:prstGeom>
          <a:solidFill>
            <a:srgbClr val="CCCCFE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  <p:txBody>
          <a:bodyPr wrap="none" lIns="54000" tIns="108000" rIns="54000" bIns="108000" rtlCol="0" anchor="ctr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Digitizer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050" kern="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000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Формат </a:t>
            </a:r>
            <a:r>
              <a:rPr lang="en-US" sz="1000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ROOT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Маппинг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Юстировка</a:t>
            </a:r>
            <a:endParaRPr kumimoji="0" lang="ru-RU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58">
            <a:extLst>
              <a:ext uri="{FF2B5EF4-FFF2-40B4-BE49-F238E27FC236}">
                <a16:creationId xmlns:a16="http://schemas.microsoft.com/office/drawing/2014/main" id="{2D0B7F28-A493-0D8D-7692-8FDE27158A07}"/>
              </a:ext>
            </a:extLst>
          </p:cNvPr>
          <p:cNvSpPr/>
          <p:nvPr/>
        </p:nvSpPr>
        <p:spPr>
          <a:xfrm>
            <a:off x="1230109" y="1816240"/>
            <a:ext cx="916953" cy="950519"/>
          </a:xfrm>
          <a:prstGeom prst="roundRect">
            <a:avLst/>
          </a:prstGeom>
          <a:solidFill>
            <a:srgbClr val="CCCCFE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  <p:txBody>
          <a:bodyPr wrap="none" lIns="27000" tIns="27000" rIns="27000" bIns="27000"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REC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Реконструкция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событий</a:t>
            </a:r>
            <a:endParaRPr kumimoji="0" lang="ru-RU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65">
            <a:extLst>
              <a:ext uri="{FF2B5EF4-FFF2-40B4-BE49-F238E27FC236}">
                <a16:creationId xmlns:a16="http://schemas.microsoft.com/office/drawing/2014/main" id="{8F4CEC8C-A278-7611-C532-45E2452DF3A2}"/>
              </a:ext>
            </a:extLst>
          </p:cNvPr>
          <p:cNvSpPr/>
          <p:nvPr/>
        </p:nvSpPr>
        <p:spPr>
          <a:xfrm>
            <a:off x="2183270" y="1816241"/>
            <a:ext cx="916953" cy="950519"/>
          </a:xfrm>
          <a:prstGeom prst="roundRect">
            <a:avLst/>
          </a:prstGeom>
          <a:solidFill>
            <a:srgbClr val="CCCCFE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  <p:txBody>
          <a:bodyPr wrap="none" lIns="27000" tIns="27000" rIns="27000" bIns="27000"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PhA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Физический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анализ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BD925DC-C23D-422B-2B2B-4DB50F2059E3}"/>
              </a:ext>
            </a:extLst>
          </p:cNvPr>
          <p:cNvSpPr/>
          <p:nvPr/>
        </p:nvSpPr>
        <p:spPr>
          <a:xfrm>
            <a:off x="358445" y="2763971"/>
            <a:ext cx="272051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>
                <a:latin typeface="Calibri" panose="020F0502020204030204"/>
                <a:cs typeface="Arial" panose="020B0604020202020204" pitchFamily="34" charset="0"/>
              </a:rPr>
              <a:t>BmnRoot @ </a:t>
            </a:r>
            <a:r>
              <a:rPr lang="ru-RU" sz="1100" kern="0" dirty="0">
                <a:latin typeface="Calibri" panose="020F0502020204030204"/>
                <a:cs typeface="Arial" panose="020B0604020202020204" pitchFamily="34" charset="0"/>
              </a:rPr>
              <a:t>Распределённые платформы</a:t>
            </a:r>
            <a:endParaRPr lang="en-US" sz="1100" kern="0" dirty="0"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74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5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4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矩形 128"/>
          <p:cNvSpPr/>
          <p:nvPr/>
        </p:nvSpPr>
        <p:spPr>
          <a:xfrm flipH="1">
            <a:off x="0" y="-6875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19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8" name="直接连接符 27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31" name="直接连接符 30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16"/>
          <p:cNvSpPr txBox="1"/>
          <p:nvPr/>
        </p:nvSpPr>
        <p:spPr>
          <a:xfrm>
            <a:off x="827152" y="642254"/>
            <a:ext cx="40608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База данных состояний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7047EF-9FBC-B558-257E-F2B9DB1728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" r="6233"/>
          <a:stretch/>
        </p:blipFill>
        <p:spPr>
          <a:xfrm>
            <a:off x="116607" y="1698838"/>
            <a:ext cx="8100472" cy="485209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360AC0-78D0-94D5-A5E5-8051A27FCE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" r="11346" b="14133"/>
          <a:stretch/>
        </p:blipFill>
        <p:spPr>
          <a:xfrm>
            <a:off x="375170" y="4291602"/>
            <a:ext cx="972366" cy="2431214"/>
          </a:xfrm>
          <a:prstGeom prst="rect">
            <a:avLst/>
          </a:prstGeom>
          <a:scene3d>
            <a:camera prst="perspectiveRight"/>
            <a:lightRig rig="threePt" dir="t"/>
          </a:scene3d>
          <a:sp3d>
            <a:bevelT/>
          </a:sp3d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35B2D114-5D16-8568-DEC1-DE072773DFA4}"/>
              </a:ext>
            </a:extLst>
          </p:cNvPr>
          <p:cNvGrpSpPr/>
          <p:nvPr/>
        </p:nvGrpSpPr>
        <p:grpSpPr>
          <a:xfrm>
            <a:off x="8444971" y="110731"/>
            <a:ext cx="3480404" cy="2178947"/>
            <a:chOff x="8444971" y="110731"/>
            <a:chExt cx="3480404" cy="2178947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28D3AB93-8AE6-410B-7FBF-13B975ACC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2954" y="110731"/>
              <a:ext cx="3164439" cy="186017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6" name="Заголовок 1">
              <a:extLst>
                <a:ext uri="{FF2B5EF4-FFF2-40B4-BE49-F238E27FC236}">
                  <a16:creationId xmlns:a16="http://schemas.microsoft.com/office/drawing/2014/main" id="{96440491-548D-4B5F-4C31-1F6C65C78FB6}"/>
                </a:ext>
              </a:extLst>
            </p:cNvPr>
            <p:cNvSpPr txBox="1">
              <a:spLocks/>
            </p:cNvSpPr>
            <p:nvPr/>
          </p:nvSpPr>
          <p:spPr>
            <a:xfrm>
              <a:off x="8444971" y="1878307"/>
              <a:ext cx="3480404" cy="4113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lnSpc>
                  <a:spcPct val="100000"/>
                </a:lnSpc>
                <a:spcAft>
                  <a:spcPts val="0"/>
                </a:spcAft>
              </a:pPr>
              <a:r>
                <a:rPr lang="ru-RU" sz="1600" dirty="0">
                  <a:latin typeface="Century Gothic" panose="020B0502020202020204" pitchFamily="34" charset="0"/>
                </a:rPr>
                <a:t>Описание запусков (ранов)</a:t>
              </a: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0986A09-96A9-6086-0AB1-560AFFAF3900}"/>
              </a:ext>
            </a:extLst>
          </p:cNvPr>
          <p:cNvGrpSpPr/>
          <p:nvPr/>
        </p:nvGrpSpPr>
        <p:grpSpPr>
          <a:xfrm>
            <a:off x="8554547" y="2233133"/>
            <a:ext cx="3270262" cy="2264154"/>
            <a:chOff x="8554547" y="2233133"/>
            <a:chExt cx="3270262" cy="2264154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7DE0BBE-909D-72AC-631E-53BE6185C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5079" y="2233133"/>
              <a:ext cx="3164439" cy="194116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8" name="Заголовок 1">
              <a:extLst>
                <a:ext uri="{FF2B5EF4-FFF2-40B4-BE49-F238E27FC236}">
                  <a16:creationId xmlns:a16="http://schemas.microsoft.com/office/drawing/2014/main" id="{4704F508-B889-0690-9AB3-AF838FEF4288}"/>
                </a:ext>
              </a:extLst>
            </p:cNvPr>
            <p:cNvSpPr txBox="1">
              <a:spLocks/>
            </p:cNvSpPr>
            <p:nvPr/>
          </p:nvSpPr>
          <p:spPr>
            <a:xfrm>
              <a:off x="8554547" y="4085916"/>
              <a:ext cx="3270262" cy="4113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lnSpc>
                  <a:spcPct val="100000"/>
                </a:lnSpc>
                <a:spcAft>
                  <a:spcPts val="0"/>
                </a:spcAft>
              </a:pPr>
              <a:r>
                <a:rPr lang="ru-RU" sz="1600" dirty="0">
                  <a:latin typeface="Century Gothic" panose="020B0502020202020204" pitchFamily="34" charset="0"/>
                </a:rPr>
                <a:t>Описание мод. файлов</a:t>
              </a: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FC2C2F00-7D1D-AEC8-F054-B030FD7911E3}"/>
              </a:ext>
            </a:extLst>
          </p:cNvPr>
          <p:cNvGrpSpPr/>
          <p:nvPr/>
        </p:nvGrpSpPr>
        <p:grpSpPr>
          <a:xfrm>
            <a:off x="8580787" y="4450277"/>
            <a:ext cx="3247504" cy="2297294"/>
            <a:chOff x="8580787" y="4450277"/>
            <a:chExt cx="3247504" cy="2297294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8D391B4A-5856-77D9-22D3-B8DD2653C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2954" y="4450277"/>
              <a:ext cx="3156564" cy="193749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0" name="Заголовок 1">
              <a:extLst>
                <a:ext uri="{FF2B5EF4-FFF2-40B4-BE49-F238E27FC236}">
                  <a16:creationId xmlns:a16="http://schemas.microsoft.com/office/drawing/2014/main" id="{406A4CA8-880E-E852-C3B3-19741BB0CF46}"/>
                </a:ext>
              </a:extLst>
            </p:cNvPr>
            <p:cNvSpPr txBox="1">
              <a:spLocks/>
            </p:cNvSpPr>
            <p:nvPr/>
          </p:nvSpPr>
          <p:spPr>
            <a:xfrm>
              <a:off x="8580787" y="6336200"/>
              <a:ext cx="3247504" cy="4113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Параметры подсистем</a:t>
              </a: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749620CE-C8D3-A2F4-421B-FBF113819B55}"/>
              </a:ext>
            </a:extLst>
          </p:cNvPr>
          <p:cNvGrpSpPr/>
          <p:nvPr/>
        </p:nvGrpSpPr>
        <p:grpSpPr>
          <a:xfrm>
            <a:off x="6243041" y="547509"/>
            <a:ext cx="2107341" cy="1141536"/>
            <a:chOff x="6243041" y="117597"/>
            <a:chExt cx="2107341" cy="1141536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075CEEC7-D267-CB97-1C61-F5A5ED93B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1277" y="262410"/>
              <a:ext cx="357040" cy="370657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9B8EB5F9-D790-EEB0-72BD-FF0355C36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784" y="762828"/>
              <a:ext cx="392115" cy="407068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36ED1DDF-A144-EC95-B374-B4C889FA4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3041" y="490996"/>
              <a:ext cx="379050" cy="393505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7FCEAAFA-AB89-381D-AEA3-4E5953C0C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7779" y="117597"/>
              <a:ext cx="1070300" cy="1141536"/>
            </a:xfrm>
            <a:prstGeom prst="rect">
              <a:avLst/>
            </a:prstGeom>
          </p:spPr>
        </p:pic>
        <p:pic>
          <p:nvPicPr>
            <p:cNvPr id="4" name="Picture 2" descr="ÐÐ°ÑÑÐ¸Ð½ÐºÐ¸ Ð¿Ð¾ Ð·Ð°Ð¿ÑÐ¾ÑÑ postgresql">
              <a:extLst>
                <a:ext uri="{FF2B5EF4-FFF2-40B4-BE49-F238E27FC236}">
                  <a16:creationId xmlns:a16="http://schemas.microsoft.com/office/drawing/2014/main" id="{E2E3D408-F341-4B3A-B0D5-3EDAA0759E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9693" y="180138"/>
              <a:ext cx="370689" cy="412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FD93422-2525-3E85-D7A9-4F4C73E54F5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-184" t="27127" r="1357" b="19653"/>
          <a:stretch/>
        </p:blipFill>
        <p:spPr>
          <a:xfrm>
            <a:off x="425758" y="5630869"/>
            <a:ext cx="823714" cy="21066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542CC2D-A7B3-1C19-2A5A-2D6E3F62EDD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07" y="5886842"/>
            <a:ext cx="805037" cy="21698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1C7F10E-5ECB-35EF-0E98-89DEEAC76D3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7" b="45344"/>
          <a:stretch/>
        </p:blipFill>
        <p:spPr>
          <a:xfrm>
            <a:off x="432482" y="6169310"/>
            <a:ext cx="837162" cy="16689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D7837A4-E7F5-AA92-37DC-223B6C8DE1D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94" y="6338827"/>
            <a:ext cx="409185" cy="338601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CA6D611-33A9-CC3F-584B-332E0E70D89D}"/>
              </a:ext>
            </a:extLst>
          </p:cNvPr>
          <p:cNvSpPr/>
          <p:nvPr/>
        </p:nvSpPr>
        <p:spPr>
          <a:xfrm>
            <a:off x="6563425" y="301352"/>
            <a:ext cx="191324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Condition Database</a:t>
            </a:r>
            <a:endParaRPr lang="ru-RU" sz="1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96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平行四边形 4"/>
          <p:cNvSpPr/>
          <p:nvPr/>
        </p:nvSpPr>
        <p:spPr>
          <a:xfrm flipH="1">
            <a:off x="6803573" y="1364342"/>
            <a:ext cx="6287180" cy="5493658"/>
          </a:xfrm>
          <a:prstGeom prst="parallelogram">
            <a:avLst>
              <a:gd name="adj" fmla="val 76298"/>
            </a:avLst>
          </a:prstGeom>
          <a:gradFill>
            <a:gsLst>
              <a:gs pos="15000">
                <a:srgbClr val="0863B5"/>
              </a:gs>
              <a:gs pos="100000">
                <a:srgbClr val="004A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6" name="平行四边形 5"/>
          <p:cNvSpPr/>
          <p:nvPr/>
        </p:nvSpPr>
        <p:spPr>
          <a:xfrm>
            <a:off x="6803573" y="319314"/>
            <a:ext cx="7866742" cy="1045027"/>
          </a:xfrm>
          <a:prstGeom prst="parallelogram">
            <a:avLst>
              <a:gd name="adj" fmla="val 76298"/>
            </a:avLst>
          </a:prstGeom>
          <a:gradFill>
            <a:gsLst>
              <a:gs pos="15000">
                <a:srgbClr val="0863B5"/>
              </a:gs>
              <a:gs pos="100000">
                <a:srgbClr val="004A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27152" y="642254"/>
            <a:ext cx="26383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Возникновение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1515127" y="331731"/>
            <a:ext cx="2381" cy="1139268"/>
            <a:chOff x="1515127" y="331731"/>
            <a:chExt cx="2381" cy="1139268"/>
          </a:xfrm>
        </p:grpSpPr>
        <p:cxnSp>
          <p:nvCxnSpPr>
            <p:cNvPr id="15" name="直接连接符 14"/>
            <p:cNvCxnSpPr/>
            <p:nvPr/>
          </p:nvCxnSpPr>
          <p:spPr>
            <a:xfrm flipV="1">
              <a:off x="1517508" y="331731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V="1">
              <a:off x="1515127" y="1256913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13" name="直接连接符 12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矩形 22"/>
          <p:cNvSpPr/>
          <p:nvPr/>
        </p:nvSpPr>
        <p:spPr>
          <a:xfrm>
            <a:off x="641178" y="1930190"/>
            <a:ext cx="43812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ru-RU" altLang="zh-CN" sz="2000" b="1" spc="300" dirty="0" err="1">
                <a:solidFill>
                  <a:srgbClr val="0863B5"/>
                </a:solidFill>
                <a:latin typeface="+mj-lt"/>
                <a:ea typeface="方正正中黑简体" panose="02000000000000000000" pitchFamily="2" charset="-122"/>
              </a:rPr>
              <a:t>Антикитерский</a:t>
            </a:r>
            <a:r>
              <a:rPr lang="ru-RU" altLang="zh-CN" sz="2000" b="1" spc="300" dirty="0">
                <a:solidFill>
                  <a:srgbClr val="0863B5"/>
                </a:solidFill>
                <a:latin typeface="+mj-lt"/>
                <a:ea typeface="方正正中黑简体" panose="02000000000000000000" pitchFamily="2" charset="-122"/>
              </a:rPr>
              <a:t> механизм</a:t>
            </a:r>
            <a:endParaRPr lang="en-US" altLang="zh-CN" sz="2000" b="1" spc="300" dirty="0">
              <a:solidFill>
                <a:srgbClr val="0863B5"/>
              </a:solidFill>
              <a:latin typeface="+mj-lt"/>
              <a:ea typeface="方正正中黑简体" panose="02000000000000000000" pitchFamily="2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53857" y="2271091"/>
            <a:ext cx="4917617" cy="584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altLang="zh-CN" sz="1400" dirty="0">
                <a:solidFill>
                  <a:sysClr val="windowText" lastClr="000000"/>
                </a:solidFill>
                <a:latin typeface="+mj-lt"/>
                <a:ea typeface="明黑" panose="020B0300000000000000" pitchFamily="34" charset="-122"/>
              </a:rPr>
              <a:t>Способ описания окружающего мира (светил) для решения задачи отслеживания времени</a:t>
            </a:r>
            <a:r>
              <a:rPr lang="en-US" altLang="zh-CN" sz="1400" dirty="0">
                <a:solidFill>
                  <a:sysClr val="windowText" lastClr="000000"/>
                </a:solidFill>
                <a:latin typeface="+mj-lt"/>
                <a:ea typeface="明黑" panose="020B0300000000000000" pitchFamily="34" charset="-122"/>
              </a:rPr>
              <a:t>.</a:t>
            </a:r>
            <a:endParaRPr lang="zh-CN" altLang="en-US" sz="1400" dirty="0">
              <a:solidFill>
                <a:sysClr val="windowText" lastClr="000000"/>
              </a:solidFill>
              <a:latin typeface="+mj-lt"/>
              <a:ea typeface="明黑" panose="020B0300000000000000" pitchFamily="34" charset="-12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66BEBB-C526-D625-C35B-6AA968366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740" y="1756571"/>
            <a:ext cx="5706747" cy="43418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C1EA45D-9159-80FF-6975-D09F8E923F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6" r="15441"/>
          <a:stretch/>
        </p:blipFill>
        <p:spPr>
          <a:xfrm>
            <a:off x="212246" y="2917407"/>
            <a:ext cx="3037931" cy="2387527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FFB733C-E9EA-B7BA-2669-A7F383A80D67}"/>
              </a:ext>
            </a:extLst>
          </p:cNvPr>
          <p:cNvGrpSpPr/>
          <p:nvPr/>
        </p:nvGrpSpPr>
        <p:grpSpPr>
          <a:xfrm>
            <a:off x="3089325" y="4111170"/>
            <a:ext cx="3270218" cy="2746829"/>
            <a:chOff x="3089325" y="4111170"/>
            <a:chExt cx="3270218" cy="2746829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410A89C8-460D-5643-5C5B-F58825BFA1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63" r="13808"/>
            <a:stretch/>
          </p:blipFill>
          <p:spPr>
            <a:xfrm>
              <a:off x="3089325" y="4406994"/>
              <a:ext cx="3270218" cy="245100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C1AEF9D-4710-7DF4-DF5B-3444C57FED02}"/>
                </a:ext>
              </a:extLst>
            </p:cNvPr>
            <p:cNvSpPr txBox="1"/>
            <p:nvPr/>
          </p:nvSpPr>
          <p:spPr>
            <a:xfrm>
              <a:off x="3741427" y="4111170"/>
              <a:ext cx="231350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b="1" i="0" dirty="0">
                  <a:solidFill>
                    <a:srgbClr val="000000"/>
                  </a:solidFill>
                  <a:effectLst/>
                  <a:latin typeface="DINProBold"/>
                </a:rPr>
                <a:t>Реконструкция Райта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96946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3" grpId="0"/>
      <p:bldP spid="2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矩形 128"/>
          <p:cNvSpPr/>
          <p:nvPr/>
        </p:nvSpPr>
        <p:spPr>
          <a:xfrm flipH="1">
            <a:off x="0" y="-6875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19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8" name="直接连接符 27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31" name="直接连接符 30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16"/>
          <p:cNvSpPr txBox="1"/>
          <p:nvPr/>
        </p:nvSpPr>
        <p:spPr>
          <a:xfrm>
            <a:off x="827152" y="642254"/>
            <a:ext cx="480044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Физический анализ событий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E782ED-5164-FFC6-7CF0-BF1E73A47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86" y="1861223"/>
            <a:ext cx="1960007" cy="19336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D09EA97-95B2-C3E3-9255-7EB2F80CAF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198" y="1861223"/>
            <a:ext cx="738298" cy="1933638"/>
          </a:xfrm>
          <a:prstGeom prst="rect">
            <a:avLst/>
          </a:prstGeom>
        </p:spPr>
      </p:pic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ACF9FEA6-27A2-77A7-3677-C533C4DBA84C}"/>
              </a:ext>
            </a:extLst>
          </p:cNvPr>
          <p:cNvCxnSpPr>
            <a:cxnSpLocks/>
          </p:cNvCxnSpPr>
          <p:nvPr/>
        </p:nvCxnSpPr>
        <p:spPr>
          <a:xfrm>
            <a:off x="2205468" y="2727286"/>
            <a:ext cx="585730" cy="0"/>
          </a:xfrm>
          <a:prstGeom prst="straightConnector1">
            <a:avLst/>
          </a:prstGeom>
          <a:noFill/>
          <a:ln w="34925" cap="flat" cmpd="sng" algn="ctr">
            <a:solidFill>
              <a:srgbClr val="367F9E"/>
            </a:solidFill>
            <a:prstDash val="solid"/>
            <a:miter lim="800000"/>
            <a:headEnd type="none" w="med" len="lg"/>
            <a:tailEnd type="triangle" w="med" len="lg"/>
          </a:ln>
          <a:effectLst>
            <a:outerShdw blurRad="50800" dist="50800" dir="5400000" algn="ctr" rotWithShape="0">
              <a:srgbClr val="000000">
                <a:alpha val="30000"/>
              </a:srgbClr>
            </a:outerShdw>
          </a:effectLst>
        </p:spPr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F8658D60-04E0-A4A3-0FA7-8DF1EA8AAAB2}"/>
              </a:ext>
            </a:extLst>
          </p:cNvPr>
          <p:cNvCxnSpPr>
            <a:cxnSpLocks/>
          </p:cNvCxnSpPr>
          <p:nvPr/>
        </p:nvCxnSpPr>
        <p:spPr>
          <a:xfrm>
            <a:off x="3529496" y="2727286"/>
            <a:ext cx="595617" cy="0"/>
          </a:xfrm>
          <a:prstGeom prst="straightConnector1">
            <a:avLst/>
          </a:prstGeom>
          <a:noFill/>
          <a:ln w="34925" cap="flat" cmpd="sng" algn="ctr">
            <a:solidFill>
              <a:srgbClr val="367F9E"/>
            </a:solidFill>
            <a:prstDash val="solid"/>
            <a:miter lim="800000"/>
            <a:headEnd type="none" w="med" len="lg"/>
            <a:tailEnd type="triangle" w="med" len="lg"/>
          </a:ln>
          <a:effectLst>
            <a:outerShdw blurRad="50800" dist="50800" dir="5400000" algn="ctr" rotWithShape="0">
              <a:srgbClr val="000000">
                <a:alpha val="30000"/>
              </a:srgbClr>
            </a:outerShdw>
          </a:effectLst>
        </p:spPr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23CFB3D-9108-A651-0AF6-2C61002337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991" y="4277681"/>
            <a:ext cx="1628244" cy="180916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43A0668-2D6A-056E-E3AD-EBB146348C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67" y="4519358"/>
            <a:ext cx="1973418" cy="1466729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9DE674DF-F41A-DBFF-6FED-07D483F26BD6}"/>
              </a:ext>
            </a:extLst>
          </p:cNvPr>
          <p:cNvGrpSpPr/>
          <p:nvPr/>
        </p:nvGrpSpPr>
        <p:grpSpPr>
          <a:xfrm>
            <a:off x="2458752" y="4320464"/>
            <a:ext cx="1004435" cy="1732976"/>
            <a:chOff x="2073444" y="4185084"/>
            <a:chExt cx="1004435" cy="1732976"/>
          </a:xfrm>
        </p:grpSpPr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05856FB3-B455-7B4E-9E19-FD46847ED722}"/>
                </a:ext>
              </a:extLst>
            </p:cNvPr>
            <p:cNvGrpSpPr/>
            <p:nvPr/>
          </p:nvGrpSpPr>
          <p:grpSpPr>
            <a:xfrm>
              <a:off x="2117844" y="4185084"/>
              <a:ext cx="738298" cy="703174"/>
              <a:chOff x="1594536" y="4479104"/>
              <a:chExt cx="1542149" cy="1542149"/>
            </a:xfrm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31FDCD3A-EDE0-46B8-F726-401D0F6EDA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4536" y="4479104"/>
                <a:ext cx="1542149" cy="1542149"/>
              </a:xfrm>
              <a:prstGeom prst="rect">
                <a:avLst/>
              </a:prstGeom>
            </p:spPr>
          </p:pic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7428806A-6FE5-CE0A-69EC-5CF8AC2C5B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5584" y="4872220"/>
                <a:ext cx="826167" cy="974513"/>
              </a:xfrm>
              <a:prstGeom prst="rect">
                <a:avLst/>
              </a:prstGeom>
            </p:spPr>
          </p:pic>
        </p:grp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87FC71F5-604F-C309-5C48-760D10608AED}"/>
                </a:ext>
              </a:extLst>
            </p:cNvPr>
            <p:cNvGrpSpPr/>
            <p:nvPr/>
          </p:nvGrpSpPr>
          <p:grpSpPr>
            <a:xfrm>
              <a:off x="2339581" y="4486150"/>
              <a:ext cx="738298" cy="703174"/>
              <a:chOff x="1594536" y="4479104"/>
              <a:chExt cx="1542149" cy="1542149"/>
            </a:xfrm>
          </p:grpSpPr>
          <p:pic>
            <p:nvPicPr>
              <p:cNvPr id="36" name="Рисунок 35">
                <a:extLst>
                  <a:ext uri="{FF2B5EF4-FFF2-40B4-BE49-F238E27FC236}">
                    <a16:creationId xmlns:a16="http://schemas.microsoft.com/office/drawing/2014/main" id="{1EB99101-BBD8-B724-0D8C-7FA6A282A4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4536" y="4479104"/>
                <a:ext cx="1542149" cy="1542149"/>
              </a:xfrm>
              <a:prstGeom prst="rect">
                <a:avLst/>
              </a:prstGeom>
            </p:spPr>
          </p:pic>
          <p:pic>
            <p:nvPicPr>
              <p:cNvPr id="37" name="Рисунок 36">
                <a:extLst>
                  <a:ext uri="{FF2B5EF4-FFF2-40B4-BE49-F238E27FC236}">
                    <a16:creationId xmlns:a16="http://schemas.microsoft.com/office/drawing/2014/main" id="{CFB6CA4F-3DF9-FD07-2129-15C8EEB5D2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5584" y="4872220"/>
                <a:ext cx="826167" cy="974513"/>
              </a:xfrm>
              <a:prstGeom prst="rect">
                <a:avLst/>
              </a:prstGeom>
            </p:spPr>
          </p:pic>
        </p:grp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0BB74834-3678-2FF1-D0E8-7167FDDC888D}"/>
                </a:ext>
              </a:extLst>
            </p:cNvPr>
            <p:cNvGrpSpPr/>
            <p:nvPr/>
          </p:nvGrpSpPr>
          <p:grpSpPr>
            <a:xfrm>
              <a:off x="2073444" y="4715920"/>
              <a:ext cx="738298" cy="703174"/>
              <a:chOff x="1594536" y="4479104"/>
              <a:chExt cx="1542149" cy="1542149"/>
            </a:xfrm>
          </p:grpSpPr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16D027EB-9B81-CC16-233D-4E5F952224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4536" y="4479104"/>
                <a:ext cx="1542149" cy="1542149"/>
              </a:xfrm>
              <a:prstGeom prst="rect">
                <a:avLst/>
              </a:prstGeom>
            </p:spPr>
          </p:pic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4B933D02-789F-682B-F83A-7462AEBD8D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5584" y="4872220"/>
                <a:ext cx="826167" cy="974513"/>
              </a:xfrm>
              <a:prstGeom prst="rect">
                <a:avLst/>
              </a:prstGeom>
            </p:spPr>
          </p:pic>
        </p:grp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99DCF12B-0E7F-4B1D-FAA7-AE894EBA5862}"/>
                </a:ext>
              </a:extLst>
            </p:cNvPr>
            <p:cNvGrpSpPr/>
            <p:nvPr/>
          </p:nvGrpSpPr>
          <p:grpSpPr>
            <a:xfrm>
              <a:off x="2320893" y="4956061"/>
              <a:ext cx="738298" cy="703174"/>
              <a:chOff x="1594536" y="4479104"/>
              <a:chExt cx="1542149" cy="1542149"/>
            </a:xfrm>
          </p:grpSpPr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7449A8F9-4984-4901-190A-D17E683666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4536" y="4479104"/>
                <a:ext cx="1542149" cy="1542149"/>
              </a:xfrm>
              <a:prstGeom prst="rect">
                <a:avLst/>
              </a:prstGeom>
            </p:spPr>
          </p:pic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5D50C532-AF55-276C-BF1F-AC29CEFC70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5584" y="4872220"/>
                <a:ext cx="826167" cy="974513"/>
              </a:xfrm>
              <a:prstGeom prst="rect">
                <a:avLst/>
              </a:prstGeom>
            </p:spPr>
          </p:pic>
        </p:grpSp>
        <p:grpSp>
          <p:nvGrpSpPr>
            <p:cNvPr id="46" name="Группа 45">
              <a:extLst>
                <a:ext uri="{FF2B5EF4-FFF2-40B4-BE49-F238E27FC236}">
                  <a16:creationId xmlns:a16="http://schemas.microsoft.com/office/drawing/2014/main" id="{35871152-2382-60E9-4EFA-16B1DBB61DA2}"/>
                </a:ext>
              </a:extLst>
            </p:cNvPr>
            <p:cNvGrpSpPr/>
            <p:nvPr/>
          </p:nvGrpSpPr>
          <p:grpSpPr>
            <a:xfrm>
              <a:off x="2084164" y="5214886"/>
              <a:ext cx="738298" cy="703174"/>
              <a:chOff x="1594536" y="4479104"/>
              <a:chExt cx="1542149" cy="1542149"/>
            </a:xfrm>
          </p:grpSpPr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CE5B0D3E-4E57-13EE-AE55-14AD19FA2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4536" y="4479104"/>
                <a:ext cx="1542149" cy="1542149"/>
              </a:xfrm>
              <a:prstGeom prst="rect">
                <a:avLst/>
              </a:prstGeom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17F4F6DE-4A54-9679-0CDD-E8F3699B64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5584" y="4872220"/>
                <a:ext cx="826167" cy="974513"/>
              </a:xfrm>
              <a:prstGeom prst="rect">
                <a:avLst/>
              </a:prstGeom>
            </p:spPr>
          </p:pic>
        </p:grpSp>
      </p:grp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76E90164-1793-F3E5-C495-31BF9EEC6A76}"/>
              </a:ext>
            </a:extLst>
          </p:cNvPr>
          <p:cNvCxnSpPr>
            <a:cxnSpLocks/>
          </p:cNvCxnSpPr>
          <p:nvPr/>
        </p:nvCxnSpPr>
        <p:spPr>
          <a:xfrm>
            <a:off x="4496248" y="3574861"/>
            <a:ext cx="0" cy="704852"/>
          </a:xfrm>
          <a:prstGeom prst="straightConnector1">
            <a:avLst/>
          </a:prstGeom>
          <a:noFill/>
          <a:ln w="34925" cap="flat" cmpd="sng" algn="ctr">
            <a:solidFill>
              <a:srgbClr val="367F9E"/>
            </a:solidFill>
            <a:prstDash val="solid"/>
            <a:miter lim="800000"/>
            <a:headEnd type="none" w="med" len="lg"/>
            <a:tailEnd type="triangle" w="med" len="lg"/>
          </a:ln>
          <a:effectLst>
            <a:outerShdw blurRad="50800" dist="50800" dir="5400000" algn="ctr" rotWithShape="0">
              <a:srgbClr val="000000">
                <a:alpha val="30000"/>
              </a:srgbClr>
            </a:outerShdw>
          </a:effectLst>
        </p:spPr>
      </p:cxnSp>
      <p:cxnSp>
        <p:nvCxnSpPr>
          <p:cNvPr id="56" name="Прямая со стрелкой 55">
            <a:extLst>
              <a:ext uri="{FF2B5EF4-FFF2-40B4-BE49-F238E27FC236}">
                <a16:creationId xmlns:a16="http://schemas.microsoft.com/office/drawing/2014/main" id="{C84E865A-F0F3-FE05-387F-F9E0C9E8FBEC}"/>
              </a:ext>
            </a:extLst>
          </p:cNvPr>
          <p:cNvCxnSpPr>
            <a:cxnSpLocks/>
          </p:cNvCxnSpPr>
          <p:nvPr/>
        </p:nvCxnSpPr>
        <p:spPr>
          <a:xfrm flipH="1">
            <a:off x="3296450" y="5182261"/>
            <a:ext cx="403688" cy="0"/>
          </a:xfrm>
          <a:prstGeom prst="straightConnector1">
            <a:avLst/>
          </a:prstGeom>
          <a:noFill/>
          <a:ln w="34925" cap="flat" cmpd="sng" algn="ctr">
            <a:solidFill>
              <a:srgbClr val="367F9E"/>
            </a:solidFill>
            <a:prstDash val="solid"/>
            <a:miter lim="800000"/>
            <a:headEnd type="none" w="med" len="lg"/>
            <a:tailEnd type="triangle" w="med" len="lg"/>
          </a:ln>
          <a:effectLst>
            <a:outerShdw blurRad="50800" dist="50800" dir="5400000" algn="ctr" rotWithShape="0">
              <a:srgbClr val="000000">
                <a:alpha val="30000"/>
              </a:srgbClr>
            </a:outerShdw>
          </a:effectLst>
        </p:spPr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AC6165DF-F331-CF87-7A77-23DD9321463F}"/>
              </a:ext>
            </a:extLst>
          </p:cNvPr>
          <p:cNvCxnSpPr>
            <a:cxnSpLocks/>
          </p:cNvCxnSpPr>
          <p:nvPr/>
        </p:nvCxnSpPr>
        <p:spPr>
          <a:xfrm>
            <a:off x="2177968" y="5189137"/>
            <a:ext cx="475322" cy="0"/>
          </a:xfrm>
          <a:prstGeom prst="straightConnector1">
            <a:avLst/>
          </a:prstGeom>
          <a:noFill/>
          <a:ln w="34925" cap="flat" cmpd="sng" algn="ctr">
            <a:solidFill>
              <a:srgbClr val="367F9E"/>
            </a:solidFill>
            <a:prstDash val="solid"/>
            <a:miter lim="800000"/>
            <a:headEnd type="none" w="med" len="lg"/>
            <a:tailEnd type="triangle" w="med" len="lg"/>
          </a:ln>
          <a:effectLst>
            <a:outerShdw blurRad="50800" dist="50800" dir="5400000" algn="ctr" rotWithShape="0">
              <a:srgbClr val="000000">
                <a:alpha val="30000"/>
              </a:srgbClr>
            </a:outerShdw>
          </a:effectLst>
        </p:spPr>
      </p:cxnSp>
      <p:pic>
        <p:nvPicPr>
          <p:cNvPr id="63" name="Picture 2">
            <a:extLst>
              <a:ext uri="{FF2B5EF4-FFF2-40B4-BE49-F238E27FC236}">
                <a16:creationId xmlns:a16="http://schemas.microsoft.com/office/drawing/2014/main" id="{9D4B5236-F255-5188-812D-2776CD09B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944" y="4024631"/>
            <a:ext cx="1057102" cy="30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4143BB9-ED88-DF1F-E447-DE87BEF3DB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149" y="1861223"/>
            <a:ext cx="1001976" cy="1933638"/>
          </a:xfrm>
          <a:prstGeom prst="rect">
            <a:avLst/>
          </a:prstGeom>
        </p:spPr>
      </p:pic>
      <p:sp>
        <p:nvSpPr>
          <p:cNvPr id="132" name="Прямоугольник 131">
            <a:extLst>
              <a:ext uri="{FF2B5EF4-FFF2-40B4-BE49-F238E27FC236}">
                <a16:creationId xmlns:a16="http://schemas.microsoft.com/office/drawing/2014/main" id="{A83CAE1B-0901-B529-8E3F-99D63C8CC502}"/>
              </a:ext>
            </a:extLst>
          </p:cNvPr>
          <p:cNvSpPr/>
          <p:nvPr/>
        </p:nvSpPr>
        <p:spPr>
          <a:xfrm>
            <a:off x="1267824" y="6139634"/>
            <a:ext cx="3264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ru-RU" altLang="ru-RU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сеанс</a:t>
            </a:r>
            <a:r>
              <a:rPr lang="en-US" altLang="ru-RU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 (12.12.2022 – 02.02.2023)</a:t>
            </a:r>
            <a:endParaRPr lang="ru-RU" altLang="ru-RU" sz="16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/>
            <a:r>
              <a:rPr lang="en-US" alt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26</a:t>
            </a:r>
            <a:r>
              <a:rPr lang="ru-RU" alt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000 файлов по 25</a:t>
            </a:r>
            <a:r>
              <a:rPr lang="en-US" alt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000 </a:t>
            </a:r>
            <a:r>
              <a:rPr lang="ru-RU" alt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событий</a:t>
            </a:r>
            <a:endParaRPr lang="en-US" alt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3" name="Объект 2">
            <a:extLst>
              <a:ext uri="{FF2B5EF4-FFF2-40B4-BE49-F238E27FC236}">
                <a16:creationId xmlns:a16="http://schemas.microsoft.com/office/drawing/2014/main" id="{7B7F3B1E-24CE-4C7F-B69B-6E29D6C70F88}"/>
              </a:ext>
            </a:extLst>
          </p:cNvPr>
          <p:cNvSpPr txBox="1">
            <a:spLocks/>
          </p:cNvSpPr>
          <p:nvPr/>
        </p:nvSpPr>
        <p:spPr bwMode="auto">
          <a:xfrm>
            <a:off x="5467800" y="2062960"/>
            <a:ext cx="6753918" cy="4133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 algn="just" eaLnBrk="1" hangingPunct="1">
              <a:lnSpc>
                <a:spcPct val="114000"/>
              </a:lnSpc>
              <a:spcBef>
                <a:spcPts val="600"/>
              </a:spcBef>
              <a:spcAft>
                <a:spcPts val="300"/>
              </a:spcAft>
              <a:buClr>
                <a:srgbClr val="000090"/>
              </a:buClr>
              <a:buBlip>
                <a:blip r:embed="rId11"/>
              </a:buBlip>
              <a:defRPr/>
            </a:pPr>
            <a:r>
              <a:rPr lang="ru-RU" sz="2000" kern="0" dirty="0">
                <a:solidFill>
                  <a:srgbClr val="000000"/>
                </a:solidFill>
              </a:rPr>
              <a:t>Отбор событий для физического анализа по:</a:t>
            </a:r>
            <a:endParaRPr lang="en-US" sz="2000" kern="0" dirty="0">
              <a:solidFill>
                <a:srgbClr val="000000"/>
              </a:solidFill>
            </a:endParaRPr>
          </a:p>
          <a:p>
            <a:pPr lvl="0" indent="192088" algn="just" eaLnBrk="1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>
                <a:srgbClr val="000090"/>
              </a:buClr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rgbClr val="000000"/>
                </a:solidFill>
              </a:rPr>
              <a:t>Типу налетающей частицы</a:t>
            </a:r>
          </a:p>
          <a:p>
            <a:pPr lvl="0" indent="192088" algn="just" eaLnBrk="1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>
                <a:srgbClr val="000090"/>
              </a:buClr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rgbClr val="000000"/>
                </a:solidFill>
              </a:rPr>
              <a:t>Типу мишени</a:t>
            </a:r>
          </a:p>
          <a:p>
            <a:pPr lvl="0" indent="192088" algn="just" eaLnBrk="1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>
                <a:srgbClr val="000090"/>
              </a:buClr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rgbClr val="000000"/>
                </a:solidFill>
              </a:rPr>
              <a:t>Энергии пучка</a:t>
            </a:r>
          </a:p>
          <a:p>
            <a:pPr lvl="0" indent="192088" algn="just" eaLnBrk="1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>
                <a:srgbClr val="000090"/>
              </a:buClr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rgbClr val="000000"/>
                </a:solidFill>
              </a:rPr>
              <a:t>Триггеру</a:t>
            </a:r>
          </a:p>
          <a:p>
            <a:pPr lvl="0" indent="192088" algn="just" eaLnBrk="1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>
                <a:srgbClr val="000090"/>
              </a:buClr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rgbClr val="000000"/>
                </a:solidFill>
              </a:rPr>
              <a:t>Числу первичных или всех треков частиц</a:t>
            </a:r>
            <a:endParaRPr lang="en-US" sz="1600" kern="0" dirty="0">
              <a:solidFill>
                <a:srgbClr val="000000"/>
              </a:solidFill>
            </a:endParaRPr>
          </a:p>
          <a:p>
            <a:pPr lvl="0" indent="192088" algn="just" eaLnBrk="1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>
                <a:srgbClr val="000090"/>
              </a:buClr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rgbClr val="000000"/>
                </a:solidFill>
              </a:rPr>
              <a:t>Числу </a:t>
            </a:r>
            <a:r>
              <a:rPr lang="en-US" sz="1600" kern="0" dirty="0">
                <a:solidFill>
                  <a:srgbClr val="000000"/>
                </a:solidFill>
              </a:rPr>
              <a:t>+/- </a:t>
            </a:r>
            <a:r>
              <a:rPr lang="ru-RU" sz="1600" kern="0" dirty="0">
                <a:solidFill>
                  <a:srgbClr val="000000"/>
                </a:solidFill>
              </a:rPr>
              <a:t>заряженных частиц</a:t>
            </a:r>
            <a:endParaRPr lang="en-US" sz="1600" kern="0" dirty="0">
              <a:solidFill>
                <a:srgbClr val="000000"/>
              </a:solidFill>
            </a:endParaRPr>
          </a:p>
          <a:p>
            <a:pPr lvl="0" indent="192088" algn="just" eaLnBrk="1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>
                <a:srgbClr val="000090"/>
              </a:buClr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rgbClr val="000000"/>
                </a:solidFill>
              </a:rPr>
              <a:t>Количеству и типу найденных частиц в событии</a:t>
            </a:r>
            <a:endParaRPr lang="en-US" sz="1600" kern="0" dirty="0">
              <a:solidFill>
                <a:srgbClr val="000000"/>
              </a:solidFill>
            </a:endParaRPr>
          </a:p>
          <a:p>
            <a:pPr lvl="0" indent="192088" algn="just" eaLnBrk="1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>
                <a:srgbClr val="000090"/>
              </a:buClr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rgbClr val="000000"/>
                </a:solidFill>
              </a:rPr>
              <a:t>Числу откликов в выбранном детекторе</a:t>
            </a:r>
            <a:endParaRPr lang="en-US" sz="1600" kern="0" dirty="0">
              <a:solidFill>
                <a:srgbClr val="000000"/>
              </a:solidFill>
            </a:endParaRPr>
          </a:p>
          <a:p>
            <a:pPr lvl="0" indent="192088" algn="just" eaLnBrk="1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>
                <a:srgbClr val="000090"/>
              </a:buClr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rgbClr val="000000"/>
                </a:solidFill>
              </a:rPr>
              <a:t>Полному входному/выходному заряду</a:t>
            </a:r>
            <a:endParaRPr lang="en-US" sz="1600" kern="0" dirty="0">
              <a:solidFill>
                <a:srgbClr val="000000"/>
              </a:solidFill>
            </a:endParaRPr>
          </a:p>
          <a:p>
            <a:pPr lvl="0" indent="192088" algn="just" eaLnBrk="1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>
                <a:srgbClr val="000090"/>
              </a:buClr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rgbClr val="000000"/>
                </a:solidFill>
              </a:rPr>
              <a:t>Версии программного обеспечения</a:t>
            </a:r>
            <a:endParaRPr lang="en-US" sz="1600" kern="0" dirty="0">
              <a:solidFill>
                <a:srgbClr val="000000"/>
              </a:solidFill>
            </a:endParaRPr>
          </a:p>
          <a:p>
            <a:pPr lvl="0" algn="just" eaLnBrk="1" hangingPunct="1">
              <a:lnSpc>
                <a:spcPct val="114000"/>
              </a:lnSpc>
              <a:spcBef>
                <a:spcPts val="600"/>
              </a:spcBef>
              <a:spcAft>
                <a:spcPts val="300"/>
              </a:spcAft>
              <a:buClr>
                <a:srgbClr val="000090"/>
              </a:buClr>
              <a:buBlip>
                <a:blip r:embed="rId11"/>
              </a:buBlip>
              <a:defRPr/>
            </a:pPr>
            <a:r>
              <a:rPr lang="ru-RU" sz="2000" kern="0" dirty="0">
                <a:solidFill>
                  <a:srgbClr val="000000"/>
                </a:solidFill>
              </a:rPr>
              <a:t>Проверка качества Каталога Событий и сбор статистики по полученным событиям</a:t>
            </a:r>
            <a:endParaRPr lang="en-US" sz="2000" kern="0" dirty="0">
              <a:solidFill>
                <a:srgbClr val="00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65537E-3DC6-BEC1-5BEC-95053BDF621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31"/>
          <a:stretch/>
        </p:blipFill>
        <p:spPr>
          <a:xfrm>
            <a:off x="6021141" y="1858836"/>
            <a:ext cx="5388977" cy="424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8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132" grpId="0"/>
      <p:bldP spid="13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矩形 128"/>
          <p:cNvSpPr/>
          <p:nvPr/>
        </p:nvSpPr>
        <p:spPr>
          <a:xfrm flipH="1">
            <a:off x="0" y="13297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19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8" name="直接连接符 27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31" name="直接连接符 30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16"/>
          <p:cNvSpPr txBox="1"/>
          <p:nvPr/>
        </p:nvSpPr>
        <p:spPr>
          <a:xfrm>
            <a:off x="827153" y="642254"/>
            <a:ext cx="40430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Каталог событий </a:t>
            </a:r>
            <a:r>
              <a:rPr lang="en-US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BM@N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915B789-6134-832A-153F-9735CBFF357C}"/>
              </a:ext>
            </a:extLst>
          </p:cNvPr>
          <p:cNvGrpSpPr/>
          <p:nvPr/>
        </p:nvGrpSpPr>
        <p:grpSpPr>
          <a:xfrm>
            <a:off x="141189" y="1704901"/>
            <a:ext cx="8573259" cy="4510845"/>
            <a:chOff x="2144052" y="1609554"/>
            <a:chExt cx="8688308" cy="4510845"/>
          </a:xfrm>
        </p:grpSpPr>
        <p:pic>
          <p:nvPicPr>
            <p:cNvPr id="2" name="Picture 6">
              <a:extLst>
                <a:ext uri="{FF2B5EF4-FFF2-40B4-BE49-F238E27FC236}">
                  <a16:creationId xmlns:a16="http://schemas.microsoft.com/office/drawing/2014/main" id="{EFDDB42E-21D6-FFF0-CE2A-71E39DA8B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44052" y="1609554"/>
              <a:ext cx="8688308" cy="451084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7C767B1-8BF6-7444-FD3B-DDAACE797031}"/>
                </a:ext>
              </a:extLst>
            </p:cNvPr>
            <p:cNvSpPr txBox="1"/>
            <p:nvPr/>
          </p:nvSpPr>
          <p:spPr>
            <a:xfrm rot="16200000">
              <a:off x="2410984" y="3197944"/>
              <a:ext cx="1858550" cy="338550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400" b="1" i="1" dirty="0">
                  <a:solidFill>
                    <a:srgbClr val="44546A"/>
                  </a:solidFill>
                  <a:latin typeface="Calibri"/>
                </a:rPr>
                <a:t>метаданные ранов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4E2A886-A72C-4BCC-D0C5-150F3D8DDC67}"/>
                </a:ext>
              </a:extLst>
            </p:cNvPr>
            <p:cNvSpPr txBox="1"/>
            <p:nvPr/>
          </p:nvSpPr>
          <p:spPr>
            <a:xfrm rot="16200000">
              <a:off x="2664406" y="4191004"/>
              <a:ext cx="1978795" cy="338550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i="1" dirty="0">
                  <a:solidFill>
                    <a:srgbClr val="70AD47">
                      <a:lumMod val="75000"/>
                    </a:srgbClr>
                  </a:solidFill>
                  <a:latin typeface="Calibri"/>
                </a:rPr>
                <a:t>configured parameters</a:t>
              </a:r>
              <a:endParaRPr lang="ru-RU" sz="1400" b="1" i="1" dirty="0">
                <a:solidFill>
                  <a:srgbClr val="70AD47">
                    <a:lumMod val="75000"/>
                  </a:srgbClr>
                </a:solidFill>
                <a:latin typeface="Calibri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D58DA-F2DD-98D1-5C3D-E4EE17E1D11B}"/>
                </a:ext>
              </a:extLst>
            </p:cNvPr>
            <p:cNvSpPr txBox="1"/>
            <p:nvPr/>
          </p:nvSpPr>
          <p:spPr>
            <a:xfrm rot="16200000">
              <a:off x="2862345" y="2510047"/>
              <a:ext cx="1549479" cy="338550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i="1" dirty="0">
                  <a:solidFill>
                    <a:srgbClr val="A5A5A5">
                      <a:lumMod val="75000"/>
                    </a:srgbClr>
                  </a:solidFill>
                  <a:latin typeface="Calibri"/>
                </a:rPr>
                <a:t>base parameters</a:t>
              </a:r>
              <a:endParaRPr lang="ru-RU" sz="1400" b="1" i="1" dirty="0">
                <a:solidFill>
                  <a:srgbClr val="A5A5A5">
                    <a:lumMod val="75000"/>
                  </a:srgbClr>
                </a:solidFill>
                <a:latin typeface="Calibri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2860589-8E49-4B47-22B8-2A8F16A430D6}"/>
                </a:ext>
              </a:extLst>
            </p:cNvPr>
            <p:cNvSpPr txBox="1"/>
            <p:nvPr/>
          </p:nvSpPr>
          <p:spPr>
            <a:xfrm rot="16200000">
              <a:off x="2570765" y="4927275"/>
              <a:ext cx="1530699" cy="338550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400" b="1" i="1" dirty="0">
                  <a:solidFill>
                    <a:srgbClr val="ED7D31">
                      <a:lumMod val="75000"/>
                    </a:srgbClr>
                  </a:solidFill>
                  <a:latin typeface="Calibri"/>
                </a:rPr>
                <a:t>границы</a:t>
              </a:r>
              <a:r>
                <a:rPr lang="en-US" sz="1400" b="1" i="1" dirty="0">
                  <a:solidFill>
                    <a:srgbClr val="ED7D31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ru-RU" sz="1400" b="1" i="1" dirty="0">
                  <a:solidFill>
                    <a:srgbClr val="ED7D31">
                      <a:lumMod val="75000"/>
                    </a:srgbClr>
                  </a:solidFill>
                  <a:latin typeface="Calibri"/>
                </a:rPr>
                <a:t>и сдвиг</a:t>
              </a: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822B981A-0AC0-B851-60FC-049399947350}"/>
                </a:ext>
              </a:extLst>
            </p:cNvPr>
            <p:cNvSpPr/>
            <p:nvPr/>
          </p:nvSpPr>
          <p:spPr>
            <a:xfrm>
              <a:off x="5336078" y="5257145"/>
              <a:ext cx="486054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hangingPunct="0">
                <a:spcAft>
                  <a:spcPts val="0"/>
                </a:spcAft>
              </a:pPr>
              <a:r>
                <a:rPr lang="ru-RU" sz="1600" i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метаданные события пишутся только в случае, если найдена вершина столкновения</a:t>
              </a:r>
              <a:endParaRPr lang="en-US" sz="1600" i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8" name="Прямая со стрелкой 7">
              <a:extLst>
                <a:ext uri="{FF2B5EF4-FFF2-40B4-BE49-F238E27FC236}">
                  <a16:creationId xmlns:a16="http://schemas.microsoft.com/office/drawing/2014/main" id="{8A779D98-C586-8D05-6E32-FA1F88BD20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9976" y="3429936"/>
              <a:ext cx="386384" cy="67427"/>
            </a:xfrm>
            <a:prstGeom prst="straightConnector1">
              <a:avLst/>
            </a:prstGeom>
            <a:ln>
              <a:solidFill>
                <a:srgbClr val="44546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id="{7D850367-B1EA-0E49-C026-AB78089020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9976" y="5241925"/>
              <a:ext cx="405208" cy="192689"/>
            </a:xfrm>
            <a:prstGeom prst="straightConnector1">
              <a:avLst/>
            </a:prstGeom>
            <a:ln>
              <a:solidFill>
                <a:srgbClr val="C55A1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31FFDD98-2390-436F-86A4-9854B27F97FB}"/>
                </a:ext>
              </a:extLst>
            </p:cNvPr>
            <p:cNvSpPr/>
            <p:nvPr/>
          </p:nvSpPr>
          <p:spPr>
            <a:xfrm>
              <a:off x="3467809" y="5474975"/>
              <a:ext cx="138441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hangingPunct="0">
                <a:spcAft>
                  <a:spcPts val="0"/>
                </a:spcAft>
              </a:pPr>
              <a:r>
                <a:rPr lang="ru-RU" sz="1200" dirty="0">
                  <a:solidFill>
                    <a:srgbClr val="2862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отбор</a:t>
              </a:r>
              <a:endParaRPr lang="en-US" sz="1200" dirty="0">
                <a:solidFill>
                  <a:srgbClr val="2862FF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Двойные круглые скобки 10">
              <a:extLst>
                <a:ext uri="{FF2B5EF4-FFF2-40B4-BE49-F238E27FC236}">
                  <a16:creationId xmlns:a16="http://schemas.microsoft.com/office/drawing/2014/main" id="{96CAD7E6-1150-6CA3-EA23-46C7BDE73150}"/>
                </a:ext>
              </a:extLst>
            </p:cNvPr>
            <p:cNvSpPr/>
            <p:nvPr/>
          </p:nvSpPr>
          <p:spPr>
            <a:xfrm>
              <a:off x="4936686" y="1943935"/>
              <a:ext cx="1885269" cy="2851341"/>
            </a:xfrm>
            <a:prstGeom prst="bracketPair">
              <a:avLst/>
            </a:prstGeom>
            <a:ln w="19050">
              <a:solidFill>
                <a:srgbClr val="006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72FB96FD-8E0B-AEDC-07B1-1B08C17C9E84}"/>
                </a:ext>
              </a:extLst>
            </p:cNvPr>
            <p:cNvSpPr/>
            <p:nvPr/>
          </p:nvSpPr>
          <p:spPr>
            <a:xfrm>
              <a:off x="5009799" y="4754332"/>
              <a:ext cx="383217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hangingPunct="0">
                <a:spcAft>
                  <a:spcPts val="0"/>
                </a:spcAft>
              </a:pPr>
              <a:r>
                <a:rPr lang="ru-RU" sz="1200" dirty="0">
                  <a:solidFill>
                    <a:srgbClr val="0068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указатель на событие = </a:t>
              </a:r>
              <a:r>
                <a:rPr lang="en-US" sz="1200" dirty="0">
                  <a:solidFill>
                    <a:srgbClr val="0068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GUID </a:t>
              </a:r>
              <a:r>
                <a:rPr lang="ru-RU" sz="1200" dirty="0">
                  <a:solidFill>
                    <a:srgbClr val="0068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файла + номер события</a:t>
              </a:r>
              <a:endParaRPr lang="en-US" sz="1200" dirty="0">
                <a:solidFill>
                  <a:srgbClr val="0068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C11117FE-4067-EC06-283A-94940A5061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71684" y="5632372"/>
              <a:ext cx="848016" cy="188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A035306-AED0-EDDB-4FD2-5CAC3714B75F}"/>
              </a:ext>
            </a:extLst>
          </p:cNvPr>
          <p:cNvSpPr/>
          <p:nvPr/>
        </p:nvSpPr>
        <p:spPr>
          <a:xfrm>
            <a:off x="8777532" y="1679368"/>
            <a:ext cx="327327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hangingPunct="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номер сеанса и рана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 hangingPunct="0">
              <a:buFont typeface="Symbol" panose="05050102010706020507" pitchFamily="18" charset="2"/>
              <a:buChar char="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версия ПО обработки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указатель на файл</a:t>
            </a: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(GUID/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путь</a:t>
            </a: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342900" lvl="0" indent="-342900" algn="just" hangingPunct="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номер события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 hangingPunct="0">
              <a:spcAft>
                <a:spcPts val="0"/>
              </a:spcAft>
            </a:pP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время события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найдена ли вершина столкновения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число первичных треков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число реконструированных треков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число первичных положительно  (отрицательно) заряженных частиц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тип найденных первичных и вторичных частиц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число хитов по всем детекторам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полный входной (выходной) заряд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9497BB30-9DF4-9A58-1082-276D2F418115}"/>
              </a:ext>
            </a:extLst>
          </p:cNvPr>
          <p:cNvSpPr txBox="1">
            <a:spLocks/>
          </p:cNvSpPr>
          <p:nvPr/>
        </p:nvSpPr>
        <p:spPr bwMode="auto">
          <a:xfrm>
            <a:off x="39517" y="6254852"/>
            <a:ext cx="8728724" cy="592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 algn="ctr" eaLnBrk="1" hangingPunct="1">
              <a:lnSpc>
                <a:spcPct val="114000"/>
              </a:lnSpc>
              <a:spcBef>
                <a:spcPts val="600"/>
              </a:spcBef>
              <a:spcAft>
                <a:spcPts val="300"/>
              </a:spcAft>
              <a:buClr>
                <a:srgbClr val="000090"/>
              </a:buClr>
              <a:buNone/>
              <a:defRPr/>
            </a:pPr>
            <a:r>
              <a:rPr lang="ru-RU" sz="1400" kern="0" dirty="0">
                <a:solidFill>
                  <a:srgbClr val="000000"/>
                </a:solidFill>
              </a:rPr>
              <a:t>Быстрый поиск и отбор по критериям набора событий, необходимых для физического анализа, для ускорения обработки и снижения нагрузки на вычислительную инфраструктуру</a:t>
            </a:r>
            <a:endParaRPr lang="en-US" sz="1400" kern="0" dirty="0">
              <a:solidFill>
                <a:srgbClr val="000000"/>
              </a:solidFill>
            </a:endParaRPr>
          </a:p>
        </p:txBody>
      </p:sp>
      <p:sp>
        <p:nvSpPr>
          <p:cNvPr id="17" name="文本框 27">
            <a:extLst>
              <a:ext uri="{FF2B5EF4-FFF2-40B4-BE49-F238E27FC236}">
                <a16:creationId xmlns:a16="http://schemas.microsoft.com/office/drawing/2014/main" id="{BC7DA828-ECB0-AF83-9960-5BAA6E64E068}"/>
              </a:ext>
            </a:extLst>
          </p:cNvPr>
          <p:cNvSpPr txBox="1"/>
          <p:nvPr/>
        </p:nvSpPr>
        <p:spPr>
          <a:xfrm>
            <a:off x="2788103" y="1205092"/>
            <a:ext cx="8390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sz="2000" b="1" spc="300" dirty="0">
                <a:solidFill>
                  <a:srgbClr val="004A7B"/>
                </a:solidFill>
                <a:latin typeface="+mj-lt"/>
                <a:ea typeface="方正正中黑简体" panose="02000000000000000000" pitchFamily="2" charset="-122"/>
              </a:rPr>
              <a:t>Система метаданных физических событий</a:t>
            </a:r>
            <a:r>
              <a:rPr lang="en-US" altLang="zh-CN" sz="2000" b="1" spc="300" dirty="0">
                <a:solidFill>
                  <a:srgbClr val="004A7B"/>
                </a:solidFill>
                <a:latin typeface="+mj-lt"/>
                <a:ea typeface="方正正中黑简体" panose="02000000000000000000" pitchFamily="2" charset="-122"/>
              </a:rPr>
              <a:t> (EMS)</a:t>
            </a:r>
            <a:endParaRPr lang="zh-CN" altLang="en-US" sz="2000" b="1" spc="300" baseline="30000" dirty="0">
              <a:solidFill>
                <a:srgbClr val="004A7B"/>
              </a:solidFill>
              <a:latin typeface="+mj-lt"/>
              <a:ea typeface="方正正中黑简体" panose="02000000000000000000" pitchFamily="2" charset="-122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85538F3-DFD8-BEEC-FB2F-BB30CB44AE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567" y="5351038"/>
            <a:ext cx="1507041" cy="113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3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6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15" grpId="0"/>
      <p:bldP spid="1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矩形 128"/>
          <p:cNvSpPr/>
          <p:nvPr/>
        </p:nvSpPr>
        <p:spPr>
          <a:xfrm flipH="1">
            <a:off x="0" y="-6875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19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8" name="直接连接符 27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31" name="直接连接符 30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16"/>
          <p:cNvSpPr txBox="1"/>
          <p:nvPr/>
        </p:nvSpPr>
        <p:spPr>
          <a:xfrm>
            <a:off x="827152" y="642254"/>
            <a:ext cx="339000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Масштаб бедствий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CCD5AC-8250-44F5-B432-9A83D09EB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9443" y="1560293"/>
            <a:ext cx="6998841" cy="516374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0E1FB99-7294-B93E-B73A-D006EDA461BE}"/>
              </a:ext>
            </a:extLst>
          </p:cNvPr>
          <p:cNvSpPr/>
          <p:nvPr/>
        </p:nvSpPr>
        <p:spPr>
          <a:xfrm>
            <a:off x="9125708" y="1755430"/>
            <a:ext cx="2613894" cy="2315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indent="-171450" algn="ctr" defTabSz="685800" fontAlgn="auto">
              <a:lnSpc>
                <a:spcPct val="114000"/>
              </a:lnSpc>
              <a:spcBef>
                <a:spcPts val="375"/>
              </a:spcBef>
              <a:spcAft>
                <a:spcPts val="0"/>
              </a:spcAft>
            </a:pPr>
            <a:r>
              <a:rPr lang="ru-RU" sz="16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Веб интерфейс</a:t>
            </a:r>
            <a:endParaRPr lang="en-GB" sz="16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1450" lvl="1" indent="-171450" algn="ctr" defTabSz="6858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просмотра и поиска метаданных событий, хранимых в Каталоге событий, а также получения самих событий по заданным пользователем критериям</a:t>
            </a:r>
            <a:endParaRPr lang="en-US" sz="16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D1BEDE9-B9B9-90A0-18F9-2E5DB46070F8}"/>
              </a:ext>
            </a:extLst>
          </p:cNvPr>
          <p:cNvSpPr/>
          <p:nvPr/>
        </p:nvSpPr>
        <p:spPr>
          <a:xfrm>
            <a:off x="9095072" y="4111044"/>
            <a:ext cx="2780863" cy="2596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indent="-171450" algn="ctr" defTabSz="685800" fontAlgn="auto">
              <a:lnSpc>
                <a:spcPct val="114000"/>
              </a:lnSpc>
              <a:spcBef>
                <a:spcPts val="375"/>
              </a:spcBef>
              <a:spcAft>
                <a:spcPts val="0"/>
              </a:spcAft>
            </a:pPr>
            <a:r>
              <a:rPr lang="ru-RU" sz="16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Прикладной программный интерфейс (</a:t>
            </a:r>
            <a:r>
              <a:rPr lang="en-US" sz="16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REST API</a:t>
            </a:r>
            <a:r>
              <a:rPr lang="ru-RU" sz="16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endParaRPr lang="en-GB" sz="16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1450" lvl="1" indent="-171450" algn="ctr" defTabSz="6858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записи новых метаданных в Каталог событий во время обработки и запроса нужных событий, отобранных по критериям для физического анализа</a:t>
            </a:r>
            <a:endParaRPr lang="en-US" sz="16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5" name="文本框 27">
            <a:extLst>
              <a:ext uri="{FF2B5EF4-FFF2-40B4-BE49-F238E27FC236}">
                <a16:creationId xmlns:a16="http://schemas.microsoft.com/office/drawing/2014/main" id="{D3DB019D-730A-E48B-B1E1-16BAF0099333}"/>
              </a:ext>
            </a:extLst>
          </p:cNvPr>
          <p:cNvSpPr txBox="1"/>
          <p:nvPr/>
        </p:nvSpPr>
        <p:spPr>
          <a:xfrm>
            <a:off x="827152" y="5825122"/>
            <a:ext cx="3472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1600" b="1" spc="300" dirty="0">
                <a:solidFill>
                  <a:srgbClr val="004A7B"/>
                </a:solidFill>
                <a:latin typeface="+mj-lt"/>
                <a:ea typeface="方正正中黑简体" panose="02000000000000000000" pitchFamily="2" charset="-122"/>
              </a:rPr>
              <a:t>архитектура системы метаданных физических событий</a:t>
            </a:r>
            <a:endParaRPr lang="zh-CN" altLang="en-US" sz="1600" b="1" spc="300" baseline="30000" dirty="0">
              <a:solidFill>
                <a:srgbClr val="004A7B"/>
              </a:solidFill>
              <a:latin typeface="+mj-lt"/>
              <a:ea typeface="方正正中黑简体" panose="02000000000000000000" pitchFamily="2" charset="-12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BCC463-D950-D307-D0FF-A4389C6D64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254" y="133964"/>
            <a:ext cx="2146057" cy="163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4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3" grpId="0"/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矩形 128"/>
          <p:cNvSpPr/>
          <p:nvPr/>
        </p:nvSpPr>
        <p:spPr>
          <a:xfrm flipH="1">
            <a:off x="0" y="-6875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19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8" name="直接连接符 27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31" name="直接连接符 30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16"/>
          <p:cNvSpPr txBox="1"/>
          <p:nvPr/>
        </p:nvSpPr>
        <p:spPr>
          <a:xfrm>
            <a:off x="827152" y="642254"/>
            <a:ext cx="39734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Пример сервиса </a:t>
            </a:r>
            <a:r>
              <a:rPr lang="en-US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BM@N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E83E43-DEE3-0F6E-EF86-51408A749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27" y="1397786"/>
            <a:ext cx="3686768" cy="236269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CFD512-800E-0246-BD73-DA2EC944A4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874" y="3796844"/>
            <a:ext cx="3585791" cy="26478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4AFFAD-DFD2-D1A3-50A4-C3316BA2FE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82" r="3574" b="-582"/>
          <a:stretch/>
        </p:blipFill>
        <p:spPr>
          <a:xfrm>
            <a:off x="6379536" y="1420580"/>
            <a:ext cx="5481356" cy="4680519"/>
          </a:xfrm>
          <a:prstGeom prst="rect">
            <a:avLst/>
          </a:prstGeom>
          <a:effectLst>
            <a:outerShdw blurRad="190500" dist="50800" dir="5400000" algn="ctr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DC28648-41DE-AC8E-065C-EF59B7061A37}"/>
              </a:ext>
            </a:extLst>
          </p:cNvPr>
          <p:cNvSpPr/>
          <p:nvPr/>
        </p:nvSpPr>
        <p:spPr>
          <a:xfrm>
            <a:off x="3213801" y="6477831"/>
            <a:ext cx="30832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-RU" sz="1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Deca" panose="020B0604020202020204" charset="-78"/>
                <a:cs typeface="Lexend Deca" panose="020B0604020202020204" charset="-78"/>
                <a:sym typeface="Arial"/>
              </a:rPr>
              <a:t>Инспектор файлов данных </a:t>
            </a:r>
            <a:r>
              <a:rPr lang="en-US" sz="1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end Deca" panose="020B0604020202020204" charset="-78"/>
                <a:cs typeface="Lexend Deca" panose="020B0604020202020204" charset="-78"/>
                <a:sym typeface="Arial"/>
              </a:rPr>
              <a:t>BM@N</a:t>
            </a:r>
            <a:endParaRPr lang="ru-RU" sz="14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Lexend Deca" panose="020B0604020202020204" charset="-78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4D7600-E099-A78E-5892-C1E47FB0FBC5}"/>
              </a:ext>
            </a:extLst>
          </p:cNvPr>
          <p:cNvSpPr txBox="1"/>
          <p:nvPr/>
        </p:nvSpPr>
        <p:spPr>
          <a:xfrm>
            <a:off x="6453516" y="6094759"/>
            <a:ext cx="534515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300" i="1" dirty="0"/>
              <a:t>содержит информацию о проверке целостности файлов и найденных ошибках с описанием деталей</a:t>
            </a:r>
            <a:endParaRPr lang="en-US" sz="1300" i="1" dirty="0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B1108326-9D39-358F-2BCC-934432121A86}"/>
              </a:ext>
            </a:extLst>
          </p:cNvPr>
          <p:cNvSpPr txBox="1">
            <a:spLocks/>
          </p:cNvSpPr>
          <p:nvPr/>
        </p:nvSpPr>
        <p:spPr>
          <a:xfrm>
            <a:off x="0" y="2634178"/>
            <a:ext cx="2836229" cy="27528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  <a:spcAft>
                <a:spcPts val="900"/>
              </a:spcAft>
              <a:buClr>
                <a:srgbClr val="000090"/>
              </a:buClr>
              <a:buFont typeface="Arial" panose="020B0604020202020204" pitchFamily="34" charset="0"/>
              <a:buBlip>
                <a:blip r:embed="rId6"/>
              </a:buBlip>
              <a:defRPr/>
            </a:pPr>
            <a:r>
              <a:rPr lang="en-US" sz="1500" dirty="0">
                <a:latin typeface="HelveticaNeue"/>
              </a:rPr>
              <a:t>1 </a:t>
            </a:r>
            <a:r>
              <a:rPr lang="ru-RU" sz="1500" dirty="0">
                <a:latin typeface="HelveticaNeue"/>
              </a:rPr>
              <a:t>ПБ</a:t>
            </a:r>
            <a:r>
              <a:rPr lang="en-US" sz="1500" dirty="0">
                <a:latin typeface="HelveticaNeue"/>
              </a:rPr>
              <a:t> </a:t>
            </a:r>
            <a:r>
              <a:rPr lang="ru-RU" sz="1500" dirty="0">
                <a:latin typeface="HelveticaNeue"/>
              </a:rPr>
              <a:t>данных </a:t>
            </a:r>
            <a:r>
              <a:rPr lang="en-US" sz="1500" dirty="0">
                <a:latin typeface="HelveticaNeue"/>
              </a:rPr>
              <a:t>BM@N</a:t>
            </a:r>
          </a:p>
          <a:p>
            <a:pPr algn="just">
              <a:spcBef>
                <a:spcPts val="600"/>
              </a:spcBef>
              <a:spcAft>
                <a:spcPts val="900"/>
              </a:spcAft>
              <a:buClr>
                <a:srgbClr val="000090"/>
              </a:buClr>
              <a:buFont typeface="Arial" panose="020B0604020202020204" pitchFamily="34" charset="0"/>
              <a:buBlip>
                <a:blip r:embed="rId6"/>
              </a:buBlip>
              <a:defRPr/>
            </a:pPr>
            <a:r>
              <a:rPr lang="en-US" sz="1500" dirty="0">
                <a:latin typeface="HelveticaNeue"/>
              </a:rPr>
              <a:t>200 </a:t>
            </a:r>
            <a:r>
              <a:rPr lang="ru-RU" sz="1500" dirty="0">
                <a:latin typeface="HelveticaNeue"/>
              </a:rPr>
              <a:t>тысяч файлов данных</a:t>
            </a:r>
          </a:p>
          <a:p>
            <a:pPr algn="just">
              <a:spcBef>
                <a:spcPts val="600"/>
              </a:spcBef>
              <a:spcAft>
                <a:spcPts val="900"/>
              </a:spcAft>
              <a:buClr>
                <a:srgbClr val="000090"/>
              </a:buClr>
              <a:buFont typeface="Arial" panose="020B0604020202020204" pitchFamily="34" charset="0"/>
              <a:buBlip>
                <a:blip r:embed="rId6"/>
              </a:buBlip>
              <a:defRPr/>
            </a:pPr>
            <a:r>
              <a:rPr lang="ru-RU" sz="1500" dirty="0">
                <a:latin typeface="HelveticaNeue"/>
              </a:rPr>
              <a:t>географически-распределенные хранилища данных</a:t>
            </a:r>
          </a:p>
          <a:p>
            <a:pPr algn="just">
              <a:spcBef>
                <a:spcPts val="600"/>
              </a:spcBef>
              <a:spcAft>
                <a:spcPts val="900"/>
              </a:spcAft>
              <a:buClr>
                <a:srgbClr val="000090"/>
              </a:buClr>
              <a:buFont typeface="Arial" panose="020B0604020202020204" pitchFamily="34" charset="0"/>
              <a:buBlip>
                <a:blip r:embed="rId6"/>
              </a:buBlip>
              <a:defRPr/>
            </a:pPr>
            <a:r>
              <a:rPr lang="ru-RU" sz="1500" dirty="0">
                <a:latin typeface="HelveticaNeue"/>
              </a:rPr>
              <a:t>данные разного возраста (до 10 лет)</a:t>
            </a:r>
            <a:endParaRPr lang="en-US" sz="1500" dirty="0">
              <a:latin typeface="HelveticaNeue"/>
            </a:endParaRPr>
          </a:p>
          <a:p>
            <a:pPr algn="just">
              <a:spcBef>
                <a:spcPts val="600"/>
              </a:spcBef>
              <a:spcAft>
                <a:spcPts val="900"/>
              </a:spcAft>
              <a:buClr>
                <a:srgbClr val="000090"/>
              </a:buClr>
              <a:buFont typeface="Arial" panose="020B0604020202020204" pitchFamily="34" charset="0"/>
              <a:buBlip>
                <a:blip r:embed="rId6"/>
              </a:buBlip>
              <a:defRPr/>
            </a:pPr>
            <a:r>
              <a:rPr lang="ru-RU" sz="1500" dirty="0">
                <a:latin typeface="HelveticaNeue"/>
              </a:rPr>
              <a:t>оперативное реагирование на потерю данных</a:t>
            </a:r>
            <a:endParaRPr lang="en-US" sz="1500" dirty="0">
              <a:latin typeface="HelveticaNeue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A1CC136-DB53-F19B-39C0-FBABE1A1FD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713" y="5795682"/>
            <a:ext cx="755656" cy="7556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D4B7E6-BB05-59C1-6948-6148B2B785B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356" t="20934" r="5596" b="19107"/>
          <a:stretch/>
        </p:blipFill>
        <p:spPr>
          <a:xfrm>
            <a:off x="10837473" y="1023073"/>
            <a:ext cx="974642" cy="34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8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矩形 128"/>
          <p:cNvSpPr/>
          <p:nvPr/>
        </p:nvSpPr>
        <p:spPr>
          <a:xfrm flipH="1">
            <a:off x="0" y="-6875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19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8" name="直接连接符 27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31" name="直接连接符 30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16"/>
          <p:cNvSpPr txBox="1"/>
          <p:nvPr/>
        </p:nvSpPr>
        <p:spPr>
          <a:xfrm>
            <a:off x="827153" y="642254"/>
            <a:ext cx="34691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Мониторинг систем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51CDED26-F3C9-95F3-8B34-0ED3D501AA5E}"/>
              </a:ext>
            </a:extLst>
          </p:cNvPr>
          <p:cNvSpPr/>
          <p:nvPr/>
        </p:nvSpPr>
        <p:spPr>
          <a:xfrm>
            <a:off x="8882497" y="4090024"/>
            <a:ext cx="312938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700" dirty="0"/>
              <a:t>Уведомление о проблеме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5E8B8374-FA16-3DEB-6B7F-D3D69D4BC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06" y="1918211"/>
            <a:ext cx="6775218" cy="3776546"/>
          </a:xfrm>
          <a:prstGeom prst="rect">
            <a:avLst/>
          </a:prstGeom>
        </p:spPr>
      </p:pic>
      <p:pic>
        <p:nvPicPr>
          <p:cNvPr id="51" name="Picture 2">
            <a:extLst>
              <a:ext uri="{FF2B5EF4-FFF2-40B4-BE49-F238E27FC236}">
                <a16:creationId xmlns:a16="http://schemas.microsoft.com/office/drawing/2014/main" id="{E23DE881-5FB9-49F0-1126-71288C955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7156" y="4454201"/>
            <a:ext cx="5906299" cy="2283187"/>
          </a:xfrm>
          <a:prstGeom prst="rect">
            <a:avLst/>
          </a:prstGeom>
          <a:noFill/>
          <a:ln w="222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52" name="Text Box 75">
            <a:extLst>
              <a:ext uri="{FF2B5EF4-FFF2-40B4-BE49-F238E27FC236}">
                <a16:creationId xmlns:a16="http://schemas.microsoft.com/office/drawing/2014/main" id="{FA5D1E31-151A-556B-0BB9-F3D4F5DD8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035" y="1907068"/>
            <a:ext cx="1550874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1300" dirty="0">
                <a:solidFill>
                  <a:srgbClr val="7A97D0"/>
                </a:solidFill>
              </a:rPr>
              <a:t>mon-service.jinr.ru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6119FD0-9410-55D8-6A21-C7662DB8B8F2}"/>
              </a:ext>
            </a:extLst>
          </p:cNvPr>
          <p:cNvSpPr txBox="1"/>
          <p:nvPr/>
        </p:nvSpPr>
        <p:spPr>
          <a:xfrm>
            <a:off x="118737" y="5756283"/>
            <a:ext cx="5408913" cy="599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18097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600" dirty="0">
                <a:solidFill>
                  <a:srgbClr val="006800"/>
                </a:solidFill>
                <a:latin typeface="Calibri"/>
              </a:rPr>
              <a:t>База данных состояний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8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(прост</a:t>
            </a:r>
            <a:r>
              <a:rPr lang="ru-RU" sz="1600" dirty="0">
                <a:solidFill>
                  <a:sysClr val="windowText" lastClr="000000"/>
                </a:solidFill>
                <a:latin typeface="Calibri"/>
              </a:rPr>
              <a:t>ой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 полный мониторинг)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1" indent="18097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600" dirty="0">
                <a:solidFill>
                  <a:srgbClr val="006800"/>
                </a:solidFill>
                <a:latin typeface="Calibri"/>
              </a:rPr>
              <a:t>Электронный журнал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8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(прост</a:t>
            </a:r>
            <a:r>
              <a:rPr lang="ru-RU" sz="1600" dirty="0">
                <a:solidFill>
                  <a:sysClr val="windowText" lastClr="000000"/>
                </a:solidFill>
                <a:latin typeface="Calibri"/>
              </a:rPr>
              <a:t>ой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 полный мониторинг)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B35DC52C-E9A6-954C-0A72-FBA3CD4774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657" y="5318297"/>
            <a:ext cx="1509709" cy="124082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B597C3D-D9E5-F0D9-4D8F-30156C449E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0774" y="613049"/>
            <a:ext cx="5164889" cy="306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49" grpId="0"/>
      <p:bldP spid="5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矩形 128"/>
          <p:cNvSpPr/>
          <p:nvPr/>
        </p:nvSpPr>
        <p:spPr>
          <a:xfrm flipH="1">
            <a:off x="0" y="-6875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19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8" name="直接连接符 27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31" name="直接连接符 30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16"/>
          <p:cNvSpPr txBox="1"/>
          <p:nvPr/>
        </p:nvSpPr>
        <p:spPr>
          <a:xfrm>
            <a:off x="827152" y="642254"/>
            <a:ext cx="49349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Коллаборационные</a:t>
            </a:r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 сервисы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76CD23-5AC9-CF2F-4425-EBE1B917F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06" y="2049615"/>
            <a:ext cx="5920694" cy="3897095"/>
          </a:xfrm>
          <a:prstGeom prst="rect">
            <a:avLst/>
          </a:prstGeom>
        </p:spPr>
      </p:pic>
      <p:sp>
        <p:nvSpPr>
          <p:cNvPr id="6" name="文本框 27">
            <a:extLst>
              <a:ext uri="{FF2B5EF4-FFF2-40B4-BE49-F238E27FC236}">
                <a16:creationId xmlns:a16="http://schemas.microsoft.com/office/drawing/2014/main" id="{FB6F94B3-16D7-B23D-4A54-39763093D0A4}"/>
              </a:ext>
            </a:extLst>
          </p:cNvPr>
          <p:cNvSpPr txBox="1"/>
          <p:nvPr/>
        </p:nvSpPr>
        <p:spPr>
          <a:xfrm>
            <a:off x="1605408" y="1628483"/>
            <a:ext cx="3490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sz="2000" b="1" spc="300" dirty="0">
                <a:solidFill>
                  <a:srgbClr val="004A7B"/>
                </a:solidFill>
                <a:latin typeface="+mj-lt"/>
                <a:ea typeface="方正正中黑简体" panose="02000000000000000000" pitchFamily="2" charset="-122"/>
              </a:rPr>
              <a:t>Сервер документов</a:t>
            </a:r>
            <a:endParaRPr lang="zh-CN" altLang="en-US" sz="2000" b="1" spc="300" baseline="30000" dirty="0">
              <a:solidFill>
                <a:srgbClr val="004A7B"/>
              </a:solidFill>
              <a:latin typeface="+mj-lt"/>
              <a:ea typeface="方正正中黑简体" panose="02000000000000000000" pitchFamily="2" charset="-12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03C1F99-B939-0B45-E826-6EF0E34CD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306" y="1669288"/>
            <a:ext cx="5761219" cy="4657748"/>
          </a:xfrm>
          <a:prstGeom prst="rect">
            <a:avLst/>
          </a:prstGeom>
        </p:spPr>
      </p:pic>
      <p:sp>
        <p:nvSpPr>
          <p:cNvPr id="12" name="文本框 27">
            <a:extLst>
              <a:ext uri="{FF2B5EF4-FFF2-40B4-BE49-F238E27FC236}">
                <a16:creationId xmlns:a16="http://schemas.microsoft.com/office/drawing/2014/main" id="{0BDC6E55-9554-338A-B024-70654D767E89}"/>
              </a:ext>
            </a:extLst>
          </p:cNvPr>
          <p:cNvSpPr txBox="1"/>
          <p:nvPr/>
        </p:nvSpPr>
        <p:spPr>
          <a:xfrm>
            <a:off x="7450703" y="1256913"/>
            <a:ext cx="3754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sz="2000" b="1" spc="300" dirty="0">
                <a:solidFill>
                  <a:srgbClr val="004A7B"/>
                </a:solidFill>
                <a:latin typeface="+mj-lt"/>
                <a:ea typeface="方正正中黑简体" panose="02000000000000000000" pitchFamily="2" charset="-122"/>
              </a:rPr>
              <a:t>Форум эксперимента</a:t>
            </a:r>
            <a:endParaRPr lang="zh-CN" altLang="en-US" sz="2000" b="1" spc="300" baseline="30000" dirty="0">
              <a:solidFill>
                <a:srgbClr val="004A7B"/>
              </a:solidFill>
              <a:latin typeface="+mj-lt"/>
              <a:ea typeface="方正正中黑简体" panose="02000000000000000000" pitchFamily="2" charset="-122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D81C5B9-55EE-B76B-8672-41547AFB5F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460" y="5668249"/>
            <a:ext cx="602514" cy="60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6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矩形 128"/>
          <p:cNvSpPr/>
          <p:nvPr/>
        </p:nvSpPr>
        <p:spPr>
          <a:xfrm flipH="1">
            <a:off x="0" y="-6875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19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8" name="直接连接符 27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31" name="直接连接符 30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16"/>
          <p:cNvSpPr txBox="1"/>
          <p:nvPr/>
        </p:nvSpPr>
        <p:spPr>
          <a:xfrm>
            <a:off x="827153" y="642254"/>
            <a:ext cx="34759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Единая авторизация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cxnSp>
        <p:nvCxnSpPr>
          <p:cNvPr id="252" name="Прямая соединительная линия 251">
            <a:extLst>
              <a:ext uri="{FF2B5EF4-FFF2-40B4-BE49-F238E27FC236}">
                <a16:creationId xmlns:a16="http://schemas.microsoft.com/office/drawing/2014/main" id="{3F698745-67F9-FC57-F77E-E0FEFC03FF4B}"/>
              </a:ext>
            </a:extLst>
          </p:cNvPr>
          <p:cNvCxnSpPr>
            <a:cxnSpLocks/>
          </p:cNvCxnSpPr>
          <p:nvPr/>
        </p:nvCxnSpPr>
        <p:spPr>
          <a:xfrm>
            <a:off x="5382433" y="2021392"/>
            <a:ext cx="2151236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tailEnd type="stealth" w="lg" len="lg"/>
          </a:ln>
          <a:effectLst/>
        </p:spPr>
      </p:cxnSp>
      <p:grpSp>
        <p:nvGrpSpPr>
          <p:cNvPr id="257" name="Группа 256">
            <a:extLst>
              <a:ext uri="{FF2B5EF4-FFF2-40B4-BE49-F238E27FC236}">
                <a16:creationId xmlns:a16="http://schemas.microsoft.com/office/drawing/2014/main" id="{8D11D98F-2092-4CF7-3B31-EA899301684D}"/>
              </a:ext>
            </a:extLst>
          </p:cNvPr>
          <p:cNvGrpSpPr/>
          <p:nvPr/>
        </p:nvGrpSpPr>
        <p:grpSpPr>
          <a:xfrm>
            <a:off x="6900299" y="5423446"/>
            <a:ext cx="1854803" cy="992193"/>
            <a:chOff x="366914" y="1484784"/>
            <a:chExt cx="2855996" cy="1498222"/>
          </a:xfrm>
        </p:grpSpPr>
        <p:pic>
          <p:nvPicPr>
            <p:cNvPr id="258" name="Picture 18" descr="ÐÐ¾ÑÐ¾Ð¶ÐµÐµ Ð¸Ð·Ð¾Ð±ÑÐ°Ð¶ÐµÐ½Ð¸Ðµ">
              <a:extLst>
                <a:ext uri="{FF2B5EF4-FFF2-40B4-BE49-F238E27FC236}">
                  <a16:creationId xmlns:a16="http://schemas.microsoft.com/office/drawing/2014/main" id="{D546EA02-C7FD-BFB5-804A-F601B9D2DC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41" b="20876"/>
            <a:stretch/>
          </p:blipFill>
          <p:spPr bwMode="auto">
            <a:xfrm>
              <a:off x="833617" y="1484784"/>
              <a:ext cx="1854344" cy="11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5C8D2D9F-1432-1FDE-9AEB-4D68BA6CC975}"/>
                </a:ext>
              </a:extLst>
            </p:cNvPr>
            <p:cNvSpPr txBox="1"/>
            <p:nvPr/>
          </p:nvSpPr>
          <p:spPr>
            <a:xfrm>
              <a:off x="366914" y="2541497"/>
              <a:ext cx="2855996" cy="4415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300" dirty="0">
                  <a:solidFill>
                    <a:srgbClr val="000000"/>
                  </a:solidFill>
                  <a:latin typeface="HelveticaNeue"/>
                </a:rPr>
                <a:t>Члены коллаборации</a:t>
              </a:r>
            </a:p>
          </p:txBody>
        </p:sp>
      </p:grpSp>
      <p:sp>
        <p:nvSpPr>
          <p:cNvPr id="260" name="Text Box 75">
            <a:extLst>
              <a:ext uri="{FF2B5EF4-FFF2-40B4-BE49-F238E27FC236}">
                <a16:creationId xmlns:a16="http://schemas.microsoft.com/office/drawing/2014/main" id="{5CEF47A8-EFBF-6DB5-F208-07BC1A894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2466" y="4108742"/>
            <a:ext cx="1587294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100" dirty="0">
                <a:solidFill>
                  <a:srgbClr val="000000"/>
                </a:solidFill>
                <a:latin typeface="HelveticaNeue"/>
              </a:rPr>
              <a:t>Электронный журнал</a:t>
            </a:r>
            <a:endParaRPr lang="en-US" altLang="ru-RU" sz="1100" dirty="0">
              <a:solidFill>
                <a:srgbClr val="000000"/>
              </a:solidFill>
              <a:latin typeface="HelveticaNeue"/>
            </a:endParaRP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DE21BA54-5E53-B732-D199-5CEA394A4877}"/>
              </a:ext>
            </a:extLst>
          </p:cNvPr>
          <p:cNvSpPr txBox="1"/>
          <p:nvPr/>
        </p:nvSpPr>
        <p:spPr>
          <a:xfrm>
            <a:off x="5517928" y="1711479"/>
            <a:ext cx="1851866" cy="547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 dirty="0">
                <a:solidFill>
                  <a:srgbClr val="000000"/>
                </a:solidFill>
                <a:latin typeface="HelveticaNeue"/>
              </a:rPr>
              <a:t>сотрудники</a:t>
            </a: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 dirty="0">
                <a:solidFill>
                  <a:srgbClr val="000000"/>
                </a:solidFill>
                <a:latin typeface="HelveticaNeue"/>
              </a:rPr>
              <a:t>внешние пользователи</a:t>
            </a:r>
            <a:endParaRPr lang="en-US" altLang="ru-RU" sz="1200" dirty="0">
              <a:solidFill>
                <a:srgbClr val="000000"/>
              </a:solidFill>
              <a:latin typeface="HelveticaNeue"/>
            </a:endParaRPr>
          </a:p>
        </p:txBody>
      </p:sp>
      <p:sp>
        <p:nvSpPr>
          <p:cNvPr id="263" name="Прямоугольник 262">
            <a:extLst>
              <a:ext uri="{FF2B5EF4-FFF2-40B4-BE49-F238E27FC236}">
                <a16:creationId xmlns:a16="http://schemas.microsoft.com/office/drawing/2014/main" id="{78A4EFBE-7331-6A6B-FDB2-0389D97F329B}"/>
              </a:ext>
            </a:extLst>
          </p:cNvPr>
          <p:cNvSpPr/>
          <p:nvPr/>
        </p:nvSpPr>
        <p:spPr>
          <a:xfrm>
            <a:off x="7810904" y="2741975"/>
            <a:ext cx="12850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solidFill>
                  <a:srgbClr val="000066"/>
                </a:solidFill>
                <a:latin typeface="Arial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bmn-user.jinr.ru</a:t>
            </a:r>
            <a:r>
              <a:rPr lang="en-US" altLang="ru-RU" sz="1200" dirty="0">
                <a:solidFill>
                  <a:srgbClr val="000066"/>
                </a:solidFill>
                <a:latin typeface="Arial" charset="0"/>
              </a:rPr>
              <a:t> </a:t>
            </a:r>
            <a:endParaRPr lang="ru-RU" sz="1200" dirty="0">
              <a:solidFill>
                <a:srgbClr val="000066"/>
              </a:solidFill>
              <a:latin typeface="Arial" charset="0"/>
            </a:endParaRPr>
          </a:p>
        </p:txBody>
      </p:sp>
      <p:cxnSp>
        <p:nvCxnSpPr>
          <p:cNvPr id="264" name="Google Shape;555;p44">
            <a:extLst>
              <a:ext uri="{FF2B5EF4-FFF2-40B4-BE49-F238E27FC236}">
                <a16:creationId xmlns:a16="http://schemas.microsoft.com/office/drawing/2014/main" id="{C4610DB1-EAB8-427A-28A2-14505B6448FA}"/>
              </a:ext>
            </a:extLst>
          </p:cNvPr>
          <p:cNvCxnSpPr>
            <a:cxnSpLocks/>
          </p:cNvCxnSpPr>
          <p:nvPr/>
        </p:nvCxnSpPr>
        <p:spPr>
          <a:xfrm>
            <a:off x="4177274" y="3574747"/>
            <a:ext cx="415695" cy="132960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265" name="Google Shape;555;p44">
            <a:extLst>
              <a:ext uri="{FF2B5EF4-FFF2-40B4-BE49-F238E27FC236}">
                <a16:creationId xmlns:a16="http://schemas.microsoft.com/office/drawing/2014/main" id="{17FC91BD-37C2-344C-A275-40A15C7D6D56}"/>
              </a:ext>
            </a:extLst>
          </p:cNvPr>
          <p:cNvCxnSpPr>
            <a:cxnSpLocks/>
          </p:cNvCxnSpPr>
          <p:nvPr/>
        </p:nvCxnSpPr>
        <p:spPr>
          <a:xfrm>
            <a:off x="3009826" y="3904081"/>
            <a:ext cx="1674077" cy="1069314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267" name="Рисунок 266">
            <a:extLst>
              <a:ext uri="{FF2B5EF4-FFF2-40B4-BE49-F238E27FC236}">
                <a16:creationId xmlns:a16="http://schemas.microsoft.com/office/drawing/2014/main" id="{4F5845F8-D840-0183-0B63-019CFFEFC2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017" y="3420499"/>
            <a:ext cx="880267" cy="761134"/>
          </a:xfrm>
          <a:prstGeom prst="rect">
            <a:avLst/>
          </a:prstGeom>
        </p:spPr>
      </p:pic>
      <p:cxnSp>
        <p:nvCxnSpPr>
          <p:cNvPr id="268" name="Google Shape;555;p44">
            <a:extLst>
              <a:ext uri="{FF2B5EF4-FFF2-40B4-BE49-F238E27FC236}">
                <a16:creationId xmlns:a16="http://schemas.microsoft.com/office/drawing/2014/main" id="{C2805E6F-001B-5FAF-F53A-42EC725C6C95}"/>
              </a:ext>
            </a:extLst>
          </p:cNvPr>
          <p:cNvCxnSpPr>
            <a:cxnSpLocks/>
          </p:cNvCxnSpPr>
          <p:nvPr/>
        </p:nvCxnSpPr>
        <p:spPr>
          <a:xfrm>
            <a:off x="2773484" y="4823756"/>
            <a:ext cx="1902109" cy="9579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269" name="Рисунок 268">
            <a:extLst>
              <a:ext uri="{FF2B5EF4-FFF2-40B4-BE49-F238E27FC236}">
                <a16:creationId xmlns:a16="http://schemas.microsoft.com/office/drawing/2014/main" id="{123D9109-2217-8B5B-A518-490069346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466" y="4398594"/>
            <a:ext cx="600302" cy="604659"/>
          </a:xfrm>
          <a:prstGeom prst="rect">
            <a:avLst/>
          </a:prstGeom>
        </p:spPr>
      </p:pic>
      <p:cxnSp>
        <p:nvCxnSpPr>
          <p:cNvPr id="270" name="Google Shape;555;p44">
            <a:extLst>
              <a:ext uri="{FF2B5EF4-FFF2-40B4-BE49-F238E27FC236}">
                <a16:creationId xmlns:a16="http://schemas.microsoft.com/office/drawing/2014/main" id="{E597F5AB-DC7E-781B-2B29-A05A973A37B2}"/>
              </a:ext>
            </a:extLst>
          </p:cNvPr>
          <p:cNvCxnSpPr>
            <a:cxnSpLocks/>
          </p:cNvCxnSpPr>
          <p:nvPr/>
        </p:nvCxnSpPr>
        <p:spPr>
          <a:xfrm flipV="1">
            <a:off x="2773487" y="4982112"/>
            <a:ext cx="1921029" cy="748526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oval" w="med" len="med"/>
            <a:tailEnd type="oval" w="med" len="med"/>
          </a:ln>
        </p:spPr>
      </p:cxnSp>
      <p:grpSp>
        <p:nvGrpSpPr>
          <p:cNvPr id="271" name="Группа 270">
            <a:extLst>
              <a:ext uri="{FF2B5EF4-FFF2-40B4-BE49-F238E27FC236}">
                <a16:creationId xmlns:a16="http://schemas.microsoft.com/office/drawing/2014/main" id="{66333876-2846-832D-356D-B10A8E13BD27}"/>
              </a:ext>
            </a:extLst>
          </p:cNvPr>
          <p:cNvGrpSpPr/>
          <p:nvPr/>
        </p:nvGrpSpPr>
        <p:grpSpPr>
          <a:xfrm>
            <a:off x="2356466" y="5245456"/>
            <a:ext cx="629716" cy="657224"/>
            <a:chOff x="6787036" y="3758346"/>
            <a:chExt cx="851652" cy="851652"/>
          </a:xfrm>
        </p:grpSpPr>
        <p:pic>
          <p:nvPicPr>
            <p:cNvPr id="272" name="Рисунок 271">
              <a:extLst>
                <a:ext uri="{FF2B5EF4-FFF2-40B4-BE49-F238E27FC236}">
                  <a16:creationId xmlns:a16="http://schemas.microsoft.com/office/drawing/2014/main" id="{94FD5E71-9C95-41D3-D549-CCD71E0D3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7036" y="3758346"/>
              <a:ext cx="851652" cy="851652"/>
            </a:xfrm>
            <a:prstGeom prst="rect">
              <a:avLst/>
            </a:prstGeom>
          </p:spPr>
        </p:pic>
        <p:pic>
          <p:nvPicPr>
            <p:cNvPr id="273" name="Рисунок 272">
              <a:extLst>
                <a:ext uri="{FF2B5EF4-FFF2-40B4-BE49-F238E27FC236}">
                  <a16:creationId xmlns:a16="http://schemas.microsoft.com/office/drawing/2014/main" id="{C966492E-EB78-620E-3C26-3E9863980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0770" y="4059733"/>
              <a:ext cx="310326" cy="354994"/>
            </a:xfrm>
            <a:prstGeom prst="rect">
              <a:avLst/>
            </a:prstGeom>
          </p:spPr>
        </p:pic>
      </p:grpSp>
      <p:sp>
        <p:nvSpPr>
          <p:cNvPr id="274" name="Text Box 75">
            <a:extLst>
              <a:ext uri="{FF2B5EF4-FFF2-40B4-BE49-F238E27FC236}">
                <a16:creationId xmlns:a16="http://schemas.microsoft.com/office/drawing/2014/main" id="{CC3AAE5C-D50A-BF68-314F-6EC8D127C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7866" y="4965435"/>
            <a:ext cx="144614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100" dirty="0">
                <a:solidFill>
                  <a:srgbClr val="000000"/>
                </a:solidFill>
                <a:latin typeface="HelveticaNeue"/>
              </a:rPr>
              <a:t>БД состояний</a:t>
            </a:r>
            <a:endParaRPr lang="en-US" altLang="ru-RU" sz="1100" dirty="0">
              <a:solidFill>
                <a:srgbClr val="000000"/>
              </a:solidFill>
              <a:latin typeface="HelveticaNeue"/>
            </a:endParaRPr>
          </a:p>
        </p:txBody>
      </p:sp>
      <p:sp>
        <p:nvSpPr>
          <p:cNvPr id="275" name="Text Box 75">
            <a:extLst>
              <a:ext uri="{FF2B5EF4-FFF2-40B4-BE49-F238E27FC236}">
                <a16:creationId xmlns:a16="http://schemas.microsoft.com/office/drawing/2014/main" id="{F9125255-31F5-88B1-48F9-B3D7F2FE3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530" y="5881153"/>
            <a:ext cx="149963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100" dirty="0">
                <a:solidFill>
                  <a:srgbClr val="000000"/>
                </a:solidFill>
                <a:latin typeface="HelveticaNeue"/>
              </a:rPr>
              <a:t>Геометрическая БД</a:t>
            </a:r>
            <a:endParaRPr lang="en-US" altLang="ru-RU" sz="1100" dirty="0">
              <a:solidFill>
                <a:srgbClr val="000000"/>
              </a:solidFill>
              <a:latin typeface="HelveticaNeue"/>
            </a:endParaRPr>
          </a:p>
        </p:txBody>
      </p:sp>
      <p:grpSp>
        <p:nvGrpSpPr>
          <p:cNvPr id="228" name="Группа 227">
            <a:extLst>
              <a:ext uri="{FF2B5EF4-FFF2-40B4-BE49-F238E27FC236}">
                <a16:creationId xmlns:a16="http://schemas.microsoft.com/office/drawing/2014/main" id="{89FD1B87-E73A-FA7A-CB35-6E280055A24E}"/>
              </a:ext>
            </a:extLst>
          </p:cNvPr>
          <p:cNvGrpSpPr/>
          <p:nvPr/>
        </p:nvGrpSpPr>
        <p:grpSpPr>
          <a:xfrm>
            <a:off x="4053549" y="3097268"/>
            <a:ext cx="1591914" cy="537434"/>
            <a:chOff x="4425024" y="3097268"/>
            <a:chExt cx="1591914" cy="537434"/>
          </a:xfrm>
        </p:grpSpPr>
        <p:pic>
          <p:nvPicPr>
            <p:cNvPr id="266" name="Рисунок 265">
              <a:extLst>
                <a:ext uri="{FF2B5EF4-FFF2-40B4-BE49-F238E27FC236}">
                  <a16:creationId xmlns:a16="http://schemas.microsoft.com/office/drawing/2014/main" id="{2AE89A2A-5BCA-5BD5-295E-58CD67316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5024" y="3097268"/>
              <a:ext cx="537436" cy="537434"/>
            </a:xfrm>
            <a:prstGeom prst="rect">
              <a:avLst/>
            </a:prstGeom>
          </p:spPr>
        </p:pic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46153FE3-27B7-C189-8326-E5205E580B9D}"/>
                </a:ext>
              </a:extLst>
            </p:cNvPr>
            <p:cNvSpPr txBox="1"/>
            <p:nvPr/>
          </p:nvSpPr>
          <p:spPr>
            <a:xfrm>
              <a:off x="4944344" y="3128025"/>
              <a:ext cx="1072594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100" dirty="0">
                  <a:solidFill>
                    <a:srgbClr val="000000"/>
                  </a:solidFill>
                  <a:latin typeface="HelveticaNeue"/>
                </a:rPr>
                <a:t>Сервер документов</a:t>
              </a:r>
              <a:endParaRPr lang="en-US" altLang="ru-RU" sz="1100" dirty="0">
                <a:solidFill>
                  <a:srgbClr val="000000"/>
                </a:solidFill>
                <a:latin typeface="HelveticaNeue"/>
              </a:endParaRPr>
            </a:p>
          </p:txBody>
        </p:sp>
      </p:grpSp>
      <p:cxnSp>
        <p:nvCxnSpPr>
          <p:cNvPr id="277" name="Google Shape;555;p44">
            <a:extLst>
              <a:ext uri="{FF2B5EF4-FFF2-40B4-BE49-F238E27FC236}">
                <a16:creationId xmlns:a16="http://schemas.microsoft.com/office/drawing/2014/main" id="{BF10F144-97DA-ED4F-1454-C44A72D04B87}"/>
              </a:ext>
            </a:extLst>
          </p:cNvPr>
          <p:cNvCxnSpPr>
            <a:cxnSpLocks/>
          </p:cNvCxnSpPr>
          <p:nvPr/>
        </p:nvCxnSpPr>
        <p:spPr>
          <a:xfrm flipV="1">
            <a:off x="3984644" y="4945193"/>
            <a:ext cx="699259" cy="106938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278" name="Google Shape;555;p44">
            <a:extLst>
              <a:ext uri="{FF2B5EF4-FFF2-40B4-BE49-F238E27FC236}">
                <a16:creationId xmlns:a16="http://schemas.microsoft.com/office/drawing/2014/main" id="{200F0126-1881-8A46-706F-00E7C134E9CC}"/>
              </a:ext>
            </a:extLst>
          </p:cNvPr>
          <p:cNvCxnSpPr>
            <a:cxnSpLocks/>
          </p:cNvCxnSpPr>
          <p:nvPr/>
        </p:nvCxnSpPr>
        <p:spPr>
          <a:xfrm flipH="1" flipV="1">
            <a:off x="4675593" y="4943076"/>
            <a:ext cx="938487" cy="92313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279" name="Google Shape;555;p44">
            <a:extLst>
              <a:ext uri="{FF2B5EF4-FFF2-40B4-BE49-F238E27FC236}">
                <a16:creationId xmlns:a16="http://schemas.microsoft.com/office/drawing/2014/main" id="{230BC8AE-7611-337C-1A91-3F78AAE45EE2}"/>
              </a:ext>
            </a:extLst>
          </p:cNvPr>
          <p:cNvCxnSpPr>
            <a:cxnSpLocks/>
          </p:cNvCxnSpPr>
          <p:nvPr/>
        </p:nvCxnSpPr>
        <p:spPr>
          <a:xfrm flipH="1" flipV="1">
            <a:off x="4649626" y="4943076"/>
            <a:ext cx="348221" cy="10715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oval" w="med" len="med"/>
            <a:tailEnd type="oval" w="med" len="med"/>
          </a:ln>
        </p:spPr>
      </p:cxnSp>
      <p:grpSp>
        <p:nvGrpSpPr>
          <p:cNvPr id="280" name="Группа 279">
            <a:extLst>
              <a:ext uri="{FF2B5EF4-FFF2-40B4-BE49-F238E27FC236}">
                <a16:creationId xmlns:a16="http://schemas.microsoft.com/office/drawing/2014/main" id="{13B66DCF-EAC4-A976-D81B-C412ABB9BD92}"/>
              </a:ext>
            </a:extLst>
          </p:cNvPr>
          <p:cNvGrpSpPr/>
          <p:nvPr/>
        </p:nvGrpSpPr>
        <p:grpSpPr>
          <a:xfrm>
            <a:off x="3611301" y="5670503"/>
            <a:ext cx="629716" cy="985052"/>
            <a:chOff x="6787036" y="3758346"/>
            <a:chExt cx="851652" cy="1287395"/>
          </a:xfrm>
        </p:grpSpPr>
        <p:sp>
          <p:nvSpPr>
            <p:cNvPr id="281" name="Text Box 75">
              <a:extLst>
                <a:ext uri="{FF2B5EF4-FFF2-40B4-BE49-F238E27FC236}">
                  <a16:creationId xmlns:a16="http://schemas.microsoft.com/office/drawing/2014/main" id="{9A72405F-F03B-37CC-8B93-0C7105E007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95746" y="4586603"/>
              <a:ext cx="319695" cy="45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ru-RU" sz="1200" dirty="0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282" name="Группа 281">
              <a:extLst>
                <a:ext uri="{FF2B5EF4-FFF2-40B4-BE49-F238E27FC236}">
                  <a16:creationId xmlns:a16="http://schemas.microsoft.com/office/drawing/2014/main" id="{6C2F9D7F-BBB4-2203-4BC4-319081DD557D}"/>
                </a:ext>
              </a:extLst>
            </p:cNvPr>
            <p:cNvGrpSpPr/>
            <p:nvPr/>
          </p:nvGrpSpPr>
          <p:grpSpPr>
            <a:xfrm>
              <a:off x="6787036" y="3758346"/>
              <a:ext cx="851652" cy="851652"/>
              <a:chOff x="6787036" y="3758346"/>
              <a:chExt cx="851652" cy="851652"/>
            </a:xfrm>
          </p:grpSpPr>
          <p:pic>
            <p:nvPicPr>
              <p:cNvPr id="283" name="Рисунок 282">
                <a:extLst>
                  <a:ext uri="{FF2B5EF4-FFF2-40B4-BE49-F238E27FC236}">
                    <a16:creationId xmlns:a16="http://schemas.microsoft.com/office/drawing/2014/main" id="{0399A57A-B236-538A-3485-9CB6332184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7036" y="3758346"/>
                <a:ext cx="851652" cy="851652"/>
              </a:xfrm>
              <a:prstGeom prst="rect">
                <a:avLst/>
              </a:prstGeom>
            </p:spPr>
          </p:pic>
          <p:pic>
            <p:nvPicPr>
              <p:cNvPr id="284" name="Рисунок 283">
                <a:extLst>
                  <a:ext uri="{FF2B5EF4-FFF2-40B4-BE49-F238E27FC236}">
                    <a16:creationId xmlns:a16="http://schemas.microsoft.com/office/drawing/2014/main" id="{BC9A81C2-CA0D-5E46-2B8F-F380DE9A80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004013" y="4048392"/>
                <a:ext cx="387399" cy="396694"/>
              </a:xfrm>
              <a:prstGeom prst="rect">
                <a:avLst/>
              </a:prstGeom>
            </p:spPr>
          </p:pic>
        </p:grpSp>
      </p:grpSp>
      <p:sp>
        <p:nvSpPr>
          <p:cNvPr id="285" name="TextBox 284">
            <a:extLst>
              <a:ext uri="{FF2B5EF4-FFF2-40B4-BE49-F238E27FC236}">
                <a16:creationId xmlns:a16="http://schemas.microsoft.com/office/drawing/2014/main" id="{8A531836-D7D2-E22F-8784-623480E08293}"/>
              </a:ext>
            </a:extLst>
          </p:cNvPr>
          <p:cNvSpPr txBox="1"/>
          <p:nvPr/>
        </p:nvSpPr>
        <p:spPr>
          <a:xfrm>
            <a:off x="3090208" y="6249631"/>
            <a:ext cx="157936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100" dirty="0">
                <a:solidFill>
                  <a:srgbClr val="000000"/>
                </a:solidFill>
                <a:latin typeface="HelveticaNeue"/>
              </a:rPr>
              <a:t>Конфигурационная БД</a:t>
            </a:r>
            <a:endParaRPr lang="en-US" altLang="ru-RU" sz="1100" dirty="0">
              <a:solidFill>
                <a:srgbClr val="000000"/>
              </a:solidFill>
              <a:latin typeface="HelveticaNeue"/>
            </a:endParaRPr>
          </a:p>
        </p:txBody>
      </p:sp>
      <p:pic>
        <p:nvPicPr>
          <p:cNvPr id="286" name="Рисунок 285">
            <a:extLst>
              <a:ext uri="{FF2B5EF4-FFF2-40B4-BE49-F238E27FC236}">
                <a16:creationId xmlns:a16="http://schemas.microsoft.com/office/drawing/2014/main" id="{A1FB3EBC-8C91-6623-00E4-C70C9699274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638" y="5543299"/>
            <a:ext cx="1087206" cy="731393"/>
          </a:xfrm>
          <a:prstGeom prst="rect">
            <a:avLst/>
          </a:prstGeom>
        </p:spPr>
      </p:pic>
      <p:grpSp>
        <p:nvGrpSpPr>
          <p:cNvPr id="287" name="Группа 286">
            <a:extLst>
              <a:ext uri="{FF2B5EF4-FFF2-40B4-BE49-F238E27FC236}">
                <a16:creationId xmlns:a16="http://schemas.microsoft.com/office/drawing/2014/main" id="{3966271A-88D6-91B0-E184-288BAFC5EDE5}"/>
              </a:ext>
            </a:extLst>
          </p:cNvPr>
          <p:cNvGrpSpPr/>
          <p:nvPr/>
        </p:nvGrpSpPr>
        <p:grpSpPr>
          <a:xfrm>
            <a:off x="4719553" y="5804433"/>
            <a:ext cx="575980" cy="923130"/>
            <a:chOff x="6787036" y="3758346"/>
            <a:chExt cx="851652" cy="1306009"/>
          </a:xfrm>
        </p:grpSpPr>
        <p:sp>
          <p:nvSpPr>
            <p:cNvPr id="288" name="Text Box 75">
              <a:extLst>
                <a:ext uri="{FF2B5EF4-FFF2-40B4-BE49-F238E27FC236}">
                  <a16:creationId xmlns:a16="http://schemas.microsoft.com/office/drawing/2014/main" id="{AF6F8312-2F6F-B8B6-1E8B-84A92F20A8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89264" y="4586602"/>
              <a:ext cx="332656" cy="4777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ru-RU" sz="1200" dirty="0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289" name="Группа 288">
              <a:extLst>
                <a:ext uri="{FF2B5EF4-FFF2-40B4-BE49-F238E27FC236}">
                  <a16:creationId xmlns:a16="http://schemas.microsoft.com/office/drawing/2014/main" id="{561B5A55-9310-4EFD-787C-2FA8F00FC250}"/>
                </a:ext>
              </a:extLst>
            </p:cNvPr>
            <p:cNvGrpSpPr/>
            <p:nvPr/>
          </p:nvGrpSpPr>
          <p:grpSpPr>
            <a:xfrm>
              <a:off x="6787036" y="3758346"/>
              <a:ext cx="851652" cy="851652"/>
              <a:chOff x="6787036" y="3758346"/>
              <a:chExt cx="851652" cy="851652"/>
            </a:xfrm>
          </p:grpSpPr>
          <p:pic>
            <p:nvPicPr>
              <p:cNvPr id="290" name="Рисунок 289">
                <a:extLst>
                  <a:ext uri="{FF2B5EF4-FFF2-40B4-BE49-F238E27FC236}">
                    <a16:creationId xmlns:a16="http://schemas.microsoft.com/office/drawing/2014/main" id="{13793B60-B582-C900-8C65-BBED7CCFDE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7036" y="3758346"/>
                <a:ext cx="851652" cy="851652"/>
              </a:xfrm>
              <a:prstGeom prst="rect">
                <a:avLst/>
              </a:prstGeom>
            </p:spPr>
          </p:pic>
          <p:pic>
            <p:nvPicPr>
              <p:cNvPr id="291" name="Рисунок 290">
                <a:extLst>
                  <a:ext uri="{FF2B5EF4-FFF2-40B4-BE49-F238E27FC236}">
                    <a16:creationId xmlns:a16="http://schemas.microsoft.com/office/drawing/2014/main" id="{9439E3E6-D60F-8057-8506-426B6594CC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999075" y="4014247"/>
                <a:ext cx="439114" cy="420579"/>
              </a:xfrm>
              <a:prstGeom prst="rect">
                <a:avLst/>
              </a:prstGeom>
            </p:spPr>
          </p:pic>
        </p:grp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24B44B48-2307-EC69-CEC2-DE66851CBA33}"/>
              </a:ext>
            </a:extLst>
          </p:cNvPr>
          <p:cNvSpPr txBox="1"/>
          <p:nvPr/>
        </p:nvSpPr>
        <p:spPr>
          <a:xfrm>
            <a:off x="4369623" y="6371035"/>
            <a:ext cx="12758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100" dirty="0">
                <a:solidFill>
                  <a:srgbClr val="000000"/>
                </a:solidFill>
                <a:latin typeface="HelveticaNeue"/>
              </a:rPr>
              <a:t>Каталог событий</a:t>
            </a:r>
            <a:endParaRPr lang="en-US" altLang="ru-RU" sz="1100" dirty="0">
              <a:solidFill>
                <a:srgbClr val="000000"/>
              </a:solidFill>
              <a:latin typeface="HelveticaNeue"/>
            </a:endParaRPr>
          </a:p>
        </p:txBody>
      </p:sp>
      <p:pic>
        <p:nvPicPr>
          <p:cNvPr id="293" name="Рисунок 292">
            <a:extLst>
              <a:ext uri="{FF2B5EF4-FFF2-40B4-BE49-F238E27FC236}">
                <a16:creationId xmlns:a16="http://schemas.microsoft.com/office/drawing/2014/main" id="{917A9E04-FD3E-B6D0-83AB-359EEAB96F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171091" y="4598228"/>
            <a:ext cx="979146" cy="744151"/>
          </a:xfrm>
          <a:prstGeom prst="rect">
            <a:avLst/>
          </a:prstGeom>
        </p:spPr>
      </p:pic>
      <p:pic>
        <p:nvPicPr>
          <p:cNvPr id="294" name="Рисунок 293">
            <a:extLst>
              <a:ext uri="{FF2B5EF4-FFF2-40B4-BE49-F238E27FC236}">
                <a16:creationId xmlns:a16="http://schemas.microsoft.com/office/drawing/2014/main" id="{542030FE-847D-19E7-9AE6-07BD9E5AA02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496870" y="4202940"/>
            <a:ext cx="285750" cy="790575"/>
          </a:xfrm>
          <a:prstGeom prst="rect">
            <a:avLst/>
          </a:prstGeom>
        </p:spPr>
      </p:pic>
      <p:pic>
        <p:nvPicPr>
          <p:cNvPr id="295" name="Рисунок 294">
            <a:extLst>
              <a:ext uri="{FF2B5EF4-FFF2-40B4-BE49-F238E27FC236}">
                <a16:creationId xmlns:a16="http://schemas.microsoft.com/office/drawing/2014/main" id="{6058E07F-2F82-3377-0025-14126D74176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275341" y="3816909"/>
            <a:ext cx="484607" cy="473204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087DDC2E-CD9A-E122-22FF-CD41ABE11928}"/>
              </a:ext>
            </a:extLst>
          </p:cNvPr>
          <p:cNvGrpSpPr/>
          <p:nvPr/>
        </p:nvGrpSpPr>
        <p:grpSpPr>
          <a:xfrm>
            <a:off x="9257820" y="894473"/>
            <a:ext cx="719166" cy="710728"/>
            <a:chOff x="8142242" y="1932761"/>
            <a:chExt cx="719166" cy="710728"/>
          </a:xfrm>
        </p:grpSpPr>
        <p:pic>
          <p:nvPicPr>
            <p:cNvPr id="298" name="Рисунок 297">
              <a:extLst>
                <a:ext uri="{FF2B5EF4-FFF2-40B4-BE49-F238E27FC236}">
                  <a16:creationId xmlns:a16="http://schemas.microsoft.com/office/drawing/2014/main" id="{9B542241-DBBE-FC94-8AA0-485FD4B2B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10440" y="1932761"/>
              <a:ext cx="520516" cy="512077"/>
            </a:xfrm>
            <a:prstGeom prst="rect">
              <a:avLst/>
            </a:prstGeom>
          </p:spPr>
        </p:pic>
        <p:sp>
          <p:nvSpPr>
            <p:cNvPr id="299" name="Прямоугольник 298">
              <a:extLst>
                <a:ext uri="{FF2B5EF4-FFF2-40B4-BE49-F238E27FC236}">
                  <a16:creationId xmlns:a16="http://schemas.microsoft.com/office/drawing/2014/main" id="{A1D96910-0EE3-0BCE-F847-090A93E6DA91}"/>
                </a:ext>
              </a:extLst>
            </p:cNvPr>
            <p:cNvSpPr/>
            <p:nvPr/>
          </p:nvSpPr>
          <p:spPr>
            <a:xfrm>
              <a:off x="8142242" y="2381879"/>
              <a:ext cx="719166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000000"/>
                  </a:solidFill>
                  <a:latin typeface="Arial"/>
                  <a:cs typeface="Lexend Deca" panose="020B0604020202020204" charset="-78"/>
                </a:rPr>
                <a:t>admins</a:t>
              </a:r>
              <a:endParaRPr lang="ru-RU" sz="1100" dirty="0">
                <a:solidFill>
                  <a:srgbClr val="000000"/>
                </a:solidFill>
                <a:latin typeface="Arial"/>
                <a:cs typeface="Lexend Deca" panose="020B0604020202020204" charset="-78"/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28DB4D9D-14A9-CFE1-8FE6-C8F58B3AC682}"/>
              </a:ext>
            </a:extLst>
          </p:cNvPr>
          <p:cNvGrpSpPr/>
          <p:nvPr/>
        </p:nvGrpSpPr>
        <p:grpSpPr>
          <a:xfrm>
            <a:off x="9251505" y="1611515"/>
            <a:ext cx="719166" cy="712877"/>
            <a:chOff x="8707935" y="1939020"/>
            <a:chExt cx="719166" cy="712877"/>
          </a:xfrm>
        </p:grpSpPr>
        <p:pic>
          <p:nvPicPr>
            <p:cNvPr id="296" name="Рисунок 295">
              <a:extLst>
                <a:ext uri="{FF2B5EF4-FFF2-40B4-BE49-F238E27FC236}">
                  <a16:creationId xmlns:a16="http://schemas.microsoft.com/office/drawing/2014/main" id="{85162E38-16D2-6A6E-926B-A316C9A17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809255" y="1939020"/>
              <a:ext cx="464373" cy="442705"/>
            </a:xfrm>
            <a:prstGeom prst="rect">
              <a:avLst/>
            </a:prstGeom>
          </p:spPr>
        </p:pic>
        <p:sp>
          <p:nvSpPr>
            <p:cNvPr id="300" name="Прямоугольник 299">
              <a:extLst>
                <a:ext uri="{FF2B5EF4-FFF2-40B4-BE49-F238E27FC236}">
                  <a16:creationId xmlns:a16="http://schemas.microsoft.com/office/drawing/2014/main" id="{953D465D-EF00-8995-7D83-D417FD274242}"/>
                </a:ext>
              </a:extLst>
            </p:cNvPr>
            <p:cNvSpPr/>
            <p:nvPr/>
          </p:nvSpPr>
          <p:spPr>
            <a:xfrm>
              <a:off x="8707935" y="2390287"/>
              <a:ext cx="719166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000000"/>
                  </a:solidFill>
                  <a:latin typeface="Arial"/>
                  <a:cs typeface="Lexend Deca" panose="020B0604020202020204" charset="-78"/>
                </a:rPr>
                <a:t>writers</a:t>
              </a:r>
              <a:endParaRPr lang="ru-RU" sz="1100" dirty="0">
                <a:solidFill>
                  <a:srgbClr val="000000"/>
                </a:solidFill>
                <a:latin typeface="Arial"/>
                <a:cs typeface="Lexend Deca" panose="020B0604020202020204" charset="-78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44D6FB44-554C-6487-96D1-067B12DDFD2E}"/>
              </a:ext>
            </a:extLst>
          </p:cNvPr>
          <p:cNvGrpSpPr/>
          <p:nvPr/>
        </p:nvGrpSpPr>
        <p:grpSpPr>
          <a:xfrm>
            <a:off x="9199987" y="2358510"/>
            <a:ext cx="822202" cy="688250"/>
            <a:chOff x="9218884" y="1963493"/>
            <a:chExt cx="822202" cy="688250"/>
          </a:xfrm>
        </p:grpSpPr>
        <p:pic>
          <p:nvPicPr>
            <p:cNvPr id="297" name="Рисунок 296">
              <a:extLst>
                <a:ext uri="{FF2B5EF4-FFF2-40B4-BE49-F238E27FC236}">
                  <a16:creationId xmlns:a16="http://schemas.microsoft.com/office/drawing/2014/main" id="{CC687C1E-F5F3-5FEA-EA57-76643CFFE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394195" y="1963493"/>
              <a:ext cx="418232" cy="418232"/>
            </a:xfrm>
            <a:prstGeom prst="rect">
              <a:avLst/>
            </a:prstGeom>
          </p:spPr>
        </p:pic>
        <p:sp>
          <p:nvSpPr>
            <p:cNvPr id="301" name="Прямоугольник 300">
              <a:extLst>
                <a:ext uri="{FF2B5EF4-FFF2-40B4-BE49-F238E27FC236}">
                  <a16:creationId xmlns:a16="http://schemas.microsoft.com/office/drawing/2014/main" id="{BE6599AA-DD89-8D23-02E3-6241BC3062E4}"/>
                </a:ext>
              </a:extLst>
            </p:cNvPr>
            <p:cNvSpPr/>
            <p:nvPr/>
          </p:nvSpPr>
          <p:spPr>
            <a:xfrm>
              <a:off x="9218884" y="2390133"/>
              <a:ext cx="822202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000000"/>
                  </a:solidFill>
                  <a:latin typeface="Arial"/>
                  <a:cs typeface="Lexend Deca" panose="020B0604020202020204" charset="-78"/>
                </a:rPr>
                <a:t>readers</a:t>
              </a:r>
              <a:endParaRPr lang="ru-RU" sz="1100" dirty="0">
                <a:solidFill>
                  <a:srgbClr val="000000"/>
                </a:solidFill>
                <a:latin typeface="Arial"/>
                <a:cs typeface="Lexend Deca" panose="020B0604020202020204" charset="-78"/>
              </a:endParaRPr>
            </a:p>
          </p:txBody>
        </p:sp>
      </p:grpSp>
      <p:cxnSp>
        <p:nvCxnSpPr>
          <p:cNvPr id="253" name="Прямая соединительная линия 252">
            <a:extLst>
              <a:ext uri="{FF2B5EF4-FFF2-40B4-BE49-F238E27FC236}">
                <a16:creationId xmlns:a16="http://schemas.microsoft.com/office/drawing/2014/main" id="{5C98B6E5-F09B-618C-32B5-947DFECCF08D}"/>
              </a:ext>
            </a:extLst>
          </p:cNvPr>
          <p:cNvCxnSpPr>
            <a:cxnSpLocks/>
          </p:cNvCxnSpPr>
          <p:nvPr/>
        </p:nvCxnSpPr>
        <p:spPr>
          <a:xfrm>
            <a:off x="5797917" y="4274756"/>
            <a:ext cx="1656000" cy="9719"/>
          </a:xfrm>
          <a:prstGeom prst="line">
            <a:avLst/>
          </a:prstGeom>
          <a:noFill/>
          <a:ln w="38100" cap="flat" cmpd="sng" algn="ctr">
            <a:solidFill>
              <a:srgbClr val="969696">
                <a:lumMod val="50000"/>
              </a:srgbClr>
            </a:solidFill>
            <a:prstDash val="solid"/>
          </a:ln>
          <a:effectLst/>
        </p:spPr>
      </p:cxnSp>
      <p:cxnSp>
        <p:nvCxnSpPr>
          <p:cNvPr id="254" name="Прямая соединительная линия 253">
            <a:extLst>
              <a:ext uri="{FF2B5EF4-FFF2-40B4-BE49-F238E27FC236}">
                <a16:creationId xmlns:a16="http://schemas.microsoft.com/office/drawing/2014/main" id="{FE7F20DF-E8B1-4A9A-5305-AA513AA82341}"/>
              </a:ext>
            </a:extLst>
          </p:cNvPr>
          <p:cNvCxnSpPr>
            <a:cxnSpLocks/>
          </p:cNvCxnSpPr>
          <p:nvPr/>
        </p:nvCxnSpPr>
        <p:spPr>
          <a:xfrm>
            <a:off x="8180850" y="3751917"/>
            <a:ext cx="2042339" cy="0"/>
          </a:xfrm>
          <a:prstGeom prst="line">
            <a:avLst/>
          </a:prstGeom>
          <a:noFill/>
          <a:ln w="38100" cap="flat" cmpd="sng" algn="ctr">
            <a:solidFill>
              <a:srgbClr val="969696">
                <a:lumMod val="50000"/>
              </a:srgbClr>
            </a:solidFill>
            <a:prstDash val="solid"/>
          </a:ln>
          <a:effectLst/>
        </p:spPr>
      </p:cxnSp>
      <p:pic>
        <p:nvPicPr>
          <p:cNvPr id="302" name="Рисунок 301">
            <a:extLst>
              <a:ext uri="{FF2B5EF4-FFF2-40B4-BE49-F238E27FC236}">
                <a16:creationId xmlns:a16="http://schemas.microsoft.com/office/drawing/2014/main" id="{D82DE6F3-8905-EC99-C168-F11B01645E4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549707" y="4132465"/>
            <a:ext cx="281448" cy="281448"/>
          </a:xfrm>
          <a:prstGeom prst="rect">
            <a:avLst/>
          </a:prstGeom>
        </p:spPr>
      </p:pic>
      <p:pic>
        <p:nvPicPr>
          <p:cNvPr id="303" name="Рисунок 302">
            <a:extLst>
              <a:ext uri="{FF2B5EF4-FFF2-40B4-BE49-F238E27FC236}">
                <a16:creationId xmlns:a16="http://schemas.microsoft.com/office/drawing/2014/main" id="{31D40CE7-F610-1988-2E5F-2D4860EE2C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0221967" y="3609154"/>
            <a:ext cx="281448" cy="281448"/>
          </a:xfrm>
          <a:prstGeom prst="rect">
            <a:avLst/>
          </a:prstGeom>
        </p:spPr>
      </p:pic>
      <p:cxnSp>
        <p:nvCxnSpPr>
          <p:cNvPr id="304" name="Прямая соединительная линия 303">
            <a:extLst>
              <a:ext uri="{FF2B5EF4-FFF2-40B4-BE49-F238E27FC236}">
                <a16:creationId xmlns:a16="http://schemas.microsoft.com/office/drawing/2014/main" id="{44C84BD3-E65F-EC59-3708-124F0D359626}"/>
              </a:ext>
            </a:extLst>
          </p:cNvPr>
          <p:cNvCxnSpPr>
            <a:cxnSpLocks/>
          </p:cNvCxnSpPr>
          <p:nvPr/>
        </p:nvCxnSpPr>
        <p:spPr>
          <a:xfrm>
            <a:off x="8302233" y="4635975"/>
            <a:ext cx="1656000" cy="9719"/>
          </a:xfrm>
          <a:prstGeom prst="line">
            <a:avLst/>
          </a:prstGeom>
          <a:noFill/>
          <a:ln w="38100" cap="flat" cmpd="sng" algn="ctr">
            <a:solidFill>
              <a:srgbClr val="969696">
                <a:lumMod val="50000"/>
              </a:srgbClr>
            </a:solidFill>
            <a:prstDash val="solid"/>
          </a:ln>
          <a:effectLst/>
        </p:spPr>
      </p:cxnSp>
      <p:pic>
        <p:nvPicPr>
          <p:cNvPr id="305" name="Рисунок 304">
            <a:extLst>
              <a:ext uri="{FF2B5EF4-FFF2-40B4-BE49-F238E27FC236}">
                <a16:creationId xmlns:a16="http://schemas.microsoft.com/office/drawing/2014/main" id="{98D18FB5-9A32-2927-FB86-803F1E19329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880165" y="4495251"/>
            <a:ext cx="281448" cy="281448"/>
          </a:xfrm>
          <a:prstGeom prst="rect">
            <a:avLst/>
          </a:prstGeom>
        </p:spPr>
      </p:pic>
      <p:pic>
        <p:nvPicPr>
          <p:cNvPr id="306" name="Рисунок 305">
            <a:extLst>
              <a:ext uri="{FF2B5EF4-FFF2-40B4-BE49-F238E27FC236}">
                <a16:creationId xmlns:a16="http://schemas.microsoft.com/office/drawing/2014/main" id="{20B95E08-721D-4934-9924-91A9041BAA5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659208" y="3264243"/>
            <a:ext cx="2312780" cy="2134384"/>
          </a:xfrm>
          <a:prstGeom prst="rect">
            <a:avLst/>
          </a:prstGeom>
        </p:spPr>
      </p:pic>
      <p:sp>
        <p:nvSpPr>
          <p:cNvPr id="307" name="TextBox 306">
            <a:extLst>
              <a:ext uri="{FF2B5EF4-FFF2-40B4-BE49-F238E27FC236}">
                <a16:creationId xmlns:a16="http://schemas.microsoft.com/office/drawing/2014/main" id="{2449128A-7D33-770A-93AC-66E5F4F577B5}"/>
              </a:ext>
            </a:extLst>
          </p:cNvPr>
          <p:cNvSpPr txBox="1"/>
          <p:nvPr/>
        </p:nvSpPr>
        <p:spPr>
          <a:xfrm>
            <a:off x="8211362" y="3407326"/>
            <a:ext cx="231278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7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"/>
              </a:rPr>
              <a:t>54</a:t>
            </a:r>
            <a:r>
              <a:rPr lang="en-US" altLang="ru-RU" sz="17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"/>
              </a:rPr>
              <a:t> </a:t>
            </a:r>
            <a:r>
              <a:rPr lang="ru-RU" altLang="ru-RU" sz="17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"/>
              </a:rPr>
              <a:t>Пользователя</a:t>
            </a:r>
            <a:endParaRPr lang="ru-RU" sz="17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"/>
            </a:endParaRPr>
          </a:p>
        </p:txBody>
      </p:sp>
      <p:sp>
        <p:nvSpPr>
          <p:cNvPr id="308" name="TextBox 307">
            <a:extLst>
              <a:ext uri="{FF2B5EF4-FFF2-40B4-BE49-F238E27FC236}">
                <a16:creationId xmlns:a16="http://schemas.microsoft.com/office/drawing/2014/main" id="{0C201E4C-4E7E-9986-429C-FDF0ECA308C2}"/>
              </a:ext>
            </a:extLst>
          </p:cNvPr>
          <p:cNvSpPr txBox="1"/>
          <p:nvPr/>
        </p:nvSpPr>
        <p:spPr>
          <a:xfrm>
            <a:off x="8742628" y="4293886"/>
            <a:ext cx="1292791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7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"/>
              </a:rPr>
              <a:t>1</a:t>
            </a:r>
            <a:r>
              <a:rPr lang="ru-RU" altLang="ru-RU" sz="17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"/>
              </a:rPr>
              <a:t>4</a:t>
            </a:r>
            <a:r>
              <a:rPr lang="en-US" altLang="ru-RU" sz="17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"/>
              </a:rPr>
              <a:t> </a:t>
            </a:r>
            <a:r>
              <a:rPr lang="ru-RU" altLang="ru-RU" sz="17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"/>
              </a:rPr>
              <a:t>Групп</a:t>
            </a:r>
            <a:endParaRPr lang="ru-RU" sz="17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"/>
            </a:endParaRPr>
          </a:p>
        </p:txBody>
      </p:sp>
      <p:sp>
        <p:nvSpPr>
          <p:cNvPr id="309" name="TextBox 308">
            <a:extLst>
              <a:ext uri="{FF2B5EF4-FFF2-40B4-BE49-F238E27FC236}">
                <a16:creationId xmlns:a16="http://schemas.microsoft.com/office/drawing/2014/main" id="{61BCFD13-B259-61E1-878A-E06BBB532FE2}"/>
              </a:ext>
            </a:extLst>
          </p:cNvPr>
          <p:cNvSpPr txBox="1"/>
          <p:nvPr/>
        </p:nvSpPr>
        <p:spPr>
          <a:xfrm>
            <a:off x="5770417" y="3938566"/>
            <a:ext cx="1464486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7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"/>
              </a:rPr>
              <a:t>7</a:t>
            </a:r>
            <a:r>
              <a:rPr lang="en-US" altLang="ru-RU" sz="17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"/>
              </a:rPr>
              <a:t> </a:t>
            </a:r>
            <a:r>
              <a:rPr lang="ru-RU" altLang="ru-RU" sz="17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"/>
              </a:rPr>
              <a:t>Сервисов</a:t>
            </a:r>
            <a:endParaRPr lang="ru-RU" sz="17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B815CD-C307-C370-5F06-430142857A3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516658" y="1490887"/>
            <a:ext cx="914400" cy="12877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5E179D-DC22-110A-057F-0FB68FE93245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08"/>
          <a:stretch/>
        </p:blipFill>
        <p:spPr>
          <a:xfrm>
            <a:off x="2363521" y="1428319"/>
            <a:ext cx="2110255" cy="1404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EA46E71-99AB-D986-607E-3314A6C9CD7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558231" y="1193708"/>
            <a:ext cx="1705743" cy="1552967"/>
          </a:xfrm>
          <a:prstGeom prst="rect">
            <a:avLst/>
          </a:prstGeom>
        </p:spPr>
      </p:pic>
      <p:sp>
        <p:nvSpPr>
          <p:cNvPr id="310" name="TextBox 309">
            <a:extLst>
              <a:ext uri="{FF2B5EF4-FFF2-40B4-BE49-F238E27FC236}">
                <a16:creationId xmlns:a16="http://schemas.microsoft.com/office/drawing/2014/main" id="{D48934D5-E698-D27F-29F6-9613D1E5E520}"/>
              </a:ext>
            </a:extLst>
          </p:cNvPr>
          <p:cNvSpPr txBox="1"/>
          <p:nvPr/>
        </p:nvSpPr>
        <p:spPr>
          <a:xfrm>
            <a:off x="7797892" y="1330117"/>
            <a:ext cx="122922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FFFFFF"/>
                </a:solidFill>
                <a:latin typeface="Lexend Deca" panose="020B0604020202020204" charset="-78"/>
                <a:cs typeface="Lexend Deca" panose="020B0604020202020204" charset="-78"/>
              </a:rPr>
              <a:t>личный</a:t>
            </a:r>
            <a:r>
              <a:rPr lang="en-US" sz="1100" dirty="0">
                <a:solidFill>
                  <a:srgbClr val="FFFFFF"/>
                </a:solidFill>
                <a:latin typeface="Lexend Deca" panose="020B0604020202020204" charset="-78"/>
                <a:cs typeface="Lexend Deca" panose="020B0604020202020204" charset="-78"/>
              </a:rPr>
              <a:t> </a:t>
            </a:r>
            <a:r>
              <a:rPr lang="ru-RU" sz="1100" dirty="0">
                <a:solidFill>
                  <a:srgbClr val="FFFFFF"/>
                </a:solidFill>
                <a:latin typeface="Lexend Deca" panose="020B0604020202020204" charset="-78"/>
                <a:cs typeface="Lexend Deca" panose="020B0604020202020204" charset="-78"/>
              </a:rPr>
              <a:t>кабинет</a:t>
            </a:r>
            <a:r>
              <a:rPr lang="en-US" sz="1100" dirty="0">
                <a:solidFill>
                  <a:srgbClr val="FFFFFF"/>
                </a:solidFill>
                <a:latin typeface="Lexend Deca" panose="020B0604020202020204" charset="-78"/>
                <a:cs typeface="Lexend Deca" panose="020B0604020202020204" charset="-78"/>
              </a:rPr>
              <a:t>  </a:t>
            </a:r>
            <a:endParaRPr lang="ru-RU" sz="1100" dirty="0">
              <a:solidFill>
                <a:srgbClr val="FFFFFF"/>
              </a:solidFill>
              <a:latin typeface="Arial" charset="0"/>
              <a:cs typeface="Lexend Deca" panose="020B060402020202020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0127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307" grpId="0"/>
      <p:bldP spid="308" grpId="0"/>
      <p:bldP spid="30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矩形 128"/>
          <p:cNvSpPr/>
          <p:nvPr/>
        </p:nvSpPr>
        <p:spPr>
          <a:xfrm flipH="1">
            <a:off x="0" y="-6875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19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8" name="直接连接符 27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31" name="直接连接符 30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16"/>
          <p:cNvSpPr txBox="1"/>
          <p:nvPr/>
        </p:nvSpPr>
        <p:spPr>
          <a:xfrm>
            <a:off x="827153" y="642254"/>
            <a:ext cx="273631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А что с </a:t>
            </a:r>
            <a:r>
              <a:rPr lang="en-US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Big Data?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sp>
        <p:nvSpPr>
          <p:cNvPr id="2" name="Объект 2">
            <a:extLst>
              <a:ext uri="{FF2B5EF4-FFF2-40B4-BE49-F238E27FC236}">
                <a16:creationId xmlns:a16="http://schemas.microsoft.com/office/drawing/2014/main" id="{29CAC2D5-B540-2828-41B0-8CA46AE0CD8F}"/>
              </a:ext>
            </a:extLst>
          </p:cNvPr>
          <p:cNvSpPr txBox="1">
            <a:spLocks/>
          </p:cNvSpPr>
          <p:nvPr/>
        </p:nvSpPr>
        <p:spPr>
          <a:xfrm>
            <a:off x="22727" y="1608604"/>
            <a:ext cx="3874659" cy="11639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Clr>
                <a:srgbClr val="000090"/>
              </a:buClr>
              <a:buNone/>
              <a:defRPr/>
            </a:pPr>
            <a:r>
              <a:rPr lang="ru-RU" sz="1500" dirty="0">
                <a:latin typeface="HelveticaNeue"/>
              </a:rPr>
              <a:t>высокая частота столкновений (до </a:t>
            </a:r>
            <a:r>
              <a:rPr lang="en-US" sz="1500" dirty="0">
                <a:latin typeface="HelveticaNeue"/>
              </a:rPr>
              <a:t>50</a:t>
            </a:r>
            <a:r>
              <a:rPr lang="ru-RU" sz="1500" dirty="0">
                <a:latin typeface="HelveticaNeue"/>
              </a:rPr>
              <a:t> </a:t>
            </a:r>
            <a:r>
              <a:rPr lang="en-US" sz="1500" dirty="0">
                <a:latin typeface="HelveticaNeue"/>
              </a:rPr>
              <a:t>kHz</a:t>
            </a:r>
            <a:r>
              <a:rPr lang="ru-RU" sz="1500" dirty="0">
                <a:latin typeface="HelveticaNeue"/>
              </a:rPr>
              <a:t>)</a:t>
            </a:r>
            <a:r>
              <a:rPr lang="en-US" sz="1500" dirty="0">
                <a:latin typeface="HelveticaNeue"/>
              </a:rPr>
              <a:t> </a:t>
            </a:r>
            <a:r>
              <a:rPr lang="ru-RU" sz="1500" dirty="0">
                <a:latin typeface="HelveticaNeue"/>
              </a:rPr>
              <a:t>и множественность события</a:t>
            </a:r>
            <a:endParaRPr lang="en-US" sz="1500" dirty="0">
              <a:latin typeface="HelveticaNeue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Clr>
                <a:srgbClr val="000090"/>
              </a:buClr>
              <a:buNone/>
              <a:defRPr/>
            </a:pPr>
            <a:r>
              <a:rPr lang="ru-RU" sz="1500" dirty="0">
                <a:latin typeface="HelveticaNeue"/>
              </a:rPr>
              <a:t>поток данных с </a:t>
            </a:r>
            <a:r>
              <a:rPr lang="en-US" sz="1500" dirty="0">
                <a:latin typeface="HelveticaNeue"/>
              </a:rPr>
              <a:t>NICA </a:t>
            </a:r>
            <a:r>
              <a:rPr lang="ru-RU" sz="1500" dirty="0">
                <a:latin typeface="HelveticaNeue"/>
              </a:rPr>
              <a:t>оценивается в десятки ПБ в год</a:t>
            </a:r>
            <a:endParaRPr lang="en-US" sz="1500" dirty="0">
              <a:latin typeface="HelveticaNeue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4498E3-0B66-3C33-0FD5-831634EB58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112" y="2704760"/>
            <a:ext cx="3171623" cy="205485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07468BC-6A77-E502-1E30-AEE909B52D61}"/>
              </a:ext>
            </a:extLst>
          </p:cNvPr>
          <p:cNvSpPr/>
          <p:nvPr/>
        </p:nvSpPr>
        <p:spPr>
          <a:xfrm>
            <a:off x="1478950" y="4370285"/>
            <a:ext cx="1054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Century Gothic" panose="020B0502020202020204" pitchFamily="34" charset="0"/>
              </a:rPr>
              <a:t>BM@N </a:t>
            </a:r>
            <a:r>
              <a:rPr lang="ru-RU" sz="1600" b="1" dirty="0">
                <a:latin typeface="Century Gothic" panose="020B0502020202020204" pitchFamily="34" charset="0"/>
              </a:rPr>
              <a:t>Сеанс</a:t>
            </a:r>
            <a:r>
              <a:rPr lang="en-US" sz="1600" b="1" dirty="0">
                <a:latin typeface="Century Gothic" panose="020B0502020202020204" pitchFamily="34" charset="0"/>
              </a:rPr>
              <a:t> 8</a:t>
            </a:r>
            <a:endParaRPr lang="ru-RU" sz="1600" b="1" dirty="0"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E47238-BEEC-95CC-00E4-9E18C8F194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407" y="4850467"/>
            <a:ext cx="2818016" cy="187577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B7137F3-5C43-0978-8939-BC028FD3C695}"/>
              </a:ext>
            </a:extLst>
          </p:cNvPr>
          <p:cNvSpPr/>
          <p:nvPr/>
        </p:nvSpPr>
        <p:spPr>
          <a:xfrm>
            <a:off x="2039730" y="6445851"/>
            <a:ext cx="11608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entury Gothic" panose="020B0502020202020204" pitchFamily="34" charset="0"/>
              </a:rPr>
              <a:t>400 T</a:t>
            </a:r>
            <a:r>
              <a:rPr lang="ru-RU" sz="1600" dirty="0">
                <a:latin typeface="Century Gothic" panose="020B0502020202020204" pitchFamily="34" charset="0"/>
              </a:rPr>
              <a:t>Б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400" dirty="0">
                <a:latin typeface="Century Gothic" panose="020B0502020202020204" pitchFamily="34" charset="0"/>
              </a:rPr>
              <a:t>(x4)</a:t>
            </a:r>
            <a:endParaRPr lang="ru-RU" sz="1400" dirty="0">
              <a:latin typeface="Century Gothic" panose="020B050202020202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4A992EA3-6FF9-0827-CBEA-D3EBDECAE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644" y="2508108"/>
            <a:ext cx="1891303" cy="2311451"/>
          </a:xfrm>
          <a:prstGeom prst="rect">
            <a:avLst/>
          </a:prstGeom>
          <a:noFill/>
          <a:ln>
            <a:noFill/>
          </a:ln>
          <a:effectLst>
            <a:outerShdw blurRad="63500" dist="10182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CEBE9AF-7A6D-4C9B-2AC0-961E27CEC468}"/>
              </a:ext>
            </a:extLst>
          </p:cNvPr>
          <p:cNvSpPr txBox="1">
            <a:spLocks/>
          </p:cNvSpPr>
          <p:nvPr/>
        </p:nvSpPr>
        <p:spPr bwMode="auto">
          <a:xfrm>
            <a:off x="4375165" y="1812612"/>
            <a:ext cx="1815008" cy="719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/>
            <a:r>
              <a:rPr lang="ru-RU" sz="1600" dirty="0">
                <a:solidFill>
                  <a:srgbClr val="000090"/>
                </a:solidFill>
              </a:rPr>
              <a:t>Кластер </a:t>
            </a:r>
            <a:r>
              <a:rPr lang="en-US" sz="1600" dirty="0">
                <a:solidFill>
                  <a:srgbClr val="000090"/>
                </a:solidFill>
              </a:rPr>
              <a:t>NICA</a:t>
            </a:r>
            <a:endParaRPr lang="ru-RU" sz="1600" dirty="0">
              <a:solidFill>
                <a:srgbClr val="000090"/>
              </a:solidFill>
            </a:endParaRPr>
          </a:p>
          <a:p>
            <a:pPr algn="ctr" defTabSz="457200"/>
            <a:r>
              <a:rPr lang="en-US" sz="1600" dirty="0">
                <a:solidFill>
                  <a:srgbClr val="000090"/>
                </a:solidFill>
              </a:rPr>
              <a:t>(</a:t>
            </a:r>
            <a:r>
              <a:rPr lang="ru-RU" sz="1600" dirty="0">
                <a:solidFill>
                  <a:srgbClr val="000090"/>
                </a:solidFill>
              </a:rPr>
              <a:t>ЛФВЭ</a:t>
            </a:r>
            <a:r>
              <a:rPr lang="en-US" sz="1600" dirty="0">
                <a:solidFill>
                  <a:srgbClr val="000090"/>
                </a:solidFill>
              </a:rPr>
              <a:t>)</a:t>
            </a:r>
          </a:p>
        </p:txBody>
      </p:sp>
      <p:pic>
        <p:nvPicPr>
          <p:cNvPr id="9" name="Рисунок 1">
            <a:extLst>
              <a:ext uri="{FF2B5EF4-FFF2-40B4-BE49-F238E27FC236}">
                <a16:creationId xmlns:a16="http://schemas.microsoft.com/office/drawing/2014/main" id="{9F4EFF77-B3A3-1DAC-9ECD-92CBA46373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5991" y="2544717"/>
            <a:ext cx="2241538" cy="2366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A70B8381-A877-6E4C-611C-EA48E14AA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7561" y="1899509"/>
            <a:ext cx="24369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90"/>
                </a:solidFill>
              </a:rPr>
              <a:t>GRID Tier</a:t>
            </a:r>
            <a:r>
              <a:rPr lang="ru-RU" sz="1600" dirty="0">
                <a:solidFill>
                  <a:srgbClr val="000090"/>
                </a:solidFill>
              </a:rPr>
              <a:t>1</a:t>
            </a:r>
            <a:r>
              <a:rPr lang="en-US" sz="1600" dirty="0">
                <a:solidFill>
                  <a:srgbClr val="000090"/>
                </a:solidFill>
              </a:rPr>
              <a:t>&amp;2 </a:t>
            </a:r>
            <a:r>
              <a:rPr lang="ru-RU" sz="1600" dirty="0">
                <a:solidFill>
                  <a:srgbClr val="000090"/>
                </a:solidFill>
              </a:rPr>
              <a:t>центры </a:t>
            </a:r>
            <a:r>
              <a:rPr lang="en-US" sz="1600" dirty="0">
                <a:solidFill>
                  <a:srgbClr val="000090"/>
                </a:solidFill>
              </a:rPr>
              <a:t>(</a:t>
            </a:r>
            <a:r>
              <a:rPr lang="ru-RU" sz="1600" dirty="0">
                <a:solidFill>
                  <a:srgbClr val="000090"/>
                </a:solidFill>
              </a:rPr>
              <a:t>ЦИВК, ЛИТ)</a:t>
            </a:r>
            <a:endParaRPr lang="en-US" sz="1400" dirty="0">
              <a:solidFill>
                <a:srgbClr val="000090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40936A1-A4CF-0F16-A60A-8B285B0B5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727" y="2508108"/>
            <a:ext cx="1815008" cy="2478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AD125CD-F711-B4FD-4376-13F319894B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86817" y="2435602"/>
            <a:ext cx="1386333" cy="166145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34D5A79-2BF9-DC57-635A-9539D8314D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48378" y="3399355"/>
            <a:ext cx="1438219" cy="1712923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4A60CC0-156B-F488-5030-A67850DAD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9956" y="1907109"/>
            <a:ext cx="26632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0090"/>
                </a:solidFill>
              </a:rPr>
              <a:t>Платформа </a:t>
            </a:r>
            <a:r>
              <a:rPr lang="ru-RU" sz="1600" dirty="0" err="1">
                <a:solidFill>
                  <a:srgbClr val="000090"/>
                </a:solidFill>
              </a:rPr>
              <a:t>Гибрилит</a:t>
            </a:r>
            <a:endParaRPr lang="ru-RU" sz="1600" dirty="0">
              <a:solidFill>
                <a:srgbClr val="000090"/>
              </a:solidFill>
            </a:endParaRPr>
          </a:p>
          <a:p>
            <a:pPr algn="ctr"/>
            <a:r>
              <a:rPr lang="ru-RU" sz="1600" dirty="0">
                <a:solidFill>
                  <a:srgbClr val="000090"/>
                </a:solidFill>
              </a:rPr>
              <a:t>СК «Говорун» (ЛИТ)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16" name="Rectangle 19">
            <a:extLst>
              <a:ext uri="{FF2B5EF4-FFF2-40B4-BE49-F238E27FC236}">
                <a16:creationId xmlns:a16="http://schemas.microsoft.com/office/drawing/2014/main" id="{E7A2E162-4DB5-9015-1CCB-99891CA74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7014" y="5270155"/>
            <a:ext cx="2853822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400" dirty="0"/>
              <a:t>Хранилище данных: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400" b="1" dirty="0"/>
              <a:t>EOS</a:t>
            </a:r>
            <a:r>
              <a:rPr lang="ru-RU" sz="1400" b="1" dirty="0"/>
              <a:t> (</a:t>
            </a:r>
            <a:r>
              <a:rPr lang="en-US" sz="1400" b="1" dirty="0"/>
              <a:t>6 </a:t>
            </a:r>
            <a:r>
              <a:rPr lang="ru-RU" sz="1400" b="1" dirty="0"/>
              <a:t>ПБ)</a:t>
            </a:r>
            <a:endParaRPr lang="en-US" sz="1400" dirty="0"/>
          </a:p>
          <a:p>
            <a:pPr algn="ctr">
              <a:spcBef>
                <a:spcPts val="600"/>
              </a:spcBef>
            </a:pPr>
            <a:r>
              <a:rPr lang="ru-RU" sz="1400" dirty="0"/>
              <a:t>Количество лог. ядер:</a:t>
            </a:r>
          </a:p>
          <a:p>
            <a:pPr algn="ctr"/>
            <a:r>
              <a:rPr lang="ru-RU" sz="1400" b="1" dirty="0"/>
              <a:t>8 000</a:t>
            </a:r>
            <a:r>
              <a:rPr lang="es-ES_tradnl" sz="1400" b="1" dirty="0"/>
              <a:t> (</a:t>
            </a:r>
            <a:r>
              <a:rPr lang="en-US" sz="1400" b="1" dirty="0"/>
              <a:t>Intel </a:t>
            </a:r>
            <a:r>
              <a:rPr lang="es-ES_tradnl" sz="1400" b="1" dirty="0"/>
              <a:t>Xeon)</a:t>
            </a: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3495823A-B3E2-9F03-D63D-459EE5996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0654" y="5270155"/>
            <a:ext cx="2853822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400" dirty="0"/>
              <a:t>Хранилище данных: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400" b="1" dirty="0"/>
              <a:t>EOS</a:t>
            </a:r>
            <a:r>
              <a:rPr lang="ru-RU" sz="1400" b="1" dirty="0"/>
              <a:t> (4</a:t>
            </a:r>
            <a:r>
              <a:rPr lang="en-US" sz="1400" b="1" dirty="0"/>
              <a:t> </a:t>
            </a:r>
            <a:r>
              <a:rPr lang="ru-RU" sz="1400" b="1" dirty="0"/>
              <a:t>ПБ)</a:t>
            </a:r>
            <a:endParaRPr lang="en-US" sz="1400" dirty="0"/>
          </a:p>
          <a:p>
            <a:pPr algn="ctr">
              <a:spcBef>
                <a:spcPts val="600"/>
              </a:spcBef>
            </a:pPr>
            <a:r>
              <a:rPr lang="ru-RU" sz="1400" dirty="0"/>
              <a:t>Количество лог. ядер:</a:t>
            </a:r>
          </a:p>
          <a:p>
            <a:pPr algn="ctr"/>
            <a:r>
              <a:rPr lang="ru-RU" sz="1400" b="1" dirty="0"/>
              <a:t>0 - 2500</a:t>
            </a:r>
            <a:r>
              <a:rPr lang="es-ES_tradnl" sz="1400" b="1" dirty="0"/>
              <a:t> (</a:t>
            </a:r>
            <a:r>
              <a:rPr lang="en-US" sz="1400" b="1" dirty="0"/>
              <a:t>Intel </a:t>
            </a:r>
            <a:r>
              <a:rPr lang="es-ES_tradnl" sz="1400" b="1" dirty="0"/>
              <a:t>Xeon)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8E7F45-B994-FF11-07C7-7EC01BE9D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7137" y="5274877"/>
            <a:ext cx="2853822" cy="1369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400" dirty="0"/>
              <a:t>Горячее хранилище: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400" b="1" dirty="0"/>
              <a:t>Lustre</a:t>
            </a:r>
            <a:r>
              <a:rPr lang="ru-RU" sz="1400" b="1" dirty="0"/>
              <a:t> (</a:t>
            </a:r>
            <a:r>
              <a:rPr lang="en-US" sz="1400" b="1" dirty="0"/>
              <a:t>400 </a:t>
            </a:r>
            <a:r>
              <a:rPr lang="ru-RU" sz="1400" b="1" dirty="0"/>
              <a:t>ТБ)</a:t>
            </a:r>
            <a:endParaRPr lang="en-US" sz="1400" dirty="0"/>
          </a:p>
          <a:p>
            <a:pPr algn="ctr">
              <a:spcBef>
                <a:spcPts val="600"/>
              </a:spcBef>
            </a:pPr>
            <a:r>
              <a:rPr lang="ru-RU" sz="1400" dirty="0"/>
              <a:t>Количество лог. ядер:</a:t>
            </a:r>
          </a:p>
          <a:p>
            <a:pPr algn="ctr"/>
            <a:r>
              <a:rPr lang="en-US" sz="1400" b="1" dirty="0"/>
              <a:t>8 500</a:t>
            </a:r>
            <a:r>
              <a:rPr lang="es-ES_tradnl" sz="1400" b="1" dirty="0"/>
              <a:t> (</a:t>
            </a:r>
            <a:r>
              <a:rPr lang="en-US" sz="1400" b="1" dirty="0"/>
              <a:t>Intel </a:t>
            </a:r>
            <a:r>
              <a:rPr lang="es-ES_tradnl" sz="1400" b="1" dirty="0"/>
              <a:t>Xeon)</a:t>
            </a:r>
          </a:p>
          <a:p>
            <a:pPr algn="ctr"/>
            <a:r>
              <a:rPr lang="es-ES_tradnl" sz="1400" b="1" dirty="0"/>
              <a:t>6 000 (Xeon Phi)</a:t>
            </a:r>
          </a:p>
          <a:p>
            <a:pPr algn="ctr"/>
            <a:r>
              <a:rPr lang="es-ES_tradnl" sz="1400" b="1" dirty="0"/>
              <a:t> </a:t>
            </a:r>
            <a:r>
              <a:rPr lang="pt-BR" sz="1400" b="1" dirty="0"/>
              <a:t>40 GPU (NVidia Tesla V)</a:t>
            </a:r>
            <a:endParaRPr lang="es-ES_tradnl" sz="1400" b="1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ABB1738-812A-0B01-7CBA-B486F734C17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515" y="49083"/>
            <a:ext cx="2689611" cy="1793950"/>
          </a:xfrm>
          <a:prstGeom prst="rect">
            <a:avLst/>
          </a:prstGeom>
        </p:spPr>
      </p:pic>
      <p:sp>
        <p:nvSpPr>
          <p:cNvPr id="33" name="Rectangle 19">
            <a:extLst>
              <a:ext uri="{FF2B5EF4-FFF2-40B4-BE49-F238E27FC236}">
                <a16:creationId xmlns:a16="http://schemas.microsoft.com/office/drawing/2014/main" id="{56F7296C-3BD9-44D3-F8CC-8DE337D94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3925" y="4982158"/>
            <a:ext cx="526463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400" dirty="0"/>
              <a:t>Единое хранилище программного обеспечения</a:t>
            </a:r>
            <a:r>
              <a:rPr lang="en-US" sz="1400" dirty="0"/>
              <a:t>:</a:t>
            </a:r>
            <a:r>
              <a:rPr lang="ru-RU" sz="1400" dirty="0"/>
              <a:t> </a:t>
            </a:r>
            <a:r>
              <a:rPr lang="en-US" sz="1400" b="1" dirty="0"/>
              <a:t>CVMFS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0060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16" grpId="0"/>
      <p:bldP spid="19" grpId="0"/>
      <p:bldP spid="20" grpId="0"/>
      <p:bldP spid="3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矩形 128"/>
          <p:cNvSpPr/>
          <p:nvPr/>
        </p:nvSpPr>
        <p:spPr>
          <a:xfrm flipH="1">
            <a:off x="0" y="-6875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19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8" name="直接连接符 27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31" name="直接连接符 30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16"/>
          <p:cNvSpPr txBox="1"/>
          <p:nvPr/>
        </p:nvSpPr>
        <p:spPr>
          <a:xfrm>
            <a:off x="827153" y="642254"/>
            <a:ext cx="34422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Компьютинг в </a:t>
            </a:r>
            <a:r>
              <a:rPr lang="en-US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BM@N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FCDD4D2-868C-E666-269F-B0A674072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509" y="1230166"/>
            <a:ext cx="9707367" cy="555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2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矩形 128"/>
          <p:cNvSpPr/>
          <p:nvPr/>
        </p:nvSpPr>
        <p:spPr>
          <a:xfrm flipH="1">
            <a:off x="0" y="-6875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19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28" name="直接连接符 27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31" name="直接连接符 30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16"/>
          <p:cNvSpPr txBox="1"/>
          <p:nvPr/>
        </p:nvSpPr>
        <p:spPr>
          <a:xfrm>
            <a:off x="827152" y="642254"/>
            <a:ext cx="385913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DIRAC</a:t>
            </a:r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 для задач </a:t>
            </a:r>
            <a:r>
              <a:rPr lang="en-US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BM@N</a:t>
            </a:r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 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pic>
        <p:nvPicPr>
          <p:cNvPr id="131" name="Picture 3">
            <a:extLst>
              <a:ext uri="{FF2B5EF4-FFF2-40B4-BE49-F238E27FC236}">
                <a16:creationId xmlns:a16="http://schemas.microsoft.com/office/drawing/2014/main" id="{78108D05-6ACB-69D9-DBF9-D23D1E294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11467"/>
          <a:stretch>
            <a:fillRect/>
          </a:stretch>
        </p:blipFill>
        <p:spPr bwMode="auto">
          <a:xfrm>
            <a:off x="4621693" y="5212406"/>
            <a:ext cx="395554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" name="Picture 3">
            <a:extLst>
              <a:ext uri="{FF2B5EF4-FFF2-40B4-BE49-F238E27FC236}">
                <a16:creationId xmlns:a16="http://schemas.microsoft.com/office/drawing/2014/main" id="{76E6AAAA-CBE0-B5A6-8C38-810FFA22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8586352" y="5212406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" name="Picture 4" descr="https://bmn.jinr.ru/wp-content/uploads/2019/08/ncx_cluster.jpg">
            <a:extLst>
              <a:ext uri="{FF2B5EF4-FFF2-40B4-BE49-F238E27FC236}">
                <a16:creationId xmlns:a16="http://schemas.microsoft.com/office/drawing/2014/main" id="{532A01BE-3A06-E640-499A-0046A56483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0" b="6330"/>
          <a:stretch/>
        </p:blipFill>
        <p:spPr bwMode="auto">
          <a:xfrm>
            <a:off x="8609960" y="5233044"/>
            <a:ext cx="944140" cy="9615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3">
            <a:extLst>
              <a:ext uri="{FF2B5EF4-FFF2-40B4-BE49-F238E27FC236}">
                <a16:creationId xmlns:a16="http://schemas.microsoft.com/office/drawing/2014/main" id="{4B153F5E-F11A-2374-E1BB-6AF7AE5FB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9595460" y="5208268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8E835561-4CCC-03A3-60C7-FD3BC10535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961" r="14364" b="6633"/>
          <a:stretch/>
        </p:blipFill>
        <p:spPr>
          <a:xfrm>
            <a:off x="9641352" y="5240818"/>
            <a:ext cx="898899" cy="916539"/>
          </a:xfrm>
          <a:prstGeom prst="ellipse">
            <a:avLst/>
          </a:prstGeom>
        </p:spPr>
      </p:pic>
      <p:sp>
        <p:nvSpPr>
          <p:cNvPr id="136" name="Прямоугольник 135">
            <a:extLst>
              <a:ext uri="{FF2B5EF4-FFF2-40B4-BE49-F238E27FC236}">
                <a16:creationId xmlns:a16="http://schemas.microsoft.com/office/drawing/2014/main" id="{DA9A06DA-BDD0-8455-230D-BEF970A02D85}"/>
              </a:ext>
            </a:extLst>
          </p:cNvPr>
          <p:cNvSpPr/>
          <p:nvPr/>
        </p:nvSpPr>
        <p:spPr>
          <a:xfrm>
            <a:off x="4432981" y="1571206"/>
            <a:ext cx="4802201" cy="50042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Отправка тысячи</a:t>
            </a:r>
            <a:r>
              <a:rPr lang="en-US" sz="16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работ в очередь системы управления</a:t>
            </a:r>
            <a:r>
              <a:rPr lang="en-US" sz="16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DIRAC</a:t>
            </a:r>
            <a:endParaRPr lang="ru-RU" sz="16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7" name="Прямая со стрелкой 136">
            <a:extLst>
              <a:ext uri="{FF2B5EF4-FFF2-40B4-BE49-F238E27FC236}">
                <a16:creationId xmlns:a16="http://schemas.microsoft.com/office/drawing/2014/main" id="{1C36DDF4-A061-3D2F-0579-2CCF5C4A8102}"/>
              </a:ext>
            </a:extLst>
          </p:cNvPr>
          <p:cNvCxnSpPr/>
          <p:nvPr/>
        </p:nvCxnSpPr>
        <p:spPr>
          <a:xfrm flipV="1">
            <a:off x="3988277" y="1874330"/>
            <a:ext cx="355651" cy="146496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8" name="TextBox 107">
            <a:extLst>
              <a:ext uri="{FF2B5EF4-FFF2-40B4-BE49-F238E27FC236}">
                <a16:creationId xmlns:a16="http://schemas.microsoft.com/office/drawing/2014/main" id="{649EB289-CE95-5276-6DB7-A0A47B629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7950" y="6212317"/>
            <a:ext cx="127363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500" dirty="0">
                <a:solidFill>
                  <a:srgbClr val="00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Tier-1</a:t>
            </a:r>
            <a:endParaRPr lang="ru-RU" altLang="ru-RU" sz="1500" dirty="0">
              <a:solidFill>
                <a:srgbClr val="006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TextBox 109">
            <a:extLst>
              <a:ext uri="{FF2B5EF4-FFF2-40B4-BE49-F238E27FC236}">
                <a16:creationId xmlns:a16="http://schemas.microsoft.com/office/drawing/2014/main" id="{556DB3F9-52C9-0065-CC68-A611E4592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8837" y="6215269"/>
            <a:ext cx="127363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500" dirty="0">
                <a:solidFill>
                  <a:srgbClr val="00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ЦИВК</a:t>
            </a:r>
            <a:r>
              <a:rPr lang="en-US" altLang="ru-RU" sz="1500" dirty="0">
                <a:solidFill>
                  <a:srgbClr val="00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/Tier-2</a:t>
            </a:r>
          </a:p>
        </p:txBody>
      </p:sp>
      <p:sp>
        <p:nvSpPr>
          <p:cNvPr id="140" name="TextBox 110">
            <a:extLst>
              <a:ext uri="{FF2B5EF4-FFF2-40B4-BE49-F238E27FC236}">
                <a16:creationId xmlns:a16="http://schemas.microsoft.com/office/drawing/2014/main" id="{072D576F-8030-03AB-60C6-A8B804A97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7289" y="6217957"/>
            <a:ext cx="127363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Облака</a:t>
            </a:r>
          </a:p>
        </p:txBody>
      </p:sp>
      <p:sp>
        <p:nvSpPr>
          <p:cNvPr id="141" name="TextBox 111">
            <a:extLst>
              <a:ext uri="{FF2B5EF4-FFF2-40B4-BE49-F238E27FC236}">
                <a16:creationId xmlns:a16="http://schemas.microsoft.com/office/drawing/2014/main" id="{6C22C910-4E9D-43EA-1E27-EA046E690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2415" y="6217957"/>
            <a:ext cx="127363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500" dirty="0">
                <a:solidFill>
                  <a:srgbClr val="00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Говорун</a:t>
            </a:r>
          </a:p>
        </p:txBody>
      </p:sp>
      <p:sp>
        <p:nvSpPr>
          <p:cNvPr id="142" name="TextBox 112">
            <a:extLst>
              <a:ext uri="{FF2B5EF4-FFF2-40B4-BE49-F238E27FC236}">
                <a16:creationId xmlns:a16="http://schemas.microsoft.com/office/drawing/2014/main" id="{C311163B-0066-C671-C6B3-60A298AB6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8510" y="6241169"/>
            <a:ext cx="17552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00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Кластер </a:t>
            </a:r>
            <a:r>
              <a:rPr lang="en-US" altLang="ru-RU" sz="1400" dirty="0">
                <a:solidFill>
                  <a:srgbClr val="00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NICA</a:t>
            </a:r>
            <a:endParaRPr lang="ru-RU" altLang="ru-RU" sz="1400" dirty="0">
              <a:solidFill>
                <a:srgbClr val="006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TextBox 107">
            <a:extLst>
              <a:ext uri="{FF2B5EF4-FFF2-40B4-BE49-F238E27FC236}">
                <a16:creationId xmlns:a16="http://schemas.microsoft.com/office/drawing/2014/main" id="{1A151845-0852-5DFE-F796-E0867F3EA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5335" y="6183865"/>
            <a:ext cx="13856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Внешние Институты</a:t>
            </a:r>
          </a:p>
        </p:txBody>
      </p:sp>
      <p:sp>
        <p:nvSpPr>
          <p:cNvPr id="144" name="Скругленный прямоугольник 26">
            <a:extLst>
              <a:ext uri="{FF2B5EF4-FFF2-40B4-BE49-F238E27FC236}">
                <a16:creationId xmlns:a16="http://schemas.microsoft.com/office/drawing/2014/main" id="{0745AB69-D3B5-8EDB-3049-AC40CF0E188E}"/>
              </a:ext>
            </a:extLst>
          </p:cNvPr>
          <p:cNvSpPr/>
          <p:nvPr/>
        </p:nvSpPr>
        <p:spPr>
          <a:xfrm>
            <a:off x="9518983" y="1470999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dirty="0">
                <a:latin typeface="Segoe UI Light" panose="020B0502040204020203" pitchFamily="34" charset="0"/>
              </a:rPr>
              <a:t>Работа</a:t>
            </a:r>
            <a:r>
              <a:rPr lang="en-US" sz="1600" dirty="0">
                <a:latin typeface="Segoe UI Light" panose="020B0502040204020203" pitchFamily="34" charset="0"/>
              </a:rPr>
              <a:t> </a:t>
            </a:r>
          </a:p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145" name="Скругленный прямоугольник 34">
            <a:extLst>
              <a:ext uri="{FF2B5EF4-FFF2-40B4-BE49-F238E27FC236}">
                <a16:creationId xmlns:a16="http://schemas.microsoft.com/office/drawing/2014/main" id="{F72618CE-FD39-334E-5717-D43741F4414B}"/>
              </a:ext>
            </a:extLst>
          </p:cNvPr>
          <p:cNvSpPr/>
          <p:nvPr/>
        </p:nvSpPr>
        <p:spPr>
          <a:xfrm>
            <a:off x="9671383" y="1623399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dirty="0">
                <a:latin typeface="Segoe UI Light" panose="020B0502040204020203" pitchFamily="34" charset="0"/>
              </a:rPr>
              <a:t>Работа</a:t>
            </a:r>
            <a:r>
              <a:rPr lang="en-US" sz="1600" dirty="0">
                <a:latin typeface="Segoe UI Light" panose="020B0502040204020203" pitchFamily="34" charset="0"/>
              </a:rPr>
              <a:t> </a:t>
            </a:r>
          </a:p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146" name="Скругленный прямоугольник 38">
            <a:extLst>
              <a:ext uri="{FF2B5EF4-FFF2-40B4-BE49-F238E27FC236}">
                <a16:creationId xmlns:a16="http://schemas.microsoft.com/office/drawing/2014/main" id="{E1F8731E-8DC8-D13B-39F4-94F53D8F25FE}"/>
              </a:ext>
            </a:extLst>
          </p:cNvPr>
          <p:cNvSpPr/>
          <p:nvPr/>
        </p:nvSpPr>
        <p:spPr>
          <a:xfrm>
            <a:off x="9823783" y="1775799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dirty="0">
                <a:latin typeface="Segoe UI Light" panose="020B0502040204020203" pitchFamily="34" charset="0"/>
              </a:rPr>
              <a:t>Работа</a:t>
            </a:r>
            <a:r>
              <a:rPr lang="en-US" sz="1500" dirty="0">
                <a:latin typeface="Segoe UI Light" panose="020B0502040204020203" pitchFamily="34" charset="0"/>
              </a:rPr>
              <a:t> </a:t>
            </a:r>
          </a:p>
          <a:p>
            <a:pPr algn="ctr"/>
            <a:endParaRPr lang="en-US" sz="1500" dirty="0">
              <a:latin typeface="Segoe UI Light" panose="020B0502040204020203" pitchFamily="34" charset="0"/>
            </a:endParaRPr>
          </a:p>
        </p:txBody>
      </p:sp>
      <p:sp>
        <p:nvSpPr>
          <p:cNvPr id="147" name="Скругленный прямоугольник 39">
            <a:extLst>
              <a:ext uri="{FF2B5EF4-FFF2-40B4-BE49-F238E27FC236}">
                <a16:creationId xmlns:a16="http://schemas.microsoft.com/office/drawing/2014/main" id="{51020442-34EF-556E-2D95-FE228B2940C0}"/>
              </a:ext>
            </a:extLst>
          </p:cNvPr>
          <p:cNvSpPr/>
          <p:nvPr/>
        </p:nvSpPr>
        <p:spPr>
          <a:xfrm>
            <a:off x="9976183" y="1928199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dirty="0">
                <a:latin typeface="Segoe UI Light" panose="020B0502040204020203" pitchFamily="34" charset="0"/>
              </a:rPr>
              <a:t>Работа</a:t>
            </a:r>
            <a:r>
              <a:rPr lang="en-US" sz="1500" dirty="0">
                <a:latin typeface="Segoe UI Light" panose="020B0502040204020203" pitchFamily="34" charset="0"/>
              </a:rPr>
              <a:t> </a:t>
            </a:r>
          </a:p>
          <a:p>
            <a:pPr algn="ctr"/>
            <a:endParaRPr lang="en-US" sz="1500" dirty="0">
              <a:latin typeface="Segoe UI Light" panose="020B0502040204020203" pitchFamily="34" charset="0"/>
            </a:endParaRPr>
          </a:p>
        </p:txBody>
      </p:sp>
      <p:sp>
        <p:nvSpPr>
          <p:cNvPr id="148" name="Скругленный прямоугольник 40">
            <a:extLst>
              <a:ext uri="{FF2B5EF4-FFF2-40B4-BE49-F238E27FC236}">
                <a16:creationId xmlns:a16="http://schemas.microsoft.com/office/drawing/2014/main" id="{03640CE0-1CD2-38AA-FE3F-94AEB4573868}"/>
              </a:ext>
            </a:extLst>
          </p:cNvPr>
          <p:cNvSpPr/>
          <p:nvPr/>
        </p:nvSpPr>
        <p:spPr>
          <a:xfrm>
            <a:off x="10128583" y="2080599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dirty="0">
                <a:latin typeface="Segoe UI Light" panose="020B0502040204020203" pitchFamily="34" charset="0"/>
              </a:rPr>
              <a:t>Работа</a:t>
            </a:r>
            <a:r>
              <a:rPr lang="en-US" sz="1500" dirty="0">
                <a:latin typeface="Segoe UI Light" panose="020B0502040204020203" pitchFamily="34" charset="0"/>
              </a:rPr>
              <a:t> </a:t>
            </a:r>
          </a:p>
          <a:p>
            <a:pPr algn="ctr"/>
            <a:endParaRPr lang="en-US" sz="1500" dirty="0">
              <a:latin typeface="Segoe UI Light" panose="020B0502040204020203" pitchFamily="34" charset="0"/>
            </a:endParaRPr>
          </a:p>
        </p:txBody>
      </p:sp>
      <p:sp>
        <p:nvSpPr>
          <p:cNvPr id="149" name="Скругленный прямоугольник 41">
            <a:extLst>
              <a:ext uri="{FF2B5EF4-FFF2-40B4-BE49-F238E27FC236}">
                <a16:creationId xmlns:a16="http://schemas.microsoft.com/office/drawing/2014/main" id="{63D368D1-DA1F-FC5C-63C0-1720160DD59F}"/>
              </a:ext>
            </a:extLst>
          </p:cNvPr>
          <p:cNvSpPr/>
          <p:nvPr/>
        </p:nvSpPr>
        <p:spPr>
          <a:xfrm>
            <a:off x="10280983" y="2232999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dirty="0">
                <a:latin typeface="Segoe UI Light" panose="020B0502040204020203" pitchFamily="34" charset="0"/>
              </a:rPr>
              <a:t>Работа</a:t>
            </a:r>
            <a:endParaRPr lang="en-US" sz="1500" dirty="0">
              <a:latin typeface="Segoe UI Light" panose="020B0502040204020203" pitchFamily="34" charset="0"/>
            </a:endParaRPr>
          </a:p>
        </p:txBody>
      </p: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C88A5157-91A9-F0BB-071F-E4B215A030B9}"/>
              </a:ext>
            </a:extLst>
          </p:cNvPr>
          <p:cNvGrpSpPr/>
          <p:nvPr/>
        </p:nvGrpSpPr>
        <p:grpSpPr>
          <a:xfrm>
            <a:off x="6067341" y="2623127"/>
            <a:ext cx="1711350" cy="587004"/>
            <a:chOff x="1535190" y="2729463"/>
            <a:chExt cx="2147348" cy="774095"/>
          </a:xfrm>
        </p:grpSpPr>
        <p:pic>
          <p:nvPicPr>
            <p:cNvPr id="151" name="Рисунок 150">
              <a:extLst>
                <a:ext uri="{FF2B5EF4-FFF2-40B4-BE49-F238E27FC236}">
                  <a16:creationId xmlns:a16="http://schemas.microsoft.com/office/drawing/2014/main" id="{0A40E410-5028-925D-EEE0-D4849DFA0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429" y="2787082"/>
              <a:ext cx="2016882" cy="66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2" name="Скругленный прямоугольник 45">
              <a:extLst>
                <a:ext uri="{FF2B5EF4-FFF2-40B4-BE49-F238E27FC236}">
                  <a16:creationId xmlns:a16="http://schemas.microsoft.com/office/drawing/2014/main" id="{E3FD7E96-8C03-C8B1-AC7C-19FC2086840E}"/>
                </a:ext>
              </a:extLst>
            </p:cNvPr>
            <p:cNvSpPr/>
            <p:nvPr/>
          </p:nvSpPr>
          <p:spPr>
            <a:xfrm>
              <a:off x="1535190" y="2729463"/>
              <a:ext cx="2147348" cy="774095"/>
            </a:xfrm>
            <a:prstGeom prst="roundRect">
              <a:avLst>
                <a:gd name="adj" fmla="val 8410"/>
              </a:avLst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Segoe UI Light" panose="020B0502040204020203" pitchFamily="34" charset="0"/>
              </a:endParaRPr>
            </a:p>
          </p:txBody>
        </p:sp>
      </p:grpSp>
      <p:sp>
        <p:nvSpPr>
          <p:cNvPr id="153" name="Скругленный прямоугольник 46">
            <a:extLst>
              <a:ext uri="{FF2B5EF4-FFF2-40B4-BE49-F238E27FC236}">
                <a16:creationId xmlns:a16="http://schemas.microsoft.com/office/drawing/2014/main" id="{2410E76B-694D-B377-FA75-F6A2B5E2AE48}"/>
              </a:ext>
            </a:extLst>
          </p:cNvPr>
          <p:cNvSpPr/>
          <p:nvPr/>
        </p:nvSpPr>
        <p:spPr>
          <a:xfrm>
            <a:off x="4638362" y="4257980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154" name="Скругленный прямоугольник 49">
            <a:extLst>
              <a:ext uri="{FF2B5EF4-FFF2-40B4-BE49-F238E27FC236}">
                <a16:creationId xmlns:a16="http://schemas.microsoft.com/office/drawing/2014/main" id="{8866116E-3E75-9547-8C2E-1CF5DDB1D641}"/>
              </a:ext>
            </a:extLst>
          </p:cNvPr>
          <p:cNvSpPr/>
          <p:nvPr/>
        </p:nvSpPr>
        <p:spPr>
          <a:xfrm>
            <a:off x="5626680" y="4257980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155" name="Скругленный прямоугольник 50">
            <a:extLst>
              <a:ext uri="{FF2B5EF4-FFF2-40B4-BE49-F238E27FC236}">
                <a16:creationId xmlns:a16="http://schemas.microsoft.com/office/drawing/2014/main" id="{6A9375C1-2410-EF70-F9E8-A57061268FA7}"/>
              </a:ext>
            </a:extLst>
          </p:cNvPr>
          <p:cNvSpPr/>
          <p:nvPr/>
        </p:nvSpPr>
        <p:spPr>
          <a:xfrm>
            <a:off x="6623140" y="4256176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156" name="Скругленный прямоугольник 51">
            <a:extLst>
              <a:ext uri="{FF2B5EF4-FFF2-40B4-BE49-F238E27FC236}">
                <a16:creationId xmlns:a16="http://schemas.microsoft.com/office/drawing/2014/main" id="{B63F34ED-00FE-5F84-9CE0-F19E99F644D8}"/>
              </a:ext>
            </a:extLst>
          </p:cNvPr>
          <p:cNvSpPr/>
          <p:nvPr/>
        </p:nvSpPr>
        <p:spPr>
          <a:xfrm>
            <a:off x="7619600" y="4256176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157" name="Скругленный прямоугольник 52">
            <a:extLst>
              <a:ext uri="{FF2B5EF4-FFF2-40B4-BE49-F238E27FC236}">
                <a16:creationId xmlns:a16="http://schemas.microsoft.com/office/drawing/2014/main" id="{08DA6454-E94C-32A8-1BD9-A74C45EE24A7}"/>
              </a:ext>
            </a:extLst>
          </p:cNvPr>
          <p:cNvSpPr/>
          <p:nvPr/>
        </p:nvSpPr>
        <p:spPr>
          <a:xfrm>
            <a:off x="8623256" y="4256176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158" name="Скругленный прямоугольник 53">
            <a:extLst>
              <a:ext uri="{FF2B5EF4-FFF2-40B4-BE49-F238E27FC236}">
                <a16:creationId xmlns:a16="http://schemas.microsoft.com/office/drawing/2014/main" id="{226DF4DF-C991-4708-A43B-6B78B5D72FC6}"/>
              </a:ext>
            </a:extLst>
          </p:cNvPr>
          <p:cNvSpPr/>
          <p:nvPr/>
        </p:nvSpPr>
        <p:spPr>
          <a:xfrm>
            <a:off x="9657101" y="4253400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5F309A9D-3D82-7248-F4FB-92649892DA1C}"/>
              </a:ext>
            </a:extLst>
          </p:cNvPr>
          <p:cNvSpPr txBox="1"/>
          <p:nvPr/>
        </p:nvSpPr>
        <p:spPr>
          <a:xfrm>
            <a:off x="4636281" y="4248297"/>
            <a:ext cx="9054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latin typeface="Segoe UI Light" panose="020B0502040204020203" pitchFamily="34" charset="0"/>
              </a:rPr>
              <a:t>Пилот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848E300F-312D-1395-14D5-10952C0CD92E}"/>
              </a:ext>
            </a:extLst>
          </p:cNvPr>
          <p:cNvSpPr txBox="1"/>
          <p:nvPr/>
        </p:nvSpPr>
        <p:spPr>
          <a:xfrm>
            <a:off x="5627971" y="4252510"/>
            <a:ext cx="9054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latin typeface="Segoe UI Light" panose="020B0502040204020203" pitchFamily="34" charset="0"/>
              </a:rPr>
              <a:t>Пилот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6F508C75-A46D-2D73-DDAD-689758C9B872}"/>
              </a:ext>
            </a:extLst>
          </p:cNvPr>
          <p:cNvSpPr txBox="1"/>
          <p:nvPr/>
        </p:nvSpPr>
        <p:spPr>
          <a:xfrm>
            <a:off x="6618753" y="4252510"/>
            <a:ext cx="9054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latin typeface="Segoe UI Light" panose="020B0502040204020203" pitchFamily="34" charset="0"/>
              </a:rPr>
              <a:t>Пилот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95646EBE-7059-8C98-2149-5E722AE702FC}"/>
              </a:ext>
            </a:extLst>
          </p:cNvPr>
          <p:cNvSpPr txBox="1"/>
          <p:nvPr/>
        </p:nvSpPr>
        <p:spPr>
          <a:xfrm>
            <a:off x="7621881" y="4242827"/>
            <a:ext cx="9054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latin typeface="Segoe UI Light" panose="020B0502040204020203" pitchFamily="34" charset="0"/>
              </a:rPr>
              <a:t>Пилот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9D9C1B31-7DE1-4FA2-98CE-51C6FA623BEB}"/>
              </a:ext>
            </a:extLst>
          </p:cNvPr>
          <p:cNvSpPr txBox="1"/>
          <p:nvPr/>
        </p:nvSpPr>
        <p:spPr>
          <a:xfrm>
            <a:off x="8629317" y="4257980"/>
            <a:ext cx="9054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latin typeface="Segoe UI Light" panose="020B0502040204020203" pitchFamily="34" charset="0"/>
              </a:rPr>
              <a:t>Пилот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BA6401E8-5A1F-7B34-102B-8A4F7BD95B6E}"/>
              </a:ext>
            </a:extLst>
          </p:cNvPr>
          <p:cNvSpPr txBox="1"/>
          <p:nvPr/>
        </p:nvSpPr>
        <p:spPr>
          <a:xfrm>
            <a:off x="9681391" y="4264152"/>
            <a:ext cx="9054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latin typeface="Segoe UI Light" panose="020B0502040204020203" pitchFamily="34" charset="0"/>
              </a:rPr>
              <a:t>Пилот</a:t>
            </a:r>
          </a:p>
        </p:txBody>
      </p:sp>
      <p:sp>
        <p:nvSpPr>
          <p:cNvPr id="165" name="Скругленный прямоугольник 76">
            <a:extLst>
              <a:ext uri="{FF2B5EF4-FFF2-40B4-BE49-F238E27FC236}">
                <a16:creationId xmlns:a16="http://schemas.microsoft.com/office/drawing/2014/main" id="{A4C783B2-2E90-5B68-C94D-8EDDF24E0B1B}"/>
              </a:ext>
            </a:extLst>
          </p:cNvPr>
          <p:cNvSpPr/>
          <p:nvPr/>
        </p:nvSpPr>
        <p:spPr>
          <a:xfrm>
            <a:off x="4691601" y="4658175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dirty="0">
                <a:latin typeface="Segoe UI Light" panose="020B0502040204020203" pitchFamily="34" charset="0"/>
              </a:rPr>
              <a:t>Работа</a:t>
            </a:r>
            <a:endParaRPr lang="en-US" sz="1500" dirty="0">
              <a:latin typeface="Segoe UI Light" panose="020B0502040204020203" pitchFamily="34" charset="0"/>
            </a:endParaRPr>
          </a:p>
        </p:txBody>
      </p:sp>
      <p:sp>
        <p:nvSpPr>
          <p:cNvPr id="166" name="Скругленный прямоугольник 77">
            <a:extLst>
              <a:ext uri="{FF2B5EF4-FFF2-40B4-BE49-F238E27FC236}">
                <a16:creationId xmlns:a16="http://schemas.microsoft.com/office/drawing/2014/main" id="{73ABE8BF-4D43-659A-2CEB-676E0C8377C5}"/>
              </a:ext>
            </a:extLst>
          </p:cNvPr>
          <p:cNvSpPr/>
          <p:nvPr/>
        </p:nvSpPr>
        <p:spPr>
          <a:xfrm>
            <a:off x="5681613" y="4658175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dirty="0">
                <a:latin typeface="Segoe UI Light" panose="020B0502040204020203" pitchFamily="34" charset="0"/>
              </a:rPr>
              <a:t>Работа</a:t>
            </a:r>
            <a:endParaRPr lang="en-US" sz="1500" dirty="0">
              <a:latin typeface="Segoe UI Light" panose="020B0502040204020203" pitchFamily="34" charset="0"/>
            </a:endParaRPr>
          </a:p>
        </p:txBody>
      </p:sp>
      <p:sp>
        <p:nvSpPr>
          <p:cNvPr id="167" name="Скругленный прямоугольник 78">
            <a:extLst>
              <a:ext uri="{FF2B5EF4-FFF2-40B4-BE49-F238E27FC236}">
                <a16:creationId xmlns:a16="http://schemas.microsoft.com/office/drawing/2014/main" id="{6E8B3473-6024-1278-C78D-020ED4093DE6}"/>
              </a:ext>
            </a:extLst>
          </p:cNvPr>
          <p:cNvSpPr/>
          <p:nvPr/>
        </p:nvSpPr>
        <p:spPr>
          <a:xfrm>
            <a:off x="6680838" y="4658175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dirty="0">
                <a:latin typeface="Segoe UI Light" panose="020B0502040204020203" pitchFamily="34" charset="0"/>
              </a:rPr>
              <a:t>Работа</a:t>
            </a:r>
            <a:endParaRPr lang="en-US" sz="1500" dirty="0">
              <a:latin typeface="Segoe UI Light" panose="020B0502040204020203" pitchFamily="34" charset="0"/>
            </a:endParaRPr>
          </a:p>
        </p:txBody>
      </p:sp>
      <p:sp>
        <p:nvSpPr>
          <p:cNvPr id="168" name="Скругленный прямоугольник 79">
            <a:extLst>
              <a:ext uri="{FF2B5EF4-FFF2-40B4-BE49-F238E27FC236}">
                <a16:creationId xmlns:a16="http://schemas.microsoft.com/office/drawing/2014/main" id="{EDDE2F1B-F531-5CD5-D470-EE1B753EC0E5}"/>
              </a:ext>
            </a:extLst>
          </p:cNvPr>
          <p:cNvSpPr/>
          <p:nvPr/>
        </p:nvSpPr>
        <p:spPr>
          <a:xfrm>
            <a:off x="7674130" y="4658175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dirty="0">
                <a:latin typeface="Segoe UI Light" panose="020B0502040204020203" pitchFamily="34" charset="0"/>
              </a:rPr>
              <a:t>Работа</a:t>
            </a:r>
            <a:endParaRPr lang="en-US" sz="1500" dirty="0">
              <a:latin typeface="Segoe UI Light" panose="020B0502040204020203" pitchFamily="34" charset="0"/>
            </a:endParaRPr>
          </a:p>
        </p:txBody>
      </p:sp>
      <p:sp>
        <p:nvSpPr>
          <p:cNvPr id="169" name="Скругленный прямоугольник 80">
            <a:extLst>
              <a:ext uri="{FF2B5EF4-FFF2-40B4-BE49-F238E27FC236}">
                <a16:creationId xmlns:a16="http://schemas.microsoft.com/office/drawing/2014/main" id="{EAE6981E-3A99-F6FB-9B34-D056AEFD66F2}"/>
              </a:ext>
            </a:extLst>
          </p:cNvPr>
          <p:cNvSpPr/>
          <p:nvPr/>
        </p:nvSpPr>
        <p:spPr>
          <a:xfrm>
            <a:off x="8671482" y="4658175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dirty="0">
                <a:latin typeface="Segoe UI Light" panose="020B0502040204020203" pitchFamily="34" charset="0"/>
              </a:rPr>
              <a:t>Работа</a:t>
            </a:r>
            <a:endParaRPr lang="en-US" sz="1500" dirty="0">
              <a:latin typeface="Segoe UI Light" panose="020B0502040204020203" pitchFamily="34" charset="0"/>
            </a:endParaRPr>
          </a:p>
        </p:txBody>
      </p:sp>
      <p:sp>
        <p:nvSpPr>
          <p:cNvPr id="170" name="Скругленный прямоугольник 81">
            <a:extLst>
              <a:ext uri="{FF2B5EF4-FFF2-40B4-BE49-F238E27FC236}">
                <a16:creationId xmlns:a16="http://schemas.microsoft.com/office/drawing/2014/main" id="{74BE28F4-63D1-174D-A408-6BB79A624DA0}"/>
              </a:ext>
            </a:extLst>
          </p:cNvPr>
          <p:cNvSpPr/>
          <p:nvPr/>
        </p:nvSpPr>
        <p:spPr>
          <a:xfrm>
            <a:off x="9711631" y="4658175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dirty="0">
                <a:latin typeface="Segoe UI Light" panose="020B0502040204020203" pitchFamily="34" charset="0"/>
              </a:rPr>
              <a:t>Работа</a:t>
            </a:r>
            <a:endParaRPr lang="en-US" sz="1500" dirty="0">
              <a:latin typeface="Segoe UI Light" panose="020B0502040204020203" pitchFamily="34" charset="0"/>
            </a:endParaRPr>
          </a:p>
        </p:txBody>
      </p:sp>
      <p:cxnSp>
        <p:nvCxnSpPr>
          <p:cNvPr id="171" name="Прямая со стрелкой 170">
            <a:extLst>
              <a:ext uri="{FF2B5EF4-FFF2-40B4-BE49-F238E27FC236}">
                <a16:creationId xmlns:a16="http://schemas.microsoft.com/office/drawing/2014/main" id="{89493FD7-6317-1EC2-0761-79F91B50D7FD}"/>
              </a:ext>
            </a:extLst>
          </p:cNvPr>
          <p:cNvCxnSpPr>
            <a:stCxn id="159" idx="0"/>
            <a:endCxn id="149" idx="1"/>
          </p:cNvCxnSpPr>
          <p:nvPr/>
        </p:nvCxnSpPr>
        <p:spPr>
          <a:xfrm flipV="1">
            <a:off x="5088994" y="2465274"/>
            <a:ext cx="5191989" cy="1783023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Прямая со стрелкой 171">
            <a:extLst>
              <a:ext uri="{FF2B5EF4-FFF2-40B4-BE49-F238E27FC236}">
                <a16:creationId xmlns:a16="http://schemas.microsoft.com/office/drawing/2014/main" id="{616B2F11-9E2F-618E-1B5D-9A3120DC0AAE}"/>
              </a:ext>
            </a:extLst>
          </p:cNvPr>
          <p:cNvCxnSpPr>
            <a:stCxn id="160" idx="0"/>
            <a:endCxn id="149" idx="1"/>
          </p:cNvCxnSpPr>
          <p:nvPr/>
        </p:nvCxnSpPr>
        <p:spPr>
          <a:xfrm flipV="1">
            <a:off x="6080684" y="2465274"/>
            <a:ext cx="4200299" cy="178723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Прямая со стрелкой 172">
            <a:extLst>
              <a:ext uri="{FF2B5EF4-FFF2-40B4-BE49-F238E27FC236}">
                <a16:creationId xmlns:a16="http://schemas.microsoft.com/office/drawing/2014/main" id="{1E2805DC-E814-DFC4-31E9-CEA66EB26630}"/>
              </a:ext>
            </a:extLst>
          </p:cNvPr>
          <p:cNvCxnSpPr>
            <a:stCxn id="161" idx="0"/>
            <a:endCxn id="149" idx="1"/>
          </p:cNvCxnSpPr>
          <p:nvPr/>
        </p:nvCxnSpPr>
        <p:spPr>
          <a:xfrm flipV="1">
            <a:off x="7071466" y="2465274"/>
            <a:ext cx="3209517" cy="178723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Прямая со стрелкой 173">
            <a:extLst>
              <a:ext uri="{FF2B5EF4-FFF2-40B4-BE49-F238E27FC236}">
                <a16:creationId xmlns:a16="http://schemas.microsoft.com/office/drawing/2014/main" id="{1E457449-2548-3C49-5482-A29CEBCA6E9B}"/>
              </a:ext>
            </a:extLst>
          </p:cNvPr>
          <p:cNvCxnSpPr>
            <a:stCxn id="162" idx="0"/>
            <a:endCxn id="149" idx="1"/>
          </p:cNvCxnSpPr>
          <p:nvPr/>
        </p:nvCxnSpPr>
        <p:spPr>
          <a:xfrm flipV="1">
            <a:off x="8074594" y="2465274"/>
            <a:ext cx="2206389" cy="1777553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Прямая со стрелкой 174">
            <a:extLst>
              <a:ext uri="{FF2B5EF4-FFF2-40B4-BE49-F238E27FC236}">
                <a16:creationId xmlns:a16="http://schemas.microsoft.com/office/drawing/2014/main" id="{BC4BDEB2-3EE0-4BF9-0B19-F6A72767C8D7}"/>
              </a:ext>
            </a:extLst>
          </p:cNvPr>
          <p:cNvCxnSpPr>
            <a:stCxn id="163" idx="0"/>
            <a:endCxn id="149" idx="1"/>
          </p:cNvCxnSpPr>
          <p:nvPr/>
        </p:nvCxnSpPr>
        <p:spPr>
          <a:xfrm flipV="1">
            <a:off x="9082030" y="2465274"/>
            <a:ext cx="1198953" cy="179270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Прямая со стрелкой 175">
            <a:extLst>
              <a:ext uri="{FF2B5EF4-FFF2-40B4-BE49-F238E27FC236}">
                <a16:creationId xmlns:a16="http://schemas.microsoft.com/office/drawing/2014/main" id="{DF522EC6-1ACB-DA5E-72AE-F0DA82284453}"/>
              </a:ext>
            </a:extLst>
          </p:cNvPr>
          <p:cNvCxnSpPr>
            <a:stCxn id="164" idx="0"/>
            <a:endCxn id="149" idx="1"/>
          </p:cNvCxnSpPr>
          <p:nvPr/>
        </p:nvCxnSpPr>
        <p:spPr>
          <a:xfrm flipV="1">
            <a:off x="10134104" y="2465274"/>
            <a:ext cx="146879" cy="1798878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7" name="Группа 176">
            <a:extLst>
              <a:ext uri="{FF2B5EF4-FFF2-40B4-BE49-F238E27FC236}">
                <a16:creationId xmlns:a16="http://schemas.microsoft.com/office/drawing/2014/main" id="{0B0367FB-07A8-DB36-32BB-8AB0B527FF39}"/>
              </a:ext>
            </a:extLst>
          </p:cNvPr>
          <p:cNvGrpSpPr/>
          <p:nvPr/>
        </p:nvGrpSpPr>
        <p:grpSpPr>
          <a:xfrm>
            <a:off x="2772462" y="1936998"/>
            <a:ext cx="1989647" cy="896171"/>
            <a:chOff x="128010" y="1484784"/>
            <a:chExt cx="3256812" cy="1568436"/>
          </a:xfrm>
        </p:grpSpPr>
        <p:pic>
          <p:nvPicPr>
            <p:cNvPr id="178" name="Picture 18" descr="ÐÐ¾ÑÐ¾Ð¶ÐµÐµ Ð¸Ð·Ð¾Ð±ÑÐ°Ð¶ÐµÐ½Ð¸Ðµ">
              <a:extLst>
                <a:ext uri="{FF2B5EF4-FFF2-40B4-BE49-F238E27FC236}">
                  <a16:creationId xmlns:a16="http://schemas.microsoft.com/office/drawing/2014/main" id="{27CAEC8C-D5BB-24BB-5992-18BF9B25504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41" b="20876"/>
            <a:stretch/>
          </p:blipFill>
          <p:spPr bwMode="auto">
            <a:xfrm>
              <a:off x="833617" y="1484784"/>
              <a:ext cx="1854344" cy="11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FE101535-F6BB-0439-82DC-C4A17AAEC0CD}"/>
                </a:ext>
              </a:extLst>
            </p:cNvPr>
            <p:cNvSpPr txBox="1"/>
            <p:nvPr/>
          </p:nvSpPr>
          <p:spPr>
            <a:xfrm>
              <a:off x="128010" y="2541496"/>
              <a:ext cx="3256812" cy="5117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300" dirty="0"/>
                <a:t>Члены коллаборации</a:t>
              </a:r>
            </a:p>
          </p:txBody>
        </p:sp>
      </p:grpSp>
      <p:cxnSp>
        <p:nvCxnSpPr>
          <p:cNvPr id="180" name="Прямая со стрелкой 179">
            <a:extLst>
              <a:ext uri="{FF2B5EF4-FFF2-40B4-BE49-F238E27FC236}">
                <a16:creationId xmlns:a16="http://schemas.microsoft.com/office/drawing/2014/main" id="{5B29BFB3-3C13-9833-E322-D5EF56AC40E3}"/>
              </a:ext>
            </a:extLst>
          </p:cNvPr>
          <p:cNvCxnSpPr>
            <a:cxnSpLocks/>
            <a:stCxn id="159" idx="0"/>
            <a:endCxn id="152" idx="2"/>
          </p:cNvCxnSpPr>
          <p:nvPr/>
        </p:nvCxnSpPr>
        <p:spPr>
          <a:xfrm flipV="1">
            <a:off x="5088994" y="3210131"/>
            <a:ext cx="1834022" cy="103816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Прямая со стрелкой 180">
            <a:extLst>
              <a:ext uri="{FF2B5EF4-FFF2-40B4-BE49-F238E27FC236}">
                <a16:creationId xmlns:a16="http://schemas.microsoft.com/office/drawing/2014/main" id="{82F2AF45-A80A-40C8-62E8-61DE74FE695E}"/>
              </a:ext>
            </a:extLst>
          </p:cNvPr>
          <p:cNvCxnSpPr>
            <a:cxnSpLocks/>
            <a:stCxn id="160" idx="0"/>
            <a:endCxn id="152" idx="2"/>
          </p:cNvCxnSpPr>
          <p:nvPr/>
        </p:nvCxnSpPr>
        <p:spPr>
          <a:xfrm flipV="1">
            <a:off x="6080684" y="3210131"/>
            <a:ext cx="842332" cy="1042379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Прямая со стрелкой 181">
            <a:extLst>
              <a:ext uri="{FF2B5EF4-FFF2-40B4-BE49-F238E27FC236}">
                <a16:creationId xmlns:a16="http://schemas.microsoft.com/office/drawing/2014/main" id="{305F917D-B922-26E5-CAFB-FCF2BFC33C85}"/>
              </a:ext>
            </a:extLst>
          </p:cNvPr>
          <p:cNvCxnSpPr>
            <a:cxnSpLocks/>
            <a:stCxn id="161" idx="0"/>
            <a:endCxn id="151" idx="2"/>
          </p:cNvCxnSpPr>
          <p:nvPr/>
        </p:nvCxnSpPr>
        <p:spPr>
          <a:xfrm flipH="1" flipV="1">
            <a:off x="6913457" y="3174099"/>
            <a:ext cx="158009" cy="1078411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Прямая со стрелкой 182">
            <a:extLst>
              <a:ext uri="{FF2B5EF4-FFF2-40B4-BE49-F238E27FC236}">
                <a16:creationId xmlns:a16="http://schemas.microsoft.com/office/drawing/2014/main" id="{EDB1DD91-B0AE-C42D-42A4-205C2C0F3B67}"/>
              </a:ext>
            </a:extLst>
          </p:cNvPr>
          <p:cNvCxnSpPr>
            <a:cxnSpLocks/>
            <a:stCxn id="162" idx="0"/>
            <a:endCxn id="152" idx="2"/>
          </p:cNvCxnSpPr>
          <p:nvPr/>
        </p:nvCxnSpPr>
        <p:spPr>
          <a:xfrm flipH="1" flipV="1">
            <a:off x="6923016" y="3210131"/>
            <a:ext cx="1151578" cy="103269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Прямая со стрелкой 183">
            <a:extLst>
              <a:ext uri="{FF2B5EF4-FFF2-40B4-BE49-F238E27FC236}">
                <a16:creationId xmlns:a16="http://schemas.microsoft.com/office/drawing/2014/main" id="{81C44331-E18E-0EE2-6FCD-E317CDA2E6C0}"/>
              </a:ext>
            </a:extLst>
          </p:cNvPr>
          <p:cNvCxnSpPr>
            <a:cxnSpLocks/>
            <a:stCxn id="157" idx="0"/>
            <a:endCxn id="152" idx="2"/>
          </p:cNvCxnSpPr>
          <p:nvPr/>
        </p:nvCxnSpPr>
        <p:spPr>
          <a:xfrm flipH="1" flipV="1">
            <a:off x="6923016" y="3210131"/>
            <a:ext cx="2159014" cy="1046045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Прямая со стрелкой 184">
            <a:extLst>
              <a:ext uri="{FF2B5EF4-FFF2-40B4-BE49-F238E27FC236}">
                <a16:creationId xmlns:a16="http://schemas.microsoft.com/office/drawing/2014/main" id="{96BE0359-904C-BD58-D357-9D509E5A10F7}"/>
              </a:ext>
            </a:extLst>
          </p:cNvPr>
          <p:cNvCxnSpPr>
            <a:cxnSpLocks/>
            <a:stCxn id="164" idx="0"/>
            <a:endCxn id="152" idx="2"/>
          </p:cNvCxnSpPr>
          <p:nvPr/>
        </p:nvCxnSpPr>
        <p:spPr>
          <a:xfrm flipH="1" flipV="1">
            <a:off x="6923016" y="3210131"/>
            <a:ext cx="3211088" cy="1054021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6" name="Рисунок 185">
            <a:extLst>
              <a:ext uri="{FF2B5EF4-FFF2-40B4-BE49-F238E27FC236}">
                <a16:creationId xmlns:a16="http://schemas.microsoft.com/office/drawing/2014/main" id="{E392C520-99E2-8ED0-8941-D07DEE6562F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5217" y="2722721"/>
            <a:ext cx="1882351" cy="109680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372F71-326F-16B0-0FC9-170BA09B22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7662" y="4295279"/>
            <a:ext cx="4199454" cy="20997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B2EB56-26D5-B505-E65C-5D339A219E57}"/>
              </a:ext>
            </a:extLst>
          </p:cNvPr>
          <p:cNvSpPr txBox="1"/>
          <p:nvPr/>
        </p:nvSpPr>
        <p:spPr>
          <a:xfrm>
            <a:off x="1168837" y="6402712"/>
            <a:ext cx="20987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rtl="0" eaLnBrk="1" latinLnBrk="0" hangingPunct="1"/>
            <a:r>
              <a:rPr kumimoji="0" lang="en-US" sz="1400" b="0" kern="1200" dirty="0">
                <a:solidFill>
                  <a:schemeClr val="tx1"/>
                </a:solidFill>
                <a:latin typeface="ColaborateLight" panose="02000503040000020004" pitchFamily="2" charset="0"/>
                <a:ea typeface="+mn-ea"/>
                <a:cs typeface="+mn-cs"/>
              </a:rPr>
              <a:t>30 </a:t>
            </a:r>
            <a:r>
              <a:rPr lang="ru-RU" sz="1400" dirty="0">
                <a:latin typeface="ColaborateLight" panose="02000503040000020004" pitchFamily="2" charset="0"/>
              </a:rPr>
              <a:t>часов реконструкции</a:t>
            </a:r>
            <a:endParaRPr kumimoji="0" lang="ru-RU" sz="1400" b="0" kern="1200" dirty="0">
              <a:solidFill>
                <a:schemeClr val="tx1"/>
              </a:solidFill>
              <a:latin typeface="ColaborateLight" panose="0200050304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17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平行四边形 4"/>
          <p:cNvSpPr/>
          <p:nvPr/>
        </p:nvSpPr>
        <p:spPr>
          <a:xfrm flipH="1">
            <a:off x="6803573" y="1364342"/>
            <a:ext cx="6287180" cy="5493658"/>
          </a:xfrm>
          <a:prstGeom prst="parallelogram">
            <a:avLst>
              <a:gd name="adj" fmla="val 76298"/>
            </a:avLst>
          </a:prstGeom>
          <a:gradFill>
            <a:gsLst>
              <a:gs pos="15000">
                <a:srgbClr val="0863B5"/>
              </a:gs>
              <a:gs pos="100000">
                <a:srgbClr val="004A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6" name="平行四边形 5"/>
          <p:cNvSpPr/>
          <p:nvPr/>
        </p:nvSpPr>
        <p:spPr>
          <a:xfrm>
            <a:off x="6803573" y="319314"/>
            <a:ext cx="7866742" cy="1045027"/>
          </a:xfrm>
          <a:prstGeom prst="parallelogram">
            <a:avLst>
              <a:gd name="adj" fmla="val 76298"/>
            </a:avLst>
          </a:prstGeom>
          <a:gradFill>
            <a:gsLst>
              <a:gs pos="15000">
                <a:srgbClr val="0863B5"/>
              </a:gs>
              <a:gs pos="100000">
                <a:srgbClr val="004A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27153" y="642254"/>
            <a:ext cx="33414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Первая программа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1515127" y="331731"/>
            <a:ext cx="2381" cy="1139268"/>
            <a:chOff x="1515127" y="331731"/>
            <a:chExt cx="2381" cy="1139268"/>
          </a:xfrm>
        </p:grpSpPr>
        <p:cxnSp>
          <p:nvCxnSpPr>
            <p:cNvPr id="15" name="直接连接符 14"/>
            <p:cNvCxnSpPr/>
            <p:nvPr/>
          </p:nvCxnSpPr>
          <p:spPr>
            <a:xfrm flipV="1">
              <a:off x="1517508" y="331731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V="1">
              <a:off x="1515127" y="1256913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13" name="直接连接符 12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矩形 22"/>
          <p:cNvSpPr/>
          <p:nvPr/>
        </p:nvSpPr>
        <p:spPr>
          <a:xfrm>
            <a:off x="641177" y="1930190"/>
            <a:ext cx="59478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ru-RU" altLang="zh-CN" sz="2000" b="1" spc="300" dirty="0">
                <a:solidFill>
                  <a:srgbClr val="0863B5"/>
                </a:solidFill>
                <a:latin typeface="+mj-lt"/>
                <a:ea typeface="方正正中黑简体" panose="02000000000000000000" pitchFamily="2" charset="-122"/>
              </a:rPr>
              <a:t>Первый программист Ада Лавлейс</a:t>
            </a:r>
            <a:endParaRPr lang="en-US" altLang="zh-CN" sz="2000" b="1" spc="300" dirty="0">
              <a:solidFill>
                <a:srgbClr val="0863B5"/>
              </a:solidFill>
              <a:latin typeface="+mj-lt"/>
              <a:ea typeface="方正正中黑简体" panose="02000000000000000000" pitchFamily="2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53857" y="2271091"/>
            <a:ext cx="6168766" cy="843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altLang="zh-CN" sz="1400" dirty="0">
                <a:solidFill>
                  <a:sysClr val="windowText" lastClr="000000"/>
                </a:solidFill>
                <a:latin typeface="+mj-lt"/>
                <a:ea typeface="明黑" panose="020B0300000000000000" pitchFamily="34" charset="-122"/>
              </a:rPr>
              <a:t>19 июля 1843 года написала первую в мире программу – алгоритм вычисления чисел Бернулли для Аналитической машины, разработанной Чарльзом Беббиджем.</a:t>
            </a:r>
            <a:endParaRPr lang="zh-CN" altLang="en-US" sz="1400" dirty="0">
              <a:solidFill>
                <a:sysClr val="windowText" lastClr="000000"/>
              </a:solidFill>
              <a:latin typeface="+mj-lt"/>
              <a:ea typeface="明黑" panose="020B0300000000000000" pitchFamily="34" charset="-12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F462A4-3FB6-9032-BF03-F07AD61A88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544" y="1269474"/>
            <a:ext cx="4021700" cy="52743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1C02BF-CF06-3E39-1A3D-5F92F65E6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06" y="3181973"/>
            <a:ext cx="5153222" cy="360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9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3" grpId="0"/>
      <p:bldP spid="2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8"/>
          <p:cNvSpPr/>
          <p:nvPr/>
        </p:nvSpPr>
        <p:spPr>
          <a:xfrm rot="2700000" flipH="1">
            <a:off x="7324782" y="-2016068"/>
            <a:ext cx="4032135" cy="4032135"/>
          </a:xfrm>
          <a:prstGeom prst="rtTriangle">
            <a:avLst/>
          </a:prstGeo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76200" dist="38100" dir="8100000" algn="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9" name="直角三角形 7"/>
          <p:cNvSpPr/>
          <p:nvPr/>
        </p:nvSpPr>
        <p:spPr>
          <a:xfrm rot="16200000">
            <a:off x="7632700" y="2298700"/>
            <a:ext cx="4559300" cy="4559300"/>
          </a:xfrm>
          <a:prstGeom prst="rtTriangle">
            <a:avLst/>
          </a:prstGeom>
          <a:blipFill dpi="0" rotWithShape="0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10" name="矩形 42"/>
          <p:cNvSpPr/>
          <p:nvPr/>
        </p:nvSpPr>
        <p:spPr>
          <a:xfrm rot="2689714">
            <a:off x="10559412" y="-606367"/>
            <a:ext cx="263951" cy="4013052"/>
          </a:xfrm>
          <a:prstGeom prst="rect">
            <a:avLst/>
          </a:pr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11" name="平行四边形 6"/>
          <p:cNvSpPr/>
          <p:nvPr/>
        </p:nvSpPr>
        <p:spPr>
          <a:xfrm flipH="1" flipV="1">
            <a:off x="5245094" y="-25400"/>
            <a:ext cx="9461505" cy="6883400"/>
          </a:xfrm>
          <a:prstGeom prst="parallelogram">
            <a:avLst>
              <a:gd name="adj" fmla="val 98408"/>
            </a:avLst>
          </a:prstGeom>
          <a:gradFill>
            <a:gsLst>
              <a:gs pos="18000">
                <a:srgbClr val="045798"/>
              </a:gs>
              <a:gs pos="76000">
                <a:srgbClr val="0863B5"/>
              </a:gs>
              <a:gs pos="0">
                <a:srgbClr val="004A7B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12" name="平行四边形 5"/>
          <p:cNvSpPr/>
          <p:nvPr/>
        </p:nvSpPr>
        <p:spPr>
          <a:xfrm flipH="1">
            <a:off x="2206170" y="4203700"/>
            <a:ext cx="5645937" cy="2654300"/>
          </a:xfrm>
          <a:prstGeom prst="parallelogram">
            <a:avLst>
              <a:gd name="adj" fmla="val 115089"/>
            </a:avLst>
          </a:prstGeom>
          <a:gradFill>
            <a:gsLst>
              <a:gs pos="100000">
                <a:srgbClr val="0863B5"/>
              </a:gs>
              <a:gs pos="0">
                <a:srgbClr val="004A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13" name="矩形 9"/>
          <p:cNvSpPr/>
          <p:nvPr/>
        </p:nvSpPr>
        <p:spPr>
          <a:xfrm>
            <a:off x="188062" y="818042"/>
            <a:ext cx="597475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6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СПАСИБО ЗА ВНИМАНИЕ</a:t>
            </a:r>
            <a:r>
              <a:rPr lang="tr-TR" altLang="zh-CN" sz="6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!</a:t>
            </a:r>
            <a:endParaRPr lang="en-US" altLang="zh-CN" sz="66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14" name="文本框 10"/>
          <p:cNvSpPr txBox="1"/>
          <p:nvPr/>
        </p:nvSpPr>
        <p:spPr>
          <a:xfrm>
            <a:off x="57307" y="3014435"/>
            <a:ext cx="8423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微软雅黑" panose="020B0503020204020204" pitchFamily="34" charset="-122"/>
              </a:rPr>
              <a:t>«Мы наблюдаем общество, которое все больше зависит от компьютеров, но при этом использует их все неэффективнее</a:t>
            </a:r>
            <a:r>
              <a:rPr lang="ru-RU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»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微软雅黑" panose="020B0503020204020204" pitchFamily="34" charset="-122"/>
            </a:endParaRPr>
          </a:p>
        </p:txBody>
      </p:sp>
      <p:cxnSp>
        <p:nvCxnSpPr>
          <p:cNvPr id="15" name="直接连接符 12"/>
          <p:cNvCxnSpPr>
            <a:endCxn id="16" idx="3"/>
          </p:cNvCxnSpPr>
          <p:nvPr/>
        </p:nvCxnSpPr>
        <p:spPr>
          <a:xfrm>
            <a:off x="216235" y="2949280"/>
            <a:ext cx="8071866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3"/>
          <p:cNvSpPr/>
          <p:nvPr/>
        </p:nvSpPr>
        <p:spPr>
          <a:xfrm>
            <a:off x="6924040" y="2922747"/>
            <a:ext cx="1364061" cy="530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17" name="平行四边形 4"/>
          <p:cNvSpPr/>
          <p:nvPr/>
        </p:nvSpPr>
        <p:spPr>
          <a:xfrm>
            <a:off x="-2" y="4203700"/>
            <a:ext cx="4813295" cy="2654300"/>
          </a:xfrm>
          <a:prstGeom prst="parallelogram">
            <a:avLst>
              <a:gd name="adj" fmla="val 82279"/>
            </a:avLst>
          </a:prstGeom>
          <a:gradFill>
            <a:gsLst>
              <a:gs pos="0">
                <a:srgbClr val="0863B5"/>
              </a:gs>
              <a:gs pos="100000">
                <a:srgbClr val="004A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20" name="文本框 21"/>
          <p:cNvSpPr txBox="1"/>
          <p:nvPr/>
        </p:nvSpPr>
        <p:spPr>
          <a:xfrm>
            <a:off x="10503781" y="34149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600">
                <a:solidFill>
                  <a:srgbClr val="0863B5">
                    <a:alpha val="22000"/>
                  </a:srgbClr>
                </a:solidFill>
                <a:latin typeface="方正正大黑简体" panose="02000000000000000000" pitchFamily="2" charset="-122"/>
                <a:ea typeface="方正正大黑简体" panose="02000000000000000000" pitchFamily="2" charset="-122"/>
              </a:defRPr>
            </a:lvl1pPr>
          </a:lstStyle>
          <a:p>
            <a:r>
              <a:rPr lang="en-US" altLang="zh-CN" dirty="0">
                <a:latin typeface="+mj-lt"/>
                <a:ea typeface="方正正中黑简体" panose="02000000000000000000" pitchFamily="2" charset="-122"/>
              </a:rPr>
              <a:t>CONCISE</a:t>
            </a:r>
            <a:endParaRPr lang="zh-CN" altLang="en-US" dirty="0">
              <a:latin typeface="+mj-lt"/>
              <a:ea typeface="方正正中黑简体" panose="02000000000000000000" pitchFamily="2" charset="-122"/>
            </a:endParaRPr>
          </a:p>
        </p:txBody>
      </p:sp>
      <p:sp>
        <p:nvSpPr>
          <p:cNvPr id="21" name="直角三角形 23"/>
          <p:cNvSpPr/>
          <p:nvPr/>
        </p:nvSpPr>
        <p:spPr>
          <a:xfrm rot="16200000">
            <a:off x="11264900" y="5930900"/>
            <a:ext cx="927100" cy="927100"/>
          </a:xfrm>
          <a:prstGeom prst="rtTriangle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22" name="直角三角形 31"/>
          <p:cNvSpPr/>
          <p:nvPr/>
        </p:nvSpPr>
        <p:spPr>
          <a:xfrm>
            <a:off x="9572274" y="5468355"/>
            <a:ext cx="1389645" cy="1389645"/>
          </a:xfrm>
          <a:prstGeom prst="rtTriangl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23" name="直角三角形 32"/>
          <p:cNvSpPr/>
          <p:nvPr/>
        </p:nvSpPr>
        <p:spPr>
          <a:xfrm rot="16200000">
            <a:off x="7910280" y="5255535"/>
            <a:ext cx="1603822" cy="1603822"/>
          </a:xfrm>
          <a:prstGeom prst="rtTriangle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24" name="直角三角形 33"/>
          <p:cNvSpPr/>
          <p:nvPr/>
        </p:nvSpPr>
        <p:spPr>
          <a:xfrm rot="13500000" flipH="1" flipV="1">
            <a:off x="11485906" y="2829242"/>
            <a:ext cx="1412186" cy="1412186"/>
          </a:xfrm>
          <a:prstGeom prst="rtTriangle">
            <a:avLst/>
          </a:prstGeom>
          <a:solidFill>
            <a:srgbClr val="0863B5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25" name="直角三角形 36"/>
          <p:cNvSpPr/>
          <p:nvPr/>
        </p:nvSpPr>
        <p:spPr>
          <a:xfrm rot="13500000" flipV="1">
            <a:off x="6781639" y="-704813"/>
            <a:ext cx="1409621" cy="1409621"/>
          </a:xfrm>
          <a:prstGeom prst="rtTriangle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26" name="直角三角形 37"/>
          <p:cNvSpPr/>
          <p:nvPr/>
        </p:nvSpPr>
        <p:spPr>
          <a:xfrm rot="13500000" flipV="1">
            <a:off x="7366953" y="157593"/>
            <a:ext cx="1029092" cy="1029092"/>
          </a:xfrm>
          <a:prstGeom prst="rtTriangle">
            <a:avLst/>
          </a:prstGeom>
          <a:solidFill>
            <a:srgbClr val="0863B5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27" name="直角三角形 38"/>
          <p:cNvSpPr/>
          <p:nvPr/>
        </p:nvSpPr>
        <p:spPr>
          <a:xfrm flipV="1">
            <a:off x="8609177" y="11319"/>
            <a:ext cx="419855" cy="419855"/>
          </a:xfrm>
          <a:prstGeom prst="rtTriangle">
            <a:avLst/>
          </a:prstGeom>
          <a:solidFill>
            <a:srgbClr val="0863B5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28" name="直角三角形 39"/>
          <p:cNvSpPr/>
          <p:nvPr/>
        </p:nvSpPr>
        <p:spPr>
          <a:xfrm rot="16200000">
            <a:off x="8218098" y="389822"/>
            <a:ext cx="1087002" cy="1087002"/>
          </a:xfrm>
          <a:prstGeom prst="rtTriangle">
            <a:avLst/>
          </a:prstGeom>
          <a:solidFill>
            <a:srgbClr val="0863B5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29" name="直角三角形 40"/>
          <p:cNvSpPr/>
          <p:nvPr/>
        </p:nvSpPr>
        <p:spPr>
          <a:xfrm rot="5400000" flipV="1">
            <a:off x="8954606" y="1680997"/>
            <a:ext cx="613714" cy="613714"/>
          </a:xfrm>
          <a:prstGeom prst="rtTriangle">
            <a:avLst/>
          </a:prstGeom>
          <a:solidFill>
            <a:srgbClr val="0863B5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30" name="直角三角形 41"/>
          <p:cNvSpPr/>
          <p:nvPr/>
        </p:nvSpPr>
        <p:spPr>
          <a:xfrm rot="16200000" flipV="1">
            <a:off x="9445236" y="892638"/>
            <a:ext cx="407738" cy="407738"/>
          </a:xfrm>
          <a:prstGeom prst="rtTriangle">
            <a:avLst/>
          </a:prstGeom>
          <a:solidFill>
            <a:srgbClr val="0863B5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31" name="文本框 19"/>
          <p:cNvSpPr txBox="1"/>
          <p:nvPr/>
        </p:nvSpPr>
        <p:spPr>
          <a:xfrm>
            <a:off x="9166276" y="935741"/>
            <a:ext cx="1475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863B5">
                    <a:alpha val="22000"/>
                  </a:srgbClr>
                </a:solidFill>
                <a:latin typeface="+mj-lt"/>
                <a:ea typeface="方正正中黑简体" panose="02000000000000000000" pitchFamily="2" charset="-122"/>
              </a:rPr>
              <a:t>INNOVATION</a:t>
            </a:r>
            <a:endParaRPr lang="zh-CN" altLang="en-US" sz="1600" dirty="0">
              <a:solidFill>
                <a:srgbClr val="0863B5">
                  <a:alpha val="22000"/>
                </a:srgb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sp>
        <p:nvSpPr>
          <p:cNvPr id="32" name="文本框 20"/>
          <p:cNvSpPr txBox="1"/>
          <p:nvPr/>
        </p:nvSpPr>
        <p:spPr>
          <a:xfrm>
            <a:off x="9846949" y="491737"/>
            <a:ext cx="1250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863B5">
                    <a:alpha val="22000"/>
                  </a:srgbClr>
                </a:solidFill>
                <a:latin typeface="+mj-lt"/>
                <a:ea typeface="方正正中黑简体" panose="02000000000000000000" pitchFamily="2" charset="-122"/>
              </a:rPr>
              <a:t>HIGH TECH</a:t>
            </a:r>
            <a:endParaRPr lang="zh-CN" altLang="en-US" sz="1600" dirty="0">
              <a:solidFill>
                <a:srgbClr val="0863B5">
                  <a:alpha val="22000"/>
                </a:srgb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C4717A-1F2C-8C82-1881-C9B7E2D078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31" y="12357"/>
            <a:ext cx="807414" cy="807414"/>
          </a:xfrm>
          <a:prstGeom prst="rect">
            <a:avLst/>
          </a:prstGeom>
        </p:spPr>
      </p:pic>
      <p:sp>
        <p:nvSpPr>
          <p:cNvPr id="2" name="矩形 9">
            <a:extLst>
              <a:ext uri="{FF2B5EF4-FFF2-40B4-BE49-F238E27FC236}">
                <a16:creationId xmlns:a16="http://schemas.microsoft.com/office/drawing/2014/main" id="{69D7015B-EC01-B3DE-9D83-24791173AE9F}"/>
              </a:ext>
            </a:extLst>
          </p:cNvPr>
          <p:cNvSpPr/>
          <p:nvPr/>
        </p:nvSpPr>
        <p:spPr>
          <a:xfrm>
            <a:off x="957545" y="210040"/>
            <a:ext cx="43736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Семинар ОМУС в Доме Ученых</a:t>
            </a:r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  <p:cxnSp>
        <p:nvCxnSpPr>
          <p:cNvPr id="3" name="直接连接符 12">
            <a:extLst>
              <a:ext uri="{FF2B5EF4-FFF2-40B4-BE49-F238E27FC236}">
                <a16:creationId xmlns:a16="http://schemas.microsoft.com/office/drawing/2014/main" id="{6359AD0E-9FFE-B093-1C61-B1DFE784EC52}"/>
              </a:ext>
            </a:extLst>
          </p:cNvPr>
          <p:cNvCxnSpPr>
            <a:cxnSpLocks/>
          </p:cNvCxnSpPr>
          <p:nvPr/>
        </p:nvCxnSpPr>
        <p:spPr>
          <a:xfrm flipV="1">
            <a:off x="1087086" y="610150"/>
            <a:ext cx="4065654" cy="8187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13">
            <a:extLst>
              <a:ext uri="{FF2B5EF4-FFF2-40B4-BE49-F238E27FC236}">
                <a16:creationId xmlns:a16="http://schemas.microsoft.com/office/drawing/2014/main" id="{97C6AA14-5422-EAC5-01C7-BF74FEFA436B}"/>
              </a:ext>
            </a:extLst>
          </p:cNvPr>
          <p:cNvSpPr/>
          <p:nvPr/>
        </p:nvSpPr>
        <p:spPr>
          <a:xfrm>
            <a:off x="1065553" y="591804"/>
            <a:ext cx="2060888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A615F2-9B9F-BE85-59AB-8A001DC010F9}"/>
              </a:ext>
            </a:extLst>
          </p:cNvPr>
          <p:cNvSpPr txBox="1"/>
          <p:nvPr/>
        </p:nvSpPr>
        <p:spPr>
          <a:xfrm>
            <a:off x="5681530" y="3689868"/>
            <a:ext cx="2226391" cy="396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b="0" i="1" dirty="0">
                <a:solidFill>
                  <a:schemeClr val="bg2">
                    <a:lumMod val="50000"/>
                  </a:schemeClr>
                </a:solidFill>
                <a:effectLst/>
                <a:latin typeface="Inter" panose="020B0502030000000004" pitchFamily="34" charset="0"/>
              </a:rPr>
              <a:t>Дуглас </a:t>
            </a:r>
            <a:r>
              <a:rPr lang="ru-RU" b="0" i="1" dirty="0" err="1">
                <a:solidFill>
                  <a:schemeClr val="bg2">
                    <a:lumMod val="50000"/>
                  </a:schemeClr>
                </a:solidFill>
                <a:effectLst/>
                <a:latin typeface="Inter" panose="020B0502030000000004" pitchFamily="34" charset="0"/>
              </a:rPr>
              <a:t>Рашкофф</a:t>
            </a:r>
            <a:endParaRPr lang="zh-CN" altLang="en-US" sz="1800" dirty="0">
              <a:solidFill>
                <a:schemeClr val="bg2">
                  <a:lumMod val="50000"/>
                </a:schemeClr>
              </a:solidFill>
              <a:latin typeface="+mj-lt"/>
              <a:ea typeface="明黑" panose="020B0300000000000000" pitchFamily="34" charset="-122"/>
            </a:endParaRPr>
          </a:p>
        </p:txBody>
      </p:sp>
      <p:sp>
        <p:nvSpPr>
          <p:cNvPr id="6" name="Text Box 77">
            <a:extLst>
              <a:ext uri="{FF2B5EF4-FFF2-40B4-BE49-F238E27FC236}">
                <a16:creationId xmlns:a16="http://schemas.microsoft.com/office/drawing/2014/main" id="{A0BFFFC6-4A39-580B-2934-41E23C565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9721" y="6304002"/>
            <a:ext cx="179247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ru-RU" sz="1600" dirty="0">
                <a:solidFill>
                  <a:srgbClr val="000000"/>
                </a:solidFill>
              </a:rPr>
              <a:t>BM@N </a:t>
            </a:r>
            <a:r>
              <a:rPr lang="ru-RU" altLang="ru-RU" sz="1600" dirty="0">
                <a:solidFill>
                  <a:srgbClr val="000000"/>
                </a:solidFill>
              </a:rPr>
              <a:t>веб-сайт</a:t>
            </a:r>
            <a:endParaRPr lang="en-US" altLang="ru-RU" sz="1600" dirty="0">
              <a:solidFill>
                <a:srgbClr val="000000"/>
              </a:solidFill>
            </a:endParaRPr>
          </a:p>
          <a:p>
            <a:pPr algn="ctr"/>
            <a:r>
              <a:rPr lang="en-US" altLang="ru-RU" sz="1400" dirty="0">
                <a:solidFill>
                  <a:srgbClr val="000066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bmn.jinr.ru</a:t>
            </a:r>
            <a:endParaRPr lang="en-US" altLang="ru-RU" sz="1400" dirty="0">
              <a:solidFill>
                <a:srgbClr val="000066"/>
              </a:solidFill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6CEA0C1-258F-2C1B-5438-DFD14C47217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1" b="1472"/>
          <a:stretch/>
        </p:blipFill>
        <p:spPr>
          <a:xfrm>
            <a:off x="6275048" y="1512000"/>
            <a:ext cx="5520132" cy="389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6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2" presetClass="entr" presetSubtype="4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3" presetClass="entr" presetSubtype="16" fill="hold" grpId="0" nodeType="withEffect">
                                  <p:stCondLst>
                                    <p:cond delay="37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2" presetClass="entr" presetSubtype="4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625"/>
                            </p:stCondLst>
                            <p:childTnLst>
                              <p:par>
                                <p:cTn id="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6" grpId="0" animBg="1"/>
      <p:bldP spid="17" grpId="0" animBg="1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/>
      <p:bldP spid="2" grpId="0"/>
      <p:bldP spid="5" grpId="0" animBg="1"/>
      <p:bldP spid="8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409700" y="1654201"/>
            <a:ext cx="14325599" cy="6741159"/>
            <a:chOff x="-1409700" y="1654201"/>
            <a:chExt cx="14325599" cy="6741159"/>
          </a:xfrm>
        </p:grpSpPr>
        <p:sp>
          <p:nvSpPr>
            <p:cNvPr id="81" name="矩形 80"/>
            <p:cNvSpPr/>
            <p:nvPr/>
          </p:nvSpPr>
          <p:spPr>
            <a:xfrm>
              <a:off x="-1192824" y="1654201"/>
              <a:ext cx="13723426" cy="5100743"/>
            </a:xfrm>
            <a:prstGeom prst="rect">
              <a:avLst/>
            </a:prstGeom>
            <a:blipFill dpi="0" rotWithShape="1">
              <a:blip r:embed="rId3" cstate="email">
                <a:alphaModFix amt="17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-1409700" y="4219314"/>
              <a:ext cx="14325599" cy="4176046"/>
            </a:xfrm>
            <a:custGeom>
              <a:avLst/>
              <a:gdLst>
                <a:gd name="connsiteX0" fmla="*/ 4704034 w 14762434"/>
                <a:gd name="connsiteY0" fmla="*/ 0 h 4476750"/>
                <a:gd name="connsiteX1" fmla="*/ 5542234 w 14762434"/>
                <a:gd name="connsiteY1" fmla="*/ 742950 h 4476750"/>
                <a:gd name="connsiteX2" fmla="*/ 5656534 w 14762434"/>
                <a:gd name="connsiteY2" fmla="*/ 590550 h 4476750"/>
                <a:gd name="connsiteX3" fmla="*/ 5999434 w 14762434"/>
                <a:gd name="connsiteY3" fmla="*/ 400050 h 4476750"/>
                <a:gd name="connsiteX4" fmla="*/ 6589984 w 14762434"/>
                <a:gd name="connsiteY4" fmla="*/ 400050 h 4476750"/>
                <a:gd name="connsiteX5" fmla="*/ 7085284 w 14762434"/>
                <a:gd name="connsiteY5" fmla="*/ 704850 h 4476750"/>
                <a:gd name="connsiteX6" fmla="*/ 7771084 w 14762434"/>
                <a:gd name="connsiteY6" fmla="*/ 381000 h 4476750"/>
                <a:gd name="connsiteX7" fmla="*/ 8952184 w 14762434"/>
                <a:gd name="connsiteY7" fmla="*/ 1162050 h 4476750"/>
                <a:gd name="connsiteX8" fmla="*/ 9980884 w 14762434"/>
                <a:gd name="connsiteY8" fmla="*/ 1257300 h 4476750"/>
                <a:gd name="connsiteX9" fmla="*/ 11257234 w 14762434"/>
                <a:gd name="connsiteY9" fmla="*/ 876300 h 4476750"/>
                <a:gd name="connsiteX10" fmla="*/ 12209734 w 14762434"/>
                <a:gd name="connsiteY10" fmla="*/ 1447800 h 4476750"/>
                <a:gd name="connsiteX11" fmla="*/ 12533584 w 14762434"/>
                <a:gd name="connsiteY11" fmla="*/ 1333500 h 4476750"/>
                <a:gd name="connsiteX12" fmla="*/ 14190934 w 14762434"/>
                <a:gd name="connsiteY12" fmla="*/ 1943100 h 4476750"/>
                <a:gd name="connsiteX13" fmla="*/ 14762434 w 14762434"/>
                <a:gd name="connsiteY13" fmla="*/ 1885950 h 4476750"/>
                <a:gd name="connsiteX14" fmla="*/ 14762434 w 14762434"/>
                <a:gd name="connsiteY14" fmla="*/ 4476750 h 4476750"/>
                <a:gd name="connsiteX15" fmla="*/ 0 w 14762434"/>
                <a:gd name="connsiteY15" fmla="*/ 4476750 h 4476750"/>
                <a:gd name="connsiteX16" fmla="*/ 0 w 14762434"/>
                <a:gd name="connsiteY16" fmla="*/ 4475763 h 4476750"/>
                <a:gd name="connsiteX17" fmla="*/ 379684 w 14762434"/>
                <a:gd name="connsiteY17" fmla="*/ 4191000 h 4476750"/>
                <a:gd name="connsiteX18" fmla="*/ 265384 w 14762434"/>
                <a:gd name="connsiteY18" fmla="*/ 209550 h 4476750"/>
                <a:gd name="connsiteX19" fmla="*/ 1046434 w 14762434"/>
                <a:gd name="connsiteY19" fmla="*/ 438150 h 4476750"/>
                <a:gd name="connsiteX20" fmla="*/ 1484584 w 14762434"/>
                <a:gd name="connsiteY20" fmla="*/ 723900 h 4476750"/>
                <a:gd name="connsiteX21" fmla="*/ 1732234 w 14762434"/>
                <a:gd name="connsiteY21" fmla="*/ 323850 h 4476750"/>
                <a:gd name="connsiteX22" fmla="*/ 2513284 w 14762434"/>
                <a:gd name="connsiteY22" fmla="*/ 857250 h 4476750"/>
                <a:gd name="connsiteX23" fmla="*/ 3961084 w 14762434"/>
                <a:gd name="connsiteY23" fmla="*/ 95250 h 4476750"/>
                <a:gd name="connsiteX24" fmla="*/ 4704034 w 14762434"/>
                <a:gd name="connsiteY24" fmla="*/ 0 h 447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762434" h="4476750">
                  <a:moveTo>
                    <a:pt x="4704034" y="0"/>
                  </a:moveTo>
                  <a:lnTo>
                    <a:pt x="5542234" y="742950"/>
                  </a:lnTo>
                  <a:lnTo>
                    <a:pt x="5656534" y="590550"/>
                  </a:lnTo>
                  <a:lnTo>
                    <a:pt x="5999434" y="400050"/>
                  </a:lnTo>
                  <a:lnTo>
                    <a:pt x="6589984" y="400050"/>
                  </a:lnTo>
                  <a:lnTo>
                    <a:pt x="7085284" y="704850"/>
                  </a:lnTo>
                  <a:lnTo>
                    <a:pt x="7771084" y="381000"/>
                  </a:lnTo>
                  <a:lnTo>
                    <a:pt x="8952184" y="1162050"/>
                  </a:lnTo>
                  <a:lnTo>
                    <a:pt x="9980884" y="1257300"/>
                  </a:lnTo>
                  <a:lnTo>
                    <a:pt x="11257234" y="876300"/>
                  </a:lnTo>
                  <a:lnTo>
                    <a:pt x="12209734" y="1447800"/>
                  </a:lnTo>
                  <a:lnTo>
                    <a:pt x="12533584" y="1333500"/>
                  </a:lnTo>
                  <a:lnTo>
                    <a:pt x="14190934" y="1943100"/>
                  </a:lnTo>
                  <a:lnTo>
                    <a:pt x="14762434" y="1885950"/>
                  </a:lnTo>
                  <a:lnTo>
                    <a:pt x="14762434" y="4476750"/>
                  </a:lnTo>
                  <a:lnTo>
                    <a:pt x="0" y="4476750"/>
                  </a:lnTo>
                  <a:lnTo>
                    <a:pt x="0" y="4475763"/>
                  </a:lnTo>
                  <a:lnTo>
                    <a:pt x="379684" y="4191000"/>
                  </a:lnTo>
                  <a:lnTo>
                    <a:pt x="265384" y="209550"/>
                  </a:lnTo>
                  <a:lnTo>
                    <a:pt x="1046434" y="438150"/>
                  </a:lnTo>
                  <a:lnTo>
                    <a:pt x="1484584" y="723900"/>
                  </a:lnTo>
                  <a:lnTo>
                    <a:pt x="1732234" y="323850"/>
                  </a:lnTo>
                  <a:lnTo>
                    <a:pt x="2513284" y="857250"/>
                  </a:lnTo>
                  <a:lnTo>
                    <a:pt x="3961084" y="95250"/>
                  </a:lnTo>
                  <a:lnTo>
                    <a:pt x="4704034" y="0"/>
                  </a:lnTo>
                  <a:close/>
                </a:path>
              </a:pathLst>
            </a:custGeom>
            <a:effectLst>
              <a:softEdge rad="558800"/>
            </a:effectLst>
          </p:spPr>
        </p:pic>
      </p:grpSp>
      <p:sp>
        <p:nvSpPr>
          <p:cNvPr id="5" name="直角三角形 4"/>
          <p:cNvSpPr/>
          <p:nvPr/>
        </p:nvSpPr>
        <p:spPr>
          <a:xfrm flipH="1">
            <a:off x="10431588" y="2603500"/>
            <a:ext cx="1760412" cy="4254500"/>
          </a:xfrm>
          <a:prstGeom prst="rtTriangle">
            <a:avLst/>
          </a:prstGeom>
          <a:gradFill>
            <a:gsLst>
              <a:gs pos="15000">
                <a:srgbClr val="0863B5"/>
              </a:gs>
              <a:gs pos="100000">
                <a:srgbClr val="004A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4" name="直角三角形 3"/>
          <p:cNvSpPr/>
          <p:nvPr/>
        </p:nvSpPr>
        <p:spPr>
          <a:xfrm rot="10800000">
            <a:off x="9953076" y="0"/>
            <a:ext cx="2238924" cy="5080000"/>
          </a:xfrm>
          <a:prstGeom prst="rtTriangle">
            <a:avLst/>
          </a:prstGeom>
          <a:gradFill>
            <a:gsLst>
              <a:gs pos="0">
                <a:srgbClr val="0863B5"/>
              </a:gs>
              <a:gs pos="100000">
                <a:srgbClr val="004A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13" name="直接连接符 12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1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11" name="直接连接符 10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955981" y="2456333"/>
            <a:ext cx="1316" cy="987"/>
          </a:xfrm>
          <a:custGeom>
            <a:avLst/>
            <a:gdLst>
              <a:gd name="connsiteX0" fmla="*/ 1316 w 1316"/>
              <a:gd name="connsiteY0" fmla="*/ 0 h 987"/>
              <a:gd name="connsiteX1" fmla="*/ 1316 w 1316"/>
              <a:gd name="connsiteY1" fmla="*/ 987 h 987"/>
              <a:gd name="connsiteX2" fmla="*/ 0 w 1316"/>
              <a:gd name="connsiteY2" fmla="*/ 987 h 987"/>
              <a:gd name="connsiteX3" fmla="*/ 1316 w 1316"/>
              <a:gd name="connsiteY3" fmla="*/ 0 h 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6" h="987">
                <a:moveTo>
                  <a:pt x="1316" y="0"/>
                </a:moveTo>
                <a:lnTo>
                  <a:pt x="1316" y="987"/>
                </a:lnTo>
                <a:lnTo>
                  <a:pt x="0" y="987"/>
                </a:lnTo>
                <a:lnTo>
                  <a:pt x="1316" y="0"/>
                </a:lnTo>
                <a:close/>
              </a:path>
            </a:pathLst>
          </a:cu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16D0B390-BB8B-7EBA-DAB1-BEBFF031E320}"/>
              </a:ext>
            </a:extLst>
          </p:cNvPr>
          <p:cNvGrpSpPr/>
          <p:nvPr/>
        </p:nvGrpSpPr>
        <p:grpSpPr>
          <a:xfrm>
            <a:off x="512412" y="2025328"/>
            <a:ext cx="2214031" cy="1732772"/>
            <a:chOff x="717429" y="4578629"/>
            <a:chExt cx="2214031" cy="1732772"/>
          </a:xfrm>
        </p:grpSpPr>
        <p:sp>
          <p:nvSpPr>
            <p:cNvPr id="37" name="文本框 36"/>
            <p:cNvSpPr txBox="1"/>
            <p:nvPr/>
          </p:nvSpPr>
          <p:spPr>
            <a:xfrm>
              <a:off x="744812" y="4926406"/>
              <a:ext cx="218664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/>
                <a:t>Джон </a:t>
              </a:r>
              <a:r>
                <a:rPr lang="ru-RU" sz="1400" dirty="0" err="1"/>
                <a:t>Моучли</a:t>
              </a:r>
              <a:r>
                <a:rPr lang="ru-RU" sz="1400" dirty="0"/>
                <a:t> ввёл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 систему кодирования </a:t>
              </a:r>
              <a:r>
                <a:rPr lang="ru-RU" sz="1400" dirty="0">
                  <a:solidFill>
                    <a:srgbClr val="004A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明黑" panose="020B0300000000000000" pitchFamily="34" charset="-122"/>
                </a:rPr>
                <a:t>машинных команд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明黑" panose="020B0300000000000000" pitchFamily="34" charset="-122"/>
                </a:rPr>
                <a:t> 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с помощью специальных символов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明黑" panose="020B0300000000000000" pitchFamily="34" charset="-122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717429" y="4578629"/>
              <a:ext cx="742496" cy="1659093"/>
              <a:chOff x="717429" y="4578629"/>
              <a:chExt cx="742496" cy="1659093"/>
            </a:xfrm>
          </p:grpSpPr>
          <p:grpSp>
            <p:nvGrpSpPr>
              <p:cNvPr id="34" name="组合 33"/>
              <p:cNvGrpSpPr/>
              <p:nvPr/>
            </p:nvGrpSpPr>
            <p:grpSpPr>
              <a:xfrm>
                <a:off x="717429" y="4578629"/>
                <a:ext cx="742496" cy="307777"/>
                <a:chOff x="3600137" y="3471248"/>
                <a:chExt cx="742496" cy="307777"/>
              </a:xfrm>
            </p:grpSpPr>
            <p:sp>
              <p:nvSpPr>
                <p:cNvPr id="35" name="矩形 34"/>
                <p:cNvSpPr/>
                <p:nvPr/>
              </p:nvSpPr>
              <p:spPr>
                <a:xfrm>
                  <a:off x="3600137" y="3487251"/>
                  <a:ext cx="742496" cy="275771"/>
                </a:xfrm>
                <a:prstGeom prst="rect">
                  <a:avLst/>
                </a:prstGeom>
                <a:solidFill>
                  <a:srgbClr val="089CE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36" name="文本框 35"/>
                <p:cNvSpPr txBox="1"/>
                <p:nvPr/>
              </p:nvSpPr>
              <p:spPr>
                <a:xfrm>
                  <a:off x="3677075" y="3471248"/>
                  <a:ext cx="58862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ru-RU" altLang="zh-CN" sz="1400" b="1" dirty="0">
                      <a:solidFill>
                        <a:schemeClr val="bg1"/>
                      </a:solidFill>
                      <a:latin typeface="+mj-lt"/>
                      <a:ea typeface="明黑" panose="020B0300000000000000" pitchFamily="34" charset="-122"/>
                    </a:rPr>
                    <a:t>1942</a:t>
                  </a:r>
                  <a:endParaRPr lang="zh-CN" altLang="en-US" sz="1400" b="1" dirty="0">
                    <a:solidFill>
                      <a:schemeClr val="bg1"/>
                    </a:solidFill>
                    <a:latin typeface="+mj-lt"/>
                    <a:ea typeface="明黑" panose="020B0300000000000000" pitchFamily="34" charset="-122"/>
                  </a:endParaRPr>
                </a:p>
              </p:txBody>
            </p:sp>
          </p:grpSp>
          <p:cxnSp>
            <p:nvCxnSpPr>
              <p:cNvPr id="39" name="直接连接符 38"/>
              <p:cNvCxnSpPr>
                <a:cxnSpLocks/>
              </p:cNvCxnSpPr>
              <p:nvPr/>
            </p:nvCxnSpPr>
            <p:spPr>
              <a:xfrm>
                <a:off x="729109" y="4612195"/>
                <a:ext cx="15703" cy="1625527"/>
              </a:xfrm>
              <a:prstGeom prst="line">
                <a:avLst/>
              </a:prstGeom>
              <a:ln w="25400" cap="rnd">
                <a:solidFill>
                  <a:srgbClr val="089CE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B42C3CF-ACA9-8345-C227-4144849486AD}"/>
              </a:ext>
            </a:extLst>
          </p:cNvPr>
          <p:cNvGrpSpPr/>
          <p:nvPr/>
        </p:nvGrpSpPr>
        <p:grpSpPr>
          <a:xfrm>
            <a:off x="686934" y="3938991"/>
            <a:ext cx="2262303" cy="1773116"/>
            <a:chOff x="3406586" y="4005369"/>
            <a:chExt cx="2262303" cy="1773116"/>
          </a:xfrm>
        </p:grpSpPr>
        <p:sp>
          <p:nvSpPr>
            <p:cNvPr id="50" name="文本框 49"/>
            <p:cNvSpPr txBox="1"/>
            <p:nvPr/>
          </p:nvSpPr>
          <p:spPr>
            <a:xfrm>
              <a:off x="3433969" y="4393490"/>
              <a:ext cx="223492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Конрад </a:t>
              </a:r>
              <a:r>
                <a:rPr lang="ru-RU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Цузе</a:t>
              </a: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 создал </a:t>
              </a:r>
              <a:r>
                <a:rPr lang="ru-RU" altLang="zh-CN" sz="1400" dirty="0">
                  <a:solidFill>
                    <a:srgbClr val="004A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明黑" panose="020B0300000000000000" pitchFamily="34" charset="-122"/>
                </a:rPr>
                <a:t>первый</a:t>
              </a: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 в мире </a:t>
              </a:r>
              <a:r>
                <a:rPr lang="ru-RU" altLang="zh-CN" sz="1400" dirty="0">
                  <a:solidFill>
                    <a:srgbClr val="004A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明黑" panose="020B0300000000000000" pitchFamily="34" charset="-122"/>
                </a:rPr>
                <a:t>высокоуровневый язык </a:t>
              </a: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программирования </a:t>
              </a:r>
              <a:r>
                <a:rPr lang="ru-RU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Plankalkül</a:t>
              </a: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 («План Вычислений»)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明黑" panose="020B0300000000000000" pitchFamily="34" charset="-122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3406586" y="4005369"/>
              <a:ext cx="742496" cy="1702863"/>
              <a:chOff x="3406586" y="4005369"/>
              <a:chExt cx="742496" cy="1702863"/>
            </a:xfrm>
          </p:grpSpPr>
          <p:grpSp>
            <p:nvGrpSpPr>
              <p:cNvPr id="49" name="组合 48"/>
              <p:cNvGrpSpPr/>
              <p:nvPr/>
            </p:nvGrpSpPr>
            <p:grpSpPr>
              <a:xfrm>
                <a:off x="3406586" y="4005369"/>
                <a:ext cx="742496" cy="307777"/>
                <a:chOff x="3600137" y="3471248"/>
                <a:chExt cx="742496" cy="307777"/>
              </a:xfrm>
            </p:grpSpPr>
            <p:sp>
              <p:nvSpPr>
                <p:cNvPr id="52" name="矩形 51"/>
                <p:cNvSpPr/>
                <p:nvPr/>
              </p:nvSpPr>
              <p:spPr>
                <a:xfrm>
                  <a:off x="3600137" y="3487251"/>
                  <a:ext cx="742496" cy="275771"/>
                </a:xfrm>
                <a:prstGeom prst="rect">
                  <a:avLst/>
                </a:prstGeom>
                <a:solidFill>
                  <a:srgbClr val="089CE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53" name="文本框 52"/>
                <p:cNvSpPr txBox="1"/>
                <p:nvPr/>
              </p:nvSpPr>
              <p:spPr>
                <a:xfrm>
                  <a:off x="3677075" y="3471248"/>
                  <a:ext cx="58862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ru-RU" altLang="zh-CN" sz="1400" b="1" dirty="0">
                      <a:solidFill>
                        <a:schemeClr val="bg1"/>
                      </a:solidFill>
                      <a:latin typeface="+mj-lt"/>
                      <a:ea typeface="明黑" panose="020B0300000000000000" pitchFamily="34" charset="-122"/>
                    </a:rPr>
                    <a:t>1943</a:t>
                  </a:r>
                  <a:endParaRPr lang="zh-CN" altLang="en-US" sz="1400" b="1" dirty="0">
                    <a:solidFill>
                      <a:schemeClr val="bg1"/>
                    </a:solidFill>
                    <a:latin typeface="+mj-lt"/>
                    <a:ea typeface="明黑" panose="020B0300000000000000" pitchFamily="34" charset="-122"/>
                  </a:endParaRPr>
                </a:p>
              </p:txBody>
            </p:sp>
          </p:grpSp>
          <p:cxnSp>
            <p:nvCxnSpPr>
              <p:cNvPr id="51" name="直接连接符 50"/>
              <p:cNvCxnSpPr>
                <a:cxnSpLocks/>
              </p:cNvCxnSpPr>
              <p:nvPr/>
            </p:nvCxnSpPr>
            <p:spPr>
              <a:xfrm>
                <a:off x="3418266" y="4038935"/>
                <a:ext cx="15703" cy="1669297"/>
              </a:xfrm>
              <a:prstGeom prst="line">
                <a:avLst/>
              </a:prstGeom>
              <a:ln w="25400" cap="rnd">
                <a:solidFill>
                  <a:srgbClr val="089CE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847DF641-5E97-0929-CCF0-3D3B9F4E3308}"/>
              </a:ext>
            </a:extLst>
          </p:cNvPr>
          <p:cNvGrpSpPr/>
          <p:nvPr/>
        </p:nvGrpSpPr>
        <p:grpSpPr>
          <a:xfrm>
            <a:off x="2849577" y="2038776"/>
            <a:ext cx="1783875" cy="1719324"/>
            <a:chOff x="6095743" y="3291642"/>
            <a:chExt cx="1669754" cy="1719324"/>
          </a:xfrm>
        </p:grpSpPr>
        <p:sp>
          <p:nvSpPr>
            <p:cNvPr id="57" name="文本框 56"/>
            <p:cNvSpPr txBox="1"/>
            <p:nvPr/>
          </p:nvSpPr>
          <p:spPr>
            <a:xfrm>
              <a:off x="6123126" y="3625971"/>
              <a:ext cx="164237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Джон </a:t>
              </a:r>
              <a:r>
                <a:rPr lang="ru-RU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Моучли</a:t>
              </a: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 создал </a:t>
              </a:r>
              <a:r>
                <a:rPr lang="ru-RU" altLang="zh-CN" sz="1400" dirty="0">
                  <a:solidFill>
                    <a:srgbClr val="004A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明黑" panose="020B0300000000000000" pitchFamily="34" charset="-122"/>
                </a:rPr>
                <a:t>первый интерпретатор</a:t>
              </a: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明黑" panose="020B0300000000000000" pitchFamily="34" charset="-122"/>
                </a:rPr>
                <a:t> </a:t>
              </a:r>
              <a:r>
                <a:rPr lang="en-GB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«Short Code»</a:t>
              </a: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 (задача в виде мат. формул)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明黑" panose="020B0300000000000000" pitchFamily="34" charset="-122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6095743" y="3291642"/>
              <a:ext cx="742496" cy="1659919"/>
              <a:chOff x="6095743" y="3291642"/>
              <a:chExt cx="742496" cy="1659919"/>
            </a:xfrm>
          </p:grpSpPr>
          <p:grpSp>
            <p:nvGrpSpPr>
              <p:cNvPr id="56" name="组合 55"/>
              <p:cNvGrpSpPr/>
              <p:nvPr/>
            </p:nvGrpSpPr>
            <p:grpSpPr>
              <a:xfrm>
                <a:off x="6095743" y="3291642"/>
                <a:ext cx="742496" cy="307777"/>
                <a:chOff x="3600137" y="3471248"/>
                <a:chExt cx="742496" cy="307777"/>
              </a:xfrm>
            </p:grpSpPr>
            <p:sp>
              <p:nvSpPr>
                <p:cNvPr id="59" name="矩形 58"/>
                <p:cNvSpPr/>
                <p:nvPr/>
              </p:nvSpPr>
              <p:spPr>
                <a:xfrm>
                  <a:off x="3600137" y="3487251"/>
                  <a:ext cx="742496" cy="275771"/>
                </a:xfrm>
                <a:prstGeom prst="rect">
                  <a:avLst/>
                </a:prstGeom>
                <a:solidFill>
                  <a:srgbClr val="089CE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60" name="文本框 59"/>
                <p:cNvSpPr txBox="1"/>
                <p:nvPr/>
              </p:nvSpPr>
              <p:spPr>
                <a:xfrm>
                  <a:off x="3677075" y="3471248"/>
                  <a:ext cx="58862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ru-RU" altLang="zh-CN" sz="1400" b="1" dirty="0">
                      <a:solidFill>
                        <a:schemeClr val="bg1"/>
                      </a:solidFill>
                      <a:latin typeface="+mj-lt"/>
                      <a:ea typeface="明黑" panose="020B0300000000000000" pitchFamily="34" charset="-122"/>
                    </a:rPr>
                    <a:t>1945</a:t>
                  </a:r>
                  <a:endParaRPr lang="zh-CN" altLang="en-US" sz="1400" b="1" dirty="0">
                    <a:solidFill>
                      <a:schemeClr val="bg1"/>
                    </a:solidFill>
                    <a:latin typeface="+mj-lt"/>
                    <a:ea typeface="明黑" panose="020B0300000000000000" pitchFamily="34" charset="-122"/>
                  </a:endParaRPr>
                </a:p>
              </p:txBody>
            </p:sp>
          </p:grpSp>
          <p:cxnSp>
            <p:nvCxnSpPr>
              <p:cNvPr id="58" name="直接连接符 57"/>
              <p:cNvCxnSpPr>
                <a:cxnSpLocks/>
              </p:cNvCxnSpPr>
              <p:nvPr/>
            </p:nvCxnSpPr>
            <p:spPr>
              <a:xfrm>
                <a:off x="6107423" y="3325208"/>
                <a:ext cx="0" cy="1626353"/>
              </a:xfrm>
              <a:prstGeom prst="line">
                <a:avLst/>
              </a:prstGeom>
              <a:ln w="25400" cap="rnd">
                <a:solidFill>
                  <a:srgbClr val="089CE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7" name="文本框 76"/>
          <p:cNvSpPr txBox="1"/>
          <p:nvPr/>
        </p:nvSpPr>
        <p:spPr>
          <a:xfrm>
            <a:off x="11739448" y="187311"/>
            <a:ext cx="430887" cy="101566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>
            <a:defPPr>
              <a:defRPr lang="zh-CN"/>
            </a:defPPr>
            <a:lvl1pPr>
              <a:defRPr sz="1600">
                <a:solidFill>
                  <a:srgbClr val="0863B5">
                    <a:alpha val="22000"/>
                  </a:srgbClr>
                </a:solidFill>
                <a:latin typeface="方正正大黑简体" panose="02000000000000000000" pitchFamily="2" charset="-122"/>
                <a:ea typeface="方正正大黑简体" panose="02000000000000000000" pitchFamily="2" charset="-122"/>
              </a:defRPr>
            </a:lvl1pPr>
          </a:lstStyle>
          <a:p>
            <a:r>
              <a:rPr lang="en-US" altLang="zh-CN" dirty="0">
                <a:solidFill>
                  <a:schemeClr val="bg1">
                    <a:alpha val="16000"/>
                  </a:schemeClr>
                </a:solidFill>
                <a:latin typeface="+mj-lt"/>
                <a:ea typeface="方正正中黑简体" panose="02000000000000000000" pitchFamily="2" charset="-122"/>
              </a:rPr>
              <a:t>CONCISE</a:t>
            </a:r>
            <a:endParaRPr lang="zh-CN" altLang="en-US" dirty="0">
              <a:solidFill>
                <a:schemeClr val="bg1">
                  <a:alpha val="16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1067330" y="813294"/>
            <a:ext cx="430887" cy="138275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1600" dirty="0">
                <a:solidFill>
                  <a:schemeClr val="bg1">
                    <a:alpha val="16000"/>
                  </a:schemeClr>
                </a:solidFill>
                <a:latin typeface="+mj-lt"/>
                <a:ea typeface="方正正中黑简体" panose="02000000000000000000" pitchFamily="2" charset="-122"/>
              </a:rPr>
              <a:t>INNOVATION</a:t>
            </a:r>
            <a:endParaRPr lang="zh-CN" altLang="en-US" sz="1600" dirty="0">
              <a:solidFill>
                <a:schemeClr val="bg1">
                  <a:alpha val="16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11403389" y="509111"/>
            <a:ext cx="430887" cy="115833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1600" dirty="0">
                <a:solidFill>
                  <a:schemeClr val="bg1">
                    <a:alpha val="16000"/>
                  </a:schemeClr>
                </a:solidFill>
                <a:latin typeface="+mj-lt"/>
                <a:ea typeface="方正正中黑简体" panose="02000000000000000000" pitchFamily="2" charset="-122"/>
              </a:rPr>
              <a:t>HIGH TECH</a:t>
            </a:r>
            <a:endParaRPr lang="zh-CN" altLang="en-US" sz="1600" dirty="0">
              <a:solidFill>
                <a:schemeClr val="bg1">
                  <a:alpha val="16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sp>
        <p:nvSpPr>
          <p:cNvPr id="48" name="文本框 16"/>
          <p:cNvSpPr txBox="1"/>
          <p:nvPr/>
        </p:nvSpPr>
        <p:spPr>
          <a:xfrm>
            <a:off x="827152" y="642254"/>
            <a:ext cx="283937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Становление ЯП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C0138EA2-065F-1A3C-6923-CFA8E023155B}"/>
              </a:ext>
            </a:extLst>
          </p:cNvPr>
          <p:cNvGrpSpPr/>
          <p:nvPr/>
        </p:nvGrpSpPr>
        <p:grpSpPr>
          <a:xfrm>
            <a:off x="4683458" y="2064643"/>
            <a:ext cx="1846362" cy="1726048"/>
            <a:chOff x="6095743" y="3291642"/>
            <a:chExt cx="1846362" cy="1726048"/>
          </a:xfrm>
        </p:grpSpPr>
        <p:sp>
          <p:nvSpPr>
            <p:cNvPr id="28" name="文本框 56">
              <a:extLst>
                <a:ext uri="{FF2B5EF4-FFF2-40B4-BE49-F238E27FC236}">
                  <a16:creationId xmlns:a16="http://schemas.microsoft.com/office/drawing/2014/main" id="{126EF101-E6A8-CCF2-4DF0-D4BC1F84CEAD}"/>
                </a:ext>
              </a:extLst>
            </p:cNvPr>
            <p:cNvSpPr txBox="1"/>
            <p:nvPr/>
          </p:nvSpPr>
          <p:spPr>
            <a:xfrm>
              <a:off x="6123127" y="3632695"/>
              <a:ext cx="181897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Грейс Хоппер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 </a:t>
              </a: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ввела термин и реализовала </a:t>
              </a:r>
              <a:r>
                <a:rPr lang="ru-RU" altLang="zh-CN" sz="1400" dirty="0">
                  <a:solidFill>
                    <a:srgbClr val="004A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明黑" panose="020B0300000000000000" pitchFamily="34" charset="-122"/>
                </a:rPr>
                <a:t>первый</a:t>
              </a: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 в мире </a:t>
              </a:r>
              <a:r>
                <a:rPr lang="ru-RU" altLang="zh-CN" sz="1400" dirty="0">
                  <a:solidFill>
                    <a:srgbClr val="004A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明黑" panose="020B0300000000000000" pitchFamily="34" charset="-122"/>
                </a:rPr>
                <a:t>компилятор </a:t>
              </a:r>
              <a:r>
                <a:rPr lang="ru-RU" altLang="zh-CN" sz="1400" dirty="0">
                  <a:latin typeface="+mj-lt"/>
                  <a:ea typeface="明黑" panose="020B0300000000000000" pitchFamily="34" charset="-122"/>
                </a:rPr>
                <a:t>(легенда о баге)</a:t>
              </a:r>
              <a:endParaRPr lang="zh-CN" altLang="en-US" sz="1400" dirty="0">
                <a:latin typeface="+mj-lt"/>
                <a:ea typeface="明黑" panose="020B0300000000000000" pitchFamily="34" charset="-122"/>
              </a:endParaRPr>
            </a:p>
          </p:txBody>
        </p:sp>
        <p:grpSp>
          <p:nvGrpSpPr>
            <p:cNvPr id="29" name="组合 17">
              <a:extLst>
                <a:ext uri="{FF2B5EF4-FFF2-40B4-BE49-F238E27FC236}">
                  <a16:creationId xmlns:a16="http://schemas.microsoft.com/office/drawing/2014/main" id="{5F512933-BE6F-5075-845F-F3A1AFE6BF28}"/>
                </a:ext>
              </a:extLst>
            </p:cNvPr>
            <p:cNvGrpSpPr/>
            <p:nvPr/>
          </p:nvGrpSpPr>
          <p:grpSpPr>
            <a:xfrm>
              <a:off x="6095743" y="3291642"/>
              <a:ext cx="742496" cy="1635244"/>
              <a:chOff x="6095743" y="3291642"/>
              <a:chExt cx="742496" cy="1635244"/>
            </a:xfrm>
          </p:grpSpPr>
          <p:grpSp>
            <p:nvGrpSpPr>
              <p:cNvPr id="30" name="组合 55">
                <a:extLst>
                  <a:ext uri="{FF2B5EF4-FFF2-40B4-BE49-F238E27FC236}">
                    <a16:creationId xmlns:a16="http://schemas.microsoft.com/office/drawing/2014/main" id="{4084EFD3-5129-6BA0-406E-91482F672F69}"/>
                  </a:ext>
                </a:extLst>
              </p:cNvPr>
              <p:cNvGrpSpPr/>
              <p:nvPr/>
            </p:nvGrpSpPr>
            <p:grpSpPr>
              <a:xfrm>
                <a:off x="6095743" y="3291642"/>
                <a:ext cx="742496" cy="307777"/>
                <a:chOff x="3600137" y="3471248"/>
                <a:chExt cx="742496" cy="307777"/>
              </a:xfrm>
            </p:grpSpPr>
            <p:sp>
              <p:nvSpPr>
                <p:cNvPr id="38" name="矩形 58">
                  <a:extLst>
                    <a:ext uri="{FF2B5EF4-FFF2-40B4-BE49-F238E27FC236}">
                      <a16:creationId xmlns:a16="http://schemas.microsoft.com/office/drawing/2014/main" id="{02CD1372-D744-ACD0-3FBE-4C348F1A53CC}"/>
                    </a:ext>
                  </a:extLst>
                </p:cNvPr>
                <p:cNvSpPr/>
                <p:nvPr/>
              </p:nvSpPr>
              <p:spPr>
                <a:xfrm>
                  <a:off x="3600137" y="3487251"/>
                  <a:ext cx="742496" cy="275771"/>
                </a:xfrm>
                <a:prstGeom prst="rect">
                  <a:avLst/>
                </a:prstGeom>
                <a:solidFill>
                  <a:srgbClr val="089CE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40" name="文本框 59">
                  <a:extLst>
                    <a:ext uri="{FF2B5EF4-FFF2-40B4-BE49-F238E27FC236}">
                      <a16:creationId xmlns:a16="http://schemas.microsoft.com/office/drawing/2014/main" id="{5CA980CA-803C-0449-6411-C74F2F19B084}"/>
                    </a:ext>
                  </a:extLst>
                </p:cNvPr>
                <p:cNvSpPr txBox="1"/>
                <p:nvPr/>
              </p:nvSpPr>
              <p:spPr>
                <a:xfrm>
                  <a:off x="3677075" y="3471248"/>
                  <a:ext cx="58862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ru-RU" altLang="zh-CN" sz="1400" b="1" dirty="0">
                      <a:solidFill>
                        <a:schemeClr val="bg1"/>
                      </a:solidFill>
                      <a:latin typeface="+mj-lt"/>
                      <a:ea typeface="明黑" panose="020B0300000000000000" pitchFamily="34" charset="-122"/>
                    </a:rPr>
                    <a:t>1951</a:t>
                  </a:r>
                  <a:endParaRPr lang="zh-CN" altLang="en-US" sz="1400" b="1" dirty="0">
                    <a:solidFill>
                      <a:schemeClr val="bg1"/>
                    </a:solidFill>
                    <a:latin typeface="+mj-lt"/>
                    <a:ea typeface="明黑" panose="020B0300000000000000" pitchFamily="34" charset="-122"/>
                  </a:endParaRPr>
                </a:p>
              </p:txBody>
            </p:sp>
          </p:grpSp>
          <p:cxnSp>
            <p:nvCxnSpPr>
              <p:cNvPr id="32" name="直接连接符 57">
                <a:extLst>
                  <a:ext uri="{FF2B5EF4-FFF2-40B4-BE49-F238E27FC236}">
                    <a16:creationId xmlns:a16="http://schemas.microsoft.com/office/drawing/2014/main" id="{8B2A2075-F08B-FEAB-953A-E9B218D226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95743" y="3325208"/>
                <a:ext cx="11680" cy="1601678"/>
              </a:xfrm>
              <a:prstGeom prst="line">
                <a:avLst/>
              </a:prstGeom>
              <a:ln w="25400" cap="rnd">
                <a:solidFill>
                  <a:srgbClr val="089CE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4C6CFC40-D2E8-0FB0-E0BD-B4AF3E327B39}"/>
              </a:ext>
            </a:extLst>
          </p:cNvPr>
          <p:cNvGrpSpPr/>
          <p:nvPr/>
        </p:nvGrpSpPr>
        <p:grpSpPr>
          <a:xfrm>
            <a:off x="4916624" y="3924735"/>
            <a:ext cx="1812421" cy="1712600"/>
            <a:chOff x="6095743" y="3291642"/>
            <a:chExt cx="1812421" cy="1712600"/>
          </a:xfrm>
        </p:grpSpPr>
        <p:sp>
          <p:nvSpPr>
            <p:cNvPr id="44" name="文本框 56">
              <a:extLst>
                <a:ext uri="{FF2B5EF4-FFF2-40B4-BE49-F238E27FC236}">
                  <a16:creationId xmlns:a16="http://schemas.microsoft.com/office/drawing/2014/main" id="{0389A14D-DE7D-E237-D190-B08FA9DC2DE7}"/>
                </a:ext>
              </a:extLst>
            </p:cNvPr>
            <p:cNvSpPr txBox="1"/>
            <p:nvPr/>
          </p:nvSpPr>
          <p:spPr>
            <a:xfrm>
              <a:off x="6123126" y="3619247"/>
              <a:ext cx="178503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Программисты </a:t>
              </a:r>
              <a:r>
                <a:rPr lang="en-GB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IBM</a:t>
              </a: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 (Джон Бэкус) создали первый машинно-независимый язык - </a:t>
              </a:r>
              <a:r>
                <a:rPr lang="ru-RU" altLang="zh-CN" sz="1400" dirty="0">
                  <a:solidFill>
                    <a:srgbClr val="004A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明黑" panose="020B0300000000000000" pitchFamily="34" charset="-122"/>
                </a:rPr>
                <a:t>Фортран</a:t>
              </a:r>
              <a:endParaRPr lang="zh-CN" altLang="en-US" sz="1400" dirty="0">
                <a:solidFill>
                  <a:srgbClr val="004A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明黑" panose="020B0300000000000000" pitchFamily="34" charset="-122"/>
              </a:endParaRPr>
            </a:p>
          </p:txBody>
        </p:sp>
        <p:grpSp>
          <p:nvGrpSpPr>
            <p:cNvPr id="45" name="组合 17">
              <a:extLst>
                <a:ext uri="{FF2B5EF4-FFF2-40B4-BE49-F238E27FC236}">
                  <a16:creationId xmlns:a16="http://schemas.microsoft.com/office/drawing/2014/main" id="{520DFEC4-E72B-556D-0CCD-639C3D070E09}"/>
                </a:ext>
              </a:extLst>
            </p:cNvPr>
            <p:cNvGrpSpPr/>
            <p:nvPr/>
          </p:nvGrpSpPr>
          <p:grpSpPr>
            <a:xfrm>
              <a:off x="6095743" y="3291642"/>
              <a:ext cx="742496" cy="1659919"/>
              <a:chOff x="6095743" y="3291642"/>
              <a:chExt cx="742496" cy="1659919"/>
            </a:xfrm>
          </p:grpSpPr>
          <p:grpSp>
            <p:nvGrpSpPr>
              <p:cNvPr id="46" name="组合 55">
                <a:extLst>
                  <a:ext uri="{FF2B5EF4-FFF2-40B4-BE49-F238E27FC236}">
                    <a16:creationId xmlns:a16="http://schemas.microsoft.com/office/drawing/2014/main" id="{DD376F93-AA3F-C49B-B96B-80735513B420}"/>
                  </a:ext>
                </a:extLst>
              </p:cNvPr>
              <p:cNvGrpSpPr/>
              <p:nvPr/>
            </p:nvGrpSpPr>
            <p:grpSpPr>
              <a:xfrm>
                <a:off x="6095743" y="3291642"/>
                <a:ext cx="742496" cy="307777"/>
                <a:chOff x="3600137" y="3471248"/>
                <a:chExt cx="742496" cy="307777"/>
              </a:xfrm>
            </p:grpSpPr>
            <p:sp>
              <p:nvSpPr>
                <p:cNvPr id="54" name="矩形 58">
                  <a:extLst>
                    <a:ext uri="{FF2B5EF4-FFF2-40B4-BE49-F238E27FC236}">
                      <a16:creationId xmlns:a16="http://schemas.microsoft.com/office/drawing/2014/main" id="{92EA216C-F5A6-B184-45D3-1013A6A3F20A}"/>
                    </a:ext>
                  </a:extLst>
                </p:cNvPr>
                <p:cNvSpPr/>
                <p:nvPr/>
              </p:nvSpPr>
              <p:spPr>
                <a:xfrm>
                  <a:off x="3600137" y="3487251"/>
                  <a:ext cx="742496" cy="275771"/>
                </a:xfrm>
                <a:prstGeom prst="rect">
                  <a:avLst/>
                </a:prstGeom>
                <a:solidFill>
                  <a:srgbClr val="089CE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55" name="文本框 59">
                  <a:extLst>
                    <a:ext uri="{FF2B5EF4-FFF2-40B4-BE49-F238E27FC236}">
                      <a16:creationId xmlns:a16="http://schemas.microsoft.com/office/drawing/2014/main" id="{B4120D9E-290F-78F0-2C15-2B57F9E4918C}"/>
                    </a:ext>
                  </a:extLst>
                </p:cNvPr>
                <p:cNvSpPr txBox="1"/>
                <p:nvPr/>
              </p:nvSpPr>
              <p:spPr>
                <a:xfrm>
                  <a:off x="3677075" y="3471248"/>
                  <a:ext cx="58862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ru-RU" altLang="zh-CN" sz="1400" b="1" dirty="0">
                      <a:solidFill>
                        <a:schemeClr val="bg1"/>
                      </a:solidFill>
                      <a:latin typeface="+mj-lt"/>
                      <a:ea typeface="明黑" panose="020B0300000000000000" pitchFamily="34" charset="-122"/>
                    </a:rPr>
                    <a:t>1954</a:t>
                  </a:r>
                  <a:endParaRPr lang="zh-CN" altLang="en-US" sz="1400" b="1" dirty="0">
                    <a:solidFill>
                      <a:schemeClr val="bg1"/>
                    </a:solidFill>
                    <a:latin typeface="+mj-lt"/>
                    <a:ea typeface="明黑" panose="020B0300000000000000" pitchFamily="34" charset="-122"/>
                  </a:endParaRPr>
                </a:p>
              </p:txBody>
            </p:sp>
          </p:grpSp>
          <p:cxnSp>
            <p:nvCxnSpPr>
              <p:cNvPr id="47" name="直接连接符 57">
                <a:extLst>
                  <a:ext uri="{FF2B5EF4-FFF2-40B4-BE49-F238E27FC236}">
                    <a16:creationId xmlns:a16="http://schemas.microsoft.com/office/drawing/2014/main" id="{CF12AF5B-A05F-8798-7FB6-535A2BA6D1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07423" y="3325208"/>
                <a:ext cx="0" cy="1626353"/>
              </a:xfrm>
              <a:prstGeom prst="line">
                <a:avLst/>
              </a:prstGeom>
              <a:ln w="25400" cap="rnd">
                <a:solidFill>
                  <a:srgbClr val="089CE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4CF6C7CC-F7A8-0250-4F42-B6895F9EFD72}"/>
              </a:ext>
            </a:extLst>
          </p:cNvPr>
          <p:cNvGrpSpPr/>
          <p:nvPr/>
        </p:nvGrpSpPr>
        <p:grpSpPr>
          <a:xfrm>
            <a:off x="6583041" y="2040037"/>
            <a:ext cx="1834682" cy="1719324"/>
            <a:chOff x="6095743" y="3291642"/>
            <a:chExt cx="1834682" cy="1719324"/>
          </a:xfrm>
        </p:grpSpPr>
        <p:sp>
          <p:nvSpPr>
            <p:cNvPr id="76" name="文本框 56">
              <a:extLst>
                <a:ext uri="{FF2B5EF4-FFF2-40B4-BE49-F238E27FC236}">
                  <a16:creationId xmlns:a16="http://schemas.microsoft.com/office/drawing/2014/main" id="{54BA9C54-F47C-9354-8987-43ACC93C1EC2}"/>
                </a:ext>
              </a:extLst>
            </p:cNvPr>
            <p:cNvSpPr txBox="1"/>
            <p:nvPr/>
          </p:nvSpPr>
          <p:spPr>
            <a:xfrm>
              <a:off x="6129851" y="3625971"/>
              <a:ext cx="180057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Разработан алгоритмический язык </a:t>
              </a:r>
              <a:r>
                <a:rPr lang="ru-RU" altLang="zh-CN" sz="1400" dirty="0">
                  <a:solidFill>
                    <a:srgbClr val="004A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明黑" panose="020B0300000000000000" pitchFamily="34" charset="-122"/>
                </a:rPr>
                <a:t>Алгол</a:t>
              </a: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 (</a:t>
              </a:r>
              <a:r>
                <a:rPr lang="en-GB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ALGOL</a:t>
              </a: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: </a:t>
              </a:r>
              <a:r>
                <a:rPr lang="en-GB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ALGOrithmic</a:t>
              </a:r>
              <a:r>
                <a:rPr lang="en-GB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 Language</a:t>
              </a: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)</a:t>
              </a:r>
              <a:endParaRPr lang="zh-CN" altLang="en-US" sz="1400" dirty="0">
                <a:solidFill>
                  <a:srgbClr val="004A7B"/>
                </a:solidFill>
                <a:latin typeface="+mj-lt"/>
                <a:ea typeface="明黑" panose="020B0300000000000000" pitchFamily="34" charset="-122"/>
              </a:endParaRPr>
            </a:p>
          </p:txBody>
        </p:sp>
        <p:grpSp>
          <p:nvGrpSpPr>
            <p:cNvPr id="80" name="组合 17">
              <a:extLst>
                <a:ext uri="{FF2B5EF4-FFF2-40B4-BE49-F238E27FC236}">
                  <a16:creationId xmlns:a16="http://schemas.microsoft.com/office/drawing/2014/main" id="{5B12C7ED-5F30-E04B-B27B-DE51D54293DA}"/>
                </a:ext>
              </a:extLst>
            </p:cNvPr>
            <p:cNvGrpSpPr/>
            <p:nvPr/>
          </p:nvGrpSpPr>
          <p:grpSpPr>
            <a:xfrm>
              <a:off x="6095743" y="3291642"/>
              <a:ext cx="742496" cy="1635244"/>
              <a:chOff x="6095743" y="3291642"/>
              <a:chExt cx="742496" cy="1635244"/>
            </a:xfrm>
          </p:grpSpPr>
          <p:grpSp>
            <p:nvGrpSpPr>
              <p:cNvPr id="82" name="组合 55">
                <a:extLst>
                  <a:ext uri="{FF2B5EF4-FFF2-40B4-BE49-F238E27FC236}">
                    <a16:creationId xmlns:a16="http://schemas.microsoft.com/office/drawing/2014/main" id="{96A15A12-02C1-E9CD-F6A3-5F0F501BBDB6}"/>
                  </a:ext>
                </a:extLst>
              </p:cNvPr>
              <p:cNvGrpSpPr/>
              <p:nvPr/>
            </p:nvGrpSpPr>
            <p:grpSpPr>
              <a:xfrm>
                <a:off x="6095743" y="3291642"/>
                <a:ext cx="742496" cy="307777"/>
                <a:chOff x="3600137" y="3471248"/>
                <a:chExt cx="742496" cy="307777"/>
              </a:xfrm>
            </p:grpSpPr>
            <p:sp>
              <p:nvSpPr>
                <p:cNvPr id="84" name="矩形 58">
                  <a:extLst>
                    <a:ext uri="{FF2B5EF4-FFF2-40B4-BE49-F238E27FC236}">
                      <a16:creationId xmlns:a16="http://schemas.microsoft.com/office/drawing/2014/main" id="{61D88E15-F67E-7DAF-5C4E-2BF781A6F6F9}"/>
                    </a:ext>
                  </a:extLst>
                </p:cNvPr>
                <p:cNvSpPr/>
                <p:nvPr/>
              </p:nvSpPr>
              <p:spPr>
                <a:xfrm>
                  <a:off x="3600137" y="3487251"/>
                  <a:ext cx="742496" cy="275771"/>
                </a:xfrm>
                <a:prstGeom prst="rect">
                  <a:avLst/>
                </a:prstGeom>
                <a:solidFill>
                  <a:srgbClr val="089CE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85" name="文本框 59">
                  <a:extLst>
                    <a:ext uri="{FF2B5EF4-FFF2-40B4-BE49-F238E27FC236}">
                      <a16:creationId xmlns:a16="http://schemas.microsoft.com/office/drawing/2014/main" id="{A26DF7D6-F400-8EC8-F6ED-D7164067B9D4}"/>
                    </a:ext>
                  </a:extLst>
                </p:cNvPr>
                <p:cNvSpPr txBox="1"/>
                <p:nvPr/>
              </p:nvSpPr>
              <p:spPr>
                <a:xfrm>
                  <a:off x="3677075" y="3471248"/>
                  <a:ext cx="58862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ru-RU" altLang="zh-CN" sz="1400" b="1" dirty="0">
                      <a:solidFill>
                        <a:schemeClr val="bg1"/>
                      </a:solidFill>
                      <a:latin typeface="+mj-lt"/>
                      <a:ea typeface="明黑" panose="020B0300000000000000" pitchFamily="34" charset="-122"/>
                    </a:rPr>
                    <a:t>1958</a:t>
                  </a:r>
                  <a:endParaRPr lang="zh-CN" altLang="en-US" sz="1400" b="1" dirty="0">
                    <a:solidFill>
                      <a:schemeClr val="bg1"/>
                    </a:solidFill>
                    <a:latin typeface="+mj-lt"/>
                    <a:ea typeface="明黑" panose="020B0300000000000000" pitchFamily="34" charset="-122"/>
                  </a:endParaRPr>
                </a:p>
              </p:txBody>
            </p:sp>
          </p:grpSp>
          <p:cxnSp>
            <p:nvCxnSpPr>
              <p:cNvPr id="83" name="直接连接符 57">
                <a:extLst>
                  <a:ext uri="{FF2B5EF4-FFF2-40B4-BE49-F238E27FC236}">
                    <a16:creationId xmlns:a16="http://schemas.microsoft.com/office/drawing/2014/main" id="{DE5AD1A6-058A-6181-DB98-56FE97CC38E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95743" y="3325208"/>
                <a:ext cx="11680" cy="1601678"/>
              </a:xfrm>
              <a:prstGeom prst="line">
                <a:avLst/>
              </a:prstGeom>
              <a:ln w="25400" cap="rnd">
                <a:solidFill>
                  <a:srgbClr val="089CE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EF369149-98D4-59B2-D63C-FF51D4058E90}"/>
              </a:ext>
            </a:extLst>
          </p:cNvPr>
          <p:cNvGrpSpPr/>
          <p:nvPr/>
        </p:nvGrpSpPr>
        <p:grpSpPr>
          <a:xfrm>
            <a:off x="3055655" y="3940738"/>
            <a:ext cx="1783910" cy="1712600"/>
            <a:chOff x="6095743" y="3291642"/>
            <a:chExt cx="1783910" cy="1712600"/>
          </a:xfrm>
        </p:grpSpPr>
        <p:sp>
          <p:nvSpPr>
            <p:cNvPr id="87" name="文本框 56">
              <a:extLst>
                <a:ext uri="{FF2B5EF4-FFF2-40B4-BE49-F238E27FC236}">
                  <a16:creationId xmlns:a16="http://schemas.microsoft.com/office/drawing/2014/main" id="{AD716CDA-4B09-CB60-49BC-CE64BA986D3E}"/>
                </a:ext>
              </a:extLst>
            </p:cNvPr>
            <p:cNvSpPr txBox="1"/>
            <p:nvPr/>
          </p:nvSpPr>
          <p:spPr>
            <a:xfrm>
              <a:off x="6123127" y="3619247"/>
              <a:ext cx="175652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Рождение языка </a:t>
              </a:r>
              <a:r>
                <a:rPr lang="en-US" altLang="zh-CN" sz="1400" dirty="0">
                  <a:solidFill>
                    <a:srgbClr val="004A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明黑" panose="020B0300000000000000" pitchFamily="34" charset="-122"/>
                </a:rPr>
                <a:t>Assembler</a:t>
              </a: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 (Морис Уилкс, Кембридж), программ-сборщиков</a:t>
              </a:r>
              <a:endParaRPr lang="zh-CN" altLang="en-US" sz="1400" dirty="0">
                <a:solidFill>
                  <a:srgbClr val="004A7B"/>
                </a:solidFill>
                <a:latin typeface="+mj-lt"/>
                <a:ea typeface="明黑" panose="020B0300000000000000" pitchFamily="34" charset="-122"/>
              </a:endParaRPr>
            </a:p>
          </p:txBody>
        </p:sp>
        <p:grpSp>
          <p:nvGrpSpPr>
            <p:cNvPr id="88" name="组合 17">
              <a:extLst>
                <a:ext uri="{FF2B5EF4-FFF2-40B4-BE49-F238E27FC236}">
                  <a16:creationId xmlns:a16="http://schemas.microsoft.com/office/drawing/2014/main" id="{ED5A1E72-EABB-5C4A-04F7-3002D0013750}"/>
                </a:ext>
              </a:extLst>
            </p:cNvPr>
            <p:cNvGrpSpPr/>
            <p:nvPr/>
          </p:nvGrpSpPr>
          <p:grpSpPr>
            <a:xfrm>
              <a:off x="6095743" y="3291642"/>
              <a:ext cx="742496" cy="1659919"/>
              <a:chOff x="6095743" y="3291642"/>
              <a:chExt cx="742496" cy="1659919"/>
            </a:xfrm>
          </p:grpSpPr>
          <p:grpSp>
            <p:nvGrpSpPr>
              <p:cNvPr id="89" name="组合 55">
                <a:extLst>
                  <a:ext uri="{FF2B5EF4-FFF2-40B4-BE49-F238E27FC236}">
                    <a16:creationId xmlns:a16="http://schemas.microsoft.com/office/drawing/2014/main" id="{C9CD6E35-35B6-D26E-6CDD-855A322C9BDA}"/>
                  </a:ext>
                </a:extLst>
              </p:cNvPr>
              <p:cNvGrpSpPr/>
              <p:nvPr/>
            </p:nvGrpSpPr>
            <p:grpSpPr>
              <a:xfrm>
                <a:off x="6095743" y="3291642"/>
                <a:ext cx="742496" cy="307777"/>
                <a:chOff x="3600137" y="3471248"/>
                <a:chExt cx="742496" cy="307777"/>
              </a:xfrm>
            </p:grpSpPr>
            <p:sp>
              <p:nvSpPr>
                <p:cNvPr id="91" name="矩形 58">
                  <a:extLst>
                    <a:ext uri="{FF2B5EF4-FFF2-40B4-BE49-F238E27FC236}">
                      <a16:creationId xmlns:a16="http://schemas.microsoft.com/office/drawing/2014/main" id="{B1390865-879B-D2AC-8FF4-B76518951621}"/>
                    </a:ext>
                  </a:extLst>
                </p:cNvPr>
                <p:cNvSpPr/>
                <p:nvPr/>
              </p:nvSpPr>
              <p:spPr>
                <a:xfrm>
                  <a:off x="3600137" y="3487251"/>
                  <a:ext cx="742496" cy="275771"/>
                </a:xfrm>
                <a:prstGeom prst="rect">
                  <a:avLst/>
                </a:prstGeom>
                <a:solidFill>
                  <a:srgbClr val="089CE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92" name="文本框 59">
                  <a:extLst>
                    <a:ext uri="{FF2B5EF4-FFF2-40B4-BE49-F238E27FC236}">
                      <a16:creationId xmlns:a16="http://schemas.microsoft.com/office/drawing/2014/main" id="{125A4F48-4914-6395-BBEE-F966D30D335F}"/>
                    </a:ext>
                  </a:extLst>
                </p:cNvPr>
                <p:cNvSpPr txBox="1"/>
                <p:nvPr/>
              </p:nvSpPr>
              <p:spPr>
                <a:xfrm>
                  <a:off x="3677075" y="3471248"/>
                  <a:ext cx="58862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ru-RU" altLang="zh-CN" sz="1400" b="1" dirty="0">
                      <a:solidFill>
                        <a:schemeClr val="bg1"/>
                      </a:solidFill>
                      <a:latin typeface="+mj-lt"/>
                      <a:ea typeface="明黑" panose="020B0300000000000000" pitchFamily="34" charset="-122"/>
                    </a:rPr>
                    <a:t>19</a:t>
                  </a:r>
                  <a:r>
                    <a:rPr lang="en-US" altLang="zh-CN" sz="1400" b="1" dirty="0">
                      <a:solidFill>
                        <a:schemeClr val="bg1"/>
                      </a:solidFill>
                      <a:latin typeface="+mj-lt"/>
                      <a:ea typeface="明黑" panose="020B0300000000000000" pitchFamily="34" charset="-122"/>
                    </a:rPr>
                    <a:t>49</a:t>
                  </a:r>
                  <a:endParaRPr lang="zh-CN" altLang="en-US" sz="1400" b="1" dirty="0">
                    <a:solidFill>
                      <a:schemeClr val="bg1"/>
                    </a:solidFill>
                    <a:latin typeface="+mj-lt"/>
                    <a:ea typeface="明黑" panose="020B0300000000000000" pitchFamily="34" charset="-122"/>
                  </a:endParaRPr>
                </a:p>
              </p:txBody>
            </p:sp>
          </p:grpSp>
          <p:cxnSp>
            <p:nvCxnSpPr>
              <p:cNvPr id="90" name="直接连接符 57">
                <a:extLst>
                  <a:ext uri="{FF2B5EF4-FFF2-40B4-BE49-F238E27FC236}">
                    <a16:creationId xmlns:a16="http://schemas.microsoft.com/office/drawing/2014/main" id="{B0388EDF-508B-6375-651F-1151E1728A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07423" y="3325208"/>
                <a:ext cx="0" cy="1626353"/>
              </a:xfrm>
              <a:prstGeom prst="line">
                <a:avLst/>
              </a:prstGeom>
              <a:ln w="25400" cap="rnd">
                <a:solidFill>
                  <a:srgbClr val="089CE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D601930A-3A38-306C-2BDA-A533451B168D}"/>
              </a:ext>
            </a:extLst>
          </p:cNvPr>
          <p:cNvGrpSpPr/>
          <p:nvPr/>
        </p:nvGrpSpPr>
        <p:grpSpPr>
          <a:xfrm>
            <a:off x="6946107" y="3924735"/>
            <a:ext cx="1823002" cy="1719324"/>
            <a:chOff x="6095743" y="3291642"/>
            <a:chExt cx="1823002" cy="1719324"/>
          </a:xfrm>
        </p:grpSpPr>
        <p:sp>
          <p:nvSpPr>
            <p:cNvPr id="94" name="文本框 56">
              <a:extLst>
                <a:ext uri="{FF2B5EF4-FFF2-40B4-BE49-F238E27FC236}">
                  <a16:creationId xmlns:a16="http://schemas.microsoft.com/office/drawing/2014/main" id="{FFE7D160-EC4A-BDEA-BFA9-1110BC7F1261}"/>
                </a:ext>
              </a:extLst>
            </p:cNvPr>
            <p:cNvSpPr txBox="1"/>
            <p:nvPr/>
          </p:nvSpPr>
          <p:spPr>
            <a:xfrm>
              <a:off x="6129851" y="3625971"/>
              <a:ext cx="178889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Зарождение языков </a:t>
              </a:r>
              <a:r>
                <a:rPr lang="en-US" altLang="zh-CN" sz="1400" dirty="0">
                  <a:solidFill>
                    <a:srgbClr val="004A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明黑" panose="020B0300000000000000" pitchFamily="34" charset="-122"/>
                </a:rPr>
                <a:t>LISP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 </a:t>
              </a: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с автоматическим управлением памятью и сборкой мусора</a:t>
              </a:r>
              <a:endParaRPr lang="zh-CN" altLang="en-US" sz="1400" dirty="0">
                <a:solidFill>
                  <a:srgbClr val="004A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明黑" panose="020B0300000000000000" pitchFamily="34" charset="-122"/>
              </a:endParaRPr>
            </a:p>
          </p:txBody>
        </p:sp>
        <p:grpSp>
          <p:nvGrpSpPr>
            <p:cNvPr id="95" name="组合 17">
              <a:extLst>
                <a:ext uri="{FF2B5EF4-FFF2-40B4-BE49-F238E27FC236}">
                  <a16:creationId xmlns:a16="http://schemas.microsoft.com/office/drawing/2014/main" id="{FFD8426E-08ED-A699-1F80-BA99265C7F01}"/>
                </a:ext>
              </a:extLst>
            </p:cNvPr>
            <p:cNvGrpSpPr/>
            <p:nvPr/>
          </p:nvGrpSpPr>
          <p:grpSpPr>
            <a:xfrm>
              <a:off x="6095743" y="3291642"/>
              <a:ext cx="742496" cy="1635244"/>
              <a:chOff x="6095743" y="3291642"/>
              <a:chExt cx="742496" cy="1635244"/>
            </a:xfrm>
          </p:grpSpPr>
          <p:grpSp>
            <p:nvGrpSpPr>
              <p:cNvPr id="96" name="组合 55">
                <a:extLst>
                  <a:ext uri="{FF2B5EF4-FFF2-40B4-BE49-F238E27FC236}">
                    <a16:creationId xmlns:a16="http://schemas.microsoft.com/office/drawing/2014/main" id="{C4715B98-8442-8B2A-D722-651C37621C9D}"/>
                  </a:ext>
                </a:extLst>
              </p:cNvPr>
              <p:cNvGrpSpPr/>
              <p:nvPr/>
            </p:nvGrpSpPr>
            <p:grpSpPr>
              <a:xfrm>
                <a:off x="6095743" y="3291642"/>
                <a:ext cx="742496" cy="307777"/>
                <a:chOff x="3600137" y="3471248"/>
                <a:chExt cx="742496" cy="307777"/>
              </a:xfrm>
            </p:grpSpPr>
            <p:sp>
              <p:nvSpPr>
                <p:cNvPr id="98" name="矩形 58">
                  <a:extLst>
                    <a:ext uri="{FF2B5EF4-FFF2-40B4-BE49-F238E27FC236}">
                      <a16:creationId xmlns:a16="http://schemas.microsoft.com/office/drawing/2014/main" id="{776625CC-0B4F-7145-4576-6F01FEC540CC}"/>
                    </a:ext>
                  </a:extLst>
                </p:cNvPr>
                <p:cNvSpPr/>
                <p:nvPr/>
              </p:nvSpPr>
              <p:spPr>
                <a:xfrm>
                  <a:off x="3600137" y="3487251"/>
                  <a:ext cx="742496" cy="275771"/>
                </a:xfrm>
                <a:prstGeom prst="rect">
                  <a:avLst/>
                </a:prstGeom>
                <a:solidFill>
                  <a:srgbClr val="089CE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99" name="文本框 59">
                  <a:extLst>
                    <a:ext uri="{FF2B5EF4-FFF2-40B4-BE49-F238E27FC236}">
                      <a16:creationId xmlns:a16="http://schemas.microsoft.com/office/drawing/2014/main" id="{AE03D01C-2A35-D435-78CB-9E940E6D7B6F}"/>
                    </a:ext>
                  </a:extLst>
                </p:cNvPr>
                <p:cNvSpPr txBox="1"/>
                <p:nvPr/>
              </p:nvSpPr>
              <p:spPr>
                <a:xfrm>
                  <a:off x="3677075" y="3471248"/>
                  <a:ext cx="58862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ru-RU" altLang="zh-CN" sz="1400" b="1" dirty="0">
                      <a:solidFill>
                        <a:schemeClr val="bg1"/>
                      </a:solidFill>
                      <a:latin typeface="+mj-lt"/>
                      <a:ea typeface="明黑" panose="020B0300000000000000" pitchFamily="34" charset="-122"/>
                    </a:rPr>
                    <a:t>1958</a:t>
                  </a:r>
                  <a:endParaRPr lang="zh-CN" altLang="en-US" sz="1400" b="1" dirty="0">
                    <a:solidFill>
                      <a:schemeClr val="bg1"/>
                    </a:solidFill>
                    <a:latin typeface="+mj-lt"/>
                    <a:ea typeface="明黑" panose="020B0300000000000000" pitchFamily="34" charset="-122"/>
                  </a:endParaRPr>
                </a:p>
              </p:txBody>
            </p:sp>
          </p:grpSp>
          <p:cxnSp>
            <p:nvCxnSpPr>
              <p:cNvPr id="97" name="直接连接符 57">
                <a:extLst>
                  <a:ext uri="{FF2B5EF4-FFF2-40B4-BE49-F238E27FC236}">
                    <a16:creationId xmlns:a16="http://schemas.microsoft.com/office/drawing/2014/main" id="{BD7775CF-C59D-A4BB-5BAF-9F058E4A76A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95743" y="3325208"/>
                <a:ext cx="11680" cy="1601678"/>
              </a:xfrm>
              <a:prstGeom prst="line">
                <a:avLst/>
              </a:prstGeom>
              <a:ln w="25400" cap="rnd">
                <a:solidFill>
                  <a:srgbClr val="089CE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74B0E260-714E-D645-41A4-BB15C14796A6}"/>
              </a:ext>
            </a:extLst>
          </p:cNvPr>
          <p:cNvGrpSpPr/>
          <p:nvPr/>
        </p:nvGrpSpPr>
        <p:grpSpPr>
          <a:xfrm>
            <a:off x="8400734" y="2064643"/>
            <a:ext cx="1915407" cy="1712600"/>
            <a:chOff x="6095743" y="3291642"/>
            <a:chExt cx="1915407" cy="1712600"/>
          </a:xfrm>
        </p:grpSpPr>
        <p:sp>
          <p:nvSpPr>
            <p:cNvPr id="67" name="文本框 56">
              <a:extLst>
                <a:ext uri="{FF2B5EF4-FFF2-40B4-BE49-F238E27FC236}">
                  <a16:creationId xmlns:a16="http://schemas.microsoft.com/office/drawing/2014/main" id="{A1FEF93F-A5EA-6094-2739-1DFC71E175B2}"/>
                </a:ext>
              </a:extLst>
            </p:cNvPr>
            <p:cNvSpPr txBox="1"/>
            <p:nvPr/>
          </p:nvSpPr>
          <p:spPr>
            <a:xfrm>
              <a:off x="6123126" y="3619247"/>
              <a:ext cx="188802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Язык </a:t>
              </a:r>
              <a:r>
                <a:rPr lang="ru-RU" altLang="zh-CN" sz="1400" dirty="0">
                  <a:solidFill>
                    <a:srgbClr val="004A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明黑" panose="020B0300000000000000" pitchFamily="34" charset="-122"/>
                </a:rPr>
                <a:t>Кобол</a:t>
              </a: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 (COBOL) ориентирован как язык для массовой обработки данных для бизнеса</a:t>
              </a:r>
              <a:endParaRPr lang="zh-CN" altLang="en-US" sz="1400" dirty="0">
                <a:solidFill>
                  <a:srgbClr val="004A7B"/>
                </a:solidFill>
                <a:latin typeface="+mj-lt"/>
                <a:ea typeface="明黑" panose="020B0300000000000000" pitchFamily="34" charset="-122"/>
              </a:endParaRPr>
            </a:p>
          </p:txBody>
        </p:sp>
        <p:grpSp>
          <p:nvGrpSpPr>
            <p:cNvPr id="68" name="组合 17">
              <a:extLst>
                <a:ext uri="{FF2B5EF4-FFF2-40B4-BE49-F238E27FC236}">
                  <a16:creationId xmlns:a16="http://schemas.microsoft.com/office/drawing/2014/main" id="{A3FB577D-C1B1-64C8-45B8-6370DF0B657E}"/>
                </a:ext>
              </a:extLst>
            </p:cNvPr>
            <p:cNvGrpSpPr/>
            <p:nvPr/>
          </p:nvGrpSpPr>
          <p:grpSpPr>
            <a:xfrm>
              <a:off x="6095743" y="3291642"/>
              <a:ext cx="742496" cy="1659919"/>
              <a:chOff x="6095743" y="3291642"/>
              <a:chExt cx="742496" cy="1659919"/>
            </a:xfrm>
          </p:grpSpPr>
          <p:grpSp>
            <p:nvGrpSpPr>
              <p:cNvPr id="69" name="组合 55">
                <a:extLst>
                  <a:ext uri="{FF2B5EF4-FFF2-40B4-BE49-F238E27FC236}">
                    <a16:creationId xmlns:a16="http://schemas.microsoft.com/office/drawing/2014/main" id="{8F0C20F4-6868-6306-C1B9-732030435496}"/>
                  </a:ext>
                </a:extLst>
              </p:cNvPr>
              <p:cNvGrpSpPr/>
              <p:nvPr/>
            </p:nvGrpSpPr>
            <p:grpSpPr>
              <a:xfrm>
                <a:off x="6095743" y="3291642"/>
                <a:ext cx="742496" cy="307777"/>
                <a:chOff x="3600137" y="3471248"/>
                <a:chExt cx="742496" cy="307777"/>
              </a:xfrm>
            </p:grpSpPr>
            <p:sp>
              <p:nvSpPr>
                <p:cNvPr id="71" name="矩形 58">
                  <a:extLst>
                    <a:ext uri="{FF2B5EF4-FFF2-40B4-BE49-F238E27FC236}">
                      <a16:creationId xmlns:a16="http://schemas.microsoft.com/office/drawing/2014/main" id="{03EB7C2B-58A2-065F-0058-CB4FCF60FC5C}"/>
                    </a:ext>
                  </a:extLst>
                </p:cNvPr>
                <p:cNvSpPr/>
                <p:nvPr/>
              </p:nvSpPr>
              <p:spPr>
                <a:xfrm>
                  <a:off x="3600137" y="3487251"/>
                  <a:ext cx="742496" cy="275771"/>
                </a:xfrm>
                <a:prstGeom prst="rect">
                  <a:avLst/>
                </a:prstGeom>
                <a:solidFill>
                  <a:srgbClr val="089CE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72" name="文本框 59">
                  <a:extLst>
                    <a:ext uri="{FF2B5EF4-FFF2-40B4-BE49-F238E27FC236}">
                      <a16:creationId xmlns:a16="http://schemas.microsoft.com/office/drawing/2014/main" id="{F4EB13C9-5123-3A5D-8985-E1CBBF93DCF7}"/>
                    </a:ext>
                  </a:extLst>
                </p:cNvPr>
                <p:cNvSpPr txBox="1"/>
                <p:nvPr/>
              </p:nvSpPr>
              <p:spPr>
                <a:xfrm>
                  <a:off x="3677075" y="3471248"/>
                  <a:ext cx="58862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ru-RU" altLang="zh-CN" sz="1400" b="1" dirty="0">
                      <a:solidFill>
                        <a:schemeClr val="bg1"/>
                      </a:solidFill>
                      <a:latin typeface="+mj-lt"/>
                      <a:ea typeface="明黑" panose="020B0300000000000000" pitchFamily="34" charset="-122"/>
                    </a:rPr>
                    <a:t>1959</a:t>
                  </a:r>
                  <a:endParaRPr lang="zh-CN" altLang="en-US" sz="1400" b="1" dirty="0">
                    <a:solidFill>
                      <a:schemeClr val="bg1"/>
                    </a:solidFill>
                    <a:latin typeface="+mj-lt"/>
                    <a:ea typeface="明黑" panose="020B0300000000000000" pitchFamily="34" charset="-122"/>
                  </a:endParaRPr>
                </a:p>
              </p:txBody>
            </p:sp>
          </p:grpSp>
          <p:cxnSp>
            <p:nvCxnSpPr>
              <p:cNvPr id="70" name="直接连接符 57">
                <a:extLst>
                  <a:ext uri="{FF2B5EF4-FFF2-40B4-BE49-F238E27FC236}">
                    <a16:creationId xmlns:a16="http://schemas.microsoft.com/office/drawing/2014/main" id="{EE3380C4-D827-C79E-83AD-D8A539D548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07423" y="3325208"/>
                <a:ext cx="0" cy="1626353"/>
              </a:xfrm>
              <a:prstGeom prst="line">
                <a:avLst/>
              </a:prstGeom>
              <a:ln w="25400" cap="rnd">
                <a:solidFill>
                  <a:srgbClr val="089CE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CDA72F5E-1694-3B4B-8E8C-ACFF5CB4A73D}"/>
              </a:ext>
            </a:extLst>
          </p:cNvPr>
          <p:cNvGrpSpPr/>
          <p:nvPr/>
        </p:nvGrpSpPr>
        <p:grpSpPr>
          <a:xfrm>
            <a:off x="8889666" y="3924735"/>
            <a:ext cx="1539341" cy="1719324"/>
            <a:chOff x="6095743" y="3291642"/>
            <a:chExt cx="1539341" cy="1719324"/>
          </a:xfrm>
        </p:grpSpPr>
        <p:sp>
          <p:nvSpPr>
            <p:cNvPr id="74" name="文本框 56">
              <a:extLst>
                <a:ext uri="{FF2B5EF4-FFF2-40B4-BE49-F238E27FC236}">
                  <a16:creationId xmlns:a16="http://schemas.microsoft.com/office/drawing/2014/main" id="{83FC172F-444D-8C56-65B8-CC7D13EE580D}"/>
                </a:ext>
              </a:extLst>
            </p:cNvPr>
            <p:cNvSpPr txBox="1"/>
            <p:nvPr/>
          </p:nvSpPr>
          <p:spPr>
            <a:xfrm>
              <a:off x="6129851" y="3625971"/>
              <a:ext cx="150523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Томас </a:t>
              </a:r>
              <a:r>
                <a:rPr lang="ru-RU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Курц</a:t>
              </a: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 и Джон Кемени создали ЯП из простых слов английского языка - </a:t>
              </a:r>
              <a:r>
                <a:rPr lang="ru-RU" altLang="zh-CN" sz="1400" dirty="0">
                  <a:solidFill>
                    <a:srgbClr val="004A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明黑" panose="020B0300000000000000" pitchFamily="34" charset="-122"/>
                </a:rPr>
                <a:t>BASIC</a:t>
              </a:r>
              <a:endParaRPr lang="zh-CN" altLang="en-US" sz="1400" dirty="0">
                <a:solidFill>
                  <a:srgbClr val="004A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明黑" panose="020B0300000000000000" pitchFamily="34" charset="-122"/>
              </a:endParaRPr>
            </a:p>
          </p:txBody>
        </p:sp>
        <p:grpSp>
          <p:nvGrpSpPr>
            <p:cNvPr id="100" name="组合 17">
              <a:extLst>
                <a:ext uri="{FF2B5EF4-FFF2-40B4-BE49-F238E27FC236}">
                  <a16:creationId xmlns:a16="http://schemas.microsoft.com/office/drawing/2014/main" id="{74782F23-AF38-0B18-D369-F8070FF6938A}"/>
                </a:ext>
              </a:extLst>
            </p:cNvPr>
            <p:cNvGrpSpPr/>
            <p:nvPr/>
          </p:nvGrpSpPr>
          <p:grpSpPr>
            <a:xfrm>
              <a:off x="6095743" y="3291642"/>
              <a:ext cx="742496" cy="1635244"/>
              <a:chOff x="6095743" y="3291642"/>
              <a:chExt cx="742496" cy="1635244"/>
            </a:xfrm>
          </p:grpSpPr>
          <p:grpSp>
            <p:nvGrpSpPr>
              <p:cNvPr id="101" name="组合 55">
                <a:extLst>
                  <a:ext uri="{FF2B5EF4-FFF2-40B4-BE49-F238E27FC236}">
                    <a16:creationId xmlns:a16="http://schemas.microsoft.com/office/drawing/2014/main" id="{76CD3A2C-87E4-F2C7-FE54-5D84693FA3B1}"/>
                  </a:ext>
                </a:extLst>
              </p:cNvPr>
              <p:cNvGrpSpPr/>
              <p:nvPr/>
            </p:nvGrpSpPr>
            <p:grpSpPr>
              <a:xfrm>
                <a:off x="6095743" y="3291642"/>
                <a:ext cx="742496" cy="307777"/>
                <a:chOff x="3600137" y="3471248"/>
                <a:chExt cx="742496" cy="307777"/>
              </a:xfrm>
            </p:grpSpPr>
            <p:sp>
              <p:nvSpPr>
                <p:cNvPr id="103" name="矩形 58">
                  <a:extLst>
                    <a:ext uri="{FF2B5EF4-FFF2-40B4-BE49-F238E27FC236}">
                      <a16:creationId xmlns:a16="http://schemas.microsoft.com/office/drawing/2014/main" id="{5CB41CE5-14C9-492D-1EE9-A496A0B82466}"/>
                    </a:ext>
                  </a:extLst>
                </p:cNvPr>
                <p:cNvSpPr/>
                <p:nvPr/>
              </p:nvSpPr>
              <p:spPr>
                <a:xfrm>
                  <a:off x="3600137" y="3487251"/>
                  <a:ext cx="742496" cy="275771"/>
                </a:xfrm>
                <a:prstGeom prst="rect">
                  <a:avLst/>
                </a:prstGeom>
                <a:solidFill>
                  <a:srgbClr val="089CE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104" name="文本框 59">
                  <a:extLst>
                    <a:ext uri="{FF2B5EF4-FFF2-40B4-BE49-F238E27FC236}">
                      <a16:creationId xmlns:a16="http://schemas.microsoft.com/office/drawing/2014/main" id="{42F54A57-9CE4-C420-AE99-CEA411CF81A3}"/>
                    </a:ext>
                  </a:extLst>
                </p:cNvPr>
                <p:cNvSpPr txBox="1"/>
                <p:nvPr/>
              </p:nvSpPr>
              <p:spPr>
                <a:xfrm>
                  <a:off x="3677075" y="3471248"/>
                  <a:ext cx="58862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ru-RU" altLang="zh-CN" sz="1400" b="1" dirty="0">
                      <a:solidFill>
                        <a:schemeClr val="bg1"/>
                      </a:solidFill>
                      <a:latin typeface="+mj-lt"/>
                      <a:ea typeface="明黑" panose="020B0300000000000000" pitchFamily="34" charset="-122"/>
                    </a:rPr>
                    <a:t>1964</a:t>
                  </a:r>
                  <a:endParaRPr lang="zh-CN" altLang="en-US" sz="1400" b="1" dirty="0">
                    <a:solidFill>
                      <a:schemeClr val="bg1"/>
                    </a:solidFill>
                    <a:latin typeface="+mj-lt"/>
                    <a:ea typeface="明黑" panose="020B0300000000000000" pitchFamily="34" charset="-122"/>
                  </a:endParaRPr>
                </a:p>
              </p:txBody>
            </p:sp>
          </p:grpSp>
          <p:cxnSp>
            <p:nvCxnSpPr>
              <p:cNvPr id="102" name="直接连接符 57">
                <a:extLst>
                  <a:ext uri="{FF2B5EF4-FFF2-40B4-BE49-F238E27FC236}">
                    <a16:creationId xmlns:a16="http://schemas.microsoft.com/office/drawing/2014/main" id="{4ACF977A-F2A6-FC09-7AB0-5DFE47A9E54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95743" y="3325208"/>
                <a:ext cx="11680" cy="1601678"/>
              </a:xfrm>
              <a:prstGeom prst="line">
                <a:avLst/>
              </a:prstGeom>
              <a:ln w="25400" cap="rnd">
                <a:solidFill>
                  <a:srgbClr val="089CE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D59FE697-F550-46EC-E5BD-54650F0FB6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8" b="16608"/>
          <a:stretch/>
        </p:blipFill>
        <p:spPr>
          <a:xfrm>
            <a:off x="4022974" y="372321"/>
            <a:ext cx="2637003" cy="161957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80037FF-3280-5F13-80E6-53B6474103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603" y="366941"/>
            <a:ext cx="2834630" cy="163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3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5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5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77" grpId="0"/>
      <p:bldP spid="78" grpId="0"/>
      <p:bldP spid="7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五边形 46"/>
          <p:cNvSpPr/>
          <p:nvPr/>
        </p:nvSpPr>
        <p:spPr>
          <a:xfrm flipH="1">
            <a:off x="7528047" y="0"/>
            <a:ext cx="2809875" cy="6858000"/>
          </a:xfrm>
          <a:prstGeom prst="homePlat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46" name="五边形 45"/>
          <p:cNvSpPr/>
          <p:nvPr/>
        </p:nvSpPr>
        <p:spPr>
          <a:xfrm flipH="1">
            <a:off x="8077430" y="0"/>
            <a:ext cx="2809875" cy="6858000"/>
          </a:xfrm>
          <a:prstGeom prst="homePlate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grpSp>
        <p:nvGrpSpPr>
          <p:cNvPr id="30" name="组合 29"/>
          <p:cNvGrpSpPr/>
          <p:nvPr/>
        </p:nvGrpSpPr>
        <p:grpSpPr>
          <a:xfrm flipH="1">
            <a:off x="484862" y="3433317"/>
            <a:ext cx="946740" cy="372033"/>
            <a:chOff x="3600137" y="3471248"/>
            <a:chExt cx="742496" cy="291774"/>
          </a:xfrm>
        </p:grpSpPr>
        <p:sp>
          <p:nvSpPr>
            <p:cNvPr id="28" name="矩形 27"/>
            <p:cNvSpPr/>
            <p:nvPr/>
          </p:nvSpPr>
          <p:spPr>
            <a:xfrm>
              <a:off x="3600137" y="3487251"/>
              <a:ext cx="742496" cy="275771"/>
            </a:xfrm>
            <a:prstGeom prst="rect">
              <a:avLst/>
            </a:prstGeom>
            <a:solidFill>
              <a:srgbClr val="086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latin typeface="+mj-lt"/>
                <a:ea typeface="明黑" panose="020B0300000000000000" pitchFamily="34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3711484" y="3471248"/>
              <a:ext cx="552155" cy="28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altLang="zh-CN" b="1" dirty="0">
                  <a:solidFill>
                    <a:schemeClr val="bg1"/>
                  </a:solidFill>
                  <a:latin typeface="+mj-lt"/>
                  <a:ea typeface="明黑" panose="020B0300000000000000" pitchFamily="34" charset="-122"/>
                </a:rPr>
                <a:t>1</a:t>
              </a:r>
              <a:r>
                <a:rPr lang="en-US" altLang="zh-CN" b="1" dirty="0">
                  <a:solidFill>
                    <a:schemeClr val="bg1"/>
                  </a:solidFill>
                  <a:latin typeface="+mj-lt"/>
                  <a:ea typeface="明黑" panose="020B0300000000000000" pitchFamily="34" charset="-122"/>
                </a:rPr>
                <a:t>970</a:t>
              </a:r>
              <a:endParaRPr lang="zh-CN" altLang="en-US" b="1" dirty="0">
                <a:solidFill>
                  <a:schemeClr val="bg1"/>
                </a:solidFill>
                <a:latin typeface="+mj-lt"/>
                <a:ea typeface="明黑" panose="020B0300000000000000" pitchFamily="34" charset="-122"/>
              </a:endParaRPr>
            </a:p>
          </p:txBody>
        </p:sp>
      </p:grpSp>
      <p:sp>
        <p:nvSpPr>
          <p:cNvPr id="31" name="文本框 30"/>
          <p:cNvSpPr txBox="1"/>
          <p:nvPr/>
        </p:nvSpPr>
        <p:spPr>
          <a:xfrm flipH="1">
            <a:off x="261042" y="3837967"/>
            <a:ext cx="4401816" cy="2652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altLang="zh-CN" sz="1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明黑" panose="020B0300000000000000" pitchFamily="34" charset="-122"/>
              </a:rPr>
              <a:t>нисходящее структурное программирование (</a:t>
            </a:r>
            <a:r>
              <a:rPr lang="en-US" altLang="zh-CN" sz="1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明黑" panose="020B0300000000000000" pitchFamily="34" charset="-122"/>
              </a:rPr>
              <a:t>IBM</a:t>
            </a:r>
            <a:r>
              <a:rPr lang="ru-RU" altLang="zh-CN" sz="1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明黑" panose="020B0300000000000000" pitchFamily="34" charset="-122"/>
              </a:rPr>
              <a:t>)</a:t>
            </a:r>
            <a:endParaRPr lang="en-US" altLang="zh-CN" sz="1400" u="sng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明黑" panose="020B0300000000000000" pitchFamily="3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明黑" panose="020B0300000000000000" pitchFamily="34" charset="-122"/>
              </a:rPr>
              <a:t>декомпозиция сложной задачи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明黑" panose="020B0300000000000000" pitchFamily="34" charset="-122"/>
              </a:rPr>
              <a:t> </a:t>
            </a:r>
            <a:r>
              <a:rPr lang="ru-RU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明黑" panose="020B0300000000000000" pitchFamily="34" charset="-122"/>
              </a:rPr>
              <a:t>на простые управляемые подзадачи, определения входов, выходов, управляющего потока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明黑" panose="020B0300000000000000" pitchFamily="34" charset="-122"/>
              </a:rPr>
              <a:t>;</a:t>
            </a:r>
            <a:endParaRPr lang="ru-RU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明黑" panose="020B0300000000000000" pitchFamily="3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明黑" panose="020B0300000000000000" pitchFamily="34" charset="-122"/>
              </a:rPr>
              <a:t>программа состоит из совокупности элементарных функциональных подзадач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明黑" panose="020B0300000000000000" pitchFamily="34" charset="-122"/>
              </a:rPr>
              <a:t>;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明黑" panose="020B0300000000000000" pitchFamily="34" charset="-122"/>
              </a:rPr>
              <a:t>программа разрабатывается поэтапно, на каждом этапе решается ограниченное число точно поставленных задач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明黑" panose="020B0300000000000000" pitchFamily="34" charset="-122"/>
              </a:rPr>
              <a:t>.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明黑" panose="020B03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flipH="1">
            <a:off x="2733781" y="3067020"/>
            <a:ext cx="946740" cy="369332"/>
            <a:chOff x="3600137" y="3483200"/>
            <a:chExt cx="742496" cy="289656"/>
          </a:xfrm>
        </p:grpSpPr>
        <p:sp>
          <p:nvSpPr>
            <p:cNvPr id="34" name="矩形 33"/>
            <p:cNvSpPr/>
            <p:nvPr/>
          </p:nvSpPr>
          <p:spPr>
            <a:xfrm>
              <a:off x="3600137" y="3487251"/>
              <a:ext cx="742496" cy="275771"/>
            </a:xfrm>
            <a:prstGeom prst="rect">
              <a:avLst/>
            </a:prstGeom>
            <a:solidFill>
              <a:srgbClr val="086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latin typeface="+mj-lt"/>
                <a:ea typeface="明黑" panose="020B0300000000000000" pitchFamily="34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722269" y="3483200"/>
              <a:ext cx="552155" cy="28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altLang="zh-CN" b="1" dirty="0">
                  <a:solidFill>
                    <a:schemeClr val="bg1"/>
                  </a:solidFill>
                  <a:latin typeface="+mj-lt"/>
                  <a:ea typeface="明黑" panose="020B0300000000000000" pitchFamily="34" charset="-122"/>
                </a:rPr>
                <a:t>1975</a:t>
              </a:r>
              <a:endParaRPr lang="zh-CN" altLang="en-US" b="1" dirty="0">
                <a:solidFill>
                  <a:schemeClr val="bg1"/>
                </a:solidFill>
                <a:latin typeface="+mj-lt"/>
                <a:ea typeface="明黑" panose="020B0300000000000000" pitchFamily="34" charset="-122"/>
              </a:endParaRPr>
            </a:p>
          </p:txBody>
        </p:sp>
      </p:grpSp>
      <p:sp>
        <p:nvSpPr>
          <p:cNvPr id="36" name="文本框 35"/>
          <p:cNvSpPr txBox="1"/>
          <p:nvPr/>
        </p:nvSpPr>
        <p:spPr>
          <a:xfrm flipH="1">
            <a:off x="2240533" y="1442149"/>
            <a:ext cx="6731885" cy="1618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altLang="zh-CN" sz="1400" u="sng" dirty="0">
                <a:solidFill>
                  <a:schemeClr val="tx1">
                    <a:lumMod val="75000"/>
                    <a:lumOff val="25000"/>
                  </a:schemeClr>
                </a:solidFill>
                <a:ea typeface="明黑" panose="020B0300000000000000" pitchFamily="34" charset="-122"/>
              </a:rPr>
              <a:t>модульное программирование</a:t>
            </a:r>
            <a:endParaRPr lang="en-US" altLang="zh-CN" sz="1400" u="sng" dirty="0">
              <a:solidFill>
                <a:schemeClr val="tx1">
                  <a:lumMod val="75000"/>
                  <a:lumOff val="25000"/>
                </a:schemeClr>
              </a:solidFill>
              <a:ea typeface="明黑" panose="020B0300000000000000" pitchFamily="3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ea typeface="明黑" panose="020B0300000000000000" pitchFamily="34" charset="-122"/>
              </a:rPr>
              <a:t>функциональная декомпозиция задачи на самостоятельные модули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ea typeface="明黑" panose="020B0300000000000000" pitchFamily="34" charset="-122"/>
              </a:rPr>
              <a:t>;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ea typeface="明黑" panose="020B0300000000000000" pitchFamily="34" charset="-122"/>
              </a:rPr>
              <a:t>независимая разработка модулей с финальной компоновкой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ea typeface="明黑" panose="020B0300000000000000" pitchFamily="34" charset="-122"/>
              </a:rPr>
              <a:t>;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ea typeface="明黑" panose="020B0300000000000000" pitchFamily="34" charset="-122"/>
              </a:rPr>
              <a:t>логичное назначение модулей и их оптимальное сочетание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ea typeface="明黑" panose="020B0300000000000000" pitchFamily="34" charset="-122"/>
              </a:rPr>
              <a:t>;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ea typeface="明黑" panose="020B0300000000000000" pitchFamily="34" charset="-122"/>
              </a:rPr>
              <a:t>подробное описание модулей при помощи комментариев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ea typeface="明黑" panose="020B0300000000000000" pitchFamily="34" charset="-122"/>
              </a:rPr>
              <a:t>;</a:t>
            </a:r>
            <a:endParaRPr lang="ru-RU" altLang="zh-CN" sz="1400" dirty="0">
              <a:solidFill>
                <a:schemeClr val="tx1">
                  <a:lumMod val="75000"/>
                  <a:lumOff val="25000"/>
                </a:schemeClr>
              </a:solidFill>
              <a:ea typeface="明黑" panose="020B0300000000000000" pitchFamily="3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ea typeface="明黑" panose="020B0300000000000000" pitchFamily="34" charset="-122"/>
              </a:rPr>
              <a:t>первые языки: </a:t>
            </a:r>
            <a:r>
              <a:rPr lang="en-GB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ea typeface="明黑" panose="020B0300000000000000" pitchFamily="34" charset="-122"/>
              </a:rPr>
              <a:t>Modula-2 (1978)</a:t>
            </a:r>
            <a:r>
              <a:rPr lang="ru-RU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ea typeface="明黑" panose="020B0300000000000000" pitchFamily="34" charset="-122"/>
              </a:rPr>
              <a:t>,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ea typeface="明黑" panose="020B0300000000000000" pitchFamily="34" charset="-122"/>
              </a:rPr>
              <a:t>Ada (1979).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ea typeface="明黑" panose="020B0300000000000000" pitchFamily="34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 flipH="1">
            <a:off x="5151924" y="3433317"/>
            <a:ext cx="946740" cy="372033"/>
            <a:chOff x="3600137" y="3471248"/>
            <a:chExt cx="742496" cy="291774"/>
          </a:xfrm>
        </p:grpSpPr>
        <p:sp>
          <p:nvSpPr>
            <p:cNvPr id="38" name="矩形 37"/>
            <p:cNvSpPr/>
            <p:nvPr/>
          </p:nvSpPr>
          <p:spPr>
            <a:xfrm>
              <a:off x="3600137" y="3487251"/>
              <a:ext cx="742496" cy="275771"/>
            </a:xfrm>
            <a:prstGeom prst="rect">
              <a:avLst/>
            </a:prstGeom>
            <a:solidFill>
              <a:srgbClr val="086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latin typeface="+mj-lt"/>
                <a:ea typeface="明黑" panose="020B0300000000000000" pitchFamily="34" charset="-122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3722269" y="3471248"/>
              <a:ext cx="552155" cy="28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altLang="zh-CN" b="1" dirty="0">
                  <a:solidFill>
                    <a:schemeClr val="bg1"/>
                  </a:solidFill>
                  <a:latin typeface="+mj-lt"/>
                  <a:ea typeface="明黑" panose="020B0300000000000000" pitchFamily="34" charset="-122"/>
                </a:rPr>
                <a:t>1980</a:t>
              </a:r>
              <a:endParaRPr lang="zh-CN" altLang="en-US" b="1" dirty="0">
                <a:solidFill>
                  <a:schemeClr val="bg1"/>
                </a:solidFill>
                <a:latin typeface="+mj-lt"/>
                <a:ea typeface="明黑" panose="020B0300000000000000" pitchFamily="34" charset="-122"/>
              </a:endParaRPr>
            </a:p>
          </p:txBody>
        </p:sp>
      </p:grpSp>
      <p:sp>
        <p:nvSpPr>
          <p:cNvPr id="40" name="文本框 39"/>
          <p:cNvSpPr txBox="1"/>
          <p:nvPr/>
        </p:nvSpPr>
        <p:spPr>
          <a:xfrm flipH="1">
            <a:off x="5050500" y="3837967"/>
            <a:ext cx="3809334" cy="2911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altLang="zh-CN" sz="1400" u="sng" dirty="0">
                <a:solidFill>
                  <a:schemeClr val="tx1">
                    <a:lumMod val="75000"/>
                    <a:lumOff val="25000"/>
                  </a:schemeClr>
                </a:solidFill>
                <a:ea typeface="明黑" panose="020B0300000000000000" pitchFamily="34" charset="-122"/>
              </a:rPr>
              <a:t>объектно-ориентированное программирование</a:t>
            </a:r>
            <a:endParaRPr lang="en-US" altLang="zh-CN" sz="1400" u="sng" dirty="0">
              <a:solidFill>
                <a:schemeClr val="tx1">
                  <a:lumMod val="75000"/>
                  <a:lumOff val="25000"/>
                </a:schemeClr>
              </a:solidFill>
              <a:ea typeface="明黑" panose="020B0300000000000000" pitchFamily="3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ea typeface="明黑" panose="020B0300000000000000" pitchFamily="34" charset="-122"/>
              </a:rPr>
              <a:t>логическая единица - объект с данными и правилами их обработки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ea typeface="明黑" panose="020B0300000000000000" pitchFamily="34" charset="-122"/>
              </a:rPr>
              <a:t>;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ea typeface="明黑" panose="020B0300000000000000" pitchFamily="34" charset="-122"/>
              </a:rPr>
              <a:t>программное окружение - множество независимых взаимодействующих объектов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ea typeface="明黑" panose="020B0300000000000000" pitchFamily="34" charset="-122"/>
              </a:rPr>
              <a:t>;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ea typeface="明黑" panose="020B0300000000000000" pitchFamily="34" charset="-122"/>
              </a:rPr>
              <a:t>принципы ООП: </a:t>
            </a:r>
            <a:r>
              <a:rPr lang="ru-RU" altLang="zh-CN" sz="1400" i="1" dirty="0">
                <a:solidFill>
                  <a:schemeClr val="tx1">
                    <a:lumMod val="75000"/>
                    <a:lumOff val="25000"/>
                  </a:schemeClr>
                </a:solidFill>
                <a:ea typeface="明黑" panose="020B0300000000000000" pitchFamily="34" charset="-122"/>
              </a:rPr>
              <a:t>инкапсуляция</a:t>
            </a:r>
            <a:r>
              <a:rPr lang="ru-RU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ea typeface="明黑" panose="020B0300000000000000" pitchFamily="34" charset="-122"/>
              </a:rPr>
              <a:t>, </a:t>
            </a:r>
            <a:r>
              <a:rPr lang="ru-RU" altLang="zh-CN" sz="1400" i="1" dirty="0">
                <a:solidFill>
                  <a:schemeClr val="tx1">
                    <a:lumMod val="75000"/>
                    <a:lumOff val="25000"/>
                  </a:schemeClr>
                </a:solidFill>
                <a:ea typeface="明黑" panose="020B0300000000000000" pitchFamily="34" charset="-122"/>
              </a:rPr>
              <a:t>наследование</a:t>
            </a:r>
            <a:r>
              <a:rPr lang="ru-RU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ea typeface="明黑" panose="020B0300000000000000" pitchFamily="34" charset="-122"/>
              </a:rPr>
              <a:t>, </a:t>
            </a:r>
            <a:r>
              <a:rPr lang="ru-RU" altLang="zh-CN" sz="1400" i="1" dirty="0">
                <a:solidFill>
                  <a:schemeClr val="tx1">
                    <a:lumMod val="75000"/>
                    <a:lumOff val="25000"/>
                  </a:schemeClr>
                </a:solidFill>
                <a:ea typeface="明黑" panose="020B0300000000000000" pitchFamily="34" charset="-122"/>
              </a:rPr>
              <a:t>полиморфизм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明黑" panose="020B0300000000000000" pitchFamily="34" charset="-122"/>
              </a:rPr>
              <a:t>первые прародители: </a:t>
            </a:r>
            <a:r>
              <a:rPr lang="ru-RU" altLang="zh-C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明黑" panose="020B0300000000000000" pitchFamily="34" charset="-122"/>
              </a:rPr>
              <a:t>Simula</a:t>
            </a:r>
            <a:r>
              <a:rPr lang="ru-RU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明黑" panose="020B0300000000000000" pitchFamily="34" charset="-122"/>
              </a:rPr>
              <a:t> (1967) и основанный на нём </a:t>
            </a:r>
            <a:r>
              <a:rPr lang="ru-RU" altLang="zh-C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明黑" panose="020B0300000000000000" pitchFamily="34" charset="-122"/>
              </a:rPr>
              <a:t>Smalltalk</a:t>
            </a:r>
            <a:r>
              <a:rPr lang="ru-RU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明黑" panose="020B0300000000000000" pitchFamily="34" charset="-122"/>
              </a:rPr>
              <a:t> (1972).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明黑" panose="020B0300000000000000" pitchFamily="34" charset="-122"/>
            </a:endParaRPr>
          </a:p>
        </p:txBody>
      </p:sp>
      <p:cxnSp>
        <p:nvCxnSpPr>
          <p:cNvPr id="59" name="直接连接符 58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组合 59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64" name="直接连接符 63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1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62" name="直接连接符 61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直接连接符 26"/>
          <p:cNvCxnSpPr/>
          <p:nvPr/>
        </p:nvCxnSpPr>
        <p:spPr>
          <a:xfrm flipH="1">
            <a:off x="507000" y="3435350"/>
            <a:ext cx="8084863" cy="0"/>
          </a:xfrm>
          <a:prstGeom prst="line">
            <a:avLst/>
          </a:prstGeom>
          <a:ln w="53975" cap="sq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五边形 20"/>
          <p:cNvSpPr/>
          <p:nvPr/>
        </p:nvSpPr>
        <p:spPr>
          <a:xfrm flipH="1">
            <a:off x="8591863" y="0"/>
            <a:ext cx="2809875" cy="6858000"/>
          </a:xfrm>
          <a:prstGeom prst="homePlate">
            <a:avLst/>
          </a:prstGeom>
          <a:gradFill>
            <a:gsLst>
              <a:gs pos="95000">
                <a:srgbClr val="0863B5"/>
              </a:gs>
              <a:gs pos="0">
                <a:srgbClr val="004A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20" name="五边形 19"/>
          <p:cNvSpPr/>
          <p:nvPr/>
        </p:nvSpPr>
        <p:spPr>
          <a:xfrm flipH="1">
            <a:off x="8945640" y="0"/>
            <a:ext cx="2809875" cy="6858000"/>
          </a:xfrm>
          <a:prstGeom prst="homePlate">
            <a:avLst/>
          </a:prstGeom>
          <a:gradFill>
            <a:gsLst>
              <a:gs pos="0">
                <a:srgbClr val="0863B5"/>
              </a:gs>
              <a:gs pos="34000">
                <a:srgbClr val="045798"/>
              </a:gs>
              <a:gs pos="100000">
                <a:srgbClr val="004A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45" name="文本框 16"/>
          <p:cNvSpPr txBox="1"/>
          <p:nvPr/>
        </p:nvSpPr>
        <p:spPr>
          <a:xfrm>
            <a:off x="827152" y="642254"/>
            <a:ext cx="569038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Методологии программирования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D08A5B-9C9F-EF4C-68D7-91AB5E84D5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1" r="2719"/>
          <a:stretch/>
        </p:blipFill>
        <p:spPr>
          <a:xfrm>
            <a:off x="9545059" y="1256913"/>
            <a:ext cx="2210456" cy="4386371"/>
          </a:xfrm>
          <a:prstGeom prst="rect">
            <a:avLst/>
          </a:prstGeom>
        </p:spPr>
      </p:pic>
      <p:sp>
        <p:nvSpPr>
          <p:cNvPr id="9" name="文本框 30">
            <a:extLst>
              <a:ext uri="{FF2B5EF4-FFF2-40B4-BE49-F238E27FC236}">
                <a16:creationId xmlns:a16="http://schemas.microsoft.com/office/drawing/2014/main" id="{C91AB92A-B7ED-3B36-488E-5DBD71672FD0}"/>
              </a:ext>
            </a:extLst>
          </p:cNvPr>
          <p:cNvSpPr txBox="1"/>
          <p:nvPr/>
        </p:nvSpPr>
        <p:spPr>
          <a:xfrm flipH="1">
            <a:off x="27670" y="2839548"/>
            <a:ext cx="2157959" cy="584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altLang="zh-CN" sz="1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明黑" panose="020B0300000000000000" pitchFamily="34" charset="-122"/>
              </a:rPr>
              <a:t>процедурное программирование</a:t>
            </a:r>
            <a:endParaRPr lang="en-US" altLang="zh-CN" sz="1400" u="sng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明黑" panose="020B03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4560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6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6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6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6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6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6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6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6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5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300"/>
                            </p:stCondLst>
                            <p:childTnLst>
                              <p:par>
                                <p:cTn id="4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50"/>
                            </p:stCondLst>
                            <p:childTnLst>
                              <p:par>
                                <p:cTn id="4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5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800"/>
                            </p:stCondLst>
                            <p:childTnLst>
                              <p:par>
                                <p:cTn id="5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3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6" grpId="0" animBg="1"/>
      <p:bldP spid="31" grpId="0"/>
      <p:bldP spid="36" grpId="0"/>
      <p:bldP spid="40" grpId="0"/>
      <p:bldP spid="21" grpId="0" animBg="1"/>
      <p:bldP spid="20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409700" y="1654201"/>
            <a:ext cx="14325599" cy="6741159"/>
            <a:chOff x="-1409700" y="1654201"/>
            <a:chExt cx="14325599" cy="6741159"/>
          </a:xfrm>
        </p:grpSpPr>
        <p:sp>
          <p:nvSpPr>
            <p:cNvPr id="81" name="矩形 80"/>
            <p:cNvSpPr/>
            <p:nvPr/>
          </p:nvSpPr>
          <p:spPr>
            <a:xfrm>
              <a:off x="-1192824" y="1654201"/>
              <a:ext cx="13723426" cy="5100743"/>
            </a:xfrm>
            <a:prstGeom prst="rect">
              <a:avLst/>
            </a:prstGeom>
            <a:blipFill dpi="0" rotWithShape="1">
              <a:blip r:embed="rId2" cstate="email">
                <a:alphaModFix amt="17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-1409700" y="4219314"/>
              <a:ext cx="14325599" cy="4176046"/>
            </a:xfrm>
            <a:custGeom>
              <a:avLst/>
              <a:gdLst>
                <a:gd name="connsiteX0" fmla="*/ 4704034 w 14762434"/>
                <a:gd name="connsiteY0" fmla="*/ 0 h 4476750"/>
                <a:gd name="connsiteX1" fmla="*/ 5542234 w 14762434"/>
                <a:gd name="connsiteY1" fmla="*/ 742950 h 4476750"/>
                <a:gd name="connsiteX2" fmla="*/ 5656534 w 14762434"/>
                <a:gd name="connsiteY2" fmla="*/ 590550 h 4476750"/>
                <a:gd name="connsiteX3" fmla="*/ 5999434 w 14762434"/>
                <a:gd name="connsiteY3" fmla="*/ 400050 h 4476750"/>
                <a:gd name="connsiteX4" fmla="*/ 6589984 w 14762434"/>
                <a:gd name="connsiteY4" fmla="*/ 400050 h 4476750"/>
                <a:gd name="connsiteX5" fmla="*/ 7085284 w 14762434"/>
                <a:gd name="connsiteY5" fmla="*/ 704850 h 4476750"/>
                <a:gd name="connsiteX6" fmla="*/ 7771084 w 14762434"/>
                <a:gd name="connsiteY6" fmla="*/ 381000 h 4476750"/>
                <a:gd name="connsiteX7" fmla="*/ 8952184 w 14762434"/>
                <a:gd name="connsiteY7" fmla="*/ 1162050 h 4476750"/>
                <a:gd name="connsiteX8" fmla="*/ 9980884 w 14762434"/>
                <a:gd name="connsiteY8" fmla="*/ 1257300 h 4476750"/>
                <a:gd name="connsiteX9" fmla="*/ 11257234 w 14762434"/>
                <a:gd name="connsiteY9" fmla="*/ 876300 h 4476750"/>
                <a:gd name="connsiteX10" fmla="*/ 12209734 w 14762434"/>
                <a:gd name="connsiteY10" fmla="*/ 1447800 h 4476750"/>
                <a:gd name="connsiteX11" fmla="*/ 12533584 w 14762434"/>
                <a:gd name="connsiteY11" fmla="*/ 1333500 h 4476750"/>
                <a:gd name="connsiteX12" fmla="*/ 14190934 w 14762434"/>
                <a:gd name="connsiteY12" fmla="*/ 1943100 h 4476750"/>
                <a:gd name="connsiteX13" fmla="*/ 14762434 w 14762434"/>
                <a:gd name="connsiteY13" fmla="*/ 1885950 h 4476750"/>
                <a:gd name="connsiteX14" fmla="*/ 14762434 w 14762434"/>
                <a:gd name="connsiteY14" fmla="*/ 4476750 h 4476750"/>
                <a:gd name="connsiteX15" fmla="*/ 0 w 14762434"/>
                <a:gd name="connsiteY15" fmla="*/ 4476750 h 4476750"/>
                <a:gd name="connsiteX16" fmla="*/ 0 w 14762434"/>
                <a:gd name="connsiteY16" fmla="*/ 4475763 h 4476750"/>
                <a:gd name="connsiteX17" fmla="*/ 379684 w 14762434"/>
                <a:gd name="connsiteY17" fmla="*/ 4191000 h 4476750"/>
                <a:gd name="connsiteX18" fmla="*/ 265384 w 14762434"/>
                <a:gd name="connsiteY18" fmla="*/ 209550 h 4476750"/>
                <a:gd name="connsiteX19" fmla="*/ 1046434 w 14762434"/>
                <a:gd name="connsiteY19" fmla="*/ 438150 h 4476750"/>
                <a:gd name="connsiteX20" fmla="*/ 1484584 w 14762434"/>
                <a:gd name="connsiteY20" fmla="*/ 723900 h 4476750"/>
                <a:gd name="connsiteX21" fmla="*/ 1732234 w 14762434"/>
                <a:gd name="connsiteY21" fmla="*/ 323850 h 4476750"/>
                <a:gd name="connsiteX22" fmla="*/ 2513284 w 14762434"/>
                <a:gd name="connsiteY22" fmla="*/ 857250 h 4476750"/>
                <a:gd name="connsiteX23" fmla="*/ 3961084 w 14762434"/>
                <a:gd name="connsiteY23" fmla="*/ 95250 h 4476750"/>
                <a:gd name="connsiteX24" fmla="*/ 4704034 w 14762434"/>
                <a:gd name="connsiteY24" fmla="*/ 0 h 447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762434" h="4476750">
                  <a:moveTo>
                    <a:pt x="4704034" y="0"/>
                  </a:moveTo>
                  <a:lnTo>
                    <a:pt x="5542234" y="742950"/>
                  </a:lnTo>
                  <a:lnTo>
                    <a:pt x="5656534" y="590550"/>
                  </a:lnTo>
                  <a:lnTo>
                    <a:pt x="5999434" y="400050"/>
                  </a:lnTo>
                  <a:lnTo>
                    <a:pt x="6589984" y="400050"/>
                  </a:lnTo>
                  <a:lnTo>
                    <a:pt x="7085284" y="704850"/>
                  </a:lnTo>
                  <a:lnTo>
                    <a:pt x="7771084" y="381000"/>
                  </a:lnTo>
                  <a:lnTo>
                    <a:pt x="8952184" y="1162050"/>
                  </a:lnTo>
                  <a:lnTo>
                    <a:pt x="9980884" y="1257300"/>
                  </a:lnTo>
                  <a:lnTo>
                    <a:pt x="11257234" y="876300"/>
                  </a:lnTo>
                  <a:lnTo>
                    <a:pt x="12209734" y="1447800"/>
                  </a:lnTo>
                  <a:lnTo>
                    <a:pt x="12533584" y="1333500"/>
                  </a:lnTo>
                  <a:lnTo>
                    <a:pt x="14190934" y="1943100"/>
                  </a:lnTo>
                  <a:lnTo>
                    <a:pt x="14762434" y="1885950"/>
                  </a:lnTo>
                  <a:lnTo>
                    <a:pt x="14762434" y="4476750"/>
                  </a:lnTo>
                  <a:lnTo>
                    <a:pt x="0" y="4476750"/>
                  </a:lnTo>
                  <a:lnTo>
                    <a:pt x="0" y="4475763"/>
                  </a:lnTo>
                  <a:lnTo>
                    <a:pt x="379684" y="4191000"/>
                  </a:lnTo>
                  <a:lnTo>
                    <a:pt x="265384" y="209550"/>
                  </a:lnTo>
                  <a:lnTo>
                    <a:pt x="1046434" y="438150"/>
                  </a:lnTo>
                  <a:lnTo>
                    <a:pt x="1484584" y="723900"/>
                  </a:lnTo>
                  <a:lnTo>
                    <a:pt x="1732234" y="323850"/>
                  </a:lnTo>
                  <a:lnTo>
                    <a:pt x="2513284" y="857250"/>
                  </a:lnTo>
                  <a:lnTo>
                    <a:pt x="3961084" y="95250"/>
                  </a:lnTo>
                  <a:lnTo>
                    <a:pt x="4704034" y="0"/>
                  </a:lnTo>
                  <a:close/>
                </a:path>
              </a:pathLst>
            </a:custGeom>
            <a:effectLst>
              <a:softEdge rad="558800"/>
            </a:effectLst>
          </p:spPr>
        </p:pic>
      </p:grpSp>
      <p:sp>
        <p:nvSpPr>
          <p:cNvPr id="5" name="直角三角形 4"/>
          <p:cNvSpPr/>
          <p:nvPr/>
        </p:nvSpPr>
        <p:spPr>
          <a:xfrm flipH="1">
            <a:off x="10431588" y="2603500"/>
            <a:ext cx="1760412" cy="4254500"/>
          </a:xfrm>
          <a:prstGeom prst="rtTriangle">
            <a:avLst/>
          </a:prstGeom>
          <a:gradFill>
            <a:gsLst>
              <a:gs pos="15000">
                <a:srgbClr val="0863B5"/>
              </a:gs>
              <a:gs pos="100000">
                <a:srgbClr val="004A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4" name="直角三角形 3"/>
          <p:cNvSpPr/>
          <p:nvPr/>
        </p:nvSpPr>
        <p:spPr>
          <a:xfrm rot="10800000">
            <a:off x="9953076" y="0"/>
            <a:ext cx="2238924" cy="5080000"/>
          </a:xfrm>
          <a:prstGeom prst="rtTriangle">
            <a:avLst/>
          </a:prstGeom>
          <a:gradFill>
            <a:gsLst>
              <a:gs pos="0">
                <a:srgbClr val="0863B5"/>
              </a:gs>
              <a:gs pos="100000">
                <a:srgbClr val="004A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507000" y="307064"/>
            <a:ext cx="0" cy="1163935"/>
          </a:xfrm>
          <a:prstGeom prst="line">
            <a:avLst/>
          </a:prstGeom>
          <a:ln w="34925" cap="sq">
            <a:solidFill>
              <a:srgbClr val="0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1515127" y="331731"/>
            <a:ext cx="2381" cy="1139268"/>
            <a:chOff x="1984580" y="1638048"/>
            <a:chExt cx="2381" cy="1139268"/>
          </a:xfrm>
        </p:grpSpPr>
        <p:cxnSp>
          <p:nvCxnSpPr>
            <p:cNvPr id="13" name="直接连接符 12"/>
            <p:cNvCxnSpPr/>
            <p:nvPr/>
          </p:nvCxnSpPr>
          <p:spPr>
            <a:xfrm flipV="1">
              <a:off x="1986961" y="1638048"/>
              <a:ext cx="0" cy="24001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V="1">
              <a:off x="1984580" y="2563230"/>
              <a:ext cx="0" cy="214086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1"/>
          <p:cNvGrpSpPr/>
          <p:nvPr/>
        </p:nvGrpSpPr>
        <p:grpSpPr>
          <a:xfrm>
            <a:off x="509382" y="304413"/>
            <a:ext cx="1008000" cy="1166586"/>
            <a:chOff x="509382" y="304413"/>
            <a:chExt cx="1008000" cy="1166586"/>
          </a:xfrm>
        </p:grpSpPr>
        <p:cxnSp>
          <p:nvCxnSpPr>
            <p:cNvPr id="11" name="直接连接符 10"/>
            <p:cNvCxnSpPr/>
            <p:nvPr/>
          </p:nvCxnSpPr>
          <p:spPr>
            <a:xfrm flipH="1">
              <a:off x="509382" y="304413"/>
              <a:ext cx="1008000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>
              <a:off x="509382" y="1470999"/>
              <a:ext cx="1005745" cy="0"/>
            </a:xfrm>
            <a:prstGeom prst="line">
              <a:avLst/>
            </a:prstGeom>
            <a:ln w="34925" cap="sq">
              <a:solidFill>
                <a:srgbClr val="004A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Freeform 9"/>
          <p:cNvSpPr>
            <a:spLocks noEditPoints="1"/>
          </p:cNvSpPr>
          <p:nvPr/>
        </p:nvSpPr>
        <p:spPr bwMode="auto">
          <a:xfrm rot="21165470">
            <a:off x="9205793" y="22131"/>
            <a:ext cx="1229035" cy="1649413"/>
          </a:xfrm>
          <a:custGeom>
            <a:avLst/>
            <a:gdLst>
              <a:gd name="T0" fmla="*/ 5 w 537"/>
              <a:gd name="T1" fmla="*/ 423 h 722"/>
              <a:gd name="T2" fmla="*/ 143 w 537"/>
              <a:gd name="T3" fmla="*/ 542 h 722"/>
              <a:gd name="T4" fmla="*/ 332 w 537"/>
              <a:gd name="T5" fmla="*/ 589 h 722"/>
              <a:gd name="T6" fmla="*/ 437 w 537"/>
              <a:gd name="T7" fmla="*/ 693 h 722"/>
              <a:gd name="T8" fmla="*/ 508 w 537"/>
              <a:gd name="T9" fmla="*/ 675 h 722"/>
              <a:gd name="T10" fmla="*/ 509 w 537"/>
              <a:gd name="T11" fmla="*/ 635 h 722"/>
              <a:gd name="T12" fmla="*/ 370 w 537"/>
              <a:gd name="T13" fmla="*/ 554 h 722"/>
              <a:gd name="T14" fmla="*/ 233 w 537"/>
              <a:gd name="T15" fmla="*/ 475 h 722"/>
              <a:gd name="T16" fmla="*/ 223 w 537"/>
              <a:gd name="T17" fmla="*/ 465 h 722"/>
              <a:gd name="T18" fmla="*/ 191 w 537"/>
              <a:gd name="T19" fmla="*/ 416 h 722"/>
              <a:gd name="T20" fmla="*/ 222 w 537"/>
              <a:gd name="T21" fmla="*/ 356 h 722"/>
              <a:gd name="T22" fmla="*/ 334 w 537"/>
              <a:gd name="T23" fmla="*/ 435 h 722"/>
              <a:gd name="T24" fmla="*/ 380 w 537"/>
              <a:gd name="T25" fmla="*/ 456 h 722"/>
              <a:gd name="T26" fmla="*/ 410 w 537"/>
              <a:gd name="T27" fmla="*/ 409 h 722"/>
              <a:gd name="T28" fmla="*/ 347 w 537"/>
              <a:gd name="T29" fmla="*/ 385 h 722"/>
              <a:gd name="T30" fmla="*/ 315 w 537"/>
              <a:gd name="T31" fmla="*/ 302 h 722"/>
              <a:gd name="T32" fmla="*/ 360 w 537"/>
              <a:gd name="T33" fmla="*/ 235 h 722"/>
              <a:gd name="T34" fmla="*/ 304 w 537"/>
              <a:gd name="T35" fmla="*/ 274 h 722"/>
              <a:gd name="T36" fmla="*/ 173 w 537"/>
              <a:gd name="T37" fmla="*/ 263 h 722"/>
              <a:gd name="T38" fmla="*/ 156 w 537"/>
              <a:gd name="T39" fmla="*/ 234 h 722"/>
              <a:gd name="T40" fmla="*/ 179 w 537"/>
              <a:gd name="T41" fmla="*/ 222 h 722"/>
              <a:gd name="T42" fmla="*/ 196 w 537"/>
              <a:gd name="T43" fmla="*/ 206 h 722"/>
              <a:gd name="T44" fmla="*/ 273 w 537"/>
              <a:gd name="T45" fmla="*/ 143 h 722"/>
              <a:gd name="T46" fmla="*/ 379 w 537"/>
              <a:gd name="T47" fmla="*/ 47 h 722"/>
              <a:gd name="T48" fmla="*/ 301 w 537"/>
              <a:gd name="T49" fmla="*/ 68 h 722"/>
              <a:gd name="T50" fmla="*/ 196 w 537"/>
              <a:gd name="T51" fmla="*/ 125 h 722"/>
              <a:gd name="T52" fmla="*/ 82 w 537"/>
              <a:gd name="T53" fmla="*/ 165 h 722"/>
              <a:gd name="T54" fmla="*/ 7 w 537"/>
              <a:gd name="T55" fmla="*/ 296 h 722"/>
              <a:gd name="T56" fmla="*/ 3 w 537"/>
              <a:gd name="T57" fmla="*/ 368 h 722"/>
              <a:gd name="T58" fmla="*/ 246 w 537"/>
              <a:gd name="T59" fmla="*/ 303 h 722"/>
              <a:gd name="T60" fmla="*/ 246 w 537"/>
              <a:gd name="T61" fmla="*/ 297 h 722"/>
              <a:gd name="T62" fmla="*/ 205 w 537"/>
              <a:gd name="T63" fmla="*/ 439 h 722"/>
              <a:gd name="T64" fmla="*/ 167 w 537"/>
              <a:gd name="T65" fmla="*/ 454 h 722"/>
              <a:gd name="T66" fmla="*/ 199 w 537"/>
              <a:gd name="T67" fmla="*/ 460 h 722"/>
              <a:gd name="T68" fmla="*/ 167 w 537"/>
              <a:gd name="T69" fmla="*/ 454 h 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37" h="722">
                <a:moveTo>
                  <a:pt x="3" y="368"/>
                </a:moveTo>
                <a:cubicBezTo>
                  <a:pt x="6" y="383"/>
                  <a:pt x="5" y="423"/>
                  <a:pt x="5" y="423"/>
                </a:cubicBezTo>
                <a:cubicBezTo>
                  <a:pt x="5" y="423"/>
                  <a:pt x="46" y="526"/>
                  <a:pt x="84" y="536"/>
                </a:cubicBezTo>
                <a:cubicBezTo>
                  <a:pt x="123" y="545"/>
                  <a:pt x="125" y="539"/>
                  <a:pt x="143" y="542"/>
                </a:cubicBezTo>
                <a:cubicBezTo>
                  <a:pt x="160" y="545"/>
                  <a:pt x="251" y="541"/>
                  <a:pt x="275" y="552"/>
                </a:cubicBezTo>
                <a:cubicBezTo>
                  <a:pt x="299" y="563"/>
                  <a:pt x="329" y="573"/>
                  <a:pt x="332" y="589"/>
                </a:cubicBezTo>
                <a:cubicBezTo>
                  <a:pt x="335" y="606"/>
                  <a:pt x="352" y="629"/>
                  <a:pt x="379" y="647"/>
                </a:cubicBezTo>
                <a:cubicBezTo>
                  <a:pt x="405" y="664"/>
                  <a:pt x="433" y="684"/>
                  <a:pt x="437" y="693"/>
                </a:cubicBezTo>
                <a:cubicBezTo>
                  <a:pt x="441" y="702"/>
                  <a:pt x="470" y="722"/>
                  <a:pt x="482" y="713"/>
                </a:cubicBezTo>
                <a:cubicBezTo>
                  <a:pt x="494" y="703"/>
                  <a:pt x="501" y="678"/>
                  <a:pt x="508" y="675"/>
                </a:cubicBezTo>
                <a:cubicBezTo>
                  <a:pt x="514" y="673"/>
                  <a:pt x="537" y="650"/>
                  <a:pt x="530" y="635"/>
                </a:cubicBezTo>
                <a:cubicBezTo>
                  <a:pt x="530" y="635"/>
                  <a:pt x="524" y="620"/>
                  <a:pt x="509" y="635"/>
                </a:cubicBezTo>
                <a:cubicBezTo>
                  <a:pt x="493" y="650"/>
                  <a:pt x="454" y="669"/>
                  <a:pt x="430" y="645"/>
                </a:cubicBezTo>
                <a:cubicBezTo>
                  <a:pt x="405" y="621"/>
                  <a:pt x="379" y="571"/>
                  <a:pt x="370" y="554"/>
                </a:cubicBezTo>
                <a:cubicBezTo>
                  <a:pt x="362" y="538"/>
                  <a:pt x="358" y="499"/>
                  <a:pt x="317" y="493"/>
                </a:cubicBezTo>
                <a:cubicBezTo>
                  <a:pt x="276" y="487"/>
                  <a:pt x="247" y="477"/>
                  <a:pt x="233" y="475"/>
                </a:cubicBezTo>
                <a:cubicBezTo>
                  <a:pt x="226" y="472"/>
                  <a:pt x="226" y="472"/>
                  <a:pt x="226" y="472"/>
                </a:cubicBezTo>
                <a:cubicBezTo>
                  <a:pt x="223" y="465"/>
                  <a:pt x="223" y="465"/>
                  <a:pt x="223" y="465"/>
                </a:cubicBezTo>
                <a:cubicBezTo>
                  <a:pt x="223" y="465"/>
                  <a:pt x="233" y="446"/>
                  <a:pt x="216" y="438"/>
                </a:cubicBezTo>
                <a:cubicBezTo>
                  <a:pt x="216" y="438"/>
                  <a:pt x="200" y="416"/>
                  <a:pt x="191" y="416"/>
                </a:cubicBezTo>
                <a:cubicBezTo>
                  <a:pt x="182" y="416"/>
                  <a:pt x="190" y="412"/>
                  <a:pt x="190" y="412"/>
                </a:cubicBezTo>
                <a:cubicBezTo>
                  <a:pt x="190" y="412"/>
                  <a:pt x="222" y="375"/>
                  <a:pt x="222" y="356"/>
                </a:cubicBezTo>
                <a:cubicBezTo>
                  <a:pt x="222" y="356"/>
                  <a:pt x="257" y="366"/>
                  <a:pt x="267" y="344"/>
                </a:cubicBezTo>
                <a:cubicBezTo>
                  <a:pt x="267" y="344"/>
                  <a:pt x="335" y="424"/>
                  <a:pt x="334" y="435"/>
                </a:cubicBezTo>
                <a:cubicBezTo>
                  <a:pt x="333" y="445"/>
                  <a:pt x="339" y="482"/>
                  <a:pt x="356" y="478"/>
                </a:cubicBezTo>
                <a:cubicBezTo>
                  <a:pt x="374" y="474"/>
                  <a:pt x="377" y="465"/>
                  <a:pt x="380" y="456"/>
                </a:cubicBezTo>
                <a:cubicBezTo>
                  <a:pt x="384" y="447"/>
                  <a:pt x="392" y="444"/>
                  <a:pt x="398" y="442"/>
                </a:cubicBezTo>
                <a:cubicBezTo>
                  <a:pt x="403" y="440"/>
                  <a:pt x="426" y="427"/>
                  <a:pt x="410" y="409"/>
                </a:cubicBezTo>
                <a:cubicBezTo>
                  <a:pt x="410" y="409"/>
                  <a:pt x="393" y="403"/>
                  <a:pt x="382" y="403"/>
                </a:cubicBezTo>
                <a:cubicBezTo>
                  <a:pt x="371" y="403"/>
                  <a:pt x="354" y="397"/>
                  <a:pt x="347" y="385"/>
                </a:cubicBezTo>
                <a:cubicBezTo>
                  <a:pt x="341" y="374"/>
                  <a:pt x="333" y="353"/>
                  <a:pt x="329" y="343"/>
                </a:cubicBezTo>
                <a:cubicBezTo>
                  <a:pt x="325" y="334"/>
                  <a:pt x="311" y="311"/>
                  <a:pt x="315" y="302"/>
                </a:cubicBezTo>
                <a:cubicBezTo>
                  <a:pt x="319" y="293"/>
                  <a:pt x="343" y="285"/>
                  <a:pt x="352" y="267"/>
                </a:cubicBezTo>
                <a:cubicBezTo>
                  <a:pt x="361" y="250"/>
                  <a:pt x="368" y="237"/>
                  <a:pt x="360" y="235"/>
                </a:cubicBezTo>
                <a:cubicBezTo>
                  <a:pt x="352" y="234"/>
                  <a:pt x="338" y="234"/>
                  <a:pt x="333" y="243"/>
                </a:cubicBezTo>
                <a:cubicBezTo>
                  <a:pt x="328" y="251"/>
                  <a:pt x="307" y="278"/>
                  <a:pt x="304" y="274"/>
                </a:cubicBezTo>
                <a:cubicBezTo>
                  <a:pt x="304" y="274"/>
                  <a:pt x="280" y="196"/>
                  <a:pt x="241" y="206"/>
                </a:cubicBezTo>
                <a:cubicBezTo>
                  <a:pt x="241" y="206"/>
                  <a:pt x="196" y="215"/>
                  <a:pt x="173" y="263"/>
                </a:cubicBezTo>
                <a:cubicBezTo>
                  <a:pt x="173" y="263"/>
                  <a:pt x="161" y="273"/>
                  <a:pt x="158" y="265"/>
                </a:cubicBezTo>
                <a:cubicBezTo>
                  <a:pt x="156" y="256"/>
                  <a:pt x="148" y="236"/>
                  <a:pt x="156" y="234"/>
                </a:cubicBezTo>
                <a:cubicBezTo>
                  <a:pt x="163" y="233"/>
                  <a:pt x="174" y="240"/>
                  <a:pt x="176" y="233"/>
                </a:cubicBezTo>
                <a:cubicBezTo>
                  <a:pt x="178" y="225"/>
                  <a:pt x="176" y="224"/>
                  <a:pt x="179" y="222"/>
                </a:cubicBezTo>
                <a:cubicBezTo>
                  <a:pt x="182" y="220"/>
                  <a:pt x="180" y="222"/>
                  <a:pt x="187" y="217"/>
                </a:cubicBezTo>
                <a:cubicBezTo>
                  <a:pt x="194" y="212"/>
                  <a:pt x="195" y="211"/>
                  <a:pt x="196" y="206"/>
                </a:cubicBezTo>
                <a:cubicBezTo>
                  <a:pt x="198" y="201"/>
                  <a:pt x="222" y="192"/>
                  <a:pt x="211" y="177"/>
                </a:cubicBezTo>
                <a:cubicBezTo>
                  <a:pt x="211" y="177"/>
                  <a:pt x="257" y="155"/>
                  <a:pt x="273" y="143"/>
                </a:cubicBezTo>
                <a:cubicBezTo>
                  <a:pt x="290" y="132"/>
                  <a:pt x="313" y="105"/>
                  <a:pt x="321" y="99"/>
                </a:cubicBezTo>
                <a:cubicBezTo>
                  <a:pt x="328" y="93"/>
                  <a:pt x="363" y="59"/>
                  <a:pt x="379" y="47"/>
                </a:cubicBezTo>
                <a:cubicBezTo>
                  <a:pt x="394" y="35"/>
                  <a:pt x="386" y="0"/>
                  <a:pt x="374" y="3"/>
                </a:cubicBezTo>
                <a:cubicBezTo>
                  <a:pt x="361" y="6"/>
                  <a:pt x="310" y="61"/>
                  <a:pt x="301" y="68"/>
                </a:cubicBezTo>
                <a:cubicBezTo>
                  <a:pt x="291" y="76"/>
                  <a:pt x="261" y="87"/>
                  <a:pt x="255" y="94"/>
                </a:cubicBezTo>
                <a:cubicBezTo>
                  <a:pt x="248" y="101"/>
                  <a:pt x="200" y="125"/>
                  <a:pt x="196" y="125"/>
                </a:cubicBezTo>
                <a:cubicBezTo>
                  <a:pt x="192" y="125"/>
                  <a:pt x="177" y="75"/>
                  <a:pt x="124" y="96"/>
                </a:cubicBezTo>
                <a:cubicBezTo>
                  <a:pt x="124" y="96"/>
                  <a:pt x="75" y="115"/>
                  <a:pt x="82" y="165"/>
                </a:cubicBezTo>
                <a:cubicBezTo>
                  <a:pt x="82" y="165"/>
                  <a:pt x="26" y="230"/>
                  <a:pt x="18" y="258"/>
                </a:cubicBezTo>
                <a:cubicBezTo>
                  <a:pt x="9" y="287"/>
                  <a:pt x="5" y="286"/>
                  <a:pt x="7" y="296"/>
                </a:cubicBezTo>
                <a:cubicBezTo>
                  <a:pt x="9" y="305"/>
                  <a:pt x="13" y="333"/>
                  <a:pt x="11" y="339"/>
                </a:cubicBezTo>
                <a:cubicBezTo>
                  <a:pt x="8" y="344"/>
                  <a:pt x="0" y="354"/>
                  <a:pt x="3" y="368"/>
                </a:cubicBezTo>
                <a:close/>
                <a:moveTo>
                  <a:pt x="246" y="297"/>
                </a:moveTo>
                <a:cubicBezTo>
                  <a:pt x="246" y="297"/>
                  <a:pt x="250" y="299"/>
                  <a:pt x="246" y="303"/>
                </a:cubicBezTo>
                <a:cubicBezTo>
                  <a:pt x="243" y="308"/>
                  <a:pt x="234" y="317"/>
                  <a:pt x="233" y="308"/>
                </a:cubicBezTo>
                <a:cubicBezTo>
                  <a:pt x="232" y="300"/>
                  <a:pt x="240" y="292"/>
                  <a:pt x="246" y="297"/>
                </a:cubicBezTo>
                <a:close/>
                <a:moveTo>
                  <a:pt x="202" y="433"/>
                </a:moveTo>
                <a:cubicBezTo>
                  <a:pt x="202" y="433"/>
                  <a:pt x="211" y="437"/>
                  <a:pt x="205" y="439"/>
                </a:cubicBezTo>
                <a:cubicBezTo>
                  <a:pt x="200" y="442"/>
                  <a:pt x="200" y="432"/>
                  <a:pt x="202" y="433"/>
                </a:cubicBezTo>
                <a:close/>
                <a:moveTo>
                  <a:pt x="167" y="454"/>
                </a:moveTo>
                <a:cubicBezTo>
                  <a:pt x="167" y="448"/>
                  <a:pt x="177" y="446"/>
                  <a:pt x="184" y="446"/>
                </a:cubicBezTo>
                <a:cubicBezTo>
                  <a:pt x="192" y="446"/>
                  <a:pt x="190" y="454"/>
                  <a:pt x="199" y="460"/>
                </a:cubicBezTo>
                <a:cubicBezTo>
                  <a:pt x="207" y="466"/>
                  <a:pt x="199" y="466"/>
                  <a:pt x="193" y="466"/>
                </a:cubicBezTo>
                <a:cubicBezTo>
                  <a:pt x="187" y="465"/>
                  <a:pt x="167" y="454"/>
                  <a:pt x="167" y="45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j-lt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63029" y="2483229"/>
            <a:ext cx="1316" cy="987"/>
          </a:xfrm>
          <a:custGeom>
            <a:avLst/>
            <a:gdLst>
              <a:gd name="connsiteX0" fmla="*/ 1316 w 1316"/>
              <a:gd name="connsiteY0" fmla="*/ 0 h 987"/>
              <a:gd name="connsiteX1" fmla="*/ 1316 w 1316"/>
              <a:gd name="connsiteY1" fmla="*/ 987 h 987"/>
              <a:gd name="connsiteX2" fmla="*/ 0 w 1316"/>
              <a:gd name="connsiteY2" fmla="*/ 987 h 987"/>
              <a:gd name="connsiteX3" fmla="*/ 1316 w 1316"/>
              <a:gd name="connsiteY3" fmla="*/ 0 h 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6" h="987">
                <a:moveTo>
                  <a:pt x="1316" y="0"/>
                </a:moveTo>
                <a:lnTo>
                  <a:pt x="1316" y="987"/>
                </a:lnTo>
                <a:lnTo>
                  <a:pt x="0" y="987"/>
                </a:lnTo>
                <a:lnTo>
                  <a:pt x="1316" y="0"/>
                </a:lnTo>
                <a:close/>
              </a:path>
            </a:pathLst>
          </a:cu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16D0B390-BB8B-7EBA-DAB1-BEBFF031E320}"/>
              </a:ext>
            </a:extLst>
          </p:cNvPr>
          <p:cNvGrpSpPr/>
          <p:nvPr/>
        </p:nvGrpSpPr>
        <p:grpSpPr>
          <a:xfrm>
            <a:off x="2919460" y="2052224"/>
            <a:ext cx="2031791" cy="1732772"/>
            <a:chOff x="717429" y="4578629"/>
            <a:chExt cx="2031791" cy="1732772"/>
          </a:xfrm>
        </p:grpSpPr>
        <p:sp>
          <p:nvSpPr>
            <p:cNvPr id="37" name="文本框 36"/>
            <p:cNvSpPr txBox="1"/>
            <p:nvPr/>
          </p:nvSpPr>
          <p:spPr>
            <a:xfrm>
              <a:off x="744812" y="4926406"/>
              <a:ext cx="200440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/>
                <a:t>Язык логического программирования </a:t>
              </a:r>
              <a:r>
                <a:rPr lang="ru-RU" sz="1400" dirty="0">
                  <a:solidFill>
                    <a:srgbClr val="004A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Пролог</a:t>
              </a:r>
              <a:r>
                <a:rPr lang="ru-RU" sz="1400" dirty="0"/>
                <a:t> (</a:t>
              </a:r>
              <a:r>
                <a:rPr lang="en-US" sz="1400" dirty="0"/>
                <a:t>Prolog: </a:t>
              </a:r>
              <a:r>
                <a:rPr lang="ru-RU" sz="1400" dirty="0" err="1"/>
                <a:t>PROgramming</a:t>
              </a:r>
              <a:r>
                <a:rPr lang="ru-RU" sz="1400" dirty="0"/>
                <a:t> </a:t>
              </a:r>
              <a:r>
                <a:rPr lang="ru-RU" sz="1400" dirty="0" err="1"/>
                <a:t>in</a:t>
              </a:r>
              <a:r>
                <a:rPr lang="ru-RU" sz="1400" dirty="0"/>
                <a:t> </a:t>
              </a:r>
              <a:r>
                <a:rPr lang="ru-RU" sz="1400" dirty="0" err="1"/>
                <a:t>LOGic</a:t>
              </a:r>
              <a:r>
                <a:rPr lang="ru-RU" sz="1400" dirty="0"/>
                <a:t>) для создания систем ИИ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明黑" panose="020B0300000000000000" pitchFamily="34" charset="-122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717429" y="4578629"/>
              <a:ext cx="742496" cy="1641561"/>
              <a:chOff x="717429" y="4578629"/>
              <a:chExt cx="742496" cy="1641561"/>
            </a:xfrm>
          </p:grpSpPr>
          <p:grpSp>
            <p:nvGrpSpPr>
              <p:cNvPr id="34" name="组合 33"/>
              <p:cNvGrpSpPr/>
              <p:nvPr/>
            </p:nvGrpSpPr>
            <p:grpSpPr>
              <a:xfrm>
                <a:off x="717429" y="4578629"/>
                <a:ext cx="742496" cy="307777"/>
                <a:chOff x="3600137" y="3471248"/>
                <a:chExt cx="742496" cy="307777"/>
              </a:xfrm>
            </p:grpSpPr>
            <p:sp>
              <p:nvSpPr>
                <p:cNvPr id="35" name="矩形 34"/>
                <p:cNvSpPr/>
                <p:nvPr/>
              </p:nvSpPr>
              <p:spPr>
                <a:xfrm>
                  <a:off x="3600137" y="3487251"/>
                  <a:ext cx="742496" cy="275771"/>
                </a:xfrm>
                <a:prstGeom prst="rect">
                  <a:avLst/>
                </a:prstGeom>
                <a:solidFill>
                  <a:srgbClr val="089CE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36" name="文本框 35"/>
                <p:cNvSpPr txBox="1"/>
                <p:nvPr/>
              </p:nvSpPr>
              <p:spPr>
                <a:xfrm>
                  <a:off x="3677075" y="3471248"/>
                  <a:ext cx="58862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ru-RU" altLang="zh-CN" sz="1400" b="1" dirty="0">
                      <a:solidFill>
                        <a:schemeClr val="bg1"/>
                      </a:solidFill>
                      <a:latin typeface="+mj-lt"/>
                      <a:ea typeface="明黑" panose="020B0300000000000000" pitchFamily="34" charset="-122"/>
                    </a:rPr>
                    <a:t>1972</a:t>
                  </a:r>
                  <a:endParaRPr lang="zh-CN" altLang="en-US" sz="1400" b="1" dirty="0">
                    <a:solidFill>
                      <a:schemeClr val="bg1"/>
                    </a:solidFill>
                    <a:latin typeface="+mj-lt"/>
                    <a:ea typeface="明黑" panose="020B0300000000000000" pitchFamily="34" charset="-122"/>
                  </a:endParaRPr>
                </a:p>
              </p:txBody>
            </p:sp>
          </p:grpSp>
          <p:cxnSp>
            <p:nvCxnSpPr>
              <p:cNvPr id="39" name="直接连接符 38"/>
              <p:cNvCxnSpPr>
                <a:cxnSpLocks/>
              </p:cNvCxnSpPr>
              <p:nvPr/>
            </p:nvCxnSpPr>
            <p:spPr>
              <a:xfrm>
                <a:off x="729109" y="4612195"/>
                <a:ext cx="15702" cy="1607995"/>
              </a:xfrm>
              <a:prstGeom prst="line">
                <a:avLst/>
              </a:prstGeom>
              <a:ln w="25400" cap="rnd">
                <a:solidFill>
                  <a:srgbClr val="089CE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B42C3CF-ACA9-8345-C227-4144849486AD}"/>
              </a:ext>
            </a:extLst>
          </p:cNvPr>
          <p:cNvGrpSpPr/>
          <p:nvPr/>
        </p:nvGrpSpPr>
        <p:grpSpPr>
          <a:xfrm>
            <a:off x="3067485" y="3897839"/>
            <a:ext cx="2250980" cy="1773116"/>
            <a:chOff x="3406586" y="4005369"/>
            <a:chExt cx="2250980" cy="1773116"/>
          </a:xfrm>
        </p:grpSpPr>
        <p:sp>
          <p:nvSpPr>
            <p:cNvPr id="50" name="文本框 49"/>
            <p:cNvSpPr txBox="1"/>
            <p:nvPr/>
          </p:nvSpPr>
          <p:spPr>
            <a:xfrm>
              <a:off x="3433969" y="4393490"/>
              <a:ext cx="222359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Появление первой версии языка </a:t>
              </a:r>
              <a:r>
                <a:rPr lang="ru-RU" altLang="zh-CN" sz="1400" dirty="0">
                  <a:solidFill>
                    <a:srgbClr val="004A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明黑" panose="020B0300000000000000" pitchFamily="34" charset="-122"/>
                </a:rPr>
                <a:t>Си</a:t>
              </a: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 (Деннис </a:t>
              </a:r>
              <a:r>
                <a:rPr lang="ru-RU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Ритчи</a:t>
              </a: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), черты языка высокого уровня и машинно-ориентированного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明黑" panose="020B0300000000000000" pitchFamily="34" charset="-122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3406586" y="4005369"/>
              <a:ext cx="742496" cy="1702863"/>
              <a:chOff x="3406586" y="4005369"/>
              <a:chExt cx="742496" cy="1702863"/>
            </a:xfrm>
          </p:grpSpPr>
          <p:grpSp>
            <p:nvGrpSpPr>
              <p:cNvPr id="49" name="组合 48"/>
              <p:cNvGrpSpPr/>
              <p:nvPr/>
            </p:nvGrpSpPr>
            <p:grpSpPr>
              <a:xfrm>
                <a:off x="3406586" y="4005369"/>
                <a:ext cx="742496" cy="307777"/>
                <a:chOff x="3600137" y="3471248"/>
                <a:chExt cx="742496" cy="307777"/>
              </a:xfrm>
            </p:grpSpPr>
            <p:sp>
              <p:nvSpPr>
                <p:cNvPr id="52" name="矩形 51"/>
                <p:cNvSpPr/>
                <p:nvPr/>
              </p:nvSpPr>
              <p:spPr>
                <a:xfrm>
                  <a:off x="3600137" y="3487251"/>
                  <a:ext cx="742496" cy="275771"/>
                </a:xfrm>
                <a:prstGeom prst="rect">
                  <a:avLst/>
                </a:prstGeom>
                <a:solidFill>
                  <a:srgbClr val="089CE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53" name="文本框 52"/>
                <p:cNvSpPr txBox="1"/>
                <p:nvPr/>
              </p:nvSpPr>
              <p:spPr>
                <a:xfrm>
                  <a:off x="3677075" y="3471248"/>
                  <a:ext cx="58862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ru-RU" altLang="zh-CN" sz="1400" b="1" dirty="0">
                      <a:solidFill>
                        <a:schemeClr val="bg1"/>
                      </a:solidFill>
                      <a:latin typeface="+mj-lt"/>
                      <a:ea typeface="明黑" panose="020B0300000000000000" pitchFamily="34" charset="-122"/>
                    </a:rPr>
                    <a:t>1972</a:t>
                  </a:r>
                  <a:endParaRPr lang="zh-CN" altLang="en-US" sz="1400" b="1" dirty="0">
                    <a:solidFill>
                      <a:schemeClr val="bg1"/>
                    </a:solidFill>
                    <a:latin typeface="+mj-lt"/>
                    <a:ea typeface="明黑" panose="020B0300000000000000" pitchFamily="34" charset="-122"/>
                  </a:endParaRPr>
                </a:p>
              </p:txBody>
            </p:sp>
          </p:grpSp>
          <p:cxnSp>
            <p:nvCxnSpPr>
              <p:cNvPr id="51" name="直接连接符 50"/>
              <p:cNvCxnSpPr>
                <a:cxnSpLocks/>
              </p:cNvCxnSpPr>
              <p:nvPr/>
            </p:nvCxnSpPr>
            <p:spPr>
              <a:xfrm>
                <a:off x="3418266" y="4038935"/>
                <a:ext cx="15703" cy="1669297"/>
              </a:xfrm>
              <a:prstGeom prst="line">
                <a:avLst/>
              </a:prstGeom>
              <a:ln w="25400" cap="rnd">
                <a:solidFill>
                  <a:srgbClr val="089CE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847DF641-5E97-0929-CCF0-3D3B9F4E3308}"/>
              </a:ext>
            </a:extLst>
          </p:cNvPr>
          <p:cNvGrpSpPr/>
          <p:nvPr/>
        </p:nvGrpSpPr>
        <p:grpSpPr>
          <a:xfrm>
            <a:off x="5201655" y="2051398"/>
            <a:ext cx="1796145" cy="1719324"/>
            <a:chOff x="6095743" y="3291642"/>
            <a:chExt cx="1669754" cy="1719324"/>
          </a:xfrm>
        </p:grpSpPr>
        <p:sp>
          <p:nvSpPr>
            <p:cNvPr id="57" name="文本框 56"/>
            <p:cNvSpPr txBox="1"/>
            <p:nvPr/>
          </p:nvSpPr>
          <p:spPr>
            <a:xfrm>
              <a:off x="6123126" y="3625971"/>
              <a:ext cx="164237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Создан язык </a:t>
              </a:r>
              <a:r>
                <a:rPr lang="ru-RU" altLang="zh-CN" sz="1400" dirty="0">
                  <a:solidFill>
                    <a:srgbClr val="004A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明黑" panose="020B0300000000000000" pitchFamily="34" charset="-122"/>
                </a:rPr>
                <a:t>Ада</a:t>
              </a: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 с возможностью параллельной обработки и управления процессами в РВ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明黑" panose="020B0300000000000000" pitchFamily="34" charset="-122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6095743" y="3291642"/>
              <a:ext cx="742496" cy="1659919"/>
              <a:chOff x="6095743" y="3291642"/>
              <a:chExt cx="742496" cy="1659919"/>
            </a:xfrm>
          </p:grpSpPr>
          <p:grpSp>
            <p:nvGrpSpPr>
              <p:cNvPr id="56" name="组合 55"/>
              <p:cNvGrpSpPr/>
              <p:nvPr/>
            </p:nvGrpSpPr>
            <p:grpSpPr>
              <a:xfrm>
                <a:off x="6095743" y="3291642"/>
                <a:ext cx="742496" cy="307777"/>
                <a:chOff x="3600137" y="3471248"/>
                <a:chExt cx="742496" cy="307777"/>
              </a:xfrm>
            </p:grpSpPr>
            <p:sp>
              <p:nvSpPr>
                <p:cNvPr id="59" name="矩形 58"/>
                <p:cNvSpPr/>
                <p:nvPr/>
              </p:nvSpPr>
              <p:spPr>
                <a:xfrm>
                  <a:off x="3600137" y="3487251"/>
                  <a:ext cx="742496" cy="275771"/>
                </a:xfrm>
                <a:prstGeom prst="rect">
                  <a:avLst/>
                </a:prstGeom>
                <a:solidFill>
                  <a:srgbClr val="089CE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60" name="文本框 59"/>
                <p:cNvSpPr txBox="1"/>
                <p:nvPr/>
              </p:nvSpPr>
              <p:spPr>
                <a:xfrm>
                  <a:off x="3677075" y="3471248"/>
                  <a:ext cx="58862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ru-RU" altLang="zh-CN" sz="1400" b="1" dirty="0">
                      <a:solidFill>
                        <a:schemeClr val="bg1"/>
                      </a:solidFill>
                      <a:latin typeface="+mj-lt"/>
                      <a:ea typeface="明黑" panose="020B0300000000000000" pitchFamily="34" charset="-122"/>
                    </a:rPr>
                    <a:t>1979</a:t>
                  </a:r>
                  <a:endParaRPr lang="zh-CN" altLang="en-US" sz="1400" b="1" dirty="0">
                    <a:solidFill>
                      <a:schemeClr val="bg1"/>
                    </a:solidFill>
                    <a:latin typeface="+mj-lt"/>
                    <a:ea typeface="明黑" panose="020B0300000000000000" pitchFamily="34" charset="-122"/>
                  </a:endParaRPr>
                </a:p>
              </p:txBody>
            </p:sp>
          </p:grpSp>
          <p:cxnSp>
            <p:nvCxnSpPr>
              <p:cNvPr id="58" name="直接连接符 57"/>
              <p:cNvCxnSpPr>
                <a:cxnSpLocks/>
              </p:cNvCxnSpPr>
              <p:nvPr/>
            </p:nvCxnSpPr>
            <p:spPr>
              <a:xfrm>
                <a:off x="6107423" y="3325208"/>
                <a:ext cx="0" cy="1626353"/>
              </a:xfrm>
              <a:prstGeom prst="line">
                <a:avLst/>
              </a:prstGeom>
              <a:ln w="25400" cap="rnd">
                <a:solidFill>
                  <a:srgbClr val="089CE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7" name="文本框 76"/>
          <p:cNvSpPr txBox="1"/>
          <p:nvPr/>
        </p:nvSpPr>
        <p:spPr>
          <a:xfrm>
            <a:off x="11739448" y="187311"/>
            <a:ext cx="430887" cy="101566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>
            <a:defPPr>
              <a:defRPr lang="zh-CN"/>
            </a:defPPr>
            <a:lvl1pPr>
              <a:defRPr sz="1600">
                <a:solidFill>
                  <a:srgbClr val="0863B5">
                    <a:alpha val="22000"/>
                  </a:srgbClr>
                </a:solidFill>
                <a:latin typeface="方正正大黑简体" panose="02000000000000000000" pitchFamily="2" charset="-122"/>
                <a:ea typeface="方正正大黑简体" panose="02000000000000000000" pitchFamily="2" charset="-122"/>
              </a:defRPr>
            </a:lvl1pPr>
          </a:lstStyle>
          <a:p>
            <a:r>
              <a:rPr lang="en-US" altLang="zh-CN" dirty="0">
                <a:solidFill>
                  <a:schemeClr val="bg1">
                    <a:alpha val="16000"/>
                  </a:schemeClr>
                </a:solidFill>
                <a:latin typeface="+mj-lt"/>
                <a:ea typeface="方正正中黑简体" panose="02000000000000000000" pitchFamily="2" charset="-122"/>
              </a:rPr>
              <a:t>CONCISE</a:t>
            </a:r>
            <a:endParaRPr lang="zh-CN" altLang="en-US" dirty="0">
              <a:solidFill>
                <a:schemeClr val="bg1">
                  <a:alpha val="16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1067330" y="813294"/>
            <a:ext cx="430887" cy="138275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1600" dirty="0">
                <a:solidFill>
                  <a:schemeClr val="bg1">
                    <a:alpha val="16000"/>
                  </a:schemeClr>
                </a:solidFill>
                <a:latin typeface="+mj-lt"/>
                <a:ea typeface="方正正中黑简体" panose="02000000000000000000" pitchFamily="2" charset="-122"/>
              </a:rPr>
              <a:t>INNOVATION</a:t>
            </a:r>
            <a:endParaRPr lang="zh-CN" altLang="en-US" sz="1600" dirty="0">
              <a:solidFill>
                <a:schemeClr val="bg1">
                  <a:alpha val="16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11403389" y="509111"/>
            <a:ext cx="430887" cy="115833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1600" dirty="0">
                <a:solidFill>
                  <a:schemeClr val="bg1">
                    <a:alpha val="16000"/>
                  </a:schemeClr>
                </a:solidFill>
                <a:latin typeface="+mj-lt"/>
                <a:ea typeface="方正正中黑简体" panose="02000000000000000000" pitchFamily="2" charset="-122"/>
              </a:rPr>
              <a:t>HIGH TECH</a:t>
            </a:r>
            <a:endParaRPr lang="zh-CN" altLang="en-US" sz="1600" dirty="0">
              <a:solidFill>
                <a:schemeClr val="bg1">
                  <a:alpha val="16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sp>
        <p:nvSpPr>
          <p:cNvPr id="48" name="文本框 16"/>
          <p:cNvSpPr txBox="1"/>
          <p:nvPr/>
        </p:nvSpPr>
        <p:spPr>
          <a:xfrm>
            <a:off x="827152" y="642254"/>
            <a:ext cx="34783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ru-RU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正中黑简体" panose="02000000000000000000" pitchFamily="2" charset="-122"/>
              </a:rPr>
              <a:t>Бурное развитие ЯП</a:t>
            </a:r>
            <a:endParaRPr lang="zh-CN" altLang="en-US" sz="25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正中黑简体" panose="02000000000000000000" pitchFamily="2" charset="-122"/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C0138EA2-065F-1A3C-6923-CFA8E023155B}"/>
              </a:ext>
            </a:extLst>
          </p:cNvPr>
          <p:cNvGrpSpPr/>
          <p:nvPr/>
        </p:nvGrpSpPr>
        <p:grpSpPr>
          <a:xfrm>
            <a:off x="5489019" y="3918393"/>
            <a:ext cx="1829596" cy="1726048"/>
            <a:chOff x="6095743" y="3291642"/>
            <a:chExt cx="1829596" cy="1726048"/>
          </a:xfrm>
        </p:grpSpPr>
        <p:sp>
          <p:nvSpPr>
            <p:cNvPr id="28" name="文本框 56">
              <a:extLst>
                <a:ext uri="{FF2B5EF4-FFF2-40B4-BE49-F238E27FC236}">
                  <a16:creationId xmlns:a16="http://schemas.microsoft.com/office/drawing/2014/main" id="{126EF101-E6A8-CCF2-4DF0-D4BC1F84CEAD}"/>
                </a:ext>
              </a:extLst>
            </p:cNvPr>
            <p:cNvSpPr txBox="1"/>
            <p:nvPr/>
          </p:nvSpPr>
          <p:spPr>
            <a:xfrm>
              <a:off x="6123126" y="3632695"/>
              <a:ext cx="180221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Бьёрн</a:t>
              </a: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 Страуструп дополнил язык Си возможностями ООП – рождение </a:t>
              </a:r>
              <a:r>
                <a:rPr lang="en-US" altLang="zh-CN" sz="1400" dirty="0">
                  <a:solidFill>
                    <a:srgbClr val="004A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明黑" panose="020B0300000000000000" pitchFamily="34" charset="-122"/>
                </a:rPr>
                <a:t>C++</a:t>
              </a:r>
              <a:endParaRPr lang="zh-CN" altLang="en-US" sz="1400" dirty="0">
                <a:solidFill>
                  <a:srgbClr val="004A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明黑" panose="020B0300000000000000" pitchFamily="34" charset="-122"/>
              </a:endParaRPr>
            </a:p>
          </p:txBody>
        </p:sp>
        <p:grpSp>
          <p:nvGrpSpPr>
            <p:cNvPr id="29" name="组合 17">
              <a:extLst>
                <a:ext uri="{FF2B5EF4-FFF2-40B4-BE49-F238E27FC236}">
                  <a16:creationId xmlns:a16="http://schemas.microsoft.com/office/drawing/2014/main" id="{5F512933-BE6F-5075-845F-F3A1AFE6BF28}"/>
                </a:ext>
              </a:extLst>
            </p:cNvPr>
            <p:cNvGrpSpPr/>
            <p:nvPr/>
          </p:nvGrpSpPr>
          <p:grpSpPr>
            <a:xfrm>
              <a:off x="6095743" y="3291642"/>
              <a:ext cx="742496" cy="1635244"/>
              <a:chOff x="6095743" y="3291642"/>
              <a:chExt cx="742496" cy="1635244"/>
            </a:xfrm>
          </p:grpSpPr>
          <p:grpSp>
            <p:nvGrpSpPr>
              <p:cNvPr id="30" name="组合 55">
                <a:extLst>
                  <a:ext uri="{FF2B5EF4-FFF2-40B4-BE49-F238E27FC236}">
                    <a16:creationId xmlns:a16="http://schemas.microsoft.com/office/drawing/2014/main" id="{4084EFD3-5129-6BA0-406E-91482F672F69}"/>
                  </a:ext>
                </a:extLst>
              </p:cNvPr>
              <p:cNvGrpSpPr/>
              <p:nvPr/>
            </p:nvGrpSpPr>
            <p:grpSpPr>
              <a:xfrm>
                <a:off x="6095743" y="3291642"/>
                <a:ext cx="742496" cy="307777"/>
                <a:chOff x="3600137" y="3471248"/>
                <a:chExt cx="742496" cy="307777"/>
              </a:xfrm>
            </p:grpSpPr>
            <p:sp>
              <p:nvSpPr>
                <p:cNvPr id="38" name="矩形 58">
                  <a:extLst>
                    <a:ext uri="{FF2B5EF4-FFF2-40B4-BE49-F238E27FC236}">
                      <a16:creationId xmlns:a16="http://schemas.microsoft.com/office/drawing/2014/main" id="{02CD1372-D744-ACD0-3FBE-4C348F1A53CC}"/>
                    </a:ext>
                  </a:extLst>
                </p:cNvPr>
                <p:cNvSpPr/>
                <p:nvPr/>
              </p:nvSpPr>
              <p:spPr>
                <a:xfrm>
                  <a:off x="3600137" y="3487251"/>
                  <a:ext cx="742496" cy="275771"/>
                </a:xfrm>
                <a:prstGeom prst="rect">
                  <a:avLst/>
                </a:prstGeom>
                <a:solidFill>
                  <a:srgbClr val="089CE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40" name="文本框 59">
                  <a:extLst>
                    <a:ext uri="{FF2B5EF4-FFF2-40B4-BE49-F238E27FC236}">
                      <a16:creationId xmlns:a16="http://schemas.microsoft.com/office/drawing/2014/main" id="{5CA980CA-803C-0449-6411-C74F2F19B084}"/>
                    </a:ext>
                  </a:extLst>
                </p:cNvPr>
                <p:cNvSpPr txBox="1"/>
                <p:nvPr/>
              </p:nvSpPr>
              <p:spPr>
                <a:xfrm>
                  <a:off x="3677075" y="3471248"/>
                  <a:ext cx="58862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ru-RU" altLang="zh-CN" sz="1400" b="1" dirty="0">
                      <a:solidFill>
                        <a:schemeClr val="bg1"/>
                      </a:solidFill>
                      <a:latin typeface="+mj-lt"/>
                      <a:ea typeface="明黑" panose="020B0300000000000000" pitchFamily="34" charset="-122"/>
                    </a:rPr>
                    <a:t>1983</a:t>
                  </a:r>
                  <a:endParaRPr lang="zh-CN" altLang="en-US" sz="1400" b="1" dirty="0">
                    <a:solidFill>
                      <a:schemeClr val="bg1"/>
                    </a:solidFill>
                    <a:latin typeface="+mj-lt"/>
                    <a:ea typeface="明黑" panose="020B0300000000000000" pitchFamily="34" charset="-122"/>
                  </a:endParaRPr>
                </a:p>
              </p:txBody>
            </p:sp>
          </p:grpSp>
          <p:cxnSp>
            <p:nvCxnSpPr>
              <p:cNvPr id="32" name="直接连接符 57">
                <a:extLst>
                  <a:ext uri="{FF2B5EF4-FFF2-40B4-BE49-F238E27FC236}">
                    <a16:creationId xmlns:a16="http://schemas.microsoft.com/office/drawing/2014/main" id="{8B2A2075-F08B-FEAB-953A-E9B218D226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95743" y="3325208"/>
                <a:ext cx="11680" cy="1601678"/>
              </a:xfrm>
              <a:prstGeom prst="line">
                <a:avLst/>
              </a:prstGeom>
              <a:ln w="25400" cap="rnd">
                <a:solidFill>
                  <a:srgbClr val="089CE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259573F0-DC10-BD95-D962-5944107D84C8}"/>
              </a:ext>
            </a:extLst>
          </p:cNvPr>
          <p:cNvGrpSpPr/>
          <p:nvPr/>
        </p:nvGrpSpPr>
        <p:grpSpPr>
          <a:xfrm>
            <a:off x="831959" y="3923270"/>
            <a:ext cx="2071712" cy="1719324"/>
            <a:chOff x="6095743" y="3291642"/>
            <a:chExt cx="2071712" cy="1719324"/>
          </a:xfrm>
        </p:grpSpPr>
        <p:sp>
          <p:nvSpPr>
            <p:cNvPr id="106" name="文本框 56">
              <a:extLst>
                <a:ext uri="{FF2B5EF4-FFF2-40B4-BE49-F238E27FC236}">
                  <a16:creationId xmlns:a16="http://schemas.microsoft.com/office/drawing/2014/main" id="{4AE8487E-C06E-1AC0-95E2-B8ECA68C3397}"/>
                </a:ext>
              </a:extLst>
            </p:cNvPr>
            <p:cNvSpPr txBox="1"/>
            <p:nvPr/>
          </p:nvSpPr>
          <p:spPr>
            <a:xfrm>
              <a:off x="6129850" y="3625971"/>
              <a:ext cx="203760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Никлаус Вирт создал язык процедурного программирования - </a:t>
              </a:r>
              <a:r>
                <a:rPr lang="ru-RU" altLang="zh-CN" sz="1400" dirty="0">
                  <a:solidFill>
                    <a:srgbClr val="004A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明黑" panose="020B0300000000000000" pitchFamily="34" charset="-122"/>
                </a:rPr>
                <a:t>Паскаль</a:t>
              </a: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 со строгой типизацией </a:t>
              </a:r>
              <a:endParaRPr lang="zh-CN" altLang="en-US" sz="1400" dirty="0">
                <a:solidFill>
                  <a:srgbClr val="004A7B"/>
                </a:solidFill>
                <a:latin typeface="+mj-lt"/>
                <a:ea typeface="明黑" panose="020B0300000000000000" pitchFamily="34" charset="-122"/>
              </a:endParaRPr>
            </a:p>
          </p:txBody>
        </p:sp>
        <p:grpSp>
          <p:nvGrpSpPr>
            <p:cNvPr id="107" name="组合 17">
              <a:extLst>
                <a:ext uri="{FF2B5EF4-FFF2-40B4-BE49-F238E27FC236}">
                  <a16:creationId xmlns:a16="http://schemas.microsoft.com/office/drawing/2014/main" id="{DAD17462-8942-3236-DA70-59EF23C9F000}"/>
                </a:ext>
              </a:extLst>
            </p:cNvPr>
            <p:cNvGrpSpPr/>
            <p:nvPr/>
          </p:nvGrpSpPr>
          <p:grpSpPr>
            <a:xfrm>
              <a:off x="6095743" y="3291642"/>
              <a:ext cx="742496" cy="1635244"/>
              <a:chOff x="6095743" y="3291642"/>
              <a:chExt cx="742496" cy="1635244"/>
            </a:xfrm>
          </p:grpSpPr>
          <p:grpSp>
            <p:nvGrpSpPr>
              <p:cNvPr id="108" name="组合 55">
                <a:extLst>
                  <a:ext uri="{FF2B5EF4-FFF2-40B4-BE49-F238E27FC236}">
                    <a16:creationId xmlns:a16="http://schemas.microsoft.com/office/drawing/2014/main" id="{0914B4D0-BFEB-10FD-F666-FD5B8B247C7B}"/>
                  </a:ext>
                </a:extLst>
              </p:cNvPr>
              <p:cNvGrpSpPr/>
              <p:nvPr/>
            </p:nvGrpSpPr>
            <p:grpSpPr>
              <a:xfrm>
                <a:off x="6095743" y="3291642"/>
                <a:ext cx="742496" cy="307777"/>
                <a:chOff x="3600137" y="3471248"/>
                <a:chExt cx="742496" cy="307777"/>
              </a:xfrm>
            </p:grpSpPr>
            <p:sp>
              <p:nvSpPr>
                <p:cNvPr id="110" name="矩形 58">
                  <a:extLst>
                    <a:ext uri="{FF2B5EF4-FFF2-40B4-BE49-F238E27FC236}">
                      <a16:creationId xmlns:a16="http://schemas.microsoft.com/office/drawing/2014/main" id="{4CBF12F1-F161-301E-7A12-13DEC8C492A0}"/>
                    </a:ext>
                  </a:extLst>
                </p:cNvPr>
                <p:cNvSpPr/>
                <p:nvPr/>
              </p:nvSpPr>
              <p:spPr>
                <a:xfrm>
                  <a:off x="3600137" y="3487251"/>
                  <a:ext cx="742496" cy="275771"/>
                </a:xfrm>
                <a:prstGeom prst="rect">
                  <a:avLst/>
                </a:prstGeom>
                <a:solidFill>
                  <a:srgbClr val="089CE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111" name="文本框 59">
                  <a:extLst>
                    <a:ext uri="{FF2B5EF4-FFF2-40B4-BE49-F238E27FC236}">
                      <a16:creationId xmlns:a16="http://schemas.microsoft.com/office/drawing/2014/main" id="{A9D98A8E-3F21-3E70-E6A9-B34B55AF9D63}"/>
                    </a:ext>
                  </a:extLst>
                </p:cNvPr>
                <p:cNvSpPr txBox="1"/>
                <p:nvPr/>
              </p:nvSpPr>
              <p:spPr>
                <a:xfrm>
                  <a:off x="3677075" y="3471248"/>
                  <a:ext cx="58862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ru-RU" altLang="zh-CN" sz="1400" b="1" dirty="0">
                      <a:solidFill>
                        <a:schemeClr val="bg1"/>
                      </a:solidFill>
                      <a:latin typeface="+mj-lt"/>
                      <a:ea typeface="明黑" panose="020B0300000000000000" pitchFamily="34" charset="-122"/>
                    </a:rPr>
                    <a:t>1970</a:t>
                  </a:r>
                  <a:endParaRPr lang="zh-CN" altLang="en-US" sz="1400" b="1" dirty="0">
                    <a:solidFill>
                      <a:schemeClr val="bg1"/>
                    </a:solidFill>
                    <a:latin typeface="+mj-lt"/>
                    <a:ea typeface="明黑" panose="020B0300000000000000" pitchFamily="34" charset="-122"/>
                  </a:endParaRPr>
                </a:p>
              </p:txBody>
            </p:sp>
          </p:grpSp>
          <p:cxnSp>
            <p:nvCxnSpPr>
              <p:cNvPr id="109" name="直接连接符 57">
                <a:extLst>
                  <a:ext uri="{FF2B5EF4-FFF2-40B4-BE49-F238E27FC236}">
                    <a16:creationId xmlns:a16="http://schemas.microsoft.com/office/drawing/2014/main" id="{D5E589B2-7D83-D0D0-8B37-1BB0BF1FF7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95743" y="3325208"/>
                <a:ext cx="11680" cy="1601678"/>
              </a:xfrm>
              <a:prstGeom prst="line">
                <a:avLst/>
              </a:prstGeom>
              <a:ln w="25400" cap="rnd">
                <a:solidFill>
                  <a:srgbClr val="089CE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7D196302-FF03-9062-5158-B933425320FC}"/>
              </a:ext>
            </a:extLst>
          </p:cNvPr>
          <p:cNvGrpSpPr/>
          <p:nvPr/>
        </p:nvGrpSpPr>
        <p:grpSpPr>
          <a:xfrm>
            <a:off x="678355" y="1991382"/>
            <a:ext cx="1914184" cy="1712600"/>
            <a:chOff x="6095743" y="3291642"/>
            <a:chExt cx="1914184" cy="1712600"/>
          </a:xfrm>
        </p:grpSpPr>
        <p:sp>
          <p:nvSpPr>
            <p:cNvPr id="113" name="文本框 56">
              <a:extLst>
                <a:ext uri="{FF2B5EF4-FFF2-40B4-BE49-F238E27FC236}">
                  <a16:creationId xmlns:a16="http://schemas.microsoft.com/office/drawing/2014/main" id="{F8218FF3-7327-89DC-1183-6ADDFA02B460}"/>
                </a:ext>
              </a:extLst>
            </p:cNvPr>
            <p:cNvSpPr txBox="1"/>
            <p:nvPr/>
          </p:nvSpPr>
          <p:spPr>
            <a:xfrm>
              <a:off x="6123127" y="3619247"/>
              <a:ext cx="18868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Профессор 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MIT</a:t>
              </a: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 Сеймур Пейперт разработал язык </a:t>
              </a:r>
              <a:r>
                <a:rPr lang="ru-RU" altLang="zh-CN" sz="1400" dirty="0">
                  <a:solidFill>
                    <a:srgbClr val="004A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明黑" panose="020B0300000000000000" pitchFamily="34" charset="-122"/>
                </a:rPr>
                <a:t>ЛОГО </a:t>
              </a:r>
              <a:r>
                <a:rPr lang="ru-RU" altLang="zh-CN" sz="1300" dirty="0">
                  <a:latin typeface="+mj-lt"/>
                  <a:ea typeface="明黑" panose="020B0300000000000000" pitchFamily="34" charset="-122"/>
                </a:rPr>
                <a:t>(</a:t>
              </a:r>
              <a:r>
                <a:rPr lang="en-US" altLang="zh-CN" sz="1300" dirty="0">
                  <a:latin typeface="+mj-lt"/>
                  <a:ea typeface="明黑" panose="020B0300000000000000" pitchFamily="34" charset="-122"/>
                </a:rPr>
                <a:t>logos</a:t>
              </a:r>
              <a:r>
                <a:rPr lang="ru-RU" altLang="zh-CN" sz="1300" dirty="0">
                  <a:latin typeface="+mj-lt"/>
                  <a:ea typeface="明黑" panose="020B0300000000000000" pitchFamily="34" charset="-122"/>
                </a:rPr>
                <a:t>, слово)</a:t>
              </a: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 для обучения школьников </a:t>
              </a:r>
              <a:endParaRPr lang="zh-CN" altLang="en-US" sz="1400" dirty="0">
                <a:solidFill>
                  <a:srgbClr val="004A7B"/>
                </a:solidFill>
                <a:latin typeface="+mj-lt"/>
                <a:ea typeface="明黑" panose="020B0300000000000000" pitchFamily="34" charset="-122"/>
              </a:endParaRPr>
            </a:p>
          </p:txBody>
        </p:sp>
        <p:grpSp>
          <p:nvGrpSpPr>
            <p:cNvPr id="114" name="组合 17">
              <a:extLst>
                <a:ext uri="{FF2B5EF4-FFF2-40B4-BE49-F238E27FC236}">
                  <a16:creationId xmlns:a16="http://schemas.microsoft.com/office/drawing/2014/main" id="{BD520E46-EF52-BC64-F41B-768608463616}"/>
                </a:ext>
              </a:extLst>
            </p:cNvPr>
            <p:cNvGrpSpPr/>
            <p:nvPr/>
          </p:nvGrpSpPr>
          <p:grpSpPr>
            <a:xfrm>
              <a:off x="6095743" y="3291642"/>
              <a:ext cx="742496" cy="1659919"/>
              <a:chOff x="6095743" y="3291642"/>
              <a:chExt cx="742496" cy="1659919"/>
            </a:xfrm>
          </p:grpSpPr>
          <p:grpSp>
            <p:nvGrpSpPr>
              <p:cNvPr id="115" name="组合 55">
                <a:extLst>
                  <a:ext uri="{FF2B5EF4-FFF2-40B4-BE49-F238E27FC236}">
                    <a16:creationId xmlns:a16="http://schemas.microsoft.com/office/drawing/2014/main" id="{8B60C8AD-02A6-8482-86C7-67F84FEBCA78}"/>
                  </a:ext>
                </a:extLst>
              </p:cNvPr>
              <p:cNvGrpSpPr/>
              <p:nvPr/>
            </p:nvGrpSpPr>
            <p:grpSpPr>
              <a:xfrm>
                <a:off x="6095743" y="3291642"/>
                <a:ext cx="742496" cy="307777"/>
                <a:chOff x="3600137" y="3471248"/>
                <a:chExt cx="742496" cy="307777"/>
              </a:xfrm>
            </p:grpSpPr>
            <p:sp>
              <p:nvSpPr>
                <p:cNvPr id="117" name="矩形 58">
                  <a:extLst>
                    <a:ext uri="{FF2B5EF4-FFF2-40B4-BE49-F238E27FC236}">
                      <a16:creationId xmlns:a16="http://schemas.microsoft.com/office/drawing/2014/main" id="{418A57C8-E3C4-C91C-B068-675A149E2D31}"/>
                    </a:ext>
                  </a:extLst>
                </p:cNvPr>
                <p:cNvSpPr/>
                <p:nvPr/>
              </p:nvSpPr>
              <p:spPr>
                <a:xfrm>
                  <a:off x="3600137" y="3487251"/>
                  <a:ext cx="742496" cy="275771"/>
                </a:xfrm>
                <a:prstGeom prst="rect">
                  <a:avLst/>
                </a:prstGeom>
                <a:solidFill>
                  <a:srgbClr val="089CE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118" name="文本框 59">
                  <a:extLst>
                    <a:ext uri="{FF2B5EF4-FFF2-40B4-BE49-F238E27FC236}">
                      <a16:creationId xmlns:a16="http://schemas.microsoft.com/office/drawing/2014/main" id="{B4884729-18FE-EDA7-EA28-613B106B4B2F}"/>
                    </a:ext>
                  </a:extLst>
                </p:cNvPr>
                <p:cNvSpPr txBox="1"/>
                <p:nvPr/>
              </p:nvSpPr>
              <p:spPr>
                <a:xfrm>
                  <a:off x="3677075" y="3471248"/>
                  <a:ext cx="58862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ru-RU" altLang="zh-CN" sz="1400" b="1" dirty="0">
                      <a:solidFill>
                        <a:schemeClr val="bg1"/>
                      </a:solidFill>
                      <a:latin typeface="+mj-lt"/>
                      <a:ea typeface="明黑" panose="020B0300000000000000" pitchFamily="34" charset="-122"/>
                    </a:rPr>
                    <a:t>1967</a:t>
                  </a:r>
                  <a:endParaRPr lang="zh-CN" altLang="en-US" sz="1400" b="1" dirty="0">
                    <a:solidFill>
                      <a:schemeClr val="bg1"/>
                    </a:solidFill>
                    <a:latin typeface="+mj-lt"/>
                    <a:ea typeface="明黑" panose="020B0300000000000000" pitchFamily="34" charset="-122"/>
                  </a:endParaRPr>
                </a:p>
              </p:txBody>
            </p:sp>
          </p:grpSp>
          <p:cxnSp>
            <p:nvCxnSpPr>
              <p:cNvPr id="116" name="直接连接符 57">
                <a:extLst>
                  <a:ext uri="{FF2B5EF4-FFF2-40B4-BE49-F238E27FC236}">
                    <a16:creationId xmlns:a16="http://schemas.microsoft.com/office/drawing/2014/main" id="{074853E1-514F-A8F0-D3E1-9675E26A39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07423" y="3325208"/>
                <a:ext cx="0" cy="1626353"/>
              </a:xfrm>
              <a:prstGeom prst="line">
                <a:avLst/>
              </a:prstGeom>
              <a:ln w="25400" cap="rnd">
                <a:solidFill>
                  <a:srgbClr val="089CE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FD15461B-757F-BDB0-2D38-6DAEE7834289}"/>
              </a:ext>
            </a:extLst>
          </p:cNvPr>
          <p:cNvGrpSpPr/>
          <p:nvPr/>
        </p:nvGrpSpPr>
        <p:grpSpPr>
          <a:xfrm>
            <a:off x="7214156" y="2048226"/>
            <a:ext cx="1875780" cy="1719324"/>
            <a:chOff x="6095743" y="3291642"/>
            <a:chExt cx="1743785" cy="1719324"/>
          </a:xfrm>
        </p:grpSpPr>
        <p:sp>
          <p:nvSpPr>
            <p:cNvPr id="120" name="文本框 56">
              <a:extLst>
                <a:ext uri="{FF2B5EF4-FFF2-40B4-BE49-F238E27FC236}">
                  <a16:creationId xmlns:a16="http://schemas.microsoft.com/office/drawing/2014/main" id="{77AD3366-567E-7673-D5B5-03C3472D3531}"/>
                </a:ext>
              </a:extLst>
            </p:cNvPr>
            <p:cNvSpPr txBox="1"/>
            <p:nvPr/>
          </p:nvSpPr>
          <p:spPr>
            <a:xfrm>
              <a:off x="6123126" y="3625971"/>
              <a:ext cx="171640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Француз Филип Кан разработал </a:t>
              </a:r>
              <a:r>
                <a:rPr lang="ru-RU" altLang="zh-CN" sz="1400" dirty="0">
                  <a:solidFill>
                    <a:srgbClr val="004A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明黑" panose="020B0300000000000000" pitchFamily="34" charset="-122"/>
                </a:rPr>
                <a:t>Турбо-Паскаль</a:t>
              </a: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, объединивший этапы разработки программ</a:t>
              </a:r>
              <a:endParaRPr lang="zh-CN" altLang="en-US" sz="1400" dirty="0">
                <a:solidFill>
                  <a:srgbClr val="004A7B"/>
                </a:solidFill>
                <a:latin typeface="+mj-lt"/>
                <a:ea typeface="明黑" panose="020B0300000000000000" pitchFamily="34" charset="-122"/>
              </a:endParaRPr>
            </a:p>
          </p:txBody>
        </p:sp>
        <p:grpSp>
          <p:nvGrpSpPr>
            <p:cNvPr id="121" name="组合 17">
              <a:extLst>
                <a:ext uri="{FF2B5EF4-FFF2-40B4-BE49-F238E27FC236}">
                  <a16:creationId xmlns:a16="http://schemas.microsoft.com/office/drawing/2014/main" id="{3FFC9611-D1D2-F0C9-69C7-1DC583AA3BD2}"/>
                </a:ext>
              </a:extLst>
            </p:cNvPr>
            <p:cNvGrpSpPr/>
            <p:nvPr/>
          </p:nvGrpSpPr>
          <p:grpSpPr>
            <a:xfrm>
              <a:off x="6095743" y="3291642"/>
              <a:ext cx="742496" cy="1659919"/>
              <a:chOff x="6095743" y="3291642"/>
              <a:chExt cx="742496" cy="1659919"/>
            </a:xfrm>
          </p:grpSpPr>
          <p:grpSp>
            <p:nvGrpSpPr>
              <p:cNvPr id="122" name="组合 55">
                <a:extLst>
                  <a:ext uri="{FF2B5EF4-FFF2-40B4-BE49-F238E27FC236}">
                    <a16:creationId xmlns:a16="http://schemas.microsoft.com/office/drawing/2014/main" id="{F8549EDD-4A7D-BBB2-939B-D78B8B6C9C7E}"/>
                  </a:ext>
                </a:extLst>
              </p:cNvPr>
              <p:cNvGrpSpPr/>
              <p:nvPr/>
            </p:nvGrpSpPr>
            <p:grpSpPr>
              <a:xfrm>
                <a:off x="6095743" y="3291642"/>
                <a:ext cx="742496" cy="307777"/>
                <a:chOff x="3600137" y="3471248"/>
                <a:chExt cx="742496" cy="307777"/>
              </a:xfrm>
            </p:grpSpPr>
            <p:sp>
              <p:nvSpPr>
                <p:cNvPr id="124" name="矩形 58">
                  <a:extLst>
                    <a:ext uri="{FF2B5EF4-FFF2-40B4-BE49-F238E27FC236}">
                      <a16:creationId xmlns:a16="http://schemas.microsoft.com/office/drawing/2014/main" id="{54AEEC4B-F7FB-ABD2-3EA9-3A340D14CB93}"/>
                    </a:ext>
                  </a:extLst>
                </p:cNvPr>
                <p:cNvSpPr/>
                <p:nvPr/>
              </p:nvSpPr>
              <p:spPr>
                <a:xfrm>
                  <a:off x="3600137" y="3487251"/>
                  <a:ext cx="742496" cy="275771"/>
                </a:xfrm>
                <a:prstGeom prst="rect">
                  <a:avLst/>
                </a:prstGeom>
                <a:solidFill>
                  <a:srgbClr val="089CE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125" name="文本框 59">
                  <a:extLst>
                    <a:ext uri="{FF2B5EF4-FFF2-40B4-BE49-F238E27FC236}">
                      <a16:creationId xmlns:a16="http://schemas.microsoft.com/office/drawing/2014/main" id="{AC6FA0C6-9759-636C-2588-C03A8A52D442}"/>
                    </a:ext>
                  </a:extLst>
                </p:cNvPr>
                <p:cNvSpPr txBox="1"/>
                <p:nvPr/>
              </p:nvSpPr>
              <p:spPr>
                <a:xfrm>
                  <a:off x="3697786" y="3471248"/>
                  <a:ext cx="54720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ru-RU" altLang="zh-CN" sz="1400" b="1" dirty="0">
                      <a:solidFill>
                        <a:schemeClr val="bg1"/>
                      </a:solidFill>
                      <a:latin typeface="+mj-lt"/>
                      <a:ea typeface="明黑" panose="020B0300000000000000" pitchFamily="34" charset="-122"/>
                    </a:rPr>
                    <a:t>1983</a:t>
                  </a:r>
                  <a:endParaRPr lang="zh-CN" altLang="en-US" sz="1400" b="1" dirty="0">
                    <a:solidFill>
                      <a:schemeClr val="bg1"/>
                    </a:solidFill>
                    <a:latin typeface="+mj-lt"/>
                    <a:ea typeface="明黑" panose="020B0300000000000000" pitchFamily="34" charset="-122"/>
                  </a:endParaRPr>
                </a:p>
              </p:txBody>
            </p:sp>
          </p:grpSp>
          <p:cxnSp>
            <p:nvCxnSpPr>
              <p:cNvPr id="123" name="直接连接符 57">
                <a:extLst>
                  <a:ext uri="{FF2B5EF4-FFF2-40B4-BE49-F238E27FC236}">
                    <a16:creationId xmlns:a16="http://schemas.microsoft.com/office/drawing/2014/main" id="{F6F5D2F3-19B0-9C7B-DEEF-8EE92A43DF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07423" y="3325208"/>
                <a:ext cx="0" cy="1626353"/>
              </a:xfrm>
              <a:prstGeom prst="line">
                <a:avLst/>
              </a:prstGeom>
              <a:ln w="25400" cap="rnd">
                <a:solidFill>
                  <a:srgbClr val="089CE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35D19A23-FEA9-721A-EE26-A64E3F6F13B0}"/>
              </a:ext>
            </a:extLst>
          </p:cNvPr>
          <p:cNvGrpSpPr/>
          <p:nvPr/>
        </p:nvGrpSpPr>
        <p:grpSpPr>
          <a:xfrm>
            <a:off x="7514852" y="3916546"/>
            <a:ext cx="2021327" cy="1726048"/>
            <a:chOff x="6095743" y="3291642"/>
            <a:chExt cx="2021327" cy="1726048"/>
          </a:xfrm>
        </p:grpSpPr>
        <p:sp>
          <p:nvSpPr>
            <p:cNvPr id="127" name="文本框 56">
              <a:extLst>
                <a:ext uri="{FF2B5EF4-FFF2-40B4-BE49-F238E27FC236}">
                  <a16:creationId xmlns:a16="http://schemas.microsoft.com/office/drawing/2014/main" id="{BD751B22-3A7C-B7EF-B799-2690D6635812}"/>
                </a:ext>
              </a:extLst>
            </p:cNvPr>
            <p:cNvSpPr txBox="1"/>
            <p:nvPr/>
          </p:nvSpPr>
          <p:spPr>
            <a:xfrm>
              <a:off x="6123126" y="3632695"/>
              <a:ext cx="199394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Популярный интерпретируемый скриптовый язык </a:t>
              </a:r>
              <a:r>
                <a:rPr lang="en-US" altLang="zh-CN" sz="1400" dirty="0">
                  <a:solidFill>
                    <a:srgbClr val="004A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明黑" panose="020B0300000000000000" pitchFamily="34" charset="-122"/>
                </a:rPr>
                <a:t>Perl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 </a:t>
              </a: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был создан Ларри </a:t>
              </a:r>
              <a:r>
                <a:rPr lang="ru-RU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Уоллом</a:t>
              </a:r>
              <a:r>
                <a:rPr lang="ru-RU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明黑" panose="020B0300000000000000" pitchFamily="34" charset="-122"/>
                </a:rPr>
                <a:t>  как язык сценариев</a:t>
              </a:r>
              <a:endParaRPr lang="zh-CN" altLang="en-US" sz="1400" dirty="0">
                <a:solidFill>
                  <a:srgbClr val="004A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明黑" panose="020B0300000000000000" pitchFamily="34" charset="-122"/>
              </a:endParaRPr>
            </a:p>
          </p:txBody>
        </p:sp>
        <p:grpSp>
          <p:nvGrpSpPr>
            <p:cNvPr id="128" name="组合 17">
              <a:extLst>
                <a:ext uri="{FF2B5EF4-FFF2-40B4-BE49-F238E27FC236}">
                  <a16:creationId xmlns:a16="http://schemas.microsoft.com/office/drawing/2014/main" id="{B104BEB6-50B0-7F22-4FD2-84CC745187FB}"/>
                </a:ext>
              </a:extLst>
            </p:cNvPr>
            <p:cNvGrpSpPr/>
            <p:nvPr/>
          </p:nvGrpSpPr>
          <p:grpSpPr>
            <a:xfrm>
              <a:off x="6095743" y="3291642"/>
              <a:ext cx="742496" cy="1635244"/>
              <a:chOff x="6095743" y="3291642"/>
              <a:chExt cx="742496" cy="1635244"/>
            </a:xfrm>
          </p:grpSpPr>
          <p:grpSp>
            <p:nvGrpSpPr>
              <p:cNvPr id="129" name="组合 55">
                <a:extLst>
                  <a:ext uri="{FF2B5EF4-FFF2-40B4-BE49-F238E27FC236}">
                    <a16:creationId xmlns:a16="http://schemas.microsoft.com/office/drawing/2014/main" id="{D7C9E7D0-92F1-76F1-096E-F8CEF5742719}"/>
                  </a:ext>
                </a:extLst>
              </p:cNvPr>
              <p:cNvGrpSpPr/>
              <p:nvPr/>
            </p:nvGrpSpPr>
            <p:grpSpPr>
              <a:xfrm>
                <a:off x="6095743" y="3291642"/>
                <a:ext cx="742496" cy="307777"/>
                <a:chOff x="3600137" y="3471248"/>
                <a:chExt cx="742496" cy="307777"/>
              </a:xfrm>
            </p:grpSpPr>
            <p:sp>
              <p:nvSpPr>
                <p:cNvPr id="131" name="矩形 58">
                  <a:extLst>
                    <a:ext uri="{FF2B5EF4-FFF2-40B4-BE49-F238E27FC236}">
                      <a16:creationId xmlns:a16="http://schemas.microsoft.com/office/drawing/2014/main" id="{ABE16B96-FB31-7D50-B04B-CF512BF7F836}"/>
                    </a:ext>
                  </a:extLst>
                </p:cNvPr>
                <p:cNvSpPr/>
                <p:nvPr/>
              </p:nvSpPr>
              <p:spPr>
                <a:xfrm>
                  <a:off x="3600137" y="3487251"/>
                  <a:ext cx="742496" cy="275771"/>
                </a:xfrm>
                <a:prstGeom prst="rect">
                  <a:avLst/>
                </a:prstGeom>
                <a:solidFill>
                  <a:srgbClr val="089CE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+mj-lt"/>
                  </a:endParaRPr>
                </a:p>
              </p:txBody>
            </p:sp>
            <p:sp>
              <p:nvSpPr>
                <p:cNvPr id="132" name="文本框 59">
                  <a:extLst>
                    <a:ext uri="{FF2B5EF4-FFF2-40B4-BE49-F238E27FC236}">
                      <a16:creationId xmlns:a16="http://schemas.microsoft.com/office/drawing/2014/main" id="{D3BC6285-39A2-EFB3-32EF-884E3A5B9513}"/>
                    </a:ext>
                  </a:extLst>
                </p:cNvPr>
                <p:cNvSpPr txBox="1"/>
                <p:nvPr/>
              </p:nvSpPr>
              <p:spPr>
                <a:xfrm>
                  <a:off x="3677075" y="3471248"/>
                  <a:ext cx="58862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ru-RU" altLang="zh-CN" sz="1400" b="1" dirty="0">
                      <a:solidFill>
                        <a:schemeClr val="bg1"/>
                      </a:solidFill>
                      <a:latin typeface="+mj-lt"/>
                      <a:ea typeface="明黑" panose="020B0300000000000000" pitchFamily="34" charset="-122"/>
                    </a:rPr>
                    <a:t>1987</a:t>
                  </a:r>
                  <a:endParaRPr lang="zh-CN" altLang="en-US" sz="1400" b="1" dirty="0">
                    <a:solidFill>
                      <a:schemeClr val="bg1"/>
                    </a:solidFill>
                    <a:latin typeface="+mj-lt"/>
                    <a:ea typeface="明黑" panose="020B0300000000000000" pitchFamily="34" charset="-122"/>
                  </a:endParaRPr>
                </a:p>
              </p:txBody>
            </p:sp>
          </p:grpSp>
          <p:cxnSp>
            <p:nvCxnSpPr>
              <p:cNvPr id="130" name="直接连接符 57">
                <a:extLst>
                  <a:ext uri="{FF2B5EF4-FFF2-40B4-BE49-F238E27FC236}">
                    <a16:creationId xmlns:a16="http://schemas.microsoft.com/office/drawing/2014/main" id="{F2B27364-00D1-E673-94E6-B1D486C676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95743" y="3325208"/>
                <a:ext cx="11680" cy="1601678"/>
              </a:xfrm>
              <a:prstGeom prst="line">
                <a:avLst/>
              </a:prstGeom>
              <a:ln w="25400" cap="rnd">
                <a:solidFill>
                  <a:srgbClr val="089CE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8A09D89-2AFC-ED3F-354E-0DAE78F90B77}"/>
              </a:ext>
            </a:extLst>
          </p:cNvPr>
          <p:cNvGrpSpPr/>
          <p:nvPr/>
        </p:nvGrpSpPr>
        <p:grpSpPr>
          <a:xfrm>
            <a:off x="4556402" y="613616"/>
            <a:ext cx="4732545" cy="1343010"/>
            <a:chOff x="4556402" y="613616"/>
            <a:chExt cx="4732545" cy="1343010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52568399-2957-2C9B-BAD8-BDD600050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3847" y="613616"/>
              <a:ext cx="2412706" cy="1343010"/>
            </a:xfrm>
            <a:prstGeom prst="rect">
              <a:avLst/>
            </a:prstGeom>
          </p:spPr>
        </p:pic>
        <p:sp>
          <p:nvSpPr>
            <p:cNvPr id="22" name="矩形 23">
              <a:extLst>
                <a:ext uri="{FF2B5EF4-FFF2-40B4-BE49-F238E27FC236}">
                  <a16:creationId xmlns:a16="http://schemas.microsoft.com/office/drawing/2014/main" id="{D119AB80-9800-A382-8E60-1130B3453BC0}"/>
                </a:ext>
              </a:extLst>
            </p:cNvPr>
            <p:cNvSpPr/>
            <p:nvPr/>
          </p:nvSpPr>
          <p:spPr>
            <a:xfrm>
              <a:off x="4556402" y="1361909"/>
              <a:ext cx="1343919" cy="5845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ru-RU" altLang="zh-CN" sz="1400" dirty="0">
                  <a:solidFill>
                    <a:sysClr val="windowText" lastClr="000000"/>
                  </a:solidFill>
                  <a:latin typeface="+mj-lt"/>
                  <a:ea typeface="明黑" panose="020B0300000000000000" pitchFamily="34" charset="-122"/>
                </a:rPr>
                <a:t>Паскаль через 50 лет</a:t>
              </a:r>
              <a:endParaRPr lang="zh-CN" altLang="en-US" sz="1400" dirty="0">
                <a:solidFill>
                  <a:sysClr val="windowText" lastClr="000000"/>
                </a:solidFill>
                <a:latin typeface="+mj-lt"/>
                <a:ea typeface="明黑" panose="020B0300000000000000" pitchFamily="34" charset="-122"/>
              </a:endParaRPr>
            </a:p>
          </p:txBody>
        </p:sp>
        <p:sp>
          <p:nvSpPr>
            <p:cNvPr id="23" name="矩形 23">
              <a:extLst>
                <a:ext uri="{FF2B5EF4-FFF2-40B4-BE49-F238E27FC236}">
                  <a16:creationId xmlns:a16="http://schemas.microsoft.com/office/drawing/2014/main" id="{0083AB0E-A483-7D84-2F14-1D4F8DF98448}"/>
                </a:ext>
              </a:extLst>
            </p:cNvPr>
            <p:cNvSpPr/>
            <p:nvPr/>
          </p:nvSpPr>
          <p:spPr>
            <a:xfrm>
              <a:off x="8255202" y="1367879"/>
              <a:ext cx="1033745" cy="5845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400" dirty="0">
                  <a:solidFill>
                    <a:sysClr val="windowText" lastClr="000000"/>
                  </a:solidFill>
                  <a:latin typeface="+mj-lt"/>
                  <a:ea typeface="明黑" panose="020B0300000000000000" pitchFamily="34" charset="-122"/>
                </a:rPr>
                <a:t>C</a:t>
              </a:r>
              <a:r>
                <a:rPr lang="ru-RU" altLang="zh-CN" sz="1400" dirty="0">
                  <a:solidFill>
                    <a:sysClr val="windowText" lastClr="000000"/>
                  </a:solidFill>
                  <a:latin typeface="+mj-lt"/>
                  <a:ea typeface="明黑" panose="020B0300000000000000" pitchFamily="34" charset="-122"/>
                </a:rPr>
                <a:t>и через 50 лет</a:t>
              </a:r>
              <a:endParaRPr lang="zh-CN" altLang="en-US" sz="1400" dirty="0">
                <a:solidFill>
                  <a:sysClr val="windowText" lastClr="000000"/>
                </a:solidFill>
                <a:latin typeface="+mj-lt"/>
                <a:ea typeface="明黑" panose="020B03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195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95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24" grpId="0" animBg="1"/>
      <p:bldP spid="77" grpId="0"/>
      <p:bldP spid="78" grpId="0"/>
      <p:bldP spid="79" grpId="0"/>
    </p:bldLst>
  </p:timing>
</p:sld>
</file>

<file path=ppt/theme/theme1.xml><?xml version="1.0" encoding="utf-8"?>
<a:theme xmlns:a="http://schemas.openxmlformats.org/drawingml/2006/main" name="High Technology Research Slides，Freepptbackgrounds.n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12132</TotalTime>
  <Words>2734</Words>
  <Application>Microsoft Office PowerPoint</Application>
  <PresentationFormat>Широкоэкранный</PresentationFormat>
  <Paragraphs>696</Paragraphs>
  <Slides>60</Slides>
  <Notes>3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85" baseType="lpstr">
      <vt:lpstr>-apple-system</vt:lpstr>
      <vt:lpstr>Arial</vt:lpstr>
      <vt:lpstr>ArialMT</vt:lpstr>
      <vt:lpstr>Book Antiqua</vt:lpstr>
      <vt:lpstr>Calibri</vt:lpstr>
      <vt:lpstr>Cambria</vt:lpstr>
      <vt:lpstr>Cambria Math</vt:lpstr>
      <vt:lpstr>Century Gothic</vt:lpstr>
      <vt:lpstr>Century Gothic (Основной текст)</vt:lpstr>
      <vt:lpstr>Century Schoolbook L</vt:lpstr>
      <vt:lpstr>CMR10</vt:lpstr>
      <vt:lpstr>ColaborateLight</vt:lpstr>
      <vt:lpstr>Consolas</vt:lpstr>
      <vt:lpstr>DINProBold</vt:lpstr>
      <vt:lpstr>Gill Sans MT</vt:lpstr>
      <vt:lpstr>Helvetica-Light</vt:lpstr>
      <vt:lpstr>HelveticaNeue</vt:lpstr>
      <vt:lpstr>Inter</vt:lpstr>
      <vt:lpstr>Lexend Deca</vt:lpstr>
      <vt:lpstr>Segoe UI</vt:lpstr>
      <vt:lpstr>Segoe UI Light</vt:lpstr>
      <vt:lpstr>Symbol</vt:lpstr>
      <vt:lpstr>Times New Roman</vt:lpstr>
      <vt:lpstr>Wingdings</vt:lpstr>
      <vt:lpstr>High Technology Research Slides，Freepptbackgrounds.net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Freepptbackgrounds.net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Technology Research Slides</dc:title>
  <dc:subject>Powerpoint Template</dc:subject>
  <dc:creator>Freepptbackgrounds.net</dc:creator>
  <cp:keywords>High Technology Research Slides</cp:keywords>
  <dc:description>High Technology Research Slides_x000d_
www.freepptbackgrounds.net</dc:description>
  <cp:lastModifiedBy>Konstantin Gertsenberger</cp:lastModifiedBy>
  <cp:revision>571</cp:revision>
  <dcterms:created xsi:type="dcterms:W3CDTF">2015-09-19T01:10:51Z</dcterms:created>
  <dcterms:modified xsi:type="dcterms:W3CDTF">2023-05-24T07:00:08Z</dcterms:modified>
</cp:coreProperties>
</file>