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2"/>
  </p:notesMasterIdLst>
  <p:sldIdLst>
    <p:sldId id="257" r:id="rId3"/>
    <p:sldId id="346" r:id="rId4"/>
    <p:sldId id="364" r:id="rId5"/>
    <p:sldId id="343" r:id="rId6"/>
    <p:sldId id="344" r:id="rId7"/>
    <p:sldId id="351" r:id="rId8"/>
    <p:sldId id="352" r:id="rId9"/>
    <p:sldId id="365" r:id="rId10"/>
    <p:sldId id="374" r:id="rId11"/>
    <p:sldId id="335" r:id="rId12"/>
    <p:sldId id="342" r:id="rId13"/>
    <p:sldId id="345" r:id="rId14"/>
    <p:sldId id="336" r:id="rId15"/>
    <p:sldId id="366" r:id="rId16"/>
    <p:sldId id="338" r:id="rId17"/>
    <p:sldId id="337" r:id="rId18"/>
    <p:sldId id="349" r:id="rId19"/>
    <p:sldId id="356" r:id="rId20"/>
    <p:sldId id="357" r:id="rId21"/>
    <p:sldId id="358" r:id="rId22"/>
    <p:sldId id="359" r:id="rId23"/>
    <p:sldId id="360" r:id="rId24"/>
    <p:sldId id="274" r:id="rId25"/>
    <p:sldId id="361" r:id="rId26"/>
    <p:sldId id="323" r:id="rId27"/>
    <p:sldId id="354" r:id="rId28"/>
    <p:sldId id="363" r:id="rId29"/>
    <p:sldId id="276" r:id="rId30"/>
    <p:sldId id="362" r:id="rId31"/>
    <p:sldId id="372" r:id="rId32"/>
    <p:sldId id="292" r:id="rId33"/>
    <p:sldId id="326" r:id="rId34"/>
    <p:sldId id="367" r:id="rId35"/>
    <p:sldId id="368" r:id="rId36"/>
    <p:sldId id="369" r:id="rId37"/>
    <p:sldId id="370" r:id="rId38"/>
    <p:sldId id="375" r:id="rId39"/>
    <p:sldId id="353" r:id="rId40"/>
    <p:sldId id="37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CEA"/>
    <a:srgbClr val="93AEF1"/>
    <a:srgbClr val="9CE8DB"/>
    <a:srgbClr val="DCDEC4"/>
    <a:srgbClr val="004684"/>
    <a:srgbClr val="1C2655"/>
    <a:srgbClr val="0A1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44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540F1-E825-4C50-B279-ADE09F75C0F9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5957-C6DC-4A12-A114-E907ED40E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1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E82F4-CE52-419F-876B-8C22498D35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44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801906"/>
            <a:ext cx="10058400" cy="2523205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91D6-6740-4A7E-8BA7-61827475623E}" type="datetime8">
              <a:rPr lang="ru-RU" smtClean="0"/>
              <a:t>30.05.2023 23:56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475" y="6459785"/>
            <a:ext cx="464272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207658" y="4343400"/>
            <a:ext cx="987552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1083178" y="5299731"/>
            <a:ext cx="1033160" cy="9756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44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794D-C401-4762-90AC-006B84F147EC}" type="datetime8">
              <a:rPr lang="ru-RU" smtClean="0"/>
              <a:t>30.05.2023 23:56</a:t>
            </a:fld>
            <a:endParaRPr lang="en-US" dirty="0"/>
          </a:p>
        </p:txBody>
      </p:sp>
      <p:sp>
        <p:nvSpPr>
          <p:cNvPr id="7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1083178" y="5299731"/>
            <a:ext cx="1033160" cy="9756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40041" y="6459785"/>
            <a:ext cx="97054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475" y="6459785"/>
            <a:ext cx="464272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390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7E13-E191-45CA-89FF-1A968DCBC7ED}" type="datetime8">
              <a:rPr lang="ru-RU" smtClean="0"/>
              <a:t>30.05.2023 23:56</a:t>
            </a:fld>
            <a:endParaRPr lang="en-US" dirty="0"/>
          </a:p>
        </p:txBody>
      </p:sp>
      <p:sp>
        <p:nvSpPr>
          <p:cNvPr id="9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1083178" y="5299731"/>
            <a:ext cx="1033160" cy="9756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40041" y="6459785"/>
            <a:ext cx="97054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475" y="6459785"/>
            <a:ext cx="464272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59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9388-5335-432A-BEBD-FE5F2BF6DE58}" type="datetime8">
              <a:rPr lang="ru-RU" smtClean="0"/>
              <a:t>30.05.2023 23:56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F84-ADCC-4998-901A-4F55572FB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751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0D9E-4E07-4E6B-843D-E42AC968F03F}" type="datetime8">
              <a:rPr lang="ru-RU" smtClean="0"/>
              <a:t>30.05.2023 23:56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F84-ADCC-4998-901A-4F55572FB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382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DDFE-1094-48EF-B154-A08A3BB368B2}" type="datetime8">
              <a:rPr lang="ru-RU" smtClean="0"/>
              <a:t>30.05.2023 23:56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F84-ADCC-4998-901A-4F55572FB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56E05-3068-46DF-BDEF-54D191C4D29E}" type="datetime8">
              <a:rPr lang="ru-RU" smtClean="0"/>
              <a:t>30.05.2023 23:56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F84-ADCC-4998-901A-4F55572FB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0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293B-CF48-47AD-9B2B-F56E7FDC7F5F}" type="datetime8">
              <a:rPr lang="ru-RU" smtClean="0"/>
              <a:t>30.05.2023 23:56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F84-ADCC-4998-901A-4F55572FB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406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B142-C1E3-4C20-8637-9FA34FB92DA8}" type="datetime8">
              <a:rPr lang="ru-RU" smtClean="0"/>
              <a:t>30.05.2023 23:56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F84-ADCC-4998-901A-4F55572FB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441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A757B-D8A7-46EA-89B5-F7A55636D8AE}" type="datetime8">
              <a:rPr lang="ru-RU" smtClean="0"/>
              <a:t>30.05.2023 23:56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F84-ADCC-4998-901A-4F55572FB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325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98E3-5B82-47E2-937D-494B572362F8}" type="datetime8">
              <a:rPr lang="ru-RU" smtClean="0"/>
              <a:t>30.05.2023 23:56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F84-ADCC-4998-901A-4F55572FB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522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94D7-2109-42CE-9204-68550D59DC6D}" type="datetime8">
              <a:rPr lang="ru-RU" smtClean="0"/>
              <a:t>30.05.2023 23:56</a:t>
            </a:fld>
            <a:endParaRPr lang="en-US" dirty="0"/>
          </a:p>
        </p:txBody>
      </p:sp>
      <p:sp>
        <p:nvSpPr>
          <p:cNvPr id="7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1083178" y="5299731"/>
            <a:ext cx="1033160" cy="9756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40041" y="6459785"/>
            <a:ext cx="97054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475" y="6459785"/>
            <a:ext cx="464272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48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0EAB-41BF-43AF-9A7D-7B54E304D8F1}" type="datetime8">
              <a:rPr lang="ru-RU" smtClean="0"/>
              <a:t>30.05.2023 23:56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F84-ADCC-4998-901A-4F55572FB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790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7852-2DE4-411A-B751-F04C4102F2FB}" type="datetime8">
              <a:rPr lang="ru-RU" smtClean="0"/>
              <a:t>30.05.2023 23:56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F84-ADCC-4998-901A-4F55572FB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148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7AFF-5C3D-476C-AAAE-A99AF6B7B43B}" type="datetime8">
              <a:rPr lang="ru-RU" smtClean="0"/>
              <a:t>30.05.2023 23:56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F84-ADCC-4998-901A-4F55572FB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95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03B4-B828-4DF7-A1EE-7846111F363B}" type="datetime8">
              <a:rPr lang="ru-RU" smtClean="0"/>
              <a:t>30.05.2023 23:56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1083178" y="5299731"/>
            <a:ext cx="1033160" cy="97560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40041" y="6459785"/>
            <a:ext cx="97054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475" y="6459785"/>
            <a:ext cx="464272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0E5A-885A-428B-8227-305A985E026B}" type="datetime8">
              <a:rPr lang="ru-RU" smtClean="0"/>
              <a:t>30.05.2023 23:56</a:t>
            </a:fld>
            <a:endParaRPr lang="en-US" dirty="0"/>
          </a:p>
        </p:txBody>
      </p:sp>
      <p:sp>
        <p:nvSpPr>
          <p:cNvPr id="9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1083178" y="5299731"/>
            <a:ext cx="1033160" cy="9756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40041" y="6459785"/>
            <a:ext cx="97054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475" y="6459785"/>
            <a:ext cx="464272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6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D4C5-66CE-4E7D-8F1A-8D099AA83277}" type="datetime8">
              <a:rPr lang="ru-RU" smtClean="0"/>
              <a:t>30.05.2023 23:56</a:t>
            </a:fld>
            <a:endParaRPr lang="en-US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1083178" y="5299731"/>
            <a:ext cx="1033160" cy="97560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40041" y="6459785"/>
            <a:ext cx="97054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475" y="6459785"/>
            <a:ext cx="464272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9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6EB3-CF1C-4D39-B553-D8C1FAA0BC86}" type="datetime8">
              <a:rPr lang="ru-RU" smtClean="0"/>
              <a:t>30.05.2023 23:56</a:t>
            </a:fld>
            <a:endParaRPr lang="en-US" dirty="0"/>
          </a:p>
        </p:txBody>
      </p:sp>
      <p:sp>
        <p:nvSpPr>
          <p:cNvPr id="6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1083178" y="5299731"/>
            <a:ext cx="1033160" cy="9756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40041" y="6459785"/>
            <a:ext cx="97054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475" y="6459785"/>
            <a:ext cx="464272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6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5F19-82FE-4C16-885A-5B15B2A7AE85}" type="datetime8">
              <a:rPr lang="ru-RU" smtClean="0"/>
              <a:t>30.05.2023 23:56</a:t>
            </a:fld>
            <a:endParaRPr lang="en-US" dirty="0"/>
          </a:p>
        </p:txBody>
      </p:sp>
      <p:sp>
        <p:nvSpPr>
          <p:cNvPr id="10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1083178" y="5299731"/>
            <a:ext cx="1033160" cy="97560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40041" y="6459785"/>
            <a:ext cx="97054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475" y="6459785"/>
            <a:ext cx="464272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37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C8D568A-F1B3-44E3-9A5A-017C635F3B9B}" type="datetime8">
              <a:rPr lang="ru-RU" smtClean="0"/>
              <a:t>30.05.2023 23:56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1083178" y="5299731"/>
            <a:ext cx="1033160" cy="9756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51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C77CD-E606-418B-B987-DDDF3D9A7B57}" type="datetime8">
              <a:rPr lang="ru-RU" smtClean="0"/>
              <a:t>30.05.2023 23:56</a:t>
            </a:fld>
            <a:endParaRPr lang="en-US" dirty="0"/>
          </a:p>
        </p:txBody>
      </p:sp>
      <p:sp>
        <p:nvSpPr>
          <p:cNvPr id="10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1083178" y="5299731"/>
            <a:ext cx="1033160" cy="97560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40041" y="6459785"/>
            <a:ext cx="97054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475" y="6459785"/>
            <a:ext cx="464272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667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7385" y="6459785"/>
            <a:ext cx="1060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fld id="{A9F29205-A3B6-4319-827F-300035739354}" type="datetime8">
              <a:rPr lang="ru-RU" smtClean="0"/>
              <a:t>30.05.2023 23:56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40041" y="6459785"/>
            <a:ext cx="9705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9558" y="6459785"/>
            <a:ext cx="464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82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75516-E4EB-42B1-BC56-23EC807B630C}" type="datetime8">
              <a:rPr lang="ru-RU" smtClean="0"/>
              <a:t>30.05.2023 23:56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D5F84-ADCC-4998-901A-4F55572FB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0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jpg"/><Relationship Id="rId7" Type="http://schemas.openxmlformats.org/officeDocument/2006/relationships/image" Target="../media/image30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youtube.com/watch?v=AZIjXuGUN4U&amp;ab_channel=Bluefors" TargetMode="Externa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bluefors.com/" TargetMode="External"/><Relationship Id="rId2" Type="http://schemas.openxmlformats.org/officeDocument/2006/relationships/hyperlink" Target="https://ru.m.wikipedia.org/wiki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cryomech.com/" TargetMode="External"/><Relationship Id="rId4" Type="http://schemas.openxmlformats.org/officeDocument/2006/relationships/hyperlink" Target="https://www.oxinst.com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475" y="1801906"/>
            <a:ext cx="11833058" cy="2523205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chemeClr val="bg2">
                    <a:lumMod val="25000"/>
                  </a:schemeClr>
                </a:solidFill>
              </a:rPr>
              <a:t>Рефрижератор растворения </a:t>
            </a:r>
            <a:r>
              <a:rPr lang="ru-RU" sz="6000" b="1" baseline="30000" dirty="0">
                <a:solidFill>
                  <a:schemeClr val="bg2">
                    <a:lumMod val="25000"/>
                  </a:schemeClr>
                </a:solidFill>
              </a:rPr>
              <a:t>3</a:t>
            </a:r>
            <a:r>
              <a:rPr lang="en-US" sz="6000" b="1" dirty="0">
                <a:solidFill>
                  <a:schemeClr val="bg2">
                    <a:lumMod val="25000"/>
                  </a:schemeClr>
                </a:solidFill>
              </a:rPr>
              <a:t>He/</a:t>
            </a:r>
            <a:r>
              <a:rPr lang="ru-RU" sz="6000" b="1" baseline="30000" dirty="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en-US" sz="6000" b="1" dirty="0">
                <a:solidFill>
                  <a:schemeClr val="bg2">
                    <a:lumMod val="25000"/>
                  </a:schemeClr>
                </a:solidFill>
              </a:rPr>
              <a:t>He</a:t>
            </a:r>
            <a:r>
              <a:rPr lang="ru-RU" sz="6000" b="1" dirty="0">
                <a:solidFill>
                  <a:schemeClr val="bg2">
                    <a:lumMod val="25000"/>
                  </a:schemeClr>
                </a:solidFill>
              </a:rPr>
              <a:t> - устройство для получения </a:t>
            </a:r>
            <a:br>
              <a:rPr lang="ru-RU" sz="60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6000" b="1" dirty="0">
                <a:solidFill>
                  <a:schemeClr val="bg2">
                    <a:lumMod val="25000"/>
                  </a:schemeClr>
                </a:solidFill>
              </a:rPr>
              <a:t>низких температур (Т</a:t>
            </a:r>
            <a:r>
              <a:rPr lang="en-US" sz="6000" b="1" dirty="0">
                <a:solidFill>
                  <a:schemeClr val="bg2">
                    <a:lumMod val="25000"/>
                  </a:schemeClr>
                </a:solidFill>
              </a:rPr>
              <a:t>&lt;</a:t>
            </a:r>
            <a:r>
              <a:rPr lang="ru-RU" sz="6000" b="1" dirty="0">
                <a:solidFill>
                  <a:schemeClr val="bg2">
                    <a:lumMod val="25000"/>
                  </a:schemeClr>
                </a:solidFill>
              </a:rPr>
              <a:t> 0.</a:t>
            </a:r>
            <a:r>
              <a:rPr lang="en-US" sz="6000" b="1" dirty="0">
                <a:solidFill>
                  <a:schemeClr val="bg2">
                    <a:lumMod val="25000"/>
                  </a:schemeClr>
                </a:solidFill>
              </a:rPr>
              <a:t>3</a:t>
            </a:r>
            <a:r>
              <a:rPr lang="ru-RU" sz="6000" b="1" dirty="0">
                <a:solidFill>
                  <a:schemeClr val="bg2">
                    <a:lumMod val="25000"/>
                  </a:schemeClr>
                </a:solidFill>
              </a:rPr>
              <a:t>К)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C41EEB-A9BC-C52C-110D-4B367DE186E6}"/>
              </a:ext>
            </a:extLst>
          </p:cNvPr>
          <p:cNvSpPr txBox="1"/>
          <p:nvPr/>
        </p:nvSpPr>
        <p:spPr>
          <a:xfrm>
            <a:off x="7210508" y="6488668"/>
            <a:ext cx="4981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Антон Должиков, ЛЯП сектор низких температур</a:t>
            </a:r>
          </a:p>
        </p:txBody>
      </p:sp>
    </p:spTree>
    <p:extLst>
      <p:ext uri="{BB962C8B-B14F-4D97-AF65-F5344CB8AC3E}">
        <p14:creationId xmlns:p14="http://schemas.microsoft.com/office/powerpoint/2010/main" val="889362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/>
          <p:nvPr/>
        </p:nvCxnSpPr>
        <p:spPr>
          <a:xfrm flipV="1">
            <a:off x="0" y="542547"/>
            <a:ext cx="926344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926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Гелий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77" y="80882"/>
            <a:ext cx="1405044" cy="13836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161" y="80882"/>
            <a:ext cx="1405192" cy="13836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2121" y="99166"/>
            <a:ext cx="635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aseline="30000" dirty="0"/>
              <a:t>4</a:t>
            </a:r>
            <a:r>
              <a:rPr lang="en-US" sz="2400" dirty="0"/>
              <a:t>He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940702" y="80882"/>
            <a:ext cx="635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3</a:t>
            </a:r>
            <a:r>
              <a:rPr lang="en-US" sz="2400" dirty="0"/>
              <a:t>He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06270" y="1464528"/>
            <a:ext cx="39466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Добывается из природного газа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Т</a:t>
            </a:r>
            <a:r>
              <a:rPr lang="ru-RU" sz="2000" baseline="-25000" dirty="0"/>
              <a:t>н.к.</a:t>
            </a:r>
            <a:r>
              <a:rPr lang="ru-RU" sz="2000" dirty="0"/>
              <a:t> = 4.21 К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Цена: ≈ 1</a:t>
            </a:r>
            <a:r>
              <a:rPr lang="en-US" sz="2000" dirty="0"/>
              <a:t> $</a:t>
            </a:r>
            <a:r>
              <a:rPr lang="ru-RU" sz="2000" dirty="0"/>
              <a:t> </a:t>
            </a:r>
            <a:r>
              <a:rPr lang="en-US" sz="2000" dirty="0"/>
              <a:t>/</a:t>
            </a:r>
            <a:r>
              <a:rPr lang="ru-RU" sz="2000" dirty="0" err="1"/>
              <a:t>н.л</a:t>
            </a:r>
            <a:r>
              <a:rPr lang="ru-RU" sz="2000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8078" y="1430001"/>
            <a:ext cx="4591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Продукт реакции полураспада трития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" y="2918525"/>
            <a:ext cx="5345577" cy="39388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58" y="2918525"/>
            <a:ext cx="5783128" cy="39394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38078" y="2147307"/>
            <a:ext cx="2540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Т</a:t>
            </a:r>
            <a:r>
              <a:rPr lang="ru-RU" sz="2000" baseline="-25000" dirty="0"/>
              <a:t>н.к.</a:t>
            </a:r>
            <a:r>
              <a:rPr lang="ru-RU" sz="2000" dirty="0"/>
              <a:t> = 3.19 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Цена: ≈ 5</a:t>
            </a:r>
            <a:r>
              <a:rPr lang="en-US" sz="2000" dirty="0"/>
              <a:t>000 $/</a:t>
            </a:r>
            <a:r>
              <a:rPr lang="ru-RU" sz="2000" dirty="0" err="1"/>
              <a:t>н.л</a:t>
            </a:r>
            <a:r>
              <a:rPr lang="ru-RU" sz="20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516" y="1771228"/>
            <a:ext cx="2686296" cy="440448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C099FEAD-3CC0-78BF-3E83-648F878D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726" y="6551195"/>
            <a:ext cx="485273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50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/>
          <p:nvPr/>
        </p:nvCxnSpPr>
        <p:spPr>
          <a:xfrm flipV="1">
            <a:off x="0" y="542547"/>
            <a:ext cx="3129699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3216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Откачной криостат </a:t>
            </a:r>
            <a:r>
              <a:rPr lang="en-US" sz="2400" baseline="30000" dirty="0"/>
              <a:t>4</a:t>
            </a:r>
            <a:r>
              <a:rPr lang="en-US" sz="2400" dirty="0"/>
              <a:t>He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62" y="547448"/>
            <a:ext cx="3968686" cy="6237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8" y="671290"/>
            <a:ext cx="5534275" cy="5964122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53AA2917-7700-4C4F-3C2E-B6709562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65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>
            <a:cxnSpLocks/>
          </p:cNvCxnSpPr>
          <p:nvPr/>
        </p:nvCxnSpPr>
        <p:spPr>
          <a:xfrm>
            <a:off x="0" y="542549"/>
            <a:ext cx="2481525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249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Откачка паров </a:t>
            </a:r>
            <a:r>
              <a:rPr lang="en-US" sz="2400" dirty="0"/>
              <a:t>He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260" y="631595"/>
            <a:ext cx="2956560" cy="2097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79" y="2813538"/>
            <a:ext cx="3973162" cy="39236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1973" y="1079461"/>
            <a:ext cx="1899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Давление пара: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63335" y="1543397"/>
                <a:ext cx="1118190" cy="4469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335" y="1543397"/>
                <a:ext cx="1118190" cy="4469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886602" y="410189"/>
            <a:ext cx="3300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Холодопроизводительность: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195478" y="441721"/>
                <a:ext cx="866519" cy="319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5478" y="441721"/>
                <a:ext cx="866519" cy="319511"/>
              </a:xfrm>
              <a:prstGeom prst="rect">
                <a:avLst/>
              </a:prstGeom>
              <a:blipFill>
                <a:blip r:embed="rId6"/>
                <a:stretch>
                  <a:fillRect l="-9091" t="-13208" r="-5594" b="-245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886602" y="1478045"/>
            <a:ext cx="4665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Характерные достигаемые температуры: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1041" y="1878155"/>
            <a:ext cx="2950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4</a:t>
            </a:r>
            <a:r>
              <a:rPr lang="en-US" sz="2000" dirty="0"/>
              <a:t>He</a:t>
            </a:r>
            <a:r>
              <a:rPr lang="ru-RU" sz="2000" dirty="0"/>
              <a:t>:</a:t>
            </a:r>
            <a:r>
              <a:rPr lang="en-US" sz="2000" dirty="0"/>
              <a:t> 1.3 K</a:t>
            </a:r>
            <a:r>
              <a:rPr lang="ru-RU" sz="2000" dirty="0"/>
              <a:t> </a:t>
            </a:r>
            <a:r>
              <a:rPr lang="en-US" sz="2000" dirty="0"/>
              <a:t>[T</a:t>
            </a:r>
            <a:r>
              <a:rPr lang="en-US" sz="2000" baseline="-25000" dirty="0"/>
              <a:t>min</a:t>
            </a:r>
            <a:r>
              <a:rPr lang="en-US" sz="2000" dirty="0"/>
              <a:t> ≈ 0.7 K]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881043" y="2278265"/>
            <a:ext cx="2865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3</a:t>
            </a:r>
            <a:r>
              <a:rPr lang="en-US" sz="2000" dirty="0"/>
              <a:t>He</a:t>
            </a:r>
            <a:r>
              <a:rPr lang="ru-RU" sz="2000" dirty="0"/>
              <a:t>:</a:t>
            </a:r>
            <a:r>
              <a:rPr lang="en-US" sz="2000" dirty="0"/>
              <a:t> 0.3 K [T</a:t>
            </a:r>
            <a:r>
              <a:rPr lang="en-US" sz="2000" baseline="-25000" dirty="0"/>
              <a:t>min</a:t>
            </a:r>
            <a:r>
              <a:rPr lang="en-US" sz="2000" dirty="0"/>
              <a:t> ≈ 0.23 K]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687" y="2813538"/>
            <a:ext cx="3568247" cy="39236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348010" y="1060163"/>
                <a:ext cx="10660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010" y="1060163"/>
                <a:ext cx="1066061" cy="307777"/>
              </a:xfrm>
              <a:prstGeom prst="rect">
                <a:avLst/>
              </a:prstGeom>
              <a:blipFill>
                <a:blip r:embed="rId8"/>
                <a:stretch>
                  <a:fillRect l="-2857" t="-4000" r="-8000" b="-3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883757" y="922641"/>
                <a:ext cx="2003177" cy="4461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)∝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757" y="922641"/>
                <a:ext cx="2003177" cy="4461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FAD61239-1931-2653-8BEC-F67333AE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903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/>
          <p:nvPr/>
        </p:nvCxnSpPr>
        <p:spPr>
          <a:xfrm flipV="1">
            <a:off x="0" y="542547"/>
            <a:ext cx="2177592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Смесь </a:t>
            </a:r>
            <a:r>
              <a:rPr lang="en-US" sz="2400" baseline="30000" dirty="0"/>
              <a:t>3</a:t>
            </a:r>
            <a:r>
              <a:rPr lang="en-US" sz="2400" dirty="0"/>
              <a:t>He </a:t>
            </a:r>
            <a:r>
              <a:rPr lang="ru-RU" sz="2400" dirty="0"/>
              <a:t>и </a:t>
            </a:r>
            <a:r>
              <a:rPr lang="en-US" sz="2400" baseline="30000" dirty="0"/>
              <a:t>4</a:t>
            </a:r>
            <a:r>
              <a:rPr lang="en-US" sz="2400" dirty="0"/>
              <a:t>He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026" y="542547"/>
            <a:ext cx="3417373" cy="2375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026" y="4088426"/>
            <a:ext cx="3447854" cy="2377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9446" y="5275518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Фазовая граница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24245" y="14243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Т </a:t>
            </a:r>
            <a:r>
              <a:rPr lang="en-US" sz="2000" dirty="0"/>
              <a:t>&gt; 0.87 K</a:t>
            </a:r>
            <a:endParaRPr lang="ru-RU" sz="2000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9826883" y="3127150"/>
            <a:ext cx="301658" cy="752164"/>
          </a:xfrm>
          <a:prstGeom prst="downArrow">
            <a:avLst>
              <a:gd name="adj1" fmla="val 37499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236657" y="3306973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- </a:t>
            </a:r>
            <a:r>
              <a:rPr lang="el-GR" sz="2000" dirty="0"/>
              <a:t>Δ</a:t>
            </a:r>
            <a:r>
              <a:rPr lang="en-US" sz="2000" dirty="0"/>
              <a:t>T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991112" y="4729749"/>
            <a:ext cx="1277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</a:t>
            </a:r>
            <a:r>
              <a:rPr lang="en-US" sz="2000" baseline="-25000" dirty="0"/>
              <a:t>3</a:t>
            </a:r>
            <a:r>
              <a:rPr lang="en-US" sz="2000" dirty="0"/>
              <a:t> = 100 %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056835" y="5797705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</a:t>
            </a:r>
            <a:r>
              <a:rPr lang="en-US" sz="2000" baseline="-25000" dirty="0"/>
              <a:t>3</a:t>
            </a:r>
            <a:r>
              <a:rPr lang="en-US" sz="2000" dirty="0"/>
              <a:t> ≥ 6.6 %</a:t>
            </a:r>
            <a:endParaRPr lang="ru-RU" sz="2000" dirty="0"/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8F419CDE-F3D4-302C-A1C2-E8E731C0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87DC1F-BEFC-C4F0-82AA-E57E6DC1B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897" y="624383"/>
            <a:ext cx="5804891" cy="6130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364195-A6C6-601C-FF4C-D0BF8D0B2C63}"/>
              </a:ext>
            </a:extLst>
          </p:cNvPr>
          <p:cNvSpPr txBox="1"/>
          <p:nvPr/>
        </p:nvSpPr>
        <p:spPr>
          <a:xfrm>
            <a:off x="10344088" y="3707083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Т </a:t>
            </a:r>
            <a:r>
              <a:rPr lang="en-US" sz="2000" dirty="0"/>
              <a:t>&lt; 0.87 K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66418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/>
          <p:nvPr/>
        </p:nvCxnSpPr>
        <p:spPr>
          <a:xfrm flipV="1">
            <a:off x="0" y="542547"/>
            <a:ext cx="2535810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80882"/>
            <a:ext cx="262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Принцип действия</a:t>
            </a: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6AB7E7B0-1D45-5D4A-E520-953DC6AD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63B4A0-8AF4-B740-BD12-D8234B62B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630" y="2069767"/>
            <a:ext cx="5975684" cy="28683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10EBAB-B94F-B8A6-5A2B-974893676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65" y="1139045"/>
            <a:ext cx="4928887" cy="3907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81D104-FC12-11ED-1E62-A69C94920E9A}"/>
              </a:ext>
            </a:extLst>
          </p:cNvPr>
          <p:cNvSpPr txBox="1"/>
          <p:nvPr/>
        </p:nvSpPr>
        <p:spPr>
          <a:xfrm>
            <a:off x="232968" y="1139045"/>
            <a:ext cx="6127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За счет диффузии с течением времени концентрация выравнивается по обе стороны мембраны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0D7B3-754C-D7A1-EC51-AFB1891929E7}"/>
              </a:ext>
            </a:extLst>
          </p:cNvPr>
          <p:cNvSpPr txBox="1"/>
          <p:nvPr/>
        </p:nvSpPr>
        <p:spPr>
          <a:xfrm>
            <a:off x="6787865" y="5171259"/>
            <a:ext cx="5153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Из браги в основном испаряется спирт, т.к. он имеет более низкую температуру кипения</a:t>
            </a:r>
          </a:p>
        </p:txBody>
      </p:sp>
    </p:spTree>
    <p:extLst>
      <p:ext uri="{BB962C8B-B14F-4D97-AF65-F5344CB8AC3E}">
        <p14:creationId xmlns:p14="http://schemas.microsoft.com/office/powerpoint/2010/main" val="2234497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/>
          <p:nvPr/>
        </p:nvCxnSpPr>
        <p:spPr>
          <a:xfrm flipV="1">
            <a:off x="0" y="542547"/>
            <a:ext cx="2535810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80882"/>
            <a:ext cx="262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Принцип действия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63" y="720958"/>
            <a:ext cx="3811155" cy="5887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15" y="542547"/>
            <a:ext cx="4279873" cy="4226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4937337"/>
            <a:ext cx="5433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Откачка разбавленной фазы приводит к тому, что удаляется в основном </a:t>
            </a:r>
            <a:r>
              <a:rPr lang="en-US" sz="2000" baseline="30000" dirty="0"/>
              <a:t>3</a:t>
            </a:r>
            <a:r>
              <a:rPr lang="en-US" sz="2000" dirty="0"/>
              <a:t>He</a:t>
            </a:r>
            <a:r>
              <a:rPr lang="ru-RU" sz="2000" dirty="0"/>
              <a:t>, так как давление его паров больше чем у </a:t>
            </a:r>
            <a:r>
              <a:rPr lang="en-US" sz="2000" baseline="30000" dirty="0"/>
              <a:t>4</a:t>
            </a:r>
            <a:r>
              <a:rPr lang="en-US" sz="2000" dirty="0"/>
              <a:t>He</a:t>
            </a:r>
          </a:p>
          <a:p>
            <a:pPr algn="ctr"/>
            <a:r>
              <a:rPr lang="en-US" sz="2000" dirty="0"/>
              <a:t>p</a:t>
            </a:r>
            <a:r>
              <a:rPr lang="en-US" sz="2000" baseline="-10000" dirty="0"/>
              <a:t>3</a:t>
            </a:r>
            <a:r>
              <a:rPr lang="en-US" sz="2000" baseline="-25000" dirty="0"/>
              <a:t>He</a:t>
            </a:r>
            <a:r>
              <a:rPr lang="en-US" sz="2000" dirty="0"/>
              <a:t> &gt; p</a:t>
            </a:r>
            <a:r>
              <a:rPr lang="en-US" sz="2000" baseline="-10000" dirty="0"/>
              <a:t>4</a:t>
            </a:r>
            <a:r>
              <a:rPr lang="en-US" sz="2000" baseline="-25000" dirty="0"/>
              <a:t>He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95F4CF7A-6B32-6277-B24C-20E67E08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1C071E-1F04-CF0C-A3FB-57AB19952EB6}"/>
              </a:ext>
            </a:extLst>
          </p:cNvPr>
          <p:cNvSpPr txBox="1"/>
          <p:nvPr/>
        </p:nvSpPr>
        <p:spPr>
          <a:xfrm>
            <a:off x="766738" y="4399723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 = 100 %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EE2D0-E0DA-C95D-AF9D-4AAE1FBD5F89}"/>
              </a:ext>
            </a:extLst>
          </p:cNvPr>
          <p:cNvSpPr txBox="1"/>
          <p:nvPr/>
        </p:nvSpPr>
        <p:spPr>
          <a:xfrm>
            <a:off x="766738" y="6181863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 ≥ 6.6 %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67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/>
          <p:nvPr/>
        </p:nvCxnSpPr>
        <p:spPr>
          <a:xfrm flipV="1">
            <a:off x="0" y="542547"/>
            <a:ext cx="2554664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262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Принцип действия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14648" y="3875378"/>
                <a:ext cx="7315200" cy="2882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/>
                  <a:t>Предварительное охлаждение циркулирующего </a:t>
                </a:r>
                <a:r>
                  <a:rPr lang="ru-RU" baseline="30000" dirty="0"/>
                  <a:t>3</a:t>
                </a:r>
                <a:r>
                  <a:rPr lang="ru-RU" dirty="0"/>
                  <a:t>Не осуществляется в узлах, охлаждаемых </a:t>
                </a:r>
                <a:r>
                  <a:rPr lang="ru-RU" baseline="30000" dirty="0"/>
                  <a:t>4</a:t>
                </a:r>
                <a:r>
                  <a:rPr lang="ru-RU" dirty="0"/>
                  <a:t>Не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Still</a:t>
                </a:r>
                <a:r>
                  <a:rPr lang="ru-RU" dirty="0"/>
                  <a:t>: имеет температуру ≈ 700 мК, чтобы поддерживать более высокое давление паров </a:t>
                </a:r>
                <a:r>
                  <a:rPr lang="ru-RU" baseline="30000" dirty="0"/>
                  <a:t>3</a:t>
                </a:r>
                <a:r>
                  <a:rPr lang="ru-RU" dirty="0"/>
                  <a:t>He </a:t>
                </a:r>
              </a:p>
              <a:p>
                <a:pPr algn="ctr"/>
                <a:r>
                  <a:rPr lang="en-US" dirty="0"/>
                  <a:t>p</a:t>
                </a:r>
                <a:r>
                  <a:rPr lang="en-US" baseline="-10000" dirty="0"/>
                  <a:t>3</a:t>
                </a:r>
                <a:r>
                  <a:rPr lang="en-US" baseline="-25000" dirty="0"/>
                  <a:t>He</a:t>
                </a:r>
                <a:r>
                  <a:rPr lang="en-US" dirty="0"/>
                  <a:t> &gt;&gt; p</a:t>
                </a:r>
                <a:r>
                  <a:rPr lang="en-US" baseline="-10000" dirty="0"/>
                  <a:t>4</a:t>
                </a:r>
                <a:r>
                  <a:rPr lang="en-US" baseline="-25000" dirty="0"/>
                  <a:t>He</a:t>
                </a:r>
                <a:endParaRPr lang="ru-R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b="1" dirty="0"/>
                  <a:t>Теплообменник</a:t>
                </a:r>
                <a:r>
                  <a:rPr lang="ru-RU" dirty="0"/>
                  <a:t>: имеет решающее значение для конечной температуры криостата (</a:t>
                </a:r>
                <a:r>
                  <a:rPr lang="en-US" dirty="0"/>
                  <a:t>T</a:t>
                </a:r>
                <a:r>
                  <a:rPr lang="en-US" baseline="-25000" dirty="0"/>
                  <a:t>M</a:t>
                </a:r>
                <a:r>
                  <a:rPr lang="ru-RU" dirty="0"/>
                  <a:t>)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=2.8 </m:t>
                      </m:r>
                      <m:r>
                        <a:rPr lang="ru-RU">
                          <a:latin typeface="Cambria Math" panose="02040503050406030204" pitchFamily="18" charset="0"/>
                        </a:rPr>
                        <m:t>при </m:t>
                      </m:r>
                      <m:acc>
                        <m:accPr>
                          <m:chr m:val="̇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b="1" dirty="0"/>
                  <a:t>Холодопроизводительность</a:t>
                </a:r>
                <a:r>
                  <a:rPr lang="ru-RU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(95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−11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648" y="3875378"/>
                <a:ext cx="7315200" cy="2882969"/>
              </a:xfrm>
              <a:prstGeom prst="rect">
                <a:avLst/>
              </a:prstGeom>
              <a:blipFill>
                <a:blip r:embed="rId3"/>
                <a:stretch>
                  <a:fillRect l="-500" t="-1268" b="-25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6" y="707010"/>
            <a:ext cx="3719473" cy="5900138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724AA276-8A00-3266-967C-F86BC064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A2EA33-AC50-D98A-77EE-96369A22D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59" y="196114"/>
            <a:ext cx="5240132" cy="36239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6B44BF-3536-72B8-46A3-6858F59F87DD}"/>
              </a:ext>
            </a:extLst>
          </p:cNvPr>
          <p:cNvSpPr txBox="1"/>
          <p:nvPr/>
        </p:nvSpPr>
        <p:spPr>
          <a:xfrm>
            <a:off x="725916" y="5193751"/>
            <a:ext cx="779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X</a:t>
            </a:r>
            <a:r>
              <a:rPr lang="en-US" sz="1000" baseline="-25000" dirty="0">
                <a:solidFill>
                  <a:srgbClr val="FF0000"/>
                </a:solidFill>
              </a:rPr>
              <a:t>3</a:t>
            </a:r>
            <a:r>
              <a:rPr lang="en-US" sz="1000" dirty="0">
                <a:solidFill>
                  <a:srgbClr val="FF0000"/>
                </a:solidFill>
              </a:rPr>
              <a:t> = 100 %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110FB-CA80-6155-F065-B7FD7813453D}"/>
              </a:ext>
            </a:extLst>
          </p:cNvPr>
          <p:cNvSpPr txBox="1"/>
          <p:nvPr/>
        </p:nvSpPr>
        <p:spPr>
          <a:xfrm>
            <a:off x="725916" y="6090664"/>
            <a:ext cx="712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X</a:t>
            </a:r>
            <a:r>
              <a:rPr lang="en-US" sz="1000" baseline="-25000" dirty="0">
                <a:solidFill>
                  <a:srgbClr val="FF0000"/>
                </a:solidFill>
              </a:rPr>
              <a:t>3</a:t>
            </a:r>
            <a:r>
              <a:rPr lang="en-US" sz="1000" dirty="0">
                <a:solidFill>
                  <a:srgbClr val="FF0000"/>
                </a:solidFill>
              </a:rPr>
              <a:t> ≥ 6.6 %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3DCF1-DC3A-09C1-3000-32396A09C377}"/>
              </a:ext>
            </a:extLst>
          </p:cNvPr>
          <p:cNvSpPr txBox="1"/>
          <p:nvPr/>
        </p:nvSpPr>
        <p:spPr>
          <a:xfrm>
            <a:off x="1401744" y="1963957"/>
            <a:ext cx="712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X</a:t>
            </a:r>
            <a:r>
              <a:rPr lang="en-US" sz="1000" baseline="-25000" dirty="0">
                <a:solidFill>
                  <a:srgbClr val="FF0000"/>
                </a:solidFill>
              </a:rPr>
              <a:t>3</a:t>
            </a:r>
            <a:r>
              <a:rPr lang="en-US" sz="1000" dirty="0">
                <a:solidFill>
                  <a:srgbClr val="FF0000"/>
                </a:solidFill>
              </a:rPr>
              <a:t> ≤ </a:t>
            </a:r>
            <a:r>
              <a:rPr lang="ru-RU" sz="1000" dirty="0">
                <a:solidFill>
                  <a:srgbClr val="FF0000"/>
                </a:solidFill>
              </a:rPr>
              <a:t>1</a:t>
            </a:r>
            <a:r>
              <a:rPr lang="en-US" sz="1000" dirty="0">
                <a:solidFill>
                  <a:srgbClr val="FF0000"/>
                </a:solidFill>
              </a:rPr>
              <a:t> %</a:t>
            </a:r>
            <a:endParaRPr lang="ru-RU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83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88"/>
            <a:ext cx="12192000" cy="4876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80882"/>
            <a:ext cx="343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Конструкция: общий вид</a:t>
            </a:r>
          </a:p>
        </p:txBody>
      </p:sp>
      <p:cxnSp>
        <p:nvCxnSpPr>
          <p:cNvPr id="20" name="Straight Connector 49"/>
          <p:cNvCxnSpPr/>
          <p:nvPr/>
        </p:nvCxnSpPr>
        <p:spPr>
          <a:xfrm flipV="1">
            <a:off x="0" y="542547"/>
            <a:ext cx="3438570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C5435DDB-A7A7-9B04-1663-13D2DE95C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753A33-CF0E-50A0-587C-E51FEA737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75" y="3845163"/>
            <a:ext cx="9173236" cy="2706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3AD83B-D92E-9C3F-BC04-296BC36673BD}"/>
              </a:ext>
            </a:extLst>
          </p:cNvPr>
          <p:cNvSpPr txBox="1"/>
          <p:nvPr/>
        </p:nvSpPr>
        <p:spPr>
          <a:xfrm>
            <a:off x="9089143" y="4418168"/>
            <a:ext cx="86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Mixing</a:t>
            </a:r>
            <a:br>
              <a:rPr lang="en-US" sz="1400" dirty="0"/>
            </a:br>
            <a:r>
              <a:rPr lang="en-US" sz="1400" dirty="0"/>
              <a:t>chamber</a:t>
            </a:r>
            <a:endParaRPr lang="ru-R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A02E8-927C-A271-E7E8-8420D8666B25}"/>
              </a:ext>
            </a:extLst>
          </p:cNvPr>
          <p:cNvSpPr txBox="1"/>
          <p:nvPr/>
        </p:nvSpPr>
        <p:spPr>
          <a:xfrm>
            <a:off x="5960105" y="4133146"/>
            <a:ext cx="93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Still</a:t>
            </a:r>
            <a:r>
              <a:rPr lang="ru-RU" sz="1400" dirty="0"/>
              <a:t> (</a:t>
            </a:r>
            <a:r>
              <a:rPr lang="en-US" sz="1400" dirty="0"/>
              <a:t>0.8K</a:t>
            </a:r>
            <a:r>
              <a:rPr lang="ru-RU" sz="14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36817A-E470-550E-C803-A0B98CC6B0B3}"/>
              </a:ext>
            </a:extLst>
          </p:cNvPr>
          <p:cNvSpPr txBox="1"/>
          <p:nvPr/>
        </p:nvSpPr>
        <p:spPr>
          <a:xfrm>
            <a:off x="1903239" y="4534814"/>
            <a:ext cx="920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Pumps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D184A-65B5-E7FA-AD89-637F8F2247E0}"/>
              </a:ext>
            </a:extLst>
          </p:cNvPr>
          <p:cNvSpPr txBox="1"/>
          <p:nvPr/>
        </p:nvSpPr>
        <p:spPr>
          <a:xfrm>
            <a:off x="3436848" y="4131326"/>
            <a:ext cx="1451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Evaporator</a:t>
            </a:r>
            <a:r>
              <a:rPr lang="ru-RU" sz="1400" dirty="0"/>
              <a:t> (</a:t>
            </a:r>
            <a:r>
              <a:rPr lang="en-US" sz="1400" dirty="0"/>
              <a:t>1K</a:t>
            </a:r>
            <a:r>
              <a:rPr lang="ru-RU" sz="14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D4735-1345-03C6-5049-88D80216D412}"/>
              </a:ext>
            </a:extLst>
          </p:cNvPr>
          <p:cNvSpPr txBox="1"/>
          <p:nvPr/>
        </p:nvSpPr>
        <p:spPr>
          <a:xfrm>
            <a:off x="2498513" y="5919887"/>
            <a:ext cx="107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Liquid 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10E56-B7FC-7AC4-7B6B-4C2C12AA9D37}"/>
              </a:ext>
            </a:extLst>
          </p:cNvPr>
          <p:cNvSpPr txBox="1"/>
          <p:nvPr/>
        </p:nvSpPr>
        <p:spPr>
          <a:xfrm>
            <a:off x="3855103" y="5061436"/>
            <a:ext cx="112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Super-Liquid</a:t>
            </a:r>
            <a:br>
              <a:rPr lang="en-US" sz="1400" dirty="0"/>
            </a:b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2B678-B5AE-E517-5D22-9FD609ED6FF1}"/>
              </a:ext>
            </a:extLst>
          </p:cNvPr>
          <p:cNvSpPr txBox="1"/>
          <p:nvPr/>
        </p:nvSpPr>
        <p:spPr>
          <a:xfrm>
            <a:off x="4722637" y="6460515"/>
            <a:ext cx="1334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Flow impendence</a:t>
            </a:r>
            <a:endParaRPr lang="ru-RU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3FA775-D517-6793-AD71-5013369EF261}"/>
              </a:ext>
            </a:extLst>
          </p:cNvPr>
          <p:cNvSpPr txBox="1"/>
          <p:nvPr/>
        </p:nvSpPr>
        <p:spPr>
          <a:xfrm>
            <a:off x="6767845" y="4074896"/>
            <a:ext cx="133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Flow</a:t>
            </a:r>
            <a:br>
              <a:rPr lang="en-US" sz="1200" dirty="0"/>
            </a:br>
            <a:r>
              <a:rPr lang="en-US" sz="1200" dirty="0"/>
              <a:t>impendence</a:t>
            </a:r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ED897-639A-BD80-9D04-1E75508BB353}"/>
              </a:ext>
            </a:extLst>
          </p:cNvPr>
          <p:cNvSpPr txBox="1"/>
          <p:nvPr/>
        </p:nvSpPr>
        <p:spPr>
          <a:xfrm>
            <a:off x="7552203" y="6261097"/>
            <a:ext cx="133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Sintered heat exchanger</a:t>
            </a:r>
            <a:endParaRPr lang="ru-RU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573391-2971-33E7-5E9A-F693780AF157}"/>
              </a:ext>
            </a:extLst>
          </p:cNvPr>
          <p:cNvSpPr txBox="1"/>
          <p:nvPr/>
        </p:nvSpPr>
        <p:spPr>
          <a:xfrm>
            <a:off x="6012238" y="6261097"/>
            <a:ext cx="638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Heater</a:t>
            </a:r>
            <a:endParaRPr lang="ru-RU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E94AA2-239E-A86B-CF44-4E9FA4F6FA3F}"/>
              </a:ext>
            </a:extLst>
          </p:cNvPr>
          <p:cNvSpPr txBox="1"/>
          <p:nvPr/>
        </p:nvSpPr>
        <p:spPr>
          <a:xfrm>
            <a:off x="4013053" y="5859593"/>
            <a:ext cx="932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Condenser1</a:t>
            </a:r>
            <a:endParaRPr lang="ru-RU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170F0B-2605-6F73-A53C-E6ED2BA11D54}"/>
              </a:ext>
            </a:extLst>
          </p:cNvPr>
          <p:cNvSpPr txBox="1"/>
          <p:nvPr/>
        </p:nvSpPr>
        <p:spPr>
          <a:xfrm>
            <a:off x="5898207" y="5859592"/>
            <a:ext cx="932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Condenser2</a:t>
            </a:r>
            <a:endParaRPr lang="ru-RU" sz="1200" dirty="0"/>
          </a:p>
        </p:txBody>
      </p:sp>
      <p:cxnSp>
        <p:nvCxnSpPr>
          <p:cNvPr id="38" name="Соединитель: уступ 37">
            <a:extLst>
              <a:ext uri="{FF2B5EF4-FFF2-40B4-BE49-F238E27FC236}">
                <a16:creationId xmlns:a16="http://schemas.microsoft.com/office/drawing/2014/main" id="{C57A2FD6-ABA4-1FA8-705D-138A0CD9241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12394" y="2557105"/>
            <a:ext cx="1717016" cy="1539913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: уступ 52">
            <a:extLst>
              <a:ext uri="{FF2B5EF4-FFF2-40B4-BE49-F238E27FC236}">
                <a16:creationId xmlns:a16="http://schemas.microsoft.com/office/drawing/2014/main" id="{A6DF6AE8-538F-CEBF-0397-64CA72A1EE0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46221" y="2787558"/>
            <a:ext cx="2283291" cy="512735"/>
          </a:xfrm>
          <a:prstGeom prst="bentConnector3">
            <a:avLst>
              <a:gd name="adj1" fmla="val 37128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9F9EA2A1-84DB-5B5E-9778-1BC5E91B295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27183" y="2692069"/>
            <a:ext cx="3194385" cy="637671"/>
          </a:xfrm>
          <a:prstGeom prst="bentConnector3">
            <a:avLst>
              <a:gd name="adj1" fmla="val 4020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79D7DCEC-366A-A68D-E5AE-51CA36404DE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726179" y="1633015"/>
            <a:ext cx="3741271" cy="1870906"/>
          </a:xfrm>
          <a:prstGeom prst="bentConnector3">
            <a:avLst>
              <a:gd name="adj1" fmla="val 2925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993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80882"/>
            <a:ext cx="3333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Конструкция: сепаратор</a:t>
            </a:r>
          </a:p>
        </p:txBody>
      </p:sp>
      <p:cxnSp>
        <p:nvCxnSpPr>
          <p:cNvPr id="20" name="Straight Connector 49"/>
          <p:cNvCxnSpPr/>
          <p:nvPr/>
        </p:nvCxnSpPr>
        <p:spPr>
          <a:xfrm flipV="1">
            <a:off x="0" y="542547"/>
            <a:ext cx="3223967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14" y="1843277"/>
            <a:ext cx="3647686" cy="3620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80" y="2976809"/>
            <a:ext cx="3418863" cy="36203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800" y="5581447"/>
            <a:ext cx="53363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Сепаратор</a:t>
            </a:r>
            <a:r>
              <a:rPr lang="en-US" sz="2000" b="1" dirty="0"/>
              <a:t> (Sep)</a:t>
            </a:r>
            <a:endParaRPr lang="ru-RU" sz="2000" b="1" dirty="0"/>
          </a:p>
          <a:p>
            <a:r>
              <a:rPr lang="ru-RU" sz="2000" dirty="0"/>
              <a:t>Давление в сепараторе: </a:t>
            </a:r>
            <a:r>
              <a:rPr lang="en-US" sz="2000" dirty="0"/>
              <a:t>P</a:t>
            </a:r>
            <a:r>
              <a:rPr lang="en-US" sz="2000" baseline="-25000" dirty="0"/>
              <a:t>sep</a:t>
            </a:r>
            <a:r>
              <a:rPr lang="en-US" sz="2000" dirty="0"/>
              <a:t> ≈ 900 … 950</a:t>
            </a:r>
            <a:r>
              <a:rPr lang="ru-RU" sz="2000" dirty="0"/>
              <a:t> </a:t>
            </a:r>
            <a:r>
              <a:rPr lang="en-US" sz="2000" dirty="0"/>
              <a:t>[</a:t>
            </a:r>
            <a:r>
              <a:rPr lang="ru-RU" sz="2000" dirty="0" err="1"/>
              <a:t>мбар</a:t>
            </a:r>
            <a:r>
              <a:rPr lang="en-US" sz="2000" dirty="0"/>
              <a:t>]</a:t>
            </a:r>
          </a:p>
          <a:p>
            <a:r>
              <a:rPr lang="ru-RU" sz="2000" dirty="0"/>
              <a:t>Температура в сепараторе: </a:t>
            </a:r>
            <a:r>
              <a:rPr lang="en-US" sz="2000" dirty="0" err="1"/>
              <a:t>T</a:t>
            </a:r>
            <a:r>
              <a:rPr lang="en-US" sz="2000" baseline="-25000" dirty="0" err="1"/>
              <a:t>sep</a:t>
            </a:r>
            <a:r>
              <a:rPr lang="en-US" sz="2000" dirty="0"/>
              <a:t> ≈ 4.0 … 4.2</a:t>
            </a:r>
            <a:r>
              <a:rPr lang="ru-RU" sz="2000" dirty="0"/>
              <a:t> </a:t>
            </a:r>
            <a:r>
              <a:rPr lang="en-US" sz="2000" dirty="0"/>
              <a:t>[K]</a:t>
            </a:r>
          </a:p>
        </p:txBody>
      </p:sp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 flipV="1">
            <a:off x="5036980" y="2634916"/>
            <a:ext cx="575752" cy="7218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D89F4C27-A7B7-2A9A-631D-0ED03C71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276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80882"/>
            <a:ext cx="5202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Конструкция: газовый теплообменник</a:t>
            </a:r>
          </a:p>
        </p:txBody>
      </p:sp>
      <p:cxnSp>
        <p:nvCxnSpPr>
          <p:cNvPr id="20" name="Straight Connector 49"/>
          <p:cNvCxnSpPr/>
          <p:nvPr/>
        </p:nvCxnSpPr>
        <p:spPr>
          <a:xfrm flipV="1">
            <a:off x="0" y="542547"/>
            <a:ext cx="5118755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9326" y="5449472"/>
            <a:ext cx="4264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Газовый теплообменник</a:t>
            </a:r>
            <a:r>
              <a:rPr lang="en-US" sz="2000" b="1" dirty="0"/>
              <a:t> (HEx1)</a:t>
            </a:r>
            <a:endParaRPr lang="ru-RU" sz="2000" b="1" dirty="0"/>
          </a:p>
          <a:p>
            <a:r>
              <a:rPr lang="ru-RU" sz="2000" dirty="0"/>
              <a:t>Температура 1-й тарелки: </a:t>
            </a:r>
            <a:r>
              <a:rPr lang="en-US" sz="2000" dirty="0"/>
              <a:t>T</a:t>
            </a:r>
            <a:r>
              <a:rPr lang="ru-RU" sz="2000" baseline="-25000" dirty="0"/>
              <a:t>1</a:t>
            </a:r>
            <a:r>
              <a:rPr lang="en-US" sz="2000" dirty="0"/>
              <a:t> ≈ </a:t>
            </a:r>
            <a:r>
              <a:rPr lang="ru-RU" sz="2000" dirty="0"/>
              <a:t>250 </a:t>
            </a:r>
            <a:r>
              <a:rPr lang="en-US" sz="2000" dirty="0"/>
              <a:t>[</a:t>
            </a:r>
            <a:r>
              <a:rPr lang="ru-RU" sz="2000" dirty="0"/>
              <a:t>К</a:t>
            </a:r>
            <a:r>
              <a:rPr lang="en-US" sz="2000" dirty="0"/>
              <a:t>]</a:t>
            </a:r>
          </a:p>
          <a:p>
            <a:r>
              <a:rPr lang="ru-RU" sz="2000" dirty="0"/>
              <a:t>Температура 7-й тарелки: </a:t>
            </a:r>
            <a:r>
              <a:rPr lang="en-US" sz="2000" dirty="0"/>
              <a:t>T</a:t>
            </a:r>
            <a:r>
              <a:rPr lang="ru-RU" sz="2000" baseline="-25000" dirty="0"/>
              <a:t>7</a:t>
            </a:r>
            <a:r>
              <a:rPr lang="en-US" sz="2000" dirty="0"/>
              <a:t> ≈ </a:t>
            </a:r>
            <a:r>
              <a:rPr lang="ru-RU" sz="2000" dirty="0"/>
              <a:t>7 </a:t>
            </a:r>
            <a:r>
              <a:rPr lang="en-US" sz="2000" dirty="0"/>
              <a:t>[</a:t>
            </a:r>
            <a:r>
              <a:rPr lang="ru-RU" sz="2000" dirty="0"/>
              <a:t>К</a:t>
            </a:r>
            <a:r>
              <a:rPr lang="en-US" sz="2000" dirty="0"/>
              <a:t>]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80" y="2861278"/>
            <a:ext cx="6425623" cy="3691432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 flipV="1">
            <a:off x="4205037" y="2803358"/>
            <a:ext cx="1323474" cy="9926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B9FF7A19-22BF-E840-F371-6EC7DA70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273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911262" y="6551195"/>
            <a:ext cx="28073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BBE27E-D7D5-EF09-4052-67B867B7875D}"/>
              </a:ext>
            </a:extLst>
          </p:cNvPr>
          <p:cNvSpPr txBox="1"/>
          <p:nvPr/>
        </p:nvSpPr>
        <p:spPr>
          <a:xfrm>
            <a:off x="226023" y="652977"/>
            <a:ext cx="10587789" cy="5898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u="sng" dirty="0"/>
              <a:t>Введение</a:t>
            </a:r>
            <a:r>
              <a:rPr lang="en-US" sz="2400" u="sng" dirty="0"/>
              <a:t>/</a:t>
            </a:r>
            <a:r>
              <a:rPr lang="ru-RU" sz="2400" u="sng" dirty="0"/>
              <a:t>краткий исторический экскурс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u="sng" dirty="0"/>
              <a:t>Откачные криостаты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u="sng" dirty="0"/>
              <a:t>Принцип действия рефрижератора растворения </a:t>
            </a:r>
            <a:r>
              <a:rPr lang="ru-RU" sz="2400" u="sng" baseline="30000" dirty="0"/>
              <a:t>3</a:t>
            </a:r>
            <a:r>
              <a:rPr lang="ru-RU" sz="2400" u="sng" dirty="0"/>
              <a:t>Не</a:t>
            </a:r>
            <a:r>
              <a:rPr lang="en-US" sz="2400" u="sng" dirty="0"/>
              <a:t>/</a:t>
            </a:r>
            <a:r>
              <a:rPr lang="ru-RU" sz="2400" u="sng" baseline="30000" dirty="0"/>
              <a:t>4</a:t>
            </a:r>
            <a:r>
              <a:rPr lang="ru-RU" sz="2400" u="sng" dirty="0"/>
              <a:t>Не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u="sng" dirty="0"/>
              <a:t>Основные конструктивные особенности рефрижератора растворения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u="sng" dirty="0"/>
              <a:t>Достигаемая температура и способы ее измерения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u="sng" dirty="0"/>
              <a:t>Где применяются рефрижераторы растворения, создаваемые в СНТ ЛЯП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u="sng" dirty="0"/>
              <a:t>Современное состояние дел в данной области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u="sng" dirty="0"/>
              <a:t>Дальнейшие перспективы развития</a:t>
            </a:r>
          </a:p>
        </p:txBody>
      </p:sp>
      <p:cxnSp>
        <p:nvCxnSpPr>
          <p:cNvPr id="3" name="Straight Connector 49">
            <a:extLst>
              <a:ext uri="{FF2B5EF4-FFF2-40B4-BE49-F238E27FC236}">
                <a16:creationId xmlns:a16="http://schemas.microsoft.com/office/drawing/2014/main" id="{31841E28-F24C-58B9-3E7B-887410C83655}"/>
              </a:ext>
            </a:extLst>
          </p:cNvPr>
          <p:cNvCxnSpPr>
            <a:cxnSpLocks/>
          </p:cNvCxnSpPr>
          <p:nvPr/>
        </p:nvCxnSpPr>
        <p:spPr>
          <a:xfrm>
            <a:off x="0" y="542549"/>
            <a:ext cx="1762626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7691DB0-9D27-785D-9A5B-E58848D230D6}"/>
              </a:ext>
            </a:extLst>
          </p:cNvPr>
          <p:cNvSpPr txBox="1"/>
          <p:nvPr/>
        </p:nvSpPr>
        <p:spPr>
          <a:xfrm>
            <a:off x="0" y="80882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1677416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80882"/>
            <a:ext cx="3495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Конструкция: эвапоратор</a:t>
            </a:r>
          </a:p>
        </p:txBody>
      </p:sp>
      <p:cxnSp>
        <p:nvCxnSpPr>
          <p:cNvPr id="20" name="Straight Connector 49"/>
          <p:cNvCxnSpPr/>
          <p:nvPr/>
        </p:nvCxnSpPr>
        <p:spPr>
          <a:xfrm flipV="1">
            <a:off x="0" y="542547"/>
            <a:ext cx="3421930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69" y="3121954"/>
            <a:ext cx="3759662" cy="3198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77" y="2327365"/>
            <a:ext cx="3725223" cy="3193048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 flipV="1">
            <a:off x="6244389" y="2273968"/>
            <a:ext cx="511343" cy="890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1729" y="5581447"/>
            <a:ext cx="52085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Эвапоратор</a:t>
            </a:r>
            <a:r>
              <a:rPr lang="en-US" sz="2000" b="1" dirty="0"/>
              <a:t> (Eva)</a:t>
            </a:r>
            <a:endParaRPr lang="ru-RU" sz="2000" b="1" dirty="0"/>
          </a:p>
          <a:p>
            <a:r>
              <a:rPr lang="ru-RU" sz="2000" dirty="0"/>
              <a:t>Давление в эвапораторе: </a:t>
            </a:r>
            <a:r>
              <a:rPr lang="en-US" sz="2000" dirty="0" err="1"/>
              <a:t>P</a:t>
            </a:r>
            <a:r>
              <a:rPr lang="en-US" sz="2000" baseline="-25000" dirty="0" err="1"/>
              <a:t>eva</a:t>
            </a:r>
            <a:r>
              <a:rPr lang="en-US" sz="2000" dirty="0"/>
              <a:t> ≈ 1 … 4</a:t>
            </a:r>
            <a:r>
              <a:rPr lang="ru-RU" sz="2000" dirty="0"/>
              <a:t> </a:t>
            </a:r>
            <a:r>
              <a:rPr lang="en-US" sz="2000" dirty="0"/>
              <a:t>[</a:t>
            </a:r>
            <a:r>
              <a:rPr lang="ru-RU" sz="2000" dirty="0" err="1"/>
              <a:t>мбар</a:t>
            </a:r>
            <a:r>
              <a:rPr lang="en-US" sz="2000" dirty="0"/>
              <a:t>]</a:t>
            </a:r>
          </a:p>
          <a:p>
            <a:r>
              <a:rPr lang="ru-RU" sz="2000" dirty="0"/>
              <a:t>Температура в эвапораторе: </a:t>
            </a:r>
            <a:r>
              <a:rPr lang="en-US" sz="2000" dirty="0" err="1"/>
              <a:t>T</a:t>
            </a:r>
            <a:r>
              <a:rPr lang="en-US" sz="2000" baseline="-25000" dirty="0" err="1"/>
              <a:t>eva</a:t>
            </a:r>
            <a:r>
              <a:rPr lang="en-US" sz="2000" dirty="0"/>
              <a:t> ≈ 1.2 … 1.5</a:t>
            </a:r>
            <a:r>
              <a:rPr lang="ru-RU" sz="2000" dirty="0"/>
              <a:t> </a:t>
            </a:r>
            <a:r>
              <a:rPr lang="en-US" sz="2000" dirty="0"/>
              <a:t>[K]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3FE98C7D-BE6E-BBBF-9E63-99D8C762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85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80882"/>
            <a:ext cx="243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Конструкция: </a:t>
            </a:r>
            <a:r>
              <a:rPr lang="en-US" sz="2400" dirty="0"/>
              <a:t>still</a:t>
            </a:r>
            <a:endParaRPr lang="ru-RU" sz="2400" dirty="0"/>
          </a:p>
        </p:txBody>
      </p:sp>
      <p:cxnSp>
        <p:nvCxnSpPr>
          <p:cNvPr id="20" name="Straight Connector 49"/>
          <p:cNvCxnSpPr/>
          <p:nvPr/>
        </p:nvCxnSpPr>
        <p:spPr>
          <a:xfrm flipV="1">
            <a:off x="0" y="542547"/>
            <a:ext cx="2356701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6768" y="5570106"/>
            <a:ext cx="4493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Still (St)</a:t>
            </a:r>
            <a:endParaRPr lang="ru-RU" sz="2000" b="1" dirty="0"/>
          </a:p>
          <a:p>
            <a:r>
              <a:rPr lang="ru-RU" sz="2000" dirty="0"/>
              <a:t>Давление в </a:t>
            </a:r>
            <a:r>
              <a:rPr lang="en-US" sz="2000" dirty="0"/>
              <a:t>Still</a:t>
            </a:r>
            <a:r>
              <a:rPr lang="ru-RU" sz="2000" dirty="0"/>
              <a:t>: </a:t>
            </a:r>
            <a:r>
              <a:rPr lang="en-US" sz="2000" dirty="0" err="1"/>
              <a:t>P</a:t>
            </a:r>
            <a:r>
              <a:rPr lang="en-US" sz="2000" baseline="-25000" dirty="0" err="1"/>
              <a:t>st</a:t>
            </a:r>
            <a:r>
              <a:rPr lang="en-US" sz="2000" dirty="0"/>
              <a:t> &lt; 1 [</a:t>
            </a:r>
            <a:r>
              <a:rPr lang="ru-RU" sz="2000" dirty="0" err="1"/>
              <a:t>мбар</a:t>
            </a:r>
            <a:r>
              <a:rPr lang="en-US" sz="2000" dirty="0"/>
              <a:t>]</a:t>
            </a:r>
          </a:p>
          <a:p>
            <a:r>
              <a:rPr lang="ru-RU" sz="2000" dirty="0"/>
              <a:t>Температура в </a:t>
            </a:r>
            <a:r>
              <a:rPr lang="en-US" sz="2000" dirty="0"/>
              <a:t>Still</a:t>
            </a:r>
            <a:r>
              <a:rPr lang="ru-RU" sz="2000" dirty="0"/>
              <a:t>: </a:t>
            </a:r>
            <a:r>
              <a:rPr lang="en-US" sz="2000" dirty="0" err="1"/>
              <a:t>T</a:t>
            </a:r>
            <a:r>
              <a:rPr lang="en-US" sz="2000" baseline="-25000" dirty="0" err="1"/>
              <a:t>st</a:t>
            </a:r>
            <a:r>
              <a:rPr lang="en-US" sz="2000" dirty="0"/>
              <a:t> ≈ 700 … 850</a:t>
            </a:r>
            <a:r>
              <a:rPr lang="ru-RU" sz="2000" dirty="0"/>
              <a:t> </a:t>
            </a:r>
            <a:r>
              <a:rPr lang="en-US" sz="2000" dirty="0"/>
              <a:t>[</a:t>
            </a:r>
            <a:r>
              <a:rPr lang="ru-RU" sz="2000" dirty="0"/>
              <a:t>м</a:t>
            </a:r>
            <a:r>
              <a:rPr lang="en-US" sz="2000" dirty="0"/>
              <a:t>K]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58" y="3084436"/>
            <a:ext cx="3507587" cy="3773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87" y="1883298"/>
            <a:ext cx="3838513" cy="3773564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cxnSpLocks/>
          </p:cNvCxnSpPr>
          <p:nvPr/>
        </p:nvCxnSpPr>
        <p:spPr>
          <a:xfrm flipV="1">
            <a:off x="6539163" y="1840832"/>
            <a:ext cx="300790" cy="14979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E620C4DA-5EB5-044D-F1DB-77D41478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006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80882"/>
            <a:ext cx="5440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Конструкция: конечный теплообменник</a:t>
            </a:r>
          </a:p>
        </p:txBody>
      </p:sp>
      <p:cxnSp>
        <p:nvCxnSpPr>
          <p:cNvPr id="20" name="Straight Connector 49"/>
          <p:cNvCxnSpPr/>
          <p:nvPr/>
        </p:nvCxnSpPr>
        <p:spPr>
          <a:xfrm flipV="1">
            <a:off x="0" y="542547"/>
            <a:ext cx="5344998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03858" y="5338465"/>
            <a:ext cx="5298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Конечный теплообменник (</a:t>
            </a:r>
            <a:r>
              <a:rPr lang="en-US" sz="2000" b="1" dirty="0"/>
              <a:t>FHE</a:t>
            </a:r>
            <a:r>
              <a:rPr lang="ru-RU" sz="2000" b="1" dirty="0"/>
              <a:t>)</a:t>
            </a:r>
          </a:p>
          <a:p>
            <a:r>
              <a:rPr lang="ru-RU" sz="2000" dirty="0"/>
              <a:t>Температура на входе ТО: </a:t>
            </a:r>
            <a:r>
              <a:rPr lang="en-US" sz="2000" dirty="0" err="1"/>
              <a:t>T</a:t>
            </a:r>
            <a:r>
              <a:rPr lang="en-US" sz="2000" baseline="-25000" dirty="0" err="1"/>
              <a:t>FHEen</a:t>
            </a:r>
            <a:r>
              <a:rPr lang="en-US" sz="2000" dirty="0"/>
              <a:t> ≈ 500</a:t>
            </a:r>
            <a:r>
              <a:rPr lang="ru-RU" sz="2000" dirty="0"/>
              <a:t> </a:t>
            </a:r>
            <a:r>
              <a:rPr lang="en-US" sz="2000" dirty="0"/>
              <a:t>[</a:t>
            </a:r>
            <a:r>
              <a:rPr lang="ru-RU" sz="2000" dirty="0"/>
              <a:t>м</a:t>
            </a:r>
            <a:r>
              <a:rPr lang="en-US" sz="2000" dirty="0"/>
              <a:t>K]</a:t>
            </a:r>
          </a:p>
          <a:p>
            <a:r>
              <a:rPr lang="ru-RU" sz="2000" dirty="0"/>
              <a:t>Температура на выходе ТО : </a:t>
            </a:r>
            <a:r>
              <a:rPr lang="en-US" sz="2000" dirty="0" err="1"/>
              <a:t>T</a:t>
            </a:r>
            <a:r>
              <a:rPr lang="en-US" sz="2000" baseline="-25000" dirty="0" err="1"/>
              <a:t>FHEex</a:t>
            </a:r>
            <a:r>
              <a:rPr lang="en-US" sz="2000" dirty="0"/>
              <a:t> ≈ </a:t>
            </a:r>
            <a:r>
              <a:rPr lang="ru-RU" sz="2000" dirty="0"/>
              <a:t>35…</a:t>
            </a:r>
            <a:r>
              <a:rPr lang="en-US" sz="2000" dirty="0"/>
              <a:t>50</a:t>
            </a:r>
            <a:r>
              <a:rPr lang="ru-RU" sz="2000" dirty="0"/>
              <a:t> </a:t>
            </a:r>
            <a:r>
              <a:rPr lang="en-US" sz="2000" dirty="0"/>
              <a:t>[</a:t>
            </a:r>
            <a:r>
              <a:rPr lang="ru-RU" sz="2000" dirty="0"/>
              <a:t>м</a:t>
            </a:r>
            <a:r>
              <a:rPr lang="en-US" sz="2000" dirty="0"/>
              <a:t>K]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62" y="3284240"/>
            <a:ext cx="8123217" cy="1645880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cxnSpLocks/>
          </p:cNvCxnSpPr>
          <p:nvPr/>
        </p:nvCxnSpPr>
        <p:spPr>
          <a:xfrm flipV="1">
            <a:off x="8061158" y="1293395"/>
            <a:ext cx="956510" cy="23040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1760" y="5338465"/>
            <a:ext cx="6360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Теплообменник </a:t>
            </a:r>
            <a:r>
              <a:rPr lang="ru-RU" sz="2000" b="1" dirty="0" err="1"/>
              <a:t>предохлаждения</a:t>
            </a:r>
            <a:r>
              <a:rPr lang="ru-RU" sz="2000" b="1" dirty="0"/>
              <a:t> конечного (</a:t>
            </a:r>
            <a:r>
              <a:rPr lang="en-US" sz="2000" b="1" dirty="0"/>
              <a:t>Pre-FHE</a:t>
            </a:r>
            <a:r>
              <a:rPr lang="ru-RU" sz="2000" b="1" dirty="0"/>
              <a:t>)</a:t>
            </a:r>
          </a:p>
          <a:p>
            <a:r>
              <a:rPr lang="ru-RU" sz="2000" dirty="0"/>
              <a:t>Температура на входе ТО: </a:t>
            </a:r>
            <a:r>
              <a:rPr lang="en-US" sz="2000" dirty="0" err="1"/>
              <a:t>T</a:t>
            </a:r>
            <a:r>
              <a:rPr lang="en-US" sz="2000" baseline="-25000" dirty="0" err="1"/>
              <a:t>Pre-FHEen</a:t>
            </a:r>
            <a:r>
              <a:rPr lang="en-US" sz="2000" dirty="0"/>
              <a:t> ≈ 850</a:t>
            </a:r>
            <a:r>
              <a:rPr lang="ru-RU" sz="2000" dirty="0"/>
              <a:t> </a:t>
            </a:r>
            <a:r>
              <a:rPr lang="en-US" sz="2000" dirty="0"/>
              <a:t>[</a:t>
            </a:r>
            <a:r>
              <a:rPr lang="ru-RU" sz="2000" dirty="0"/>
              <a:t>м</a:t>
            </a:r>
            <a:r>
              <a:rPr lang="en-US" sz="2000" dirty="0"/>
              <a:t>K]</a:t>
            </a:r>
          </a:p>
          <a:p>
            <a:r>
              <a:rPr lang="ru-RU" sz="2000" dirty="0"/>
              <a:t>Температура на выходе ТО : </a:t>
            </a:r>
            <a:r>
              <a:rPr lang="en-US" sz="2000" dirty="0" err="1"/>
              <a:t>T</a:t>
            </a:r>
            <a:r>
              <a:rPr lang="en-US" sz="2000" baseline="-25000" dirty="0" err="1"/>
              <a:t>Pre-FHEex</a:t>
            </a:r>
            <a:r>
              <a:rPr lang="en-US" sz="2000" dirty="0"/>
              <a:t> ≈ 500</a:t>
            </a:r>
            <a:r>
              <a:rPr lang="ru-RU" sz="2000" dirty="0"/>
              <a:t> </a:t>
            </a:r>
            <a:r>
              <a:rPr lang="en-US" sz="2000" dirty="0"/>
              <a:t>[</a:t>
            </a:r>
            <a:r>
              <a:rPr lang="ru-RU" sz="2000" dirty="0"/>
              <a:t>м</a:t>
            </a:r>
            <a:r>
              <a:rPr lang="en-US" sz="2000" dirty="0"/>
              <a:t>K]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A0B24B8D-F51D-2CF3-DC3A-43418B7B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647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97" y="652444"/>
            <a:ext cx="4513116" cy="60174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69" y="652444"/>
            <a:ext cx="4513117" cy="6017489"/>
          </a:xfrm>
          <a:prstGeom prst="rect">
            <a:avLst/>
          </a:prstGeom>
        </p:spPr>
      </p:pic>
      <p:cxnSp>
        <p:nvCxnSpPr>
          <p:cNvPr id="8" name="Straight Connector 49"/>
          <p:cNvCxnSpPr/>
          <p:nvPr/>
        </p:nvCxnSpPr>
        <p:spPr>
          <a:xfrm flipV="1">
            <a:off x="0" y="542547"/>
            <a:ext cx="2526384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80882"/>
            <a:ext cx="262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Конструкция: фото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5DDF0F88-6AD1-811E-6F10-971DDA03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626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/>
          <p:nvPr/>
        </p:nvCxnSpPr>
        <p:spPr>
          <a:xfrm flipV="1">
            <a:off x="0" y="542547"/>
            <a:ext cx="2516957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262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Конструкция: фото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17" y="941106"/>
            <a:ext cx="7591720" cy="5061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32308" y="1664223"/>
            <a:ext cx="6011942" cy="4007962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63EC04F6-2D7D-DC80-88EB-EC2538252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48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98" y="663746"/>
            <a:ext cx="4175876" cy="60296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36" y="663746"/>
            <a:ext cx="2498754" cy="6029662"/>
          </a:xfrm>
          <a:prstGeom prst="rect">
            <a:avLst/>
          </a:prstGeom>
        </p:spPr>
      </p:pic>
      <p:cxnSp>
        <p:nvCxnSpPr>
          <p:cNvPr id="7" name="Straight Connector 49"/>
          <p:cNvCxnSpPr/>
          <p:nvPr/>
        </p:nvCxnSpPr>
        <p:spPr>
          <a:xfrm flipV="1">
            <a:off x="0" y="542547"/>
            <a:ext cx="2526384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80882"/>
            <a:ext cx="262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Конструкция: фото</a:t>
            </a: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582A6147-C01A-F079-4E51-476D7CE9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486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/>
          <p:nvPr/>
        </p:nvCxnSpPr>
        <p:spPr>
          <a:xfrm flipV="1">
            <a:off x="0" y="542547"/>
            <a:ext cx="2526384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262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Конструкция: фото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3416" y="2337810"/>
            <a:ext cx="6039630" cy="2754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7" y="695031"/>
            <a:ext cx="8052841" cy="6039631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2D080338-B891-7E54-72B8-C377B719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081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49"/>
          <p:cNvCxnSpPr/>
          <p:nvPr/>
        </p:nvCxnSpPr>
        <p:spPr>
          <a:xfrm flipV="1">
            <a:off x="0" y="542547"/>
            <a:ext cx="4854804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80882"/>
            <a:ext cx="495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Измерение сверхнизких температур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E0A65DBA-95C4-C62D-5314-963AFBD7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0708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A039EE-DF21-C4D1-EBF9-E4CD39C75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3" y="585030"/>
            <a:ext cx="5250717" cy="27522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C504C1-82E9-9D0F-7A8E-AB6113A0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7" y="3025735"/>
            <a:ext cx="4400698" cy="33958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F0293C-7F31-8F86-E198-F7BD8B802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54" y="3191220"/>
            <a:ext cx="3198664" cy="32697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8577EA-7371-3CE8-55CB-E599F629D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43" y="2986377"/>
            <a:ext cx="3198664" cy="34745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72ECA0-4DE7-73A0-F049-51638E9C2E59}"/>
              </a:ext>
            </a:extLst>
          </p:cNvPr>
          <p:cNvSpPr txBox="1"/>
          <p:nvPr/>
        </p:nvSpPr>
        <p:spPr>
          <a:xfrm>
            <a:off x="1076826" y="770264"/>
            <a:ext cx="445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Контроллер температуры </a:t>
            </a:r>
            <a:r>
              <a:rPr lang="en-US" dirty="0" err="1"/>
              <a:t>LakeShore</a:t>
            </a:r>
            <a:r>
              <a:rPr lang="en-US" dirty="0"/>
              <a:t> 372 AC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E7579F-ED6A-21BE-7106-6C4E0409CD66}"/>
              </a:ext>
            </a:extLst>
          </p:cNvPr>
          <p:cNvSpPr txBox="1"/>
          <p:nvPr/>
        </p:nvSpPr>
        <p:spPr>
          <a:xfrm>
            <a:off x="6220326" y="148908"/>
            <a:ext cx="558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Линейка криогенных датчиков температуры </a:t>
            </a:r>
            <a:r>
              <a:rPr lang="en-US" dirty="0" err="1"/>
              <a:t>LakeShore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C95142-198A-D8B7-205E-64C31C40ACE7}"/>
              </a:ext>
            </a:extLst>
          </p:cNvPr>
          <p:cNvSpPr txBox="1"/>
          <p:nvPr/>
        </p:nvSpPr>
        <p:spPr>
          <a:xfrm>
            <a:off x="617260" y="6421607"/>
            <a:ext cx="3764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Характерное сопротивление датчиков </a:t>
            </a:r>
            <a:r>
              <a:rPr lang="en-US" sz="1400" dirty="0" err="1"/>
              <a:t>Cernox</a:t>
            </a:r>
            <a:r>
              <a:rPr lang="en-US" sz="1400" dirty="0"/>
              <a:t>®</a:t>
            </a:r>
            <a:endParaRPr lang="ru-RU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EC7215-8491-DAA8-CD86-4C42F745FF51}"/>
              </a:ext>
            </a:extLst>
          </p:cNvPr>
          <p:cNvSpPr txBox="1"/>
          <p:nvPr/>
        </p:nvSpPr>
        <p:spPr>
          <a:xfrm>
            <a:off x="4891348" y="6421607"/>
            <a:ext cx="3554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Характерное сопротивление датчиков </a:t>
            </a:r>
            <a:r>
              <a:rPr lang="en-US" sz="1400" dirty="0" err="1"/>
              <a:t>Rox</a:t>
            </a:r>
            <a:r>
              <a:rPr lang="en-US" sz="1400" dirty="0"/>
              <a:t>™</a:t>
            </a: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AFBD83-6E5D-2C4F-5428-F6CBE7834A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28" y="585030"/>
            <a:ext cx="2424788" cy="24247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998B40-7C55-C2CD-0ECA-3F9DE099AEFF}"/>
              </a:ext>
            </a:extLst>
          </p:cNvPr>
          <p:cNvSpPr txBox="1"/>
          <p:nvPr/>
        </p:nvSpPr>
        <p:spPr>
          <a:xfrm>
            <a:off x="8685374" y="6396819"/>
            <a:ext cx="3360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Характерное сопротивление </a:t>
            </a:r>
            <a:r>
              <a:rPr lang="en-US" sz="1400" dirty="0"/>
              <a:t>Ge</a:t>
            </a:r>
            <a:r>
              <a:rPr lang="ru-RU" sz="1400" dirty="0"/>
              <a:t> датчиков</a:t>
            </a:r>
          </a:p>
        </p:txBody>
      </p:sp>
    </p:spTree>
    <p:extLst>
      <p:ext uri="{BB962C8B-B14F-4D97-AF65-F5344CB8AC3E}">
        <p14:creationId xmlns:p14="http://schemas.microsoft.com/office/powerpoint/2010/main" val="2944461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7"/>
          <p:cNvSpPr txBox="1">
            <a:spLocks noChangeArrowheads="1"/>
          </p:cNvSpPr>
          <p:nvPr/>
        </p:nvSpPr>
        <p:spPr bwMode="auto">
          <a:xfrm>
            <a:off x="2096109" y="1623116"/>
            <a:ext cx="3331385" cy="707886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Стабильность температуры</a:t>
            </a:r>
            <a:r>
              <a:rPr lang="en-GB" altLang="ru-RU" sz="2000" dirty="0"/>
              <a:t>: </a:t>
            </a:r>
          </a:p>
          <a:p>
            <a:pPr eaLnBrk="1" hangingPunct="1"/>
            <a:r>
              <a:rPr lang="en-GB" altLang="ru-RU" sz="2000" dirty="0">
                <a:latin typeface="Symbol" panose="05050102010706020507" pitchFamily="18" charset="2"/>
              </a:rPr>
              <a:t>D</a:t>
            </a:r>
            <a:r>
              <a:rPr lang="en-GB" altLang="ru-RU" sz="2000" dirty="0"/>
              <a:t>T ~ ± 0.</a:t>
            </a:r>
            <a:r>
              <a:rPr lang="ru-RU" altLang="ru-RU" sz="2000" dirty="0"/>
              <a:t>25</a:t>
            </a:r>
            <a:r>
              <a:rPr lang="en-GB" altLang="ru-RU" sz="2000" dirty="0" err="1"/>
              <a:t>mK</a:t>
            </a:r>
            <a:r>
              <a:rPr lang="en-GB" altLang="ru-RU" sz="2000" dirty="0"/>
              <a:t> (</a:t>
            </a:r>
            <a:r>
              <a:rPr lang="ru-RU" altLang="ru-RU" sz="2000" dirty="0"/>
              <a:t>весь день</a:t>
            </a:r>
            <a:r>
              <a:rPr lang="en-GB" altLang="ru-RU" sz="2000" dirty="0"/>
              <a:t>) </a:t>
            </a:r>
          </a:p>
        </p:txBody>
      </p:sp>
      <p:sp>
        <p:nvSpPr>
          <p:cNvPr id="37892" name="Rechteck 6"/>
          <p:cNvSpPr>
            <a:spLocks noChangeArrowheads="1"/>
          </p:cNvSpPr>
          <p:nvPr/>
        </p:nvSpPr>
        <p:spPr bwMode="auto">
          <a:xfrm>
            <a:off x="910247" y="3889491"/>
            <a:ext cx="112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ru-RU" sz="2000">
                <a:solidFill>
                  <a:srgbClr val="000000"/>
                </a:solidFill>
              </a:rPr>
              <a:t>T=24mK</a:t>
            </a:r>
            <a:endParaRPr lang="en-US" altLang="ru-RU"/>
          </a:p>
        </p:txBody>
      </p:sp>
      <p:sp>
        <p:nvSpPr>
          <p:cNvPr id="37893" name="Rechteck 7"/>
          <p:cNvSpPr>
            <a:spLocks noChangeArrowheads="1"/>
          </p:cNvSpPr>
          <p:nvPr/>
        </p:nvSpPr>
        <p:spPr bwMode="auto">
          <a:xfrm>
            <a:off x="910247" y="4856279"/>
            <a:ext cx="112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ru-RU" sz="2000">
                <a:solidFill>
                  <a:srgbClr val="000000"/>
                </a:solidFill>
              </a:rPr>
              <a:t>T=27mK</a:t>
            </a:r>
            <a:endParaRPr lang="en-US" altLang="ru-RU"/>
          </a:p>
        </p:txBody>
      </p:sp>
      <p:sp>
        <p:nvSpPr>
          <p:cNvPr id="37894" name="Rechteck 8"/>
          <p:cNvSpPr>
            <a:spLocks noChangeArrowheads="1"/>
          </p:cNvSpPr>
          <p:nvPr/>
        </p:nvSpPr>
        <p:spPr bwMode="auto">
          <a:xfrm>
            <a:off x="910247" y="5832591"/>
            <a:ext cx="112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ru-RU" sz="2000">
                <a:solidFill>
                  <a:srgbClr val="000000"/>
                </a:solidFill>
              </a:rPr>
              <a:t>T=29mK</a:t>
            </a:r>
            <a:endParaRPr lang="en-US" altLang="ru-RU"/>
          </a:p>
        </p:txBody>
      </p:sp>
      <p:pic>
        <p:nvPicPr>
          <p:cNvPr id="378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408" y="311714"/>
            <a:ext cx="4495800" cy="333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09" y="4032366"/>
            <a:ext cx="85248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Rechteck 11"/>
          <p:cNvSpPr>
            <a:spLocks noChangeArrowheads="1"/>
          </p:cNvSpPr>
          <p:nvPr/>
        </p:nvSpPr>
        <p:spPr bwMode="auto">
          <a:xfrm>
            <a:off x="6020408" y="6264391"/>
            <a:ext cx="9413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ru-RU" sz="200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GB" altLang="ru-RU" sz="2000">
                <a:solidFill>
                  <a:srgbClr val="000000"/>
                </a:solidFill>
              </a:rPr>
              <a:t>t=40h</a:t>
            </a:r>
            <a:endParaRPr lang="en-US" altLang="ru-RU"/>
          </a:p>
        </p:txBody>
      </p:sp>
      <p:cxnSp>
        <p:nvCxnSpPr>
          <p:cNvPr id="14" name="Gerade Verbindung mit Pfeil 13"/>
          <p:cNvCxnSpPr>
            <a:stCxn id="37897" idx="1"/>
          </p:cNvCxnSpPr>
          <p:nvPr/>
        </p:nvCxnSpPr>
        <p:spPr>
          <a:xfrm rot="10800000" flipV="1">
            <a:off x="2626334" y="6466005"/>
            <a:ext cx="3394075" cy="1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7072921" y="6481880"/>
            <a:ext cx="31877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endCxn id="37892" idx="3"/>
          </p:cNvCxnSpPr>
          <p:nvPr/>
        </p:nvCxnSpPr>
        <p:spPr>
          <a:xfrm rot="5400000" flipH="1" flipV="1">
            <a:off x="826109" y="5270617"/>
            <a:ext cx="2392363" cy="30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49"/>
          <p:cNvCxnSpPr/>
          <p:nvPr/>
        </p:nvCxnSpPr>
        <p:spPr>
          <a:xfrm flipV="1">
            <a:off x="0" y="542547"/>
            <a:ext cx="3506771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80882"/>
            <a:ext cx="3599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Достигаемая температура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CDA33D9-C807-50C7-33AF-0E58F583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317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>
            <a:cxnSpLocks/>
          </p:cNvCxnSpPr>
          <p:nvPr/>
        </p:nvCxnSpPr>
        <p:spPr>
          <a:xfrm>
            <a:off x="0" y="542549"/>
            <a:ext cx="5636795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576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Применение рефрижератора растворения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96" y="669303"/>
            <a:ext cx="9114372" cy="6073874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B452E5D3-B1AF-5DC4-D6E8-072C311A7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972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/>
          <p:nvPr/>
        </p:nvCxnSpPr>
        <p:spPr>
          <a:xfrm flipV="1">
            <a:off x="0" y="542547"/>
            <a:ext cx="1824538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1858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Температура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13" y="571179"/>
            <a:ext cx="2337730" cy="22642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295" y="3310115"/>
            <a:ext cx="1351965" cy="3086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98984" y="171069"/>
            <a:ext cx="336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Поверхность солнца ≈ 6000 К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53349" y="2920804"/>
            <a:ext cx="3647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Комнатная температура ≈ 300 К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38244" y="6396756"/>
            <a:ext cx="3478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Криостат растворения ≈ 10 мК</a:t>
            </a:r>
          </a:p>
        </p:txBody>
      </p:sp>
      <p:sp>
        <p:nvSpPr>
          <p:cNvPr id="6" name="Стрелка вверх 5"/>
          <p:cNvSpPr/>
          <p:nvPr/>
        </p:nvSpPr>
        <p:spPr>
          <a:xfrm>
            <a:off x="7911033" y="542270"/>
            <a:ext cx="484632" cy="85262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908839" y="2083047"/>
            <a:ext cx="484632" cy="8396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7881385" y="3338741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905331" y="541269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821604" y="1475311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 </a:t>
            </a:r>
            <a:r>
              <a:rPr lang="ru-RU" sz="2800" b="1" dirty="0"/>
              <a:t>20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18096" y="4586175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 3</a:t>
            </a:r>
            <a:r>
              <a:rPr lang="ru-RU" sz="2800" b="1" dirty="0"/>
              <a:t>0</a:t>
            </a:r>
            <a:r>
              <a:rPr lang="en-US" sz="2800" b="1" dirty="0"/>
              <a:t>000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37594" y="1210037"/>
            <a:ext cx="220581" cy="4761461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75000">
                <a:schemeClr val="accent1">
                  <a:lumMod val="51000"/>
                  <a:lumOff val="49000"/>
                </a:schemeClr>
              </a:gs>
              <a:gs pos="100000">
                <a:schemeClr val="accent1">
                  <a:lumMod val="95000"/>
                </a:schemeClr>
              </a:gs>
              <a:gs pos="29000">
                <a:srgbClr val="FF0000"/>
              </a:gs>
            </a:gsLst>
            <a:lin ang="5400000" scaled="1"/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50158" y="804157"/>
            <a:ext cx="2576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Температурная шкала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08394" y="1210037"/>
            <a:ext cx="1095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Кельвин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80790" y="1210037"/>
            <a:ext cx="110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Цельсий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866067" y="5971498"/>
            <a:ext cx="1363633" cy="107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1708373" y="5582145"/>
            <a:ext cx="511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0 К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13162" y="5582145"/>
            <a:ext cx="1314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- 273.15 °С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862645" y="3822425"/>
            <a:ext cx="1363633" cy="107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1708522" y="3422315"/>
            <a:ext cx="1095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273.15 К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29489" y="3422315"/>
            <a:ext cx="595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0 °С</a:t>
            </a:r>
          </a:p>
        </p:txBody>
      </p:sp>
      <p:cxnSp>
        <p:nvCxnSpPr>
          <p:cNvPr id="41" name="Прямая соединительная линия 40"/>
          <p:cNvCxnSpPr>
            <a:cxnSpLocks/>
          </p:cNvCxnSpPr>
          <p:nvPr/>
        </p:nvCxnSpPr>
        <p:spPr>
          <a:xfrm>
            <a:off x="856419" y="2531698"/>
            <a:ext cx="1363633" cy="107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569803" y="2120831"/>
            <a:ext cx="854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100 °С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667823" y="2114987"/>
            <a:ext cx="1095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373.15 К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75829" y="484061"/>
            <a:ext cx="104947" cy="625105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75000">
                <a:schemeClr val="accent1">
                  <a:lumMod val="51000"/>
                  <a:lumOff val="49000"/>
                </a:schemeClr>
              </a:gs>
              <a:gs pos="100000">
                <a:schemeClr val="accent1">
                  <a:lumMod val="95000"/>
                </a:schemeClr>
              </a:gs>
              <a:gs pos="29000">
                <a:srgbClr val="FF0000"/>
              </a:gs>
            </a:gsLst>
            <a:lin ang="5400000" scaled="1"/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780775" y="6457333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780775" y="6092947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780775" y="5723064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780775" y="5375607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780775" y="4653869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3780775" y="5017467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3780775" y="4315517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780775" y="3937057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3780775" y="3550977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780775" y="3210617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80775" y="2860097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780775" y="2484177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3780775" y="2131339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780775" y="1773199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780775" y="1412519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780775" y="1059459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0775" y="690540"/>
            <a:ext cx="1679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3153797" y="6272667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-7</a:t>
            </a:r>
            <a:endParaRPr lang="ru-RU" baseline="30000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3156444" y="5903335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-6</a:t>
            </a:r>
            <a:endParaRPr lang="ru-RU" baseline="300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3154854" y="5538398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-5</a:t>
            </a:r>
            <a:endParaRPr lang="ru-RU" baseline="300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3151047" y="5164671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-4</a:t>
            </a:r>
            <a:endParaRPr lang="ru-RU" baseline="30000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3153796" y="4813465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-3</a:t>
            </a:r>
            <a:endParaRPr lang="ru-RU" baseline="30000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3156545" y="4444133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-2</a:t>
            </a:r>
            <a:endParaRPr lang="ru-RU" baseline="300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3156082" y="4105057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-1</a:t>
            </a:r>
            <a:endParaRPr lang="ru-RU" baseline="300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3151047" y="3711372"/>
            <a:ext cx="49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0</a:t>
            </a:r>
            <a:endParaRPr lang="ru-RU" baseline="30000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3151047" y="3355771"/>
            <a:ext cx="49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1</a:t>
            </a:r>
            <a:endParaRPr lang="ru-RU" baseline="30000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3142965" y="2980300"/>
            <a:ext cx="49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2</a:t>
            </a:r>
            <a:endParaRPr lang="ru-RU" baseline="30000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3142964" y="2635183"/>
            <a:ext cx="49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3</a:t>
            </a:r>
            <a:endParaRPr lang="ru-RU" baseline="30000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3151604" y="2276355"/>
            <a:ext cx="49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4</a:t>
            </a:r>
            <a:endParaRPr lang="ru-RU" baseline="30000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3151047" y="1937279"/>
            <a:ext cx="49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5</a:t>
            </a:r>
            <a:endParaRPr lang="ru-RU" baseline="30000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3151047" y="1555499"/>
            <a:ext cx="497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6</a:t>
            </a:r>
            <a:endParaRPr lang="ru-RU" baseline="30000" dirty="0"/>
          </a:p>
        </p:txBody>
      </p:sp>
      <p:sp>
        <p:nvSpPr>
          <p:cNvPr id="74" name="Прямоугольник 73"/>
          <p:cNvSpPr/>
          <p:nvPr/>
        </p:nvSpPr>
        <p:spPr>
          <a:xfrm>
            <a:off x="3160771" y="1183077"/>
            <a:ext cx="497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7</a:t>
            </a:r>
            <a:endParaRPr lang="ru-RU" baseline="30000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3151352" y="798207"/>
            <a:ext cx="497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8</a:t>
            </a:r>
            <a:endParaRPr lang="ru-RU" baseline="30000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3152822" y="451279"/>
            <a:ext cx="497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10</a:t>
            </a:r>
            <a:r>
              <a:rPr lang="en-US" baseline="30000" dirty="0"/>
              <a:t>9</a:t>
            </a:r>
            <a:endParaRPr lang="ru-RU" baseline="30000" dirty="0"/>
          </a:p>
        </p:txBody>
      </p:sp>
      <p:sp>
        <p:nvSpPr>
          <p:cNvPr id="77" name="TextBox 76"/>
          <p:cNvSpPr txBox="1"/>
          <p:nvPr/>
        </p:nvSpPr>
        <p:spPr>
          <a:xfrm>
            <a:off x="3006275" y="80882"/>
            <a:ext cx="1839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Температура, К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4026393" y="480992"/>
            <a:ext cx="3091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Ядра наиболее горячих звезд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4026393" y="1128571"/>
            <a:ext cx="2575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Ядро Солнца (Т≈1.6Е7 К)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4022747" y="2323381"/>
            <a:ext cx="3275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Поверхность Солнца (Т≈6</a:t>
            </a:r>
            <a:r>
              <a:rPr lang="en-US" dirty="0"/>
              <a:t>000</a:t>
            </a:r>
            <a:r>
              <a:rPr lang="ru-RU" dirty="0"/>
              <a:t> К)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4022747" y="2564563"/>
            <a:ext cx="3478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Плавление вольфрама (Т≈3</a:t>
            </a:r>
            <a:r>
              <a:rPr lang="en-US" dirty="0"/>
              <a:t>700</a:t>
            </a:r>
            <a:r>
              <a:rPr lang="ru-RU" dirty="0"/>
              <a:t> К)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4022747" y="2894292"/>
            <a:ext cx="2209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Органическая жизнь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4020286" y="3113090"/>
            <a:ext cx="2459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Жидкий азот (Т=77</a:t>
            </a:r>
            <a:r>
              <a:rPr lang="en-US" dirty="0"/>
              <a:t>.4</a:t>
            </a:r>
            <a:r>
              <a:rPr lang="ru-RU" dirty="0"/>
              <a:t> К)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4026417" y="3403595"/>
            <a:ext cx="1933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Жидкий  </a:t>
            </a:r>
            <a:r>
              <a:rPr lang="en-US" sz="1400" baseline="30000" dirty="0"/>
              <a:t>4</a:t>
            </a:r>
            <a:r>
              <a:rPr lang="en-US" sz="1400" dirty="0"/>
              <a:t>He</a:t>
            </a:r>
            <a:r>
              <a:rPr lang="ru-RU" sz="1400" dirty="0"/>
              <a:t> (Т=</a:t>
            </a:r>
            <a:r>
              <a:rPr lang="en-US" sz="1400" dirty="0"/>
              <a:t>4.2</a:t>
            </a:r>
            <a:r>
              <a:rPr lang="ru-RU" sz="1400" dirty="0"/>
              <a:t>1 К)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4029939" y="3560081"/>
            <a:ext cx="1773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Вселенная (Т=2</a:t>
            </a:r>
            <a:r>
              <a:rPr lang="en-US" sz="1400" dirty="0"/>
              <a:t>.</a:t>
            </a:r>
            <a:r>
              <a:rPr lang="ru-RU" sz="1400" dirty="0"/>
              <a:t>7</a:t>
            </a:r>
            <a:r>
              <a:rPr lang="en-US" sz="1400" dirty="0"/>
              <a:t>3</a:t>
            </a:r>
            <a:r>
              <a:rPr lang="ru-RU" sz="1400" dirty="0"/>
              <a:t> К)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4020286" y="3736931"/>
            <a:ext cx="2318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Сверхтекучий </a:t>
            </a:r>
            <a:r>
              <a:rPr lang="ru-RU" sz="1400" baseline="30000" dirty="0"/>
              <a:t>4</a:t>
            </a:r>
            <a:r>
              <a:rPr lang="en-US" sz="1400" dirty="0"/>
              <a:t>He</a:t>
            </a:r>
            <a:r>
              <a:rPr lang="ru-RU" sz="1400" dirty="0"/>
              <a:t> (Т=2</a:t>
            </a:r>
            <a:r>
              <a:rPr lang="en-US" sz="1400" dirty="0"/>
              <a:t>.17</a:t>
            </a:r>
            <a:r>
              <a:rPr lang="ru-RU" sz="1400" dirty="0"/>
              <a:t> К)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4029939" y="4744734"/>
            <a:ext cx="2964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Сверхтекучий </a:t>
            </a:r>
            <a:r>
              <a:rPr lang="en-US" baseline="30000" dirty="0"/>
              <a:t>3</a:t>
            </a:r>
            <a:r>
              <a:rPr lang="en-US" dirty="0"/>
              <a:t>He</a:t>
            </a:r>
            <a:r>
              <a:rPr lang="ru-RU" dirty="0"/>
              <a:t> (Т=2</a:t>
            </a:r>
            <a:r>
              <a:rPr lang="en-US" dirty="0"/>
              <a:t>.6 </a:t>
            </a:r>
            <a:r>
              <a:rPr lang="ru-RU" dirty="0"/>
              <a:t>мК)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4030024" y="6152049"/>
            <a:ext cx="3590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Конденсат </a:t>
            </a:r>
            <a:r>
              <a:rPr lang="ru-RU" sz="1600" dirty="0" err="1"/>
              <a:t>Бозе</a:t>
            </a:r>
            <a:r>
              <a:rPr lang="ru-RU" sz="1600" dirty="0"/>
              <a:t>-Эйнштейна (Т</a:t>
            </a:r>
            <a:r>
              <a:rPr lang="en-US" sz="1600" dirty="0"/>
              <a:t> &lt; 1.7E-7</a:t>
            </a:r>
            <a:r>
              <a:rPr lang="ru-RU" sz="1600" dirty="0"/>
              <a:t>)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387633" y="6191051"/>
            <a:ext cx="2305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T[K] = T[</a:t>
            </a:r>
            <a:r>
              <a:rPr lang="ru-RU" sz="2000" dirty="0"/>
              <a:t>°С</a:t>
            </a:r>
            <a:r>
              <a:rPr lang="en-US" sz="2000" dirty="0"/>
              <a:t>] + 273.15</a:t>
            </a:r>
            <a:endParaRPr lang="ru-RU" sz="2000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D63219BC-3EFE-4635-7D5B-FF9C0F713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11262" y="6551195"/>
            <a:ext cx="28073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171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005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41" y="637674"/>
            <a:ext cx="8170377" cy="612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5F97739A-3014-3F96-BA6A-EE6AE5A6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33CE25-0A00-B673-2680-28DE5291367F}"/>
              </a:ext>
            </a:extLst>
          </p:cNvPr>
          <p:cNvSpPr/>
          <p:nvPr/>
        </p:nvSpPr>
        <p:spPr>
          <a:xfrm>
            <a:off x="6731106" y="2905780"/>
            <a:ext cx="1059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2.5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423233-5A9E-EC05-A5B3-E200B38FC4B5}"/>
              </a:ext>
            </a:extLst>
          </p:cNvPr>
          <p:cNvSpPr/>
          <p:nvPr/>
        </p:nvSpPr>
        <p:spPr>
          <a:xfrm>
            <a:off x="8578105" y="2905780"/>
            <a:ext cx="1059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0.2 K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2" name="Straight Connector 49">
            <a:extLst>
              <a:ext uri="{FF2B5EF4-FFF2-40B4-BE49-F238E27FC236}">
                <a16:creationId xmlns:a16="http://schemas.microsoft.com/office/drawing/2014/main" id="{2A2600DA-688A-89F7-7BBD-93A6DABFED70}"/>
              </a:ext>
            </a:extLst>
          </p:cNvPr>
          <p:cNvCxnSpPr>
            <a:cxnSpLocks/>
          </p:cNvCxnSpPr>
          <p:nvPr/>
        </p:nvCxnSpPr>
        <p:spPr>
          <a:xfrm>
            <a:off x="0" y="542549"/>
            <a:ext cx="5636795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57F3F3-FCB4-DCF8-9770-1F91A77ADFAB}"/>
              </a:ext>
            </a:extLst>
          </p:cNvPr>
          <p:cNvSpPr txBox="1"/>
          <p:nvPr/>
        </p:nvSpPr>
        <p:spPr>
          <a:xfrm>
            <a:off x="0" y="80882"/>
            <a:ext cx="576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Применение рефрижератора растворения</a:t>
            </a:r>
          </a:p>
        </p:txBody>
      </p:sp>
    </p:spTree>
    <p:extLst>
      <p:ext uri="{BB962C8B-B14F-4D97-AF65-F5344CB8AC3E}">
        <p14:creationId xmlns:p14="http://schemas.microsoft.com/office/powerpoint/2010/main" val="825094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206598" y="674484"/>
            <a:ext cx="7249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Поляризация</a:t>
            </a:r>
            <a:r>
              <a:rPr lang="de-DE" altLang="ru-RU" dirty="0"/>
              <a:t> = </a:t>
            </a:r>
            <a:r>
              <a:rPr lang="ru-RU" altLang="ru-RU" dirty="0"/>
              <a:t>Ориентация спинов в магнитном поле</a:t>
            </a:r>
            <a:endParaRPr lang="en-US" alt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42" y="1376159"/>
            <a:ext cx="24225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016" y="1512684"/>
            <a:ext cx="34972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782723"/>
              </p:ext>
            </p:extLst>
          </p:nvPr>
        </p:nvGraphicFramePr>
        <p:xfrm>
          <a:off x="352242" y="4674985"/>
          <a:ext cx="3097212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647640" imgH="253800" progId="Equation.3">
                  <p:embed/>
                </p:oleObj>
              </mc:Choice>
              <mc:Fallback>
                <p:oleObj name="Formel" r:id="rId4" imgW="647640" imgH="253800" progId="Equation.3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242" y="4674985"/>
                        <a:ext cx="3097212" cy="1214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feld 7"/>
          <p:cNvSpPr txBox="1">
            <a:spLocks noChangeArrowheads="1"/>
          </p:cNvSpPr>
          <p:nvPr/>
        </p:nvSpPr>
        <p:spPr bwMode="auto">
          <a:xfrm>
            <a:off x="12727" y="5889423"/>
            <a:ext cx="55833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В идеале</a:t>
            </a:r>
            <a:r>
              <a:rPr lang="de-DE" altLang="ru-RU" dirty="0"/>
              <a:t>: </a:t>
            </a:r>
            <a:r>
              <a:rPr lang="ru-RU" altLang="ru-RU" dirty="0"/>
              <a:t>Все спины в направлении поля</a:t>
            </a:r>
            <a:endParaRPr lang="de-DE" altLang="ru-RU" dirty="0"/>
          </a:p>
          <a:p>
            <a:pPr algn="ctr" eaLnBrk="1" hangingPunct="1"/>
            <a:r>
              <a:rPr lang="de-DE" altLang="ru-RU" dirty="0"/>
              <a:t>P=100% </a:t>
            </a:r>
            <a:endParaRPr lang="en-US" alt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80882"/>
            <a:ext cx="3505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Поляризованная мишень</a:t>
            </a:r>
          </a:p>
        </p:txBody>
      </p:sp>
      <p:pic>
        <p:nvPicPr>
          <p:cNvPr id="12" name="Picture 1033" descr="butanol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516" y="542547"/>
            <a:ext cx="2330450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35"/>
          <p:cNvSpPr txBox="1">
            <a:spLocks noChangeArrowheads="1"/>
          </p:cNvSpPr>
          <p:nvPr/>
        </p:nvSpPr>
        <p:spPr bwMode="auto">
          <a:xfrm>
            <a:off x="8116540" y="183659"/>
            <a:ext cx="9584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Бутанол</a:t>
            </a:r>
            <a:endParaRPr lang="de-DE" altLang="ru-RU" sz="1600" b="1" dirty="0"/>
          </a:p>
        </p:txBody>
      </p:sp>
      <p:sp>
        <p:nvSpPr>
          <p:cNvPr id="15" name="Text Box 1036"/>
          <p:cNvSpPr txBox="1">
            <a:spLocks noChangeArrowheads="1"/>
          </p:cNvSpPr>
          <p:nvPr/>
        </p:nvSpPr>
        <p:spPr bwMode="auto">
          <a:xfrm>
            <a:off x="10149618" y="4623699"/>
            <a:ext cx="15418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Нашатырный </a:t>
            </a:r>
          </a:p>
          <a:p>
            <a:pPr algn="ctr"/>
            <a:r>
              <a:rPr lang="ru-RU" altLang="ru-RU" sz="1600" b="1" dirty="0"/>
              <a:t>спирт</a:t>
            </a:r>
            <a:endParaRPr lang="de-DE" altLang="ru-RU" sz="1600" b="1" dirty="0"/>
          </a:p>
        </p:txBody>
      </p:sp>
      <p:grpSp>
        <p:nvGrpSpPr>
          <p:cNvPr id="16" name="Group 1065"/>
          <p:cNvGrpSpPr>
            <a:grpSpLocks/>
          </p:cNvGrpSpPr>
          <p:nvPr/>
        </p:nvGrpSpPr>
        <p:grpSpPr bwMode="auto">
          <a:xfrm>
            <a:off x="10300018" y="1093584"/>
            <a:ext cx="1455738" cy="909637"/>
            <a:chOff x="3302" y="2146"/>
            <a:chExt cx="841" cy="573"/>
          </a:xfrm>
        </p:grpSpPr>
        <p:sp>
          <p:nvSpPr>
            <p:cNvPr id="17" name="Line 1066"/>
            <p:cNvSpPr>
              <a:spLocks noChangeShapeType="1"/>
            </p:cNvSpPr>
            <p:nvPr/>
          </p:nvSpPr>
          <p:spPr bwMode="auto">
            <a:xfrm>
              <a:off x="3721" y="2146"/>
              <a:ext cx="119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Line 1067"/>
            <p:cNvSpPr>
              <a:spLocks noChangeShapeType="1"/>
            </p:cNvSpPr>
            <p:nvPr/>
          </p:nvSpPr>
          <p:spPr bwMode="auto">
            <a:xfrm flipH="1">
              <a:off x="3600" y="2146"/>
              <a:ext cx="121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Line 1068"/>
            <p:cNvSpPr>
              <a:spLocks noChangeShapeType="1"/>
            </p:cNvSpPr>
            <p:nvPr/>
          </p:nvSpPr>
          <p:spPr bwMode="auto">
            <a:xfrm>
              <a:off x="3600" y="2208"/>
              <a:ext cx="0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Line 1069"/>
            <p:cNvSpPr>
              <a:spLocks noChangeShapeType="1"/>
            </p:cNvSpPr>
            <p:nvPr/>
          </p:nvSpPr>
          <p:spPr bwMode="auto">
            <a:xfrm>
              <a:off x="3840" y="2208"/>
              <a:ext cx="0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Line 1070"/>
            <p:cNvSpPr>
              <a:spLocks noChangeShapeType="1"/>
            </p:cNvSpPr>
            <p:nvPr/>
          </p:nvSpPr>
          <p:spPr bwMode="auto">
            <a:xfrm>
              <a:off x="3600" y="2356"/>
              <a:ext cx="85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Line 1071"/>
            <p:cNvSpPr>
              <a:spLocks noChangeShapeType="1"/>
            </p:cNvSpPr>
            <p:nvPr/>
          </p:nvSpPr>
          <p:spPr bwMode="auto">
            <a:xfrm flipH="1">
              <a:off x="3755" y="2356"/>
              <a:ext cx="85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Text Box 1072"/>
            <p:cNvSpPr txBox="1">
              <a:spLocks noChangeArrowheads="1"/>
            </p:cNvSpPr>
            <p:nvPr/>
          </p:nvSpPr>
          <p:spPr bwMode="auto">
            <a:xfrm>
              <a:off x="3636" y="2384"/>
              <a:ext cx="17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de-DE" altLang="ru-RU" sz="1000"/>
                <a:t>N</a:t>
              </a:r>
              <a:endParaRPr lang="de-DE" altLang="ru-RU" sz="1600"/>
            </a:p>
          </p:txBody>
        </p:sp>
        <p:sp>
          <p:nvSpPr>
            <p:cNvPr id="24" name="Line 1073"/>
            <p:cNvSpPr>
              <a:spLocks noChangeShapeType="1"/>
            </p:cNvSpPr>
            <p:nvPr/>
          </p:nvSpPr>
          <p:spPr bwMode="auto">
            <a:xfrm>
              <a:off x="3719" y="2522"/>
              <a:ext cx="0" cy="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1074"/>
            <p:cNvSpPr txBox="1">
              <a:spLocks noChangeArrowheads="1"/>
            </p:cNvSpPr>
            <p:nvPr/>
          </p:nvSpPr>
          <p:spPr bwMode="auto">
            <a:xfrm>
              <a:off x="3630" y="2565"/>
              <a:ext cx="17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de-DE" altLang="ru-RU" sz="1000"/>
                <a:t>O</a:t>
              </a:r>
            </a:p>
          </p:txBody>
        </p:sp>
        <p:sp>
          <p:nvSpPr>
            <p:cNvPr id="26" name="Line 1075"/>
            <p:cNvSpPr>
              <a:spLocks noChangeShapeType="1"/>
            </p:cNvSpPr>
            <p:nvPr/>
          </p:nvSpPr>
          <p:spPr bwMode="auto">
            <a:xfrm>
              <a:off x="3840" y="2356"/>
              <a:ext cx="89" cy="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Line 1076"/>
            <p:cNvSpPr>
              <a:spLocks noChangeShapeType="1"/>
            </p:cNvSpPr>
            <p:nvPr/>
          </p:nvSpPr>
          <p:spPr bwMode="auto">
            <a:xfrm flipH="1">
              <a:off x="3511" y="2356"/>
              <a:ext cx="89" cy="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Line 1077"/>
            <p:cNvSpPr>
              <a:spLocks noChangeShapeType="1"/>
            </p:cNvSpPr>
            <p:nvPr/>
          </p:nvSpPr>
          <p:spPr bwMode="auto">
            <a:xfrm flipH="1" flipV="1">
              <a:off x="3511" y="2292"/>
              <a:ext cx="89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Line 1078"/>
            <p:cNvSpPr>
              <a:spLocks noChangeShapeType="1"/>
            </p:cNvSpPr>
            <p:nvPr/>
          </p:nvSpPr>
          <p:spPr bwMode="auto">
            <a:xfrm flipV="1">
              <a:off x="3840" y="2292"/>
              <a:ext cx="89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Text Box 1079"/>
            <p:cNvSpPr txBox="1">
              <a:spLocks noChangeArrowheads="1"/>
            </p:cNvSpPr>
            <p:nvPr/>
          </p:nvSpPr>
          <p:spPr bwMode="auto">
            <a:xfrm>
              <a:off x="3890" y="2383"/>
              <a:ext cx="25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de-DE" altLang="ru-RU" sz="1000"/>
                <a:t>CH</a:t>
              </a:r>
              <a:r>
                <a:rPr lang="de-DE" altLang="ru-RU" sz="1000" baseline="-25000"/>
                <a:t>3</a:t>
              </a:r>
              <a:endParaRPr lang="de-DE" altLang="ru-RU" sz="1000"/>
            </a:p>
          </p:txBody>
        </p:sp>
        <p:sp>
          <p:nvSpPr>
            <p:cNvPr id="31" name="Text Box 1080"/>
            <p:cNvSpPr txBox="1">
              <a:spLocks noChangeArrowheads="1"/>
            </p:cNvSpPr>
            <p:nvPr/>
          </p:nvSpPr>
          <p:spPr bwMode="auto">
            <a:xfrm>
              <a:off x="3890" y="2182"/>
              <a:ext cx="25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de-DE" altLang="ru-RU" sz="1000"/>
                <a:t>CH</a:t>
              </a:r>
              <a:r>
                <a:rPr lang="de-DE" altLang="ru-RU" sz="1000" baseline="-25000"/>
                <a:t>3</a:t>
              </a:r>
              <a:endParaRPr lang="de-DE" altLang="ru-RU" sz="1000"/>
            </a:p>
          </p:txBody>
        </p:sp>
        <p:sp>
          <p:nvSpPr>
            <p:cNvPr id="32" name="Text Box 1081"/>
            <p:cNvSpPr txBox="1">
              <a:spLocks noChangeArrowheads="1"/>
            </p:cNvSpPr>
            <p:nvPr/>
          </p:nvSpPr>
          <p:spPr bwMode="auto">
            <a:xfrm>
              <a:off x="3302" y="2182"/>
              <a:ext cx="25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de-DE" altLang="ru-RU" sz="1000"/>
                <a:t>CH</a:t>
              </a:r>
              <a:r>
                <a:rPr lang="de-DE" altLang="ru-RU" sz="1000" baseline="-25000"/>
                <a:t>3</a:t>
              </a:r>
              <a:endParaRPr lang="de-DE" altLang="ru-RU" sz="1000"/>
            </a:p>
          </p:txBody>
        </p:sp>
        <p:sp>
          <p:nvSpPr>
            <p:cNvPr id="33" name="Text Box 1082"/>
            <p:cNvSpPr txBox="1">
              <a:spLocks noChangeArrowheads="1"/>
            </p:cNvSpPr>
            <p:nvPr/>
          </p:nvSpPr>
          <p:spPr bwMode="auto">
            <a:xfrm>
              <a:off x="3320" y="2383"/>
              <a:ext cx="25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de-DE" altLang="ru-RU" sz="1000"/>
                <a:t>CH</a:t>
              </a:r>
              <a:r>
                <a:rPr lang="de-DE" altLang="ru-RU" sz="1000" baseline="-25000"/>
                <a:t>3</a:t>
              </a:r>
              <a:endParaRPr lang="de-DE" altLang="ru-RU" sz="1000"/>
            </a:p>
          </p:txBody>
        </p:sp>
      </p:grpSp>
      <p:sp>
        <p:nvSpPr>
          <p:cNvPr id="34" name="Text Box 1083"/>
          <p:cNvSpPr txBox="1">
            <a:spLocks noChangeArrowheads="1"/>
          </p:cNvSpPr>
          <p:nvPr/>
        </p:nvSpPr>
        <p:spPr bwMode="auto">
          <a:xfrm>
            <a:off x="10539418" y="678245"/>
            <a:ext cx="9717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ТЕМПО</a:t>
            </a:r>
            <a:endParaRPr lang="de-DE" altLang="ru-RU" sz="1000" b="1" dirty="0"/>
          </a:p>
        </p:txBody>
      </p:sp>
      <p:sp>
        <p:nvSpPr>
          <p:cNvPr id="35" name="Text Box 1083"/>
          <p:cNvSpPr txBox="1">
            <a:spLocks noChangeArrowheads="1"/>
          </p:cNvSpPr>
          <p:nvPr/>
        </p:nvSpPr>
        <p:spPr bwMode="auto">
          <a:xfrm>
            <a:off x="10095250" y="1206882"/>
            <a:ext cx="187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ru-RU" sz="1600" b="1" dirty="0"/>
              <a:t>+</a:t>
            </a:r>
            <a:endParaRPr lang="de-DE" altLang="ru-RU" sz="1000" b="1" dirty="0"/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EC3F1534-437A-A280-DE4D-AE3B6E83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5EDB2B-7A2E-1DD3-846C-A46BDC35AD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07" y="4298747"/>
            <a:ext cx="2890583" cy="2290471"/>
          </a:xfrm>
          <a:prstGeom prst="rect">
            <a:avLst/>
          </a:prstGeom>
        </p:spPr>
      </p:pic>
      <p:sp>
        <p:nvSpPr>
          <p:cNvPr id="39" name="Line 3">
            <a:extLst>
              <a:ext uri="{FF2B5EF4-FFF2-40B4-BE49-F238E27FC236}">
                <a16:creationId xmlns:a16="http://schemas.microsoft.com/office/drawing/2014/main" id="{D0FA9490-1311-DE67-34B7-87CF5059B8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26282" y="5876234"/>
            <a:ext cx="260351" cy="450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 sz="1351"/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004E2C6E-D1CB-EF07-CE89-268958282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279" y="6013624"/>
            <a:ext cx="5261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ru-RU" sz="1500" b="1" dirty="0"/>
              <a:t>2cm</a:t>
            </a:r>
          </a:p>
        </p:txBody>
      </p:sp>
      <p:pic>
        <p:nvPicPr>
          <p:cNvPr id="13" name="Picture 1032" descr="ammon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530" y="2528729"/>
            <a:ext cx="2330450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036">
            <a:extLst>
              <a:ext uri="{FF2B5EF4-FFF2-40B4-BE49-F238E27FC236}">
                <a16:creationId xmlns:a16="http://schemas.microsoft.com/office/drawing/2014/main" id="{AEC33E84-83D5-004C-CEB4-CFC71F829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966" y="5942887"/>
            <a:ext cx="19076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/>
              <a:t>Контейнер с материалом мишени и 2 катушками ЯМР в жидком азоте</a:t>
            </a:r>
            <a:endParaRPr lang="de-DE" altLang="ru-RU" sz="1200" b="1" dirty="0"/>
          </a:p>
        </p:txBody>
      </p:sp>
      <p:cxnSp>
        <p:nvCxnSpPr>
          <p:cNvPr id="37" name="Straight Connector 49">
            <a:extLst>
              <a:ext uri="{FF2B5EF4-FFF2-40B4-BE49-F238E27FC236}">
                <a16:creationId xmlns:a16="http://schemas.microsoft.com/office/drawing/2014/main" id="{F35BBDA8-3FD4-6CBA-F047-F6DDE430AD5E}"/>
              </a:ext>
            </a:extLst>
          </p:cNvPr>
          <p:cNvCxnSpPr>
            <a:cxnSpLocks/>
          </p:cNvCxnSpPr>
          <p:nvPr/>
        </p:nvCxnSpPr>
        <p:spPr>
          <a:xfrm>
            <a:off x="0" y="542549"/>
            <a:ext cx="3449454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01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0882"/>
            <a:ext cx="1919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Поляризация</a:t>
            </a: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5F97739A-3014-3F96-BA6A-EE6AE5A6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C165D-024C-CA95-8066-3BBCB5E7FE82}"/>
              </a:ext>
            </a:extLst>
          </p:cNvPr>
          <p:cNvSpPr txBox="1"/>
          <p:nvPr/>
        </p:nvSpPr>
        <p:spPr>
          <a:xfrm>
            <a:off x="3935348" y="4979861"/>
            <a:ext cx="1901267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/>
                <a:cs typeface="Century Gothic"/>
              </a:rPr>
              <a:t>P(t) = P</a:t>
            </a:r>
            <a:r>
              <a:rPr lang="en-US" sz="1600" baseline="-25000" dirty="0">
                <a:latin typeface="Century Gothic"/>
                <a:cs typeface="Century Gothic"/>
              </a:rPr>
              <a:t>o</a:t>
            </a:r>
            <a:r>
              <a:rPr lang="en-US" sz="1600" dirty="0">
                <a:latin typeface="Century Gothic"/>
                <a:cs typeface="Century Gothic"/>
              </a:rPr>
              <a:t>e</a:t>
            </a:r>
            <a:r>
              <a:rPr lang="en-US" sz="1600" baseline="30000" dirty="0">
                <a:latin typeface="Century Gothic"/>
                <a:cs typeface="Century Gothic"/>
              </a:rPr>
              <a:t>-t/T1 </a:t>
            </a:r>
            <a:r>
              <a:rPr lang="en-US" sz="1600" dirty="0">
                <a:latin typeface="Century Gothic"/>
                <a:cs typeface="Century Gothic"/>
              </a:rPr>
              <a:t>+ P</a:t>
            </a:r>
            <a:r>
              <a:rPr lang="en-US" sz="1600" baseline="-25000" dirty="0">
                <a:latin typeface="Century Gothic"/>
                <a:cs typeface="Century Gothic"/>
              </a:rPr>
              <a:t>TE</a:t>
            </a:r>
          </a:p>
        </p:txBody>
      </p:sp>
      <p:cxnSp>
        <p:nvCxnSpPr>
          <p:cNvPr id="8" name="Straight Arrow Connector 4">
            <a:extLst>
              <a:ext uri="{FF2B5EF4-FFF2-40B4-BE49-F238E27FC236}">
                <a16:creationId xmlns:a16="http://schemas.microsoft.com/office/drawing/2014/main" id="{6AB3428E-5631-8038-4B13-CA46EF134DC8}"/>
              </a:ext>
            </a:extLst>
          </p:cNvPr>
          <p:cNvCxnSpPr>
            <a:stCxn id="7" idx="1"/>
            <a:endCxn id="11" idx="4"/>
          </p:cNvCxnSpPr>
          <p:nvPr/>
        </p:nvCxnSpPr>
        <p:spPr>
          <a:xfrm flipH="1" flipV="1">
            <a:off x="3264496" y="4165527"/>
            <a:ext cx="670852" cy="98361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8">
            <a:extLst>
              <a:ext uri="{FF2B5EF4-FFF2-40B4-BE49-F238E27FC236}">
                <a16:creationId xmlns:a16="http://schemas.microsoft.com/office/drawing/2014/main" id="{FF11099F-AB61-E2D9-4642-23CC5F4B252A}"/>
              </a:ext>
            </a:extLst>
          </p:cNvPr>
          <p:cNvCxnSpPr/>
          <p:nvPr/>
        </p:nvCxnSpPr>
        <p:spPr>
          <a:xfrm>
            <a:off x="845590" y="5759450"/>
            <a:ext cx="7956695" cy="18433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41">
            <a:extLst>
              <a:ext uri="{FF2B5EF4-FFF2-40B4-BE49-F238E27FC236}">
                <a16:creationId xmlns:a16="http://schemas.microsoft.com/office/drawing/2014/main" id="{6AA9523C-777E-DF27-5EE2-F1BC6ACA8103}"/>
              </a:ext>
            </a:extLst>
          </p:cNvPr>
          <p:cNvSpPr/>
          <p:nvPr/>
        </p:nvSpPr>
        <p:spPr>
          <a:xfrm>
            <a:off x="844862" y="3665284"/>
            <a:ext cx="249466" cy="2094165"/>
          </a:xfrm>
          <a:custGeom>
            <a:avLst/>
            <a:gdLst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64977 w 939210"/>
              <a:gd name="connsiteY3" fmla="*/ 313070 h 419396"/>
              <a:gd name="connsiteX4" fmla="*/ 88605 w 939210"/>
              <a:gd name="connsiteY4" fmla="*/ 271721 h 419396"/>
              <a:gd name="connsiteX5" fmla="*/ 106326 w 939210"/>
              <a:gd name="connsiteY5" fmla="*/ 254000 h 419396"/>
              <a:gd name="connsiteX6" fmla="*/ 118140 w 939210"/>
              <a:gd name="connsiteY6" fmla="*/ 230372 h 419396"/>
              <a:gd name="connsiteX7" fmla="*/ 135861 w 939210"/>
              <a:gd name="connsiteY7" fmla="*/ 206745 h 419396"/>
              <a:gd name="connsiteX8" fmla="*/ 147675 w 939210"/>
              <a:gd name="connsiteY8" fmla="*/ 189024 h 419396"/>
              <a:gd name="connsiteX9" fmla="*/ 206744 w 939210"/>
              <a:gd name="connsiteY9" fmla="*/ 135861 h 419396"/>
              <a:gd name="connsiteX10" fmla="*/ 254000 w 939210"/>
              <a:gd name="connsiteY10" fmla="*/ 112233 h 419396"/>
              <a:gd name="connsiteX11" fmla="*/ 277628 w 939210"/>
              <a:gd name="connsiteY11" fmla="*/ 100419 h 419396"/>
              <a:gd name="connsiteX12" fmla="*/ 336698 w 939210"/>
              <a:gd name="connsiteY12" fmla="*/ 70884 h 419396"/>
              <a:gd name="connsiteX13" fmla="*/ 360326 w 939210"/>
              <a:gd name="connsiteY13" fmla="*/ 59070 h 419396"/>
              <a:gd name="connsiteX14" fmla="*/ 378047 w 939210"/>
              <a:gd name="connsiteY14" fmla="*/ 53163 h 419396"/>
              <a:gd name="connsiteX15" fmla="*/ 395768 w 939210"/>
              <a:gd name="connsiteY15" fmla="*/ 41349 h 419396"/>
              <a:gd name="connsiteX16" fmla="*/ 425303 w 939210"/>
              <a:gd name="connsiteY16" fmla="*/ 35442 h 419396"/>
              <a:gd name="connsiteX17" fmla="*/ 478465 w 939210"/>
              <a:gd name="connsiteY17" fmla="*/ 17721 h 419396"/>
              <a:gd name="connsiteX18" fmla="*/ 537535 w 939210"/>
              <a:gd name="connsiteY18" fmla="*/ 0 h 419396"/>
              <a:gd name="connsiteX19" fmla="*/ 838791 w 939210"/>
              <a:gd name="connsiteY19" fmla="*/ 5907 h 419396"/>
              <a:gd name="connsiteX20" fmla="*/ 874233 w 939210"/>
              <a:gd name="connsiteY20" fmla="*/ 11814 h 419396"/>
              <a:gd name="connsiteX21" fmla="*/ 939210 w 939210"/>
              <a:gd name="connsiteY21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06326 w 939210"/>
              <a:gd name="connsiteY4" fmla="*/ 254000 h 419396"/>
              <a:gd name="connsiteX5" fmla="*/ 118140 w 939210"/>
              <a:gd name="connsiteY5" fmla="*/ 230372 h 419396"/>
              <a:gd name="connsiteX6" fmla="*/ 135861 w 939210"/>
              <a:gd name="connsiteY6" fmla="*/ 206745 h 419396"/>
              <a:gd name="connsiteX7" fmla="*/ 147675 w 939210"/>
              <a:gd name="connsiteY7" fmla="*/ 189024 h 419396"/>
              <a:gd name="connsiteX8" fmla="*/ 206744 w 939210"/>
              <a:gd name="connsiteY8" fmla="*/ 135861 h 419396"/>
              <a:gd name="connsiteX9" fmla="*/ 254000 w 939210"/>
              <a:gd name="connsiteY9" fmla="*/ 112233 h 419396"/>
              <a:gd name="connsiteX10" fmla="*/ 277628 w 939210"/>
              <a:gd name="connsiteY10" fmla="*/ 100419 h 419396"/>
              <a:gd name="connsiteX11" fmla="*/ 336698 w 939210"/>
              <a:gd name="connsiteY11" fmla="*/ 70884 h 419396"/>
              <a:gd name="connsiteX12" fmla="*/ 360326 w 939210"/>
              <a:gd name="connsiteY12" fmla="*/ 59070 h 419396"/>
              <a:gd name="connsiteX13" fmla="*/ 378047 w 939210"/>
              <a:gd name="connsiteY13" fmla="*/ 53163 h 419396"/>
              <a:gd name="connsiteX14" fmla="*/ 395768 w 939210"/>
              <a:gd name="connsiteY14" fmla="*/ 41349 h 419396"/>
              <a:gd name="connsiteX15" fmla="*/ 425303 w 939210"/>
              <a:gd name="connsiteY15" fmla="*/ 35442 h 419396"/>
              <a:gd name="connsiteX16" fmla="*/ 478465 w 939210"/>
              <a:gd name="connsiteY16" fmla="*/ 17721 h 419396"/>
              <a:gd name="connsiteX17" fmla="*/ 537535 w 939210"/>
              <a:gd name="connsiteY17" fmla="*/ 0 h 419396"/>
              <a:gd name="connsiteX18" fmla="*/ 838791 w 939210"/>
              <a:gd name="connsiteY18" fmla="*/ 5907 h 419396"/>
              <a:gd name="connsiteX19" fmla="*/ 874233 w 939210"/>
              <a:gd name="connsiteY19" fmla="*/ 11814 h 419396"/>
              <a:gd name="connsiteX20" fmla="*/ 939210 w 939210"/>
              <a:gd name="connsiteY20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18140 w 939210"/>
              <a:gd name="connsiteY4" fmla="*/ 230372 h 419396"/>
              <a:gd name="connsiteX5" fmla="*/ 135861 w 939210"/>
              <a:gd name="connsiteY5" fmla="*/ 206745 h 419396"/>
              <a:gd name="connsiteX6" fmla="*/ 147675 w 939210"/>
              <a:gd name="connsiteY6" fmla="*/ 189024 h 419396"/>
              <a:gd name="connsiteX7" fmla="*/ 206744 w 939210"/>
              <a:gd name="connsiteY7" fmla="*/ 135861 h 419396"/>
              <a:gd name="connsiteX8" fmla="*/ 254000 w 939210"/>
              <a:gd name="connsiteY8" fmla="*/ 112233 h 419396"/>
              <a:gd name="connsiteX9" fmla="*/ 277628 w 939210"/>
              <a:gd name="connsiteY9" fmla="*/ 100419 h 419396"/>
              <a:gd name="connsiteX10" fmla="*/ 336698 w 939210"/>
              <a:gd name="connsiteY10" fmla="*/ 70884 h 419396"/>
              <a:gd name="connsiteX11" fmla="*/ 360326 w 939210"/>
              <a:gd name="connsiteY11" fmla="*/ 59070 h 419396"/>
              <a:gd name="connsiteX12" fmla="*/ 378047 w 939210"/>
              <a:gd name="connsiteY12" fmla="*/ 53163 h 419396"/>
              <a:gd name="connsiteX13" fmla="*/ 395768 w 939210"/>
              <a:gd name="connsiteY13" fmla="*/ 41349 h 419396"/>
              <a:gd name="connsiteX14" fmla="*/ 425303 w 939210"/>
              <a:gd name="connsiteY14" fmla="*/ 35442 h 419396"/>
              <a:gd name="connsiteX15" fmla="*/ 478465 w 939210"/>
              <a:gd name="connsiteY15" fmla="*/ 17721 h 419396"/>
              <a:gd name="connsiteX16" fmla="*/ 537535 w 939210"/>
              <a:gd name="connsiteY16" fmla="*/ 0 h 419396"/>
              <a:gd name="connsiteX17" fmla="*/ 838791 w 939210"/>
              <a:gd name="connsiteY17" fmla="*/ 5907 h 419396"/>
              <a:gd name="connsiteX18" fmla="*/ 874233 w 939210"/>
              <a:gd name="connsiteY18" fmla="*/ 11814 h 419396"/>
              <a:gd name="connsiteX19" fmla="*/ 939210 w 939210"/>
              <a:gd name="connsiteY19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18140 w 939210"/>
              <a:gd name="connsiteY4" fmla="*/ 230372 h 419396"/>
              <a:gd name="connsiteX5" fmla="*/ 147675 w 939210"/>
              <a:gd name="connsiteY5" fmla="*/ 189024 h 419396"/>
              <a:gd name="connsiteX6" fmla="*/ 206744 w 939210"/>
              <a:gd name="connsiteY6" fmla="*/ 135861 h 419396"/>
              <a:gd name="connsiteX7" fmla="*/ 254000 w 939210"/>
              <a:gd name="connsiteY7" fmla="*/ 112233 h 419396"/>
              <a:gd name="connsiteX8" fmla="*/ 277628 w 939210"/>
              <a:gd name="connsiteY8" fmla="*/ 100419 h 419396"/>
              <a:gd name="connsiteX9" fmla="*/ 336698 w 939210"/>
              <a:gd name="connsiteY9" fmla="*/ 70884 h 419396"/>
              <a:gd name="connsiteX10" fmla="*/ 360326 w 939210"/>
              <a:gd name="connsiteY10" fmla="*/ 59070 h 419396"/>
              <a:gd name="connsiteX11" fmla="*/ 378047 w 939210"/>
              <a:gd name="connsiteY11" fmla="*/ 53163 h 419396"/>
              <a:gd name="connsiteX12" fmla="*/ 395768 w 939210"/>
              <a:gd name="connsiteY12" fmla="*/ 41349 h 419396"/>
              <a:gd name="connsiteX13" fmla="*/ 425303 w 939210"/>
              <a:gd name="connsiteY13" fmla="*/ 35442 h 419396"/>
              <a:gd name="connsiteX14" fmla="*/ 478465 w 939210"/>
              <a:gd name="connsiteY14" fmla="*/ 17721 h 419396"/>
              <a:gd name="connsiteX15" fmla="*/ 537535 w 939210"/>
              <a:gd name="connsiteY15" fmla="*/ 0 h 419396"/>
              <a:gd name="connsiteX16" fmla="*/ 838791 w 939210"/>
              <a:gd name="connsiteY16" fmla="*/ 5907 h 419396"/>
              <a:gd name="connsiteX17" fmla="*/ 874233 w 939210"/>
              <a:gd name="connsiteY17" fmla="*/ 11814 h 419396"/>
              <a:gd name="connsiteX18" fmla="*/ 939210 w 939210"/>
              <a:gd name="connsiteY18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47675 w 939210"/>
              <a:gd name="connsiteY4" fmla="*/ 189024 h 419396"/>
              <a:gd name="connsiteX5" fmla="*/ 206744 w 939210"/>
              <a:gd name="connsiteY5" fmla="*/ 135861 h 419396"/>
              <a:gd name="connsiteX6" fmla="*/ 254000 w 939210"/>
              <a:gd name="connsiteY6" fmla="*/ 112233 h 419396"/>
              <a:gd name="connsiteX7" fmla="*/ 277628 w 939210"/>
              <a:gd name="connsiteY7" fmla="*/ 100419 h 419396"/>
              <a:gd name="connsiteX8" fmla="*/ 336698 w 939210"/>
              <a:gd name="connsiteY8" fmla="*/ 70884 h 419396"/>
              <a:gd name="connsiteX9" fmla="*/ 360326 w 939210"/>
              <a:gd name="connsiteY9" fmla="*/ 59070 h 419396"/>
              <a:gd name="connsiteX10" fmla="*/ 378047 w 939210"/>
              <a:gd name="connsiteY10" fmla="*/ 53163 h 419396"/>
              <a:gd name="connsiteX11" fmla="*/ 395768 w 939210"/>
              <a:gd name="connsiteY11" fmla="*/ 41349 h 419396"/>
              <a:gd name="connsiteX12" fmla="*/ 425303 w 939210"/>
              <a:gd name="connsiteY12" fmla="*/ 35442 h 419396"/>
              <a:gd name="connsiteX13" fmla="*/ 478465 w 939210"/>
              <a:gd name="connsiteY13" fmla="*/ 17721 h 419396"/>
              <a:gd name="connsiteX14" fmla="*/ 537535 w 939210"/>
              <a:gd name="connsiteY14" fmla="*/ 0 h 419396"/>
              <a:gd name="connsiteX15" fmla="*/ 838791 w 939210"/>
              <a:gd name="connsiteY15" fmla="*/ 5907 h 419396"/>
              <a:gd name="connsiteX16" fmla="*/ 874233 w 939210"/>
              <a:gd name="connsiteY16" fmla="*/ 11814 h 419396"/>
              <a:gd name="connsiteX17" fmla="*/ 939210 w 939210"/>
              <a:gd name="connsiteY17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54000 w 939210"/>
              <a:gd name="connsiteY5" fmla="*/ 112233 h 419396"/>
              <a:gd name="connsiteX6" fmla="*/ 277628 w 939210"/>
              <a:gd name="connsiteY6" fmla="*/ 100419 h 419396"/>
              <a:gd name="connsiteX7" fmla="*/ 336698 w 939210"/>
              <a:gd name="connsiteY7" fmla="*/ 70884 h 419396"/>
              <a:gd name="connsiteX8" fmla="*/ 360326 w 939210"/>
              <a:gd name="connsiteY8" fmla="*/ 59070 h 419396"/>
              <a:gd name="connsiteX9" fmla="*/ 378047 w 939210"/>
              <a:gd name="connsiteY9" fmla="*/ 53163 h 419396"/>
              <a:gd name="connsiteX10" fmla="*/ 395768 w 939210"/>
              <a:gd name="connsiteY10" fmla="*/ 41349 h 419396"/>
              <a:gd name="connsiteX11" fmla="*/ 425303 w 939210"/>
              <a:gd name="connsiteY11" fmla="*/ 35442 h 419396"/>
              <a:gd name="connsiteX12" fmla="*/ 478465 w 939210"/>
              <a:gd name="connsiteY12" fmla="*/ 17721 h 419396"/>
              <a:gd name="connsiteX13" fmla="*/ 537535 w 939210"/>
              <a:gd name="connsiteY13" fmla="*/ 0 h 419396"/>
              <a:gd name="connsiteX14" fmla="*/ 838791 w 939210"/>
              <a:gd name="connsiteY14" fmla="*/ 5907 h 419396"/>
              <a:gd name="connsiteX15" fmla="*/ 874233 w 939210"/>
              <a:gd name="connsiteY15" fmla="*/ 11814 h 419396"/>
              <a:gd name="connsiteX16" fmla="*/ 939210 w 939210"/>
              <a:gd name="connsiteY16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54000 w 939210"/>
              <a:gd name="connsiteY5" fmla="*/ 112233 h 419396"/>
              <a:gd name="connsiteX6" fmla="*/ 277628 w 939210"/>
              <a:gd name="connsiteY6" fmla="*/ 100419 h 419396"/>
              <a:gd name="connsiteX7" fmla="*/ 336698 w 939210"/>
              <a:gd name="connsiteY7" fmla="*/ 70884 h 419396"/>
              <a:gd name="connsiteX8" fmla="*/ 360326 w 939210"/>
              <a:gd name="connsiteY8" fmla="*/ 59070 h 419396"/>
              <a:gd name="connsiteX9" fmla="*/ 395768 w 939210"/>
              <a:gd name="connsiteY9" fmla="*/ 41349 h 419396"/>
              <a:gd name="connsiteX10" fmla="*/ 425303 w 939210"/>
              <a:gd name="connsiteY10" fmla="*/ 35442 h 419396"/>
              <a:gd name="connsiteX11" fmla="*/ 478465 w 939210"/>
              <a:gd name="connsiteY11" fmla="*/ 17721 h 419396"/>
              <a:gd name="connsiteX12" fmla="*/ 537535 w 939210"/>
              <a:gd name="connsiteY12" fmla="*/ 0 h 419396"/>
              <a:gd name="connsiteX13" fmla="*/ 838791 w 939210"/>
              <a:gd name="connsiteY13" fmla="*/ 5907 h 419396"/>
              <a:gd name="connsiteX14" fmla="*/ 874233 w 939210"/>
              <a:gd name="connsiteY14" fmla="*/ 11814 h 419396"/>
              <a:gd name="connsiteX15" fmla="*/ 939210 w 939210"/>
              <a:gd name="connsiteY15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54000 w 939210"/>
              <a:gd name="connsiteY5" fmla="*/ 112233 h 419396"/>
              <a:gd name="connsiteX6" fmla="*/ 277628 w 939210"/>
              <a:gd name="connsiteY6" fmla="*/ 100419 h 419396"/>
              <a:gd name="connsiteX7" fmla="*/ 336698 w 939210"/>
              <a:gd name="connsiteY7" fmla="*/ 70884 h 419396"/>
              <a:gd name="connsiteX8" fmla="*/ 395768 w 939210"/>
              <a:gd name="connsiteY8" fmla="*/ 41349 h 419396"/>
              <a:gd name="connsiteX9" fmla="*/ 425303 w 939210"/>
              <a:gd name="connsiteY9" fmla="*/ 35442 h 419396"/>
              <a:gd name="connsiteX10" fmla="*/ 478465 w 939210"/>
              <a:gd name="connsiteY10" fmla="*/ 17721 h 419396"/>
              <a:gd name="connsiteX11" fmla="*/ 537535 w 939210"/>
              <a:gd name="connsiteY11" fmla="*/ 0 h 419396"/>
              <a:gd name="connsiteX12" fmla="*/ 838791 w 939210"/>
              <a:gd name="connsiteY12" fmla="*/ 5907 h 419396"/>
              <a:gd name="connsiteX13" fmla="*/ 874233 w 939210"/>
              <a:gd name="connsiteY13" fmla="*/ 11814 h 419396"/>
              <a:gd name="connsiteX14" fmla="*/ 939210 w 939210"/>
              <a:gd name="connsiteY14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77628 w 939210"/>
              <a:gd name="connsiteY5" fmla="*/ 100419 h 419396"/>
              <a:gd name="connsiteX6" fmla="*/ 336698 w 939210"/>
              <a:gd name="connsiteY6" fmla="*/ 70884 h 419396"/>
              <a:gd name="connsiteX7" fmla="*/ 395768 w 939210"/>
              <a:gd name="connsiteY7" fmla="*/ 41349 h 419396"/>
              <a:gd name="connsiteX8" fmla="*/ 425303 w 939210"/>
              <a:gd name="connsiteY8" fmla="*/ 35442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36698 w 939210"/>
              <a:gd name="connsiteY6" fmla="*/ 70884 h 419396"/>
              <a:gd name="connsiteX7" fmla="*/ 395768 w 939210"/>
              <a:gd name="connsiteY7" fmla="*/ 41349 h 419396"/>
              <a:gd name="connsiteX8" fmla="*/ 425303 w 939210"/>
              <a:gd name="connsiteY8" fmla="*/ 35442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25303 w 939210"/>
              <a:gd name="connsiteY8" fmla="*/ 35442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4248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4248 h 419396"/>
              <a:gd name="connsiteX10" fmla="*/ 562251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4248 h 419396"/>
              <a:gd name="connsiteX10" fmla="*/ 562251 w 939210"/>
              <a:gd name="connsiteY10" fmla="*/ 0 h 419396"/>
              <a:gd name="connsiteX11" fmla="*/ 838791 w 939210"/>
              <a:gd name="connsiteY11" fmla="*/ 5907 h 419396"/>
              <a:gd name="connsiteX12" fmla="*/ 939210 w 939210"/>
              <a:gd name="connsiteY12" fmla="*/ 11814 h 419396"/>
              <a:gd name="connsiteX0" fmla="*/ 0 w 838791"/>
              <a:gd name="connsiteY0" fmla="*/ 419396 h 419396"/>
              <a:gd name="connsiteX1" fmla="*/ 35442 w 838791"/>
              <a:gd name="connsiteY1" fmla="*/ 348512 h 419396"/>
              <a:gd name="connsiteX2" fmla="*/ 88605 w 838791"/>
              <a:gd name="connsiteY2" fmla="*/ 271721 h 419396"/>
              <a:gd name="connsiteX3" fmla="*/ 147675 w 838791"/>
              <a:gd name="connsiteY3" fmla="*/ 189024 h 419396"/>
              <a:gd name="connsiteX4" fmla="*/ 206744 w 838791"/>
              <a:gd name="connsiteY4" fmla="*/ 135861 h 419396"/>
              <a:gd name="connsiteX5" fmla="*/ 281747 w 838791"/>
              <a:gd name="connsiteY5" fmla="*/ 86946 h 419396"/>
              <a:gd name="connsiteX6" fmla="*/ 357295 w 838791"/>
              <a:gd name="connsiteY6" fmla="*/ 57411 h 419396"/>
              <a:gd name="connsiteX7" fmla="*/ 395768 w 838791"/>
              <a:gd name="connsiteY7" fmla="*/ 41349 h 419396"/>
              <a:gd name="connsiteX8" fmla="*/ 441780 w 838791"/>
              <a:gd name="connsiteY8" fmla="*/ 21968 h 419396"/>
              <a:gd name="connsiteX9" fmla="*/ 478465 w 838791"/>
              <a:gd name="connsiteY9" fmla="*/ 4248 h 419396"/>
              <a:gd name="connsiteX10" fmla="*/ 562251 w 838791"/>
              <a:gd name="connsiteY10" fmla="*/ 0 h 419396"/>
              <a:gd name="connsiteX11" fmla="*/ 838791 w 838791"/>
              <a:gd name="connsiteY11" fmla="*/ 5907 h 419396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57295 w 706972"/>
              <a:gd name="connsiteY6" fmla="*/ 64977 h 426962"/>
              <a:gd name="connsiteX7" fmla="*/ 395768 w 706972"/>
              <a:gd name="connsiteY7" fmla="*/ 48915 h 426962"/>
              <a:gd name="connsiteX8" fmla="*/ 441780 w 706972"/>
              <a:gd name="connsiteY8" fmla="*/ 29534 h 426962"/>
              <a:gd name="connsiteX9" fmla="*/ 478465 w 706972"/>
              <a:gd name="connsiteY9" fmla="*/ 11814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57295 w 706972"/>
              <a:gd name="connsiteY6" fmla="*/ 64977 h 426962"/>
              <a:gd name="connsiteX7" fmla="*/ 395768 w 706972"/>
              <a:gd name="connsiteY7" fmla="*/ 48915 h 426962"/>
              <a:gd name="connsiteX8" fmla="*/ 441780 w 706972"/>
              <a:gd name="connsiteY8" fmla="*/ 29534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95768 w 706972"/>
              <a:gd name="connsiteY7" fmla="*/ 48915 h 426962"/>
              <a:gd name="connsiteX8" fmla="*/ 441780 w 706972"/>
              <a:gd name="connsiteY8" fmla="*/ 29534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41780 w 706972"/>
              <a:gd name="connsiteY8" fmla="*/ 29534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08845 w 706972"/>
              <a:gd name="connsiteY9" fmla="*/ 12866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08845 w 706972"/>
              <a:gd name="connsiteY9" fmla="*/ 12866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19915 w 706972"/>
              <a:gd name="connsiteY9" fmla="*/ 9245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19915 w 706972"/>
              <a:gd name="connsiteY9" fmla="*/ 9245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88605 w 706972"/>
              <a:gd name="connsiteY3" fmla="*/ 279287 h 426962"/>
              <a:gd name="connsiteX4" fmla="*/ 147675 w 706972"/>
              <a:gd name="connsiteY4" fmla="*/ 196590 h 426962"/>
              <a:gd name="connsiteX5" fmla="*/ 206744 w 706972"/>
              <a:gd name="connsiteY5" fmla="*/ 143427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9676 w 706972"/>
              <a:gd name="connsiteY3" fmla="*/ 246699 h 426962"/>
              <a:gd name="connsiteX4" fmla="*/ 147675 w 706972"/>
              <a:gd name="connsiteY4" fmla="*/ 196590 h 426962"/>
              <a:gd name="connsiteX5" fmla="*/ 206744 w 706972"/>
              <a:gd name="connsiteY5" fmla="*/ 143427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7675 w 706972"/>
              <a:gd name="connsiteY4" fmla="*/ 196590 h 426962"/>
              <a:gd name="connsiteX5" fmla="*/ 206744 w 706972"/>
              <a:gd name="connsiteY5" fmla="*/ 143427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147675 w 706972"/>
              <a:gd name="connsiteY5" fmla="*/ 196590 h 426962"/>
              <a:gd name="connsiteX6" fmla="*/ 206744 w 706972"/>
              <a:gd name="connsiteY6" fmla="*/ 143427 h 426962"/>
              <a:gd name="connsiteX7" fmla="*/ 281747 w 706972"/>
              <a:gd name="connsiteY7" fmla="*/ 94512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169816 w 706972"/>
              <a:gd name="connsiteY5" fmla="*/ 169433 h 426962"/>
              <a:gd name="connsiteX6" fmla="*/ 206744 w 706972"/>
              <a:gd name="connsiteY6" fmla="*/ 143427 h 426962"/>
              <a:gd name="connsiteX7" fmla="*/ 281747 w 706972"/>
              <a:gd name="connsiteY7" fmla="*/ 94512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169816 w 706972"/>
              <a:gd name="connsiteY5" fmla="*/ 169433 h 426962"/>
              <a:gd name="connsiteX6" fmla="*/ 211172 w 706972"/>
              <a:gd name="connsiteY6" fmla="*/ 127133 h 426962"/>
              <a:gd name="connsiteX7" fmla="*/ 281747 w 706972"/>
              <a:gd name="connsiteY7" fmla="*/ 94512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7701 w 706972"/>
              <a:gd name="connsiteY10" fmla="*/ 14676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64521 w 706972"/>
              <a:gd name="connsiteY2" fmla="*/ 275556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7701 w 706972"/>
              <a:gd name="connsiteY10" fmla="*/ 14676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64521 w 706972"/>
              <a:gd name="connsiteY2" fmla="*/ 275556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64521 w 706972"/>
              <a:gd name="connsiteY2" fmla="*/ 275556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49022 w 706972"/>
              <a:gd name="connsiteY2" fmla="*/ 262882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84177 w 706972"/>
              <a:gd name="connsiteY3" fmla="*/ 212300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84177 w 706972"/>
              <a:gd name="connsiteY3" fmla="*/ 212300 h 426962"/>
              <a:gd name="connsiteX4" fmla="*/ 130946 w 706972"/>
              <a:gd name="connsiteY4" fmla="*/ 150635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43139 w 706972"/>
              <a:gd name="connsiteY8" fmla="*/ 40196 h 426962"/>
              <a:gd name="connsiteX9" fmla="*/ 450637 w 706972"/>
              <a:gd name="connsiteY9" fmla="*/ 24103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43139 w 706972"/>
              <a:gd name="connsiteY8" fmla="*/ 40196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43139 w 706972"/>
              <a:gd name="connsiteY8" fmla="*/ 40196 h 426962"/>
              <a:gd name="connsiteX9" fmla="*/ 706972 w 706972"/>
              <a:gd name="connsiteY9" fmla="*/ 0 h 426962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9022 w 443139"/>
              <a:gd name="connsiteY2" fmla="*/ 222686 h 386766"/>
              <a:gd name="connsiteX3" fmla="*/ 75321 w 443139"/>
              <a:gd name="connsiteY3" fmla="*/ 170294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5321 w 443139"/>
              <a:gd name="connsiteY3" fmla="*/ 170294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5321 w 443139"/>
              <a:gd name="connsiteY3" fmla="*/ 170294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139" h="386766">
                <a:moveTo>
                  <a:pt x="0" y="386766"/>
                </a:moveTo>
                <a:cubicBezTo>
                  <a:pt x="7384" y="371999"/>
                  <a:pt x="8820" y="343529"/>
                  <a:pt x="15514" y="315881"/>
                </a:cubicBezTo>
                <a:cubicBezTo>
                  <a:pt x="22208" y="288233"/>
                  <a:pt x="29829" y="233373"/>
                  <a:pt x="40166" y="220876"/>
                </a:cubicBezTo>
                <a:cubicBezTo>
                  <a:pt x="50503" y="197516"/>
                  <a:pt x="64619" y="174216"/>
                  <a:pt x="79749" y="155810"/>
                </a:cubicBezTo>
                <a:cubicBezTo>
                  <a:pt x="94879" y="137404"/>
                  <a:pt x="111994" y="127349"/>
                  <a:pt x="130946" y="110439"/>
                </a:cubicBezTo>
                <a:cubicBezTo>
                  <a:pt x="149898" y="93529"/>
                  <a:pt x="180504" y="76376"/>
                  <a:pt x="204530" y="63401"/>
                </a:cubicBezTo>
                <a:cubicBezTo>
                  <a:pt x="228556" y="50426"/>
                  <a:pt x="249506" y="41403"/>
                  <a:pt x="275105" y="32591"/>
                </a:cubicBezTo>
                <a:cubicBezTo>
                  <a:pt x="300704" y="23779"/>
                  <a:pt x="330121" y="15962"/>
                  <a:pt x="358127" y="10530"/>
                </a:cubicBezTo>
                <a:cubicBezTo>
                  <a:pt x="386133" y="5098"/>
                  <a:pt x="384998" y="8454"/>
                  <a:pt x="443139" y="0"/>
                </a:cubicBezTo>
              </a:path>
            </a:pathLst>
          </a:custGeom>
          <a:ln>
            <a:solidFill>
              <a:schemeClr val="accent2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Freeform 42">
            <a:extLst>
              <a:ext uri="{FF2B5EF4-FFF2-40B4-BE49-F238E27FC236}">
                <a16:creationId xmlns:a16="http://schemas.microsoft.com/office/drawing/2014/main" id="{A5D5240F-A58E-1DD3-A8A3-DF5FE089316F}"/>
              </a:ext>
            </a:extLst>
          </p:cNvPr>
          <p:cNvSpPr/>
          <p:nvPr/>
        </p:nvSpPr>
        <p:spPr>
          <a:xfrm rot="16200000">
            <a:off x="4543029" y="221777"/>
            <a:ext cx="702694" cy="7600094"/>
          </a:xfrm>
          <a:custGeom>
            <a:avLst/>
            <a:gdLst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64977 w 939210"/>
              <a:gd name="connsiteY3" fmla="*/ 313070 h 419396"/>
              <a:gd name="connsiteX4" fmla="*/ 88605 w 939210"/>
              <a:gd name="connsiteY4" fmla="*/ 271721 h 419396"/>
              <a:gd name="connsiteX5" fmla="*/ 106326 w 939210"/>
              <a:gd name="connsiteY5" fmla="*/ 254000 h 419396"/>
              <a:gd name="connsiteX6" fmla="*/ 118140 w 939210"/>
              <a:gd name="connsiteY6" fmla="*/ 230372 h 419396"/>
              <a:gd name="connsiteX7" fmla="*/ 135861 w 939210"/>
              <a:gd name="connsiteY7" fmla="*/ 206745 h 419396"/>
              <a:gd name="connsiteX8" fmla="*/ 147675 w 939210"/>
              <a:gd name="connsiteY8" fmla="*/ 189024 h 419396"/>
              <a:gd name="connsiteX9" fmla="*/ 206744 w 939210"/>
              <a:gd name="connsiteY9" fmla="*/ 135861 h 419396"/>
              <a:gd name="connsiteX10" fmla="*/ 254000 w 939210"/>
              <a:gd name="connsiteY10" fmla="*/ 112233 h 419396"/>
              <a:gd name="connsiteX11" fmla="*/ 277628 w 939210"/>
              <a:gd name="connsiteY11" fmla="*/ 100419 h 419396"/>
              <a:gd name="connsiteX12" fmla="*/ 336698 w 939210"/>
              <a:gd name="connsiteY12" fmla="*/ 70884 h 419396"/>
              <a:gd name="connsiteX13" fmla="*/ 360326 w 939210"/>
              <a:gd name="connsiteY13" fmla="*/ 59070 h 419396"/>
              <a:gd name="connsiteX14" fmla="*/ 378047 w 939210"/>
              <a:gd name="connsiteY14" fmla="*/ 53163 h 419396"/>
              <a:gd name="connsiteX15" fmla="*/ 395768 w 939210"/>
              <a:gd name="connsiteY15" fmla="*/ 41349 h 419396"/>
              <a:gd name="connsiteX16" fmla="*/ 425303 w 939210"/>
              <a:gd name="connsiteY16" fmla="*/ 35442 h 419396"/>
              <a:gd name="connsiteX17" fmla="*/ 478465 w 939210"/>
              <a:gd name="connsiteY17" fmla="*/ 17721 h 419396"/>
              <a:gd name="connsiteX18" fmla="*/ 537535 w 939210"/>
              <a:gd name="connsiteY18" fmla="*/ 0 h 419396"/>
              <a:gd name="connsiteX19" fmla="*/ 838791 w 939210"/>
              <a:gd name="connsiteY19" fmla="*/ 5907 h 419396"/>
              <a:gd name="connsiteX20" fmla="*/ 874233 w 939210"/>
              <a:gd name="connsiteY20" fmla="*/ 11814 h 419396"/>
              <a:gd name="connsiteX21" fmla="*/ 939210 w 939210"/>
              <a:gd name="connsiteY21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06326 w 939210"/>
              <a:gd name="connsiteY4" fmla="*/ 254000 h 419396"/>
              <a:gd name="connsiteX5" fmla="*/ 118140 w 939210"/>
              <a:gd name="connsiteY5" fmla="*/ 230372 h 419396"/>
              <a:gd name="connsiteX6" fmla="*/ 135861 w 939210"/>
              <a:gd name="connsiteY6" fmla="*/ 206745 h 419396"/>
              <a:gd name="connsiteX7" fmla="*/ 147675 w 939210"/>
              <a:gd name="connsiteY7" fmla="*/ 189024 h 419396"/>
              <a:gd name="connsiteX8" fmla="*/ 206744 w 939210"/>
              <a:gd name="connsiteY8" fmla="*/ 135861 h 419396"/>
              <a:gd name="connsiteX9" fmla="*/ 254000 w 939210"/>
              <a:gd name="connsiteY9" fmla="*/ 112233 h 419396"/>
              <a:gd name="connsiteX10" fmla="*/ 277628 w 939210"/>
              <a:gd name="connsiteY10" fmla="*/ 100419 h 419396"/>
              <a:gd name="connsiteX11" fmla="*/ 336698 w 939210"/>
              <a:gd name="connsiteY11" fmla="*/ 70884 h 419396"/>
              <a:gd name="connsiteX12" fmla="*/ 360326 w 939210"/>
              <a:gd name="connsiteY12" fmla="*/ 59070 h 419396"/>
              <a:gd name="connsiteX13" fmla="*/ 378047 w 939210"/>
              <a:gd name="connsiteY13" fmla="*/ 53163 h 419396"/>
              <a:gd name="connsiteX14" fmla="*/ 395768 w 939210"/>
              <a:gd name="connsiteY14" fmla="*/ 41349 h 419396"/>
              <a:gd name="connsiteX15" fmla="*/ 425303 w 939210"/>
              <a:gd name="connsiteY15" fmla="*/ 35442 h 419396"/>
              <a:gd name="connsiteX16" fmla="*/ 478465 w 939210"/>
              <a:gd name="connsiteY16" fmla="*/ 17721 h 419396"/>
              <a:gd name="connsiteX17" fmla="*/ 537535 w 939210"/>
              <a:gd name="connsiteY17" fmla="*/ 0 h 419396"/>
              <a:gd name="connsiteX18" fmla="*/ 838791 w 939210"/>
              <a:gd name="connsiteY18" fmla="*/ 5907 h 419396"/>
              <a:gd name="connsiteX19" fmla="*/ 874233 w 939210"/>
              <a:gd name="connsiteY19" fmla="*/ 11814 h 419396"/>
              <a:gd name="connsiteX20" fmla="*/ 939210 w 939210"/>
              <a:gd name="connsiteY20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18140 w 939210"/>
              <a:gd name="connsiteY4" fmla="*/ 230372 h 419396"/>
              <a:gd name="connsiteX5" fmla="*/ 135861 w 939210"/>
              <a:gd name="connsiteY5" fmla="*/ 206745 h 419396"/>
              <a:gd name="connsiteX6" fmla="*/ 147675 w 939210"/>
              <a:gd name="connsiteY6" fmla="*/ 189024 h 419396"/>
              <a:gd name="connsiteX7" fmla="*/ 206744 w 939210"/>
              <a:gd name="connsiteY7" fmla="*/ 135861 h 419396"/>
              <a:gd name="connsiteX8" fmla="*/ 254000 w 939210"/>
              <a:gd name="connsiteY8" fmla="*/ 112233 h 419396"/>
              <a:gd name="connsiteX9" fmla="*/ 277628 w 939210"/>
              <a:gd name="connsiteY9" fmla="*/ 100419 h 419396"/>
              <a:gd name="connsiteX10" fmla="*/ 336698 w 939210"/>
              <a:gd name="connsiteY10" fmla="*/ 70884 h 419396"/>
              <a:gd name="connsiteX11" fmla="*/ 360326 w 939210"/>
              <a:gd name="connsiteY11" fmla="*/ 59070 h 419396"/>
              <a:gd name="connsiteX12" fmla="*/ 378047 w 939210"/>
              <a:gd name="connsiteY12" fmla="*/ 53163 h 419396"/>
              <a:gd name="connsiteX13" fmla="*/ 395768 w 939210"/>
              <a:gd name="connsiteY13" fmla="*/ 41349 h 419396"/>
              <a:gd name="connsiteX14" fmla="*/ 425303 w 939210"/>
              <a:gd name="connsiteY14" fmla="*/ 35442 h 419396"/>
              <a:gd name="connsiteX15" fmla="*/ 478465 w 939210"/>
              <a:gd name="connsiteY15" fmla="*/ 17721 h 419396"/>
              <a:gd name="connsiteX16" fmla="*/ 537535 w 939210"/>
              <a:gd name="connsiteY16" fmla="*/ 0 h 419396"/>
              <a:gd name="connsiteX17" fmla="*/ 838791 w 939210"/>
              <a:gd name="connsiteY17" fmla="*/ 5907 h 419396"/>
              <a:gd name="connsiteX18" fmla="*/ 874233 w 939210"/>
              <a:gd name="connsiteY18" fmla="*/ 11814 h 419396"/>
              <a:gd name="connsiteX19" fmla="*/ 939210 w 939210"/>
              <a:gd name="connsiteY19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18140 w 939210"/>
              <a:gd name="connsiteY4" fmla="*/ 230372 h 419396"/>
              <a:gd name="connsiteX5" fmla="*/ 147675 w 939210"/>
              <a:gd name="connsiteY5" fmla="*/ 189024 h 419396"/>
              <a:gd name="connsiteX6" fmla="*/ 206744 w 939210"/>
              <a:gd name="connsiteY6" fmla="*/ 135861 h 419396"/>
              <a:gd name="connsiteX7" fmla="*/ 254000 w 939210"/>
              <a:gd name="connsiteY7" fmla="*/ 112233 h 419396"/>
              <a:gd name="connsiteX8" fmla="*/ 277628 w 939210"/>
              <a:gd name="connsiteY8" fmla="*/ 100419 h 419396"/>
              <a:gd name="connsiteX9" fmla="*/ 336698 w 939210"/>
              <a:gd name="connsiteY9" fmla="*/ 70884 h 419396"/>
              <a:gd name="connsiteX10" fmla="*/ 360326 w 939210"/>
              <a:gd name="connsiteY10" fmla="*/ 59070 h 419396"/>
              <a:gd name="connsiteX11" fmla="*/ 378047 w 939210"/>
              <a:gd name="connsiteY11" fmla="*/ 53163 h 419396"/>
              <a:gd name="connsiteX12" fmla="*/ 395768 w 939210"/>
              <a:gd name="connsiteY12" fmla="*/ 41349 h 419396"/>
              <a:gd name="connsiteX13" fmla="*/ 425303 w 939210"/>
              <a:gd name="connsiteY13" fmla="*/ 35442 h 419396"/>
              <a:gd name="connsiteX14" fmla="*/ 478465 w 939210"/>
              <a:gd name="connsiteY14" fmla="*/ 17721 h 419396"/>
              <a:gd name="connsiteX15" fmla="*/ 537535 w 939210"/>
              <a:gd name="connsiteY15" fmla="*/ 0 h 419396"/>
              <a:gd name="connsiteX16" fmla="*/ 838791 w 939210"/>
              <a:gd name="connsiteY16" fmla="*/ 5907 h 419396"/>
              <a:gd name="connsiteX17" fmla="*/ 874233 w 939210"/>
              <a:gd name="connsiteY17" fmla="*/ 11814 h 419396"/>
              <a:gd name="connsiteX18" fmla="*/ 939210 w 939210"/>
              <a:gd name="connsiteY18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47675 w 939210"/>
              <a:gd name="connsiteY4" fmla="*/ 189024 h 419396"/>
              <a:gd name="connsiteX5" fmla="*/ 206744 w 939210"/>
              <a:gd name="connsiteY5" fmla="*/ 135861 h 419396"/>
              <a:gd name="connsiteX6" fmla="*/ 254000 w 939210"/>
              <a:gd name="connsiteY6" fmla="*/ 112233 h 419396"/>
              <a:gd name="connsiteX7" fmla="*/ 277628 w 939210"/>
              <a:gd name="connsiteY7" fmla="*/ 100419 h 419396"/>
              <a:gd name="connsiteX8" fmla="*/ 336698 w 939210"/>
              <a:gd name="connsiteY8" fmla="*/ 70884 h 419396"/>
              <a:gd name="connsiteX9" fmla="*/ 360326 w 939210"/>
              <a:gd name="connsiteY9" fmla="*/ 59070 h 419396"/>
              <a:gd name="connsiteX10" fmla="*/ 378047 w 939210"/>
              <a:gd name="connsiteY10" fmla="*/ 53163 h 419396"/>
              <a:gd name="connsiteX11" fmla="*/ 395768 w 939210"/>
              <a:gd name="connsiteY11" fmla="*/ 41349 h 419396"/>
              <a:gd name="connsiteX12" fmla="*/ 425303 w 939210"/>
              <a:gd name="connsiteY12" fmla="*/ 35442 h 419396"/>
              <a:gd name="connsiteX13" fmla="*/ 478465 w 939210"/>
              <a:gd name="connsiteY13" fmla="*/ 17721 h 419396"/>
              <a:gd name="connsiteX14" fmla="*/ 537535 w 939210"/>
              <a:gd name="connsiteY14" fmla="*/ 0 h 419396"/>
              <a:gd name="connsiteX15" fmla="*/ 838791 w 939210"/>
              <a:gd name="connsiteY15" fmla="*/ 5907 h 419396"/>
              <a:gd name="connsiteX16" fmla="*/ 874233 w 939210"/>
              <a:gd name="connsiteY16" fmla="*/ 11814 h 419396"/>
              <a:gd name="connsiteX17" fmla="*/ 939210 w 939210"/>
              <a:gd name="connsiteY17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54000 w 939210"/>
              <a:gd name="connsiteY5" fmla="*/ 112233 h 419396"/>
              <a:gd name="connsiteX6" fmla="*/ 277628 w 939210"/>
              <a:gd name="connsiteY6" fmla="*/ 100419 h 419396"/>
              <a:gd name="connsiteX7" fmla="*/ 336698 w 939210"/>
              <a:gd name="connsiteY7" fmla="*/ 70884 h 419396"/>
              <a:gd name="connsiteX8" fmla="*/ 360326 w 939210"/>
              <a:gd name="connsiteY8" fmla="*/ 59070 h 419396"/>
              <a:gd name="connsiteX9" fmla="*/ 378047 w 939210"/>
              <a:gd name="connsiteY9" fmla="*/ 53163 h 419396"/>
              <a:gd name="connsiteX10" fmla="*/ 395768 w 939210"/>
              <a:gd name="connsiteY10" fmla="*/ 41349 h 419396"/>
              <a:gd name="connsiteX11" fmla="*/ 425303 w 939210"/>
              <a:gd name="connsiteY11" fmla="*/ 35442 h 419396"/>
              <a:gd name="connsiteX12" fmla="*/ 478465 w 939210"/>
              <a:gd name="connsiteY12" fmla="*/ 17721 h 419396"/>
              <a:gd name="connsiteX13" fmla="*/ 537535 w 939210"/>
              <a:gd name="connsiteY13" fmla="*/ 0 h 419396"/>
              <a:gd name="connsiteX14" fmla="*/ 838791 w 939210"/>
              <a:gd name="connsiteY14" fmla="*/ 5907 h 419396"/>
              <a:gd name="connsiteX15" fmla="*/ 874233 w 939210"/>
              <a:gd name="connsiteY15" fmla="*/ 11814 h 419396"/>
              <a:gd name="connsiteX16" fmla="*/ 939210 w 939210"/>
              <a:gd name="connsiteY16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54000 w 939210"/>
              <a:gd name="connsiteY5" fmla="*/ 112233 h 419396"/>
              <a:gd name="connsiteX6" fmla="*/ 277628 w 939210"/>
              <a:gd name="connsiteY6" fmla="*/ 100419 h 419396"/>
              <a:gd name="connsiteX7" fmla="*/ 336698 w 939210"/>
              <a:gd name="connsiteY7" fmla="*/ 70884 h 419396"/>
              <a:gd name="connsiteX8" fmla="*/ 360326 w 939210"/>
              <a:gd name="connsiteY8" fmla="*/ 59070 h 419396"/>
              <a:gd name="connsiteX9" fmla="*/ 395768 w 939210"/>
              <a:gd name="connsiteY9" fmla="*/ 41349 h 419396"/>
              <a:gd name="connsiteX10" fmla="*/ 425303 w 939210"/>
              <a:gd name="connsiteY10" fmla="*/ 35442 h 419396"/>
              <a:gd name="connsiteX11" fmla="*/ 478465 w 939210"/>
              <a:gd name="connsiteY11" fmla="*/ 17721 h 419396"/>
              <a:gd name="connsiteX12" fmla="*/ 537535 w 939210"/>
              <a:gd name="connsiteY12" fmla="*/ 0 h 419396"/>
              <a:gd name="connsiteX13" fmla="*/ 838791 w 939210"/>
              <a:gd name="connsiteY13" fmla="*/ 5907 h 419396"/>
              <a:gd name="connsiteX14" fmla="*/ 874233 w 939210"/>
              <a:gd name="connsiteY14" fmla="*/ 11814 h 419396"/>
              <a:gd name="connsiteX15" fmla="*/ 939210 w 939210"/>
              <a:gd name="connsiteY15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54000 w 939210"/>
              <a:gd name="connsiteY5" fmla="*/ 112233 h 419396"/>
              <a:gd name="connsiteX6" fmla="*/ 277628 w 939210"/>
              <a:gd name="connsiteY6" fmla="*/ 100419 h 419396"/>
              <a:gd name="connsiteX7" fmla="*/ 336698 w 939210"/>
              <a:gd name="connsiteY7" fmla="*/ 70884 h 419396"/>
              <a:gd name="connsiteX8" fmla="*/ 395768 w 939210"/>
              <a:gd name="connsiteY8" fmla="*/ 41349 h 419396"/>
              <a:gd name="connsiteX9" fmla="*/ 425303 w 939210"/>
              <a:gd name="connsiteY9" fmla="*/ 35442 h 419396"/>
              <a:gd name="connsiteX10" fmla="*/ 478465 w 939210"/>
              <a:gd name="connsiteY10" fmla="*/ 17721 h 419396"/>
              <a:gd name="connsiteX11" fmla="*/ 537535 w 939210"/>
              <a:gd name="connsiteY11" fmla="*/ 0 h 419396"/>
              <a:gd name="connsiteX12" fmla="*/ 838791 w 939210"/>
              <a:gd name="connsiteY12" fmla="*/ 5907 h 419396"/>
              <a:gd name="connsiteX13" fmla="*/ 874233 w 939210"/>
              <a:gd name="connsiteY13" fmla="*/ 11814 h 419396"/>
              <a:gd name="connsiteX14" fmla="*/ 939210 w 939210"/>
              <a:gd name="connsiteY14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77628 w 939210"/>
              <a:gd name="connsiteY5" fmla="*/ 100419 h 419396"/>
              <a:gd name="connsiteX6" fmla="*/ 336698 w 939210"/>
              <a:gd name="connsiteY6" fmla="*/ 70884 h 419396"/>
              <a:gd name="connsiteX7" fmla="*/ 395768 w 939210"/>
              <a:gd name="connsiteY7" fmla="*/ 41349 h 419396"/>
              <a:gd name="connsiteX8" fmla="*/ 425303 w 939210"/>
              <a:gd name="connsiteY8" fmla="*/ 35442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36698 w 939210"/>
              <a:gd name="connsiteY6" fmla="*/ 70884 h 419396"/>
              <a:gd name="connsiteX7" fmla="*/ 395768 w 939210"/>
              <a:gd name="connsiteY7" fmla="*/ 41349 h 419396"/>
              <a:gd name="connsiteX8" fmla="*/ 425303 w 939210"/>
              <a:gd name="connsiteY8" fmla="*/ 35442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25303 w 939210"/>
              <a:gd name="connsiteY8" fmla="*/ 35442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4248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4248 h 419396"/>
              <a:gd name="connsiteX10" fmla="*/ 562251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4248 h 419396"/>
              <a:gd name="connsiteX10" fmla="*/ 562251 w 939210"/>
              <a:gd name="connsiteY10" fmla="*/ 0 h 419396"/>
              <a:gd name="connsiteX11" fmla="*/ 838791 w 939210"/>
              <a:gd name="connsiteY11" fmla="*/ 5907 h 419396"/>
              <a:gd name="connsiteX12" fmla="*/ 939210 w 939210"/>
              <a:gd name="connsiteY12" fmla="*/ 11814 h 419396"/>
              <a:gd name="connsiteX0" fmla="*/ 0 w 838791"/>
              <a:gd name="connsiteY0" fmla="*/ 419396 h 419396"/>
              <a:gd name="connsiteX1" fmla="*/ 35442 w 838791"/>
              <a:gd name="connsiteY1" fmla="*/ 348512 h 419396"/>
              <a:gd name="connsiteX2" fmla="*/ 88605 w 838791"/>
              <a:gd name="connsiteY2" fmla="*/ 271721 h 419396"/>
              <a:gd name="connsiteX3" fmla="*/ 147675 w 838791"/>
              <a:gd name="connsiteY3" fmla="*/ 189024 h 419396"/>
              <a:gd name="connsiteX4" fmla="*/ 206744 w 838791"/>
              <a:gd name="connsiteY4" fmla="*/ 135861 h 419396"/>
              <a:gd name="connsiteX5" fmla="*/ 281747 w 838791"/>
              <a:gd name="connsiteY5" fmla="*/ 86946 h 419396"/>
              <a:gd name="connsiteX6" fmla="*/ 357295 w 838791"/>
              <a:gd name="connsiteY6" fmla="*/ 57411 h 419396"/>
              <a:gd name="connsiteX7" fmla="*/ 395768 w 838791"/>
              <a:gd name="connsiteY7" fmla="*/ 41349 h 419396"/>
              <a:gd name="connsiteX8" fmla="*/ 441780 w 838791"/>
              <a:gd name="connsiteY8" fmla="*/ 21968 h 419396"/>
              <a:gd name="connsiteX9" fmla="*/ 478465 w 838791"/>
              <a:gd name="connsiteY9" fmla="*/ 4248 h 419396"/>
              <a:gd name="connsiteX10" fmla="*/ 562251 w 838791"/>
              <a:gd name="connsiteY10" fmla="*/ 0 h 419396"/>
              <a:gd name="connsiteX11" fmla="*/ 838791 w 838791"/>
              <a:gd name="connsiteY11" fmla="*/ 5907 h 419396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57295 w 706972"/>
              <a:gd name="connsiteY6" fmla="*/ 64977 h 426962"/>
              <a:gd name="connsiteX7" fmla="*/ 395768 w 706972"/>
              <a:gd name="connsiteY7" fmla="*/ 48915 h 426962"/>
              <a:gd name="connsiteX8" fmla="*/ 441780 w 706972"/>
              <a:gd name="connsiteY8" fmla="*/ 29534 h 426962"/>
              <a:gd name="connsiteX9" fmla="*/ 478465 w 706972"/>
              <a:gd name="connsiteY9" fmla="*/ 11814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57295 w 706972"/>
              <a:gd name="connsiteY6" fmla="*/ 64977 h 426962"/>
              <a:gd name="connsiteX7" fmla="*/ 395768 w 706972"/>
              <a:gd name="connsiteY7" fmla="*/ 48915 h 426962"/>
              <a:gd name="connsiteX8" fmla="*/ 441780 w 706972"/>
              <a:gd name="connsiteY8" fmla="*/ 29534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95768 w 706972"/>
              <a:gd name="connsiteY7" fmla="*/ 48915 h 426962"/>
              <a:gd name="connsiteX8" fmla="*/ 441780 w 706972"/>
              <a:gd name="connsiteY8" fmla="*/ 29534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41780 w 706972"/>
              <a:gd name="connsiteY8" fmla="*/ 29534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08845 w 706972"/>
              <a:gd name="connsiteY9" fmla="*/ 12866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08845 w 706972"/>
              <a:gd name="connsiteY9" fmla="*/ 12866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19915 w 706972"/>
              <a:gd name="connsiteY9" fmla="*/ 9245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19915 w 706972"/>
              <a:gd name="connsiteY9" fmla="*/ 9245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88605 w 706972"/>
              <a:gd name="connsiteY3" fmla="*/ 279287 h 426962"/>
              <a:gd name="connsiteX4" fmla="*/ 147675 w 706972"/>
              <a:gd name="connsiteY4" fmla="*/ 196590 h 426962"/>
              <a:gd name="connsiteX5" fmla="*/ 206744 w 706972"/>
              <a:gd name="connsiteY5" fmla="*/ 143427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9676 w 706972"/>
              <a:gd name="connsiteY3" fmla="*/ 246699 h 426962"/>
              <a:gd name="connsiteX4" fmla="*/ 147675 w 706972"/>
              <a:gd name="connsiteY4" fmla="*/ 196590 h 426962"/>
              <a:gd name="connsiteX5" fmla="*/ 206744 w 706972"/>
              <a:gd name="connsiteY5" fmla="*/ 143427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7675 w 706972"/>
              <a:gd name="connsiteY4" fmla="*/ 196590 h 426962"/>
              <a:gd name="connsiteX5" fmla="*/ 206744 w 706972"/>
              <a:gd name="connsiteY5" fmla="*/ 143427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147675 w 706972"/>
              <a:gd name="connsiteY5" fmla="*/ 196590 h 426962"/>
              <a:gd name="connsiteX6" fmla="*/ 206744 w 706972"/>
              <a:gd name="connsiteY6" fmla="*/ 143427 h 426962"/>
              <a:gd name="connsiteX7" fmla="*/ 281747 w 706972"/>
              <a:gd name="connsiteY7" fmla="*/ 94512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169816 w 706972"/>
              <a:gd name="connsiteY5" fmla="*/ 169433 h 426962"/>
              <a:gd name="connsiteX6" fmla="*/ 206744 w 706972"/>
              <a:gd name="connsiteY6" fmla="*/ 143427 h 426962"/>
              <a:gd name="connsiteX7" fmla="*/ 281747 w 706972"/>
              <a:gd name="connsiteY7" fmla="*/ 94512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169816 w 706972"/>
              <a:gd name="connsiteY5" fmla="*/ 169433 h 426962"/>
              <a:gd name="connsiteX6" fmla="*/ 211172 w 706972"/>
              <a:gd name="connsiteY6" fmla="*/ 127133 h 426962"/>
              <a:gd name="connsiteX7" fmla="*/ 281747 w 706972"/>
              <a:gd name="connsiteY7" fmla="*/ 94512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7701 w 706972"/>
              <a:gd name="connsiteY10" fmla="*/ 14676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64521 w 706972"/>
              <a:gd name="connsiteY2" fmla="*/ 275556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7701 w 706972"/>
              <a:gd name="connsiteY10" fmla="*/ 14676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64521 w 706972"/>
              <a:gd name="connsiteY2" fmla="*/ 275556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64521 w 706972"/>
              <a:gd name="connsiteY2" fmla="*/ 275556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49022 w 706972"/>
              <a:gd name="connsiteY2" fmla="*/ 262882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84177 w 706972"/>
              <a:gd name="connsiteY3" fmla="*/ 212300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84177 w 706972"/>
              <a:gd name="connsiteY3" fmla="*/ 212300 h 426962"/>
              <a:gd name="connsiteX4" fmla="*/ 130946 w 706972"/>
              <a:gd name="connsiteY4" fmla="*/ 150635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43139 w 706972"/>
              <a:gd name="connsiteY8" fmla="*/ 40196 h 426962"/>
              <a:gd name="connsiteX9" fmla="*/ 450637 w 706972"/>
              <a:gd name="connsiteY9" fmla="*/ 24103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43139 w 706972"/>
              <a:gd name="connsiteY8" fmla="*/ 40196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43139 w 706972"/>
              <a:gd name="connsiteY8" fmla="*/ 40196 h 426962"/>
              <a:gd name="connsiteX9" fmla="*/ 706972 w 706972"/>
              <a:gd name="connsiteY9" fmla="*/ 0 h 426962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9022 w 443139"/>
              <a:gd name="connsiteY2" fmla="*/ 222686 h 386766"/>
              <a:gd name="connsiteX3" fmla="*/ 75321 w 443139"/>
              <a:gd name="connsiteY3" fmla="*/ 170294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5321 w 443139"/>
              <a:gd name="connsiteY3" fmla="*/ 170294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5321 w 443139"/>
              <a:gd name="connsiteY3" fmla="*/ 170294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25426 w 443139"/>
              <a:gd name="connsiteY7" fmla="*/ 18919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25426 w 443139"/>
              <a:gd name="connsiteY7" fmla="*/ 18919 h 386766"/>
              <a:gd name="connsiteX8" fmla="*/ 415243 w 443139"/>
              <a:gd name="connsiteY8" fmla="*/ 3789 h 386766"/>
              <a:gd name="connsiteX9" fmla="*/ 443139 w 443139"/>
              <a:gd name="connsiteY9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25426 w 443139"/>
              <a:gd name="connsiteY7" fmla="*/ 18919 h 386766"/>
              <a:gd name="connsiteX8" fmla="*/ 385657 w 443139"/>
              <a:gd name="connsiteY8" fmla="*/ 6736 h 386766"/>
              <a:gd name="connsiteX9" fmla="*/ 443139 w 443139"/>
              <a:gd name="connsiteY9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17640 w 443139"/>
              <a:gd name="connsiteY7" fmla="*/ 18692 h 386766"/>
              <a:gd name="connsiteX8" fmla="*/ 385657 w 443139"/>
              <a:gd name="connsiteY8" fmla="*/ 6736 h 386766"/>
              <a:gd name="connsiteX9" fmla="*/ 443139 w 443139"/>
              <a:gd name="connsiteY9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67319 w 443139"/>
              <a:gd name="connsiteY6" fmla="*/ 32591 h 386766"/>
              <a:gd name="connsiteX7" fmla="*/ 317640 w 443139"/>
              <a:gd name="connsiteY7" fmla="*/ 18692 h 386766"/>
              <a:gd name="connsiteX8" fmla="*/ 385657 w 443139"/>
              <a:gd name="connsiteY8" fmla="*/ 6736 h 386766"/>
              <a:gd name="connsiteX9" fmla="*/ 443139 w 443139"/>
              <a:gd name="connsiteY9" fmla="*/ 0 h 38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3139" h="386766">
                <a:moveTo>
                  <a:pt x="0" y="386766"/>
                </a:moveTo>
                <a:cubicBezTo>
                  <a:pt x="7384" y="371999"/>
                  <a:pt x="8820" y="343529"/>
                  <a:pt x="15514" y="315881"/>
                </a:cubicBezTo>
                <a:cubicBezTo>
                  <a:pt x="22208" y="288233"/>
                  <a:pt x="29829" y="233373"/>
                  <a:pt x="40166" y="220876"/>
                </a:cubicBezTo>
                <a:cubicBezTo>
                  <a:pt x="50503" y="197516"/>
                  <a:pt x="64619" y="174216"/>
                  <a:pt x="79749" y="155810"/>
                </a:cubicBezTo>
                <a:cubicBezTo>
                  <a:pt x="94879" y="137404"/>
                  <a:pt x="111994" y="127349"/>
                  <a:pt x="130946" y="110439"/>
                </a:cubicBezTo>
                <a:cubicBezTo>
                  <a:pt x="149898" y="93529"/>
                  <a:pt x="181801" y="76376"/>
                  <a:pt x="204530" y="63401"/>
                </a:cubicBezTo>
                <a:cubicBezTo>
                  <a:pt x="227259" y="50426"/>
                  <a:pt x="248467" y="40043"/>
                  <a:pt x="267319" y="32591"/>
                </a:cubicBezTo>
                <a:cubicBezTo>
                  <a:pt x="286171" y="25139"/>
                  <a:pt x="297917" y="23001"/>
                  <a:pt x="317640" y="18692"/>
                </a:cubicBezTo>
                <a:cubicBezTo>
                  <a:pt x="337363" y="14383"/>
                  <a:pt x="366038" y="9889"/>
                  <a:pt x="385657" y="6736"/>
                </a:cubicBezTo>
                <a:cubicBezTo>
                  <a:pt x="405276" y="3583"/>
                  <a:pt x="438490" y="631"/>
                  <a:pt x="443139" y="0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BA1786-901E-949C-BBF3-5D8B849A6FDE}"/>
              </a:ext>
            </a:extLst>
          </p:cNvPr>
          <p:cNvSpPr txBox="1"/>
          <p:nvPr/>
        </p:nvSpPr>
        <p:spPr>
          <a:xfrm rot="16200000">
            <a:off x="-196089" y="4505459"/>
            <a:ext cx="173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cs typeface="Century Gothic"/>
              </a:rPr>
              <a:t>Поляризация</a:t>
            </a:r>
            <a:endParaRPr lang="en-US" i="1" dirty="0">
              <a:cs typeface="Century Gothi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B7B594-913F-4CA0-5F37-96C80B4BC181}"/>
              </a:ext>
            </a:extLst>
          </p:cNvPr>
          <p:cNvSpPr txBox="1"/>
          <p:nvPr/>
        </p:nvSpPr>
        <p:spPr>
          <a:xfrm>
            <a:off x="8106139" y="5819465"/>
            <a:ext cx="83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cs typeface="Century Gothic"/>
              </a:rPr>
              <a:t>Время</a:t>
            </a:r>
            <a:endParaRPr lang="en-US" i="1" dirty="0">
              <a:cs typeface="Century Gothic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70E4A12-03FC-F7DF-7DAE-44E0FB3F3427}"/>
              </a:ext>
            </a:extLst>
          </p:cNvPr>
          <p:cNvCxnSpPr/>
          <p:nvPr/>
        </p:nvCxnSpPr>
        <p:spPr>
          <a:xfrm flipV="1">
            <a:off x="845590" y="2840877"/>
            <a:ext cx="0" cy="29185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E85CFC-0DF3-98DF-4553-630AC1E8ECFF}"/>
              </a:ext>
            </a:extLst>
          </p:cNvPr>
          <p:cNvSpPr txBox="1"/>
          <p:nvPr/>
        </p:nvSpPr>
        <p:spPr>
          <a:xfrm>
            <a:off x="371508" y="5547704"/>
            <a:ext cx="54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cs typeface="Century Gothic"/>
              </a:rPr>
              <a:t>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8E4E93-20D7-E21B-DD4B-BD0D0C3E725F}"/>
              </a:ext>
            </a:extLst>
          </p:cNvPr>
          <p:cNvSpPr txBox="1"/>
          <p:nvPr/>
        </p:nvSpPr>
        <p:spPr>
          <a:xfrm>
            <a:off x="662738" y="5821298"/>
            <a:ext cx="416061" cy="42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cs typeface="Century Gothic"/>
              </a:rPr>
              <a:t>0</a:t>
            </a:r>
          </a:p>
        </p:txBody>
      </p:sp>
      <p:cxnSp>
        <p:nvCxnSpPr>
          <p:cNvPr id="17" name="Straight Arrow Connector 4">
            <a:extLst>
              <a:ext uri="{FF2B5EF4-FFF2-40B4-BE49-F238E27FC236}">
                <a16:creationId xmlns:a16="http://schemas.microsoft.com/office/drawing/2014/main" id="{A1C6600D-B10B-C515-B4AB-8D8AC66278ED}"/>
              </a:ext>
            </a:extLst>
          </p:cNvPr>
          <p:cNvCxnSpPr>
            <a:stCxn id="18" idx="1"/>
            <a:endCxn id="10" idx="4"/>
          </p:cNvCxnSpPr>
          <p:nvPr/>
        </p:nvCxnSpPr>
        <p:spPr>
          <a:xfrm flipH="1" flipV="1">
            <a:off x="918578" y="4263262"/>
            <a:ext cx="492765" cy="10215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856249D-93DB-20B7-9B0E-1BE1D6111C7C}"/>
              </a:ext>
            </a:extLst>
          </p:cNvPr>
          <p:cNvSpPr/>
          <p:nvPr/>
        </p:nvSpPr>
        <p:spPr>
          <a:xfrm>
            <a:off x="1411343" y="4180751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ДПЯ</a:t>
            </a:r>
          </a:p>
        </p:txBody>
      </p:sp>
      <p:cxnSp>
        <p:nvCxnSpPr>
          <p:cNvPr id="20" name="Straight Arrow Connector 4">
            <a:extLst>
              <a:ext uri="{FF2B5EF4-FFF2-40B4-BE49-F238E27FC236}">
                <a16:creationId xmlns:a16="http://schemas.microsoft.com/office/drawing/2014/main" id="{09E8520D-EB2E-7FF1-8A78-7C48E8ABB06A}"/>
              </a:ext>
            </a:extLst>
          </p:cNvPr>
          <p:cNvCxnSpPr>
            <a:cxnSpLocks/>
            <a:stCxn id="21" idx="1"/>
            <a:endCxn id="10" idx="8"/>
          </p:cNvCxnSpPr>
          <p:nvPr/>
        </p:nvCxnSpPr>
        <p:spPr>
          <a:xfrm flipH="1">
            <a:off x="1094328" y="3203364"/>
            <a:ext cx="603634" cy="46192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BDC4FD1-6668-A92C-6CB3-2BE189C58FDA}"/>
              </a:ext>
            </a:extLst>
          </p:cNvPr>
          <p:cNvSpPr/>
          <p:nvPr/>
        </p:nvSpPr>
        <p:spPr>
          <a:xfrm>
            <a:off x="1697962" y="2741699"/>
            <a:ext cx="31201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cs typeface="Century Gothic"/>
              </a:rPr>
              <a:t>Характерная максимальная поляризация в наших мишенях составляет 80-85%</a:t>
            </a:r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67DBDDE-2E03-D9DC-6F87-C11151E21AB7}"/>
              </a:ext>
            </a:extLst>
          </p:cNvPr>
          <p:cNvCxnSpPr>
            <a:stCxn id="11" idx="9"/>
          </p:cNvCxnSpPr>
          <p:nvPr/>
        </p:nvCxnSpPr>
        <p:spPr>
          <a:xfrm>
            <a:off x="1094329" y="3670477"/>
            <a:ext cx="16786" cy="208897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5674C8A-8857-C2C2-8FA6-A1327E9CE137}"/>
              </a:ext>
            </a:extLst>
          </p:cNvPr>
          <p:cNvCxnSpPr>
            <a:stCxn id="11" idx="5"/>
          </p:cNvCxnSpPr>
          <p:nvPr/>
        </p:nvCxnSpPr>
        <p:spPr>
          <a:xfrm flipH="1">
            <a:off x="2340181" y="4048844"/>
            <a:ext cx="1" cy="171060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157A04D-46C4-BE5A-594A-A3E3F5D17C4E}"/>
              </a:ext>
            </a:extLst>
          </p:cNvPr>
          <p:cNvSpPr txBox="1"/>
          <p:nvPr/>
        </p:nvSpPr>
        <p:spPr>
          <a:xfrm>
            <a:off x="206873" y="3033344"/>
            <a:ext cx="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cs typeface="Century Gothic"/>
              </a:rPr>
              <a:t>100%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AD2E4D8-2F77-8C4C-7BE9-879E5C5AE833}"/>
              </a:ext>
            </a:extLst>
          </p:cNvPr>
          <p:cNvSpPr/>
          <p:nvPr/>
        </p:nvSpPr>
        <p:spPr>
          <a:xfrm>
            <a:off x="1111115" y="4776614"/>
            <a:ext cx="1229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cs typeface="Century Gothic"/>
              </a:rPr>
              <a:t>Набор</a:t>
            </a:r>
          </a:p>
          <a:p>
            <a:pPr algn="ctr"/>
            <a:r>
              <a:rPr lang="ru-RU" dirty="0">
                <a:cs typeface="Century Gothic"/>
              </a:rPr>
              <a:t>данных</a:t>
            </a:r>
            <a:br>
              <a:rPr lang="en-US" dirty="0">
                <a:cs typeface="Century Gothic"/>
              </a:rPr>
            </a:br>
            <a:r>
              <a:rPr lang="en-US" dirty="0">
                <a:cs typeface="Century Gothic"/>
              </a:rPr>
              <a:t>7-10 </a:t>
            </a:r>
            <a:r>
              <a:rPr lang="ru-RU" dirty="0">
                <a:cs typeface="Century Gothic"/>
              </a:rPr>
              <a:t>дней</a:t>
            </a:r>
            <a:endParaRPr lang="ru-RU" dirty="0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BD5F888-0FF1-8017-4CC2-AF73629EEA98}"/>
              </a:ext>
            </a:extLst>
          </p:cNvPr>
          <p:cNvCxnSpPr/>
          <p:nvPr/>
        </p:nvCxnSpPr>
        <p:spPr>
          <a:xfrm>
            <a:off x="1111115" y="5380444"/>
            <a:ext cx="122979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3B1A05-09D2-F319-7C72-33B83AE98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68" y="434625"/>
            <a:ext cx="3961459" cy="37461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CCA610-E459-087D-DA90-074D76007F3E}"/>
              </a:ext>
            </a:extLst>
          </p:cNvPr>
          <p:cNvSpPr txBox="1"/>
          <p:nvPr/>
        </p:nvSpPr>
        <p:spPr>
          <a:xfrm rot="21418764">
            <a:off x="7847535" y="1030619"/>
            <a:ext cx="38857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299" indent="-214299">
              <a:buFont typeface="Arial"/>
              <a:buChar char="•"/>
            </a:pPr>
            <a:r>
              <a:rPr lang="ru-RU" sz="1500" dirty="0">
                <a:cs typeface="Century Gothic"/>
              </a:rPr>
              <a:t>Как только ДПЯ прекращается, поляризация начинает уменьшаться до своего естественного значения, соответствующего тепловому равновесию</a:t>
            </a:r>
          </a:p>
          <a:p>
            <a:pPr marL="214299" indent="-214299">
              <a:buFont typeface="Arial"/>
              <a:buChar char="•"/>
            </a:pPr>
            <a:r>
              <a:rPr lang="ru-RU" sz="1500" dirty="0">
                <a:cs typeface="Century Gothic"/>
              </a:rPr>
              <a:t>Снижение поляризации происходит экспоненциально, с T1 (постоянной времени релаксации) от нескольких дней до нескольких месяцев</a:t>
            </a:r>
          </a:p>
          <a:p>
            <a:pPr marL="214299" indent="-214299">
              <a:buFont typeface="Arial"/>
              <a:buChar char="•"/>
            </a:pPr>
            <a:r>
              <a:rPr lang="ru-RU" sz="1500" dirty="0">
                <a:cs typeface="Century Gothic"/>
              </a:rPr>
              <a:t>Удерживающее магнитное поле обычно составляет ⁓½ Тл (чем выше, тем лучше)</a:t>
            </a:r>
            <a:endParaRPr lang="en-US" sz="1500" dirty="0">
              <a:cs typeface="Century Gothic"/>
            </a:endParaRPr>
          </a:p>
          <a:p>
            <a:pPr marL="214299" indent="-214299">
              <a:buFont typeface="Arial"/>
              <a:buChar char="•"/>
            </a:pPr>
            <a:r>
              <a:rPr lang="ru-RU" sz="1500" dirty="0">
                <a:cs typeface="Century Gothic"/>
              </a:rPr>
              <a:t>Температура обычно составляет &lt; 50 мК (чем ниже, тем лучше)</a:t>
            </a:r>
            <a:endParaRPr lang="en-US" sz="1500" dirty="0">
              <a:cs typeface="Century Gothic"/>
            </a:endParaRPr>
          </a:p>
        </p:txBody>
      </p:sp>
      <p:cxnSp>
        <p:nvCxnSpPr>
          <p:cNvPr id="30" name="Straight Connector 49">
            <a:extLst>
              <a:ext uri="{FF2B5EF4-FFF2-40B4-BE49-F238E27FC236}">
                <a16:creationId xmlns:a16="http://schemas.microsoft.com/office/drawing/2014/main" id="{D0121AD2-5B02-2E90-80E5-2CC6889C7F9D}"/>
              </a:ext>
            </a:extLst>
          </p:cNvPr>
          <p:cNvCxnSpPr>
            <a:cxnSpLocks/>
          </p:cNvCxnSpPr>
          <p:nvPr/>
        </p:nvCxnSpPr>
        <p:spPr>
          <a:xfrm>
            <a:off x="0" y="542549"/>
            <a:ext cx="1852863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734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0882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Криокулер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7C63E0-3ADC-2629-480C-B95B8268D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960" y="2119276"/>
            <a:ext cx="8039751" cy="4738724"/>
          </a:xfrm>
          <a:prstGeom prst="rect">
            <a:avLst/>
          </a:prstGeom>
        </p:spPr>
      </p:pic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CEDD33D6-178E-8175-1A5C-01C661358AD7}"/>
              </a:ext>
            </a:extLst>
          </p:cNvPr>
          <p:cNvSpPr/>
          <p:nvPr/>
        </p:nvSpPr>
        <p:spPr>
          <a:xfrm>
            <a:off x="2485031" y="4047448"/>
            <a:ext cx="200962" cy="2504214"/>
          </a:xfrm>
          <a:prstGeom prst="downArrow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B0F0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>
                <a:gsLst>
                  <a:gs pos="0">
                    <a:srgbClr val="002060"/>
                  </a:gs>
                  <a:gs pos="62000">
                    <a:srgbClr val="00B0F0"/>
                  </a:gs>
                  <a:gs pos="83000">
                    <a:srgbClr val="FF0000"/>
                  </a:gs>
                  <a:gs pos="100000">
                    <a:srgbClr val="C00000"/>
                  </a:gs>
                </a:gsLst>
                <a:lin ang="5400000" scaled="1"/>
              </a:gra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C0AE42-F2E7-F68B-9C38-2E7FEEC52997}"/>
              </a:ext>
            </a:extLst>
          </p:cNvPr>
          <p:cNvSpPr txBox="1"/>
          <p:nvPr/>
        </p:nvSpPr>
        <p:spPr>
          <a:xfrm>
            <a:off x="1698437" y="3998665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300 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69E1A-0731-8B95-27C5-87034D20849A}"/>
              </a:ext>
            </a:extLst>
          </p:cNvPr>
          <p:cNvSpPr txBox="1"/>
          <p:nvPr/>
        </p:nvSpPr>
        <p:spPr>
          <a:xfrm>
            <a:off x="1391862" y="5114889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40 - 70 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32C08A-70CA-1108-7273-FCD0B54FDF53}"/>
              </a:ext>
            </a:extLst>
          </p:cNvPr>
          <p:cNvSpPr txBox="1"/>
          <p:nvPr/>
        </p:nvSpPr>
        <p:spPr>
          <a:xfrm>
            <a:off x="1651548" y="6150833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2 - 4 К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E4D9B660-90C6-031D-4099-3C9A5F7D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B174FF-7637-8773-4771-3D72BD45A88E}"/>
              </a:ext>
            </a:extLst>
          </p:cNvPr>
          <p:cNvSpPr txBox="1"/>
          <p:nvPr/>
        </p:nvSpPr>
        <p:spPr>
          <a:xfrm>
            <a:off x="1735332" y="107124"/>
            <a:ext cx="99814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Автономная газовая криогенная машина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Минимальное общее техническое обслуживание, длительное среднее время между техническими обслуживаниями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Идеально подходит для применений, чувствительных к вибрации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Способен обеспечивать температуры в диапазоне 300 К – 2 К без использования </a:t>
            </a:r>
            <a:r>
              <a:rPr lang="ru-RU" dirty="0" err="1"/>
              <a:t>криожидкостей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Энергопотребление в диапазоне 3 – 15 кВт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Полезная холодопроизводительность </a:t>
            </a:r>
            <a:r>
              <a:rPr lang="en-US" dirty="0"/>
              <a:t>@</a:t>
            </a:r>
            <a:r>
              <a:rPr lang="ru-RU" dirty="0"/>
              <a:t>77К: </a:t>
            </a:r>
            <a:r>
              <a:rPr lang="en-US" dirty="0"/>
              <a:t>1</a:t>
            </a:r>
            <a:r>
              <a:rPr lang="ru-RU" dirty="0"/>
              <a:t>0 - 1</a:t>
            </a:r>
            <a:r>
              <a:rPr lang="en-US" dirty="0"/>
              <a:t>5</a:t>
            </a:r>
            <a:r>
              <a:rPr lang="ru-RU" dirty="0"/>
              <a:t>0 Вт, </a:t>
            </a:r>
            <a:r>
              <a:rPr lang="en-US" dirty="0"/>
              <a:t>@</a:t>
            </a:r>
            <a:r>
              <a:rPr lang="ru-RU" dirty="0"/>
              <a:t>4К: 0.25 - 5 Вт</a:t>
            </a:r>
          </a:p>
        </p:txBody>
      </p:sp>
      <p:cxnSp>
        <p:nvCxnSpPr>
          <p:cNvPr id="2" name="Straight Connector 49">
            <a:extLst>
              <a:ext uri="{FF2B5EF4-FFF2-40B4-BE49-F238E27FC236}">
                <a16:creationId xmlns:a16="http://schemas.microsoft.com/office/drawing/2014/main" id="{76E57E49-72CC-346D-435D-6F677FF90060}"/>
              </a:ext>
            </a:extLst>
          </p:cNvPr>
          <p:cNvCxnSpPr>
            <a:cxnSpLocks/>
          </p:cNvCxnSpPr>
          <p:nvPr/>
        </p:nvCxnSpPr>
        <p:spPr>
          <a:xfrm>
            <a:off x="0" y="542549"/>
            <a:ext cx="1521995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089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0882"/>
            <a:ext cx="5016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«Сухой» рефрижератор растворения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0D8FCB-0BF3-E41D-07D1-530F48D61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308" y="414712"/>
            <a:ext cx="2730746" cy="62298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22E18C-A3DA-06D5-120E-2ABC860BE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78" y="565487"/>
            <a:ext cx="6160225" cy="6139110"/>
          </a:xfrm>
          <a:prstGeom prst="rect">
            <a:avLst/>
          </a:prstGeom>
        </p:spPr>
      </p:pic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2936F3B1-B48D-FA6D-0E43-464BED9201F4}"/>
              </a:ext>
            </a:extLst>
          </p:cNvPr>
          <p:cNvSpPr/>
          <p:nvPr/>
        </p:nvSpPr>
        <p:spPr>
          <a:xfrm>
            <a:off x="8272115" y="342905"/>
            <a:ext cx="253166" cy="5880264"/>
          </a:xfrm>
          <a:prstGeom prst="downArrow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B0F0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gradFill>
                <a:gsLst>
                  <a:gs pos="0">
                    <a:srgbClr val="002060"/>
                  </a:gs>
                  <a:gs pos="62000">
                    <a:srgbClr val="00B0F0"/>
                  </a:gs>
                  <a:gs pos="83000">
                    <a:srgbClr val="FF0000"/>
                  </a:gs>
                  <a:gs pos="100000">
                    <a:srgbClr val="C00000"/>
                  </a:gs>
                </a:gsLst>
                <a:lin ang="5400000" scaled="1"/>
              </a:gra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84F3EE-3EDA-402F-282C-00CC56ED9300}"/>
              </a:ext>
            </a:extLst>
          </p:cNvPr>
          <p:cNvSpPr txBox="1"/>
          <p:nvPr/>
        </p:nvSpPr>
        <p:spPr>
          <a:xfrm>
            <a:off x="8454015" y="8088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300 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3411D-0855-4032-FCF8-C4CFC090F57D}"/>
              </a:ext>
            </a:extLst>
          </p:cNvPr>
          <p:cNvSpPr txBox="1"/>
          <p:nvPr/>
        </p:nvSpPr>
        <p:spPr>
          <a:xfrm>
            <a:off x="8454015" y="127313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 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A22A70-2CA6-370D-AB52-D92B37DAC236}"/>
              </a:ext>
            </a:extLst>
          </p:cNvPr>
          <p:cNvSpPr txBox="1"/>
          <p:nvPr/>
        </p:nvSpPr>
        <p:spPr>
          <a:xfrm>
            <a:off x="8525281" y="251607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 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699829-FFD6-8AC1-4126-3C98B25217A8}"/>
              </a:ext>
            </a:extLst>
          </p:cNvPr>
          <p:cNvSpPr txBox="1"/>
          <p:nvPr/>
        </p:nvSpPr>
        <p:spPr>
          <a:xfrm>
            <a:off x="8488479" y="4000289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0.7 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47882-C3E2-3C23-7E69-DEE3344AA8C2}"/>
              </a:ext>
            </a:extLst>
          </p:cNvPr>
          <p:cNvSpPr txBox="1"/>
          <p:nvPr/>
        </p:nvSpPr>
        <p:spPr>
          <a:xfrm>
            <a:off x="8422488" y="5744769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0.01 К</a:t>
            </a:r>
          </a:p>
        </p:txBody>
      </p:sp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id="{A37D9B27-2DD2-EFE9-4E18-B765B68B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49">
            <a:extLst>
              <a:ext uri="{FF2B5EF4-FFF2-40B4-BE49-F238E27FC236}">
                <a16:creationId xmlns:a16="http://schemas.microsoft.com/office/drawing/2014/main" id="{B29214F8-CA8D-9ACA-8BFB-D3A2DEBA5B35}"/>
              </a:ext>
            </a:extLst>
          </p:cNvPr>
          <p:cNvCxnSpPr>
            <a:cxnSpLocks/>
          </p:cNvCxnSpPr>
          <p:nvPr/>
        </p:nvCxnSpPr>
        <p:spPr>
          <a:xfrm>
            <a:off x="0" y="542549"/>
            <a:ext cx="4914900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182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0882"/>
            <a:ext cx="3142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Квантовый компьютер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24A8CC-7802-4E35-8E81-6451EF074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04" y="2141903"/>
            <a:ext cx="6447231" cy="4409292"/>
          </a:xfrm>
          <a:prstGeom prst="rect">
            <a:avLst/>
          </a:prstGeom>
        </p:spPr>
      </p:pic>
      <p:sp>
        <p:nvSpPr>
          <p:cNvPr id="15" name="Текст 6">
            <a:extLst>
              <a:ext uri="{FF2B5EF4-FFF2-40B4-BE49-F238E27FC236}">
                <a16:creationId xmlns:a16="http://schemas.microsoft.com/office/drawing/2014/main" id="{06A8D823-F432-EBA7-04BF-F52A5AF263E2}"/>
              </a:ext>
            </a:extLst>
          </p:cNvPr>
          <p:cNvSpPr txBox="1">
            <a:spLocks/>
          </p:cNvSpPr>
          <p:nvPr/>
        </p:nvSpPr>
        <p:spPr bwMode="auto">
          <a:xfrm>
            <a:off x="318490" y="711043"/>
            <a:ext cx="6547945" cy="1372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1">
                <a:solidFill>
                  <a:schemeClr val="tx1"/>
                </a:solidFill>
                <a:latin typeface="Roboto"/>
                <a:ea typeface="Roboto"/>
                <a:cs typeface="Roboto"/>
              </a:defRPr>
            </a:lvl1pPr>
            <a:lvl2pPr marL="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2pPr>
            <a:lvl3pPr marL="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0" i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3pPr>
            <a:lvl4pPr marL="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Roboto"/>
                <a:ea typeface="Roboto"/>
                <a:cs typeface="Roboto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defRPr/>
            </a:pPr>
            <a:r>
              <a:rPr lang="ru-RU" sz="1800" dirty="0">
                <a:latin typeface="Roboto"/>
              </a:rPr>
              <a:t>Квантовый компьютер оперирует с кубитами, имеющими значения одновременно и 0, и 1, что позволяет обрабатывать все возможные состояния одновременно, достигая существенного преимущества над обычными компьютерами в ряде алгоритмов.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D2E5ED-09ED-FD25-ED7F-202CF1135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537" y="812177"/>
            <a:ext cx="4591215" cy="5739018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47263DBB-0BAF-2FA3-1D9D-F6A07EC82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49">
            <a:extLst>
              <a:ext uri="{FF2B5EF4-FFF2-40B4-BE49-F238E27FC236}">
                <a16:creationId xmlns:a16="http://schemas.microsoft.com/office/drawing/2014/main" id="{7BCC7C6B-9841-5D91-6D15-1BF95D3D4115}"/>
              </a:ext>
            </a:extLst>
          </p:cNvPr>
          <p:cNvCxnSpPr>
            <a:cxnSpLocks/>
          </p:cNvCxnSpPr>
          <p:nvPr/>
        </p:nvCxnSpPr>
        <p:spPr>
          <a:xfrm>
            <a:off x="0" y="542549"/>
            <a:ext cx="3080084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621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0882"/>
            <a:ext cx="517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Платформа </a:t>
            </a:r>
            <a:r>
              <a:rPr lang="en-US" sz="2400" dirty="0"/>
              <a:t>KIDE</a:t>
            </a:r>
            <a:r>
              <a:rPr lang="ru-RU" sz="2400" dirty="0"/>
              <a:t> от компании </a:t>
            </a:r>
            <a:r>
              <a:rPr lang="en-US" sz="2400" dirty="0"/>
              <a:t>BlueFors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4D58A3-88B0-805D-AC3F-914B4DE24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6" y="847096"/>
            <a:ext cx="5468353" cy="5468353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B482CEE7-B82A-D306-9642-A2D5F0D0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49">
            <a:extLst>
              <a:ext uri="{FF2B5EF4-FFF2-40B4-BE49-F238E27FC236}">
                <a16:creationId xmlns:a16="http://schemas.microsoft.com/office/drawing/2014/main" id="{93053B0E-0D0F-CD04-2DEE-41AEE54C00B3}"/>
              </a:ext>
            </a:extLst>
          </p:cNvPr>
          <p:cNvCxnSpPr>
            <a:cxnSpLocks/>
          </p:cNvCxnSpPr>
          <p:nvPr/>
        </p:nvCxnSpPr>
        <p:spPr>
          <a:xfrm>
            <a:off x="0" y="542549"/>
            <a:ext cx="5101389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F5B666-FA34-35E8-8DDB-0C4D622297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726" y="847096"/>
            <a:ext cx="4101265" cy="54683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B13D5A-D982-F1DE-2E3C-F9B7CBC07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3998" y="6412062"/>
            <a:ext cx="1639553" cy="3650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A696F4-2ACC-AD1F-1BB4-8622057B1F2C}"/>
              </a:ext>
            </a:extLst>
          </p:cNvPr>
          <p:cNvSpPr txBox="1"/>
          <p:nvPr/>
        </p:nvSpPr>
        <p:spPr>
          <a:xfrm>
            <a:off x="3603458" y="6412062"/>
            <a:ext cx="7143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https://www.youtube.com/watch?v=AZIjXuGUN4U&amp;ab_channel=Bluefors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269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0882"/>
            <a:ext cx="517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Платформа </a:t>
            </a:r>
            <a:r>
              <a:rPr lang="en-US" sz="2400" dirty="0"/>
              <a:t>KIDE</a:t>
            </a:r>
            <a:r>
              <a:rPr lang="ru-RU" sz="2400" dirty="0"/>
              <a:t> от компании </a:t>
            </a:r>
            <a:r>
              <a:rPr lang="en-US" sz="2400" dirty="0"/>
              <a:t>BlueFors</a:t>
            </a:r>
            <a:endParaRPr lang="ru-RU" sz="2400" dirty="0"/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B482CEE7-B82A-D306-9642-A2D5F0D0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49">
            <a:extLst>
              <a:ext uri="{FF2B5EF4-FFF2-40B4-BE49-F238E27FC236}">
                <a16:creationId xmlns:a16="http://schemas.microsoft.com/office/drawing/2014/main" id="{93053B0E-0D0F-CD04-2DEE-41AEE54C00B3}"/>
              </a:ext>
            </a:extLst>
          </p:cNvPr>
          <p:cNvCxnSpPr>
            <a:cxnSpLocks/>
          </p:cNvCxnSpPr>
          <p:nvPr/>
        </p:nvCxnSpPr>
        <p:spPr>
          <a:xfrm>
            <a:off x="0" y="542549"/>
            <a:ext cx="5101389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Designing A Large-Scale Cryogenic Platform For Quantum Computing">
            <a:hlinkClick r:id="" action="ppaction://media"/>
            <a:extLst>
              <a:ext uri="{FF2B5EF4-FFF2-40B4-BE49-F238E27FC236}">
                <a16:creationId xmlns:a16="http://schemas.microsoft.com/office/drawing/2014/main" id="{924754C3-D6A1-E03C-DFDB-2315E6E8A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80882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Источники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1" y="4872824"/>
            <a:ext cx="12022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Большинство изображений, используемых в презентации, позаимствовано из книги</a:t>
            </a:r>
            <a:r>
              <a:rPr lang="en-US" sz="2400" dirty="0"/>
              <a:t> Frank </a:t>
            </a:r>
            <a:r>
              <a:rPr lang="en-US" sz="2400" dirty="0" err="1"/>
              <a:t>Pobell</a:t>
            </a:r>
            <a:r>
              <a:rPr lang="ru-RU" sz="2400" dirty="0"/>
              <a:t> </a:t>
            </a:r>
            <a:r>
              <a:rPr lang="en-US" sz="2400" dirty="0"/>
              <a:t>“</a:t>
            </a:r>
            <a:r>
              <a:rPr lang="en-US" sz="2400" i="1" dirty="0"/>
              <a:t>Matter and Methods at Low Temperatures</a:t>
            </a:r>
            <a:r>
              <a:rPr lang="en-US" sz="2400" dirty="0"/>
              <a:t>”</a:t>
            </a:r>
            <a:r>
              <a:rPr lang="ru-RU" sz="2400" dirty="0"/>
              <a:t>, сайта «</a:t>
            </a:r>
            <a:r>
              <a:rPr lang="ru-RU" sz="2400" i="1" dirty="0"/>
              <a:t>Википедия</a:t>
            </a:r>
            <a:r>
              <a:rPr lang="ru-RU" sz="2400" dirty="0"/>
              <a:t>» или открытых источников сети интернет, а также из личных архивов Сектора Низких Температур ЛЯП ОИЯИ.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42" y="777763"/>
            <a:ext cx="12022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Литература: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/>
              <a:t>Frank </a:t>
            </a:r>
            <a:r>
              <a:rPr lang="en-US" sz="2400" dirty="0" err="1"/>
              <a:t>Pobell</a:t>
            </a:r>
            <a:r>
              <a:rPr lang="ru-RU" sz="2400" dirty="0"/>
              <a:t> </a:t>
            </a:r>
            <a:r>
              <a:rPr lang="en-US" sz="2400" i="1" dirty="0"/>
              <a:t>“Matter and Methods at Low Temperatures”</a:t>
            </a:r>
            <a:r>
              <a:rPr lang="ru-RU" sz="2400" dirty="0"/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err="1"/>
              <a:t>Лоунасмаа</a:t>
            </a:r>
            <a:r>
              <a:rPr lang="ru-RU" sz="2400" dirty="0"/>
              <a:t> О.В. </a:t>
            </a:r>
            <a:r>
              <a:rPr lang="en-US" sz="2400" i="1" dirty="0"/>
              <a:t>“</a:t>
            </a:r>
            <a:r>
              <a:rPr lang="ru-RU" sz="2400" i="1" dirty="0"/>
              <a:t>Принципы и методы получения температур ниже 1К</a:t>
            </a:r>
            <a:r>
              <a:rPr lang="en-US" sz="2400" i="1" dirty="0"/>
              <a:t>”</a:t>
            </a:r>
            <a:r>
              <a:rPr lang="ru-RU" sz="2400" dirty="0"/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/>
              <a:t>Nellis G.F. </a:t>
            </a:r>
            <a:r>
              <a:rPr lang="en-US" sz="2400" i="1" dirty="0"/>
              <a:t>“Cryogenic heat transfer”</a:t>
            </a:r>
            <a:r>
              <a:rPr lang="en-US" sz="2400" dirty="0"/>
              <a:t>.</a:t>
            </a:r>
            <a:endParaRPr lang="ru-RU" sz="2400" dirty="0"/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A61D3B3E-B1FE-9E05-DD4D-77CD8636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49">
            <a:extLst>
              <a:ext uri="{FF2B5EF4-FFF2-40B4-BE49-F238E27FC236}">
                <a16:creationId xmlns:a16="http://schemas.microsoft.com/office/drawing/2014/main" id="{BF0D5E87-5B69-9CDC-3A1D-C070DA2CFF52}"/>
              </a:ext>
            </a:extLst>
          </p:cNvPr>
          <p:cNvCxnSpPr>
            <a:cxnSpLocks/>
          </p:cNvCxnSpPr>
          <p:nvPr/>
        </p:nvCxnSpPr>
        <p:spPr>
          <a:xfrm>
            <a:off x="0" y="542549"/>
            <a:ext cx="1503947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874F3ED-00AA-88B6-4C69-DC970BA06E72}"/>
              </a:ext>
            </a:extLst>
          </p:cNvPr>
          <p:cNvSpPr txBox="1"/>
          <p:nvPr/>
        </p:nvSpPr>
        <p:spPr>
          <a:xfrm>
            <a:off x="84842" y="2569759"/>
            <a:ext cx="12022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Интернет ресурсы: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/>
              <a:t>Сайт Википедии:</a:t>
            </a: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https://ru.m.wikipedia.org/wiki</a:t>
            </a:r>
            <a:r>
              <a:rPr lang="en-US" sz="2400" dirty="0"/>
              <a:t> </a:t>
            </a:r>
            <a:r>
              <a:rPr lang="ru-RU" sz="24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/>
              <a:t>Сайт компании </a:t>
            </a:r>
            <a:r>
              <a:rPr lang="en-US" sz="2400" dirty="0"/>
              <a:t>BlueFors: </a:t>
            </a:r>
            <a:r>
              <a:rPr lang="en-US" sz="2400" dirty="0">
                <a:hlinkClick r:id="rId3"/>
              </a:rPr>
              <a:t>https://bluefors.com/</a:t>
            </a:r>
            <a:r>
              <a:rPr lang="en-US" sz="2400" dirty="0"/>
              <a:t> 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/>
              <a:t>Сайт компании </a:t>
            </a:r>
            <a:r>
              <a:rPr lang="en-US" sz="2400" dirty="0"/>
              <a:t>Oxford Instruments: </a:t>
            </a:r>
            <a:r>
              <a:rPr lang="en-US" sz="2400" dirty="0">
                <a:hlinkClick r:id="rId4"/>
              </a:rPr>
              <a:t>https://www.oxinst.com/</a:t>
            </a:r>
            <a:r>
              <a:rPr lang="en-US" sz="2400" dirty="0"/>
              <a:t> 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/>
              <a:t>Сайт компании </a:t>
            </a:r>
            <a:r>
              <a:rPr lang="en-US" sz="2400" dirty="0"/>
              <a:t>Cryomech: </a:t>
            </a:r>
            <a:r>
              <a:rPr lang="en-US" sz="2400" dirty="0">
                <a:hlinkClick r:id="rId5"/>
              </a:rPr>
              <a:t>https://www.cryomech.com/</a:t>
            </a:r>
            <a:r>
              <a:rPr lang="en-US" sz="2400" dirty="0"/>
              <a:t> 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27894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99EAD6-71BB-9EC8-3E70-95FE47735821}"/>
              </a:ext>
            </a:extLst>
          </p:cNvPr>
          <p:cNvSpPr txBox="1"/>
          <p:nvPr/>
        </p:nvSpPr>
        <p:spPr>
          <a:xfrm>
            <a:off x="1608233" y="2828835"/>
            <a:ext cx="89755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Спасибо за внимание!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B4E4782D-5AE3-D56F-0CF2-28A42AB9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752" y="6551195"/>
            <a:ext cx="47524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461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>
            <a:cxnSpLocks/>
          </p:cNvCxnSpPr>
          <p:nvPr/>
        </p:nvCxnSpPr>
        <p:spPr>
          <a:xfrm>
            <a:off x="0" y="542549"/>
            <a:ext cx="1215189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1263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История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4701" y="637032"/>
            <a:ext cx="6207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Фарадей успешно </a:t>
            </a:r>
            <a:r>
              <a:rPr lang="ru-RU" dirty="0" err="1"/>
              <a:t>ожижил</a:t>
            </a:r>
            <a:r>
              <a:rPr lang="ru-RU" dirty="0"/>
              <a:t> большинство известных газов, за исключением шести, которые стали известны как постоянные газы: кислород, водород, азот, монооксид углерода, метан и монооксид азота (гелий еще не был открыт на тот момент)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" y="617875"/>
            <a:ext cx="77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9CE8DB"/>
                </a:solidFill>
              </a:rPr>
              <a:t>1845</a:t>
            </a:r>
            <a:r>
              <a:rPr lang="ru-RU" sz="2000" dirty="0"/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700" y="2085732"/>
            <a:ext cx="6207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Кароль Ольшевский (Польша) и Сигизмунд Врублевский (Польша) получили жидкий кислород и азот (достигли 80 К)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" y="2070076"/>
            <a:ext cx="77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9ACCEA"/>
                </a:solidFill>
              </a:rPr>
              <a:t>1877</a:t>
            </a:r>
            <a:r>
              <a:rPr lang="ru-RU" sz="2000" dirty="0"/>
              <a:t>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292" y="4518211"/>
            <a:ext cx="3206170" cy="1970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8128539" y="6488668"/>
            <a:ext cx="307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Майкл </a:t>
            </a:r>
            <a:r>
              <a:rPr lang="ru-RU" dirty="0" err="1"/>
              <a:t>Фараде́й</a:t>
            </a:r>
            <a:r>
              <a:rPr lang="ru-RU" dirty="0"/>
              <a:t> (1791 - 1867)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6143" y="6211667"/>
            <a:ext cx="221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/>
              <a:t>Кароль</a:t>
            </a:r>
            <a:r>
              <a:rPr lang="ru-RU" dirty="0"/>
              <a:t> </a:t>
            </a:r>
            <a:r>
              <a:rPr lang="ru-RU" dirty="0" err="1"/>
              <a:t>Ольшевский</a:t>
            </a:r>
            <a:endParaRPr lang="ru-RU" dirty="0"/>
          </a:p>
          <a:p>
            <a:pPr algn="ctr"/>
            <a:r>
              <a:rPr lang="ru-RU" dirty="0"/>
              <a:t>(1846 - 1915)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4699" y="2823949"/>
            <a:ext cx="620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Джеймс </a:t>
            </a:r>
            <a:r>
              <a:rPr lang="ru-RU" dirty="0" err="1"/>
              <a:t>Дьюар</a:t>
            </a:r>
            <a:r>
              <a:rPr lang="ru-RU" dirty="0"/>
              <a:t> (Кембридж) получил жидкий и твердый водород  (достиг температуры 13 K)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818637"/>
            <a:ext cx="77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1"/>
                </a:solidFill>
              </a:rPr>
              <a:t>1898</a:t>
            </a:r>
            <a:r>
              <a:rPr lang="ru-RU" sz="2000" dirty="0"/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4699" y="3547404"/>
            <a:ext cx="6252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Последний постоянный газ, гелий, был сжижен </a:t>
            </a:r>
            <a:r>
              <a:rPr lang="ru-RU" dirty="0" err="1"/>
              <a:t>Камерлингом</a:t>
            </a:r>
            <a:r>
              <a:rPr lang="ru-RU" dirty="0"/>
              <a:t> </a:t>
            </a:r>
            <a:r>
              <a:rPr lang="ru-RU" dirty="0" err="1"/>
              <a:t>Оннесом</a:t>
            </a:r>
            <a:r>
              <a:rPr lang="ru-RU" dirty="0"/>
              <a:t> в Лейдене. Он достиг 0.83 К в 1922 году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4" y="3550920"/>
            <a:ext cx="77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1908</a:t>
            </a:r>
            <a:r>
              <a:rPr lang="ru-RU" sz="2000" dirty="0"/>
              <a:t>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29" y="4193735"/>
            <a:ext cx="1426368" cy="2110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</p:spPr>
      </p:pic>
      <p:sp>
        <p:nvSpPr>
          <p:cNvPr id="22" name="TextBox 21"/>
          <p:cNvSpPr txBox="1"/>
          <p:nvPr/>
        </p:nvSpPr>
        <p:spPr>
          <a:xfrm>
            <a:off x="2998761" y="6211668"/>
            <a:ext cx="174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Джеймс </a:t>
            </a:r>
            <a:r>
              <a:rPr lang="ru-RU" dirty="0" err="1"/>
              <a:t>Дьюар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(1842 - 1923)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4193735"/>
            <a:ext cx="1582685" cy="2110246"/>
          </a:xfrm>
          <a:prstGeom prst="roundRect">
            <a:avLst>
              <a:gd name="adj" fmla="val 8594"/>
            </a:avLst>
          </a:prstGeom>
          <a:ln/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4" name="TextBox 23"/>
          <p:cNvSpPr txBox="1"/>
          <p:nvPr/>
        </p:nvSpPr>
        <p:spPr>
          <a:xfrm>
            <a:off x="140379" y="6211669"/>
            <a:ext cx="2565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/>
              <a:t>Хейке</a:t>
            </a:r>
            <a:r>
              <a:rPr lang="ru-RU" dirty="0"/>
              <a:t> </a:t>
            </a:r>
            <a:r>
              <a:rPr lang="ru-RU" dirty="0" err="1"/>
              <a:t>Ка́мерлинг-О́ннес</a:t>
            </a:r>
            <a:endParaRPr lang="ru-RU" dirty="0"/>
          </a:p>
          <a:p>
            <a:pPr algn="ctr"/>
            <a:r>
              <a:rPr lang="ru-RU" dirty="0"/>
              <a:t>(1853 - 1926)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70" y="176062"/>
            <a:ext cx="4904762" cy="4188138"/>
          </a:xfrm>
          <a:prstGeom prst="rect">
            <a:avLst/>
          </a:prstGeom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7934665" y="692200"/>
            <a:ext cx="645459" cy="0"/>
          </a:xfrm>
          <a:prstGeom prst="line">
            <a:avLst/>
          </a:prstGeom>
          <a:ln w="28575">
            <a:solidFill>
              <a:srgbClr val="9CE8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609035" y="742732"/>
            <a:ext cx="527345" cy="362168"/>
          </a:xfrm>
          <a:prstGeom prst="line">
            <a:avLst/>
          </a:prstGeom>
          <a:ln w="28575">
            <a:solidFill>
              <a:srgbClr val="9ACC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9184345" y="1138972"/>
            <a:ext cx="230127" cy="16023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9475470" y="1344930"/>
            <a:ext cx="300990" cy="20955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846" y="4193735"/>
            <a:ext cx="1676924" cy="2110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FDFD2447-8D6C-F64A-89A2-3326F418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11262" y="6551195"/>
            <a:ext cx="28073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0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>
            <a:cxnSpLocks/>
          </p:cNvCxnSpPr>
          <p:nvPr/>
        </p:nvCxnSpPr>
        <p:spPr>
          <a:xfrm>
            <a:off x="0" y="542549"/>
            <a:ext cx="1209174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1263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История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9828" y="643235"/>
            <a:ext cx="6112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Адиабатическое размагничивание позволяет получать температуры в несколько </a:t>
            </a:r>
            <a:r>
              <a:rPr lang="ru-RU" dirty="0" err="1"/>
              <a:t>милликельвин</a:t>
            </a:r>
            <a:r>
              <a:rPr lang="ru-RU" dirty="0"/>
              <a:t> (однократное охлаждение). Сейчас: T = 5 – 30 мК (рекорд: 1 мК)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16745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9ACCEA"/>
                </a:solidFill>
              </a:rPr>
              <a:t>1930</a:t>
            </a:r>
            <a:r>
              <a:rPr lang="en-US" sz="2000" dirty="0">
                <a:solidFill>
                  <a:srgbClr val="9ACCEA"/>
                </a:solidFill>
              </a:rPr>
              <a:t>-</a:t>
            </a:r>
            <a:r>
              <a:rPr lang="ru-RU" sz="2000" dirty="0">
                <a:solidFill>
                  <a:srgbClr val="9ACCEA"/>
                </a:solidFill>
              </a:rPr>
              <a:t>е</a:t>
            </a:r>
            <a:r>
              <a:rPr lang="ru-RU" sz="2000" dirty="0"/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3591" y="6224426"/>
            <a:ext cx="1597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Хайнц Лондон</a:t>
            </a:r>
          </a:p>
          <a:p>
            <a:pPr algn="ctr"/>
            <a:r>
              <a:rPr lang="ru-RU" dirty="0"/>
              <a:t>(1907 - 1970)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9828" y="1587488"/>
            <a:ext cx="6112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Создание криостатов растворения </a:t>
            </a:r>
            <a:r>
              <a:rPr lang="en-US" baseline="30000" dirty="0"/>
              <a:t>3</a:t>
            </a:r>
            <a:r>
              <a:rPr lang="en-US" dirty="0"/>
              <a:t>He/</a:t>
            </a:r>
            <a:r>
              <a:rPr lang="en-US" baseline="30000" dirty="0"/>
              <a:t>4</a:t>
            </a:r>
            <a:r>
              <a:rPr lang="en-US" dirty="0"/>
              <a:t>He</a:t>
            </a:r>
            <a:r>
              <a:rPr lang="ru-RU" dirty="0"/>
              <a:t>, которые позволяют в непрерывном режиме получать температуру нескольких </a:t>
            </a:r>
            <a:r>
              <a:rPr lang="ru-RU" dirty="0" err="1"/>
              <a:t>милликельвин</a:t>
            </a:r>
            <a:r>
              <a:rPr lang="ru-RU" dirty="0"/>
              <a:t>. </a:t>
            </a:r>
          </a:p>
          <a:p>
            <a:pPr algn="just"/>
            <a:r>
              <a:rPr lang="ru-RU" dirty="0"/>
              <a:t>Сейчас: T = 5 – 20 мК (рекорд: 2 мК)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66565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1"/>
                </a:solidFill>
              </a:rPr>
              <a:t>1960-е</a:t>
            </a:r>
            <a:r>
              <a:rPr lang="ru-RU" sz="2000" dirty="0"/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9828" y="2816186"/>
            <a:ext cx="6207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Ядерное размагничивание позволяет получать температуры порядка </a:t>
            </a:r>
            <a:r>
              <a:rPr lang="ru-RU" dirty="0" err="1"/>
              <a:t>микрокельвин</a:t>
            </a:r>
            <a:r>
              <a:rPr lang="ru-RU" dirty="0"/>
              <a:t> (однократное охлаждение). </a:t>
            </a:r>
          </a:p>
          <a:p>
            <a:pPr algn="just"/>
            <a:r>
              <a:rPr lang="ru-RU" dirty="0"/>
              <a:t>Сейчас: T </a:t>
            </a:r>
            <a:r>
              <a:rPr lang="en-US" dirty="0"/>
              <a:t>&lt;</a:t>
            </a:r>
            <a:r>
              <a:rPr lang="ru-RU" dirty="0"/>
              <a:t> </a:t>
            </a:r>
            <a:r>
              <a:rPr lang="en-US" dirty="0"/>
              <a:t>100</a:t>
            </a:r>
            <a:r>
              <a:rPr lang="ru-RU" dirty="0"/>
              <a:t> </a:t>
            </a:r>
            <a:r>
              <a:rPr lang="ru-RU" dirty="0" err="1"/>
              <a:t>мкК</a:t>
            </a:r>
            <a:r>
              <a:rPr lang="ru-RU" dirty="0"/>
              <a:t> (рекорд: 1.5 </a:t>
            </a:r>
            <a:r>
              <a:rPr lang="ru-RU" dirty="0" err="1"/>
              <a:t>мкК</a:t>
            </a:r>
            <a:r>
              <a:rPr lang="ru-RU" dirty="0"/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2787817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1970-е</a:t>
            </a:r>
            <a:r>
              <a:rPr lang="ru-RU" sz="2000" dirty="0"/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33622" y="6224426"/>
            <a:ext cx="1438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Пётр </a:t>
            </a:r>
            <a:r>
              <a:rPr lang="ru-RU" dirty="0" err="1"/>
              <a:t>Капи́ца</a:t>
            </a:r>
            <a:endParaRPr lang="ru-RU" dirty="0"/>
          </a:p>
          <a:p>
            <a:pPr algn="ctr"/>
            <a:r>
              <a:rPr lang="ru-RU" dirty="0"/>
              <a:t>(1894 - 1984)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11150" y="6224426"/>
            <a:ext cx="1444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/>
              <a:t>Пе́тер</a:t>
            </a:r>
            <a:r>
              <a:rPr lang="ru-RU" dirty="0"/>
              <a:t> </a:t>
            </a:r>
            <a:r>
              <a:rPr lang="ru-RU" dirty="0" err="1"/>
              <a:t>Деба́й</a:t>
            </a:r>
            <a:endParaRPr lang="ru-RU" dirty="0"/>
          </a:p>
          <a:p>
            <a:pPr algn="ctr"/>
            <a:r>
              <a:rPr lang="ru-RU" dirty="0"/>
              <a:t>(1884 - 1966)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05" y="176062"/>
            <a:ext cx="4904762" cy="4188138"/>
          </a:xfrm>
          <a:prstGeom prst="rect">
            <a:avLst/>
          </a:prstGeom>
        </p:spPr>
      </p:pic>
      <p:sp>
        <p:nvSpPr>
          <p:cNvPr id="7" name="Дуга 6"/>
          <p:cNvSpPr/>
          <p:nvPr/>
        </p:nvSpPr>
        <p:spPr>
          <a:xfrm rot="10800000">
            <a:off x="10086675" y="816800"/>
            <a:ext cx="641027" cy="1594370"/>
          </a:xfrm>
          <a:prstGeom prst="arc">
            <a:avLst/>
          </a:prstGeom>
          <a:ln w="28575">
            <a:solidFill>
              <a:srgbClr val="9ACC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уга 28"/>
          <p:cNvSpPr/>
          <p:nvPr/>
        </p:nvSpPr>
        <p:spPr>
          <a:xfrm rot="10800000">
            <a:off x="10799139" y="816799"/>
            <a:ext cx="802147" cy="1662449"/>
          </a:xfrm>
          <a:prstGeom prst="arc">
            <a:avLst>
              <a:gd name="adj1" fmla="val 16424082"/>
              <a:gd name="adj2" fmla="val 2127004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уга 13"/>
          <p:cNvSpPr/>
          <p:nvPr/>
        </p:nvSpPr>
        <p:spPr>
          <a:xfrm rot="11266167">
            <a:off x="10939500" y="289813"/>
            <a:ext cx="4561802" cy="4038225"/>
          </a:xfrm>
          <a:prstGeom prst="arc">
            <a:avLst>
              <a:gd name="adj1" fmla="val 18615318"/>
              <a:gd name="adj2" fmla="val 20616684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71" y="4136717"/>
            <a:ext cx="1493737" cy="2121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72" y="4129455"/>
            <a:ext cx="1383115" cy="2126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352" y="4130919"/>
            <a:ext cx="1493583" cy="2126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AF3ACA9E-08B9-B389-B48B-44A0AC4C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11262" y="6551195"/>
            <a:ext cx="28073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815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/>
          <p:nvPr/>
        </p:nvCxnSpPr>
        <p:spPr>
          <a:xfrm flipV="1">
            <a:off x="0" y="542547"/>
            <a:ext cx="1183341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1263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История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5197" y="822607"/>
            <a:ext cx="1077312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1952</a:t>
            </a:r>
            <a:endParaRPr lang="ru-RU" sz="3200" dirty="0"/>
          </a:p>
        </p:txBody>
      </p:sp>
      <p:sp>
        <p:nvSpPr>
          <p:cNvPr id="28" name="Стрелка углом вверх 27"/>
          <p:cNvSpPr/>
          <p:nvPr/>
        </p:nvSpPr>
        <p:spPr>
          <a:xfrm rot="5400000">
            <a:off x="456205" y="1619853"/>
            <a:ext cx="575295" cy="42170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407349" y="964217"/>
            <a:ext cx="8473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Принцип метода растворения </a:t>
            </a:r>
            <a:r>
              <a:rPr lang="en-US" sz="2000" baseline="30000" dirty="0"/>
              <a:t>3</a:t>
            </a:r>
            <a:r>
              <a:rPr lang="en-US" sz="2000" dirty="0"/>
              <a:t>He/</a:t>
            </a:r>
            <a:r>
              <a:rPr lang="en-US" sz="2000" baseline="30000" dirty="0"/>
              <a:t>4</a:t>
            </a:r>
            <a:r>
              <a:rPr lang="en-US" sz="2000" dirty="0"/>
              <a:t>He </a:t>
            </a:r>
            <a:r>
              <a:rPr lang="ru-RU" sz="2000" dirty="0"/>
              <a:t>был предложен </a:t>
            </a:r>
            <a:r>
              <a:rPr lang="ru-RU" sz="2000" b="1" dirty="0"/>
              <a:t>Хайнцем Лондоном</a:t>
            </a:r>
            <a:endParaRPr lang="ru-RU" sz="2000" b="1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69871" y="1686623"/>
            <a:ext cx="1077312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1962</a:t>
            </a:r>
            <a:endParaRPr lang="ru-RU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2317552" y="1659263"/>
            <a:ext cx="940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H. London, G.R. Clarke, and E. Mendoza</a:t>
            </a:r>
            <a:r>
              <a:rPr lang="en-US" sz="2000" dirty="0"/>
              <a:t> </a:t>
            </a:r>
            <a:r>
              <a:rPr lang="ru-RU" sz="2000" dirty="0"/>
              <a:t>предложили схему непрерывно работающего рефрижератора растворения </a:t>
            </a:r>
            <a:r>
              <a:rPr lang="en-US" sz="2000" baseline="30000" dirty="0"/>
              <a:t>3</a:t>
            </a:r>
            <a:r>
              <a:rPr lang="en-US" sz="2000" dirty="0"/>
              <a:t>He/</a:t>
            </a:r>
            <a:r>
              <a:rPr lang="en-US" sz="2000" baseline="30000" dirty="0"/>
              <a:t>4</a:t>
            </a:r>
            <a:r>
              <a:rPr lang="en-US" sz="2000" dirty="0"/>
              <a:t>He</a:t>
            </a:r>
            <a:endParaRPr lang="ru-RU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1970185" y="2599346"/>
            <a:ext cx="1077312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196</a:t>
            </a:r>
            <a:r>
              <a:rPr lang="ru-RU" sz="3200" dirty="0"/>
              <a:t>5</a:t>
            </a:r>
          </a:p>
        </p:txBody>
      </p:sp>
      <p:sp>
        <p:nvSpPr>
          <p:cNvPr id="34" name="Стрелка углом вверх 33"/>
          <p:cNvSpPr/>
          <p:nvPr/>
        </p:nvSpPr>
        <p:spPr>
          <a:xfrm rot="5400000">
            <a:off x="1320879" y="2498790"/>
            <a:ext cx="575295" cy="42170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3198304" y="2538446"/>
            <a:ext cx="862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 Лейденском университете был создан первый в мире рефрижератор растворения. </a:t>
            </a:r>
            <a:r>
              <a:rPr lang="en-US" sz="2000" b="1" i="1" dirty="0"/>
              <a:t>Das P., </a:t>
            </a:r>
            <a:r>
              <a:rPr lang="en-US" sz="2000" b="1" i="1" dirty="0" err="1"/>
              <a:t>Ouboter</a:t>
            </a:r>
            <a:r>
              <a:rPr lang="en-US" sz="2000" b="1" i="1" dirty="0"/>
              <a:t> R.B., </a:t>
            </a:r>
            <a:r>
              <a:rPr lang="en-US" sz="2000" b="1" i="1" dirty="0" err="1"/>
              <a:t>Taconis</a:t>
            </a:r>
            <a:r>
              <a:rPr lang="en-US" sz="2000" b="1" i="1" dirty="0"/>
              <a:t> K.W.</a:t>
            </a:r>
            <a:r>
              <a:rPr lang="en-US" sz="2000" i="1" dirty="0"/>
              <a:t> </a:t>
            </a:r>
            <a:r>
              <a:rPr lang="en-US" sz="2000" b="1" dirty="0"/>
              <a:t>(T</a:t>
            </a:r>
            <a:r>
              <a:rPr lang="en-US" sz="2000" b="1" baseline="-25000" dirty="0"/>
              <a:t>min</a:t>
            </a:r>
            <a:r>
              <a:rPr lang="en-US" sz="2000" b="1" dirty="0"/>
              <a:t>≈</a:t>
            </a:r>
            <a:r>
              <a:rPr lang="ru-RU" sz="2000" b="1" dirty="0"/>
              <a:t> </a:t>
            </a:r>
            <a:r>
              <a:rPr lang="en-US" sz="2000" b="1" dirty="0"/>
              <a:t>220</a:t>
            </a:r>
            <a:r>
              <a:rPr lang="ru-RU" sz="2000" b="1" dirty="0"/>
              <a:t> </a:t>
            </a:r>
            <a:r>
              <a:rPr lang="en-US" sz="2000" b="1" dirty="0" err="1"/>
              <a:t>mK</a:t>
            </a:r>
            <a:r>
              <a:rPr lang="en-US" sz="2000" b="1" dirty="0"/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57912" y="3564761"/>
            <a:ext cx="1077312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1966</a:t>
            </a:r>
            <a:endParaRPr lang="ru-RU" sz="3200" dirty="0"/>
          </a:p>
        </p:txBody>
      </p:sp>
      <p:sp>
        <p:nvSpPr>
          <p:cNvPr id="38" name="Стрелка углом вверх 37"/>
          <p:cNvSpPr/>
          <p:nvPr/>
        </p:nvSpPr>
        <p:spPr>
          <a:xfrm rot="5400000">
            <a:off x="2188419" y="3454804"/>
            <a:ext cx="640844" cy="42170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44467" y="3513884"/>
            <a:ext cx="76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2000" b="1" i="1" dirty="0" err="1"/>
              <a:t>Неганов</a:t>
            </a:r>
            <a:r>
              <a:rPr lang="ru-RU" altLang="ru-RU" sz="2000" b="1" i="1" dirty="0"/>
              <a:t> Б.С., Борисов Н.С. и </a:t>
            </a:r>
            <a:r>
              <a:rPr lang="ru-RU" altLang="ru-RU" sz="2000" b="1" i="1" dirty="0" err="1"/>
              <a:t>Либург</a:t>
            </a:r>
            <a:r>
              <a:rPr lang="ru-RU" altLang="ru-RU" sz="2000" b="1" i="1" dirty="0"/>
              <a:t> М.Ю. </a:t>
            </a:r>
            <a:r>
              <a:rPr lang="ru-RU" altLang="ru-RU" sz="2000" dirty="0"/>
              <a:t>в ЛЯП</a:t>
            </a:r>
            <a:r>
              <a:rPr lang="en-US" altLang="ru-RU" sz="2000" dirty="0"/>
              <a:t> </a:t>
            </a:r>
            <a:r>
              <a:rPr lang="ru-RU" altLang="ru-RU" sz="2000" dirty="0"/>
              <a:t>ОИЯИ</a:t>
            </a:r>
            <a:r>
              <a:rPr lang="en-US" altLang="ru-RU" sz="2000" dirty="0"/>
              <a:t> </a:t>
            </a:r>
            <a:r>
              <a:rPr lang="ru-RU" altLang="ru-RU" sz="2000" dirty="0"/>
              <a:t>создали рефрижератор растворения, позволяющий получать температуру</a:t>
            </a:r>
            <a:r>
              <a:rPr lang="en-US" altLang="ru-RU" sz="2000" dirty="0"/>
              <a:t> </a:t>
            </a:r>
            <a:r>
              <a:rPr lang="ru-RU" altLang="ru-RU" sz="2000" dirty="0"/>
              <a:t>  </a:t>
            </a:r>
            <a:r>
              <a:rPr lang="ru-RU" altLang="ru-RU" sz="2000" b="1" dirty="0"/>
              <a:t>25 мК</a:t>
            </a:r>
            <a:r>
              <a:rPr lang="en-US" altLang="ru-RU" sz="2000" dirty="0"/>
              <a:t> </a:t>
            </a:r>
            <a:r>
              <a:rPr lang="ru-RU" altLang="ru-RU" sz="2000" dirty="0"/>
              <a:t>в режиме циркуляции и</a:t>
            </a:r>
            <a:r>
              <a:rPr lang="en-US" altLang="ru-RU" sz="2000" dirty="0"/>
              <a:t> </a:t>
            </a:r>
            <a:r>
              <a:rPr lang="en-US" altLang="ru-RU" sz="2000" b="1" dirty="0"/>
              <a:t>5</a:t>
            </a:r>
            <a:r>
              <a:rPr lang="ru-RU" altLang="ru-RU" sz="2000" b="1" dirty="0"/>
              <a:t> мК</a:t>
            </a:r>
            <a:r>
              <a:rPr lang="en-US" altLang="ru-RU" sz="2000" dirty="0"/>
              <a:t> </a:t>
            </a:r>
            <a:r>
              <a:rPr lang="ru-RU" altLang="ru-RU" sz="2000" dirty="0"/>
              <a:t>в однократном режиме</a:t>
            </a:r>
            <a:endParaRPr lang="ru-RU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3728065" y="4713846"/>
            <a:ext cx="1655358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/>
              <a:t>Сегодня</a:t>
            </a:r>
          </a:p>
        </p:txBody>
      </p:sp>
      <p:sp>
        <p:nvSpPr>
          <p:cNvPr id="41" name="Стрелка углом вверх 40"/>
          <p:cNvSpPr/>
          <p:nvPr/>
        </p:nvSpPr>
        <p:spPr>
          <a:xfrm rot="5400000">
            <a:off x="3011345" y="4502994"/>
            <a:ext cx="770445" cy="42170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769204" y="4606956"/>
                <a:ext cx="605618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000" dirty="0"/>
                  <a:t>Современные</a:t>
                </a:r>
                <a:r>
                  <a:rPr lang="fr-FR" sz="2000" dirty="0"/>
                  <a:t> </a:t>
                </a:r>
                <a:r>
                  <a:rPr lang="ru-RU" sz="2000" dirty="0"/>
                  <a:t>рефрижераторы растворения позволяют получать температуры в диапазоне           </a:t>
                </a:r>
                <a:r>
                  <a:rPr lang="ru-RU" sz="2000" b="1" dirty="0"/>
                  <a:t>1</a:t>
                </a:r>
                <a:r>
                  <a:rPr lang="en-US" sz="2000" b="1" dirty="0"/>
                  <a:t>0 – 50</a:t>
                </a:r>
                <a:r>
                  <a:rPr lang="ru-RU" sz="2000" b="1" dirty="0"/>
                  <a:t> мК</a:t>
                </a:r>
                <a:r>
                  <a:rPr lang="en-US" sz="2000" dirty="0"/>
                  <a:t>. </a:t>
                </a:r>
                <a:r>
                  <a:rPr lang="ru-RU" sz="2000" dirty="0"/>
                  <a:t>Самая низкая температура, полученная с помощью криостата растворения </a:t>
                </a:r>
                <a:r>
                  <a:rPr lang="fr-FR" sz="2000" b="1" dirty="0"/>
                  <a:t>T</a:t>
                </a:r>
                <a:r>
                  <a:rPr lang="fr-FR" sz="2000" b="1" baseline="-25000" dirty="0"/>
                  <a:t>min</a:t>
                </a:r>
                <a:r>
                  <a:rPr lang="ru-RU" sz="2000" b="1" dirty="0"/>
                  <a:t> </a:t>
                </a:r>
                <a14:m>
                  <m:oMath xmlns:m="http://schemas.openxmlformats.org/officeDocument/2006/math">
                    <m:r>
                      <a:rPr lang="ru-RU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fr-FR" sz="2000" b="1" dirty="0"/>
                  <a:t>2</a:t>
                </a:r>
                <a:r>
                  <a:rPr lang="ru-RU" sz="2000" b="1" dirty="0"/>
                  <a:t> мК</a:t>
                </a:r>
                <a:r>
                  <a:rPr lang="fr-FR" sz="2000" dirty="0"/>
                  <a:t> </a:t>
                </a:r>
                <a:endParaRPr lang="ru-RU" sz="20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204" y="4606956"/>
                <a:ext cx="6056183" cy="1323439"/>
              </a:xfrm>
              <a:prstGeom prst="rect">
                <a:avLst/>
              </a:prstGeom>
              <a:blipFill>
                <a:blip r:embed="rId2"/>
                <a:stretch>
                  <a:fillRect l="-1006" t="-2765" r="-11368" b="-73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546F3869-CB7D-45F1-1788-338D2E15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11262" y="6551195"/>
            <a:ext cx="28073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4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/>
          <p:nvPr/>
        </p:nvCxnSpPr>
        <p:spPr>
          <a:xfrm flipV="1">
            <a:off x="0" y="542547"/>
            <a:ext cx="1183341" cy="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1263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История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59" y="80882"/>
            <a:ext cx="4583996" cy="3372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56" y="80882"/>
            <a:ext cx="5000687" cy="65690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58" y="3574077"/>
            <a:ext cx="4583997" cy="30758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9A467D3C-37B9-E259-1DB1-CBB386CE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11262" y="6551195"/>
            <a:ext cx="28073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77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>
            <a:cxnSpLocks/>
          </p:cNvCxnSpPr>
          <p:nvPr/>
        </p:nvCxnSpPr>
        <p:spPr>
          <a:xfrm>
            <a:off x="0" y="542549"/>
            <a:ext cx="4193005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427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Сектор низких температур ЛЯП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F1FFC040-01F3-F8CA-9DF4-17941B5EE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11262" y="6551195"/>
            <a:ext cx="28073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229039-1F01-BB3B-EA0D-D5EDBC44AA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t="4858" r="5204"/>
          <a:stretch/>
        </p:blipFill>
        <p:spPr>
          <a:xfrm>
            <a:off x="375543" y="696232"/>
            <a:ext cx="4936955" cy="35328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2F80B5-B96B-140A-F138-548B97FC3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43" y="148157"/>
            <a:ext cx="5743377" cy="38289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672D20-D829-5225-88FF-09F5244EA0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50" y="3740218"/>
            <a:ext cx="4783001" cy="29794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A5DD31-DFA1-B4F1-1B61-8C16964AD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02" y="3268828"/>
            <a:ext cx="4601077" cy="345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00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49"/>
          <p:cNvCxnSpPr>
            <a:cxnSpLocks/>
          </p:cNvCxnSpPr>
          <p:nvPr/>
        </p:nvCxnSpPr>
        <p:spPr>
          <a:xfrm>
            <a:off x="0" y="542549"/>
            <a:ext cx="2725153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0882"/>
            <a:ext cx="28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Фазовая диаграмма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F1FFC040-01F3-F8CA-9DF4-17941B5EE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11262" y="6551195"/>
            <a:ext cx="280737" cy="3068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5F84-ADCC-4998-901A-4F55572FBFC6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E772BE-9F68-7AA6-5180-4625A3CDE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6" y="1093860"/>
            <a:ext cx="7767768" cy="52487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182ECD-C2F9-5954-5803-AEE407BE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4027" y="1960040"/>
            <a:ext cx="4016102" cy="338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3308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34240</TotalTime>
  <Words>1667</Words>
  <Application>Microsoft Office PowerPoint</Application>
  <PresentationFormat>Широкоэкранный</PresentationFormat>
  <Paragraphs>307</Paragraphs>
  <Slides>39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Century Gothic</vt:lpstr>
      <vt:lpstr>Roboto</vt:lpstr>
      <vt:lpstr>Symbol</vt:lpstr>
      <vt:lpstr>Times New Roman</vt:lpstr>
      <vt:lpstr>Ретро</vt:lpstr>
      <vt:lpstr>1_Тема Office</vt:lpstr>
      <vt:lpstr>Formel</vt:lpstr>
      <vt:lpstr>Рефрижератор растворения 3He/4He - устройство для получения  низких температур (Т&lt; 0.3К)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Теплообмен при кипении многокомпонентных рабочих тел, используемых в низкотемпературных установках</dc:title>
  <dc:creator>Антон Должиков</dc:creator>
  <cp:lastModifiedBy>Антон Должиков</cp:lastModifiedBy>
  <cp:revision>436</cp:revision>
  <cp:lastPrinted>2019-04-15T09:29:49Z</cp:lastPrinted>
  <dcterms:created xsi:type="dcterms:W3CDTF">2018-09-13T19:15:21Z</dcterms:created>
  <dcterms:modified xsi:type="dcterms:W3CDTF">2023-05-30T20:57:04Z</dcterms:modified>
</cp:coreProperties>
</file>