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notesMasterIdLst>
    <p:notesMasterId r:id="rId35"/>
  </p:notesMasterIdLst>
  <p:sldIdLst>
    <p:sldId id="338" r:id="rId10"/>
    <p:sldId id="339" r:id="rId11"/>
    <p:sldId id="327" r:id="rId12"/>
    <p:sldId id="340" r:id="rId13"/>
    <p:sldId id="344" r:id="rId14"/>
    <p:sldId id="341" r:id="rId15"/>
    <p:sldId id="342" r:id="rId16"/>
    <p:sldId id="343" r:id="rId17"/>
    <p:sldId id="322" r:id="rId18"/>
    <p:sldId id="317" r:id="rId19"/>
    <p:sldId id="325" r:id="rId20"/>
    <p:sldId id="316" r:id="rId21"/>
    <p:sldId id="320" r:id="rId22"/>
    <p:sldId id="323" r:id="rId23"/>
    <p:sldId id="324" r:id="rId24"/>
    <p:sldId id="318" r:id="rId25"/>
    <p:sldId id="319" r:id="rId26"/>
    <p:sldId id="328" r:id="rId27"/>
    <p:sldId id="330" r:id="rId28"/>
    <p:sldId id="329" r:id="rId29"/>
    <p:sldId id="331" r:id="rId30"/>
    <p:sldId id="346" r:id="rId31"/>
    <p:sldId id="349" r:id="rId32"/>
    <p:sldId id="334" r:id="rId33"/>
    <p:sldId id="35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  <a:srgbClr val="006600"/>
    <a:srgbClr val="6600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79833-7D74-40E4-A656-2F07AC479195}" type="datetimeFigureOut">
              <a:rPr lang="ru-RU" smtClean="0"/>
              <a:pPr/>
              <a:t>09.04.2018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28112-0CE9-43B5-B329-A1EE1EF287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11D13-83D7-45DB-8FA9-28BA79EFE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B8E-EFB2-4554-8453-914BD302E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7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7D264-A374-4741-A0B9-EBE9D09FA0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0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9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44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98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61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91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41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5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CBAB-5E83-47F9-8AA5-CF50EC06C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6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9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88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80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2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24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48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81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0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53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2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A536-EC28-4EF4-A118-586A93F55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77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45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4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0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7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6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1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3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84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21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0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1779C-57EE-44F8-940D-ED5FFF84B8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4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97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55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58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41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31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6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08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171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3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4D4F-233B-4019-80AE-0015A439F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78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81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367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70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58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9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79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56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25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86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2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55D3-80B9-4EDD-9D9D-989B55AFA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98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0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76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698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03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86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22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6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59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12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0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478C-F1A7-41D0-B18F-0EDF29854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45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33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25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0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07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33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60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14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85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95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4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5EDE2-2733-460B-AFF5-10F6B861F4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20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196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062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03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81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57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68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96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634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75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49AB-0A71-4D71-81A4-AE9D6ECF9DF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7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2D9BD-105B-487D-9305-A432EA6B0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48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F27A7-E893-4754-B261-69FD81CCC29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473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EE36D-CDE6-4857-9C1D-76F2E28D6D6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54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EA278-304D-46DF-8689-F4D7CC08DCC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78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3F1FD-2769-47B0-BC71-B4093842544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29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6476-5F9E-4003-B492-96EA32AE24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29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D4793-E9DF-45B6-8667-509BB83926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02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3E69-CDE3-46E2-8464-2E89FD9C29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036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236FC-5F9D-4851-863A-B7550980029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66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2EBD-802B-4935-84ED-36E36586F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14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8518-23F9-4808-87FE-765F53A227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8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9D2584-9FAB-479D-A7C7-9E7199E2EAD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4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2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9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3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2A5B04-316A-4861-8DA1-223B692D08B2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3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42093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ru-RU" sz="4000" dirty="0" smtClean="0">
                <a:solidFill>
                  <a:srgbClr val="0000FF"/>
                </a:solidFill>
              </a:rPr>
              <a:t>Status of Yoke</a:t>
            </a:r>
            <a:r>
              <a:rPr lang="ru-RU" altLang="ru-RU" sz="4000" dirty="0" smtClean="0">
                <a:solidFill>
                  <a:srgbClr val="0000FF"/>
                </a:solidFill>
              </a:rPr>
              <a:t> </a:t>
            </a:r>
            <a:r>
              <a:rPr lang="ru-RU" altLang="ru-RU" sz="4000" dirty="0" err="1" smtClean="0">
                <a:solidFill>
                  <a:srgbClr val="0000FF"/>
                </a:solidFill>
              </a:rPr>
              <a:t>production</a:t>
            </a:r>
            <a:r>
              <a:rPr lang="ru-RU" altLang="ru-RU" sz="4000" dirty="0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3486747"/>
            <a:ext cx="6400800" cy="576263"/>
          </a:xfrm>
        </p:spPr>
        <p:txBody>
          <a:bodyPr/>
          <a:lstStyle/>
          <a:p>
            <a:pPr eaLnBrk="1" hangingPunct="1"/>
            <a:r>
              <a:rPr lang="ru-RU" altLang="ru-RU" sz="2400" dirty="0" err="1" smtClean="0">
                <a:solidFill>
                  <a:srgbClr val="9900FF"/>
                </a:solidFill>
              </a:rPr>
              <a:t>N.Topilin</a:t>
            </a:r>
            <a:endParaRPr lang="ru-RU" altLang="ru-RU" sz="2400" dirty="0" smtClean="0">
              <a:solidFill>
                <a:srgbClr val="9900FF"/>
              </a:solidFill>
            </a:endParaRPr>
          </a:p>
        </p:txBody>
      </p:sp>
      <p:pic>
        <p:nvPicPr>
          <p:cNvPr id="2052" name="Picture 4" descr="20160218_142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0965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85569" y="5225555"/>
            <a:ext cx="59459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6600"/>
                </a:solidFill>
              </a:rPr>
              <a:t>The first collaboration meeting </a:t>
            </a:r>
            <a:endParaRPr lang="en-US" dirty="0" smtClean="0">
              <a:solidFill>
                <a:srgbClr val="0066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of </a:t>
            </a:r>
            <a:r>
              <a:rPr lang="en-US" dirty="0">
                <a:solidFill>
                  <a:srgbClr val="006600"/>
                </a:solidFill>
              </a:rPr>
              <a:t>the MPD and BM@N experiments at the NICA </a:t>
            </a:r>
            <a:r>
              <a:rPr lang="en-US" dirty="0" smtClean="0">
                <a:solidFill>
                  <a:srgbClr val="006600"/>
                </a:solidFill>
              </a:rPr>
              <a:t>Facility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6600"/>
                </a:solidFill>
              </a:rPr>
              <a:t> </a:t>
            </a:r>
            <a:r>
              <a:rPr lang="en-US" altLang="ru-RU" dirty="0" smtClean="0">
                <a:solidFill>
                  <a:srgbClr val="006600"/>
                </a:solidFill>
              </a:rPr>
              <a:t>April 11-13, </a:t>
            </a:r>
            <a:r>
              <a:rPr lang="en-US" altLang="ru-RU" dirty="0" smtClean="0">
                <a:solidFill>
                  <a:srgbClr val="006600"/>
                </a:solidFill>
              </a:rPr>
              <a:t>2018, JINR, </a:t>
            </a:r>
            <a:r>
              <a:rPr lang="en-US" altLang="ru-RU" dirty="0" err="1" smtClean="0">
                <a:solidFill>
                  <a:srgbClr val="006600"/>
                </a:solidFill>
              </a:rPr>
              <a:t>Dubna</a:t>
            </a:r>
            <a:endParaRPr lang="ru-RU" altLang="ru-RU" dirty="0" smtClean="0">
              <a:solidFill>
                <a:srgbClr val="006600"/>
              </a:solidFill>
            </a:endParaRPr>
          </a:p>
        </p:txBody>
      </p:sp>
      <p:pic>
        <p:nvPicPr>
          <p:cNvPr id="2054" name="Picture 7" descr="water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60350"/>
            <a:ext cx="2881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20160218_142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008063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6" descr="60anni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9" descr="NICA Logo_4c_HG weiss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17287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47DFB1-0D6F-421E-A05C-A0DF0D5EF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48680"/>
            <a:ext cx="5184576" cy="359194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2 Poles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smtClean="0">
                <a:solidFill>
                  <a:srgbClr val="0000FF"/>
                </a:solidFill>
              </a:rPr>
              <a:t>Ø 4.5 m, 47 tons each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4118A04-EC4D-424C-9B4F-F4AFC556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C3F8A73-5335-49C6-8392-B21E921B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F9DE602-4EE4-42F9-816A-1D25843B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E5B2966-5114-4CFC-A676-C5C483ED94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22158"/>
            <a:ext cx="6063123" cy="4053436"/>
          </a:xfrm>
          <a:prstGeom prst="rect">
            <a:avLst/>
          </a:prstGeom>
        </p:spPr>
      </p:pic>
      <p:pic>
        <p:nvPicPr>
          <p:cNvPr id="1026" name="Picture 2" descr="K:\27_фев_2018_Острава_завод_горы\IMG_20180227_1151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041" y="1422158"/>
            <a:ext cx="2793455" cy="20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27_фев_2018_Острава_завод_горы\IMG_20180227_1154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527" y="3573016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620688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28, February 2018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948264" y="1124744"/>
            <a:ext cx="1152128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48264" y="1124744"/>
            <a:ext cx="504056" cy="3672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6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DEF7CB-16ED-4454-B3AA-A4E4FD49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84" y="337964"/>
            <a:ext cx="7772400" cy="371128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Yoke plates: 0.35x0.74x8.47, m3; 16 tons each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660033"/>
                </a:solidFill>
              </a:rPr>
              <a:t>25 from 28 are ready</a:t>
            </a:r>
            <a:endParaRPr lang="ru-RU" sz="2400" dirty="0">
              <a:solidFill>
                <a:srgbClr val="660033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E87E40-E38D-49D7-BBFE-1BA7C0E9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96F0C13-7D9E-46ED-96D2-F4363DD8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93BF846-07C9-410B-B03A-C846BEA3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843663A-30AF-45DC-B8CE-E859C7A307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0728"/>
            <a:ext cx="4427984" cy="2960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6847644-83D2-40C4-99C3-D1E6D6FCA2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247256"/>
            <a:ext cx="4538462" cy="3034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1173024"/>
            <a:ext cx="4172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 bottom plates have nominal length 8470 mm </a:t>
            </a:r>
          </a:p>
          <a:p>
            <a:r>
              <a:rPr lang="en-US" sz="1600" dirty="0" smtClean="0"/>
              <a:t>All top one have length on 9 mm shorter</a:t>
            </a: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Length tolerances: 0</a:t>
            </a:r>
            <a:r>
              <a:rPr lang="en-US" sz="1600" dirty="0">
                <a:solidFill>
                  <a:srgbClr val="000000"/>
                </a:solidFill>
              </a:rPr>
              <a:t>…-0.1 mm for </a:t>
            </a:r>
            <a:r>
              <a:rPr lang="en-US" sz="1600" dirty="0" smtClean="0">
                <a:solidFill>
                  <a:srgbClr val="000000"/>
                </a:solidFill>
              </a:rPr>
              <a:t>all the plates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ru-RU" sz="1600" dirty="0"/>
          </a:p>
        </p:txBody>
      </p:sp>
      <p:pic>
        <p:nvPicPr>
          <p:cNvPr id="8194" name="Picture 2" descr="C:\Users\admin\Pictures\Мои сканированные изображения\2018-03 (мар)\сканирование001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86407" y="3071437"/>
            <a:ext cx="2355576" cy="40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1691680" y="2924944"/>
            <a:ext cx="1080120" cy="1839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691680" y="2460869"/>
            <a:ext cx="1728192" cy="23034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60032" y="2250242"/>
            <a:ext cx="279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We plan the slots machining</a:t>
            </a:r>
            <a:endParaRPr lang="ru-RU" dirty="0">
              <a:solidFill>
                <a:srgbClr val="0000FF"/>
              </a:solidFill>
            </a:endParaRPr>
          </a:p>
        </p:txBody>
      </p:sp>
      <p:cxnSp>
        <p:nvCxnSpPr>
          <p:cNvPr id="16" name="Прямая со стрелкой 15"/>
          <p:cNvCxnSpPr>
            <a:stCxn id="14" idx="2"/>
          </p:cNvCxnSpPr>
          <p:nvPr/>
        </p:nvCxnSpPr>
        <p:spPr>
          <a:xfrm flipH="1">
            <a:off x="1763688" y="2619574"/>
            <a:ext cx="4493906" cy="2609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4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EE15A1-6C26-44EC-835A-63AACC6E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7772400" cy="4572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Cradles 2 main parts are in progress: 1.47x4.15x7.68, m;  34 tons in total</a:t>
            </a: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VHM </a:t>
            </a:r>
            <a:r>
              <a:rPr lang="en-US" sz="1800" dirty="0" smtClean="0">
                <a:solidFill>
                  <a:schemeClr val="tx1"/>
                </a:solidFill>
              </a:rPr>
              <a:t>inserts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pins and </a:t>
            </a:r>
            <a:r>
              <a:rPr lang="en-US" sz="1800" dirty="0" smtClean="0">
                <a:solidFill>
                  <a:schemeClr val="tx1"/>
                </a:solidFill>
              </a:rPr>
              <a:t>weld brackets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85609A9-BAB9-4725-879B-10EE5F88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E8765B5-843D-4A00-B059-5132F63B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5577430-786B-4738-8905-8EC9E8F8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8A33C2-8A7F-434C-841F-74CE1FFB7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60" y="908720"/>
            <a:ext cx="3877539" cy="2592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D00436D-8714-49CB-AB2F-54D2852E5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908720"/>
            <a:ext cx="3877538" cy="25922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0458A98-1310-4548-B778-A8B01CACF2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61" y="3573016"/>
            <a:ext cx="3877539" cy="25922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4785B3-3A6C-459B-B787-905538C328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963" y="3573016"/>
            <a:ext cx="387754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A75C5E-8564-40F3-A83F-B49D2FC6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64" y="182880"/>
            <a:ext cx="7772400" cy="457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Cradle bottom parts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73A3B16-8A96-42AD-9552-941BA3F1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24DA7F7-D7B0-4CAC-8CD8-EB53F152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6F4A44-E009-4B15-8D75-974BFD6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08388E1-56BB-45C4-A9AF-F0FC92A17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052736"/>
            <a:ext cx="5252936" cy="19442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D8146AF-84A8-4231-A26A-DBD07C20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464" y="3176176"/>
            <a:ext cx="4296672" cy="3096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EAD3A5F-5C66-4121-B589-4AA4965B21C3}"/>
              </a:ext>
            </a:extLst>
          </p:cNvPr>
          <p:cNvSpPr txBox="1"/>
          <p:nvPr/>
        </p:nvSpPr>
        <p:spPr>
          <a:xfrm>
            <a:off x="5796136" y="249289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6 cradle support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6F646E-0CD0-42A4-B4A2-AAA18D05E2DA}"/>
              </a:ext>
            </a:extLst>
          </p:cNvPr>
          <p:cNvSpPr txBox="1"/>
          <p:nvPr/>
        </p:nvSpPr>
        <p:spPr>
          <a:xfrm>
            <a:off x="5148064" y="5019858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Spacer plates between bottom surface </a:t>
            </a:r>
          </a:p>
          <a:p>
            <a:r>
              <a:rPr lang="en-US" dirty="0" smtClean="0">
                <a:solidFill>
                  <a:srgbClr val="D60093"/>
                </a:solidFill>
              </a:rPr>
              <a:t>of cradle and Roller Skates</a:t>
            </a:r>
            <a:endParaRPr lang="ru-RU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77E6B0-7004-408B-BEFF-10A5BB97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4" y="260648"/>
            <a:ext cx="7772400" cy="457200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Poles transport supports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D68BD6D-21D1-410C-8D81-7396DFF8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FECFF38-7856-4814-A597-35828DB5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E158B48-314B-4118-90CA-51304DD4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F2E8CE-9A64-4EBD-B411-A4C35BE91B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6961" y="1705799"/>
            <a:ext cx="3933058" cy="2629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3319AC0-44A9-4325-A5F9-434591E97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134601"/>
            <a:ext cx="5862416" cy="3852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8FC2A3-9852-4841-8F65-A72B74427529}"/>
              </a:ext>
            </a:extLst>
          </p:cNvPr>
          <p:cNvSpPr txBox="1"/>
          <p:nvPr/>
        </p:nvSpPr>
        <p:spPr>
          <a:xfrm>
            <a:off x="2339752" y="551723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Front stand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C4C9087-1A23-40CF-8D5A-96A9C5A67450}"/>
              </a:ext>
            </a:extLst>
          </p:cNvPr>
          <p:cNvSpPr txBox="1"/>
          <p:nvPr/>
        </p:nvSpPr>
        <p:spPr>
          <a:xfrm>
            <a:off x="6724107" y="553006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Back stand</a:t>
            </a:r>
            <a:endParaRPr lang="ru-RU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B67566-0A2A-4B9B-A502-303EDEAC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84" y="196808"/>
            <a:ext cx="7772400" cy="731168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Poles transport supports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1F921E7-D596-425F-B2E9-5BE33995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154B3CB-3EAC-4E9C-9D0E-1A7DEA0E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631F21F-97E3-4E1C-BA5D-D741DD79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C4095D-4E23-45B3-8006-11BA79474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891193"/>
            <a:ext cx="4176464" cy="2227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9BAC58-96BA-4345-A43E-597DFBE8DE99}"/>
              </a:ext>
            </a:extLst>
          </p:cNvPr>
          <p:cNvSpPr txBox="1"/>
          <p:nvPr/>
        </p:nvSpPr>
        <p:spPr>
          <a:xfrm>
            <a:off x="1455320" y="580526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Rings billets</a:t>
            </a:r>
            <a:endParaRPr lang="ru-RU" dirty="0">
              <a:solidFill>
                <a:srgbClr val="D6009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DA85C2-B0C2-4A05-ABF1-739E26A9A823}"/>
              </a:ext>
            </a:extLst>
          </p:cNvPr>
          <p:cNvSpPr txBox="1"/>
          <p:nvPr/>
        </p:nvSpPr>
        <p:spPr>
          <a:xfrm>
            <a:off x="5943116" y="580526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Bottom base parts</a:t>
            </a:r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2050" name="Picture 2" descr="K:\27_фев_2018_Острава_завод_горы\IMG_20180227_1140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233" y="891193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27_фев_2018_Острава_завод_горы\IMG_20180227_11402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1233" y="4088103"/>
            <a:ext cx="4187957" cy="15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:\27_фев_2018_Острава_завод_горы\IMG_20180227_11391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260034"/>
            <a:ext cx="4176464" cy="25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9A064D-C5AA-49B7-A8BC-9021542A2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536"/>
            <a:ext cx="7772400" cy="597168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Technological tool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A5AA3E-27E6-49F5-93CC-C7DFF012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4B65552-1011-4927-9FCC-58701EE4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7440F76-DDD8-4FA2-929E-26A6A79B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60B9E7D-74D9-4827-9434-57464CC6E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5813" y="1644084"/>
            <a:ext cx="4437114" cy="2966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8AE2AB-0659-4969-91D7-6D0FEA33775C}"/>
              </a:ext>
            </a:extLst>
          </p:cNvPr>
          <p:cNvSpPr txBox="1"/>
          <p:nvPr/>
        </p:nvSpPr>
        <p:spPr>
          <a:xfrm>
            <a:off x="974898" y="5579949"/>
            <a:ext cx="109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Top beam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EEEEF45-A65C-44D7-B123-CBE88DD7AC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65" y="931455"/>
            <a:ext cx="4920628" cy="3289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9D6AB1-B0DB-4F69-8FD7-B4AB7F50CDE2}"/>
              </a:ext>
            </a:extLst>
          </p:cNvPr>
          <p:cNvSpPr txBox="1"/>
          <p:nvPr/>
        </p:nvSpPr>
        <p:spPr>
          <a:xfrm>
            <a:off x="3829065" y="4311414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Lifting beams</a:t>
            </a:r>
            <a:r>
              <a:rPr lang="ru-RU" dirty="0" smtClean="0">
                <a:solidFill>
                  <a:srgbClr val="0000FF"/>
                </a:solidFill>
              </a:rPr>
              <a:t>  </a:t>
            </a:r>
            <a:endParaRPr lang="ru-RU" dirty="0">
              <a:solidFill>
                <a:srgbClr val="0000FF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CCD3908D-7634-4F69-8295-8980751C58F0}"/>
              </a:ext>
            </a:extLst>
          </p:cNvPr>
          <p:cNvCxnSpPr>
            <a:cxnSpLocks/>
          </p:cNvCxnSpPr>
          <p:nvPr/>
        </p:nvCxnSpPr>
        <p:spPr>
          <a:xfrm flipV="1">
            <a:off x="6588224" y="3127278"/>
            <a:ext cx="288032" cy="1368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F7D1AA10-7372-4F2C-9C46-255F0EB05706}"/>
              </a:ext>
            </a:extLst>
          </p:cNvPr>
          <p:cNvCxnSpPr>
            <a:stCxn id="11" idx="0"/>
          </p:cNvCxnSpPr>
          <p:nvPr/>
        </p:nvCxnSpPr>
        <p:spPr>
          <a:xfrm flipV="1">
            <a:off x="4623514" y="2788027"/>
            <a:ext cx="160329" cy="1523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5077032B-9332-432E-BC70-A2BB95D72DAA}"/>
              </a:ext>
            </a:extLst>
          </p:cNvPr>
          <p:cNvCxnSpPr>
            <a:stCxn id="11" idx="0"/>
          </p:cNvCxnSpPr>
          <p:nvPr/>
        </p:nvCxnSpPr>
        <p:spPr>
          <a:xfrm flipV="1">
            <a:off x="4623514" y="2525414"/>
            <a:ext cx="1100614" cy="178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39" y="449608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Base plate for face surface</a:t>
            </a:r>
            <a:endParaRPr lang="ru-RU" dirty="0">
              <a:solidFill>
                <a:srgbClr val="0000FF"/>
              </a:solidFill>
            </a:endParaRPr>
          </a:p>
        </p:txBody>
      </p:sp>
      <p:cxnSp>
        <p:nvCxnSpPr>
          <p:cNvPr id="15" name="Прямая со стрелкой 14"/>
          <p:cNvCxnSpPr>
            <a:stCxn id="11" idx="0"/>
          </p:cNvCxnSpPr>
          <p:nvPr/>
        </p:nvCxnSpPr>
        <p:spPr>
          <a:xfrm flipV="1">
            <a:off x="4623514" y="2348880"/>
            <a:ext cx="668566" cy="1962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0"/>
          </p:cNvCxnSpPr>
          <p:nvPr/>
        </p:nvCxnSpPr>
        <p:spPr>
          <a:xfrm flipV="1">
            <a:off x="4623514" y="2525414"/>
            <a:ext cx="3116838" cy="178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5C4D03-4A00-4CF4-833A-BB6600C87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72" y="137723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Technological </a:t>
            </a:r>
            <a:r>
              <a:rPr lang="en-US" sz="2400" dirty="0" smtClean="0">
                <a:solidFill>
                  <a:srgbClr val="0000FF"/>
                </a:solidFill>
              </a:rPr>
              <a:t>tool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C46DB40-EC5B-4A76-83F3-CE0A399D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DB159AB-CA33-4F66-8997-D076E504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C442B1-BAFA-46FB-9D27-A7A242EC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D2D769A-2E43-4FC9-B38D-F18E5489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39" y="644502"/>
            <a:ext cx="5300898" cy="2376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0958BF-6257-4873-986D-21C5F0B3250A}"/>
              </a:ext>
            </a:extLst>
          </p:cNvPr>
          <p:cNvSpPr txBox="1"/>
          <p:nvPr/>
        </p:nvSpPr>
        <p:spPr>
          <a:xfrm>
            <a:off x="369639" y="3106612"/>
            <a:ext cx="567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Lifting beam for plugs inserting-removing in vertical plates</a:t>
            </a:r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B50F5FD-147F-42BF-9BBB-C88E537A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3881635"/>
            <a:ext cx="4824536" cy="2303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D85666-0827-4D27-BF30-15F70FEAE344}"/>
              </a:ext>
            </a:extLst>
          </p:cNvPr>
          <p:cNvSpPr txBox="1"/>
          <p:nvPr/>
        </p:nvSpPr>
        <p:spPr>
          <a:xfrm>
            <a:off x="6732240" y="58162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Plugs</a:t>
            </a:r>
            <a:endParaRPr lang="ru-RU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 descr="C:\Users\admin\Pictures\Мои сканированные изображения\2018-03 (мар)\сканирование00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38613" y="-750473"/>
            <a:ext cx="5904656" cy="81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024" y="980728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Restart to work – 20 March 2018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>
            <a:stCxn id="6" idx="1"/>
          </p:cNvCxnSpPr>
          <p:nvPr/>
        </p:nvCxnSpPr>
        <p:spPr>
          <a:xfrm flipH="1">
            <a:off x="4211960" y="1134617"/>
            <a:ext cx="576064" cy="422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9069" y="2492896"/>
            <a:ext cx="258583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Cradle installation – 17 April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11" name="Прямая со стрелкой 10"/>
          <p:cNvCxnSpPr>
            <a:stCxn id="9" idx="1"/>
          </p:cNvCxnSpPr>
          <p:nvPr/>
        </p:nvCxnSpPr>
        <p:spPr>
          <a:xfrm flipH="1">
            <a:off x="4355975" y="2662173"/>
            <a:ext cx="1563094" cy="4067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37756" y="2185119"/>
            <a:ext cx="2348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Floor measurement – 13 April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72991" y="2860765"/>
            <a:ext cx="2439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srgbClr val="0000FF"/>
                </a:solidFill>
              </a:rPr>
              <a:t>Cradle </a:t>
            </a:r>
            <a:r>
              <a:rPr lang="en-US" sz="1400" dirty="0">
                <a:solidFill>
                  <a:srgbClr val="0000FF"/>
                </a:solidFill>
              </a:rPr>
              <a:t>measurement – 2</a:t>
            </a:r>
            <a:r>
              <a:rPr lang="en-US" sz="1400" dirty="0" smtClean="0">
                <a:solidFill>
                  <a:srgbClr val="0000FF"/>
                </a:solidFill>
              </a:rPr>
              <a:t>3 </a:t>
            </a:r>
            <a:r>
              <a:rPr lang="en-US" sz="1400" dirty="0">
                <a:solidFill>
                  <a:srgbClr val="0000FF"/>
                </a:solidFill>
              </a:rPr>
              <a:t>April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74218" y="3197007"/>
            <a:ext cx="3002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srgbClr val="C00000"/>
                </a:solidFill>
              </a:rPr>
              <a:t>13 plates </a:t>
            </a:r>
            <a:r>
              <a:rPr lang="en-US" sz="1600" dirty="0">
                <a:solidFill>
                  <a:srgbClr val="C00000"/>
                </a:solidFill>
              </a:rPr>
              <a:t>installation – </a:t>
            </a:r>
            <a:r>
              <a:rPr lang="en-US" sz="1600" dirty="0" smtClean="0">
                <a:solidFill>
                  <a:srgbClr val="C00000"/>
                </a:solidFill>
              </a:rPr>
              <a:t>03-08 May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0" name="Прямая со стрелкой 19"/>
          <p:cNvCxnSpPr>
            <a:stCxn id="18" idx="1"/>
          </p:cNvCxnSpPr>
          <p:nvPr/>
        </p:nvCxnSpPr>
        <p:spPr>
          <a:xfrm flipH="1" flipV="1">
            <a:off x="4499994" y="3197008"/>
            <a:ext cx="1674224" cy="1692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320549" y="3535561"/>
            <a:ext cx="2566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srgbClr val="0000FF"/>
                </a:solidFill>
              </a:rPr>
              <a:t>13 plates </a:t>
            </a:r>
            <a:r>
              <a:rPr lang="en-US" sz="1400" dirty="0">
                <a:solidFill>
                  <a:srgbClr val="0000FF"/>
                </a:solidFill>
              </a:rPr>
              <a:t>measurement – </a:t>
            </a:r>
            <a:r>
              <a:rPr lang="en-US" sz="1400" dirty="0" smtClean="0">
                <a:solidFill>
                  <a:srgbClr val="0000FF"/>
                </a:solidFill>
              </a:rPr>
              <a:t>08 May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520" y="2659942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Support rings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nstallation – 10-13 May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35788" y="3999654"/>
            <a:ext cx="3276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srgbClr val="C00000"/>
                </a:solidFill>
              </a:rPr>
              <a:t>14-28 </a:t>
            </a:r>
            <a:r>
              <a:rPr lang="en-US" sz="1600" dirty="0">
                <a:solidFill>
                  <a:srgbClr val="C00000"/>
                </a:solidFill>
              </a:rPr>
              <a:t>plates installation – </a:t>
            </a:r>
            <a:r>
              <a:rPr lang="en-US" sz="1600" dirty="0" smtClean="0">
                <a:solidFill>
                  <a:srgbClr val="C00000"/>
                </a:solidFill>
              </a:rPr>
              <a:t>15-21 </a:t>
            </a:r>
            <a:r>
              <a:rPr lang="en-US" sz="1600" dirty="0">
                <a:solidFill>
                  <a:srgbClr val="C00000"/>
                </a:solidFill>
              </a:rPr>
              <a:t>May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78375" y="4333745"/>
            <a:ext cx="2715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srgbClr val="0000FF"/>
                </a:solidFill>
              </a:rPr>
              <a:t>1-28 </a:t>
            </a:r>
            <a:r>
              <a:rPr lang="en-US" sz="1400" dirty="0">
                <a:solidFill>
                  <a:srgbClr val="0000FF"/>
                </a:solidFill>
              </a:rPr>
              <a:t>plates measurement – </a:t>
            </a:r>
            <a:r>
              <a:rPr lang="en-US" sz="1400" dirty="0" smtClean="0">
                <a:solidFill>
                  <a:srgbClr val="0000FF"/>
                </a:solidFill>
              </a:rPr>
              <a:t>21 </a:t>
            </a:r>
            <a:r>
              <a:rPr lang="en-US" sz="1400" dirty="0">
                <a:solidFill>
                  <a:srgbClr val="0000FF"/>
                </a:solidFill>
              </a:rPr>
              <a:t>May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48668" y="4941168"/>
            <a:ext cx="34579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700 Pins installation – 23 May- 22 June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4355975" y="3999654"/>
            <a:ext cx="864097" cy="11107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1868" y="3712250"/>
            <a:ext cx="180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Yoke test 22 June</a:t>
            </a:r>
            <a:endParaRPr lang="ru-RU" dirty="0">
              <a:solidFill>
                <a:srgbClr val="D60093"/>
              </a:solidFill>
            </a:endParaRPr>
          </a:p>
        </p:txBody>
      </p:sp>
      <p:cxnSp>
        <p:nvCxnSpPr>
          <p:cNvPr id="5124" name="Прямая со стрелкой 5123"/>
          <p:cNvCxnSpPr/>
          <p:nvPr/>
        </p:nvCxnSpPr>
        <p:spPr>
          <a:xfrm flipV="1">
            <a:off x="2339752" y="3896917"/>
            <a:ext cx="1800200" cy="102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TextBox 5124"/>
          <p:cNvSpPr txBox="1"/>
          <p:nvPr/>
        </p:nvSpPr>
        <p:spPr>
          <a:xfrm>
            <a:off x="3154798" y="190807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Plan of work at VHM</a:t>
            </a:r>
            <a:endParaRPr lang="ru-RU" dirty="0">
              <a:solidFill>
                <a:srgbClr val="D60093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358554" y="3244717"/>
            <a:ext cx="1269230" cy="1215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5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 descr="C:\Users\admin\Pictures\Мои сканированные изображения\2018-03 (мар)\сканирование0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10353" y="-710943"/>
            <a:ext cx="6338103" cy="87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3429000"/>
            <a:ext cx="217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0093"/>
                </a:solidFill>
              </a:rPr>
              <a:t>Work finish – 31 July</a:t>
            </a:r>
            <a:endParaRPr lang="ru-RU" dirty="0">
              <a:solidFill>
                <a:srgbClr val="D60093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799243" y="2852936"/>
            <a:ext cx="268701" cy="8360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87624" y="4941168"/>
            <a:ext cx="723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Transport by “AET Trans” – S-Petersburg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in the period August - September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229600" cy="649287"/>
          </a:xfrm>
        </p:spPr>
        <p:txBody>
          <a:bodyPr/>
          <a:lstStyle/>
          <a:p>
            <a:pPr eaLnBrk="1" hangingPunct="1"/>
            <a:r>
              <a:rPr lang="en-US" altLang="ru-RU" sz="3200" smtClean="0">
                <a:solidFill>
                  <a:srgbClr val="CC0000"/>
                </a:solidFill>
              </a:rPr>
              <a:t>MPD Yoke </a:t>
            </a:r>
            <a:r>
              <a:rPr lang="en-US" altLang="ru-RU" sz="2400" smtClean="0">
                <a:solidFill>
                  <a:srgbClr val="006600"/>
                </a:solidFill>
              </a:rPr>
              <a:t>(L=8970 mm, </a:t>
            </a:r>
            <a:r>
              <a:rPr lang="en-US" altLang="ru-RU" sz="2400" smtClean="0">
                <a:solidFill>
                  <a:srgbClr val="006600"/>
                </a:solidFill>
                <a:cs typeface="Arial" pitchFamily="34" charset="0"/>
              </a:rPr>
              <a:t>Ø6625 mm)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516688" y="981075"/>
            <a:ext cx="224155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FF"/>
                </a:solidFill>
              </a:rPr>
              <a:t>28 plates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16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FF"/>
                </a:solidFill>
              </a:rPr>
              <a:t>2 support rings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43.7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FF"/>
                </a:solidFill>
              </a:rPr>
              <a:t>2 poles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47 t each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 Total: 630 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CC3300"/>
                </a:solidFill>
              </a:rPr>
              <a:t>Material: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CC3300"/>
                </a:solidFill>
              </a:rPr>
              <a:t>Steel 10 (AISI 1010)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CC3300"/>
                </a:solidFill>
              </a:rPr>
              <a:t>forging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CC33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50863" y="5009357"/>
            <a:ext cx="8207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Cradle (Yoke support) – 74 tons, ordinary steel St.3 (Fe 360</a:t>
            </a:r>
            <a:r>
              <a:rPr lang="en-US" altLang="ru-RU" dirty="0" smtClean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000000"/>
                </a:solidFill>
              </a:rPr>
              <a:t>2 Pole transport supports – 15 tons each</a:t>
            </a:r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F27A7-E893-4754-B261-69FD81CCC29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0" y="1124744"/>
            <a:ext cx="5947808" cy="332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521" y="188785"/>
            <a:ext cx="5645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Pole turn-over device </a:t>
            </a:r>
            <a:r>
              <a:rPr lang="en-US" sz="2400" dirty="0" smtClean="0">
                <a:solidFill>
                  <a:srgbClr val="002060"/>
                </a:solidFill>
              </a:rPr>
              <a:t>(by Sergei Gerasimov)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002" y="967372"/>
            <a:ext cx="2940693" cy="2832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3596379"/>
            <a:ext cx="3482067" cy="2829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008752"/>
            <a:ext cx="3327400" cy="4865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4458" y="3801210"/>
            <a:ext cx="1885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contact</a:t>
            </a:r>
          </a:p>
          <a:p>
            <a:r>
              <a:rPr lang="en-US" dirty="0"/>
              <a:t>b</a:t>
            </a:r>
            <a:r>
              <a:rPr lang="en-US" dirty="0" smtClean="0"/>
              <a:t>etween pole and</a:t>
            </a:r>
          </a:p>
          <a:p>
            <a:r>
              <a:rPr lang="en-US" dirty="0" smtClean="0"/>
              <a:t>Frame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497152" y="4581128"/>
            <a:ext cx="201906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97152" y="4581128"/>
            <a:ext cx="324320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80352" y="1844824"/>
            <a:ext cx="152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Squeezing</a:t>
            </a:r>
          </a:p>
          <a:p>
            <a:r>
              <a:rPr lang="en-US" dirty="0" smtClean="0"/>
              <a:t>(pressing) bolt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508104" y="1916832"/>
            <a:ext cx="1584176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4008" y="5589240"/>
            <a:ext cx="218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Bolts have </a:t>
            </a:r>
          </a:p>
          <a:p>
            <a:r>
              <a:rPr lang="en-US" dirty="0"/>
              <a:t>t</a:t>
            </a:r>
            <a:r>
              <a:rPr lang="en-US" dirty="0" smtClean="0"/>
              <a:t>ension stresses only 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3552253" y="5373216"/>
            <a:ext cx="1091755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2483768" y="5445224"/>
            <a:ext cx="2160241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853142"/>
            <a:ext cx="240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Trim coil installation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Frame fixing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26064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Appendix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61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Two 80</a:t>
            </a:r>
            <a:r>
              <a:rPr lang="ru-RU" sz="2400" dirty="0" smtClean="0">
                <a:solidFill>
                  <a:srgbClr val="0000FF"/>
                </a:solidFill>
              </a:rPr>
              <a:t>/20</a:t>
            </a:r>
            <a:r>
              <a:rPr lang="en-US" sz="2400" dirty="0" smtClean="0">
                <a:solidFill>
                  <a:srgbClr val="0000FF"/>
                </a:solidFill>
              </a:rPr>
              <a:t> tons </a:t>
            </a: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ranes by “URALKRAN”</a:t>
            </a:r>
            <a:r>
              <a:rPr lang="ru-RU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are ready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7170" name="Picture 2" descr="E:\2018 year\a_11_Jan_Луховицы\L10701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279563" cy="553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6467" y="26064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Appendix 2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/>
          <a:srcRect l="11581" t="10221" r="7447" b="28767"/>
          <a:stretch/>
        </p:blipFill>
        <p:spPr>
          <a:xfrm rot="5400000">
            <a:off x="529817" y="4041058"/>
            <a:ext cx="1878588" cy="20031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05621"/>
            <a:ext cx="2173018" cy="195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887" y="3803585"/>
            <a:ext cx="4063362" cy="247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K:\Беляева_траверса\Shema_stropovk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8794" r="3113" b="16387"/>
          <a:stretch/>
        </p:blipFill>
        <p:spPr bwMode="auto">
          <a:xfrm>
            <a:off x="299374" y="1203527"/>
            <a:ext cx="4305539" cy="24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46741" y="10734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Appendix 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749" y="724054"/>
            <a:ext cx="180228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E. </a:t>
            </a:r>
            <a:r>
              <a:rPr lang="en-US" sz="1400" dirty="0" err="1" smtClean="0"/>
              <a:t>Belyaeva</a:t>
            </a:r>
            <a:r>
              <a:rPr lang="en-US" sz="1400" dirty="0" smtClean="0"/>
              <a:t> (DD LHEP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91" y="354099"/>
            <a:ext cx="2270574" cy="225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6110" y="0"/>
            <a:ext cx="670953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D60093"/>
                </a:solidFill>
                <a:latin typeface="Calibri Light" panose="020F0302020204030204"/>
                <a:ea typeface="+mj-ea"/>
                <a:cs typeface="+mj-cs"/>
              </a:rPr>
              <a:t>Yoke </a:t>
            </a:r>
            <a:r>
              <a:rPr lang="en-US" sz="1400" b="1" dirty="0" smtClean="0">
                <a:solidFill>
                  <a:srgbClr val="D60093"/>
                </a:solidFill>
                <a:latin typeface="Calibri Light" panose="020F0302020204030204"/>
                <a:ea typeface="+mj-ea"/>
                <a:cs typeface="+mj-cs"/>
              </a:rPr>
              <a:t>assembly</a:t>
            </a: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1 – Control assembly at VHM  -  May </a:t>
            </a:r>
            <a:r>
              <a:rPr lang="en-US" sz="1400" b="1" dirty="0" smtClean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2018  and test of </a:t>
            </a: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ridging at VHM – June </a:t>
            </a:r>
            <a:r>
              <a:rPr lang="en-US" sz="1400" b="1" dirty="0" smtClean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2018</a:t>
            </a: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/>
            </a:r>
            <a:b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2 – Final assembly at </a:t>
            </a:r>
            <a:r>
              <a:rPr lang="en-US" sz="1400" b="1" dirty="0" err="1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Dubna</a:t>
            </a:r>
            <a:r>
              <a:rPr lang="en-US" sz="1400" b="1" dirty="0">
                <a:solidFill>
                  <a:srgbClr val="006600"/>
                </a:solidFill>
                <a:latin typeface="Calibri Light" panose="020F0302020204030204"/>
                <a:ea typeface="+mj-ea"/>
                <a:cs typeface="+mj-cs"/>
              </a:rPr>
              <a:t> – 2018 - 2019</a:t>
            </a:r>
            <a:endParaRPr lang="ru-RU" sz="1400" b="1" dirty="0">
              <a:solidFill>
                <a:srgbClr val="006600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698558"/>
              </p:ext>
            </p:extLst>
          </p:nvPr>
        </p:nvGraphicFramePr>
        <p:xfrm>
          <a:off x="5076056" y="2636912"/>
          <a:ext cx="4179525" cy="1324732"/>
        </p:xfrm>
        <a:graphic>
          <a:graphicData uri="http://schemas.openxmlformats.org/drawingml/2006/table">
            <a:tbl>
              <a:tblPr firstRow="1" bandRow="1"/>
              <a:tblGrid>
                <a:gridCol w="917713"/>
                <a:gridCol w="1201596"/>
                <a:gridCol w="692064"/>
                <a:gridCol w="1368152"/>
              </a:tblGrid>
              <a:tr h="504056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l-GR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estimation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Test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result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819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Neva-Magnet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Progresstekh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Dubna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LHEP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DD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VHM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38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5,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4" y="1166974"/>
            <a:ext cx="1368152" cy="92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20" y="684984"/>
            <a:ext cx="1872208" cy="151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DSCF0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6" y="2786955"/>
            <a:ext cx="665896" cy="17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9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68761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MPD Hall layout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547820"/>
              </p:ext>
            </p:extLst>
          </p:nvPr>
        </p:nvGraphicFramePr>
        <p:xfrm>
          <a:off x="0" y="836712"/>
          <a:ext cx="9224084" cy="5512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Точечный рисунок" r:id="rId3" imgW="0" imgH="0" progId="Paint.Picture">
                  <p:embed/>
                </p:oleObj>
              </mc:Choice>
              <mc:Fallback>
                <p:oleObj name="Точечный рисунок" r:id="rId3" imgW="0" imgH="0" progId="Paint.Picture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6712"/>
                        <a:ext cx="9224084" cy="5512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80312" y="404664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Appendix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7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D60093"/>
                </a:solidFill>
              </a:rPr>
              <a:t>Thanks for your attention</a:t>
            </a:r>
            <a:endParaRPr lang="ru-RU" sz="3200" b="1" dirty="0">
              <a:solidFill>
                <a:srgbClr val="D6009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12, April 2018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626B-4F48-42E0-8498-FBCDF543A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2018 year\d_10_Apr_NICA_стройка\IMG_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560840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5805264"/>
            <a:ext cx="262956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MPD Trench 10 April 2018</a:t>
            </a:r>
            <a:endParaRPr lang="ru-RU" dirty="0"/>
          </a:p>
        </p:txBody>
      </p:sp>
      <p:pic>
        <p:nvPicPr>
          <p:cNvPr id="3075" name="Picture 3" descr="E:\2018 year\d_10_Apr_NICA_стройка\IMG_0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73223"/>
            <a:ext cx="3347864" cy="22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cosmonautics day and international day of human space flight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5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587152"/>
          </a:xfrm>
        </p:spPr>
        <p:txBody>
          <a:bodyPr/>
          <a:lstStyle/>
          <a:p>
            <a:r>
              <a:rPr lang="en-US" sz="2800" dirty="0" smtClean="0">
                <a:solidFill>
                  <a:srgbClr val="660033"/>
                </a:solidFill>
              </a:rPr>
              <a:t>JINR-VHM (Ostrava, Czech Republic)</a:t>
            </a:r>
            <a:br>
              <a:rPr lang="en-US" sz="2800" dirty="0" smtClean="0">
                <a:solidFill>
                  <a:srgbClr val="660033"/>
                </a:solidFill>
              </a:rPr>
            </a:br>
            <a:r>
              <a:rPr lang="en-US" sz="2800" dirty="0" smtClean="0">
                <a:solidFill>
                  <a:srgbClr val="660033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Contract (Dec. 2015)</a:t>
            </a:r>
            <a:endParaRPr lang="ru-RU" sz="1800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C4CBAB-5E83-47F9-8AA5-CF50EC06C1E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8" name="Picture 2" descr="D:\Беляева\MPD_oboznacheni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36266"/>
            <a:ext cx="7772400" cy="43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en-US" altLang="ru-RU" sz="2400" smtClean="0">
                <a:solidFill>
                  <a:srgbClr val="0000FF"/>
                </a:solidFill>
              </a:rPr>
              <a:t>Plates production on NKMZ (Kramatorsk, Ukraine)</a:t>
            </a:r>
            <a:endParaRPr lang="ru-RU" altLang="ru-RU" sz="2400" smtClean="0">
              <a:solidFill>
                <a:srgbClr val="0000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6348" y="1484784"/>
            <a:ext cx="2771800" cy="122413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ru-RU" sz="1400" kern="1200" dirty="0">
                <a:solidFill>
                  <a:srgbClr val="990033"/>
                </a:solidFill>
                <a:latin typeface="Arial" charset="0"/>
                <a:cs typeface="Arial" charset="0"/>
              </a:rPr>
              <a:t>Mechanical properties: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ru-RU" sz="1400" kern="1200" dirty="0">
              <a:solidFill>
                <a:srgbClr val="990033"/>
              </a:solidFill>
              <a:latin typeface="Arial" charset="0"/>
              <a:cs typeface="Arial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Sigma </a:t>
            </a:r>
            <a:r>
              <a:rPr lang="en-US" altLang="ru-RU" sz="1400" b="1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0.2</a:t>
            </a:r>
            <a:r>
              <a:rPr lang="en-US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 = </a:t>
            </a:r>
            <a:r>
              <a:rPr lang="en-US" altLang="ru-RU" sz="1400" kern="1200" dirty="0">
                <a:solidFill>
                  <a:srgbClr val="FF0000"/>
                </a:solidFill>
                <a:latin typeface="Arial" charset="0"/>
                <a:cs typeface="Arial" charset="0"/>
              </a:rPr>
              <a:t>225 </a:t>
            </a:r>
            <a:r>
              <a:rPr lang="en-US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- 354 N</a:t>
            </a:r>
            <a:r>
              <a:rPr lang="ru-RU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/</a:t>
            </a:r>
            <a:r>
              <a:rPr lang="en-US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mm²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ru-RU" sz="1400" kern="1200" dirty="0">
                <a:solidFill>
                  <a:srgbClr val="FF00FF"/>
                </a:solidFill>
                <a:latin typeface="Arial" charset="0"/>
                <a:cs typeface="Arial" charset="0"/>
              </a:rPr>
              <a:t>Average = </a:t>
            </a:r>
            <a:r>
              <a:rPr lang="en-US" altLang="ru-RU" sz="1400" kern="1200" dirty="0">
                <a:solidFill>
                  <a:srgbClr val="FF00FF"/>
                </a:solidFill>
                <a:latin typeface="Arial" charset="0"/>
              </a:rPr>
              <a:t>241 N</a:t>
            </a:r>
            <a:r>
              <a:rPr lang="ru-RU" altLang="ru-RU" sz="1400" kern="1200" dirty="0">
                <a:solidFill>
                  <a:srgbClr val="FF00FF"/>
                </a:solidFill>
                <a:latin typeface="Arial" charset="0"/>
              </a:rPr>
              <a:t>/</a:t>
            </a:r>
            <a:r>
              <a:rPr lang="en-US" altLang="ru-RU" sz="1400" kern="1200" dirty="0">
                <a:solidFill>
                  <a:srgbClr val="FF00FF"/>
                </a:solidFill>
                <a:latin typeface="Arial" charset="0"/>
              </a:rPr>
              <a:t>mm²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ru-RU" sz="1400" kern="1200" dirty="0">
                <a:solidFill>
                  <a:srgbClr val="0000FF"/>
                </a:solidFill>
                <a:latin typeface="Arial" charset="0"/>
              </a:rPr>
              <a:t>Technical Order = 210 N</a:t>
            </a:r>
            <a:r>
              <a:rPr lang="ru-RU" altLang="ru-RU" sz="1400" kern="1200" dirty="0">
                <a:solidFill>
                  <a:srgbClr val="0000FF"/>
                </a:solidFill>
                <a:latin typeface="Arial" charset="0"/>
              </a:rPr>
              <a:t>/</a:t>
            </a:r>
            <a:r>
              <a:rPr lang="en-US" altLang="ru-RU" sz="1400" kern="1200" dirty="0">
                <a:solidFill>
                  <a:srgbClr val="0000FF"/>
                </a:solidFill>
                <a:latin typeface="Arial" charset="0"/>
              </a:rPr>
              <a:t>mm²</a:t>
            </a:r>
            <a:endParaRPr lang="el-GR" altLang="ru-RU" sz="1400" kern="12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ru-RU" altLang="ru-RU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3" r="-105" b="7779"/>
          <a:stretch>
            <a:fillRect/>
          </a:stretch>
        </p:blipFill>
        <p:spPr bwMode="auto">
          <a:xfrm>
            <a:off x="193014" y="4725144"/>
            <a:ext cx="3889375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4" y="793572"/>
            <a:ext cx="3531443" cy="176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4" y="2708920"/>
            <a:ext cx="3382963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121" r="-1193" b="21934"/>
          <a:stretch/>
        </p:blipFill>
        <p:spPr bwMode="auto">
          <a:xfrm>
            <a:off x="4572000" y="4725144"/>
            <a:ext cx="3887787" cy="152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20" y="786878"/>
            <a:ext cx="2363710" cy="177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F27A7-E893-4754-B261-69FD81CCC29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7" y="2708920"/>
            <a:ext cx="4446240" cy="189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Carbon </a:t>
            </a:r>
            <a:r>
              <a:rPr lang="en-US" altLang="ru-RU" sz="1400" dirty="0" smtClean="0">
                <a:solidFill>
                  <a:srgbClr val="0000FF"/>
                </a:solidFill>
                <a:latin typeface="Arial" charset="0"/>
              </a:rPr>
              <a:t>C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sz="1400" dirty="0">
              <a:solidFill>
                <a:srgbClr val="0000FF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GOST on steel 10          0.07 - 0.14 %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Technical Order              </a:t>
            </a:r>
            <a:r>
              <a:rPr lang="en-US" altLang="ru-RU" sz="1400" dirty="0">
                <a:solidFill>
                  <a:srgbClr val="CC0000"/>
                </a:solidFill>
                <a:latin typeface="Arial" charset="0"/>
              </a:rPr>
              <a:t>0.08 - 0.10 %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Forging (really)               </a:t>
            </a:r>
            <a:r>
              <a:rPr lang="en-US" altLang="ru-RU" sz="1400" dirty="0">
                <a:solidFill>
                  <a:srgbClr val="FF0000"/>
                </a:solidFill>
                <a:latin typeface="Arial" charset="0"/>
              </a:rPr>
              <a:t>0.08 - 0.10 %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990033"/>
                </a:solidFill>
                <a:latin typeface="Arial" charset="0"/>
              </a:rPr>
              <a:t>All other elements are inside </a:t>
            </a:r>
            <a:r>
              <a:rPr lang="en-US" altLang="ru-RU" sz="1400" dirty="0" smtClean="0">
                <a:solidFill>
                  <a:srgbClr val="990033"/>
                </a:solidFill>
                <a:latin typeface="Arial" charset="0"/>
              </a:rPr>
              <a:t>tolerances</a:t>
            </a:r>
            <a:endParaRPr lang="en-US" altLang="ru-RU" sz="1400" dirty="0">
              <a:solidFill>
                <a:srgbClr val="990033"/>
              </a:solidFill>
              <a:latin typeface="Arial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ru-RU" sz="1600" kern="0" dirty="0">
                <a:solidFill>
                  <a:srgbClr val="006600"/>
                </a:solidFill>
              </a:rPr>
              <a:t>Ultrasonic control:   good </a:t>
            </a:r>
            <a:endParaRPr lang="ru-RU" altLang="ru-RU" sz="1600" kern="0" dirty="0">
              <a:solidFill>
                <a:srgbClr val="0066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rgbClr val="9900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32715" r="24802" b="28397"/>
          <a:stretch>
            <a:fillRect/>
          </a:stretch>
        </p:blipFill>
        <p:spPr bwMode="auto">
          <a:xfrm>
            <a:off x="468313" y="1484313"/>
            <a:ext cx="8135937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684213" y="188913"/>
            <a:ext cx="7775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FF"/>
                </a:solidFill>
              </a:rPr>
              <a:t>Forging transportation from NKMZ (Kramatorsk, Ukraine) to VHM (Vitkovice, Czech Republic) -1700 km, 29 trucks</a:t>
            </a:r>
            <a:endParaRPr lang="ru-RU" altLang="ru-RU" smtClean="0">
              <a:solidFill>
                <a:srgbClr val="0000FF"/>
              </a:solidFill>
            </a:endParaRPr>
          </a:p>
        </p:txBody>
      </p:sp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6" r="955" b="20224"/>
          <a:stretch>
            <a:fillRect/>
          </a:stretch>
        </p:blipFill>
        <p:spPr bwMode="auto">
          <a:xfrm>
            <a:off x="4787900" y="4652963"/>
            <a:ext cx="3960813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Line 7"/>
          <p:cNvSpPr>
            <a:spLocks noChangeShapeType="1"/>
          </p:cNvSpPr>
          <p:nvPr/>
        </p:nvSpPr>
        <p:spPr bwMode="auto">
          <a:xfrm flipV="1">
            <a:off x="7667625" y="3644900"/>
            <a:ext cx="0" cy="1728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D4793-E9DF-45B6-8667-509BB83926F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229600" cy="417512"/>
          </a:xfrm>
        </p:spPr>
        <p:txBody>
          <a:bodyPr/>
          <a:lstStyle/>
          <a:p>
            <a:pPr eaLnBrk="1" hangingPunct="1"/>
            <a:r>
              <a:rPr lang="en-US" altLang="ru-RU" sz="2400" smtClean="0">
                <a:solidFill>
                  <a:srgbClr val="0000FF"/>
                </a:solidFill>
              </a:rPr>
              <a:t>Support rings (Forgiatura Morandini</a:t>
            </a:r>
            <a:r>
              <a:rPr lang="en-US" altLang="ru-RU" sz="2000" smtClean="0">
                <a:solidFill>
                  <a:srgbClr val="0000FF"/>
                </a:solidFill>
              </a:rPr>
              <a:t>)</a:t>
            </a:r>
            <a:endParaRPr lang="ru-RU" altLang="ru-RU" sz="2000" smtClean="0">
              <a:solidFill>
                <a:srgbClr val="0000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Picture 4" descr="Изображение 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1052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20160503_162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341438"/>
            <a:ext cx="489743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7756525" y="1700213"/>
            <a:ext cx="138747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FF"/>
                </a:solidFill>
              </a:rPr>
              <a:t>4 May 2016</a:t>
            </a:r>
            <a:endParaRPr lang="ru-RU" altLang="ru-RU" smtClean="0">
              <a:solidFill>
                <a:srgbClr val="0000FF"/>
              </a:solidFill>
            </a:endParaRPr>
          </a:p>
        </p:txBody>
      </p:sp>
      <p:pic>
        <p:nvPicPr>
          <p:cNvPr id="18439" name="Picture 7" descr="L10007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2" r="-447" b="16438"/>
          <a:stretch>
            <a:fillRect/>
          </a:stretch>
        </p:blipFill>
        <p:spPr bwMode="auto">
          <a:xfrm>
            <a:off x="539750" y="3716338"/>
            <a:ext cx="7848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7451725" y="6308725"/>
            <a:ext cx="15779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FF0000"/>
                </a:solidFill>
              </a:rPr>
              <a:t>14 June 2016</a:t>
            </a:r>
            <a:endParaRPr lang="ru-RU" altLang="ru-RU" smtClean="0">
              <a:solidFill>
                <a:srgbClr val="FF0000"/>
              </a:solidFill>
            </a:endParaRP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18351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F27A7-E893-4754-B261-69FD81CCC29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599631" cy="561975"/>
          </a:xfrm>
        </p:spPr>
        <p:txBody>
          <a:bodyPr/>
          <a:lstStyle/>
          <a:p>
            <a:pPr eaLnBrk="1" hangingPunct="1"/>
            <a:r>
              <a:rPr lang="en-US" altLang="ru-RU" sz="2800" dirty="0" smtClean="0">
                <a:solidFill>
                  <a:srgbClr val="0000FF"/>
                </a:solidFill>
              </a:rPr>
              <a:t>Poles</a:t>
            </a:r>
            <a:endParaRPr lang="ru-RU" altLang="ru-RU" sz="2800" dirty="0" smtClean="0">
              <a:solidFill>
                <a:srgbClr val="0000FF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-468313" y="1152525"/>
            <a:ext cx="241300" cy="1889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altLang="ru-RU" sz="800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02" y="4342386"/>
            <a:ext cx="241967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3915"/>
            <a:ext cx="424815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09226"/>
            <a:ext cx="6023869" cy="275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305935" y="1139318"/>
            <a:ext cx="13874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FF"/>
                </a:solidFill>
              </a:rPr>
              <a:t>4 May 2016</a:t>
            </a:r>
            <a:endParaRPr lang="ru-RU" altLang="ru-RU" smtClean="0">
              <a:solidFill>
                <a:srgbClr val="0000FF"/>
              </a:solidFill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726606" y="5726628"/>
            <a:ext cx="157797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FF0000"/>
                </a:solidFill>
              </a:rPr>
              <a:t>14 June 2016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F27A7-E893-4754-B261-69FD81CCC29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7366" y="29141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Carbon C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sz="1400" dirty="0">
              <a:solidFill>
                <a:srgbClr val="0000FF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GOST on steel 10          0.07 - 0.14 %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Technical Order              </a:t>
            </a:r>
            <a:r>
              <a:rPr lang="en-US" altLang="ru-RU" sz="1400" dirty="0">
                <a:solidFill>
                  <a:srgbClr val="CC0000"/>
                </a:solidFill>
                <a:latin typeface="Arial" charset="0"/>
              </a:rPr>
              <a:t>0.08 - 0.10 %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Forging (really)               </a:t>
            </a:r>
            <a:r>
              <a:rPr lang="en-US" altLang="ru-RU" sz="1400" dirty="0">
                <a:solidFill>
                  <a:srgbClr val="FF0000"/>
                </a:solidFill>
                <a:latin typeface="Arial" charset="0"/>
              </a:rPr>
              <a:t>0.08 - 0.09 %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990033"/>
                </a:solidFill>
                <a:latin typeface="Arial" charset="0"/>
              </a:rPr>
              <a:t>All other elements are inside tolerances</a:t>
            </a:r>
            <a:endParaRPr lang="ru-RU" altLang="ru-RU" sz="1400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676412"/>
            <a:ext cx="26879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sz="14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Mechanical </a:t>
            </a:r>
            <a:r>
              <a:rPr lang="en-US" altLang="ru-RU" sz="1400" dirty="0">
                <a:solidFill>
                  <a:srgbClr val="0000FF"/>
                </a:solidFill>
                <a:latin typeface="Arial" charset="0"/>
                <a:cs typeface="Arial" charset="0"/>
              </a:rPr>
              <a:t>properties</a:t>
            </a:r>
            <a:r>
              <a:rPr lang="en-US" altLang="ru-RU" sz="1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sz="1400" dirty="0">
              <a:solidFill>
                <a:srgbClr val="990033"/>
              </a:solidFill>
              <a:latin typeface="Arial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Sigma </a:t>
            </a:r>
            <a:r>
              <a:rPr lang="en-US" altLang="ru-RU" sz="1400" b="1" dirty="0">
                <a:solidFill>
                  <a:srgbClr val="FF00FF"/>
                </a:solidFill>
                <a:latin typeface="Arial" charset="0"/>
                <a:cs typeface="Arial" charset="0"/>
              </a:rPr>
              <a:t>0.2</a:t>
            </a:r>
            <a:r>
              <a:rPr lang="en-US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 = </a:t>
            </a:r>
            <a:r>
              <a:rPr lang="en-US" altLang="ru-RU" sz="1400" dirty="0">
                <a:solidFill>
                  <a:srgbClr val="FF0000"/>
                </a:solidFill>
                <a:latin typeface="Arial" charset="0"/>
                <a:cs typeface="Arial" charset="0"/>
              </a:rPr>
              <a:t>231</a:t>
            </a:r>
            <a:r>
              <a:rPr lang="en-US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-292 N</a:t>
            </a:r>
            <a:r>
              <a:rPr lang="ru-RU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/</a:t>
            </a:r>
            <a:r>
              <a:rPr lang="en-US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mm²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Average = </a:t>
            </a:r>
            <a:r>
              <a:rPr lang="en-US" altLang="ru-RU" sz="1400" dirty="0">
                <a:solidFill>
                  <a:srgbClr val="FF00FF"/>
                </a:solidFill>
                <a:latin typeface="Arial" charset="0"/>
              </a:rPr>
              <a:t>255 N</a:t>
            </a:r>
            <a:r>
              <a:rPr lang="ru-RU" altLang="ru-RU" sz="1400" dirty="0">
                <a:solidFill>
                  <a:srgbClr val="FF00FF"/>
                </a:solidFill>
                <a:latin typeface="Arial" charset="0"/>
              </a:rPr>
              <a:t>/</a:t>
            </a:r>
            <a:r>
              <a:rPr lang="en-US" altLang="ru-RU" sz="1400" dirty="0">
                <a:solidFill>
                  <a:srgbClr val="FF00FF"/>
                </a:solidFill>
                <a:latin typeface="Arial" charset="0"/>
              </a:rPr>
              <a:t>mm²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Technical Order = 210 N</a:t>
            </a:r>
            <a:r>
              <a:rPr lang="ru-RU" altLang="ru-RU" sz="1400" dirty="0">
                <a:solidFill>
                  <a:srgbClr val="0000FF"/>
                </a:solidFill>
                <a:latin typeface="Arial" charset="0"/>
              </a:rPr>
              <a:t>/</a:t>
            </a:r>
            <a:r>
              <a:rPr lang="en-US" altLang="ru-RU" sz="1400" dirty="0">
                <a:solidFill>
                  <a:srgbClr val="0000FF"/>
                </a:solidFill>
                <a:latin typeface="Arial" charset="0"/>
              </a:rPr>
              <a:t>mm²</a:t>
            </a:r>
            <a:endParaRPr lang="el-GR" altLang="ru-RU" sz="14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31774" y="3412285"/>
            <a:ext cx="2512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ru-RU" sz="1600" kern="0" dirty="0">
                <a:solidFill>
                  <a:srgbClr val="006600"/>
                </a:solidFill>
              </a:rPr>
              <a:t>Ultrasonic control:   good </a:t>
            </a:r>
            <a:endParaRPr lang="ru-RU" altLang="ru-RU" sz="1600" kern="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4397" r="9554" b="7111"/>
          <a:stretch>
            <a:fillRect/>
          </a:stretch>
        </p:blipFill>
        <p:spPr bwMode="auto">
          <a:xfrm>
            <a:off x="0" y="981075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07950" y="115888"/>
            <a:ext cx="710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FF"/>
                </a:solidFill>
              </a:rPr>
              <a:t>Forging transportation from Italy to VHM (Vitkovice, Czech Republic)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mtClean="0">
                <a:solidFill>
                  <a:srgbClr val="0000FF"/>
                </a:solidFill>
              </a:rPr>
              <a:t>1130 km</a:t>
            </a:r>
            <a:endParaRPr lang="ru-RU" altLang="ru-RU" smtClean="0">
              <a:solidFill>
                <a:srgbClr val="0000FF"/>
              </a:solidFill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2087563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7" descr="IMG_03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208756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6250"/>
            <a:ext cx="205105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191928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Line 10"/>
          <p:cNvSpPr>
            <a:spLocks noChangeShapeType="1"/>
          </p:cNvSpPr>
          <p:nvPr/>
        </p:nvSpPr>
        <p:spPr bwMode="auto">
          <a:xfrm flipV="1">
            <a:off x="6877050" y="1844675"/>
            <a:ext cx="1366838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>
            <a:off x="7956550" y="1412875"/>
            <a:ext cx="360363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3562" name="Line 12"/>
          <p:cNvSpPr>
            <a:spLocks noChangeShapeType="1"/>
          </p:cNvSpPr>
          <p:nvPr/>
        </p:nvSpPr>
        <p:spPr bwMode="auto">
          <a:xfrm flipV="1">
            <a:off x="2268538" y="5229225"/>
            <a:ext cx="12954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>
            <a:off x="2195513" y="4292600"/>
            <a:ext cx="1296987" cy="865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srgbClr val="000000"/>
                </a:solidFill>
              </a:rPr>
              <a:t>12, April 2018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>
                <a:solidFill>
                  <a:srgbClr val="000000"/>
                </a:solidFill>
              </a:rPr>
              <a:t>N.Topilin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D4793-E9DF-45B6-8667-509BB83926F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465F40-51EC-4ACE-8705-4CBB72DA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92696"/>
            <a:ext cx="7772400" cy="731168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Support rings: Ø 6.63 m, 43.7 tons each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660033"/>
                </a:solidFill>
              </a:rPr>
              <a:t>need to have holes machining, sandblasting, painting</a:t>
            </a:r>
            <a:endParaRPr lang="ru-RU" sz="2000" dirty="0">
              <a:solidFill>
                <a:srgbClr val="660033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44E7DD-1079-42A5-A9D0-A21B1CFA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12, April 2018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DD5810A-46FA-4A74-A887-B40E375C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N.Topilin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7B16441-78C0-408B-93B0-7E2C0B6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155D3-80B9-4EDD-9D9D-989B55AFAF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C2BF83-29EC-4BD8-8D2B-8B401D669C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628800"/>
            <a:ext cx="8337176" cy="4464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9443" y="194400"/>
            <a:ext cx="569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Vitkovice</a:t>
            </a:r>
            <a:r>
              <a:rPr lang="en-US" sz="2800" dirty="0" smtClean="0"/>
              <a:t> Heavy Machinery, Ostrava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675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31218</TotalTime>
  <Words>734</Words>
  <Application>Microsoft Office PowerPoint</Application>
  <PresentationFormat>Экран (4:3)</PresentationFormat>
  <Paragraphs>197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Default Design</vt:lpstr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Изображение Paintbrush</vt:lpstr>
      <vt:lpstr>Status of Yoke production </vt:lpstr>
      <vt:lpstr>MPD Yoke (L=8970 mm, Ø6625 mm)</vt:lpstr>
      <vt:lpstr>JINR-VHM (Ostrava, Czech Republic)  Contract (Dec. 2015)</vt:lpstr>
      <vt:lpstr>Plates production on NKMZ (Kramatorsk, Ukraine)</vt:lpstr>
      <vt:lpstr>Презентация PowerPoint</vt:lpstr>
      <vt:lpstr>Support rings (Forgiatura Morandini)</vt:lpstr>
      <vt:lpstr>Poles</vt:lpstr>
      <vt:lpstr>Презентация PowerPoint</vt:lpstr>
      <vt:lpstr>Support rings: Ø 6.63 m, 43.7 tons each need to have holes machining, sandblasting, painting</vt:lpstr>
      <vt:lpstr>2 Poles: Ø 4.5 m, 47 tons each</vt:lpstr>
      <vt:lpstr>Yoke plates: 0.35x0.74x8.47, m3; 16 tons each  25 from 28 are ready</vt:lpstr>
      <vt:lpstr>Cradles 2 main parts are in progress: 1.47x4.15x7.68, m;  34 tons in total VHM inserts pins and weld brackets</vt:lpstr>
      <vt:lpstr>Cradle bottom parts</vt:lpstr>
      <vt:lpstr>Poles transport supports</vt:lpstr>
      <vt:lpstr>Poles transport supports</vt:lpstr>
      <vt:lpstr>Technological tool</vt:lpstr>
      <vt:lpstr>Technological tool</vt:lpstr>
      <vt:lpstr>Презентация PowerPoint</vt:lpstr>
      <vt:lpstr>Презентация PowerPoint</vt:lpstr>
      <vt:lpstr>Презентация PowerPoint</vt:lpstr>
      <vt:lpstr>Two 80/20 tons Cranes by “URALKRAN” are ready</vt:lpstr>
      <vt:lpstr>Презентация PowerPoint</vt:lpstr>
      <vt:lpstr>MPD Hall layout</vt:lpstr>
      <vt:lpstr>Thanks for your attention</vt:lpstr>
      <vt:lpstr>cosmonautics day and international day of human space flight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Tilecal mechanics: Problems and Solutions</dc:title>
  <dc:creator>Топилин Н. Д.</dc:creator>
  <cp:lastModifiedBy>Топилин Н. Д.</cp:lastModifiedBy>
  <cp:revision>128</cp:revision>
  <dcterms:created xsi:type="dcterms:W3CDTF">2017-03-14T07:13:38Z</dcterms:created>
  <dcterms:modified xsi:type="dcterms:W3CDTF">2018-04-12T08:06:16Z</dcterms:modified>
</cp:coreProperties>
</file>