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54" r:id="rId1"/>
  </p:sldMasterIdLst>
  <p:notesMasterIdLst>
    <p:notesMasterId r:id="rId23"/>
  </p:notesMasterIdLst>
  <p:handoutMasterIdLst>
    <p:handoutMasterId r:id="rId24"/>
  </p:handoutMasterIdLst>
  <p:sldIdLst>
    <p:sldId id="262" r:id="rId2"/>
    <p:sldId id="268" r:id="rId3"/>
    <p:sldId id="271" r:id="rId4"/>
    <p:sldId id="272" r:id="rId5"/>
    <p:sldId id="270" r:id="rId6"/>
    <p:sldId id="273" r:id="rId7"/>
    <p:sldId id="274" r:id="rId8"/>
    <p:sldId id="295" r:id="rId9"/>
    <p:sldId id="302" r:id="rId10"/>
    <p:sldId id="296" r:id="rId11"/>
    <p:sldId id="265" r:id="rId12"/>
    <p:sldId id="300" r:id="rId13"/>
    <p:sldId id="280" r:id="rId14"/>
    <p:sldId id="281" r:id="rId15"/>
    <p:sldId id="297" r:id="rId16"/>
    <p:sldId id="283" r:id="rId17"/>
    <p:sldId id="287" r:id="rId18"/>
    <p:sldId id="292" r:id="rId19"/>
    <p:sldId id="298" r:id="rId20"/>
    <p:sldId id="286" r:id="rId21"/>
    <p:sldId id="301" r:id="rId22"/>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Tahoma"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Tahoma"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Tahoma"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Tahoma"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Tahoma" charset="0"/>
      </a:defRPr>
    </a:lvl5pPr>
    <a:lvl6pPr marL="2286000" algn="l" defTabSz="914400" rtl="0" eaLnBrk="1" latinLnBrk="0" hangingPunct="1">
      <a:defRPr kern="1200">
        <a:solidFill>
          <a:schemeClr val="bg1"/>
        </a:solidFill>
        <a:latin typeface="Arial" charset="0"/>
        <a:ea typeface="+mn-ea"/>
        <a:cs typeface="Tahoma" charset="0"/>
      </a:defRPr>
    </a:lvl6pPr>
    <a:lvl7pPr marL="2743200" algn="l" defTabSz="914400" rtl="0" eaLnBrk="1" latinLnBrk="0" hangingPunct="1">
      <a:defRPr kern="1200">
        <a:solidFill>
          <a:schemeClr val="bg1"/>
        </a:solidFill>
        <a:latin typeface="Arial" charset="0"/>
        <a:ea typeface="+mn-ea"/>
        <a:cs typeface="Tahoma" charset="0"/>
      </a:defRPr>
    </a:lvl7pPr>
    <a:lvl8pPr marL="3200400" algn="l" defTabSz="914400" rtl="0" eaLnBrk="1" latinLnBrk="0" hangingPunct="1">
      <a:defRPr kern="1200">
        <a:solidFill>
          <a:schemeClr val="bg1"/>
        </a:solidFill>
        <a:latin typeface="Arial" charset="0"/>
        <a:ea typeface="+mn-ea"/>
        <a:cs typeface="Tahoma" charset="0"/>
      </a:defRPr>
    </a:lvl8pPr>
    <a:lvl9pPr marL="3657600" algn="l" defTabSz="914400" rtl="0" eaLnBrk="1" latinLnBrk="0" hangingPunct="1">
      <a:defRPr kern="1200">
        <a:solidFill>
          <a:schemeClr val="bg1"/>
        </a:solidFill>
        <a:latin typeface="Arial" charset="0"/>
        <a:ea typeface="+mn-ea"/>
        <a:cs typeface="Tahom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BA133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614" autoAdjust="0"/>
  </p:normalViewPr>
  <p:slideViewPr>
    <p:cSldViewPr>
      <p:cViewPr>
        <p:scale>
          <a:sx n="70" d="100"/>
          <a:sy n="70" d="100"/>
        </p:scale>
        <p:origin x="-1156" y="-3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96814D-DC0D-EC41-849D-8A33F1437B6B}" type="datetimeFigureOut">
              <a:rPr lang="en-US" smtClean="0"/>
              <a:pPr/>
              <a:t>4/12/2018</a:t>
            </a:fld>
            <a:endParaRPr lang="en-US"/>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8B8F6D-BD33-D44E-8601-FF95575FEB9B}" type="slidenum">
              <a:rPr lang="en-US" smtClean="0"/>
              <a:pPr/>
              <a:t>‹#›</a:t>
            </a:fld>
            <a:endParaRPr lang="en-US"/>
          </a:p>
        </p:txBody>
      </p:sp>
    </p:spTree>
    <p:extLst>
      <p:ext uri="{BB962C8B-B14F-4D97-AF65-F5344CB8AC3E}">
        <p14:creationId xmlns="" xmlns:p14="http://schemas.microsoft.com/office/powerpoint/2010/main" val="38107130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
        <p:nvSpPr>
          <p:cNvPr id="17411" name="Text Box 2"/>
          <p:cNvSpPr txBox="1">
            <a:spLocks noChangeArrowheads="1"/>
          </p:cNvSpP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
        <p:nvSpPr>
          <p:cNvPr id="2051" name="Rectangle 3"/>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defRPr>
            </a:lvl1pPr>
          </a:lstStyle>
          <a:p>
            <a:pPr>
              <a:defRPr/>
            </a:pPr>
            <a:endParaRPr lang="pl-PL" altLang="pl-PL"/>
          </a:p>
        </p:txBody>
      </p:sp>
      <p:sp>
        <p:nvSpPr>
          <p:cNvPr id="17413" name="Rectangle 4"/>
          <p:cNvSpPr>
            <a:spLocks noGrp="1" noRot="1" noChangeAspect="1" noChangeArrowheads="1"/>
          </p:cNvSpPr>
          <p:nvPr>
            <p:ph type="sldImg"/>
          </p:nvPr>
        </p:nvSpPr>
        <p:spPr bwMode="auto">
          <a:xfrm>
            <a:off x="1143000" y="685800"/>
            <a:ext cx="4570413" cy="3427413"/>
          </a:xfrm>
          <a:prstGeom prst="rect">
            <a:avLst/>
          </a:prstGeom>
          <a:noFill/>
          <a:ln w="1260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pl-PL" altLang="pl-PL" noProof="0" smtClean="0"/>
          </a:p>
        </p:txBody>
      </p:sp>
      <p:sp>
        <p:nvSpPr>
          <p:cNvPr id="17415" name="Text Box 6"/>
          <p:cNvSpPr txBox="1">
            <a:spLocks noChangeArrowheads="1"/>
          </p:cNvSpPr>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
        <p:nvSpPr>
          <p:cNvPr id="2055" name="Rectangle 7"/>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defRPr>
            </a:lvl1pPr>
          </a:lstStyle>
          <a:p>
            <a:pPr>
              <a:defRPr/>
            </a:pPr>
            <a:fld id="{D06D5E19-91E3-4E5C-A451-7AAD71499F92}" type="slidenum">
              <a:rPr lang="pl-PL" altLang="pl-PL"/>
              <a:pPr>
                <a:defRPr/>
              </a:pPr>
              <a:t>‹#›</a:t>
            </a:fld>
            <a:endParaRPr lang="pl-PL" altLang="pl-PL"/>
          </a:p>
        </p:txBody>
      </p:sp>
    </p:spTree>
    <p:extLst>
      <p:ext uri="{BB962C8B-B14F-4D97-AF65-F5344CB8AC3E}">
        <p14:creationId xmlns="" xmlns:p14="http://schemas.microsoft.com/office/powerpoint/2010/main" val="576221160"/>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Click to edit Master title style</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Click to edit Master subtitle style</a:t>
            </a:r>
            <a:endParaRPr lang="pl-PL"/>
          </a:p>
        </p:txBody>
      </p:sp>
      <p:sp>
        <p:nvSpPr>
          <p:cNvPr id="4" name="Symbol zastępczy daty 3"/>
          <p:cNvSpPr>
            <a:spLocks noGrp="1"/>
          </p:cNvSpPr>
          <p:nvPr>
            <p:ph type="dt" sz="half" idx="10"/>
          </p:nvPr>
        </p:nvSpPr>
        <p:spPr/>
        <p:txBody>
          <a:bodyPr/>
          <a:lstStyle/>
          <a:p>
            <a:pPr>
              <a:defRPr/>
            </a:pPr>
            <a:fld id="{98354B2A-B086-4047-A658-00D6DB745AC0}" type="datetime1">
              <a:rPr lang="pl-PL" smtClean="0"/>
              <a:pPr>
                <a:defRPr/>
              </a:pPr>
              <a:t>12.04.2018</a:t>
            </a:fld>
            <a:endParaRPr lang="en-US"/>
          </a:p>
        </p:txBody>
      </p:sp>
      <p:sp>
        <p:nvSpPr>
          <p:cNvPr id="5" name="Symbol zastępczy stopki 4"/>
          <p:cNvSpPr>
            <a:spLocks noGrp="1"/>
          </p:cNvSpPr>
          <p:nvPr>
            <p:ph type="ftr" sz="quarter" idx="11"/>
          </p:nvPr>
        </p:nvSpPr>
        <p:spPr/>
        <p:txBody>
          <a:bodyPr/>
          <a:lstStyle/>
          <a:p>
            <a:pPr>
              <a:defRPr/>
            </a:pPr>
            <a:r>
              <a:rPr lang="en-US" smtClean="0"/>
              <a:t>Marcin Bielewicz, First BM@N and MPD Colaboration Meating</a:t>
            </a:r>
            <a:endParaRPr lang="en-US"/>
          </a:p>
        </p:txBody>
      </p:sp>
      <p:sp>
        <p:nvSpPr>
          <p:cNvPr id="6" name="Symbol zastępczy numeru slajdu 5"/>
          <p:cNvSpPr>
            <a:spLocks noGrp="1"/>
          </p:cNvSpPr>
          <p:nvPr>
            <p:ph type="sldNum" sz="quarter" idx="12"/>
          </p:nvPr>
        </p:nvSpPr>
        <p:spPr/>
        <p:txBody>
          <a:bodyPr/>
          <a:lstStyle/>
          <a:p>
            <a:pPr>
              <a:defRPr/>
            </a:pPr>
            <a:fld id="{54A225F1-097E-4726-9960-BA65379CF3A6}" type="slidenum">
              <a:rPr lang="pl-PL" altLang="pl-PL" smtClean="0"/>
              <a:pPr>
                <a:defRPr/>
              </a:pPr>
              <a:t>‹#›</a:t>
            </a:fld>
            <a:endParaRPr lang="pl-PL" altLang="pl-PL"/>
          </a:p>
        </p:txBody>
      </p:sp>
    </p:spTree>
    <p:extLst>
      <p:ext uri="{BB962C8B-B14F-4D97-AF65-F5344CB8AC3E}">
        <p14:creationId xmlns="" xmlns:p14="http://schemas.microsoft.com/office/powerpoint/2010/main" val="760306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Click to edit Master title style</a:t>
            </a:r>
            <a:endParaRPr lang="pl-PL"/>
          </a:p>
        </p:txBody>
      </p:sp>
      <p:sp>
        <p:nvSpPr>
          <p:cNvPr id="3" name="Symbol zastępczy tytułu pionowego 2"/>
          <p:cNvSpPr>
            <a:spLocks noGrp="1"/>
          </p:cNvSpPr>
          <p:nvPr>
            <p:ph type="body" orient="vert" idx="1"/>
          </p:nvPr>
        </p:nvSpPr>
        <p:spPr/>
        <p:txBody>
          <a:bodyPr vert="eaVert"/>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pl-PL"/>
          </a:p>
        </p:txBody>
      </p:sp>
      <p:sp>
        <p:nvSpPr>
          <p:cNvPr id="4" name="Symbol zastępczy daty 3"/>
          <p:cNvSpPr>
            <a:spLocks noGrp="1"/>
          </p:cNvSpPr>
          <p:nvPr>
            <p:ph type="dt" sz="half" idx="10"/>
          </p:nvPr>
        </p:nvSpPr>
        <p:spPr/>
        <p:txBody>
          <a:bodyPr/>
          <a:lstStyle/>
          <a:p>
            <a:pPr>
              <a:defRPr/>
            </a:pPr>
            <a:fld id="{2942977F-07C3-4CD4-B543-007DCE080233}" type="datetime1">
              <a:rPr lang="pl-PL" smtClean="0"/>
              <a:pPr>
                <a:defRPr/>
              </a:pPr>
              <a:t>12.04.2018</a:t>
            </a:fld>
            <a:endParaRPr lang="en-US"/>
          </a:p>
        </p:txBody>
      </p:sp>
      <p:sp>
        <p:nvSpPr>
          <p:cNvPr id="5" name="Symbol zastępczy stopki 4"/>
          <p:cNvSpPr>
            <a:spLocks noGrp="1"/>
          </p:cNvSpPr>
          <p:nvPr>
            <p:ph type="ftr" sz="quarter" idx="11"/>
          </p:nvPr>
        </p:nvSpPr>
        <p:spPr/>
        <p:txBody>
          <a:bodyPr/>
          <a:lstStyle/>
          <a:p>
            <a:pPr>
              <a:defRPr/>
            </a:pPr>
            <a:r>
              <a:rPr lang="en-US" smtClean="0"/>
              <a:t>Marcin Bielewicz, First BM@N and MPD Colaboration Meating</a:t>
            </a:r>
            <a:endParaRPr lang="en-US"/>
          </a:p>
        </p:txBody>
      </p:sp>
      <p:sp>
        <p:nvSpPr>
          <p:cNvPr id="6" name="Symbol zastępczy numeru slajdu 5"/>
          <p:cNvSpPr>
            <a:spLocks noGrp="1"/>
          </p:cNvSpPr>
          <p:nvPr>
            <p:ph type="sldNum" sz="quarter" idx="12"/>
          </p:nvPr>
        </p:nvSpPr>
        <p:spPr/>
        <p:txBody>
          <a:bodyPr/>
          <a:lstStyle/>
          <a:p>
            <a:pPr>
              <a:defRPr/>
            </a:pPr>
            <a:fld id="{BF1477C6-64D0-4D73-8D5C-EC3E47B02442}" type="slidenum">
              <a:rPr lang="pl-PL" altLang="pl-PL" smtClean="0"/>
              <a:pPr>
                <a:defRPr/>
              </a:pPr>
              <a:t>‹#›</a:t>
            </a:fld>
            <a:endParaRPr lang="pl-PL" altLang="pl-PL"/>
          </a:p>
        </p:txBody>
      </p:sp>
    </p:spTree>
    <p:extLst>
      <p:ext uri="{BB962C8B-B14F-4D97-AF65-F5344CB8AC3E}">
        <p14:creationId xmlns="" xmlns:p14="http://schemas.microsoft.com/office/powerpoint/2010/main" val="174098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Click to edit Master title style</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pl-PL"/>
          </a:p>
        </p:txBody>
      </p:sp>
      <p:sp>
        <p:nvSpPr>
          <p:cNvPr id="4" name="Symbol zastępczy daty 3"/>
          <p:cNvSpPr>
            <a:spLocks noGrp="1"/>
          </p:cNvSpPr>
          <p:nvPr>
            <p:ph type="dt" sz="half" idx="10"/>
          </p:nvPr>
        </p:nvSpPr>
        <p:spPr/>
        <p:txBody>
          <a:bodyPr/>
          <a:lstStyle/>
          <a:p>
            <a:pPr>
              <a:defRPr/>
            </a:pPr>
            <a:fld id="{865403CA-27A9-41DA-86A4-1AE3386E3E34}" type="datetime1">
              <a:rPr lang="pl-PL" smtClean="0"/>
              <a:pPr>
                <a:defRPr/>
              </a:pPr>
              <a:t>12.04.2018</a:t>
            </a:fld>
            <a:endParaRPr lang="en-US"/>
          </a:p>
        </p:txBody>
      </p:sp>
      <p:sp>
        <p:nvSpPr>
          <p:cNvPr id="5" name="Symbol zastępczy stopki 4"/>
          <p:cNvSpPr>
            <a:spLocks noGrp="1"/>
          </p:cNvSpPr>
          <p:nvPr>
            <p:ph type="ftr" sz="quarter" idx="11"/>
          </p:nvPr>
        </p:nvSpPr>
        <p:spPr/>
        <p:txBody>
          <a:bodyPr/>
          <a:lstStyle/>
          <a:p>
            <a:pPr>
              <a:defRPr/>
            </a:pPr>
            <a:r>
              <a:rPr lang="en-US" smtClean="0"/>
              <a:t>Marcin Bielewicz, First BM@N and MPD Colaboration Meating</a:t>
            </a:r>
            <a:endParaRPr lang="en-US"/>
          </a:p>
        </p:txBody>
      </p:sp>
      <p:sp>
        <p:nvSpPr>
          <p:cNvPr id="6" name="Symbol zastępczy numeru slajdu 5"/>
          <p:cNvSpPr>
            <a:spLocks noGrp="1"/>
          </p:cNvSpPr>
          <p:nvPr>
            <p:ph type="sldNum" sz="quarter" idx="12"/>
          </p:nvPr>
        </p:nvSpPr>
        <p:spPr/>
        <p:txBody>
          <a:bodyPr/>
          <a:lstStyle/>
          <a:p>
            <a:pPr>
              <a:defRPr/>
            </a:pPr>
            <a:fld id="{69DB2D0E-B610-4C1A-B9A2-7C98BDA703AC}" type="slidenum">
              <a:rPr lang="pl-PL" altLang="pl-PL" smtClean="0"/>
              <a:pPr>
                <a:defRPr/>
              </a:pPr>
              <a:t>‹#›</a:t>
            </a:fld>
            <a:endParaRPr lang="pl-PL" altLang="pl-PL"/>
          </a:p>
        </p:txBody>
      </p:sp>
    </p:spTree>
    <p:extLst>
      <p:ext uri="{BB962C8B-B14F-4D97-AF65-F5344CB8AC3E}">
        <p14:creationId xmlns="" xmlns:p14="http://schemas.microsoft.com/office/powerpoint/2010/main" val="3524062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Click to edit Master title style</a:t>
            </a:r>
            <a:endParaRPr lang="pl-PL"/>
          </a:p>
        </p:txBody>
      </p:sp>
      <p:sp>
        <p:nvSpPr>
          <p:cNvPr id="3" name="Symbol zastępczy zawartości 2"/>
          <p:cNvSpPr>
            <a:spLocks noGrp="1"/>
          </p:cNvSpPr>
          <p:nvPr>
            <p:ph idx="1"/>
          </p:nvPr>
        </p:nvSpPr>
        <p:spPr/>
        <p:txBody>
          <a:body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pl-PL"/>
          </a:p>
        </p:txBody>
      </p:sp>
      <p:sp>
        <p:nvSpPr>
          <p:cNvPr id="4" name="Symbol zastępczy daty 3"/>
          <p:cNvSpPr>
            <a:spLocks noGrp="1"/>
          </p:cNvSpPr>
          <p:nvPr>
            <p:ph type="dt" sz="half" idx="10"/>
          </p:nvPr>
        </p:nvSpPr>
        <p:spPr/>
        <p:txBody>
          <a:bodyPr/>
          <a:lstStyle/>
          <a:p>
            <a:pPr>
              <a:defRPr/>
            </a:pPr>
            <a:fld id="{052B748F-A07F-4C46-8708-6460545F71DE}" type="datetime1">
              <a:rPr lang="pl-PL" smtClean="0"/>
              <a:pPr>
                <a:defRPr/>
              </a:pPr>
              <a:t>12.04.2018</a:t>
            </a:fld>
            <a:endParaRPr lang="en-US"/>
          </a:p>
        </p:txBody>
      </p:sp>
      <p:sp>
        <p:nvSpPr>
          <p:cNvPr id="5" name="Symbol zastępczy stopki 4"/>
          <p:cNvSpPr>
            <a:spLocks noGrp="1"/>
          </p:cNvSpPr>
          <p:nvPr>
            <p:ph type="ftr" sz="quarter" idx="11"/>
          </p:nvPr>
        </p:nvSpPr>
        <p:spPr/>
        <p:txBody>
          <a:bodyPr/>
          <a:lstStyle/>
          <a:p>
            <a:pPr>
              <a:defRPr/>
            </a:pPr>
            <a:r>
              <a:rPr lang="en-US" smtClean="0"/>
              <a:t>Marcin Bielewicz, First BM@N and MPD Colaboration Meating</a:t>
            </a:r>
            <a:endParaRPr lang="en-US"/>
          </a:p>
        </p:txBody>
      </p:sp>
      <p:sp>
        <p:nvSpPr>
          <p:cNvPr id="6" name="Symbol zastępczy numeru slajdu 5"/>
          <p:cNvSpPr>
            <a:spLocks noGrp="1"/>
          </p:cNvSpPr>
          <p:nvPr>
            <p:ph type="sldNum" sz="quarter" idx="12"/>
          </p:nvPr>
        </p:nvSpPr>
        <p:spPr/>
        <p:txBody>
          <a:bodyPr/>
          <a:lstStyle/>
          <a:p>
            <a:pPr>
              <a:defRPr/>
            </a:pPr>
            <a:fld id="{DB26113F-9960-4406-8005-4F5099C4F0D8}" type="slidenum">
              <a:rPr lang="pl-PL" altLang="pl-PL" smtClean="0"/>
              <a:pPr>
                <a:defRPr/>
              </a:pPr>
              <a:t>‹#›</a:t>
            </a:fld>
            <a:endParaRPr lang="pl-PL" altLang="pl-PL"/>
          </a:p>
        </p:txBody>
      </p:sp>
    </p:spTree>
    <p:extLst>
      <p:ext uri="{BB962C8B-B14F-4D97-AF65-F5344CB8AC3E}">
        <p14:creationId xmlns="" xmlns:p14="http://schemas.microsoft.com/office/powerpoint/2010/main" val="33946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Click to edit Master title style</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Click to edit Master text styles</a:t>
            </a:r>
          </a:p>
        </p:txBody>
      </p:sp>
      <p:sp>
        <p:nvSpPr>
          <p:cNvPr id="4" name="Symbol zastępczy daty 3"/>
          <p:cNvSpPr>
            <a:spLocks noGrp="1"/>
          </p:cNvSpPr>
          <p:nvPr>
            <p:ph type="dt" sz="half" idx="10"/>
          </p:nvPr>
        </p:nvSpPr>
        <p:spPr/>
        <p:txBody>
          <a:bodyPr/>
          <a:lstStyle/>
          <a:p>
            <a:pPr>
              <a:defRPr/>
            </a:pPr>
            <a:fld id="{1730DBFF-9170-4D9D-9419-2B9589688196}" type="datetime1">
              <a:rPr lang="pl-PL" smtClean="0"/>
              <a:pPr>
                <a:defRPr/>
              </a:pPr>
              <a:t>12.04.2018</a:t>
            </a:fld>
            <a:endParaRPr lang="en-US"/>
          </a:p>
        </p:txBody>
      </p:sp>
      <p:sp>
        <p:nvSpPr>
          <p:cNvPr id="5" name="Symbol zastępczy stopki 4"/>
          <p:cNvSpPr>
            <a:spLocks noGrp="1"/>
          </p:cNvSpPr>
          <p:nvPr>
            <p:ph type="ftr" sz="quarter" idx="11"/>
          </p:nvPr>
        </p:nvSpPr>
        <p:spPr/>
        <p:txBody>
          <a:bodyPr/>
          <a:lstStyle/>
          <a:p>
            <a:pPr>
              <a:defRPr/>
            </a:pPr>
            <a:r>
              <a:rPr lang="en-US" smtClean="0"/>
              <a:t>Marcin Bielewicz, First BM@N and MPD Colaboration Meating</a:t>
            </a:r>
            <a:endParaRPr lang="en-US"/>
          </a:p>
        </p:txBody>
      </p:sp>
      <p:sp>
        <p:nvSpPr>
          <p:cNvPr id="6" name="Symbol zastępczy numeru slajdu 5"/>
          <p:cNvSpPr>
            <a:spLocks noGrp="1"/>
          </p:cNvSpPr>
          <p:nvPr>
            <p:ph type="sldNum" sz="quarter" idx="12"/>
          </p:nvPr>
        </p:nvSpPr>
        <p:spPr/>
        <p:txBody>
          <a:bodyPr/>
          <a:lstStyle/>
          <a:p>
            <a:pPr>
              <a:defRPr/>
            </a:pPr>
            <a:fld id="{93B49679-5067-4042-B6F8-3B216C583C4B}" type="slidenum">
              <a:rPr lang="pl-PL" altLang="pl-PL" smtClean="0"/>
              <a:pPr>
                <a:defRPr/>
              </a:pPr>
              <a:t>‹#›</a:t>
            </a:fld>
            <a:endParaRPr lang="pl-PL" altLang="pl-PL"/>
          </a:p>
        </p:txBody>
      </p:sp>
    </p:spTree>
    <p:extLst>
      <p:ext uri="{BB962C8B-B14F-4D97-AF65-F5344CB8AC3E}">
        <p14:creationId xmlns="" xmlns:p14="http://schemas.microsoft.com/office/powerpoint/2010/main" val="40131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Click to edit Master title style</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pl-PL"/>
          </a:p>
        </p:txBody>
      </p:sp>
      <p:sp>
        <p:nvSpPr>
          <p:cNvPr id="5" name="Symbol zastępczy daty 4"/>
          <p:cNvSpPr>
            <a:spLocks noGrp="1"/>
          </p:cNvSpPr>
          <p:nvPr>
            <p:ph type="dt" sz="half" idx="10"/>
          </p:nvPr>
        </p:nvSpPr>
        <p:spPr/>
        <p:txBody>
          <a:bodyPr/>
          <a:lstStyle/>
          <a:p>
            <a:pPr>
              <a:defRPr/>
            </a:pPr>
            <a:fld id="{5A6F8278-85A0-4770-9F95-877E93CFC98E}" type="datetime1">
              <a:rPr lang="pl-PL" smtClean="0"/>
              <a:pPr>
                <a:defRPr/>
              </a:pPr>
              <a:t>12.04.2018</a:t>
            </a:fld>
            <a:endParaRPr lang="en-US"/>
          </a:p>
        </p:txBody>
      </p:sp>
      <p:sp>
        <p:nvSpPr>
          <p:cNvPr id="6" name="Symbol zastępczy stopki 5"/>
          <p:cNvSpPr>
            <a:spLocks noGrp="1"/>
          </p:cNvSpPr>
          <p:nvPr>
            <p:ph type="ftr" sz="quarter" idx="11"/>
          </p:nvPr>
        </p:nvSpPr>
        <p:spPr/>
        <p:txBody>
          <a:bodyPr/>
          <a:lstStyle/>
          <a:p>
            <a:pPr>
              <a:defRPr/>
            </a:pPr>
            <a:r>
              <a:rPr lang="en-US" smtClean="0"/>
              <a:t>Marcin Bielewicz, First BM@N and MPD Colaboration Meating</a:t>
            </a:r>
            <a:endParaRPr lang="en-US"/>
          </a:p>
        </p:txBody>
      </p:sp>
      <p:sp>
        <p:nvSpPr>
          <p:cNvPr id="7" name="Symbol zastępczy numeru slajdu 6"/>
          <p:cNvSpPr>
            <a:spLocks noGrp="1"/>
          </p:cNvSpPr>
          <p:nvPr>
            <p:ph type="sldNum" sz="quarter" idx="12"/>
          </p:nvPr>
        </p:nvSpPr>
        <p:spPr/>
        <p:txBody>
          <a:bodyPr/>
          <a:lstStyle/>
          <a:p>
            <a:pPr>
              <a:defRPr/>
            </a:pPr>
            <a:fld id="{8A996C5A-60A1-4BB8-9342-F8F437C4C442}" type="slidenum">
              <a:rPr lang="pl-PL" altLang="pl-PL" smtClean="0"/>
              <a:pPr>
                <a:defRPr/>
              </a:pPr>
              <a:t>‹#›</a:t>
            </a:fld>
            <a:endParaRPr lang="pl-PL" altLang="pl-PL"/>
          </a:p>
        </p:txBody>
      </p:sp>
    </p:spTree>
    <p:extLst>
      <p:ext uri="{BB962C8B-B14F-4D97-AF65-F5344CB8AC3E}">
        <p14:creationId xmlns="" xmlns:p14="http://schemas.microsoft.com/office/powerpoint/2010/main" val="408464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Click to edit Master title style</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Click to edit Master text styles</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Click to edit Master text styles</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pl-PL"/>
          </a:p>
        </p:txBody>
      </p:sp>
      <p:sp>
        <p:nvSpPr>
          <p:cNvPr id="7" name="Symbol zastępczy daty 6"/>
          <p:cNvSpPr>
            <a:spLocks noGrp="1"/>
          </p:cNvSpPr>
          <p:nvPr>
            <p:ph type="dt" sz="half" idx="10"/>
          </p:nvPr>
        </p:nvSpPr>
        <p:spPr/>
        <p:txBody>
          <a:bodyPr/>
          <a:lstStyle/>
          <a:p>
            <a:pPr>
              <a:defRPr/>
            </a:pPr>
            <a:fld id="{5A56FF5C-8750-4254-B036-5060C4F8E653}" type="datetime1">
              <a:rPr lang="pl-PL" smtClean="0"/>
              <a:pPr>
                <a:defRPr/>
              </a:pPr>
              <a:t>12.04.2018</a:t>
            </a:fld>
            <a:endParaRPr lang="en-US"/>
          </a:p>
        </p:txBody>
      </p:sp>
      <p:sp>
        <p:nvSpPr>
          <p:cNvPr id="8" name="Symbol zastępczy stopki 7"/>
          <p:cNvSpPr>
            <a:spLocks noGrp="1"/>
          </p:cNvSpPr>
          <p:nvPr>
            <p:ph type="ftr" sz="quarter" idx="11"/>
          </p:nvPr>
        </p:nvSpPr>
        <p:spPr/>
        <p:txBody>
          <a:bodyPr/>
          <a:lstStyle/>
          <a:p>
            <a:pPr>
              <a:defRPr/>
            </a:pPr>
            <a:r>
              <a:rPr lang="en-US" smtClean="0"/>
              <a:t>Marcin Bielewicz, First BM@N and MPD Colaboration Meating</a:t>
            </a:r>
            <a:endParaRPr lang="en-US"/>
          </a:p>
        </p:txBody>
      </p:sp>
      <p:sp>
        <p:nvSpPr>
          <p:cNvPr id="9" name="Symbol zastępczy numeru slajdu 8"/>
          <p:cNvSpPr>
            <a:spLocks noGrp="1"/>
          </p:cNvSpPr>
          <p:nvPr>
            <p:ph type="sldNum" sz="quarter" idx="12"/>
          </p:nvPr>
        </p:nvSpPr>
        <p:spPr/>
        <p:txBody>
          <a:bodyPr/>
          <a:lstStyle/>
          <a:p>
            <a:pPr>
              <a:defRPr/>
            </a:pPr>
            <a:fld id="{B1EB5DAA-63A2-47D0-A5A6-107CEDBEC671}" type="slidenum">
              <a:rPr lang="pl-PL" altLang="pl-PL" smtClean="0"/>
              <a:pPr>
                <a:defRPr/>
              </a:pPr>
              <a:t>‹#›</a:t>
            </a:fld>
            <a:endParaRPr lang="pl-PL" altLang="pl-PL"/>
          </a:p>
        </p:txBody>
      </p:sp>
    </p:spTree>
    <p:extLst>
      <p:ext uri="{BB962C8B-B14F-4D97-AF65-F5344CB8AC3E}">
        <p14:creationId xmlns="" xmlns:p14="http://schemas.microsoft.com/office/powerpoint/2010/main" val="112894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Click to edit Master title style</a:t>
            </a:r>
            <a:endParaRPr lang="pl-PL"/>
          </a:p>
        </p:txBody>
      </p:sp>
      <p:sp>
        <p:nvSpPr>
          <p:cNvPr id="3" name="Symbol zastępczy daty 2"/>
          <p:cNvSpPr>
            <a:spLocks noGrp="1"/>
          </p:cNvSpPr>
          <p:nvPr>
            <p:ph type="dt" sz="half" idx="10"/>
          </p:nvPr>
        </p:nvSpPr>
        <p:spPr/>
        <p:txBody>
          <a:bodyPr/>
          <a:lstStyle/>
          <a:p>
            <a:pPr>
              <a:defRPr/>
            </a:pPr>
            <a:fld id="{E72D1EFD-DD09-48FF-8AD4-D74DBC4FB166}" type="datetime1">
              <a:rPr lang="pl-PL" smtClean="0"/>
              <a:pPr>
                <a:defRPr/>
              </a:pPr>
              <a:t>12.04.2018</a:t>
            </a:fld>
            <a:endParaRPr lang="en-US"/>
          </a:p>
        </p:txBody>
      </p:sp>
      <p:sp>
        <p:nvSpPr>
          <p:cNvPr id="4" name="Symbol zastępczy stopki 3"/>
          <p:cNvSpPr>
            <a:spLocks noGrp="1"/>
          </p:cNvSpPr>
          <p:nvPr>
            <p:ph type="ftr" sz="quarter" idx="11"/>
          </p:nvPr>
        </p:nvSpPr>
        <p:spPr/>
        <p:txBody>
          <a:bodyPr/>
          <a:lstStyle/>
          <a:p>
            <a:pPr>
              <a:defRPr/>
            </a:pPr>
            <a:r>
              <a:rPr lang="en-US" smtClean="0"/>
              <a:t>Marcin Bielewicz, First BM@N and MPD Colaboration Meating</a:t>
            </a:r>
            <a:endParaRPr lang="en-US"/>
          </a:p>
        </p:txBody>
      </p:sp>
      <p:sp>
        <p:nvSpPr>
          <p:cNvPr id="5" name="Symbol zastępczy numeru slajdu 4"/>
          <p:cNvSpPr>
            <a:spLocks noGrp="1"/>
          </p:cNvSpPr>
          <p:nvPr>
            <p:ph type="sldNum" sz="quarter" idx="12"/>
          </p:nvPr>
        </p:nvSpPr>
        <p:spPr/>
        <p:txBody>
          <a:bodyPr/>
          <a:lstStyle/>
          <a:p>
            <a:pPr>
              <a:defRPr/>
            </a:pPr>
            <a:fld id="{66F3887A-FC19-46B4-A3F8-7ED77FC57164}" type="slidenum">
              <a:rPr lang="pl-PL" altLang="pl-PL" smtClean="0"/>
              <a:pPr>
                <a:defRPr/>
              </a:pPr>
              <a:t>‹#›</a:t>
            </a:fld>
            <a:endParaRPr lang="pl-PL" altLang="pl-PL"/>
          </a:p>
        </p:txBody>
      </p:sp>
    </p:spTree>
    <p:extLst>
      <p:ext uri="{BB962C8B-B14F-4D97-AF65-F5344CB8AC3E}">
        <p14:creationId xmlns="" xmlns:p14="http://schemas.microsoft.com/office/powerpoint/2010/main" val="285673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a:defRPr/>
            </a:pPr>
            <a:fld id="{380ED6A5-D343-4864-972E-0F9A22857E08}" type="datetime1">
              <a:rPr lang="pl-PL" smtClean="0"/>
              <a:pPr>
                <a:defRPr/>
              </a:pPr>
              <a:t>12.04.2018</a:t>
            </a:fld>
            <a:endParaRPr lang="en-US"/>
          </a:p>
        </p:txBody>
      </p:sp>
      <p:sp>
        <p:nvSpPr>
          <p:cNvPr id="3" name="Symbol zastępczy stopki 2"/>
          <p:cNvSpPr>
            <a:spLocks noGrp="1"/>
          </p:cNvSpPr>
          <p:nvPr>
            <p:ph type="ftr" sz="quarter" idx="11"/>
          </p:nvPr>
        </p:nvSpPr>
        <p:spPr/>
        <p:txBody>
          <a:bodyPr/>
          <a:lstStyle/>
          <a:p>
            <a:pPr>
              <a:defRPr/>
            </a:pPr>
            <a:r>
              <a:rPr lang="en-US" smtClean="0"/>
              <a:t>Marcin Bielewicz, First BM@N and MPD Colaboration Meating</a:t>
            </a:r>
            <a:endParaRPr lang="en-US"/>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a:t>
            </a:fld>
            <a:endParaRPr lang="pl-PL" altLang="pl-PL"/>
          </a:p>
        </p:txBody>
      </p:sp>
    </p:spTree>
    <p:extLst>
      <p:ext uri="{BB962C8B-B14F-4D97-AF65-F5344CB8AC3E}">
        <p14:creationId xmlns="" xmlns:p14="http://schemas.microsoft.com/office/powerpoint/2010/main" val="415654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Click to edit Master title style</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Click to edit Master text styles</a:t>
            </a:r>
          </a:p>
        </p:txBody>
      </p:sp>
      <p:sp>
        <p:nvSpPr>
          <p:cNvPr id="5" name="Symbol zastępczy daty 4"/>
          <p:cNvSpPr>
            <a:spLocks noGrp="1"/>
          </p:cNvSpPr>
          <p:nvPr>
            <p:ph type="dt" sz="half" idx="10"/>
          </p:nvPr>
        </p:nvSpPr>
        <p:spPr/>
        <p:txBody>
          <a:bodyPr/>
          <a:lstStyle/>
          <a:p>
            <a:pPr>
              <a:defRPr/>
            </a:pPr>
            <a:fld id="{2FD93245-A573-4E1B-AE9B-542EDF58971B}" type="datetime1">
              <a:rPr lang="pl-PL" smtClean="0"/>
              <a:pPr>
                <a:defRPr/>
              </a:pPr>
              <a:t>12.04.2018</a:t>
            </a:fld>
            <a:endParaRPr lang="en-US"/>
          </a:p>
        </p:txBody>
      </p:sp>
      <p:sp>
        <p:nvSpPr>
          <p:cNvPr id="6" name="Symbol zastępczy stopki 5"/>
          <p:cNvSpPr>
            <a:spLocks noGrp="1"/>
          </p:cNvSpPr>
          <p:nvPr>
            <p:ph type="ftr" sz="quarter" idx="11"/>
          </p:nvPr>
        </p:nvSpPr>
        <p:spPr/>
        <p:txBody>
          <a:bodyPr/>
          <a:lstStyle/>
          <a:p>
            <a:pPr>
              <a:defRPr/>
            </a:pPr>
            <a:r>
              <a:rPr lang="en-US" smtClean="0"/>
              <a:t>Marcin Bielewicz, First BM@N and MPD Colaboration Meating</a:t>
            </a:r>
            <a:endParaRPr lang="en-US"/>
          </a:p>
        </p:txBody>
      </p:sp>
      <p:sp>
        <p:nvSpPr>
          <p:cNvPr id="7" name="Symbol zastępczy numeru slajdu 6"/>
          <p:cNvSpPr>
            <a:spLocks noGrp="1"/>
          </p:cNvSpPr>
          <p:nvPr>
            <p:ph type="sldNum" sz="quarter" idx="12"/>
          </p:nvPr>
        </p:nvSpPr>
        <p:spPr/>
        <p:txBody>
          <a:bodyPr/>
          <a:lstStyle/>
          <a:p>
            <a:pPr>
              <a:defRPr/>
            </a:pPr>
            <a:fld id="{8F2109A8-30E6-4970-8CB3-0A4D9E5BF2A6}" type="slidenum">
              <a:rPr lang="pl-PL" altLang="pl-PL" smtClean="0"/>
              <a:pPr>
                <a:defRPr/>
              </a:pPr>
              <a:t>‹#›</a:t>
            </a:fld>
            <a:endParaRPr lang="pl-PL" altLang="pl-PL"/>
          </a:p>
        </p:txBody>
      </p:sp>
    </p:spTree>
    <p:extLst>
      <p:ext uri="{BB962C8B-B14F-4D97-AF65-F5344CB8AC3E}">
        <p14:creationId xmlns="" xmlns:p14="http://schemas.microsoft.com/office/powerpoint/2010/main" val="269691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Click to edit Master title style</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Przeciągnij obraz na symbol zastępczy lub kliknij ikonę, aby go dodać</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Click to edit Master text styles</a:t>
            </a:r>
          </a:p>
        </p:txBody>
      </p:sp>
      <p:sp>
        <p:nvSpPr>
          <p:cNvPr id="5" name="Symbol zastępczy daty 4"/>
          <p:cNvSpPr>
            <a:spLocks noGrp="1"/>
          </p:cNvSpPr>
          <p:nvPr>
            <p:ph type="dt" sz="half" idx="10"/>
          </p:nvPr>
        </p:nvSpPr>
        <p:spPr/>
        <p:txBody>
          <a:bodyPr/>
          <a:lstStyle/>
          <a:p>
            <a:pPr>
              <a:defRPr/>
            </a:pPr>
            <a:fld id="{5B5A9B6E-E6F0-42B6-83B3-A4B6400A7683}" type="datetime1">
              <a:rPr lang="pl-PL" smtClean="0"/>
              <a:pPr>
                <a:defRPr/>
              </a:pPr>
              <a:t>12.04.2018</a:t>
            </a:fld>
            <a:endParaRPr lang="en-US"/>
          </a:p>
        </p:txBody>
      </p:sp>
      <p:sp>
        <p:nvSpPr>
          <p:cNvPr id="6" name="Symbol zastępczy stopki 5"/>
          <p:cNvSpPr>
            <a:spLocks noGrp="1"/>
          </p:cNvSpPr>
          <p:nvPr>
            <p:ph type="ftr" sz="quarter" idx="11"/>
          </p:nvPr>
        </p:nvSpPr>
        <p:spPr/>
        <p:txBody>
          <a:bodyPr/>
          <a:lstStyle/>
          <a:p>
            <a:pPr>
              <a:defRPr/>
            </a:pPr>
            <a:r>
              <a:rPr lang="en-US" smtClean="0"/>
              <a:t>Marcin Bielewicz, First BM@N and MPD Colaboration Meating</a:t>
            </a:r>
            <a:endParaRPr lang="en-US"/>
          </a:p>
        </p:txBody>
      </p:sp>
      <p:sp>
        <p:nvSpPr>
          <p:cNvPr id="7" name="Symbol zastępczy numeru slajdu 6"/>
          <p:cNvSpPr>
            <a:spLocks noGrp="1"/>
          </p:cNvSpPr>
          <p:nvPr>
            <p:ph type="sldNum" sz="quarter" idx="12"/>
          </p:nvPr>
        </p:nvSpPr>
        <p:spPr/>
        <p:txBody>
          <a:bodyPr/>
          <a:lstStyle/>
          <a:p>
            <a:pPr>
              <a:defRPr/>
            </a:pPr>
            <a:fld id="{B417F32D-58D0-4C28-A9CF-8A208BC9A7D0}" type="slidenum">
              <a:rPr lang="pl-PL" altLang="pl-PL" smtClean="0"/>
              <a:pPr>
                <a:defRPr/>
              </a:pPr>
              <a:t>‹#›</a:t>
            </a:fld>
            <a:endParaRPr lang="pl-PL" altLang="pl-PL"/>
          </a:p>
        </p:txBody>
      </p:sp>
    </p:spTree>
    <p:extLst>
      <p:ext uri="{BB962C8B-B14F-4D97-AF65-F5344CB8AC3E}">
        <p14:creationId xmlns="" xmlns:p14="http://schemas.microsoft.com/office/powerpoint/2010/main" val="96917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D6BE3B-E0A1-4AD9-BC0F-364F1683249F}" type="datetime1">
              <a:rPr lang="pl-PL" smtClean="0"/>
              <a:pPr>
                <a:defRPr/>
              </a:pPr>
              <a:t>12.04.2018</a:t>
            </a:fld>
            <a:endParaRPr lang="en-US" sz="1300" dirty="0">
              <a:solidFill>
                <a:schemeClr val="bg2">
                  <a:tint val="60000"/>
                  <a:satMod val="155000"/>
                </a:scheme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Marcin Bielewicz, First BM@N and MPD Colaboration Meating</a:t>
            </a:r>
            <a:endParaRPr lang="en-US"/>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097636-A90F-4A32-9767-CC0449FFA2EF}" type="slidenum">
              <a:rPr lang="pl-PL" altLang="pl-PL" smtClean="0"/>
              <a:pPr>
                <a:defRPr/>
              </a:pPr>
              <a:t>‹#›</a:t>
            </a:fld>
            <a:endParaRPr lang="pl-PL" altLang="pl-PL"/>
          </a:p>
        </p:txBody>
      </p:sp>
    </p:spTree>
    <p:extLst>
      <p:ext uri="{BB962C8B-B14F-4D97-AF65-F5344CB8AC3E}">
        <p14:creationId xmlns="" xmlns:p14="http://schemas.microsoft.com/office/powerpoint/2010/main" val="364848332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5.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hyperlink" Target="https://en.wikipedia.org/w/index.php?title=AIRshower_Extended_Simulations&amp;action=edit&amp;redlink=1"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42844" y="142852"/>
            <a:ext cx="6143668" cy="2248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Tahoma"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Tahoma"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Tahoma"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Tahoma"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Tahoma"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Tahoma"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Tahoma"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Tahoma"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Tahoma" charset="0"/>
              </a:defRPr>
            </a:lvl9pPr>
          </a:lstStyle>
          <a:p>
            <a:pPr algn="ctr" eaLnBrk="1" hangingPunct="1">
              <a:buClrTx/>
              <a:buFontTx/>
              <a:buNone/>
            </a:pPr>
            <a:r>
              <a:rPr lang="en-US" altLang="pl-PL" sz="4800" b="1" dirty="0" smtClean="0">
                <a:solidFill>
                  <a:schemeClr val="tx1"/>
                </a:solidFill>
                <a:latin typeface="+mj-lt"/>
              </a:rPr>
              <a:t>MCORD</a:t>
            </a:r>
            <a:r>
              <a:rPr lang="en-US" altLang="pl-PL" sz="4000" b="1" dirty="0" smtClean="0">
                <a:solidFill>
                  <a:schemeClr val="tx1"/>
                </a:solidFill>
                <a:latin typeface="+mj-lt"/>
              </a:rPr>
              <a:t> </a:t>
            </a:r>
          </a:p>
          <a:p>
            <a:pPr algn="ctr" eaLnBrk="1" hangingPunct="1">
              <a:buClrTx/>
              <a:buFontTx/>
              <a:buNone/>
            </a:pPr>
            <a:r>
              <a:rPr lang="en-US" altLang="pl-PL" sz="3200" b="1" dirty="0" smtClean="0">
                <a:solidFill>
                  <a:schemeClr val="tx1"/>
                </a:solidFill>
                <a:latin typeface="+mj-lt"/>
              </a:rPr>
              <a:t>MPD Cosmic Ray Detector for NICA</a:t>
            </a:r>
          </a:p>
          <a:p>
            <a:pPr algn="ctr" eaLnBrk="1" hangingPunct="1">
              <a:buClrTx/>
              <a:buFontTx/>
              <a:buNone/>
            </a:pPr>
            <a:r>
              <a:rPr lang="en-US" altLang="pl-PL" sz="2000" dirty="0" smtClean="0">
                <a:solidFill>
                  <a:schemeClr val="tx1"/>
                </a:solidFill>
                <a:latin typeface="+mj-lt"/>
                <a:cs typeface="Arial" charset="0"/>
              </a:rPr>
              <a:t>by </a:t>
            </a:r>
            <a:r>
              <a:rPr lang="en-US" altLang="pl-PL" sz="2000" dirty="0" smtClean="0">
                <a:solidFill>
                  <a:schemeClr val="tx1"/>
                </a:solidFill>
                <a:cs typeface="Arial" charset="0"/>
              </a:rPr>
              <a:t>Polish consortium NICA-PL</a:t>
            </a:r>
            <a:endParaRPr lang="en-US" altLang="pl-PL" sz="2000" dirty="0" smtClean="0">
              <a:solidFill>
                <a:schemeClr val="tx1"/>
              </a:solidFill>
              <a:latin typeface="+mj-lt"/>
              <a:cs typeface="Arial" charset="0"/>
            </a:endParaRPr>
          </a:p>
          <a:p>
            <a:pPr algn="ctr" eaLnBrk="1" hangingPunct="1">
              <a:buClrTx/>
              <a:buFontTx/>
              <a:buNone/>
            </a:pPr>
            <a:endParaRPr lang="en-US" altLang="pl-PL" sz="2000" dirty="0" smtClean="0">
              <a:solidFill>
                <a:schemeClr val="tx1"/>
              </a:solidFill>
              <a:latin typeface="+mj-lt"/>
              <a:cs typeface="Arial" charset="0"/>
            </a:endParaRPr>
          </a:p>
          <a:p>
            <a:pPr algn="ctr" eaLnBrk="1" hangingPunct="1">
              <a:buClrTx/>
              <a:buFontTx/>
              <a:buNone/>
            </a:pPr>
            <a:r>
              <a:rPr lang="en-US" altLang="pl-PL" sz="2000" dirty="0" smtClean="0">
                <a:solidFill>
                  <a:schemeClr val="tx1"/>
                </a:solidFill>
                <a:latin typeface="+mj-lt"/>
                <a:cs typeface="Arial" charset="0"/>
              </a:rPr>
              <a:t>Speaker: Dr </a:t>
            </a:r>
            <a:r>
              <a:rPr lang="en-US" altLang="pl-PL" sz="2000" dirty="0" err="1" smtClean="0">
                <a:solidFill>
                  <a:schemeClr val="tx1"/>
                </a:solidFill>
                <a:latin typeface="+mj-lt"/>
                <a:cs typeface="Arial" charset="0"/>
              </a:rPr>
              <a:t>Marcin</a:t>
            </a:r>
            <a:r>
              <a:rPr lang="en-US" altLang="pl-PL" sz="2000" dirty="0" smtClean="0">
                <a:solidFill>
                  <a:schemeClr val="tx1"/>
                </a:solidFill>
                <a:latin typeface="+mj-lt"/>
                <a:cs typeface="Arial" charset="0"/>
              </a:rPr>
              <a:t> </a:t>
            </a:r>
            <a:r>
              <a:rPr lang="en-US" altLang="pl-PL" sz="2000" dirty="0" err="1" smtClean="0">
                <a:solidFill>
                  <a:schemeClr val="tx1"/>
                </a:solidFill>
                <a:latin typeface="+mj-lt"/>
                <a:cs typeface="Arial" charset="0"/>
              </a:rPr>
              <a:t>Bielewicz</a:t>
            </a:r>
            <a:r>
              <a:rPr lang="en-US" altLang="pl-PL" sz="2000" dirty="0" smtClean="0">
                <a:solidFill>
                  <a:schemeClr val="tx1"/>
                </a:solidFill>
                <a:latin typeface="+mj-lt"/>
                <a:cs typeface="Arial" charset="0"/>
              </a:rPr>
              <a:t> (NCBJ-</a:t>
            </a:r>
            <a:r>
              <a:rPr lang="en-US" altLang="pl-PL" sz="2000" dirty="0" err="1" smtClean="0">
                <a:solidFill>
                  <a:schemeClr val="tx1"/>
                </a:solidFill>
                <a:latin typeface="+mj-lt"/>
                <a:cs typeface="Arial" charset="0"/>
              </a:rPr>
              <a:t>Swierk</a:t>
            </a:r>
            <a:r>
              <a:rPr lang="en-US" altLang="pl-PL" sz="2000" dirty="0" smtClean="0">
                <a:solidFill>
                  <a:schemeClr val="tx1"/>
                </a:solidFill>
                <a:latin typeface="+mj-lt"/>
                <a:cs typeface="Arial" charset="0"/>
              </a:rPr>
              <a:t>, JINR)</a:t>
            </a:r>
            <a:endParaRPr lang="en-US" altLang="pl-PL" sz="2000" dirty="0">
              <a:solidFill>
                <a:schemeClr val="tx1"/>
              </a:solidFill>
              <a:latin typeface="+mj-lt"/>
              <a:cs typeface="Arial" charset="0"/>
            </a:endParaRPr>
          </a:p>
        </p:txBody>
      </p:sp>
      <p:pic>
        <p:nvPicPr>
          <p:cNvPr id="17410" name="Picture 2" descr="Znalezione obrazy dla zapytania uniwersytet warszawski logo"/>
          <p:cNvPicPr>
            <a:picLocks noChangeAspect="1" noChangeArrowheads="1"/>
          </p:cNvPicPr>
          <p:nvPr/>
        </p:nvPicPr>
        <p:blipFill>
          <a:blip r:embed="rId3"/>
          <a:srcRect l="20669" r="17717"/>
          <a:stretch>
            <a:fillRect/>
          </a:stretch>
        </p:blipFill>
        <p:spPr bwMode="auto">
          <a:xfrm>
            <a:off x="7145173" y="3929066"/>
            <a:ext cx="1707774" cy="2077352"/>
          </a:xfrm>
          <a:prstGeom prst="rect">
            <a:avLst/>
          </a:prstGeom>
          <a:noFill/>
        </p:spPr>
      </p:pic>
      <p:pic>
        <p:nvPicPr>
          <p:cNvPr id="5122" name="Picture 2" descr="Znalezione obrazy dla zapytania logo politechnika warszawska"/>
          <p:cNvPicPr>
            <a:picLocks noChangeAspect="1" noChangeArrowheads="1"/>
          </p:cNvPicPr>
          <p:nvPr/>
        </p:nvPicPr>
        <p:blipFill>
          <a:blip r:embed="rId4" cstate="print"/>
          <a:srcRect/>
          <a:stretch>
            <a:fillRect/>
          </a:stretch>
        </p:blipFill>
        <p:spPr bwMode="auto">
          <a:xfrm>
            <a:off x="4857752" y="4429132"/>
            <a:ext cx="1995525" cy="1995526"/>
          </a:xfrm>
          <a:prstGeom prst="rect">
            <a:avLst/>
          </a:prstGeom>
          <a:noFill/>
        </p:spPr>
      </p:pic>
      <p:pic>
        <p:nvPicPr>
          <p:cNvPr id="17412" name="Picture 4" descr="Znalezione obrazy dla zapytania uniwersytet jana kochanowskiego logo"/>
          <p:cNvPicPr>
            <a:picLocks noChangeAspect="1" noChangeArrowheads="1"/>
          </p:cNvPicPr>
          <p:nvPr/>
        </p:nvPicPr>
        <p:blipFill>
          <a:blip r:embed="rId5"/>
          <a:srcRect/>
          <a:stretch>
            <a:fillRect/>
          </a:stretch>
        </p:blipFill>
        <p:spPr bwMode="auto">
          <a:xfrm>
            <a:off x="3143240" y="5572140"/>
            <a:ext cx="1619250" cy="1019176"/>
          </a:xfrm>
          <a:prstGeom prst="rect">
            <a:avLst/>
          </a:prstGeom>
          <a:noFill/>
        </p:spPr>
      </p:pic>
      <p:sp>
        <p:nvSpPr>
          <p:cNvPr id="6" name="Symbol zastępczy numeru slajdu 5"/>
          <p:cNvSpPr>
            <a:spLocks noGrp="1"/>
          </p:cNvSpPr>
          <p:nvPr>
            <p:ph type="sldNum" sz="quarter" idx="12"/>
          </p:nvPr>
        </p:nvSpPr>
        <p:spPr/>
        <p:txBody>
          <a:bodyPr/>
          <a:lstStyle/>
          <a:p>
            <a:pPr>
              <a:defRPr/>
            </a:pPr>
            <a:fld id="{7C019110-A3FE-4DC4-9929-256923FE579A}" type="slidenum">
              <a:rPr lang="pl-PL" altLang="pl-PL" smtClean="0"/>
              <a:pPr>
                <a:defRPr/>
              </a:pPr>
              <a:t>1</a:t>
            </a:fld>
            <a:endParaRPr lang="pl-PL" altLang="pl-PL"/>
          </a:p>
        </p:txBody>
      </p:sp>
    </p:spTree>
    <p:extLst>
      <p:ext uri="{BB962C8B-B14F-4D97-AF65-F5344CB8AC3E}">
        <p14:creationId xmlns="" xmlns:p14="http://schemas.microsoft.com/office/powerpoint/2010/main" val="1592544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677"/>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10</a:t>
            </a:fld>
            <a:endParaRPr lang="pl-PL" altLang="pl-PL"/>
          </a:p>
        </p:txBody>
      </p:sp>
      <p:sp>
        <p:nvSpPr>
          <p:cNvPr id="6" name="pole tekstowe 5"/>
          <p:cNvSpPr txBox="1"/>
          <p:nvPr/>
        </p:nvSpPr>
        <p:spPr>
          <a:xfrm>
            <a:off x="539552" y="0"/>
            <a:ext cx="7820372" cy="523220"/>
          </a:xfrm>
          <a:prstGeom prst="rect">
            <a:avLst/>
          </a:prstGeom>
          <a:noFill/>
        </p:spPr>
        <p:txBody>
          <a:bodyPr wrap="square" rtlCol="0">
            <a:spAutoFit/>
          </a:bodyPr>
          <a:lstStyle/>
          <a:p>
            <a:pPr marL="571500" indent="-571500">
              <a:buAutoNum type="romanUcPeriod"/>
            </a:pPr>
            <a:r>
              <a:rPr lang="en-US" sz="2800" dirty="0" smtClean="0">
                <a:solidFill>
                  <a:schemeClr val="tx1"/>
                </a:solidFill>
              </a:rPr>
              <a:t>Pre-Demonstrator stage</a:t>
            </a:r>
            <a:r>
              <a:rPr lang="pl-PL" sz="2800" dirty="0" smtClean="0">
                <a:solidFill>
                  <a:schemeClr val="tx1"/>
                </a:solidFill>
              </a:rPr>
              <a:t>: </a:t>
            </a:r>
            <a:r>
              <a:rPr lang="pl-PL" sz="2800" dirty="0" err="1" smtClean="0">
                <a:solidFill>
                  <a:schemeClr val="tx1"/>
                </a:solidFill>
              </a:rPr>
              <a:t>light</a:t>
            </a:r>
            <a:r>
              <a:rPr lang="pl-PL" sz="2800" dirty="0" smtClean="0">
                <a:solidFill>
                  <a:schemeClr val="tx1"/>
                </a:solidFill>
              </a:rPr>
              <a:t> </a:t>
            </a:r>
            <a:r>
              <a:rPr lang="pl-PL" sz="2800" dirty="0" err="1" smtClean="0">
                <a:solidFill>
                  <a:schemeClr val="tx1"/>
                </a:solidFill>
              </a:rPr>
              <a:t>readout</a:t>
            </a:r>
            <a:r>
              <a:rPr lang="en-US" sz="2800" dirty="0" smtClean="0">
                <a:solidFill>
                  <a:schemeClr val="tx1"/>
                </a:solidFill>
              </a:rPr>
              <a:t> </a:t>
            </a:r>
          </a:p>
        </p:txBody>
      </p:sp>
      <p:pic>
        <p:nvPicPr>
          <p:cNvPr id="7" name="Obraz 396" descr="SiPM v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62851" y="1412776"/>
            <a:ext cx="2403213" cy="124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descr="Laser_I-3phe_06-crop"/>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1102" y="2805518"/>
            <a:ext cx="1606602" cy="134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Obraz 147" descr="Fig"/>
          <p:cNvPicPr>
            <a:picLocks noChangeAspect="1" noChangeArrowheads="1"/>
          </p:cNvPicPr>
          <p:nvPr/>
        </p:nvPicPr>
        <p:blipFill>
          <a:blip r:embed="rId5" cstate="print">
            <a:extLst>
              <a:ext uri="{28A0092B-C50C-407E-A947-70E740481C1C}">
                <a14:useLocalDpi xmlns:a14="http://schemas.microsoft.com/office/drawing/2010/main" xmlns="" val="0"/>
              </a:ext>
            </a:extLst>
          </a:blip>
          <a:srcRect t="6496" r="2423"/>
          <a:stretch>
            <a:fillRect/>
          </a:stretch>
        </p:blipFill>
        <p:spPr bwMode="auto">
          <a:xfrm>
            <a:off x="2245318" y="2693247"/>
            <a:ext cx="1966641" cy="1570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3528" y="1412776"/>
            <a:ext cx="1278962" cy="124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Obraz 1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880980" y="574062"/>
            <a:ext cx="955574" cy="2710922"/>
          </a:xfrm>
          <a:prstGeom prst="rect">
            <a:avLst/>
          </a:prstGeom>
        </p:spPr>
      </p:pic>
      <p:sp>
        <p:nvSpPr>
          <p:cNvPr id="14" name="pole tekstowe 13"/>
          <p:cNvSpPr txBox="1"/>
          <p:nvPr/>
        </p:nvSpPr>
        <p:spPr>
          <a:xfrm>
            <a:off x="107504" y="548680"/>
            <a:ext cx="4464496" cy="830997"/>
          </a:xfrm>
          <a:prstGeom prst="rect">
            <a:avLst/>
          </a:prstGeom>
          <a:noFill/>
        </p:spPr>
        <p:txBody>
          <a:bodyPr wrap="square" rtlCol="0">
            <a:spAutoFit/>
          </a:bodyPr>
          <a:lstStyle/>
          <a:p>
            <a:r>
              <a:rPr lang="pl-PL" sz="1600" dirty="0" err="1" smtClean="0">
                <a:solidFill>
                  <a:schemeClr val="tx1"/>
                </a:solidFill>
              </a:rPr>
              <a:t>Expertise</a:t>
            </a:r>
            <a:r>
              <a:rPr lang="pl-PL" sz="1600" dirty="0" smtClean="0">
                <a:solidFill>
                  <a:schemeClr val="tx1"/>
                </a:solidFill>
              </a:rPr>
              <a:t> in </a:t>
            </a:r>
            <a:r>
              <a:rPr lang="pl-PL" sz="1600" b="1" dirty="0" smtClean="0">
                <a:solidFill>
                  <a:schemeClr val="tx1"/>
                </a:solidFill>
              </a:rPr>
              <a:t>SiPM</a:t>
            </a:r>
            <a:r>
              <a:rPr lang="pl-PL" sz="1600" dirty="0" smtClean="0">
                <a:solidFill>
                  <a:schemeClr val="tx1"/>
                </a:solidFill>
              </a:rPr>
              <a:t> (</a:t>
            </a:r>
            <a:r>
              <a:rPr lang="pl-PL" sz="1600" dirty="0" err="1" smtClean="0">
                <a:solidFill>
                  <a:schemeClr val="tx1"/>
                </a:solidFill>
              </a:rPr>
              <a:t>silicon</a:t>
            </a:r>
            <a:r>
              <a:rPr lang="pl-PL" sz="1600" dirty="0" smtClean="0">
                <a:solidFill>
                  <a:schemeClr val="tx1"/>
                </a:solidFill>
              </a:rPr>
              <a:t> </a:t>
            </a:r>
            <a:r>
              <a:rPr lang="pl-PL" sz="1600" dirty="0" err="1" smtClean="0">
                <a:solidFill>
                  <a:schemeClr val="tx1"/>
                </a:solidFill>
              </a:rPr>
              <a:t>photomultiplier</a:t>
            </a:r>
            <a:r>
              <a:rPr lang="pl-PL" sz="1600" dirty="0" smtClean="0">
                <a:solidFill>
                  <a:schemeClr val="tx1"/>
                </a:solidFill>
              </a:rPr>
              <a:t>)</a:t>
            </a:r>
          </a:p>
          <a:p>
            <a:r>
              <a:rPr lang="pl-PL" sz="1600" dirty="0" err="1" smtClean="0">
                <a:solidFill>
                  <a:schemeClr val="tx1"/>
                </a:solidFill>
              </a:rPr>
              <a:t>or</a:t>
            </a:r>
            <a:r>
              <a:rPr lang="pl-PL" sz="1600" dirty="0" smtClean="0">
                <a:solidFill>
                  <a:schemeClr val="tx1"/>
                </a:solidFill>
              </a:rPr>
              <a:t> </a:t>
            </a:r>
            <a:r>
              <a:rPr lang="pl-PL" sz="1600" b="1" dirty="0" smtClean="0">
                <a:solidFill>
                  <a:schemeClr val="tx1"/>
                </a:solidFill>
              </a:rPr>
              <a:t>MPPC</a:t>
            </a:r>
            <a:r>
              <a:rPr lang="pl-PL" sz="1600" dirty="0" smtClean="0">
                <a:solidFill>
                  <a:schemeClr val="tx1"/>
                </a:solidFill>
              </a:rPr>
              <a:t> (</a:t>
            </a:r>
            <a:r>
              <a:rPr lang="pl-PL" sz="1600" dirty="0" err="1" smtClean="0">
                <a:solidFill>
                  <a:schemeClr val="tx1"/>
                </a:solidFill>
              </a:rPr>
              <a:t>multi</a:t>
            </a:r>
            <a:r>
              <a:rPr lang="pl-PL" sz="1600" dirty="0" err="1">
                <a:solidFill>
                  <a:schemeClr val="tx1"/>
                </a:solidFill>
              </a:rPr>
              <a:t>-</a:t>
            </a:r>
            <a:r>
              <a:rPr lang="pl-PL" sz="1600" dirty="0" err="1" smtClean="0">
                <a:solidFill>
                  <a:schemeClr val="tx1"/>
                </a:solidFill>
              </a:rPr>
              <a:t>pixel</a:t>
            </a:r>
            <a:r>
              <a:rPr lang="pl-PL" sz="1600" dirty="0" smtClean="0">
                <a:solidFill>
                  <a:schemeClr val="tx1"/>
                </a:solidFill>
              </a:rPr>
              <a:t> </a:t>
            </a:r>
            <a:r>
              <a:rPr lang="pl-PL" sz="1600" dirty="0" err="1" smtClean="0">
                <a:solidFill>
                  <a:schemeClr val="tx1"/>
                </a:solidFill>
              </a:rPr>
              <a:t>photon</a:t>
            </a:r>
            <a:r>
              <a:rPr lang="pl-PL" sz="1600" dirty="0" smtClean="0">
                <a:solidFill>
                  <a:schemeClr val="tx1"/>
                </a:solidFill>
              </a:rPr>
              <a:t> </a:t>
            </a:r>
            <a:r>
              <a:rPr lang="pl-PL" sz="1600" dirty="0" err="1" smtClean="0">
                <a:solidFill>
                  <a:schemeClr val="tx1"/>
                </a:solidFill>
              </a:rPr>
              <a:t>counters</a:t>
            </a:r>
            <a:r>
              <a:rPr lang="pl-PL" sz="1600" dirty="0" smtClean="0">
                <a:solidFill>
                  <a:schemeClr val="tx1"/>
                </a:solidFill>
              </a:rPr>
              <a:t>) </a:t>
            </a:r>
            <a:r>
              <a:rPr lang="pl-PL" sz="1600" dirty="0" err="1" smtClean="0">
                <a:solidFill>
                  <a:schemeClr val="tx1"/>
                </a:solidFill>
              </a:rPr>
              <a:t>use</a:t>
            </a:r>
            <a:endParaRPr lang="pl-PL" sz="1600" dirty="0" smtClean="0">
              <a:solidFill>
                <a:schemeClr val="tx1"/>
              </a:solidFill>
            </a:endParaRPr>
          </a:p>
          <a:p>
            <a:r>
              <a:rPr lang="pl-PL" sz="1600" dirty="0" smtClean="0">
                <a:solidFill>
                  <a:schemeClr val="tx1"/>
                </a:solidFill>
              </a:rPr>
              <a:t>as </a:t>
            </a:r>
            <a:r>
              <a:rPr lang="pl-PL" sz="1600" dirty="0" err="1" smtClean="0">
                <a:solidFill>
                  <a:schemeClr val="tx1"/>
                </a:solidFill>
              </a:rPr>
              <a:t>photodetectors</a:t>
            </a:r>
            <a:r>
              <a:rPr lang="pl-PL" sz="1600" dirty="0" smtClean="0">
                <a:solidFill>
                  <a:schemeClr val="tx1"/>
                </a:solidFill>
              </a:rPr>
              <a:t> for </a:t>
            </a:r>
            <a:r>
              <a:rPr lang="pl-PL" sz="1600" dirty="0" err="1" smtClean="0">
                <a:solidFill>
                  <a:schemeClr val="tx1"/>
                </a:solidFill>
              </a:rPr>
              <a:t>scintillation</a:t>
            </a:r>
            <a:r>
              <a:rPr lang="pl-PL" sz="1600" dirty="0" smtClean="0">
                <a:solidFill>
                  <a:schemeClr val="tx1"/>
                </a:solidFill>
              </a:rPr>
              <a:t> </a:t>
            </a:r>
            <a:r>
              <a:rPr lang="pl-PL" sz="1600" dirty="0" err="1" smtClean="0">
                <a:solidFill>
                  <a:schemeClr val="tx1"/>
                </a:solidFill>
              </a:rPr>
              <a:t>readout</a:t>
            </a:r>
            <a:r>
              <a:rPr lang="pl-PL" sz="1600" dirty="0" smtClean="0">
                <a:solidFill>
                  <a:schemeClr val="tx1"/>
                </a:solidFill>
              </a:rPr>
              <a:t>.</a:t>
            </a:r>
            <a:endParaRPr lang="pl-PL" sz="1600" dirty="0">
              <a:solidFill>
                <a:schemeClr val="tx1"/>
              </a:solidFill>
            </a:endParaRPr>
          </a:p>
        </p:txBody>
      </p:sp>
      <p:sp>
        <p:nvSpPr>
          <p:cNvPr id="15" name="pole tekstowe 14"/>
          <p:cNvSpPr txBox="1"/>
          <p:nvPr/>
        </p:nvSpPr>
        <p:spPr>
          <a:xfrm>
            <a:off x="6012160" y="624973"/>
            <a:ext cx="2743059" cy="646331"/>
          </a:xfrm>
          <a:prstGeom prst="rect">
            <a:avLst/>
          </a:prstGeom>
          <a:noFill/>
        </p:spPr>
        <p:txBody>
          <a:bodyPr wrap="none" rtlCol="0">
            <a:spAutoFit/>
          </a:bodyPr>
          <a:lstStyle/>
          <a:p>
            <a:r>
              <a:rPr lang="pl-PL" dirty="0" err="1" smtClean="0">
                <a:solidFill>
                  <a:schemeClr val="tx1"/>
                </a:solidFill>
              </a:rPr>
              <a:t>Wide</a:t>
            </a:r>
            <a:r>
              <a:rPr lang="pl-PL" dirty="0" smtClean="0">
                <a:solidFill>
                  <a:schemeClr val="tx1"/>
                </a:solidFill>
              </a:rPr>
              <a:t> </a:t>
            </a:r>
            <a:r>
              <a:rPr lang="pl-PL" dirty="0" err="1" smtClean="0">
                <a:solidFill>
                  <a:schemeClr val="tx1"/>
                </a:solidFill>
              </a:rPr>
              <a:t>range</a:t>
            </a:r>
            <a:r>
              <a:rPr lang="pl-PL" dirty="0" smtClean="0">
                <a:solidFill>
                  <a:schemeClr val="tx1"/>
                </a:solidFill>
              </a:rPr>
              <a:t> of </a:t>
            </a:r>
            <a:r>
              <a:rPr lang="pl-PL" dirty="0" err="1" smtClean="0">
                <a:solidFill>
                  <a:schemeClr val="tx1"/>
                </a:solidFill>
              </a:rPr>
              <a:t>size</a:t>
            </a:r>
            <a:r>
              <a:rPr lang="pl-PL" dirty="0" smtClean="0">
                <a:solidFill>
                  <a:schemeClr val="tx1"/>
                </a:solidFill>
              </a:rPr>
              <a:t>:</a:t>
            </a:r>
          </a:p>
          <a:p>
            <a:r>
              <a:rPr lang="pl-PL" dirty="0" smtClean="0">
                <a:solidFill>
                  <a:schemeClr val="tx1"/>
                </a:solidFill>
              </a:rPr>
              <a:t>1×1 mm</a:t>
            </a:r>
            <a:r>
              <a:rPr lang="pl-PL" baseline="30000" dirty="0" smtClean="0">
                <a:solidFill>
                  <a:schemeClr val="tx1"/>
                </a:solidFill>
              </a:rPr>
              <a:t>2</a:t>
            </a:r>
            <a:r>
              <a:rPr lang="pl-PL" dirty="0" smtClean="0">
                <a:solidFill>
                  <a:schemeClr val="tx1"/>
                </a:solidFill>
              </a:rPr>
              <a:t> to 51×51 mm</a:t>
            </a:r>
            <a:r>
              <a:rPr lang="pl-PL" baseline="30000" dirty="0" smtClean="0">
                <a:solidFill>
                  <a:schemeClr val="tx1"/>
                </a:solidFill>
              </a:rPr>
              <a:t>2</a:t>
            </a:r>
            <a:r>
              <a:rPr lang="pl-PL" dirty="0" smtClean="0"/>
              <a:t>.</a:t>
            </a:r>
            <a:endParaRPr lang="pl-PL" dirty="0"/>
          </a:p>
        </p:txBody>
      </p:sp>
      <p:sp>
        <p:nvSpPr>
          <p:cNvPr id="16" name="pole tekstowe 15"/>
          <p:cNvSpPr txBox="1"/>
          <p:nvPr/>
        </p:nvSpPr>
        <p:spPr>
          <a:xfrm>
            <a:off x="6034717" y="1375608"/>
            <a:ext cx="2392525" cy="1477328"/>
          </a:xfrm>
          <a:prstGeom prst="rect">
            <a:avLst/>
          </a:prstGeom>
          <a:noFill/>
        </p:spPr>
        <p:txBody>
          <a:bodyPr wrap="square" rtlCol="0">
            <a:spAutoFit/>
          </a:bodyPr>
          <a:lstStyle/>
          <a:p>
            <a:r>
              <a:rPr lang="pl-PL" dirty="0" err="1" smtClean="0">
                <a:solidFill>
                  <a:schemeClr val="tx1"/>
                </a:solidFill>
              </a:rPr>
              <a:t>Cooperation</a:t>
            </a:r>
            <a:r>
              <a:rPr lang="pl-PL" dirty="0" smtClean="0">
                <a:solidFill>
                  <a:schemeClr val="tx1"/>
                </a:solidFill>
              </a:rPr>
              <a:t> with </a:t>
            </a:r>
            <a:r>
              <a:rPr lang="pl-PL" dirty="0" err="1" smtClean="0">
                <a:solidFill>
                  <a:schemeClr val="tx1"/>
                </a:solidFill>
              </a:rPr>
              <a:t>SiPM</a:t>
            </a:r>
            <a:r>
              <a:rPr lang="pl-PL" dirty="0" smtClean="0">
                <a:solidFill>
                  <a:schemeClr val="tx1"/>
                </a:solidFill>
              </a:rPr>
              <a:t> </a:t>
            </a:r>
            <a:r>
              <a:rPr lang="pl-PL" dirty="0" err="1" smtClean="0">
                <a:solidFill>
                  <a:schemeClr val="tx1"/>
                </a:solidFill>
              </a:rPr>
              <a:t>vendors</a:t>
            </a:r>
            <a:r>
              <a:rPr lang="pl-PL" dirty="0" smtClean="0">
                <a:solidFill>
                  <a:schemeClr val="tx1"/>
                </a:solidFill>
              </a:rPr>
              <a:t>:</a:t>
            </a:r>
          </a:p>
          <a:p>
            <a:pPr marL="285750" indent="-285750">
              <a:buFontTx/>
              <a:buChar char="-"/>
            </a:pPr>
            <a:r>
              <a:rPr lang="pl-PL" dirty="0" smtClean="0">
                <a:solidFill>
                  <a:schemeClr val="tx1"/>
                </a:solidFill>
              </a:rPr>
              <a:t>Hamamatsu</a:t>
            </a:r>
          </a:p>
          <a:p>
            <a:pPr marL="285750" indent="-285750">
              <a:buFontTx/>
              <a:buChar char="-"/>
            </a:pPr>
            <a:r>
              <a:rPr lang="pl-PL" dirty="0" smtClean="0">
                <a:solidFill>
                  <a:schemeClr val="tx1"/>
                </a:solidFill>
              </a:rPr>
              <a:t>FBK</a:t>
            </a:r>
          </a:p>
          <a:p>
            <a:pPr marL="285750" indent="-285750">
              <a:buFontTx/>
              <a:buChar char="-"/>
            </a:pPr>
            <a:r>
              <a:rPr lang="pl-PL" dirty="0" err="1" smtClean="0">
                <a:solidFill>
                  <a:schemeClr val="tx1"/>
                </a:solidFill>
              </a:rPr>
              <a:t>sensL</a:t>
            </a:r>
            <a:endParaRPr lang="pl-PL" dirty="0" smtClean="0">
              <a:solidFill>
                <a:schemeClr val="tx1"/>
              </a:solidFill>
            </a:endParaRPr>
          </a:p>
        </p:txBody>
      </p:sp>
      <p:pic>
        <p:nvPicPr>
          <p:cNvPr id="17" name="Obraz 6"/>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036097" y="4365104"/>
            <a:ext cx="2679919" cy="193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Obraz 2"/>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4836420" y="3384771"/>
            <a:ext cx="4272084" cy="2996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pole tekstowe 18"/>
          <p:cNvSpPr txBox="1"/>
          <p:nvPr/>
        </p:nvSpPr>
        <p:spPr>
          <a:xfrm>
            <a:off x="96420" y="4725144"/>
            <a:ext cx="1978998" cy="1077218"/>
          </a:xfrm>
          <a:prstGeom prst="rect">
            <a:avLst/>
          </a:prstGeom>
          <a:noFill/>
        </p:spPr>
        <p:txBody>
          <a:bodyPr wrap="square" rtlCol="0">
            <a:spAutoFit/>
          </a:bodyPr>
          <a:lstStyle/>
          <a:p>
            <a:r>
              <a:rPr lang="pl-PL" sz="1600" dirty="0" err="1" smtClean="0">
                <a:solidFill>
                  <a:schemeClr val="tx1"/>
                </a:solidFill>
              </a:rPr>
              <a:t>Detailed</a:t>
            </a:r>
            <a:r>
              <a:rPr lang="pl-PL" sz="1600" dirty="0" smtClean="0">
                <a:solidFill>
                  <a:schemeClr val="tx1"/>
                </a:solidFill>
              </a:rPr>
              <a:t> timing </a:t>
            </a:r>
            <a:r>
              <a:rPr lang="pl-PL" sz="1600" dirty="0" err="1" smtClean="0">
                <a:solidFill>
                  <a:schemeClr val="tx1"/>
                </a:solidFill>
              </a:rPr>
              <a:t>studies</a:t>
            </a:r>
            <a:r>
              <a:rPr lang="pl-PL" sz="1600" dirty="0" smtClean="0">
                <a:solidFill>
                  <a:schemeClr val="tx1"/>
                </a:solidFill>
              </a:rPr>
              <a:t> of </a:t>
            </a:r>
            <a:r>
              <a:rPr lang="pl-PL" sz="1600" dirty="0" err="1" smtClean="0">
                <a:solidFill>
                  <a:schemeClr val="tx1"/>
                </a:solidFill>
              </a:rPr>
              <a:t>scintillator+SiPM</a:t>
            </a:r>
            <a:r>
              <a:rPr lang="pl-PL" sz="1600" dirty="0" smtClean="0">
                <a:solidFill>
                  <a:schemeClr val="tx1"/>
                </a:solidFill>
              </a:rPr>
              <a:t> </a:t>
            </a:r>
            <a:r>
              <a:rPr lang="pl-PL" sz="1600" dirty="0" err="1" smtClean="0">
                <a:solidFill>
                  <a:schemeClr val="tx1"/>
                </a:solidFill>
              </a:rPr>
              <a:t>detectors</a:t>
            </a:r>
            <a:r>
              <a:rPr lang="pl-PL" sz="1600" dirty="0" smtClean="0">
                <a:solidFill>
                  <a:schemeClr val="tx1"/>
                </a:solidFill>
              </a:rPr>
              <a:t>.</a:t>
            </a:r>
            <a:endParaRPr lang="pl-PL" sz="1600" dirty="0">
              <a:solidFill>
                <a:schemeClr val="tx1"/>
              </a:solidFill>
            </a:endParaRPr>
          </a:p>
        </p:txBody>
      </p:sp>
    </p:spTree>
    <p:extLst>
      <p:ext uri="{BB962C8B-B14F-4D97-AF65-F5344CB8AC3E}">
        <p14:creationId xmlns:p14="http://schemas.microsoft.com/office/powerpoint/2010/main" xmlns="" val="3715576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9132"/>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11</a:t>
            </a:fld>
            <a:endParaRPr lang="pl-PL" altLang="pl-PL"/>
          </a:p>
        </p:txBody>
      </p:sp>
      <p:sp>
        <p:nvSpPr>
          <p:cNvPr id="2" name="pole tekstowe 1"/>
          <p:cNvSpPr txBox="1"/>
          <p:nvPr/>
        </p:nvSpPr>
        <p:spPr>
          <a:xfrm>
            <a:off x="142844" y="2428868"/>
            <a:ext cx="8858312" cy="4385816"/>
          </a:xfrm>
          <a:prstGeom prst="rect">
            <a:avLst/>
          </a:prstGeom>
          <a:noFill/>
        </p:spPr>
        <p:txBody>
          <a:bodyPr wrap="square" rtlCol="0">
            <a:spAutoFit/>
          </a:bodyPr>
          <a:lstStyle/>
          <a:p>
            <a:pPr marL="285750" lvl="0" indent="-285750">
              <a:lnSpc>
                <a:spcPct val="150000"/>
              </a:lnSpc>
              <a:buFont typeface="Arial" pitchFamily="34" charset="0"/>
              <a:buChar char="•"/>
            </a:pPr>
            <a:r>
              <a:rPr lang="en-US" dirty="0" smtClean="0">
                <a:solidFill>
                  <a:schemeClr val="tx1"/>
                </a:solidFill>
                <a:latin typeface="+mj-lt"/>
              </a:rPr>
              <a:t>Energy spectrum reconstruction</a:t>
            </a:r>
            <a:endParaRPr lang="pl-PL" dirty="0" smtClean="0">
              <a:solidFill>
                <a:schemeClr val="tx1"/>
              </a:solidFill>
              <a:latin typeface="+mj-lt"/>
            </a:endParaRPr>
          </a:p>
          <a:p>
            <a:pPr marL="285750" lvl="0" indent="-285750">
              <a:lnSpc>
                <a:spcPct val="150000"/>
              </a:lnSpc>
              <a:buFont typeface="Arial" pitchFamily="34" charset="0"/>
              <a:buChar char="•"/>
            </a:pPr>
            <a:r>
              <a:rPr lang="en-US" dirty="0" smtClean="0">
                <a:solidFill>
                  <a:prstClr val="black"/>
                </a:solidFill>
                <a:latin typeface="Calibri"/>
              </a:rPr>
              <a:t>Implementation of m</a:t>
            </a:r>
            <a:r>
              <a:rPr lang="pl-PL" dirty="0" err="1" smtClean="0">
                <a:solidFill>
                  <a:prstClr val="black"/>
                </a:solidFill>
                <a:latin typeface="Calibri"/>
              </a:rPr>
              <a:t>ore</a:t>
            </a:r>
            <a:r>
              <a:rPr lang="pl-PL" dirty="0" smtClean="0">
                <a:solidFill>
                  <a:prstClr val="black"/>
                </a:solidFill>
                <a:latin typeface="Calibri"/>
              </a:rPr>
              <a:t> </a:t>
            </a:r>
            <a:r>
              <a:rPr lang="en-US" dirty="0" smtClean="0">
                <a:solidFill>
                  <a:prstClr val="black"/>
                </a:solidFill>
                <a:latin typeface="Calibri"/>
              </a:rPr>
              <a:t>complex muon source definition</a:t>
            </a:r>
          </a:p>
          <a:p>
            <a:pPr marL="285750" lvl="0" indent="-285750">
              <a:lnSpc>
                <a:spcPct val="150000"/>
              </a:lnSpc>
              <a:buFont typeface="Arial" pitchFamily="34" charset="0"/>
              <a:buChar char="•"/>
            </a:pPr>
            <a:r>
              <a:rPr lang="en-US" dirty="0" smtClean="0">
                <a:solidFill>
                  <a:prstClr val="black"/>
                </a:solidFill>
                <a:latin typeface="Calibri"/>
              </a:rPr>
              <a:t>Launching particle tracking and the coincidence analysis</a:t>
            </a:r>
          </a:p>
          <a:p>
            <a:pPr marL="285750" lvl="0" indent="-285750">
              <a:lnSpc>
                <a:spcPct val="150000"/>
              </a:lnSpc>
              <a:buFont typeface="Arial" pitchFamily="34" charset="0"/>
              <a:buChar char="•"/>
            </a:pPr>
            <a:r>
              <a:rPr lang="en-US" dirty="0" smtClean="0">
                <a:solidFill>
                  <a:prstClr val="black"/>
                </a:solidFill>
                <a:latin typeface="Calibri"/>
              </a:rPr>
              <a:t>Design and validation of the pre-demon</a:t>
            </a:r>
            <a:r>
              <a:rPr lang="pl-PL" dirty="0" smtClean="0">
                <a:solidFill>
                  <a:prstClr val="black"/>
                </a:solidFill>
                <a:latin typeface="Calibri"/>
              </a:rPr>
              <a:t>s</a:t>
            </a:r>
            <a:r>
              <a:rPr lang="en-US" dirty="0" err="1" smtClean="0">
                <a:solidFill>
                  <a:prstClr val="black"/>
                </a:solidFill>
                <a:latin typeface="Calibri"/>
              </a:rPr>
              <a:t>tration</a:t>
            </a:r>
            <a:r>
              <a:rPr lang="en-US" dirty="0" smtClean="0">
                <a:solidFill>
                  <a:prstClr val="black"/>
                </a:solidFill>
                <a:latin typeface="Calibri"/>
              </a:rPr>
              <a:t> system , which will be built at NCBJ</a:t>
            </a:r>
          </a:p>
          <a:p>
            <a:pPr marL="285750" lvl="0" indent="-285750">
              <a:lnSpc>
                <a:spcPct val="150000"/>
              </a:lnSpc>
              <a:buFont typeface="Arial" pitchFamily="34" charset="0"/>
              <a:buChar char="•"/>
            </a:pPr>
            <a:r>
              <a:rPr lang="en-US" dirty="0" smtClean="0">
                <a:solidFill>
                  <a:prstClr val="black"/>
                </a:solidFill>
                <a:latin typeface="Calibri"/>
              </a:rPr>
              <a:t>Evaluate the muon detection for scintillators of various size</a:t>
            </a:r>
            <a:r>
              <a:rPr lang="pl-PL" dirty="0" smtClean="0">
                <a:solidFill>
                  <a:prstClr val="black"/>
                </a:solidFill>
                <a:latin typeface="Calibri"/>
              </a:rPr>
              <a:t>s</a:t>
            </a:r>
            <a:r>
              <a:rPr lang="en-US" dirty="0" smtClean="0">
                <a:solidFill>
                  <a:prstClr val="black"/>
                </a:solidFill>
                <a:latin typeface="Calibri"/>
              </a:rPr>
              <a:t>:</a:t>
            </a:r>
          </a:p>
          <a:p>
            <a:pPr marL="1028700" lvl="1">
              <a:lnSpc>
                <a:spcPct val="150000"/>
              </a:lnSpc>
              <a:buFont typeface="Wingdings" panose="05000000000000000000" pitchFamily="2" charset="2"/>
              <a:buChar char="q"/>
            </a:pPr>
            <a:r>
              <a:rPr lang="en-US" dirty="0" smtClean="0">
                <a:solidFill>
                  <a:prstClr val="black"/>
                </a:solidFill>
                <a:latin typeface="Calibri"/>
              </a:rPr>
              <a:t>50 – 200 cm length bars</a:t>
            </a:r>
          </a:p>
          <a:p>
            <a:pPr marL="1028700" lvl="1">
              <a:lnSpc>
                <a:spcPct val="150000"/>
              </a:lnSpc>
              <a:buFont typeface="Wingdings" panose="05000000000000000000" pitchFamily="2" charset="2"/>
              <a:buChar char="q"/>
            </a:pPr>
            <a:r>
              <a:rPr lang="en-US" dirty="0" smtClean="0">
                <a:solidFill>
                  <a:prstClr val="black"/>
                </a:solidFill>
                <a:latin typeface="Calibri"/>
              </a:rPr>
              <a:t>5 – 20 cm width</a:t>
            </a:r>
          </a:p>
          <a:p>
            <a:pPr marL="1028700" lvl="1">
              <a:lnSpc>
                <a:spcPct val="150000"/>
              </a:lnSpc>
              <a:buFont typeface="Wingdings" panose="05000000000000000000" pitchFamily="2" charset="2"/>
              <a:buChar char="q"/>
            </a:pPr>
            <a:r>
              <a:rPr lang="en-US" dirty="0" smtClean="0">
                <a:solidFill>
                  <a:prstClr val="black"/>
                </a:solidFill>
                <a:latin typeface="Calibri"/>
              </a:rPr>
              <a:t>1 – 5 cm thick</a:t>
            </a:r>
          </a:p>
          <a:p>
            <a:pPr marL="285750" lvl="0" indent="-285750">
              <a:lnSpc>
                <a:spcPct val="150000"/>
              </a:lnSpc>
              <a:buFont typeface="Arial" panose="020B0604020202020204" pitchFamily="34" charset="0"/>
              <a:buChar char="•"/>
            </a:pPr>
            <a:r>
              <a:rPr lang="en-US" sz="2400" b="1" dirty="0" smtClean="0">
                <a:solidFill>
                  <a:prstClr val="black"/>
                </a:solidFill>
                <a:latin typeface="Calibri"/>
              </a:rPr>
              <a:t>Comparison and calibration with experimental data</a:t>
            </a:r>
          </a:p>
          <a:p>
            <a:pPr>
              <a:lnSpc>
                <a:spcPct val="150000"/>
              </a:lnSpc>
            </a:pPr>
            <a:endParaRPr lang="pl-PL" dirty="0">
              <a:solidFill>
                <a:prstClr val="black"/>
              </a:solidFill>
              <a:latin typeface="Calibri"/>
            </a:endParaRPr>
          </a:p>
        </p:txBody>
      </p:sp>
      <p:sp>
        <p:nvSpPr>
          <p:cNvPr id="6" name="pole tekstowe 5"/>
          <p:cNvSpPr txBox="1"/>
          <p:nvPr/>
        </p:nvSpPr>
        <p:spPr>
          <a:xfrm>
            <a:off x="714348" y="142852"/>
            <a:ext cx="7820372" cy="584775"/>
          </a:xfrm>
          <a:prstGeom prst="rect">
            <a:avLst/>
          </a:prstGeom>
          <a:noFill/>
        </p:spPr>
        <p:txBody>
          <a:bodyPr wrap="square" rtlCol="0">
            <a:spAutoFit/>
          </a:bodyPr>
          <a:lstStyle/>
          <a:p>
            <a:pPr marL="571500" indent="-571500">
              <a:buAutoNum type="romanUcPeriod"/>
            </a:pPr>
            <a:r>
              <a:rPr lang="en-US" sz="3200" dirty="0" smtClean="0">
                <a:solidFill>
                  <a:schemeClr val="tx1"/>
                </a:solidFill>
              </a:rPr>
              <a:t>Pre-Demonstrator stage  </a:t>
            </a:r>
          </a:p>
        </p:txBody>
      </p:sp>
      <p:sp>
        <p:nvSpPr>
          <p:cNvPr id="7" name="Prostokąt 6"/>
          <p:cNvSpPr/>
          <p:nvPr/>
        </p:nvSpPr>
        <p:spPr>
          <a:xfrm>
            <a:off x="142844" y="785794"/>
            <a:ext cx="8786874" cy="1815882"/>
          </a:xfrm>
          <a:prstGeom prst="rect">
            <a:avLst/>
          </a:prstGeom>
        </p:spPr>
        <p:txBody>
          <a:bodyPr wrap="square">
            <a:spAutoFit/>
          </a:bodyPr>
          <a:lstStyle/>
          <a:p>
            <a:pPr algn="ctr" eaLnBrk="1" hangingPunct="1">
              <a:buClrTx/>
              <a:buSzTx/>
              <a:buFontTx/>
              <a:buNone/>
            </a:pPr>
            <a:r>
              <a:rPr lang="pl-PL" altLang="pl-PL" sz="2800" dirty="0" smtClean="0">
                <a:solidFill>
                  <a:schemeClr val="tx1"/>
                </a:solidFill>
                <a:cs typeface="Arial" charset="0"/>
              </a:rPr>
              <a:t>S</a:t>
            </a:r>
            <a:r>
              <a:rPr lang="en-US" altLang="pl-PL" sz="2800" dirty="0" err="1" smtClean="0">
                <a:solidFill>
                  <a:schemeClr val="tx1"/>
                </a:solidFill>
                <a:cs typeface="Arial" charset="0"/>
              </a:rPr>
              <a:t>imulations</a:t>
            </a:r>
            <a:r>
              <a:rPr lang="en-US" altLang="pl-PL" sz="2800" dirty="0" smtClean="0">
                <a:solidFill>
                  <a:schemeClr val="tx1"/>
                </a:solidFill>
                <a:cs typeface="Arial" charset="0"/>
              </a:rPr>
              <a:t> </a:t>
            </a:r>
            <a:r>
              <a:rPr lang="en-US" sz="2800" dirty="0" smtClean="0">
                <a:solidFill>
                  <a:schemeClr val="tx1"/>
                </a:solidFill>
              </a:rPr>
              <a:t>of muon energy deposition in plastic scintillator </a:t>
            </a:r>
            <a:r>
              <a:rPr lang="en-US" sz="2800" b="1" dirty="0" smtClean="0">
                <a:solidFill>
                  <a:schemeClr val="tx1"/>
                </a:solidFill>
              </a:rPr>
              <a:t>(MCNPX and GEANT4),</a:t>
            </a:r>
          </a:p>
          <a:p>
            <a:pPr algn="ctr" eaLnBrk="1" hangingPunct="1">
              <a:buClrTx/>
              <a:buSzTx/>
              <a:buFontTx/>
              <a:buNone/>
            </a:pPr>
            <a:r>
              <a:rPr lang="pl-PL" sz="2800" dirty="0" smtClean="0">
                <a:solidFill>
                  <a:schemeClr val="tx1"/>
                </a:solidFill>
              </a:rPr>
              <a:t>and </a:t>
            </a:r>
            <a:r>
              <a:rPr lang="en-US" sz="2800" dirty="0" smtClean="0">
                <a:solidFill>
                  <a:schemeClr val="tx1"/>
                </a:solidFill>
              </a:rPr>
              <a:t>multi-purpose shower simulation program</a:t>
            </a:r>
            <a:r>
              <a:rPr lang="pl-PL" sz="2800" dirty="0" smtClean="0">
                <a:solidFill>
                  <a:schemeClr val="tx1"/>
                </a:solidFill>
              </a:rPr>
              <a:t>s</a:t>
            </a:r>
            <a:r>
              <a:rPr lang="en-US" sz="2800" dirty="0" smtClean="0">
                <a:solidFill>
                  <a:schemeClr val="tx1"/>
                </a:solidFill>
              </a:rPr>
              <a:t> of </a:t>
            </a:r>
            <a:r>
              <a:rPr lang="en-US" sz="2800" i="1" dirty="0" smtClean="0">
                <a:solidFill>
                  <a:schemeClr val="tx1"/>
                </a:solidFill>
              </a:rPr>
              <a:t>air</a:t>
            </a:r>
            <a:r>
              <a:rPr lang="en-US" sz="2800" dirty="0" smtClean="0">
                <a:solidFill>
                  <a:schemeClr val="tx1"/>
                </a:solidFill>
              </a:rPr>
              <a:t> shower development</a:t>
            </a:r>
            <a:r>
              <a:rPr lang="pl-PL" sz="2800" dirty="0" smtClean="0">
                <a:solidFill>
                  <a:schemeClr val="tx1"/>
                </a:solidFill>
              </a:rPr>
              <a:t> </a:t>
            </a:r>
            <a:r>
              <a:rPr lang="pl-PL" sz="2800" b="1" dirty="0" smtClean="0">
                <a:solidFill>
                  <a:schemeClr val="tx1"/>
                </a:solidFill>
              </a:rPr>
              <a:t>(CORSICA and </a:t>
            </a:r>
            <a:r>
              <a:rPr lang="pl-PL" sz="2800" b="1" dirty="0" err="1" smtClean="0">
                <a:solidFill>
                  <a:schemeClr val="tx1"/>
                </a:solidFill>
              </a:rPr>
              <a:t>Showersim</a:t>
            </a:r>
            <a:r>
              <a:rPr lang="pl-PL" sz="2800" b="1" dirty="0" smtClean="0">
                <a:solidFill>
                  <a:schemeClr val="tx1"/>
                </a:solidFill>
              </a:rPr>
              <a:t>)</a:t>
            </a:r>
            <a:endParaRPr lang="en-US" altLang="pl-PL" sz="2800" b="1" dirty="0">
              <a:solidFill>
                <a:schemeClr val="tx1"/>
              </a:solidFill>
              <a:cs typeface="Arial" charset="0"/>
            </a:endParaRPr>
          </a:p>
        </p:txBody>
      </p:sp>
    </p:spTree>
    <p:extLst>
      <p:ext uri="{BB962C8B-B14F-4D97-AF65-F5344CB8AC3E}">
        <p14:creationId xmlns="" xmlns:p14="http://schemas.microsoft.com/office/powerpoint/2010/main" val="4009540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132"/>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12</a:t>
            </a:fld>
            <a:endParaRPr lang="pl-PL" altLang="pl-PL"/>
          </a:p>
        </p:txBody>
      </p:sp>
      <p:sp>
        <p:nvSpPr>
          <p:cNvPr id="9" name="Symbol zastępczy stopki 2"/>
          <p:cNvSpPr txBox="1">
            <a:spLocks/>
          </p:cNvSpPr>
          <p:nvPr/>
        </p:nvSpPr>
        <p:spPr>
          <a:xfrm>
            <a:off x="2411760" y="6309320"/>
            <a:ext cx="4824536" cy="412155"/>
          </a:xfrm>
          <a:prstGeom prst="rect">
            <a:avLst/>
          </a:prstGeom>
        </p:spPr>
        <p:txBody>
          <a:bodyPr vert="horz" lIns="91440" tIns="45720" rIns="91440" bIns="45720" rtlCol="0" anchor="ct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pl-PL" sz="1200" b="0" i="0" u="none" strike="noStrike" kern="1200" cap="none" spc="0" normalizeH="0" baseline="0" noProof="0" smtClean="0">
                <a:ln>
                  <a:noFill/>
                </a:ln>
                <a:solidFill>
                  <a:schemeClr val="tx1">
                    <a:tint val="75000"/>
                  </a:schemeClr>
                </a:solidFill>
                <a:effectLst/>
                <a:uLnTx/>
                <a:uFillTx/>
                <a:latin typeface="Arial" charset="0"/>
                <a:ea typeface="+mn-ea"/>
                <a:cs typeface="Tahoma" charset="0"/>
              </a:rPr>
              <a:t>Marcin Bielewicz</a:t>
            </a:r>
            <a:r>
              <a:rPr kumimoji="0" lang="en-US" sz="1200" b="0" i="0" u="none" strike="noStrike" kern="1200" cap="none" spc="0" normalizeH="0" baseline="0" noProof="0" smtClean="0">
                <a:ln>
                  <a:noFill/>
                </a:ln>
                <a:solidFill>
                  <a:schemeClr val="tx1">
                    <a:tint val="75000"/>
                  </a:schemeClr>
                </a:solidFill>
                <a:effectLst/>
                <a:uLnTx/>
                <a:uFillTx/>
                <a:latin typeface="Arial" charset="0"/>
                <a:ea typeface="+mn-ea"/>
                <a:cs typeface="Tahoma" charset="0"/>
              </a:rPr>
              <a:t>, tytuł</a:t>
            </a:r>
            <a:endParaRPr kumimoji="0" lang="en-US" sz="1200" b="0" i="0" u="none" strike="noStrike" kern="1200" cap="none" spc="0" normalizeH="0" baseline="0" noProof="0" dirty="0">
              <a:ln>
                <a:noFill/>
              </a:ln>
              <a:solidFill>
                <a:schemeClr val="tx1">
                  <a:tint val="75000"/>
                </a:schemeClr>
              </a:solidFill>
              <a:effectLst/>
              <a:uLnTx/>
              <a:uFillTx/>
              <a:latin typeface="Arial" charset="0"/>
              <a:ea typeface="+mn-ea"/>
              <a:cs typeface="Tahoma" charset="0"/>
            </a:endParaRPr>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fld id="{7C019110-A3FE-4DC4-9929-256923FE579A}" type="slidenum">
              <a:rPr kumimoji="0" lang="pl-PL" altLang="pl-PL" sz="1200" b="0" i="0" u="none" strike="noStrike" kern="1200" cap="none" spc="0" normalizeH="0" baseline="0" noProof="0" smtClean="0">
                <a:ln>
                  <a:noFill/>
                </a:ln>
                <a:solidFill>
                  <a:schemeClr val="tx1">
                    <a:tint val="75000"/>
                  </a:schemeClr>
                </a:solidFill>
                <a:effectLst/>
                <a:uLnTx/>
                <a:uFillTx/>
                <a:latin typeface="Arial" charset="0"/>
                <a:ea typeface="+mn-ea"/>
                <a:cs typeface="Tahoma" charset="0"/>
              </a:rPr>
              <a:pPr marL="0" marR="0" lvl="0" indent="0" algn="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t>12</a:t>
            </a:fld>
            <a:endParaRPr kumimoji="0" lang="pl-PL" altLang="pl-PL" sz="1200" b="0" i="0" u="none" strike="noStrike" kern="1200" cap="none" spc="0" normalizeH="0" baseline="0" noProof="0">
              <a:ln>
                <a:noFill/>
              </a:ln>
              <a:solidFill>
                <a:schemeClr val="tx1">
                  <a:tint val="75000"/>
                </a:schemeClr>
              </a:solidFill>
              <a:effectLst/>
              <a:uLnTx/>
              <a:uFillTx/>
              <a:latin typeface="Arial" charset="0"/>
              <a:ea typeface="+mn-ea"/>
              <a:cs typeface="Tahoma" charset="0"/>
            </a:endParaRPr>
          </a:p>
        </p:txBody>
      </p:sp>
      <p:sp>
        <p:nvSpPr>
          <p:cNvPr id="11" name="pole tekstowe 10"/>
          <p:cNvSpPr txBox="1"/>
          <p:nvPr/>
        </p:nvSpPr>
        <p:spPr>
          <a:xfrm>
            <a:off x="0" y="764704"/>
            <a:ext cx="5857884" cy="5478423"/>
          </a:xfrm>
          <a:prstGeom prst="rect">
            <a:avLst/>
          </a:prstGeom>
          <a:noFill/>
        </p:spPr>
        <p:txBody>
          <a:bodyPr wrap="square" rtlCol="0">
            <a:spAutoFit/>
          </a:bodyPr>
          <a:lstStyle/>
          <a:p>
            <a:pPr algn="ctr"/>
            <a:r>
              <a:rPr lang="en-US" sz="1900" b="1" dirty="0" smtClean="0">
                <a:solidFill>
                  <a:schemeClr val="tx1"/>
                </a:solidFill>
                <a:latin typeface="+mn-lt"/>
              </a:rPr>
              <a:t>The first MCNPX simulation of muon energy deposition in plastic scintillator</a:t>
            </a:r>
            <a:r>
              <a:rPr lang="pl-PL" sz="1900" b="1" dirty="0" smtClean="0">
                <a:solidFill>
                  <a:schemeClr val="tx1"/>
                </a:solidFill>
                <a:latin typeface="+mn-lt"/>
              </a:rPr>
              <a:t> for NICA</a:t>
            </a:r>
            <a:endParaRPr lang="en-US" sz="1900" b="1" dirty="0" smtClean="0">
              <a:solidFill>
                <a:schemeClr val="tx1"/>
              </a:solidFill>
              <a:latin typeface="+mn-lt"/>
            </a:endParaRPr>
          </a:p>
          <a:p>
            <a:pPr algn="ctr"/>
            <a:r>
              <a:rPr lang="en-US" sz="1900" b="1" dirty="0" smtClean="0">
                <a:solidFill>
                  <a:schemeClr val="tx1"/>
                </a:solidFill>
                <a:latin typeface="+mn-lt"/>
              </a:rPr>
              <a:t>Energy spectrum reconstruction</a:t>
            </a:r>
            <a:endParaRPr lang="en-US" sz="2000" b="1" dirty="0">
              <a:solidFill>
                <a:schemeClr val="tx1"/>
              </a:solidFill>
              <a:latin typeface="+mj-lt"/>
            </a:endParaRPr>
          </a:p>
          <a:p>
            <a:pPr algn="ctr"/>
            <a:endParaRPr lang="en-US" sz="2000" b="1" dirty="0" smtClean="0">
              <a:solidFill>
                <a:schemeClr val="tx1"/>
              </a:solidFill>
              <a:latin typeface="+mj-lt"/>
            </a:endParaRPr>
          </a:p>
          <a:p>
            <a:r>
              <a:rPr lang="en-US" b="1" dirty="0" smtClean="0">
                <a:solidFill>
                  <a:schemeClr val="tx1"/>
                </a:solidFill>
                <a:latin typeface="+mj-lt"/>
              </a:rPr>
              <a:t>Exemplary MCNPX simulation conditions:</a:t>
            </a:r>
          </a:p>
          <a:p>
            <a:pPr marL="285750" indent="-285750">
              <a:lnSpc>
                <a:spcPct val="150000"/>
              </a:lnSpc>
              <a:buFont typeface="Arial" panose="020B0604020202020204" pitchFamily="34" charset="0"/>
              <a:buChar char="•"/>
            </a:pPr>
            <a:r>
              <a:rPr lang="en-US" sz="1700" dirty="0" smtClean="0">
                <a:solidFill>
                  <a:schemeClr val="tx1"/>
                </a:solidFill>
                <a:latin typeface="+mj-lt"/>
              </a:rPr>
              <a:t>300 MeV muons</a:t>
            </a:r>
          </a:p>
          <a:p>
            <a:pPr marL="285750" indent="-285750">
              <a:lnSpc>
                <a:spcPct val="150000"/>
              </a:lnSpc>
              <a:buFont typeface="Arial" panose="020B0604020202020204" pitchFamily="34" charset="0"/>
              <a:buChar char="•"/>
            </a:pPr>
            <a:r>
              <a:rPr lang="en-US" sz="1700" dirty="0" smtClean="0">
                <a:solidFill>
                  <a:schemeClr val="tx1"/>
                </a:solidFill>
                <a:latin typeface="+mj-lt"/>
              </a:rPr>
              <a:t>Cylindrical plastic scintillator Ø20 × 2.5 cm</a:t>
            </a:r>
            <a:r>
              <a:rPr lang="en-US" sz="1700" baseline="30000" dirty="0" smtClean="0">
                <a:solidFill>
                  <a:schemeClr val="tx1"/>
                </a:solidFill>
                <a:latin typeface="+mj-lt"/>
              </a:rPr>
              <a:t>3</a:t>
            </a:r>
            <a:r>
              <a:rPr lang="en-US" sz="1700" dirty="0" smtClean="0">
                <a:solidFill>
                  <a:schemeClr val="tx1"/>
                </a:solidFill>
                <a:latin typeface="+mj-lt"/>
              </a:rPr>
              <a:t> – the same </a:t>
            </a:r>
            <a:br>
              <a:rPr lang="en-US" sz="1700" dirty="0" smtClean="0">
                <a:solidFill>
                  <a:schemeClr val="tx1"/>
                </a:solidFill>
                <a:latin typeface="+mj-lt"/>
              </a:rPr>
            </a:br>
            <a:r>
              <a:rPr lang="en-US" sz="1700" dirty="0" smtClean="0">
                <a:solidFill>
                  <a:schemeClr val="tx1"/>
                </a:solidFill>
                <a:latin typeface="+mj-lt"/>
              </a:rPr>
              <a:t>used for experiment at NCBJ</a:t>
            </a:r>
            <a:endParaRPr lang="en-US" sz="1700" baseline="30000" dirty="0" smtClean="0">
              <a:solidFill>
                <a:schemeClr val="tx1"/>
              </a:solidFill>
              <a:latin typeface="+mj-lt"/>
            </a:endParaRPr>
          </a:p>
          <a:p>
            <a:pPr marL="285750" indent="-285750">
              <a:lnSpc>
                <a:spcPct val="150000"/>
              </a:lnSpc>
              <a:buFont typeface="Arial" panose="020B0604020202020204" pitchFamily="34" charset="0"/>
              <a:buChar char="•"/>
            </a:pPr>
            <a:r>
              <a:rPr lang="en-US" sz="1700" dirty="0" smtClean="0">
                <a:solidFill>
                  <a:schemeClr val="tx1"/>
                </a:solidFill>
                <a:latin typeface="+mj-lt"/>
              </a:rPr>
              <a:t>Simple geometry for the validation – muon source perpendicular</a:t>
            </a:r>
            <a:r>
              <a:rPr lang="pl-PL" sz="1700" dirty="0" smtClean="0">
                <a:solidFill>
                  <a:schemeClr val="tx1"/>
                </a:solidFill>
                <a:latin typeface="+mj-lt"/>
              </a:rPr>
              <a:t>  </a:t>
            </a:r>
            <a:r>
              <a:rPr lang="en-US" sz="1700" dirty="0" smtClean="0">
                <a:solidFill>
                  <a:schemeClr val="tx1"/>
                </a:solidFill>
                <a:latin typeface="+mj-lt"/>
              </a:rPr>
              <a:t>to the detector face</a:t>
            </a:r>
          </a:p>
          <a:p>
            <a:pPr marL="285750" indent="-285750">
              <a:lnSpc>
                <a:spcPct val="150000"/>
              </a:lnSpc>
              <a:buFont typeface="Arial" panose="020B0604020202020204" pitchFamily="34" charset="0"/>
              <a:buChar char="•"/>
            </a:pPr>
            <a:r>
              <a:rPr lang="en-US" sz="1700" dirty="0" smtClean="0">
                <a:solidFill>
                  <a:schemeClr val="tx1"/>
                </a:solidFill>
                <a:latin typeface="+mj-lt"/>
              </a:rPr>
              <a:t>The maximum energy deposition </a:t>
            </a:r>
            <a:r>
              <a:rPr lang="en-US" sz="1700" dirty="0" err="1" smtClean="0">
                <a:solidFill>
                  <a:schemeClr val="tx1"/>
                </a:solidFill>
                <a:latin typeface="+mj-lt"/>
              </a:rPr>
              <a:t>centroid</a:t>
            </a:r>
            <a:r>
              <a:rPr lang="en-US" sz="1700" dirty="0" smtClean="0">
                <a:solidFill>
                  <a:schemeClr val="tx1"/>
                </a:solidFill>
                <a:latin typeface="+mj-lt"/>
              </a:rPr>
              <a:t> is around 4 MeV - reasonable result,  assuming 2 MeV/cm </a:t>
            </a:r>
            <a:r>
              <a:rPr lang="en-US" sz="1700" dirty="0" err="1" smtClean="0">
                <a:solidFill>
                  <a:schemeClr val="tx1"/>
                </a:solidFill>
                <a:latin typeface="+mj-lt"/>
              </a:rPr>
              <a:t>dE</a:t>
            </a:r>
            <a:r>
              <a:rPr lang="en-US" sz="1700" dirty="0" smtClean="0">
                <a:solidFill>
                  <a:schemeClr val="tx1"/>
                </a:solidFill>
                <a:latin typeface="+mj-lt"/>
              </a:rPr>
              <a:t>/</a:t>
            </a:r>
            <a:r>
              <a:rPr lang="en-US" sz="1700" dirty="0" err="1" smtClean="0">
                <a:solidFill>
                  <a:schemeClr val="tx1"/>
                </a:solidFill>
                <a:latin typeface="+mj-lt"/>
              </a:rPr>
              <a:t>dx</a:t>
            </a:r>
            <a:r>
              <a:rPr lang="en-US" sz="1700" dirty="0" smtClean="0">
                <a:solidFill>
                  <a:schemeClr val="tx1"/>
                </a:solidFill>
                <a:latin typeface="+mj-lt"/>
              </a:rPr>
              <a:t> energy loss for muons </a:t>
            </a:r>
            <a:r>
              <a:rPr lang="pl-PL" sz="1700" dirty="0" smtClean="0">
                <a:solidFill>
                  <a:schemeClr val="tx1"/>
                </a:solidFill>
                <a:latin typeface="+mj-lt"/>
              </a:rPr>
              <a:t> </a:t>
            </a:r>
            <a:r>
              <a:rPr lang="en-US" sz="1700" dirty="0" smtClean="0">
                <a:solidFill>
                  <a:schemeClr val="tx1"/>
                </a:solidFill>
                <a:latin typeface="+mj-lt"/>
              </a:rPr>
              <a:t>in organic scintillator. Light generation due to ionization in plastic scintillator will be implemented in the near</a:t>
            </a:r>
            <a:r>
              <a:rPr lang="pl-PL" sz="1700" dirty="0" smtClean="0">
                <a:solidFill>
                  <a:schemeClr val="tx1"/>
                </a:solidFill>
                <a:latin typeface="+mj-lt"/>
              </a:rPr>
              <a:t> </a:t>
            </a:r>
            <a:r>
              <a:rPr lang="en-US" sz="1700" dirty="0" smtClean="0">
                <a:solidFill>
                  <a:schemeClr val="tx1"/>
                </a:solidFill>
                <a:latin typeface="+mj-lt"/>
              </a:rPr>
              <a:t>future.</a:t>
            </a:r>
          </a:p>
        </p:txBody>
      </p:sp>
      <p:sp>
        <p:nvSpPr>
          <p:cNvPr id="12" name="pole tekstowe 11"/>
          <p:cNvSpPr txBox="1"/>
          <p:nvPr/>
        </p:nvSpPr>
        <p:spPr>
          <a:xfrm>
            <a:off x="714348" y="142852"/>
            <a:ext cx="7820372" cy="584775"/>
          </a:xfrm>
          <a:prstGeom prst="rect">
            <a:avLst/>
          </a:prstGeom>
          <a:noFill/>
        </p:spPr>
        <p:txBody>
          <a:bodyPr wrap="square" rtlCol="0">
            <a:spAutoFit/>
          </a:bodyPr>
          <a:lstStyle/>
          <a:p>
            <a:pPr marL="571500" indent="-571500">
              <a:buAutoNum type="romanUcPeriod"/>
            </a:pPr>
            <a:r>
              <a:rPr lang="en-US" sz="3200" dirty="0" smtClean="0">
                <a:solidFill>
                  <a:schemeClr val="tx1"/>
                </a:solidFill>
              </a:rPr>
              <a:t>Pre-Demonstrator stage  </a:t>
            </a:r>
          </a:p>
        </p:txBody>
      </p:sp>
      <p:pic>
        <p:nvPicPr>
          <p:cNvPr id="13"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858016" y="4000504"/>
            <a:ext cx="1452624" cy="14254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pole tekstowe 13"/>
          <p:cNvSpPr txBox="1"/>
          <p:nvPr/>
        </p:nvSpPr>
        <p:spPr>
          <a:xfrm>
            <a:off x="6143636" y="5500702"/>
            <a:ext cx="2897460" cy="307777"/>
          </a:xfrm>
          <a:prstGeom prst="rect">
            <a:avLst/>
          </a:prstGeom>
          <a:noFill/>
        </p:spPr>
        <p:txBody>
          <a:bodyPr wrap="none" rtlCol="0">
            <a:spAutoFit/>
          </a:bodyPr>
          <a:lstStyle/>
          <a:p>
            <a:r>
              <a:rPr lang="pl-PL" sz="1400" b="1" dirty="0" smtClean="0">
                <a:solidFill>
                  <a:schemeClr val="tx1"/>
                </a:solidFill>
                <a:latin typeface="+mj-lt"/>
              </a:rPr>
              <a:t>Fig. 1. Geometry </a:t>
            </a:r>
            <a:r>
              <a:rPr lang="pl-PL" sz="1400" b="1" dirty="0" err="1" smtClean="0">
                <a:solidFill>
                  <a:schemeClr val="tx1"/>
                </a:solidFill>
                <a:latin typeface="+mj-lt"/>
              </a:rPr>
              <a:t>used</a:t>
            </a:r>
            <a:r>
              <a:rPr lang="pl-PL" sz="1400" b="1" dirty="0" smtClean="0">
                <a:solidFill>
                  <a:schemeClr val="tx1"/>
                </a:solidFill>
                <a:latin typeface="+mj-lt"/>
              </a:rPr>
              <a:t> (40000 </a:t>
            </a:r>
            <a:r>
              <a:rPr lang="pl-PL" sz="1400" b="1" dirty="0" err="1" smtClean="0">
                <a:solidFill>
                  <a:schemeClr val="tx1"/>
                </a:solidFill>
                <a:latin typeface="+mj-lt"/>
              </a:rPr>
              <a:t>tracks</a:t>
            </a:r>
            <a:r>
              <a:rPr lang="pl-PL" sz="1400" b="1" dirty="0" smtClean="0">
                <a:solidFill>
                  <a:schemeClr val="tx1"/>
                </a:solidFill>
                <a:latin typeface="+mj-lt"/>
              </a:rPr>
              <a:t>)</a:t>
            </a:r>
            <a:endParaRPr lang="pl-PL" sz="1400" b="1" dirty="0">
              <a:solidFill>
                <a:schemeClr val="tx1"/>
              </a:solidFill>
              <a:latin typeface="+mj-lt"/>
            </a:endParaRPr>
          </a:p>
        </p:txBody>
      </p:sp>
      <p:sp>
        <p:nvSpPr>
          <p:cNvPr id="15" name="Prostokąt 14"/>
          <p:cNvSpPr/>
          <p:nvPr/>
        </p:nvSpPr>
        <p:spPr>
          <a:xfrm>
            <a:off x="7358082" y="4071942"/>
            <a:ext cx="317716" cy="369332"/>
          </a:xfrm>
          <a:prstGeom prst="rect">
            <a:avLst/>
          </a:prstGeom>
        </p:spPr>
        <p:txBody>
          <a:bodyPr wrap="none">
            <a:spAutoFit/>
          </a:bodyPr>
          <a:lstStyle/>
          <a:p>
            <a:r>
              <a:rPr lang="pl-PL" dirty="0">
                <a:solidFill>
                  <a:schemeClr val="tx1"/>
                </a:solidFill>
              </a:rPr>
              <a:t>µ</a:t>
            </a:r>
          </a:p>
        </p:txBody>
      </p:sp>
      <p:graphicFrame>
        <p:nvGraphicFramePr>
          <p:cNvPr id="16" name="Obiekt 15"/>
          <p:cNvGraphicFramePr>
            <a:graphicFrameLocks noChangeAspect="1"/>
          </p:cNvGraphicFramePr>
          <p:nvPr>
            <p:extLst>
              <p:ext uri="{D42A27DB-BD31-4B8C-83A1-F6EECF244321}">
                <p14:modId xmlns="" xmlns:p14="http://schemas.microsoft.com/office/powerpoint/2010/main" val="4059182469"/>
              </p:ext>
            </p:extLst>
          </p:nvPr>
        </p:nvGraphicFramePr>
        <p:xfrm>
          <a:off x="5357818" y="642918"/>
          <a:ext cx="4129164" cy="3024336"/>
        </p:xfrm>
        <a:graphic>
          <a:graphicData uri="http://schemas.openxmlformats.org/presentationml/2006/ole">
            <p:oleObj spid="_x0000_s95234" name="Graph" r:id="rId5" imgW="3981450" imgH="2914650" progId="">
              <p:embed/>
            </p:oleObj>
          </a:graphicData>
        </a:graphic>
      </p:graphicFrame>
      <p:sp>
        <p:nvSpPr>
          <p:cNvPr id="17" name="pole tekstowe 16"/>
          <p:cNvSpPr txBox="1"/>
          <p:nvPr/>
        </p:nvSpPr>
        <p:spPr>
          <a:xfrm>
            <a:off x="6000760" y="3714752"/>
            <a:ext cx="2880320" cy="307777"/>
          </a:xfrm>
          <a:prstGeom prst="rect">
            <a:avLst/>
          </a:prstGeom>
          <a:noFill/>
        </p:spPr>
        <p:txBody>
          <a:bodyPr wrap="square" rtlCol="0">
            <a:spAutoFit/>
          </a:bodyPr>
          <a:lstStyle/>
          <a:p>
            <a:r>
              <a:rPr lang="pl-PL" sz="1400" b="1" dirty="0" smtClean="0">
                <a:solidFill>
                  <a:schemeClr val="tx1"/>
                </a:solidFill>
                <a:latin typeface="+mj-lt"/>
              </a:rPr>
              <a:t>Fig. 2. </a:t>
            </a:r>
            <a:r>
              <a:rPr lang="pl-PL" sz="1400" b="1" dirty="0" err="1" smtClean="0">
                <a:solidFill>
                  <a:schemeClr val="tx1"/>
                </a:solidFill>
                <a:latin typeface="+mj-lt"/>
              </a:rPr>
              <a:t>Energy</a:t>
            </a:r>
            <a:r>
              <a:rPr lang="pl-PL" sz="1400" b="1" dirty="0" smtClean="0">
                <a:solidFill>
                  <a:schemeClr val="tx1"/>
                </a:solidFill>
                <a:latin typeface="+mj-lt"/>
              </a:rPr>
              <a:t> </a:t>
            </a:r>
            <a:r>
              <a:rPr lang="pl-PL" sz="1400" b="1" dirty="0" err="1" smtClean="0">
                <a:solidFill>
                  <a:schemeClr val="tx1"/>
                </a:solidFill>
                <a:latin typeface="+mj-lt"/>
              </a:rPr>
              <a:t>deposition</a:t>
            </a:r>
            <a:r>
              <a:rPr lang="pl-PL" sz="1400" b="1" dirty="0" smtClean="0">
                <a:solidFill>
                  <a:schemeClr val="tx1"/>
                </a:solidFill>
                <a:latin typeface="+mj-lt"/>
              </a:rPr>
              <a:t> spectrum</a:t>
            </a:r>
            <a:endParaRPr lang="pl-PL" sz="1400" b="1" dirty="0">
              <a:solidFill>
                <a:schemeClr val="tx1"/>
              </a:solidFill>
              <a:latin typeface="+mj-lt"/>
            </a:endParaRPr>
          </a:p>
        </p:txBody>
      </p:sp>
    </p:spTree>
    <p:extLst>
      <p:ext uri="{BB962C8B-B14F-4D97-AF65-F5344CB8AC3E}">
        <p14:creationId xmlns="" xmlns:p14="http://schemas.microsoft.com/office/powerpoint/2010/main" val="4009540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9132"/>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13</a:t>
            </a:fld>
            <a:endParaRPr lang="pl-PL" altLang="pl-PL"/>
          </a:p>
        </p:txBody>
      </p:sp>
      <p:sp>
        <p:nvSpPr>
          <p:cNvPr id="6" name="pole tekstowe 5"/>
          <p:cNvSpPr txBox="1"/>
          <p:nvPr/>
        </p:nvSpPr>
        <p:spPr>
          <a:xfrm>
            <a:off x="785786" y="285728"/>
            <a:ext cx="7820372" cy="584775"/>
          </a:xfrm>
          <a:prstGeom prst="rect">
            <a:avLst/>
          </a:prstGeom>
          <a:noFill/>
        </p:spPr>
        <p:txBody>
          <a:bodyPr wrap="square" rtlCol="0">
            <a:spAutoFit/>
          </a:bodyPr>
          <a:lstStyle/>
          <a:p>
            <a:pPr marL="571500" indent="-571500">
              <a:buFont typeface="+mj-lt"/>
              <a:buAutoNum type="romanUcPeriod" startAt="2"/>
            </a:pPr>
            <a:r>
              <a:rPr lang="en-US" sz="3200" dirty="0" smtClean="0">
                <a:solidFill>
                  <a:schemeClr val="tx1"/>
                </a:solidFill>
              </a:rPr>
              <a:t>Demonstrator stage  </a:t>
            </a:r>
          </a:p>
        </p:txBody>
      </p:sp>
      <p:pic>
        <p:nvPicPr>
          <p:cNvPr id="7" name="Obraz 6" descr="MCORD - demonstrator03.jpg"/>
          <p:cNvPicPr>
            <a:picLocks noChangeAspect="1"/>
          </p:cNvPicPr>
          <p:nvPr/>
        </p:nvPicPr>
        <p:blipFill>
          <a:blip r:embed="rId3" cstate="print"/>
          <a:srcRect l="26873" t="8661" r="23772" b="6063"/>
          <a:stretch>
            <a:fillRect/>
          </a:stretch>
        </p:blipFill>
        <p:spPr>
          <a:xfrm>
            <a:off x="285720" y="1571612"/>
            <a:ext cx="3437952" cy="3545484"/>
          </a:xfrm>
          <a:prstGeom prst="rect">
            <a:avLst/>
          </a:prstGeom>
        </p:spPr>
      </p:pic>
      <p:pic>
        <p:nvPicPr>
          <p:cNvPr id="9" name="Obraz 8" descr="MCORD - demonstrator02.jpg"/>
          <p:cNvPicPr>
            <a:picLocks noChangeAspect="1"/>
          </p:cNvPicPr>
          <p:nvPr/>
        </p:nvPicPr>
        <p:blipFill>
          <a:blip r:embed="rId4" cstate="print"/>
          <a:srcRect l="24961" r="37441"/>
          <a:stretch>
            <a:fillRect/>
          </a:stretch>
        </p:blipFill>
        <p:spPr>
          <a:xfrm>
            <a:off x="6286512" y="1142984"/>
            <a:ext cx="2654952" cy="4214842"/>
          </a:xfrm>
          <a:prstGeom prst="rect">
            <a:avLst/>
          </a:prstGeom>
        </p:spPr>
      </p:pic>
      <p:pic>
        <p:nvPicPr>
          <p:cNvPr id="10" name="Obraz 9" descr="MCORD - demonstrator01.jpg"/>
          <p:cNvPicPr>
            <a:picLocks noChangeAspect="1"/>
          </p:cNvPicPr>
          <p:nvPr/>
        </p:nvPicPr>
        <p:blipFill>
          <a:blip r:embed="rId5" cstate="print"/>
          <a:srcRect l="33277" r="33277"/>
          <a:stretch>
            <a:fillRect/>
          </a:stretch>
        </p:blipFill>
        <p:spPr>
          <a:xfrm>
            <a:off x="3857620" y="1214422"/>
            <a:ext cx="2240555" cy="3998381"/>
          </a:xfrm>
          <a:prstGeom prst="rect">
            <a:avLst/>
          </a:prstGeom>
        </p:spPr>
      </p:pic>
      <p:sp>
        <p:nvSpPr>
          <p:cNvPr id="11" name="pole tekstowe 10"/>
          <p:cNvSpPr txBox="1"/>
          <p:nvPr/>
        </p:nvSpPr>
        <p:spPr>
          <a:xfrm>
            <a:off x="571472" y="5429264"/>
            <a:ext cx="7622664" cy="369332"/>
          </a:xfrm>
          <a:prstGeom prst="rect">
            <a:avLst/>
          </a:prstGeom>
          <a:noFill/>
        </p:spPr>
        <p:txBody>
          <a:bodyPr wrap="none" rtlCol="0">
            <a:spAutoFit/>
          </a:bodyPr>
          <a:lstStyle/>
          <a:p>
            <a:r>
              <a:rPr lang="en-US" dirty="0" smtClean="0">
                <a:solidFill>
                  <a:schemeClr val="tx1"/>
                </a:solidFill>
              </a:rPr>
              <a:t>3 copies for 6 scintillators in real size with 24 channels </a:t>
            </a:r>
            <a:r>
              <a:rPr lang="en-US" dirty="0" err="1" smtClean="0">
                <a:solidFill>
                  <a:schemeClr val="tx1"/>
                </a:solidFill>
              </a:rPr>
              <a:t>MicroTCA</a:t>
            </a:r>
            <a:r>
              <a:rPr lang="pl-PL" dirty="0" smtClean="0">
                <a:solidFill>
                  <a:schemeClr val="tx1"/>
                </a:solidFill>
              </a:rPr>
              <a:t> module</a:t>
            </a:r>
            <a:endParaRPr lang="en-US" dirty="0">
              <a:solidFill>
                <a:schemeClr val="tx1"/>
              </a:solidFill>
            </a:endParaRPr>
          </a:p>
        </p:txBody>
      </p:sp>
    </p:spTree>
    <p:extLst>
      <p:ext uri="{BB962C8B-B14F-4D97-AF65-F5344CB8AC3E}">
        <p14:creationId xmlns="" xmlns:p14="http://schemas.microsoft.com/office/powerpoint/2010/main" val="4009540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9132"/>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14</a:t>
            </a:fld>
            <a:endParaRPr lang="pl-PL" altLang="pl-PL"/>
          </a:p>
        </p:txBody>
      </p:sp>
      <p:sp>
        <p:nvSpPr>
          <p:cNvPr id="9" name="pole tekstowe 8"/>
          <p:cNvSpPr txBox="1"/>
          <p:nvPr/>
        </p:nvSpPr>
        <p:spPr>
          <a:xfrm>
            <a:off x="714348" y="142852"/>
            <a:ext cx="7820372" cy="584775"/>
          </a:xfrm>
          <a:prstGeom prst="rect">
            <a:avLst/>
          </a:prstGeom>
          <a:noFill/>
        </p:spPr>
        <p:txBody>
          <a:bodyPr wrap="square" rtlCol="0">
            <a:spAutoFit/>
          </a:bodyPr>
          <a:lstStyle/>
          <a:p>
            <a:pPr marL="571500" indent="-571500">
              <a:buFont typeface="+mj-lt"/>
              <a:buAutoNum type="romanUcPeriod" startAt="3"/>
            </a:pPr>
            <a:r>
              <a:rPr lang="en-US" sz="3200" dirty="0" smtClean="0">
                <a:solidFill>
                  <a:schemeClr val="tx1"/>
                </a:solidFill>
              </a:rPr>
              <a:t>Final Detector stage</a:t>
            </a:r>
            <a:r>
              <a:rPr lang="pl-PL" sz="3200" dirty="0" smtClean="0">
                <a:solidFill>
                  <a:schemeClr val="tx1"/>
                </a:solidFill>
              </a:rPr>
              <a:t> - </a:t>
            </a:r>
            <a:r>
              <a:rPr lang="pl-PL" sz="3200" dirty="0" err="1" smtClean="0">
                <a:solidFill>
                  <a:schemeClr val="tx1"/>
                </a:solidFill>
              </a:rPr>
              <a:t>proposition</a:t>
            </a:r>
            <a:r>
              <a:rPr lang="pl-PL" sz="3200" dirty="0" smtClean="0">
                <a:solidFill>
                  <a:schemeClr val="tx1"/>
                </a:solidFill>
              </a:rPr>
              <a:t> </a:t>
            </a:r>
            <a:r>
              <a:rPr lang="en-US" sz="3200" dirty="0" smtClean="0">
                <a:solidFill>
                  <a:schemeClr val="tx1"/>
                </a:solidFill>
              </a:rPr>
              <a:t>  </a:t>
            </a:r>
          </a:p>
        </p:txBody>
      </p:sp>
      <p:pic>
        <p:nvPicPr>
          <p:cNvPr id="6" name="Obraz 5" descr="MCORD_project ver1.jpg"/>
          <p:cNvPicPr>
            <a:picLocks noChangeAspect="1"/>
          </p:cNvPicPr>
          <p:nvPr/>
        </p:nvPicPr>
        <p:blipFill>
          <a:blip r:embed="rId3" cstate="print"/>
          <a:stretch>
            <a:fillRect/>
          </a:stretch>
        </p:blipFill>
        <p:spPr>
          <a:xfrm>
            <a:off x="5143504" y="857232"/>
            <a:ext cx="3217091" cy="4714884"/>
          </a:xfrm>
          <a:prstGeom prst="rect">
            <a:avLst/>
          </a:prstGeom>
        </p:spPr>
      </p:pic>
      <p:pic>
        <p:nvPicPr>
          <p:cNvPr id="7" name="Obraz 6" descr="MCORD_project ver2.jpg"/>
          <p:cNvPicPr>
            <a:picLocks noChangeAspect="1"/>
          </p:cNvPicPr>
          <p:nvPr/>
        </p:nvPicPr>
        <p:blipFill>
          <a:blip r:embed="rId4" cstate="print"/>
          <a:stretch>
            <a:fillRect/>
          </a:stretch>
        </p:blipFill>
        <p:spPr>
          <a:xfrm>
            <a:off x="571473" y="857232"/>
            <a:ext cx="3214710" cy="4702458"/>
          </a:xfrm>
          <a:prstGeom prst="rect">
            <a:avLst/>
          </a:prstGeom>
        </p:spPr>
      </p:pic>
      <p:sp>
        <p:nvSpPr>
          <p:cNvPr id="10" name="pole tekstowe 9"/>
          <p:cNvSpPr txBox="1"/>
          <p:nvPr/>
        </p:nvSpPr>
        <p:spPr>
          <a:xfrm>
            <a:off x="428596" y="5786454"/>
            <a:ext cx="3702617" cy="369332"/>
          </a:xfrm>
          <a:prstGeom prst="rect">
            <a:avLst/>
          </a:prstGeom>
          <a:noFill/>
        </p:spPr>
        <p:txBody>
          <a:bodyPr wrap="none" rtlCol="0">
            <a:spAutoFit/>
          </a:bodyPr>
          <a:lstStyle/>
          <a:p>
            <a:r>
              <a:rPr lang="en-US" dirty="0" smtClean="0">
                <a:solidFill>
                  <a:schemeClr val="tx1"/>
                </a:solidFill>
              </a:rPr>
              <a:t>Two surface</a:t>
            </a:r>
            <a:r>
              <a:rPr lang="pl-PL" dirty="0" smtClean="0">
                <a:solidFill>
                  <a:schemeClr val="tx1"/>
                </a:solidFill>
              </a:rPr>
              <a:t>s</a:t>
            </a:r>
            <a:r>
              <a:rPr lang="en-US" dirty="0" smtClean="0">
                <a:solidFill>
                  <a:schemeClr val="tx1"/>
                </a:solidFill>
              </a:rPr>
              <a:t> on half </a:t>
            </a:r>
            <a:r>
              <a:rPr lang="en-US" dirty="0" smtClean="0">
                <a:solidFill>
                  <a:schemeClr val="tx1"/>
                </a:solidFill>
                <a:latin typeface="Calibri" panose="020F0502020204030204" pitchFamily="34" charset="0"/>
                <a:cs typeface="Times New Roman" panose="02020603050405020304" pitchFamily="18" charset="0"/>
              </a:rPr>
              <a:t>c</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ircumference</a:t>
            </a:r>
            <a:endParaRPr lang="en-US" dirty="0">
              <a:solidFill>
                <a:schemeClr val="tx1"/>
              </a:solidFill>
            </a:endParaRPr>
          </a:p>
        </p:txBody>
      </p:sp>
      <p:sp>
        <p:nvSpPr>
          <p:cNvPr id="11" name="pole tekstowe 10"/>
          <p:cNvSpPr txBox="1"/>
          <p:nvPr/>
        </p:nvSpPr>
        <p:spPr>
          <a:xfrm>
            <a:off x="4929190" y="5857892"/>
            <a:ext cx="3634328" cy="369332"/>
          </a:xfrm>
          <a:prstGeom prst="rect">
            <a:avLst/>
          </a:prstGeom>
          <a:noFill/>
        </p:spPr>
        <p:txBody>
          <a:bodyPr wrap="none" rtlCol="0">
            <a:spAutoFit/>
          </a:bodyPr>
          <a:lstStyle/>
          <a:p>
            <a:r>
              <a:rPr lang="en-US" dirty="0" smtClean="0">
                <a:solidFill>
                  <a:schemeClr val="tx1"/>
                </a:solidFill>
              </a:rPr>
              <a:t>One surface on full circumference</a:t>
            </a:r>
            <a:endParaRPr lang="en-US" dirty="0">
              <a:solidFill>
                <a:schemeClr val="tx1"/>
              </a:solidFill>
            </a:endParaRPr>
          </a:p>
        </p:txBody>
      </p:sp>
      <p:sp>
        <p:nvSpPr>
          <p:cNvPr id="12" name="pole tekstowe 11"/>
          <p:cNvSpPr txBox="1"/>
          <p:nvPr/>
        </p:nvSpPr>
        <p:spPr>
          <a:xfrm>
            <a:off x="2928926" y="3214686"/>
            <a:ext cx="761747" cy="369332"/>
          </a:xfrm>
          <a:prstGeom prst="rect">
            <a:avLst/>
          </a:prstGeom>
          <a:solidFill>
            <a:schemeClr val="bg1"/>
          </a:solidFill>
        </p:spPr>
        <p:txBody>
          <a:bodyPr wrap="none" rtlCol="0">
            <a:spAutoFit/>
          </a:bodyPr>
          <a:lstStyle/>
          <a:p>
            <a:r>
              <a:rPr lang="pl-PL" dirty="0" smtClean="0"/>
              <a:t>         </a:t>
            </a:r>
            <a:endParaRPr lang="pl-PL" dirty="0"/>
          </a:p>
        </p:txBody>
      </p:sp>
    </p:spTree>
    <p:extLst>
      <p:ext uri="{BB962C8B-B14F-4D97-AF65-F5344CB8AC3E}">
        <p14:creationId xmlns="" xmlns:p14="http://schemas.microsoft.com/office/powerpoint/2010/main" val="3715576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4"/>
          <p:cNvSpPr>
            <a:spLocks noGrp="1"/>
          </p:cNvSpPr>
          <p:nvPr>
            <p:ph sz="quarter" idx="4294967295"/>
          </p:nvPr>
        </p:nvSpPr>
        <p:spPr>
          <a:xfrm>
            <a:off x="303213" y="4149725"/>
            <a:ext cx="8826500" cy="2571750"/>
          </a:xfrm>
          <a:prstGeom prst="rect">
            <a:avLst/>
          </a:prstGeom>
        </p:spPr>
        <p:txBody>
          <a:bodyPr>
            <a:normAutofit fontScale="85000" lnSpcReduction="20000"/>
          </a:bodyPr>
          <a:lstStyle/>
          <a:p>
            <a:pPr marL="0" indent="0" algn="just">
              <a:lnSpc>
                <a:spcPct val="110000"/>
              </a:lnSpc>
              <a:buClr>
                <a:srgbClr val="DC9E1F"/>
              </a:buClr>
              <a:buNone/>
              <a:defRPr/>
            </a:pPr>
            <a:r>
              <a:rPr lang="en-US" sz="2100" b="1" dirty="0" smtClean="0"/>
              <a:t>Pi-Mode Accelerating </a:t>
            </a:r>
            <a:r>
              <a:rPr lang="en-US" sz="2100" b="1" dirty="0" err="1" smtClean="0"/>
              <a:t>Strucures</a:t>
            </a:r>
            <a:r>
              <a:rPr lang="en-US" sz="2100" b="1" dirty="0" smtClean="0"/>
              <a:t> (PIMS) delivered by NCBJ and installed on LINAC 4 line at LHC in CERN. Diagnostic measurements confirm very good performance of LINAC 4 PIMS.</a:t>
            </a:r>
          </a:p>
          <a:p>
            <a:pPr>
              <a:buClr>
                <a:srgbClr val="DC9E1F"/>
              </a:buClr>
              <a:buFont typeface="Arial" charset="0"/>
              <a:buChar char="•"/>
              <a:defRPr/>
            </a:pPr>
            <a:endParaRPr lang="pl-PL" sz="1600" b="1" dirty="0"/>
          </a:p>
          <a:p>
            <a:pPr marL="0" indent="0" algn="just">
              <a:buClr>
                <a:srgbClr val="DC9E1F"/>
              </a:buClr>
              <a:buFont typeface="Arial" pitchFamily="34" charset="0"/>
              <a:buNone/>
              <a:defRPr/>
            </a:pPr>
            <a:r>
              <a:rPr lang="pl-PL" sz="2100" b="1" i="1" dirty="0">
                <a:solidFill>
                  <a:schemeClr val="tx2"/>
                </a:solidFill>
              </a:rPr>
              <a:t>„</a:t>
            </a:r>
            <a:r>
              <a:rPr lang="en-US" sz="2100" b="1" i="1" dirty="0">
                <a:solidFill>
                  <a:schemeClr val="tx2"/>
                </a:solidFill>
              </a:rPr>
              <a:t>I am glad to announce you that Linac4 has reached its design energy of 160 MeV; the beam has gone successfully through the PIMS section and all cavities behave as expected. This is the final confirmation of the quality of the manufacturing realized at NCBJ, the result of a collaboration started back in November 2010 which has been an example of excellent communication and strong commitment to the result…</a:t>
            </a:r>
            <a:r>
              <a:rPr lang="pl-PL" sz="2100" b="1" i="1" dirty="0">
                <a:solidFill>
                  <a:schemeClr val="tx2"/>
                </a:solidFill>
              </a:rPr>
              <a:t>.</a:t>
            </a:r>
            <a:r>
              <a:rPr lang="en-US" sz="2100" b="1" i="1" dirty="0">
                <a:solidFill>
                  <a:schemeClr val="tx2"/>
                </a:solidFill>
              </a:rPr>
              <a:t> Please forward our thanks and congratulations to all the staff at NCBJ that has contributed to this achievement</a:t>
            </a:r>
            <a:r>
              <a:rPr lang="pl-PL" sz="2100" b="1" i="1" dirty="0">
                <a:solidFill>
                  <a:schemeClr val="tx2"/>
                </a:solidFill>
              </a:rPr>
              <a:t>.- Maurizio </a:t>
            </a:r>
            <a:r>
              <a:rPr lang="pl-PL" sz="2100" b="1" i="1" dirty="0" err="1">
                <a:solidFill>
                  <a:schemeClr val="tx2"/>
                </a:solidFill>
              </a:rPr>
              <a:t>Vretenar</a:t>
            </a:r>
            <a:r>
              <a:rPr lang="pl-PL" sz="2100" b="1" i="1" dirty="0">
                <a:solidFill>
                  <a:schemeClr val="tx2"/>
                </a:solidFill>
              </a:rPr>
              <a:t>”</a:t>
            </a:r>
            <a:endParaRPr lang="en-US" sz="2100" b="1" i="1" dirty="0">
              <a:solidFill>
                <a:schemeClr val="tx2"/>
              </a:solidFill>
            </a:endParaRPr>
          </a:p>
        </p:txBody>
      </p:sp>
      <p:sp>
        <p:nvSpPr>
          <p:cNvPr id="18436" name="Symbol zastępczy numeru slajdu 1"/>
          <p:cNvSpPr>
            <a:spLocks noGrp="1"/>
          </p:cNvSpPr>
          <p:nvPr>
            <p:ph type="sldNum" sz="quarter" idx="4294967295"/>
          </p:nvPr>
        </p:nvSpPr>
        <p:spPr bwMode="auto">
          <a:xfrm>
            <a:off x="7543800" y="6356350"/>
            <a:ext cx="990600" cy="365125"/>
          </a:xfrm>
          <a:prstGeom prst="rect">
            <a:avLst/>
          </a:prstGeom>
          <a:noFill/>
          <a:ln>
            <a:miter lim="800000"/>
            <a:headEnd/>
            <a:tailEnd/>
          </a:ln>
        </p:spPr>
        <p:txBody>
          <a:bodyPr/>
          <a:lstStyle/>
          <a:p>
            <a:fld id="{277FC93D-E8FA-4869-93B4-AA8AF5152848}" type="slidenum">
              <a:rPr lang="pl-PL" altLang="pl-PL"/>
              <a:pPr/>
              <a:t>15</a:t>
            </a:fld>
            <a:endParaRPr lang="pl-PL" altLang="pl-PL"/>
          </a:p>
        </p:txBody>
      </p:sp>
      <p:sp>
        <p:nvSpPr>
          <p:cNvPr id="7" name="Prostokąt 6"/>
          <p:cNvSpPr/>
          <p:nvPr/>
        </p:nvSpPr>
        <p:spPr>
          <a:xfrm>
            <a:off x="285720" y="142852"/>
            <a:ext cx="8643998" cy="646331"/>
          </a:xfrm>
          <a:prstGeom prst="rect">
            <a:avLst/>
          </a:prstGeom>
        </p:spPr>
        <p:txBody>
          <a:bodyPr wrap="square">
            <a:spAutoFit/>
          </a:bodyPr>
          <a:lstStyle/>
          <a:p>
            <a:pPr marL="342900" indent="-342900">
              <a:buFont typeface="+mj-lt"/>
              <a:buAutoNum type="arabicPeriod" startAt="3"/>
            </a:pPr>
            <a:r>
              <a:rPr lang="en-US" dirty="0" smtClean="0">
                <a:solidFill>
                  <a:schemeClr val="tx1"/>
                </a:solidFill>
              </a:rPr>
              <a:t>Our Experience, Challenges and Possibilities in design, modeling and manufacturing – Cooperation with CERN</a:t>
            </a:r>
          </a:p>
        </p:txBody>
      </p:sp>
      <p:pic>
        <p:nvPicPr>
          <p:cNvPr id="2" name="Obraz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4" y="790863"/>
            <a:ext cx="4968552" cy="3315818"/>
          </a:xfrm>
          <a:prstGeom prst="rect">
            <a:avLst/>
          </a:prstGeom>
        </p:spPr>
      </p:pic>
      <p:pic>
        <p:nvPicPr>
          <p:cNvPr id="18438" name="Obraz 3"/>
          <p:cNvPicPr>
            <a:picLocks noChangeAspect="1"/>
          </p:cNvPicPr>
          <p:nvPr/>
        </p:nvPicPr>
        <p:blipFill>
          <a:blip r:embed="rId3" cstate="print"/>
          <a:srcRect/>
          <a:stretch>
            <a:fillRect/>
          </a:stretch>
        </p:blipFill>
        <p:spPr bwMode="auto">
          <a:xfrm>
            <a:off x="4788024" y="2812768"/>
            <a:ext cx="4331100" cy="1324777"/>
          </a:xfrm>
          <a:prstGeom prst="rect">
            <a:avLst/>
          </a:prstGeom>
          <a:noFill/>
          <a:ln w="9525">
            <a:noFill/>
            <a:miter lim="800000"/>
            <a:headEnd/>
            <a:tailEnd/>
          </a:ln>
        </p:spPr>
      </p:pic>
      <p:sp>
        <p:nvSpPr>
          <p:cNvPr id="8" name="pole tekstowe 7"/>
          <p:cNvSpPr txBox="1"/>
          <p:nvPr/>
        </p:nvSpPr>
        <p:spPr>
          <a:xfrm>
            <a:off x="5715008" y="857232"/>
            <a:ext cx="3275256" cy="646331"/>
          </a:xfrm>
          <a:prstGeom prst="rect">
            <a:avLst/>
          </a:prstGeom>
          <a:noFill/>
        </p:spPr>
        <p:txBody>
          <a:bodyPr wrap="none" rtlCol="0">
            <a:spAutoFit/>
          </a:bodyPr>
          <a:lstStyle/>
          <a:p>
            <a:r>
              <a:rPr lang="en-US" dirty="0" smtClean="0">
                <a:solidFill>
                  <a:schemeClr val="tx1"/>
                </a:solidFill>
              </a:rPr>
              <a:t>12 accelerated structure (C/N)</a:t>
            </a:r>
          </a:p>
          <a:p>
            <a:r>
              <a:rPr lang="en-US" dirty="0" smtClean="0">
                <a:solidFill>
                  <a:schemeClr val="tx1"/>
                </a:solidFill>
              </a:rPr>
              <a:t>15 elements in each structure</a:t>
            </a:r>
            <a:endParaRPr lang="en-US" dirty="0">
              <a:solidFill>
                <a:schemeClr val="tx1"/>
              </a:solidFill>
            </a:endParaRPr>
          </a:p>
        </p:txBody>
      </p:sp>
      <p:pic>
        <p:nvPicPr>
          <p:cNvPr id="9" name="Picture 13" descr="IMG_2418.jpg"/>
          <p:cNvPicPr>
            <a:picLocks noChangeAspect="1"/>
          </p:cNvPicPr>
          <p:nvPr/>
        </p:nvPicPr>
        <p:blipFill>
          <a:blip r:embed="rId4" cstate="print"/>
          <a:srcRect/>
          <a:stretch>
            <a:fillRect/>
          </a:stretch>
        </p:blipFill>
        <p:spPr bwMode="auto">
          <a:xfrm>
            <a:off x="6286512" y="1643050"/>
            <a:ext cx="1880566" cy="1128713"/>
          </a:xfrm>
          <a:prstGeom prst="rect">
            <a:avLst/>
          </a:prstGeom>
          <a:noFill/>
          <a:ln w="9525">
            <a:noFill/>
            <a:miter lim="800000"/>
            <a:headEnd/>
            <a:tailEnd/>
          </a:ln>
        </p:spPr>
      </p:pic>
      <p:sp>
        <p:nvSpPr>
          <p:cNvPr id="10" name="Symbol zastępczy stopki 9"/>
          <p:cNvSpPr>
            <a:spLocks noGrp="1"/>
          </p:cNvSpPr>
          <p:nvPr>
            <p:ph type="ftr" sz="quarter" idx="11"/>
          </p:nvPr>
        </p:nvSpPr>
        <p:spPr/>
        <p:txBody>
          <a:bodyPr/>
          <a:lstStyle/>
          <a:p>
            <a:pPr>
              <a:defRPr/>
            </a:pPr>
            <a:r>
              <a:rPr lang="en-US" smtClean="0"/>
              <a:t>Marcin Bielewicz, First BM@N and MPD Colaboration Meating</a:t>
            </a:r>
            <a:endParaRPr lang="en-US"/>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16</a:t>
            </a:fld>
            <a:endParaRPr lang="pl-PL" altLang="pl-PL"/>
          </a:p>
        </p:txBody>
      </p:sp>
      <p:sp>
        <p:nvSpPr>
          <p:cNvPr id="7" name="Prostokąt 6"/>
          <p:cNvSpPr/>
          <p:nvPr/>
        </p:nvSpPr>
        <p:spPr>
          <a:xfrm>
            <a:off x="285720" y="214290"/>
            <a:ext cx="7000924" cy="830997"/>
          </a:xfrm>
          <a:prstGeom prst="rect">
            <a:avLst/>
          </a:prstGeom>
        </p:spPr>
        <p:txBody>
          <a:bodyPr wrap="square">
            <a:spAutoFit/>
          </a:bodyPr>
          <a:lstStyle/>
          <a:p>
            <a:pPr marL="342900" indent="-342900">
              <a:buFont typeface="+mj-lt"/>
              <a:buAutoNum type="arabicPeriod" startAt="3"/>
            </a:pPr>
            <a:r>
              <a:rPr lang="en-US" sz="2400" dirty="0" smtClean="0">
                <a:solidFill>
                  <a:schemeClr val="tx1"/>
                </a:solidFill>
              </a:rPr>
              <a:t>Our Experience, Challenges and Possibilities </a:t>
            </a:r>
            <a:r>
              <a:rPr lang="pl-PL" sz="2400" dirty="0" err="1" smtClean="0">
                <a:solidFill>
                  <a:schemeClr val="tx1"/>
                </a:solidFill>
              </a:rPr>
              <a:t>in</a:t>
            </a:r>
            <a:r>
              <a:rPr lang="en-US" sz="2400" dirty="0" smtClean="0">
                <a:solidFill>
                  <a:schemeClr val="tx1"/>
                </a:solidFill>
              </a:rPr>
              <a:t> design</a:t>
            </a:r>
            <a:r>
              <a:rPr lang="pl-PL" sz="2400" dirty="0" smtClean="0">
                <a:solidFill>
                  <a:schemeClr val="tx1"/>
                </a:solidFill>
              </a:rPr>
              <a:t>,</a:t>
            </a:r>
            <a:r>
              <a:rPr lang="en-US" sz="2400" dirty="0" smtClean="0">
                <a:solidFill>
                  <a:schemeClr val="tx1"/>
                </a:solidFill>
              </a:rPr>
              <a:t> modeling and manufacturing</a:t>
            </a:r>
            <a:endParaRPr lang="pl-PL" sz="2400" dirty="0" smtClean="0">
              <a:solidFill>
                <a:schemeClr val="tx1"/>
              </a:solidFill>
            </a:endParaRPr>
          </a:p>
        </p:txBody>
      </p:sp>
      <p:sp>
        <p:nvSpPr>
          <p:cNvPr id="33793" name="Rectangle 1"/>
          <p:cNvSpPr>
            <a:spLocks noChangeArrowheads="1"/>
          </p:cNvSpPr>
          <p:nvPr/>
        </p:nvSpPr>
        <p:spPr bwMode="auto">
          <a:xfrm>
            <a:off x="928662" y="1357298"/>
            <a:ext cx="749525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MUON DETECTOR SCHEME OF ANALOG SIGNAL PATH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1137" name="Picture 1" descr="C:\Swierk\2018 NICA project\MPD Cosmic Ray\Materiały Konferencja MPD Dubna 2018_04\Muon_Detector_Arek Chlopik\Muon_Detector2.jpg"/>
          <p:cNvPicPr>
            <a:picLocks noChangeAspect="1" noChangeArrowheads="1"/>
          </p:cNvPicPr>
          <p:nvPr/>
        </p:nvPicPr>
        <p:blipFill>
          <a:blip r:embed="rId3"/>
          <a:srcRect/>
          <a:stretch>
            <a:fillRect/>
          </a:stretch>
        </p:blipFill>
        <p:spPr bwMode="auto">
          <a:xfrm>
            <a:off x="357158" y="2071678"/>
            <a:ext cx="7792920" cy="2755671"/>
          </a:xfrm>
          <a:prstGeom prst="rect">
            <a:avLst/>
          </a:prstGeom>
          <a:noFill/>
        </p:spPr>
      </p:pic>
      <p:sp>
        <p:nvSpPr>
          <p:cNvPr id="11" name="pole tekstowe 10"/>
          <p:cNvSpPr txBox="1"/>
          <p:nvPr/>
        </p:nvSpPr>
        <p:spPr>
          <a:xfrm>
            <a:off x="785786" y="5357826"/>
            <a:ext cx="7007046" cy="369332"/>
          </a:xfrm>
          <a:prstGeom prst="rect">
            <a:avLst/>
          </a:prstGeom>
          <a:noFill/>
        </p:spPr>
        <p:txBody>
          <a:bodyPr wrap="none" rtlCol="0">
            <a:spAutoFit/>
          </a:bodyPr>
          <a:lstStyle/>
          <a:p>
            <a:r>
              <a:rPr lang="en-US" dirty="0" smtClean="0">
                <a:solidFill>
                  <a:schemeClr val="tx1"/>
                </a:solidFill>
              </a:rPr>
              <a:t>Photomultiplier are not </a:t>
            </a:r>
            <a:r>
              <a:rPr lang="pl-PL" dirty="0" smtClean="0">
                <a:solidFill>
                  <a:schemeClr val="tx1"/>
                </a:solidFill>
              </a:rPr>
              <a:t>so </a:t>
            </a:r>
            <a:r>
              <a:rPr lang="en-US" dirty="0" smtClean="0">
                <a:solidFill>
                  <a:schemeClr val="tx1"/>
                </a:solidFill>
              </a:rPr>
              <a:t>good </a:t>
            </a:r>
            <a:r>
              <a:rPr lang="pl-PL" dirty="0" smtClean="0">
                <a:solidFill>
                  <a:schemeClr val="tx1"/>
                </a:solidFill>
              </a:rPr>
              <a:t>for </a:t>
            </a:r>
            <a:r>
              <a:rPr lang="pl-PL" dirty="0" err="1" smtClean="0">
                <a:solidFill>
                  <a:schemeClr val="tx1"/>
                </a:solidFill>
              </a:rPr>
              <a:t>us</a:t>
            </a:r>
            <a:r>
              <a:rPr lang="en-US" dirty="0" smtClean="0">
                <a:solidFill>
                  <a:schemeClr val="tx1"/>
                </a:solidFill>
              </a:rPr>
              <a:t>!!!   MPPC are much better !!!</a:t>
            </a:r>
            <a:endParaRPr lang="en-US" dirty="0">
              <a:solidFill>
                <a:schemeClr val="tx1"/>
              </a:solidFill>
            </a:endParaRPr>
          </a:p>
        </p:txBody>
      </p:sp>
    </p:spTree>
    <p:extLst>
      <p:ext uri="{BB962C8B-B14F-4D97-AF65-F5344CB8AC3E}">
        <p14:creationId xmlns="" xmlns:p14="http://schemas.microsoft.com/office/powerpoint/2010/main" val="3715576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41" name="Obraz 40" descr="belki.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132"/>
            <a:ext cx="9144000" cy="6848868"/>
          </a:xfrm>
          <a:prstGeom prst="rect">
            <a:avLst/>
          </a:prstGeom>
        </p:spPr>
      </p:pic>
      <p:sp>
        <p:nvSpPr>
          <p:cNvPr id="54" name="Shape 54"/>
          <p:cNvSpPr/>
          <p:nvPr/>
        </p:nvSpPr>
        <p:spPr>
          <a:xfrm>
            <a:off x="2871300" y="1821667"/>
            <a:ext cx="4595700" cy="3331600"/>
          </a:xfrm>
          <a:prstGeom prst="roundRect">
            <a:avLst>
              <a:gd name="adj" fmla="val 6595"/>
            </a:avLst>
          </a:prstGeom>
          <a:solidFill>
            <a:srgbClr val="FFFFFF"/>
          </a:solidFill>
          <a:ln w="9525" cap="flat" cmpd="sng">
            <a:solidFill>
              <a:schemeClr val="dk2"/>
            </a:solidFill>
            <a:prstDash val="dash"/>
            <a:round/>
            <a:headEnd type="none" w="sm" len="sm"/>
            <a:tailEnd type="none" w="sm" len="sm"/>
          </a:ln>
          <a:effectLst>
            <a:outerShdw blurRad="57150" dist="19050" dir="5400000" algn="bl" rotWithShape="0">
              <a:srgbClr val="FFFF00">
                <a:alpha val="46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6" name="Shape 56"/>
          <p:cNvSpPr txBox="1"/>
          <p:nvPr/>
        </p:nvSpPr>
        <p:spPr>
          <a:xfrm>
            <a:off x="2214546" y="1285860"/>
            <a:ext cx="4208400" cy="65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dirty="0" err="1">
                <a:solidFill>
                  <a:schemeClr val="tx1"/>
                </a:solidFill>
              </a:rPr>
              <a:t>uTCA</a:t>
            </a:r>
            <a:r>
              <a:rPr lang="en-GB" dirty="0">
                <a:solidFill>
                  <a:schemeClr val="tx1"/>
                </a:solidFill>
              </a:rPr>
              <a:t> based modular muon trigger </a:t>
            </a:r>
            <a:r>
              <a:rPr lang="en-GB" dirty="0"/>
              <a:t>system</a:t>
            </a:r>
            <a:endParaRPr/>
          </a:p>
        </p:txBody>
      </p:sp>
      <p:sp>
        <p:nvSpPr>
          <p:cNvPr id="57" name="Shape 57"/>
          <p:cNvSpPr/>
          <p:nvPr/>
        </p:nvSpPr>
        <p:spPr>
          <a:xfrm>
            <a:off x="357158" y="1925633"/>
            <a:ext cx="1473817" cy="462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GB" dirty="0">
                <a:solidFill>
                  <a:schemeClr val="tx1"/>
                </a:solidFill>
              </a:rPr>
              <a:t>Detector</a:t>
            </a:r>
            <a:endParaRPr>
              <a:solidFill>
                <a:schemeClr val="tx1"/>
              </a:solidFill>
            </a:endParaRPr>
          </a:p>
        </p:txBody>
      </p:sp>
      <p:sp>
        <p:nvSpPr>
          <p:cNvPr id="58" name="Shape 58"/>
          <p:cNvSpPr/>
          <p:nvPr/>
        </p:nvSpPr>
        <p:spPr>
          <a:xfrm>
            <a:off x="2106750" y="2039867"/>
            <a:ext cx="635700" cy="46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GB" dirty="0">
                <a:solidFill>
                  <a:schemeClr val="tx1"/>
                </a:solidFill>
              </a:rPr>
              <a:t>AFE</a:t>
            </a:r>
            <a:endParaRPr>
              <a:solidFill>
                <a:schemeClr val="tx1"/>
              </a:solidFill>
            </a:endParaRPr>
          </a:p>
        </p:txBody>
      </p:sp>
      <p:sp>
        <p:nvSpPr>
          <p:cNvPr id="59" name="Shape 59"/>
          <p:cNvSpPr/>
          <p:nvPr/>
        </p:nvSpPr>
        <p:spPr>
          <a:xfrm>
            <a:off x="2106750" y="2662667"/>
            <a:ext cx="635700" cy="46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dirty="0">
                <a:solidFill>
                  <a:schemeClr val="tx1"/>
                </a:solidFill>
              </a:rPr>
              <a:t>AFE</a:t>
            </a:r>
            <a:endParaRPr>
              <a:solidFill>
                <a:schemeClr val="tx1"/>
              </a:solidFill>
            </a:endParaRPr>
          </a:p>
        </p:txBody>
      </p:sp>
      <p:sp>
        <p:nvSpPr>
          <p:cNvPr id="60" name="Shape 60"/>
          <p:cNvSpPr/>
          <p:nvPr/>
        </p:nvSpPr>
        <p:spPr>
          <a:xfrm>
            <a:off x="3540150" y="1938633"/>
            <a:ext cx="1508400" cy="139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GB" dirty="0">
                <a:solidFill>
                  <a:schemeClr val="tx1"/>
                </a:solidFill>
              </a:rPr>
              <a:t> </a:t>
            </a:r>
            <a:r>
              <a:rPr lang="en-GB" dirty="0" smtClean="0">
                <a:solidFill>
                  <a:schemeClr val="tx1"/>
                </a:solidFill>
              </a:rPr>
              <a:t>AMC FPGA</a:t>
            </a:r>
            <a:endParaRPr>
              <a:solidFill>
                <a:schemeClr val="tx1"/>
              </a:solidFill>
            </a:endParaRPr>
          </a:p>
          <a:p>
            <a:pPr marL="0" lvl="0" indent="0">
              <a:spcBef>
                <a:spcPts val="0"/>
              </a:spcBef>
              <a:spcAft>
                <a:spcPts val="0"/>
              </a:spcAft>
              <a:buNone/>
            </a:pPr>
            <a:r>
              <a:rPr lang="en-GB" dirty="0">
                <a:solidFill>
                  <a:schemeClr val="tx1"/>
                </a:solidFill>
              </a:rPr>
              <a:t> </a:t>
            </a:r>
            <a:r>
              <a:rPr lang="en-GB" dirty="0" smtClean="0">
                <a:solidFill>
                  <a:schemeClr val="tx1"/>
                </a:solidFill>
              </a:rPr>
              <a:t>FMC</a:t>
            </a:r>
            <a:r>
              <a:rPr lang="pl-PL" dirty="0" smtClean="0">
                <a:solidFill>
                  <a:schemeClr val="tx1"/>
                </a:solidFill>
              </a:rPr>
              <a:t> </a:t>
            </a:r>
            <a:r>
              <a:rPr lang="en-GB" dirty="0" smtClean="0">
                <a:solidFill>
                  <a:schemeClr val="tx1"/>
                </a:solidFill>
              </a:rPr>
              <a:t>carrier</a:t>
            </a:r>
            <a:endParaRPr>
              <a:solidFill>
                <a:schemeClr val="tx1"/>
              </a:solidFill>
            </a:endParaRPr>
          </a:p>
        </p:txBody>
      </p:sp>
      <p:sp>
        <p:nvSpPr>
          <p:cNvPr id="61" name="Shape 61"/>
          <p:cNvSpPr/>
          <p:nvPr/>
        </p:nvSpPr>
        <p:spPr>
          <a:xfrm>
            <a:off x="3018350" y="2039867"/>
            <a:ext cx="635700" cy="46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sz="1600" dirty="0">
                <a:solidFill>
                  <a:schemeClr val="tx1"/>
                </a:solidFill>
              </a:rPr>
              <a:t>FMC</a:t>
            </a:r>
            <a:endParaRPr sz="1600">
              <a:solidFill>
                <a:schemeClr val="tx1"/>
              </a:solidFill>
            </a:endParaRPr>
          </a:p>
        </p:txBody>
      </p:sp>
      <p:sp>
        <p:nvSpPr>
          <p:cNvPr id="62" name="Shape 62"/>
          <p:cNvSpPr/>
          <p:nvPr/>
        </p:nvSpPr>
        <p:spPr>
          <a:xfrm>
            <a:off x="3018350" y="2662667"/>
            <a:ext cx="635700" cy="46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sz="1600" dirty="0">
                <a:solidFill>
                  <a:schemeClr val="tx1"/>
                </a:solidFill>
              </a:rPr>
              <a:t>FMC</a:t>
            </a:r>
            <a:endParaRPr sz="1600">
              <a:solidFill>
                <a:schemeClr val="tx1"/>
              </a:solidFill>
            </a:endParaRPr>
          </a:p>
        </p:txBody>
      </p:sp>
      <p:sp>
        <p:nvSpPr>
          <p:cNvPr id="63" name="Shape 63"/>
          <p:cNvSpPr/>
          <p:nvPr/>
        </p:nvSpPr>
        <p:spPr>
          <a:xfrm>
            <a:off x="2742450" y="2166467"/>
            <a:ext cx="266400" cy="21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a:off x="2106750" y="3724933"/>
            <a:ext cx="635700" cy="46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dirty="0">
                <a:solidFill>
                  <a:schemeClr val="tx1"/>
                </a:solidFill>
              </a:rPr>
              <a:t>AFE</a:t>
            </a:r>
            <a:endParaRPr>
              <a:solidFill>
                <a:schemeClr val="tx1"/>
              </a:solidFill>
            </a:endParaRPr>
          </a:p>
        </p:txBody>
      </p:sp>
      <p:sp>
        <p:nvSpPr>
          <p:cNvPr id="65" name="Shape 65"/>
          <p:cNvSpPr/>
          <p:nvPr/>
        </p:nvSpPr>
        <p:spPr>
          <a:xfrm>
            <a:off x="2106750" y="4347733"/>
            <a:ext cx="635700" cy="46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dirty="0">
                <a:solidFill>
                  <a:schemeClr val="tx1"/>
                </a:solidFill>
              </a:rPr>
              <a:t>AFE</a:t>
            </a:r>
            <a:endParaRPr>
              <a:solidFill>
                <a:schemeClr val="tx1"/>
              </a:solidFill>
            </a:endParaRPr>
          </a:p>
        </p:txBody>
      </p:sp>
      <p:sp>
        <p:nvSpPr>
          <p:cNvPr id="66" name="Shape 66"/>
          <p:cNvSpPr/>
          <p:nvPr/>
        </p:nvSpPr>
        <p:spPr>
          <a:xfrm>
            <a:off x="3540150" y="3623700"/>
            <a:ext cx="1508400" cy="139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dirty="0">
                <a:solidFill>
                  <a:schemeClr val="tx1"/>
                </a:solidFill>
              </a:rPr>
              <a:t> </a:t>
            </a:r>
            <a:r>
              <a:rPr lang="en-GB" dirty="0" smtClean="0">
                <a:solidFill>
                  <a:schemeClr val="tx1"/>
                </a:solidFill>
              </a:rPr>
              <a:t>AMC FPGA</a:t>
            </a:r>
            <a:endParaRPr>
              <a:solidFill>
                <a:schemeClr val="tx1"/>
              </a:solidFill>
            </a:endParaRPr>
          </a:p>
          <a:p>
            <a:pPr marL="0" lvl="0" indent="0" rtl="0">
              <a:spcBef>
                <a:spcPts val="0"/>
              </a:spcBef>
              <a:spcAft>
                <a:spcPts val="0"/>
              </a:spcAft>
              <a:buNone/>
            </a:pPr>
            <a:r>
              <a:rPr lang="en-GB" dirty="0">
                <a:solidFill>
                  <a:schemeClr val="tx1"/>
                </a:solidFill>
              </a:rPr>
              <a:t> </a:t>
            </a:r>
            <a:r>
              <a:rPr lang="en-GB" dirty="0" smtClean="0">
                <a:solidFill>
                  <a:schemeClr val="tx1"/>
                </a:solidFill>
              </a:rPr>
              <a:t>FMC</a:t>
            </a:r>
            <a:r>
              <a:rPr lang="pl-PL" dirty="0" smtClean="0">
                <a:solidFill>
                  <a:schemeClr val="tx1"/>
                </a:solidFill>
              </a:rPr>
              <a:t> </a:t>
            </a:r>
            <a:r>
              <a:rPr lang="en-GB" dirty="0" smtClean="0">
                <a:solidFill>
                  <a:schemeClr val="tx1"/>
                </a:solidFill>
              </a:rPr>
              <a:t>carrier</a:t>
            </a:r>
            <a:endParaRPr>
              <a:solidFill>
                <a:schemeClr val="tx1"/>
              </a:solidFill>
            </a:endParaRPr>
          </a:p>
        </p:txBody>
      </p:sp>
      <p:sp>
        <p:nvSpPr>
          <p:cNvPr id="67" name="Shape 67"/>
          <p:cNvSpPr/>
          <p:nvPr/>
        </p:nvSpPr>
        <p:spPr>
          <a:xfrm>
            <a:off x="3018350" y="3724933"/>
            <a:ext cx="635700" cy="46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sz="1600" dirty="0">
                <a:solidFill>
                  <a:schemeClr val="tx1"/>
                </a:solidFill>
              </a:rPr>
              <a:t>FMC</a:t>
            </a:r>
            <a:endParaRPr sz="1600">
              <a:solidFill>
                <a:schemeClr val="tx1"/>
              </a:solidFill>
            </a:endParaRPr>
          </a:p>
        </p:txBody>
      </p:sp>
      <p:sp>
        <p:nvSpPr>
          <p:cNvPr id="68" name="Shape 68"/>
          <p:cNvSpPr/>
          <p:nvPr/>
        </p:nvSpPr>
        <p:spPr>
          <a:xfrm>
            <a:off x="3018350" y="4347733"/>
            <a:ext cx="635700" cy="46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sz="1600" dirty="0">
                <a:solidFill>
                  <a:schemeClr val="tx1"/>
                </a:solidFill>
              </a:rPr>
              <a:t>FMC</a:t>
            </a:r>
            <a:endParaRPr sz="1600">
              <a:solidFill>
                <a:schemeClr val="tx1"/>
              </a:solidFill>
            </a:endParaRPr>
          </a:p>
        </p:txBody>
      </p:sp>
      <p:sp>
        <p:nvSpPr>
          <p:cNvPr id="69" name="Shape 69"/>
          <p:cNvSpPr/>
          <p:nvPr/>
        </p:nvSpPr>
        <p:spPr>
          <a:xfrm>
            <a:off x="2742450" y="3851533"/>
            <a:ext cx="266400" cy="21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txBox="1"/>
          <p:nvPr/>
        </p:nvSpPr>
        <p:spPr>
          <a:xfrm>
            <a:off x="4042675" y="3216500"/>
            <a:ext cx="683400" cy="40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dirty="0">
                <a:solidFill>
                  <a:schemeClr val="tx1"/>
                </a:solidFill>
              </a:rPr>
              <a:t>12x</a:t>
            </a:r>
            <a:endParaRPr>
              <a:solidFill>
                <a:schemeClr val="tx1"/>
              </a:solidFill>
            </a:endParaRPr>
          </a:p>
        </p:txBody>
      </p:sp>
      <p:sp>
        <p:nvSpPr>
          <p:cNvPr id="71" name="Shape 71"/>
          <p:cNvSpPr/>
          <p:nvPr/>
        </p:nvSpPr>
        <p:spPr>
          <a:xfrm>
            <a:off x="2742450" y="2789267"/>
            <a:ext cx="266400" cy="21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2747200" y="4474333"/>
            <a:ext cx="266400" cy="21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2121450" y="5300333"/>
            <a:ext cx="4353000" cy="573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sz="1300" dirty="0">
                <a:solidFill>
                  <a:schemeClr val="tx1"/>
                </a:solidFill>
              </a:rPr>
              <a:t>Another sub-trigger system (AFE + FMC + AMC +MCH)</a:t>
            </a:r>
            <a:endParaRPr sz="1300">
              <a:solidFill>
                <a:schemeClr val="tx1"/>
              </a:solidFill>
            </a:endParaRPr>
          </a:p>
        </p:txBody>
      </p:sp>
      <p:sp>
        <p:nvSpPr>
          <p:cNvPr id="74" name="Shape 74"/>
          <p:cNvSpPr/>
          <p:nvPr/>
        </p:nvSpPr>
        <p:spPr>
          <a:xfrm>
            <a:off x="5304825" y="1938633"/>
            <a:ext cx="2030700" cy="305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GB" sz="2000" dirty="0" err="1">
                <a:solidFill>
                  <a:schemeClr val="tx1"/>
                </a:solidFill>
              </a:rPr>
              <a:t>MicroTCA</a:t>
            </a:r>
            <a:r>
              <a:rPr lang="en-GB" sz="2000" dirty="0">
                <a:solidFill>
                  <a:schemeClr val="tx1"/>
                </a:solidFill>
              </a:rPr>
              <a:t> Carrier Hub</a:t>
            </a:r>
            <a:r>
              <a:rPr lang="en-GB" dirty="0">
                <a:solidFill>
                  <a:schemeClr val="tx1"/>
                </a:solidFill>
              </a:rPr>
              <a:t/>
            </a:r>
            <a:br>
              <a:rPr lang="en-GB" dirty="0">
                <a:solidFill>
                  <a:schemeClr val="tx1"/>
                </a:solidFill>
              </a:rPr>
            </a:br>
            <a:r>
              <a:rPr lang="en-GB" dirty="0">
                <a:solidFill>
                  <a:schemeClr val="tx1"/>
                </a:solidFill>
              </a:rPr>
              <a:t>(MCH Tongue 3)</a:t>
            </a:r>
            <a:endParaRPr>
              <a:solidFill>
                <a:schemeClr val="tx1"/>
              </a:solidFill>
            </a:endParaRPr>
          </a:p>
          <a:p>
            <a:pPr marL="0" lvl="0" indent="0" algn="ctr" rtl="0">
              <a:spcBef>
                <a:spcPts val="0"/>
              </a:spcBef>
              <a:spcAft>
                <a:spcPts val="0"/>
              </a:spcAft>
              <a:buNone/>
            </a:pPr>
            <a:r>
              <a:rPr lang="en-GB" dirty="0">
                <a:solidFill>
                  <a:schemeClr val="tx1"/>
                </a:solidFill>
              </a:rPr>
              <a:t>Xilinx FPGA</a:t>
            </a:r>
            <a:br>
              <a:rPr lang="en-GB" dirty="0">
                <a:solidFill>
                  <a:schemeClr val="tx1"/>
                </a:solidFill>
              </a:rPr>
            </a:br>
            <a:r>
              <a:rPr lang="en-GB" dirty="0">
                <a:solidFill>
                  <a:schemeClr val="tx1"/>
                </a:solidFill>
              </a:rPr>
              <a:t>on board</a:t>
            </a:r>
            <a:endParaRPr>
              <a:solidFill>
                <a:schemeClr val="tx1"/>
              </a:solidFill>
            </a:endParaRPr>
          </a:p>
          <a:p>
            <a:pPr marL="0" lvl="0" indent="0" algn="ctr" rtl="0">
              <a:spcBef>
                <a:spcPts val="0"/>
              </a:spcBef>
              <a:spcAft>
                <a:spcPts val="0"/>
              </a:spcAft>
              <a:buNone/>
            </a:pPr>
            <a:endParaRPr>
              <a:solidFill>
                <a:schemeClr val="tx1"/>
              </a:solidFill>
            </a:endParaRPr>
          </a:p>
          <a:p>
            <a:pPr marL="0" lvl="0" indent="0" algn="ctr">
              <a:spcBef>
                <a:spcPts val="0"/>
              </a:spcBef>
              <a:spcAft>
                <a:spcPts val="0"/>
              </a:spcAft>
              <a:buClr>
                <a:srgbClr val="000000"/>
              </a:buClr>
              <a:buSzPts val="1100"/>
              <a:buFont typeface="Arial"/>
              <a:buNone/>
            </a:pPr>
            <a:r>
              <a:rPr lang="en-GB" dirty="0">
                <a:solidFill>
                  <a:schemeClr val="tx1"/>
                </a:solidFill>
              </a:rPr>
              <a:t>Main MCH</a:t>
            </a:r>
            <a:endParaRPr>
              <a:solidFill>
                <a:schemeClr val="tx1"/>
              </a:solidFill>
            </a:endParaRPr>
          </a:p>
        </p:txBody>
      </p:sp>
      <p:sp>
        <p:nvSpPr>
          <p:cNvPr id="75" name="Shape 75"/>
          <p:cNvSpPr/>
          <p:nvPr/>
        </p:nvSpPr>
        <p:spPr>
          <a:xfrm>
            <a:off x="5048550" y="2507867"/>
            <a:ext cx="266400" cy="21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5048550" y="4239767"/>
            <a:ext cx="266400" cy="21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a:off x="6474450" y="4997833"/>
            <a:ext cx="341700" cy="850400"/>
          </a:xfrm>
          <a:prstGeom prst="leftUpArrow">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6479700" y="4984500"/>
            <a:ext cx="635700" cy="1392000"/>
          </a:xfrm>
          <a:prstGeom prst="leftUpArrow">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2117850" y="5954967"/>
            <a:ext cx="4353000" cy="573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sz="1300" dirty="0">
                <a:solidFill>
                  <a:schemeClr val="tx1"/>
                </a:solidFill>
              </a:rPr>
              <a:t>Another sub-trigger system (AFE + FMC + AMC +MCH)</a:t>
            </a:r>
            <a:endParaRPr sz="1300">
              <a:solidFill>
                <a:schemeClr val="tx1"/>
              </a:solidFill>
            </a:endParaRPr>
          </a:p>
        </p:txBody>
      </p:sp>
      <p:sp>
        <p:nvSpPr>
          <p:cNvPr id="80" name="Shape 80"/>
          <p:cNvSpPr txBox="1"/>
          <p:nvPr/>
        </p:nvSpPr>
        <p:spPr>
          <a:xfrm>
            <a:off x="7022525" y="5450200"/>
            <a:ext cx="1508400" cy="850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dirty="0">
                <a:solidFill>
                  <a:schemeClr val="tx1"/>
                </a:solidFill>
              </a:rPr>
              <a:t>10G Ethernet / Aurora</a:t>
            </a:r>
            <a:endParaRPr>
              <a:solidFill>
                <a:schemeClr val="tx1"/>
              </a:solidFill>
            </a:endParaRPr>
          </a:p>
        </p:txBody>
      </p:sp>
      <p:sp>
        <p:nvSpPr>
          <p:cNvPr id="81" name="Shape 81"/>
          <p:cNvSpPr/>
          <p:nvPr/>
        </p:nvSpPr>
        <p:spPr>
          <a:xfrm>
            <a:off x="1830975" y="2166467"/>
            <a:ext cx="266400" cy="21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1830975" y="2789267"/>
            <a:ext cx="266400" cy="21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1830975" y="3851533"/>
            <a:ext cx="266400" cy="21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a:off x="1830975" y="4474333"/>
            <a:ext cx="266400" cy="21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a:off x="1855050" y="5479533"/>
            <a:ext cx="266400" cy="21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a:off x="1841213" y="6154933"/>
            <a:ext cx="266400" cy="21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7354625" y="4241533"/>
            <a:ext cx="635700" cy="3036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7354625" y="3229267"/>
            <a:ext cx="683400" cy="341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txBox="1"/>
          <p:nvPr/>
        </p:nvSpPr>
        <p:spPr>
          <a:xfrm>
            <a:off x="6009000" y="1465567"/>
            <a:ext cx="1424700" cy="518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a:t>MTCA crate</a:t>
            </a:r>
            <a:endParaRPr/>
          </a:p>
        </p:txBody>
      </p:sp>
      <p:sp>
        <p:nvSpPr>
          <p:cNvPr id="90" name="Shape 90"/>
          <p:cNvSpPr txBox="1"/>
          <p:nvPr/>
        </p:nvSpPr>
        <p:spPr>
          <a:xfrm>
            <a:off x="7500958" y="2071678"/>
            <a:ext cx="1508400" cy="723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dirty="0">
                <a:solidFill>
                  <a:schemeClr val="tx1"/>
                </a:solidFill>
              </a:rPr>
              <a:t>10/40G Ethernet</a:t>
            </a:r>
            <a:endParaRPr>
              <a:solidFill>
                <a:schemeClr val="tx1"/>
              </a:solidFill>
            </a:endParaRPr>
          </a:p>
          <a:p>
            <a:pPr marL="0" lvl="0" indent="0" rtl="0">
              <a:spcBef>
                <a:spcPts val="0"/>
              </a:spcBef>
              <a:spcAft>
                <a:spcPts val="0"/>
              </a:spcAft>
              <a:buNone/>
            </a:pPr>
            <a:r>
              <a:rPr lang="en-GB" dirty="0">
                <a:solidFill>
                  <a:schemeClr val="tx1"/>
                </a:solidFill>
              </a:rPr>
              <a:t>Muon trigger out</a:t>
            </a:r>
            <a:endParaRPr>
              <a:solidFill>
                <a:schemeClr val="tx1"/>
              </a:solidFill>
            </a:endParaRPr>
          </a:p>
        </p:txBody>
      </p:sp>
      <p:sp>
        <p:nvSpPr>
          <p:cNvPr id="91" name="Shape 91"/>
          <p:cNvSpPr txBox="1"/>
          <p:nvPr/>
        </p:nvSpPr>
        <p:spPr>
          <a:xfrm>
            <a:off x="7473600" y="4357694"/>
            <a:ext cx="1670400" cy="65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dirty="0">
                <a:solidFill>
                  <a:schemeClr val="tx1"/>
                </a:solidFill>
              </a:rPr>
              <a:t>Triggers @ SYNC </a:t>
            </a:r>
            <a:endParaRPr>
              <a:solidFill>
                <a:schemeClr val="tx1"/>
              </a:solidFill>
            </a:endParaRPr>
          </a:p>
        </p:txBody>
      </p:sp>
      <p:sp>
        <p:nvSpPr>
          <p:cNvPr id="40" name="Prostokąt 39"/>
          <p:cNvSpPr/>
          <p:nvPr/>
        </p:nvSpPr>
        <p:spPr>
          <a:xfrm>
            <a:off x="285720" y="0"/>
            <a:ext cx="5857916" cy="646331"/>
          </a:xfrm>
          <a:prstGeom prst="rect">
            <a:avLst/>
          </a:prstGeom>
        </p:spPr>
        <p:txBody>
          <a:bodyPr wrap="square">
            <a:spAutoFit/>
          </a:bodyPr>
          <a:lstStyle/>
          <a:p>
            <a:pPr marL="342900" indent="-342900">
              <a:buFont typeface="+mj-lt"/>
              <a:buAutoNum type="arabicPeriod" startAt="3"/>
            </a:pPr>
            <a:r>
              <a:rPr lang="en-US" dirty="0" smtClean="0">
                <a:solidFill>
                  <a:schemeClr val="tx1"/>
                </a:solidFill>
              </a:rPr>
              <a:t>Our Experience, Challenges and Possibilities </a:t>
            </a:r>
            <a:r>
              <a:rPr lang="pl-PL" dirty="0" err="1" smtClean="0">
                <a:solidFill>
                  <a:schemeClr val="tx1"/>
                </a:solidFill>
              </a:rPr>
              <a:t>in</a:t>
            </a:r>
            <a:r>
              <a:rPr lang="en-US" dirty="0" smtClean="0">
                <a:solidFill>
                  <a:schemeClr val="tx1"/>
                </a:solidFill>
              </a:rPr>
              <a:t> design</a:t>
            </a:r>
            <a:r>
              <a:rPr lang="pl-PL" dirty="0" smtClean="0">
                <a:solidFill>
                  <a:schemeClr val="tx1"/>
                </a:solidFill>
              </a:rPr>
              <a:t>,</a:t>
            </a:r>
            <a:r>
              <a:rPr lang="en-US" dirty="0" smtClean="0">
                <a:solidFill>
                  <a:schemeClr val="tx1"/>
                </a:solidFill>
              </a:rPr>
              <a:t> modeling and manufacturing</a:t>
            </a:r>
            <a:endParaRPr lang="pl-PL" dirty="0" smtClean="0">
              <a:solidFill>
                <a:schemeClr val="tx1"/>
              </a:solidFill>
            </a:endParaRPr>
          </a:p>
        </p:txBody>
      </p:sp>
      <p:sp>
        <p:nvSpPr>
          <p:cNvPr id="42" name="Rectangle 1"/>
          <p:cNvSpPr>
            <a:spLocks noChangeArrowheads="1"/>
          </p:cNvSpPr>
          <p:nvPr/>
        </p:nvSpPr>
        <p:spPr bwMode="auto">
          <a:xfrm>
            <a:off x="571472" y="714356"/>
            <a:ext cx="807249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MUON DETECTOR SCHEME OF DIGITAL SIGNAL PATH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ctrTitle" idx="4294967295"/>
          </p:nvPr>
        </p:nvSpPr>
        <p:spPr>
          <a:xfrm>
            <a:off x="267875" y="305233"/>
            <a:ext cx="8520600" cy="101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4000" dirty="0" err="1"/>
              <a:t>MicroTCA</a:t>
            </a:r>
            <a:r>
              <a:rPr lang="en-GB" sz="4000" dirty="0"/>
              <a:t> (MTCA) configuration</a:t>
            </a:r>
            <a:endParaRPr sz="4000"/>
          </a:p>
        </p:txBody>
      </p:sp>
      <p:pic>
        <p:nvPicPr>
          <p:cNvPr id="127" name="Shape 127"/>
          <p:cNvPicPr preferRelativeResize="0"/>
          <p:nvPr/>
        </p:nvPicPr>
        <p:blipFill>
          <a:blip r:embed="rId3">
            <a:alphaModFix/>
          </a:blip>
          <a:stretch>
            <a:fillRect/>
          </a:stretch>
        </p:blipFill>
        <p:spPr>
          <a:xfrm>
            <a:off x="-428660" y="1214422"/>
            <a:ext cx="5715000" cy="2540000"/>
          </a:xfrm>
          <a:prstGeom prst="rect">
            <a:avLst/>
          </a:prstGeom>
          <a:noFill/>
          <a:ln>
            <a:noFill/>
          </a:ln>
        </p:spPr>
      </p:pic>
      <p:sp>
        <p:nvSpPr>
          <p:cNvPr id="128" name="Shape 128"/>
          <p:cNvSpPr txBox="1"/>
          <p:nvPr/>
        </p:nvSpPr>
        <p:spPr>
          <a:xfrm>
            <a:off x="285720" y="4000504"/>
            <a:ext cx="3643338" cy="2643206"/>
          </a:xfrm>
          <a:prstGeom prst="rect">
            <a:avLst/>
          </a:prstGeom>
          <a:noFill/>
          <a:ln>
            <a:noFill/>
          </a:ln>
        </p:spPr>
        <p:txBody>
          <a:bodyPr spcFirstLastPara="1" wrap="square" lIns="91425" tIns="91425" rIns="91425" bIns="91425" anchor="t" anchorCtr="0">
            <a:noAutofit/>
          </a:bodyPr>
          <a:lstStyle/>
          <a:p>
            <a:pPr marL="457200" lvl="0" indent="-317500">
              <a:spcBef>
                <a:spcPts val="0"/>
              </a:spcBef>
              <a:spcAft>
                <a:spcPts val="0"/>
              </a:spcAft>
              <a:buSzPts val="1400"/>
              <a:buChar char="●"/>
            </a:pPr>
            <a:r>
              <a:rPr lang="en-GB" dirty="0">
                <a:solidFill>
                  <a:schemeClr val="tx1"/>
                </a:solidFill>
              </a:rPr>
              <a:t>Standard MTCA crate</a:t>
            </a:r>
            <a:endParaRPr>
              <a:solidFill>
                <a:schemeClr val="tx1"/>
              </a:solidFill>
            </a:endParaRPr>
          </a:p>
          <a:p>
            <a:pPr marL="457200" lvl="0" indent="-317500">
              <a:spcBef>
                <a:spcPts val="0"/>
              </a:spcBef>
              <a:spcAft>
                <a:spcPts val="0"/>
              </a:spcAft>
              <a:buSzPts val="1400"/>
              <a:buChar char="●"/>
            </a:pPr>
            <a:r>
              <a:rPr lang="en-GB" dirty="0">
                <a:solidFill>
                  <a:schemeClr val="tx1"/>
                </a:solidFill>
              </a:rPr>
              <a:t>5 or 12 AMC modules</a:t>
            </a:r>
            <a:endParaRPr>
              <a:solidFill>
                <a:schemeClr val="tx1"/>
              </a:solidFill>
            </a:endParaRPr>
          </a:p>
          <a:p>
            <a:pPr marL="457200" lvl="0" indent="-317500" rtl="0">
              <a:spcBef>
                <a:spcPts val="0"/>
              </a:spcBef>
              <a:spcAft>
                <a:spcPts val="0"/>
              </a:spcAft>
              <a:buSzPts val="1400"/>
              <a:buChar char="●"/>
            </a:pPr>
            <a:r>
              <a:rPr lang="en-GB" dirty="0" smtClean="0">
                <a:solidFill>
                  <a:schemeClr val="tx1"/>
                </a:solidFill>
              </a:rPr>
              <a:t>Crate </a:t>
            </a:r>
            <a:r>
              <a:rPr lang="en-GB" dirty="0">
                <a:solidFill>
                  <a:schemeClr val="tx1"/>
                </a:solidFill>
              </a:rPr>
              <a:t>number depends on channel count and sampling speed</a:t>
            </a:r>
            <a:endParaRPr>
              <a:solidFill>
                <a:schemeClr val="tx1"/>
              </a:solidFill>
            </a:endParaRPr>
          </a:p>
          <a:p>
            <a:pPr marL="0" lvl="0" indent="0">
              <a:spcBef>
                <a:spcPts val="0"/>
              </a:spcBef>
              <a:spcAft>
                <a:spcPts val="0"/>
              </a:spcAft>
              <a:buNone/>
            </a:pPr>
            <a:r>
              <a:rPr lang="en-GB" dirty="0">
                <a:solidFill>
                  <a:schemeClr val="tx1"/>
                </a:solidFill>
              </a:rPr>
              <a:t>At 250MS/s: 192 channels / crate</a:t>
            </a:r>
            <a:endParaRPr>
              <a:solidFill>
                <a:schemeClr val="tx1"/>
              </a:solidFill>
            </a:endParaRPr>
          </a:p>
          <a:p>
            <a:pPr marL="0" lvl="0" indent="0">
              <a:spcBef>
                <a:spcPts val="0"/>
              </a:spcBef>
              <a:spcAft>
                <a:spcPts val="0"/>
              </a:spcAft>
              <a:buNone/>
            </a:pPr>
            <a:r>
              <a:rPr lang="en-GB" dirty="0">
                <a:solidFill>
                  <a:schemeClr val="tx1"/>
                </a:solidFill>
              </a:rPr>
              <a:t>At 125MS/s: 384 channels / crate</a:t>
            </a:r>
            <a:endParaRPr>
              <a:solidFill>
                <a:schemeClr val="tx1"/>
              </a:solidFill>
            </a:endParaRPr>
          </a:p>
          <a:p>
            <a:pPr marL="0" lvl="0" indent="0">
              <a:spcBef>
                <a:spcPts val="0"/>
              </a:spcBef>
              <a:spcAft>
                <a:spcPts val="0"/>
              </a:spcAft>
              <a:buNone/>
            </a:pPr>
            <a:r>
              <a:rPr lang="en-GB" dirty="0">
                <a:solidFill>
                  <a:schemeClr val="tx1"/>
                </a:solidFill>
              </a:rPr>
              <a:t>At 80MS/s: 576 channels / crate</a:t>
            </a:r>
            <a:endParaRPr>
              <a:solidFill>
                <a:schemeClr val="tx1"/>
              </a:solidFill>
            </a:endParaRPr>
          </a:p>
          <a:p>
            <a:pPr marL="0" lvl="0" indent="0">
              <a:spcBef>
                <a:spcPts val="0"/>
              </a:spcBef>
              <a:spcAft>
                <a:spcPts val="0"/>
              </a:spcAft>
              <a:buNone/>
            </a:pPr>
            <a:r>
              <a:rPr lang="en-GB" dirty="0">
                <a:solidFill>
                  <a:schemeClr val="tx1"/>
                </a:solidFill>
              </a:rPr>
              <a:t>At 50MS/s: 768 channels / crate</a:t>
            </a:r>
            <a:endParaRPr>
              <a:solidFill>
                <a:schemeClr val="tx1"/>
              </a:solidFill>
            </a:endParaRPr>
          </a:p>
          <a:p>
            <a:pPr marL="0" lvl="0" indent="0">
              <a:spcBef>
                <a:spcPts val="0"/>
              </a:spcBef>
              <a:spcAft>
                <a:spcPts val="0"/>
              </a:spcAft>
              <a:buNone/>
            </a:pPr>
            <a:endParaRPr>
              <a:solidFill>
                <a:schemeClr val="tx1"/>
              </a:solidFill>
            </a:endParaRPr>
          </a:p>
        </p:txBody>
      </p:sp>
      <p:sp>
        <p:nvSpPr>
          <p:cNvPr id="129" name="Shape 129"/>
          <p:cNvSpPr txBox="1"/>
          <p:nvPr/>
        </p:nvSpPr>
        <p:spPr>
          <a:xfrm>
            <a:off x="4357686" y="5143512"/>
            <a:ext cx="4643470" cy="144262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2000" b="1" dirty="0">
                <a:solidFill>
                  <a:schemeClr val="dk1"/>
                </a:solidFill>
              </a:rPr>
              <a:t>For several MTCAs one main MCH concentrate data from slaves MHCs to generate final muon trigger</a:t>
            </a:r>
            <a:endParaRPr sz="2000" b="1">
              <a:solidFill>
                <a:schemeClr val="dk1"/>
              </a:solidFill>
            </a:endParaRPr>
          </a:p>
          <a:p>
            <a:pPr marL="0" lvl="0" indent="0" rtl="0">
              <a:spcBef>
                <a:spcPts val="0"/>
              </a:spcBef>
              <a:spcAft>
                <a:spcPts val="0"/>
              </a:spcAft>
              <a:buNone/>
            </a:pPr>
            <a:endParaRPr>
              <a:solidFill>
                <a:schemeClr val="dk1"/>
              </a:solidFill>
            </a:endParaRPr>
          </a:p>
        </p:txBody>
      </p:sp>
      <p:pic>
        <p:nvPicPr>
          <p:cNvPr id="6" name="Shape 99"/>
          <p:cNvPicPr preferRelativeResize="0"/>
          <p:nvPr/>
        </p:nvPicPr>
        <p:blipFill>
          <a:blip r:embed="rId4" cstate="print">
            <a:alphaModFix/>
          </a:blip>
          <a:stretch>
            <a:fillRect/>
          </a:stretch>
        </p:blipFill>
        <p:spPr>
          <a:xfrm>
            <a:off x="7643834" y="1214422"/>
            <a:ext cx="1366200" cy="642942"/>
          </a:xfrm>
          <a:prstGeom prst="rect">
            <a:avLst/>
          </a:prstGeom>
          <a:noFill/>
          <a:ln>
            <a:noFill/>
          </a:ln>
        </p:spPr>
      </p:pic>
      <p:sp>
        <p:nvSpPr>
          <p:cNvPr id="7" name="Prostokąt 6"/>
          <p:cNvSpPr/>
          <p:nvPr/>
        </p:nvSpPr>
        <p:spPr>
          <a:xfrm>
            <a:off x="4857752" y="1357298"/>
            <a:ext cx="2813591" cy="369332"/>
          </a:xfrm>
          <a:prstGeom prst="rect">
            <a:avLst/>
          </a:prstGeom>
        </p:spPr>
        <p:txBody>
          <a:bodyPr wrap="none">
            <a:spAutoFit/>
          </a:bodyPr>
          <a:lstStyle/>
          <a:p>
            <a:r>
              <a:rPr lang="en-GB" dirty="0" err="1" smtClean="0">
                <a:solidFill>
                  <a:schemeClr val="tx1"/>
                </a:solidFill>
              </a:rPr>
              <a:t>Analog</a:t>
            </a:r>
            <a:r>
              <a:rPr lang="en-GB" dirty="0" smtClean="0">
                <a:solidFill>
                  <a:schemeClr val="tx1"/>
                </a:solidFill>
              </a:rPr>
              <a:t> Front-End module</a:t>
            </a:r>
            <a:endParaRPr lang="pl-PL" dirty="0">
              <a:solidFill>
                <a:schemeClr val="tx1"/>
              </a:solidFill>
            </a:endParaRPr>
          </a:p>
        </p:txBody>
      </p:sp>
      <p:pic>
        <p:nvPicPr>
          <p:cNvPr id="8" name="Shape 106"/>
          <p:cNvPicPr preferRelativeResize="0"/>
          <p:nvPr/>
        </p:nvPicPr>
        <p:blipFill>
          <a:blip r:embed="rId5" cstate="print">
            <a:alphaModFix/>
          </a:blip>
          <a:stretch>
            <a:fillRect/>
          </a:stretch>
        </p:blipFill>
        <p:spPr>
          <a:xfrm>
            <a:off x="7929586" y="2071678"/>
            <a:ext cx="1060887" cy="890509"/>
          </a:xfrm>
          <a:prstGeom prst="rect">
            <a:avLst/>
          </a:prstGeom>
          <a:noFill/>
          <a:ln>
            <a:noFill/>
          </a:ln>
        </p:spPr>
      </p:pic>
      <p:sp>
        <p:nvSpPr>
          <p:cNvPr id="9" name="Prostokąt 8"/>
          <p:cNvSpPr/>
          <p:nvPr/>
        </p:nvSpPr>
        <p:spPr>
          <a:xfrm>
            <a:off x="4786314" y="2285992"/>
            <a:ext cx="3211200" cy="369332"/>
          </a:xfrm>
          <a:prstGeom prst="rect">
            <a:avLst/>
          </a:prstGeom>
        </p:spPr>
        <p:txBody>
          <a:bodyPr wrap="none">
            <a:spAutoFit/>
          </a:bodyPr>
          <a:lstStyle/>
          <a:p>
            <a:r>
              <a:rPr lang="en-GB" dirty="0" smtClean="0">
                <a:solidFill>
                  <a:schemeClr val="tx1"/>
                </a:solidFill>
              </a:rPr>
              <a:t>FPGA mezzanine card (FMC)</a:t>
            </a:r>
            <a:endParaRPr lang="pl-PL" dirty="0">
              <a:solidFill>
                <a:schemeClr val="tx1"/>
              </a:solidFill>
            </a:endParaRPr>
          </a:p>
        </p:txBody>
      </p:sp>
      <p:pic>
        <p:nvPicPr>
          <p:cNvPr id="10" name="Shape 113"/>
          <p:cNvPicPr preferRelativeResize="0"/>
          <p:nvPr/>
        </p:nvPicPr>
        <p:blipFill>
          <a:blip r:embed="rId6" cstate="print">
            <a:alphaModFix/>
          </a:blip>
          <a:stretch>
            <a:fillRect/>
          </a:stretch>
        </p:blipFill>
        <p:spPr>
          <a:xfrm>
            <a:off x="7786710" y="3214686"/>
            <a:ext cx="1143957" cy="857256"/>
          </a:xfrm>
          <a:prstGeom prst="rect">
            <a:avLst/>
          </a:prstGeom>
          <a:noFill/>
          <a:ln>
            <a:noFill/>
          </a:ln>
        </p:spPr>
      </p:pic>
      <p:sp>
        <p:nvSpPr>
          <p:cNvPr id="11" name="Prostokąt 10"/>
          <p:cNvSpPr/>
          <p:nvPr/>
        </p:nvSpPr>
        <p:spPr>
          <a:xfrm>
            <a:off x="4929190" y="3357562"/>
            <a:ext cx="2698175" cy="369332"/>
          </a:xfrm>
          <a:prstGeom prst="rect">
            <a:avLst/>
          </a:prstGeom>
        </p:spPr>
        <p:txBody>
          <a:bodyPr wrap="none">
            <a:spAutoFit/>
          </a:bodyPr>
          <a:lstStyle/>
          <a:p>
            <a:r>
              <a:rPr lang="en-GB" dirty="0" smtClean="0">
                <a:solidFill>
                  <a:schemeClr val="tx1"/>
                </a:solidFill>
              </a:rPr>
              <a:t>AMC FMC carrier board </a:t>
            </a:r>
            <a:endParaRPr lang="pl-PL" dirty="0">
              <a:solidFill>
                <a:schemeClr val="tx1"/>
              </a:solidFill>
            </a:endParaRPr>
          </a:p>
        </p:txBody>
      </p:sp>
      <p:pic>
        <p:nvPicPr>
          <p:cNvPr id="12" name="Shape 121"/>
          <p:cNvPicPr preferRelativeResize="0"/>
          <p:nvPr/>
        </p:nvPicPr>
        <p:blipFill>
          <a:blip r:embed="rId7" cstate="print">
            <a:alphaModFix/>
          </a:blip>
          <a:stretch>
            <a:fillRect/>
          </a:stretch>
        </p:blipFill>
        <p:spPr>
          <a:xfrm>
            <a:off x="7358082" y="4143380"/>
            <a:ext cx="1633521" cy="882385"/>
          </a:xfrm>
          <a:prstGeom prst="rect">
            <a:avLst/>
          </a:prstGeom>
          <a:noFill/>
          <a:ln>
            <a:noFill/>
          </a:ln>
        </p:spPr>
      </p:pic>
      <p:sp>
        <p:nvSpPr>
          <p:cNvPr id="13" name="Prostokąt 12"/>
          <p:cNvSpPr/>
          <p:nvPr/>
        </p:nvSpPr>
        <p:spPr>
          <a:xfrm>
            <a:off x="4929190" y="4429132"/>
            <a:ext cx="2146806" cy="369332"/>
          </a:xfrm>
          <a:prstGeom prst="rect">
            <a:avLst/>
          </a:prstGeom>
        </p:spPr>
        <p:txBody>
          <a:bodyPr wrap="none">
            <a:spAutoFit/>
          </a:bodyPr>
          <a:lstStyle/>
          <a:p>
            <a:r>
              <a:rPr lang="en-GB" dirty="0" smtClean="0">
                <a:solidFill>
                  <a:schemeClr val="tx1"/>
                </a:solidFill>
              </a:rPr>
              <a:t>MTCA Carrier Hub </a:t>
            </a:r>
            <a:endParaRPr lang="pl-PL" dirty="0">
              <a:solidFill>
                <a:schemeClr val="tx1"/>
              </a:solidFill>
            </a:endParaRPr>
          </a:p>
        </p:txBody>
      </p:sp>
      <p:sp>
        <p:nvSpPr>
          <p:cNvPr id="14" name="Symbol zastępczy numeru slajdu 13"/>
          <p:cNvSpPr>
            <a:spLocks noGrp="1"/>
          </p:cNvSpPr>
          <p:nvPr>
            <p:ph type="sldNum" idx="12"/>
          </p:nvPr>
        </p:nvSpPr>
        <p:spPr/>
        <p:txBody>
          <a:bodyPr/>
          <a:lstStyle/>
          <a:p>
            <a:pPr marL="0" lvl="0" indent="0">
              <a:spcBef>
                <a:spcPts val="0"/>
              </a:spcBef>
              <a:spcAft>
                <a:spcPts val="0"/>
              </a:spcAft>
              <a:buNone/>
            </a:pPr>
            <a:fld id="{00000000-1234-1234-1234-123412341234}" type="slidenum">
              <a:rPr lang="en-GB" smtClean="0"/>
              <a:pPr marL="0" lvl="0" indent="0">
                <a:spcBef>
                  <a:spcPts val="0"/>
                </a:spcBef>
                <a:spcAft>
                  <a:spcPts val="0"/>
                </a:spcAft>
                <a:buNone/>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9132"/>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19</a:t>
            </a:fld>
            <a:endParaRPr lang="pl-PL" altLang="pl-PL"/>
          </a:p>
        </p:txBody>
      </p:sp>
      <p:sp>
        <p:nvSpPr>
          <p:cNvPr id="2" name="pole tekstowe 1"/>
          <p:cNvSpPr txBox="1"/>
          <p:nvPr/>
        </p:nvSpPr>
        <p:spPr>
          <a:xfrm>
            <a:off x="642910" y="214290"/>
            <a:ext cx="7820372" cy="584775"/>
          </a:xfrm>
          <a:prstGeom prst="rect">
            <a:avLst/>
          </a:prstGeom>
          <a:noFill/>
        </p:spPr>
        <p:txBody>
          <a:bodyPr wrap="square" rtlCol="0">
            <a:spAutoFit/>
          </a:bodyPr>
          <a:lstStyle/>
          <a:p>
            <a:r>
              <a:rPr lang="pl-PL" sz="3200" dirty="0" smtClean="0">
                <a:solidFill>
                  <a:schemeClr val="tx1"/>
                </a:solidFill>
              </a:rPr>
              <a:t>4. </a:t>
            </a:r>
            <a:r>
              <a:rPr lang="en-US" sz="3200" dirty="0" smtClean="0">
                <a:solidFill>
                  <a:schemeClr val="tx1"/>
                </a:solidFill>
              </a:rPr>
              <a:t>E</a:t>
            </a:r>
            <a:r>
              <a:rPr lang="pl-PL" sz="3200" dirty="0" err="1" smtClean="0">
                <a:solidFill>
                  <a:schemeClr val="tx1"/>
                </a:solidFill>
              </a:rPr>
              <a:t>stimated</a:t>
            </a:r>
            <a:r>
              <a:rPr lang="en-US" sz="3200" dirty="0" smtClean="0">
                <a:solidFill>
                  <a:schemeClr val="tx1"/>
                </a:solidFill>
              </a:rPr>
              <a:t> cost</a:t>
            </a:r>
            <a:endParaRPr lang="en-US" sz="3200" dirty="0">
              <a:solidFill>
                <a:schemeClr val="tx1"/>
              </a:solidFill>
            </a:endParaRPr>
          </a:p>
        </p:txBody>
      </p:sp>
      <p:graphicFrame>
        <p:nvGraphicFramePr>
          <p:cNvPr id="5" name="Tabela 4"/>
          <p:cNvGraphicFramePr>
            <a:graphicFrameLocks noGrp="1"/>
          </p:cNvGraphicFramePr>
          <p:nvPr>
            <p:extLst>
              <p:ext uri="{D42A27DB-BD31-4B8C-83A1-F6EECF244321}">
                <p14:modId xmlns="" xmlns:p14="http://schemas.microsoft.com/office/powerpoint/2010/main" val="2113265077"/>
              </p:ext>
            </p:extLst>
          </p:nvPr>
        </p:nvGraphicFramePr>
        <p:xfrm>
          <a:off x="1043608" y="2780928"/>
          <a:ext cx="6768751" cy="1080120"/>
        </p:xfrm>
        <a:graphic>
          <a:graphicData uri="http://schemas.openxmlformats.org/drawingml/2006/table">
            <a:tbl>
              <a:tblPr>
                <a:tableStyleId>{5C22544A-7EE6-4342-B048-85BDC9FD1C3A}</a:tableStyleId>
              </a:tblPr>
              <a:tblGrid>
                <a:gridCol w="1445365"/>
                <a:gridCol w="1360345"/>
                <a:gridCol w="886071"/>
                <a:gridCol w="990921"/>
                <a:gridCol w="933921"/>
                <a:gridCol w="1152128"/>
              </a:tblGrid>
              <a:tr h="534936">
                <a:tc>
                  <a:txBody>
                    <a:bodyPr/>
                    <a:lstStyle/>
                    <a:p>
                      <a:pPr algn="ctr" fontAlgn="b"/>
                      <a:r>
                        <a:rPr lang="pl-PL" sz="1600" b="1" u="none" strike="noStrike" dirty="0" err="1" smtClean="0">
                          <a:effectLst/>
                        </a:rPr>
                        <a:t>size</a:t>
                      </a:r>
                      <a:r>
                        <a:rPr lang="pl-PL" sz="1600" b="1" u="none" strike="noStrike" dirty="0" smtClean="0">
                          <a:effectLst/>
                        </a:rPr>
                        <a:t> (cm</a:t>
                      </a:r>
                      <a:r>
                        <a:rPr lang="pl-PL" sz="1600" b="1" u="none" strike="noStrike" baseline="30000" dirty="0" smtClean="0">
                          <a:effectLst/>
                        </a:rPr>
                        <a:t>3</a:t>
                      </a:r>
                      <a:r>
                        <a:rPr lang="pl-PL" sz="1600" b="1" u="none" strike="noStrike" dirty="0" smtClean="0">
                          <a:effectLst/>
                        </a:rPr>
                        <a:t>)</a:t>
                      </a:r>
                      <a:endParaRPr lang="pl-PL" sz="1600" b="1" i="0" u="none" strike="noStrike" dirty="0">
                        <a:solidFill>
                          <a:srgbClr val="000000"/>
                        </a:solidFill>
                        <a:effectLst/>
                        <a:latin typeface="Calibri"/>
                      </a:endParaRPr>
                    </a:p>
                  </a:txBody>
                  <a:tcPr marL="9525" marR="9525" marT="9525" marB="0" anchor="b"/>
                </a:tc>
                <a:tc>
                  <a:txBody>
                    <a:bodyPr/>
                    <a:lstStyle/>
                    <a:p>
                      <a:pPr algn="ctr" fontAlgn="b"/>
                      <a:r>
                        <a:rPr lang="pl-PL" sz="1600" b="1" u="none" strike="noStrike" dirty="0" smtClean="0">
                          <a:effectLst/>
                        </a:rPr>
                        <a:t>no. of </a:t>
                      </a:r>
                      <a:r>
                        <a:rPr lang="pl-PL" sz="1600" b="1" u="none" strike="noStrike" dirty="0" err="1" smtClean="0">
                          <a:effectLst/>
                        </a:rPr>
                        <a:t>scintillators</a:t>
                      </a:r>
                      <a:endParaRPr lang="pl-PL" sz="1600" b="1" i="0" u="none" strike="noStrike" dirty="0">
                        <a:solidFill>
                          <a:srgbClr val="000000"/>
                        </a:solidFill>
                        <a:effectLst/>
                        <a:latin typeface="Calibri"/>
                      </a:endParaRPr>
                    </a:p>
                  </a:txBody>
                  <a:tcPr marL="9525" marR="9525" marT="9525" marB="0" anchor="b"/>
                </a:tc>
                <a:tc>
                  <a:txBody>
                    <a:bodyPr/>
                    <a:lstStyle/>
                    <a:p>
                      <a:pPr algn="ctr" fontAlgn="b"/>
                      <a:r>
                        <a:rPr lang="pl-PL" sz="1600" b="1" u="none" strike="noStrike" dirty="0" smtClean="0">
                          <a:effectLst/>
                        </a:rPr>
                        <a:t>no.</a:t>
                      </a:r>
                      <a:r>
                        <a:rPr lang="pl-PL" sz="1600" b="1" u="none" strike="noStrike" baseline="0" dirty="0" smtClean="0">
                          <a:effectLst/>
                        </a:rPr>
                        <a:t> of </a:t>
                      </a:r>
                      <a:r>
                        <a:rPr lang="pl-PL" sz="1600" b="1" u="none" strike="noStrike" dirty="0" err="1" smtClean="0">
                          <a:effectLst/>
                        </a:rPr>
                        <a:t>SiPMs</a:t>
                      </a:r>
                      <a:endParaRPr lang="pl-PL" sz="1600" b="1" i="0" u="none" strike="noStrike" dirty="0">
                        <a:solidFill>
                          <a:srgbClr val="000000"/>
                        </a:solidFill>
                        <a:effectLst/>
                        <a:latin typeface="Calibri"/>
                      </a:endParaRPr>
                    </a:p>
                  </a:txBody>
                  <a:tcPr marL="9525" marR="9525" marT="9525" marB="0" anchor="b"/>
                </a:tc>
                <a:tc>
                  <a:txBody>
                    <a:bodyPr/>
                    <a:lstStyle/>
                    <a:p>
                      <a:pPr algn="ctr" fontAlgn="b"/>
                      <a:r>
                        <a:rPr lang="pl-PL" sz="1600" b="1" u="none" strike="noStrike" dirty="0" smtClean="0">
                          <a:effectLst/>
                        </a:rPr>
                        <a:t>MTCA </a:t>
                      </a:r>
                      <a:r>
                        <a:rPr lang="pl-PL" sz="1600" b="1" u="none" strike="noStrike" dirty="0" err="1" smtClean="0">
                          <a:effectLst/>
                        </a:rPr>
                        <a:t>crates</a:t>
                      </a:r>
                      <a:endParaRPr lang="pl-PL" sz="1600" b="1" i="0" u="none" strike="noStrike" dirty="0">
                        <a:solidFill>
                          <a:srgbClr val="000000"/>
                        </a:solidFill>
                        <a:effectLst/>
                        <a:latin typeface="Calibri"/>
                      </a:endParaRPr>
                    </a:p>
                  </a:txBody>
                  <a:tcPr marL="9525" marR="9525" marT="9525" marB="0" anchor="b"/>
                </a:tc>
                <a:tc>
                  <a:txBody>
                    <a:bodyPr/>
                    <a:lstStyle/>
                    <a:p>
                      <a:pPr algn="ctr" fontAlgn="b"/>
                      <a:r>
                        <a:rPr lang="pl-PL" sz="1600" b="1" u="none" strike="noStrike" dirty="0" smtClean="0">
                          <a:effectLst/>
                        </a:rPr>
                        <a:t>unit mass </a:t>
                      </a:r>
                      <a:r>
                        <a:rPr lang="pl-PL" sz="1600" b="1" u="none" strike="noStrike" dirty="0">
                          <a:effectLst/>
                        </a:rPr>
                        <a:t>(kg)</a:t>
                      </a:r>
                      <a:endParaRPr lang="pl-PL" sz="1600" b="1" i="0" u="none" strike="noStrike" dirty="0">
                        <a:solidFill>
                          <a:srgbClr val="000000"/>
                        </a:solidFill>
                        <a:effectLst/>
                        <a:latin typeface="Calibri"/>
                      </a:endParaRPr>
                    </a:p>
                  </a:txBody>
                  <a:tcPr marL="9525" marR="9525" marT="9525" marB="0" anchor="b"/>
                </a:tc>
                <a:tc>
                  <a:txBody>
                    <a:bodyPr/>
                    <a:lstStyle/>
                    <a:p>
                      <a:pPr algn="ctr" fontAlgn="b"/>
                      <a:r>
                        <a:rPr lang="pl-PL" sz="1600" b="1" u="none" strike="noStrike" dirty="0" err="1">
                          <a:effectLst/>
                        </a:rPr>
                        <a:t>total</a:t>
                      </a:r>
                      <a:r>
                        <a:rPr lang="pl-PL" sz="1600" b="1" u="none" strike="noStrike" dirty="0">
                          <a:effectLst/>
                        </a:rPr>
                        <a:t> </a:t>
                      </a:r>
                      <a:r>
                        <a:rPr lang="pl-PL" sz="1600" b="1" u="none" strike="noStrike" dirty="0" smtClean="0">
                          <a:effectLst/>
                        </a:rPr>
                        <a:t>mass (</a:t>
                      </a:r>
                      <a:r>
                        <a:rPr lang="pl-PL" sz="1600" b="1" u="none" strike="noStrike" dirty="0" err="1" smtClean="0">
                          <a:effectLst/>
                        </a:rPr>
                        <a:t>tons</a:t>
                      </a:r>
                      <a:r>
                        <a:rPr lang="pl-PL" sz="1600" b="1" u="none" strike="noStrike" dirty="0">
                          <a:effectLst/>
                        </a:rPr>
                        <a:t>)</a:t>
                      </a:r>
                      <a:endParaRPr lang="pl-PL" sz="1600" b="1" i="0" u="none" strike="noStrike" dirty="0">
                        <a:solidFill>
                          <a:srgbClr val="000000"/>
                        </a:solidFill>
                        <a:effectLst/>
                        <a:latin typeface="Calibri"/>
                      </a:endParaRPr>
                    </a:p>
                  </a:txBody>
                  <a:tcPr marL="9525" marR="9525" marT="9525" marB="0" anchor="b"/>
                </a:tc>
              </a:tr>
              <a:tr h="272592">
                <a:tc>
                  <a:txBody>
                    <a:bodyPr/>
                    <a:lstStyle/>
                    <a:p>
                      <a:pPr algn="ctr" fontAlgn="b"/>
                      <a:r>
                        <a:rPr lang="pl-PL" sz="1600" u="none" strike="noStrike" dirty="0" smtClean="0">
                          <a:effectLst/>
                        </a:rPr>
                        <a:t>200x10x5</a:t>
                      </a:r>
                    </a:p>
                  </a:txBody>
                  <a:tcPr marL="9525" marR="9525" marT="9525" marB="0" anchor="b"/>
                </a:tc>
                <a:tc>
                  <a:txBody>
                    <a:bodyPr/>
                    <a:lstStyle/>
                    <a:p>
                      <a:pPr algn="ctr" fontAlgn="b"/>
                      <a:r>
                        <a:rPr lang="pl-PL" sz="1600" u="none" strike="noStrike" dirty="0" smtClean="0">
                          <a:effectLst/>
                        </a:rPr>
                        <a:t>660</a:t>
                      </a:r>
                      <a:endParaRPr lang="pl-PL" sz="1600" b="0" i="0" u="none" strike="noStrike" dirty="0">
                        <a:solidFill>
                          <a:srgbClr val="000000"/>
                        </a:solidFill>
                        <a:effectLst/>
                        <a:latin typeface="Calibri"/>
                      </a:endParaRPr>
                    </a:p>
                  </a:txBody>
                  <a:tcPr marL="9525" marR="9525" marT="9525" marB="0" anchor="b"/>
                </a:tc>
                <a:tc>
                  <a:txBody>
                    <a:bodyPr/>
                    <a:lstStyle/>
                    <a:p>
                      <a:pPr algn="ctr" fontAlgn="b"/>
                      <a:r>
                        <a:rPr lang="pl-PL" sz="1600" u="none" strike="noStrike">
                          <a:effectLst/>
                        </a:rPr>
                        <a:t>1320</a:t>
                      </a:r>
                      <a:endParaRPr lang="pl-PL" sz="1600" b="0" i="0" u="none" strike="noStrike">
                        <a:solidFill>
                          <a:srgbClr val="000000"/>
                        </a:solidFill>
                        <a:effectLst/>
                        <a:latin typeface="Calibri"/>
                      </a:endParaRPr>
                    </a:p>
                  </a:txBody>
                  <a:tcPr marL="9525" marR="9525" marT="9525" marB="0" anchor="b"/>
                </a:tc>
                <a:tc>
                  <a:txBody>
                    <a:bodyPr/>
                    <a:lstStyle/>
                    <a:p>
                      <a:pPr algn="ctr" fontAlgn="b"/>
                      <a:r>
                        <a:rPr lang="pl-PL" sz="1600" u="none" strike="noStrike">
                          <a:effectLst/>
                        </a:rPr>
                        <a:t>4</a:t>
                      </a:r>
                      <a:endParaRPr lang="pl-PL" sz="1600" b="0" i="0" u="none" strike="noStrike">
                        <a:solidFill>
                          <a:srgbClr val="000000"/>
                        </a:solidFill>
                        <a:effectLst/>
                        <a:latin typeface="Calibri"/>
                      </a:endParaRPr>
                    </a:p>
                  </a:txBody>
                  <a:tcPr marL="9525" marR="9525" marT="9525" marB="0" anchor="b"/>
                </a:tc>
                <a:tc>
                  <a:txBody>
                    <a:bodyPr/>
                    <a:lstStyle/>
                    <a:p>
                      <a:pPr algn="ctr" fontAlgn="b"/>
                      <a:r>
                        <a:rPr lang="pl-PL" sz="1600" u="none" strike="noStrike">
                          <a:effectLst/>
                        </a:rPr>
                        <a:t>10</a:t>
                      </a:r>
                      <a:endParaRPr lang="pl-PL" sz="1600" b="0" i="0" u="none" strike="noStrike">
                        <a:solidFill>
                          <a:srgbClr val="000000"/>
                        </a:solidFill>
                        <a:effectLst/>
                        <a:latin typeface="Calibri"/>
                      </a:endParaRPr>
                    </a:p>
                  </a:txBody>
                  <a:tcPr marL="9525" marR="9525" marT="9525" marB="0" anchor="b"/>
                </a:tc>
                <a:tc>
                  <a:txBody>
                    <a:bodyPr/>
                    <a:lstStyle/>
                    <a:p>
                      <a:pPr algn="ctr" fontAlgn="b"/>
                      <a:r>
                        <a:rPr lang="pl-PL" sz="1600" u="none" strike="noStrike">
                          <a:effectLst/>
                        </a:rPr>
                        <a:t>6.6</a:t>
                      </a:r>
                      <a:endParaRPr lang="pl-PL" sz="1600" b="0" i="0" u="none" strike="noStrike">
                        <a:solidFill>
                          <a:srgbClr val="000000"/>
                        </a:solidFill>
                        <a:effectLst/>
                        <a:latin typeface="Calibri"/>
                      </a:endParaRPr>
                    </a:p>
                  </a:txBody>
                  <a:tcPr marL="9525" marR="9525" marT="9525" marB="0" anchor="b"/>
                </a:tc>
              </a:tr>
              <a:tr h="272592">
                <a:tc>
                  <a:txBody>
                    <a:bodyPr/>
                    <a:lstStyle/>
                    <a:p>
                      <a:pPr algn="ctr" fontAlgn="b"/>
                      <a:r>
                        <a:rPr lang="pl-PL" sz="1600" u="none" strike="noStrike" dirty="0" smtClean="0">
                          <a:effectLst/>
                        </a:rPr>
                        <a:t>100x5x2</a:t>
                      </a:r>
                    </a:p>
                  </a:txBody>
                  <a:tcPr marL="9525" marR="9525" marT="9525" marB="0" anchor="b"/>
                </a:tc>
                <a:tc>
                  <a:txBody>
                    <a:bodyPr/>
                    <a:lstStyle/>
                    <a:p>
                      <a:pPr algn="ctr" fontAlgn="b"/>
                      <a:r>
                        <a:rPr lang="pl-PL" sz="1600" u="none" strike="noStrike">
                          <a:effectLst/>
                        </a:rPr>
                        <a:t>2640</a:t>
                      </a:r>
                      <a:endParaRPr lang="pl-PL" sz="1600" b="0" i="0" u="none" strike="noStrike">
                        <a:solidFill>
                          <a:srgbClr val="000000"/>
                        </a:solidFill>
                        <a:effectLst/>
                        <a:latin typeface="Calibri"/>
                      </a:endParaRPr>
                    </a:p>
                  </a:txBody>
                  <a:tcPr marL="9525" marR="9525" marT="9525" marB="0" anchor="b"/>
                </a:tc>
                <a:tc>
                  <a:txBody>
                    <a:bodyPr/>
                    <a:lstStyle/>
                    <a:p>
                      <a:pPr algn="ctr" fontAlgn="b"/>
                      <a:r>
                        <a:rPr lang="pl-PL" sz="1600" u="none" strike="noStrike">
                          <a:effectLst/>
                        </a:rPr>
                        <a:t>5280</a:t>
                      </a:r>
                      <a:endParaRPr lang="pl-PL" sz="1600" b="0" i="0" u="none" strike="noStrike">
                        <a:solidFill>
                          <a:srgbClr val="000000"/>
                        </a:solidFill>
                        <a:effectLst/>
                        <a:latin typeface="Calibri"/>
                      </a:endParaRPr>
                    </a:p>
                  </a:txBody>
                  <a:tcPr marL="9525" marR="9525" marT="9525" marB="0" anchor="b"/>
                </a:tc>
                <a:tc>
                  <a:txBody>
                    <a:bodyPr/>
                    <a:lstStyle/>
                    <a:p>
                      <a:pPr algn="ctr" fontAlgn="b"/>
                      <a:r>
                        <a:rPr lang="pl-PL" sz="1600" u="none" strike="noStrike">
                          <a:effectLst/>
                        </a:rPr>
                        <a:t>14</a:t>
                      </a:r>
                      <a:endParaRPr lang="pl-PL" sz="1600" b="0" i="0" u="none" strike="noStrike">
                        <a:solidFill>
                          <a:srgbClr val="000000"/>
                        </a:solidFill>
                        <a:effectLst/>
                        <a:latin typeface="Calibri"/>
                      </a:endParaRPr>
                    </a:p>
                  </a:txBody>
                  <a:tcPr marL="9525" marR="9525" marT="9525" marB="0" anchor="b"/>
                </a:tc>
                <a:tc>
                  <a:txBody>
                    <a:bodyPr/>
                    <a:lstStyle/>
                    <a:p>
                      <a:pPr algn="ctr" fontAlgn="b"/>
                      <a:r>
                        <a:rPr lang="pl-PL" sz="1600" u="none" strike="noStrike">
                          <a:effectLst/>
                        </a:rPr>
                        <a:t>1</a:t>
                      </a:r>
                      <a:endParaRPr lang="pl-PL" sz="1600" b="0" i="0" u="none" strike="noStrike">
                        <a:solidFill>
                          <a:srgbClr val="000000"/>
                        </a:solidFill>
                        <a:effectLst/>
                        <a:latin typeface="Calibri"/>
                      </a:endParaRPr>
                    </a:p>
                  </a:txBody>
                  <a:tcPr marL="9525" marR="9525" marT="9525" marB="0" anchor="b"/>
                </a:tc>
                <a:tc>
                  <a:txBody>
                    <a:bodyPr/>
                    <a:lstStyle/>
                    <a:p>
                      <a:pPr algn="ctr" fontAlgn="b"/>
                      <a:r>
                        <a:rPr lang="pl-PL" sz="1600" u="none" strike="noStrike" dirty="0">
                          <a:effectLst/>
                        </a:rPr>
                        <a:t>2.6</a:t>
                      </a:r>
                      <a:endParaRPr lang="pl-PL" sz="1600" b="0" i="0" u="none" strike="noStrike" dirty="0">
                        <a:solidFill>
                          <a:srgbClr val="000000"/>
                        </a:solidFill>
                        <a:effectLst/>
                        <a:latin typeface="Calibri"/>
                      </a:endParaRPr>
                    </a:p>
                  </a:txBody>
                  <a:tcPr marL="9525" marR="9525" marT="9525" marB="0" anchor="b"/>
                </a:tc>
              </a:tr>
            </a:tbl>
          </a:graphicData>
        </a:graphic>
      </p:graphicFrame>
      <p:sp>
        <p:nvSpPr>
          <p:cNvPr id="12" name="Prostokąt 11"/>
          <p:cNvSpPr/>
          <p:nvPr/>
        </p:nvSpPr>
        <p:spPr>
          <a:xfrm>
            <a:off x="642910" y="1021427"/>
            <a:ext cx="5400600" cy="1366528"/>
          </a:xfrm>
          <a:prstGeom prst="rect">
            <a:avLst/>
          </a:prstGeom>
        </p:spPr>
        <p:txBody>
          <a:bodyPr wrap="square">
            <a:spAutoFit/>
          </a:bodyPr>
          <a:lstStyle/>
          <a:p>
            <a:pPr marL="457200">
              <a:lnSpc>
                <a:spcPct val="115000"/>
              </a:lnSpc>
              <a:spcAft>
                <a:spcPts val="0"/>
              </a:spcAft>
            </a:pPr>
            <a:r>
              <a:rPr lang="en-US"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Preliminary assumptions:</a:t>
            </a:r>
            <a:endParaRPr lang="pl-PL" u="sng"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MPD size: </a:t>
            </a:r>
            <a:r>
              <a:rPr lang="pl-PL"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φ</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6m × 8m</a:t>
            </a:r>
            <a:endParaRPr lang="pl-P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MCORD size: </a:t>
            </a:r>
            <a:r>
              <a:rPr lang="pl-PL"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φ</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7m x 6m (barrel shape)</a:t>
            </a:r>
            <a:endParaRPr lang="pl-P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Circumference</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pl-PL"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2π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3.5m = 22m</a:t>
            </a:r>
            <a:endParaRPr lang="pl-P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Prostokąt 12"/>
          <p:cNvSpPr/>
          <p:nvPr/>
        </p:nvSpPr>
        <p:spPr>
          <a:xfrm>
            <a:off x="611560" y="4221085"/>
            <a:ext cx="6317894" cy="1047979"/>
          </a:xfrm>
          <a:prstGeom prst="rect">
            <a:avLst/>
          </a:prstGeom>
        </p:spPr>
        <p:txBody>
          <a:bodyPr wrap="square">
            <a:spAutoFit/>
          </a:bodyPr>
          <a:lstStyle/>
          <a:p>
            <a:pPr marL="457200">
              <a:lnSpc>
                <a:spcPct val="115000"/>
              </a:lnSpc>
              <a:spcAft>
                <a:spcPts val="0"/>
              </a:spcAft>
            </a:pPr>
            <a:r>
              <a:rPr lang="pl-PL" u="sng"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Evaluated</a:t>
            </a:r>
            <a:r>
              <a:rPr lang="pl-PL" u="sng"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single module </a:t>
            </a:r>
            <a:r>
              <a:rPr lang="pl-PL" u="sng"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cost</a:t>
            </a:r>
            <a:r>
              <a:rPr lang="en-US" u="sng"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pl-PL" u="sng"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pl-PL"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plastic </a:t>
            </a:r>
            <a:r>
              <a:rPr lang="pl-PL"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scintillator</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pl-PL"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 100 ÷ 500 €</a:t>
            </a:r>
            <a:endParaRPr lang="pl-P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pl-PL"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SiPM</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pl-PL"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 300 ÷ 500 €       for </a:t>
            </a:r>
            <a:r>
              <a:rPr lang="pl-PL"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size</a:t>
            </a:r>
            <a:r>
              <a:rPr lang="pl-PL"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24x24 mm</a:t>
            </a:r>
            <a:endParaRPr lang="pl-P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Obraz 1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615307" y="813860"/>
            <a:ext cx="2847975" cy="1600200"/>
          </a:xfrm>
          <a:prstGeom prst="rect">
            <a:avLst/>
          </a:prstGeom>
        </p:spPr>
      </p:pic>
    </p:spTree>
    <p:extLst>
      <p:ext uri="{BB962C8B-B14F-4D97-AF65-F5344CB8AC3E}">
        <p14:creationId xmlns="" xmlns:p14="http://schemas.microsoft.com/office/powerpoint/2010/main" val="851414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80594"/>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2</a:t>
            </a:fld>
            <a:endParaRPr lang="pl-PL" altLang="pl-PL"/>
          </a:p>
        </p:txBody>
      </p:sp>
      <p:sp>
        <p:nvSpPr>
          <p:cNvPr id="2" name="pole tekstowe 1"/>
          <p:cNvSpPr txBox="1"/>
          <p:nvPr/>
        </p:nvSpPr>
        <p:spPr>
          <a:xfrm>
            <a:off x="642910" y="714356"/>
            <a:ext cx="7820372" cy="5016758"/>
          </a:xfrm>
          <a:prstGeom prst="rect">
            <a:avLst/>
          </a:prstGeom>
          <a:noFill/>
        </p:spPr>
        <p:txBody>
          <a:bodyPr wrap="square" rtlCol="0">
            <a:spAutoFit/>
          </a:bodyPr>
          <a:lstStyle/>
          <a:p>
            <a:r>
              <a:rPr lang="en-US" sz="3200" dirty="0" smtClean="0">
                <a:solidFill>
                  <a:schemeClr val="tx1"/>
                </a:solidFill>
                <a:latin typeface="+mj-lt"/>
              </a:rPr>
              <a:t>Outline</a:t>
            </a:r>
          </a:p>
          <a:p>
            <a:endParaRPr lang="en-US" sz="3200" dirty="0" smtClean="0">
              <a:solidFill>
                <a:schemeClr val="tx1"/>
              </a:solidFill>
              <a:latin typeface="+mj-lt"/>
            </a:endParaRPr>
          </a:p>
          <a:p>
            <a:pPr marL="342900" indent="-342900">
              <a:buFont typeface="+mj-lt"/>
              <a:buAutoNum type="arabicPeriod"/>
            </a:pPr>
            <a:r>
              <a:rPr lang="en-US" sz="3200" dirty="0" smtClean="0">
                <a:solidFill>
                  <a:schemeClr val="tx1"/>
                </a:solidFill>
                <a:latin typeface="+mj-lt"/>
              </a:rPr>
              <a:t>Cosmic Ray Detector – Goals</a:t>
            </a:r>
          </a:p>
          <a:p>
            <a:pPr marL="342900" indent="-342900">
              <a:buFont typeface="+mj-lt"/>
              <a:buAutoNum type="arabicPeriod"/>
            </a:pPr>
            <a:endParaRPr lang="en-US" sz="3200" dirty="0" smtClean="0">
              <a:solidFill>
                <a:schemeClr val="tx1"/>
              </a:solidFill>
              <a:latin typeface="+mj-lt"/>
            </a:endParaRPr>
          </a:p>
          <a:p>
            <a:pPr marL="342900" indent="-342900">
              <a:buFont typeface="+mj-lt"/>
              <a:buAutoNum type="arabicPeriod"/>
            </a:pPr>
            <a:r>
              <a:rPr lang="en-US" sz="3200" dirty="0" smtClean="0">
                <a:solidFill>
                  <a:schemeClr val="tx1"/>
                </a:solidFill>
                <a:latin typeface="+mj-lt"/>
              </a:rPr>
              <a:t> Main </a:t>
            </a:r>
            <a:r>
              <a:rPr lang="pl-PL" sz="3200" dirty="0" err="1" smtClean="0">
                <a:solidFill>
                  <a:schemeClr val="tx1"/>
                </a:solidFill>
                <a:latin typeface="+mj-lt"/>
              </a:rPr>
              <a:t>tasks</a:t>
            </a:r>
            <a:r>
              <a:rPr lang="en-US" sz="3200" dirty="0" smtClean="0">
                <a:solidFill>
                  <a:schemeClr val="tx1"/>
                </a:solidFill>
                <a:latin typeface="+mj-lt"/>
              </a:rPr>
              <a:t> and schedule</a:t>
            </a:r>
          </a:p>
          <a:p>
            <a:pPr marL="342900" indent="-342900">
              <a:buFont typeface="+mj-lt"/>
              <a:buAutoNum type="arabicPeriod"/>
            </a:pPr>
            <a:endParaRPr lang="en-US" sz="3200" dirty="0" smtClean="0">
              <a:solidFill>
                <a:schemeClr val="tx1"/>
              </a:solidFill>
              <a:latin typeface="+mj-lt"/>
            </a:endParaRPr>
          </a:p>
          <a:p>
            <a:pPr marL="342900" indent="-342900">
              <a:buFont typeface="+mj-lt"/>
              <a:buAutoNum type="arabicPeriod"/>
            </a:pPr>
            <a:r>
              <a:rPr lang="en-US" sz="3200" dirty="0" smtClean="0">
                <a:solidFill>
                  <a:schemeClr val="tx1"/>
                </a:solidFill>
                <a:latin typeface="+mj-lt"/>
              </a:rPr>
              <a:t>Our Experience, Challenges and Possibilities</a:t>
            </a:r>
            <a:r>
              <a:rPr lang="en-US" sz="3200" strike="sngStrike" dirty="0" smtClean="0">
                <a:solidFill>
                  <a:schemeClr val="tx1"/>
                </a:solidFill>
                <a:latin typeface="+mj-lt"/>
              </a:rPr>
              <a:t> </a:t>
            </a:r>
            <a:r>
              <a:rPr lang="en-US" sz="3200" dirty="0" smtClean="0">
                <a:solidFill>
                  <a:schemeClr val="tx1"/>
                </a:solidFill>
                <a:latin typeface="+mj-lt"/>
              </a:rPr>
              <a:t>in design, modeling and manufacturing</a:t>
            </a:r>
          </a:p>
          <a:p>
            <a:pPr marL="342900" indent="-342900">
              <a:buFont typeface="+mj-lt"/>
              <a:buAutoNum type="arabicPeriod"/>
            </a:pPr>
            <a:endParaRPr lang="en-US" sz="3200" dirty="0" smtClean="0">
              <a:solidFill>
                <a:schemeClr val="tx1"/>
              </a:solidFill>
              <a:latin typeface="+mj-lt"/>
            </a:endParaRPr>
          </a:p>
          <a:p>
            <a:pPr marL="342900" indent="-342900">
              <a:buFont typeface="+mj-lt"/>
              <a:buAutoNum type="arabicPeriod"/>
            </a:pPr>
            <a:r>
              <a:rPr lang="en-US" sz="3200" dirty="0" smtClean="0">
                <a:solidFill>
                  <a:schemeClr val="tx1"/>
                </a:solidFill>
                <a:latin typeface="+mj-lt"/>
              </a:rPr>
              <a:t>Estimated cost and Team</a:t>
            </a:r>
            <a:r>
              <a:rPr lang="pl-PL" sz="3200" dirty="0" smtClean="0">
                <a:solidFill>
                  <a:schemeClr val="tx1"/>
                </a:solidFill>
                <a:latin typeface="+mj-lt"/>
              </a:rPr>
              <a:t> </a:t>
            </a:r>
            <a:r>
              <a:rPr lang="pl-PL" sz="3200" dirty="0" err="1" smtClean="0">
                <a:solidFill>
                  <a:schemeClr val="tx1"/>
                </a:solidFill>
                <a:latin typeface="+mj-lt"/>
              </a:rPr>
              <a:t>size</a:t>
            </a:r>
            <a:endParaRPr lang="en-US" sz="3200" dirty="0" smtClean="0">
              <a:solidFill>
                <a:schemeClr val="tx1"/>
              </a:solidFill>
              <a:latin typeface="+mj-lt"/>
            </a:endParaRPr>
          </a:p>
        </p:txBody>
      </p:sp>
    </p:spTree>
    <p:extLst>
      <p:ext uri="{BB962C8B-B14F-4D97-AF65-F5344CB8AC3E}">
        <p14:creationId xmlns="" xmlns:p14="http://schemas.microsoft.com/office/powerpoint/2010/main" val="3715576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20</a:t>
            </a:fld>
            <a:endParaRPr lang="pl-PL" altLang="pl-PL"/>
          </a:p>
        </p:txBody>
      </p:sp>
      <p:sp>
        <p:nvSpPr>
          <p:cNvPr id="7" name="Prostokąt 6"/>
          <p:cNvSpPr/>
          <p:nvPr/>
        </p:nvSpPr>
        <p:spPr>
          <a:xfrm>
            <a:off x="357158" y="214290"/>
            <a:ext cx="7000924" cy="461665"/>
          </a:xfrm>
          <a:prstGeom prst="rect">
            <a:avLst/>
          </a:prstGeom>
        </p:spPr>
        <p:txBody>
          <a:bodyPr wrap="square">
            <a:spAutoFit/>
          </a:bodyPr>
          <a:lstStyle/>
          <a:p>
            <a:r>
              <a:rPr lang="pl-PL" sz="2400" dirty="0" smtClean="0">
                <a:solidFill>
                  <a:schemeClr val="tx1"/>
                </a:solidFill>
              </a:rPr>
              <a:t>4. </a:t>
            </a:r>
            <a:r>
              <a:rPr lang="en-US" sz="2400" dirty="0" smtClean="0">
                <a:solidFill>
                  <a:schemeClr val="tx1"/>
                </a:solidFill>
              </a:rPr>
              <a:t>E</a:t>
            </a:r>
            <a:r>
              <a:rPr lang="pl-PL" sz="2400" dirty="0" err="1" smtClean="0">
                <a:solidFill>
                  <a:schemeClr val="tx1"/>
                </a:solidFill>
              </a:rPr>
              <a:t>stimated</a:t>
            </a:r>
            <a:r>
              <a:rPr lang="en-US" sz="2400" dirty="0" smtClean="0">
                <a:solidFill>
                  <a:schemeClr val="tx1"/>
                </a:solidFill>
              </a:rPr>
              <a:t> cost </a:t>
            </a:r>
            <a:r>
              <a:rPr lang="pl-PL" sz="2400" dirty="0" smtClean="0">
                <a:solidFill>
                  <a:schemeClr val="tx1"/>
                </a:solidFill>
              </a:rPr>
              <a:t> – </a:t>
            </a:r>
            <a:r>
              <a:rPr lang="pl-PL" sz="2400" dirty="0" err="1" smtClean="0">
                <a:solidFill>
                  <a:schemeClr val="tx1"/>
                </a:solidFill>
              </a:rPr>
              <a:t>our</a:t>
            </a:r>
            <a:r>
              <a:rPr lang="pl-PL" sz="2400" dirty="0" smtClean="0">
                <a:solidFill>
                  <a:schemeClr val="tx1"/>
                </a:solidFill>
              </a:rPr>
              <a:t> team</a:t>
            </a:r>
            <a:endParaRPr lang="en-US" sz="2400" dirty="0">
              <a:solidFill>
                <a:schemeClr val="tx1"/>
              </a:solidFill>
            </a:endParaRPr>
          </a:p>
        </p:txBody>
      </p:sp>
      <p:pic>
        <p:nvPicPr>
          <p:cNvPr id="83970" name="Picture 2" descr="Znalezione obrazy dla zapytania ncbj logo"/>
          <p:cNvPicPr>
            <a:picLocks noChangeAspect="1" noChangeArrowheads="1"/>
          </p:cNvPicPr>
          <p:nvPr/>
        </p:nvPicPr>
        <p:blipFill>
          <a:blip r:embed="rId3" cstate="print"/>
          <a:srcRect/>
          <a:stretch>
            <a:fillRect/>
          </a:stretch>
        </p:blipFill>
        <p:spPr bwMode="auto">
          <a:xfrm>
            <a:off x="7643834" y="0"/>
            <a:ext cx="1672958" cy="2362218"/>
          </a:xfrm>
          <a:prstGeom prst="rect">
            <a:avLst/>
          </a:prstGeom>
          <a:noFill/>
        </p:spPr>
      </p:pic>
      <p:pic>
        <p:nvPicPr>
          <p:cNvPr id="9" name="Picture 2" descr="Znalezione obrazy dla zapytania logo politechnika warszawska"/>
          <p:cNvPicPr>
            <a:picLocks noChangeAspect="1" noChangeArrowheads="1"/>
          </p:cNvPicPr>
          <p:nvPr/>
        </p:nvPicPr>
        <p:blipFill>
          <a:blip r:embed="rId4" cstate="print"/>
          <a:srcRect/>
          <a:stretch>
            <a:fillRect/>
          </a:stretch>
        </p:blipFill>
        <p:spPr bwMode="auto">
          <a:xfrm>
            <a:off x="7929586" y="1928802"/>
            <a:ext cx="1066831" cy="1066832"/>
          </a:xfrm>
          <a:prstGeom prst="rect">
            <a:avLst/>
          </a:prstGeom>
          <a:noFill/>
        </p:spPr>
      </p:pic>
      <p:pic>
        <p:nvPicPr>
          <p:cNvPr id="10" name="Picture 4" descr="Znalezione obrazy dla zapytania uniwersytet jana kochanowskiego logo"/>
          <p:cNvPicPr>
            <a:picLocks noChangeAspect="1" noChangeArrowheads="1"/>
          </p:cNvPicPr>
          <p:nvPr/>
        </p:nvPicPr>
        <p:blipFill>
          <a:blip r:embed="rId5"/>
          <a:srcRect/>
          <a:stretch>
            <a:fillRect/>
          </a:stretch>
        </p:blipFill>
        <p:spPr bwMode="auto">
          <a:xfrm>
            <a:off x="7978748" y="3143248"/>
            <a:ext cx="1165252" cy="733424"/>
          </a:xfrm>
          <a:prstGeom prst="rect">
            <a:avLst/>
          </a:prstGeom>
          <a:noFill/>
        </p:spPr>
      </p:pic>
      <p:pic>
        <p:nvPicPr>
          <p:cNvPr id="11" name="Picture 2" descr="Znalezione obrazy dla zapytania uniwersytet warszawski logo"/>
          <p:cNvPicPr>
            <a:picLocks noChangeAspect="1" noChangeArrowheads="1"/>
          </p:cNvPicPr>
          <p:nvPr/>
        </p:nvPicPr>
        <p:blipFill>
          <a:blip r:embed="rId6" cstate="print"/>
          <a:srcRect l="11811" r="8858"/>
          <a:stretch>
            <a:fillRect/>
          </a:stretch>
        </p:blipFill>
        <p:spPr bwMode="auto">
          <a:xfrm>
            <a:off x="7921808" y="4143380"/>
            <a:ext cx="1140238" cy="1077220"/>
          </a:xfrm>
          <a:prstGeom prst="rect">
            <a:avLst/>
          </a:prstGeom>
          <a:noFill/>
        </p:spPr>
      </p:pic>
      <p:pic>
        <p:nvPicPr>
          <p:cNvPr id="83972" name="Picture 4" descr="Znalezione obrazy dla zapytania ifj logo"/>
          <p:cNvPicPr>
            <a:picLocks noChangeAspect="1" noChangeArrowheads="1"/>
          </p:cNvPicPr>
          <p:nvPr/>
        </p:nvPicPr>
        <p:blipFill>
          <a:blip r:embed="rId7" cstate="print"/>
          <a:srcRect/>
          <a:stretch>
            <a:fillRect/>
          </a:stretch>
        </p:blipFill>
        <p:spPr bwMode="auto">
          <a:xfrm>
            <a:off x="8001024" y="5286388"/>
            <a:ext cx="1004872" cy="1004872"/>
          </a:xfrm>
          <a:prstGeom prst="rect">
            <a:avLst/>
          </a:prstGeom>
          <a:noFill/>
        </p:spPr>
      </p:pic>
      <p:sp>
        <p:nvSpPr>
          <p:cNvPr id="12" name="pole tekstowe 11"/>
          <p:cNvSpPr txBox="1"/>
          <p:nvPr/>
        </p:nvSpPr>
        <p:spPr>
          <a:xfrm>
            <a:off x="214282" y="785794"/>
            <a:ext cx="6072230" cy="2677656"/>
          </a:xfrm>
          <a:prstGeom prst="rect">
            <a:avLst/>
          </a:prstGeom>
          <a:noFill/>
        </p:spPr>
        <p:txBody>
          <a:bodyPr wrap="square" rtlCol="0">
            <a:spAutoFit/>
          </a:bodyPr>
          <a:lstStyle/>
          <a:p>
            <a:r>
              <a:rPr lang="en-US" sz="2800" dirty="0" smtClean="0">
                <a:solidFill>
                  <a:schemeClr val="tx1"/>
                </a:solidFill>
              </a:rPr>
              <a:t>32 people </a:t>
            </a:r>
          </a:p>
          <a:p>
            <a:r>
              <a:rPr lang="en-US" sz="2800" dirty="0" smtClean="0">
                <a:solidFill>
                  <a:schemeClr val="tx1"/>
                </a:solidFill>
              </a:rPr>
              <a:t>Including </a:t>
            </a:r>
          </a:p>
          <a:p>
            <a:r>
              <a:rPr lang="pl-PL" sz="2800" dirty="0" smtClean="0">
                <a:solidFill>
                  <a:schemeClr val="tx1"/>
                </a:solidFill>
              </a:rPr>
              <a:t>20 </a:t>
            </a:r>
            <a:r>
              <a:rPr lang="pl-PL" sz="2800" dirty="0" err="1" smtClean="0">
                <a:solidFill>
                  <a:schemeClr val="tx1"/>
                </a:solidFill>
              </a:rPr>
              <a:t>scientists</a:t>
            </a:r>
            <a:r>
              <a:rPr lang="en-US" sz="2800" dirty="0" smtClean="0">
                <a:solidFill>
                  <a:schemeClr val="tx1"/>
                </a:solidFill>
              </a:rPr>
              <a:t> </a:t>
            </a:r>
            <a:r>
              <a:rPr lang="pl-PL" sz="2800" dirty="0" smtClean="0">
                <a:solidFill>
                  <a:schemeClr val="tx1"/>
                </a:solidFill>
              </a:rPr>
              <a:t>(</a:t>
            </a:r>
            <a:r>
              <a:rPr lang="pl-PL" sz="2800" dirty="0" err="1" smtClean="0">
                <a:solidFill>
                  <a:schemeClr val="tx1"/>
                </a:solidFill>
              </a:rPr>
              <a:t>profesors</a:t>
            </a:r>
            <a:r>
              <a:rPr lang="pl-PL" sz="2800" dirty="0" smtClean="0">
                <a:solidFill>
                  <a:schemeClr val="tx1"/>
                </a:solidFill>
              </a:rPr>
              <a:t> and </a:t>
            </a:r>
            <a:r>
              <a:rPr lang="pl-PL" sz="2800" dirty="0" err="1" smtClean="0">
                <a:solidFill>
                  <a:schemeClr val="tx1"/>
                </a:solidFill>
              </a:rPr>
              <a:t>doctors</a:t>
            </a:r>
            <a:r>
              <a:rPr lang="pl-PL" sz="2800" dirty="0" smtClean="0">
                <a:solidFill>
                  <a:schemeClr val="tx1"/>
                </a:solidFill>
              </a:rPr>
              <a:t>) </a:t>
            </a:r>
            <a:r>
              <a:rPr lang="en-US" sz="2800" dirty="0" smtClean="0">
                <a:solidFill>
                  <a:schemeClr val="tx1"/>
                </a:solidFill>
              </a:rPr>
              <a:t>12 engineers </a:t>
            </a:r>
            <a:endParaRPr lang="en-US" sz="2800" dirty="0" smtClean="0">
              <a:solidFill>
                <a:schemeClr val="tx1"/>
              </a:solidFill>
            </a:endParaRPr>
          </a:p>
          <a:p>
            <a:r>
              <a:rPr lang="en-US" sz="2800" dirty="0" smtClean="0">
                <a:solidFill>
                  <a:schemeClr val="tx1"/>
                </a:solidFill>
              </a:rPr>
              <a:t>from</a:t>
            </a:r>
          </a:p>
          <a:p>
            <a:r>
              <a:rPr lang="en-US" sz="2800" dirty="0" smtClean="0">
                <a:solidFill>
                  <a:schemeClr val="tx1"/>
                </a:solidFill>
              </a:rPr>
              <a:t>3 universities and 2 science institutes</a:t>
            </a:r>
            <a:endParaRPr lang="en-US" sz="2800" dirty="0">
              <a:solidFill>
                <a:schemeClr val="tx1"/>
              </a:solidFill>
            </a:endParaRPr>
          </a:p>
        </p:txBody>
      </p:sp>
      <p:sp>
        <p:nvSpPr>
          <p:cNvPr id="13" name="Prostokąt 12"/>
          <p:cNvSpPr/>
          <p:nvPr/>
        </p:nvSpPr>
        <p:spPr>
          <a:xfrm>
            <a:off x="214282" y="3643314"/>
            <a:ext cx="7500958" cy="923330"/>
          </a:xfrm>
          <a:prstGeom prst="rect">
            <a:avLst/>
          </a:prstGeom>
        </p:spPr>
        <p:txBody>
          <a:bodyPr wrap="square">
            <a:spAutoFit/>
          </a:bodyPr>
          <a:lstStyle/>
          <a:p>
            <a:pPr algn="just"/>
            <a:r>
              <a:rPr lang="en-US" dirty="0" smtClean="0">
                <a:solidFill>
                  <a:schemeClr val="tx1"/>
                </a:solidFill>
              </a:rPr>
              <a:t>With knowledge and experience in digital and analog electronic</a:t>
            </a:r>
            <a:r>
              <a:rPr lang="pl-PL" dirty="0" smtClean="0">
                <a:solidFill>
                  <a:schemeClr val="tx1"/>
                </a:solidFill>
              </a:rPr>
              <a:t>s</a:t>
            </a:r>
            <a:r>
              <a:rPr lang="en-US" dirty="0" smtClean="0">
                <a:solidFill>
                  <a:schemeClr val="tx1"/>
                </a:solidFill>
              </a:rPr>
              <a:t>,</a:t>
            </a:r>
          </a:p>
          <a:p>
            <a:pPr algn="just"/>
            <a:r>
              <a:rPr lang="en-US" dirty="0" smtClean="0">
                <a:solidFill>
                  <a:schemeClr val="tx1"/>
                </a:solidFill>
              </a:rPr>
              <a:t>scintillators</a:t>
            </a:r>
            <a:r>
              <a:rPr lang="pl-PL" dirty="0" smtClean="0">
                <a:solidFill>
                  <a:schemeClr val="tx1"/>
                </a:solidFill>
              </a:rPr>
              <a:t> </a:t>
            </a:r>
            <a:r>
              <a:rPr lang="en-US" dirty="0" smtClean="0">
                <a:solidFill>
                  <a:schemeClr val="tx1"/>
                </a:solidFill>
              </a:rPr>
              <a:t>and </a:t>
            </a:r>
            <a:r>
              <a:rPr lang="pl-PL" dirty="0" err="1" smtClean="0">
                <a:solidFill>
                  <a:schemeClr val="tx1"/>
                </a:solidFill>
              </a:rPr>
              <a:t>photodetectors</a:t>
            </a:r>
            <a:r>
              <a:rPr lang="en-US" dirty="0" smtClean="0">
                <a:solidFill>
                  <a:schemeClr val="tx1"/>
                </a:solidFill>
              </a:rPr>
              <a:t>, nuclear and astrophysics, </a:t>
            </a:r>
          </a:p>
          <a:p>
            <a:pPr algn="just"/>
            <a:r>
              <a:rPr lang="en-US" dirty="0" smtClean="0">
                <a:solidFill>
                  <a:schemeClr val="tx1"/>
                </a:solidFill>
              </a:rPr>
              <a:t>data acquisition and analysis, simulation and experiments.</a:t>
            </a:r>
          </a:p>
        </p:txBody>
      </p:sp>
      <p:sp>
        <p:nvSpPr>
          <p:cNvPr id="14" name="pole tekstowe 13"/>
          <p:cNvSpPr txBox="1"/>
          <p:nvPr/>
        </p:nvSpPr>
        <p:spPr>
          <a:xfrm>
            <a:off x="142844" y="5000636"/>
            <a:ext cx="6792244" cy="400110"/>
          </a:xfrm>
          <a:prstGeom prst="rect">
            <a:avLst/>
          </a:prstGeom>
          <a:noFill/>
        </p:spPr>
        <p:txBody>
          <a:bodyPr wrap="none" rtlCol="0">
            <a:spAutoFit/>
          </a:bodyPr>
          <a:lstStyle/>
          <a:p>
            <a:r>
              <a:rPr lang="en-US" sz="2000" b="1" dirty="0" smtClean="0">
                <a:solidFill>
                  <a:schemeClr val="tx1"/>
                </a:solidFill>
              </a:rPr>
              <a:t>Our g</a:t>
            </a:r>
            <a:r>
              <a:rPr lang="pl-PL" sz="2000" b="1" dirty="0" err="1" smtClean="0">
                <a:solidFill>
                  <a:schemeClr val="tx1"/>
                </a:solidFill>
              </a:rPr>
              <a:t>r</a:t>
            </a:r>
            <a:r>
              <a:rPr lang="en-US" sz="2000" b="1" dirty="0" err="1" smtClean="0">
                <a:solidFill>
                  <a:schemeClr val="tx1"/>
                </a:solidFill>
              </a:rPr>
              <a:t>oup</a:t>
            </a:r>
            <a:r>
              <a:rPr lang="en-US" sz="2000" b="1" dirty="0" smtClean="0">
                <a:solidFill>
                  <a:schemeClr val="tx1"/>
                </a:solidFill>
              </a:rPr>
              <a:t> is a member of </a:t>
            </a:r>
            <a:r>
              <a:rPr lang="en-US" altLang="pl-PL" sz="2000" b="1" dirty="0" smtClean="0">
                <a:solidFill>
                  <a:schemeClr val="tx1"/>
                </a:solidFill>
                <a:cs typeface="Arial" charset="0"/>
              </a:rPr>
              <a:t>Polish consortium NICA-PL</a:t>
            </a:r>
            <a:endParaRPr lang="en-US" sz="2000" b="1" dirty="0">
              <a:solidFill>
                <a:schemeClr val="tx1"/>
              </a:solidFill>
            </a:endParaRPr>
          </a:p>
        </p:txBody>
      </p:sp>
    </p:spTree>
    <p:extLst>
      <p:ext uri="{BB962C8B-B14F-4D97-AF65-F5344CB8AC3E}">
        <p14:creationId xmlns="" xmlns:p14="http://schemas.microsoft.com/office/powerpoint/2010/main" val="3715576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9132"/>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21</a:t>
            </a:fld>
            <a:endParaRPr lang="pl-PL" altLang="pl-PL"/>
          </a:p>
        </p:txBody>
      </p:sp>
      <p:pic>
        <p:nvPicPr>
          <p:cNvPr id="6" name="Picture 4" descr="https://upload.wikimedia.org/wikipedia/commons/5/5e/Protonshower.jpg"/>
          <p:cNvPicPr>
            <a:picLocks noChangeAspect="1" noChangeArrowheads="1"/>
          </p:cNvPicPr>
          <p:nvPr/>
        </p:nvPicPr>
        <p:blipFill>
          <a:blip r:embed="rId3"/>
          <a:srcRect/>
          <a:stretch>
            <a:fillRect/>
          </a:stretch>
        </p:blipFill>
        <p:spPr bwMode="auto">
          <a:xfrm>
            <a:off x="4286248" y="2357430"/>
            <a:ext cx="4797178" cy="3643338"/>
          </a:xfrm>
          <a:prstGeom prst="rect">
            <a:avLst/>
          </a:prstGeom>
          <a:noFill/>
        </p:spPr>
      </p:pic>
      <p:sp>
        <p:nvSpPr>
          <p:cNvPr id="7" name="pole tekstowe 6"/>
          <p:cNvSpPr txBox="1"/>
          <p:nvPr/>
        </p:nvSpPr>
        <p:spPr>
          <a:xfrm>
            <a:off x="1571604" y="1357298"/>
            <a:ext cx="5489323" cy="707886"/>
          </a:xfrm>
          <a:prstGeom prst="rect">
            <a:avLst/>
          </a:prstGeom>
          <a:noFill/>
        </p:spPr>
        <p:txBody>
          <a:bodyPr wrap="none" rtlCol="0">
            <a:spAutoFit/>
          </a:bodyPr>
          <a:lstStyle/>
          <a:p>
            <a:r>
              <a:rPr lang="en-US" sz="4000" dirty="0" smtClean="0">
                <a:solidFill>
                  <a:schemeClr val="tx1"/>
                </a:solidFill>
              </a:rPr>
              <a:t>Thank You for Attention</a:t>
            </a:r>
            <a:endParaRPr lang="en-US" sz="4000" dirty="0">
              <a:solidFill>
                <a:schemeClr val="tx1"/>
              </a:solidFill>
            </a:endParaRPr>
          </a:p>
        </p:txBody>
      </p:sp>
      <p:pic>
        <p:nvPicPr>
          <p:cNvPr id="9" name="Obraz 8" descr="detektor2.jpg"/>
          <p:cNvPicPr>
            <a:picLocks noChangeAspect="1"/>
          </p:cNvPicPr>
          <p:nvPr/>
        </p:nvPicPr>
        <p:blipFill>
          <a:blip r:embed="rId4"/>
          <a:stretch>
            <a:fillRect/>
          </a:stretch>
        </p:blipFill>
        <p:spPr>
          <a:xfrm>
            <a:off x="142844" y="3286124"/>
            <a:ext cx="4057650" cy="2705100"/>
          </a:xfrm>
          <a:prstGeom prst="rect">
            <a:avLst/>
          </a:prstGeom>
        </p:spPr>
      </p:pic>
      <p:sp>
        <p:nvSpPr>
          <p:cNvPr id="10" name="Prostokąt 9"/>
          <p:cNvSpPr/>
          <p:nvPr/>
        </p:nvSpPr>
        <p:spPr>
          <a:xfrm>
            <a:off x="1071538" y="214290"/>
            <a:ext cx="5243743" cy="584775"/>
          </a:xfrm>
          <a:prstGeom prst="rect">
            <a:avLst/>
          </a:prstGeom>
        </p:spPr>
        <p:txBody>
          <a:bodyPr wrap="none">
            <a:spAutoFit/>
          </a:bodyPr>
          <a:lstStyle/>
          <a:p>
            <a:r>
              <a:rPr lang="en-US" altLang="pl-PL" sz="3200" dirty="0" smtClean="0">
                <a:solidFill>
                  <a:schemeClr val="tx1"/>
                </a:solidFill>
                <a:cs typeface="Arial" charset="0"/>
              </a:rPr>
              <a:t>Polish consortium NICA-PL</a:t>
            </a:r>
            <a:endParaRPr lang="en-US" sz="3200" dirty="0"/>
          </a:p>
        </p:txBody>
      </p:sp>
    </p:spTree>
    <p:extLst>
      <p:ext uri="{BB962C8B-B14F-4D97-AF65-F5344CB8AC3E}">
        <p14:creationId xmlns="" xmlns:p14="http://schemas.microsoft.com/office/powerpoint/2010/main" val="4009540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2908" y="0"/>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3</a:t>
            </a:fld>
            <a:endParaRPr lang="pl-PL" altLang="pl-PL"/>
          </a:p>
        </p:txBody>
      </p:sp>
      <p:sp>
        <p:nvSpPr>
          <p:cNvPr id="2" name="pole tekstowe 1"/>
          <p:cNvSpPr txBox="1"/>
          <p:nvPr/>
        </p:nvSpPr>
        <p:spPr>
          <a:xfrm>
            <a:off x="537842" y="1357298"/>
            <a:ext cx="7820372" cy="4524315"/>
          </a:xfrm>
          <a:prstGeom prst="rect">
            <a:avLst/>
          </a:prstGeom>
          <a:noFill/>
        </p:spPr>
        <p:txBody>
          <a:bodyPr wrap="square" rtlCol="0">
            <a:spAutoFit/>
          </a:bodyPr>
          <a:lstStyle/>
          <a:p>
            <a:pPr marL="514350" indent="-514350">
              <a:buAutoNum type="alphaLcParenR"/>
            </a:pPr>
            <a:r>
              <a:rPr lang="en-US" sz="3200" dirty="0" smtClean="0">
                <a:solidFill>
                  <a:schemeClr val="tx1"/>
                </a:solidFill>
                <a:latin typeface="+mj-lt"/>
              </a:rPr>
              <a:t>Trigger (for testing or calibration)</a:t>
            </a:r>
          </a:p>
          <a:p>
            <a:pPr marL="514350" indent="-514350">
              <a:buAutoNum type="alphaLcParenR"/>
            </a:pPr>
            <a:endParaRPr lang="en-US" sz="3200" dirty="0" smtClean="0">
              <a:solidFill>
                <a:schemeClr val="tx1"/>
              </a:solidFill>
              <a:latin typeface="+mj-lt"/>
            </a:endParaRPr>
          </a:p>
          <a:p>
            <a:pPr marL="514350" indent="-514350">
              <a:buAutoNum type="alphaLcParenR"/>
            </a:pPr>
            <a:r>
              <a:rPr lang="en-US" sz="3200" dirty="0" smtClean="0">
                <a:solidFill>
                  <a:schemeClr val="tx1"/>
                </a:solidFill>
                <a:latin typeface="+mj-lt"/>
              </a:rPr>
              <a:t>Veto (normal mode</a:t>
            </a:r>
            <a:r>
              <a:rPr lang="pl-PL" sz="3200" dirty="0" smtClean="0">
                <a:solidFill>
                  <a:schemeClr val="tx1"/>
                </a:solidFill>
                <a:latin typeface="+mj-lt"/>
              </a:rPr>
              <a:t> </a:t>
            </a:r>
            <a:r>
              <a:rPr lang="en-US" sz="3200" dirty="0" smtClean="0">
                <a:solidFill>
                  <a:schemeClr val="tx1"/>
                </a:solidFill>
                <a:latin typeface="+mj-lt"/>
              </a:rPr>
              <a:t>-</a:t>
            </a:r>
          </a:p>
          <a:p>
            <a:pPr marL="514350" indent="-514350"/>
            <a:r>
              <a:rPr lang="en-US" sz="3200" dirty="0" smtClean="0">
                <a:solidFill>
                  <a:schemeClr val="tx1"/>
                </a:solidFill>
                <a:latin typeface="+mj-lt"/>
              </a:rPr>
              <a:t>	track and time </a:t>
            </a:r>
            <a:r>
              <a:rPr lang="pl-PL" sz="3200" dirty="0" err="1" smtClean="0">
                <a:solidFill>
                  <a:schemeClr val="tx1"/>
                </a:solidFill>
                <a:latin typeface="+mj-lt"/>
              </a:rPr>
              <a:t>window</a:t>
            </a:r>
            <a:r>
              <a:rPr lang="pl-PL" sz="3200" dirty="0" smtClean="0">
                <a:solidFill>
                  <a:schemeClr val="tx1"/>
                </a:solidFill>
                <a:latin typeface="+mj-lt"/>
              </a:rPr>
              <a:t> </a:t>
            </a:r>
            <a:r>
              <a:rPr lang="en-US" sz="3200" dirty="0" err="1" smtClean="0">
                <a:solidFill>
                  <a:schemeClr val="tx1"/>
                </a:solidFill>
                <a:latin typeface="+mj-lt"/>
              </a:rPr>
              <a:t>recogni</a:t>
            </a:r>
            <a:r>
              <a:rPr lang="pl-PL" sz="3200" dirty="0" err="1" smtClean="0">
                <a:solidFill>
                  <a:schemeClr val="tx1"/>
                </a:solidFill>
                <a:latin typeface="+mj-lt"/>
              </a:rPr>
              <a:t>tion</a:t>
            </a:r>
            <a:r>
              <a:rPr lang="en-US" sz="3200" dirty="0" smtClean="0">
                <a:solidFill>
                  <a:schemeClr val="tx1"/>
                </a:solidFill>
                <a:latin typeface="+mj-lt"/>
              </a:rPr>
              <a:t>)</a:t>
            </a:r>
          </a:p>
          <a:p>
            <a:pPr marL="514350" indent="-514350"/>
            <a:endParaRPr lang="pl-PL" sz="3200" dirty="0" smtClean="0">
              <a:solidFill>
                <a:schemeClr val="tx1"/>
              </a:solidFill>
              <a:latin typeface="+mj-lt"/>
            </a:endParaRPr>
          </a:p>
          <a:p>
            <a:pPr marL="514350" indent="-514350"/>
            <a:r>
              <a:rPr lang="en-US" sz="3200" dirty="0" smtClean="0">
                <a:solidFill>
                  <a:schemeClr val="tx1"/>
                </a:solidFill>
                <a:latin typeface="+mj-lt"/>
              </a:rPr>
              <a:t>_____________________________________</a:t>
            </a:r>
          </a:p>
          <a:p>
            <a:pPr marL="514350" indent="-514350"/>
            <a:r>
              <a:rPr lang="en-US" sz="3200" dirty="0" smtClean="0">
                <a:solidFill>
                  <a:schemeClr val="tx1"/>
                </a:solidFill>
                <a:latin typeface="+mj-lt"/>
              </a:rPr>
              <a:t>Additionally</a:t>
            </a:r>
            <a:r>
              <a:rPr lang="pl-PL" sz="3200" dirty="0" smtClean="0">
                <a:solidFill>
                  <a:schemeClr val="tx1"/>
                </a:solidFill>
                <a:latin typeface="+mj-lt"/>
              </a:rPr>
              <a:t>   </a:t>
            </a:r>
            <a:endParaRPr lang="en-US" sz="3200" dirty="0" smtClean="0">
              <a:solidFill>
                <a:schemeClr val="tx1"/>
              </a:solidFill>
              <a:latin typeface="+mj-lt"/>
            </a:endParaRPr>
          </a:p>
          <a:p>
            <a:pPr marL="514350" indent="-514350">
              <a:buFont typeface="+mj-lt"/>
              <a:buAutoNum type="alphaLcParenR" startAt="3"/>
            </a:pPr>
            <a:r>
              <a:rPr lang="pl-PL" sz="3200" dirty="0" err="1" smtClean="0">
                <a:solidFill>
                  <a:schemeClr val="tx1"/>
                </a:solidFill>
                <a:latin typeface="+mj-lt"/>
              </a:rPr>
              <a:t>Astrop</a:t>
            </a:r>
            <a:r>
              <a:rPr lang="en-US" sz="3200" dirty="0" err="1" smtClean="0">
                <a:solidFill>
                  <a:schemeClr val="tx1"/>
                </a:solidFill>
                <a:latin typeface="+mj-lt"/>
              </a:rPr>
              <a:t>hysics</a:t>
            </a:r>
            <a:r>
              <a:rPr lang="en-US" sz="3200" dirty="0" smtClean="0">
                <a:solidFill>
                  <a:schemeClr val="tx1"/>
                </a:solidFill>
                <a:latin typeface="+mj-lt"/>
              </a:rPr>
              <a:t> (muon shower and bundles)</a:t>
            </a:r>
          </a:p>
          <a:p>
            <a:pPr marL="342900" indent="-342900"/>
            <a:r>
              <a:rPr lang="en-US" sz="3200" dirty="0" smtClean="0">
                <a:solidFill>
                  <a:schemeClr val="tx1"/>
                </a:solidFill>
                <a:latin typeface="+mj-lt"/>
              </a:rPr>
              <a:t>       - unique for horizontal events</a:t>
            </a:r>
          </a:p>
        </p:txBody>
      </p:sp>
      <p:sp>
        <p:nvSpPr>
          <p:cNvPr id="6" name="pole tekstowe 5"/>
          <p:cNvSpPr txBox="1"/>
          <p:nvPr/>
        </p:nvSpPr>
        <p:spPr>
          <a:xfrm>
            <a:off x="642910" y="214290"/>
            <a:ext cx="7820372" cy="584775"/>
          </a:xfrm>
          <a:prstGeom prst="rect">
            <a:avLst/>
          </a:prstGeom>
          <a:noFill/>
        </p:spPr>
        <p:txBody>
          <a:bodyPr wrap="square" rtlCol="0">
            <a:spAutoFit/>
          </a:bodyPr>
          <a:lstStyle/>
          <a:p>
            <a:pPr marL="342900" indent="-342900">
              <a:buFont typeface="+mj-lt"/>
              <a:buAutoNum type="arabicPeriod"/>
            </a:pPr>
            <a:r>
              <a:rPr lang="en-US" sz="3200" dirty="0" smtClean="0">
                <a:solidFill>
                  <a:schemeClr val="tx1"/>
                </a:solidFill>
                <a:latin typeface="+mj-lt"/>
              </a:rPr>
              <a:t>Cosmic Ray Detector – Goals</a:t>
            </a:r>
            <a:endParaRPr lang="pl-PL" sz="3200" dirty="0" smtClean="0">
              <a:solidFill>
                <a:schemeClr val="tx1"/>
              </a:solidFill>
              <a:latin typeface="+mj-lt"/>
            </a:endParaRPr>
          </a:p>
        </p:txBody>
      </p:sp>
    </p:spTree>
    <p:extLst>
      <p:ext uri="{BB962C8B-B14F-4D97-AF65-F5344CB8AC3E}">
        <p14:creationId xmlns="" xmlns:p14="http://schemas.microsoft.com/office/powerpoint/2010/main" val="3715576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470" y="9132"/>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4</a:t>
            </a:fld>
            <a:endParaRPr lang="pl-PL" altLang="pl-PL"/>
          </a:p>
        </p:txBody>
      </p:sp>
      <p:sp>
        <p:nvSpPr>
          <p:cNvPr id="2" name="pole tekstowe 1"/>
          <p:cNvSpPr txBox="1"/>
          <p:nvPr/>
        </p:nvSpPr>
        <p:spPr>
          <a:xfrm>
            <a:off x="714348" y="214290"/>
            <a:ext cx="7820372" cy="584775"/>
          </a:xfrm>
          <a:prstGeom prst="rect">
            <a:avLst/>
          </a:prstGeom>
          <a:noFill/>
        </p:spPr>
        <p:txBody>
          <a:bodyPr wrap="square" rtlCol="0">
            <a:spAutoFit/>
          </a:bodyPr>
          <a:lstStyle/>
          <a:p>
            <a:pPr marL="342900" indent="-342900">
              <a:buFont typeface="+mj-lt"/>
              <a:buAutoNum type="arabicPeriod"/>
            </a:pPr>
            <a:r>
              <a:rPr lang="en-US" sz="3200" dirty="0" smtClean="0">
                <a:solidFill>
                  <a:schemeClr val="tx1"/>
                </a:solidFill>
                <a:latin typeface="+mj-lt"/>
              </a:rPr>
              <a:t>Cosmic Ray Detector – Goals</a:t>
            </a:r>
            <a:endParaRPr lang="pl-PL" sz="3200" dirty="0" smtClean="0">
              <a:solidFill>
                <a:schemeClr val="tx1"/>
              </a:solidFill>
              <a:latin typeface="+mj-lt"/>
            </a:endParaRPr>
          </a:p>
        </p:txBody>
      </p:sp>
      <p:pic>
        <p:nvPicPr>
          <p:cNvPr id="13314" name="Picture 2" descr="https://upload.wikimedia.org/wikipedia/commons/thumb/2/2c/AirShower.svg/709px-AirShower.svg.png"/>
          <p:cNvPicPr>
            <a:picLocks noChangeAspect="1" noChangeArrowheads="1"/>
          </p:cNvPicPr>
          <p:nvPr/>
        </p:nvPicPr>
        <p:blipFill>
          <a:blip r:embed="rId3"/>
          <a:srcRect/>
          <a:stretch>
            <a:fillRect/>
          </a:stretch>
        </p:blipFill>
        <p:spPr bwMode="auto">
          <a:xfrm>
            <a:off x="142844" y="2000240"/>
            <a:ext cx="4415511" cy="3533766"/>
          </a:xfrm>
          <a:prstGeom prst="rect">
            <a:avLst/>
          </a:prstGeom>
          <a:noFill/>
        </p:spPr>
      </p:pic>
      <p:pic>
        <p:nvPicPr>
          <p:cNvPr id="13316" name="Picture 4" descr="https://upload.wikimedia.org/wikipedia/commons/5/5e/Protonshower.jpg"/>
          <p:cNvPicPr>
            <a:picLocks noChangeAspect="1" noChangeArrowheads="1"/>
          </p:cNvPicPr>
          <p:nvPr/>
        </p:nvPicPr>
        <p:blipFill>
          <a:blip r:embed="rId4"/>
          <a:srcRect/>
          <a:stretch>
            <a:fillRect/>
          </a:stretch>
        </p:blipFill>
        <p:spPr bwMode="auto">
          <a:xfrm>
            <a:off x="4470643" y="1500174"/>
            <a:ext cx="4420929" cy="3357586"/>
          </a:xfrm>
          <a:prstGeom prst="rect">
            <a:avLst/>
          </a:prstGeom>
          <a:noFill/>
        </p:spPr>
      </p:pic>
      <p:sp>
        <p:nvSpPr>
          <p:cNvPr id="9" name="Prostokąt 8"/>
          <p:cNvSpPr/>
          <p:nvPr/>
        </p:nvSpPr>
        <p:spPr>
          <a:xfrm>
            <a:off x="4429124" y="5000636"/>
            <a:ext cx="4572000" cy="1200329"/>
          </a:xfrm>
          <a:prstGeom prst="rect">
            <a:avLst/>
          </a:prstGeom>
        </p:spPr>
        <p:txBody>
          <a:bodyPr>
            <a:spAutoFit/>
          </a:bodyPr>
          <a:lstStyle/>
          <a:p>
            <a:r>
              <a:rPr lang="en-US" dirty="0" smtClean="0">
                <a:solidFill>
                  <a:schemeClr val="tx1"/>
                </a:solidFill>
              </a:rPr>
              <a:t>Cosmic ray air shower created by a 1TeV proton hitting the atmosphere 20 km above the Earth. The shower was simulated using the </a:t>
            </a:r>
            <a:r>
              <a:rPr lang="en-US" dirty="0" smtClean="0">
                <a:solidFill>
                  <a:schemeClr val="tx1"/>
                </a:solidFill>
                <a:hlinkClick r:id="rId5" tooltip="AIRshower Extended Simulations (page does not exist)"/>
              </a:rPr>
              <a:t>AIRES</a:t>
            </a:r>
            <a:r>
              <a:rPr lang="en-US" dirty="0" smtClean="0">
                <a:solidFill>
                  <a:schemeClr val="tx1"/>
                </a:solidFill>
              </a:rPr>
              <a:t> package.</a:t>
            </a:r>
            <a:endParaRPr lang="pl-PL" dirty="0">
              <a:solidFill>
                <a:schemeClr val="tx1"/>
              </a:solidFill>
            </a:endParaRPr>
          </a:p>
        </p:txBody>
      </p:sp>
      <p:sp>
        <p:nvSpPr>
          <p:cNvPr id="10" name="pole tekstowe 9"/>
          <p:cNvSpPr txBox="1"/>
          <p:nvPr/>
        </p:nvSpPr>
        <p:spPr>
          <a:xfrm>
            <a:off x="1071538" y="1714488"/>
            <a:ext cx="2399247" cy="369332"/>
          </a:xfrm>
          <a:prstGeom prst="rect">
            <a:avLst/>
          </a:prstGeom>
          <a:noFill/>
        </p:spPr>
        <p:txBody>
          <a:bodyPr wrap="none" rtlCol="0">
            <a:spAutoFit/>
          </a:bodyPr>
          <a:lstStyle/>
          <a:p>
            <a:r>
              <a:rPr lang="pl-PL" dirty="0" smtClean="0">
                <a:solidFill>
                  <a:schemeClr val="tx1"/>
                </a:solidFill>
              </a:rPr>
              <a:t>PRIMARY PARTICLE</a:t>
            </a:r>
            <a:endParaRPr lang="pl-PL" dirty="0">
              <a:solidFill>
                <a:schemeClr val="tx1"/>
              </a:solidFill>
            </a:endParaRPr>
          </a:p>
        </p:txBody>
      </p:sp>
      <p:sp>
        <p:nvSpPr>
          <p:cNvPr id="11" name="pole tekstowe 10"/>
          <p:cNvSpPr txBox="1"/>
          <p:nvPr/>
        </p:nvSpPr>
        <p:spPr>
          <a:xfrm>
            <a:off x="1428728" y="5500702"/>
            <a:ext cx="1992853" cy="369332"/>
          </a:xfrm>
          <a:prstGeom prst="rect">
            <a:avLst/>
          </a:prstGeom>
          <a:noFill/>
        </p:spPr>
        <p:txBody>
          <a:bodyPr wrap="none" rtlCol="0">
            <a:spAutoFit/>
          </a:bodyPr>
          <a:lstStyle/>
          <a:p>
            <a:r>
              <a:rPr lang="pl-PL" dirty="0" smtClean="0">
                <a:solidFill>
                  <a:schemeClr val="tx1"/>
                </a:solidFill>
              </a:rPr>
              <a:t>GROUND LEVEL</a:t>
            </a:r>
            <a:endParaRPr lang="pl-PL" dirty="0">
              <a:solidFill>
                <a:schemeClr val="tx1"/>
              </a:solidFill>
            </a:endParaRPr>
          </a:p>
        </p:txBody>
      </p:sp>
    </p:spTree>
    <p:extLst>
      <p:ext uri="{BB962C8B-B14F-4D97-AF65-F5344CB8AC3E}">
        <p14:creationId xmlns="" xmlns:p14="http://schemas.microsoft.com/office/powerpoint/2010/main" val="3715576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9132"/>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5</a:t>
            </a:fld>
            <a:endParaRPr lang="pl-PL" altLang="pl-PL"/>
          </a:p>
        </p:txBody>
      </p:sp>
      <p:sp>
        <p:nvSpPr>
          <p:cNvPr id="2" name="pole tekstowe 1"/>
          <p:cNvSpPr txBox="1"/>
          <p:nvPr/>
        </p:nvSpPr>
        <p:spPr>
          <a:xfrm>
            <a:off x="642910" y="214290"/>
            <a:ext cx="7820372" cy="584775"/>
          </a:xfrm>
          <a:prstGeom prst="rect">
            <a:avLst/>
          </a:prstGeom>
          <a:noFill/>
        </p:spPr>
        <p:txBody>
          <a:bodyPr wrap="square" rtlCol="0">
            <a:spAutoFit/>
          </a:bodyPr>
          <a:lstStyle/>
          <a:p>
            <a:pPr marL="342900" indent="-342900">
              <a:buFont typeface="+mj-lt"/>
              <a:buAutoNum type="arabicPeriod"/>
            </a:pPr>
            <a:r>
              <a:rPr lang="en-US" sz="3200" dirty="0" smtClean="0">
                <a:solidFill>
                  <a:schemeClr val="tx1"/>
                </a:solidFill>
                <a:latin typeface="+mj-lt"/>
              </a:rPr>
              <a:t>Cosmic Ray Detector – Goals</a:t>
            </a:r>
            <a:endParaRPr lang="pl-PL" sz="3200" dirty="0" smtClean="0">
              <a:solidFill>
                <a:schemeClr val="tx1"/>
              </a:solidFill>
              <a:latin typeface="+mj-lt"/>
            </a:endParaRPr>
          </a:p>
        </p:txBody>
      </p:sp>
      <p:pic>
        <p:nvPicPr>
          <p:cNvPr id="6" name="Obraz 5" descr="ACORD.png"/>
          <p:cNvPicPr>
            <a:picLocks noChangeAspect="1"/>
          </p:cNvPicPr>
          <p:nvPr/>
        </p:nvPicPr>
        <p:blipFill>
          <a:blip r:embed="rId3"/>
          <a:stretch>
            <a:fillRect/>
          </a:stretch>
        </p:blipFill>
        <p:spPr>
          <a:xfrm>
            <a:off x="0" y="785794"/>
            <a:ext cx="4214842" cy="3089253"/>
          </a:xfrm>
          <a:prstGeom prst="rect">
            <a:avLst/>
          </a:prstGeom>
        </p:spPr>
      </p:pic>
      <p:pic>
        <p:nvPicPr>
          <p:cNvPr id="7" name="Obraz 6" descr="ACORD2.gif"/>
          <p:cNvPicPr>
            <a:picLocks noChangeAspect="1"/>
          </p:cNvPicPr>
          <p:nvPr/>
        </p:nvPicPr>
        <p:blipFill>
          <a:blip r:embed="rId4"/>
          <a:stretch>
            <a:fillRect/>
          </a:stretch>
        </p:blipFill>
        <p:spPr>
          <a:xfrm>
            <a:off x="5321300" y="785794"/>
            <a:ext cx="3822700" cy="2362200"/>
          </a:xfrm>
          <a:prstGeom prst="rect">
            <a:avLst/>
          </a:prstGeom>
        </p:spPr>
      </p:pic>
      <p:sp>
        <p:nvSpPr>
          <p:cNvPr id="9" name="pole tekstowe 8"/>
          <p:cNvSpPr txBox="1"/>
          <p:nvPr/>
        </p:nvSpPr>
        <p:spPr>
          <a:xfrm>
            <a:off x="3929058" y="2071678"/>
            <a:ext cx="3044488" cy="369332"/>
          </a:xfrm>
          <a:prstGeom prst="rect">
            <a:avLst/>
          </a:prstGeom>
          <a:noFill/>
        </p:spPr>
        <p:txBody>
          <a:bodyPr wrap="none" rtlCol="0">
            <a:spAutoFit/>
          </a:bodyPr>
          <a:lstStyle/>
          <a:p>
            <a:r>
              <a:rPr lang="pl-PL" dirty="0" smtClean="0">
                <a:solidFill>
                  <a:schemeClr val="tx1"/>
                </a:solidFill>
              </a:rPr>
              <a:t>ALICE                   ACORDE</a:t>
            </a:r>
            <a:endParaRPr lang="pl-PL" dirty="0">
              <a:solidFill>
                <a:schemeClr val="tx1"/>
              </a:solidFill>
            </a:endParaRPr>
          </a:p>
        </p:txBody>
      </p:sp>
      <p:pic>
        <p:nvPicPr>
          <p:cNvPr id="10" name="Obraz 9" descr="ACORD3_wykres.png"/>
          <p:cNvPicPr>
            <a:picLocks noChangeAspect="1"/>
          </p:cNvPicPr>
          <p:nvPr/>
        </p:nvPicPr>
        <p:blipFill>
          <a:blip r:embed="rId5"/>
          <a:stretch>
            <a:fillRect/>
          </a:stretch>
        </p:blipFill>
        <p:spPr>
          <a:xfrm>
            <a:off x="4015082" y="2816913"/>
            <a:ext cx="4557446" cy="3633843"/>
          </a:xfrm>
          <a:prstGeom prst="rect">
            <a:avLst/>
          </a:prstGeom>
        </p:spPr>
      </p:pic>
      <p:pic>
        <p:nvPicPr>
          <p:cNvPr id="11" name="Obraz 10" descr="ACORD4_diagram.png"/>
          <p:cNvPicPr>
            <a:picLocks noChangeAspect="1"/>
          </p:cNvPicPr>
          <p:nvPr/>
        </p:nvPicPr>
        <p:blipFill>
          <a:blip r:embed="rId6"/>
          <a:stretch>
            <a:fillRect/>
          </a:stretch>
        </p:blipFill>
        <p:spPr>
          <a:xfrm>
            <a:off x="285720" y="3857628"/>
            <a:ext cx="3630579" cy="2286016"/>
          </a:xfrm>
          <a:prstGeom prst="rect">
            <a:avLst/>
          </a:prstGeom>
        </p:spPr>
      </p:pic>
    </p:spTree>
    <p:extLst>
      <p:ext uri="{BB962C8B-B14F-4D97-AF65-F5344CB8AC3E}">
        <p14:creationId xmlns="" xmlns:p14="http://schemas.microsoft.com/office/powerpoint/2010/main" val="3715576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470" y="9132"/>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6</a:t>
            </a:fld>
            <a:endParaRPr lang="pl-PL" altLang="pl-PL"/>
          </a:p>
        </p:txBody>
      </p:sp>
      <p:sp>
        <p:nvSpPr>
          <p:cNvPr id="2" name="pole tekstowe 1"/>
          <p:cNvSpPr txBox="1"/>
          <p:nvPr/>
        </p:nvSpPr>
        <p:spPr>
          <a:xfrm>
            <a:off x="500034" y="214290"/>
            <a:ext cx="7820372" cy="584775"/>
          </a:xfrm>
          <a:prstGeom prst="rect">
            <a:avLst/>
          </a:prstGeom>
          <a:noFill/>
        </p:spPr>
        <p:txBody>
          <a:bodyPr wrap="square" rtlCol="0">
            <a:spAutoFit/>
          </a:bodyPr>
          <a:lstStyle/>
          <a:p>
            <a:pPr marL="342900" indent="-342900"/>
            <a:r>
              <a:rPr lang="pl-PL" sz="3200" dirty="0" smtClean="0">
                <a:solidFill>
                  <a:schemeClr val="tx1"/>
                </a:solidFill>
              </a:rPr>
              <a:t>2. </a:t>
            </a:r>
            <a:r>
              <a:rPr lang="en-US" sz="3200" dirty="0" smtClean="0">
                <a:solidFill>
                  <a:schemeClr val="tx1"/>
                </a:solidFill>
              </a:rPr>
              <a:t>Main </a:t>
            </a:r>
            <a:r>
              <a:rPr lang="pl-PL" sz="3200" dirty="0" err="1" smtClean="0">
                <a:solidFill>
                  <a:schemeClr val="tx1"/>
                </a:solidFill>
              </a:rPr>
              <a:t>tasks</a:t>
            </a:r>
            <a:r>
              <a:rPr lang="en-US" sz="3200" dirty="0" smtClean="0">
                <a:solidFill>
                  <a:schemeClr val="tx1"/>
                </a:solidFill>
              </a:rPr>
              <a:t> and schedule</a:t>
            </a:r>
            <a:r>
              <a:rPr lang="pl-PL" sz="3200" dirty="0" smtClean="0">
                <a:solidFill>
                  <a:schemeClr val="tx1"/>
                </a:solidFill>
                <a:latin typeface="+mj-lt"/>
              </a:rPr>
              <a:t> </a:t>
            </a:r>
          </a:p>
        </p:txBody>
      </p:sp>
      <p:sp>
        <p:nvSpPr>
          <p:cNvPr id="6" name="pole tekstowe 5"/>
          <p:cNvSpPr txBox="1"/>
          <p:nvPr/>
        </p:nvSpPr>
        <p:spPr>
          <a:xfrm>
            <a:off x="857224" y="1643050"/>
            <a:ext cx="5000660" cy="3939540"/>
          </a:xfrm>
          <a:prstGeom prst="rect">
            <a:avLst/>
          </a:prstGeom>
          <a:noFill/>
        </p:spPr>
        <p:txBody>
          <a:bodyPr wrap="square" rtlCol="0">
            <a:spAutoFit/>
          </a:bodyPr>
          <a:lstStyle/>
          <a:p>
            <a:pPr marL="342900" indent="-342900">
              <a:buFont typeface="+mj-lt"/>
              <a:buAutoNum type="romanUcPeriod"/>
            </a:pPr>
            <a:r>
              <a:rPr lang="en-US" sz="2400" b="1" dirty="0" smtClean="0">
                <a:solidFill>
                  <a:schemeClr val="tx1"/>
                </a:solidFill>
              </a:rPr>
              <a:t>Pre-Demonstrator  </a:t>
            </a:r>
            <a:r>
              <a:rPr lang="en-US" sz="2000" dirty="0" smtClean="0">
                <a:solidFill>
                  <a:schemeClr val="tx1"/>
                </a:solidFill>
              </a:rPr>
              <a:t>(0-1,5 year</a:t>
            </a:r>
            <a:r>
              <a:rPr lang="pl-PL" sz="2000" dirty="0" smtClean="0">
                <a:solidFill>
                  <a:schemeClr val="tx1"/>
                </a:solidFill>
              </a:rPr>
              <a:t>s</a:t>
            </a:r>
            <a:r>
              <a:rPr lang="en-US" sz="2000" dirty="0" smtClean="0">
                <a:solidFill>
                  <a:schemeClr val="tx1"/>
                </a:solidFill>
              </a:rPr>
              <a:t>)</a:t>
            </a:r>
          </a:p>
          <a:p>
            <a:pPr marL="342900" indent="-342900"/>
            <a:r>
              <a:rPr lang="en-US" sz="2000" dirty="0" smtClean="0">
                <a:solidFill>
                  <a:schemeClr val="tx1"/>
                </a:solidFill>
              </a:rPr>
              <a:t>	(Fast </a:t>
            </a:r>
            <a:r>
              <a:rPr lang="en-US" sz="2000" dirty="0" err="1" smtClean="0">
                <a:solidFill>
                  <a:schemeClr val="tx1"/>
                </a:solidFill>
              </a:rPr>
              <a:t>prepar</a:t>
            </a:r>
            <a:r>
              <a:rPr lang="pl-PL" sz="2000" dirty="0" err="1" smtClean="0">
                <a:solidFill>
                  <a:schemeClr val="tx1"/>
                </a:solidFill>
              </a:rPr>
              <a:t>ation</a:t>
            </a:r>
            <a:r>
              <a:rPr lang="en-US" sz="2000" dirty="0" smtClean="0">
                <a:solidFill>
                  <a:schemeClr val="tx1"/>
                </a:solidFill>
              </a:rPr>
              <a:t> – useful for testing </a:t>
            </a:r>
            <a:r>
              <a:rPr lang="pl-PL" sz="2000" dirty="0" err="1" smtClean="0">
                <a:solidFill>
                  <a:schemeClr val="tx1"/>
                </a:solidFill>
              </a:rPr>
              <a:t>the</a:t>
            </a:r>
            <a:r>
              <a:rPr lang="pl-PL" sz="2000" dirty="0" smtClean="0">
                <a:solidFill>
                  <a:schemeClr val="tx1"/>
                </a:solidFill>
              </a:rPr>
              <a:t> </a:t>
            </a:r>
            <a:r>
              <a:rPr lang="en-US" sz="2000" dirty="0" smtClean="0">
                <a:solidFill>
                  <a:schemeClr val="tx1"/>
                </a:solidFill>
              </a:rPr>
              <a:t>scintillator  and simulation)</a:t>
            </a:r>
          </a:p>
          <a:p>
            <a:pPr marL="342900" indent="-342900"/>
            <a:endParaRPr lang="en-US" sz="2000" dirty="0" smtClean="0">
              <a:solidFill>
                <a:schemeClr val="tx1"/>
              </a:solidFill>
            </a:endParaRPr>
          </a:p>
          <a:p>
            <a:pPr marL="342900" indent="-342900"/>
            <a:endParaRPr lang="en-US" sz="2000" dirty="0" smtClean="0">
              <a:solidFill>
                <a:schemeClr val="tx1"/>
              </a:solidFill>
            </a:endParaRPr>
          </a:p>
          <a:p>
            <a:pPr marL="342900" indent="-342900">
              <a:buFont typeface="+mj-lt"/>
              <a:buAutoNum type="romanUcPeriod" startAt="2"/>
            </a:pPr>
            <a:r>
              <a:rPr lang="en-US" sz="2400" b="1" dirty="0" smtClean="0">
                <a:solidFill>
                  <a:schemeClr val="tx1"/>
                </a:solidFill>
              </a:rPr>
              <a:t>Demonstrator </a:t>
            </a:r>
            <a:r>
              <a:rPr lang="en-US" sz="2000" dirty="0" smtClean="0">
                <a:solidFill>
                  <a:schemeClr val="tx1"/>
                </a:solidFill>
              </a:rPr>
              <a:t> (1,5-3 year</a:t>
            </a:r>
            <a:r>
              <a:rPr lang="pl-PL" sz="2000" dirty="0" smtClean="0">
                <a:solidFill>
                  <a:schemeClr val="tx1"/>
                </a:solidFill>
              </a:rPr>
              <a:t>s</a:t>
            </a:r>
            <a:r>
              <a:rPr lang="en-US" sz="2000" dirty="0" smtClean="0">
                <a:solidFill>
                  <a:schemeClr val="tx1"/>
                </a:solidFill>
              </a:rPr>
              <a:t>)</a:t>
            </a:r>
          </a:p>
          <a:p>
            <a:pPr marL="342900" indent="-342900"/>
            <a:r>
              <a:rPr lang="en-US" sz="2000" dirty="0" smtClean="0">
                <a:solidFill>
                  <a:schemeClr val="tx1"/>
                </a:solidFill>
              </a:rPr>
              <a:t>	(</a:t>
            </a:r>
            <a:r>
              <a:rPr lang="pl-PL" sz="2000" dirty="0" smtClean="0">
                <a:solidFill>
                  <a:schemeClr val="tx1"/>
                </a:solidFill>
              </a:rPr>
              <a:t>R</a:t>
            </a:r>
            <a:r>
              <a:rPr lang="en-US" sz="2000" dirty="0" err="1" smtClean="0">
                <a:solidFill>
                  <a:schemeClr val="tx1"/>
                </a:solidFill>
              </a:rPr>
              <a:t>eal</a:t>
            </a:r>
            <a:r>
              <a:rPr lang="en-US" sz="2000" dirty="0" smtClean="0">
                <a:solidFill>
                  <a:schemeClr val="tx1"/>
                </a:solidFill>
              </a:rPr>
              <a:t> size object – testing electronic</a:t>
            </a:r>
            <a:r>
              <a:rPr lang="pl-PL" sz="2000" dirty="0" smtClean="0">
                <a:solidFill>
                  <a:schemeClr val="tx1"/>
                </a:solidFill>
              </a:rPr>
              <a:t>s</a:t>
            </a:r>
            <a:r>
              <a:rPr lang="en-US" sz="2000" dirty="0" smtClean="0">
                <a:solidFill>
                  <a:schemeClr val="tx1"/>
                </a:solidFill>
              </a:rPr>
              <a:t> and methodology)</a:t>
            </a:r>
          </a:p>
          <a:p>
            <a:pPr marL="342900" indent="-342900"/>
            <a:endParaRPr lang="en-US" sz="2000" dirty="0" smtClean="0">
              <a:solidFill>
                <a:schemeClr val="tx1"/>
              </a:solidFill>
            </a:endParaRPr>
          </a:p>
          <a:p>
            <a:pPr marL="342900" indent="-342900"/>
            <a:endParaRPr lang="en-US" sz="2000" dirty="0" smtClean="0">
              <a:solidFill>
                <a:schemeClr val="tx1"/>
              </a:solidFill>
            </a:endParaRPr>
          </a:p>
          <a:p>
            <a:pPr marL="342900" indent="-342900">
              <a:buFont typeface="+mj-lt"/>
              <a:buAutoNum type="romanUcPeriod" startAt="3"/>
            </a:pPr>
            <a:r>
              <a:rPr lang="en-US" sz="2400" b="1" dirty="0" smtClean="0">
                <a:solidFill>
                  <a:schemeClr val="tx1"/>
                </a:solidFill>
              </a:rPr>
              <a:t>Final Detector </a:t>
            </a:r>
            <a:r>
              <a:rPr lang="en-US" sz="2000" dirty="0" smtClean="0">
                <a:solidFill>
                  <a:schemeClr val="tx1"/>
                </a:solidFill>
              </a:rPr>
              <a:t>(</a:t>
            </a:r>
            <a:r>
              <a:rPr lang="pl-PL" sz="2000" dirty="0" smtClean="0">
                <a:solidFill>
                  <a:schemeClr val="tx1"/>
                </a:solidFill>
              </a:rPr>
              <a:t>2</a:t>
            </a:r>
            <a:r>
              <a:rPr lang="en-US" sz="2000" dirty="0" smtClean="0">
                <a:solidFill>
                  <a:schemeClr val="tx1"/>
                </a:solidFill>
              </a:rPr>
              <a:t>-4 year</a:t>
            </a:r>
            <a:r>
              <a:rPr lang="pl-PL" sz="2000" dirty="0" smtClean="0">
                <a:solidFill>
                  <a:schemeClr val="tx1"/>
                </a:solidFill>
              </a:rPr>
              <a:t>s</a:t>
            </a:r>
            <a:r>
              <a:rPr lang="en-US" sz="2000" dirty="0" smtClean="0">
                <a:solidFill>
                  <a:schemeClr val="tx1"/>
                </a:solidFill>
              </a:rPr>
              <a:t>)</a:t>
            </a:r>
          </a:p>
          <a:p>
            <a:pPr marL="342900" indent="-342900"/>
            <a:r>
              <a:rPr lang="pl-PL" dirty="0" smtClean="0">
                <a:solidFill>
                  <a:schemeClr val="tx1"/>
                </a:solidFill>
              </a:rPr>
              <a:t>	</a:t>
            </a:r>
            <a:endParaRPr lang="en-US" dirty="0">
              <a:solidFill>
                <a:schemeClr val="tx1"/>
              </a:solidFill>
            </a:endParaRPr>
          </a:p>
        </p:txBody>
      </p:sp>
      <p:pic>
        <p:nvPicPr>
          <p:cNvPr id="7" name="Obraz 6" descr="stanowisko pomiarowe.jpg"/>
          <p:cNvPicPr>
            <a:picLocks noChangeAspect="1"/>
          </p:cNvPicPr>
          <p:nvPr/>
        </p:nvPicPr>
        <p:blipFill>
          <a:blip r:embed="rId3" cstate="print"/>
          <a:stretch>
            <a:fillRect/>
          </a:stretch>
        </p:blipFill>
        <p:spPr>
          <a:xfrm>
            <a:off x="6662915" y="1357298"/>
            <a:ext cx="2481085" cy="1480924"/>
          </a:xfrm>
          <a:prstGeom prst="rect">
            <a:avLst/>
          </a:prstGeom>
        </p:spPr>
      </p:pic>
      <p:pic>
        <p:nvPicPr>
          <p:cNvPr id="9" name="Obraz 8" descr="MCORD - demonstrator02.jpg"/>
          <p:cNvPicPr>
            <a:picLocks noChangeAspect="1"/>
          </p:cNvPicPr>
          <p:nvPr/>
        </p:nvPicPr>
        <p:blipFill>
          <a:blip r:embed="rId4" cstate="print"/>
          <a:srcRect l="17816" r="17816"/>
          <a:stretch>
            <a:fillRect/>
          </a:stretch>
        </p:blipFill>
        <p:spPr>
          <a:xfrm>
            <a:off x="5968517" y="2714620"/>
            <a:ext cx="1689946" cy="1567167"/>
          </a:xfrm>
          <a:prstGeom prst="rect">
            <a:avLst/>
          </a:prstGeom>
        </p:spPr>
      </p:pic>
      <p:pic>
        <p:nvPicPr>
          <p:cNvPr id="59393" name="Picture 1"/>
          <p:cNvPicPr>
            <a:picLocks noChangeAspect="1" noChangeArrowheads="1"/>
          </p:cNvPicPr>
          <p:nvPr/>
        </p:nvPicPr>
        <p:blipFill>
          <a:blip r:embed="rId5" cstate="print"/>
          <a:srcRect/>
          <a:stretch>
            <a:fillRect/>
          </a:stretch>
        </p:blipFill>
        <p:spPr bwMode="auto">
          <a:xfrm>
            <a:off x="7286644" y="4357694"/>
            <a:ext cx="1282757" cy="1227132"/>
          </a:xfrm>
          <a:prstGeom prst="rect">
            <a:avLst/>
          </a:prstGeom>
          <a:noFill/>
          <a:ln w="9525">
            <a:noFill/>
            <a:miter lim="800000"/>
            <a:headEnd/>
            <a:tailEnd/>
          </a:ln>
          <a:effectLst/>
        </p:spPr>
      </p:pic>
    </p:spTree>
    <p:extLst>
      <p:ext uri="{BB962C8B-B14F-4D97-AF65-F5344CB8AC3E}">
        <p14:creationId xmlns="" xmlns:p14="http://schemas.microsoft.com/office/powerpoint/2010/main" val="3715576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7</a:t>
            </a:fld>
            <a:endParaRPr lang="pl-PL" altLang="pl-PL"/>
          </a:p>
        </p:txBody>
      </p:sp>
      <p:sp>
        <p:nvSpPr>
          <p:cNvPr id="2" name="pole tekstowe 1"/>
          <p:cNvSpPr txBox="1"/>
          <p:nvPr/>
        </p:nvSpPr>
        <p:spPr>
          <a:xfrm>
            <a:off x="214282" y="0"/>
            <a:ext cx="7820372" cy="1077218"/>
          </a:xfrm>
          <a:prstGeom prst="rect">
            <a:avLst/>
          </a:prstGeom>
          <a:noFill/>
        </p:spPr>
        <p:txBody>
          <a:bodyPr wrap="square" rtlCol="0">
            <a:spAutoFit/>
          </a:bodyPr>
          <a:lstStyle/>
          <a:p>
            <a:pPr marL="571500" indent="-571500">
              <a:buAutoNum type="romanUcPeriod"/>
            </a:pPr>
            <a:r>
              <a:rPr lang="en-US" sz="3200" dirty="0" smtClean="0">
                <a:solidFill>
                  <a:schemeClr val="tx1"/>
                </a:solidFill>
              </a:rPr>
              <a:t>Pre-Demonstrator  </a:t>
            </a:r>
            <a:r>
              <a:rPr lang="pl-PL" sz="3200" dirty="0" err="1" smtClean="0">
                <a:solidFill>
                  <a:schemeClr val="tx1"/>
                </a:solidFill>
              </a:rPr>
              <a:t>stage</a:t>
            </a:r>
            <a:endParaRPr lang="en-US" sz="3200" dirty="0" smtClean="0">
              <a:solidFill>
                <a:schemeClr val="tx1"/>
              </a:solidFill>
            </a:endParaRPr>
          </a:p>
          <a:p>
            <a:pPr marL="571500" indent="-571500"/>
            <a:r>
              <a:rPr lang="en-US" sz="3200" dirty="0" smtClean="0">
                <a:solidFill>
                  <a:schemeClr val="tx1"/>
                </a:solidFill>
                <a:latin typeface="+mj-lt"/>
              </a:rPr>
              <a:t>	(measurement of cosmic irradiation)</a:t>
            </a:r>
          </a:p>
        </p:txBody>
      </p:sp>
      <p:sp>
        <p:nvSpPr>
          <p:cNvPr id="6" name="pole tekstowe 5"/>
          <p:cNvSpPr txBox="1"/>
          <p:nvPr/>
        </p:nvSpPr>
        <p:spPr>
          <a:xfrm>
            <a:off x="214282" y="1214422"/>
            <a:ext cx="5143536" cy="3416320"/>
          </a:xfrm>
          <a:prstGeom prst="rect">
            <a:avLst/>
          </a:prstGeom>
          <a:noFill/>
        </p:spPr>
        <p:txBody>
          <a:bodyPr wrap="square" rtlCol="0">
            <a:spAutoFit/>
          </a:bodyPr>
          <a:lstStyle/>
          <a:p>
            <a:pPr marL="342900" indent="-342900">
              <a:buFont typeface="+mj-lt"/>
              <a:buAutoNum type="arabicPeriod"/>
            </a:pPr>
            <a:r>
              <a:rPr lang="en-US" dirty="0" err="1" smtClean="0">
                <a:solidFill>
                  <a:schemeClr val="tx1"/>
                </a:solidFill>
              </a:rPr>
              <a:t>Azimuthal</a:t>
            </a:r>
            <a:r>
              <a:rPr lang="en-US" dirty="0" smtClean="0">
                <a:solidFill>
                  <a:schemeClr val="tx1"/>
                </a:solidFill>
              </a:rPr>
              <a:t> and horizontal distribution</a:t>
            </a:r>
          </a:p>
          <a:p>
            <a:pPr marL="342900" indent="-342900">
              <a:buFont typeface="+mj-lt"/>
              <a:buAutoNum type="arabicPeriod"/>
            </a:pPr>
            <a:endParaRPr lang="en-US" dirty="0" smtClean="0">
              <a:solidFill>
                <a:schemeClr val="tx1"/>
              </a:solidFill>
            </a:endParaRPr>
          </a:p>
          <a:p>
            <a:pPr marL="342900" indent="-342900">
              <a:buFont typeface="+mj-lt"/>
              <a:buAutoNum type="arabicPeriod"/>
            </a:pPr>
            <a:r>
              <a:rPr lang="en-US" dirty="0" smtClean="0">
                <a:solidFill>
                  <a:schemeClr val="tx1"/>
                </a:solidFill>
              </a:rPr>
              <a:t>Angular influence of</a:t>
            </a:r>
            <a:r>
              <a:rPr lang="pl-PL" dirty="0" smtClean="0">
                <a:solidFill>
                  <a:schemeClr val="tx1"/>
                </a:solidFill>
              </a:rPr>
              <a:t> </a:t>
            </a:r>
            <a:r>
              <a:rPr lang="pl-PL" dirty="0" err="1" smtClean="0">
                <a:solidFill>
                  <a:schemeClr val="tx1"/>
                </a:solidFill>
              </a:rPr>
              <a:t>the</a:t>
            </a:r>
            <a:r>
              <a:rPr lang="en-US" dirty="0" smtClean="0">
                <a:solidFill>
                  <a:schemeClr val="tx1"/>
                </a:solidFill>
              </a:rPr>
              <a:t> building (</a:t>
            </a:r>
            <a:r>
              <a:rPr lang="pl-PL" dirty="0" err="1" smtClean="0">
                <a:solidFill>
                  <a:schemeClr val="tx1"/>
                </a:solidFill>
              </a:rPr>
              <a:t>concrete</a:t>
            </a:r>
            <a:r>
              <a:rPr lang="en-US" dirty="0" smtClean="0">
                <a:solidFill>
                  <a:schemeClr val="tx1"/>
                </a:solidFill>
              </a:rPr>
              <a:t> walls and </a:t>
            </a:r>
            <a:r>
              <a:rPr lang="pl-PL" dirty="0" err="1" smtClean="0">
                <a:solidFill>
                  <a:schemeClr val="tx1"/>
                </a:solidFill>
              </a:rPr>
              <a:t>ceil</a:t>
            </a:r>
            <a:r>
              <a:rPr lang="en-US" dirty="0" smtClean="0">
                <a:solidFill>
                  <a:schemeClr val="tx1"/>
                </a:solidFill>
              </a:rPr>
              <a:t>ling)</a:t>
            </a:r>
          </a:p>
          <a:p>
            <a:pPr marL="342900" indent="-342900">
              <a:buFont typeface="+mj-lt"/>
              <a:buAutoNum type="arabicPeriod"/>
            </a:pPr>
            <a:endParaRPr lang="en-US" dirty="0" smtClean="0">
              <a:solidFill>
                <a:schemeClr val="tx1"/>
              </a:solidFill>
            </a:endParaRPr>
          </a:p>
          <a:p>
            <a:pPr marL="342900" indent="-342900">
              <a:buFont typeface="+mj-lt"/>
              <a:buAutoNum type="arabicPeriod"/>
            </a:pPr>
            <a:r>
              <a:rPr lang="en-US" dirty="0" smtClean="0">
                <a:solidFill>
                  <a:schemeClr val="tx1"/>
                </a:solidFill>
              </a:rPr>
              <a:t>Testing of sc</a:t>
            </a:r>
            <a:r>
              <a:rPr lang="pl-PL" dirty="0" err="1" smtClean="0">
                <a:solidFill>
                  <a:schemeClr val="tx1"/>
                </a:solidFill>
              </a:rPr>
              <a:t>in</a:t>
            </a:r>
            <a:r>
              <a:rPr lang="en-US" dirty="0" err="1" smtClean="0">
                <a:solidFill>
                  <a:schemeClr val="tx1"/>
                </a:solidFill>
              </a:rPr>
              <a:t>til</a:t>
            </a:r>
            <a:r>
              <a:rPr lang="pl-PL" dirty="0" smtClean="0">
                <a:solidFill>
                  <a:schemeClr val="tx1"/>
                </a:solidFill>
              </a:rPr>
              <a:t>l</a:t>
            </a:r>
            <a:r>
              <a:rPr lang="en-US" dirty="0" err="1" smtClean="0">
                <a:solidFill>
                  <a:schemeClr val="tx1"/>
                </a:solidFill>
              </a:rPr>
              <a:t>ator</a:t>
            </a:r>
            <a:r>
              <a:rPr lang="en-US" dirty="0" smtClean="0">
                <a:solidFill>
                  <a:schemeClr val="tx1"/>
                </a:solidFill>
              </a:rPr>
              <a:t> shape (length, width, thickness)</a:t>
            </a:r>
          </a:p>
          <a:p>
            <a:pPr marL="342900" indent="-342900">
              <a:buFont typeface="+mj-lt"/>
              <a:buAutoNum type="arabicPeriod"/>
            </a:pPr>
            <a:endParaRPr lang="en-US" dirty="0" smtClean="0">
              <a:solidFill>
                <a:schemeClr val="tx1"/>
              </a:solidFill>
            </a:endParaRPr>
          </a:p>
          <a:p>
            <a:pPr marL="342900" indent="-342900">
              <a:buFont typeface="+mj-lt"/>
              <a:buAutoNum type="arabicPeriod"/>
            </a:pPr>
            <a:r>
              <a:rPr lang="en-US" dirty="0" smtClean="0">
                <a:solidFill>
                  <a:schemeClr val="tx1"/>
                </a:solidFill>
              </a:rPr>
              <a:t>Size and number of optical elements</a:t>
            </a:r>
            <a:endParaRPr lang="pl-PL" dirty="0" smtClean="0">
              <a:solidFill>
                <a:schemeClr val="tx1"/>
              </a:solidFill>
            </a:endParaRPr>
          </a:p>
          <a:p>
            <a:pPr marL="342900" indent="-342900">
              <a:buFont typeface="+mj-lt"/>
              <a:buAutoNum type="arabicPeriod"/>
            </a:pPr>
            <a:endParaRPr lang="pl-PL" dirty="0" smtClean="0">
              <a:solidFill>
                <a:schemeClr val="tx1"/>
              </a:solidFill>
            </a:endParaRPr>
          </a:p>
          <a:p>
            <a:pPr marL="342900" indent="-342900">
              <a:buFont typeface="+mj-lt"/>
              <a:buAutoNum type="arabicPeriod"/>
            </a:pPr>
            <a:r>
              <a:rPr lang="en-US" dirty="0" smtClean="0">
                <a:solidFill>
                  <a:schemeClr val="tx1"/>
                </a:solidFill>
              </a:rPr>
              <a:t>Numerical calculation – simulation</a:t>
            </a:r>
            <a:r>
              <a:rPr lang="pl-PL" dirty="0" smtClean="0">
                <a:solidFill>
                  <a:schemeClr val="tx1"/>
                </a:solidFill>
              </a:rPr>
              <a:t> (MCNPX, GEANT4 and CORSIKA, </a:t>
            </a:r>
            <a:r>
              <a:rPr lang="pl-PL" dirty="0" err="1" smtClean="0">
                <a:solidFill>
                  <a:schemeClr val="tx1"/>
                </a:solidFill>
              </a:rPr>
              <a:t>Showersim</a:t>
            </a:r>
            <a:r>
              <a:rPr lang="pl-PL" dirty="0" smtClean="0">
                <a:solidFill>
                  <a:schemeClr val="tx1"/>
                </a:solidFill>
              </a:rPr>
              <a:t>)</a:t>
            </a:r>
            <a:endParaRPr lang="en-US" dirty="0" smtClean="0">
              <a:solidFill>
                <a:schemeClr val="tx1"/>
              </a:solidFill>
            </a:endParaRPr>
          </a:p>
        </p:txBody>
      </p:sp>
      <p:pic>
        <p:nvPicPr>
          <p:cNvPr id="7" name="Obraz 6" descr="MCORD.jpg"/>
          <p:cNvPicPr>
            <a:picLocks noChangeAspect="1"/>
          </p:cNvPicPr>
          <p:nvPr/>
        </p:nvPicPr>
        <p:blipFill>
          <a:blip r:embed="rId3" cstate="print"/>
          <a:stretch>
            <a:fillRect/>
          </a:stretch>
        </p:blipFill>
        <p:spPr>
          <a:xfrm>
            <a:off x="5214942" y="1928802"/>
            <a:ext cx="3634669" cy="4214818"/>
          </a:xfrm>
          <a:prstGeom prst="rect">
            <a:avLst/>
          </a:prstGeom>
        </p:spPr>
      </p:pic>
      <p:sp>
        <p:nvSpPr>
          <p:cNvPr id="9" name="Rectangle 1"/>
          <p:cNvSpPr>
            <a:spLocks noChangeArrowheads="1"/>
          </p:cNvSpPr>
          <p:nvPr/>
        </p:nvSpPr>
        <p:spPr bwMode="auto">
          <a:xfrm>
            <a:off x="2000232" y="4714884"/>
            <a:ext cx="3071834"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- 4 x wheels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steel stand (profiles 80x80x4)</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plate for 2 tables;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collar and ring  fixed to the stand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 x drilling lead screw table with ball bearing spindle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 x  hand wheels with retractable handle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frame for lead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lead plates (100x100x20)</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shelves for detectors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indexing </a:t>
            </a:r>
            <a:r>
              <a:rPr kumimoji="0" lang="en-US"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plumeger</a:t>
            </a: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screws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0" name="AutoShape 2" descr="Znalezione obrazy dla zapytania cosmic watch detector"/>
          <p:cNvSpPr>
            <a:spLocks noChangeAspect="1" noChangeArrowheads="1"/>
          </p:cNvSpPr>
          <p:nvPr/>
        </p:nvSpPr>
        <p:spPr bwMode="auto">
          <a:xfrm>
            <a:off x="155575" y="-1608138"/>
            <a:ext cx="5038725" cy="33623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8372" name="AutoShape 4" descr="Znalezione obrazy dla zapytania cosmic watch detector"/>
          <p:cNvSpPr>
            <a:spLocks noChangeAspect="1" noChangeArrowheads="1"/>
          </p:cNvSpPr>
          <p:nvPr/>
        </p:nvSpPr>
        <p:spPr bwMode="auto">
          <a:xfrm>
            <a:off x="155575" y="-1608138"/>
            <a:ext cx="5038725" cy="33623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1" name="Obraz 10" descr="Detektor.jpg"/>
          <p:cNvPicPr>
            <a:picLocks noChangeAspect="1"/>
          </p:cNvPicPr>
          <p:nvPr/>
        </p:nvPicPr>
        <p:blipFill>
          <a:blip r:embed="rId4"/>
          <a:stretch>
            <a:fillRect/>
          </a:stretch>
        </p:blipFill>
        <p:spPr>
          <a:xfrm>
            <a:off x="6968342" y="714356"/>
            <a:ext cx="2175658" cy="1447802"/>
          </a:xfrm>
          <a:prstGeom prst="rect">
            <a:avLst/>
          </a:prstGeom>
        </p:spPr>
      </p:pic>
      <p:pic>
        <p:nvPicPr>
          <p:cNvPr id="12" name="Obraz 11" descr="scintillators.jpg"/>
          <p:cNvPicPr>
            <a:picLocks noChangeAspect="1"/>
          </p:cNvPicPr>
          <p:nvPr/>
        </p:nvPicPr>
        <p:blipFill>
          <a:blip r:embed="rId5"/>
          <a:stretch>
            <a:fillRect/>
          </a:stretch>
        </p:blipFill>
        <p:spPr>
          <a:xfrm>
            <a:off x="214282" y="4643446"/>
            <a:ext cx="1814289" cy="1428753"/>
          </a:xfrm>
          <a:prstGeom prst="rect">
            <a:avLst/>
          </a:prstGeom>
        </p:spPr>
      </p:pic>
    </p:spTree>
    <p:extLst>
      <p:ext uri="{BB962C8B-B14F-4D97-AF65-F5344CB8AC3E}">
        <p14:creationId xmlns="" xmlns:p14="http://schemas.microsoft.com/office/powerpoint/2010/main" val="3715576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470" y="9132"/>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8</a:t>
            </a:fld>
            <a:endParaRPr lang="pl-PL" altLang="pl-PL"/>
          </a:p>
        </p:txBody>
      </p:sp>
      <p:sp>
        <p:nvSpPr>
          <p:cNvPr id="2" name="pole tekstowe 1"/>
          <p:cNvSpPr txBox="1"/>
          <p:nvPr/>
        </p:nvSpPr>
        <p:spPr>
          <a:xfrm>
            <a:off x="208012" y="142852"/>
            <a:ext cx="7820372" cy="584775"/>
          </a:xfrm>
          <a:prstGeom prst="rect">
            <a:avLst/>
          </a:prstGeom>
          <a:noFill/>
        </p:spPr>
        <p:txBody>
          <a:bodyPr wrap="square" rtlCol="0">
            <a:spAutoFit/>
          </a:bodyPr>
          <a:lstStyle/>
          <a:p>
            <a:pPr marL="571500" indent="-571500">
              <a:buAutoNum type="romanUcPeriod"/>
            </a:pPr>
            <a:r>
              <a:rPr lang="en-US" sz="3200" dirty="0" smtClean="0">
                <a:solidFill>
                  <a:schemeClr val="tx1"/>
                </a:solidFill>
              </a:rPr>
              <a:t>Pre-Demonstrator stage</a:t>
            </a:r>
            <a:r>
              <a:rPr lang="pl-PL" sz="3200" dirty="0" smtClean="0">
                <a:solidFill>
                  <a:schemeClr val="tx1"/>
                </a:solidFill>
              </a:rPr>
              <a:t> - </a:t>
            </a:r>
            <a:r>
              <a:rPr lang="en-US" sz="3200" dirty="0" smtClean="0">
                <a:solidFill>
                  <a:schemeClr val="tx1"/>
                </a:solidFill>
              </a:rPr>
              <a:t>scintillators  </a:t>
            </a:r>
          </a:p>
        </p:txBody>
      </p:sp>
      <p:sp>
        <p:nvSpPr>
          <p:cNvPr id="10" name="pole tekstowe 9"/>
          <p:cNvSpPr txBox="1"/>
          <p:nvPr/>
        </p:nvSpPr>
        <p:spPr>
          <a:xfrm>
            <a:off x="179512" y="827911"/>
            <a:ext cx="2952328" cy="3105145"/>
          </a:xfrm>
          <a:prstGeom prst="rect">
            <a:avLst/>
          </a:prstGeom>
          <a:noFill/>
          <a:ln>
            <a:solidFill>
              <a:schemeClr val="accent1"/>
            </a:solidFill>
          </a:ln>
        </p:spPr>
        <p:txBody>
          <a:bodyPr wrap="square" rtlCol="0">
            <a:spAutoFit/>
          </a:bodyPr>
          <a:lstStyle/>
          <a:p>
            <a:pPr>
              <a:lnSpc>
                <a:spcPct val="150000"/>
              </a:lnSpc>
            </a:pPr>
            <a:r>
              <a:rPr lang="en-US" sz="1200" b="1" dirty="0" smtClean="0">
                <a:solidFill>
                  <a:schemeClr val="tx1"/>
                </a:solidFill>
              </a:rPr>
              <a:t>Characterization of scintillation response to ionizing radiation:</a:t>
            </a:r>
          </a:p>
          <a:p>
            <a:pPr marL="342900" indent="-342900">
              <a:lnSpc>
                <a:spcPct val="150000"/>
              </a:lnSpc>
              <a:buFontTx/>
              <a:buChar char="-"/>
            </a:pPr>
            <a:r>
              <a:rPr lang="en-US" sz="1200" b="1" dirty="0" smtClean="0">
                <a:solidFill>
                  <a:schemeClr val="tx1"/>
                </a:solidFill>
              </a:rPr>
              <a:t>energy spectra</a:t>
            </a:r>
          </a:p>
          <a:p>
            <a:pPr marL="342900" indent="-342900">
              <a:lnSpc>
                <a:spcPct val="150000"/>
              </a:lnSpc>
              <a:buFontTx/>
              <a:buChar char="-"/>
            </a:pPr>
            <a:r>
              <a:rPr lang="en-US" sz="1200" b="1" dirty="0" smtClean="0">
                <a:solidFill>
                  <a:schemeClr val="tx1"/>
                </a:solidFill>
              </a:rPr>
              <a:t>light output</a:t>
            </a:r>
          </a:p>
          <a:p>
            <a:pPr marL="342900" indent="-342900">
              <a:lnSpc>
                <a:spcPct val="150000"/>
              </a:lnSpc>
              <a:buFontTx/>
              <a:buChar char="-"/>
            </a:pPr>
            <a:r>
              <a:rPr lang="en-US" sz="1200" b="1" dirty="0" smtClean="0">
                <a:solidFill>
                  <a:schemeClr val="tx1"/>
                </a:solidFill>
              </a:rPr>
              <a:t>non-proportionality</a:t>
            </a:r>
          </a:p>
          <a:p>
            <a:pPr marL="342900" indent="-342900">
              <a:lnSpc>
                <a:spcPct val="150000"/>
              </a:lnSpc>
              <a:buFontTx/>
              <a:buChar char="-"/>
            </a:pPr>
            <a:r>
              <a:rPr lang="en-US" sz="1200" b="1" dirty="0" smtClean="0">
                <a:solidFill>
                  <a:schemeClr val="tx1"/>
                </a:solidFill>
              </a:rPr>
              <a:t>energy resolution</a:t>
            </a:r>
          </a:p>
          <a:p>
            <a:pPr marL="342900" indent="-342900">
              <a:lnSpc>
                <a:spcPct val="150000"/>
              </a:lnSpc>
              <a:buFontTx/>
              <a:buChar char="-"/>
            </a:pPr>
            <a:r>
              <a:rPr lang="en-US" sz="1200" b="1" dirty="0" smtClean="0">
                <a:solidFill>
                  <a:schemeClr val="tx1"/>
                </a:solidFill>
              </a:rPr>
              <a:t>emission spectra</a:t>
            </a:r>
          </a:p>
          <a:p>
            <a:pPr marL="342900" indent="-342900">
              <a:lnSpc>
                <a:spcPct val="150000"/>
              </a:lnSpc>
              <a:buFontTx/>
              <a:buChar char="-"/>
            </a:pPr>
            <a:r>
              <a:rPr lang="en-US" sz="1200" b="1" dirty="0" smtClean="0">
                <a:solidFill>
                  <a:schemeClr val="tx1"/>
                </a:solidFill>
              </a:rPr>
              <a:t>detection efficiency</a:t>
            </a:r>
          </a:p>
          <a:p>
            <a:pPr marL="342900" indent="-342900">
              <a:lnSpc>
                <a:spcPct val="150000"/>
              </a:lnSpc>
              <a:buFontTx/>
              <a:buChar char="-"/>
            </a:pPr>
            <a:r>
              <a:rPr lang="en-US" sz="1200" b="1" dirty="0" smtClean="0">
                <a:solidFill>
                  <a:schemeClr val="tx1"/>
                </a:solidFill>
              </a:rPr>
              <a:t>temperature dependences</a:t>
            </a:r>
          </a:p>
          <a:p>
            <a:pPr marL="342900" indent="-342900">
              <a:lnSpc>
                <a:spcPct val="150000"/>
              </a:lnSpc>
              <a:buFontTx/>
              <a:buChar char="-"/>
            </a:pPr>
            <a:r>
              <a:rPr lang="en-US" sz="1200" b="1" dirty="0" smtClean="0">
                <a:solidFill>
                  <a:schemeClr val="tx1"/>
                </a:solidFill>
              </a:rPr>
              <a:t>scintillation decay times</a:t>
            </a:r>
          </a:p>
          <a:p>
            <a:pPr marL="342900" indent="-342900">
              <a:lnSpc>
                <a:spcPct val="150000"/>
              </a:lnSpc>
              <a:buFontTx/>
              <a:buChar char="-"/>
            </a:pPr>
            <a:r>
              <a:rPr lang="en-US" sz="1200" b="1" dirty="0" smtClean="0">
                <a:solidFill>
                  <a:schemeClr val="tx1"/>
                </a:solidFill>
              </a:rPr>
              <a:t>coincidence timing</a:t>
            </a:r>
            <a:endParaRPr lang="en-US" sz="1200" b="1" dirty="0" smtClean="0"/>
          </a:p>
        </p:txBody>
      </p:sp>
      <p:pic>
        <p:nvPicPr>
          <p:cNvPr id="11" name="Picture 23" descr="crystals"/>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45000"/>
                    </a14:imgEffect>
                  </a14:imgLayer>
                </a14:imgProps>
              </a:ext>
              <a:ext uri="{28A0092B-C50C-407E-A947-70E740481C1C}">
                <a14:useLocalDpi xmlns:a14="http://schemas.microsoft.com/office/drawing/2010/main" xmlns="" val="0"/>
              </a:ext>
            </a:extLst>
          </a:blip>
          <a:srcRect/>
          <a:stretch>
            <a:fillRect/>
          </a:stretch>
        </p:blipFill>
        <p:spPr bwMode="auto">
          <a:xfrm>
            <a:off x="3275856" y="836712"/>
            <a:ext cx="2588978" cy="2976922"/>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pic>
        <p:nvPicPr>
          <p:cNvPr id="12" name="Obraz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10731" y="1196752"/>
            <a:ext cx="3197773" cy="2232248"/>
          </a:xfrm>
          <a:prstGeom prst="rect">
            <a:avLst/>
          </a:prstGeom>
        </p:spPr>
      </p:pic>
      <p:sp>
        <p:nvSpPr>
          <p:cNvPr id="13" name="pole tekstowe 12"/>
          <p:cNvSpPr txBox="1"/>
          <p:nvPr/>
        </p:nvSpPr>
        <p:spPr>
          <a:xfrm>
            <a:off x="4283968" y="4122946"/>
            <a:ext cx="1626763" cy="1754326"/>
          </a:xfrm>
          <a:prstGeom prst="rect">
            <a:avLst/>
          </a:prstGeom>
          <a:noFill/>
          <a:ln>
            <a:solidFill>
              <a:schemeClr val="accent1"/>
            </a:solidFill>
          </a:ln>
        </p:spPr>
        <p:txBody>
          <a:bodyPr wrap="square" rtlCol="0">
            <a:spAutoFit/>
          </a:bodyPr>
          <a:lstStyle/>
          <a:p>
            <a:r>
              <a:rPr lang="en-US" sz="1200" b="1" dirty="0" smtClean="0">
                <a:solidFill>
                  <a:schemeClr val="tx1"/>
                </a:solidFill>
              </a:rPr>
              <a:t>Cooperation with </a:t>
            </a:r>
          </a:p>
          <a:p>
            <a:r>
              <a:rPr lang="en-US" sz="1200" b="1" dirty="0" smtClean="0">
                <a:solidFill>
                  <a:schemeClr val="tx1"/>
                </a:solidFill>
              </a:rPr>
              <a:t>scintillators </a:t>
            </a:r>
          </a:p>
          <a:p>
            <a:r>
              <a:rPr lang="en-US" sz="1200" b="1" dirty="0" smtClean="0">
                <a:solidFill>
                  <a:schemeClr val="tx1"/>
                </a:solidFill>
              </a:rPr>
              <a:t>manufacturers and </a:t>
            </a:r>
          </a:p>
          <a:p>
            <a:r>
              <a:rPr lang="en-US" sz="1200" b="1" dirty="0" smtClean="0">
                <a:solidFill>
                  <a:schemeClr val="tx1"/>
                </a:solidFill>
              </a:rPr>
              <a:t>providers:</a:t>
            </a:r>
          </a:p>
          <a:p>
            <a:pPr marL="285750" indent="-285750">
              <a:buFontTx/>
              <a:buChar char="-"/>
            </a:pPr>
            <a:r>
              <a:rPr lang="en-US" sz="1200" b="1" dirty="0" smtClean="0">
                <a:solidFill>
                  <a:schemeClr val="tx1"/>
                </a:solidFill>
              </a:rPr>
              <a:t>C&amp;A</a:t>
            </a:r>
          </a:p>
          <a:p>
            <a:pPr marL="285750" indent="-285750">
              <a:buFontTx/>
              <a:buChar char="-"/>
            </a:pPr>
            <a:r>
              <a:rPr lang="en-US" sz="1200" b="1" dirty="0" err="1" smtClean="0">
                <a:solidFill>
                  <a:schemeClr val="tx1"/>
                </a:solidFill>
              </a:rPr>
              <a:t>Amcrys</a:t>
            </a:r>
            <a:r>
              <a:rPr lang="en-US" sz="1200" b="1" dirty="0" smtClean="0">
                <a:solidFill>
                  <a:schemeClr val="tx1"/>
                </a:solidFill>
              </a:rPr>
              <a:t>-H</a:t>
            </a:r>
          </a:p>
          <a:p>
            <a:pPr marL="285750" indent="-285750">
              <a:buFontTx/>
              <a:buChar char="-"/>
            </a:pPr>
            <a:r>
              <a:rPr lang="en-US" sz="1200" b="1" dirty="0" smtClean="0">
                <a:solidFill>
                  <a:schemeClr val="tx1"/>
                </a:solidFill>
              </a:rPr>
              <a:t>Saint-Gobain</a:t>
            </a:r>
          </a:p>
          <a:p>
            <a:pPr marL="285750" indent="-285750">
              <a:buFontTx/>
              <a:buChar char="-"/>
            </a:pPr>
            <a:r>
              <a:rPr lang="en-US" sz="1200" b="1" dirty="0" err="1" smtClean="0">
                <a:solidFill>
                  <a:schemeClr val="tx1"/>
                </a:solidFill>
              </a:rPr>
              <a:t>Scionix</a:t>
            </a:r>
            <a:endParaRPr lang="en-US" sz="1200" b="1" dirty="0" smtClean="0">
              <a:solidFill>
                <a:schemeClr val="tx1"/>
              </a:solidFill>
            </a:endParaRPr>
          </a:p>
          <a:p>
            <a:pPr marL="285750" indent="-285750">
              <a:buFontTx/>
              <a:buChar char="-"/>
            </a:pPr>
            <a:r>
              <a:rPr lang="en-US" sz="1200" b="1" dirty="0" smtClean="0">
                <a:solidFill>
                  <a:schemeClr val="tx1"/>
                </a:solidFill>
              </a:rPr>
              <a:t>Tokuyama</a:t>
            </a:r>
          </a:p>
        </p:txBody>
      </p:sp>
      <p:sp>
        <p:nvSpPr>
          <p:cNvPr id="14" name="pole tekstowe 13"/>
          <p:cNvSpPr txBox="1"/>
          <p:nvPr/>
        </p:nvSpPr>
        <p:spPr>
          <a:xfrm>
            <a:off x="179512" y="4077072"/>
            <a:ext cx="3960440" cy="2123658"/>
          </a:xfrm>
          <a:prstGeom prst="rect">
            <a:avLst/>
          </a:prstGeom>
          <a:noFill/>
          <a:ln>
            <a:solidFill>
              <a:schemeClr val="accent1"/>
            </a:solidFill>
          </a:ln>
        </p:spPr>
        <p:txBody>
          <a:bodyPr wrap="square" rtlCol="0">
            <a:spAutoFit/>
          </a:bodyPr>
          <a:lstStyle/>
          <a:p>
            <a:r>
              <a:rPr lang="en-US" sz="1200" b="1" dirty="0" smtClean="0">
                <a:solidFill>
                  <a:schemeClr val="tx1"/>
                </a:solidFill>
              </a:rPr>
              <a:t>Various measurement techniques used for </a:t>
            </a:r>
            <a:br>
              <a:rPr lang="en-US" sz="1200" b="1" dirty="0" smtClean="0">
                <a:solidFill>
                  <a:schemeClr val="tx1"/>
                </a:solidFill>
              </a:rPr>
            </a:br>
            <a:r>
              <a:rPr lang="en-US" sz="1200" b="1" dirty="0" smtClean="0">
                <a:solidFill>
                  <a:schemeClr val="tx1"/>
                </a:solidFill>
              </a:rPr>
              <a:t>scintillators and photo</a:t>
            </a:r>
            <a:r>
              <a:rPr lang="pl-PL" sz="1200" b="1" dirty="0" smtClean="0">
                <a:solidFill>
                  <a:schemeClr val="tx1"/>
                </a:solidFill>
              </a:rPr>
              <a:t>-</a:t>
            </a:r>
            <a:r>
              <a:rPr lang="en-US" sz="1200" b="1" dirty="0" smtClean="0">
                <a:solidFill>
                  <a:schemeClr val="tx1"/>
                </a:solidFill>
              </a:rPr>
              <a:t>detectors characterization:</a:t>
            </a:r>
          </a:p>
          <a:p>
            <a:pPr marL="342900" indent="-342900">
              <a:lnSpc>
                <a:spcPct val="150000"/>
              </a:lnSpc>
              <a:buFontTx/>
              <a:buChar char="-"/>
            </a:pPr>
            <a:r>
              <a:rPr lang="en-US" sz="1200" b="1" dirty="0" smtClean="0">
                <a:solidFill>
                  <a:schemeClr val="tx1"/>
                </a:solidFill>
              </a:rPr>
              <a:t>gamma-ray spectroscopy</a:t>
            </a:r>
          </a:p>
          <a:p>
            <a:pPr marL="342900" indent="-342900">
              <a:lnSpc>
                <a:spcPct val="150000"/>
              </a:lnSpc>
              <a:buFontTx/>
              <a:buChar char="-"/>
            </a:pPr>
            <a:r>
              <a:rPr lang="en-US" sz="1200" b="1" dirty="0" smtClean="0">
                <a:solidFill>
                  <a:schemeClr val="tx1"/>
                </a:solidFill>
              </a:rPr>
              <a:t>Compton Coincidence Technique</a:t>
            </a:r>
          </a:p>
          <a:p>
            <a:pPr marL="342900" indent="-342900">
              <a:lnSpc>
                <a:spcPct val="150000"/>
              </a:lnSpc>
              <a:buFontTx/>
              <a:buChar char="-"/>
            </a:pPr>
            <a:r>
              <a:rPr lang="en-US" sz="1200" b="1" dirty="0" smtClean="0">
                <a:solidFill>
                  <a:schemeClr val="tx1"/>
                </a:solidFill>
              </a:rPr>
              <a:t>Neutron Activation Analysis</a:t>
            </a:r>
          </a:p>
          <a:p>
            <a:pPr marL="342900" indent="-342900">
              <a:lnSpc>
                <a:spcPct val="150000"/>
              </a:lnSpc>
              <a:buFontTx/>
              <a:buChar char="-"/>
            </a:pPr>
            <a:r>
              <a:rPr lang="en-US" sz="1200" b="1" dirty="0" smtClean="0">
                <a:solidFill>
                  <a:schemeClr val="tx1"/>
                </a:solidFill>
              </a:rPr>
              <a:t>LED induced coincidence measurements</a:t>
            </a:r>
          </a:p>
          <a:p>
            <a:pPr marL="342900" indent="-342900">
              <a:lnSpc>
                <a:spcPct val="150000"/>
              </a:lnSpc>
              <a:buFontTx/>
              <a:buChar char="-"/>
            </a:pPr>
            <a:r>
              <a:rPr lang="en-US" sz="1200" b="1" dirty="0" smtClean="0">
                <a:solidFill>
                  <a:schemeClr val="tx1"/>
                </a:solidFill>
              </a:rPr>
              <a:t>cryogenic measurements (at LN</a:t>
            </a:r>
            <a:r>
              <a:rPr lang="en-US" sz="1200" b="1" baseline="-25000" dirty="0" smtClean="0">
                <a:solidFill>
                  <a:schemeClr val="tx1"/>
                </a:solidFill>
              </a:rPr>
              <a:t>2</a:t>
            </a:r>
            <a:r>
              <a:rPr lang="en-US" sz="1200" b="1" dirty="0" smtClean="0">
                <a:solidFill>
                  <a:schemeClr val="tx1"/>
                </a:solidFill>
              </a:rPr>
              <a:t> temperature)</a:t>
            </a:r>
          </a:p>
          <a:p>
            <a:pPr marL="342900" indent="-342900">
              <a:lnSpc>
                <a:spcPct val="150000"/>
              </a:lnSpc>
              <a:buFontTx/>
              <a:buChar char="-"/>
            </a:pPr>
            <a:r>
              <a:rPr lang="en-US" sz="1200" b="1" dirty="0" smtClean="0">
                <a:solidFill>
                  <a:schemeClr val="tx1"/>
                </a:solidFill>
              </a:rPr>
              <a:t>anti-Compton shielded measurements</a:t>
            </a:r>
          </a:p>
        </p:txBody>
      </p:sp>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12160" y="4056118"/>
            <a:ext cx="2878378" cy="1965170"/>
          </a:xfrm>
          <a:prstGeom prst="rect">
            <a:avLst/>
          </a:prstGeom>
          <a:noFill/>
          <a:ln>
            <a:noFill/>
          </a:ln>
        </p:spPr>
      </p:pic>
    </p:spTree>
    <p:extLst>
      <p:ext uri="{BB962C8B-B14F-4D97-AF65-F5344CB8AC3E}">
        <p14:creationId xmlns:p14="http://schemas.microsoft.com/office/powerpoint/2010/main" xmlns="" val="841101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belki.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496" y="-24"/>
            <a:ext cx="9144000" cy="6848868"/>
          </a:xfrm>
          <a:prstGeom prst="rect">
            <a:avLst/>
          </a:prstGeom>
        </p:spPr>
      </p:pic>
      <p:sp>
        <p:nvSpPr>
          <p:cNvPr id="3" name="Symbol zastępczy stopki 2"/>
          <p:cNvSpPr>
            <a:spLocks noGrp="1"/>
          </p:cNvSpPr>
          <p:nvPr>
            <p:ph type="ftr" sz="quarter" idx="11"/>
          </p:nvPr>
        </p:nvSpPr>
        <p:spPr>
          <a:xfrm>
            <a:off x="2411760" y="6309320"/>
            <a:ext cx="4824536" cy="412155"/>
          </a:xfrm>
        </p:spPr>
        <p:txBody>
          <a:bodyPr/>
          <a:lstStyle/>
          <a:p>
            <a:pPr>
              <a:defRPr/>
            </a:pPr>
            <a:r>
              <a:rPr lang="en-US" smtClean="0"/>
              <a:t>Marcin Bielewicz, First BM@N and MPD Colaboration Meating</a:t>
            </a:r>
            <a:endParaRPr lang="en-US" dirty="0"/>
          </a:p>
        </p:txBody>
      </p:sp>
      <p:sp>
        <p:nvSpPr>
          <p:cNvPr id="4" name="Symbol zastępczy numeru slajdu 3"/>
          <p:cNvSpPr>
            <a:spLocks noGrp="1"/>
          </p:cNvSpPr>
          <p:nvPr>
            <p:ph type="sldNum" sz="quarter" idx="12"/>
          </p:nvPr>
        </p:nvSpPr>
        <p:spPr/>
        <p:txBody>
          <a:bodyPr/>
          <a:lstStyle/>
          <a:p>
            <a:pPr>
              <a:defRPr/>
            </a:pPr>
            <a:fld id="{7C019110-A3FE-4DC4-9929-256923FE579A}" type="slidenum">
              <a:rPr lang="pl-PL" altLang="pl-PL" smtClean="0"/>
              <a:pPr>
                <a:defRPr/>
              </a:pPr>
              <a:t>9</a:t>
            </a:fld>
            <a:endParaRPr lang="pl-PL" altLang="pl-PL"/>
          </a:p>
        </p:txBody>
      </p:sp>
      <p:sp>
        <p:nvSpPr>
          <p:cNvPr id="2" name="pole tekstowe 1"/>
          <p:cNvSpPr txBox="1"/>
          <p:nvPr/>
        </p:nvSpPr>
        <p:spPr>
          <a:xfrm>
            <a:off x="428596" y="142852"/>
            <a:ext cx="7820372" cy="584775"/>
          </a:xfrm>
          <a:prstGeom prst="rect">
            <a:avLst/>
          </a:prstGeom>
          <a:noFill/>
        </p:spPr>
        <p:txBody>
          <a:bodyPr wrap="square" rtlCol="0">
            <a:spAutoFit/>
          </a:bodyPr>
          <a:lstStyle/>
          <a:p>
            <a:pPr marL="571500" indent="-571500">
              <a:buAutoNum type="romanUcPeriod"/>
            </a:pPr>
            <a:r>
              <a:rPr lang="en-US" sz="3200" dirty="0" smtClean="0">
                <a:solidFill>
                  <a:schemeClr val="tx1"/>
                </a:solidFill>
              </a:rPr>
              <a:t>Pre-Demonstrator  stage</a:t>
            </a:r>
          </a:p>
        </p:txBody>
      </p:sp>
      <p:sp>
        <p:nvSpPr>
          <p:cNvPr id="5" name="pole tekstowe 4"/>
          <p:cNvSpPr txBox="1"/>
          <p:nvPr/>
        </p:nvSpPr>
        <p:spPr>
          <a:xfrm>
            <a:off x="354246" y="1751549"/>
            <a:ext cx="4149534" cy="2031325"/>
          </a:xfrm>
          <a:prstGeom prst="rect">
            <a:avLst/>
          </a:prstGeom>
          <a:noFill/>
        </p:spPr>
        <p:txBody>
          <a:bodyPr wrap="none" rtlCol="0">
            <a:spAutoFit/>
          </a:bodyPr>
          <a:lstStyle/>
          <a:p>
            <a:r>
              <a:rPr lang="en-US" dirty="0" smtClean="0">
                <a:solidFill>
                  <a:schemeClr val="tx1"/>
                </a:solidFill>
              </a:rPr>
              <a:t>Pre</a:t>
            </a:r>
            <a:r>
              <a:rPr lang="pl-PL" dirty="0" smtClean="0">
                <a:solidFill>
                  <a:schemeClr val="tx1"/>
                </a:solidFill>
              </a:rPr>
              <a:t>-</a:t>
            </a:r>
            <a:r>
              <a:rPr lang="en-US" dirty="0" smtClean="0">
                <a:solidFill>
                  <a:schemeClr val="tx1"/>
                </a:solidFill>
              </a:rPr>
              <a:t>tests</a:t>
            </a:r>
            <a:r>
              <a:rPr lang="pl-PL" dirty="0" smtClean="0">
                <a:solidFill>
                  <a:schemeClr val="tx1"/>
                </a:solidFill>
              </a:rPr>
              <a:t> – off the </a:t>
            </a:r>
            <a:r>
              <a:rPr lang="pl-PL" dirty="0" err="1" smtClean="0">
                <a:solidFill>
                  <a:schemeClr val="tx1"/>
                </a:solidFill>
              </a:rPr>
              <a:t>shelf</a:t>
            </a:r>
            <a:r>
              <a:rPr lang="pl-PL" dirty="0" smtClean="0">
                <a:solidFill>
                  <a:schemeClr val="tx1"/>
                </a:solidFill>
              </a:rPr>
              <a:t> </a:t>
            </a:r>
            <a:r>
              <a:rPr lang="pl-PL" dirty="0" err="1" smtClean="0">
                <a:solidFill>
                  <a:schemeClr val="tx1"/>
                </a:solidFill>
              </a:rPr>
              <a:t>equipment</a:t>
            </a:r>
            <a:r>
              <a:rPr lang="en-US" dirty="0" smtClean="0">
                <a:solidFill>
                  <a:schemeClr val="tx1"/>
                </a:solidFill>
              </a:rPr>
              <a:t>: </a:t>
            </a:r>
            <a:endParaRPr lang="pl-PL" dirty="0" smtClean="0">
              <a:solidFill>
                <a:schemeClr val="tx1"/>
              </a:solidFill>
            </a:endParaRPr>
          </a:p>
          <a:p>
            <a:pPr marL="285750" indent="-285750">
              <a:buFont typeface="Arial" panose="020B0604020202020204" pitchFamily="34" charset="0"/>
              <a:buChar char="•"/>
            </a:pPr>
            <a:r>
              <a:rPr lang="pl-PL" dirty="0" err="1" smtClean="0">
                <a:solidFill>
                  <a:schemeClr val="tx1"/>
                </a:solidFill>
              </a:rPr>
              <a:t>two</a:t>
            </a:r>
            <a:r>
              <a:rPr lang="pl-PL" dirty="0" smtClean="0">
                <a:solidFill>
                  <a:schemeClr val="tx1"/>
                </a:solidFill>
              </a:rPr>
              <a:t> 5” PMT </a:t>
            </a:r>
            <a:r>
              <a:rPr lang="pl-PL" dirty="0" err="1" smtClean="0">
                <a:solidFill>
                  <a:schemeClr val="tx1"/>
                </a:solidFill>
              </a:rPr>
              <a:t>coupled</a:t>
            </a:r>
            <a:r>
              <a:rPr lang="pl-PL" dirty="0" smtClean="0">
                <a:solidFill>
                  <a:schemeClr val="tx1"/>
                </a:solidFill>
              </a:rPr>
              <a:t> to plastic </a:t>
            </a:r>
          </a:p>
          <a:p>
            <a:r>
              <a:rPr lang="pl-PL" dirty="0">
                <a:solidFill>
                  <a:schemeClr val="tx1"/>
                </a:solidFill>
              </a:rPr>
              <a:t> </a:t>
            </a:r>
            <a:r>
              <a:rPr lang="pl-PL" dirty="0" smtClean="0">
                <a:solidFill>
                  <a:schemeClr val="tx1"/>
                </a:solidFill>
              </a:rPr>
              <a:t>   </a:t>
            </a:r>
            <a:r>
              <a:rPr lang="pl-PL" dirty="0" err="1" smtClean="0">
                <a:solidFill>
                  <a:schemeClr val="tx1"/>
                </a:solidFill>
              </a:rPr>
              <a:t>scintillators</a:t>
            </a:r>
            <a:r>
              <a:rPr lang="pl-PL" dirty="0" smtClean="0">
                <a:solidFill>
                  <a:schemeClr val="tx1"/>
                </a:solidFill>
              </a:rPr>
              <a:t> (START - top, STOP </a:t>
            </a:r>
            <a:br>
              <a:rPr lang="pl-PL" dirty="0" smtClean="0">
                <a:solidFill>
                  <a:schemeClr val="tx1"/>
                </a:solidFill>
              </a:rPr>
            </a:br>
            <a:r>
              <a:rPr lang="pl-PL" dirty="0" smtClean="0">
                <a:solidFill>
                  <a:schemeClr val="tx1"/>
                </a:solidFill>
              </a:rPr>
              <a:t>    - </a:t>
            </a:r>
            <a:r>
              <a:rPr lang="pl-PL" dirty="0" err="1" smtClean="0">
                <a:solidFill>
                  <a:schemeClr val="tx1"/>
                </a:solidFill>
              </a:rPr>
              <a:t>bottom</a:t>
            </a:r>
            <a:r>
              <a:rPr lang="pl-PL" dirty="0" smtClean="0">
                <a:solidFill>
                  <a:schemeClr val="tx1"/>
                </a:solidFill>
              </a:rPr>
              <a:t>)</a:t>
            </a:r>
          </a:p>
          <a:p>
            <a:pPr marL="285750" indent="-285750">
              <a:buFont typeface="Arial" panose="020B0604020202020204" pitchFamily="34" charset="0"/>
              <a:buChar char="•"/>
            </a:pPr>
            <a:r>
              <a:rPr lang="pl-PL" dirty="0" smtClean="0">
                <a:solidFill>
                  <a:schemeClr val="tx1"/>
                </a:solidFill>
              </a:rPr>
              <a:t>CAENT DT5730 digitizer (with CFD </a:t>
            </a:r>
            <a:br>
              <a:rPr lang="pl-PL" dirty="0" smtClean="0">
                <a:solidFill>
                  <a:schemeClr val="tx1"/>
                </a:solidFill>
              </a:rPr>
            </a:br>
            <a:r>
              <a:rPr lang="pl-PL" dirty="0" err="1" smtClean="0">
                <a:solidFill>
                  <a:schemeClr val="tx1"/>
                </a:solidFill>
              </a:rPr>
              <a:t>method</a:t>
            </a:r>
            <a:r>
              <a:rPr lang="pl-PL" dirty="0" smtClean="0">
                <a:solidFill>
                  <a:schemeClr val="tx1"/>
                </a:solidFill>
              </a:rPr>
              <a:t>)</a:t>
            </a:r>
          </a:p>
          <a:p>
            <a:pPr marL="285750" indent="-285750">
              <a:buFont typeface="Arial" panose="020B0604020202020204" pitchFamily="34" charset="0"/>
              <a:buChar char="•"/>
            </a:pPr>
            <a:r>
              <a:rPr lang="pl-PL" dirty="0" err="1" smtClean="0">
                <a:solidFill>
                  <a:schemeClr val="tx1"/>
                </a:solidFill>
              </a:rPr>
              <a:t>Lead</a:t>
            </a:r>
            <a:r>
              <a:rPr lang="pl-PL" dirty="0" smtClean="0">
                <a:solidFill>
                  <a:schemeClr val="tx1"/>
                </a:solidFill>
              </a:rPr>
              <a:t> </a:t>
            </a:r>
            <a:r>
              <a:rPr lang="pl-PL" dirty="0" err="1" smtClean="0">
                <a:solidFill>
                  <a:schemeClr val="tx1"/>
                </a:solidFill>
              </a:rPr>
              <a:t>shields</a:t>
            </a:r>
            <a:endParaRPr lang="pl-PL" dirty="0" smtClean="0">
              <a:solidFill>
                <a:schemeClr val="tx1"/>
              </a:solidFill>
            </a:endParaRPr>
          </a:p>
        </p:txBody>
      </p:sp>
      <p:sp>
        <p:nvSpPr>
          <p:cNvPr id="6" name="pole tekstowe 5"/>
          <p:cNvSpPr txBox="1"/>
          <p:nvPr/>
        </p:nvSpPr>
        <p:spPr>
          <a:xfrm>
            <a:off x="1378407" y="5825044"/>
            <a:ext cx="2933239" cy="369332"/>
          </a:xfrm>
          <a:prstGeom prst="rect">
            <a:avLst/>
          </a:prstGeom>
          <a:noFill/>
        </p:spPr>
        <p:txBody>
          <a:bodyPr wrap="none" rtlCol="0">
            <a:spAutoFit/>
          </a:bodyPr>
          <a:lstStyle/>
          <a:p>
            <a:r>
              <a:rPr lang="pl-PL" dirty="0" smtClean="0">
                <a:solidFill>
                  <a:schemeClr val="tx1"/>
                </a:solidFill>
              </a:rPr>
              <a:t>Time of Flight </a:t>
            </a:r>
            <a:r>
              <a:rPr lang="en-US" dirty="0" smtClean="0">
                <a:solidFill>
                  <a:schemeClr val="tx1"/>
                </a:solidFill>
              </a:rPr>
              <a:t>distributions</a:t>
            </a:r>
            <a:r>
              <a:rPr lang="pl-PL" dirty="0">
                <a:solidFill>
                  <a:schemeClr val="tx1"/>
                </a:solidFill>
              </a:rPr>
              <a:t>.</a:t>
            </a:r>
            <a:endParaRPr lang="pl-PL" dirty="0" smtClean="0">
              <a:solidFill>
                <a:schemeClr val="tx1"/>
              </a:solidFill>
            </a:endParaRPr>
          </a:p>
        </p:txBody>
      </p:sp>
      <p:sp>
        <p:nvSpPr>
          <p:cNvPr id="7" name="pole tekstowe 6"/>
          <p:cNvSpPr txBox="1"/>
          <p:nvPr/>
        </p:nvSpPr>
        <p:spPr>
          <a:xfrm>
            <a:off x="399655" y="875777"/>
            <a:ext cx="3932487" cy="707886"/>
          </a:xfrm>
          <a:prstGeom prst="rect">
            <a:avLst/>
          </a:prstGeom>
          <a:noFill/>
        </p:spPr>
        <p:txBody>
          <a:bodyPr wrap="none" rtlCol="0">
            <a:spAutoFit/>
          </a:bodyPr>
          <a:lstStyle/>
          <a:p>
            <a:r>
              <a:rPr lang="en-US" sz="2000" dirty="0" smtClean="0">
                <a:solidFill>
                  <a:schemeClr val="tx1"/>
                </a:solidFill>
              </a:rPr>
              <a:t>Radiation Detectors</a:t>
            </a:r>
            <a:r>
              <a:rPr lang="pl-PL" sz="2000" dirty="0">
                <a:solidFill>
                  <a:schemeClr val="tx1"/>
                </a:solidFill>
              </a:rPr>
              <a:t> </a:t>
            </a:r>
            <a:r>
              <a:rPr lang="en-US" sz="2000" dirty="0" smtClean="0">
                <a:solidFill>
                  <a:schemeClr val="tx1"/>
                </a:solidFill>
              </a:rPr>
              <a:t>and Plasma </a:t>
            </a:r>
            <a:endParaRPr lang="pl-PL" sz="2000" dirty="0" smtClean="0">
              <a:solidFill>
                <a:schemeClr val="tx1"/>
              </a:solidFill>
            </a:endParaRPr>
          </a:p>
          <a:p>
            <a:r>
              <a:rPr lang="en-US" sz="2000" dirty="0" smtClean="0">
                <a:solidFill>
                  <a:schemeClr val="tx1"/>
                </a:solidFill>
              </a:rPr>
              <a:t>Diagnostic </a:t>
            </a:r>
            <a:r>
              <a:rPr lang="en-US" sz="2000" dirty="0">
                <a:solidFill>
                  <a:schemeClr val="tx1"/>
                </a:solidFill>
              </a:rPr>
              <a:t>Division </a:t>
            </a:r>
            <a:r>
              <a:rPr lang="en-US" sz="2000" dirty="0" smtClean="0">
                <a:solidFill>
                  <a:schemeClr val="tx1"/>
                </a:solidFill>
              </a:rPr>
              <a:t>at NCBJ</a:t>
            </a:r>
            <a:endParaRPr lang="en-US" sz="2000" dirty="0">
              <a:solidFill>
                <a:schemeClr val="tx1"/>
              </a:solidFill>
            </a:endParaRPr>
          </a:p>
        </p:txBody>
      </p:sp>
      <p:pic>
        <p:nvPicPr>
          <p:cNvPr id="96260"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11646" y="3501548"/>
            <a:ext cx="4724850" cy="30237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pole tekstowe 8"/>
          <p:cNvSpPr txBox="1"/>
          <p:nvPr/>
        </p:nvSpPr>
        <p:spPr>
          <a:xfrm>
            <a:off x="1220817" y="4005064"/>
            <a:ext cx="2775119" cy="1477328"/>
          </a:xfrm>
          <a:prstGeom prst="rect">
            <a:avLst/>
          </a:prstGeom>
          <a:noFill/>
        </p:spPr>
        <p:txBody>
          <a:bodyPr wrap="none" rtlCol="0">
            <a:spAutoFit/>
          </a:bodyPr>
          <a:lstStyle/>
          <a:p>
            <a:r>
              <a:rPr lang="pl-PL" dirty="0" smtClean="0">
                <a:solidFill>
                  <a:schemeClr val="tx1"/>
                </a:solidFill>
              </a:rPr>
              <a:t>100 mm </a:t>
            </a:r>
            <a:r>
              <a:rPr lang="pl-PL" dirty="0" err="1">
                <a:solidFill>
                  <a:schemeClr val="tx1"/>
                </a:solidFill>
              </a:rPr>
              <a:t>L</a:t>
            </a:r>
            <a:r>
              <a:rPr lang="pl-PL" dirty="0" err="1" smtClean="0">
                <a:solidFill>
                  <a:schemeClr val="tx1"/>
                </a:solidFill>
              </a:rPr>
              <a:t>ead</a:t>
            </a:r>
            <a:r>
              <a:rPr lang="pl-PL" dirty="0" smtClean="0">
                <a:solidFill>
                  <a:schemeClr val="tx1"/>
                </a:solidFill>
              </a:rPr>
              <a:t> </a:t>
            </a:r>
            <a:r>
              <a:rPr lang="pl-PL" dirty="0" err="1" smtClean="0">
                <a:solidFill>
                  <a:schemeClr val="tx1"/>
                </a:solidFill>
              </a:rPr>
              <a:t>shield</a:t>
            </a:r>
            <a:endParaRPr lang="pl-PL" dirty="0" smtClean="0">
              <a:solidFill>
                <a:schemeClr val="tx1"/>
              </a:solidFill>
            </a:endParaRPr>
          </a:p>
          <a:p>
            <a:endParaRPr lang="pl-PL" dirty="0">
              <a:solidFill>
                <a:schemeClr val="tx1"/>
              </a:solidFill>
            </a:endParaRPr>
          </a:p>
          <a:p>
            <a:endParaRPr lang="pl-PL" dirty="0" smtClean="0">
              <a:solidFill>
                <a:schemeClr val="tx1"/>
              </a:solidFill>
            </a:endParaRPr>
          </a:p>
          <a:p>
            <a:r>
              <a:rPr lang="pl-PL" dirty="0">
                <a:solidFill>
                  <a:schemeClr val="tx1"/>
                </a:solidFill>
              </a:rPr>
              <a:t>g</a:t>
            </a:r>
            <a:r>
              <a:rPr lang="pl-PL" dirty="0" smtClean="0">
                <a:solidFill>
                  <a:schemeClr val="tx1"/>
                </a:solidFill>
              </a:rPr>
              <a:t>amma-</a:t>
            </a:r>
            <a:r>
              <a:rPr lang="pl-PL" dirty="0" err="1" smtClean="0">
                <a:solidFill>
                  <a:schemeClr val="tx1"/>
                </a:solidFill>
              </a:rPr>
              <a:t>ray</a:t>
            </a:r>
            <a:r>
              <a:rPr lang="pl-PL" dirty="0" smtClean="0">
                <a:solidFill>
                  <a:schemeClr val="tx1"/>
                </a:solidFill>
              </a:rPr>
              <a:t> </a:t>
            </a:r>
            <a:r>
              <a:rPr lang="pl-PL" dirty="0" err="1" smtClean="0">
                <a:solidFill>
                  <a:schemeClr val="tx1"/>
                </a:solidFill>
              </a:rPr>
              <a:t>transmission</a:t>
            </a:r>
            <a:r>
              <a:rPr lang="pl-PL" dirty="0" smtClean="0">
                <a:solidFill>
                  <a:schemeClr val="tx1"/>
                </a:solidFill>
              </a:rPr>
              <a:t> </a:t>
            </a:r>
          </a:p>
          <a:p>
            <a:r>
              <a:rPr lang="pl-PL" dirty="0" smtClean="0">
                <a:solidFill>
                  <a:schemeClr val="tx1"/>
                </a:solidFill>
              </a:rPr>
              <a:t>&lt;1% (</a:t>
            </a:r>
            <a:r>
              <a:rPr lang="pl-PL" dirty="0" err="1" smtClean="0">
                <a:solidFill>
                  <a:schemeClr val="tx1"/>
                </a:solidFill>
              </a:rPr>
              <a:t>E</a:t>
            </a:r>
            <a:r>
              <a:rPr lang="pl-PL" dirty="0" err="1" smtClean="0">
                <a:solidFill>
                  <a:schemeClr val="tx1"/>
                </a:solidFill>
                <a:latin typeface="Symbol" panose="05050102010706020507" pitchFamily="18" charset="2"/>
              </a:rPr>
              <a:t>g</a:t>
            </a:r>
            <a:r>
              <a:rPr lang="pl-PL" dirty="0" smtClean="0">
                <a:solidFill>
                  <a:schemeClr val="tx1"/>
                </a:solidFill>
                <a:latin typeface="Symbol" panose="05050102010706020507" pitchFamily="18" charset="2"/>
              </a:rPr>
              <a:t> </a:t>
            </a:r>
            <a:r>
              <a:rPr lang="pl-PL" dirty="0" smtClean="0">
                <a:solidFill>
                  <a:schemeClr val="tx1"/>
                </a:solidFill>
              </a:rPr>
              <a:t>&lt;4 </a:t>
            </a:r>
            <a:r>
              <a:rPr lang="pl-PL" dirty="0" err="1" smtClean="0">
                <a:solidFill>
                  <a:schemeClr val="tx1"/>
                </a:solidFill>
              </a:rPr>
              <a:t>MeV</a:t>
            </a:r>
            <a:r>
              <a:rPr lang="pl-PL" dirty="0" smtClean="0">
                <a:solidFill>
                  <a:schemeClr val="tx1"/>
                </a:solidFill>
              </a:rPr>
              <a:t>)</a:t>
            </a:r>
            <a:endParaRPr lang="pl-PL" dirty="0">
              <a:solidFill>
                <a:schemeClr val="tx1"/>
              </a:solidFill>
            </a:endParaRPr>
          </a:p>
        </p:txBody>
      </p:sp>
      <p:sp>
        <p:nvSpPr>
          <p:cNvPr id="10" name="Strzałka w dół 9"/>
          <p:cNvSpPr/>
          <p:nvPr/>
        </p:nvSpPr>
        <p:spPr>
          <a:xfrm>
            <a:off x="2259564" y="4418721"/>
            <a:ext cx="257397" cy="360040"/>
          </a:xfrm>
          <a:prstGeom prst="downArrow">
            <a:avLst/>
          </a:prstGeom>
          <a:solidFill>
            <a:srgbClr val="BA133E"/>
          </a:solidFill>
          <a:ln>
            <a:solidFill>
              <a:srgbClr val="BA1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descr="C:\Users\mianowskis\Documents\SpiderOak Hive\NICA\set-up.pn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6016" y="917900"/>
            <a:ext cx="4248472" cy="2727124"/>
          </a:xfrm>
          <a:prstGeom prst="rect">
            <a:avLst/>
          </a:prstGeom>
          <a:noFill/>
          <a:ln>
            <a:noFill/>
          </a:ln>
        </p:spPr>
      </p:pic>
    </p:spTree>
    <p:extLst>
      <p:ext uri="{BB962C8B-B14F-4D97-AF65-F5344CB8AC3E}">
        <p14:creationId xmlns="" xmlns:p14="http://schemas.microsoft.com/office/powerpoint/2010/main" val="3715576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Szablon prezentacji_ncbj wer.9.04">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Szablon prezentacji_ncbj wer.9.04.potx</Template>
  <TotalTime>5685</TotalTime>
  <Words>1206</Words>
  <Application>Microsoft Office PowerPoint</Application>
  <PresentationFormat>Pokaz na ekranie (4:3)</PresentationFormat>
  <Paragraphs>273</Paragraphs>
  <Slides>21</Slides>
  <Notes>2</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21</vt:i4>
      </vt:variant>
    </vt:vector>
  </HeadingPairs>
  <TitlesOfParts>
    <vt:vector size="23" baseType="lpstr">
      <vt:lpstr>Szablon prezentacji_ncbj wer.9.04</vt:lpstr>
      <vt:lpstr>Graph</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MicroTCA (MTCA) configuration</vt:lpstr>
      <vt:lpstr>Slajd 19</vt:lpstr>
      <vt:lpstr>Slajd 20</vt:lpstr>
      <vt:lpstr>Slajd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Tytuł prezentacji</dc:title>
  <dc:creator>Papliński Robert</dc:creator>
  <cp:lastModifiedBy>Marcin</cp:lastModifiedBy>
  <cp:revision>229</cp:revision>
  <cp:lastPrinted>2017-04-10T10:47:04Z</cp:lastPrinted>
  <dcterms:created xsi:type="dcterms:W3CDTF">2012-10-16T07:31:25Z</dcterms:created>
  <dcterms:modified xsi:type="dcterms:W3CDTF">2018-04-12T12:29:07Z</dcterms:modified>
</cp:coreProperties>
</file>