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6" r:id="rId3"/>
    <p:sldId id="269" r:id="rId4"/>
    <p:sldId id="289" r:id="rId5"/>
    <p:sldId id="271" r:id="rId6"/>
    <p:sldId id="272" r:id="rId7"/>
    <p:sldId id="277" r:id="rId8"/>
    <p:sldId id="280" r:id="rId9"/>
    <p:sldId id="296" r:id="rId10"/>
    <p:sldId id="294" r:id="rId11"/>
    <p:sldId id="295" r:id="rId12"/>
    <p:sldId id="286" r:id="rId13"/>
    <p:sldId id="290" r:id="rId14"/>
    <p:sldId id="293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A6E"/>
    <a:srgbClr val="ADB3B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9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17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x-non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x-non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x-non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9E2C5B-CB1D-4E43-9553-88C393CBD882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0814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x-non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x-non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x-none"/>
              <a:t>Textmasterformate durch Klicken bearbeiten</a:t>
            </a:r>
          </a:p>
          <a:p>
            <a:pPr lvl="1"/>
            <a:r>
              <a:rPr lang="de-DE" altLang="x-none"/>
              <a:t>Zweite Ebene</a:t>
            </a:r>
          </a:p>
          <a:p>
            <a:pPr lvl="2"/>
            <a:r>
              <a:rPr lang="de-DE" altLang="x-none"/>
              <a:t>Dritte Ebene</a:t>
            </a:r>
          </a:p>
          <a:p>
            <a:pPr lvl="3"/>
            <a:r>
              <a:rPr lang="de-DE" altLang="x-none"/>
              <a:t>Vierte Ebene</a:t>
            </a:r>
          </a:p>
          <a:p>
            <a:pPr lvl="4"/>
            <a:r>
              <a:rPr lang="de-DE" altLang="x-non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x-non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5520BD-E5D1-E142-9CFA-6AE08F0ACEF6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648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20BD-E5D1-E142-9CFA-6AE08F0ACEF6}" type="slidenum">
              <a:rPr lang="de-DE" altLang="x-none" smtClean="0"/>
              <a:pPr/>
              <a:t>1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481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9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fld id="{68893938-E23C-A841-B453-CF19D28030C9}" type="datetime1">
              <a:rPr lang="de-DE" altLang="x-none" smtClean="0"/>
              <a:pPr/>
              <a:t>13.04.18</a:t>
            </a:fld>
            <a:r>
              <a:rPr lang="de-DE" altLang="x-none" dirty="0" smtClean="0"/>
              <a:t>, Verfasser [optional] / 16 </a:t>
            </a:r>
            <a:r>
              <a:rPr lang="de-DE" altLang="x-none" dirty="0" err="1" smtClean="0"/>
              <a:t>pt</a:t>
            </a:r>
            <a:r>
              <a:rPr lang="de-DE" altLang="x-none" dirty="0" smtClean="0"/>
              <a:t> / Zeilenabstand 1-fach</a:t>
            </a:r>
            <a:endParaRPr lang="de-DE" altLang="x-none" dirty="0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9" y="5194304"/>
            <a:ext cx="7700962" cy="4062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altLang="x-none" noProof="0" smtClean="0"/>
              <a:t>Master-Untertitelformat bearbeiten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19139" y="4672017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x-none" noProof="0" dirty="0" smtClean="0"/>
              <a:t>Mastertitelformat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FBB370-040C-CD40-8E19-D47CC28E4240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53280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6" y="1292225"/>
            <a:ext cx="369332" cy="48339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719140" y="12922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888"/>
          </a:xfrm>
        </p:spPr>
        <p:txBody>
          <a:bodyPr/>
          <a:lstStyle>
            <a:lvl1pPr>
              <a:defRPr/>
            </a:lvl1pPr>
          </a:lstStyle>
          <a:p>
            <a:fld id="{E77E9DC6-5B1A-2647-8252-F1973B37F2C0}" type="slidenum">
              <a:rPr lang="de-DE" altLang="x-none" smtClean="0"/>
              <a:pPr/>
              <a:t>‹Nr.›</a:t>
            </a:fld>
            <a:r>
              <a:rPr lang="de-DE" altLang="x-none" dirty="0" smtClean="0"/>
              <a:t> | 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202715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9" y="545610"/>
            <a:ext cx="7700962" cy="369332"/>
          </a:xfrm>
        </p:spPr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80004"/>
            <a:ext cx="7705725" cy="5046159"/>
          </a:xfrm>
        </p:spPr>
        <p:txBody>
          <a:bodyPr/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888"/>
          </a:xfrm>
        </p:spPr>
        <p:txBody>
          <a:bodyPr/>
          <a:lstStyle>
            <a:lvl1pPr>
              <a:defRPr/>
            </a:lvl1pPr>
          </a:lstStyle>
          <a:p>
            <a:fld id="{FABEDC05-5E92-1A48-8E84-20216F3CA3BC}" type="slidenum">
              <a:rPr lang="en-US" altLang="x-none" noProof="0" smtClean="0"/>
              <a:pPr/>
              <a:t>‹Nr.›</a:t>
            </a:fld>
            <a:r>
              <a:rPr lang="en-US" altLang="x-none" noProof="0" dirty="0" smtClean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en-US" altLang="x-none" noProof="0" dirty="0"/>
          </a:p>
        </p:txBody>
      </p:sp>
    </p:spTree>
    <p:extLst>
      <p:ext uri="{BB962C8B-B14F-4D97-AF65-F5344CB8AC3E}">
        <p14:creationId xmlns:p14="http://schemas.microsoft.com/office/powerpoint/2010/main" val="97643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715818"/>
            <a:ext cx="7886700" cy="1846659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8FAFA-D12F-5740-9B00-805180BD64E1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20780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9" y="529193"/>
            <a:ext cx="7700962" cy="369332"/>
          </a:xfrm>
        </p:spPr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9" y="1080004"/>
            <a:ext cx="3776662" cy="5046160"/>
          </a:xfrm>
        </p:spPr>
        <p:txBody>
          <a:bodyPr/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080004"/>
            <a:ext cx="3776663" cy="5046160"/>
          </a:xfrm>
        </p:spPr>
        <p:txBody>
          <a:bodyPr/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76148D-6D36-B345-A5CD-900FFCE8921E}" type="slidenum">
              <a:rPr lang="en-US" altLang="x-none" noProof="0" smtClean="0"/>
              <a:pPr/>
              <a:t>‹Nr.›</a:t>
            </a:fld>
            <a:r>
              <a:rPr lang="en-US" altLang="x-none" noProof="0" dirty="0" smtClean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en-US" altLang="x-none" noProof="0" dirty="0"/>
          </a:p>
        </p:txBody>
      </p:sp>
    </p:spTree>
    <p:extLst>
      <p:ext uri="{BB962C8B-B14F-4D97-AF65-F5344CB8AC3E}">
        <p14:creationId xmlns:p14="http://schemas.microsoft.com/office/powerpoint/2010/main" val="118317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1321357"/>
            <a:ext cx="7886700" cy="369332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3AF2D3-C552-C04E-AE79-6A972D2F1987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20833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8850E1-FB02-2E4A-9F7F-40A86CABBE48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211038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F6741-C60A-E24B-94F2-409B7B7AEC3C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141212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0" y="1072518"/>
            <a:ext cx="2949575" cy="98488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83F67-C39B-7C43-B539-BA2D2E920231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175776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719138" y="2"/>
            <a:ext cx="7700961" cy="89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0" y="1072518"/>
            <a:ext cx="2949575" cy="98488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841847-2C51-5942-AD79-512FD9EEFFD4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196313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9" y="1288019"/>
            <a:ext cx="7700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x-none"/>
              <a:t>Titelmasterformat durch Klicken bearbeiten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fld id="{4BC84830-5FB4-FF4B-A66C-1FB527BF861E}" type="slidenum">
              <a:rPr lang="de-DE" altLang="x-none"/>
              <a:pPr/>
              <a:t>‹Nr.›</a:t>
            </a:fld>
            <a:r>
              <a:rPr lang="de-DE" altLang="x-none" dirty="0"/>
              <a:t> | </a:t>
            </a:r>
            <a:r>
              <a:rPr lang="de-DE" altLang="x-none" dirty="0" smtClean="0"/>
              <a:t>E. Lavrik. </a:t>
            </a:r>
            <a:r>
              <a:rPr lang="de-DE" dirty="0" smtClean="0"/>
              <a:t>The Silicon Tracking System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CBM Experiment at FAIR</a:t>
            </a:r>
            <a:r>
              <a:rPr lang="de-DE" altLang="x-none" dirty="0" smtClean="0"/>
              <a:t>	02.03.2018</a:t>
            </a:r>
            <a:endParaRPr lang="de-DE" altLang="x-none" dirty="0"/>
          </a:p>
        </p:txBody>
      </p:sp>
      <p:pic>
        <p:nvPicPr>
          <p:cNvPr id="3094" name="Picture 22" descr="xEKUT_WortBildMarke_W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42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x-none"/>
              <a:t>Textmasterformate durch Klicken bearbeiten</a:t>
            </a:r>
          </a:p>
          <a:p>
            <a:pPr lvl="1"/>
            <a:r>
              <a:rPr lang="de-DE" altLang="x-none"/>
              <a:t>Zweite Ebene</a:t>
            </a:r>
          </a:p>
          <a:p>
            <a:pPr lvl="2"/>
            <a:r>
              <a:rPr lang="de-DE" altLang="x-none"/>
              <a:t>Dritte Ebene</a:t>
            </a:r>
          </a:p>
          <a:p>
            <a:pPr lvl="3"/>
            <a:r>
              <a:rPr lang="de-DE" altLang="x-none"/>
              <a:t>Vierte Ebene</a:t>
            </a:r>
          </a:p>
          <a:p>
            <a:pPr lvl="4"/>
            <a:r>
              <a:rPr lang="de-DE" altLang="x-non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5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24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1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altLang="x-none" dirty="0" smtClean="0"/>
              <a:t>13.04.2018, Evgeny Lavrik, Univ. Tübingen, on behalf </a:t>
            </a:r>
            <a:r>
              <a:rPr lang="de-DE" altLang="x-none" dirty="0" err="1" smtClean="0"/>
              <a:t>of</a:t>
            </a:r>
            <a:r>
              <a:rPr lang="de-DE" altLang="x-none" dirty="0" smtClean="0"/>
              <a:t> STS </a:t>
            </a:r>
            <a:r>
              <a:rPr lang="de-DE" altLang="x-none" dirty="0" err="1" smtClean="0"/>
              <a:t>working</a:t>
            </a:r>
            <a:r>
              <a:rPr lang="de-DE" altLang="x-none" dirty="0" smtClean="0"/>
              <a:t> </a:t>
            </a:r>
            <a:r>
              <a:rPr lang="de-DE" altLang="x-none" dirty="0" err="1" smtClean="0"/>
              <a:t>groups</a:t>
            </a:r>
            <a:endParaRPr lang="de-DE" altLang="x-none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3455810"/>
            <a:ext cx="7700962" cy="984885"/>
          </a:xfrm>
        </p:spPr>
        <p:txBody>
          <a:bodyPr/>
          <a:lstStyle/>
          <a:p>
            <a:r>
              <a:rPr lang="de-DE" sz="3200" dirty="0"/>
              <a:t>The S</a:t>
            </a:r>
            <a:r>
              <a:rPr lang="de-DE" sz="3200" dirty="0" smtClean="0"/>
              <a:t>ilicon </a:t>
            </a:r>
            <a:r>
              <a:rPr lang="de-DE" sz="3200" dirty="0"/>
              <a:t>T</a:t>
            </a:r>
            <a:r>
              <a:rPr lang="de-DE" sz="3200" dirty="0" smtClean="0"/>
              <a:t>racking Systems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de-DE" sz="3200" dirty="0" err="1" smtClean="0"/>
              <a:t>for</a:t>
            </a:r>
            <a:r>
              <a:rPr lang="de-DE" sz="3200" dirty="0" smtClean="0"/>
              <a:t> CBM/FAIR </a:t>
            </a:r>
            <a:r>
              <a:rPr lang="de-DE" sz="3200" dirty="0" err="1" smtClean="0"/>
              <a:t>and</a:t>
            </a:r>
            <a:r>
              <a:rPr lang="de-DE" sz="3200" dirty="0" smtClean="0"/>
              <a:t> BM@N/</a:t>
            </a:r>
            <a:r>
              <a:rPr lang="de-DE" sz="3200" dirty="0" err="1" smtClean="0"/>
              <a:t>Nuclotron</a:t>
            </a:r>
            <a:endParaRPr lang="de-DE" sz="3200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38" y="5194300"/>
            <a:ext cx="7700962" cy="455574"/>
          </a:xfrm>
        </p:spPr>
        <p:txBody>
          <a:bodyPr/>
          <a:lstStyle/>
          <a:p>
            <a:endParaRPr lang="de-DE" altLang="x-none" sz="1400" dirty="0" smtClean="0"/>
          </a:p>
          <a:p>
            <a:r>
              <a:rPr lang="de-DE" altLang="x-none" sz="1400" dirty="0" smtClean="0"/>
              <a:t>The </a:t>
            </a:r>
            <a:r>
              <a:rPr lang="de-DE" altLang="x-none" sz="1400" dirty="0" err="1"/>
              <a:t>first</a:t>
            </a:r>
            <a:r>
              <a:rPr lang="de-DE" altLang="x-none" sz="1400" dirty="0"/>
              <a:t> </a:t>
            </a:r>
            <a:r>
              <a:rPr lang="de-DE" altLang="x-none" sz="1400" dirty="0" err="1"/>
              <a:t>collaboration</a:t>
            </a:r>
            <a:r>
              <a:rPr lang="de-DE" altLang="x-none" sz="1400" dirty="0"/>
              <a:t> </a:t>
            </a:r>
            <a:r>
              <a:rPr lang="de-DE" altLang="x-none" sz="1400" dirty="0" err="1"/>
              <a:t>meeting</a:t>
            </a:r>
            <a:r>
              <a:rPr lang="de-DE" altLang="x-none" sz="1400" dirty="0"/>
              <a:t> </a:t>
            </a:r>
            <a:r>
              <a:rPr lang="de-DE" altLang="x-none" sz="1400" dirty="0" err="1"/>
              <a:t>of</a:t>
            </a:r>
            <a:r>
              <a:rPr lang="de-DE" altLang="x-none" sz="1400" dirty="0"/>
              <a:t> </a:t>
            </a:r>
            <a:r>
              <a:rPr lang="de-DE" altLang="x-none" sz="1400" dirty="0" err="1"/>
              <a:t>the</a:t>
            </a:r>
            <a:r>
              <a:rPr lang="de-DE" altLang="x-none" sz="1400" dirty="0"/>
              <a:t> MPD </a:t>
            </a:r>
            <a:r>
              <a:rPr lang="de-DE" altLang="x-none" sz="1400" dirty="0" err="1"/>
              <a:t>and</a:t>
            </a:r>
            <a:r>
              <a:rPr lang="de-DE" altLang="x-none" sz="1400" dirty="0"/>
              <a:t> BM@N </a:t>
            </a:r>
            <a:r>
              <a:rPr lang="de-DE" altLang="x-none" sz="1400" dirty="0" err="1"/>
              <a:t>experiments</a:t>
            </a:r>
            <a:r>
              <a:rPr lang="de-DE" altLang="x-none" sz="1400" dirty="0"/>
              <a:t> at </a:t>
            </a:r>
            <a:r>
              <a:rPr lang="de-DE" altLang="x-none" sz="1400" dirty="0" err="1"/>
              <a:t>the</a:t>
            </a:r>
            <a:r>
              <a:rPr lang="de-DE" altLang="x-none" sz="1400" dirty="0"/>
              <a:t> NICA Facility</a:t>
            </a:r>
            <a:endParaRPr lang="de-DE" altLang="x-none" dirty="0" smtClean="0"/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79" y="270242"/>
            <a:ext cx="1254701" cy="835484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659044" y="317193"/>
            <a:ext cx="2219515" cy="741579"/>
          </a:xfrm>
          <a:prstGeom prst="rect">
            <a:avLst/>
          </a:prstGeom>
        </p:spPr>
      </p:pic>
      <p:pic>
        <p:nvPicPr>
          <p:cNvPr id="9" name="Picture 12" descr="xEKUT_WortBildMarke_W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0" y="358779"/>
            <a:ext cx="28067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OC-2010-Aug-45-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862" y="150271"/>
            <a:ext cx="707744" cy="9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ung 3"/>
          <p:cNvGrpSpPr/>
          <p:nvPr/>
        </p:nvGrpSpPr>
        <p:grpSpPr>
          <a:xfrm>
            <a:off x="2494298" y="1399321"/>
            <a:ext cx="4549006" cy="871511"/>
            <a:chOff x="2326736" y="1399321"/>
            <a:chExt cx="4549006" cy="871511"/>
          </a:xfrm>
        </p:grpSpPr>
        <p:pic>
          <p:nvPicPr>
            <p:cNvPr id="10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6736" y="1399321"/>
              <a:ext cx="1199104" cy="77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363" y="1431576"/>
              <a:ext cx="1678512" cy="839256"/>
            </a:xfrm>
            <a:prstGeom prst="rect">
              <a:avLst/>
            </a:prstGeom>
          </p:spPr>
        </p:pic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3398" y="1450033"/>
              <a:ext cx="1262344" cy="7616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System Integration &amp; Cooling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10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719141" y="1080004"/>
            <a:ext cx="3987617" cy="5046160"/>
          </a:xfrm>
        </p:spPr>
        <p:txBody>
          <a:bodyPr/>
          <a:lstStyle/>
          <a:p>
            <a:r>
              <a:rPr lang="en-US" dirty="0" smtClean="0"/>
              <a:t>The CBM-STS conceptual </a:t>
            </a:r>
            <a:r>
              <a:rPr lang="en-US" dirty="0"/>
              <a:t>engineering </a:t>
            </a:r>
            <a:r>
              <a:rPr lang="en-US" dirty="0" smtClean="0"/>
              <a:t>design is highly developed</a:t>
            </a:r>
          </a:p>
          <a:p>
            <a:r>
              <a:rPr lang="en-US" dirty="0" smtClean="0"/>
              <a:t>Elaborated BM@N-STS engineering design in preparation</a:t>
            </a:r>
          </a:p>
          <a:p>
            <a:endParaRPr lang="en-US" dirty="0" smtClean="0"/>
          </a:p>
          <a:p>
            <a:r>
              <a:rPr lang="en-US" dirty="0"/>
              <a:t>STS are compact detectors with high degree of component density</a:t>
            </a:r>
          </a:p>
          <a:p>
            <a:r>
              <a:rPr lang="en-US" dirty="0"/>
              <a:t>While CBM-STS uses bi-phase CO2 cooling, BM@N targets one-phase water-glycol cooling</a:t>
            </a:r>
          </a:p>
          <a:p>
            <a:endParaRPr lang="en-US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6624" r="22943" b="5249"/>
          <a:stretch/>
        </p:blipFill>
        <p:spPr bwMode="auto">
          <a:xfrm>
            <a:off x="5527554" y="529193"/>
            <a:ext cx="2999564" cy="24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920793" y="5387832"/>
            <a:ext cx="384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System </a:t>
            </a:r>
            <a:r>
              <a:rPr lang="de-DE" sz="1200" dirty="0" err="1" smtClean="0"/>
              <a:t>inegration</a:t>
            </a:r>
            <a:r>
              <a:rPr lang="de-DE" sz="1200" dirty="0" smtClean="0"/>
              <a:t> </a:t>
            </a:r>
            <a:r>
              <a:rPr lang="de-DE" sz="1200" dirty="0" err="1" smtClean="0"/>
              <a:t>concepts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CBM STS (top) </a:t>
            </a:r>
            <a:r>
              <a:rPr lang="de-DE" sz="1200" dirty="0" err="1" smtClean="0"/>
              <a:t>and</a:t>
            </a:r>
            <a:r>
              <a:rPr lang="de-DE" sz="1200" dirty="0" smtClean="0"/>
              <a:t> BM@N STS (</a:t>
            </a:r>
            <a:r>
              <a:rPr lang="de-DE" sz="1200" dirty="0" err="1" smtClean="0"/>
              <a:t>bottom</a:t>
            </a:r>
            <a:r>
              <a:rPr lang="de-DE" sz="1200" dirty="0" smtClean="0"/>
              <a:t> </a:t>
            </a:r>
            <a:r>
              <a:rPr lang="de-DE" sz="1200" dirty="0" err="1" smtClean="0"/>
              <a:t>panel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9853" r="37954" b="48271"/>
          <a:stretch/>
        </p:blipFill>
        <p:spPr bwMode="auto">
          <a:xfrm>
            <a:off x="6132511" y="3229810"/>
            <a:ext cx="1789650" cy="188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7127" r="26250" b="7356"/>
          <a:stretch/>
        </p:blipFill>
        <p:spPr bwMode="auto">
          <a:xfrm>
            <a:off x="5009728" y="807618"/>
            <a:ext cx="3671885" cy="46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System Integration </a:t>
            </a:r>
            <a:r>
              <a:rPr lang="mr-IN" dirty="0" smtClean="0"/>
              <a:t>–</a:t>
            </a:r>
            <a:r>
              <a:rPr lang="en-US" dirty="0" smtClean="0"/>
              <a:t> mini-STS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11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719141" y="1080004"/>
            <a:ext cx="3987617" cy="5046160"/>
          </a:xfrm>
        </p:spPr>
        <p:txBody>
          <a:bodyPr/>
          <a:lstStyle/>
          <a:p>
            <a:r>
              <a:rPr lang="en-US" dirty="0"/>
              <a:t>Activities towards prototype station assembly, construction of </a:t>
            </a:r>
            <a:r>
              <a:rPr lang="en-US" dirty="0" err="1"/>
              <a:t>mSTS</a:t>
            </a:r>
            <a:r>
              <a:rPr lang="en-US" dirty="0"/>
              <a:t> for mCBM@SIS18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>(GSI, 2018) </a:t>
            </a:r>
            <a:endParaRPr lang="en-US" dirty="0">
              <a:solidFill>
                <a:schemeClr val="bg2"/>
              </a:solidFill>
            </a:endParaRPr>
          </a:p>
          <a:p>
            <a:endParaRPr lang="en-US" sz="1000" dirty="0" smtClean="0"/>
          </a:p>
          <a:p>
            <a:r>
              <a:rPr lang="en-US" dirty="0" smtClean="0"/>
              <a:t>Small scale pilot version of the detector involving pre-final components – before BM@N and CBM.  </a:t>
            </a:r>
            <a:r>
              <a:rPr lang="en-US" dirty="0"/>
              <a:t/>
            </a:r>
            <a:br>
              <a:rPr lang="en-US" dirty="0"/>
            </a:br>
            <a:endParaRPr lang="en-US" sz="1000" dirty="0" smtClean="0"/>
          </a:p>
          <a:p>
            <a:r>
              <a:rPr lang="en-US" dirty="0" smtClean="0"/>
              <a:t>Very important project requiring joint effort of all groups involved. </a:t>
            </a:r>
          </a:p>
          <a:p>
            <a:endParaRPr lang="en-US" sz="1000" dirty="0"/>
          </a:p>
          <a:p>
            <a:r>
              <a:rPr lang="en-US" dirty="0" smtClean="0"/>
              <a:t>JINR </a:t>
            </a:r>
            <a:r>
              <a:rPr lang="en-US" dirty="0" smtClean="0">
                <a:solidFill>
                  <a:schemeClr val="bg2"/>
                </a:solidFill>
              </a:rPr>
              <a:t>team will provide 2 detector layers with ladders from JINR production, for runs in 2019.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920793" y="5567019"/>
            <a:ext cx="384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bg2"/>
                </a:solidFill>
              </a:rPr>
              <a:t>mSTS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de-DE" sz="1200" dirty="0" err="1" smtClean="0">
                <a:solidFill>
                  <a:schemeClr val="bg2"/>
                </a:solidFill>
              </a:rPr>
              <a:t>system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de-DE" sz="1200" dirty="0" err="1" smtClean="0">
                <a:solidFill>
                  <a:schemeClr val="bg2"/>
                </a:solidFill>
              </a:rPr>
              <a:t>mechanical</a:t>
            </a:r>
            <a:r>
              <a:rPr lang="de-DE" sz="1200" dirty="0" smtClean="0">
                <a:solidFill>
                  <a:schemeClr val="bg2"/>
                </a:solidFill>
              </a:rPr>
              <a:t> design, </a:t>
            </a:r>
            <a:r>
              <a:rPr lang="de-DE" sz="1200" dirty="0" err="1" smtClean="0">
                <a:solidFill>
                  <a:schemeClr val="bg2"/>
                </a:solidFill>
              </a:rPr>
              <a:t>fully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de-DE" sz="1200" dirty="0" err="1" smtClean="0">
                <a:solidFill>
                  <a:schemeClr val="bg2"/>
                </a:solidFill>
              </a:rPr>
              <a:t>detailed</a:t>
            </a:r>
            <a:endParaRPr lang="de-DE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CBM-STS </a:t>
            </a:r>
            <a:r>
              <a:rPr lang="en-US" dirty="0"/>
              <a:t>Key </a:t>
            </a:r>
            <a:r>
              <a:rPr lang="en-US" dirty="0" smtClean="0"/>
              <a:t>project institutes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12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719138" y="3832245"/>
            <a:ext cx="77009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dirty="0"/>
              <a:t>CBM-STS </a:t>
            </a:r>
            <a:r>
              <a:rPr lang="en-US" dirty="0" smtClean="0"/>
              <a:t>Project Timeline: </a:t>
            </a:r>
          </a:p>
          <a:p>
            <a:endParaRPr lang="en-US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"/>
          </p:nvPr>
        </p:nvSpPr>
        <p:spPr>
          <a:xfrm>
            <a:off x="719138" y="4570909"/>
            <a:ext cx="7700962" cy="171132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2013 – Technical Design Report</a:t>
            </a:r>
          </a:p>
          <a:p>
            <a:pPr lvl="1"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2018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– Production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Readiness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/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</a:b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(Sensors, Electronics, System Integration)</a:t>
            </a:r>
          </a:p>
          <a:p>
            <a:pPr lvl="1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Detector construction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until 2022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pPr lvl="1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Commissioning until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2023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"/>
          </p:nvPr>
        </p:nvSpPr>
        <p:spPr>
          <a:xfrm>
            <a:off x="719138" y="1080004"/>
            <a:ext cx="7700962" cy="1711322"/>
          </a:xfrm>
        </p:spPr>
        <p:txBody>
          <a:bodyPr/>
          <a:lstStyle/>
          <a:p>
            <a:pPr marL="360363" lvl="1" indent="0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GSI-FAIR, Darmstadt, Germany;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pPr marL="360363" lvl="1" indent="0">
              <a:lnSpc>
                <a:spcPct val="100000"/>
              </a:lnSpc>
              <a:buNone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JINR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Dubna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Russia;</a:t>
            </a:r>
          </a:p>
          <a:p>
            <a:pPr marL="360363" lvl="1" indent="0">
              <a:lnSpc>
                <a:spcPct val="100000"/>
              </a:lnSpc>
              <a:buNone/>
            </a:pPr>
            <a:r>
              <a:rPr lang="en-U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Uni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T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ü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bingen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Germany;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pPr marL="360363" lvl="1" indent="0">
              <a:lnSpc>
                <a:spcPct val="100000"/>
              </a:lnSpc>
              <a:buNone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KIT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Karlsruhe, Germany;</a:t>
            </a:r>
          </a:p>
          <a:p>
            <a:pPr marL="360363" lvl="1" indent="0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AGH, Cracow, Poland;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pPr marL="360363" lvl="1" indent="0">
              <a:lnSpc>
                <a:spcPct val="100000"/>
              </a:lnSpc>
              <a:buNone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JU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Cracow, Poland; 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pPr marL="360363" lvl="1" indent="0">
              <a:lnSpc>
                <a:spcPct val="100000"/>
              </a:lnSpc>
              <a:buNone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WUT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Warsaw, Poland. 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endParaRPr lang="de-DE" dirty="0"/>
          </a:p>
        </p:txBody>
      </p:sp>
      <p:sp>
        <p:nvSpPr>
          <p:cNvPr id="9" name="Rectangle 2"/>
          <p:cNvSpPr/>
          <p:nvPr/>
        </p:nvSpPr>
        <p:spPr>
          <a:xfrm>
            <a:off x="4811486" y="1370151"/>
            <a:ext cx="3613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0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Assembly Centers (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Modules): </a:t>
            </a:r>
            <a:b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</a:b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GSI-FAIR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JINR-VBLHEP, KIT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pPr marL="360363" lvl="1" indent="0">
              <a:lnSpc>
                <a:spcPct val="100000"/>
              </a:lnSpc>
              <a:buNone/>
            </a:pP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/>
            </a:r>
            <a:b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</a:b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Assembly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Centers (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Ladders): </a:t>
            </a:r>
            <a:b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</a:br>
            <a:r>
              <a:rPr lang="en-US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GSI-FAIR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, JINR-VBLHEP</a:t>
            </a:r>
          </a:p>
        </p:txBody>
      </p:sp>
      <p:sp>
        <p:nvSpPr>
          <p:cNvPr id="10" name="Rectangle 2"/>
          <p:cNvSpPr/>
          <p:nvPr/>
        </p:nvSpPr>
        <p:spPr>
          <a:xfrm>
            <a:off x="5530623" y="4134500"/>
            <a:ext cx="3110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0" algn="ctr">
              <a:lnSpc>
                <a:spcPct val="100000"/>
              </a:lnSpc>
              <a:buNone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* the same clarity is needed for BM@N,</a:t>
            </a:r>
          </a:p>
          <a:p>
            <a:pPr marL="360363" lvl="1" indent="0" algn="ctr">
              <a:lnSpc>
                <a:spcPct val="100000"/>
              </a:lnSpc>
              <a:buNone/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Ubuntu"/>
            </a:endParaRPr>
          </a:p>
          <a:p>
            <a:pPr marL="360363" lvl="1" indent="0" algn="ctr">
              <a:lnSpc>
                <a:spcPct val="100000"/>
              </a:lnSpc>
              <a:buNone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Ubuntu"/>
              </a:rPr>
              <a:t>to come next</a:t>
            </a:r>
          </a:p>
        </p:txBody>
      </p:sp>
    </p:spTree>
    <p:extLst>
      <p:ext uri="{BB962C8B-B14F-4D97-AF65-F5344CB8AC3E}">
        <p14:creationId xmlns:p14="http://schemas.microsoft.com/office/powerpoint/2010/main" val="14178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13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19138" y="1080004"/>
            <a:ext cx="7700962" cy="5115056"/>
          </a:xfrm>
        </p:spPr>
        <p:txBody>
          <a:bodyPr/>
          <a:lstStyle/>
          <a:p>
            <a:r>
              <a:rPr lang="en-US" dirty="0" smtClean="0"/>
              <a:t>CBM-STS has about 10 years of experience in sensor R&amp;D, detector workgroups, engineering, electronics, simulations...</a:t>
            </a:r>
          </a:p>
          <a:p>
            <a:endParaRPr lang="en-US" dirty="0" smtClean="0"/>
          </a:p>
          <a:p>
            <a:r>
              <a:rPr lang="en-US" dirty="0" smtClean="0"/>
              <a:t>BM@N is very beneficial for CBM:</a:t>
            </a:r>
          </a:p>
          <a:p>
            <a:pPr lvl="1"/>
            <a:r>
              <a:rPr lang="en-US" sz="1800" dirty="0" smtClean="0"/>
              <a:t>proposed as FAIR Phase-0 project</a:t>
            </a:r>
          </a:p>
          <a:p>
            <a:pPr lvl="1"/>
            <a:r>
              <a:rPr lang="en-US" sz="1800" dirty="0" smtClean="0"/>
              <a:t>unique opportunity to test the RO-chain, train assembly, try-out integration on components, tracking, operation</a:t>
            </a:r>
          </a:p>
          <a:p>
            <a:pPr lvl="1"/>
            <a:r>
              <a:rPr lang="en-US" sz="1800" dirty="0" smtClean="0"/>
              <a:t>physics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BM@N project timeline is tight:</a:t>
            </a:r>
          </a:p>
          <a:p>
            <a:pPr lvl="1"/>
            <a:r>
              <a:rPr lang="en-US" sz="1800" dirty="0" smtClean="0"/>
              <a:t>in a couple of years the detector should be operational</a:t>
            </a:r>
          </a:p>
          <a:p>
            <a:pPr lvl="1"/>
            <a:r>
              <a:rPr lang="en-US" sz="1800" dirty="0" smtClean="0"/>
              <a:t>requires a coordinated effort from all groups participating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80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Outlook and BM@N-STS Tasks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14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19138" y="1080004"/>
            <a:ext cx="7700962" cy="511505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 joint workgroup meeting has taken place at 12.04.2018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Synergies </a:t>
            </a:r>
            <a:r>
              <a:rPr lang="en-US" dirty="0">
                <a:solidFill>
                  <a:schemeClr val="bg2"/>
                </a:solidFill>
              </a:rPr>
              <a:t>between CBM-STS and </a:t>
            </a:r>
            <a:r>
              <a:rPr lang="en-US" dirty="0" smtClean="0">
                <a:solidFill>
                  <a:schemeClr val="bg2"/>
                </a:solidFill>
              </a:rPr>
              <a:t>BM@N-STS were identified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BM@N-specific details </a:t>
            </a:r>
            <a:r>
              <a:rPr lang="en-US" dirty="0">
                <a:solidFill>
                  <a:schemeClr val="bg2"/>
                </a:solidFill>
              </a:rPr>
              <a:t>of system integration, read-out electronics, </a:t>
            </a:r>
            <a:r>
              <a:rPr lang="en-US" dirty="0" smtClean="0">
                <a:solidFill>
                  <a:schemeClr val="bg2"/>
                </a:solidFill>
              </a:rPr>
              <a:t>data acquisition, software, power supplies, controls, etc. were discussed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 work-meeting in </a:t>
            </a:r>
            <a:r>
              <a:rPr lang="en-US" dirty="0" err="1" smtClean="0">
                <a:solidFill>
                  <a:schemeClr val="bg2"/>
                </a:solidFill>
              </a:rPr>
              <a:t>Dubna</a:t>
            </a:r>
            <a:r>
              <a:rPr lang="en-US" dirty="0" smtClean="0">
                <a:solidFill>
                  <a:schemeClr val="bg2"/>
                </a:solidFill>
              </a:rPr>
              <a:t> was scheduled for early July 2018 to define the project plan with major milestones, associated work packages and group contributions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Outline of the presentation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719138" y="1080004"/>
            <a:ext cx="4332921" cy="50461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lvl="1">
              <a:buFont typeface="Arial" charset="0"/>
              <a:buChar char="•"/>
            </a:pPr>
            <a:endParaRPr lang="en-US" sz="1600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Silicon Tracking System Detectors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Detector components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System </a:t>
            </a:r>
            <a:r>
              <a:rPr lang="en-US" dirty="0" smtClean="0"/>
              <a:t>integration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Towards BM@N STS</a:t>
            </a:r>
            <a:endParaRPr lang="en-US" sz="1600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888"/>
          </a:xfrm>
        </p:spPr>
        <p:txBody>
          <a:bodyPr/>
          <a:lstStyle/>
          <a:p>
            <a:fld id="{1D76148D-6D36-B345-A5CD-900FFCE8921E}" type="slidenum">
              <a:rPr lang="de-DE" altLang="x-none" smtClean="0"/>
              <a:pPr/>
              <a:t>2</a:t>
            </a:fld>
            <a:r>
              <a:rPr lang="de-DE" altLang="x-none" dirty="0" smtClean="0"/>
              <a:t> | </a:t>
            </a:r>
            <a:r>
              <a:rPr lang="de-DE" altLang="x-none" dirty="0"/>
              <a:t>E. Lavrik. </a:t>
            </a:r>
            <a:r>
              <a:rPr lang="de-DE" dirty="0"/>
              <a:t>The Silicon Tracking Systems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</a:t>
            </a:r>
            <a:r>
              <a:rPr lang="de-DE" altLang="x-none" dirty="0" smtClean="0"/>
              <a:t>13.04.2018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6560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de-DE" dirty="0" smtClean="0"/>
              <a:t>Compressed </a:t>
            </a:r>
            <a:r>
              <a:rPr lang="de-DE" dirty="0" err="1" smtClean="0"/>
              <a:t>Baryonic</a:t>
            </a:r>
            <a:r>
              <a:rPr lang="de-DE" dirty="0" smtClean="0"/>
              <a:t> Matter (CBM) </a:t>
            </a:r>
            <a:r>
              <a:rPr lang="de-DE" dirty="0" err="1" smtClean="0"/>
              <a:t>experiment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9" y="1080004"/>
            <a:ext cx="3841286" cy="50461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10 MHz interaction rate allows differential </a:t>
            </a:r>
            <a:r>
              <a:rPr lang="en-US" dirty="0"/>
              <a:t>measurements </a:t>
            </a:r>
            <a:r>
              <a:rPr lang="en-US" dirty="0" smtClean="0"/>
              <a:t>of rare and exotic probes at high statistics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Beams</a:t>
            </a:r>
            <a:r>
              <a:rPr lang="en-US" dirty="0"/>
              <a:t> of </a:t>
            </a:r>
            <a:r>
              <a:rPr lang="en-US" dirty="0" smtClean="0"/>
              <a:t>heavy </a:t>
            </a:r>
            <a:r>
              <a:rPr lang="en-US" dirty="0"/>
              <a:t>ions with energies </a:t>
            </a:r>
            <a:r>
              <a:rPr lang="en-US" dirty="0" smtClean="0"/>
              <a:t>up to 11 </a:t>
            </a:r>
            <a:r>
              <a:rPr lang="en-US" i="1" dirty="0" smtClean="0"/>
              <a:t>A</a:t>
            </a:r>
            <a:r>
              <a:rPr lang="en-US" dirty="0" smtClean="0"/>
              <a:t> GeV (Au, SIS100)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uclear matter densities of up to 8 </a:t>
            </a:r>
            <a:r>
              <a:rPr lang="el-GR" i="1" dirty="0" smtClean="0"/>
              <a:t>ρ</a:t>
            </a:r>
            <a:r>
              <a:rPr lang="el-GR" i="1" baseline="-25000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can be reached similar to those found in NS mergers</a:t>
            </a:r>
            <a:endParaRPr lang="el-GR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err="1" smtClean="0"/>
              <a:t>Triggerless</a:t>
            </a:r>
            <a:r>
              <a:rPr lang="en-US" dirty="0" smtClean="0"/>
              <a:t> read-out</a:t>
            </a:r>
          </a:p>
          <a:p>
            <a:pPr marL="0" indent="0">
              <a:buNone/>
            </a:pPr>
            <a:r>
              <a:rPr lang="en-US" dirty="0" smtClean="0"/>
              <a:t>Complex signatures require software triggers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25833" b="19586"/>
          <a:stretch/>
        </p:blipFill>
        <p:spPr>
          <a:xfrm>
            <a:off x="4661925" y="1580302"/>
            <a:ext cx="4262511" cy="3003400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3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6" name="Oval 5"/>
          <p:cNvSpPr/>
          <p:nvPr/>
        </p:nvSpPr>
        <p:spPr>
          <a:xfrm>
            <a:off x="4979963" y="2813538"/>
            <a:ext cx="914400" cy="97067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556738" y="3784209"/>
            <a:ext cx="337625" cy="13645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117208" y="1118637"/>
            <a:ext cx="335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</a:t>
            </a:r>
            <a:r>
              <a:rPr lang="en-US" sz="1200" dirty="0" smtClean="0"/>
              <a:t>CBM </a:t>
            </a:r>
            <a:r>
              <a:rPr lang="en-US" sz="1200" dirty="0"/>
              <a:t>experimental setup with detector systems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975015" y="5135293"/>
            <a:ext cx="181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CBM</a:t>
            </a:r>
          </a:p>
          <a:p>
            <a:pPr algn="ctr"/>
            <a:r>
              <a:rPr lang="en-US" dirty="0" smtClean="0"/>
              <a:t>Silicon Tracking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117208" y="1121566"/>
            <a:ext cx="335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BM@N experimental setup with detector systems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de-DE" dirty="0" err="1" smtClean="0"/>
              <a:t>Baryonic</a:t>
            </a:r>
            <a:r>
              <a:rPr lang="de-DE" dirty="0" smtClean="0"/>
              <a:t> Matter at </a:t>
            </a:r>
            <a:r>
              <a:rPr lang="de-DE" dirty="0" err="1" smtClean="0"/>
              <a:t>Nuclotron</a:t>
            </a:r>
            <a:r>
              <a:rPr lang="de-DE" dirty="0" smtClean="0"/>
              <a:t> (BM@N) </a:t>
            </a:r>
            <a:r>
              <a:rPr lang="de-DE" dirty="0" err="1" smtClean="0"/>
              <a:t>experiment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~5 kHz interaction rate</a:t>
            </a:r>
          </a:p>
          <a:p>
            <a:pPr marL="0" indent="0">
              <a:buNone/>
            </a:pPr>
            <a:r>
              <a:rPr lang="en-US" dirty="0" smtClean="0"/>
              <a:t> - up to 50 kHz (&gt; 2021)</a:t>
            </a:r>
            <a:endParaRPr lang="en-US" sz="7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eams</a:t>
            </a:r>
            <a:r>
              <a:rPr lang="en-US" dirty="0"/>
              <a:t> of </a:t>
            </a:r>
            <a:r>
              <a:rPr lang="en-US" dirty="0" smtClean="0"/>
              <a:t>light and later (with booster) heavy </a:t>
            </a:r>
            <a:r>
              <a:rPr lang="en-US" dirty="0"/>
              <a:t>ions with energies </a:t>
            </a:r>
            <a:r>
              <a:rPr lang="en-US" dirty="0" smtClean="0"/>
              <a:t>in range 2 to 6 </a:t>
            </a:r>
            <a:r>
              <a:rPr lang="en-US" i="1" dirty="0" smtClean="0"/>
              <a:t>A</a:t>
            </a:r>
            <a:r>
              <a:rPr lang="en-US" dirty="0" smtClean="0"/>
              <a:t> GeV </a:t>
            </a:r>
          </a:p>
          <a:p>
            <a:pPr marL="0" lvl="0" indent="0">
              <a:buNone/>
            </a:pPr>
            <a:endParaRPr lang="en-US" sz="8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p+A</a:t>
            </a:r>
            <a:r>
              <a:rPr lang="en-US" dirty="0"/>
              <a:t> reactions </a:t>
            </a:r>
            <a:r>
              <a:rPr lang="en-US" dirty="0" smtClean="0"/>
              <a:t>studied for </a:t>
            </a:r>
            <a:r>
              <a:rPr lang="en-US" dirty="0"/>
              <a:t>the </a:t>
            </a:r>
            <a:r>
              <a:rPr lang="en-US" dirty="0" smtClean="0"/>
              <a:t>reference</a:t>
            </a:r>
            <a:endParaRPr lang="ru-RU" dirty="0" smtClean="0"/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6 layers of GEM &amp; 3 layers of Si   ⇒ later upgraded to 7 GEM / 4 Si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lvl="0" indent="0">
              <a:buNone/>
            </a:pPr>
            <a:r>
              <a:rPr lang="en-US" dirty="0" smtClean="0">
                <a:solidFill>
                  <a:srgbClr val="333333"/>
                </a:solidFill>
              </a:rPr>
              <a:t>Triggered read-out</a:t>
            </a:r>
            <a:endParaRPr lang="en-US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4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5458"/>
            <a:ext cx="4410378" cy="318904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556738" y="2616688"/>
            <a:ext cx="914400" cy="97067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>
            <a:stCxn id="17" idx="4"/>
            <a:endCxn id="19" idx="0"/>
          </p:cNvCxnSpPr>
          <p:nvPr/>
        </p:nvCxnSpPr>
        <p:spPr>
          <a:xfrm flipH="1">
            <a:off x="5884098" y="3587359"/>
            <a:ext cx="129840" cy="154793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975015" y="5135293"/>
            <a:ext cx="181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BM@N</a:t>
            </a:r>
          </a:p>
          <a:p>
            <a:pPr algn="ctr"/>
            <a:r>
              <a:rPr lang="en-US" dirty="0" smtClean="0"/>
              <a:t>Silicon Tracking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1" y="1658751"/>
            <a:ext cx="3776663" cy="388816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de-DE" dirty="0" smtClean="0"/>
              <a:t>Silicon Tracking Systems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Key detectors to reconstruct charged particle tracks and resolve their momentum with </a:t>
            </a:r>
            <a:r>
              <a:rPr lang="en-US" dirty="0" err="1" smtClean="0"/>
              <a:t>Δp</a:t>
            </a:r>
            <a:r>
              <a:rPr lang="en-US" dirty="0" smtClean="0"/>
              <a:t>/p ≈ 1-2%</a:t>
            </a:r>
          </a:p>
          <a:p>
            <a:endParaRPr lang="en-US" dirty="0" smtClean="0"/>
          </a:p>
          <a:p>
            <a:r>
              <a:rPr lang="en-US" dirty="0"/>
              <a:t>8 (CBM)/4 (BM@N) tracking </a:t>
            </a:r>
            <a:r>
              <a:rPr lang="en-US" dirty="0" smtClean="0"/>
              <a:t>stations comprising ~900 (CBM)/~300 (BM@N) silicon microstrip sensors</a:t>
            </a:r>
          </a:p>
          <a:p>
            <a:endParaRPr lang="en-US" dirty="0" smtClean="0"/>
          </a:p>
          <a:p>
            <a:r>
              <a:rPr lang="en-US" dirty="0" smtClean="0"/>
              <a:t>Fast electronics produce up to ~40/~20 kW of thermal power in the close vicinity to the sensors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5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48200" y="554692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View of the </a:t>
            </a:r>
            <a:r>
              <a:rPr lang="en-US" sz="1200" dirty="0" smtClean="0"/>
              <a:t>CBM-STS </a:t>
            </a:r>
            <a:r>
              <a:rPr lang="en-US" sz="1200" dirty="0"/>
              <a:t>detector without thermal enclosure and services</a:t>
            </a:r>
          </a:p>
        </p:txBody>
      </p:sp>
      <p:sp>
        <p:nvSpPr>
          <p:cNvPr id="8" name="Left Brace 3"/>
          <p:cNvSpPr/>
          <p:nvPr/>
        </p:nvSpPr>
        <p:spPr>
          <a:xfrm rot="1698361">
            <a:off x="5005910" y="2265823"/>
            <a:ext cx="136068" cy="892629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7895378">
            <a:off x="4018274" y="1844489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CBM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895378">
            <a:off x="4217488" y="2315918"/>
            <a:ext cx="151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BM@N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" name="Left Brace 7"/>
          <p:cNvSpPr/>
          <p:nvPr/>
        </p:nvSpPr>
        <p:spPr>
          <a:xfrm rot="1698361">
            <a:off x="4782706" y="1323029"/>
            <a:ext cx="220347" cy="1678665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de-DE" dirty="0" smtClean="0"/>
              <a:t>Silicon </a:t>
            </a:r>
            <a:r>
              <a:rPr lang="de-DE" dirty="0"/>
              <a:t>m</a:t>
            </a:r>
            <a:r>
              <a:rPr lang="de-DE" dirty="0" smtClean="0"/>
              <a:t>icrostrip </a:t>
            </a:r>
            <a:r>
              <a:rPr lang="de-DE" dirty="0" err="1" smtClean="0"/>
              <a:t>sensors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State-of-the-art microstrip sensor technology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Provide spatial hit resolution of about 25 </a:t>
            </a:r>
            <a:r>
              <a:rPr lang="en-US" dirty="0" err="1" smtClean="0"/>
              <a:t>μm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Come in 4 major sizes</a:t>
            </a:r>
            <a:r>
              <a:rPr lang="en-US" dirty="0"/>
              <a:t> </a:t>
            </a:r>
            <a:r>
              <a:rPr lang="en-US" dirty="0" smtClean="0"/>
              <a:t>from 2 manufacturers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BM@N have already procured the sensors, CBM procurement to take place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Various QA procedures are developed both for CBM&amp;BM@N</a:t>
            </a:r>
            <a:endParaRPr lang="en-US" dirty="0"/>
          </a:p>
          <a:p>
            <a:endParaRPr lang="en-US" dirty="0"/>
          </a:p>
          <a:p>
            <a:endParaRPr lang="mr-IN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468156"/>
            <a:ext cx="4601350" cy="3301981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6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95796" y="4770137"/>
            <a:ext cx="459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 photograph of prototype silicon sensors. 4 different sensor sizes are shown.</a:t>
            </a:r>
          </a:p>
        </p:txBody>
      </p:sp>
    </p:spTree>
    <p:extLst>
      <p:ext uri="{BB962C8B-B14F-4D97-AF65-F5344CB8AC3E}">
        <p14:creationId xmlns:p14="http://schemas.microsoft.com/office/powerpoint/2010/main" val="1197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Detector modules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7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pic>
        <p:nvPicPr>
          <p:cNvPr id="9" name="Grafik 5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/>
        </p:blipFill>
        <p:spPr>
          <a:xfrm flipH="1">
            <a:off x="4428453" y="898525"/>
            <a:ext cx="4834430" cy="1672451"/>
          </a:xfrm>
          <a:prstGeom prst="rect">
            <a:avLst/>
          </a:prstGeom>
          <a:ln>
            <a:noFill/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867">
            <a:off x="4826302" y="2070232"/>
            <a:ext cx="4038731" cy="260273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920793" y="4366765"/>
            <a:ext cx="384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Prototype detector modules assembled in GSI and JINR </a:t>
            </a:r>
            <a:r>
              <a:rPr lang="en-US" sz="1200" dirty="0"/>
              <a:t>(</a:t>
            </a:r>
            <a:r>
              <a:rPr lang="en-US" sz="1200" dirty="0" smtClean="0"/>
              <a:t>daisy-chain, bottom panel)</a:t>
            </a:r>
            <a:endParaRPr lang="en-US" sz="12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Modules consist of a sensor, a bundle of </a:t>
            </a:r>
            <a:r>
              <a:rPr lang="en-US" sz="1800" dirty="0" err="1" smtClean="0"/>
              <a:t>microcables</a:t>
            </a:r>
            <a:r>
              <a:rPr lang="en-US" sz="1800" dirty="0" smtClean="0"/>
              <a:t> and ASICs placed on the Front-End-Board</a:t>
            </a:r>
          </a:p>
          <a:p>
            <a:endParaRPr lang="en-US" sz="1800" dirty="0" smtClean="0"/>
          </a:p>
          <a:p>
            <a:r>
              <a:rPr lang="en-US" sz="1800" dirty="0" smtClean="0"/>
              <a:t>Each sensor side is tab bonded to 8 </a:t>
            </a:r>
            <a:r>
              <a:rPr lang="en-US" sz="1800" dirty="0" err="1" smtClean="0"/>
              <a:t>microcables</a:t>
            </a:r>
            <a:r>
              <a:rPr lang="en-US" sz="1800" dirty="0" smtClean="0"/>
              <a:t>, which in turn are bonded to 8 STS-XYTER ASICs</a:t>
            </a:r>
          </a:p>
          <a:p>
            <a:endParaRPr lang="en-US" sz="1800" dirty="0" smtClean="0"/>
          </a:p>
          <a:p>
            <a:r>
              <a:rPr lang="en-US" sz="1800" dirty="0" smtClean="0">
                <a:cs typeface="Arial" panose="020B0604020202020204" pitchFamily="34" charset="0"/>
              </a:rPr>
              <a:t>Module assembly workflow was developed and established</a:t>
            </a:r>
          </a:p>
          <a:p>
            <a:endParaRPr lang="en-US" sz="1800" dirty="0" smtClean="0">
              <a:cs typeface="Arial" panose="020B0604020202020204" pitchFamily="34" charset="0"/>
            </a:endParaRPr>
          </a:p>
          <a:p>
            <a:r>
              <a:rPr lang="en-US" sz="1800" dirty="0" smtClean="0"/>
              <a:t>Pre-final assembly tools were designed and manufactured, have to be finalized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07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Sensor Ladders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1" y="1080004"/>
            <a:ext cx="3850481" cy="5046160"/>
          </a:xfrm>
        </p:spPr>
        <p:txBody>
          <a:bodyPr/>
          <a:lstStyle/>
          <a:p>
            <a:r>
              <a:rPr lang="en-US" sz="1800" dirty="0" smtClean="0"/>
              <a:t>Lightweight carbon fiber ladders will provide the means to arrange the sensors in units and stations</a:t>
            </a:r>
          </a:p>
          <a:p>
            <a:endParaRPr lang="en-US" sz="1800" dirty="0" smtClean="0"/>
          </a:p>
          <a:p>
            <a:r>
              <a:rPr lang="en-US" sz="1800" dirty="0"/>
              <a:t>S</a:t>
            </a:r>
            <a:r>
              <a:rPr lang="en-US" sz="1800" dirty="0" smtClean="0"/>
              <a:t>ensors are mounted to the ladders with special fixtures </a:t>
            </a:r>
            <a:r>
              <a:rPr lang="mr-IN" sz="1800" dirty="0" smtClean="0"/>
              <a:t>–</a:t>
            </a:r>
            <a:r>
              <a:rPr lang="en-US" sz="1800" dirty="0" smtClean="0"/>
              <a:t> fiber-glass L-Legs</a:t>
            </a:r>
          </a:p>
          <a:p>
            <a:endParaRPr lang="en-US" sz="1800" dirty="0" smtClean="0"/>
          </a:p>
          <a:p>
            <a:r>
              <a:rPr lang="en-US" sz="1800" dirty="0" smtClean="0"/>
              <a:t>Assembly fixtures were developed for both detectors allowing for high mechanical placement precision</a:t>
            </a:r>
          </a:p>
          <a:p>
            <a:endParaRPr lang="en-US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8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920793" y="3534664"/>
            <a:ext cx="384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Mock-</a:t>
            </a:r>
            <a:r>
              <a:rPr lang="de-DE" sz="1200" dirty="0" err="1" smtClean="0"/>
              <a:t>up</a:t>
            </a:r>
            <a:r>
              <a:rPr lang="de-DE" sz="1200" dirty="0" smtClean="0"/>
              <a:t> prototype </a:t>
            </a:r>
            <a:r>
              <a:rPr lang="de-DE" sz="1200" dirty="0" err="1" smtClean="0"/>
              <a:t>ladders</a:t>
            </a:r>
            <a:r>
              <a:rPr lang="de-DE" sz="1200" dirty="0" smtClean="0"/>
              <a:t> </a:t>
            </a:r>
            <a:r>
              <a:rPr lang="de-DE" sz="1200" dirty="0" err="1" smtClean="0"/>
              <a:t>assemblied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CBM (top) </a:t>
            </a:r>
            <a:r>
              <a:rPr lang="de-DE" sz="1200" dirty="0" err="1" smtClean="0"/>
              <a:t>and</a:t>
            </a:r>
            <a:r>
              <a:rPr lang="de-DE" sz="1200" dirty="0" smtClean="0"/>
              <a:t> BM@N (</a:t>
            </a:r>
            <a:r>
              <a:rPr lang="de-DE" sz="1200" dirty="0" err="1" smtClean="0"/>
              <a:t>bottom</a:t>
            </a:r>
            <a:r>
              <a:rPr lang="de-DE" sz="1200" dirty="0" smtClean="0"/>
              <a:t> </a:t>
            </a:r>
            <a:r>
              <a:rPr lang="de-DE" sz="1200" dirty="0" err="1" smtClean="0"/>
              <a:t>panel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55" y="1104230"/>
            <a:ext cx="3390031" cy="2246099"/>
          </a:xfrm>
          <a:prstGeom prst="rect">
            <a:avLst/>
          </a:prstGeom>
        </p:spPr>
      </p:pic>
      <p:pic>
        <p:nvPicPr>
          <p:cNvPr id="12" name="Рисунок 3" descr="Fig_2-4.tif"/>
          <p:cNvPicPr>
            <a:picLocks noChangeAspect="1"/>
          </p:cNvPicPr>
          <p:nvPr/>
        </p:nvPicPr>
        <p:blipFill rotWithShape="1">
          <a:blip r:embed="rId3" cstate="print">
            <a:lum bright="-10000" contrast="20000"/>
          </a:blip>
          <a:srcRect l="32704" t="69572" r="13750" b="13144"/>
          <a:stretch/>
        </p:blipFill>
        <p:spPr bwMode="auto">
          <a:xfrm>
            <a:off x="378064" y="4762796"/>
            <a:ext cx="8435524" cy="1295400"/>
          </a:xfrm>
          <a:prstGeom prst="rect">
            <a:avLst/>
          </a:prstGeom>
          <a:ln w="412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56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59861"/>
            <a:ext cx="7700962" cy="738664"/>
          </a:xfrm>
        </p:spPr>
        <p:txBody>
          <a:bodyPr/>
          <a:lstStyle/>
          <a:p>
            <a:r>
              <a:rPr lang="en-US" dirty="0" smtClean="0"/>
              <a:t>Detector read-out chain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148D-6D36-B345-A5CD-900FFCE8921E}" type="slidenum">
              <a:rPr lang="de-DE" altLang="x-none"/>
              <a:pPr/>
              <a:t>9</a:t>
            </a:fld>
            <a:r>
              <a:rPr lang="de-DE" altLang="x-none" dirty="0"/>
              <a:t> | E. Lavrik. </a:t>
            </a:r>
            <a:r>
              <a:rPr lang="de-DE" dirty="0"/>
              <a:t>The Silicon Tracking Systems </a:t>
            </a:r>
            <a:r>
              <a:rPr lang="de-DE" dirty="0" err="1"/>
              <a:t>for</a:t>
            </a:r>
            <a:r>
              <a:rPr lang="de-DE" dirty="0"/>
              <a:t> CBM/FAIR </a:t>
            </a:r>
            <a:r>
              <a:rPr lang="de-DE" dirty="0" err="1"/>
              <a:t>and</a:t>
            </a:r>
            <a:r>
              <a:rPr lang="de-DE" dirty="0"/>
              <a:t> BM@N/</a:t>
            </a:r>
            <a:r>
              <a:rPr lang="de-DE" dirty="0" err="1"/>
              <a:t>Nuclotron</a:t>
            </a:r>
            <a:r>
              <a:rPr lang="de-DE" altLang="x-none" dirty="0"/>
              <a:t>	13.04.2018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8941" r="12333" b="6876"/>
          <a:stretch/>
        </p:blipFill>
        <p:spPr>
          <a:xfrm>
            <a:off x="2375495" y="3556944"/>
            <a:ext cx="2037157" cy="1680656"/>
          </a:xfrm>
        </p:spPr>
      </p:pic>
      <p:pic>
        <p:nvPicPr>
          <p:cNvPr id="13" name="Picture 10" descr="http://cbm.uni-muenster.de/daq/more/mcbm/p_20180104_1757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0"/>
          <a:stretch/>
        </p:blipFill>
        <p:spPr bwMode="auto">
          <a:xfrm>
            <a:off x="5842397" y="3558698"/>
            <a:ext cx="2707618" cy="16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"/>
          <p:cNvSpPr txBox="1"/>
          <p:nvPr/>
        </p:nvSpPr>
        <p:spPr>
          <a:xfrm>
            <a:off x="304798" y="1384518"/>
            <a:ext cx="1451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STS modules </a:t>
            </a:r>
            <a:br>
              <a:rPr lang="en-US" sz="1400" b="1" dirty="0" smtClean="0"/>
            </a:br>
            <a:r>
              <a:rPr lang="en-US" sz="1400" dirty="0" smtClean="0"/>
              <a:t>8 STS-XYTER v2.0 on FEB-8</a:t>
            </a:r>
            <a:endParaRPr lang="en-US" sz="1400" dirty="0"/>
          </a:p>
        </p:txBody>
      </p:sp>
      <p:sp>
        <p:nvSpPr>
          <p:cNvPr id="18" name="Rectangle 16"/>
          <p:cNvSpPr/>
          <p:nvPr/>
        </p:nvSpPr>
        <p:spPr>
          <a:xfrm>
            <a:off x="2060964" y="1384518"/>
            <a:ext cx="297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Common </a:t>
            </a:r>
            <a:r>
              <a:rPr lang="en-US" sz="1400" b="1" dirty="0" err="1" smtClean="0"/>
              <a:t>GBTx</a:t>
            </a:r>
            <a:r>
              <a:rPr lang="en-US" sz="1400" b="1" dirty="0" smtClean="0"/>
              <a:t> Readout </a:t>
            </a:r>
            <a:r>
              <a:rPr lang="en-US" sz="1400" b="1" dirty="0"/>
              <a:t>Board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based </a:t>
            </a:r>
            <a:r>
              <a:rPr lang="en-US" sz="1400" dirty="0"/>
              <a:t>on radiation hard GBT and Versatile Link components </a:t>
            </a:r>
            <a:r>
              <a:rPr lang="en-US" sz="1400" dirty="0" smtClean="0"/>
              <a:t>developed </a:t>
            </a:r>
            <a:r>
              <a:rPr lang="en-US" sz="1400" dirty="0"/>
              <a:t>at CERN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>
                <a:sym typeface="Wingdings" pitchFamily="2" charset="2"/>
              </a:rPr>
              <a:t>all components purchased</a:t>
            </a:r>
            <a:endParaRPr lang="en-US" sz="14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>
                <a:sym typeface="Wingdings" pitchFamily="2" charset="2"/>
              </a:rPr>
              <a:t>f</a:t>
            </a:r>
            <a:r>
              <a:rPr lang="en-US" sz="1400" dirty="0"/>
              <a:t>ully featured prototype </a:t>
            </a:r>
            <a:r>
              <a:rPr lang="en-US" sz="1400" dirty="0" smtClean="0"/>
              <a:t>currently being </a:t>
            </a:r>
            <a:r>
              <a:rPr lang="en-US" sz="1400" dirty="0"/>
              <a:t>tested and </a:t>
            </a:r>
            <a:r>
              <a:rPr lang="en-US" sz="1400" dirty="0" smtClean="0"/>
              <a:t>commissioned (CROB - larger than final board)</a:t>
            </a:r>
            <a:endParaRPr lang="en-US" sz="1400" dirty="0"/>
          </a:p>
        </p:txBody>
      </p:sp>
      <p:sp>
        <p:nvSpPr>
          <p:cNvPr id="19" name="Rectangle 17"/>
          <p:cNvSpPr/>
          <p:nvPr/>
        </p:nvSpPr>
        <p:spPr>
          <a:xfrm>
            <a:off x="5405697" y="1384518"/>
            <a:ext cx="3276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/>
              <a:t>FLES </a:t>
            </a:r>
            <a:r>
              <a:rPr lang="en-US" altLang="en-US" sz="1400" b="1" dirty="0"/>
              <a:t>IN </a:t>
            </a:r>
            <a:r>
              <a:rPr lang="en-US" altLang="en-US" sz="1400" b="1" dirty="0" smtClean="0"/>
              <a:t>node with FLIBs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will be available for </a:t>
            </a:r>
            <a:r>
              <a:rPr lang="en-US" altLang="en-US" sz="1400" dirty="0" err="1" smtClean="0"/>
              <a:t>mCBM</a:t>
            </a:r>
            <a:r>
              <a:rPr lang="en-US" altLang="en-US" sz="1400" dirty="0" smtClean="0"/>
              <a:t> by Q2/2018  </a:t>
            </a:r>
            <a:endParaRPr lang="en-US" sz="1400" dirty="0"/>
          </a:p>
        </p:txBody>
      </p:sp>
      <p:sp>
        <p:nvSpPr>
          <p:cNvPr id="21" name="TextBox 19"/>
          <p:cNvSpPr txBox="1"/>
          <p:nvPr/>
        </p:nvSpPr>
        <p:spPr>
          <a:xfrm>
            <a:off x="2365764" y="6066532"/>
            <a:ext cx="129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 detector </a:t>
            </a:r>
            <a:endParaRPr lang="en-US" sz="1400" dirty="0"/>
          </a:p>
        </p:txBody>
      </p:sp>
      <p:sp>
        <p:nvSpPr>
          <p:cNvPr id="22" name="Left Brace 20"/>
          <p:cNvSpPr/>
          <p:nvPr/>
        </p:nvSpPr>
        <p:spPr>
          <a:xfrm rot="16200000">
            <a:off x="6917062" y="4332614"/>
            <a:ext cx="334573" cy="33573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1"/>
          <p:cNvSpPr txBox="1"/>
          <p:nvPr/>
        </p:nvSpPr>
        <p:spPr>
          <a:xfrm>
            <a:off x="6553200" y="6066532"/>
            <a:ext cx="111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off detector </a:t>
            </a:r>
            <a:endParaRPr lang="en-US" sz="14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6511" y="3872124"/>
            <a:ext cx="2648691" cy="1144745"/>
          </a:xfrm>
          <a:prstGeom prst="rect">
            <a:avLst/>
          </a:prstGeom>
        </p:spPr>
      </p:pic>
      <p:sp>
        <p:nvSpPr>
          <p:cNvPr id="24" name="Left Brace 20"/>
          <p:cNvSpPr/>
          <p:nvPr/>
        </p:nvSpPr>
        <p:spPr>
          <a:xfrm rot="16200000">
            <a:off x="2780615" y="4332614"/>
            <a:ext cx="334573" cy="33573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bgerundetes Rechteck 24"/>
          <p:cNvSpPr/>
          <p:nvPr/>
        </p:nvSpPr>
        <p:spPr>
          <a:xfrm>
            <a:off x="1756163" y="1182880"/>
            <a:ext cx="7204957" cy="4346971"/>
          </a:xfrm>
          <a:prstGeom prst="roundRect">
            <a:avLst>
              <a:gd name="adj" fmla="val 5373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8"/>
          <p:cNvSpPr/>
          <p:nvPr/>
        </p:nvSpPr>
        <p:spPr>
          <a:xfrm>
            <a:off x="1246966" y="3863360"/>
            <a:ext cx="993542" cy="82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Copper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link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3337561" y="822034"/>
            <a:ext cx="5928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* CBM specific, BM@N has </a:t>
            </a:r>
            <a:r>
              <a:rPr lang="en-US" sz="1400" dirty="0" err="1" smtClean="0">
                <a:solidFill>
                  <a:srgbClr val="002060"/>
                </a:solidFill>
              </a:rPr>
              <a:t>GBTx</a:t>
            </a:r>
            <a:r>
              <a:rPr lang="en-US" sz="1400" dirty="0" smtClean="0">
                <a:solidFill>
                  <a:srgbClr val="002060"/>
                </a:solidFill>
              </a:rPr>
              <a:t> emulators and its own DAQ system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8" name="Right Arrow 8"/>
          <p:cNvSpPr/>
          <p:nvPr/>
        </p:nvSpPr>
        <p:spPr>
          <a:xfrm>
            <a:off x="4682084" y="3863621"/>
            <a:ext cx="993542" cy="82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Optical </a:t>
            </a:r>
            <a:r>
              <a:rPr lang="en-US" sz="1400" dirty="0">
                <a:solidFill>
                  <a:schemeClr val="tx1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5650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TITEL">
  <a:themeElements>
    <a:clrScheme name="UT_TITEL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T_TITEL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913</Words>
  <Application>Microsoft Macintosh PowerPoint</Application>
  <PresentationFormat>Bildschirmpräsentation (4:3)</PresentationFormat>
  <Paragraphs>158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Ubuntu</vt:lpstr>
      <vt:lpstr>Wingdings</vt:lpstr>
      <vt:lpstr>UT_TITEL</vt:lpstr>
      <vt:lpstr>The Silicon Tracking Systems  for CBM/FAIR and BM@N/Nuclotron</vt:lpstr>
      <vt:lpstr>Outline of the presentation </vt:lpstr>
      <vt:lpstr>Compressed Baryonic Matter (CBM) experiment </vt:lpstr>
      <vt:lpstr>Baryonic Matter at Nuclotron (BM@N) experiment </vt:lpstr>
      <vt:lpstr>Silicon Tracking Systems </vt:lpstr>
      <vt:lpstr>Silicon microstrip sensors </vt:lpstr>
      <vt:lpstr>Detector modules </vt:lpstr>
      <vt:lpstr>Sensor Ladders </vt:lpstr>
      <vt:lpstr>Detector read-out chain </vt:lpstr>
      <vt:lpstr>System Integration &amp; Cooling </vt:lpstr>
      <vt:lpstr>System Integration – mini-STS  </vt:lpstr>
      <vt:lpstr>CBM-STS Key project institutes </vt:lpstr>
      <vt:lpstr>Summary </vt:lpstr>
      <vt:lpstr>Outlook and BM@N-STS Tasks 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quality assurance procedures and methods for the  CBM Silicon Tracking System</dc:title>
  <dc:subject/>
  <dc:creator>Microsoft Office-Anwender</dc:creator>
  <cp:keywords/>
  <dc:description/>
  <cp:lastModifiedBy>Microsoft Office-Anwender</cp:lastModifiedBy>
  <cp:revision>295</cp:revision>
  <dcterms:created xsi:type="dcterms:W3CDTF">2017-10-30T13:32:46Z</dcterms:created>
  <dcterms:modified xsi:type="dcterms:W3CDTF">2018-04-13T04:13:11Z</dcterms:modified>
  <cp:category/>
</cp:coreProperties>
</file>